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mv" ContentType="video/x-ms-wm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14.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notesSlides/notesSlide15.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heme/themeOverride5.xml" ContentType="application/vnd.openxmlformats-officedocument.themeOverride+xml"/>
  <Override PartName="/ppt/notesSlides/notesSlide23.xml" ContentType="application/vnd.openxmlformats-officedocument.presentationml.notesSlide+xml"/>
  <Override PartName="/ppt/theme/themeOverride6.xml" ContentType="application/vnd.openxmlformats-officedocument.themeOverride+xml"/>
  <Override PartName="/ppt/notesSlides/notesSlide24.xml" ContentType="application/vnd.openxmlformats-officedocument.presentationml.notesSlide+xml"/>
  <Override PartName="/ppt/theme/themeOverride7.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 id="2147483704" r:id="rId2"/>
    <p:sldMasterId id="2147483716" r:id="rId3"/>
    <p:sldMasterId id="2147483728" r:id="rId4"/>
    <p:sldMasterId id="2147483740" r:id="rId5"/>
  </p:sldMasterIdLst>
  <p:notesMasterIdLst>
    <p:notesMasterId r:id="rId58"/>
  </p:notesMasterIdLst>
  <p:handoutMasterIdLst>
    <p:handoutMasterId r:id="rId59"/>
  </p:handoutMasterIdLst>
  <p:sldIdLst>
    <p:sldId id="378" r:id="rId6"/>
    <p:sldId id="411" r:id="rId7"/>
    <p:sldId id="413" r:id="rId8"/>
    <p:sldId id="414" r:id="rId9"/>
    <p:sldId id="449" r:id="rId10"/>
    <p:sldId id="429" r:id="rId11"/>
    <p:sldId id="430" r:id="rId12"/>
    <p:sldId id="421" r:id="rId13"/>
    <p:sldId id="427" r:id="rId14"/>
    <p:sldId id="428" r:id="rId15"/>
    <p:sldId id="448" r:id="rId16"/>
    <p:sldId id="445" r:id="rId17"/>
    <p:sldId id="486" r:id="rId18"/>
    <p:sldId id="485" r:id="rId19"/>
    <p:sldId id="446" r:id="rId20"/>
    <p:sldId id="453" r:id="rId21"/>
    <p:sldId id="484" r:id="rId22"/>
    <p:sldId id="452" r:id="rId23"/>
    <p:sldId id="480" r:id="rId24"/>
    <p:sldId id="451" r:id="rId25"/>
    <p:sldId id="439" r:id="rId26"/>
    <p:sldId id="476" r:id="rId27"/>
    <p:sldId id="477" r:id="rId28"/>
    <p:sldId id="478" r:id="rId29"/>
    <p:sldId id="479" r:id="rId30"/>
    <p:sldId id="482" r:id="rId31"/>
    <p:sldId id="483" r:id="rId32"/>
    <p:sldId id="432" r:id="rId33"/>
    <p:sldId id="499" r:id="rId34"/>
    <p:sldId id="433" r:id="rId35"/>
    <p:sldId id="397" r:id="rId36"/>
    <p:sldId id="398" r:id="rId37"/>
    <p:sldId id="459" r:id="rId38"/>
    <p:sldId id="460" r:id="rId39"/>
    <p:sldId id="461" r:id="rId40"/>
    <p:sldId id="462" r:id="rId41"/>
    <p:sldId id="463" r:id="rId42"/>
    <p:sldId id="464" r:id="rId43"/>
    <p:sldId id="465" r:id="rId44"/>
    <p:sldId id="401" r:id="rId45"/>
    <p:sldId id="492" r:id="rId46"/>
    <p:sldId id="493" r:id="rId47"/>
    <p:sldId id="494" r:id="rId48"/>
    <p:sldId id="495" r:id="rId49"/>
    <p:sldId id="496" r:id="rId50"/>
    <p:sldId id="487" r:id="rId51"/>
    <p:sldId id="434" r:id="rId52"/>
    <p:sldId id="489" r:id="rId53"/>
    <p:sldId id="490" r:id="rId54"/>
    <p:sldId id="491" r:id="rId55"/>
    <p:sldId id="500" r:id="rId56"/>
    <p:sldId id="402" r:id="rId57"/>
  </p:sldIdLst>
  <p:sldSz cx="12192000" cy="6858000"/>
  <p:notesSz cx="6858000" cy="9144000"/>
  <p:custDataLst>
    <p:tags r:id="rId6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A1FC7C60-9558-4C3A-A472-874B57B0C9AF}">
          <p14:sldIdLst>
            <p14:sldId id="378"/>
            <p14:sldId id="411"/>
            <p14:sldId id="413"/>
            <p14:sldId id="414"/>
            <p14:sldId id="449"/>
            <p14:sldId id="429"/>
            <p14:sldId id="430"/>
            <p14:sldId id="421"/>
            <p14:sldId id="427"/>
            <p14:sldId id="428"/>
            <p14:sldId id="448"/>
            <p14:sldId id="445"/>
            <p14:sldId id="486"/>
            <p14:sldId id="485"/>
            <p14:sldId id="446"/>
            <p14:sldId id="453"/>
            <p14:sldId id="484"/>
            <p14:sldId id="452"/>
            <p14:sldId id="480"/>
            <p14:sldId id="451"/>
            <p14:sldId id="439"/>
            <p14:sldId id="476"/>
            <p14:sldId id="477"/>
            <p14:sldId id="478"/>
            <p14:sldId id="479"/>
            <p14:sldId id="482"/>
            <p14:sldId id="483"/>
            <p14:sldId id="432"/>
            <p14:sldId id="499"/>
            <p14:sldId id="433"/>
            <p14:sldId id="397"/>
            <p14:sldId id="398"/>
            <p14:sldId id="459"/>
            <p14:sldId id="460"/>
            <p14:sldId id="461"/>
            <p14:sldId id="462"/>
            <p14:sldId id="463"/>
            <p14:sldId id="464"/>
            <p14:sldId id="465"/>
            <p14:sldId id="401"/>
            <p14:sldId id="492"/>
            <p14:sldId id="493"/>
            <p14:sldId id="494"/>
            <p14:sldId id="495"/>
            <p14:sldId id="496"/>
            <p14:sldId id="487"/>
            <p14:sldId id="434"/>
            <p14:sldId id="489"/>
            <p14:sldId id="490"/>
            <p14:sldId id="491"/>
            <p14:sldId id="500"/>
            <p14:sldId id="402"/>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FFFF"/>
    <a:srgbClr val="0099FF"/>
    <a:srgbClr val="00CCFF"/>
    <a:srgbClr val="376092"/>
    <a:srgbClr val="205872"/>
    <a:srgbClr val="225975"/>
    <a:srgbClr val="075A7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502" autoAdjust="0"/>
    <p:restoredTop sz="91438" autoAdjust="0"/>
  </p:normalViewPr>
  <p:slideViewPr>
    <p:cSldViewPr snapToGrid="0">
      <p:cViewPr varScale="1">
        <p:scale>
          <a:sx n="114" d="100"/>
          <a:sy n="114" d="100"/>
        </p:scale>
        <p:origin x="108" y="396"/>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88" d="100"/>
          <a:sy n="88" d="100"/>
        </p:scale>
        <p:origin x="3822" y="10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61"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tags" Target="tags/tag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tableStyles" Target="tableStyle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embeddings/oleObject1.bin"/></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oleObject" Target="../embeddings/oleObject2.bin"/></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oleObject" Target="file:///D:\harpdoc\IC2E\WDAMDS%20sync%20overhead%20analysis.xlsx" TargetMode="External"/></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oleObject" Target="file:///D:\harpdoc\IC2E\WDAMDS%20sync%20overhead%20analysi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6542510837830665"/>
          <c:y val="2.9606445027704872E-2"/>
          <c:w val="0.7044586827592737"/>
          <c:h val="0.62275366563862233"/>
        </c:manualLayout>
      </c:layout>
      <c:scatterChart>
        <c:scatterStyle val="lineMarker"/>
        <c:varyColors val="0"/>
        <c:ser>
          <c:idx val="0"/>
          <c:order val="0"/>
          <c:tx>
            <c:strRef>
              <c:f>Sheet3!$A$28</c:f>
              <c:strCache>
                <c:ptCount val="1"/>
                <c:pt idx="0">
                  <c:v>500M points 10K centroids Execution Time</c:v>
                </c:pt>
              </c:strCache>
            </c:strRef>
          </c:tx>
          <c:spPr>
            <a:ln w="25400" cap="rnd">
              <a:solidFill>
                <a:schemeClr val="accent1"/>
              </a:solidFill>
              <a:round/>
            </a:ln>
            <a:effectLst/>
          </c:spPr>
          <c:marker>
            <c:symbol val="circle"/>
            <c:size val="7"/>
            <c:spPr>
              <a:solidFill>
                <a:schemeClr val="accent1"/>
              </a:solidFill>
              <a:ln w="9525">
                <a:solidFill>
                  <a:schemeClr val="accent1"/>
                </a:solidFill>
              </a:ln>
              <a:effectLst/>
            </c:spPr>
          </c:marker>
          <c:xVal>
            <c:numRef>
              <c:f>Sheet3!$A$5:$A$9</c:f>
              <c:numCache>
                <c:formatCode>General</c:formatCode>
                <c:ptCount val="5"/>
                <c:pt idx="0">
                  <c:v>8</c:v>
                </c:pt>
                <c:pt idx="1">
                  <c:v>16</c:v>
                </c:pt>
                <c:pt idx="2">
                  <c:v>32</c:v>
                </c:pt>
                <c:pt idx="3">
                  <c:v>64</c:v>
                </c:pt>
                <c:pt idx="4">
                  <c:v>128</c:v>
                </c:pt>
              </c:numCache>
            </c:numRef>
          </c:xVal>
          <c:yVal>
            <c:numRef>
              <c:f>Sheet3!$L$5:$L$9</c:f>
              <c:numCache>
                <c:formatCode>General</c:formatCode>
                <c:ptCount val="5"/>
                <c:pt idx="0">
                  <c:v>3652.2187999999996</c:v>
                </c:pt>
                <c:pt idx="1">
                  <c:v>1738.0907999999999</c:v>
                </c:pt>
                <c:pt idx="2">
                  <c:v>893.84</c:v>
                </c:pt>
                <c:pt idx="3">
                  <c:v>451.71140000000003</c:v>
                </c:pt>
                <c:pt idx="4">
                  <c:v>252.70520000000002</c:v>
                </c:pt>
              </c:numCache>
            </c:numRef>
          </c:yVal>
          <c:smooth val="0"/>
        </c:ser>
        <c:ser>
          <c:idx val="1"/>
          <c:order val="1"/>
          <c:tx>
            <c:strRef>
              <c:f>Sheet3!$A$29</c:f>
              <c:strCache>
                <c:ptCount val="1"/>
                <c:pt idx="0">
                  <c:v>5M points 1M centroids Execution Time</c:v>
                </c:pt>
              </c:strCache>
            </c:strRef>
          </c:tx>
          <c:spPr>
            <a:ln w="25400" cap="rnd">
              <a:solidFill>
                <a:schemeClr val="accent1"/>
              </a:solidFill>
              <a:round/>
            </a:ln>
            <a:effectLst/>
          </c:spPr>
          <c:marker>
            <c:symbol val="diamond"/>
            <c:size val="7"/>
            <c:spPr>
              <a:solidFill>
                <a:schemeClr val="accent1"/>
              </a:solidFill>
              <a:ln w="9525">
                <a:solidFill>
                  <a:schemeClr val="accent1"/>
                </a:solidFill>
              </a:ln>
              <a:effectLst/>
            </c:spPr>
          </c:marker>
          <c:xVal>
            <c:numRef>
              <c:f>Sheet3!$A$13:$A$17</c:f>
              <c:numCache>
                <c:formatCode>General</c:formatCode>
                <c:ptCount val="5"/>
                <c:pt idx="0">
                  <c:v>8</c:v>
                </c:pt>
                <c:pt idx="1">
                  <c:v>16</c:v>
                </c:pt>
                <c:pt idx="2">
                  <c:v>32</c:v>
                </c:pt>
                <c:pt idx="3">
                  <c:v>64</c:v>
                </c:pt>
                <c:pt idx="4">
                  <c:v>128</c:v>
                </c:pt>
              </c:numCache>
            </c:numRef>
          </c:xVal>
          <c:yVal>
            <c:numRef>
              <c:f>Sheet3!$L$13:$L$17</c:f>
              <c:numCache>
                <c:formatCode>General</c:formatCode>
                <c:ptCount val="5"/>
                <c:pt idx="0">
                  <c:v>5529.3508000000002</c:v>
                </c:pt>
                <c:pt idx="1">
                  <c:v>2770.8476000000001</c:v>
                </c:pt>
                <c:pt idx="2">
                  <c:v>1221.6936000000001</c:v>
                </c:pt>
                <c:pt idx="3">
                  <c:v>640.42600000000004</c:v>
                </c:pt>
                <c:pt idx="4">
                  <c:v>343.65320000000003</c:v>
                </c:pt>
              </c:numCache>
            </c:numRef>
          </c:yVal>
          <c:smooth val="0"/>
        </c:ser>
        <c:dLbls>
          <c:showLegendKey val="0"/>
          <c:showVal val="0"/>
          <c:showCatName val="0"/>
          <c:showSerName val="0"/>
          <c:showPercent val="0"/>
          <c:showBubbleSize val="0"/>
        </c:dLbls>
        <c:axId val="869858744"/>
        <c:axId val="869859136"/>
      </c:scatterChart>
      <c:scatterChart>
        <c:scatterStyle val="lineMarker"/>
        <c:varyColors val="0"/>
        <c:ser>
          <c:idx val="2"/>
          <c:order val="2"/>
          <c:tx>
            <c:strRef>
              <c:f>Sheet3!$A$30</c:f>
              <c:strCache>
                <c:ptCount val="1"/>
                <c:pt idx="0">
                  <c:v>500M points 10K centroids Speedup</c:v>
                </c:pt>
              </c:strCache>
            </c:strRef>
          </c:tx>
          <c:spPr>
            <a:ln w="25400" cap="rnd">
              <a:solidFill>
                <a:schemeClr val="accent2"/>
              </a:solidFill>
              <a:round/>
            </a:ln>
            <a:effectLst/>
          </c:spPr>
          <c:marker>
            <c:symbol val="circle"/>
            <c:size val="7"/>
            <c:spPr>
              <a:solidFill>
                <a:schemeClr val="accent2"/>
              </a:solidFill>
              <a:ln w="9525">
                <a:solidFill>
                  <a:schemeClr val="accent2"/>
                </a:solidFill>
              </a:ln>
              <a:effectLst/>
            </c:spPr>
          </c:marker>
          <c:xVal>
            <c:numRef>
              <c:f>Sheet3!$A$5:$A$9</c:f>
              <c:numCache>
                <c:formatCode>General</c:formatCode>
                <c:ptCount val="5"/>
                <c:pt idx="0">
                  <c:v>8</c:v>
                </c:pt>
                <c:pt idx="1">
                  <c:v>16</c:v>
                </c:pt>
                <c:pt idx="2">
                  <c:v>32</c:v>
                </c:pt>
                <c:pt idx="3">
                  <c:v>64</c:v>
                </c:pt>
                <c:pt idx="4">
                  <c:v>128</c:v>
                </c:pt>
              </c:numCache>
            </c:numRef>
          </c:xVal>
          <c:yVal>
            <c:numRef>
              <c:f>Sheet3!$M$5:$M$9</c:f>
              <c:numCache>
                <c:formatCode>0</c:formatCode>
                <c:ptCount val="5"/>
                <c:pt idx="0">
                  <c:v>8</c:v>
                </c:pt>
                <c:pt idx="1">
                  <c:v>16.810255482624957</c:v>
                </c:pt>
                <c:pt idx="2">
                  <c:v>32.687897610310564</c:v>
                </c:pt>
                <c:pt idx="3">
                  <c:v>64.682340095910789</c:v>
                </c:pt>
                <c:pt idx="4">
                  <c:v>115.61990176696006</c:v>
                </c:pt>
              </c:numCache>
            </c:numRef>
          </c:yVal>
          <c:smooth val="0"/>
        </c:ser>
        <c:ser>
          <c:idx val="3"/>
          <c:order val="3"/>
          <c:tx>
            <c:strRef>
              <c:f>Sheet3!$A$31</c:f>
              <c:strCache>
                <c:ptCount val="1"/>
                <c:pt idx="0">
                  <c:v>5M points 1M centroids Speedup</c:v>
                </c:pt>
              </c:strCache>
            </c:strRef>
          </c:tx>
          <c:spPr>
            <a:ln w="25400" cap="rnd">
              <a:solidFill>
                <a:schemeClr val="accent2"/>
              </a:solidFill>
              <a:round/>
            </a:ln>
            <a:effectLst/>
          </c:spPr>
          <c:marker>
            <c:symbol val="diamond"/>
            <c:size val="7"/>
            <c:spPr>
              <a:solidFill>
                <a:schemeClr val="accent2"/>
              </a:solidFill>
              <a:ln w="9525">
                <a:solidFill>
                  <a:schemeClr val="accent2"/>
                </a:solidFill>
              </a:ln>
              <a:effectLst/>
            </c:spPr>
          </c:marker>
          <c:xVal>
            <c:numRef>
              <c:f>Sheet3!$A$13:$A$17</c:f>
              <c:numCache>
                <c:formatCode>General</c:formatCode>
                <c:ptCount val="5"/>
                <c:pt idx="0">
                  <c:v>8</c:v>
                </c:pt>
                <c:pt idx="1">
                  <c:v>16</c:v>
                </c:pt>
                <c:pt idx="2">
                  <c:v>32</c:v>
                </c:pt>
                <c:pt idx="3">
                  <c:v>64</c:v>
                </c:pt>
                <c:pt idx="4">
                  <c:v>128</c:v>
                </c:pt>
              </c:numCache>
            </c:numRef>
          </c:xVal>
          <c:yVal>
            <c:numRef>
              <c:f>Sheet3!$M$13:$M$17</c:f>
              <c:numCache>
                <c:formatCode>0</c:formatCode>
                <c:ptCount val="5"/>
                <c:pt idx="0">
                  <c:v>8</c:v>
                </c:pt>
                <c:pt idx="1">
                  <c:v>15.964359209073788</c:v>
                </c:pt>
                <c:pt idx="2">
                  <c:v>36.207774518913745</c:v>
                </c:pt>
                <c:pt idx="3">
                  <c:v>69.070909675747075</c:v>
                </c:pt>
                <c:pt idx="4">
                  <c:v>128.71932052429599</c:v>
                </c:pt>
              </c:numCache>
            </c:numRef>
          </c:yVal>
          <c:smooth val="0"/>
        </c:ser>
        <c:dLbls>
          <c:showLegendKey val="0"/>
          <c:showVal val="0"/>
          <c:showCatName val="0"/>
          <c:showSerName val="0"/>
          <c:showPercent val="0"/>
          <c:showBubbleSize val="0"/>
        </c:dLbls>
        <c:axId val="869848160"/>
        <c:axId val="869847376"/>
      </c:scatterChart>
      <c:valAx>
        <c:axId val="869858744"/>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r>
                  <a:rPr lang="en-US"/>
                  <a:t>Number of Nodes</a:t>
                </a:r>
              </a:p>
            </c:rich>
          </c:tx>
          <c:layout>
            <c:manualLayout>
              <c:xMode val="edge"/>
              <c:yMode val="edge"/>
              <c:x val="0.35775120702504781"/>
              <c:y val="0.74029507252512483"/>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869859136"/>
        <c:crosses val="autoZero"/>
        <c:crossBetween val="midCat"/>
        <c:majorUnit val="20"/>
        <c:minorUnit val="8"/>
      </c:valAx>
      <c:valAx>
        <c:axId val="86985913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r>
                  <a:rPr lang="en-US"/>
                  <a:t>Execution Time (Seconds)</a:t>
                </a:r>
              </a:p>
            </c:rich>
          </c:tx>
          <c:layout/>
          <c:overlay val="0"/>
          <c:spPr>
            <a:noFill/>
            <a:ln>
              <a:noFill/>
            </a:ln>
            <a:effectLst/>
          </c:spPr>
          <c:txPr>
            <a:bodyPr rot="-54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869858744"/>
        <c:crosses val="autoZero"/>
        <c:crossBetween val="midCat"/>
      </c:valAx>
      <c:valAx>
        <c:axId val="869847376"/>
        <c:scaling>
          <c:orientation val="minMax"/>
        </c:scaling>
        <c:delete val="0"/>
        <c:axPos val="r"/>
        <c:title>
          <c:tx>
            <c:rich>
              <a:bodyPr rot="5400000" spcFirstLastPara="1" vertOverflow="ellipsis" wrap="square" anchor="ctr" anchorCtr="1"/>
              <a:lstStyle/>
              <a:p>
                <a:pPr>
                  <a:defRPr sz="1400" b="1" i="0" u="none" strike="noStrike" kern="1200" baseline="0">
                    <a:solidFill>
                      <a:schemeClr val="tx1">
                        <a:lumMod val="65000"/>
                        <a:lumOff val="35000"/>
                      </a:schemeClr>
                    </a:solidFill>
                    <a:latin typeface="+mn-lt"/>
                    <a:ea typeface="+mn-ea"/>
                    <a:cs typeface="+mn-cs"/>
                  </a:defRPr>
                </a:pPr>
                <a:r>
                  <a:rPr lang="en-US"/>
                  <a:t>Speedup</a:t>
                </a:r>
              </a:p>
            </c:rich>
          </c:tx>
          <c:layout/>
          <c:overlay val="0"/>
          <c:spPr>
            <a:noFill/>
            <a:ln>
              <a:noFill/>
            </a:ln>
            <a:effectLst/>
          </c:spPr>
          <c:txPr>
            <a:bodyPr rot="5400000" spcFirstLastPara="1" vertOverflow="ellipsis"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869848160"/>
        <c:crosses val="max"/>
        <c:crossBetween val="midCat"/>
        <c:majorUnit val="20"/>
      </c:valAx>
      <c:valAx>
        <c:axId val="869848160"/>
        <c:scaling>
          <c:orientation val="minMax"/>
        </c:scaling>
        <c:delete val="1"/>
        <c:axPos val="b"/>
        <c:numFmt formatCode="General" sourceLinked="1"/>
        <c:majorTickMark val="out"/>
        <c:minorTickMark val="none"/>
        <c:tickLblPos val="nextTo"/>
        <c:crossAx val="869847376"/>
        <c:crosses val="autoZero"/>
        <c:crossBetween val="midCat"/>
      </c:valAx>
      <c:spPr>
        <a:noFill/>
        <a:ln>
          <a:noFill/>
        </a:ln>
        <a:effectLst/>
      </c:spPr>
    </c:plotArea>
    <c:legend>
      <c:legendPos val="b"/>
      <c:layout>
        <c:manualLayout>
          <c:xMode val="edge"/>
          <c:yMode val="edge"/>
          <c:x val="1.618011811023622E-2"/>
          <c:y val="0.80939367670784268"/>
          <c:w val="0.97458420822397196"/>
          <c:h val="0.19060632329215732"/>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rgbClr val="FFFFFF"/>
    </a:solidFill>
    <a:ln>
      <a:noFill/>
    </a:ln>
    <a:effectLst/>
  </c:spPr>
  <c:txPr>
    <a:bodyPr/>
    <a:lstStyle/>
    <a:p>
      <a:pPr>
        <a:defRPr sz="1400" b="1"/>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0166428457837784"/>
          <c:y val="3.1865704286964128E-2"/>
          <c:w val="0.66159505428199761"/>
          <c:h val="0.73026835211773067"/>
        </c:manualLayout>
      </c:layout>
      <c:scatterChart>
        <c:scatterStyle val="lineMarker"/>
        <c:varyColors val="0"/>
        <c:ser>
          <c:idx val="0"/>
          <c:order val="0"/>
          <c:tx>
            <c:strRef>
              <c:f>Sheet7!$B$14</c:f>
              <c:strCache>
                <c:ptCount val="1"/>
                <c:pt idx="0">
                  <c:v>Execution Time</c:v>
                </c:pt>
              </c:strCache>
            </c:strRef>
          </c:tx>
          <c:spPr>
            <a:ln w="25400" cap="rnd">
              <a:solidFill>
                <a:schemeClr val="accent1"/>
              </a:solidFill>
              <a:round/>
            </a:ln>
            <a:effectLst/>
          </c:spPr>
          <c:marker>
            <c:symbol val="circle"/>
            <c:size val="7"/>
            <c:spPr>
              <a:solidFill>
                <a:schemeClr val="accent1"/>
              </a:solidFill>
              <a:ln w="9525">
                <a:solidFill>
                  <a:schemeClr val="accent1"/>
                </a:solidFill>
              </a:ln>
              <a:effectLst/>
            </c:spPr>
          </c:marker>
          <c:xVal>
            <c:numRef>
              <c:f>Sheet7!$A$4:$A$9</c:f>
              <c:numCache>
                <c:formatCode>General</c:formatCode>
                <c:ptCount val="6"/>
                <c:pt idx="0">
                  <c:v>1</c:v>
                </c:pt>
                <c:pt idx="1">
                  <c:v>8</c:v>
                </c:pt>
                <c:pt idx="2">
                  <c:v>16</c:v>
                </c:pt>
                <c:pt idx="3">
                  <c:v>32</c:v>
                </c:pt>
                <c:pt idx="4">
                  <c:v>64</c:v>
                </c:pt>
                <c:pt idx="5">
                  <c:v>128</c:v>
                </c:pt>
              </c:numCache>
            </c:numRef>
          </c:xVal>
          <c:yVal>
            <c:numRef>
              <c:f>Sheet7!$J$4:$J$9</c:f>
              <c:numCache>
                <c:formatCode>General</c:formatCode>
                <c:ptCount val="6"/>
                <c:pt idx="0">
                  <c:v>7227.9920000000002</c:v>
                </c:pt>
                <c:pt idx="1">
                  <c:v>950.25649999999996</c:v>
                </c:pt>
                <c:pt idx="2">
                  <c:v>489.96199999999999</c:v>
                </c:pt>
                <c:pt idx="3">
                  <c:v>263.37625000000003</c:v>
                </c:pt>
                <c:pt idx="4">
                  <c:v>137.18450000000001</c:v>
                </c:pt>
                <c:pt idx="5">
                  <c:v>85.124250000000004</c:v>
                </c:pt>
              </c:numCache>
            </c:numRef>
          </c:yVal>
          <c:smooth val="0"/>
        </c:ser>
        <c:dLbls>
          <c:showLegendKey val="0"/>
          <c:showVal val="0"/>
          <c:showCatName val="0"/>
          <c:showSerName val="0"/>
          <c:showPercent val="0"/>
          <c:showBubbleSize val="0"/>
        </c:dLbls>
        <c:axId val="869863448"/>
        <c:axId val="869879128"/>
      </c:scatterChart>
      <c:scatterChart>
        <c:scatterStyle val="lineMarker"/>
        <c:varyColors val="0"/>
        <c:ser>
          <c:idx val="1"/>
          <c:order val="1"/>
          <c:tx>
            <c:strRef>
              <c:f>Sheet7!$B$16</c:f>
              <c:strCache>
                <c:ptCount val="1"/>
                <c:pt idx="0">
                  <c:v>Speedup</c:v>
                </c:pt>
              </c:strCache>
            </c:strRef>
          </c:tx>
          <c:spPr>
            <a:ln w="25400" cap="rnd">
              <a:solidFill>
                <a:schemeClr val="accent2"/>
              </a:solidFill>
              <a:round/>
            </a:ln>
            <a:effectLst/>
          </c:spPr>
          <c:marker>
            <c:symbol val="circle"/>
            <c:size val="7"/>
            <c:spPr>
              <a:solidFill>
                <a:schemeClr val="accent2"/>
              </a:solidFill>
              <a:ln w="9525">
                <a:solidFill>
                  <a:schemeClr val="accent2"/>
                </a:solidFill>
              </a:ln>
              <a:effectLst/>
            </c:spPr>
          </c:marker>
          <c:xVal>
            <c:numRef>
              <c:f>Sheet7!$A$4:$A$9</c:f>
              <c:numCache>
                <c:formatCode>General</c:formatCode>
                <c:ptCount val="6"/>
                <c:pt idx="0">
                  <c:v>1</c:v>
                </c:pt>
                <c:pt idx="1">
                  <c:v>8</c:v>
                </c:pt>
                <c:pt idx="2">
                  <c:v>16</c:v>
                </c:pt>
                <c:pt idx="3">
                  <c:v>32</c:v>
                </c:pt>
                <c:pt idx="4">
                  <c:v>64</c:v>
                </c:pt>
                <c:pt idx="5">
                  <c:v>128</c:v>
                </c:pt>
              </c:numCache>
            </c:numRef>
          </c:xVal>
          <c:yVal>
            <c:numRef>
              <c:f>Sheet7!$L$4:$L$9</c:f>
              <c:numCache>
                <c:formatCode>0</c:formatCode>
                <c:ptCount val="6"/>
                <c:pt idx="0">
                  <c:v>1</c:v>
                </c:pt>
                <c:pt idx="1">
                  <c:v>7.6063589146719863</c:v>
                </c:pt>
                <c:pt idx="2">
                  <c:v>14.75214812577302</c:v>
                </c:pt>
                <c:pt idx="3">
                  <c:v>27.443598274331872</c:v>
                </c:pt>
                <c:pt idx="4">
                  <c:v>52.688109808323823</c:v>
                </c:pt>
                <c:pt idx="5">
                  <c:v>84.911079980146667</c:v>
                </c:pt>
              </c:numCache>
            </c:numRef>
          </c:yVal>
          <c:smooth val="0"/>
        </c:ser>
        <c:dLbls>
          <c:showLegendKey val="0"/>
          <c:showVal val="0"/>
          <c:showCatName val="0"/>
          <c:showSerName val="0"/>
          <c:showPercent val="0"/>
          <c:showBubbleSize val="0"/>
        </c:dLbls>
        <c:axId val="869886576"/>
        <c:axId val="869895592"/>
      </c:scatterChart>
      <c:valAx>
        <c:axId val="869863448"/>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r>
                  <a:rPr lang="en-US"/>
                  <a:t>Number of Nodes</a:t>
                </a:r>
              </a:p>
            </c:rich>
          </c:tx>
          <c:layout>
            <c:manualLayout>
              <c:xMode val="edge"/>
              <c:yMode val="edge"/>
              <c:x val="0.38556388872499642"/>
              <c:y val="0.86187443238625916"/>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869879128"/>
        <c:crosses val="autoZero"/>
        <c:crossBetween val="midCat"/>
        <c:majorUnit val="20"/>
      </c:valAx>
      <c:valAx>
        <c:axId val="86987912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r>
                  <a:rPr lang="en-US"/>
                  <a:t>Execution Time (Seconds)</a:t>
                </a:r>
              </a:p>
            </c:rich>
          </c:tx>
          <c:layout/>
          <c:overlay val="0"/>
          <c:spPr>
            <a:noFill/>
            <a:ln>
              <a:noFill/>
            </a:ln>
            <a:effectLst/>
          </c:spPr>
          <c:txPr>
            <a:bodyPr rot="-54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869863448"/>
        <c:crosses val="autoZero"/>
        <c:crossBetween val="midCat"/>
      </c:valAx>
      <c:valAx>
        <c:axId val="869895592"/>
        <c:scaling>
          <c:orientation val="minMax"/>
        </c:scaling>
        <c:delete val="0"/>
        <c:axPos val="r"/>
        <c:title>
          <c:tx>
            <c:rich>
              <a:bodyPr rot="5400000" spcFirstLastPara="1" vertOverflow="ellipsis" wrap="square" anchor="ctr" anchorCtr="1"/>
              <a:lstStyle/>
              <a:p>
                <a:pPr>
                  <a:defRPr sz="1400" b="1" i="0" u="none" strike="noStrike" kern="1200" baseline="0">
                    <a:solidFill>
                      <a:schemeClr val="tx1">
                        <a:lumMod val="65000"/>
                        <a:lumOff val="35000"/>
                      </a:schemeClr>
                    </a:solidFill>
                    <a:latin typeface="+mn-lt"/>
                    <a:ea typeface="+mn-ea"/>
                    <a:cs typeface="+mn-cs"/>
                  </a:defRPr>
                </a:pPr>
                <a:r>
                  <a:rPr lang="en-US"/>
                  <a:t>Speedup</a:t>
                </a:r>
              </a:p>
            </c:rich>
          </c:tx>
          <c:layout>
            <c:manualLayout>
              <c:xMode val="edge"/>
              <c:yMode val="edge"/>
              <c:x val="0.93869646319501787"/>
              <c:y val="0.27951381338610071"/>
            </c:manualLayout>
          </c:layout>
          <c:overlay val="0"/>
          <c:spPr>
            <a:noFill/>
            <a:ln>
              <a:noFill/>
            </a:ln>
            <a:effectLst/>
          </c:spPr>
          <c:txPr>
            <a:bodyPr rot="5400000" spcFirstLastPara="1" vertOverflow="ellipsis"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869886576"/>
        <c:crosses val="max"/>
        <c:crossBetween val="midCat"/>
      </c:valAx>
      <c:valAx>
        <c:axId val="869886576"/>
        <c:scaling>
          <c:orientation val="minMax"/>
        </c:scaling>
        <c:delete val="1"/>
        <c:axPos val="b"/>
        <c:numFmt formatCode="General" sourceLinked="1"/>
        <c:majorTickMark val="out"/>
        <c:minorTickMark val="none"/>
        <c:tickLblPos val="nextTo"/>
        <c:crossAx val="869895592"/>
        <c:crosses val="autoZero"/>
        <c:crossBetween val="midCat"/>
      </c:valAx>
      <c:spPr>
        <a:noFill/>
        <a:ln>
          <a:noFill/>
        </a:ln>
        <a:effectLst/>
      </c:spPr>
    </c:plotArea>
    <c:legend>
      <c:legendPos val="b"/>
      <c:layout>
        <c:manualLayout>
          <c:xMode val="edge"/>
          <c:yMode val="edge"/>
          <c:x val="0.19919116360454947"/>
          <c:y val="0.91726975794692334"/>
          <c:w val="0.60161756342957129"/>
          <c:h val="8.2730242053076705E-2"/>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rgbClr val="FFFFFF"/>
    </a:solidFill>
    <a:ln>
      <a:noFill/>
    </a:ln>
    <a:effectLst/>
  </c:spPr>
  <c:txPr>
    <a:bodyPr/>
    <a:lstStyle/>
    <a:p>
      <a:pPr>
        <a:defRPr sz="1400" b="1"/>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7201905317390884"/>
          <c:y val="3.1865704286964128E-2"/>
          <c:w val="0.77396865515267377"/>
          <c:h val="0.63361405611700117"/>
        </c:manualLayout>
      </c:layout>
      <c:scatterChart>
        <c:scatterStyle val="lineMarker"/>
        <c:varyColors val="0"/>
        <c:ser>
          <c:idx val="0"/>
          <c:order val="0"/>
          <c:tx>
            <c:strRef>
              <c:f>Sheet15!$A$3</c:f>
              <c:strCache>
                <c:ptCount val="1"/>
                <c:pt idx="0">
                  <c:v>100K points</c:v>
                </c:pt>
              </c:strCache>
            </c:strRef>
          </c:tx>
          <c:spPr>
            <a:ln w="25400" cap="rnd">
              <a:solidFill>
                <a:schemeClr val="accent1"/>
              </a:solidFill>
              <a:round/>
            </a:ln>
            <a:effectLst/>
          </c:spPr>
          <c:marker>
            <c:symbol val="circle"/>
            <c:size val="7"/>
            <c:spPr>
              <a:solidFill>
                <a:schemeClr val="accent1"/>
              </a:solidFill>
              <a:ln w="9525">
                <a:solidFill>
                  <a:schemeClr val="accent1"/>
                </a:solidFill>
              </a:ln>
              <a:effectLst/>
            </c:spPr>
          </c:marker>
          <c:xVal>
            <c:numRef>
              <c:f>Sheet15!$C$3:$C$7</c:f>
              <c:numCache>
                <c:formatCode>General</c:formatCode>
                <c:ptCount val="5"/>
                <c:pt idx="0">
                  <c:v>8</c:v>
                </c:pt>
                <c:pt idx="1">
                  <c:v>16</c:v>
                </c:pt>
                <c:pt idx="2">
                  <c:v>32</c:v>
                </c:pt>
                <c:pt idx="3">
                  <c:v>64</c:v>
                </c:pt>
                <c:pt idx="4">
                  <c:v>128</c:v>
                </c:pt>
              </c:numCache>
            </c:numRef>
          </c:xVal>
          <c:yVal>
            <c:numRef>
              <c:f>Sheet15!$O$3:$O$7</c:f>
              <c:numCache>
                <c:formatCode>General</c:formatCode>
                <c:ptCount val="5"/>
                <c:pt idx="0">
                  <c:v>1952.355775</c:v>
                </c:pt>
                <c:pt idx="1">
                  <c:v>1041.6362875</c:v>
                </c:pt>
                <c:pt idx="2">
                  <c:v>531.21747499999992</c:v>
                </c:pt>
                <c:pt idx="3">
                  <c:v>315.05084999999997</c:v>
                </c:pt>
                <c:pt idx="4">
                  <c:v>230.55719687499999</c:v>
                </c:pt>
              </c:numCache>
            </c:numRef>
          </c:yVal>
          <c:smooth val="0"/>
        </c:ser>
        <c:ser>
          <c:idx val="1"/>
          <c:order val="1"/>
          <c:tx>
            <c:strRef>
              <c:f>Sheet15!$A$8</c:f>
              <c:strCache>
                <c:ptCount val="1"/>
                <c:pt idx="0">
                  <c:v>200K points</c:v>
                </c:pt>
              </c:strCache>
            </c:strRef>
          </c:tx>
          <c:spPr>
            <a:ln w="25400" cap="rnd">
              <a:solidFill>
                <a:schemeClr val="accent2"/>
              </a:solidFill>
              <a:round/>
            </a:ln>
            <a:effectLst/>
          </c:spPr>
          <c:marker>
            <c:symbol val="circle"/>
            <c:size val="7"/>
            <c:spPr>
              <a:solidFill>
                <a:schemeClr val="accent2"/>
              </a:solidFill>
              <a:ln w="9525">
                <a:solidFill>
                  <a:schemeClr val="accent2"/>
                </a:solidFill>
              </a:ln>
              <a:effectLst/>
            </c:spPr>
          </c:marker>
          <c:xVal>
            <c:numRef>
              <c:f>Sheet15!$C$8:$C$10</c:f>
              <c:numCache>
                <c:formatCode>General</c:formatCode>
                <c:ptCount val="3"/>
                <c:pt idx="0">
                  <c:v>32</c:v>
                </c:pt>
                <c:pt idx="1">
                  <c:v>64</c:v>
                </c:pt>
                <c:pt idx="2">
                  <c:v>128</c:v>
                </c:pt>
              </c:numCache>
            </c:numRef>
          </c:xVal>
          <c:yVal>
            <c:numRef>
              <c:f>Sheet15!$O$8:$O$10</c:f>
              <c:numCache>
                <c:formatCode>General</c:formatCode>
                <c:ptCount val="3"/>
                <c:pt idx="0">
                  <c:v>2654.2500437500003</c:v>
                </c:pt>
                <c:pt idx="1">
                  <c:v>1519.653871875</c:v>
                </c:pt>
                <c:pt idx="2">
                  <c:v>765.80654843750006</c:v>
                </c:pt>
              </c:numCache>
            </c:numRef>
          </c:yVal>
          <c:smooth val="0"/>
        </c:ser>
        <c:ser>
          <c:idx val="2"/>
          <c:order val="2"/>
          <c:tx>
            <c:strRef>
              <c:f>Sheet15!$A$11</c:f>
              <c:strCache>
                <c:ptCount val="1"/>
                <c:pt idx="0">
                  <c:v>300K points</c:v>
                </c:pt>
              </c:strCache>
            </c:strRef>
          </c:tx>
          <c:spPr>
            <a:ln w="25400" cap="rnd">
              <a:solidFill>
                <a:schemeClr val="accent3"/>
              </a:solidFill>
              <a:round/>
            </a:ln>
            <a:effectLst/>
          </c:spPr>
          <c:marker>
            <c:symbol val="circle"/>
            <c:size val="7"/>
            <c:spPr>
              <a:solidFill>
                <a:schemeClr val="accent3"/>
              </a:solidFill>
              <a:ln w="9525">
                <a:solidFill>
                  <a:schemeClr val="accent3"/>
                </a:solidFill>
              </a:ln>
              <a:effectLst/>
            </c:spPr>
          </c:marker>
          <c:xVal>
            <c:numRef>
              <c:f>Sheet15!$C$11:$C$12</c:f>
              <c:numCache>
                <c:formatCode>General</c:formatCode>
                <c:ptCount val="2"/>
                <c:pt idx="0">
                  <c:v>64</c:v>
                </c:pt>
                <c:pt idx="1">
                  <c:v>128</c:v>
                </c:pt>
              </c:numCache>
            </c:numRef>
          </c:xVal>
          <c:yVal>
            <c:numRef>
              <c:f>Sheet15!$O$11:$O$12</c:f>
              <c:numCache>
                <c:formatCode>General</c:formatCode>
                <c:ptCount val="2"/>
                <c:pt idx="0">
                  <c:v>3572.0929812500003</c:v>
                </c:pt>
                <c:pt idx="1">
                  <c:v>2081.0853328124999</c:v>
                </c:pt>
              </c:numCache>
            </c:numRef>
          </c:yVal>
          <c:smooth val="0"/>
        </c:ser>
        <c:ser>
          <c:idx val="3"/>
          <c:order val="3"/>
          <c:tx>
            <c:strRef>
              <c:f>Sheet15!$A$13</c:f>
              <c:strCache>
                <c:ptCount val="1"/>
                <c:pt idx="0">
                  <c:v>400K points</c:v>
                </c:pt>
              </c:strCache>
            </c:strRef>
          </c:tx>
          <c:spPr>
            <a:ln w="25400" cap="rnd">
              <a:solidFill>
                <a:schemeClr val="accent4"/>
              </a:solidFill>
              <a:round/>
            </a:ln>
            <a:effectLst/>
          </c:spPr>
          <c:marker>
            <c:symbol val="circle"/>
            <c:size val="7"/>
            <c:spPr>
              <a:solidFill>
                <a:schemeClr val="accent4"/>
              </a:solidFill>
              <a:ln w="9525">
                <a:solidFill>
                  <a:schemeClr val="accent4"/>
                </a:solidFill>
              </a:ln>
              <a:effectLst/>
            </c:spPr>
          </c:marker>
          <c:xVal>
            <c:numRef>
              <c:f>Sheet15!$C$13</c:f>
              <c:numCache>
                <c:formatCode>General</c:formatCode>
                <c:ptCount val="1"/>
                <c:pt idx="0">
                  <c:v>128</c:v>
                </c:pt>
              </c:numCache>
            </c:numRef>
          </c:xVal>
          <c:yVal>
            <c:numRef>
              <c:f>Sheet15!$O$13</c:f>
              <c:numCache>
                <c:formatCode>General</c:formatCode>
                <c:ptCount val="1"/>
                <c:pt idx="0">
                  <c:v>3252.0244046875</c:v>
                </c:pt>
              </c:numCache>
            </c:numRef>
          </c:yVal>
          <c:smooth val="0"/>
        </c:ser>
        <c:dLbls>
          <c:showLegendKey val="0"/>
          <c:showVal val="0"/>
          <c:showCatName val="0"/>
          <c:showSerName val="0"/>
          <c:showPercent val="0"/>
          <c:showBubbleSize val="0"/>
        </c:dLbls>
        <c:axId val="869889712"/>
        <c:axId val="869892848"/>
      </c:scatterChart>
      <c:valAx>
        <c:axId val="869889712"/>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r>
                  <a:rPr lang="en-US"/>
                  <a:t>Number of Nodes</a:t>
                </a:r>
              </a:p>
            </c:rich>
          </c:tx>
          <c:layout>
            <c:manualLayout>
              <c:xMode val="edge"/>
              <c:yMode val="edge"/>
              <c:x val="0.41226121426179752"/>
              <c:y val="0.77185627881043373"/>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869892848"/>
        <c:crosses val="autoZero"/>
        <c:crossBetween val="midCat"/>
        <c:majorUnit val="20"/>
      </c:valAx>
      <c:valAx>
        <c:axId val="86989284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r>
                  <a:rPr lang="en-US"/>
                  <a:t>Execution Time (seconds)</a:t>
                </a:r>
              </a:p>
            </c:rich>
          </c:tx>
          <c:overlay val="0"/>
          <c:spPr>
            <a:noFill/>
            <a:ln>
              <a:noFill/>
            </a:ln>
            <a:effectLst/>
          </c:spPr>
          <c:txPr>
            <a:bodyPr rot="-54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869889712"/>
        <c:crosses val="autoZero"/>
        <c:crossBetween val="midCat"/>
      </c:valAx>
      <c:spPr>
        <a:noFill/>
        <a:ln>
          <a:noFill/>
        </a:ln>
        <a:effectLst/>
      </c:spPr>
    </c:plotArea>
    <c:legend>
      <c:legendPos val="b"/>
      <c:layout>
        <c:manualLayout>
          <c:xMode val="edge"/>
          <c:yMode val="edge"/>
          <c:x val="0"/>
          <c:y val="0.84140023835603206"/>
          <c:w val="0.99195909886264222"/>
          <c:h val="0.15859976164396775"/>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rgbClr val="FFFFFF"/>
    </a:solidFill>
    <a:ln>
      <a:noFill/>
    </a:ln>
    <a:effectLst/>
  </c:spPr>
  <c:txPr>
    <a:bodyPr/>
    <a:lstStyle/>
    <a:p>
      <a:pPr>
        <a:defRPr sz="1400" b="1"/>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4186557832103447"/>
          <c:y val="3.1865704286964128E-2"/>
          <c:w val="0.80972686005872307"/>
          <c:h val="0.68727703455490552"/>
        </c:manualLayout>
      </c:layout>
      <c:scatterChart>
        <c:scatterStyle val="lineMarker"/>
        <c:varyColors val="0"/>
        <c:ser>
          <c:idx val="0"/>
          <c:order val="0"/>
          <c:tx>
            <c:strRef>
              <c:f>Sheet15!$A$3</c:f>
              <c:strCache>
                <c:ptCount val="1"/>
                <c:pt idx="0">
                  <c:v>100K points</c:v>
                </c:pt>
              </c:strCache>
            </c:strRef>
          </c:tx>
          <c:spPr>
            <a:ln w="25400" cap="rnd">
              <a:solidFill>
                <a:schemeClr val="accent1"/>
              </a:solidFill>
              <a:round/>
            </a:ln>
            <a:effectLst/>
          </c:spPr>
          <c:marker>
            <c:symbol val="circle"/>
            <c:size val="7"/>
            <c:spPr>
              <a:solidFill>
                <a:schemeClr val="accent1"/>
              </a:solidFill>
              <a:ln w="9525">
                <a:solidFill>
                  <a:schemeClr val="accent1"/>
                </a:solidFill>
              </a:ln>
              <a:effectLst/>
            </c:spPr>
          </c:marker>
          <c:xVal>
            <c:numRef>
              <c:f>Sheet15!$C$3:$C$7</c:f>
              <c:numCache>
                <c:formatCode>General</c:formatCode>
                <c:ptCount val="5"/>
                <c:pt idx="0">
                  <c:v>8</c:v>
                </c:pt>
                <c:pt idx="1">
                  <c:v>16</c:v>
                </c:pt>
                <c:pt idx="2">
                  <c:v>32</c:v>
                </c:pt>
                <c:pt idx="3">
                  <c:v>64</c:v>
                </c:pt>
                <c:pt idx="4">
                  <c:v>128</c:v>
                </c:pt>
              </c:numCache>
            </c:numRef>
          </c:xVal>
          <c:yVal>
            <c:numRef>
              <c:f>Sheet15!$Q$3:$Q$7</c:f>
              <c:numCache>
                <c:formatCode>0</c:formatCode>
                <c:ptCount val="5"/>
                <c:pt idx="0">
                  <c:v>8</c:v>
                </c:pt>
                <c:pt idx="1">
                  <c:v>14.994529652462784</c:v>
                </c:pt>
                <c:pt idx="2">
                  <c:v>29.401981175412203</c:v>
                </c:pt>
                <c:pt idx="3">
                  <c:v>49.575635806092897</c:v>
                </c:pt>
                <c:pt idx="4">
                  <c:v>67.743910889357267</c:v>
                </c:pt>
              </c:numCache>
            </c:numRef>
          </c:yVal>
          <c:smooth val="0"/>
        </c:ser>
        <c:ser>
          <c:idx val="1"/>
          <c:order val="1"/>
          <c:tx>
            <c:strRef>
              <c:f>Sheet15!$A$8</c:f>
              <c:strCache>
                <c:ptCount val="1"/>
                <c:pt idx="0">
                  <c:v>200K points</c:v>
                </c:pt>
              </c:strCache>
            </c:strRef>
          </c:tx>
          <c:spPr>
            <a:ln w="25400" cap="rnd">
              <a:solidFill>
                <a:schemeClr val="accent2"/>
              </a:solidFill>
              <a:round/>
            </a:ln>
            <a:effectLst/>
          </c:spPr>
          <c:marker>
            <c:symbol val="circle"/>
            <c:size val="7"/>
            <c:spPr>
              <a:solidFill>
                <a:schemeClr val="accent2"/>
              </a:solidFill>
              <a:ln w="9525">
                <a:solidFill>
                  <a:schemeClr val="accent2"/>
                </a:solidFill>
              </a:ln>
              <a:effectLst/>
            </c:spPr>
          </c:marker>
          <c:dPt>
            <c:idx val="1"/>
            <c:marker>
              <c:symbol val="circle"/>
              <c:size val="7"/>
              <c:spPr>
                <a:solidFill>
                  <a:schemeClr val="accent2"/>
                </a:solidFill>
                <a:ln w="9525">
                  <a:solidFill>
                    <a:schemeClr val="accent2"/>
                  </a:solidFill>
                </a:ln>
                <a:effectLst/>
              </c:spPr>
            </c:marker>
            <c:bubble3D val="0"/>
            <c:spPr>
              <a:ln w="25400" cap="rnd">
                <a:solidFill>
                  <a:schemeClr val="accent2"/>
                </a:solidFill>
                <a:prstDash val="dash"/>
                <a:round/>
              </a:ln>
              <a:effectLst/>
            </c:spPr>
          </c:dPt>
          <c:dPt>
            <c:idx val="2"/>
            <c:marker>
              <c:symbol val="circle"/>
              <c:size val="7"/>
              <c:spPr>
                <a:solidFill>
                  <a:schemeClr val="accent2"/>
                </a:solidFill>
                <a:ln w="9525">
                  <a:solidFill>
                    <a:schemeClr val="accent2"/>
                  </a:solidFill>
                </a:ln>
                <a:effectLst/>
              </c:spPr>
            </c:marker>
            <c:bubble3D val="0"/>
            <c:spPr>
              <a:ln w="25400" cap="rnd">
                <a:solidFill>
                  <a:schemeClr val="accent2"/>
                </a:solidFill>
                <a:prstDash val="dash"/>
                <a:round/>
              </a:ln>
              <a:effectLst/>
            </c:spPr>
          </c:dPt>
          <c:xVal>
            <c:numRef>
              <c:f>Sheet15!$C$3:$C$7</c:f>
              <c:numCache>
                <c:formatCode>General</c:formatCode>
                <c:ptCount val="5"/>
                <c:pt idx="0">
                  <c:v>8</c:v>
                </c:pt>
                <c:pt idx="1">
                  <c:v>16</c:v>
                </c:pt>
                <c:pt idx="2">
                  <c:v>32</c:v>
                </c:pt>
                <c:pt idx="3">
                  <c:v>64</c:v>
                </c:pt>
                <c:pt idx="4">
                  <c:v>128</c:v>
                </c:pt>
              </c:numCache>
            </c:numRef>
          </c:xVal>
          <c:yVal>
            <c:numRef>
              <c:f>(Sheet15!$T$4,Sheet15!$T$5,Sheet15!$Q$8:$Q$10)</c:f>
              <c:numCache>
                <c:formatCode>0.00</c:formatCode>
                <c:ptCount val="5"/>
                <c:pt idx="0">
                  <c:v>8</c:v>
                </c:pt>
                <c:pt idx="1">
                  <c:v>16</c:v>
                </c:pt>
                <c:pt idx="2" formatCode="0">
                  <c:v>32</c:v>
                </c:pt>
                <c:pt idx="3" formatCode="0">
                  <c:v>55.891675711129608</c:v>
                </c:pt>
                <c:pt idx="4" formatCode="0">
                  <c:v>110.91051855497669</c:v>
                </c:pt>
              </c:numCache>
            </c:numRef>
          </c:yVal>
          <c:smooth val="0"/>
        </c:ser>
        <c:ser>
          <c:idx val="2"/>
          <c:order val="2"/>
          <c:tx>
            <c:strRef>
              <c:f>Sheet15!$A$11</c:f>
              <c:strCache>
                <c:ptCount val="1"/>
                <c:pt idx="0">
                  <c:v>300K points</c:v>
                </c:pt>
              </c:strCache>
            </c:strRef>
          </c:tx>
          <c:spPr>
            <a:ln w="25400" cap="rnd">
              <a:solidFill>
                <a:schemeClr val="accent3"/>
              </a:solidFill>
              <a:round/>
            </a:ln>
            <a:effectLst/>
          </c:spPr>
          <c:marker>
            <c:symbol val="circle"/>
            <c:size val="7"/>
            <c:spPr>
              <a:solidFill>
                <a:schemeClr val="accent3"/>
              </a:solidFill>
              <a:ln w="9525">
                <a:solidFill>
                  <a:schemeClr val="accent3"/>
                </a:solidFill>
              </a:ln>
              <a:effectLst/>
            </c:spPr>
          </c:marker>
          <c:dPt>
            <c:idx val="1"/>
            <c:marker>
              <c:symbol val="circle"/>
              <c:size val="7"/>
              <c:spPr>
                <a:solidFill>
                  <a:schemeClr val="accent3"/>
                </a:solidFill>
                <a:ln w="9525">
                  <a:solidFill>
                    <a:schemeClr val="accent3"/>
                  </a:solidFill>
                </a:ln>
                <a:effectLst/>
              </c:spPr>
            </c:marker>
            <c:bubble3D val="0"/>
            <c:spPr>
              <a:ln w="25400" cap="rnd">
                <a:solidFill>
                  <a:schemeClr val="accent3"/>
                </a:solidFill>
                <a:prstDash val="sysDash"/>
                <a:round/>
              </a:ln>
              <a:effectLst/>
            </c:spPr>
          </c:dPt>
          <c:dPt>
            <c:idx val="2"/>
            <c:marker>
              <c:symbol val="circle"/>
              <c:size val="7"/>
              <c:spPr>
                <a:solidFill>
                  <a:schemeClr val="accent3"/>
                </a:solidFill>
                <a:ln w="9525">
                  <a:solidFill>
                    <a:schemeClr val="accent3"/>
                  </a:solidFill>
                </a:ln>
                <a:effectLst/>
              </c:spPr>
            </c:marker>
            <c:bubble3D val="0"/>
            <c:spPr>
              <a:ln w="25400" cap="rnd">
                <a:solidFill>
                  <a:schemeClr val="accent3"/>
                </a:solidFill>
                <a:prstDash val="sysDash"/>
                <a:round/>
              </a:ln>
              <a:effectLst/>
            </c:spPr>
          </c:dPt>
          <c:dPt>
            <c:idx val="3"/>
            <c:marker>
              <c:symbol val="circle"/>
              <c:size val="7"/>
              <c:spPr>
                <a:solidFill>
                  <a:schemeClr val="accent3"/>
                </a:solidFill>
                <a:ln w="9525">
                  <a:solidFill>
                    <a:schemeClr val="accent3"/>
                  </a:solidFill>
                </a:ln>
                <a:effectLst/>
              </c:spPr>
            </c:marker>
            <c:bubble3D val="0"/>
            <c:spPr>
              <a:ln w="25400" cap="rnd">
                <a:solidFill>
                  <a:schemeClr val="accent3"/>
                </a:solidFill>
                <a:prstDash val="sysDash"/>
                <a:round/>
              </a:ln>
              <a:effectLst/>
            </c:spPr>
          </c:dPt>
          <c:xVal>
            <c:numRef>
              <c:f>Sheet15!$C$3:$C$7</c:f>
              <c:numCache>
                <c:formatCode>General</c:formatCode>
                <c:ptCount val="5"/>
                <c:pt idx="0">
                  <c:v>8</c:v>
                </c:pt>
                <c:pt idx="1">
                  <c:v>16</c:v>
                </c:pt>
                <c:pt idx="2">
                  <c:v>32</c:v>
                </c:pt>
                <c:pt idx="3">
                  <c:v>64</c:v>
                </c:pt>
                <c:pt idx="4">
                  <c:v>128</c:v>
                </c:pt>
              </c:numCache>
            </c:numRef>
          </c:xVal>
          <c:yVal>
            <c:numRef>
              <c:f>(Sheet15!$T$4,Sheet15!$T$5,Sheet15!$T$6,Sheet15!$Q$11:$Q$12)</c:f>
              <c:numCache>
                <c:formatCode>0.00</c:formatCode>
                <c:ptCount val="5"/>
                <c:pt idx="0">
                  <c:v>8</c:v>
                </c:pt>
                <c:pt idx="1">
                  <c:v>16</c:v>
                </c:pt>
                <c:pt idx="2">
                  <c:v>32</c:v>
                </c:pt>
                <c:pt idx="3" formatCode="0">
                  <c:v>64</c:v>
                </c:pt>
                <c:pt idx="4" formatCode="0">
                  <c:v>109.85323244339905</c:v>
                </c:pt>
              </c:numCache>
            </c:numRef>
          </c:yVal>
          <c:smooth val="0"/>
        </c:ser>
        <c:dLbls>
          <c:showLegendKey val="0"/>
          <c:showVal val="0"/>
          <c:showCatName val="0"/>
          <c:showSerName val="0"/>
          <c:showPercent val="0"/>
          <c:showBubbleSize val="0"/>
        </c:dLbls>
        <c:axId val="869888928"/>
        <c:axId val="869890104"/>
      </c:scatterChart>
      <c:valAx>
        <c:axId val="869888928"/>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r>
                  <a:rPr lang="en-US"/>
                  <a:t>Number of Nodes</a:t>
                </a:r>
              </a:p>
            </c:rich>
          </c:tx>
          <c:layout>
            <c:manualLayout>
              <c:xMode val="edge"/>
              <c:yMode val="edge"/>
              <c:x val="0.39315935640134414"/>
              <c:y val="0.84152361503937578"/>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869890104"/>
        <c:crosses val="autoZero"/>
        <c:crossBetween val="midCat"/>
        <c:majorUnit val="20"/>
      </c:valAx>
      <c:valAx>
        <c:axId val="86989010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r>
                  <a:rPr lang="en-US"/>
                  <a:t>Speedup</a:t>
                </a:r>
              </a:p>
            </c:rich>
          </c:tx>
          <c:overlay val="0"/>
          <c:spPr>
            <a:noFill/>
            <a:ln>
              <a:noFill/>
            </a:ln>
            <a:effectLst/>
          </c:spPr>
          <c:txPr>
            <a:bodyPr rot="-54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869888928"/>
        <c:crosses val="autoZero"/>
        <c:crossBetween val="midCat"/>
      </c:valAx>
      <c:spPr>
        <a:noFill/>
        <a:ln>
          <a:noFill/>
        </a:ln>
        <a:effectLst/>
      </c:spPr>
    </c:plotArea>
    <c:legend>
      <c:legendPos val="b"/>
      <c:layout>
        <c:manualLayout>
          <c:xMode val="edge"/>
          <c:yMode val="edge"/>
          <c:x val="4.3121172353455825E-4"/>
          <c:y val="0.91726975794692334"/>
          <c:w val="0.99913746719160101"/>
          <c:h val="8.2730242053076705E-2"/>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rgbClr val="FFFFFF"/>
    </a:solidFill>
    <a:ln>
      <a:noFill/>
    </a:ln>
    <a:effectLst/>
  </c:spPr>
  <c:txPr>
    <a:bodyPr/>
    <a:lstStyle/>
    <a:p>
      <a:pPr>
        <a:defRPr sz="1400" b="1"/>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ECF0B0F-09A5-4E1E-BD26-DC6555AA3FBB}" type="datetimeFigureOut">
              <a:rPr lang="en-US" smtClean="0"/>
              <a:pPr/>
              <a:t>7/9/2015</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B9A881B-2B13-4957-98B0-D797536C24C2}" type="slidenum">
              <a:rPr lang="en-US" smtClean="0"/>
              <a:pPr/>
              <a:t>‹#›</a:t>
            </a:fld>
            <a:endParaRPr lang="en-US"/>
          </a:p>
        </p:txBody>
      </p:sp>
    </p:spTree>
    <p:extLst>
      <p:ext uri="{BB962C8B-B14F-4D97-AF65-F5344CB8AC3E}">
        <p14:creationId xmlns:p14="http://schemas.microsoft.com/office/powerpoint/2010/main" val="321038584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FD254D-D6A8-4F03-A6BD-994C16793977}" type="datetimeFigureOut">
              <a:rPr lang="en-US" smtClean="0"/>
              <a:pPr/>
              <a:t>7/9/2015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37DB927-EBE1-49E2-8934-5881B376EE24}" type="slidenum">
              <a:rPr lang="en-US" smtClean="0"/>
              <a:pPr/>
              <a:t>‹#›</a:t>
            </a:fld>
            <a:endParaRPr lang="en-US"/>
          </a:p>
        </p:txBody>
      </p:sp>
    </p:spTree>
    <p:extLst>
      <p:ext uri="{BB962C8B-B14F-4D97-AF65-F5344CB8AC3E}">
        <p14:creationId xmlns:p14="http://schemas.microsoft.com/office/powerpoint/2010/main" val="14747055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slide" Target="../slides/slide41.xml"/><Relationship Id="rId2" Type="http://schemas.openxmlformats.org/officeDocument/2006/relationships/notesMaster" Target="../notesMasters/notesMaster1.xml"/><Relationship Id="rId1" Type="http://schemas.openxmlformats.org/officeDocument/2006/relationships/themeOverride" Target="../theme/themeOverride5.xml"/></Relationships>
</file>

<file path=ppt/notesSlides/_rels/notesSlide23.xml.rels><?xml version="1.0" encoding="UTF-8" standalone="yes"?>
<Relationships xmlns="http://schemas.openxmlformats.org/package/2006/relationships"><Relationship Id="rId3" Type="http://schemas.openxmlformats.org/officeDocument/2006/relationships/slide" Target="../slides/slide42.xml"/><Relationship Id="rId2" Type="http://schemas.openxmlformats.org/officeDocument/2006/relationships/notesMaster" Target="../notesMasters/notesMaster1.xml"/><Relationship Id="rId1" Type="http://schemas.openxmlformats.org/officeDocument/2006/relationships/themeOverride" Target="../theme/themeOverride6.xml"/></Relationships>
</file>

<file path=ppt/notesSlides/_rels/notesSlide24.xml.rels><?xml version="1.0" encoding="UTF-8" standalone="yes"?>
<Relationships xmlns="http://schemas.openxmlformats.org/package/2006/relationships"><Relationship Id="rId3" Type="http://schemas.openxmlformats.org/officeDocument/2006/relationships/slide" Target="../slides/slide44.xml"/><Relationship Id="rId2" Type="http://schemas.openxmlformats.org/officeDocument/2006/relationships/notesMaster" Target="../notesMasters/notesMaster1.xml"/><Relationship Id="rId1" Type="http://schemas.openxmlformats.org/officeDocument/2006/relationships/themeOverride" Target="../theme/themeOverride7.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3D4677B-C5CE-4183-A13D-EB29CCD21300}" type="slidenum">
              <a:rPr lang="en-US" smtClean="0">
                <a:solidFill>
                  <a:prstClr val="black"/>
                </a:solidFill>
              </a:rPr>
              <a:pPr/>
              <a:t>1</a:t>
            </a:fld>
            <a:endParaRPr lang="en-US" dirty="0">
              <a:solidFill>
                <a:prstClr val="black"/>
              </a:solidFill>
            </a:endParaRPr>
          </a:p>
        </p:txBody>
      </p:sp>
    </p:spTree>
    <p:extLst>
      <p:ext uri="{BB962C8B-B14F-4D97-AF65-F5344CB8AC3E}">
        <p14:creationId xmlns:p14="http://schemas.microsoft.com/office/powerpoint/2010/main" val="29841122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DA09517-7849-409A-9718-7F5EF4870DD3}" type="slidenum">
              <a:rPr lang="en-US" smtClean="0"/>
              <a:t>16</a:t>
            </a:fld>
            <a:endParaRPr lang="en-US"/>
          </a:p>
        </p:txBody>
      </p:sp>
    </p:spTree>
    <p:extLst>
      <p:ext uri="{BB962C8B-B14F-4D97-AF65-F5344CB8AC3E}">
        <p14:creationId xmlns:p14="http://schemas.microsoft.com/office/powerpoint/2010/main" val="30135417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DA09517-7849-409A-9718-7F5EF4870DD3}" type="slidenum">
              <a:rPr lang="en-US" smtClean="0"/>
              <a:t>18</a:t>
            </a:fld>
            <a:endParaRPr lang="en-US"/>
          </a:p>
        </p:txBody>
      </p:sp>
    </p:spTree>
    <p:extLst>
      <p:ext uri="{BB962C8B-B14F-4D97-AF65-F5344CB8AC3E}">
        <p14:creationId xmlns:p14="http://schemas.microsoft.com/office/powerpoint/2010/main" val="9280896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DA09517-7849-409A-9718-7F5EF4870DD3}" type="slidenum">
              <a:rPr lang="en-US" smtClean="0"/>
              <a:t>20</a:t>
            </a:fld>
            <a:endParaRPr lang="en-US"/>
          </a:p>
        </p:txBody>
      </p:sp>
    </p:spTree>
    <p:extLst>
      <p:ext uri="{BB962C8B-B14F-4D97-AF65-F5344CB8AC3E}">
        <p14:creationId xmlns:p14="http://schemas.microsoft.com/office/powerpoint/2010/main" val="2083617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DA09517-7849-409A-9718-7F5EF4870DD3}" type="slidenum">
              <a:rPr lang="en-US" smtClean="0"/>
              <a:t>21</a:t>
            </a:fld>
            <a:endParaRPr lang="en-US"/>
          </a:p>
        </p:txBody>
      </p:sp>
    </p:spTree>
    <p:extLst>
      <p:ext uri="{BB962C8B-B14F-4D97-AF65-F5344CB8AC3E}">
        <p14:creationId xmlns:p14="http://schemas.microsoft.com/office/powerpoint/2010/main" val="28072768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DA09517-7849-409A-9718-7F5EF4870DD3}" type="slidenum">
              <a:rPr lang="en-US" smtClean="0">
                <a:solidFill>
                  <a:prstClr val="black"/>
                </a:solidFill>
              </a:rPr>
              <a:pPr/>
              <a:t>23</a:t>
            </a:fld>
            <a:endParaRPr lang="en-US">
              <a:solidFill>
                <a:prstClr val="black"/>
              </a:solidFill>
            </a:endParaRPr>
          </a:p>
        </p:txBody>
      </p:sp>
    </p:spTree>
    <p:extLst>
      <p:ext uri="{BB962C8B-B14F-4D97-AF65-F5344CB8AC3E}">
        <p14:creationId xmlns:p14="http://schemas.microsoft.com/office/powerpoint/2010/main" val="15922277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DA09517-7849-409A-9718-7F5EF4870DD3}" type="slidenum">
              <a:rPr lang="en-US" smtClean="0">
                <a:solidFill>
                  <a:prstClr val="black"/>
                </a:solidFill>
              </a:rPr>
              <a:pPr/>
              <a:t>25</a:t>
            </a:fld>
            <a:endParaRPr lang="en-US">
              <a:solidFill>
                <a:prstClr val="black"/>
              </a:solidFill>
            </a:endParaRPr>
          </a:p>
        </p:txBody>
      </p:sp>
    </p:spTree>
    <p:extLst>
      <p:ext uri="{BB962C8B-B14F-4D97-AF65-F5344CB8AC3E}">
        <p14:creationId xmlns:p14="http://schemas.microsoft.com/office/powerpoint/2010/main" val="22314960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DA09517-7849-409A-9718-7F5EF4870DD3}" type="slidenum">
              <a:rPr lang="en-US" smtClean="0"/>
              <a:t>26</a:t>
            </a:fld>
            <a:endParaRPr lang="en-US"/>
          </a:p>
        </p:txBody>
      </p:sp>
    </p:spTree>
    <p:extLst>
      <p:ext uri="{BB962C8B-B14F-4D97-AF65-F5344CB8AC3E}">
        <p14:creationId xmlns:p14="http://schemas.microsoft.com/office/powerpoint/2010/main" val="14590481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37DB927-EBE1-49E2-8934-5881B376EE24}" type="slidenum">
              <a:rPr lang="en-US" smtClean="0">
                <a:solidFill>
                  <a:prstClr val="black"/>
                </a:solidFill>
              </a:rPr>
              <a:pPr/>
              <a:t>28</a:t>
            </a:fld>
            <a:endParaRPr lang="en-US">
              <a:solidFill>
                <a:prstClr val="black"/>
              </a:solidFill>
            </a:endParaRPr>
          </a:p>
        </p:txBody>
      </p:sp>
    </p:spTree>
    <p:extLst>
      <p:ext uri="{BB962C8B-B14F-4D97-AF65-F5344CB8AC3E}">
        <p14:creationId xmlns:p14="http://schemas.microsoft.com/office/powerpoint/2010/main" val="17077677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DA09517-7849-409A-9718-7F5EF4870DD3}" type="slidenum">
              <a:rPr lang="en-US" smtClean="0">
                <a:solidFill>
                  <a:prstClr val="black"/>
                </a:solidFill>
              </a:rPr>
              <a:pPr/>
              <a:t>29</a:t>
            </a:fld>
            <a:endParaRPr lang="en-US">
              <a:solidFill>
                <a:prstClr val="black"/>
              </a:solidFill>
            </a:endParaRPr>
          </a:p>
        </p:txBody>
      </p:sp>
    </p:spTree>
    <p:extLst>
      <p:ext uri="{BB962C8B-B14F-4D97-AF65-F5344CB8AC3E}">
        <p14:creationId xmlns:p14="http://schemas.microsoft.com/office/powerpoint/2010/main" val="33143886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DA09517-7849-409A-9718-7F5EF4870DD3}" type="slidenum">
              <a:rPr lang="en-US" smtClean="0">
                <a:solidFill>
                  <a:prstClr val="black"/>
                </a:solidFill>
              </a:rPr>
              <a:pPr/>
              <a:t>30</a:t>
            </a:fld>
            <a:endParaRPr lang="en-US">
              <a:solidFill>
                <a:prstClr val="black"/>
              </a:solidFill>
            </a:endParaRPr>
          </a:p>
        </p:txBody>
      </p:sp>
    </p:spTree>
    <p:extLst>
      <p:ext uri="{BB962C8B-B14F-4D97-AF65-F5344CB8AC3E}">
        <p14:creationId xmlns:p14="http://schemas.microsoft.com/office/powerpoint/2010/main" val="33275170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a:p>
            <a:r>
              <a:rPr lang="en-US" sz="2600" dirty="0" smtClean="0"/>
              <a:t>Exponential data growth</a:t>
            </a:r>
          </a:p>
          <a:p>
            <a:r>
              <a:rPr lang="en-US" sz="2600" dirty="0" smtClean="0"/>
              <a:t>Continuous analysis on streaming data</a:t>
            </a:r>
          </a:p>
          <a:p>
            <a:r>
              <a:rPr lang="en-US" sz="2600" dirty="0" smtClean="0"/>
              <a:t>Multi/</a:t>
            </a:r>
            <a:r>
              <a:rPr lang="en-US" sz="2600" dirty="0" err="1" smtClean="0"/>
              <a:t>Manycore</a:t>
            </a:r>
            <a:r>
              <a:rPr lang="en-US" sz="2600" dirty="0" smtClean="0"/>
              <a:t> and GPU architectures</a:t>
            </a:r>
          </a:p>
          <a:p>
            <a:pPr lvl="1"/>
            <a:r>
              <a:rPr lang="en-US" sz="2600" dirty="0" smtClean="0"/>
              <a:t>Thousand cores in clusters and millions in data centers</a:t>
            </a:r>
          </a:p>
          <a:p>
            <a:r>
              <a:rPr lang="en-US" sz="2600" dirty="0" smtClean="0"/>
              <a:t>Cost and time tradeoff </a:t>
            </a:r>
          </a:p>
          <a:p>
            <a:r>
              <a:rPr lang="en-US" sz="2600" b="1" dirty="0" smtClean="0">
                <a:solidFill>
                  <a:srgbClr val="0070C0"/>
                </a:solidFill>
                <a:latin typeface="Candara" pitchFamily="34" charset="0"/>
              </a:rPr>
              <a:t>Parallelism is a must to process data in a meaningful time</a:t>
            </a:r>
          </a:p>
          <a:p>
            <a:endParaRPr lang="en-US" dirty="0"/>
          </a:p>
        </p:txBody>
      </p:sp>
      <p:sp>
        <p:nvSpPr>
          <p:cNvPr id="4" name="Slide Number Placeholder 3"/>
          <p:cNvSpPr>
            <a:spLocks noGrp="1"/>
          </p:cNvSpPr>
          <p:nvPr>
            <p:ph type="sldNum" sz="quarter" idx="10"/>
          </p:nvPr>
        </p:nvSpPr>
        <p:spPr/>
        <p:txBody>
          <a:bodyPr/>
          <a:lstStyle/>
          <a:p>
            <a:fld id="{33D4677B-C5CE-4183-A13D-EB29CCD21300}" type="slidenum">
              <a:rPr lang="en-US" smtClean="0">
                <a:solidFill>
                  <a:prstClr val="black"/>
                </a:solidFill>
              </a:rPr>
              <a:pPr/>
              <a:t>2</a:t>
            </a:fld>
            <a:endParaRPr lang="en-US">
              <a:solidFill>
                <a:prstClr val="black"/>
              </a:solidFill>
            </a:endParaRPr>
          </a:p>
        </p:txBody>
      </p:sp>
    </p:spTree>
    <p:extLst>
      <p:ext uri="{BB962C8B-B14F-4D97-AF65-F5344CB8AC3E}">
        <p14:creationId xmlns:p14="http://schemas.microsoft.com/office/powerpoint/2010/main" val="775262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there were 8 more facets we could call it the </a:t>
            </a:r>
            <a:r>
              <a:rPr lang="en-US" b="1" dirty="0" smtClean="0"/>
              <a:t>brilliant</a:t>
            </a:r>
            <a:r>
              <a:rPr lang="en-US" b="1" baseline="0" dirty="0" smtClean="0"/>
              <a:t> cut </a:t>
            </a:r>
            <a:r>
              <a:rPr lang="en-US" baseline="0" dirty="0" smtClean="0"/>
              <a:t>Ogre :D</a:t>
            </a:r>
            <a:endParaRPr lang="en-US" dirty="0"/>
          </a:p>
        </p:txBody>
      </p:sp>
      <p:sp>
        <p:nvSpPr>
          <p:cNvPr id="4" name="Slide Number Placeholder 3"/>
          <p:cNvSpPr>
            <a:spLocks noGrp="1"/>
          </p:cNvSpPr>
          <p:nvPr>
            <p:ph type="sldNum" sz="quarter" idx="10"/>
          </p:nvPr>
        </p:nvSpPr>
        <p:spPr/>
        <p:txBody>
          <a:bodyPr/>
          <a:lstStyle/>
          <a:p>
            <a:fld id="{53E05822-0A88-4D27-9EA6-F053463D7B01}" type="slidenum">
              <a:rPr lang="en-US" smtClean="0"/>
              <a:t>31</a:t>
            </a:fld>
            <a:endParaRPr lang="en-US"/>
          </a:p>
        </p:txBody>
      </p:sp>
    </p:spTree>
    <p:extLst>
      <p:ext uri="{BB962C8B-B14F-4D97-AF65-F5344CB8AC3E}">
        <p14:creationId xmlns:p14="http://schemas.microsoft.com/office/powerpoint/2010/main" val="35669605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37DB927-EBE1-49E2-8934-5881B376EE24}" type="slidenum">
              <a:rPr lang="en-US" smtClean="0"/>
              <a:t>38</a:t>
            </a:fld>
            <a:endParaRPr lang="en-US"/>
          </a:p>
        </p:txBody>
      </p:sp>
    </p:spTree>
    <p:extLst>
      <p:ext uri="{BB962C8B-B14F-4D97-AF65-F5344CB8AC3E}">
        <p14:creationId xmlns:p14="http://schemas.microsoft.com/office/powerpoint/2010/main" val="11628533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12290" name="Rectangle 2"/>
          <p:cNvSpPr>
            <a:spLocks noChangeArrowheads="1"/>
          </p:cNvSpPr>
          <p:nvPr>
            <p:ph type="sldImg"/>
          </p:nvPr>
        </p:nvSpPr>
        <p:spPr>
          <a:xfrm>
            <a:off x="255588" y="881063"/>
            <a:ext cx="6846887" cy="3852862"/>
          </a:xfrm>
          <a:ln/>
          <a:extLst>
            <a:ext uri="{91240B29-F687-4F45-9708-019B960494DF}">
              <a14:hiddenLine xmlns:a14="http://schemas.microsoft.com/office/drawing/2010/main" w="1" cmpd="sng">
                <a:solidFill>
                  <a:schemeClr val="tx1"/>
                </a:solidFill>
                <a:miter lim="800000"/>
                <a:headEnd/>
                <a:tailEnd/>
              </a14:hiddenLine>
            </a:ext>
          </a:extLst>
        </p:spPr>
      </p:sp>
      <p:sp>
        <p:nvSpPr>
          <p:cNvPr id="12291" name="Rectangle 3"/>
          <p:cNvSpPr>
            <a:spLocks noChangeArrowheads="1"/>
          </p:cNvSpPr>
          <p:nvPr>
            <p:ph type="body" idx="1"/>
          </p:nvPr>
        </p:nvSpPr>
        <p:spPr>
          <a:ln/>
          <a:extLst>
            <a:ext uri="{91240B29-F687-4F45-9708-019B960494DF}">
              <a14:hiddenLine xmlns:a14="http://schemas.microsoft.com/office/drawing/2010/main" w="1" cmpd="sng">
                <a:solidFill>
                  <a:schemeClr val="tx1"/>
                </a:solidFill>
                <a:miter lim="800000"/>
                <a:headEnd/>
                <a:tailEnd/>
              </a14:hiddenLine>
            </a:ext>
          </a:extLst>
        </p:spPr>
        <p:txBody>
          <a:bodyPr/>
          <a:lstStyle/>
          <a:p>
            <a:r>
              <a:rPr lang="en-US" altLang="en-US"/>
              <a:t>refer: 1.Blei, D. M., Ng, A. Y. &amp; Jordan, M. I. Latent dirichlet allocation. J. Mach. Learn. Res. 3, 993–1022 (2003).</a:t>
            </a:r>
          </a:p>
          <a:p>
            <a:endParaRPr lang="en-US" altLang="en-US"/>
          </a:p>
        </p:txBody>
      </p:sp>
    </p:spTree>
    <p:extLst>
      <p:ext uri="{BB962C8B-B14F-4D97-AF65-F5344CB8AC3E}">
        <p14:creationId xmlns:p14="http://schemas.microsoft.com/office/powerpoint/2010/main" val="436447389"/>
      </p:ext>
    </p:extLst>
  </p:cSld>
  <p:clrMapOvr>
    <a:overrideClrMapping bg1="lt1" tx1="dk1" bg2="lt2" tx2="dk2" accent1="accent1" accent2="accent2" accent3="accent3" accent4="accent4" accent5="accent5" accent6="accent6" hlink="hlink" folHlink="folHlink"/>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4098" name="Rectangle 2"/>
          <p:cNvSpPr>
            <a:spLocks noGrp="1" noRot="1" noChangeAspect="1" noChangeArrowheads="1"/>
          </p:cNvSpPr>
          <p:nvPr>
            <p:ph type="sldImg"/>
          </p:nvPr>
        </p:nvSpPr>
        <p:spPr>
          <a:xfrm>
            <a:off x="409575" y="754063"/>
            <a:ext cx="5854700" cy="3294062"/>
          </a:xfrm>
          <a:ln/>
          <a:extLst>
            <a:ext uri="{91240B29-F687-4F45-9708-019B960494DF}">
              <a14:hiddenLine xmlns:a14="http://schemas.microsoft.com/office/drawing/2010/main" w="1" cmpd="sng">
                <a:solidFill>
                  <a:schemeClr val="tx1"/>
                </a:solidFill>
                <a:miter lim="800000"/>
                <a:headEnd/>
                <a:tailEnd/>
              </a14:hiddenLine>
            </a:ext>
          </a:extLst>
        </p:spPr>
      </p:sp>
      <p:sp>
        <p:nvSpPr>
          <p:cNvPr id="4099" name="Rectangle 3"/>
          <p:cNvSpPr>
            <a:spLocks noGrp="1" noChangeArrowheads="1"/>
          </p:cNvSpPr>
          <p:nvPr>
            <p:ph type="body" idx="1"/>
          </p:nvPr>
        </p:nvSpPr>
        <p:spPr>
          <a:ln/>
          <a:extLst>
            <a:ext uri="{91240B29-F687-4F45-9708-019B960494DF}">
              <a14:hiddenLine xmlns:a14="http://schemas.microsoft.com/office/drawing/2010/main" w="1" cmpd="sng">
                <a:solidFill>
                  <a:schemeClr val="tx1"/>
                </a:solidFill>
                <a:miter lim="800000"/>
                <a:headEnd/>
                <a:tailEnd/>
              </a14:hiddenLine>
            </a:ext>
          </a:extLst>
        </p:spPr>
        <p:txBody>
          <a:bodyPr/>
          <a:lstStyle/>
          <a:p>
            <a:r>
              <a:rPr lang="en-US" altLang="en-US"/>
              <a:t>global model data should be word-topic matrix or topic-document matrix, </a:t>
            </a:r>
          </a:p>
        </p:txBody>
      </p:sp>
    </p:spTree>
    <p:extLst>
      <p:ext uri="{BB962C8B-B14F-4D97-AF65-F5344CB8AC3E}">
        <p14:creationId xmlns:p14="http://schemas.microsoft.com/office/powerpoint/2010/main" val="2025692486"/>
      </p:ext>
    </p:extLst>
  </p:cSld>
  <p:clrMapOvr>
    <a:overrideClrMapping bg1="lt1" tx1="dk1" bg2="lt2" tx2="dk2" accent1="accent1" accent2="accent2" accent3="accent3" accent4="accent4" accent5="accent5" accent6="accent6" hlink="hlink" folHlink="folHlink"/>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7170" name="Rectangle 2"/>
          <p:cNvSpPr>
            <a:spLocks noGrp="1" noRot="1" noChangeAspect="1" noChangeArrowheads="1"/>
          </p:cNvSpPr>
          <p:nvPr>
            <p:ph type="sldImg"/>
          </p:nvPr>
        </p:nvSpPr>
        <p:spPr>
          <a:xfrm>
            <a:off x="409575" y="754063"/>
            <a:ext cx="5854700" cy="3294062"/>
          </a:xfrm>
          <a:ln/>
          <a:extLst>
            <a:ext uri="{91240B29-F687-4F45-9708-019B960494DF}">
              <a14:hiddenLine xmlns:a14="http://schemas.microsoft.com/office/drawing/2010/main" w="1" cmpd="sng">
                <a:solidFill>
                  <a:schemeClr val="tx1"/>
                </a:solidFill>
                <a:miter lim="800000"/>
                <a:headEnd/>
                <a:tailEnd/>
              </a14:hiddenLine>
            </a:ext>
          </a:extLst>
        </p:spPr>
      </p:sp>
      <p:sp>
        <p:nvSpPr>
          <p:cNvPr id="7171" name="Rectangle 3"/>
          <p:cNvSpPr>
            <a:spLocks noGrp="1" noChangeArrowheads="1"/>
          </p:cNvSpPr>
          <p:nvPr>
            <p:ph type="body" idx="1"/>
          </p:nvPr>
        </p:nvSpPr>
        <p:spPr>
          <a:ln/>
          <a:extLst>
            <a:ext uri="{91240B29-F687-4F45-9708-019B960494DF}">
              <a14:hiddenLine xmlns:a14="http://schemas.microsoft.com/office/drawing/2010/main" w="1" cmpd="sng">
                <a:solidFill>
                  <a:schemeClr val="tx1"/>
                </a:solidFill>
                <a:miter lim="800000"/>
                <a:headEnd/>
                <a:tailEnd/>
              </a14:hiddenLine>
            </a:ext>
          </a:extLst>
        </p:spPr>
        <p:txBody>
          <a:bodyPr/>
          <a:lstStyle/>
          <a:p>
            <a:r>
              <a:rPr lang="en-US" altLang="en-US" sz="1400"/>
              <a:t>https://github.com/dmlc/parameter_server</a:t>
            </a:r>
          </a:p>
        </p:txBody>
      </p:sp>
    </p:spTree>
    <p:extLst>
      <p:ext uri="{BB962C8B-B14F-4D97-AF65-F5344CB8AC3E}">
        <p14:creationId xmlns:p14="http://schemas.microsoft.com/office/powerpoint/2010/main" val="2152191087"/>
      </p:ext>
    </p:extLst>
  </p:cSld>
  <p:clrMapOvr>
    <a:overrideClrMapping bg1="lt1" tx1="dk1" bg2="lt2" tx2="dk2" accent1="accent1" accent2="accent2" accent3="accent3" accent4="accent4" accent5="accent5" accent6="accent6" hlink="hlink" folHlink="folHlink"/>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3D4677B-C5CE-4183-A13D-EB29CCD21300}"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37775946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DA09517-7849-409A-9718-7F5EF4870DD3}"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7161652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42EC38D-76F9-4D02-B218-3C9CB0039E20}"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22235220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DA09517-7849-409A-9718-7F5EF4870DD3}"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13483816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4EC547-398A-4BEA-B97B-98F7CF26DFDE}"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17505653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DA09517-7849-409A-9718-7F5EF4870DD3}" type="slidenum">
              <a:rPr lang="en-US" smtClean="0"/>
              <a:t>12</a:t>
            </a:fld>
            <a:endParaRPr lang="en-US"/>
          </a:p>
        </p:txBody>
      </p:sp>
    </p:spTree>
    <p:extLst>
      <p:ext uri="{BB962C8B-B14F-4D97-AF65-F5344CB8AC3E}">
        <p14:creationId xmlns:p14="http://schemas.microsoft.com/office/powerpoint/2010/main" val="16336552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DA09517-7849-409A-9718-7F5EF4870DD3}" type="slidenum">
              <a:rPr lang="en-US" smtClean="0"/>
              <a:t>15</a:t>
            </a:fld>
            <a:endParaRPr lang="en-US"/>
          </a:p>
        </p:txBody>
      </p:sp>
    </p:spTree>
    <p:extLst>
      <p:ext uri="{BB962C8B-B14F-4D97-AF65-F5344CB8AC3E}">
        <p14:creationId xmlns:p14="http://schemas.microsoft.com/office/powerpoint/2010/main" val="92865602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2" name="Picture 4"/>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148457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613" y="4406900"/>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613"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0AEF09C-060A-4CE5-8713-36A46B5F68EA}" type="datetimeFigureOut">
              <a:rPr lang="en-US" smtClean="0">
                <a:solidFill>
                  <a:prstClr val="black">
                    <a:tint val="75000"/>
                  </a:prstClr>
                </a:solidFill>
              </a:rPr>
              <a:pPr/>
              <a:t>7/9/2015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F7F7CD5-4AA7-4122-9B44-C9727DFE78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960600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0"/>
            <a:ext cx="5410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600200"/>
            <a:ext cx="5410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0AEF09C-060A-4CE5-8713-36A46B5F68EA}" type="datetimeFigureOut">
              <a:rPr lang="en-US" smtClean="0">
                <a:solidFill>
                  <a:prstClr val="black">
                    <a:tint val="75000"/>
                  </a:prstClr>
                </a:solidFill>
              </a:rPr>
              <a:pPr/>
              <a:t>7/9/2015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F7F7CD5-4AA7-4122-9B44-C9727DFE78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269088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3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3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2838" y="1535113"/>
            <a:ext cx="538956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2838" y="2174875"/>
            <a:ext cx="538956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0AEF09C-060A-4CE5-8713-36A46B5F68EA}" type="datetimeFigureOut">
              <a:rPr lang="en-US" smtClean="0">
                <a:solidFill>
                  <a:prstClr val="black">
                    <a:tint val="75000"/>
                  </a:prstClr>
                </a:solidFill>
              </a:rPr>
              <a:pPr/>
              <a:t>7/9/2015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F7F7CD5-4AA7-4122-9B44-C9727DFE78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1797779"/>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0AEF09C-060A-4CE5-8713-36A46B5F68EA}" type="datetimeFigureOut">
              <a:rPr lang="en-US" smtClean="0">
                <a:solidFill>
                  <a:prstClr val="black">
                    <a:tint val="75000"/>
                  </a:prstClr>
                </a:solidFill>
              </a:rPr>
              <a:pPr/>
              <a:t>7/9/2015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F7F7CD5-4AA7-4122-9B44-C9727DFE78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625394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0AEF09C-060A-4CE5-8713-36A46B5F68EA}" type="datetimeFigureOut">
              <a:rPr lang="en-US" smtClean="0">
                <a:solidFill>
                  <a:prstClr val="black">
                    <a:tint val="75000"/>
                  </a:prstClr>
                </a:solidFill>
              </a:rPr>
              <a:pPr/>
              <a:t>7/9/2015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F7F7CD5-4AA7-4122-9B44-C9727DFE78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23623733"/>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40116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7263" y="273050"/>
            <a:ext cx="681513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0" y="1435100"/>
            <a:ext cx="40116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0AEF09C-060A-4CE5-8713-36A46B5F68EA}" type="datetimeFigureOut">
              <a:rPr lang="en-US" smtClean="0">
                <a:solidFill>
                  <a:prstClr val="black">
                    <a:tint val="75000"/>
                  </a:prstClr>
                </a:solidFill>
              </a:rPr>
              <a:pPr/>
              <a:t>7/9/2015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F7F7CD5-4AA7-4122-9B44-C9727DFE78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811334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188"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18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18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0AEF09C-060A-4CE5-8713-36A46B5F68EA}" type="datetimeFigureOut">
              <a:rPr lang="en-US" smtClean="0">
                <a:solidFill>
                  <a:prstClr val="black">
                    <a:tint val="75000"/>
                  </a:prstClr>
                </a:solidFill>
              </a:rPr>
              <a:pPr/>
              <a:t>7/9/2015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F7F7CD5-4AA7-4122-9B44-C9727DFE78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010922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0AEF09C-060A-4CE5-8713-36A46B5F68EA}" type="datetimeFigureOut">
              <a:rPr lang="en-US" smtClean="0">
                <a:solidFill>
                  <a:prstClr val="black">
                    <a:tint val="75000"/>
                  </a:prstClr>
                </a:solidFill>
              </a:rPr>
              <a:pPr/>
              <a:t>7/9/2015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F7F7CD5-4AA7-4122-9B44-C9727DFE78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08451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8"/>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8"/>
            <a:ext cx="80772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0AEF09C-060A-4CE5-8713-36A46B5F68EA}" type="datetimeFigureOut">
              <a:rPr lang="en-US" smtClean="0">
                <a:solidFill>
                  <a:prstClr val="black">
                    <a:tint val="75000"/>
                  </a:prstClr>
                </a:solidFill>
              </a:rPr>
              <a:pPr/>
              <a:t>7/9/2015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F7F7CD5-4AA7-4122-9B44-C9727DFE78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80588237"/>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1A5F105-D655-431E-AC23-237641E0C657}" type="datetimeFigureOut">
              <a:rPr lang="en-US" smtClean="0"/>
              <a:t>7/9/2015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DF99D2-7EBC-4FA9-BDFA-8C937DCC49BF}" type="slidenum">
              <a:rPr lang="en-US" smtClean="0"/>
              <a:t>‹#›</a:t>
            </a:fld>
            <a:endParaRPr lang="en-US"/>
          </a:p>
        </p:txBody>
      </p:sp>
    </p:spTree>
    <p:extLst>
      <p:ext uri="{BB962C8B-B14F-4D97-AF65-F5344CB8AC3E}">
        <p14:creationId xmlns:p14="http://schemas.microsoft.com/office/powerpoint/2010/main" val="32432925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182142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1A5F105-D655-431E-AC23-237641E0C657}" type="datetimeFigureOut">
              <a:rPr lang="en-US" smtClean="0"/>
              <a:t>7/9/2015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DF99D2-7EBC-4FA9-BDFA-8C937DCC49BF}" type="slidenum">
              <a:rPr lang="en-US" smtClean="0"/>
              <a:t>‹#›</a:t>
            </a:fld>
            <a:endParaRPr lang="en-US"/>
          </a:p>
        </p:txBody>
      </p:sp>
    </p:spTree>
    <p:extLst>
      <p:ext uri="{BB962C8B-B14F-4D97-AF65-F5344CB8AC3E}">
        <p14:creationId xmlns:p14="http://schemas.microsoft.com/office/powerpoint/2010/main" val="6272723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613" y="4406900"/>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613"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1A5F105-D655-431E-AC23-237641E0C657}" type="datetimeFigureOut">
              <a:rPr lang="en-US" smtClean="0"/>
              <a:t>7/9/2015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DF99D2-7EBC-4FA9-BDFA-8C937DCC49BF}" type="slidenum">
              <a:rPr lang="en-US" smtClean="0"/>
              <a:t>‹#›</a:t>
            </a:fld>
            <a:endParaRPr lang="en-US"/>
          </a:p>
        </p:txBody>
      </p:sp>
    </p:spTree>
    <p:extLst>
      <p:ext uri="{BB962C8B-B14F-4D97-AF65-F5344CB8AC3E}">
        <p14:creationId xmlns:p14="http://schemas.microsoft.com/office/powerpoint/2010/main" val="8620534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0"/>
            <a:ext cx="5410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600200"/>
            <a:ext cx="5410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1A5F105-D655-431E-AC23-237641E0C657}" type="datetimeFigureOut">
              <a:rPr lang="en-US" smtClean="0"/>
              <a:t>7/9/2015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DF99D2-7EBC-4FA9-BDFA-8C937DCC49BF}" type="slidenum">
              <a:rPr lang="en-US" smtClean="0"/>
              <a:t>‹#›</a:t>
            </a:fld>
            <a:endParaRPr lang="en-US"/>
          </a:p>
        </p:txBody>
      </p:sp>
    </p:spTree>
    <p:extLst>
      <p:ext uri="{BB962C8B-B14F-4D97-AF65-F5344CB8AC3E}">
        <p14:creationId xmlns:p14="http://schemas.microsoft.com/office/powerpoint/2010/main" val="23245833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3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3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2838" y="1535113"/>
            <a:ext cx="538956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2838" y="2174875"/>
            <a:ext cx="538956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1A5F105-D655-431E-AC23-237641E0C657}" type="datetimeFigureOut">
              <a:rPr lang="en-US" smtClean="0"/>
              <a:t>7/9/2015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0DF99D2-7EBC-4FA9-BDFA-8C937DCC49BF}" type="slidenum">
              <a:rPr lang="en-US" smtClean="0"/>
              <a:t>‹#›</a:t>
            </a:fld>
            <a:endParaRPr lang="en-US"/>
          </a:p>
        </p:txBody>
      </p:sp>
    </p:spTree>
    <p:extLst>
      <p:ext uri="{BB962C8B-B14F-4D97-AF65-F5344CB8AC3E}">
        <p14:creationId xmlns:p14="http://schemas.microsoft.com/office/powerpoint/2010/main" val="35895538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1A5F105-D655-431E-AC23-237641E0C657}" type="datetimeFigureOut">
              <a:rPr lang="en-US" smtClean="0"/>
              <a:t>7/9/2015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0DF99D2-7EBC-4FA9-BDFA-8C937DCC49BF}" type="slidenum">
              <a:rPr lang="en-US" smtClean="0"/>
              <a:t>‹#›</a:t>
            </a:fld>
            <a:endParaRPr lang="en-US"/>
          </a:p>
        </p:txBody>
      </p:sp>
    </p:spTree>
    <p:extLst>
      <p:ext uri="{BB962C8B-B14F-4D97-AF65-F5344CB8AC3E}">
        <p14:creationId xmlns:p14="http://schemas.microsoft.com/office/powerpoint/2010/main" val="377531125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1A5F105-D655-431E-AC23-237641E0C657}" type="datetimeFigureOut">
              <a:rPr lang="en-US" smtClean="0"/>
              <a:t>7/9/2015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0DF99D2-7EBC-4FA9-BDFA-8C937DCC49BF}" type="slidenum">
              <a:rPr lang="en-US" smtClean="0"/>
              <a:t>‹#›</a:t>
            </a:fld>
            <a:endParaRPr lang="en-US"/>
          </a:p>
        </p:txBody>
      </p:sp>
    </p:spTree>
    <p:extLst>
      <p:ext uri="{BB962C8B-B14F-4D97-AF65-F5344CB8AC3E}">
        <p14:creationId xmlns:p14="http://schemas.microsoft.com/office/powerpoint/2010/main" val="43658289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40116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7263" y="273050"/>
            <a:ext cx="681513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0" y="1435100"/>
            <a:ext cx="40116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1A5F105-D655-431E-AC23-237641E0C657}" type="datetimeFigureOut">
              <a:rPr lang="en-US" smtClean="0"/>
              <a:t>7/9/2015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DF99D2-7EBC-4FA9-BDFA-8C937DCC49BF}" type="slidenum">
              <a:rPr lang="en-US" smtClean="0"/>
              <a:t>‹#›</a:t>
            </a:fld>
            <a:endParaRPr lang="en-US"/>
          </a:p>
        </p:txBody>
      </p:sp>
    </p:spTree>
    <p:extLst>
      <p:ext uri="{BB962C8B-B14F-4D97-AF65-F5344CB8AC3E}">
        <p14:creationId xmlns:p14="http://schemas.microsoft.com/office/powerpoint/2010/main" val="23283102"/>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188"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18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18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1A5F105-D655-431E-AC23-237641E0C657}" type="datetimeFigureOut">
              <a:rPr lang="en-US" smtClean="0"/>
              <a:t>7/9/2015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DF99D2-7EBC-4FA9-BDFA-8C937DCC49BF}" type="slidenum">
              <a:rPr lang="en-US" smtClean="0"/>
              <a:t>‹#›</a:t>
            </a:fld>
            <a:endParaRPr lang="en-US"/>
          </a:p>
        </p:txBody>
      </p:sp>
    </p:spTree>
    <p:extLst>
      <p:ext uri="{BB962C8B-B14F-4D97-AF65-F5344CB8AC3E}">
        <p14:creationId xmlns:p14="http://schemas.microsoft.com/office/powerpoint/2010/main" val="310590430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1A5F105-D655-431E-AC23-237641E0C657}" type="datetimeFigureOut">
              <a:rPr lang="en-US" smtClean="0"/>
              <a:t>7/9/2015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DF99D2-7EBC-4FA9-BDFA-8C937DCC49BF}" type="slidenum">
              <a:rPr lang="en-US" smtClean="0"/>
              <a:t>‹#›</a:t>
            </a:fld>
            <a:endParaRPr lang="en-US"/>
          </a:p>
        </p:txBody>
      </p:sp>
    </p:spTree>
    <p:extLst>
      <p:ext uri="{BB962C8B-B14F-4D97-AF65-F5344CB8AC3E}">
        <p14:creationId xmlns:p14="http://schemas.microsoft.com/office/powerpoint/2010/main" val="171362659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8"/>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8"/>
            <a:ext cx="80772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1A5F105-D655-431E-AC23-237641E0C657}" type="datetimeFigureOut">
              <a:rPr lang="en-US" smtClean="0"/>
              <a:t>7/9/2015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DF99D2-7EBC-4FA9-BDFA-8C937DCC49BF}" type="slidenum">
              <a:rPr lang="en-US" smtClean="0"/>
              <a:t>‹#›</a:t>
            </a:fld>
            <a:endParaRPr lang="en-US"/>
          </a:p>
        </p:txBody>
      </p:sp>
    </p:spTree>
    <p:extLst>
      <p:ext uri="{BB962C8B-B14F-4D97-AF65-F5344CB8AC3E}">
        <p14:creationId xmlns:p14="http://schemas.microsoft.com/office/powerpoint/2010/main" val="10212049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ank, Signature Lef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511838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34E1E9A-82D5-48D9-8DC5-12A701E29959}" type="datetimeFigureOut">
              <a:rPr lang="en-US" smtClean="0"/>
              <a:t>7/9/2015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C14B07-0702-486D-B77B-E48541059A6A}" type="slidenum">
              <a:rPr lang="en-US" smtClean="0"/>
              <a:t>‹#›</a:t>
            </a:fld>
            <a:endParaRPr lang="en-US"/>
          </a:p>
        </p:txBody>
      </p:sp>
    </p:spTree>
    <p:extLst>
      <p:ext uri="{BB962C8B-B14F-4D97-AF65-F5344CB8AC3E}">
        <p14:creationId xmlns:p14="http://schemas.microsoft.com/office/powerpoint/2010/main" val="34682146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34E1E9A-82D5-48D9-8DC5-12A701E29959}" type="datetimeFigureOut">
              <a:rPr lang="en-US" smtClean="0"/>
              <a:t>7/9/2015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C14B07-0702-486D-B77B-E48541059A6A}" type="slidenum">
              <a:rPr lang="en-US" smtClean="0"/>
              <a:t>‹#›</a:t>
            </a:fld>
            <a:endParaRPr lang="en-US"/>
          </a:p>
        </p:txBody>
      </p:sp>
    </p:spTree>
    <p:extLst>
      <p:ext uri="{BB962C8B-B14F-4D97-AF65-F5344CB8AC3E}">
        <p14:creationId xmlns:p14="http://schemas.microsoft.com/office/powerpoint/2010/main" val="250822874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613" y="4406900"/>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613"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34E1E9A-82D5-48D9-8DC5-12A701E29959}" type="datetimeFigureOut">
              <a:rPr lang="en-US" smtClean="0"/>
              <a:t>7/9/2015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C14B07-0702-486D-B77B-E48541059A6A}" type="slidenum">
              <a:rPr lang="en-US" smtClean="0"/>
              <a:t>‹#›</a:t>
            </a:fld>
            <a:endParaRPr lang="en-US"/>
          </a:p>
        </p:txBody>
      </p:sp>
    </p:spTree>
    <p:extLst>
      <p:ext uri="{BB962C8B-B14F-4D97-AF65-F5344CB8AC3E}">
        <p14:creationId xmlns:p14="http://schemas.microsoft.com/office/powerpoint/2010/main" val="327804498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0"/>
            <a:ext cx="5410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600200"/>
            <a:ext cx="5410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34E1E9A-82D5-48D9-8DC5-12A701E29959}" type="datetimeFigureOut">
              <a:rPr lang="en-US" smtClean="0"/>
              <a:t>7/9/2015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EC14B07-0702-486D-B77B-E48541059A6A}" type="slidenum">
              <a:rPr lang="en-US" smtClean="0"/>
              <a:t>‹#›</a:t>
            </a:fld>
            <a:endParaRPr lang="en-US"/>
          </a:p>
        </p:txBody>
      </p:sp>
    </p:spTree>
    <p:extLst>
      <p:ext uri="{BB962C8B-B14F-4D97-AF65-F5344CB8AC3E}">
        <p14:creationId xmlns:p14="http://schemas.microsoft.com/office/powerpoint/2010/main" val="293072127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3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3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2838" y="1535113"/>
            <a:ext cx="538956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2838" y="2174875"/>
            <a:ext cx="538956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34E1E9A-82D5-48D9-8DC5-12A701E29959}" type="datetimeFigureOut">
              <a:rPr lang="en-US" smtClean="0"/>
              <a:t>7/9/2015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EC14B07-0702-486D-B77B-E48541059A6A}" type="slidenum">
              <a:rPr lang="en-US" smtClean="0"/>
              <a:t>‹#›</a:t>
            </a:fld>
            <a:endParaRPr lang="en-US"/>
          </a:p>
        </p:txBody>
      </p:sp>
    </p:spTree>
    <p:extLst>
      <p:ext uri="{BB962C8B-B14F-4D97-AF65-F5344CB8AC3E}">
        <p14:creationId xmlns:p14="http://schemas.microsoft.com/office/powerpoint/2010/main" val="190813203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34E1E9A-82D5-48D9-8DC5-12A701E29959}" type="datetimeFigureOut">
              <a:rPr lang="en-US" smtClean="0"/>
              <a:t>7/9/2015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EC14B07-0702-486D-B77B-E48541059A6A}" type="slidenum">
              <a:rPr lang="en-US" smtClean="0"/>
              <a:t>‹#›</a:t>
            </a:fld>
            <a:endParaRPr lang="en-US"/>
          </a:p>
        </p:txBody>
      </p:sp>
    </p:spTree>
    <p:extLst>
      <p:ext uri="{BB962C8B-B14F-4D97-AF65-F5344CB8AC3E}">
        <p14:creationId xmlns:p14="http://schemas.microsoft.com/office/powerpoint/2010/main" val="241066615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34E1E9A-82D5-48D9-8DC5-12A701E29959}" type="datetimeFigureOut">
              <a:rPr lang="en-US" smtClean="0"/>
              <a:t>7/9/2015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EC14B07-0702-486D-B77B-E48541059A6A}" type="slidenum">
              <a:rPr lang="en-US" smtClean="0"/>
              <a:t>‹#›</a:t>
            </a:fld>
            <a:endParaRPr lang="en-US"/>
          </a:p>
        </p:txBody>
      </p:sp>
    </p:spTree>
    <p:extLst>
      <p:ext uri="{BB962C8B-B14F-4D97-AF65-F5344CB8AC3E}">
        <p14:creationId xmlns:p14="http://schemas.microsoft.com/office/powerpoint/2010/main" val="144094604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40116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7263" y="273050"/>
            <a:ext cx="681513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0" y="1435100"/>
            <a:ext cx="40116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34E1E9A-82D5-48D9-8DC5-12A701E29959}" type="datetimeFigureOut">
              <a:rPr lang="en-US" smtClean="0"/>
              <a:t>7/9/2015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EC14B07-0702-486D-B77B-E48541059A6A}" type="slidenum">
              <a:rPr lang="en-US" smtClean="0"/>
              <a:t>‹#›</a:t>
            </a:fld>
            <a:endParaRPr lang="en-US"/>
          </a:p>
        </p:txBody>
      </p:sp>
    </p:spTree>
    <p:extLst>
      <p:ext uri="{BB962C8B-B14F-4D97-AF65-F5344CB8AC3E}">
        <p14:creationId xmlns:p14="http://schemas.microsoft.com/office/powerpoint/2010/main" val="366388668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188"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18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18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34E1E9A-82D5-48D9-8DC5-12A701E29959}" type="datetimeFigureOut">
              <a:rPr lang="en-US" smtClean="0"/>
              <a:t>7/9/2015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EC14B07-0702-486D-B77B-E48541059A6A}" type="slidenum">
              <a:rPr lang="en-US" smtClean="0"/>
              <a:t>‹#›</a:t>
            </a:fld>
            <a:endParaRPr lang="en-US"/>
          </a:p>
        </p:txBody>
      </p:sp>
    </p:spTree>
    <p:extLst>
      <p:ext uri="{BB962C8B-B14F-4D97-AF65-F5344CB8AC3E}">
        <p14:creationId xmlns:p14="http://schemas.microsoft.com/office/powerpoint/2010/main" val="139945342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34E1E9A-82D5-48D9-8DC5-12A701E29959}" type="datetimeFigureOut">
              <a:rPr lang="en-US" smtClean="0"/>
              <a:t>7/9/2015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C14B07-0702-486D-B77B-E48541059A6A}" type="slidenum">
              <a:rPr lang="en-US" smtClean="0"/>
              <a:t>‹#›</a:t>
            </a:fld>
            <a:endParaRPr lang="en-US"/>
          </a:p>
        </p:txBody>
      </p:sp>
    </p:spTree>
    <p:extLst>
      <p:ext uri="{BB962C8B-B14F-4D97-AF65-F5344CB8AC3E}">
        <p14:creationId xmlns:p14="http://schemas.microsoft.com/office/powerpoint/2010/main" val="1995067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dirty="0"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a:xfrm>
            <a:off x="838200" y="6356360"/>
            <a:ext cx="2743200" cy="365125"/>
          </a:xfrm>
          <a:prstGeom prst="rect">
            <a:avLst/>
          </a:prstGeom>
        </p:spPr>
        <p:txBody>
          <a:bodyPr/>
          <a:lstStyle/>
          <a:p>
            <a:fld id="{0C573435-8487-43E9-88F0-26A5F345AD8F}" type="datetimeFigureOut">
              <a:rPr lang="en-US" smtClean="0">
                <a:solidFill>
                  <a:srgbClr val="000000"/>
                </a:solidFill>
              </a:rPr>
              <a:pPr/>
              <a:t>7/9/2015</a:t>
            </a:fld>
            <a:endParaRPr lang="en-US">
              <a:solidFill>
                <a:srgbClr val="000000"/>
              </a:solidFill>
            </a:endParaRPr>
          </a:p>
        </p:txBody>
      </p:sp>
      <p:sp>
        <p:nvSpPr>
          <p:cNvPr id="5" name="Footer Placeholder 4"/>
          <p:cNvSpPr>
            <a:spLocks noGrp="1"/>
          </p:cNvSpPr>
          <p:nvPr>
            <p:ph type="ftr" sz="quarter" idx="11"/>
          </p:nvPr>
        </p:nvSpPr>
        <p:spPr>
          <a:xfrm>
            <a:off x="4038600" y="6356360"/>
            <a:ext cx="4114800" cy="365125"/>
          </a:xfrm>
          <a:prstGeom prst="rect">
            <a:avLst/>
          </a:prstGeom>
        </p:spPr>
        <p:txBody>
          <a:bodyPr/>
          <a:lstStyle/>
          <a:p>
            <a:endParaRPr lang="en-US">
              <a:solidFill>
                <a:srgbClr val="000000"/>
              </a:solidFill>
            </a:endParaRPr>
          </a:p>
        </p:txBody>
      </p:sp>
      <p:sp>
        <p:nvSpPr>
          <p:cNvPr id="6" name="Slide Number Placeholder 5"/>
          <p:cNvSpPr>
            <a:spLocks noGrp="1"/>
          </p:cNvSpPr>
          <p:nvPr>
            <p:ph type="sldNum" sz="quarter" idx="12"/>
          </p:nvPr>
        </p:nvSpPr>
        <p:spPr>
          <a:xfrm>
            <a:off x="8610600" y="6356360"/>
            <a:ext cx="2743200" cy="365125"/>
          </a:xfrm>
          <a:prstGeom prst="rect">
            <a:avLst/>
          </a:prstGeom>
        </p:spPr>
        <p:txBody>
          <a:bodyPr/>
          <a:lstStyle/>
          <a:p>
            <a:fld id="{7AF012BE-285D-4644-A9A6-9AB001C248D4}"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7431006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8"/>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8"/>
            <a:ext cx="80772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34E1E9A-82D5-48D9-8DC5-12A701E29959}" type="datetimeFigureOut">
              <a:rPr lang="en-US" smtClean="0"/>
              <a:t>7/9/2015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C14B07-0702-486D-B77B-E48541059A6A}" type="slidenum">
              <a:rPr lang="en-US" smtClean="0"/>
              <a:t>‹#›</a:t>
            </a:fld>
            <a:endParaRPr lang="en-US"/>
          </a:p>
        </p:txBody>
      </p:sp>
    </p:spTree>
    <p:extLst>
      <p:ext uri="{BB962C8B-B14F-4D97-AF65-F5344CB8AC3E}">
        <p14:creationId xmlns:p14="http://schemas.microsoft.com/office/powerpoint/2010/main" val="1137284827"/>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29AE5E1-0BBD-4765-AC05-DAB5DCD34C70}" type="datetimeFigureOut">
              <a:rPr lang="en-US" smtClean="0"/>
              <a:t>7/9/2015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188DFD-7D10-4239-9CE9-6DCE44F4F86D}" type="slidenum">
              <a:rPr lang="en-US" smtClean="0"/>
              <a:t>‹#›</a:t>
            </a:fld>
            <a:endParaRPr lang="en-US"/>
          </a:p>
        </p:txBody>
      </p:sp>
    </p:spTree>
    <p:extLst>
      <p:ext uri="{BB962C8B-B14F-4D97-AF65-F5344CB8AC3E}">
        <p14:creationId xmlns:p14="http://schemas.microsoft.com/office/powerpoint/2010/main" val="377643733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29AE5E1-0BBD-4765-AC05-DAB5DCD34C70}" type="datetimeFigureOut">
              <a:rPr lang="en-US" smtClean="0"/>
              <a:t>7/9/2015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188DFD-7D10-4239-9CE9-6DCE44F4F86D}" type="slidenum">
              <a:rPr lang="en-US" smtClean="0"/>
              <a:t>‹#›</a:t>
            </a:fld>
            <a:endParaRPr lang="en-US"/>
          </a:p>
        </p:txBody>
      </p:sp>
    </p:spTree>
    <p:extLst>
      <p:ext uri="{BB962C8B-B14F-4D97-AF65-F5344CB8AC3E}">
        <p14:creationId xmlns:p14="http://schemas.microsoft.com/office/powerpoint/2010/main" val="51371349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613" y="4406900"/>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613"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29AE5E1-0BBD-4765-AC05-DAB5DCD34C70}" type="datetimeFigureOut">
              <a:rPr lang="en-US" smtClean="0"/>
              <a:t>7/9/2015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188DFD-7D10-4239-9CE9-6DCE44F4F86D}" type="slidenum">
              <a:rPr lang="en-US" smtClean="0"/>
              <a:t>‹#›</a:t>
            </a:fld>
            <a:endParaRPr lang="en-US"/>
          </a:p>
        </p:txBody>
      </p:sp>
    </p:spTree>
    <p:extLst>
      <p:ext uri="{BB962C8B-B14F-4D97-AF65-F5344CB8AC3E}">
        <p14:creationId xmlns:p14="http://schemas.microsoft.com/office/powerpoint/2010/main" val="144515348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0"/>
            <a:ext cx="5410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600200"/>
            <a:ext cx="5410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29AE5E1-0BBD-4765-AC05-DAB5DCD34C70}" type="datetimeFigureOut">
              <a:rPr lang="en-US" smtClean="0"/>
              <a:t>7/9/2015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E188DFD-7D10-4239-9CE9-6DCE44F4F86D}" type="slidenum">
              <a:rPr lang="en-US" smtClean="0"/>
              <a:t>‹#›</a:t>
            </a:fld>
            <a:endParaRPr lang="en-US"/>
          </a:p>
        </p:txBody>
      </p:sp>
    </p:spTree>
    <p:extLst>
      <p:ext uri="{BB962C8B-B14F-4D97-AF65-F5344CB8AC3E}">
        <p14:creationId xmlns:p14="http://schemas.microsoft.com/office/powerpoint/2010/main" val="418573840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3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3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2838" y="1535113"/>
            <a:ext cx="538956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2838" y="2174875"/>
            <a:ext cx="538956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29AE5E1-0BBD-4765-AC05-DAB5DCD34C70}" type="datetimeFigureOut">
              <a:rPr lang="en-US" smtClean="0"/>
              <a:t>7/9/2015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E188DFD-7D10-4239-9CE9-6DCE44F4F86D}" type="slidenum">
              <a:rPr lang="en-US" smtClean="0"/>
              <a:t>‹#›</a:t>
            </a:fld>
            <a:endParaRPr lang="en-US"/>
          </a:p>
        </p:txBody>
      </p:sp>
    </p:spTree>
    <p:extLst>
      <p:ext uri="{BB962C8B-B14F-4D97-AF65-F5344CB8AC3E}">
        <p14:creationId xmlns:p14="http://schemas.microsoft.com/office/powerpoint/2010/main" val="331089552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29AE5E1-0BBD-4765-AC05-DAB5DCD34C70}" type="datetimeFigureOut">
              <a:rPr lang="en-US" smtClean="0"/>
              <a:t>7/9/2015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E188DFD-7D10-4239-9CE9-6DCE44F4F86D}" type="slidenum">
              <a:rPr lang="en-US" smtClean="0"/>
              <a:t>‹#›</a:t>
            </a:fld>
            <a:endParaRPr lang="en-US"/>
          </a:p>
        </p:txBody>
      </p:sp>
    </p:spTree>
    <p:extLst>
      <p:ext uri="{BB962C8B-B14F-4D97-AF65-F5344CB8AC3E}">
        <p14:creationId xmlns:p14="http://schemas.microsoft.com/office/powerpoint/2010/main" val="61313209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29AE5E1-0BBD-4765-AC05-DAB5DCD34C70}" type="datetimeFigureOut">
              <a:rPr lang="en-US" smtClean="0"/>
              <a:t>7/9/2015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E188DFD-7D10-4239-9CE9-6DCE44F4F86D}" type="slidenum">
              <a:rPr lang="en-US" smtClean="0"/>
              <a:t>‹#›</a:t>
            </a:fld>
            <a:endParaRPr lang="en-US"/>
          </a:p>
        </p:txBody>
      </p:sp>
    </p:spTree>
    <p:extLst>
      <p:ext uri="{BB962C8B-B14F-4D97-AF65-F5344CB8AC3E}">
        <p14:creationId xmlns:p14="http://schemas.microsoft.com/office/powerpoint/2010/main" val="208269035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40116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7263" y="273050"/>
            <a:ext cx="681513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0" y="1435100"/>
            <a:ext cx="40116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29AE5E1-0BBD-4765-AC05-DAB5DCD34C70}" type="datetimeFigureOut">
              <a:rPr lang="en-US" smtClean="0"/>
              <a:t>7/9/2015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E188DFD-7D10-4239-9CE9-6DCE44F4F86D}" type="slidenum">
              <a:rPr lang="en-US" smtClean="0"/>
              <a:t>‹#›</a:t>
            </a:fld>
            <a:endParaRPr lang="en-US"/>
          </a:p>
        </p:txBody>
      </p:sp>
    </p:spTree>
    <p:extLst>
      <p:ext uri="{BB962C8B-B14F-4D97-AF65-F5344CB8AC3E}">
        <p14:creationId xmlns:p14="http://schemas.microsoft.com/office/powerpoint/2010/main" val="98186300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188"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18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18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29AE5E1-0BBD-4765-AC05-DAB5DCD34C70}" type="datetimeFigureOut">
              <a:rPr lang="en-US" smtClean="0"/>
              <a:t>7/9/2015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E188DFD-7D10-4239-9CE9-6DCE44F4F86D}" type="slidenum">
              <a:rPr lang="en-US" smtClean="0"/>
              <a:t>‹#›</a:t>
            </a:fld>
            <a:endParaRPr lang="en-US"/>
          </a:p>
        </p:txBody>
      </p:sp>
    </p:spTree>
    <p:extLst>
      <p:ext uri="{BB962C8B-B14F-4D97-AF65-F5344CB8AC3E}">
        <p14:creationId xmlns:p14="http://schemas.microsoft.com/office/powerpoint/2010/main" val="30296291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a:xfrm>
            <a:off x="838200" y="6356360"/>
            <a:ext cx="2743200" cy="365125"/>
          </a:xfrm>
          <a:prstGeom prst="rect">
            <a:avLst/>
          </a:prstGeom>
        </p:spPr>
        <p:txBody>
          <a:bodyPr/>
          <a:lstStyle/>
          <a:p>
            <a:fld id="{0C573435-8487-43E9-88F0-26A5F345AD8F}" type="datetimeFigureOut">
              <a:rPr lang="en-US" smtClean="0">
                <a:solidFill>
                  <a:srgbClr val="000000"/>
                </a:solidFill>
              </a:rPr>
              <a:pPr/>
              <a:t>7/9/2015</a:t>
            </a:fld>
            <a:endParaRPr lang="en-US">
              <a:solidFill>
                <a:srgbClr val="000000"/>
              </a:solidFill>
            </a:endParaRPr>
          </a:p>
        </p:txBody>
      </p:sp>
      <p:sp>
        <p:nvSpPr>
          <p:cNvPr id="8" name="Footer Placeholder 7"/>
          <p:cNvSpPr>
            <a:spLocks noGrp="1"/>
          </p:cNvSpPr>
          <p:nvPr>
            <p:ph type="ftr" sz="quarter" idx="11"/>
          </p:nvPr>
        </p:nvSpPr>
        <p:spPr>
          <a:xfrm>
            <a:off x="4038600" y="6356360"/>
            <a:ext cx="4114800" cy="365125"/>
          </a:xfrm>
          <a:prstGeom prst="rect">
            <a:avLst/>
          </a:prstGeom>
        </p:spPr>
        <p:txBody>
          <a:bodyPr/>
          <a:lstStyle/>
          <a:p>
            <a:endParaRPr lang="en-US">
              <a:solidFill>
                <a:srgbClr val="000000"/>
              </a:solidFill>
            </a:endParaRPr>
          </a:p>
        </p:txBody>
      </p:sp>
      <p:sp>
        <p:nvSpPr>
          <p:cNvPr id="9" name="Slide Number Placeholder 8"/>
          <p:cNvSpPr>
            <a:spLocks noGrp="1"/>
          </p:cNvSpPr>
          <p:nvPr>
            <p:ph type="sldNum" sz="quarter" idx="12"/>
          </p:nvPr>
        </p:nvSpPr>
        <p:spPr>
          <a:xfrm>
            <a:off x="8610600" y="6356360"/>
            <a:ext cx="2743200" cy="365125"/>
          </a:xfrm>
          <a:prstGeom prst="rect">
            <a:avLst/>
          </a:prstGeom>
        </p:spPr>
        <p:txBody>
          <a:bodyPr/>
          <a:lstStyle/>
          <a:p>
            <a:fld id="{7AF012BE-285D-4644-A9A6-9AB001C248D4}"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7753309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29AE5E1-0BBD-4765-AC05-DAB5DCD34C70}" type="datetimeFigureOut">
              <a:rPr lang="en-US" smtClean="0"/>
              <a:t>7/9/2015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188DFD-7D10-4239-9CE9-6DCE44F4F86D}" type="slidenum">
              <a:rPr lang="en-US" smtClean="0"/>
              <a:t>‹#›</a:t>
            </a:fld>
            <a:endParaRPr lang="en-US"/>
          </a:p>
        </p:txBody>
      </p:sp>
    </p:spTree>
    <p:extLst>
      <p:ext uri="{BB962C8B-B14F-4D97-AF65-F5344CB8AC3E}">
        <p14:creationId xmlns:p14="http://schemas.microsoft.com/office/powerpoint/2010/main" val="13638261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8"/>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8"/>
            <a:ext cx="80772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29AE5E1-0BBD-4765-AC05-DAB5DCD34C70}" type="datetimeFigureOut">
              <a:rPr lang="en-US" smtClean="0"/>
              <a:t>7/9/2015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188DFD-7D10-4239-9CE9-6DCE44F4F86D}" type="slidenum">
              <a:rPr lang="en-US" smtClean="0"/>
              <a:t>‹#›</a:t>
            </a:fld>
            <a:endParaRPr lang="en-US"/>
          </a:p>
        </p:txBody>
      </p:sp>
    </p:spTree>
    <p:extLst>
      <p:ext uri="{BB962C8B-B14F-4D97-AF65-F5344CB8AC3E}">
        <p14:creationId xmlns:p14="http://schemas.microsoft.com/office/powerpoint/2010/main" val="26164290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31"/>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838200" y="6356360"/>
            <a:ext cx="2743200" cy="365125"/>
          </a:xfrm>
          <a:prstGeom prst="rect">
            <a:avLst/>
          </a:prstGeom>
        </p:spPr>
        <p:txBody>
          <a:bodyPr/>
          <a:lstStyle/>
          <a:p>
            <a:fld id="{0C573435-8487-43E9-88F0-26A5F345AD8F}" type="datetimeFigureOut">
              <a:rPr lang="en-US" smtClean="0">
                <a:solidFill>
                  <a:srgbClr val="000000"/>
                </a:solidFill>
              </a:rPr>
              <a:pPr/>
              <a:t>7/9/2015</a:t>
            </a:fld>
            <a:endParaRPr lang="en-US">
              <a:solidFill>
                <a:srgbClr val="000000"/>
              </a:solidFill>
            </a:endParaRPr>
          </a:p>
        </p:txBody>
      </p:sp>
      <p:sp>
        <p:nvSpPr>
          <p:cNvPr id="6" name="Footer Placeholder 5"/>
          <p:cNvSpPr>
            <a:spLocks noGrp="1"/>
          </p:cNvSpPr>
          <p:nvPr>
            <p:ph type="ftr" sz="quarter" idx="11"/>
          </p:nvPr>
        </p:nvSpPr>
        <p:spPr>
          <a:xfrm>
            <a:off x="4038600" y="6356360"/>
            <a:ext cx="4114800" cy="365125"/>
          </a:xfrm>
          <a:prstGeom prst="rect">
            <a:avLst/>
          </a:prstGeom>
        </p:spPr>
        <p:txBody>
          <a:bodyPr/>
          <a:lstStyle/>
          <a:p>
            <a:endParaRPr lang="en-US">
              <a:solidFill>
                <a:srgbClr val="000000"/>
              </a:solidFill>
            </a:endParaRPr>
          </a:p>
        </p:txBody>
      </p:sp>
      <p:sp>
        <p:nvSpPr>
          <p:cNvPr id="7" name="Slide Number Placeholder 6"/>
          <p:cNvSpPr>
            <a:spLocks noGrp="1"/>
          </p:cNvSpPr>
          <p:nvPr>
            <p:ph type="sldNum" sz="quarter" idx="12"/>
          </p:nvPr>
        </p:nvSpPr>
        <p:spPr>
          <a:xfrm>
            <a:off x="8610600" y="6356360"/>
            <a:ext cx="2743200" cy="365125"/>
          </a:xfrm>
          <a:prstGeom prst="rect">
            <a:avLst/>
          </a:prstGeom>
        </p:spPr>
        <p:txBody>
          <a:bodyPr/>
          <a:lstStyle/>
          <a:p>
            <a:fld id="{7AF012BE-285D-4644-A9A6-9AB001C248D4}"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385022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2621280" y="5525095"/>
            <a:ext cx="2844800" cy="365125"/>
          </a:xfrm>
          <a:prstGeom prst="rect">
            <a:avLst/>
          </a:prstGeom>
        </p:spPr>
        <p:txBody>
          <a:bodyPr/>
          <a:lstStyle/>
          <a:p>
            <a:endParaRPr lang="en-US">
              <a:solidFill>
                <a:prstClr val="black"/>
              </a:solidFill>
            </a:endParaRPr>
          </a:p>
        </p:txBody>
      </p:sp>
      <p:sp>
        <p:nvSpPr>
          <p:cNvPr id="3" name="Footer Placeholder 2"/>
          <p:cNvSpPr>
            <a:spLocks noGrp="1"/>
          </p:cNvSpPr>
          <p:nvPr>
            <p:ph type="ftr" sz="quarter" idx="11"/>
          </p:nvPr>
        </p:nvSpPr>
        <p:spPr>
          <a:xfrm>
            <a:off x="4165600" y="6356367"/>
            <a:ext cx="3860800" cy="365125"/>
          </a:xfrm>
          <a:prstGeom prst="rect">
            <a:avLst/>
          </a:prstGeom>
        </p:spPr>
        <p:txBody>
          <a:bodyPr/>
          <a:lstStyle/>
          <a:p>
            <a:endParaRPr lang="en-US">
              <a:solidFill>
                <a:prstClr val="black">
                  <a:tint val="75000"/>
                </a:prstClr>
              </a:solidFill>
            </a:endParaRPr>
          </a:p>
        </p:txBody>
      </p:sp>
    </p:spTree>
    <p:extLst>
      <p:ext uri="{BB962C8B-B14F-4D97-AF65-F5344CB8AC3E}">
        <p14:creationId xmlns:p14="http://schemas.microsoft.com/office/powerpoint/2010/main" val="1258658739"/>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0AEF09C-060A-4CE5-8713-36A46B5F68EA}" type="datetimeFigureOut">
              <a:rPr lang="en-US" smtClean="0">
                <a:solidFill>
                  <a:prstClr val="black">
                    <a:tint val="75000"/>
                  </a:prstClr>
                </a:solidFill>
              </a:rPr>
              <a:pPr/>
              <a:t>7/9/2015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F7F7CD5-4AA7-4122-9B44-C9727DFE78BF}" type="slidenum">
              <a:rPr lang="en-US" smtClean="0">
                <a:solidFill>
                  <a:prstClr val="black">
                    <a:tint val="75000"/>
                  </a:prstClr>
                </a:solidFill>
              </a:rPr>
              <a:pPr/>
              <a:t>‹#›</a:t>
            </a:fld>
            <a:endParaRPr lang="en-US">
              <a:solidFill>
                <a:prstClr val="black">
                  <a:tint val="75000"/>
                </a:prstClr>
              </a:solidFill>
            </a:endParaRPr>
          </a:p>
        </p:txBody>
      </p:sp>
      <p:sp>
        <p:nvSpPr>
          <p:cNvPr id="7" name="Rectangle 6"/>
          <p:cNvSpPr/>
          <p:nvPr userDrawn="1"/>
        </p:nvSpPr>
        <p:spPr>
          <a:xfrm>
            <a:off x="8467" y="433953"/>
            <a:ext cx="3076413" cy="244099"/>
          </a:xfrm>
          <a:prstGeom prst="rect">
            <a:avLst/>
          </a:prstGeom>
          <a:solidFill>
            <a:schemeClr val="bg2">
              <a:lumMod val="9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rPr>
              <a:t>First</a:t>
            </a:r>
            <a:endParaRPr lang="en-US" dirty="0">
              <a:solidFill>
                <a:prstClr val="white"/>
              </a:solidFill>
            </a:endParaRPr>
          </a:p>
        </p:txBody>
      </p:sp>
      <p:sp>
        <p:nvSpPr>
          <p:cNvPr id="11" name="Rectangle 10"/>
          <p:cNvSpPr/>
          <p:nvPr userDrawn="1"/>
        </p:nvSpPr>
        <p:spPr>
          <a:xfrm>
            <a:off x="6163873" y="437826"/>
            <a:ext cx="3076413" cy="244099"/>
          </a:xfrm>
          <a:prstGeom prst="rect">
            <a:avLst/>
          </a:prstGeom>
          <a:solidFill>
            <a:schemeClr val="bg2">
              <a:lumMod val="9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rPr>
              <a:t>Third</a:t>
            </a:r>
            <a:endParaRPr lang="en-US" dirty="0">
              <a:solidFill>
                <a:prstClr val="white"/>
              </a:solidFill>
            </a:endParaRPr>
          </a:p>
        </p:txBody>
      </p:sp>
      <p:sp>
        <p:nvSpPr>
          <p:cNvPr id="10" name="Rectangle 9"/>
          <p:cNvSpPr/>
          <p:nvPr userDrawn="1"/>
        </p:nvSpPr>
        <p:spPr>
          <a:xfrm>
            <a:off x="3084880" y="437826"/>
            <a:ext cx="3076413" cy="244099"/>
          </a:xfrm>
          <a:prstGeom prst="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Second</a:t>
            </a:r>
            <a:endParaRPr lang="en-US" dirty="0">
              <a:solidFill>
                <a:prstClr val="black"/>
              </a:solidFill>
            </a:endParaRPr>
          </a:p>
        </p:txBody>
      </p:sp>
      <p:sp>
        <p:nvSpPr>
          <p:cNvPr id="12" name="Rectangle 11"/>
          <p:cNvSpPr/>
          <p:nvPr userDrawn="1"/>
        </p:nvSpPr>
        <p:spPr>
          <a:xfrm>
            <a:off x="9240286" y="437773"/>
            <a:ext cx="2931349" cy="244099"/>
          </a:xfrm>
          <a:prstGeom prst="rect">
            <a:avLst/>
          </a:prstGeom>
          <a:solidFill>
            <a:schemeClr val="bg2">
              <a:lumMod val="9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rPr>
              <a:t>HARP</a:t>
            </a:r>
            <a:endParaRPr lang="en-US" dirty="0">
              <a:solidFill>
                <a:prstClr val="white"/>
              </a:solidFill>
            </a:endParaRPr>
          </a:p>
        </p:txBody>
      </p:sp>
    </p:spTree>
    <p:extLst>
      <p:ext uri="{BB962C8B-B14F-4D97-AF65-F5344CB8AC3E}">
        <p14:creationId xmlns:p14="http://schemas.microsoft.com/office/powerpoint/2010/main" val="3785887375"/>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0AEF09C-060A-4CE5-8713-36A46B5F68EA}" type="datetimeFigureOut">
              <a:rPr lang="en-US" smtClean="0">
                <a:solidFill>
                  <a:prstClr val="black">
                    <a:tint val="75000"/>
                  </a:prstClr>
                </a:solidFill>
              </a:rPr>
              <a:pPr/>
              <a:t>7/9/2015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F7F7CD5-4AA7-4122-9B44-C9727DFE78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54587613"/>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image" Target="../media/image1.jpeg"/><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image" Target="../media/image1.jpeg"/><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3.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image" Target="../media/image1.jpeg"/><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4.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image" Target="../media/image1.jpeg"/><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heme" Target="../theme/theme5.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1"/>
          <p:cNvPicPr>
            <a:picLocks noChangeAspect="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0" scaled="1"/>
            <a:tileRect/>
          </a:gradFill>
          <a:ln>
            <a:noFill/>
          </a:ln>
          <a:extLst/>
        </p:spPr>
      </p:pic>
      <p:sp>
        <p:nvSpPr>
          <p:cNvPr id="1027" name="Rectangle 2"/>
          <p:cNvSpPr>
            <a:spLocks noGrp="1" noChangeArrowheads="1"/>
          </p:cNvSpPr>
          <p:nvPr>
            <p:ph type="title"/>
          </p:nvPr>
        </p:nvSpPr>
        <p:spPr bwMode="auto">
          <a:xfrm>
            <a:off x="406400" y="304800"/>
            <a:ext cx="11176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8" name="Rectangle 3"/>
          <p:cNvSpPr>
            <a:spLocks noGrp="1" noChangeArrowheads="1"/>
          </p:cNvSpPr>
          <p:nvPr>
            <p:ph type="body" idx="1"/>
          </p:nvPr>
        </p:nvSpPr>
        <p:spPr bwMode="auto">
          <a:xfrm>
            <a:off x="408517" y="1336675"/>
            <a:ext cx="11173883"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2" name="Rectangle 1"/>
          <p:cNvSpPr/>
          <p:nvPr userDrawn="1"/>
        </p:nvSpPr>
        <p:spPr bwMode="auto">
          <a:xfrm>
            <a:off x="1463040" y="6126480"/>
            <a:ext cx="10728960" cy="482138"/>
          </a:xfrm>
          <a:prstGeom prst="rect">
            <a:avLst/>
          </a:prstGeom>
          <a:gradFill>
            <a:gsLst>
              <a:gs pos="0">
                <a:srgbClr val="225975">
                  <a:lumMod val="78000"/>
                  <a:lumOff val="22000"/>
                </a:srgbClr>
              </a:gs>
              <a:gs pos="100000">
                <a:srgbClr val="205872"/>
              </a:gs>
            </a:gsLst>
            <a:lin ang="8100000" scaled="0"/>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bg1"/>
                </a:solidFill>
                <a:effectLst/>
                <a:latin typeface="Arial" charset="0"/>
                <a:ea typeface="ＭＳ Ｐゴシック" charset="-128"/>
              </a:rPr>
              <a:t>INDIANA UNIVERSITY BLOOMINGTON</a:t>
            </a:r>
          </a:p>
        </p:txBody>
      </p:sp>
    </p:spTree>
    <p:extLst>
      <p:ext uri="{BB962C8B-B14F-4D97-AF65-F5344CB8AC3E}">
        <p14:creationId xmlns:p14="http://schemas.microsoft.com/office/powerpoint/2010/main" val="2802717836"/>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Lst>
  <p:txStyles>
    <p:titleStyle>
      <a:lvl1pPr algn="l" rtl="0" eaLnBrk="0" fontAlgn="base" hangingPunct="0">
        <a:spcBef>
          <a:spcPct val="0"/>
        </a:spcBef>
        <a:spcAft>
          <a:spcPct val="0"/>
        </a:spcAft>
        <a:defRPr sz="3400" b="1">
          <a:solidFill>
            <a:srgbClr val="B30838"/>
          </a:solidFill>
          <a:latin typeface="+mj-lt"/>
          <a:ea typeface="+mj-ea"/>
          <a:cs typeface="ＭＳ Ｐゴシック" pitchFamily="-107" charset="-128"/>
        </a:defRPr>
      </a:lvl1pPr>
      <a:lvl2pPr algn="l" rtl="0" eaLnBrk="0" fontAlgn="base" hangingPunct="0">
        <a:spcBef>
          <a:spcPct val="0"/>
        </a:spcBef>
        <a:spcAft>
          <a:spcPct val="0"/>
        </a:spcAft>
        <a:defRPr sz="3400" b="1">
          <a:solidFill>
            <a:srgbClr val="B30838"/>
          </a:solidFill>
          <a:latin typeface="Arial" charset="0"/>
          <a:ea typeface="ＭＳ Ｐゴシック" charset="-128"/>
          <a:cs typeface="ＭＳ Ｐゴシック" pitchFamily="-107" charset="-128"/>
        </a:defRPr>
      </a:lvl2pPr>
      <a:lvl3pPr algn="l" rtl="0" eaLnBrk="0" fontAlgn="base" hangingPunct="0">
        <a:spcBef>
          <a:spcPct val="0"/>
        </a:spcBef>
        <a:spcAft>
          <a:spcPct val="0"/>
        </a:spcAft>
        <a:defRPr sz="3400" b="1">
          <a:solidFill>
            <a:srgbClr val="B30838"/>
          </a:solidFill>
          <a:latin typeface="Arial" charset="0"/>
          <a:ea typeface="ＭＳ Ｐゴシック" charset="-128"/>
          <a:cs typeface="ＭＳ Ｐゴシック" pitchFamily="-107" charset="-128"/>
        </a:defRPr>
      </a:lvl3pPr>
      <a:lvl4pPr algn="l" rtl="0" eaLnBrk="0" fontAlgn="base" hangingPunct="0">
        <a:spcBef>
          <a:spcPct val="0"/>
        </a:spcBef>
        <a:spcAft>
          <a:spcPct val="0"/>
        </a:spcAft>
        <a:defRPr sz="3400" b="1">
          <a:solidFill>
            <a:srgbClr val="B30838"/>
          </a:solidFill>
          <a:latin typeface="Arial" charset="0"/>
          <a:ea typeface="ＭＳ Ｐゴシック" charset="-128"/>
          <a:cs typeface="ＭＳ Ｐゴシック" pitchFamily="-107" charset="-128"/>
        </a:defRPr>
      </a:lvl4pPr>
      <a:lvl5pPr algn="l" rtl="0" eaLnBrk="0" fontAlgn="base" hangingPunct="0">
        <a:spcBef>
          <a:spcPct val="0"/>
        </a:spcBef>
        <a:spcAft>
          <a:spcPct val="0"/>
        </a:spcAft>
        <a:defRPr sz="3400" b="1">
          <a:solidFill>
            <a:srgbClr val="B30838"/>
          </a:solidFill>
          <a:latin typeface="Arial" charset="0"/>
          <a:ea typeface="ＭＳ Ｐゴシック" charset="-128"/>
          <a:cs typeface="ＭＳ Ｐゴシック" pitchFamily="-107" charset="-128"/>
        </a:defRPr>
      </a:lvl5pPr>
      <a:lvl6pPr marL="457200" algn="l" rtl="0" fontAlgn="base">
        <a:spcBef>
          <a:spcPct val="0"/>
        </a:spcBef>
        <a:spcAft>
          <a:spcPct val="0"/>
        </a:spcAft>
        <a:defRPr sz="3400" b="1">
          <a:solidFill>
            <a:schemeClr val="accent1"/>
          </a:solidFill>
          <a:latin typeface="Arial" charset="0"/>
          <a:ea typeface="ＭＳ Ｐゴシック" charset="-128"/>
        </a:defRPr>
      </a:lvl6pPr>
      <a:lvl7pPr marL="914400" algn="l" rtl="0" fontAlgn="base">
        <a:spcBef>
          <a:spcPct val="0"/>
        </a:spcBef>
        <a:spcAft>
          <a:spcPct val="0"/>
        </a:spcAft>
        <a:defRPr sz="3400" b="1">
          <a:solidFill>
            <a:schemeClr val="accent1"/>
          </a:solidFill>
          <a:latin typeface="Arial" charset="0"/>
          <a:ea typeface="ＭＳ Ｐゴシック" charset="-128"/>
        </a:defRPr>
      </a:lvl7pPr>
      <a:lvl8pPr marL="1371600" algn="l" rtl="0" fontAlgn="base">
        <a:spcBef>
          <a:spcPct val="0"/>
        </a:spcBef>
        <a:spcAft>
          <a:spcPct val="0"/>
        </a:spcAft>
        <a:defRPr sz="3400" b="1">
          <a:solidFill>
            <a:schemeClr val="accent1"/>
          </a:solidFill>
          <a:latin typeface="Arial" charset="0"/>
          <a:ea typeface="ＭＳ Ｐゴシック" charset="-128"/>
        </a:defRPr>
      </a:lvl8pPr>
      <a:lvl9pPr marL="1828800" algn="l" rtl="0" fontAlgn="base">
        <a:spcBef>
          <a:spcPct val="0"/>
        </a:spcBef>
        <a:spcAft>
          <a:spcPct val="0"/>
        </a:spcAft>
        <a:defRPr sz="3400" b="1">
          <a:solidFill>
            <a:schemeClr val="accent1"/>
          </a:solidFill>
          <a:latin typeface="Arial" charset="0"/>
          <a:ea typeface="ＭＳ Ｐゴシック" charset="-128"/>
        </a:defRPr>
      </a:lvl9pPr>
    </p:titleStyle>
    <p:bodyStyle>
      <a:lvl1pPr marL="342900" indent="-342900" algn="l" rtl="0" eaLnBrk="0" fontAlgn="base" hangingPunct="0">
        <a:spcBef>
          <a:spcPct val="20000"/>
        </a:spcBef>
        <a:spcAft>
          <a:spcPct val="0"/>
        </a:spcAft>
        <a:buChar char="•"/>
        <a:defRPr sz="2000">
          <a:solidFill>
            <a:schemeClr val="tx1"/>
          </a:solidFill>
          <a:latin typeface="+mn-lt"/>
          <a:ea typeface="+mn-ea"/>
          <a:cs typeface="ＭＳ Ｐゴシック" pitchFamily="-107" charset="-128"/>
        </a:defRPr>
      </a:lvl1pPr>
      <a:lvl2pPr marL="742950" indent="-285750" algn="l" rtl="0" eaLnBrk="0" fontAlgn="base" hangingPunct="0">
        <a:spcBef>
          <a:spcPct val="20000"/>
        </a:spcBef>
        <a:spcAft>
          <a:spcPct val="0"/>
        </a:spcAft>
        <a:buChar char="–"/>
        <a:defRPr sz="2000">
          <a:solidFill>
            <a:schemeClr val="tx1"/>
          </a:solidFill>
          <a:latin typeface="+mn-lt"/>
          <a:ea typeface="+mn-ea"/>
        </a:defRPr>
      </a:lvl2pPr>
      <a:lvl3pPr marL="1143000" indent="-228600" algn="l" rtl="0" eaLnBrk="0" fontAlgn="base" hangingPunct="0">
        <a:spcBef>
          <a:spcPct val="20000"/>
        </a:spcBef>
        <a:spcAft>
          <a:spcPct val="0"/>
        </a:spcAft>
        <a:buChar char="•"/>
        <a:defRPr sz="1600">
          <a:solidFill>
            <a:schemeClr val="tx1"/>
          </a:solidFill>
          <a:latin typeface="+mn-lt"/>
          <a:ea typeface="+mn-ea"/>
        </a:defRPr>
      </a:lvl3pPr>
      <a:lvl4pPr marL="1600200" indent="-228600" algn="l" rtl="0" eaLnBrk="0" fontAlgn="base" hangingPunct="0">
        <a:spcBef>
          <a:spcPct val="20000"/>
        </a:spcBef>
        <a:spcAft>
          <a:spcPct val="0"/>
        </a:spcAft>
        <a:buChar char="–"/>
        <a:defRPr sz="1600">
          <a:solidFill>
            <a:schemeClr val="tx1"/>
          </a:solidFill>
          <a:latin typeface="+mn-lt"/>
          <a:ea typeface="+mn-ea"/>
        </a:defRPr>
      </a:lvl4pPr>
      <a:lvl5pPr marL="2057400" indent="-228600" algn="l" rtl="0" eaLnBrk="0" fontAlgn="base" hangingPunct="0">
        <a:spcBef>
          <a:spcPct val="20000"/>
        </a:spcBef>
        <a:spcAft>
          <a:spcPct val="0"/>
        </a:spcAft>
        <a:buChar char="»"/>
        <a:defRPr sz="16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0"/>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0AEF09C-060A-4CE5-8713-36A46B5F68EA}" type="datetimeFigureOut">
              <a:rPr lang="en-US" smtClean="0">
                <a:solidFill>
                  <a:prstClr val="black">
                    <a:tint val="75000"/>
                  </a:prstClr>
                </a:solidFill>
              </a:rPr>
              <a:pPr/>
              <a:t>7/9/2015</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0"/>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F7F7CD5-4AA7-4122-9B44-C9727DFE78BF}" type="slidenum">
              <a:rPr lang="en-US" smtClean="0">
                <a:solidFill>
                  <a:prstClr val="black">
                    <a:tint val="75000"/>
                  </a:prstClr>
                </a:solidFill>
              </a:rPr>
              <a:pPr/>
              <a:t>‹#›</a:t>
            </a:fld>
            <a:endParaRPr lang="en-US">
              <a:solidFill>
                <a:prstClr val="black">
                  <a:tint val="75000"/>
                </a:prstClr>
              </a:solidFill>
            </a:endParaRPr>
          </a:p>
        </p:txBody>
      </p:sp>
      <p:pic>
        <p:nvPicPr>
          <p:cNvPr id="7" name="Picture 4"/>
          <p:cNvPicPr>
            <a:picLocks noChangeAspect="1"/>
          </p:cNvPicPr>
          <p:nvPr userDrawn="1"/>
        </p:nvPicPr>
        <p:blipFill rotWithShape="1">
          <a:blip r:embed="rId13" cstate="print">
            <a:extLst>
              <a:ext uri="{28A0092B-C50C-407E-A947-70E740481C1C}">
                <a14:useLocalDpi xmlns:a14="http://schemas.microsoft.com/office/drawing/2010/main" val="0"/>
              </a:ext>
            </a:extLst>
          </a:blip>
          <a:srcRect b="12769"/>
          <a:stretch/>
        </p:blipFill>
        <p:spPr bwMode="auto">
          <a:xfrm>
            <a:off x="-20365"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userDrawn="1"/>
        </p:nvSpPr>
        <p:spPr>
          <a:xfrm>
            <a:off x="6126435" y="602037"/>
            <a:ext cx="3076413" cy="244099"/>
          </a:xfrm>
          <a:prstGeom prst="rect">
            <a:avLst/>
          </a:prstGeom>
          <a:solidFill>
            <a:schemeClr val="bg2">
              <a:lumMod val="20000"/>
              <a:lumOff val="80000"/>
            </a:schemeClr>
          </a:solidFill>
          <a:ln>
            <a:solidFill>
              <a:srgbClr val="CC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accent3">
                    <a:lumMod val="65000"/>
                  </a:schemeClr>
                </a:solidFill>
              </a:rPr>
              <a:t>HPC-ABDS</a:t>
            </a:r>
            <a:endParaRPr lang="en-US" dirty="0">
              <a:solidFill>
                <a:schemeClr val="accent3">
                  <a:lumMod val="65000"/>
                </a:schemeClr>
              </a:solidFill>
            </a:endParaRPr>
          </a:p>
        </p:txBody>
      </p:sp>
      <p:sp>
        <p:nvSpPr>
          <p:cNvPr id="10" name="Rectangle 9"/>
          <p:cNvSpPr/>
          <p:nvPr userDrawn="1"/>
        </p:nvSpPr>
        <p:spPr>
          <a:xfrm>
            <a:off x="3050022" y="602038"/>
            <a:ext cx="3076413" cy="244099"/>
          </a:xfrm>
          <a:prstGeom prst="rect">
            <a:avLst/>
          </a:prstGeom>
          <a:solidFill>
            <a:schemeClr val="bg2">
              <a:lumMod val="20000"/>
              <a:lumOff val="80000"/>
            </a:schemeClr>
          </a:solidFill>
          <a:ln>
            <a:solidFill>
              <a:srgbClr val="CC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accent3">
                    <a:lumMod val="65000"/>
                  </a:schemeClr>
                </a:solidFill>
              </a:rPr>
              <a:t>Applications</a:t>
            </a:r>
            <a:endParaRPr lang="en-US" dirty="0">
              <a:solidFill>
                <a:schemeClr val="accent3">
                  <a:lumMod val="65000"/>
                </a:schemeClr>
              </a:solidFill>
            </a:endParaRPr>
          </a:p>
        </p:txBody>
      </p:sp>
      <p:sp>
        <p:nvSpPr>
          <p:cNvPr id="11" name="Rectangle 10"/>
          <p:cNvSpPr/>
          <p:nvPr userDrawn="1"/>
        </p:nvSpPr>
        <p:spPr>
          <a:xfrm>
            <a:off x="9202848" y="602038"/>
            <a:ext cx="2968787" cy="244097"/>
          </a:xfrm>
          <a:prstGeom prst="rect">
            <a:avLst/>
          </a:prstGeom>
          <a:solidFill>
            <a:schemeClr val="bg2">
              <a:lumMod val="20000"/>
              <a:lumOff val="80000"/>
            </a:schemeClr>
          </a:solidFill>
          <a:ln>
            <a:solidFill>
              <a:srgbClr val="CC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accent3">
                    <a:lumMod val="65000"/>
                  </a:schemeClr>
                </a:solidFill>
              </a:rPr>
              <a:t>SPIDAL</a:t>
            </a:r>
            <a:endParaRPr lang="en-US" dirty="0">
              <a:solidFill>
                <a:schemeClr val="accent3">
                  <a:lumMod val="65000"/>
                </a:schemeClr>
              </a:solidFill>
            </a:endParaRPr>
          </a:p>
        </p:txBody>
      </p:sp>
      <p:sp>
        <p:nvSpPr>
          <p:cNvPr id="8" name="Rectangle 7"/>
          <p:cNvSpPr/>
          <p:nvPr userDrawn="1"/>
        </p:nvSpPr>
        <p:spPr>
          <a:xfrm>
            <a:off x="-11898" y="602039"/>
            <a:ext cx="3076413" cy="244099"/>
          </a:xfrm>
          <a:prstGeom prst="rect">
            <a:avLst/>
          </a:prstGeom>
          <a:solidFill>
            <a:schemeClr val="accent5">
              <a:lumMod val="60000"/>
              <a:lumOff val="40000"/>
            </a:schemeClr>
          </a:solidFill>
          <a:ln>
            <a:solidFill>
              <a:srgbClr val="00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Background</a:t>
            </a:r>
            <a:endParaRPr lang="en-US" dirty="0">
              <a:solidFill>
                <a:prstClr val="black"/>
              </a:solidFill>
            </a:endParaRPr>
          </a:p>
        </p:txBody>
      </p:sp>
    </p:spTree>
    <p:extLst>
      <p:ext uri="{BB962C8B-B14F-4D97-AF65-F5344CB8AC3E}">
        <p14:creationId xmlns:p14="http://schemas.microsoft.com/office/powerpoint/2010/main" val="3385830021"/>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0"/>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1A5F105-D655-431E-AC23-237641E0C657}" type="datetimeFigureOut">
              <a:rPr lang="en-US" smtClean="0"/>
              <a:t>7/9/2015</a:t>
            </a:fld>
            <a:endParaRPr lang="en-US"/>
          </a:p>
        </p:txBody>
      </p:sp>
      <p:sp>
        <p:nvSpPr>
          <p:cNvPr id="5" name="Footer Placeholder 4"/>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0"/>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0DF99D2-7EBC-4FA9-BDFA-8C937DCC49BF}" type="slidenum">
              <a:rPr lang="en-US" smtClean="0"/>
              <a:t>‹#›</a:t>
            </a:fld>
            <a:endParaRPr lang="en-US"/>
          </a:p>
        </p:txBody>
      </p:sp>
      <p:pic>
        <p:nvPicPr>
          <p:cNvPr id="7" name="Picture 4"/>
          <p:cNvPicPr>
            <a:picLocks noChangeAspect="1"/>
          </p:cNvPicPr>
          <p:nvPr userDrawn="1"/>
        </p:nvPicPr>
        <p:blipFill rotWithShape="1">
          <a:blip r:embed="rId13" cstate="print">
            <a:extLst>
              <a:ext uri="{28A0092B-C50C-407E-A947-70E740481C1C}">
                <a14:useLocalDpi xmlns:a14="http://schemas.microsoft.com/office/drawing/2010/main" val="0"/>
              </a:ext>
            </a:extLst>
          </a:blip>
          <a:srcRect b="12769"/>
          <a:stretch/>
        </p:blipFill>
        <p:spPr bwMode="auto">
          <a:xfrm>
            <a:off x="-20365"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5"/>
          <p:cNvSpPr/>
          <p:nvPr userDrawn="1"/>
        </p:nvSpPr>
        <p:spPr>
          <a:xfrm>
            <a:off x="6126435" y="602037"/>
            <a:ext cx="3076413" cy="244099"/>
          </a:xfrm>
          <a:prstGeom prst="rect">
            <a:avLst/>
          </a:prstGeom>
          <a:solidFill>
            <a:schemeClr val="bg2">
              <a:lumMod val="20000"/>
              <a:lumOff val="80000"/>
            </a:schemeClr>
          </a:solidFill>
          <a:ln>
            <a:solidFill>
              <a:srgbClr val="CC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accent3">
                    <a:lumMod val="65000"/>
                  </a:schemeClr>
                </a:solidFill>
              </a:rPr>
              <a:t>HPC-ABDS</a:t>
            </a:r>
            <a:endParaRPr lang="en-US" dirty="0">
              <a:solidFill>
                <a:schemeClr val="accent3">
                  <a:lumMod val="65000"/>
                </a:schemeClr>
              </a:solidFill>
            </a:endParaRPr>
          </a:p>
        </p:txBody>
      </p:sp>
      <p:sp>
        <p:nvSpPr>
          <p:cNvPr id="17" name="Rectangle 16"/>
          <p:cNvSpPr/>
          <p:nvPr userDrawn="1"/>
        </p:nvSpPr>
        <p:spPr>
          <a:xfrm>
            <a:off x="-26391" y="602038"/>
            <a:ext cx="3076413" cy="244099"/>
          </a:xfrm>
          <a:prstGeom prst="rect">
            <a:avLst/>
          </a:prstGeom>
          <a:solidFill>
            <a:schemeClr val="bg2">
              <a:lumMod val="20000"/>
              <a:lumOff val="80000"/>
            </a:schemeClr>
          </a:solidFill>
          <a:ln>
            <a:solidFill>
              <a:srgbClr val="CC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accent3">
                    <a:lumMod val="65000"/>
                  </a:schemeClr>
                </a:solidFill>
              </a:rPr>
              <a:t>Background</a:t>
            </a:r>
            <a:endParaRPr lang="en-US" dirty="0">
              <a:solidFill>
                <a:schemeClr val="accent3">
                  <a:lumMod val="65000"/>
                </a:schemeClr>
              </a:solidFill>
            </a:endParaRPr>
          </a:p>
        </p:txBody>
      </p:sp>
      <p:sp>
        <p:nvSpPr>
          <p:cNvPr id="18" name="Rectangle 17"/>
          <p:cNvSpPr/>
          <p:nvPr userDrawn="1"/>
        </p:nvSpPr>
        <p:spPr>
          <a:xfrm>
            <a:off x="9202848" y="602038"/>
            <a:ext cx="2968787" cy="244097"/>
          </a:xfrm>
          <a:prstGeom prst="rect">
            <a:avLst/>
          </a:prstGeom>
          <a:solidFill>
            <a:schemeClr val="bg2">
              <a:lumMod val="20000"/>
              <a:lumOff val="80000"/>
            </a:schemeClr>
          </a:solidFill>
          <a:ln>
            <a:solidFill>
              <a:srgbClr val="CC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accent3">
                    <a:lumMod val="65000"/>
                  </a:schemeClr>
                </a:solidFill>
              </a:rPr>
              <a:t>SPIDAL</a:t>
            </a:r>
            <a:endParaRPr lang="en-US" dirty="0">
              <a:solidFill>
                <a:schemeClr val="accent3">
                  <a:lumMod val="65000"/>
                </a:schemeClr>
              </a:solidFill>
            </a:endParaRPr>
          </a:p>
        </p:txBody>
      </p:sp>
      <p:sp>
        <p:nvSpPr>
          <p:cNvPr id="19" name="Rectangle 18"/>
          <p:cNvSpPr/>
          <p:nvPr userDrawn="1"/>
        </p:nvSpPr>
        <p:spPr>
          <a:xfrm>
            <a:off x="3050022" y="602038"/>
            <a:ext cx="3076413" cy="244099"/>
          </a:xfrm>
          <a:prstGeom prst="rect">
            <a:avLst/>
          </a:prstGeom>
          <a:solidFill>
            <a:schemeClr val="accent5">
              <a:lumMod val="60000"/>
              <a:lumOff val="40000"/>
            </a:schemeClr>
          </a:solidFill>
          <a:ln>
            <a:solidFill>
              <a:srgbClr val="00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Applications</a:t>
            </a:r>
            <a:endParaRPr lang="en-US" dirty="0">
              <a:solidFill>
                <a:prstClr val="black"/>
              </a:solidFill>
            </a:endParaRPr>
          </a:p>
        </p:txBody>
      </p:sp>
    </p:spTree>
    <p:extLst>
      <p:ext uri="{BB962C8B-B14F-4D97-AF65-F5344CB8AC3E}">
        <p14:creationId xmlns:p14="http://schemas.microsoft.com/office/powerpoint/2010/main" val="1964948534"/>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0"/>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34E1E9A-82D5-48D9-8DC5-12A701E29959}" type="datetimeFigureOut">
              <a:rPr lang="en-US" smtClean="0"/>
              <a:t>7/9/2015</a:t>
            </a:fld>
            <a:endParaRPr lang="en-US"/>
          </a:p>
        </p:txBody>
      </p:sp>
      <p:sp>
        <p:nvSpPr>
          <p:cNvPr id="5" name="Footer Placeholder 4"/>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0"/>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C14B07-0702-486D-B77B-E48541059A6A}" type="slidenum">
              <a:rPr lang="en-US" smtClean="0"/>
              <a:t>‹#›</a:t>
            </a:fld>
            <a:endParaRPr lang="en-US"/>
          </a:p>
        </p:txBody>
      </p:sp>
      <p:pic>
        <p:nvPicPr>
          <p:cNvPr id="7" name="Picture 4"/>
          <p:cNvPicPr>
            <a:picLocks noChangeAspect="1"/>
          </p:cNvPicPr>
          <p:nvPr userDrawn="1"/>
        </p:nvPicPr>
        <p:blipFill rotWithShape="1">
          <a:blip r:embed="rId13" cstate="print">
            <a:extLst>
              <a:ext uri="{28A0092B-C50C-407E-A947-70E740481C1C}">
                <a14:useLocalDpi xmlns:a14="http://schemas.microsoft.com/office/drawing/2010/main" val="0"/>
              </a:ext>
            </a:extLst>
          </a:blip>
          <a:srcRect b="12769"/>
          <a:stretch/>
        </p:blipFill>
        <p:spPr bwMode="auto">
          <a:xfrm>
            <a:off x="-20365"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5"/>
          <p:cNvSpPr/>
          <p:nvPr userDrawn="1"/>
        </p:nvSpPr>
        <p:spPr>
          <a:xfrm>
            <a:off x="-18227" y="602038"/>
            <a:ext cx="3076413" cy="244099"/>
          </a:xfrm>
          <a:prstGeom prst="rect">
            <a:avLst/>
          </a:prstGeom>
          <a:solidFill>
            <a:schemeClr val="bg2">
              <a:lumMod val="20000"/>
              <a:lumOff val="80000"/>
            </a:schemeClr>
          </a:solidFill>
          <a:ln>
            <a:solidFill>
              <a:srgbClr val="CC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accent3">
                    <a:lumMod val="65000"/>
                  </a:schemeClr>
                </a:solidFill>
              </a:rPr>
              <a:t>Background</a:t>
            </a:r>
            <a:endParaRPr lang="en-US" dirty="0">
              <a:solidFill>
                <a:schemeClr val="accent3">
                  <a:lumMod val="65000"/>
                </a:schemeClr>
              </a:solidFill>
            </a:endParaRPr>
          </a:p>
        </p:txBody>
      </p:sp>
      <p:sp>
        <p:nvSpPr>
          <p:cNvPr id="17" name="Rectangle 16"/>
          <p:cNvSpPr/>
          <p:nvPr userDrawn="1"/>
        </p:nvSpPr>
        <p:spPr>
          <a:xfrm>
            <a:off x="3050022" y="602038"/>
            <a:ext cx="3076413" cy="244099"/>
          </a:xfrm>
          <a:prstGeom prst="rect">
            <a:avLst/>
          </a:prstGeom>
          <a:solidFill>
            <a:schemeClr val="bg2">
              <a:lumMod val="20000"/>
              <a:lumOff val="80000"/>
            </a:schemeClr>
          </a:solidFill>
          <a:ln>
            <a:solidFill>
              <a:srgbClr val="CC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accent3">
                    <a:lumMod val="65000"/>
                  </a:schemeClr>
                </a:solidFill>
              </a:rPr>
              <a:t>Applications</a:t>
            </a:r>
            <a:endParaRPr lang="en-US" dirty="0">
              <a:solidFill>
                <a:schemeClr val="accent3">
                  <a:lumMod val="65000"/>
                </a:schemeClr>
              </a:solidFill>
            </a:endParaRPr>
          </a:p>
        </p:txBody>
      </p:sp>
      <p:sp>
        <p:nvSpPr>
          <p:cNvPr id="18" name="Rectangle 17"/>
          <p:cNvSpPr/>
          <p:nvPr userDrawn="1"/>
        </p:nvSpPr>
        <p:spPr>
          <a:xfrm>
            <a:off x="9202848" y="602038"/>
            <a:ext cx="2968787" cy="244097"/>
          </a:xfrm>
          <a:prstGeom prst="rect">
            <a:avLst/>
          </a:prstGeom>
          <a:solidFill>
            <a:schemeClr val="bg2">
              <a:lumMod val="20000"/>
              <a:lumOff val="80000"/>
            </a:schemeClr>
          </a:solidFill>
          <a:ln>
            <a:solidFill>
              <a:srgbClr val="CC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accent3">
                    <a:lumMod val="65000"/>
                  </a:schemeClr>
                </a:solidFill>
              </a:rPr>
              <a:t>SPIDAL</a:t>
            </a:r>
            <a:endParaRPr lang="en-US" dirty="0">
              <a:solidFill>
                <a:schemeClr val="accent3">
                  <a:lumMod val="65000"/>
                </a:schemeClr>
              </a:solidFill>
            </a:endParaRPr>
          </a:p>
        </p:txBody>
      </p:sp>
      <p:sp>
        <p:nvSpPr>
          <p:cNvPr id="19" name="Rectangle 18"/>
          <p:cNvSpPr/>
          <p:nvPr userDrawn="1"/>
        </p:nvSpPr>
        <p:spPr>
          <a:xfrm>
            <a:off x="6126435" y="602036"/>
            <a:ext cx="3076413" cy="244099"/>
          </a:xfrm>
          <a:prstGeom prst="rect">
            <a:avLst/>
          </a:prstGeom>
          <a:solidFill>
            <a:schemeClr val="bg1">
              <a:lumMod val="85000"/>
            </a:schemeClr>
          </a:solidFill>
          <a:ln>
            <a:solidFill>
              <a:srgbClr val="00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HPC-ABDS</a:t>
            </a:r>
            <a:endParaRPr lang="en-US" dirty="0">
              <a:solidFill>
                <a:prstClr val="black"/>
              </a:solidFill>
            </a:endParaRPr>
          </a:p>
        </p:txBody>
      </p:sp>
    </p:spTree>
    <p:extLst>
      <p:ext uri="{BB962C8B-B14F-4D97-AF65-F5344CB8AC3E}">
        <p14:creationId xmlns:p14="http://schemas.microsoft.com/office/powerpoint/2010/main" val="1688051328"/>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0"/>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9AE5E1-0BBD-4765-AC05-DAB5DCD34C70}" type="datetimeFigureOut">
              <a:rPr lang="en-US" smtClean="0"/>
              <a:t>7/9/2015</a:t>
            </a:fld>
            <a:endParaRPr lang="en-US"/>
          </a:p>
        </p:txBody>
      </p:sp>
      <p:sp>
        <p:nvSpPr>
          <p:cNvPr id="5" name="Footer Placeholder 4"/>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0"/>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188DFD-7D10-4239-9CE9-6DCE44F4F86D}" type="slidenum">
              <a:rPr lang="en-US" smtClean="0"/>
              <a:t>‹#›</a:t>
            </a:fld>
            <a:endParaRPr lang="en-US"/>
          </a:p>
        </p:txBody>
      </p:sp>
      <p:pic>
        <p:nvPicPr>
          <p:cNvPr id="7" name="Picture 4"/>
          <p:cNvPicPr>
            <a:picLocks noChangeAspect="1"/>
          </p:cNvPicPr>
          <p:nvPr userDrawn="1"/>
        </p:nvPicPr>
        <p:blipFill rotWithShape="1">
          <a:blip r:embed="rId13" cstate="print">
            <a:extLst>
              <a:ext uri="{28A0092B-C50C-407E-A947-70E740481C1C}">
                <a14:useLocalDpi xmlns:a14="http://schemas.microsoft.com/office/drawing/2010/main" val="0"/>
              </a:ext>
            </a:extLst>
          </a:blip>
          <a:srcRect b="12769"/>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p:cNvSpPr/>
          <p:nvPr userDrawn="1"/>
        </p:nvSpPr>
        <p:spPr>
          <a:xfrm>
            <a:off x="6045200" y="602038"/>
            <a:ext cx="3076413" cy="244099"/>
          </a:xfrm>
          <a:prstGeom prst="rect">
            <a:avLst/>
          </a:prstGeom>
          <a:solidFill>
            <a:schemeClr val="bg2">
              <a:lumMod val="20000"/>
              <a:lumOff val="80000"/>
            </a:schemeClr>
          </a:solidFill>
          <a:ln>
            <a:solidFill>
              <a:srgbClr val="CC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accent3">
                    <a:lumMod val="65000"/>
                  </a:schemeClr>
                </a:solidFill>
              </a:rPr>
              <a:t>HPC-ABDS</a:t>
            </a:r>
            <a:endParaRPr lang="en-US" dirty="0">
              <a:solidFill>
                <a:schemeClr val="accent3">
                  <a:lumMod val="65000"/>
                </a:schemeClr>
              </a:solidFill>
            </a:endParaRPr>
          </a:p>
        </p:txBody>
      </p:sp>
      <p:sp>
        <p:nvSpPr>
          <p:cNvPr id="13" name="Rectangle 12"/>
          <p:cNvSpPr/>
          <p:nvPr userDrawn="1"/>
        </p:nvSpPr>
        <p:spPr>
          <a:xfrm>
            <a:off x="2968787" y="602039"/>
            <a:ext cx="3076413" cy="244099"/>
          </a:xfrm>
          <a:prstGeom prst="rect">
            <a:avLst/>
          </a:prstGeom>
          <a:solidFill>
            <a:schemeClr val="bg2">
              <a:lumMod val="20000"/>
              <a:lumOff val="80000"/>
            </a:schemeClr>
          </a:solidFill>
          <a:ln>
            <a:solidFill>
              <a:srgbClr val="CC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accent3">
                    <a:lumMod val="65000"/>
                  </a:schemeClr>
                </a:solidFill>
              </a:rPr>
              <a:t>Applications</a:t>
            </a:r>
            <a:endParaRPr lang="en-US" dirty="0">
              <a:solidFill>
                <a:schemeClr val="accent3">
                  <a:lumMod val="65000"/>
                </a:schemeClr>
              </a:solidFill>
            </a:endParaRPr>
          </a:p>
        </p:txBody>
      </p:sp>
      <p:sp>
        <p:nvSpPr>
          <p:cNvPr id="14" name="Rectangle 13"/>
          <p:cNvSpPr/>
          <p:nvPr userDrawn="1"/>
        </p:nvSpPr>
        <p:spPr>
          <a:xfrm>
            <a:off x="0" y="602037"/>
            <a:ext cx="2968787" cy="244097"/>
          </a:xfrm>
          <a:prstGeom prst="rect">
            <a:avLst/>
          </a:prstGeom>
          <a:solidFill>
            <a:schemeClr val="bg2">
              <a:lumMod val="20000"/>
              <a:lumOff val="80000"/>
            </a:schemeClr>
          </a:solidFill>
          <a:ln>
            <a:solidFill>
              <a:srgbClr val="CC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accent3">
                    <a:lumMod val="65000"/>
                  </a:schemeClr>
                </a:solidFill>
              </a:rPr>
              <a:t>Background</a:t>
            </a:r>
            <a:endParaRPr lang="en-US" dirty="0">
              <a:solidFill>
                <a:schemeClr val="accent3">
                  <a:lumMod val="65000"/>
                </a:schemeClr>
              </a:solidFill>
            </a:endParaRPr>
          </a:p>
        </p:txBody>
      </p:sp>
      <p:sp>
        <p:nvSpPr>
          <p:cNvPr id="15" name="Rectangle 14"/>
          <p:cNvSpPr/>
          <p:nvPr userDrawn="1"/>
        </p:nvSpPr>
        <p:spPr>
          <a:xfrm>
            <a:off x="9115587" y="607667"/>
            <a:ext cx="3076413" cy="244099"/>
          </a:xfrm>
          <a:prstGeom prst="rect">
            <a:avLst/>
          </a:prstGeom>
          <a:solidFill>
            <a:schemeClr val="bg1">
              <a:lumMod val="85000"/>
            </a:schemeClr>
          </a:solidFill>
          <a:ln>
            <a:solidFill>
              <a:srgbClr val="00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SPIDAL</a:t>
            </a:r>
            <a:endParaRPr lang="en-US" dirty="0">
              <a:solidFill>
                <a:prstClr val="black"/>
              </a:solidFill>
            </a:endParaRPr>
          </a:p>
        </p:txBody>
      </p:sp>
    </p:spTree>
    <p:extLst>
      <p:ext uri="{BB962C8B-B14F-4D97-AF65-F5344CB8AC3E}">
        <p14:creationId xmlns:p14="http://schemas.microsoft.com/office/powerpoint/2010/main" val="2480448950"/>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5.xml"/><Relationship Id="rId5" Type="http://schemas.openxmlformats.org/officeDocument/2006/relationships/image" Target="../media/image14.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20.xml"/><Relationship Id="rId4" Type="http://schemas.openxmlformats.org/officeDocument/2006/relationships/hyperlink" Target="https://github.com/jessezbj/harp-project" TargetMode="External"/></Relationships>
</file>

<file path=ppt/slides/_rels/slide1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3" Type="http://schemas.openxmlformats.org/officeDocument/2006/relationships/hyperlink" Target="http://kb.iu.edu/data/bcqt.html" TargetMode="External"/><Relationship Id="rId2" Type="http://schemas.openxmlformats.org/officeDocument/2006/relationships/chart" Target="../charts/chart1.xml"/><Relationship Id="rId1" Type="http://schemas.openxmlformats.org/officeDocument/2006/relationships/slideLayout" Target="../slideLayouts/slideLayout26.xml"/></Relationships>
</file>

<file path=ppt/slides/_rels/slide2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4.xml"/><Relationship Id="rId1" Type="http://schemas.openxmlformats.org/officeDocument/2006/relationships/slideLayout" Target="../slideLayouts/slideLayout26.xml"/><Relationship Id="rId4" Type="http://schemas.openxmlformats.org/officeDocument/2006/relationships/image" Target="../media/image18.png"/></Relationships>
</file>

<file path=ppt/slides/_rels/slide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6.xml"/></Relationships>
</file>

<file path=ppt/slides/_rels/slide2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5.xml"/><Relationship Id="rId1" Type="http://schemas.openxmlformats.org/officeDocument/2006/relationships/slideLayout" Target="../slideLayouts/slideLayout26.xml"/><Relationship Id="rId4" Type="http://schemas.openxmlformats.org/officeDocument/2006/relationships/chart" Target="../charts/char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1.xml"/></Relationships>
</file>

<file path=ppt/slides/_rels/slide29.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18.xml"/><Relationship Id="rId1" Type="http://schemas.openxmlformats.org/officeDocument/2006/relationships/slideLayout" Target="../slideLayouts/slideLayout3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19.xml"/><Relationship Id="rId1" Type="http://schemas.openxmlformats.org/officeDocument/2006/relationships/slideLayout" Target="../slideLayouts/slideLayout31.xml"/></Relationships>
</file>

<file path=ppt/slides/_rels/slide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31.xml"/><Relationship Id="rId5" Type="http://schemas.openxmlformats.org/officeDocument/2006/relationships/image" Target="../media/image24.png"/><Relationship Id="rId4" Type="http://schemas.openxmlformats.org/officeDocument/2006/relationships/image" Target="../media/image23.png"/></Relationships>
</file>

<file path=ppt/slides/_rels/slide32.xml.rels><?xml version="1.0" encoding="UTF-8" standalone="yes"?>
<Relationships xmlns="http://schemas.openxmlformats.org/package/2006/relationships"><Relationship Id="rId3" Type="http://schemas.openxmlformats.org/officeDocument/2006/relationships/image" Target="../media/image160.png"/><Relationship Id="rId1" Type="http://schemas.openxmlformats.org/officeDocument/2006/relationships/slideLayout" Target="../slideLayouts/slideLayout31.xml"/></Relationships>
</file>

<file path=ppt/slides/_rels/slide3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9.xml"/><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5.xml"/></Relationships>
</file>

<file path=ppt/slides/_rels/slide4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25.xml"/></Relationships>
</file>

<file path=ppt/slides/_rels/slide4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25.xml"/><Relationship Id="rId5" Type="http://schemas.openxmlformats.org/officeDocument/2006/relationships/image" Target="../media/image30.png"/><Relationship Id="rId4" Type="http://schemas.openxmlformats.org/officeDocument/2006/relationships/image" Target="../media/image29.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4.xml"/><Relationship Id="rId1" Type="http://schemas.openxmlformats.org/officeDocument/2006/relationships/slideLayout" Target="../slideLayouts/slideLayout2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5.emf"/><Relationship Id="rId1" Type="http://schemas.openxmlformats.org/officeDocument/2006/relationships/slideLayout" Target="../slideLayouts/slideLayout36.xml"/><Relationship Id="rId5" Type="http://schemas.openxmlformats.org/officeDocument/2006/relationships/image" Target="../media/image34.png"/><Relationship Id="rId4" Type="http://schemas.openxmlformats.org/officeDocument/2006/relationships/image" Target="../media/image7.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6.xml"/><Relationship Id="rId1" Type="http://schemas.openxmlformats.org/officeDocument/2006/relationships/slideLayout" Target="../slideLayouts/slideLayout9.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224905"/>
            <a:ext cx="12192000" cy="948910"/>
          </a:xfrm>
        </p:spPr>
        <p:txBody>
          <a:bodyPr>
            <a:noAutofit/>
          </a:bodyPr>
          <a:lstStyle/>
          <a:p>
            <a:r>
              <a:rPr lang="en-US" sz="3200" dirty="0" smtClean="0"/>
              <a:t>Towards </a:t>
            </a:r>
            <a:r>
              <a:rPr lang="en-US" sz="3200" dirty="0"/>
              <a:t>HPC-ABDS: An Initial Experience Optimizing Hadoop for Scalable High Performance Data </a:t>
            </a:r>
            <a:r>
              <a:rPr lang="en-US" sz="3200" dirty="0" smtClean="0"/>
              <a:t>Analytics</a:t>
            </a:r>
            <a:endParaRPr lang="en-US" sz="3200" dirty="0"/>
          </a:p>
        </p:txBody>
      </p:sp>
      <p:sp>
        <p:nvSpPr>
          <p:cNvPr id="5" name="Subtitle 2"/>
          <p:cNvSpPr txBox="1">
            <a:spLocks/>
          </p:cNvSpPr>
          <p:nvPr/>
        </p:nvSpPr>
        <p:spPr>
          <a:xfrm>
            <a:off x="0" y="3148949"/>
            <a:ext cx="12192000" cy="3617783"/>
          </a:xfrm>
          <a:prstGeom prst="rect">
            <a:avLst/>
          </a:prstGeom>
        </p:spPr>
        <p:txBody>
          <a:bodyPr vert="horz" lIns="91440" tIns="45720" rIns="91440" bIns="45720" rtlCol="0">
            <a:normAutofit/>
          </a:bodyPr>
          <a:lstStyle/>
          <a:p>
            <a:pPr algn="ctr">
              <a:spcBef>
                <a:spcPct val="20000"/>
              </a:spcBef>
              <a:defRPr/>
            </a:pPr>
            <a:r>
              <a:rPr lang="en-US" sz="2400" b="1" dirty="0">
                <a:solidFill>
                  <a:prstClr val="black"/>
                </a:solidFill>
                <a:cs typeface="Times New Roman" pitchFamily="18" charset="0"/>
              </a:rPr>
              <a:t>J</a:t>
            </a:r>
            <a:r>
              <a:rPr lang="en-US" sz="2400" b="1" dirty="0" smtClean="0">
                <a:solidFill>
                  <a:prstClr val="black"/>
                </a:solidFill>
                <a:cs typeface="Times New Roman" pitchFamily="18" charset="0"/>
              </a:rPr>
              <a:t>uly 9, 2015</a:t>
            </a:r>
          </a:p>
          <a:p>
            <a:pPr algn="ctr">
              <a:spcBef>
                <a:spcPct val="20000"/>
              </a:spcBef>
              <a:defRPr/>
            </a:pPr>
            <a:r>
              <a:rPr lang="en-US" sz="2400" b="1" dirty="0" smtClean="0">
                <a:solidFill>
                  <a:prstClr val="black"/>
                </a:solidFill>
                <a:cs typeface="Times New Roman" pitchFamily="18" charset="0"/>
              </a:rPr>
              <a:t>Judy </a:t>
            </a:r>
            <a:r>
              <a:rPr lang="en-US" sz="2400" b="1" dirty="0" err="1" smtClean="0">
                <a:solidFill>
                  <a:prstClr val="black"/>
                </a:solidFill>
                <a:cs typeface="Times New Roman" pitchFamily="18" charset="0"/>
              </a:rPr>
              <a:t>Qiu</a:t>
            </a:r>
            <a:endParaRPr lang="en-US" sz="2000" dirty="0">
              <a:solidFill>
                <a:prstClr val="black"/>
              </a:solidFill>
            </a:endParaRPr>
          </a:p>
        </p:txBody>
      </p:sp>
      <p:sp>
        <p:nvSpPr>
          <p:cNvPr id="4" name="TextBox 3"/>
          <p:cNvSpPr txBox="1"/>
          <p:nvPr/>
        </p:nvSpPr>
        <p:spPr>
          <a:xfrm>
            <a:off x="4707182" y="2487611"/>
            <a:ext cx="3135410" cy="830997"/>
          </a:xfrm>
          <a:prstGeom prst="rect">
            <a:avLst/>
          </a:prstGeom>
          <a:noFill/>
        </p:spPr>
        <p:txBody>
          <a:bodyPr wrap="none" rtlCol="0">
            <a:spAutoFit/>
          </a:bodyPr>
          <a:lstStyle/>
          <a:p>
            <a:r>
              <a:rPr lang="en-US" sz="2400" dirty="0" smtClean="0">
                <a:solidFill>
                  <a:prstClr val="black"/>
                </a:solidFill>
                <a:cs typeface="Times New Roman" pitchFamily="18" charset="0"/>
              </a:rPr>
              <a:t>NDSSL, </a:t>
            </a:r>
            <a:r>
              <a:rPr lang="en-US" sz="2400" dirty="0">
                <a:solidFill>
                  <a:prstClr val="black"/>
                </a:solidFill>
                <a:cs typeface="Times New Roman" pitchFamily="18" charset="0"/>
              </a:rPr>
              <a:t>Virginia Tech</a:t>
            </a:r>
            <a:endParaRPr lang="en-US" sz="2400" dirty="0">
              <a:solidFill>
                <a:prstClr val="black"/>
              </a:solidFill>
            </a:endParaRPr>
          </a:p>
          <a:p>
            <a:endParaRPr lang="en-US" sz="2400" dirty="0"/>
          </a:p>
        </p:txBody>
      </p:sp>
    </p:spTree>
    <p:extLst>
      <p:ext uri="{BB962C8B-B14F-4D97-AF65-F5344CB8AC3E}">
        <p14:creationId xmlns:p14="http://schemas.microsoft.com/office/powerpoint/2010/main" val="315341955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057400" y="-146958"/>
            <a:ext cx="8229600" cy="783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eaLnBrk="0" fontAlgn="base" hangingPunct="0">
              <a:spcBef>
                <a:spcPct val="0"/>
              </a:spcBef>
              <a:spcAft>
                <a:spcPct val="0"/>
              </a:spcAft>
              <a:defRPr sz="4000" b="1">
                <a:solidFill>
                  <a:srgbClr val="B30838"/>
                </a:solidFill>
                <a:latin typeface="+mj-lt"/>
                <a:ea typeface="+mj-ea"/>
                <a:cs typeface="ＭＳ Ｐゴシック" pitchFamily="-107" charset="-128"/>
              </a:defRPr>
            </a:lvl1pPr>
            <a:lvl2pPr eaLnBrk="0" fontAlgn="base" hangingPunct="0">
              <a:spcBef>
                <a:spcPct val="0"/>
              </a:spcBef>
              <a:spcAft>
                <a:spcPct val="0"/>
              </a:spcAft>
              <a:defRPr sz="3400" b="1">
                <a:solidFill>
                  <a:srgbClr val="B30838"/>
                </a:solidFill>
                <a:latin typeface="Arial" charset="0"/>
                <a:ea typeface="ＭＳ Ｐゴシック" charset="-128"/>
                <a:cs typeface="ＭＳ Ｐゴシック" pitchFamily="-107" charset="-128"/>
              </a:defRPr>
            </a:lvl2pPr>
            <a:lvl3pPr eaLnBrk="0" fontAlgn="base" hangingPunct="0">
              <a:spcBef>
                <a:spcPct val="0"/>
              </a:spcBef>
              <a:spcAft>
                <a:spcPct val="0"/>
              </a:spcAft>
              <a:defRPr sz="3400" b="1">
                <a:solidFill>
                  <a:srgbClr val="B30838"/>
                </a:solidFill>
                <a:latin typeface="Arial" charset="0"/>
                <a:ea typeface="ＭＳ Ｐゴシック" charset="-128"/>
                <a:cs typeface="ＭＳ Ｐゴシック" pitchFamily="-107" charset="-128"/>
              </a:defRPr>
            </a:lvl3pPr>
            <a:lvl4pPr eaLnBrk="0" fontAlgn="base" hangingPunct="0">
              <a:spcBef>
                <a:spcPct val="0"/>
              </a:spcBef>
              <a:spcAft>
                <a:spcPct val="0"/>
              </a:spcAft>
              <a:defRPr sz="3400" b="1">
                <a:solidFill>
                  <a:srgbClr val="B30838"/>
                </a:solidFill>
                <a:latin typeface="Arial" charset="0"/>
                <a:ea typeface="ＭＳ Ｐゴシック" charset="-128"/>
                <a:cs typeface="ＭＳ Ｐゴシック" pitchFamily="-107" charset="-128"/>
              </a:defRPr>
            </a:lvl4pPr>
            <a:lvl5pPr eaLnBrk="0" fontAlgn="base" hangingPunct="0">
              <a:spcBef>
                <a:spcPct val="0"/>
              </a:spcBef>
              <a:spcAft>
                <a:spcPct val="0"/>
              </a:spcAft>
              <a:defRPr sz="3400" b="1">
                <a:solidFill>
                  <a:srgbClr val="B30838"/>
                </a:solidFill>
                <a:latin typeface="Arial" charset="0"/>
                <a:ea typeface="ＭＳ Ｐゴシック" charset="-128"/>
                <a:cs typeface="ＭＳ Ｐゴシック" pitchFamily="-107" charset="-128"/>
              </a:defRPr>
            </a:lvl5pPr>
            <a:lvl6pPr marL="457200" fontAlgn="base">
              <a:spcBef>
                <a:spcPct val="0"/>
              </a:spcBef>
              <a:spcAft>
                <a:spcPct val="0"/>
              </a:spcAft>
              <a:defRPr sz="3400" b="1">
                <a:solidFill>
                  <a:schemeClr val="accent1"/>
                </a:solidFill>
                <a:latin typeface="Arial" charset="0"/>
                <a:ea typeface="ＭＳ Ｐゴシック" charset="-128"/>
              </a:defRPr>
            </a:lvl6pPr>
            <a:lvl7pPr marL="914400" fontAlgn="base">
              <a:spcBef>
                <a:spcPct val="0"/>
              </a:spcBef>
              <a:spcAft>
                <a:spcPct val="0"/>
              </a:spcAft>
              <a:defRPr sz="3400" b="1">
                <a:solidFill>
                  <a:schemeClr val="accent1"/>
                </a:solidFill>
                <a:latin typeface="Arial" charset="0"/>
                <a:ea typeface="ＭＳ Ｐゴシック" charset="-128"/>
              </a:defRPr>
            </a:lvl7pPr>
            <a:lvl8pPr marL="1371600" fontAlgn="base">
              <a:spcBef>
                <a:spcPct val="0"/>
              </a:spcBef>
              <a:spcAft>
                <a:spcPct val="0"/>
              </a:spcAft>
              <a:defRPr sz="3400" b="1">
                <a:solidFill>
                  <a:schemeClr val="accent1"/>
                </a:solidFill>
                <a:latin typeface="Arial" charset="0"/>
                <a:ea typeface="ＭＳ Ｐゴシック" charset="-128"/>
              </a:defRPr>
            </a:lvl8pPr>
            <a:lvl9pPr marL="1828800" fontAlgn="base">
              <a:spcBef>
                <a:spcPct val="0"/>
              </a:spcBef>
              <a:spcAft>
                <a:spcPct val="0"/>
              </a:spcAft>
              <a:defRPr sz="3400" b="1">
                <a:solidFill>
                  <a:schemeClr val="accent1"/>
                </a:solidFill>
                <a:latin typeface="Arial" charset="0"/>
                <a:ea typeface="ＭＳ Ｐゴシック" charset="-128"/>
              </a:defRPr>
            </a:lvl9pPr>
          </a:lstStyle>
          <a:p>
            <a:r>
              <a:rPr lang="en-US" dirty="0"/>
              <a:t>Iterative </a:t>
            </a:r>
            <a:r>
              <a:rPr lang="en-US" dirty="0" err="1"/>
              <a:t>MapReduce</a:t>
            </a:r>
            <a:r>
              <a:rPr lang="en-US" dirty="0"/>
              <a:t> -MDS Demo</a:t>
            </a:r>
          </a:p>
        </p:txBody>
      </p:sp>
      <p:pic>
        <p:nvPicPr>
          <p:cNvPr id="17" name="Twister MDS.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073275" y="1600200"/>
            <a:ext cx="8045450" cy="4525963"/>
          </a:xfrm>
        </p:spPr>
      </p:pic>
    </p:spTree>
    <p:extLst>
      <p:ext uri="{BB962C8B-B14F-4D97-AF65-F5344CB8AC3E}">
        <p14:creationId xmlns:p14="http://schemas.microsoft.com/office/powerpoint/2010/main" val="381725259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7"/>
                                        </p:tgtEl>
                                      </p:cBhvr>
                                    </p:cmd>
                                  </p:childTnLst>
                                </p:cTn>
                              </p:par>
                            </p:childTnLst>
                          </p:cTn>
                        </p:par>
                      </p:childTnLst>
                    </p:cTn>
                  </p:par>
                </p:childTnLst>
              </p:cTn>
              <p:nextCondLst>
                <p:cond evt="onClick" delay="0">
                  <p:tgtEl>
                    <p:spTgt spid="17"/>
                  </p:tgtEl>
                </p:cond>
              </p:nextCondLst>
            </p:seq>
            <p:video>
              <p:cMediaNode vol="80000">
                <p:cTn id="7" fill="hold" display="0">
                  <p:stCondLst>
                    <p:cond delay="indefinite"/>
                  </p:stCondLst>
                </p:cTn>
                <p:tgtEl>
                  <p:spTgt spid="17"/>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605361" y="-24493"/>
            <a:ext cx="9144991" cy="892552"/>
          </a:xfrm>
          <a:prstGeom prst="rect">
            <a:avLst/>
          </a:prstGeom>
          <a:noFill/>
        </p:spPr>
        <p:txBody>
          <a:bodyPr wrap="square" rtlCol="0">
            <a:spAutoFit/>
          </a:bodyPr>
          <a:lstStyle/>
          <a:p>
            <a:pPr algn="ctr" eaLnBrk="0" fontAlgn="base" hangingPunct="0">
              <a:spcBef>
                <a:spcPct val="0"/>
              </a:spcBef>
              <a:spcAft>
                <a:spcPct val="0"/>
              </a:spcAft>
            </a:pPr>
            <a:r>
              <a:rPr lang="en-US" sz="3400" b="1" dirty="0" err="1">
                <a:solidFill>
                  <a:srgbClr val="B30838"/>
                </a:solidFill>
                <a:latin typeface="+mj-lt"/>
                <a:ea typeface="+mj-ea"/>
                <a:cs typeface="ＭＳ Ｐゴシック" pitchFamily="-107" charset="-128"/>
              </a:rPr>
              <a:t>MapReduce</a:t>
            </a:r>
            <a:r>
              <a:rPr lang="en-US" sz="3400" b="1" dirty="0">
                <a:solidFill>
                  <a:srgbClr val="B30838"/>
                </a:solidFill>
                <a:latin typeface="+mj-lt"/>
                <a:ea typeface="+mj-ea"/>
                <a:cs typeface="ＭＳ Ｐゴシック" pitchFamily="-107" charset="-128"/>
              </a:rPr>
              <a:t> Optimized for Iterative Computations</a:t>
            </a:r>
          </a:p>
          <a:p>
            <a:r>
              <a:rPr lang="en-US" dirty="0">
                <a:solidFill>
                  <a:prstClr val="black"/>
                </a:solidFill>
              </a:rPr>
              <a:t> </a:t>
            </a:r>
          </a:p>
        </p:txBody>
      </p:sp>
      <p:grpSp>
        <p:nvGrpSpPr>
          <p:cNvPr id="95" name="Group 94"/>
          <p:cNvGrpSpPr/>
          <p:nvPr/>
        </p:nvGrpSpPr>
        <p:grpSpPr>
          <a:xfrm>
            <a:off x="4804717" y="2362209"/>
            <a:ext cx="1910559" cy="842379"/>
            <a:chOff x="3280710" y="2016263"/>
            <a:chExt cx="1910559" cy="842379"/>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80710" y="2016263"/>
              <a:ext cx="1910559" cy="660165"/>
            </a:xfrm>
            <a:prstGeom prst="rect">
              <a:avLst/>
            </a:prstGeom>
            <a:effectLst>
              <a:glow rad="63500">
                <a:schemeClr val="bg1">
                  <a:alpha val="40000"/>
                </a:schemeClr>
              </a:glow>
              <a:outerShdw blurRad="50800" dist="38100" dir="2700000" algn="tl" rotWithShape="0">
                <a:prstClr val="black">
                  <a:alpha val="40000"/>
                </a:prstClr>
              </a:outerShdw>
            </a:effectLst>
          </p:spPr>
        </p:pic>
        <p:sp>
          <p:nvSpPr>
            <p:cNvPr id="9" name="Right Arrow 8"/>
            <p:cNvSpPr/>
            <p:nvPr/>
          </p:nvSpPr>
          <p:spPr>
            <a:xfrm>
              <a:off x="3425882" y="2477642"/>
              <a:ext cx="1600200" cy="381000"/>
            </a:xfrm>
            <a:prstGeom prst="righ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black"/>
                </a:solidFill>
              </a:endParaRPr>
            </a:p>
          </p:txBody>
        </p:sp>
      </p:grpSp>
      <p:sp>
        <p:nvSpPr>
          <p:cNvPr id="8" name="TextBox 7"/>
          <p:cNvSpPr txBox="1"/>
          <p:nvPr/>
        </p:nvSpPr>
        <p:spPr>
          <a:xfrm>
            <a:off x="6852549" y="3206049"/>
            <a:ext cx="2951642" cy="369332"/>
          </a:xfrm>
          <a:prstGeom prst="rect">
            <a:avLst/>
          </a:prstGeom>
          <a:noFill/>
        </p:spPr>
        <p:txBody>
          <a:bodyPr wrap="none" rtlCol="0">
            <a:spAutoFit/>
          </a:bodyPr>
          <a:lstStyle/>
          <a:p>
            <a:r>
              <a:rPr lang="en-US" b="1" dirty="0" smtClean="0">
                <a:solidFill>
                  <a:srgbClr val="1F497D"/>
                </a:solidFill>
              </a:rPr>
              <a:t>Twister: </a:t>
            </a:r>
            <a:r>
              <a:rPr lang="en-US" b="1" dirty="0">
                <a:solidFill>
                  <a:srgbClr val="1F497D"/>
                </a:solidFill>
              </a:rPr>
              <a:t>the speedy elephant</a:t>
            </a:r>
          </a:p>
        </p:txBody>
      </p:sp>
      <p:grpSp>
        <p:nvGrpSpPr>
          <p:cNvPr id="23" name="Group 22"/>
          <p:cNvGrpSpPr/>
          <p:nvPr/>
        </p:nvGrpSpPr>
        <p:grpSpPr>
          <a:xfrm>
            <a:off x="2667005" y="1676400"/>
            <a:ext cx="2137711" cy="1630470"/>
            <a:chOff x="1143000" y="1676400"/>
            <a:chExt cx="2137710" cy="1630470"/>
          </a:xfrm>
        </p:grpSpPr>
        <p:pic>
          <p:nvPicPr>
            <p:cNvPr id="20" name="Picture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3000" y="1676400"/>
              <a:ext cx="2137710" cy="1475225"/>
            </a:xfrm>
            <a:prstGeom prst="rect">
              <a:avLst/>
            </a:prstGeom>
          </p:spPr>
        </p:pic>
        <p:pic>
          <p:nvPicPr>
            <p:cNvPr id="21" name="Picture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71903" y="2916487"/>
              <a:ext cx="1524000" cy="390383"/>
            </a:xfrm>
            <a:prstGeom prst="rect">
              <a:avLst/>
            </a:prstGeom>
          </p:spPr>
        </p:pic>
      </p:grpSp>
      <p:cxnSp>
        <p:nvCxnSpPr>
          <p:cNvPr id="24" name="Straight Arrow Connector 23"/>
          <p:cNvCxnSpPr/>
          <p:nvPr/>
        </p:nvCxnSpPr>
        <p:spPr>
          <a:xfrm flipH="1">
            <a:off x="2895605" y="3139974"/>
            <a:ext cx="2658831" cy="1203426"/>
          </a:xfrm>
          <a:prstGeom prst="straightConnector1">
            <a:avLst/>
          </a:prstGeom>
          <a:ln w="9525">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H="1">
            <a:off x="4495805" y="3139974"/>
            <a:ext cx="1058631" cy="1203426"/>
          </a:xfrm>
          <a:prstGeom prst="straightConnector1">
            <a:avLst/>
          </a:prstGeom>
          <a:ln>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a:endCxn id="117" idx="0"/>
          </p:cNvCxnSpPr>
          <p:nvPr/>
        </p:nvCxnSpPr>
        <p:spPr>
          <a:xfrm>
            <a:off x="5554429" y="3160006"/>
            <a:ext cx="339075" cy="1203642"/>
          </a:xfrm>
          <a:prstGeom prst="straightConnector1">
            <a:avLst/>
          </a:prstGeom>
          <a:ln>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5554433" y="3139974"/>
            <a:ext cx="4007067" cy="1203426"/>
          </a:xfrm>
          <a:prstGeom prst="straightConnector1">
            <a:avLst/>
          </a:prstGeom>
          <a:ln>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125" name="Group 124"/>
          <p:cNvGrpSpPr/>
          <p:nvPr/>
        </p:nvGrpSpPr>
        <p:grpSpPr>
          <a:xfrm>
            <a:off x="1513493" y="4348659"/>
            <a:ext cx="1849819" cy="1369062"/>
            <a:chOff x="-10510" y="4348655"/>
            <a:chExt cx="1849819" cy="1369062"/>
          </a:xfrm>
          <a:solidFill>
            <a:srgbClr val="CCFFFF"/>
          </a:solidFill>
        </p:grpSpPr>
        <p:sp>
          <p:nvSpPr>
            <p:cNvPr id="115" name="Rounded Rectangle 114"/>
            <p:cNvSpPr/>
            <p:nvPr/>
          </p:nvSpPr>
          <p:spPr>
            <a:xfrm>
              <a:off x="-10510" y="4348655"/>
              <a:ext cx="1773563" cy="1369062"/>
            </a:xfrm>
            <a:prstGeom prst="roundRect">
              <a:avLst/>
            </a:prstGeom>
            <a:grpFill/>
            <a:ln>
              <a:solidFill>
                <a:srgbClr val="0099FF"/>
              </a:soli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1400" b="1" dirty="0">
                <a:solidFill>
                  <a:prstClr val="black"/>
                </a:solidFill>
                <a:latin typeface="Arial" pitchFamily="34" charset="0"/>
                <a:cs typeface="Arial" pitchFamily="34" charset="0"/>
              </a:endParaRPr>
            </a:p>
          </p:txBody>
        </p:sp>
        <p:sp>
          <p:nvSpPr>
            <p:cNvPr id="88" name="TextBox 87"/>
            <p:cNvSpPr txBox="1"/>
            <p:nvPr/>
          </p:nvSpPr>
          <p:spPr>
            <a:xfrm>
              <a:off x="-1" y="4405801"/>
              <a:ext cx="1839310" cy="954107"/>
            </a:xfrm>
            <a:prstGeom prst="rect">
              <a:avLst/>
            </a:prstGeom>
            <a:noFill/>
            <a:ln>
              <a:noFill/>
            </a:ln>
          </p:spPr>
          <p:txBody>
            <a:bodyPr wrap="square" rtlCol="0">
              <a:spAutoFit/>
            </a:bodyPr>
            <a:lstStyle/>
            <a:p>
              <a:pPr marL="0" lvl="1"/>
              <a:r>
                <a:rPr kumimoji="1" lang="en-US" sz="1400" dirty="0">
                  <a:solidFill>
                    <a:srgbClr val="1F497D"/>
                  </a:solidFill>
                  <a:latin typeface="Arial" pitchFamily="34" charset="0"/>
                  <a:ea typeface="魏碑" charset="-122"/>
                  <a:cs typeface="Arial" pitchFamily="34" charset="0"/>
                </a:rPr>
                <a:t>In-Memory</a:t>
              </a:r>
            </a:p>
            <a:p>
              <a:pPr marL="117475" lvl="1" indent="-117475">
                <a:buFont typeface="Arial" pitchFamily="34" charset="0"/>
                <a:buChar char="•"/>
              </a:pPr>
              <a:r>
                <a:rPr kumimoji="1" lang="en-US" sz="1400" dirty="0">
                  <a:solidFill>
                    <a:srgbClr val="1F497D"/>
                  </a:solidFill>
                  <a:latin typeface="Arial" pitchFamily="34" charset="0"/>
                  <a:ea typeface="魏碑" charset="-122"/>
                  <a:cs typeface="Arial" pitchFamily="34" charset="0"/>
                </a:rPr>
                <a:t>Cacheable map/reduce tasks</a:t>
              </a:r>
            </a:p>
            <a:p>
              <a:endParaRPr lang="en-US" sz="1400" dirty="0">
                <a:solidFill>
                  <a:prstClr val="black"/>
                </a:solidFill>
                <a:latin typeface="Arial" pitchFamily="34" charset="0"/>
                <a:cs typeface="Arial" pitchFamily="34" charset="0"/>
              </a:endParaRPr>
            </a:p>
          </p:txBody>
        </p:sp>
      </p:grpSp>
      <p:grpSp>
        <p:nvGrpSpPr>
          <p:cNvPr id="126" name="Group 125"/>
          <p:cNvGrpSpPr/>
          <p:nvPr/>
        </p:nvGrpSpPr>
        <p:grpSpPr>
          <a:xfrm>
            <a:off x="3323843" y="4358393"/>
            <a:ext cx="2230591" cy="1369062"/>
            <a:chOff x="1799839" y="4358393"/>
            <a:chExt cx="2230590" cy="1369062"/>
          </a:xfrm>
          <a:solidFill>
            <a:srgbClr val="CCFFFF"/>
          </a:solidFill>
        </p:grpSpPr>
        <p:sp>
          <p:nvSpPr>
            <p:cNvPr id="116" name="Rounded Rectangle 115"/>
            <p:cNvSpPr/>
            <p:nvPr/>
          </p:nvSpPr>
          <p:spPr>
            <a:xfrm>
              <a:off x="1799839" y="4358393"/>
              <a:ext cx="1662829" cy="1369062"/>
            </a:xfrm>
            <a:prstGeom prst="roundRect">
              <a:avLst/>
            </a:prstGeom>
            <a:grpFill/>
            <a:ln>
              <a:solidFill>
                <a:srgbClr val="0099FF"/>
              </a:soli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1400" b="1" dirty="0">
                <a:solidFill>
                  <a:prstClr val="black"/>
                </a:solidFill>
                <a:latin typeface="Arial" pitchFamily="34" charset="0"/>
                <a:cs typeface="Arial" pitchFamily="34" charset="0"/>
              </a:endParaRPr>
            </a:p>
          </p:txBody>
        </p:sp>
        <p:sp>
          <p:nvSpPr>
            <p:cNvPr id="89" name="TextBox 88"/>
            <p:cNvSpPr txBox="1"/>
            <p:nvPr/>
          </p:nvSpPr>
          <p:spPr>
            <a:xfrm>
              <a:off x="1830895" y="4405801"/>
              <a:ext cx="2199534" cy="954107"/>
            </a:xfrm>
            <a:prstGeom prst="rect">
              <a:avLst/>
            </a:prstGeom>
            <a:noFill/>
            <a:ln>
              <a:noFill/>
            </a:ln>
          </p:spPr>
          <p:txBody>
            <a:bodyPr wrap="square" rtlCol="0">
              <a:spAutoFit/>
            </a:bodyPr>
            <a:lstStyle/>
            <a:p>
              <a:pPr marL="0" lvl="1"/>
              <a:r>
                <a:rPr kumimoji="1" lang="en-US" sz="1400" dirty="0">
                  <a:solidFill>
                    <a:srgbClr val="1F497D"/>
                  </a:solidFill>
                  <a:latin typeface="Arial" pitchFamily="34" charset="0"/>
                  <a:ea typeface="魏碑" charset="-122"/>
                  <a:cs typeface="Arial" pitchFamily="34" charset="0"/>
                </a:rPr>
                <a:t>Data Flow </a:t>
              </a:r>
            </a:p>
            <a:p>
              <a:pPr marL="117475" lvl="1" indent="-117475">
                <a:buFont typeface="Arial" pitchFamily="34" charset="0"/>
                <a:buChar char="•"/>
              </a:pPr>
              <a:r>
                <a:rPr kumimoji="1" lang="en-US" sz="1400" dirty="0">
                  <a:solidFill>
                    <a:srgbClr val="1F497D"/>
                  </a:solidFill>
                  <a:latin typeface="Arial" pitchFamily="34" charset="0"/>
                  <a:ea typeface="魏碑" charset="-122"/>
                  <a:cs typeface="Arial" pitchFamily="34" charset="0"/>
                </a:rPr>
                <a:t>Iterative</a:t>
              </a:r>
            </a:p>
            <a:p>
              <a:pPr marL="117475" lvl="1" indent="-117475">
                <a:buFont typeface="Arial" pitchFamily="34" charset="0"/>
                <a:buChar char="•"/>
              </a:pPr>
              <a:r>
                <a:rPr kumimoji="1" lang="en-US" sz="1400" dirty="0">
                  <a:solidFill>
                    <a:srgbClr val="1F497D"/>
                  </a:solidFill>
                  <a:latin typeface="Arial" pitchFamily="34" charset="0"/>
                  <a:ea typeface="魏碑" charset="-122"/>
                  <a:cs typeface="Arial" pitchFamily="34" charset="0"/>
                </a:rPr>
                <a:t>Loop Invariant </a:t>
              </a:r>
            </a:p>
            <a:p>
              <a:pPr marL="117475" lvl="1" indent="-117475">
                <a:buFont typeface="Arial" pitchFamily="34" charset="0"/>
                <a:buChar char="•"/>
              </a:pPr>
              <a:r>
                <a:rPr kumimoji="1" lang="en-US" sz="1400" dirty="0">
                  <a:solidFill>
                    <a:srgbClr val="1F497D"/>
                  </a:solidFill>
                  <a:latin typeface="Arial" pitchFamily="34" charset="0"/>
                  <a:ea typeface="魏碑" charset="-122"/>
                  <a:cs typeface="Arial" pitchFamily="34" charset="0"/>
                </a:rPr>
                <a:t>Variable data</a:t>
              </a:r>
              <a:endParaRPr lang="en-US" sz="1400" dirty="0">
                <a:solidFill>
                  <a:prstClr val="black"/>
                </a:solidFill>
                <a:latin typeface="Arial" pitchFamily="34" charset="0"/>
                <a:cs typeface="Arial" pitchFamily="34" charset="0"/>
              </a:endParaRPr>
            </a:p>
          </p:txBody>
        </p:sp>
      </p:grpSp>
      <p:grpSp>
        <p:nvGrpSpPr>
          <p:cNvPr id="127" name="Group 126"/>
          <p:cNvGrpSpPr/>
          <p:nvPr/>
        </p:nvGrpSpPr>
        <p:grpSpPr>
          <a:xfrm>
            <a:off x="5025116" y="4363648"/>
            <a:ext cx="2204883" cy="1369062"/>
            <a:chOff x="3501115" y="4363648"/>
            <a:chExt cx="2204883" cy="1369062"/>
          </a:xfrm>
          <a:solidFill>
            <a:srgbClr val="CCFFFF"/>
          </a:solidFill>
        </p:grpSpPr>
        <p:sp>
          <p:nvSpPr>
            <p:cNvPr id="117" name="Rounded Rectangle 116"/>
            <p:cNvSpPr/>
            <p:nvPr/>
          </p:nvSpPr>
          <p:spPr>
            <a:xfrm>
              <a:off x="3501115" y="4363648"/>
              <a:ext cx="1736777" cy="1369062"/>
            </a:xfrm>
            <a:prstGeom prst="roundRect">
              <a:avLst/>
            </a:prstGeom>
            <a:grpFill/>
            <a:ln>
              <a:solidFill>
                <a:srgbClr val="0099FF"/>
              </a:soli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1400" b="1" dirty="0">
                <a:solidFill>
                  <a:prstClr val="black"/>
                </a:solidFill>
                <a:latin typeface="Arial" pitchFamily="34" charset="0"/>
                <a:cs typeface="Arial" pitchFamily="34" charset="0"/>
              </a:endParaRPr>
            </a:p>
          </p:txBody>
        </p:sp>
        <p:sp>
          <p:nvSpPr>
            <p:cNvPr id="91" name="TextBox 90"/>
            <p:cNvSpPr txBox="1"/>
            <p:nvPr/>
          </p:nvSpPr>
          <p:spPr>
            <a:xfrm>
              <a:off x="3506464" y="4405801"/>
              <a:ext cx="2199534" cy="738664"/>
            </a:xfrm>
            <a:prstGeom prst="rect">
              <a:avLst/>
            </a:prstGeom>
            <a:noFill/>
            <a:ln>
              <a:noFill/>
            </a:ln>
          </p:spPr>
          <p:txBody>
            <a:bodyPr wrap="square" rtlCol="0">
              <a:spAutoFit/>
            </a:bodyPr>
            <a:lstStyle/>
            <a:p>
              <a:pPr marL="0" lvl="1"/>
              <a:r>
                <a:rPr kumimoji="1" lang="en-US" sz="1400" dirty="0">
                  <a:solidFill>
                    <a:srgbClr val="1F497D"/>
                  </a:solidFill>
                  <a:latin typeface="Arial" pitchFamily="34" charset="0"/>
                  <a:ea typeface="魏碑" charset="-122"/>
                  <a:cs typeface="Arial" pitchFamily="34" charset="0"/>
                </a:rPr>
                <a:t>Thread </a:t>
              </a:r>
            </a:p>
            <a:p>
              <a:pPr marL="117475" lvl="1" indent="-117475">
                <a:buFont typeface="Arial" pitchFamily="34" charset="0"/>
                <a:buChar char="•"/>
              </a:pPr>
              <a:r>
                <a:rPr kumimoji="1" lang="en-US" sz="1400" dirty="0">
                  <a:solidFill>
                    <a:srgbClr val="1F497D"/>
                  </a:solidFill>
                  <a:latin typeface="Arial" pitchFamily="34" charset="0"/>
                  <a:ea typeface="魏碑" charset="-122"/>
                  <a:cs typeface="Arial" pitchFamily="34" charset="0"/>
                </a:rPr>
                <a:t>Lightweight</a:t>
              </a:r>
            </a:p>
            <a:p>
              <a:pPr marL="117475" lvl="1" indent="-117475">
                <a:buFont typeface="Arial" pitchFamily="34" charset="0"/>
                <a:buChar char="•"/>
              </a:pPr>
              <a:r>
                <a:rPr kumimoji="1" lang="en-US" sz="1400" dirty="0">
                  <a:solidFill>
                    <a:srgbClr val="1F497D"/>
                  </a:solidFill>
                  <a:latin typeface="Arial" pitchFamily="34" charset="0"/>
                  <a:ea typeface="魏碑" charset="-122"/>
                  <a:cs typeface="Arial" pitchFamily="34" charset="0"/>
                </a:rPr>
                <a:t>Local aggregation</a:t>
              </a:r>
            </a:p>
          </p:txBody>
        </p:sp>
      </p:grpSp>
      <p:grpSp>
        <p:nvGrpSpPr>
          <p:cNvPr id="128" name="Group 127"/>
          <p:cNvGrpSpPr/>
          <p:nvPr/>
        </p:nvGrpSpPr>
        <p:grpSpPr>
          <a:xfrm>
            <a:off x="6781805" y="4343409"/>
            <a:ext cx="2209801" cy="1369062"/>
            <a:chOff x="5257799" y="4343400"/>
            <a:chExt cx="2209801" cy="1369062"/>
          </a:xfrm>
          <a:solidFill>
            <a:srgbClr val="CCFFFF"/>
          </a:solidFill>
        </p:grpSpPr>
        <p:sp>
          <p:nvSpPr>
            <p:cNvPr id="118" name="Rounded Rectangle 117"/>
            <p:cNvSpPr/>
            <p:nvPr/>
          </p:nvSpPr>
          <p:spPr>
            <a:xfrm>
              <a:off x="5257799" y="4343400"/>
              <a:ext cx="2112637" cy="1369062"/>
            </a:xfrm>
            <a:prstGeom prst="roundRect">
              <a:avLst/>
            </a:prstGeom>
            <a:grpFill/>
            <a:ln>
              <a:solidFill>
                <a:srgbClr val="0099FF"/>
              </a:soli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1400" b="1" dirty="0">
                <a:solidFill>
                  <a:prstClr val="black"/>
                </a:solidFill>
                <a:latin typeface="Arial" pitchFamily="34" charset="0"/>
                <a:cs typeface="Arial" pitchFamily="34" charset="0"/>
              </a:endParaRPr>
            </a:p>
          </p:txBody>
        </p:sp>
        <p:sp>
          <p:nvSpPr>
            <p:cNvPr id="92" name="TextBox 91"/>
            <p:cNvSpPr txBox="1"/>
            <p:nvPr/>
          </p:nvSpPr>
          <p:spPr>
            <a:xfrm>
              <a:off x="5268066" y="4363648"/>
              <a:ext cx="2199534" cy="1169551"/>
            </a:xfrm>
            <a:prstGeom prst="rect">
              <a:avLst/>
            </a:prstGeom>
            <a:noFill/>
            <a:ln>
              <a:noFill/>
            </a:ln>
          </p:spPr>
          <p:txBody>
            <a:bodyPr wrap="square" rtlCol="0">
              <a:spAutoFit/>
            </a:bodyPr>
            <a:lstStyle/>
            <a:p>
              <a:pPr marL="0" lvl="1"/>
              <a:r>
                <a:rPr kumimoji="1" lang="en-US" sz="1400" dirty="0">
                  <a:solidFill>
                    <a:srgbClr val="1F497D"/>
                  </a:solidFill>
                  <a:latin typeface="Arial" pitchFamily="34" charset="0"/>
                  <a:ea typeface="魏碑" charset="-122"/>
                  <a:cs typeface="Arial" pitchFamily="34" charset="0"/>
                </a:rPr>
                <a:t>Map-Collective </a:t>
              </a:r>
            </a:p>
            <a:p>
              <a:pPr marL="117475" lvl="1" indent="-117475">
                <a:buFont typeface="Arial" pitchFamily="34" charset="0"/>
                <a:buChar char="•"/>
              </a:pPr>
              <a:r>
                <a:rPr kumimoji="1" lang="en-US" sz="1400" dirty="0">
                  <a:solidFill>
                    <a:srgbClr val="1F497D"/>
                  </a:solidFill>
                  <a:latin typeface="Arial" pitchFamily="34" charset="0"/>
                  <a:ea typeface="魏碑" charset="-122"/>
                  <a:cs typeface="Arial" pitchFamily="34" charset="0"/>
                </a:rPr>
                <a:t>Communication patterns optimized for large intermediate data transfer</a:t>
              </a:r>
              <a:endParaRPr lang="en-US" sz="1400" dirty="0">
                <a:solidFill>
                  <a:prstClr val="black"/>
                </a:solidFill>
                <a:latin typeface="Arial" pitchFamily="34" charset="0"/>
                <a:cs typeface="Arial" pitchFamily="34" charset="0"/>
              </a:endParaRPr>
            </a:p>
          </p:txBody>
        </p:sp>
      </p:grpSp>
      <p:cxnSp>
        <p:nvCxnSpPr>
          <p:cNvPr id="97" name="Straight Arrow Connector 96"/>
          <p:cNvCxnSpPr/>
          <p:nvPr/>
        </p:nvCxnSpPr>
        <p:spPr>
          <a:xfrm>
            <a:off x="5562601" y="3151628"/>
            <a:ext cx="1995363" cy="1191775"/>
          </a:xfrm>
          <a:prstGeom prst="straightConnector1">
            <a:avLst/>
          </a:prstGeom>
          <a:ln>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129" name="Group 128"/>
          <p:cNvGrpSpPr/>
          <p:nvPr/>
        </p:nvGrpSpPr>
        <p:grpSpPr>
          <a:xfrm>
            <a:off x="8915404" y="4358393"/>
            <a:ext cx="1970937" cy="1374326"/>
            <a:chOff x="7391400" y="4358384"/>
            <a:chExt cx="1970936" cy="1374326"/>
          </a:xfrm>
          <a:solidFill>
            <a:srgbClr val="CCFFFF"/>
          </a:solidFill>
        </p:grpSpPr>
        <p:sp>
          <p:nvSpPr>
            <p:cNvPr id="119" name="Rounded Rectangle 118"/>
            <p:cNvSpPr/>
            <p:nvPr/>
          </p:nvSpPr>
          <p:spPr>
            <a:xfrm>
              <a:off x="7391400" y="4363648"/>
              <a:ext cx="1773563" cy="1369062"/>
            </a:xfrm>
            <a:prstGeom prst="roundRect">
              <a:avLst/>
            </a:prstGeom>
            <a:grpFill/>
            <a:ln>
              <a:solidFill>
                <a:srgbClr val="0099FF"/>
              </a:soli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1400" b="1" dirty="0">
                <a:solidFill>
                  <a:prstClr val="black"/>
                </a:solidFill>
                <a:latin typeface="Arial" pitchFamily="34" charset="0"/>
                <a:cs typeface="Arial" pitchFamily="34" charset="0"/>
              </a:endParaRPr>
            </a:p>
          </p:txBody>
        </p:sp>
        <p:sp>
          <p:nvSpPr>
            <p:cNvPr id="105" name="TextBox 104"/>
            <p:cNvSpPr txBox="1"/>
            <p:nvPr/>
          </p:nvSpPr>
          <p:spPr>
            <a:xfrm>
              <a:off x="7467602" y="4358384"/>
              <a:ext cx="1894734" cy="1169551"/>
            </a:xfrm>
            <a:prstGeom prst="rect">
              <a:avLst/>
            </a:prstGeom>
            <a:noFill/>
            <a:ln>
              <a:noFill/>
            </a:ln>
          </p:spPr>
          <p:txBody>
            <a:bodyPr wrap="square" rtlCol="0">
              <a:spAutoFit/>
            </a:bodyPr>
            <a:lstStyle/>
            <a:p>
              <a:pPr marL="0" lvl="1"/>
              <a:r>
                <a:rPr kumimoji="1" lang="en-US" sz="1400" dirty="0">
                  <a:solidFill>
                    <a:srgbClr val="1F497D"/>
                  </a:solidFill>
                  <a:latin typeface="Arial" pitchFamily="34" charset="0"/>
                  <a:ea typeface="魏碑" charset="-122"/>
                  <a:cs typeface="Arial" pitchFamily="34" charset="0"/>
                </a:rPr>
                <a:t> Portability</a:t>
              </a:r>
            </a:p>
            <a:p>
              <a:pPr marL="117475" lvl="1" indent="-117475">
                <a:buFont typeface="Arial" pitchFamily="34" charset="0"/>
                <a:buChar char="•"/>
              </a:pPr>
              <a:r>
                <a:rPr kumimoji="1" lang="en-US" sz="1400" dirty="0">
                  <a:solidFill>
                    <a:srgbClr val="1F497D"/>
                  </a:solidFill>
                  <a:latin typeface="Arial" pitchFamily="34" charset="0"/>
                  <a:ea typeface="魏碑" charset="-122"/>
                  <a:cs typeface="Arial" pitchFamily="34" charset="0"/>
                </a:rPr>
                <a:t>HPC (Java)</a:t>
              </a:r>
            </a:p>
            <a:p>
              <a:pPr marL="117475" lvl="1" indent="-117475">
                <a:buFont typeface="Arial" pitchFamily="34" charset="0"/>
                <a:buChar char="•"/>
              </a:pPr>
              <a:r>
                <a:rPr kumimoji="1" lang="en-US" sz="1400" dirty="0">
                  <a:solidFill>
                    <a:srgbClr val="1F497D"/>
                  </a:solidFill>
                  <a:latin typeface="Arial" pitchFamily="34" charset="0"/>
                  <a:ea typeface="魏碑" charset="-122"/>
                  <a:cs typeface="Arial" pitchFamily="34" charset="0"/>
                </a:rPr>
                <a:t>Azure Cloud (C#)</a:t>
              </a:r>
            </a:p>
            <a:p>
              <a:pPr marL="117475" lvl="1" indent="-117475">
                <a:buFont typeface="Arial" pitchFamily="34" charset="0"/>
                <a:buChar char="•"/>
              </a:pPr>
              <a:r>
                <a:rPr kumimoji="1" lang="en-US" sz="1400" dirty="0">
                  <a:solidFill>
                    <a:srgbClr val="1F497D"/>
                  </a:solidFill>
                  <a:latin typeface="Arial" pitchFamily="34" charset="0"/>
                  <a:ea typeface="魏碑" charset="-122"/>
                  <a:cs typeface="Arial" pitchFamily="34" charset="0"/>
                </a:rPr>
                <a:t>Supercomputer (C</a:t>
              </a:r>
              <a:r>
                <a:rPr kumimoji="1" lang="en-US" sz="1400" dirty="0" smtClean="0">
                  <a:solidFill>
                    <a:srgbClr val="1F497D"/>
                  </a:solidFill>
                  <a:latin typeface="Arial" pitchFamily="34" charset="0"/>
                  <a:ea typeface="魏碑" charset="-122"/>
                  <a:cs typeface="Arial" pitchFamily="34" charset="0"/>
                </a:rPr>
                <a:t>++, Java)</a:t>
              </a:r>
              <a:endParaRPr lang="en-US" sz="1400" dirty="0">
                <a:solidFill>
                  <a:prstClr val="black"/>
                </a:solidFill>
                <a:latin typeface="Arial" pitchFamily="34" charset="0"/>
                <a:cs typeface="Arial" pitchFamily="34" charset="0"/>
              </a:endParaRPr>
            </a:p>
          </p:txBody>
        </p:sp>
      </p:grpSp>
      <p:sp>
        <p:nvSpPr>
          <p:cNvPr id="131" name="TextBox 130"/>
          <p:cNvSpPr txBox="1"/>
          <p:nvPr/>
        </p:nvSpPr>
        <p:spPr>
          <a:xfrm>
            <a:off x="4876800" y="3806788"/>
            <a:ext cx="1879041" cy="461665"/>
          </a:xfrm>
          <a:prstGeom prst="rect">
            <a:avLst/>
          </a:prstGeom>
          <a:noFill/>
        </p:spPr>
        <p:txBody>
          <a:bodyPr wrap="none" rtlCol="0">
            <a:spAutoFit/>
          </a:bodyPr>
          <a:lstStyle/>
          <a:p>
            <a:pPr marL="0" lvl="1"/>
            <a:r>
              <a:rPr kumimoji="1" lang="en-US" sz="2400" dirty="0">
                <a:solidFill>
                  <a:srgbClr val="1F497D"/>
                </a:solidFill>
                <a:latin typeface="Arial" pitchFamily="34" charset="0"/>
                <a:ea typeface="魏碑" charset="-122"/>
                <a:cs typeface="Arial" pitchFamily="34" charset="0"/>
              </a:rPr>
              <a:t>Abstractions</a:t>
            </a:r>
          </a:p>
        </p:txBody>
      </p:sp>
      <p:pic>
        <p:nvPicPr>
          <p:cNvPr id="33" name="Picture 3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73575" y="1065989"/>
            <a:ext cx="2971429" cy="2685714"/>
          </a:xfrm>
          <a:prstGeom prst="rect">
            <a:avLst/>
          </a:prstGeom>
        </p:spPr>
      </p:pic>
    </p:spTree>
    <p:extLst>
      <p:ext uri="{BB962C8B-B14F-4D97-AF65-F5344CB8AC3E}">
        <p14:creationId xmlns:p14="http://schemas.microsoft.com/office/powerpoint/2010/main" val="4072018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2" fill="hold" nodeType="afterEffect">
                                  <p:stCondLst>
                                    <p:cond delay="30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ppt_x</p:attrName>
                                        </p:attrNameLst>
                                      </p:cBhvr>
                                      <p:tavLst>
                                        <p:tav tm="0">
                                          <p:val>
                                            <p:strVal val="#ppt_x+#ppt_w/2"/>
                                          </p:val>
                                        </p:tav>
                                        <p:tav tm="100000">
                                          <p:val>
                                            <p:strVal val="#ppt_x"/>
                                          </p:val>
                                        </p:tav>
                                      </p:tavLst>
                                    </p:anim>
                                    <p:anim calcmode="lin" valueType="num">
                                      <p:cBhvr>
                                        <p:cTn id="8" dur="500" fill="hold"/>
                                        <p:tgtEl>
                                          <p:spTgt spid="24"/>
                                        </p:tgtEl>
                                        <p:attrNameLst>
                                          <p:attrName>ppt_y</p:attrName>
                                        </p:attrNameLst>
                                      </p:cBhvr>
                                      <p:tavLst>
                                        <p:tav tm="0">
                                          <p:val>
                                            <p:strVal val="#ppt_y"/>
                                          </p:val>
                                        </p:tav>
                                        <p:tav tm="100000">
                                          <p:val>
                                            <p:strVal val="#ppt_y"/>
                                          </p:val>
                                        </p:tav>
                                      </p:tavLst>
                                    </p:anim>
                                    <p:anim calcmode="lin" valueType="num">
                                      <p:cBhvr>
                                        <p:cTn id="9" dur="500" fill="hold"/>
                                        <p:tgtEl>
                                          <p:spTgt spid="24"/>
                                        </p:tgtEl>
                                        <p:attrNameLst>
                                          <p:attrName>ppt_w</p:attrName>
                                        </p:attrNameLst>
                                      </p:cBhvr>
                                      <p:tavLst>
                                        <p:tav tm="0">
                                          <p:val>
                                            <p:fltVal val="0"/>
                                          </p:val>
                                        </p:tav>
                                        <p:tav tm="100000">
                                          <p:val>
                                            <p:strVal val="#ppt_w"/>
                                          </p:val>
                                        </p:tav>
                                      </p:tavLst>
                                    </p:anim>
                                    <p:anim calcmode="lin" valueType="num">
                                      <p:cBhvr>
                                        <p:cTn id="10" dur="500" fill="hold"/>
                                        <p:tgtEl>
                                          <p:spTgt spid="24"/>
                                        </p:tgtEl>
                                        <p:attrNameLst>
                                          <p:attrName>ppt_h</p:attrName>
                                        </p:attrNameLst>
                                      </p:cBhvr>
                                      <p:tavLst>
                                        <p:tav tm="0">
                                          <p:val>
                                            <p:strVal val="#ppt_h"/>
                                          </p:val>
                                        </p:tav>
                                        <p:tav tm="100000">
                                          <p:val>
                                            <p:strVal val="#ppt_h"/>
                                          </p:val>
                                        </p:tav>
                                      </p:tavLst>
                                    </p:anim>
                                  </p:childTnLst>
                                </p:cTn>
                              </p:par>
                              <p:par>
                                <p:cTn id="11" presetID="17" presetClass="entr" presetSubtype="2" fill="hold" nodeType="withEffect">
                                  <p:stCondLst>
                                    <p:cond delay="300"/>
                                  </p:stCondLst>
                                  <p:childTnLst>
                                    <p:set>
                                      <p:cBhvr>
                                        <p:cTn id="12" dur="1" fill="hold">
                                          <p:stCondLst>
                                            <p:cond delay="0"/>
                                          </p:stCondLst>
                                        </p:cTn>
                                        <p:tgtEl>
                                          <p:spTgt spid="25"/>
                                        </p:tgtEl>
                                        <p:attrNameLst>
                                          <p:attrName>style.visibility</p:attrName>
                                        </p:attrNameLst>
                                      </p:cBhvr>
                                      <p:to>
                                        <p:strVal val="visible"/>
                                      </p:to>
                                    </p:set>
                                    <p:anim calcmode="lin" valueType="num">
                                      <p:cBhvr>
                                        <p:cTn id="13" dur="500" fill="hold"/>
                                        <p:tgtEl>
                                          <p:spTgt spid="25"/>
                                        </p:tgtEl>
                                        <p:attrNameLst>
                                          <p:attrName>ppt_x</p:attrName>
                                        </p:attrNameLst>
                                      </p:cBhvr>
                                      <p:tavLst>
                                        <p:tav tm="0">
                                          <p:val>
                                            <p:strVal val="#ppt_x+#ppt_w/2"/>
                                          </p:val>
                                        </p:tav>
                                        <p:tav tm="100000">
                                          <p:val>
                                            <p:strVal val="#ppt_x"/>
                                          </p:val>
                                        </p:tav>
                                      </p:tavLst>
                                    </p:anim>
                                    <p:anim calcmode="lin" valueType="num">
                                      <p:cBhvr>
                                        <p:cTn id="14" dur="500" fill="hold"/>
                                        <p:tgtEl>
                                          <p:spTgt spid="25"/>
                                        </p:tgtEl>
                                        <p:attrNameLst>
                                          <p:attrName>ppt_y</p:attrName>
                                        </p:attrNameLst>
                                      </p:cBhvr>
                                      <p:tavLst>
                                        <p:tav tm="0">
                                          <p:val>
                                            <p:strVal val="#ppt_y"/>
                                          </p:val>
                                        </p:tav>
                                        <p:tav tm="100000">
                                          <p:val>
                                            <p:strVal val="#ppt_y"/>
                                          </p:val>
                                        </p:tav>
                                      </p:tavLst>
                                    </p:anim>
                                    <p:anim calcmode="lin" valueType="num">
                                      <p:cBhvr>
                                        <p:cTn id="15" dur="500" fill="hold"/>
                                        <p:tgtEl>
                                          <p:spTgt spid="25"/>
                                        </p:tgtEl>
                                        <p:attrNameLst>
                                          <p:attrName>ppt_w</p:attrName>
                                        </p:attrNameLst>
                                      </p:cBhvr>
                                      <p:tavLst>
                                        <p:tav tm="0">
                                          <p:val>
                                            <p:fltVal val="0"/>
                                          </p:val>
                                        </p:tav>
                                        <p:tav tm="100000">
                                          <p:val>
                                            <p:strVal val="#ppt_w"/>
                                          </p:val>
                                        </p:tav>
                                      </p:tavLst>
                                    </p:anim>
                                    <p:anim calcmode="lin" valueType="num">
                                      <p:cBhvr>
                                        <p:cTn id="16" dur="500" fill="hold"/>
                                        <p:tgtEl>
                                          <p:spTgt spid="25"/>
                                        </p:tgtEl>
                                        <p:attrNameLst>
                                          <p:attrName>ppt_h</p:attrName>
                                        </p:attrNameLst>
                                      </p:cBhvr>
                                      <p:tavLst>
                                        <p:tav tm="0">
                                          <p:val>
                                            <p:strVal val="#ppt_h"/>
                                          </p:val>
                                        </p:tav>
                                        <p:tav tm="100000">
                                          <p:val>
                                            <p:strVal val="#ppt_h"/>
                                          </p:val>
                                        </p:tav>
                                      </p:tavLst>
                                    </p:anim>
                                  </p:childTnLst>
                                </p:cTn>
                              </p:par>
                              <p:par>
                                <p:cTn id="17" presetID="17" presetClass="entr" presetSubtype="8" fill="hold" nodeType="withEffect">
                                  <p:stCondLst>
                                    <p:cond delay="300"/>
                                  </p:stCondLst>
                                  <p:childTnLst>
                                    <p:set>
                                      <p:cBhvr>
                                        <p:cTn id="18" dur="1" fill="hold">
                                          <p:stCondLst>
                                            <p:cond delay="0"/>
                                          </p:stCondLst>
                                        </p:cTn>
                                        <p:tgtEl>
                                          <p:spTgt spid="27"/>
                                        </p:tgtEl>
                                        <p:attrNameLst>
                                          <p:attrName>style.visibility</p:attrName>
                                        </p:attrNameLst>
                                      </p:cBhvr>
                                      <p:to>
                                        <p:strVal val="visible"/>
                                      </p:to>
                                    </p:set>
                                    <p:anim calcmode="lin" valueType="num">
                                      <p:cBhvr>
                                        <p:cTn id="19" dur="500" fill="hold"/>
                                        <p:tgtEl>
                                          <p:spTgt spid="27"/>
                                        </p:tgtEl>
                                        <p:attrNameLst>
                                          <p:attrName>ppt_x</p:attrName>
                                        </p:attrNameLst>
                                      </p:cBhvr>
                                      <p:tavLst>
                                        <p:tav tm="0">
                                          <p:val>
                                            <p:strVal val="#ppt_x-#ppt_w/2"/>
                                          </p:val>
                                        </p:tav>
                                        <p:tav tm="100000">
                                          <p:val>
                                            <p:strVal val="#ppt_x"/>
                                          </p:val>
                                        </p:tav>
                                      </p:tavLst>
                                    </p:anim>
                                    <p:anim calcmode="lin" valueType="num">
                                      <p:cBhvr>
                                        <p:cTn id="20" dur="500" fill="hold"/>
                                        <p:tgtEl>
                                          <p:spTgt spid="27"/>
                                        </p:tgtEl>
                                        <p:attrNameLst>
                                          <p:attrName>ppt_y</p:attrName>
                                        </p:attrNameLst>
                                      </p:cBhvr>
                                      <p:tavLst>
                                        <p:tav tm="0">
                                          <p:val>
                                            <p:strVal val="#ppt_y"/>
                                          </p:val>
                                        </p:tav>
                                        <p:tav tm="100000">
                                          <p:val>
                                            <p:strVal val="#ppt_y"/>
                                          </p:val>
                                        </p:tav>
                                      </p:tavLst>
                                    </p:anim>
                                    <p:anim calcmode="lin" valueType="num">
                                      <p:cBhvr>
                                        <p:cTn id="21" dur="500" fill="hold"/>
                                        <p:tgtEl>
                                          <p:spTgt spid="27"/>
                                        </p:tgtEl>
                                        <p:attrNameLst>
                                          <p:attrName>ppt_w</p:attrName>
                                        </p:attrNameLst>
                                      </p:cBhvr>
                                      <p:tavLst>
                                        <p:tav tm="0">
                                          <p:val>
                                            <p:fltVal val="0"/>
                                          </p:val>
                                        </p:tav>
                                        <p:tav tm="100000">
                                          <p:val>
                                            <p:strVal val="#ppt_w"/>
                                          </p:val>
                                        </p:tav>
                                      </p:tavLst>
                                    </p:anim>
                                    <p:anim calcmode="lin" valueType="num">
                                      <p:cBhvr>
                                        <p:cTn id="22" dur="500" fill="hold"/>
                                        <p:tgtEl>
                                          <p:spTgt spid="27"/>
                                        </p:tgtEl>
                                        <p:attrNameLst>
                                          <p:attrName>ppt_h</p:attrName>
                                        </p:attrNameLst>
                                      </p:cBhvr>
                                      <p:tavLst>
                                        <p:tav tm="0">
                                          <p:val>
                                            <p:strVal val="#ppt_h"/>
                                          </p:val>
                                        </p:tav>
                                        <p:tav tm="100000">
                                          <p:val>
                                            <p:strVal val="#ppt_h"/>
                                          </p:val>
                                        </p:tav>
                                      </p:tavLst>
                                    </p:anim>
                                  </p:childTnLst>
                                </p:cTn>
                              </p:par>
                              <p:par>
                                <p:cTn id="23" presetID="17" presetClass="entr" presetSubtype="8" fill="hold" nodeType="withEffect">
                                  <p:stCondLst>
                                    <p:cond delay="300"/>
                                  </p:stCondLst>
                                  <p:childTnLst>
                                    <p:set>
                                      <p:cBhvr>
                                        <p:cTn id="24" dur="1" fill="hold">
                                          <p:stCondLst>
                                            <p:cond delay="0"/>
                                          </p:stCondLst>
                                        </p:cTn>
                                        <p:tgtEl>
                                          <p:spTgt spid="28"/>
                                        </p:tgtEl>
                                        <p:attrNameLst>
                                          <p:attrName>style.visibility</p:attrName>
                                        </p:attrNameLst>
                                      </p:cBhvr>
                                      <p:to>
                                        <p:strVal val="visible"/>
                                      </p:to>
                                    </p:set>
                                    <p:anim calcmode="lin" valueType="num">
                                      <p:cBhvr>
                                        <p:cTn id="25" dur="500" fill="hold"/>
                                        <p:tgtEl>
                                          <p:spTgt spid="28"/>
                                        </p:tgtEl>
                                        <p:attrNameLst>
                                          <p:attrName>ppt_x</p:attrName>
                                        </p:attrNameLst>
                                      </p:cBhvr>
                                      <p:tavLst>
                                        <p:tav tm="0">
                                          <p:val>
                                            <p:strVal val="#ppt_x-#ppt_w/2"/>
                                          </p:val>
                                        </p:tav>
                                        <p:tav tm="100000">
                                          <p:val>
                                            <p:strVal val="#ppt_x"/>
                                          </p:val>
                                        </p:tav>
                                      </p:tavLst>
                                    </p:anim>
                                    <p:anim calcmode="lin" valueType="num">
                                      <p:cBhvr>
                                        <p:cTn id="26" dur="500" fill="hold"/>
                                        <p:tgtEl>
                                          <p:spTgt spid="28"/>
                                        </p:tgtEl>
                                        <p:attrNameLst>
                                          <p:attrName>ppt_y</p:attrName>
                                        </p:attrNameLst>
                                      </p:cBhvr>
                                      <p:tavLst>
                                        <p:tav tm="0">
                                          <p:val>
                                            <p:strVal val="#ppt_y"/>
                                          </p:val>
                                        </p:tav>
                                        <p:tav tm="100000">
                                          <p:val>
                                            <p:strVal val="#ppt_y"/>
                                          </p:val>
                                        </p:tav>
                                      </p:tavLst>
                                    </p:anim>
                                    <p:anim calcmode="lin" valueType="num">
                                      <p:cBhvr>
                                        <p:cTn id="27" dur="500" fill="hold"/>
                                        <p:tgtEl>
                                          <p:spTgt spid="28"/>
                                        </p:tgtEl>
                                        <p:attrNameLst>
                                          <p:attrName>ppt_w</p:attrName>
                                        </p:attrNameLst>
                                      </p:cBhvr>
                                      <p:tavLst>
                                        <p:tav tm="0">
                                          <p:val>
                                            <p:fltVal val="0"/>
                                          </p:val>
                                        </p:tav>
                                        <p:tav tm="100000">
                                          <p:val>
                                            <p:strVal val="#ppt_w"/>
                                          </p:val>
                                        </p:tav>
                                      </p:tavLst>
                                    </p:anim>
                                    <p:anim calcmode="lin" valueType="num">
                                      <p:cBhvr>
                                        <p:cTn id="28" dur="500" fill="hold"/>
                                        <p:tgtEl>
                                          <p:spTgt spid="28"/>
                                        </p:tgtEl>
                                        <p:attrNameLst>
                                          <p:attrName>ppt_h</p:attrName>
                                        </p:attrNameLst>
                                      </p:cBhvr>
                                      <p:tavLst>
                                        <p:tav tm="0">
                                          <p:val>
                                            <p:strVal val="#ppt_h"/>
                                          </p:val>
                                        </p:tav>
                                        <p:tav tm="100000">
                                          <p:val>
                                            <p:strVal val="#ppt_h"/>
                                          </p:val>
                                        </p:tav>
                                      </p:tavLst>
                                    </p:anim>
                                  </p:childTnLst>
                                </p:cTn>
                              </p:par>
                              <p:par>
                                <p:cTn id="29" presetID="17" presetClass="entr" presetSubtype="8" fill="hold" nodeType="withEffect">
                                  <p:stCondLst>
                                    <p:cond delay="300"/>
                                  </p:stCondLst>
                                  <p:childTnLst>
                                    <p:set>
                                      <p:cBhvr>
                                        <p:cTn id="30" dur="1" fill="hold">
                                          <p:stCondLst>
                                            <p:cond delay="0"/>
                                          </p:stCondLst>
                                        </p:cTn>
                                        <p:tgtEl>
                                          <p:spTgt spid="97"/>
                                        </p:tgtEl>
                                        <p:attrNameLst>
                                          <p:attrName>style.visibility</p:attrName>
                                        </p:attrNameLst>
                                      </p:cBhvr>
                                      <p:to>
                                        <p:strVal val="visible"/>
                                      </p:to>
                                    </p:set>
                                    <p:anim calcmode="lin" valueType="num">
                                      <p:cBhvr>
                                        <p:cTn id="31" dur="500" fill="hold"/>
                                        <p:tgtEl>
                                          <p:spTgt spid="97"/>
                                        </p:tgtEl>
                                        <p:attrNameLst>
                                          <p:attrName>ppt_x</p:attrName>
                                        </p:attrNameLst>
                                      </p:cBhvr>
                                      <p:tavLst>
                                        <p:tav tm="0">
                                          <p:val>
                                            <p:strVal val="#ppt_x-#ppt_w/2"/>
                                          </p:val>
                                        </p:tav>
                                        <p:tav tm="100000">
                                          <p:val>
                                            <p:strVal val="#ppt_x"/>
                                          </p:val>
                                        </p:tav>
                                      </p:tavLst>
                                    </p:anim>
                                    <p:anim calcmode="lin" valueType="num">
                                      <p:cBhvr>
                                        <p:cTn id="32" dur="500" fill="hold"/>
                                        <p:tgtEl>
                                          <p:spTgt spid="97"/>
                                        </p:tgtEl>
                                        <p:attrNameLst>
                                          <p:attrName>ppt_y</p:attrName>
                                        </p:attrNameLst>
                                      </p:cBhvr>
                                      <p:tavLst>
                                        <p:tav tm="0">
                                          <p:val>
                                            <p:strVal val="#ppt_y"/>
                                          </p:val>
                                        </p:tav>
                                        <p:tav tm="100000">
                                          <p:val>
                                            <p:strVal val="#ppt_y"/>
                                          </p:val>
                                        </p:tav>
                                      </p:tavLst>
                                    </p:anim>
                                    <p:anim calcmode="lin" valueType="num">
                                      <p:cBhvr>
                                        <p:cTn id="33" dur="500" fill="hold"/>
                                        <p:tgtEl>
                                          <p:spTgt spid="97"/>
                                        </p:tgtEl>
                                        <p:attrNameLst>
                                          <p:attrName>ppt_w</p:attrName>
                                        </p:attrNameLst>
                                      </p:cBhvr>
                                      <p:tavLst>
                                        <p:tav tm="0">
                                          <p:val>
                                            <p:fltVal val="0"/>
                                          </p:val>
                                        </p:tav>
                                        <p:tav tm="100000">
                                          <p:val>
                                            <p:strVal val="#ppt_w"/>
                                          </p:val>
                                        </p:tav>
                                      </p:tavLst>
                                    </p:anim>
                                    <p:anim calcmode="lin" valueType="num">
                                      <p:cBhvr>
                                        <p:cTn id="34" dur="500" fill="hold"/>
                                        <p:tgtEl>
                                          <p:spTgt spid="9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0"/>
            <a:ext cx="12107863" cy="612775"/>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p>
            <a:pPr lvl="1" algn="ctr" rtl="0" eaLnBrk="0" fontAlgn="base" hangingPunct="0">
              <a:spcBef>
                <a:spcPct val="0"/>
              </a:spcBef>
              <a:spcAft>
                <a:spcPct val="0"/>
              </a:spcAft>
            </a:pPr>
            <a:r>
              <a:rPr lang="en-US" sz="3200" b="1" dirty="0" smtClean="0">
                <a:solidFill>
                  <a:srgbClr val="B30838"/>
                </a:solidFill>
                <a:latin typeface="Arial" charset="0"/>
                <a:ea typeface="ＭＳ Ｐゴシック" charset="-128"/>
                <a:cs typeface="ＭＳ Ｐゴシック" pitchFamily="-107" charset="-128"/>
              </a:rPr>
              <a:t>Why Collective Communications For Big Data Processing?</a:t>
            </a:r>
            <a:endParaRPr lang="en-US" sz="3200" b="1" dirty="0">
              <a:solidFill>
                <a:srgbClr val="B30838"/>
              </a:solidFill>
              <a:latin typeface="Arial" charset="0"/>
              <a:ea typeface="ＭＳ Ｐゴシック" charset="-128"/>
              <a:cs typeface="ＭＳ Ｐゴシック" pitchFamily="-107" charset="-128"/>
            </a:endParaRPr>
          </a:p>
        </p:txBody>
      </p:sp>
      <p:sp>
        <p:nvSpPr>
          <p:cNvPr id="3" name="Content Placeholder 2"/>
          <p:cNvSpPr>
            <a:spLocks noGrp="1"/>
          </p:cNvSpPr>
          <p:nvPr>
            <p:ph idx="4294967295"/>
          </p:nvPr>
        </p:nvSpPr>
        <p:spPr>
          <a:xfrm>
            <a:off x="1863724" y="1263374"/>
            <a:ext cx="8380413" cy="4576762"/>
          </a:xfrm>
        </p:spPr>
        <p:txBody>
          <a:bodyPr>
            <a:normAutofit/>
          </a:bodyPr>
          <a:lstStyle/>
          <a:p>
            <a:r>
              <a:rPr lang="en-US" sz="2000" b="1" dirty="0"/>
              <a:t>Motivations</a:t>
            </a:r>
          </a:p>
          <a:p>
            <a:r>
              <a:rPr lang="en-US" sz="2000" b="1" dirty="0" smtClean="0"/>
              <a:t>Collective </a:t>
            </a:r>
            <a:r>
              <a:rPr lang="en-US" sz="2000" b="1" dirty="0"/>
              <a:t>Communication Abstractions</a:t>
            </a:r>
          </a:p>
          <a:p>
            <a:pPr lvl="1"/>
            <a:r>
              <a:rPr lang="en-US" sz="2000" dirty="0"/>
              <a:t>Our approach to optimize data movement</a:t>
            </a:r>
          </a:p>
          <a:p>
            <a:pPr lvl="1"/>
            <a:r>
              <a:rPr lang="en-US" sz="2000" dirty="0"/>
              <a:t>Hierarchical data abstractions and operations defined on top of them</a:t>
            </a:r>
          </a:p>
          <a:p>
            <a:r>
              <a:rPr lang="en-US" sz="2000" b="1" dirty="0" err="1"/>
              <a:t>MapCollective</a:t>
            </a:r>
            <a:r>
              <a:rPr lang="en-US" sz="2000" b="1" dirty="0"/>
              <a:t> Programming Model</a:t>
            </a:r>
          </a:p>
          <a:p>
            <a:pPr lvl="1"/>
            <a:r>
              <a:rPr lang="en-US" sz="2000" dirty="0"/>
              <a:t>Extended from </a:t>
            </a:r>
            <a:r>
              <a:rPr lang="en-US" sz="2000" dirty="0" err="1"/>
              <a:t>MapReduce</a:t>
            </a:r>
            <a:r>
              <a:rPr lang="en-US" sz="2000" dirty="0"/>
              <a:t> model to support collective communications</a:t>
            </a:r>
          </a:p>
          <a:p>
            <a:pPr lvl="1"/>
            <a:r>
              <a:rPr lang="en-US" sz="2000" dirty="0"/>
              <a:t>Two Level BSP parallelism</a:t>
            </a:r>
          </a:p>
          <a:p>
            <a:r>
              <a:rPr lang="en-US" sz="2000" b="1" dirty="0"/>
              <a:t>Harp Implementation</a:t>
            </a:r>
          </a:p>
          <a:p>
            <a:pPr lvl="1"/>
            <a:r>
              <a:rPr lang="en-US" sz="2000" dirty="0"/>
              <a:t>A plugin on Hadoop</a:t>
            </a:r>
          </a:p>
          <a:p>
            <a:pPr lvl="1"/>
            <a:r>
              <a:rPr lang="en-US" sz="2000" dirty="0"/>
              <a:t>Component layers and the job flow</a:t>
            </a:r>
          </a:p>
          <a:p>
            <a:r>
              <a:rPr lang="en-US" sz="2000" b="1" dirty="0"/>
              <a:t>Experiments</a:t>
            </a:r>
          </a:p>
          <a:p>
            <a:endParaRPr lang="en-US" sz="2000" dirty="0"/>
          </a:p>
        </p:txBody>
      </p:sp>
    </p:spTree>
    <p:extLst>
      <p:ext uri="{BB962C8B-B14F-4D97-AF65-F5344CB8AC3E}">
        <p14:creationId xmlns:p14="http://schemas.microsoft.com/office/powerpoint/2010/main" val="411131774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p:nvPr/>
        </p:nvPicPr>
        <p:blipFill>
          <a:blip r:embed="rId2">
            <a:extLst>
              <a:ext uri="{28A0092B-C50C-407E-A947-70E740481C1C}">
                <a14:useLocalDpi xmlns:a14="http://schemas.microsoft.com/office/drawing/2010/main" val="0"/>
              </a:ext>
            </a:extLst>
          </a:blip>
          <a:stretch>
            <a:fillRect/>
          </a:stretch>
        </p:blipFill>
        <p:spPr>
          <a:xfrm>
            <a:off x="1" y="1004664"/>
            <a:ext cx="12191999" cy="4281054"/>
          </a:xfrm>
          <a:prstGeom prst="rect">
            <a:avLst/>
          </a:prstGeom>
          <a:extLst>
            <a:ext uri="{FAA26D3D-D897-4be2-8F04-BA451C77F1D7}">
              <ma14:placeholderFlag xmlns:lc="http://schemas.openxmlformats.org/drawingml/2006/lockedCanvas" xmlns:w15="http://schemas.microsoft.com/office/word/2012/wordml" xmlns:ma14="http://schemas.microsoft.com/office/mac/drawingml/2011/main" xmlns:w="http://schemas.openxmlformats.org/wordprocessingml/2006/main" xmlns:w10="urn:schemas-microsoft-com:office:word" xmlns:v="urn:schemas-microsoft-com:vml" xmlns:o="urn:schemas-microsoft-com:office:office" xmlns:mv="urn:schemas-microsoft-com:mac:vml" xmlns:mo="http://schemas.microsoft.com/office/mac/office/2008/main" xmlns="" xmlns:pic="http://schemas.openxmlformats.org/drawingml/2006/picture" xmlns:wps="http://schemas.microsoft.com/office/word/2010/wordprocessingShape" xmlns:wne="http://schemas.microsoft.com/office/word/2006/wordml" xmlns:wpi="http://schemas.microsoft.com/office/word/2010/wordprocessingInk" xmlns:wpg="http://schemas.microsoft.com/office/word/2010/wordprocessingGroup" xmlns:w14="http://schemas.microsoft.com/office/word/2010/wordml" xmlns:wp="http://schemas.openxmlformats.org/drawingml/2006/wordprocessingDrawing" xmlns:wp14="http://schemas.microsoft.com/office/word/2010/wordprocessingDrawing" xmlns:m="http://schemas.openxmlformats.org/officeDocument/2006/math" xmlns:mc="http://schemas.openxmlformats.org/markup-compatibility/2006" xmlns:wpc="http://schemas.microsoft.com/office/word/2010/wordprocessingCanvas"/>
            </a:ext>
          </a:extLst>
        </p:spPr>
      </p:pic>
      <p:sp>
        <p:nvSpPr>
          <p:cNvPr id="5" name="TextBox 4"/>
          <p:cNvSpPr txBox="1"/>
          <p:nvPr/>
        </p:nvSpPr>
        <p:spPr>
          <a:xfrm>
            <a:off x="1" y="5674488"/>
            <a:ext cx="11658600" cy="154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eaLnBrk="0" fontAlgn="base" hangingPunct="0">
              <a:spcBef>
                <a:spcPct val="20000"/>
              </a:spcBef>
              <a:spcAft>
                <a:spcPct val="0"/>
              </a:spcAft>
              <a:buChar char="•"/>
              <a:defRPr sz="2000" b="1">
                <a:cs typeface="ＭＳ Ｐゴシック" pitchFamily="-107" charset="-128"/>
              </a:defRPr>
            </a:lvl1pPr>
            <a:lvl2pPr marL="742950" lvl="1" indent="-285750" eaLnBrk="0" fontAlgn="base" hangingPunct="0">
              <a:spcBef>
                <a:spcPct val="20000"/>
              </a:spcBef>
              <a:spcAft>
                <a:spcPct val="0"/>
              </a:spcAft>
              <a:buChar char="–"/>
              <a:defRPr sz="2000"/>
            </a:lvl2pPr>
            <a:lvl3pPr marL="1143000" indent="-228600" eaLnBrk="0" fontAlgn="base" hangingPunct="0">
              <a:spcBef>
                <a:spcPct val="20000"/>
              </a:spcBef>
              <a:spcAft>
                <a:spcPct val="0"/>
              </a:spcAft>
              <a:buChar char="•"/>
              <a:defRPr sz="1600"/>
            </a:lvl3pPr>
            <a:lvl4pPr marL="1600200" indent="-228600" eaLnBrk="0" fontAlgn="base" hangingPunct="0">
              <a:spcBef>
                <a:spcPct val="20000"/>
              </a:spcBef>
              <a:spcAft>
                <a:spcPct val="0"/>
              </a:spcAft>
              <a:buChar char="–"/>
              <a:defRPr sz="1600"/>
            </a:lvl4pPr>
            <a:lvl5pPr marL="2057400" indent="-228600" eaLnBrk="0" fontAlgn="base" hangingPunct="0">
              <a:spcBef>
                <a:spcPct val="20000"/>
              </a:spcBef>
              <a:spcAft>
                <a:spcPct val="0"/>
              </a:spcAft>
              <a:buChar char="»"/>
              <a:defRPr sz="1600"/>
            </a:lvl5pPr>
            <a:lvl6pPr marL="2514600" indent="-228600" fontAlgn="base">
              <a:spcBef>
                <a:spcPct val="20000"/>
              </a:spcBef>
              <a:spcAft>
                <a:spcPct val="0"/>
              </a:spcAft>
              <a:buChar char="»"/>
              <a:defRPr sz="2000"/>
            </a:lvl6pPr>
            <a:lvl7pPr marL="2971800" indent="-228600" fontAlgn="base">
              <a:spcBef>
                <a:spcPct val="20000"/>
              </a:spcBef>
              <a:spcAft>
                <a:spcPct val="0"/>
              </a:spcAft>
              <a:buChar char="»"/>
              <a:defRPr sz="2000"/>
            </a:lvl7pPr>
            <a:lvl8pPr marL="3429000" indent="-228600" fontAlgn="base">
              <a:spcBef>
                <a:spcPct val="20000"/>
              </a:spcBef>
              <a:spcAft>
                <a:spcPct val="0"/>
              </a:spcAft>
              <a:buChar char="»"/>
              <a:defRPr sz="2000"/>
            </a:lvl8pPr>
            <a:lvl9pPr marL="3886200" indent="-228600" fontAlgn="base">
              <a:spcBef>
                <a:spcPct val="20000"/>
              </a:spcBef>
              <a:spcAft>
                <a:spcPct val="0"/>
              </a:spcAft>
              <a:buChar char="»"/>
              <a:defRPr sz="2000"/>
            </a:lvl9pPr>
          </a:lstStyle>
          <a:p>
            <a:pPr lvl="2"/>
            <a:r>
              <a:rPr lang="en-US" dirty="0">
                <a:solidFill>
                  <a:prstClr val="black"/>
                </a:solidFill>
              </a:rPr>
              <a:t>At least a factor of 120 on 125 nodes, compared with the simple broadcast algorithm</a:t>
            </a:r>
          </a:p>
          <a:p>
            <a:pPr lvl="2"/>
            <a:r>
              <a:rPr lang="en-US" dirty="0">
                <a:solidFill>
                  <a:prstClr val="black"/>
                </a:solidFill>
              </a:rPr>
              <a:t>The new topology-aware chain broadcasting algorithm gives 20% better performance than best C/C++ MPI methods (four times faster than Java MPJ) </a:t>
            </a:r>
          </a:p>
          <a:p>
            <a:pPr lvl="2"/>
            <a:r>
              <a:rPr lang="en-US" dirty="0">
                <a:solidFill>
                  <a:prstClr val="black"/>
                </a:solidFill>
              </a:rPr>
              <a:t>A factor of 5 improvement over non-optimized (for topology) pipeline-based method over 150 nodes.</a:t>
            </a:r>
          </a:p>
          <a:p>
            <a:endParaRPr lang="en-US" dirty="0">
              <a:solidFill>
                <a:prstClr val="black"/>
              </a:solidFill>
            </a:endParaRPr>
          </a:p>
        </p:txBody>
      </p:sp>
      <p:sp>
        <p:nvSpPr>
          <p:cNvPr id="6" name="TextBox 5"/>
          <p:cNvSpPr txBox="1"/>
          <p:nvPr/>
        </p:nvSpPr>
        <p:spPr>
          <a:xfrm>
            <a:off x="3187345" y="5306714"/>
            <a:ext cx="6542515" cy="369332"/>
          </a:xfrm>
          <a:prstGeom prst="rect">
            <a:avLst/>
          </a:prstGeom>
          <a:noFill/>
        </p:spPr>
        <p:txBody>
          <a:bodyPr wrap="square" rtlCol="0">
            <a:spAutoFit/>
          </a:bodyPr>
          <a:lstStyle/>
          <a:p>
            <a:r>
              <a:rPr lang="en-US" kern="0" dirty="0" smtClean="0">
                <a:solidFill>
                  <a:prstClr val="black"/>
                </a:solidFill>
              </a:rPr>
              <a:t>Tested on IU Polar Grid with 1 </a:t>
            </a:r>
            <a:r>
              <a:rPr lang="en-US" kern="0" dirty="0" err="1" smtClean="0">
                <a:solidFill>
                  <a:prstClr val="black"/>
                </a:solidFill>
              </a:rPr>
              <a:t>Gbps</a:t>
            </a:r>
            <a:r>
              <a:rPr lang="en-US" kern="0" dirty="0" smtClean="0">
                <a:solidFill>
                  <a:prstClr val="black"/>
                </a:solidFill>
              </a:rPr>
              <a:t> Ethernet connection</a:t>
            </a:r>
          </a:p>
        </p:txBody>
      </p:sp>
      <p:sp>
        <p:nvSpPr>
          <p:cNvPr id="7" name="Title 2"/>
          <p:cNvSpPr txBox="1">
            <a:spLocks/>
          </p:cNvSpPr>
          <p:nvPr/>
        </p:nvSpPr>
        <p:spPr>
          <a:xfrm>
            <a:off x="2019299" y="93722"/>
            <a:ext cx="8458201" cy="506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lnSpcReduction="10000"/>
          </a:bodyPr>
          <a:lstStyle>
            <a:lvl1pPr eaLnBrk="0" fontAlgn="base" hangingPunct="0">
              <a:spcBef>
                <a:spcPct val="0"/>
              </a:spcBef>
              <a:spcAft>
                <a:spcPct val="0"/>
              </a:spcAft>
              <a:defRPr sz="3000" b="1">
                <a:solidFill>
                  <a:srgbClr val="B30838"/>
                </a:solidFill>
                <a:latin typeface="+mj-lt"/>
                <a:ea typeface="+mj-ea"/>
                <a:cs typeface="ＭＳ Ｐゴシック" pitchFamily="-107" charset="-128"/>
              </a:defRPr>
            </a:lvl1pPr>
            <a:lvl2pPr eaLnBrk="0" fontAlgn="base" hangingPunct="0">
              <a:spcBef>
                <a:spcPct val="0"/>
              </a:spcBef>
              <a:spcAft>
                <a:spcPct val="0"/>
              </a:spcAft>
              <a:defRPr sz="3400" b="1">
                <a:solidFill>
                  <a:srgbClr val="B30838"/>
                </a:solidFill>
                <a:latin typeface="Arial" charset="0"/>
                <a:ea typeface="ＭＳ Ｐゴシック" charset="-128"/>
                <a:cs typeface="ＭＳ Ｐゴシック" pitchFamily="-107" charset="-128"/>
              </a:defRPr>
            </a:lvl2pPr>
            <a:lvl3pPr eaLnBrk="0" fontAlgn="base" hangingPunct="0">
              <a:spcBef>
                <a:spcPct val="0"/>
              </a:spcBef>
              <a:spcAft>
                <a:spcPct val="0"/>
              </a:spcAft>
              <a:defRPr sz="3400" b="1">
                <a:solidFill>
                  <a:srgbClr val="B30838"/>
                </a:solidFill>
                <a:latin typeface="Arial" charset="0"/>
                <a:ea typeface="ＭＳ Ｐゴシック" charset="-128"/>
                <a:cs typeface="ＭＳ Ｐゴシック" pitchFamily="-107" charset="-128"/>
              </a:defRPr>
            </a:lvl3pPr>
            <a:lvl4pPr eaLnBrk="0" fontAlgn="base" hangingPunct="0">
              <a:spcBef>
                <a:spcPct val="0"/>
              </a:spcBef>
              <a:spcAft>
                <a:spcPct val="0"/>
              </a:spcAft>
              <a:defRPr sz="3400" b="1">
                <a:solidFill>
                  <a:srgbClr val="B30838"/>
                </a:solidFill>
                <a:latin typeface="Arial" charset="0"/>
                <a:ea typeface="ＭＳ Ｐゴシック" charset="-128"/>
                <a:cs typeface="ＭＳ Ｐゴシック" pitchFamily="-107" charset="-128"/>
              </a:defRPr>
            </a:lvl4pPr>
            <a:lvl5pPr eaLnBrk="0" fontAlgn="base" hangingPunct="0">
              <a:spcBef>
                <a:spcPct val="0"/>
              </a:spcBef>
              <a:spcAft>
                <a:spcPct val="0"/>
              </a:spcAft>
              <a:defRPr sz="3400" b="1">
                <a:solidFill>
                  <a:srgbClr val="B30838"/>
                </a:solidFill>
                <a:latin typeface="Arial" charset="0"/>
                <a:ea typeface="ＭＳ Ｐゴシック" charset="-128"/>
                <a:cs typeface="ＭＳ Ｐゴシック" pitchFamily="-107" charset="-128"/>
              </a:defRPr>
            </a:lvl5pPr>
            <a:lvl6pPr marL="457200" fontAlgn="base">
              <a:spcBef>
                <a:spcPct val="0"/>
              </a:spcBef>
              <a:spcAft>
                <a:spcPct val="0"/>
              </a:spcAft>
              <a:defRPr sz="3400" b="1">
                <a:solidFill>
                  <a:schemeClr val="accent1"/>
                </a:solidFill>
                <a:latin typeface="Arial" charset="0"/>
                <a:ea typeface="ＭＳ Ｐゴシック" charset="-128"/>
              </a:defRPr>
            </a:lvl6pPr>
            <a:lvl7pPr marL="914400" fontAlgn="base">
              <a:spcBef>
                <a:spcPct val="0"/>
              </a:spcBef>
              <a:spcAft>
                <a:spcPct val="0"/>
              </a:spcAft>
              <a:defRPr sz="3400" b="1">
                <a:solidFill>
                  <a:schemeClr val="accent1"/>
                </a:solidFill>
                <a:latin typeface="Arial" charset="0"/>
                <a:ea typeface="ＭＳ Ｐゴシック" charset="-128"/>
              </a:defRPr>
            </a:lvl7pPr>
            <a:lvl8pPr marL="1371600" fontAlgn="base">
              <a:spcBef>
                <a:spcPct val="0"/>
              </a:spcBef>
              <a:spcAft>
                <a:spcPct val="0"/>
              </a:spcAft>
              <a:defRPr sz="3400" b="1">
                <a:solidFill>
                  <a:schemeClr val="accent1"/>
                </a:solidFill>
                <a:latin typeface="Arial" charset="0"/>
                <a:ea typeface="ＭＳ Ｐゴシック" charset="-128"/>
              </a:defRPr>
            </a:lvl8pPr>
            <a:lvl9pPr marL="1828800" fontAlgn="base">
              <a:spcBef>
                <a:spcPct val="0"/>
              </a:spcBef>
              <a:spcAft>
                <a:spcPct val="0"/>
              </a:spcAft>
              <a:defRPr sz="3400" b="1">
                <a:solidFill>
                  <a:schemeClr val="accent1"/>
                </a:solidFill>
                <a:latin typeface="Arial" charset="0"/>
                <a:ea typeface="ＭＳ Ｐゴシック" charset="-128"/>
              </a:defRPr>
            </a:lvl9pPr>
          </a:lstStyle>
          <a:p>
            <a:pPr algn="ctr"/>
            <a:r>
              <a:rPr lang="en-US" dirty="0"/>
              <a:t>High Performance Data Movement</a:t>
            </a:r>
          </a:p>
        </p:txBody>
      </p:sp>
    </p:spTree>
    <p:extLst>
      <p:ext uri="{BB962C8B-B14F-4D97-AF65-F5344CB8AC3E}">
        <p14:creationId xmlns:p14="http://schemas.microsoft.com/office/powerpoint/2010/main" val="353998963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266834" y="-75501"/>
            <a:ext cx="8566150" cy="674688"/>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p>
            <a:pPr eaLnBrk="0" fontAlgn="base" hangingPunct="0">
              <a:spcAft>
                <a:spcPct val="0"/>
              </a:spcAft>
            </a:pPr>
            <a:r>
              <a:rPr lang="en-US" sz="4000" b="1" dirty="0">
                <a:solidFill>
                  <a:srgbClr val="B30838"/>
                </a:solidFill>
                <a:cs typeface="ＭＳ Ｐゴシック" pitchFamily="-107" charset="-128"/>
              </a:rPr>
              <a:t>K-means Clustering Parallel Efficiency</a:t>
            </a:r>
          </a:p>
        </p:txBody>
      </p:sp>
      <p:pic>
        <p:nvPicPr>
          <p:cNvPr id="5" name="Content Placeholder 4"/>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1809750" y="973137"/>
            <a:ext cx="9163050" cy="5307013"/>
          </a:xfrm>
        </p:spPr>
      </p:pic>
      <p:sp>
        <p:nvSpPr>
          <p:cNvPr id="7" name="Text Placeholder 6"/>
          <p:cNvSpPr>
            <a:spLocks noGrp="1"/>
          </p:cNvSpPr>
          <p:nvPr>
            <p:ph type="body" sz="half" idx="4294967295"/>
          </p:nvPr>
        </p:nvSpPr>
        <p:spPr>
          <a:xfrm>
            <a:off x="1809750" y="6578600"/>
            <a:ext cx="10382250" cy="384175"/>
          </a:xfrm>
        </p:spPr>
        <p:txBody>
          <a:bodyPr>
            <a:normAutofit fontScale="47500" lnSpcReduction="20000"/>
          </a:bodyPr>
          <a:lstStyle/>
          <a:p>
            <a:pPr marL="285750" indent="-285750">
              <a:buFont typeface="Arial" panose="020B0604020202020204" pitchFamily="34" charset="0"/>
              <a:buChar char="•"/>
            </a:pPr>
            <a:r>
              <a:rPr lang="en-US" dirty="0" err="1"/>
              <a:t>Shantenu</a:t>
            </a:r>
            <a:r>
              <a:rPr lang="en-US" dirty="0"/>
              <a:t> </a:t>
            </a:r>
            <a:r>
              <a:rPr lang="en-US" dirty="0" err="1" smtClean="0"/>
              <a:t>Jha</a:t>
            </a:r>
            <a:r>
              <a:rPr lang="en-US" dirty="0" smtClean="0"/>
              <a:t> et al. A </a:t>
            </a:r>
            <a:r>
              <a:rPr lang="en-US" dirty="0"/>
              <a:t>Tale of Two Data-Intensive </a:t>
            </a:r>
            <a:r>
              <a:rPr lang="en-US" dirty="0" smtClean="0"/>
              <a:t>Paradigms: Applications</a:t>
            </a:r>
            <a:r>
              <a:rPr lang="en-US" dirty="0"/>
              <a:t>, Abstractions, and </a:t>
            </a:r>
            <a:r>
              <a:rPr lang="en-US" dirty="0" smtClean="0"/>
              <a:t>Architectures. 2014.</a:t>
            </a:r>
            <a:endParaRPr lang="en-US" dirty="0"/>
          </a:p>
        </p:txBody>
      </p:sp>
    </p:spTree>
    <p:extLst>
      <p:ext uri="{BB962C8B-B14F-4D97-AF65-F5344CB8AC3E}">
        <p14:creationId xmlns:p14="http://schemas.microsoft.com/office/powerpoint/2010/main" val="217081682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Explosion 2 86"/>
          <p:cNvSpPr/>
          <p:nvPr/>
        </p:nvSpPr>
        <p:spPr>
          <a:xfrm>
            <a:off x="8312382" y="779348"/>
            <a:ext cx="4759953" cy="1263806"/>
          </a:xfrm>
          <a:prstGeom prst="irregularSeal2">
            <a:avLst/>
          </a:prstGeom>
          <a:solidFill>
            <a:srgbClr val="FFC000"/>
          </a:solidFill>
          <a:ln w="12700" cap="flat" cmpd="sng" algn="ctr">
            <a:solidFill>
              <a:srgbClr val="FFC000">
                <a:shade val="50000"/>
              </a:srgbClr>
            </a:solidFill>
            <a:prstDash val="solid"/>
            <a:miter lim="800000"/>
          </a:ln>
          <a:effectLst/>
        </p:spPr>
        <p:txBody>
          <a:bodyPr rtlCol="0" anchor="ctr"/>
          <a:lstStyle/>
          <a:p>
            <a:pPr>
              <a:defRPr/>
            </a:pPr>
            <a:r>
              <a:rPr lang="en-US" b="1" kern="0" dirty="0">
                <a:solidFill>
                  <a:prstClr val="black"/>
                </a:solidFill>
                <a:latin typeface="Calibri" panose="020F0502020204030204"/>
              </a:rPr>
              <a:t>More efficient and </a:t>
            </a:r>
            <a:r>
              <a:rPr lang="en-US" b="1" kern="0" dirty="0" smtClean="0">
                <a:solidFill>
                  <a:prstClr val="black"/>
                </a:solidFill>
                <a:latin typeface="Calibri" panose="020F0502020204030204"/>
              </a:rPr>
              <a:t>much simpler</a:t>
            </a:r>
            <a:r>
              <a:rPr lang="en-US" b="1" kern="0" dirty="0">
                <a:solidFill>
                  <a:prstClr val="black"/>
                </a:solidFill>
                <a:latin typeface="Calibri" panose="020F0502020204030204"/>
              </a:rPr>
              <a:t>!</a:t>
            </a:r>
          </a:p>
        </p:txBody>
      </p:sp>
      <p:sp>
        <p:nvSpPr>
          <p:cNvPr id="17" name="Title 16"/>
          <p:cNvSpPr>
            <a:spLocks noGrp="1"/>
          </p:cNvSpPr>
          <p:nvPr>
            <p:ph type="title"/>
          </p:nvPr>
        </p:nvSpPr>
        <p:spPr>
          <a:xfrm>
            <a:off x="3026901" y="0"/>
            <a:ext cx="6186385" cy="568552"/>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p>
            <a:pPr eaLnBrk="0" fontAlgn="base" hangingPunct="0">
              <a:spcAft>
                <a:spcPct val="0"/>
              </a:spcAft>
            </a:pPr>
            <a:r>
              <a:rPr lang="en-US" sz="3600" b="1" dirty="0" smtClean="0">
                <a:solidFill>
                  <a:srgbClr val="B30838"/>
                </a:solidFill>
                <a:cs typeface="ＭＳ Ｐゴシック" pitchFamily="-107" charset="-128"/>
              </a:rPr>
              <a:t>Map-Collective</a:t>
            </a:r>
            <a:endParaRPr lang="en-US" sz="3600" b="1" dirty="0">
              <a:solidFill>
                <a:srgbClr val="B30838"/>
              </a:solidFill>
              <a:cs typeface="ＭＳ Ｐゴシック" pitchFamily="-107" charset="-128"/>
            </a:endParaRPr>
          </a:p>
        </p:txBody>
      </p:sp>
      <p:sp>
        <p:nvSpPr>
          <p:cNvPr id="3" name="Text Placeholder 2"/>
          <p:cNvSpPr>
            <a:spLocks noGrp="1"/>
          </p:cNvSpPr>
          <p:nvPr>
            <p:ph type="body" idx="1"/>
          </p:nvPr>
        </p:nvSpPr>
        <p:spPr/>
        <p:txBody>
          <a:bodyPr>
            <a:normAutofit fontScale="92500" lnSpcReduction="10000"/>
          </a:bodyPr>
          <a:lstStyle/>
          <a:p>
            <a:r>
              <a:rPr lang="en-US" sz="2000" dirty="0"/>
              <a:t>K-means Clustering in </a:t>
            </a:r>
            <a:br>
              <a:rPr lang="en-US" sz="2000" dirty="0"/>
            </a:br>
            <a:r>
              <a:rPr lang="en-US" sz="2000" dirty="0"/>
              <a:t>(Iterative) </a:t>
            </a:r>
            <a:r>
              <a:rPr lang="en-US" sz="2000" dirty="0" err="1"/>
              <a:t>MapReduce</a:t>
            </a:r>
            <a:r>
              <a:rPr lang="en-US" sz="2000" dirty="0"/>
              <a:t> </a:t>
            </a:r>
          </a:p>
        </p:txBody>
      </p:sp>
      <p:sp>
        <p:nvSpPr>
          <p:cNvPr id="19" name="Text Placeholder 18"/>
          <p:cNvSpPr>
            <a:spLocks noGrp="1"/>
          </p:cNvSpPr>
          <p:nvPr>
            <p:ph type="body" sz="quarter" idx="3"/>
          </p:nvPr>
        </p:nvSpPr>
        <p:spPr>
          <a:xfrm>
            <a:off x="6192838" y="1535113"/>
            <a:ext cx="2988516" cy="639762"/>
          </a:xfrm>
        </p:spPr>
        <p:txBody>
          <a:bodyPr>
            <a:normAutofit fontScale="92500" lnSpcReduction="10000"/>
          </a:bodyPr>
          <a:lstStyle/>
          <a:p>
            <a:r>
              <a:rPr lang="en-US" sz="2000" dirty="0"/>
              <a:t>K-means Clustering in </a:t>
            </a:r>
            <a:br>
              <a:rPr lang="en-US" sz="2000" dirty="0"/>
            </a:br>
            <a:r>
              <a:rPr lang="en-US" sz="2000" dirty="0"/>
              <a:t>Collective Communication</a:t>
            </a:r>
          </a:p>
        </p:txBody>
      </p:sp>
      <p:grpSp>
        <p:nvGrpSpPr>
          <p:cNvPr id="42" name="Group 41"/>
          <p:cNvGrpSpPr/>
          <p:nvPr/>
        </p:nvGrpSpPr>
        <p:grpSpPr>
          <a:xfrm>
            <a:off x="1892669" y="2571759"/>
            <a:ext cx="4134971" cy="3446377"/>
            <a:chOff x="312420" y="2718470"/>
            <a:chExt cx="4134970" cy="3895561"/>
          </a:xfrm>
        </p:grpSpPr>
        <p:sp>
          <p:nvSpPr>
            <p:cNvPr id="43" name="Rounded Rectangle 42"/>
            <p:cNvSpPr/>
            <p:nvPr/>
          </p:nvSpPr>
          <p:spPr>
            <a:xfrm>
              <a:off x="1069383" y="5292236"/>
              <a:ext cx="3378007" cy="512541"/>
            </a:xfrm>
            <a:prstGeom prst="roundRect">
              <a:avLst/>
            </a:prstGeom>
            <a:solidFill>
              <a:srgbClr val="A5A5A5"/>
            </a:solidFill>
            <a:ln w="19050" cap="flat" cmpd="sng" algn="ctr">
              <a:solidFill>
                <a:sysClr val="window" lastClr="FFFFFF"/>
              </a:solidFill>
              <a:prstDash val="solid"/>
              <a:miter lim="800000"/>
            </a:ln>
            <a:effectLst/>
          </p:spPr>
          <p:txBody>
            <a:bodyPr rtlCol="0" anchor="ctr"/>
            <a:lstStyle/>
            <a:p>
              <a:pPr algn="ctr">
                <a:defRPr/>
              </a:pPr>
              <a:r>
                <a:rPr lang="en-US" sz="2400" b="1" kern="0" dirty="0">
                  <a:solidFill>
                    <a:prstClr val="white"/>
                  </a:solidFill>
                  <a:latin typeface="Calibri" panose="020F0502020204030204"/>
                </a:rPr>
                <a:t>gather</a:t>
              </a:r>
            </a:p>
          </p:txBody>
        </p:sp>
        <p:sp>
          <p:nvSpPr>
            <p:cNvPr id="44" name="TextBox 43"/>
            <p:cNvSpPr txBox="1"/>
            <p:nvPr/>
          </p:nvSpPr>
          <p:spPr>
            <a:xfrm>
              <a:off x="723823" y="5883460"/>
              <a:ext cx="3665349" cy="730571"/>
            </a:xfrm>
            <a:prstGeom prst="rect">
              <a:avLst/>
            </a:prstGeom>
            <a:noFill/>
          </p:spPr>
          <p:txBody>
            <a:bodyPr wrap="square" rtlCol="0">
              <a:spAutoFit/>
            </a:bodyPr>
            <a:lstStyle/>
            <a:p>
              <a:pPr>
                <a:defRPr/>
              </a:pPr>
              <a:r>
                <a:rPr lang="en-US" b="1" kern="0" dirty="0">
                  <a:solidFill>
                    <a:prstClr val="black"/>
                  </a:solidFill>
                  <a:latin typeface="Calibri" panose="020F0502020204030204"/>
                </a:rPr>
                <a:t>M: Compute local points sum</a:t>
              </a:r>
              <a:br>
                <a:rPr lang="en-US" b="1" kern="0" dirty="0">
                  <a:solidFill>
                    <a:prstClr val="black"/>
                  </a:solidFill>
                  <a:latin typeface="Calibri" panose="020F0502020204030204"/>
                </a:rPr>
              </a:br>
              <a:r>
                <a:rPr lang="en-US" b="1" kern="0" dirty="0">
                  <a:solidFill>
                    <a:prstClr val="black"/>
                  </a:solidFill>
                  <a:latin typeface="Calibri" panose="020F0502020204030204"/>
                </a:rPr>
                <a:t>R: Compute global centroids </a:t>
              </a:r>
            </a:p>
          </p:txBody>
        </p:sp>
        <p:sp>
          <p:nvSpPr>
            <p:cNvPr id="45" name="Rounded Rectangle 44"/>
            <p:cNvSpPr/>
            <p:nvPr/>
          </p:nvSpPr>
          <p:spPr>
            <a:xfrm>
              <a:off x="1069383" y="2718470"/>
              <a:ext cx="3378007" cy="512541"/>
            </a:xfrm>
            <a:prstGeom prst="roundRect">
              <a:avLst/>
            </a:prstGeom>
            <a:solidFill>
              <a:srgbClr val="A5A5A5"/>
            </a:solidFill>
            <a:ln w="19050" cap="flat" cmpd="sng" algn="ctr">
              <a:solidFill>
                <a:sysClr val="window" lastClr="FFFFFF"/>
              </a:solidFill>
              <a:prstDash val="solid"/>
              <a:miter lim="800000"/>
            </a:ln>
            <a:effectLst/>
          </p:spPr>
          <p:txBody>
            <a:bodyPr rtlCol="0" anchor="ctr"/>
            <a:lstStyle/>
            <a:p>
              <a:pPr algn="ctr">
                <a:defRPr/>
              </a:pPr>
              <a:r>
                <a:rPr lang="en-US" sz="2400" b="1" kern="0" dirty="0">
                  <a:solidFill>
                    <a:prstClr val="white"/>
                  </a:solidFill>
                  <a:latin typeface="Calibri" panose="020F0502020204030204"/>
                </a:rPr>
                <a:t>broadcast</a:t>
              </a:r>
            </a:p>
          </p:txBody>
        </p:sp>
        <p:sp>
          <p:nvSpPr>
            <p:cNvPr id="48" name="Rounded Rectangle 47"/>
            <p:cNvSpPr/>
            <p:nvPr/>
          </p:nvSpPr>
          <p:spPr>
            <a:xfrm>
              <a:off x="1069383" y="4050462"/>
              <a:ext cx="3378007" cy="512541"/>
            </a:xfrm>
            <a:prstGeom prst="roundRect">
              <a:avLst/>
            </a:prstGeom>
            <a:solidFill>
              <a:srgbClr val="A5A5A5"/>
            </a:solidFill>
            <a:ln w="19050" cap="flat" cmpd="sng" algn="ctr">
              <a:solidFill>
                <a:sysClr val="window" lastClr="FFFFFF"/>
              </a:solidFill>
              <a:prstDash val="solid"/>
              <a:miter lim="800000"/>
            </a:ln>
            <a:effectLst/>
          </p:spPr>
          <p:txBody>
            <a:bodyPr rtlCol="0" anchor="ctr"/>
            <a:lstStyle/>
            <a:p>
              <a:pPr algn="ctr">
                <a:defRPr/>
              </a:pPr>
              <a:r>
                <a:rPr lang="en-US" sz="2400" b="1" kern="0" dirty="0">
                  <a:solidFill>
                    <a:prstClr val="white"/>
                  </a:solidFill>
                  <a:latin typeface="Calibri" panose="020F0502020204030204"/>
                </a:rPr>
                <a:t>shuffle</a:t>
              </a:r>
            </a:p>
          </p:txBody>
        </p:sp>
        <p:sp>
          <p:nvSpPr>
            <p:cNvPr id="49" name="Rounded Rectangle 48"/>
            <p:cNvSpPr/>
            <p:nvPr/>
          </p:nvSpPr>
          <p:spPr>
            <a:xfrm>
              <a:off x="1401618" y="3124049"/>
              <a:ext cx="308385" cy="1003794"/>
            </a:xfrm>
            <a:prstGeom prst="roundRect">
              <a:avLst/>
            </a:prstGeom>
            <a:solidFill>
              <a:srgbClr val="5B9BD5"/>
            </a:solidFill>
            <a:ln w="12700" cap="flat" cmpd="sng" algn="ctr">
              <a:solidFill>
                <a:srgbClr val="5B9BD5">
                  <a:shade val="50000"/>
                </a:srgbClr>
              </a:solidFill>
              <a:prstDash val="solid"/>
              <a:miter lim="800000"/>
            </a:ln>
            <a:effectLst/>
          </p:spPr>
          <p:txBody>
            <a:bodyPr rtlCol="0" anchor="ctr"/>
            <a:lstStyle/>
            <a:p>
              <a:pPr algn="ctr">
                <a:defRPr/>
              </a:pPr>
              <a:r>
                <a:rPr lang="en-US" sz="2400" b="1" kern="0" dirty="0">
                  <a:solidFill>
                    <a:prstClr val="white"/>
                  </a:solidFill>
                  <a:latin typeface="Calibri" panose="020F0502020204030204"/>
                </a:rPr>
                <a:t>M</a:t>
              </a:r>
            </a:p>
          </p:txBody>
        </p:sp>
        <p:sp>
          <p:nvSpPr>
            <p:cNvPr id="50" name="Rounded Rectangle 49"/>
            <p:cNvSpPr/>
            <p:nvPr/>
          </p:nvSpPr>
          <p:spPr>
            <a:xfrm>
              <a:off x="2032196" y="3124050"/>
              <a:ext cx="308385" cy="1001958"/>
            </a:xfrm>
            <a:prstGeom prst="roundRect">
              <a:avLst/>
            </a:prstGeom>
            <a:solidFill>
              <a:srgbClr val="5B9BD5"/>
            </a:solidFill>
            <a:ln w="12700" cap="flat" cmpd="sng" algn="ctr">
              <a:solidFill>
                <a:srgbClr val="5B9BD5">
                  <a:shade val="50000"/>
                </a:srgbClr>
              </a:solidFill>
              <a:prstDash val="solid"/>
              <a:miter lim="800000"/>
            </a:ln>
            <a:effectLst/>
          </p:spPr>
          <p:txBody>
            <a:bodyPr rtlCol="0" anchor="ctr"/>
            <a:lstStyle/>
            <a:p>
              <a:pPr algn="ctr">
                <a:defRPr/>
              </a:pPr>
              <a:r>
                <a:rPr lang="en-US" sz="2400" b="1" kern="0" dirty="0">
                  <a:solidFill>
                    <a:prstClr val="white"/>
                  </a:solidFill>
                  <a:latin typeface="Calibri" panose="020F0502020204030204"/>
                </a:rPr>
                <a:t>M</a:t>
              </a:r>
            </a:p>
          </p:txBody>
        </p:sp>
        <p:sp>
          <p:nvSpPr>
            <p:cNvPr id="51" name="Rounded Rectangle 50"/>
            <p:cNvSpPr/>
            <p:nvPr/>
          </p:nvSpPr>
          <p:spPr>
            <a:xfrm>
              <a:off x="2662773" y="3124049"/>
              <a:ext cx="308385" cy="1003794"/>
            </a:xfrm>
            <a:prstGeom prst="roundRect">
              <a:avLst/>
            </a:prstGeom>
            <a:solidFill>
              <a:srgbClr val="5B9BD5"/>
            </a:solidFill>
            <a:ln w="12700" cap="flat" cmpd="sng" algn="ctr">
              <a:solidFill>
                <a:srgbClr val="5B9BD5">
                  <a:shade val="50000"/>
                </a:srgbClr>
              </a:solidFill>
              <a:prstDash val="solid"/>
              <a:miter lim="800000"/>
            </a:ln>
            <a:effectLst/>
          </p:spPr>
          <p:txBody>
            <a:bodyPr rtlCol="0" anchor="ctr"/>
            <a:lstStyle/>
            <a:p>
              <a:pPr algn="ctr">
                <a:defRPr/>
              </a:pPr>
              <a:r>
                <a:rPr lang="en-US" sz="2400" b="1" kern="0" dirty="0">
                  <a:solidFill>
                    <a:prstClr val="white"/>
                  </a:solidFill>
                  <a:latin typeface="Calibri" panose="020F0502020204030204"/>
                </a:rPr>
                <a:t>M</a:t>
              </a:r>
            </a:p>
          </p:txBody>
        </p:sp>
        <p:sp>
          <p:nvSpPr>
            <p:cNvPr id="52" name="Rounded Rectangle 51"/>
            <p:cNvSpPr/>
            <p:nvPr/>
          </p:nvSpPr>
          <p:spPr>
            <a:xfrm>
              <a:off x="3815765" y="3124049"/>
              <a:ext cx="308385" cy="1003794"/>
            </a:xfrm>
            <a:prstGeom prst="roundRect">
              <a:avLst/>
            </a:prstGeom>
            <a:solidFill>
              <a:srgbClr val="5B9BD5"/>
            </a:solidFill>
            <a:ln w="12700" cap="flat" cmpd="sng" algn="ctr">
              <a:solidFill>
                <a:srgbClr val="5B9BD5">
                  <a:shade val="50000"/>
                </a:srgbClr>
              </a:solidFill>
              <a:prstDash val="solid"/>
              <a:miter lim="800000"/>
            </a:ln>
            <a:effectLst/>
          </p:spPr>
          <p:txBody>
            <a:bodyPr rtlCol="0" anchor="ctr"/>
            <a:lstStyle/>
            <a:p>
              <a:pPr algn="ctr">
                <a:defRPr/>
              </a:pPr>
              <a:r>
                <a:rPr lang="en-US" sz="2400" b="1" kern="0" dirty="0">
                  <a:solidFill>
                    <a:prstClr val="white"/>
                  </a:solidFill>
                  <a:latin typeface="Calibri" panose="020F0502020204030204"/>
                </a:rPr>
                <a:t>M</a:t>
              </a:r>
            </a:p>
          </p:txBody>
        </p:sp>
        <p:cxnSp>
          <p:nvCxnSpPr>
            <p:cNvPr id="53" name="Straight Connector 52"/>
            <p:cNvCxnSpPr/>
            <p:nvPr/>
          </p:nvCxnSpPr>
          <p:spPr>
            <a:xfrm>
              <a:off x="3136648" y="3634508"/>
              <a:ext cx="573670" cy="0"/>
            </a:xfrm>
            <a:prstGeom prst="line">
              <a:avLst/>
            </a:prstGeom>
            <a:noFill/>
            <a:ln w="50800" cap="rnd" cmpd="sng" algn="ctr">
              <a:solidFill>
                <a:srgbClr val="5B9BD5"/>
              </a:solidFill>
              <a:prstDash val="sysDot"/>
              <a:round/>
            </a:ln>
            <a:effectLst/>
          </p:spPr>
        </p:cxnSp>
        <p:sp>
          <p:nvSpPr>
            <p:cNvPr id="54" name="Rounded Rectangle 53"/>
            <p:cNvSpPr/>
            <p:nvPr/>
          </p:nvSpPr>
          <p:spPr>
            <a:xfrm>
              <a:off x="3413033" y="4464413"/>
              <a:ext cx="308385" cy="1003794"/>
            </a:xfrm>
            <a:prstGeom prst="roundRect">
              <a:avLst/>
            </a:prstGeom>
            <a:solidFill>
              <a:srgbClr val="5B9BD5"/>
            </a:solidFill>
            <a:ln w="12700" cap="flat" cmpd="sng" algn="ctr">
              <a:solidFill>
                <a:srgbClr val="5B9BD5">
                  <a:shade val="50000"/>
                </a:srgbClr>
              </a:solidFill>
              <a:prstDash val="solid"/>
              <a:miter lim="800000"/>
            </a:ln>
            <a:effectLst/>
          </p:spPr>
          <p:txBody>
            <a:bodyPr rtlCol="0" anchor="ctr"/>
            <a:lstStyle/>
            <a:p>
              <a:pPr algn="ctr">
                <a:defRPr/>
              </a:pPr>
              <a:r>
                <a:rPr lang="en-US" sz="2400" b="1" kern="0" dirty="0">
                  <a:solidFill>
                    <a:prstClr val="white"/>
                  </a:solidFill>
                  <a:latin typeface="Calibri" panose="020F0502020204030204"/>
                </a:rPr>
                <a:t>R</a:t>
              </a:r>
            </a:p>
          </p:txBody>
        </p:sp>
        <p:sp>
          <p:nvSpPr>
            <p:cNvPr id="55" name="Curved Down Arrow 54"/>
            <p:cNvSpPr/>
            <p:nvPr/>
          </p:nvSpPr>
          <p:spPr>
            <a:xfrm rot="16200000">
              <a:off x="-742107" y="3912027"/>
              <a:ext cx="2802474" cy="693420"/>
            </a:xfrm>
            <a:prstGeom prst="curvedDownArrow">
              <a:avLst/>
            </a:prstGeom>
            <a:solidFill>
              <a:srgbClr val="ED7D31"/>
            </a:solidFill>
            <a:ln w="12700" cap="flat" cmpd="sng" algn="ctr">
              <a:solidFill>
                <a:srgbClr val="ED7D31">
                  <a:shade val="50000"/>
                </a:srgbClr>
              </a:solidFill>
              <a:prstDash val="solid"/>
              <a:miter lim="800000"/>
            </a:ln>
            <a:effectLst/>
          </p:spPr>
          <p:txBody>
            <a:bodyPr rtlCol="0" anchor="ctr"/>
            <a:lstStyle/>
            <a:p>
              <a:pPr algn="ctr">
                <a:defRPr/>
              </a:pPr>
              <a:endParaRPr lang="en-US" b="1" kern="0">
                <a:solidFill>
                  <a:prstClr val="black"/>
                </a:solidFill>
                <a:latin typeface="Calibri" panose="020F0502020204030204"/>
              </a:endParaRPr>
            </a:p>
          </p:txBody>
        </p:sp>
        <p:sp>
          <p:nvSpPr>
            <p:cNvPr id="57" name="Rounded Rectangle 56"/>
            <p:cNvSpPr/>
            <p:nvPr/>
          </p:nvSpPr>
          <p:spPr>
            <a:xfrm>
              <a:off x="1710003" y="4464413"/>
              <a:ext cx="308385" cy="1003794"/>
            </a:xfrm>
            <a:prstGeom prst="roundRect">
              <a:avLst/>
            </a:prstGeom>
            <a:solidFill>
              <a:srgbClr val="5B9BD5"/>
            </a:solidFill>
            <a:ln w="12700" cap="flat" cmpd="sng" algn="ctr">
              <a:solidFill>
                <a:srgbClr val="5B9BD5">
                  <a:shade val="50000"/>
                </a:srgbClr>
              </a:solidFill>
              <a:prstDash val="solid"/>
              <a:miter lim="800000"/>
            </a:ln>
            <a:effectLst/>
          </p:spPr>
          <p:txBody>
            <a:bodyPr rtlCol="0" anchor="ctr"/>
            <a:lstStyle/>
            <a:p>
              <a:pPr algn="ctr">
                <a:defRPr/>
              </a:pPr>
              <a:r>
                <a:rPr lang="en-US" sz="2400" b="1" kern="0" dirty="0">
                  <a:solidFill>
                    <a:prstClr val="white"/>
                  </a:solidFill>
                  <a:latin typeface="Calibri" panose="020F0502020204030204"/>
                </a:rPr>
                <a:t>R</a:t>
              </a:r>
            </a:p>
          </p:txBody>
        </p:sp>
        <p:cxnSp>
          <p:nvCxnSpPr>
            <p:cNvPr id="64" name="Straight Connector 63"/>
            <p:cNvCxnSpPr/>
            <p:nvPr/>
          </p:nvCxnSpPr>
          <p:spPr>
            <a:xfrm>
              <a:off x="2397488" y="4983248"/>
              <a:ext cx="573670" cy="0"/>
            </a:xfrm>
            <a:prstGeom prst="line">
              <a:avLst/>
            </a:prstGeom>
            <a:noFill/>
            <a:ln w="50800" cap="rnd" cmpd="sng" algn="ctr">
              <a:solidFill>
                <a:srgbClr val="5B9BD5"/>
              </a:solidFill>
              <a:prstDash val="sysDot"/>
              <a:round/>
            </a:ln>
            <a:effectLst/>
          </p:spPr>
        </p:cxnSp>
      </p:grpSp>
      <p:grpSp>
        <p:nvGrpSpPr>
          <p:cNvPr id="65" name="Group 64"/>
          <p:cNvGrpSpPr/>
          <p:nvPr/>
        </p:nvGrpSpPr>
        <p:grpSpPr>
          <a:xfrm>
            <a:off x="6032964" y="2571750"/>
            <a:ext cx="4233384" cy="3488208"/>
            <a:chOff x="4521318" y="2718471"/>
            <a:chExt cx="4226601" cy="4132552"/>
          </a:xfrm>
        </p:grpSpPr>
        <p:grpSp>
          <p:nvGrpSpPr>
            <p:cNvPr id="66" name="Group 65"/>
            <p:cNvGrpSpPr/>
            <p:nvPr/>
          </p:nvGrpSpPr>
          <p:grpSpPr>
            <a:xfrm>
              <a:off x="4592468" y="2718471"/>
              <a:ext cx="4031472" cy="3086306"/>
              <a:chOff x="4592468" y="3003117"/>
              <a:chExt cx="4031472" cy="2245781"/>
            </a:xfrm>
          </p:grpSpPr>
          <p:sp>
            <p:nvSpPr>
              <p:cNvPr id="80" name="Rounded Rectangle 79"/>
              <p:cNvSpPr/>
              <p:nvPr/>
            </p:nvSpPr>
            <p:spPr>
              <a:xfrm>
                <a:off x="5358752" y="3003117"/>
                <a:ext cx="351710" cy="2245781"/>
              </a:xfrm>
              <a:prstGeom prst="roundRect">
                <a:avLst/>
              </a:prstGeom>
              <a:solidFill>
                <a:srgbClr val="5B9BD5"/>
              </a:solidFill>
              <a:ln w="12700" cap="flat" cmpd="sng" algn="ctr">
                <a:solidFill>
                  <a:srgbClr val="5B9BD5">
                    <a:shade val="50000"/>
                  </a:srgbClr>
                </a:solidFill>
                <a:prstDash val="solid"/>
                <a:miter lim="800000"/>
              </a:ln>
              <a:effectLst/>
            </p:spPr>
            <p:txBody>
              <a:bodyPr rtlCol="0" anchor="ctr"/>
              <a:lstStyle/>
              <a:p>
                <a:pPr algn="ctr">
                  <a:defRPr/>
                </a:pPr>
                <a:r>
                  <a:rPr lang="en-US" sz="2400" b="1" kern="0" dirty="0">
                    <a:solidFill>
                      <a:prstClr val="white"/>
                    </a:solidFill>
                    <a:latin typeface="Calibri" panose="020F0502020204030204"/>
                  </a:rPr>
                  <a:t>M</a:t>
                </a:r>
              </a:p>
            </p:txBody>
          </p:sp>
          <p:sp>
            <p:nvSpPr>
              <p:cNvPr id="81" name="Rounded Rectangle 80"/>
              <p:cNvSpPr/>
              <p:nvPr/>
            </p:nvSpPr>
            <p:spPr>
              <a:xfrm>
                <a:off x="6077917" y="3003118"/>
                <a:ext cx="351710" cy="2241674"/>
              </a:xfrm>
              <a:prstGeom prst="roundRect">
                <a:avLst/>
              </a:prstGeom>
              <a:solidFill>
                <a:srgbClr val="5B9BD5"/>
              </a:solidFill>
              <a:ln w="12700" cap="flat" cmpd="sng" algn="ctr">
                <a:solidFill>
                  <a:srgbClr val="5B9BD5">
                    <a:shade val="50000"/>
                  </a:srgbClr>
                </a:solidFill>
                <a:prstDash val="solid"/>
                <a:miter lim="800000"/>
              </a:ln>
              <a:effectLst/>
            </p:spPr>
            <p:txBody>
              <a:bodyPr rtlCol="0" anchor="ctr"/>
              <a:lstStyle/>
              <a:p>
                <a:pPr algn="ctr">
                  <a:defRPr/>
                </a:pPr>
                <a:r>
                  <a:rPr lang="en-US" sz="2400" b="1" kern="0" dirty="0">
                    <a:solidFill>
                      <a:prstClr val="white"/>
                    </a:solidFill>
                    <a:latin typeface="Calibri" panose="020F0502020204030204"/>
                  </a:rPr>
                  <a:t>M</a:t>
                </a:r>
              </a:p>
            </p:txBody>
          </p:sp>
          <p:sp>
            <p:nvSpPr>
              <p:cNvPr id="82" name="Rounded Rectangle 81"/>
              <p:cNvSpPr/>
              <p:nvPr/>
            </p:nvSpPr>
            <p:spPr>
              <a:xfrm>
                <a:off x="6797084" y="3003117"/>
                <a:ext cx="351710" cy="2245781"/>
              </a:xfrm>
              <a:prstGeom prst="roundRect">
                <a:avLst/>
              </a:prstGeom>
              <a:solidFill>
                <a:srgbClr val="5B9BD5"/>
              </a:solidFill>
              <a:ln w="12700" cap="flat" cmpd="sng" algn="ctr">
                <a:solidFill>
                  <a:srgbClr val="5B9BD5">
                    <a:shade val="50000"/>
                  </a:srgbClr>
                </a:solidFill>
                <a:prstDash val="solid"/>
                <a:miter lim="800000"/>
              </a:ln>
              <a:effectLst/>
            </p:spPr>
            <p:txBody>
              <a:bodyPr rtlCol="0" anchor="ctr"/>
              <a:lstStyle/>
              <a:p>
                <a:pPr algn="ctr">
                  <a:defRPr/>
                </a:pPr>
                <a:r>
                  <a:rPr lang="en-US" sz="2400" b="1" kern="0" dirty="0">
                    <a:solidFill>
                      <a:prstClr val="white"/>
                    </a:solidFill>
                    <a:latin typeface="Calibri" panose="020F0502020204030204"/>
                  </a:rPr>
                  <a:t>M</a:t>
                </a:r>
              </a:p>
            </p:txBody>
          </p:sp>
          <p:sp>
            <p:nvSpPr>
              <p:cNvPr id="83" name="Rounded Rectangle 82"/>
              <p:cNvSpPr/>
              <p:nvPr/>
            </p:nvSpPr>
            <p:spPr>
              <a:xfrm>
                <a:off x="8112056" y="3003117"/>
                <a:ext cx="351710" cy="2245781"/>
              </a:xfrm>
              <a:prstGeom prst="roundRect">
                <a:avLst/>
              </a:prstGeom>
              <a:solidFill>
                <a:srgbClr val="5B9BD5"/>
              </a:solidFill>
              <a:ln w="12700" cap="flat" cmpd="sng" algn="ctr">
                <a:solidFill>
                  <a:srgbClr val="5B9BD5">
                    <a:shade val="50000"/>
                  </a:srgbClr>
                </a:solidFill>
                <a:prstDash val="solid"/>
                <a:miter lim="800000"/>
              </a:ln>
              <a:effectLst/>
            </p:spPr>
            <p:txBody>
              <a:bodyPr rtlCol="0" anchor="ctr"/>
              <a:lstStyle/>
              <a:p>
                <a:pPr algn="ctr">
                  <a:defRPr/>
                </a:pPr>
                <a:r>
                  <a:rPr lang="en-US" sz="2400" b="1" kern="0" dirty="0">
                    <a:solidFill>
                      <a:prstClr val="white"/>
                    </a:solidFill>
                    <a:latin typeface="Calibri" panose="020F0502020204030204"/>
                  </a:rPr>
                  <a:t>M</a:t>
                </a:r>
              </a:p>
            </p:txBody>
          </p:sp>
          <p:cxnSp>
            <p:nvCxnSpPr>
              <p:cNvPr id="84" name="Straight Connector 83"/>
              <p:cNvCxnSpPr/>
              <p:nvPr/>
            </p:nvCxnSpPr>
            <p:spPr>
              <a:xfrm>
                <a:off x="7337532" y="4145163"/>
                <a:ext cx="654265" cy="0"/>
              </a:xfrm>
              <a:prstGeom prst="line">
                <a:avLst/>
              </a:prstGeom>
              <a:noFill/>
              <a:ln w="50800" cap="rnd" cmpd="sng" algn="ctr">
                <a:solidFill>
                  <a:srgbClr val="5B9BD5"/>
                </a:solidFill>
                <a:prstDash val="sysDot"/>
                <a:round/>
              </a:ln>
              <a:effectLst/>
            </p:spPr>
          </p:cxnSp>
          <p:sp>
            <p:nvSpPr>
              <p:cNvPr id="85" name="Rounded Rectangle 84"/>
              <p:cNvSpPr/>
              <p:nvPr/>
            </p:nvSpPr>
            <p:spPr>
              <a:xfrm>
                <a:off x="5245933" y="4622144"/>
                <a:ext cx="3378007" cy="348444"/>
              </a:xfrm>
              <a:prstGeom prst="roundRect">
                <a:avLst/>
              </a:prstGeom>
              <a:solidFill>
                <a:srgbClr val="70AD47"/>
              </a:solidFill>
              <a:ln w="19050" cap="flat" cmpd="sng" algn="ctr">
                <a:solidFill>
                  <a:sysClr val="window" lastClr="FFFFFF"/>
                </a:solidFill>
                <a:prstDash val="solid"/>
                <a:miter lim="800000"/>
              </a:ln>
              <a:effectLst/>
            </p:spPr>
            <p:txBody>
              <a:bodyPr rtlCol="0" anchor="ctr"/>
              <a:lstStyle/>
              <a:p>
                <a:pPr algn="ctr">
                  <a:defRPr/>
                </a:pPr>
                <a:r>
                  <a:rPr lang="en-US" sz="2400" b="1" kern="0" dirty="0">
                    <a:solidFill>
                      <a:prstClr val="white"/>
                    </a:solidFill>
                    <a:latin typeface="Calibri" panose="020F0502020204030204"/>
                  </a:rPr>
                  <a:t>allreduce</a:t>
                </a:r>
              </a:p>
            </p:txBody>
          </p:sp>
          <p:sp>
            <p:nvSpPr>
              <p:cNvPr id="86" name="Curved Down Arrow 85"/>
              <p:cNvSpPr/>
              <p:nvPr/>
            </p:nvSpPr>
            <p:spPr>
              <a:xfrm rot="16200000">
                <a:off x="4189975" y="3801032"/>
                <a:ext cx="1450831" cy="645845"/>
              </a:xfrm>
              <a:prstGeom prst="curvedDownArrow">
                <a:avLst/>
              </a:prstGeom>
              <a:solidFill>
                <a:srgbClr val="ED7D31"/>
              </a:solidFill>
              <a:ln w="12700" cap="flat" cmpd="sng" algn="ctr">
                <a:solidFill>
                  <a:srgbClr val="ED7D31">
                    <a:shade val="50000"/>
                  </a:srgbClr>
                </a:solidFill>
                <a:prstDash val="solid"/>
                <a:miter lim="800000"/>
              </a:ln>
              <a:effectLst/>
            </p:spPr>
            <p:txBody>
              <a:bodyPr rtlCol="0" anchor="ctr"/>
              <a:lstStyle/>
              <a:p>
                <a:pPr algn="ctr">
                  <a:defRPr/>
                </a:pPr>
                <a:endParaRPr lang="en-US" b="1" kern="0">
                  <a:solidFill>
                    <a:prstClr val="black"/>
                  </a:solidFill>
                  <a:latin typeface="Calibri" panose="020F0502020204030204"/>
                </a:endParaRPr>
              </a:p>
            </p:txBody>
          </p:sp>
        </p:grpSp>
        <p:sp>
          <p:nvSpPr>
            <p:cNvPr id="67" name="TextBox 66"/>
            <p:cNvSpPr txBox="1"/>
            <p:nvPr/>
          </p:nvSpPr>
          <p:spPr>
            <a:xfrm>
              <a:off x="4521318" y="6085301"/>
              <a:ext cx="4226601" cy="765722"/>
            </a:xfrm>
            <a:prstGeom prst="rect">
              <a:avLst/>
            </a:prstGeom>
            <a:noFill/>
          </p:spPr>
          <p:txBody>
            <a:bodyPr wrap="square" rtlCol="0">
              <a:spAutoFit/>
            </a:bodyPr>
            <a:lstStyle/>
            <a:p>
              <a:pPr>
                <a:defRPr/>
              </a:pPr>
              <a:r>
                <a:rPr lang="en-US" b="1" kern="0" dirty="0">
                  <a:solidFill>
                    <a:prstClr val="black"/>
                  </a:solidFill>
                  <a:latin typeface="Calibri" panose="020F0502020204030204"/>
                </a:rPr>
                <a:t>M: Control iterations and compute local points sum</a:t>
              </a:r>
            </a:p>
          </p:txBody>
        </p:sp>
      </p:grpSp>
    </p:spTree>
    <p:extLst>
      <p:ext uri="{BB962C8B-B14F-4D97-AF65-F5344CB8AC3E}">
        <p14:creationId xmlns:p14="http://schemas.microsoft.com/office/powerpoint/2010/main" val="3965978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 grpId="0" animBg="1"/>
      <p:bldP spid="19"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p:cNvGrpSpPr/>
          <p:nvPr/>
        </p:nvGrpSpPr>
        <p:grpSpPr>
          <a:xfrm>
            <a:off x="2008099" y="1352526"/>
            <a:ext cx="7750435" cy="4377714"/>
            <a:chOff x="3595076" y="1747347"/>
            <a:chExt cx="6760308" cy="4671213"/>
          </a:xfrm>
        </p:grpSpPr>
        <p:sp>
          <p:nvSpPr>
            <p:cNvPr id="28" name="Rectangle 27"/>
            <p:cNvSpPr/>
            <p:nvPr/>
          </p:nvSpPr>
          <p:spPr>
            <a:xfrm>
              <a:off x="3595076" y="5178057"/>
              <a:ext cx="6760308" cy="1240503"/>
            </a:xfrm>
            <a:prstGeom prst="rect">
              <a:avLst/>
            </a:prstGeom>
            <a:solidFill>
              <a:srgbClr val="5B9BD5"/>
            </a:solidFill>
            <a:ln w="12700" cap="flat" cmpd="sng" algn="ctr">
              <a:solidFill>
                <a:srgbClr val="5B9BD5">
                  <a:shade val="50000"/>
                </a:srgbClr>
              </a:solidFill>
              <a:prstDash val="solid"/>
              <a:miter lim="800000"/>
            </a:ln>
            <a:effectLst/>
          </p:spPr>
          <p:txBody>
            <a:bodyPr rtlCol="0" anchor="ctr"/>
            <a:lstStyle/>
            <a:p>
              <a:pPr algn="ctr">
                <a:defRPr/>
              </a:pPr>
              <a:r>
                <a:rPr lang="en-US" b="1" kern="0" dirty="0">
                  <a:solidFill>
                    <a:prstClr val="white"/>
                  </a:solidFill>
                  <a:latin typeface="Calibri" panose="020F0502020204030204"/>
                </a:rPr>
                <a:t>YARN</a:t>
              </a:r>
            </a:p>
          </p:txBody>
        </p:sp>
        <p:sp>
          <p:nvSpPr>
            <p:cNvPr id="29" name="L-Shape 28"/>
            <p:cNvSpPr/>
            <p:nvPr/>
          </p:nvSpPr>
          <p:spPr>
            <a:xfrm>
              <a:off x="3595076" y="3454398"/>
              <a:ext cx="6760304" cy="1632281"/>
            </a:xfrm>
            <a:prstGeom prst="corner">
              <a:avLst>
                <a:gd name="adj1" fmla="val 38508"/>
                <a:gd name="adj2" fmla="val 248564"/>
              </a:avLst>
            </a:prstGeom>
            <a:solidFill>
              <a:srgbClr val="A5A5A5"/>
            </a:solidFill>
            <a:ln w="12700" cap="flat" cmpd="sng" algn="ctr">
              <a:solidFill>
                <a:srgbClr val="A5A5A5">
                  <a:shade val="50000"/>
                </a:srgbClr>
              </a:solidFill>
              <a:prstDash val="solid"/>
              <a:miter lim="800000"/>
            </a:ln>
            <a:effectLst/>
          </p:spPr>
          <p:txBody>
            <a:bodyPr rtlCol="0" anchor="ctr"/>
            <a:lstStyle/>
            <a:p>
              <a:pPr algn="ctr">
                <a:defRPr/>
              </a:pPr>
              <a:r>
                <a:rPr lang="en-US" b="1" kern="0" dirty="0" err="1">
                  <a:solidFill>
                    <a:prstClr val="white"/>
                  </a:solidFill>
                  <a:latin typeface="Calibri" panose="020F0502020204030204"/>
                </a:rPr>
                <a:t>MapReduce</a:t>
              </a:r>
              <a:r>
                <a:rPr lang="en-US" b="1" kern="0" dirty="0">
                  <a:solidFill>
                    <a:prstClr val="white"/>
                  </a:solidFill>
                  <a:latin typeface="Calibri" panose="020F0502020204030204"/>
                </a:rPr>
                <a:t> V2</a:t>
              </a:r>
            </a:p>
          </p:txBody>
        </p:sp>
        <p:sp>
          <p:nvSpPr>
            <p:cNvPr id="30" name="Rectangle 29"/>
            <p:cNvSpPr/>
            <p:nvPr/>
          </p:nvSpPr>
          <p:spPr>
            <a:xfrm>
              <a:off x="7031345" y="3454399"/>
              <a:ext cx="3324039" cy="922218"/>
            </a:xfrm>
            <a:prstGeom prst="rect">
              <a:avLst/>
            </a:prstGeom>
            <a:solidFill>
              <a:srgbClr val="70AD47"/>
            </a:solidFill>
            <a:ln w="12700" cap="flat" cmpd="sng" algn="ctr">
              <a:solidFill>
                <a:srgbClr val="70AD47">
                  <a:shade val="50000"/>
                </a:srgbClr>
              </a:solidFill>
              <a:prstDash val="solid"/>
              <a:miter lim="800000"/>
            </a:ln>
            <a:effectLst/>
          </p:spPr>
          <p:txBody>
            <a:bodyPr rtlCol="0" anchor="ctr"/>
            <a:lstStyle/>
            <a:p>
              <a:pPr algn="ctr">
                <a:defRPr/>
              </a:pPr>
              <a:r>
                <a:rPr lang="en-US" b="1" kern="0" dirty="0">
                  <a:solidFill>
                    <a:prstClr val="white"/>
                  </a:solidFill>
                  <a:latin typeface="Calibri" panose="020F0502020204030204"/>
                </a:rPr>
                <a:t>Harp</a:t>
              </a:r>
            </a:p>
          </p:txBody>
        </p:sp>
        <p:sp>
          <p:nvSpPr>
            <p:cNvPr id="32" name="Rectangle 31"/>
            <p:cNvSpPr/>
            <p:nvPr/>
          </p:nvSpPr>
          <p:spPr>
            <a:xfrm>
              <a:off x="3595076" y="1747347"/>
              <a:ext cx="3324039" cy="1615677"/>
            </a:xfrm>
            <a:prstGeom prst="rect">
              <a:avLst/>
            </a:prstGeom>
            <a:solidFill>
              <a:srgbClr val="ED7D31"/>
            </a:solidFill>
            <a:ln w="12700" cap="flat" cmpd="sng" algn="ctr">
              <a:solidFill>
                <a:srgbClr val="ED7D31">
                  <a:shade val="50000"/>
                </a:srgbClr>
              </a:solidFill>
              <a:prstDash val="solid"/>
              <a:miter lim="800000"/>
            </a:ln>
            <a:effectLst/>
          </p:spPr>
          <p:txBody>
            <a:bodyPr rtlCol="0" anchor="ctr"/>
            <a:lstStyle/>
            <a:p>
              <a:pPr algn="ctr">
                <a:defRPr/>
              </a:pPr>
              <a:r>
                <a:rPr lang="en-US" b="1" kern="0" dirty="0" err="1">
                  <a:solidFill>
                    <a:prstClr val="white"/>
                  </a:solidFill>
                  <a:latin typeface="Calibri" panose="020F0502020204030204"/>
                </a:rPr>
                <a:t>MapReduce</a:t>
              </a:r>
              <a:r>
                <a:rPr lang="en-US" b="1" kern="0" dirty="0">
                  <a:solidFill>
                    <a:prstClr val="white"/>
                  </a:solidFill>
                  <a:latin typeface="Calibri" panose="020F0502020204030204"/>
                </a:rPr>
                <a:t> Applications</a:t>
              </a:r>
            </a:p>
          </p:txBody>
        </p:sp>
        <p:sp>
          <p:nvSpPr>
            <p:cNvPr id="34" name="Rectangle 33"/>
            <p:cNvSpPr/>
            <p:nvPr/>
          </p:nvSpPr>
          <p:spPr>
            <a:xfrm>
              <a:off x="7031344" y="1751863"/>
              <a:ext cx="3324039" cy="1611161"/>
            </a:xfrm>
            <a:prstGeom prst="rect">
              <a:avLst/>
            </a:prstGeom>
            <a:solidFill>
              <a:srgbClr val="00B050"/>
            </a:solidFill>
            <a:ln w="12700" cap="flat" cmpd="sng" algn="ctr">
              <a:solidFill>
                <a:srgbClr val="70AD47">
                  <a:shade val="50000"/>
                </a:srgbClr>
              </a:solidFill>
              <a:prstDash val="solid"/>
              <a:miter lim="800000"/>
            </a:ln>
            <a:effectLst/>
          </p:spPr>
          <p:txBody>
            <a:bodyPr rtlCol="0" anchor="ctr"/>
            <a:lstStyle/>
            <a:p>
              <a:pPr algn="ctr">
                <a:defRPr/>
              </a:pPr>
              <a:r>
                <a:rPr lang="en-US" b="1" kern="0" dirty="0" err="1">
                  <a:solidFill>
                    <a:prstClr val="white"/>
                  </a:solidFill>
                  <a:latin typeface="Calibri" panose="020F0502020204030204"/>
                </a:rPr>
                <a:t>MapCollective</a:t>
              </a:r>
              <a:r>
                <a:rPr lang="en-US" b="1" kern="0" dirty="0">
                  <a:solidFill>
                    <a:prstClr val="white"/>
                  </a:solidFill>
                  <a:latin typeface="Calibri" panose="020F0502020204030204"/>
                </a:rPr>
                <a:t> Applications</a:t>
              </a:r>
            </a:p>
          </p:txBody>
        </p:sp>
      </p:grpSp>
      <p:sp>
        <p:nvSpPr>
          <p:cNvPr id="3" name="Title 2"/>
          <p:cNvSpPr>
            <a:spLocks noGrp="1"/>
          </p:cNvSpPr>
          <p:nvPr>
            <p:ph type="title"/>
          </p:nvPr>
        </p:nvSpPr>
        <p:spPr>
          <a:xfrm>
            <a:off x="642257" y="73479"/>
            <a:ext cx="10972800" cy="511402"/>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p>
            <a:pPr eaLnBrk="0" fontAlgn="base" hangingPunct="0">
              <a:spcAft>
                <a:spcPct val="0"/>
              </a:spcAft>
            </a:pPr>
            <a:r>
              <a:rPr lang="en-US" sz="3600" b="1" dirty="0">
                <a:solidFill>
                  <a:srgbClr val="B30838"/>
                </a:solidFill>
                <a:cs typeface="ＭＳ Ｐゴシック" pitchFamily="-107" charset="-128"/>
              </a:rPr>
              <a:t>Component Layers</a:t>
            </a:r>
          </a:p>
        </p:txBody>
      </p:sp>
      <p:grpSp>
        <p:nvGrpSpPr>
          <p:cNvPr id="15" name="Group 14"/>
          <p:cNvGrpSpPr/>
          <p:nvPr/>
        </p:nvGrpSpPr>
        <p:grpSpPr>
          <a:xfrm>
            <a:off x="1939963" y="1221898"/>
            <a:ext cx="7886700" cy="4658677"/>
            <a:chOff x="0" y="45720"/>
            <a:chExt cx="9144000" cy="6858000"/>
          </a:xfrm>
        </p:grpSpPr>
        <p:sp>
          <p:nvSpPr>
            <p:cNvPr id="17" name="Rectangle 16"/>
            <p:cNvSpPr/>
            <p:nvPr/>
          </p:nvSpPr>
          <p:spPr>
            <a:xfrm>
              <a:off x="0" y="5582654"/>
              <a:ext cx="9144000" cy="1321066"/>
            </a:xfrm>
            <a:prstGeom prst="rect">
              <a:avLst/>
            </a:prstGeom>
            <a:solidFill>
              <a:srgbClr val="A5A5A5"/>
            </a:solidFill>
            <a:ln w="12700" cap="flat" cmpd="sng" algn="ctr">
              <a:solidFill>
                <a:srgbClr val="A5A5A5">
                  <a:shade val="50000"/>
                </a:srgbClr>
              </a:solidFill>
              <a:prstDash val="solid"/>
              <a:miter lim="800000"/>
            </a:ln>
            <a:effectLst/>
          </p:spPr>
          <p:txBody>
            <a:bodyPr rtlCol="0" anchor="ctr"/>
            <a:lstStyle/>
            <a:p>
              <a:pPr algn="ctr">
                <a:defRPr/>
              </a:pPr>
              <a:r>
                <a:rPr lang="en-US" b="1" kern="0" dirty="0" err="1">
                  <a:solidFill>
                    <a:prstClr val="white"/>
                  </a:solidFill>
                  <a:latin typeface="Calibri" panose="020F0502020204030204"/>
                </a:rPr>
                <a:t>MapReduce</a:t>
              </a:r>
              <a:endParaRPr lang="en-US" b="1" kern="0" dirty="0">
                <a:solidFill>
                  <a:prstClr val="white"/>
                </a:solidFill>
                <a:latin typeface="Calibri" panose="020F0502020204030204"/>
              </a:endParaRPr>
            </a:p>
          </p:txBody>
        </p:sp>
        <p:sp>
          <p:nvSpPr>
            <p:cNvPr id="18" name="Rectangle 17"/>
            <p:cNvSpPr/>
            <p:nvPr/>
          </p:nvSpPr>
          <p:spPr>
            <a:xfrm>
              <a:off x="0" y="4119017"/>
              <a:ext cx="9144000" cy="1407430"/>
            </a:xfrm>
            <a:prstGeom prst="rect">
              <a:avLst/>
            </a:prstGeom>
            <a:solidFill>
              <a:srgbClr val="70AD47"/>
            </a:solidFill>
            <a:ln w="12700" cap="flat" cmpd="sng" algn="ctr">
              <a:solidFill>
                <a:srgbClr val="70AD47">
                  <a:shade val="50000"/>
                </a:srgbClr>
              </a:solidFill>
              <a:prstDash val="solid"/>
              <a:miter lim="800000"/>
            </a:ln>
            <a:effectLst/>
          </p:spPr>
          <p:txBody>
            <a:bodyPr rtlCol="0" anchor="ctr"/>
            <a:lstStyle/>
            <a:p>
              <a:pPr algn="ctr">
                <a:defRPr/>
              </a:pPr>
              <a:r>
                <a:rPr lang="en-US" b="1" kern="0" dirty="0">
                  <a:solidFill>
                    <a:prstClr val="white"/>
                  </a:solidFill>
                  <a:latin typeface="Calibri" panose="020F0502020204030204"/>
                </a:rPr>
                <a:t>Collective </a:t>
              </a:r>
              <a:r>
                <a:rPr lang="en-US" b="1" kern="0">
                  <a:solidFill>
                    <a:prstClr val="white"/>
                  </a:solidFill>
                  <a:latin typeface="Calibri" panose="020F0502020204030204"/>
                </a:rPr>
                <a:t>Communication Abstractions</a:t>
              </a:r>
              <a:endParaRPr lang="en-US" b="1" kern="0" dirty="0">
                <a:solidFill>
                  <a:prstClr val="white"/>
                </a:solidFill>
                <a:latin typeface="Calibri" panose="020F0502020204030204"/>
              </a:endParaRPr>
            </a:p>
          </p:txBody>
        </p:sp>
        <p:sp>
          <p:nvSpPr>
            <p:cNvPr id="19" name="Rectangle 18"/>
            <p:cNvSpPr/>
            <p:nvPr/>
          </p:nvSpPr>
          <p:spPr>
            <a:xfrm>
              <a:off x="0" y="2012779"/>
              <a:ext cx="9144000" cy="1439357"/>
            </a:xfrm>
            <a:prstGeom prst="rect">
              <a:avLst/>
            </a:prstGeom>
            <a:solidFill>
              <a:srgbClr val="5B9BD5"/>
            </a:solidFill>
            <a:ln w="12700" cap="flat" cmpd="sng" algn="ctr">
              <a:solidFill>
                <a:srgbClr val="5B9BD5">
                  <a:shade val="50000"/>
                </a:srgbClr>
              </a:solidFill>
              <a:prstDash val="solid"/>
              <a:miter lim="800000"/>
            </a:ln>
            <a:effectLst/>
          </p:spPr>
          <p:txBody>
            <a:bodyPr rtlCol="0" anchor="ctr"/>
            <a:lstStyle/>
            <a:p>
              <a:pPr algn="ctr">
                <a:defRPr/>
              </a:pPr>
              <a:r>
                <a:rPr lang="en-US" b="1" kern="0" dirty="0" err="1">
                  <a:solidFill>
                    <a:prstClr val="white"/>
                  </a:solidFill>
                  <a:latin typeface="Calibri" panose="020F0502020204030204"/>
                </a:rPr>
                <a:t>MapCollective</a:t>
              </a:r>
              <a:r>
                <a:rPr lang="en-US" b="1" kern="0" dirty="0">
                  <a:solidFill>
                    <a:prstClr val="white"/>
                  </a:solidFill>
                  <a:latin typeface="Calibri" panose="020F0502020204030204"/>
                </a:rPr>
                <a:t> Programming Model</a:t>
              </a:r>
            </a:p>
          </p:txBody>
        </p:sp>
        <p:sp>
          <p:nvSpPr>
            <p:cNvPr id="20" name="Rectangle 19"/>
            <p:cNvSpPr/>
            <p:nvPr/>
          </p:nvSpPr>
          <p:spPr>
            <a:xfrm>
              <a:off x="0" y="45720"/>
              <a:ext cx="9144000" cy="1521229"/>
            </a:xfrm>
            <a:prstGeom prst="rect">
              <a:avLst/>
            </a:prstGeom>
            <a:solidFill>
              <a:srgbClr val="ED7D31"/>
            </a:solidFill>
            <a:ln w="12700" cap="flat" cmpd="sng" algn="ctr">
              <a:solidFill>
                <a:srgbClr val="ED7D31">
                  <a:shade val="50000"/>
                </a:srgbClr>
              </a:solidFill>
              <a:prstDash val="solid"/>
              <a:miter lim="800000"/>
            </a:ln>
            <a:effectLst/>
          </p:spPr>
          <p:txBody>
            <a:bodyPr rtlCol="0" anchor="ctr"/>
            <a:lstStyle/>
            <a:p>
              <a:pPr algn="ctr">
                <a:defRPr/>
              </a:pPr>
              <a:r>
                <a:rPr lang="en-US" b="1" kern="0" dirty="0">
                  <a:solidFill>
                    <a:prstClr val="white"/>
                  </a:solidFill>
                  <a:latin typeface="Calibri" panose="020F0502020204030204"/>
                </a:rPr>
                <a:t>Applications: K-Means, WDA-SMACOF, Graph-Drawing…</a:t>
              </a:r>
            </a:p>
          </p:txBody>
        </p:sp>
        <p:sp>
          <p:nvSpPr>
            <p:cNvPr id="21" name="Up Arrow Callout 20"/>
            <p:cNvSpPr/>
            <p:nvPr/>
          </p:nvSpPr>
          <p:spPr>
            <a:xfrm>
              <a:off x="66638" y="3452136"/>
              <a:ext cx="3438560" cy="1079902"/>
            </a:xfrm>
            <a:prstGeom prst="upArrowCallout">
              <a:avLst/>
            </a:prstGeom>
            <a:gradFill rotWithShape="1">
              <a:gsLst>
                <a:gs pos="0">
                  <a:srgbClr val="70AD47">
                    <a:lumMod val="110000"/>
                    <a:satMod val="105000"/>
                    <a:tint val="67000"/>
                  </a:srgbClr>
                </a:gs>
                <a:gs pos="50000">
                  <a:srgbClr val="70AD47">
                    <a:lumMod val="105000"/>
                    <a:satMod val="103000"/>
                    <a:tint val="73000"/>
                  </a:srgbClr>
                </a:gs>
                <a:gs pos="100000">
                  <a:srgbClr val="70AD47">
                    <a:lumMod val="105000"/>
                    <a:satMod val="109000"/>
                    <a:tint val="81000"/>
                  </a:srgbClr>
                </a:gs>
              </a:gsLst>
              <a:lin ang="5400000" scaled="0"/>
            </a:gradFill>
            <a:ln w="6350" cap="flat" cmpd="sng" algn="ctr">
              <a:solidFill>
                <a:srgbClr val="70AD47"/>
              </a:solidFill>
              <a:prstDash val="solid"/>
              <a:miter lim="800000"/>
            </a:ln>
            <a:effectLst/>
          </p:spPr>
          <p:txBody>
            <a:bodyPr rtlCol="0" anchor="ctr"/>
            <a:lstStyle/>
            <a:p>
              <a:pPr algn="ctr">
                <a:defRPr/>
              </a:pPr>
              <a:r>
                <a:rPr lang="en-US" b="1" kern="0" dirty="0">
                  <a:solidFill>
                    <a:prstClr val="black"/>
                  </a:solidFill>
                  <a:latin typeface="Calibri" panose="020F0502020204030204"/>
                </a:rPr>
                <a:t>Collective Communication Operators</a:t>
              </a:r>
            </a:p>
          </p:txBody>
        </p:sp>
        <p:sp>
          <p:nvSpPr>
            <p:cNvPr id="22" name="Up Arrow Callout 21"/>
            <p:cNvSpPr/>
            <p:nvPr/>
          </p:nvSpPr>
          <p:spPr>
            <a:xfrm>
              <a:off x="3505199" y="3452136"/>
              <a:ext cx="3101339" cy="1079902"/>
            </a:xfrm>
            <a:prstGeom prst="upArrowCallout">
              <a:avLst/>
            </a:prstGeom>
            <a:gradFill rotWithShape="1">
              <a:gsLst>
                <a:gs pos="0">
                  <a:srgbClr val="70AD47">
                    <a:lumMod val="110000"/>
                    <a:satMod val="105000"/>
                    <a:tint val="67000"/>
                  </a:srgbClr>
                </a:gs>
                <a:gs pos="50000">
                  <a:srgbClr val="70AD47">
                    <a:lumMod val="105000"/>
                    <a:satMod val="103000"/>
                    <a:tint val="73000"/>
                  </a:srgbClr>
                </a:gs>
                <a:gs pos="100000">
                  <a:srgbClr val="70AD47">
                    <a:lumMod val="105000"/>
                    <a:satMod val="109000"/>
                    <a:tint val="81000"/>
                  </a:srgbClr>
                </a:gs>
              </a:gsLst>
              <a:lin ang="5400000" scaled="0"/>
            </a:gradFill>
            <a:ln w="6350" cap="flat" cmpd="sng" algn="ctr">
              <a:solidFill>
                <a:srgbClr val="70AD47"/>
              </a:solidFill>
              <a:prstDash val="solid"/>
              <a:miter lim="800000"/>
            </a:ln>
            <a:effectLst/>
          </p:spPr>
          <p:txBody>
            <a:bodyPr rtlCol="0" anchor="ctr"/>
            <a:lstStyle/>
            <a:p>
              <a:pPr algn="ctr">
                <a:defRPr/>
              </a:pPr>
              <a:r>
                <a:rPr lang="en-US" b="1" kern="0" dirty="0">
                  <a:solidFill>
                    <a:prstClr val="black"/>
                  </a:solidFill>
                  <a:latin typeface="Calibri" panose="020F0502020204030204"/>
                </a:rPr>
                <a:t>Hierarchical Data Types </a:t>
              </a:r>
              <a:br>
                <a:rPr lang="en-US" b="1" kern="0" dirty="0">
                  <a:solidFill>
                    <a:prstClr val="black"/>
                  </a:solidFill>
                  <a:latin typeface="Calibri" panose="020F0502020204030204"/>
                </a:rPr>
              </a:br>
              <a:r>
                <a:rPr lang="en-US" b="1" kern="0" dirty="0">
                  <a:solidFill>
                    <a:prstClr val="black"/>
                  </a:solidFill>
                  <a:latin typeface="Calibri" panose="020F0502020204030204"/>
                </a:rPr>
                <a:t>(Tables &amp; Partitions)</a:t>
              </a:r>
            </a:p>
          </p:txBody>
        </p:sp>
        <p:sp>
          <p:nvSpPr>
            <p:cNvPr id="24" name="Up Arrow Callout 23"/>
            <p:cNvSpPr/>
            <p:nvPr/>
          </p:nvSpPr>
          <p:spPr>
            <a:xfrm>
              <a:off x="6606539" y="3452137"/>
              <a:ext cx="2466084" cy="1079903"/>
            </a:xfrm>
            <a:prstGeom prst="upArrowCallout">
              <a:avLst/>
            </a:prstGeom>
            <a:gradFill rotWithShape="1">
              <a:gsLst>
                <a:gs pos="0">
                  <a:srgbClr val="70AD47">
                    <a:lumMod val="110000"/>
                    <a:satMod val="105000"/>
                    <a:tint val="67000"/>
                  </a:srgbClr>
                </a:gs>
                <a:gs pos="50000">
                  <a:srgbClr val="70AD47">
                    <a:lumMod val="105000"/>
                    <a:satMod val="103000"/>
                    <a:tint val="73000"/>
                  </a:srgbClr>
                </a:gs>
                <a:gs pos="100000">
                  <a:srgbClr val="70AD47">
                    <a:lumMod val="105000"/>
                    <a:satMod val="109000"/>
                    <a:tint val="81000"/>
                  </a:srgbClr>
                </a:gs>
              </a:gsLst>
              <a:lin ang="5400000" scaled="0"/>
            </a:gradFill>
            <a:ln w="6350" cap="flat" cmpd="sng" algn="ctr">
              <a:solidFill>
                <a:srgbClr val="70AD47"/>
              </a:solidFill>
              <a:prstDash val="solid"/>
              <a:miter lim="800000"/>
            </a:ln>
            <a:effectLst/>
          </p:spPr>
          <p:txBody>
            <a:bodyPr rtlCol="0" anchor="ctr"/>
            <a:lstStyle/>
            <a:p>
              <a:pPr algn="ctr">
                <a:defRPr/>
              </a:pPr>
              <a:r>
                <a:rPr lang="en-US" b="1" kern="0" dirty="0">
                  <a:solidFill>
                    <a:prstClr val="black"/>
                  </a:solidFill>
                  <a:latin typeface="Calibri" panose="020F0502020204030204"/>
                </a:rPr>
                <a:t>Memory Resource Pool</a:t>
              </a:r>
            </a:p>
          </p:txBody>
        </p:sp>
        <p:sp>
          <p:nvSpPr>
            <p:cNvPr id="25" name="Up Arrow Callout 24"/>
            <p:cNvSpPr/>
            <p:nvPr/>
          </p:nvSpPr>
          <p:spPr>
            <a:xfrm>
              <a:off x="2807439" y="1248427"/>
              <a:ext cx="3136162" cy="1099282"/>
            </a:xfrm>
            <a:prstGeom prst="upArrowCallout">
              <a:avLst/>
            </a:prstGeom>
            <a:gradFill rotWithShape="1">
              <a:gsLst>
                <a:gs pos="0">
                  <a:srgbClr val="5B9BD5">
                    <a:lumMod val="110000"/>
                    <a:satMod val="105000"/>
                    <a:tint val="67000"/>
                  </a:srgbClr>
                </a:gs>
                <a:gs pos="50000">
                  <a:srgbClr val="5B9BD5">
                    <a:lumMod val="105000"/>
                    <a:satMod val="103000"/>
                    <a:tint val="73000"/>
                  </a:srgbClr>
                </a:gs>
                <a:gs pos="100000">
                  <a:srgbClr val="5B9BD5">
                    <a:lumMod val="105000"/>
                    <a:satMod val="109000"/>
                    <a:tint val="81000"/>
                  </a:srgbClr>
                </a:gs>
              </a:gsLst>
              <a:lin ang="5400000" scaled="0"/>
            </a:gradFill>
            <a:ln w="6350" cap="flat" cmpd="sng" algn="ctr">
              <a:solidFill>
                <a:srgbClr val="5B9BD5"/>
              </a:solidFill>
              <a:prstDash val="solid"/>
              <a:miter lim="800000"/>
            </a:ln>
            <a:effectLst/>
          </p:spPr>
          <p:txBody>
            <a:bodyPr rtlCol="0" anchor="ctr"/>
            <a:lstStyle/>
            <a:p>
              <a:pPr algn="ctr">
                <a:defRPr/>
              </a:pPr>
              <a:r>
                <a:rPr lang="en-US" b="1" kern="0" dirty="0">
                  <a:solidFill>
                    <a:prstClr val="black"/>
                  </a:solidFill>
                  <a:latin typeface="Calibri" panose="020F0502020204030204"/>
                </a:rPr>
                <a:t>Collective Communication APIs</a:t>
              </a:r>
            </a:p>
          </p:txBody>
        </p:sp>
        <p:sp>
          <p:nvSpPr>
            <p:cNvPr id="26" name="Up Arrow Callout 25"/>
            <p:cNvSpPr/>
            <p:nvPr/>
          </p:nvSpPr>
          <p:spPr>
            <a:xfrm>
              <a:off x="5943601" y="1248428"/>
              <a:ext cx="3129022" cy="1099281"/>
            </a:xfrm>
            <a:prstGeom prst="upArrowCallout">
              <a:avLst/>
            </a:prstGeom>
            <a:gradFill rotWithShape="1">
              <a:gsLst>
                <a:gs pos="0">
                  <a:srgbClr val="5B9BD5">
                    <a:lumMod val="110000"/>
                    <a:satMod val="105000"/>
                    <a:tint val="67000"/>
                  </a:srgbClr>
                </a:gs>
                <a:gs pos="50000">
                  <a:srgbClr val="5B9BD5">
                    <a:lumMod val="105000"/>
                    <a:satMod val="103000"/>
                    <a:tint val="73000"/>
                  </a:srgbClr>
                </a:gs>
                <a:gs pos="100000">
                  <a:srgbClr val="5B9BD5">
                    <a:lumMod val="105000"/>
                    <a:satMod val="109000"/>
                    <a:tint val="81000"/>
                  </a:srgbClr>
                </a:gs>
              </a:gsLst>
              <a:lin ang="5400000" scaled="0"/>
            </a:gradFill>
            <a:ln w="6350" cap="flat" cmpd="sng" algn="ctr">
              <a:solidFill>
                <a:srgbClr val="5B9BD5"/>
              </a:solidFill>
              <a:prstDash val="solid"/>
              <a:miter lim="800000"/>
            </a:ln>
            <a:effectLst/>
          </p:spPr>
          <p:txBody>
            <a:bodyPr rtlCol="0" anchor="ctr"/>
            <a:lstStyle/>
            <a:p>
              <a:pPr algn="ctr">
                <a:defRPr/>
              </a:pPr>
              <a:r>
                <a:rPr lang="en-US" b="1" kern="0" dirty="0">
                  <a:solidFill>
                    <a:prstClr val="black"/>
                  </a:solidFill>
                  <a:latin typeface="Calibri" panose="020F0502020204030204"/>
                </a:rPr>
                <a:t>Array, Key-Value, Graph Data Abstraction</a:t>
              </a:r>
            </a:p>
          </p:txBody>
        </p:sp>
        <p:sp>
          <p:nvSpPr>
            <p:cNvPr id="31" name="Up Arrow Callout 30"/>
            <p:cNvSpPr/>
            <p:nvPr/>
          </p:nvSpPr>
          <p:spPr>
            <a:xfrm>
              <a:off x="66999" y="1248428"/>
              <a:ext cx="2740439" cy="1099281"/>
            </a:xfrm>
            <a:prstGeom prst="upArrowCallout">
              <a:avLst/>
            </a:prstGeom>
            <a:gradFill rotWithShape="1">
              <a:gsLst>
                <a:gs pos="0">
                  <a:srgbClr val="5B9BD5">
                    <a:lumMod val="110000"/>
                    <a:satMod val="105000"/>
                    <a:tint val="67000"/>
                  </a:srgbClr>
                </a:gs>
                <a:gs pos="50000">
                  <a:srgbClr val="5B9BD5">
                    <a:lumMod val="105000"/>
                    <a:satMod val="103000"/>
                    <a:tint val="73000"/>
                  </a:srgbClr>
                </a:gs>
                <a:gs pos="100000">
                  <a:srgbClr val="5B9BD5">
                    <a:lumMod val="105000"/>
                    <a:satMod val="109000"/>
                    <a:tint val="81000"/>
                  </a:srgbClr>
                </a:gs>
              </a:gsLst>
              <a:lin ang="5400000" scaled="0"/>
            </a:gradFill>
            <a:ln w="6350" cap="flat" cmpd="sng" algn="ctr">
              <a:solidFill>
                <a:srgbClr val="5B9BD5"/>
              </a:solidFill>
              <a:prstDash val="solid"/>
              <a:miter lim="800000"/>
            </a:ln>
            <a:effectLst/>
          </p:spPr>
          <p:txBody>
            <a:bodyPr rtlCol="0" anchor="ctr"/>
            <a:lstStyle/>
            <a:p>
              <a:pPr algn="ctr">
                <a:defRPr/>
              </a:pPr>
              <a:r>
                <a:rPr lang="en-US" b="1" kern="0" dirty="0" err="1">
                  <a:solidFill>
                    <a:prstClr val="black"/>
                  </a:solidFill>
                  <a:latin typeface="Calibri" panose="020F0502020204030204"/>
                </a:rPr>
                <a:t>MapCollective</a:t>
              </a:r>
              <a:r>
                <a:rPr lang="en-US" b="1" kern="0" dirty="0">
                  <a:solidFill>
                    <a:prstClr val="black"/>
                  </a:solidFill>
                  <a:latin typeface="Calibri" panose="020F0502020204030204"/>
                </a:rPr>
                <a:t> Interface</a:t>
              </a:r>
            </a:p>
          </p:txBody>
        </p:sp>
        <p:sp>
          <p:nvSpPr>
            <p:cNvPr id="33" name="Up Arrow Callout 32"/>
            <p:cNvSpPr/>
            <p:nvPr/>
          </p:nvSpPr>
          <p:spPr>
            <a:xfrm>
              <a:off x="66116" y="5025039"/>
              <a:ext cx="9006506" cy="656124"/>
            </a:xfrm>
            <a:prstGeom prst="upArrowCallout">
              <a:avLst/>
            </a:prstGeom>
            <a:gradFill rotWithShape="1">
              <a:gsLst>
                <a:gs pos="0">
                  <a:srgbClr val="A5A5A5">
                    <a:lumMod val="110000"/>
                    <a:satMod val="105000"/>
                    <a:tint val="67000"/>
                  </a:srgbClr>
                </a:gs>
                <a:gs pos="50000">
                  <a:srgbClr val="A5A5A5">
                    <a:lumMod val="105000"/>
                    <a:satMod val="103000"/>
                    <a:tint val="73000"/>
                  </a:srgbClr>
                </a:gs>
                <a:gs pos="100000">
                  <a:srgbClr val="A5A5A5">
                    <a:lumMod val="105000"/>
                    <a:satMod val="109000"/>
                    <a:tint val="81000"/>
                  </a:srgbClr>
                </a:gs>
              </a:gsLst>
              <a:lin ang="5400000" scaled="0"/>
            </a:gradFill>
            <a:ln w="6350" cap="flat" cmpd="sng" algn="ctr">
              <a:solidFill>
                <a:srgbClr val="A5A5A5"/>
              </a:solidFill>
              <a:prstDash val="solid"/>
              <a:miter lim="800000"/>
            </a:ln>
            <a:effectLst/>
          </p:spPr>
          <p:txBody>
            <a:bodyPr rtlCol="0" anchor="ctr"/>
            <a:lstStyle/>
            <a:p>
              <a:pPr algn="ctr">
                <a:defRPr/>
              </a:pPr>
              <a:r>
                <a:rPr lang="en-US" b="1" kern="0" dirty="0">
                  <a:solidFill>
                    <a:prstClr val="black"/>
                  </a:solidFill>
                  <a:latin typeface="Calibri" panose="020F0502020204030204"/>
                </a:rPr>
                <a:t>Task Management</a:t>
              </a:r>
            </a:p>
          </p:txBody>
        </p:sp>
      </p:grpSp>
    </p:spTree>
    <p:extLst>
      <p:ext uri="{BB962C8B-B14F-4D97-AF65-F5344CB8AC3E}">
        <p14:creationId xmlns:p14="http://schemas.microsoft.com/office/powerpoint/2010/main" val="1004460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nodeType="clickEffect">
                                  <p:stCondLst>
                                    <p:cond delay="0"/>
                                  </p:stCondLst>
                                  <p:childTnLst>
                                    <p:animEffect transition="out" filter="circle(out)">
                                      <p:cBhvr>
                                        <p:cTn id="6" dur="2000"/>
                                        <p:tgtEl>
                                          <p:spTgt spid="23"/>
                                        </p:tgtEl>
                                      </p:cBhvr>
                                    </p:animEffect>
                                    <p:set>
                                      <p:cBhvr>
                                        <p:cTn id="7" dur="1" fill="hold">
                                          <p:stCondLst>
                                            <p:cond delay="1999"/>
                                          </p:stCondLst>
                                        </p:cTn>
                                        <p:tgtEl>
                                          <p:spTgt spid="23"/>
                                        </p:tgtEl>
                                        <p:attrNameLst>
                                          <p:attrName>style.visibility</p:attrName>
                                        </p:attrNameLst>
                                      </p:cBhvr>
                                      <p:to>
                                        <p:strVal val="hidden"/>
                                      </p:to>
                                    </p:set>
                                  </p:childTnLst>
                                </p:cTn>
                              </p:par>
                            </p:childTnLst>
                          </p:cTn>
                        </p:par>
                        <p:par>
                          <p:cTn id="8" fill="hold">
                            <p:stCondLst>
                              <p:cond delay="2000"/>
                            </p:stCondLst>
                            <p:childTnLst>
                              <p:par>
                                <p:cTn id="9" presetID="6" presetClass="entr" presetSubtype="16"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circle(in)">
                                      <p:cBhvr>
                                        <p:cTn id="11"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3002211" y="24493"/>
            <a:ext cx="5369379" cy="544059"/>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p>
            <a:pPr eaLnBrk="0" fontAlgn="base" hangingPunct="0">
              <a:spcAft>
                <a:spcPct val="0"/>
              </a:spcAft>
            </a:pPr>
            <a:r>
              <a:rPr lang="en-US" sz="3600" b="1" dirty="0">
                <a:solidFill>
                  <a:srgbClr val="B30838"/>
                </a:solidFill>
                <a:cs typeface="ＭＳ Ｐゴシック" pitchFamily="-107" charset="-128"/>
              </a:rPr>
              <a:t>Contributions</a:t>
            </a:r>
          </a:p>
        </p:txBody>
      </p:sp>
      <p:sp>
        <p:nvSpPr>
          <p:cNvPr id="18" name="Text Placeholder 17"/>
          <p:cNvSpPr>
            <a:spLocks noGrp="1"/>
          </p:cNvSpPr>
          <p:nvPr>
            <p:ph type="body" idx="1"/>
          </p:nvPr>
        </p:nvSpPr>
        <p:spPr>
          <a:xfrm>
            <a:off x="476940" y="1293136"/>
            <a:ext cx="5157787" cy="823912"/>
          </a:xfrm>
        </p:spPr>
        <p:txBody>
          <a:bodyPr>
            <a:normAutofit/>
          </a:bodyPr>
          <a:lstStyle/>
          <a:p>
            <a:r>
              <a:rPr lang="en-US" dirty="0"/>
              <a:t>Parallelism Model</a:t>
            </a:r>
          </a:p>
        </p:txBody>
      </p:sp>
      <p:sp>
        <p:nvSpPr>
          <p:cNvPr id="20" name="Text Placeholder 19"/>
          <p:cNvSpPr>
            <a:spLocks noGrp="1"/>
          </p:cNvSpPr>
          <p:nvPr>
            <p:ph type="body" sz="quarter" idx="3"/>
          </p:nvPr>
        </p:nvSpPr>
        <p:spPr>
          <a:xfrm>
            <a:off x="6418909" y="1364738"/>
            <a:ext cx="5183188" cy="823912"/>
          </a:xfrm>
        </p:spPr>
        <p:txBody>
          <a:bodyPr>
            <a:normAutofit/>
          </a:bodyPr>
          <a:lstStyle/>
          <a:p>
            <a:r>
              <a:rPr lang="en-US" dirty="0"/>
              <a:t>Architecture</a:t>
            </a:r>
          </a:p>
        </p:txBody>
      </p:sp>
      <p:grpSp>
        <p:nvGrpSpPr>
          <p:cNvPr id="39" name="Group 38"/>
          <p:cNvGrpSpPr/>
          <p:nvPr/>
        </p:nvGrpSpPr>
        <p:grpSpPr>
          <a:xfrm>
            <a:off x="255181" y="2546832"/>
            <a:ext cx="5684009" cy="3290441"/>
            <a:chOff x="167640" y="2757972"/>
            <a:chExt cx="4362380" cy="2149307"/>
          </a:xfrm>
        </p:grpSpPr>
        <p:grpSp>
          <p:nvGrpSpPr>
            <p:cNvPr id="40" name="Group 39"/>
            <p:cNvGrpSpPr/>
            <p:nvPr/>
          </p:nvGrpSpPr>
          <p:grpSpPr>
            <a:xfrm>
              <a:off x="167640" y="2757972"/>
              <a:ext cx="4362380" cy="2149307"/>
              <a:chOff x="619450" y="2618515"/>
              <a:chExt cx="5207216" cy="2548397"/>
            </a:xfrm>
          </p:grpSpPr>
          <p:sp>
            <p:nvSpPr>
              <p:cNvPr id="42" name="Rounded Rectangle 41"/>
              <p:cNvSpPr/>
              <p:nvPr/>
            </p:nvSpPr>
            <p:spPr>
              <a:xfrm>
                <a:off x="619450" y="3878661"/>
                <a:ext cx="2296904" cy="482803"/>
              </a:xfrm>
              <a:prstGeom prst="roundRect">
                <a:avLst/>
              </a:prstGeom>
              <a:solidFill>
                <a:srgbClr val="A5A5A5"/>
              </a:solidFill>
              <a:ln w="19050" cap="flat" cmpd="sng" algn="ctr">
                <a:solidFill>
                  <a:sysClr val="window" lastClr="FFFFFF"/>
                </a:solidFill>
                <a:prstDash val="solid"/>
                <a:miter lim="800000"/>
              </a:ln>
              <a:effectLst/>
            </p:spPr>
            <p:txBody>
              <a:bodyPr rtlCol="0" anchor="ctr"/>
              <a:lstStyle/>
              <a:p>
                <a:pPr algn="ctr">
                  <a:defRPr/>
                </a:pPr>
                <a:r>
                  <a:rPr lang="en-US" sz="1600" b="1" kern="0" dirty="0">
                    <a:solidFill>
                      <a:prstClr val="white"/>
                    </a:solidFill>
                  </a:rPr>
                  <a:t>Shuffle</a:t>
                </a:r>
              </a:p>
            </p:txBody>
          </p:sp>
          <p:grpSp>
            <p:nvGrpSpPr>
              <p:cNvPr id="43" name="Group 42"/>
              <p:cNvGrpSpPr/>
              <p:nvPr/>
            </p:nvGrpSpPr>
            <p:grpSpPr>
              <a:xfrm>
                <a:off x="3325523" y="3184456"/>
                <a:ext cx="2501143" cy="1558993"/>
                <a:chOff x="7121236" y="2211758"/>
                <a:chExt cx="4525819" cy="2166276"/>
              </a:xfrm>
            </p:grpSpPr>
            <p:sp>
              <p:nvSpPr>
                <p:cNvPr id="55" name="Rounded Rectangle 54"/>
                <p:cNvSpPr/>
                <p:nvPr/>
              </p:nvSpPr>
              <p:spPr>
                <a:xfrm>
                  <a:off x="7214931" y="2211758"/>
                  <a:ext cx="493643" cy="2166276"/>
                </a:xfrm>
                <a:prstGeom prst="roundRect">
                  <a:avLst/>
                </a:prstGeom>
                <a:solidFill>
                  <a:srgbClr val="5B9BD5"/>
                </a:solidFill>
                <a:ln w="12700" cap="flat" cmpd="sng" algn="ctr">
                  <a:solidFill>
                    <a:srgbClr val="5B9BD5">
                      <a:shade val="50000"/>
                    </a:srgbClr>
                  </a:solidFill>
                  <a:prstDash val="solid"/>
                  <a:miter lim="800000"/>
                </a:ln>
                <a:effectLst/>
              </p:spPr>
              <p:txBody>
                <a:bodyPr rtlCol="0" anchor="ctr"/>
                <a:lstStyle/>
                <a:p>
                  <a:pPr algn="ctr">
                    <a:defRPr/>
                  </a:pPr>
                  <a:r>
                    <a:rPr lang="en-US" sz="1200" b="1" kern="0" dirty="0">
                      <a:solidFill>
                        <a:prstClr val="white"/>
                      </a:solidFill>
                    </a:rPr>
                    <a:t>M</a:t>
                  </a:r>
                </a:p>
              </p:txBody>
            </p:sp>
            <p:sp>
              <p:nvSpPr>
                <p:cNvPr id="86" name="Rounded Rectangle 85"/>
                <p:cNvSpPr/>
                <p:nvPr/>
              </p:nvSpPr>
              <p:spPr>
                <a:xfrm>
                  <a:off x="8224318" y="2211759"/>
                  <a:ext cx="493643" cy="2162314"/>
                </a:xfrm>
                <a:prstGeom prst="roundRect">
                  <a:avLst/>
                </a:prstGeom>
                <a:solidFill>
                  <a:srgbClr val="5B9BD5"/>
                </a:solidFill>
                <a:ln w="12700" cap="flat" cmpd="sng" algn="ctr">
                  <a:solidFill>
                    <a:srgbClr val="5B9BD5">
                      <a:shade val="50000"/>
                    </a:srgbClr>
                  </a:solidFill>
                  <a:prstDash val="solid"/>
                  <a:miter lim="800000"/>
                </a:ln>
                <a:effectLst/>
              </p:spPr>
              <p:txBody>
                <a:bodyPr rtlCol="0" anchor="ctr"/>
                <a:lstStyle/>
                <a:p>
                  <a:pPr algn="ctr">
                    <a:defRPr/>
                  </a:pPr>
                  <a:r>
                    <a:rPr lang="en-US" sz="1200" b="1" kern="0" dirty="0">
                      <a:solidFill>
                        <a:prstClr val="white"/>
                      </a:solidFill>
                    </a:rPr>
                    <a:t>M</a:t>
                  </a:r>
                </a:p>
              </p:txBody>
            </p:sp>
            <p:sp>
              <p:nvSpPr>
                <p:cNvPr id="87" name="Rounded Rectangle 86"/>
                <p:cNvSpPr/>
                <p:nvPr/>
              </p:nvSpPr>
              <p:spPr>
                <a:xfrm>
                  <a:off x="9233706" y="2211758"/>
                  <a:ext cx="493643" cy="2166276"/>
                </a:xfrm>
                <a:prstGeom prst="roundRect">
                  <a:avLst/>
                </a:prstGeom>
                <a:solidFill>
                  <a:srgbClr val="5B9BD5"/>
                </a:solidFill>
                <a:ln w="12700" cap="flat" cmpd="sng" algn="ctr">
                  <a:solidFill>
                    <a:srgbClr val="5B9BD5">
                      <a:shade val="50000"/>
                    </a:srgbClr>
                  </a:solidFill>
                  <a:prstDash val="solid"/>
                  <a:miter lim="800000"/>
                </a:ln>
                <a:effectLst/>
              </p:spPr>
              <p:txBody>
                <a:bodyPr rtlCol="0" anchor="ctr"/>
                <a:lstStyle/>
                <a:p>
                  <a:pPr algn="ctr">
                    <a:defRPr/>
                  </a:pPr>
                  <a:r>
                    <a:rPr lang="en-US" sz="1200" b="1" kern="0" dirty="0">
                      <a:solidFill>
                        <a:prstClr val="white"/>
                      </a:solidFill>
                    </a:rPr>
                    <a:t>M</a:t>
                  </a:r>
                </a:p>
              </p:txBody>
            </p:sp>
            <p:sp>
              <p:nvSpPr>
                <p:cNvPr id="88" name="Rounded Rectangle 87"/>
                <p:cNvSpPr/>
                <p:nvPr/>
              </p:nvSpPr>
              <p:spPr>
                <a:xfrm>
                  <a:off x="11079339" y="2211758"/>
                  <a:ext cx="493643" cy="2166276"/>
                </a:xfrm>
                <a:prstGeom prst="roundRect">
                  <a:avLst/>
                </a:prstGeom>
                <a:solidFill>
                  <a:srgbClr val="5B9BD5"/>
                </a:solidFill>
                <a:ln w="12700" cap="flat" cmpd="sng" algn="ctr">
                  <a:solidFill>
                    <a:srgbClr val="5B9BD5">
                      <a:shade val="50000"/>
                    </a:srgbClr>
                  </a:solidFill>
                  <a:prstDash val="solid"/>
                  <a:miter lim="800000"/>
                </a:ln>
                <a:effectLst/>
              </p:spPr>
              <p:txBody>
                <a:bodyPr rtlCol="0" anchor="ctr"/>
                <a:lstStyle/>
                <a:p>
                  <a:pPr algn="ctr">
                    <a:defRPr/>
                  </a:pPr>
                  <a:r>
                    <a:rPr lang="en-US" sz="1200" b="1" kern="0" dirty="0">
                      <a:solidFill>
                        <a:prstClr val="white"/>
                      </a:solidFill>
                    </a:rPr>
                    <a:t>M</a:t>
                  </a:r>
                </a:p>
              </p:txBody>
            </p:sp>
            <p:cxnSp>
              <p:nvCxnSpPr>
                <p:cNvPr id="89" name="Straight Connector 88"/>
                <p:cNvCxnSpPr/>
                <p:nvPr/>
              </p:nvCxnSpPr>
              <p:spPr>
                <a:xfrm>
                  <a:off x="9992253" y="3313373"/>
                  <a:ext cx="918295" cy="0"/>
                </a:xfrm>
                <a:prstGeom prst="line">
                  <a:avLst/>
                </a:prstGeom>
                <a:noFill/>
                <a:ln w="50800" cap="rnd" cmpd="sng" algn="ctr">
                  <a:solidFill>
                    <a:srgbClr val="5B9BD5"/>
                  </a:solidFill>
                  <a:prstDash val="sysDot"/>
                  <a:round/>
                </a:ln>
                <a:effectLst/>
              </p:spPr>
            </p:cxnSp>
            <p:sp>
              <p:nvSpPr>
                <p:cNvPr id="90" name="Rounded Rectangle 89"/>
                <p:cNvSpPr/>
                <p:nvPr/>
              </p:nvSpPr>
              <p:spPr>
                <a:xfrm>
                  <a:off x="7121236" y="3477892"/>
                  <a:ext cx="4525819" cy="457578"/>
                </a:xfrm>
                <a:prstGeom prst="roundRect">
                  <a:avLst/>
                </a:prstGeom>
                <a:solidFill>
                  <a:srgbClr val="ED7D31"/>
                </a:solidFill>
                <a:ln w="19050" cap="flat" cmpd="sng" algn="ctr">
                  <a:solidFill>
                    <a:sysClr val="window" lastClr="FFFFFF"/>
                  </a:solidFill>
                  <a:prstDash val="solid"/>
                  <a:miter lim="800000"/>
                </a:ln>
                <a:effectLst/>
              </p:spPr>
              <p:txBody>
                <a:bodyPr rtlCol="0" anchor="ctr"/>
                <a:lstStyle/>
                <a:p>
                  <a:pPr algn="ctr">
                    <a:defRPr/>
                  </a:pPr>
                  <a:r>
                    <a:rPr lang="en-US" sz="1600" b="1" kern="0" dirty="0">
                      <a:solidFill>
                        <a:prstClr val="white"/>
                      </a:solidFill>
                    </a:rPr>
                    <a:t>Collective Communication</a:t>
                  </a:r>
                </a:p>
              </p:txBody>
            </p:sp>
          </p:grpSp>
          <p:sp>
            <p:nvSpPr>
              <p:cNvPr id="45" name="Rounded Rectangle 44"/>
              <p:cNvSpPr/>
              <p:nvPr/>
            </p:nvSpPr>
            <p:spPr>
              <a:xfrm>
                <a:off x="845356" y="3005999"/>
                <a:ext cx="209689" cy="945553"/>
              </a:xfrm>
              <a:prstGeom prst="roundRect">
                <a:avLst/>
              </a:prstGeom>
              <a:solidFill>
                <a:srgbClr val="5B9BD5"/>
              </a:solidFill>
              <a:ln w="12700" cap="flat" cmpd="sng" algn="ctr">
                <a:solidFill>
                  <a:srgbClr val="5B9BD5">
                    <a:shade val="50000"/>
                  </a:srgbClr>
                </a:solidFill>
                <a:prstDash val="solid"/>
                <a:miter lim="800000"/>
              </a:ln>
              <a:effectLst/>
            </p:spPr>
            <p:txBody>
              <a:bodyPr rtlCol="0" anchor="ctr"/>
              <a:lstStyle/>
              <a:p>
                <a:pPr algn="ctr">
                  <a:defRPr/>
                </a:pPr>
                <a:r>
                  <a:rPr lang="en-US" sz="1200" b="1" kern="0" dirty="0">
                    <a:solidFill>
                      <a:prstClr val="white"/>
                    </a:solidFill>
                  </a:rPr>
                  <a:t>M</a:t>
                </a:r>
              </a:p>
            </p:txBody>
          </p:sp>
          <p:sp>
            <p:nvSpPr>
              <p:cNvPr id="46" name="Rounded Rectangle 45"/>
              <p:cNvSpPr/>
              <p:nvPr/>
            </p:nvSpPr>
            <p:spPr>
              <a:xfrm>
                <a:off x="1274123" y="3006000"/>
                <a:ext cx="209689" cy="943823"/>
              </a:xfrm>
              <a:prstGeom prst="roundRect">
                <a:avLst/>
              </a:prstGeom>
              <a:solidFill>
                <a:srgbClr val="5B9BD5"/>
              </a:solidFill>
              <a:ln w="12700" cap="flat" cmpd="sng" algn="ctr">
                <a:solidFill>
                  <a:srgbClr val="5B9BD5">
                    <a:shade val="50000"/>
                  </a:srgbClr>
                </a:solidFill>
                <a:prstDash val="solid"/>
                <a:miter lim="800000"/>
              </a:ln>
              <a:effectLst/>
            </p:spPr>
            <p:txBody>
              <a:bodyPr rtlCol="0" anchor="ctr"/>
              <a:lstStyle/>
              <a:p>
                <a:pPr algn="ctr">
                  <a:defRPr/>
                </a:pPr>
                <a:r>
                  <a:rPr lang="en-US" sz="1200" b="1" kern="0" dirty="0">
                    <a:solidFill>
                      <a:prstClr val="white"/>
                    </a:solidFill>
                  </a:rPr>
                  <a:t>M</a:t>
                </a:r>
              </a:p>
            </p:txBody>
          </p:sp>
          <p:sp>
            <p:nvSpPr>
              <p:cNvPr id="47" name="Rounded Rectangle 46"/>
              <p:cNvSpPr/>
              <p:nvPr/>
            </p:nvSpPr>
            <p:spPr>
              <a:xfrm>
                <a:off x="1702889" y="3005999"/>
                <a:ext cx="209689" cy="945553"/>
              </a:xfrm>
              <a:prstGeom prst="roundRect">
                <a:avLst/>
              </a:prstGeom>
              <a:solidFill>
                <a:srgbClr val="5B9BD5"/>
              </a:solidFill>
              <a:ln w="12700" cap="flat" cmpd="sng" algn="ctr">
                <a:solidFill>
                  <a:srgbClr val="5B9BD5">
                    <a:shade val="50000"/>
                  </a:srgbClr>
                </a:solidFill>
                <a:prstDash val="solid"/>
                <a:miter lim="800000"/>
              </a:ln>
              <a:effectLst/>
            </p:spPr>
            <p:txBody>
              <a:bodyPr rtlCol="0" anchor="ctr"/>
              <a:lstStyle/>
              <a:p>
                <a:pPr algn="ctr">
                  <a:defRPr/>
                </a:pPr>
                <a:r>
                  <a:rPr lang="en-US" sz="1200" b="1" kern="0" dirty="0">
                    <a:solidFill>
                      <a:prstClr val="white"/>
                    </a:solidFill>
                  </a:rPr>
                  <a:t>M</a:t>
                </a:r>
              </a:p>
            </p:txBody>
          </p:sp>
          <p:sp>
            <p:nvSpPr>
              <p:cNvPr id="48" name="Rounded Rectangle 47"/>
              <p:cNvSpPr/>
              <p:nvPr/>
            </p:nvSpPr>
            <p:spPr>
              <a:xfrm>
                <a:off x="2486875" y="3005999"/>
                <a:ext cx="209689" cy="945553"/>
              </a:xfrm>
              <a:prstGeom prst="roundRect">
                <a:avLst/>
              </a:prstGeom>
              <a:solidFill>
                <a:srgbClr val="5B9BD5"/>
              </a:solidFill>
              <a:ln w="12700" cap="flat" cmpd="sng" algn="ctr">
                <a:solidFill>
                  <a:srgbClr val="5B9BD5">
                    <a:shade val="50000"/>
                  </a:srgbClr>
                </a:solidFill>
                <a:prstDash val="solid"/>
                <a:miter lim="800000"/>
              </a:ln>
              <a:effectLst/>
            </p:spPr>
            <p:txBody>
              <a:bodyPr rtlCol="0" anchor="ctr"/>
              <a:lstStyle/>
              <a:p>
                <a:pPr algn="ctr">
                  <a:defRPr/>
                </a:pPr>
                <a:r>
                  <a:rPr lang="en-US" sz="1200" b="1" kern="0" dirty="0">
                    <a:solidFill>
                      <a:prstClr val="white"/>
                    </a:solidFill>
                  </a:rPr>
                  <a:t>M</a:t>
                </a:r>
              </a:p>
            </p:txBody>
          </p:sp>
          <p:cxnSp>
            <p:nvCxnSpPr>
              <p:cNvPr id="49" name="Straight Connector 48"/>
              <p:cNvCxnSpPr/>
              <p:nvPr/>
            </p:nvCxnSpPr>
            <p:spPr>
              <a:xfrm>
                <a:off x="2025104" y="3486841"/>
                <a:ext cx="390072" cy="0"/>
              </a:xfrm>
              <a:prstGeom prst="line">
                <a:avLst/>
              </a:prstGeom>
              <a:noFill/>
              <a:ln w="50800" cap="rnd" cmpd="sng" algn="ctr">
                <a:solidFill>
                  <a:srgbClr val="5B9BD5"/>
                </a:solidFill>
                <a:prstDash val="sysDot"/>
                <a:round/>
              </a:ln>
              <a:effectLst/>
            </p:spPr>
          </p:cxnSp>
          <p:sp>
            <p:nvSpPr>
              <p:cNvPr id="50" name="Rounded Rectangle 49"/>
              <p:cNvSpPr/>
              <p:nvPr/>
            </p:nvSpPr>
            <p:spPr>
              <a:xfrm>
                <a:off x="1361468" y="4221359"/>
                <a:ext cx="209689" cy="945553"/>
              </a:xfrm>
              <a:prstGeom prst="roundRect">
                <a:avLst/>
              </a:prstGeom>
              <a:solidFill>
                <a:srgbClr val="5B9BD5"/>
              </a:solidFill>
              <a:ln w="12700" cap="flat" cmpd="sng" algn="ctr">
                <a:solidFill>
                  <a:srgbClr val="5B9BD5">
                    <a:shade val="50000"/>
                  </a:srgbClr>
                </a:solidFill>
                <a:prstDash val="solid"/>
                <a:miter lim="800000"/>
              </a:ln>
              <a:effectLst/>
            </p:spPr>
            <p:txBody>
              <a:bodyPr rtlCol="0" anchor="ctr"/>
              <a:lstStyle/>
              <a:p>
                <a:pPr algn="ctr">
                  <a:defRPr/>
                </a:pPr>
                <a:r>
                  <a:rPr lang="en-US" sz="1200" b="1" kern="0" dirty="0">
                    <a:solidFill>
                      <a:prstClr val="white"/>
                    </a:solidFill>
                  </a:rPr>
                  <a:t>R</a:t>
                </a:r>
              </a:p>
            </p:txBody>
          </p:sp>
          <p:sp>
            <p:nvSpPr>
              <p:cNvPr id="51" name="Rounded Rectangle 50"/>
              <p:cNvSpPr/>
              <p:nvPr/>
            </p:nvSpPr>
            <p:spPr>
              <a:xfrm>
                <a:off x="2063514" y="4221359"/>
                <a:ext cx="209689" cy="945553"/>
              </a:xfrm>
              <a:prstGeom prst="roundRect">
                <a:avLst/>
              </a:prstGeom>
              <a:solidFill>
                <a:srgbClr val="5B9BD5"/>
              </a:solidFill>
              <a:ln w="12700" cap="flat" cmpd="sng" algn="ctr">
                <a:solidFill>
                  <a:srgbClr val="5B9BD5">
                    <a:shade val="50000"/>
                  </a:srgbClr>
                </a:solidFill>
                <a:prstDash val="solid"/>
                <a:miter lim="800000"/>
              </a:ln>
              <a:effectLst/>
            </p:spPr>
            <p:txBody>
              <a:bodyPr rtlCol="0" anchor="ctr"/>
              <a:lstStyle/>
              <a:p>
                <a:pPr algn="ctr">
                  <a:defRPr/>
                </a:pPr>
                <a:r>
                  <a:rPr lang="en-US" sz="1200" b="1" kern="0" dirty="0">
                    <a:solidFill>
                      <a:prstClr val="white"/>
                    </a:solidFill>
                  </a:rPr>
                  <a:t>R</a:t>
                </a:r>
              </a:p>
            </p:txBody>
          </p:sp>
          <p:sp>
            <p:nvSpPr>
              <p:cNvPr id="52" name="Right Arrow 51"/>
              <p:cNvSpPr/>
              <p:nvPr/>
            </p:nvSpPr>
            <p:spPr>
              <a:xfrm>
                <a:off x="2947163" y="3953854"/>
                <a:ext cx="368801" cy="271536"/>
              </a:xfrm>
              <a:prstGeom prst="rightArrow">
                <a:avLst/>
              </a:prstGeom>
              <a:solidFill>
                <a:srgbClr val="70AD47"/>
              </a:solidFill>
              <a:ln w="12700" cap="flat" cmpd="sng" algn="ctr">
                <a:solidFill>
                  <a:srgbClr val="70AD47">
                    <a:shade val="50000"/>
                  </a:srgbClr>
                </a:solidFill>
                <a:prstDash val="solid"/>
                <a:miter lim="800000"/>
              </a:ln>
              <a:effectLst/>
            </p:spPr>
            <p:txBody>
              <a:bodyPr rtlCol="0" anchor="ctr"/>
              <a:lstStyle/>
              <a:p>
                <a:pPr algn="ctr">
                  <a:defRPr/>
                </a:pPr>
                <a:endParaRPr lang="en-US" sz="1200" b="1" kern="0">
                  <a:solidFill>
                    <a:prstClr val="white"/>
                  </a:solidFill>
                </a:endParaRPr>
              </a:p>
            </p:txBody>
          </p:sp>
          <p:sp>
            <p:nvSpPr>
              <p:cNvPr id="53" name="TextBox 52"/>
              <p:cNvSpPr txBox="1"/>
              <p:nvPr/>
            </p:nvSpPr>
            <p:spPr>
              <a:xfrm>
                <a:off x="3279801" y="2618515"/>
                <a:ext cx="2428589" cy="286042"/>
              </a:xfrm>
              <a:prstGeom prst="rect">
                <a:avLst/>
              </a:prstGeom>
              <a:noFill/>
            </p:spPr>
            <p:txBody>
              <a:bodyPr wrap="square" rtlCol="0">
                <a:spAutoFit/>
              </a:bodyPr>
              <a:lstStyle/>
              <a:p>
                <a:pPr algn="ctr">
                  <a:defRPr/>
                </a:pPr>
                <a:r>
                  <a:rPr lang="en-US" b="1" kern="0" dirty="0" err="1">
                    <a:solidFill>
                      <a:prstClr val="black"/>
                    </a:solidFill>
                  </a:rPr>
                  <a:t>MapCollective</a:t>
                </a:r>
                <a:r>
                  <a:rPr lang="en-US" b="1" kern="0" dirty="0">
                    <a:solidFill>
                      <a:prstClr val="black"/>
                    </a:solidFill>
                  </a:rPr>
                  <a:t>  Model</a:t>
                </a:r>
              </a:p>
            </p:txBody>
          </p:sp>
          <p:sp>
            <p:nvSpPr>
              <p:cNvPr id="54" name="TextBox 53"/>
              <p:cNvSpPr txBox="1"/>
              <p:nvPr/>
            </p:nvSpPr>
            <p:spPr>
              <a:xfrm>
                <a:off x="822607" y="2621650"/>
                <a:ext cx="1970251" cy="286042"/>
              </a:xfrm>
              <a:prstGeom prst="rect">
                <a:avLst/>
              </a:prstGeom>
              <a:noFill/>
            </p:spPr>
            <p:txBody>
              <a:bodyPr wrap="square" rtlCol="0">
                <a:spAutoFit/>
              </a:bodyPr>
              <a:lstStyle/>
              <a:p>
                <a:pPr algn="ctr">
                  <a:defRPr/>
                </a:pPr>
                <a:r>
                  <a:rPr lang="en-US" b="1" kern="0" dirty="0" err="1">
                    <a:solidFill>
                      <a:prstClr val="black"/>
                    </a:solidFill>
                  </a:rPr>
                  <a:t>MapReduce</a:t>
                </a:r>
                <a:r>
                  <a:rPr lang="en-US" b="1" kern="0" dirty="0">
                    <a:solidFill>
                      <a:prstClr val="black"/>
                    </a:solidFill>
                  </a:rPr>
                  <a:t>  Model</a:t>
                </a:r>
              </a:p>
            </p:txBody>
          </p:sp>
        </p:grpSp>
        <p:cxnSp>
          <p:nvCxnSpPr>
            <p:cNvPr id="41" name="Straight Connector 40"/>
            <p:cNvCxnSpPr/>
            <p:nvPr/>
          </p:nvCxnSpPr>
          <p:spPr>
            <a:xfrm>
              <a:off x="1075298" y="4519264"/>
              <a:ext cx="232515" cy="0"/>
            </a:xfrm>
            <a:prstGeom prst="line">
              <a:avLst/>
            </a:prstGeom>
            <a:noFill/>
            <a:ln w="50800" cap="rnd" cmpd="sng" algn="ctr">
              <a:solidFill>
                <a:srgbClr val="5B9BD5"/>
              </a:solidFill>
              <a:prstDash val="sysDot"/>
              <a:round/>
            </a:ln>
            <a:effectLst/>
          </p:spPr>
        </p:cxnSp>
      </p:grpSp>
      <p:grpSp>
        <p:nvGrpSpPr>
          <p:cNvPr id="105" name="Group 104"/>
          <p:cNvGrpSpPr/>
          <p:nvPr/>
        </p:nvGrpSpPr>
        <p:grpSpPr>
          <a:xfrm>
            <a:off x="6440743" y="2397978"/>
            <a:ext cx="4993988" cy="3290440"/>
            <a:chOff x="4694450" y="3124146"/>
            <a:chExt cx="3822092" cy="2013732"/>
          </a:xfrm>
        </p:grpSpPr>
        <p:grpSp>
          <p:nvGrpSpPr>
            <p:cNvPr id="106" name="Group 105"/>
            <p:cNvGrpSpPr/>
            <p:nvPr/>
          </p:nvGrpSpPr>
          <p:grpSpPr>
            <a:xfrm>
              <a:off x="4694450" y="3124146"/>
              <a:ext cx="3822092" cy="1996633"/>
              <a:chOff x="687754" y="1713376"/>
              <a:chExt cx="9667630" cy="4705184"/>
            </a:xfrm>
          </p:grpSpPr>
          <p:sp>
            <p:nvSpPr>
              <p:cNvPr id="108" name="Rectangle 107"/>
              <p:cNvSpPr/>
              <p:nvPr/>
            </p:nvSpPr>
            <p:spPr>
              <a:xfrm>
                <a:off x="3595076" y="5178057"/>
                <a:ext cx="6760308" cy="1240503"/>
              </a:xfrm>
              <a:prstGeom prst="rect">
                <a:avLst/>
              </a:prstGeom>
              <a:solidFill>
                <a:srgbClr val="5B9BD5"/>
              </a:solidFill>
              <a:ln w="12700" cap="flat" cmpd="sng" algn="ctr">
                <a:solidFill>
                  <a:srgbClr val="5B9BD5">
                    <a:shade val="50000"/>
                  </a:srgbClr>
                </a:solidFill>
                <a:prstDash val="solid"/>
                <a:miter lim="800000"/>
              </a:ln>
              <a:effectLst/>
            </p:spPr>
            <p:txBody>
              <a:bodyPr rtlCol="0" anchor="ctr"/>
              <a:lstStyle/>
              <a:p>
                <a:pPr algn="ctr">
                  <a:defRPr/>
                </a:pPr>
                <a:r>
                  <a:rPr lang="en-US" b="1" kern="0" dirty="0">
                    <a:solidFill>
                      <a:prstClr val="white"/>
                    </a:solidFill>
                  </a:rPr>
                  <a:t>YARN</a:t>
                </a:r>
              </a:p>
            </p:txBody>
          </p:sp>
          <p:sp>
            <p:nvSpPr>
              <p:cNvPr id="109" name="L-Shape 108"/>
              <p:cNvSpPr/>
              <p:nvPr/>
            </p:nvSpPr>
            <p:spPr>
              <a:xfrm>
                <a:off x="3595076" y="3454399"/>
                <a:ext cx="6760304" cy="1632281"/>
              </a:xfrm>
              <a:prstGeom prst="corner">
                <a:avLst>
                  <a:gd name="adj1" fmla="val 38508"/>
                  <a:gd name="adj2" fmla="val 175135"/>
                </a:avLst>
              </a:prstGeom>
              <a:solidFill>
                <a:srgbClr val="A5A5A5"/>
              </a:solidFill>
              <a:ln w="12700" cap="flat" cmpd="sng" algn="ctr">
                <a:solidFill>
                  <a:srgbClr val="A5A5A5">
                    <a:shade val="50000"/>
                  </a:srgbClr>
                </a:solidFill>
                <a:prstDash val="solid"/>
                <a:miter lim="800000"/>
              </a:ln>
              <a:effectLst/>
            </p:spPr>
            <p:txBody>
              <a:bodyPr rtlCol="0" anchor="ctr"/>
              <a:lstStyle/>
              <a:p>
                <a:pPr algn="ctr">
                  <a:defRPr/>
                </a:pPr>
                <a:r>
                  <a:rPr lang="en-US" b="1" kern="0" dirty="0" err="1">
                    <a:solidFill>
                      <a:prstClr val="white"/>
                    </a:solidFill>
                  </a:rPr>
                  <a:t>MapReduce</a:t>
                </a:r>
                <a:r>
                  <a:rPr lang="en-US" b="1" kern="0" dirty="0">
                    <a:solidFill>
                      <a:prstClr val="white"/>
                    </a:solidFill>
                  </a:rPr>
                  <a:t> V2</a:t>
                </a:r>
              </a:p>
            </p:txBody>
          </p:sp>
          <p:sp>
            <p:nvSpPr>
              <p:cNvPr id="110" name="Rectangle 109"/>
              <p:cNvSpPr/>
              <p:nvPr/>
            </p:nvSpPr>
            <p:spPr>
              <a:xfrm>
                <a:off x="7031345" y="3454399"/>
                <a:ext cx="3324039" cy="922218"/>
              </a:xfrm>
              <a:prstGeom prst="rect">
                <a:avLst/>
              </a:prstGeom>
              <a:solidFill>
                <a:srgbClr val="70AD47"/>
              </a:solidFill>
              <a:ln w="12700" cap="flat" cmpd="sng" algn="ctr">
                <a:solidFill>
                  <a:srgbClr val="70AD47">
                    <a:shade val="50000"/>
                  </a:srgbClr>
                </a:solidFill>
                <a:prstDash val="solid"/>
                <a:miter lim="800000"/>
              </a:ln>
              <a:effectLst/>
            </p:spPr>
            <p:txBody>
              <a:bodyPr rtlCol="0" anchor="ctr"/>
              <a:lstStyle/>
              <a:p>
                <a:pPr algn="ctr">
                  <a:defRPr/>
                </a:pPr>
                <a:r>
                  <a:rPr lang="en-US" b="1" kern="0" dirty="0">
                    <a:solidFill>
                      <a:prstClr val="white"/>
                    </a:solidFill>
                  </a:rPr>
                  <a:t>Harp</a:t>
                </a:r>
              </a:p>
            </p:txBody>
          </p:sp>
          <p:sp>
            <p:nvSpPr>
              <p:cNvPr id="111" name="Rectangle 110"/>
              <p:cNvSpPr/>
              <p:nvPr/>
            </p:nvSpPr>
            <p:spPr>
              <a:xfrm>
                <a:off x="3595076" y="1747347"/>
                <a:ext cx="3324039" cy="1615677"/>
              </a:xfrm>
              <a:prstGeom prst="rect">
                <a:avLst/>
              </a:prstGeom>
              <a:solidFill>
                <a:srgbClr val="ED7D31"/>
              </a:solidFill>
              <a:ln w="12700" cap="flat" cmpd="sng" algn="ctr">
                <a:solidFill>
                  <a:srgbClr val="ED7D31">
                    <a:shade val="50000"/>
                  </a:srgbClr>
                </a:solidFill>
                <a:prstDash val="solid"/>
                <a:miter lim="800000"/>
              </a:ln>
              <a:effectLst/>
            </p:spPr>
            <p:txBody>
              <a:bodyPr rtlCol="0" anchor="ctr"/>
              <a:lstStyle/>
              <a:p>
                <a:pPr algn="ctr">
                  <a:defRPr/>
                </a:pPr>
                <a:r>
                  <a:rPr lang="en-US" b="1" kern="0" dirty="0" err="1">
                    <a:solidFill>
                      <a:prstClr val="white"/>
                    </a:solidFill>
                  </a:rPr>
                  <a:t>MapReduce</a:t>
                </a:r>
                <a:r>
                  <a:rPr lang="en-US" b="1" kern="0" dirty="0">
                    <a:solidFill>
                      <a:prstClr val="white"/>
                    </a:solidFill>
                  </a:rPr>
                  <a:t> Applications</a:t>
                </a:r>
              </a:p>
            </p:txBody>
          </p:sp>
          <p:sp>
            <p:nvSpPr>
              <p:cNvPr id="112" name="Rectangle 111"/>
              <p:cNvSpPr/>
              <p:nvPr/>
            </p:nvSpPr>
            <p:spPr>
              <a:xfrm>
                <a:off x="7031344" y="1751863"/>
                <a:ext cx="3324039" cy="1611161"/>
              </a:xfrm>
              <a:prstGeom prst="rect">
                <a:avLst/>
              </a:prstGeom>
              <a:solidFill>
                <a:srgbClr val="00B050"/>
              </a:solidFill>
              <a:ln w="12700" cap="flat" cmpd="sng" algn="ctr">
                <a:solidFill>
                  <a:srgbClr val="70AD47">
                    <a:shade val="50000"/>
                  </a:srgbClr>
                </a:solidFill>
                <a:prstDash val="solid"/>
                <a:miter lim="800000"/>
              </a:ln>
              <a:effectLst/>
            </p:spPr>
            <p:txBody>
              <a:bodyPr rtlCol="0" anchor="ctr"/>
              <a:lstStyle/>
              <a:p>
                <a:pPr algn="ctr">
                  <a:defRPr/>
                </a:pPr>
                <a:r>
                  <a:rPr lang="en-US" b="1" kern="0" dirty="0" err="1">
                    <a:solidFill>
                      <a:prstClr val="white"/>
                    </a:solidFill>
                  </a:rPr>
                  <a:t>MapCollective</a:t>
                </a:r>
                <a:r>
                  <a:rPr lang="en-US" sz="1200" b="1" kern="0" dirty="0">
                    <a:solidFill>
                      <a:prstClr val="white"/>
                    </a:solidFill>
                  </a:rPr>
                  <a:t> </a:t>
                </a:r>
                <a:r>
                  <a:rPr lang="en-US" b="1" kern="0" dirty="0">
                    <a:solidFill>
                      <a:prstClr val="white"/>
                    </a:solidFill>
                  </a:rPr>
                  <a:t>Applications</a:t>
                </a:r>
              </a:p>
            </p:txBody>
          </p:sp>
          <p:sp>
            <p:nvSpPr>
              <p:cNvPr id="113" name="TextBox 112"/>
              <p:cNvSpPr txBox="1"/>
              <p:nvPr/>
            </p:nvSpPr>
            <p:spPr>
              <a:xfrm>
                <a:off x="765908" y="2333334"/>
                <a:ext cx="2510199" cy="549369"/>
              </a:xfrm>
              <a:prstGeom prst="rect">
                <a:avLst/>
              </a:prstGeom>
              <a:noFill/>
            </p:spPr>
            <p:txBody>
              <a:bodyPr wrap="square" rtlCol="0">
                <a:spAutoFit/>
              </a:bodyPr>
              <a:lstStyle/>
              <a:p>
                <a:pPr>
                  <a:defRPr/>
                </a:pPr>
                <a:r>
                  <a:rPr lang="en-US" b="1" kern="0" dirty="0">
                    <a:solidFill>
                      <a:prstClr val="black"/>
                    </a:solidFill>
                  </a:rPr>
                  <a:t>Application</a:t>
                </a:r>
              </a:p>
            </p:txBody>
          </p:sp>
          <p:sp>
            <p:nvSpPr>
              <p:cNvPr id="114" name="TextBox 113"/>
              <p:cNvSpPr txBox="1"/>
              <p:nvPr/>
            </p:nvSpPr>
            <p:spPr>
              <a:xfrm>
                <a:off x="765908" y="4079840"/>
                <a:ext cx="2571764" cy="549369"/>
              </a:xfrm>
              <a:prstGeom prst="rect">
                <a:avLst/>
              </a:prstGeom>
              <a:noFill/>
            </p:spPr>
            <p:txBody>
              <a:bodyPr wrap="square" rtlCol="0">
                <a:spAutoFit/>
              </a:bodyPr>
              <a:lstStyle/>
              <a:p>
                <a:pPr>
                  <a:defRPr/>
                </a:pPr>
                <a:r>
                  <a:rPr lang="en-US" b="1" kern="0" dirty="0">
                    <a:solidFill>
                      <a:prstClr val="black"/>
                    </a:solidFill>
                  </a:rPr>
                  <a:t>Framework</a:t>
                </a:r>
              </a:p>
            </p:txBody>
          </p:sp>
          <p:sp>
            <p:nvSpPr>
              <p:cNvPr id="115" name="TextBox 114"/>
              <p:cNvSpPr txBox="1"/>
              <p:nvPr/>
            </p:nvSpPr>
            <p:spPr>
              <a:xfrm>
                <a:off x="828667" y="5326604"/>
                <a:ext cx="2571764" cy="932140"/>
              </a:xfrm>
              <a:prstGeom prst="rect">
                <a:avLst/>
              </a:prstGeom>
              <a:noFill/>
            </p:spPr>
            <p:txBody>
              <a:bodyPr wrap="square" rtlCol="0">
                <a:spAutoFit/>
              </a:bodyPr>
              <a:lstStyle/>
              <a:p>
                <a:pPr>
                  <a:defRPr/>
                </a:pPr>
                <a:r>
                  <a:rPr lang="en-US" b="1" kern="0" dirty="0">
                    <a:solidFill>
                      <a:prstClr val="black"/>
                    </a:solidFill>
                  </a:rPr>
                  <a:t>Resource Manager</a:t>
                </a:r>
              </a:p>
            </p:txBody>
          </p:sp>
          <p:cxnSp>
            <p:nvCxnSpPr>
              <p:cNvPr id="116" name="Straight Connector 115"/>
              <p:cNvCxnSpPr/>
              <p:nvPr/>
            </p:nvCxnSpPr>
            <p:spPr>
              <a:xfrm>
                <a:off x="765908" y="3377484"/>
                <a:ext cx="2235200" cy="7815"/>
              </a:xfrm>
              <a:prstGeom prst="line">
                <a:avLst/>
              </a:prstGeom>
              <a:noFill/>
              <a:ln w="6350" cap="flat" cmpd="sng" algn="ctr">
                <a:solidFill>
                  <a:srgbClr val="5B9BD5"/>
                </a:solidFill>
                <a:prstDash val="dash"/>
                <a:miter lim="800000"/>
              </a:ln>
              <a:effectLst/>
            </p:spPr>
          </p:cxnSp>
          <p:cxnSp>
            <p:nvCxnSpPr>
              <p:cNvPr id="117" name="Straight Connector 116"/>
              <p:cNvCxnSpPr/>
              <p:nvPr/>
            </p:nvCxnSpPr>
            <p:spPr>
              <a:xfrm>
                <a:off x="765908" y="1713376"/>
                <a:ext cx="2235200" cy="7815"/>
              </a:xfrm>
              <a:prstGeom prst="line">
                <a:avLst/>
              </a:prstGeom>
              <a:noFill/>
              <a:ln w="6350" cap="flat" cmpd="sng" algn="ctr">
                <a:solidFill>
                  <a:srgbClr val="5B9BD5"/>
                </a:solidFill>
                <a:prstDash val="dash"/>
                <a:miter lim="800000"/>
              </a:ln>
              <a:effectLst/>
            </p:spPr>
          </p:cxnSp>
          <p:cxnSp>
            <p:nvCxnSpPr>
              <p:cNvPr id="118" name="Straight Connector 117"/>
              <p:cNvCxnSpPr/>
              <p:nvPr/>
            </p:nvCxnSpPr>
            <p:spPr>
              <a:xfrm>
                <a:off x="687754" y="5104271"/>
                <a:ext cx="2235200" cy="7815"/>
              </a:xfrm>
              <a:prstGeom prst="line">
                <a:avLst/>
              </a:prstGeom>
              <a:noFill/>
              <a:ln w="6350" cap="flat" cmpd="sng" algn="ctr">
                <a:solidFill>
                  <a:srgbClr val="5B9BD5"/>
                </a:solidFill>
                <a:prstDash val="dash"/>
                <a:miter lim="800000"/>
              </a:ln>
              <a:effectLst/>
            </p:spPr>
          </p:cxnSp>
        </p:grpSp>
        <p:cxnSp>
          <p:nvCxnSpPr>
            <p:cNvPr id="107" name="Straight Connector 106"/>
            <p:cNvCxnSpPr/>
            <p:nvPr/>
          </p:nvCxnSpPr>
          <p:spPr>
            <a:xfrm>
              <a:off x="4714967" y="5134561"/>
              <a:ext cx="883685" cy="3317"/>
            </a:xfrm>
            <a:prstGeom prst="line">
              <a:avLst/>
            </a:prstGeom>
            <a:noFill/>
            <a:ln w="6350" cap="flat" cmpd="sng" algn="ctr">
              <a:solidFill>
                <a:srgbClr val="5B9BD5"/>
              </a:solidFill>
              <a:prstDash val="dash"/>
              <a:miter lim="800000"/>
            </a:ln>
            <a:effectLst/>
          </p:spPr>
        </p:cxnSp>
      </p:grpSp>
    </p:spTree>
    <p:extLst>
      <p:ext uri="{BB962C8B-B14F-4D97-AF65-F5344CB8AC3E}">
        <p14:creationId xmlns:p14="http://schemas.microsoft.com/office/powerpoint/2010/main" val="16022293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51413" y="0"/>
            <a:ext cx="5548993" cy="601209"/>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p>
            <a:pPr eaLnBrk="0" fontAlgn="base" hangingPunct="0">
              <a:spcAft>
                <a:spcPct val="0"/>
              </a:spcAft>
            </a:pPr>
            <a:r>
              <a:rPr lang="en-US" sz="4000" b="1" dirty="0">
                <a:solidFill>
                  <a:srgbClr val="B30838"/>
                </a:solidFill>
                <a:cs typeface="ＭＳ Ｐゴシック" pitchFamily="-107" charset="-128"/>
              </a:rPr>
              <a:t>The Harp Library</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36086" y="895640"/>
            <a:ext cx="1996440" cy="834670"/>
          </a:xfrm>
          <a:prstGeom prst="rect">
            <a:avLst/>
          </a:prstGeom>
        </p:spPr>
      </p:pic>
      <p:sp>
        <p:nvSpPr>
          <p:cNvPr id="5" name="Content Placeholder 2"/>
          <p:cNvSpPr txBox="1">
            <a:spLocks/>
          </p:cNvSpPr>
          <p:nvPr/>
        </p:nvSpPr>
        <p:spPr>
          <a:xfrm>
            <a:off x="439509" y="1436914"/>
            <a:ext cx="10972800" cy="4525963"/>
          </a:xfrm>
          <a:prstGeom prst="rect">
            <a:avLst/>
          </a:prstGeom>
        </p:spPr>
        <p:txBody>
          <a:bodyPr vert="horz" lIns="91440" tIns="45720" rIns="91440" bIns="45720" rtlCol="0">
            <a:normAutofit fontScale="77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t>Harp is an implementation designed in a pluggable way to bring high performance to the Apache Big Data Stack and bridge the differences between Hadoop ecosystem and HPC system through a clear communication abstraction, which did not exist before in the Hadoop ecosystem.</a:t>
            </a:r>
          </a:p>
          <a:p>
            <a:endParaRPr lang="en-US" dirty="0"/>
          </a:p>
          <a:p>
            <a:r>
              <a:rPr lang="en-US" sz="2800" dirty="0"/>
              <a:t>Hadoop Plugin that targets Hadoop 2.2.0</a:t>
            </a:r>
          </a:p>
          <a:p>
            <a:r>
              <a:rPr lang="en-US" sz="2800" dirty="0"/>
              <a:t>Provides implementation of the collective communication abstractions and </a:t>
            </a:r>
            <a:r>
              <a:rPr lang="en-US" sz="2800" dirty="0" err="1"/>
              <a:t>MapCollective</a:t>
            </a:r>
            <a:r>
              <a:rPr lang="en-US" sz="2800" dirty="0"/>
              <a:t> programming model</a:t>
            </a:r>
          </a:p>
          <a:p>
            <a:endParaRPr lang="en-US" sz="2800" dirty="0"/>
          </a:p>
          <a:p>
            <a:r>
              <a:rPr lang="en-US" sz="2800" b="1" dirty="0"/>
              <a:t>Project Link</a:t>
            </a:r>
            <a:endParaRPr lang="en-US" sz="2800" b="1" dirty="0">
              <a:hlinkClick r:id="rId4"/>
            </a:endParaRPr>
          </a:p>
          <a:p>
            <a:pPr lvl="1"/>
            <a:r>
              <a:rPr lang="en-US" dirty="0">
                <a:hlinkClick r:id="rId4"/>
              </a:rPr>
              <a:t>http://salsaproj.indiana.edu/harp/index.html</a:t>
            </a:r>
          </a:p>
          <a:p>
            <a:r>
              <a:rPr lang="en-US" sz="2800" b="1" dirty="0"/>
              <a:t>Source Code Link</a:t>
            </a:r>
          </a:p>
          <a:p>
            <a:pPr lvl="1"/>
            <a:r>
              <a:rPr lang="en-US" dirty="0">
                <a:hlinkClick r:id="rId4"/>
              </a:rPr>
              <a:t>https://github.com/jessezbj/harp-project</a:t>
            </a:r>
            <a:endParaRPr lang="en-US" dirty="0"/>
          </a:p>
          <a:p>
            <a:endParaRPr lang="en-US" dirty="0" smtClean="0"/>
          </a:p>
        </p:txBody>
      </p:sp>
    </p:spTree>
    <p:extLst>
      <p:ext uri="{BB962C8B-B14F-4D97-AF65-F5344CB8AC3E}">
        <p14:creationId xmlns:p14="http://schemas.microsoft.com/office/powerpoint/2010/main" val="324309982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11085" y="0"/>
            <a:ext cx="8395607" cy="593045"/>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p>
            <a:pPr eaLnBrk="0" fontAlgn="base" hangingPunct="0">
              <a:spcAft>
                <a:spcPct val="0"/>
              </a:spcAft>
            </a:pPr>
            <a:r>
              <a:rPr lang="en-US" sz="4000" b="1" dirty="0" smtClean="0">
                <a:solidFill>
                  <a:srgbClr val="B30838"/>
                </a:solidFill>
                <a:cs typeface="ＭＳ Ｐゴシック" pitchFamily="-107" charset="-128"/>
              </a:rPr>
              <a:t>Collective Communication Operations</a:t>
            </a:r>
            <a:endParaRPr lang="en-US" sz="4000" b="1" dirty="0">
              <a:solidFill>
                <a:srgbClr val="B30838"/>
              </a:solidFill>
              <a:cs typeface="ＭＳ Ｐゴシック" pitchFamily="-107" charset="-128"/>
            </a:endParaRPr>
          </a:p>
        </p:txBody>
      </p:sp>
      <mc:AlternateContent xmlns:mc="http://schemas.openxmlformats.org/markup-compatibility/2006" xmlns:a14="http://schemas.microsoft.com/office/drawing/2010/main">
        <mc:Choice Requires="a14">
          <p:graphicFrame>
            <p:nvGraphicFramePr>
              <p:cNvPr id="4" name="Content Placeholder 3"/>
              <p:cNvGraphicFramePr>
                <a:graphicFrameLocks noGrp="1"/>
              </p:cNvGraphicFramePr>
              <p:nvPr>
                <p:ph idx="1"/>
                <p:extLst/>
              </p:nvPr>
            </p:nvGraphicFramePr>
            <p:xfrm>
              <a:off x="1672281" y="1306642"/>
              <a:ext cx="8822724" cy="4693003"/>
            </p:xfrm>
            <a:graphic>
              <a:graphicData uri="http://schemas.openxmlformats.org/drawingml/2006/table">
                <a:tbl>
                  <a:tblPr firstRow="1" bandRow="1">
                    <a:tableStyleId>{5C22544A-7EE6-4342-B048-85BDC9FD1C3A}</a:tableStyleId>
                  </a:tblPr>
                  <a:tblGrid>
                    <a:gridCol w="2205681"/>
                    <a:gridCol w="2205681"/>
                    <a:gridCol w="2205681"/>
                    <a:gridCol w="2205681"/>
                  </a:tblGrid>
                  <a:tr h="486763">
                    <a:tc>
                      <a:txBody>
                        <a:bodyPr/>
                        <a:lstStyle/>
                        <a:p>
                          <a:pPr marL="0" algn="ctr" defTabSz="914400" rtl="0" eaLnBrk="1" latinLnBrk="0" hangingPunct="1"/>
                          <a:r>
                            <a:rPr lang="en-US" sz="1800" b="1" kern="1200" dirty="0" smtClean="0">
                              <a:solidFill>
                                <a:schemeClr val="lt1"/>
                              </a:solidFill>
                              <a:latin typeface="+mn-lt"/>
                              <a:ea typeface="+mn-ea"/>
                              <a:cs typeface="+mn-cs"/>
                            </a:rPr>
                            <a:t>Operation Name</a:t>
                          </a:r>
                          <a:endParaRPr lang="en-US" sz="1800" b="1" kern="1200" dirty="0">
                            <a:solidFill>
                              <a:schemeClr val="lt1"/>
                            </a:solidFill>
                            <a:latin typeface="+mn-lt"/>
                            <a:ea typeface="+mn-ea"/>
                            <a:cs typeface="+mn-cs"/>
                          </a:endParaRPr>
                        </a:p>
                      </a:txBody>
                      <a:tcPr anchor="ctr"/>
                    </a:tc>
                    <a:tc>
                      <a:txBody>
                        <a:bodyPr/>
                        <a:lstStyle/>
                        <a:p>
                          <a:pPr algn="ctr"/>
                          <a:r>
                            <a:rPr lang="en-US" b="1" dirty="0" smtClean="0"/>
                            <a:t>Data Abstraction</a:t>
                          </a:r>
                          <a:endParaRPr lang="en-US" b="1" dirty="0"/>
                        </a:p>
                      </a:txBody>
                      <a:tcPr anchor="ctr"/>
                    </a:tc>
                    <a:tc>
                      <a:txBody>
                        <a:bodyPr/>
                        <a:lstStyle/>
                        <a:p>
                          <a:pPr algn="ctr"/>
                          <a:r>
                            <a:rPr lang="en-US" b="1" dirty="0" smtClean="0"/>
                            <a:t>Algorithm</a:t>
                          </a:r>
                          <a:endParaRPr lang="en-US" b="1" dirty="0"/>
                        </a:p>
                      </a:txBody>
                      <a:tcPr anchor="ctr"/>
                    </a:tc>
                    <a:tc>
                      <a:txBody>
                        <a:bodyPr/>
                        <a:lstStyle/>
                        <a:p>
                          <a:pPr algn="ctr"/>
                          <a:r>
                            <a:rPr lang="en-US" b="1" dirty="0" smtClean="0"/>
                            <a:t>Time Complexity</a:t>
                          </a:r>
                          <a:endParaRPr lang="en-US" b="1" dirty="0"/>
                        </a:p>
                      </a:txBody>
                      <a:tcPr anchor="ctr"/>
                    </a:tc>
                  </a:tr>
                  <a:tr h="486763">
                    <a:tc>
                      <a:txBody>
                        <a:bodyPr/>
                        <a:lstStyle/>
                        <a:p>
                          <a:pPr algn="l"/>
                          <a:r>
                            <a:rPr lang="en-US" sz="1800" b="1" i="0" u="none" strike="noStrike" kern="1200" baseline="0" dirty="0" smtClean="0">
                              <a:solidFill>
                                <a:schemeClr val="dk1"/>
                              </a:solidFill>
                              <a:latin typeface="+mn-lt"/>
                              <a:ea typeface="+mn-ea"/>
                              <a:cs typeface="+mn-cs"/>
                            </a:rPr>
                            <a:t>broadcast</a:t>
                          </a:r>
                          <a:endParaRPr lang="en-US" b="1" dirty="0"/>
                        </a:p>
                      </a:txBody>
                      <a:tcPr anchor="ctr"/>
                    </a:tc>
                    <a:tc>
                      <a:txBody>
                        <a:bodyPr/>
                        <a:lstStyle/>
                        <a:p>
                          <a:pPr algn="l"/>
                          <a:r>
                            <a:rPr lang="en-US" b="1" dirty="0" smtClean="0"/>
                            <a:t>arrays, key-value</a:t>
                          </a:r>
                        </a:p>
                        <a:p>
                          <a:pPr algn="l"/>
                          <a:r>
                            <a:rPr lang="en-US" b="1" dirty="0" smtClean="0"/>
                            <a:t>pairs &amp; vertices</a:t>
                          </a:r>
                          <a:endParaRPr lang="en-US" b="1" dirty="0"/>
                        </a:p>
                      </a:txBody>
                      <a:tcPr anchor="ctr"/>
                    </a:tc>
                    <a:tc>
                      <a:txBody>
                        <a:bodyPr/>
                        <a:lstStyle/>
                        <a:p>
                          <a:r>
                            <a:rPr lang="en-US" sz="1800" b="1" i="0" u="none" strike="noStrike" kern="1200" baseline="0" dirty="0" smtClean="0">
                              <a:solidFill>
                                <a:schemeClr val="dk1"/>
                              </a:solidFill>
                              <a:latin typeface="+mn-lt"/>
                              <a:ea typeface="+mn-ea"/>
                              <a:cs typeface="+mn-cs"/>
                            </a:rPr>
                            <a:t>chain</a:t>
                          </a:r>
                          <a:endParaRPr lang="en-US" b="1" dirty="0"/>
                        </a:p>
                      </a:txBody>
                      <a:tcPr anchor="ctr"/>
                    </a:tc>
                    <a:tc>
                      <a:txBody>
                        <a:bodyPr/>
                        <a:lstStyle/>
                        <a:p>
                          <a:pPr algn="ctr"/>
                          <a14:m>
                            <m:oMathPara xmlns:m="http://schemas.openxmlformats.org/officeDocument/2006/math">
                              <m:oMathParaPr>
                                <m:jc m:val="center"/>
                              </m:oMathParaPr>
                              <m:oMath xmlns:m="http://schemas.openxmlformats.org/officeDocument/2006/math">
                                <m:r>
                                  <a:rPr lang="en-US" b="1" i="1" smtClean="0">
                                    <a:latin typeface="Cambria Math" panose="02040503050406030204" pitchFamily="18" charset="0"/>
                                  </a:rPr>
                                  <m:t>𝒏</m:t>
                                </m:r>
                                <m:r>
                                  <a:rPr lang="en-US" b="1" i="1" smtClean="0">
                                    <a:latin typeface="Cambria Math" panose="02040503050406030204" pitchFamily="18" charset="0"/>
                                    <a:ea typeface="Cambria Math" panose="02040503050406030204" pitchFamily="18" charset="0"/>
                                  </a:rPr>
                                  <m:t>𝜷</m:t>
                                </m:r>
                              </m:oMath>
                            </m:oMathPara>
                          </a14:m>
                          <a:endParaRPr lang="en-US" b="1" dirty="0"/>
                        </a:p>
                      </a:txBody>
                      <a:tcPr anchor="ctr"/>
                    </a:tc>
                  </a:tr>
                  <a:tr h="486763">
                    <a:tc>
                      <a:txBody>
                        <a:bodyPr/>
                        <a:lstStyle/>
                        <a:p>
                          <a:pPr algn="l"/>
                          <a:r>
                            <a:rPr lang="en-US" b="1" dirty="0" smtClean="0"/>
                            <a:t>allgather</a:t>
                          </a:r>
                          <a:endParaRPr lang="en-US" b="1" dirty="0"/>
                        </a:p>
                      </a:txBody>
                      <a:tcPr anchor="ctr"/>
                    </a:tc>
                    <a:tc>
                      <a:txBody>
                        <a:bodyPr/>
                        <a:lstStyle/>
                        <a:p>
                          <a:pPr algn="l"/>
                          <a:r>
                            <a:rPr lang="en-US" b="1" dirty="0" smtClean="0"/>
                            <a:t>arrays, key-value</a:t>
                          </a:r>
                        </a:p>
                        <a:p>
                          <a:pPr algn="l"/>
                          <a:r>
                            <a:rPr lang="en-US" b="1" dirty="0" smtClean="0"/>
                            <a:t>pairs &amp; vertices</a:t>
                          </a:r>
                          <a:endParaRPr lang="en-US" b="1" dirty="0"/>
                        </a:p>
                      </a:txBody>
                      <a:tcPr anchor="ctr"/>
                    </a:tc>
                    <a:tc>
                      <a:txBody>
                        <a:bodyPr/>
                        <a:lstStyle/>
                        <a:p>
                          <a:r>
                            <a:rPr lang="en-US" b="1" dirty="0" smtClean="0"/>
                            <a:t>bucket</a:t>
                          </a:r>
                          <a:endParaRPr lang="en-US" b="1"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
                              </m:oMathParaPr>
                              <m:oMath xmlns:m="http://schemas.openxmlformats.org/officeDocument/2006/math">
                                <m:r>
                                  <a:rPr lang="en-US" b="1" i="1" smtClean="0">
                                    <a:latin typeface="Cambria Math" panose="02040503050406030204" pitchFamily="18" charset="0"/>
                                  </a:rPr>
                                  <m:t>𝒑𝒏</m:t>
                                </m:r>
                                <m:r>
                                  <a:rPr lang="en-US" b="1" i="1" smtClean="0">
                                    <a:latin typeface="Cambria Math" panose="02040503050406030204" pitchFamily="18" charset="0"/>
                                    <a:ea typeface="Cambria Math" panose="02040503050406030204" pitchFamily="18" charset="0"/>
                                  </a:rPr>
                                  <m:t>𝜷</m:t>
                                </m:r>
                              </m:oMath>
                            </m:oMathPara>
                          </a14:m>
                          <a:endParaRPr lang="en-US" b="1" dirty="0"/>
                        </a:p>
                      </a:txBody>
                      <a:tcPr anchor="ctr"/>
                    </a:tc>
                  </a:tr>
                  <a:tr h="486763">
                    <a:tc rowSpan="2">
                      <a:txBody>
                        <a:bodyPr/>
                        <a:lstStyle/>
                        <a:p>
                          <a:pPr algn="l"/>
                          <a:r>
                            <a:rPr lang="en-US" b="1" dirty="0" smtClean="0"/>
                            <a:t>allreduce</a:t>
                          </a:r>
                          <a:endParaRPr lang="en-US" b="1" dirty="0"/>
                        </a:p>
                      </a:txBody>
                      <a:tcPr anchor="ctr"/>
                    </a:tc>
                    <a:tc rowSpan="2">
                      <a:txBody>
                        <a:bodyPr/>
                        <a:lstStyle/>
                        <a:p>
                          <a:pPr algn="l"/>
                          <a:r>
                            <a:rPr lang="en-US" b="1" dirty="0" smtClean="0"/>
                            <a:t>arrays, key-value</a:t>
                          </a:r>
                        </a:p>
                        <a:p>
                          <a:pPr algn="l"/>
                          <a:r>
                            <a:rPr lang="en-US" b="1" dirty="0" smtClean="0"/>
                            <a:t>pairs</a:t>
                          </a:r>
                          <a:endParaRPr lang="en-US" b="1" dirty="0"/>
                        </a:p>
                      </a:txBody>
                      <a:tcPr anchor="ctr"/>
                    </a:tc>
                    <a:tc>
                      <a:txBody>
                        <a:bodyPr/>
                        <a:lstStyle/>
                        <a:p>
                          <a:r>
                            <a:rPr lang="en-US" b="1" dirty="0" smtClean="0"/>
                            <a:t>bi-directional</a:t>
                          </a:r>
                        </a:p>
                        <a:p>
                          <a:r>
                            <a:rPr lang="en-US" b="1" dirty="0" smtClean="0"/>
                            <a:t>exchange</a:t>
                          </a:r>
                          <a:endParaRPr lang="en-US" b="1"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
                              </m:oMathParaPr>
                              <m:oMath xmlns:m="http://schemas.openxmlformats.org/officeDocument/2006/math">
                                <m:r>
                                  <a:rPr lang="en-US" b="1" i="1" smtClean="0">
                                    <a:latin typeface="Cambria Math" panose="02040503050406030204" pitchFamily="18" charset="0"/>
                                  </a:rPr>
                                  <m:t>(</m:t>
                                </m:r>
                                <m:sSub>
                                  <m:sSubPr>
                                    <m:ctrlPr>
                                      <a:rPr lang="en-US" b="1" i="1" smtClean="0">
                                        <a:latin typeface="Cambria Math" panose="02040503050406030204" pitchFamily="18" charset="0"/>
                                      </a:rPr>
                                    </m:ctrlPr>
                                  </m:sSubPr>
                                  <m:e>
                                    <m:r>
                                      <a:rPr lang="en-US" b="1" i="1" smtClean="0">
                                        <a:latin typeface="Cambria Math" panose="02040503050406030204" pitchFamily="18" charset="0"/>
                                      </a:rPr>
                                      <m:t>𝒍𝒐𝒈</m:t>
                                    </m:r>
                                  </m:e>
                                  <m:sub>
                                    <m:r>
                                      <a:rPr lang="en-US" b="1" i="1" smtClean="0">
                                        <a:latin typeface="Cambria Math" panose="02040503050406030204" pitchFamily="18" charset="0"/>
                                      </a:rPr>
                                      <m:t>𝟐</m:t>
                                    </m:r>
                                  </m:sub>
                                </m:sSub>
                                <m:r>
                                  <a:rPr lang="en-US" b="1" i="1" smtClean="0">
                                    <a:latin typeface="Cambria Math" panose="02040503050406030204" pitchFamily="18" charset="0"/>
                                  </a:rPr>
                                  <m:t>𝒑</m:t>
                                </m:r>
                                <m:r>
                                  <a:rPr lang="en-US" b="1" i="1" smtClean="0">
                                    <a:latin typeface="Cambria Math" panose="02040503050406030204" pitchFamily="18" charset="0"/>
                                  </a:rPr>
                                  <m:t>)</m:t>
                                </m:r>
                                <m:r>
                                  <a:rPr lang="en-US" b="1" i="1" smtClean="0">
                                    <a:latin typeface="Cambria Math" panose="02040503050406030204" pitchFamily="18" charset="0"/>
                                  </a:rPr>
                                  <m:t>𝒏</m:t>
                                </m:r>
                                <m:r>
                                  <a:rPr lang="en-US" b="1" i="1" smtClean="0">
                                    <a:latin typeface="Cambria Math" panose="02040503050406030204" pitchFamily="18" charset="0"/>
                                    <a:ea typeface="Cambria Math" panose="02040503050406030204" pitchFamily="18" charset="0"/>
                                  </a:rPr>
                                  <m:t>𝜷</m:t>
                                </m:r>
                              </m:oMath>
                            </m:oMathPara>
                          </a14:m>
                          <a:endParaRPr lang="en-US" b="1" dirty="0"/>
                        </a:p>
                      </a:txBody>
                      <a:tcPr anchor="ctr"/>
                    </a:tc>
                  </a:tr>
                  <a:tr h="278150">
                    <a:tc vMerge="1">
                      <a:txBody>
                        <a:bodyPr/>
                        <a:lstStyle/>
                        <a:p>
                          <a:endParaRPr lang="en-US"/>
                        </a:p>
                      </a:txBody>
                      <a:tcPr/>
                    </a:tc>
                    <a:tc vMerge="1">
                      <a:txBody>
                        <a:bodyPr/>
                        <a:lstStyle/>
                        <a:p>
                          <a:endParaRPr lang="en-US"/>
                        </a:p>
                      </a:txBody>
                      <a:tcPr/>
                    </a:tc>
                    <a:tc>
                      <a:txBody>
                        <a:bodyPr/>
                        <a:lstStyle/>
                        <a:p>
                          <a:r>
                            <a:rPr lang="en-US" b="1" dirty="0" smtClean="0"/>
                            <a:t>regroup-</a:t>
                          </a:r>
                          <a:r>
                            <a:rPr lang="en-US" b="1" dirty="0" err="1" smtClean="0"/>
                            <a:t>allgather</a:t>
                          </a:r>
                          <a:endParaRPr lang="en-US" b="1"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b="1" dirty="0" smtClean="0"/>
                            <a:t>2</a:t>
                          </a:r>
                          <a14:m>
                            <m:oMath xmlns:m="http://schemas.openxmlformats.org/officeDocument/2006/math">
                              <m:r>
                                <a:rPr lang="en-US" b="1" i="1" smtClean="0">
                                  <a:latin typeface="Cambria Math" panose="02040503050406030204" pitchFamily="18" charset="0"/>
                                </a:rPr>
                                <m:t>𝒏</m:t>
                              </m:r>
                              <m:r>
                                <a:rPr lang="en-US" b="1" i="1" smtClean="0">
                                  <a:latin typeface="Cambria Math" panose="02040503050406030204" pitchFamily="18" charset="0"/>
                                  <a:ea typeface="Cambria Math" panose="02040503050406030204" pitchFamily="18" charset="0"/>
                                </a:rPr>
                                <m:t>𝜷</m:t>
                              </m:r>
                            </m:oMath>
                          </a14:m>
                          <a:endParaRPr lang="en-US" b="1" dirty="0"/>
                        </a:p>
                      </a:txBody>
                      <a:tcPr anchor="ctr"/>
                    </a:tc>
                  </a:tr>
                  <a:tr h="486763">
                    <a:tc>
                      <a:txBody>
                        <a:bodyPr/>
                        <a:lstStyle/>
                        <a:p>
                          <a:r>
                            <a:rPr lang="en-US" b="1" dirty="0" smtClean="0"/>
                            <a:t>regroup</a:t>
                          </a:r>
                          <a:endParaRPr lang="en-US" b="1" dirty="0"/>
                        </a:p>
                      </a:txBody>
                      <a:tcPr/>
                    </a:tc>
                    <a:tc>
                      <a:txBody>
                        <a:bodyPr/>
                        <a:lstStyle/>
                        <a:p>
                          <a:r>
                            <a:rPr lang="en-US" b="1" dirty="0" smtClean="0"/>
                            <a:t>arrays, key-value</a:t>
                          </a:r>
                        </a:p>
                        <a:p>
                          <a:r>
                            <a:rPr lang="en-US" b="1" dirty="0" smtClean="0"/>
                            <a:t>pairs &amp; vertices</a:t>
                          </a:r>
                          <a:endParaRPr lang="en-US" b="1" dirty="0"/>
                        </a:p>
                      </a:txBody>
                      <a:tcPr anchor="ctr"/>
                    </a:tc>
                    <a:tc>
                      <a:txBody>
                        <a:bodyPr/>
                        <a:lstStyle/>
                        <a:p>
                          <a:r>
                            <a:rPr lang="en-US" b="1" dirty="0" smtClean="0"/>
                            <a:t>point-to-point</a:t>
                          </a:r>
                        </a:p>
                        <a:p>
                          <a:r>
                            <a:rPr lang="en-US" b="1" dirty="0" smtClean="0"/>
                            <a:t>direct sending</a:t>
                          </a:r>
                          <a:endParaRPr lang="en-US" b="1"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
                              </m:oMathParaPr>
                              <m:oMath xmlns:m="http://schemas.openxmlformats.org/officeDocument/2006/math">
                                <m:r>
                                  <a:rPr lang="en-US" b="1" i="1" smtClean="0">
                                    <a:latin typeface="Cambria Math" panose="02040503050406030204" pitchFamily="18" charset="0"/>
                                  </a:rPr>
                                  <m:t>𝒏</m:t>
                                </m:r>
                                <m:r>
                                  <a:rPr lang="en-US" b="1" i="1" smtClean="0">
                                    <a:latin typeface="Cambria Math" panose="02040503050406030204" pitchFamily="18" charset="0"/>
                                    <a:ea typeface="Cambria Math" panose="02040503050406030204" pitchFamily="18" charset="0"/>
                                  </a:rPr>
                                  <m:t>𝜷</m:t>
                                </m:r>
                              </m:oMath>
                            </m:oMathPara>
                          </a14:m>
                          <a:endParaRPr lang="en-US" b="1" dirty="0"/>
                        </a:p>
                      </a:txBody>
                      <a:tcPr anchor="ctr"/>
                    </a:tc>
                  </a:tr>
                  <a:tr h="486763">
                    <a:tc>
                      <a:txBody>
                        <a:bodyPr/>
                        <a:lstStyle/>
                        <a:p>
                          <a:r>
                            <a:rPr lang="en-US" b="1" dirty="0" smtClean="0"/>
                            <a:t>send messages</a:t>
                          </a:r>
                        </a:p>
                        <a:p>
                          <a:r>
                            <a:rPr lang="en-US" b="1" dirty="0" smtClean="0"/>
                            <a:t>to vertices</a:t>
                          </a:r>
                          <a:endParaRPr lang="en-US" b="1" dirty="0"/>
                        </a:p>
                      </a:txBody>
                      <a:tcPr/>
                    </a:tc>
                    <a:tc>
                      <a:txBody>
                        <a:bodyPr/>
                        <a:lstStyle/>
                        <a:p>
                          <a:r>
                            <a:rPr lang="en-US" b="1" dirty="0" smtClean="0"/>
                            <a:t>messages,</a:t>
                          </a:r>
                        </a:p>
                        <a:p>
                          <a:r>
                            <a:rPr lang="en-US" b="1" dirty="0" smtClean="0"/>
                            <a:t>vertices</a:t>
                          </a:r>
                          <a:endParaRPr lang="en-US" b="1" dirty="0"/>
                        </a:p>
                      </a:txBody>
                      <a:tcPr anchor="ctr"/>
                    </a:tc>
                    <a:tc>
                      <a:txBody>
                        <a:bodyPr/>
                        <a:lstStyle/>
                        <a:p>
                          <a:r>
                            <a:rPr lang="en-US" b="1" dirty="0" smtClean="0"/>
                            <a:t>point-to-point</a:t>
                          </a:r>
                        </a:p>
                        <a:p>
                          <a:r>
                            <a:rPr lang="en-US" b="1" dirty="0" smtClean="0"/>
                            <a:t>direct sending</a:t>
                          </a:r>
                          <a:endParaRPr lang="en-US" b="1"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
                              </m:oMathParaPr>
                              <m:oMath xmlns:m="http://schemas.openxmlformats.org/officeDocument/2006/math">
                                <m:r>
                                  <a:rPr lang="en-US" b="1" i="1" smtClean="0">
                                    <a:latin typeface="Cambria Math" panose="02040503050406030204" pitchFamily="18" charset="0"/>
                                  </a:rPr>
                                  <m:t>𝒏</m:t>
                                </m:r>
                                <m:r>
                                  <a:rPr lang="en-US" b="1" i="1" smtClean="0">
                                    <a:latin typeface="Cambria Math" panose="02040503050406030204" pitchFamily="18" charset="0"/>
                                    <a:ea typeface="Cambria Math" panose="02040503050406030204" pitchFamily="18" charset="0"/>
                                  </a:rPr>
                                  <m:t>𝜷</m:t>
                                </m:r>
                              </m:oMath>
                            </m:oMathPara>
                          </a14:m>
                          <a:endParaRPr lang="en-US" b="1" dirty="0"/>
                        </a:p>
                      </a:txBody>
                      <a:tcPr anchor="ctr"/>
                    </a:tc>
                  </a:tr>
                  <a:tr h="486763">
                    <a:tc>
                      <a:txBody>
                        <a:bodyPr/>
                        <a:lstStyle/>
                        <a:p>
                          <a:r>
                            <a:rPr lang="en-US" b="1" dirty="0" smtClean="0"/>
                            <a:t>send edges to</a:t>
                          </a:r>
                        </a:p>
                        <a:p>
                          <a:r>
                            <a:rPr lang="en-US" b="1" dirty="0" smtClean="0"/>
                            <a:t>vertices</a:t>
                          </a:r>
                          <a:endParaRPr lang="en-US" b="1" dirty="0"/>
                        </a:p>
                      </a:txBody>
                      <a:tcPr/>
                    </a:tc>
                    <a:tc>
                      <a:txBody>
                        <a:bodyPr/>
                        <a:lstStyle/>
                        <a:p>
                          <a:r>
                            <a:rPr lang="en-US" b="1" dirty="0" smtClean="0"/>
                            <a:t>edges, vertices</a:t>
                          </a:r>
                          <a:endParaRPr lang="en-US" b="1" dirty="0"/>
                        </a:p>
                      </a:txBody>
                      <a:tcPr anchor="ctr"/>
                    </a:tc>
                    <a:tc>
                      <a:txBody>
                        <a:bodyPr/>
                        <a:lstStyle/>
                        <a:p>
                          <a:r>
                            <a:rPr lang="en-US" b="1" dirty="0" smtClean="0"/>
                            <a:t>point-to-point</a:t>
                          </a:r>
                        </a:p>
                        <a:p>
                          <a:r>
                            <a:rPr lang="en-US" b="1" dirty="0" smtClean="0"/>
                            <a:t>direct sending</a:t>
                          </a:r>
                          <a:endParaRPr lang="en-US" b="1"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
                              </m:oMathParaPr>
                              <m:oMath xmlns:m="http://schemas.openxmlformats.org/officeDocument/2006/math">
                                <m:r>
                                  <a:rPr lang="en-US" b="1" i="1" smtClean="0">
                                    <a:latin typeface="Cambria Math" panose="02040503050406030204" pitchFamily="18" charset="0"/>
                                  </a:rPr>
                                  <m:t>𝒏</m:t>
                                </m:r>
                                <m:r>
                                  <a:rPr lang="en-US" b="1" i="1" smtClean="0">
                                    <a:latin typeface="Cambria Math" panose="02040503050406030204" pitchFamily="18" charset="0"/>
                                    <a:ea typeface="Cambria Math" panose="02040503050406030204" pitchFamily="18" charset="0"/>
                                  </a:rPr>
                                  <m:t>𝜷</m:t>
                                </m:r>
                              </m:oMath>
                            </m:oMathPara>
                          </a14:m>
                          <a:endParaRPr lang="en-US" b="1" dirty="0" smtClean="0">
                            <a:ea typeface="Cambria Math" panose="02040503050406030204" pitchFamily="18" charset="0"/>
                          </a:endParaRPr>
                        </a:p>
                      </a:txBody>
                      <a:tcPr anchor="ctr"/>
                    </a:tc>
                  </a:tr>
                </a:tbl>
              </a:graphicData>
            </a:graphic>
          </p:graphicFrame>
        </mc:Choice>
        <mc:Fallback xmlns="">
          <p:graphicFrame>
            <p:nvGraphicFramePr>
              <p:cNvPr id="4" name="Content Placeholder 3"/>
              <p:cNvGraphicFramePr>
                <a:graphicFrameLocks noGrp="1"/>
              </p:cNvGraphicFramePr>
              <p:nvPr>
                <p:ph idx="1"/>
                <p:extLst/>
              </p:nvPr>
            </p:nvGraphicFramePr>
            <p:xfrm>
              <a:off x="1672281" y="1306642"/>
              <a:ext cx="8822724" cy="4693003"/>
            </p:xfrm>
            <a:graphic>
              <a:graphicData uri="http://schemas.openxmlformats.org/drawingml/2006/table">
                <a:tbl>
                  <a:tblPr firstRow="1" bandRow="1">
                    <a:tableStyleId>{5C22544A-7EE6-4342-B048-85BDC9FD1C3A}</a:tableStyleId>
                  </a:tblPr>
                  <a:tblGrid>
                    <a:gridCol w="2205681"/>
                    <a:gridCol w="2205681"/>
                    <a:gridCol w="2205681"/>
                    <a:gridCol w="2205681"/>
                  </a:tblGrid>
                  <a:tr h="486763">
                    <a:tc>
                      <a:txBody>
                        <a:bodyPr/>
                        <a:lstStyle/>
                        <a:p>
                          <a:pPr marL="0" algn="ctr" defTabSz="914400" rtl="0" eaLnBrk="1" latinLnBrk="0" hangingPunct="1"/>
                          <a:r>
                            <a:rPr lang="en-US" sz="1800" b="1" kern="1200" dirty="0" smtClean="0">
                              <a:solidFill>
                                <a:schemeClr val="lt1"/>
                              </a:solidFill>
                              <a:latin typeface="+mn-lt"/>
                              <a:ea typeface="+mn-ea"/>
                              <a:cs typeface="+mn-cs"/>
                            </a:rPr>
                            <a:t>Operation Name</a:t>
                          </a:r>
                          <a:endParaRPr lang="en-US" sz="1800" b="1" kern="1200" dirty="0">
                            <a:solidFill>
                              <a:schemeClr val="lt1"/>
                            </a:solidFill>
                            <a:latin typeface="+mn-lt"/>
                            <a:ea typeface="+mn-ea"/>
                            <a:cs typeface="+mn-cs"/>
                          </a:endParaRPr>
                        </a:p>
                      </a:txBody>
                      <a:tcPr anchor="ctr"/>
                    </a:tc>
                    <a:tc>
                      <a:txBody>
                        <a:bodyPr/>
                        <a:lstStyle/>
                        <a:p>
                          <a:pPr algn="ctr"/>
                          <a:r>
                            <a:rPr lang="en-US" b="1" dirty="0" smtClean="0"/>
                            <a:t>Data Abstraction</a:t>
                          </a:r>
                          <a:endParaRPr lang="en-US" b="1" dirty="0"/>
                        </a:p>
                      </a:txBody>
                      <a:tcPr anchor="ctr"/>
                    </a:tc>
                    <a:tc>
                      <a:txBody>
                        <a:bodyPr/>
                        <a:lstStyle/>
                        <a:p>
                          <a:pPr algn="ctr"/>
                          <a:r>
                            <a:rPr lang="en-US" b="1" dirty="0" smtClean="0"/>
                            <a:t>Algorithm</a:t>
                          </a:r>
                          <a:endParaRPr lang="en-US" b="1" dirty="0"/>
                        </a:p>
                      </a:txBody>
                      <a:tcPr anchor="ctr"/>
                    </a:tc>
                    <a:tc>
                      <a:txBody>
                        <a:bodyPr/>
                        <a:lstStyle/>
                        <a:p>
                          <a:pPr algn="ctr"/>
                          <a:r>
                            <a:rPr lang="en-US" b="1" dirty="0" smtClean="0"/>
                            <a:t>Time Complexity</a:t>
                          </a:r>
                          <a:endParaRPr lang="en-US" b="1" dirty="0"/>
                        </a:p>
                      </a:txBody>
                      <a:tcPr anchor="ctr"/>
                    </a:tc>
                  </a:tr>
                  <a:tr h="640080">
                    <a:tc>
                      <a:txBody>
                        <a:bodyPr/>
                        <a:lstStyle/>
                        <a:p>
                          <a:pPr algn="l"/>
                          <a:r>
                            <a:rPr lang="en-US" sz="1800" b="1" i="0" u="none" strike="noStrike" kern="1200" baseline="0" dirty="0" smtClean="0">
                              <a:solidFill>
                                <a:schemeClr val="dk1"/>
                              </a:solidFill>
                              <a:latin typeface="+mn-lt"/>
                              <a:ea typeface="+mn-ea"/>
                              <a:cs typeface="+mn-cs"/>
                            </a:rPr>
                            <a:t>broadcast</a:t>
                          </a:r>
                          <a:endParaRPr lang="en-US" b="1" dirty="0"/>
                        </a:p>
                      </a:txBody>
                      <a:tcPr anchor="ctr"/>
                    </a:tc>
                    <a:tc>
                      <a:txBody>
                        <a:bodyPr/>
                        <a:lstStyle/>
                        <a:p>
                          <a:pPr algn="l"/>
                          <a:r>
                            <a:rPr lang="en-US" b="1" dirty="0" smtClean="0"/>
                            <a:t>arrays, key-value</a:t>
                          </a:r>
                        </a:p>
                        <a:p>
                          <a:pPr algn="l"/>
                          <a:r>
                            <a:rPr lang="en-US" b="1" dirty="0" smtClean="0"/>
                            <a:t>pairs &amp; vertices</a:t>
                          </a:r>
                          <a:endParaRPr lang="en-US" b="1" dirty="0"/>
                        </a:p>
                      </a:txBody>
                      <a:tcPr anchor="ctr"/>
                    </a:tc>
                    <a:tc>
                      <a:txBody>
                        <a:bodyPr/>
                        <a:lstStyle/>
                        <a:p>
                          <a:r>
                            <a:rPr lang="en-US" sz="1800" b="1" i="0" u="none" strike="noStrike" kern="1200" baseline="0" dirty="0" smtClean="0">
                              <a:solidFill>
                                <a:schemeClr val="dk1"/>
                              </a:solidFill>
                              <a:latin typeface="+mn-lt"/>
                              <a:ea typeface="+mn-ea"/>
                              <a:cs typeface="+mn-cs"/>
                            </a:rPr>
                            <a:t>chain</a:t>
                          </a:r>
                          <a:endParaRPr lang="en-US" b="1" dirty="0"/>
                        </a:p>
                      </a:txBody>
                      <a:tcPr anchor="ctr"/>
                    </a:tc>
                    <a:tc>
                      <a:txBody>
                        <a:bodyPr/>
                        <a:lstStyle/>
                        <a:p>
                          <a:endParaRPr lang="en-US"/>
                        </a:p>
                      </a:txBody>
                      <a:tcPr anchor="ctr">
                        <a:blipFill rotWithShape="0">
                          <a:blip r:embed="rId2"/>
                          <a:stretch>
                            <a:fillRect l="-300276" t="-77143" r="-1105" b="-572381"/>
                          </a:stretch>
                        </a:blipFill>
                      </a:tcPr>
                    </a:tc>
                  </a:tr>
                  <a:tr h="640080">
                    <a:tc>
                      <a:txBody>
                        <a:bodyPr/>
                        <a:lstStyle/>
                        <a:p>
                          <a:pPr algn="l"/>
                          <a:r>
                            <a:rPr lang="en-US" b="1" dirty="0" smtClean="0"/>
                            <a:t>allgather</a:t>
                          </a:r>
                          <a:endParaRPr lang="en-US" b="1" dirty="0"/>
                        </a:p>
                      </a:txBody>
                      <a:tcPr anchor="ctr"/>
                    </a:tc>
                    <a:tc>
                      <a:txBody>
                        <a:bodyPr/>
                        <a:lstStyle/>
                        <a:p>
                          <a:pPr algn="l"/>
                          <a:r>
                            <a:rPr lang="en-US" b="1" dirty="0" smtClean="0"/>
                            <a:t>arrays, key-value</a:t>
                          </a:r>
                        </a:p>
                        <a:p>
                          <a:pPr algn="l"/>
                          <a:r>
                            <a:rPr lang="en-US" b="1" dirty="0" smtClean="0"/>
                            <a:t>pairs &amp; vertices</a:t>
                          </a:r>
                          <a:endParaRPr lang="en-US" b="1" dirty="0"/>
                        </a:p>
                      </a:txBody>
                      <a:tcPr anchor="ctr"/>
                    </a:tc>
                    <a:tc>
                      <a:txBody>
                        <a:bodyPr/>
                        <a:lstStyle/>
                        <a:p>
                          <a:r>
                            <a:rPr lang="en-US" b="1" dirty="0" smtClean="0"/>
                            <a:t>bucket</a:t>
                          </a:r>
                          <a:endParaRPr lang="en-US" b="1" dirty="0"/>
                        </a:p>
                      </a:txBody>
                      <a:tcPr anchor="ctr"/>
                    </a:tc>
                    <a:tc>
                      <a:txBody>
                        <a:bodyPr/>
                        <a:lstStyle/>
                        <a:p>
                          <a:endParaRPr lang="en-US"/>
                        </a:p>
                      </a:txBody>
                      <a:tcPr anchor="ctr">
                        <a:blipFill rotWithShape="0">
                          <a:blip r:embed="rId2"/>
                          <a:stretch>
                            <a:fillRect l="-300276" t="-177143" r="-1105" b="-472381"/>
                          </a:stretch>
                        </a:blipFill>
                      </a:tcPr>
                    </a:tc>
                  </a:tr>
                  <a:tr h="640080">
                    <a:tc rowSpan="2">
                      <a:txBody>
                        <a:bodyPr/>
                        <a:lstStyle/>
                        <a:p>
                          <a:pPr algn="l"/>
                          <a:r>
                            <a:rPr lang="en-US" b="1" dirty="0" smtClean="0"/>
                            <a:t>allreduce</a:t>
                          </a:r>
                          <a:endParaRPr lang="en-US" b="1" dirty="0"/>
                        </a:p>
                      </a:txBody>
                      <a:tcPr anchor="ctr"/>
                    </a:tc>
                    <a:tc rowSpan="2">
                      <a:txBody>
                        <a:bodyPr/>
                        <a:lstStyle/>
                        <a:p>
                          <a:pPr algn="l"/>
                          <a:r>
                            <a:rPr lang="en-US" b="1" dirty="0" smtClean="0"/>
                            <a:t>arrays, key-value</a:t>
                          </a:r>
                        </a:p>
                        <a:p>
                          <a:pPr algn="l"/>
                          <a:r>
                            <a:rPr lang="en-US" b="1" dirty="0" smtClean="0"/>
                            <a:t>pairs</a:t>
                          </a:r>
                          <a:endParaRPr lang="en-US" b="1" dirty="0"/>
                        </a:p>
                      </a:txBody>
                      <a:tcPr anchor="ctr"/>
                    </a:tc>
                    <a:tc>
                      <a:txBody>
                        <a:bodyPr/>
                        <a:lstStyle/>
                        <a:p>
                          <a:r>
                            <a:rPr lang="en-US" b="1" dirty="0" smtClean="0"/>
                            <a:t>bi-directional</a:t>
                          </a:r>
                        </a:p>
                        <a:p>
                          <a:r>
                            <a:rPr lang="en-US" b="1" dirty="0" smtClean="0"/>
                            <a:t>exchange</a:t>
                          </a:r>
                          <a:endParaRPr lang="en-US" b="1" dirty="0"/>
                        </a:p>
                      </a:txBody>
                      <a:tcPr anchor="ctr"/>
                    </a:tc>
                    <a:tc>
                      <a:txBody>
                        <a:bodyPr/>
                        <a:lstStyle/>
                        <a:p>
                          <a:endParaRPr lang="en-US"/>
                        </a:p>
                      </a:txBody>
                      <a:tcPr anchor="ctr">
                        <a:blipFill rotWithShape="0">
                          <a:blip r:embed="rId2"/>
                          <a:stretch>
                            <a:fillRect l="-300276" t="-277143" r="-1105" b="-372381"/>
                          </a:stretch>
                        </a:blipFill>
                      </a:tcPr>
                    </a:tc>
                  </a:tr>
                  <a:tr h="365760">
                    <a:tc vMerge="1">
                      <a:txBody>
                        <a:bodyPr/>
                        <a:lstStyle/>
                        <a:p>
                          <a:endParaRPr lang="en-US"/>
                        </a:p>
                      </a:txBody>
                      <a:tcPr/>
                    </a:tc>
                    <a:tc vMerge="1">
                      <a:txBody>
                        <a:bodyPr/>
                        <a:lstStyle/>
                        <a:p>
                          <a:endParaRPr lang="en-US"/>
                        </a:p>
                      </a:txBody>
                      <a:tcPr/>
                    </a:tc>
                    <a:tc>
                      <a:txBody>
                        <a:bodyPr/>
                        <a:lstStyle/>
                        <a:p>
                          <a:r>
                            <a:rPr lang="en-US" b="1" dirty="0" smtClean="0"/>
                            <a:t>regroup-</a:t>
                          </a:r>
                          <a:r>
                            <a:rPr lang="en-US" b="1" dirty="0" err="1" smtClean="0"/>
                            <a:t>allgather</a:t>
                          </a:r>
                          <a:endParaRPr lang="en-US" b="1" dirty="0"/>
                        </a:p>
                      </a:txBody>
                      <a:tcPr anchor="ctr"/>
                    </a:tc>
                    <a:tc>
                      <a:txBody>
                        <a:bodyPr/>
                        <a:lstStyle/>
                        <a:p>
                          <a:endParaRPr lang="en-US"/>
                        </a:p>
                      </a:txBody>
                      <a:tcPr anchor="ctr">
                        <a:blipFill rotWithShape="0">
                          <a:blip r:embed="rId2"/>
                          <a:stretch>
                            <a:fillRect l="-300276" t="-649180" r="-1105" b="-540984"/>
                          </a:stretch>
                        </a:blipFill>
                      </a:tcPr>
                    </a:tc>
                  </a:tr>
                  <a:tr h="640080">
                    <a:tc>
                      <a:txBody>
                        <a:bodyPr/>
                        <a:lstStyle/>
                        <a:p>
                          <a:r>
                            <a:rPr lang="en-US" b="1" dirty="0" smtClean="0"/>
                            <a:t>regroup</a:t>
                          </a:r>
                          <a:endParaRPr lang="en-US" b="1" dirty="0"/>
                        </a:p>
                      </a:txBody>
                      <a:tcPr/>
                    </a:tc>
                    <a:tc>
                      <a:txBody>
                        <a:bodyPr/>
                        <a:lstStyle/>
                        <a:p>
                          <a:r>
                            <a:rPr lang="en-US" b="1" dirty="0" smtClean="0"/>
                            <a:t>arrays, key-value</a:t>
                          </a:r>
                        </a:p>
                        <a:p>
                          <a:r>
                            <a:rPr lang="en-US" b="1" dirty="0" smtClean="0"/>
                            <a:t>pairs &amp; vertices</a:t>
                          </a:r>
                          <a:endParaRPr lang="en-US" b="1" dirty="0"/>
                        </a:p>
                      </a:txBody>
                      <a:tcPr anchor="ctr"/>
                    </a:tc>
                    <a:tc>
                      <a:txBody>
                        <a:bodyPr/>
                        <a:lstStyle/>
                        <a:p>
                          <a:r>
                            <a:rPr lang="en-US" b="1" dirty="0" smtClean="0"/>
                            <a:t>point-to-point</a:t>
                          </a:r>
                        </a:p>
                        <a:p>
                          <a:r>
                            <a:rPr lang="en-US" b="1" dirty="0" smtClean="0"/>
                            <a:t>direct sending</a:t>
                          </a:r>
                          <a:endParaRPr lang="en-US" b="1" dirty="0"/>
                        </a:p>
                      </a:txBody>
                      <a:tcPr anchor="ctr"/>
                    </a:tc>
                    <a:tc>
                      <a:txBody>
                        <a:bodyPr/>
                        <a:lstStyle/>
                        <a:p>
                          <a:endParaRPr lang="en-US"/>
                        </a:p>
                      </a:txBody>
                      <a:tcPr anchor="ctr">
                        <a:blipFill rotWithShape="0">
                          <a:blip r:embed="rId2"/>
                          <a:stretch>
                            <a:fillRect l="-300276" t="-435238" r="-1105" b="-214286"/>
                          </a:stretch>
                        </a:blipFill>
                      </a:tcPr>
                    </a:tc>
                  </a:tr>
                  <a:tr h="640080">
                    <a:tc>
                      <a:txBody>
                        <a:bodyPr/>
                        <a:lstStyle/>
                        <a:p>
                          <a:r>
                            <a:rPr lang="en-US" b="1" dirty="0" smtClean="0"/>
                            <a:t>send messages</a:t>
                          </a:r>
                        </a:p>
                        <a:p>
                          <a:r>
                            <a:rPr lang="en-US" b="1" dirty="0" smtClean="0"/>
                            <a:t>to vertices</a:t>
                          </a:r>
                          <a:endParaRPr lang="en-US" b="1" dirty="0"/>
                        </a:p>
                      </a:txBody>
                      <a:tcPr/>
                    </a:tc>
                    <a:tc>
                      <a:txBody>
                        <a:bodyPr/>
                        <a:lstStyle/>
                        <a:p>
                          <a:r>
                            <a:rPr lang="en-US" b="1" dirty="0" smtClean="0"/>
                            <a:t>messages,</a:t>
                          </a:r>
                        </a:p>
                        <a:p>
                          <a:r>
                            <a:rPr lang="en-US" b="1" dirty="0" smtClean="0"/>
                            <a:t>vertices</a:t>
                          </a:r>
                          <a:endParaRPr lang="en-US" b="1" dirty="0"/>
                        </a:p>
                      </a:txBody>
                      <a:tcPr anchor="ctr"/>
                    </a:tc>
                    <a:tc>
                      <a:txBody>
                        <a:bodyPr/>
                        <a:lstStyle/>
                        <a:p>
                          <a:r>
                            <a:rPr lang="en-US" b="1" dirty="0" smtClean="0"/>
                            <a:t>point-to-point</a:t>
                          </a:r>
                        </a:p>
                        <a:p>
                          <a:r>
                            <a:rPr lang="en-US" b="1" dirty="0" smtClean="0"/>
                            <a:t>direct sending</a:t>
                          </a:r>
                          <a:endParaRPr lang="en-US" b="1" dirty="0"/>
                        </a:p>
                      </a:txBody>
                      <a:tcPr anchor="ctr"/>
                    </a:tc>
                    <a:tc>
                      <a:txBody>
                        <a:bodyPr/>
                        <a:lstStyle/>
                        <a:p>
                          <a:endParaRPr lang="en-US"/>
                        </a:p>
                      </a:txBody>
                      <a:tcPr anchor="ctr">
                        <a:blipFill rotWithShape="0">
                          <a:blip r:embed="rId2"/>
                          <a:stretch>
                            <a:fillRect l="-300276" t="-535238" r="-1105" b="-114286"/>
                          </a:stretch>
                        </a:blipFill>
                      </a:tcPr>
                    </a:tc>
                  </a:tr>
                  <a:tr h="640080">
                    <a:tc>
                      <a:txBody>
                        <a:bodyPr/>
                        <a:lstStyle/>
                        <a:p>
                          <a:r>
                            <a:rPr lang="en-US" b="1" dirty="0" smtClean="0"/>
                            <a:t>send edges to</a:t>
                          </a:r>
                        </a:p>
                        <a:p>
                          <a:r>
                            <a:rPr lang="en-US" b="1" dirty="0" smtClean="0"/>
                            <a:t>vertices</a:t>
                          </a:r>
                          <a:endParaRPr lang="en-US" b="1" dirty="0"/>
                        </a:p>
                      </a:txBody>
                      <a:tcPr/>
                    </a:tc>
                    <a:tc>
                      <a:txBody>
                        <a:bodyPr/>
                        <a:lstStyle/>
                        <a:p>
                          <a:r>
                            <a:rPr lang="en-US" b="1" dirty="0" smtClean="0"/>
                            <a:t>edges, vertices</a:t>
                          </a:r>
                          <a:endParaRPr lang="en-US" b="1" dirty="0"/>
                        </a:p>
                      </a:txBody>
                      <a:tcPr anchor="ctr"/>
                    </a:tc>
                    <a:tc>
                      <a:txBody>
                        <a:bodyPr/>
                        <a:lstStyle/>
                        <a:p>
                          <a:r>
                            <a:rPr lang="en-US" b="1" dirty="0" smtClean="0"/>
                            <a:t>point-to-point</a:t>
                          </a:r>
                        </a:p>
                        <a:p>
                          <a:r>
                            <a:rPr lang="en-US" b="1" dirty="0" smtClean="0"/>
                            <a:t>direct sending</a:t>
                          </a:r>
                          <a:endParaRPr lang="en-US" b="1" dirty="0"/>
                        </a:p>
                      </a:txBody>
                      <a:tcPr anchor="ctr"/>
                    </a:tc>
                    <a:tc>
                      <a:txBody>
                        <a:bodyPr/>
                        <a:lstStyle/>
                        <a:p>
                          <a:endParaRPr lang="en-US"/>
                        </a:p>
                      </a:txBody>
                      <a:tcPr anchor="ctr">
                        <a:blipFill rotWithShape="0">
                          <a:blip r:embed="rId2"/>
                          <a:stretch>
                            <a:fillRect l="-300276" t="-635238" r="-1105" b="-14286"/>
                          </a:stretch>
                        </a:blipFill>
                      </a:tcPr>
                    </a:tc>
                  </a:tr>
                </a:tbl>
              </a:graphicData>
            </a:graphic>
          </p:graphicFrame>
        </mc:Fallback>
      </mc:AlternateContent>
    </p:spTree>
    <p:extLst>
      <p:ext uri="{BB962C8B-B14F-4D97-AF65-F5344CB8AC3E}">
        <p14:creationId xmlns:p14="http://schemas.microsoft.com/office/powerpoint/2010/main" val="257303056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23658" y="0"/>
            <a:ext cx="5486400" cy="655638"/>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p>
            <a:pPr eaLnBrk="0" fontAlgn="base" hangingPunct="0">
              <a:spcAft>
                <a:spcPct val="0"/>
              </a:spcAft>
            </a:pPr>
            <a:r>
              <a:rPr lang="en-US" sz="3600" b="1" dirty="0">
                <a:solidFill>
                  <a:srgbClr val="B30838"/>
                </a:solidFill>
                <a:cs typeface="ＭＳ Ｐゴシック" pitchFamily="-107" charset="-128"/>
              </a:rPr>
              <a:t>Important Trends</a:t>
            </a:r>
          </a:p>
        </p:txBody>
      </p:sp>
      <p:grpSp>
        <p:nvGrpSpPr>
          <p:cNvPr id="16" name="Group 15"/>
          <p:cNvGrpSpPr/>
          <p:nvPr/>
        </p:nvGrpSpPr>
        <p:grpSpPr>
          <a:xfrm>
            <a:off x="1828800" y="934876"/>
            <a:ext cx="8458200" cy="5094254"/>
            <a:chOff x="304800" y="1382745"/>
            <a:chExt cx="8458200" cy="5094254"/>
          </a:xfrm>
        </p:grpSpPr>
        <p:sp>
          <p:nvSpPr>
            <p:cNvPr id="6" name="Freeform 5"/>
            <p:cNvSpPr/>
            <p:nvPr/>
          </p:nvSpPr>
          <p:spPr>
            <a:xfrm>
              <a:off x="5357844" y="4799582"/>
              <a:ext cx="3405156" cy="1677417"/>
            </a:xfrm>
            <a:custGeom>
              <a:avLst/>
              <a:gdLst>
                <a:gd name="connsiteX0" fmla="*/ 0 w 2871752"/>
                <a:gd name="connsiteY0" fmla="*/ 160122 h 1601216"/>
                <a:gd name="connsiteX1" fmla="*/ 46899 w 2871752"/>
                <a:gd name="connsiteY1" fmla="*/ 46899 h 1601216"/>
                <a:gd name="connsiteX2" fmla="*/ 160122 w 2871752"/>
                <a:gd name="connsiteY2" fmla="*/ 1 h 1601216"/>
                <a:gd name="connsiteX3" fmla="*/ 2711630 w 2871752"/>
                <a:gd name="connsiteY3" fmla="*/ 0 h 1601216"/>
                <a:gd name="connsiteX4" fmla="*/ 2824853 w 2871752"/>
                <a:gd name="connsiteY4" fmla="*/ 46899 h 1601216"/>
                <a:gd name="connsiteX5" fmla="*/ 2871751 w 2871752"/>
                <a:gd name="connsiteY5" fmla="*/ 160122 h 1601216"/>
                <a:gd name="connsiteX6" fmla="*/ 2871752 w 2871752"/>
                <a:gd name="connsiteY6" fmla="*/ 1441094 h 1601216"/>
                <a:gd name="connsiteX7" fmla="*/ 2824853 w 2871752"/>
                <a:gd name="connsiteY7" fmla="*/ 1554317 h 1601216"/>
                <a:gd name="connsiteX8" fmla="*/ 2711630 w 2871752"/>
                <a:gd name="connsiteY8" fmla="*/ 1601216 h 1601216"/>
                <a:gd name="connsiteX9" fmla="*/ 160122 w 2871752"/>
                <a:gd name="connsiteY9" fmla="*/ 1601216 h 1601216"/>
                <a:gd name="connsiteX10" fmla="*/ 46899 w 2871752"/>
                <a:gd name="connsiteY10" fmla="*/ 1554317 h 1601216"/>
                <a:gd name="connsiteX11" fmla="*/ 0 w 2871752"/>
                <a:gd name="connsiteY11" fmla="*/ 1441094 h 1601216"/>
                <a:gd name="connsiteX12" fmla="*/ 0 w 2871752"/>
                <a:gd name="connsiteY12" fmla="*/ 160122 h 1601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71752" h="1601216">
                  <a:moveTo>
                    <a:pt x="0" y="160122"/>
                  </a:moveTo>
                  <a:cubicBezTo>
                    <a:pt x="0" y="117655"/>
                    <a:pt x="16870" y="76927"/>
                    <a:pt x="46899" y="46899"/>
                  </a:cubicBezTo>
                  <a:cubicBezTo>
                    <a:pt x="76928" y="16870"/>
                    <a:pt x="117655" y="0"/>
                    <a:pt x="160122" y="1"/>
                  </a:cubicBezTo>
                  <a:lnTo>
                    <a:pt x="2711630" y="0"/>
                  </a:lnTo>
                  <a:cubicBezTo>
                    <a:pt x="2754097" y="0"/>
                    <a:pt x="2794825" y="16870"/>
                    <a:pt x="2824853" y="46899"/>
                  </a:cubicBezTo>
                  <a:cubicBezTo>
                    <a:pt x="2854882" y="76928"/>
                    <a:pt x="2871752" y="117655"/>
                    <a:pt x="2871751" y="160122"/>
                  </a:cubicBezTo>
                  <a:cubicBezTo>
                    <a:pt x="2871751" y="587113"/>
                    <a:pt x="2871752" y="1014103"/>
                    <a:pt x="2871752" y="1441094"/>
                  </a:cubicBezTo>
                  <a:cubicBezTo>
                    <a:pt x="2871752" y="1483561"/>
                    <a:pt x="2854882" y="1524289"/>
                    <a:pt x="2824853" y="1554317"/>
                  </a:cubicBezTo>
                  <a:cubicBezTo>
                    <a:pt x="2794824" y="1584346"/>
                    <a:pt x="2754097" y="1601216"/>
                    <a:pt x="2711630" y="1601216"/>
                  </a:cubicBezTo>
                  <a:lnTo>
                    <a:pt x="160122" y="1601216"/>
                  </a:lnTo>
                  <a:cubicBezTo>
                    <a:pt x="117655" y="1601216"/>
                    <a:pt x="76927" y="1584346"/>
                    <a:pt x="46899" y="1554317"/>
                  </a:cubicBezTo>
                  <a:cubicBezTo>
                    <a:pt x="16870" y="1524288"/>
                    <a:pt x="0" y="1483561"/>
                    <a:pt x="0" y="1441094"/>
                  </a:cubicBezTo>
                  <a:lnTo>
                    <a:pt x="0" y="160122"/>
                  </a:lnTo>
                  <a:close/>
                </a:path>
              </a:pathLst>
            </a:custGeom>
            <a:scene3d>
              <a:camera prst="orthographicFront"/>
              <a:lightRig rig="flat" dir="t"/>
            </a:scene3d>
            <a:sp3d z="-190500" extrusionH="12700" prstMaterial="plastic">
              <a:bevelT w="50800" h="50800"/>
            </a:sp3d>
          </p:spPr>
          <p:style>
            <a:lnRef idx="1">
              <a:schemeClr val="accent4">
                <a:hueOff val="-2976513"/>
                <a:satOff val="17933"/>
                <a:lumOff val="1437"/>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57659" tIns="496438" rIns="96135" bIns="96134" numCol="1" spcCol="1270" anchor="t" anchorCtr="0">
              <a:noAutofit/>
            </a:bodyPr>
            <a:lstStyle/>
            <a:p>
              <a:pPr marL="114300" lvl="1" indent="-114300" defTabSz="533400">
                <a:lnSpc>
                  <a:spcPct val="90000"/>
                </a:lnSpc>
                <a:spcBef>
                  <a:spcPct val="0"/>
                </a:spcBef>
                <a:spcAft>
                  <a:spcPct val="15000"/>
                </a:spcAft>
                <a:buFontTx/>
                <a:buChar char="••"/>
              </a:pPr>
              <a:endParaRPr lang="en-US" sz="1200" dirty="0">
                <a:solidFill>
                  <a:prstClr val="black">
                    <a:hueOff val="0"/>
                    <a:satOff val="0"/>
                    <a:lumOff val="0"/>
                    <a:alphaOff val="0"/>
                  </a:prstClr>
                </a:solidFill>
              </a:endParaRPr>
            </a:p>
          </p:txBody>
        </p:sp>
        <p:sp>
          <p:nvSpPr>
            <p:cNvPr id="7" name="Freeform 6"/>
            <p:cNvSpPr/>
            <p:nvPr/>
          </p:nvSpPr>
          <p:spPr>
            <a:xfrm>
              <a:off x="304800" y="4799580"/>
              <a:ext cx="3681991" cy="1677417"/>
            </a:xfrm>
            <a:custGeom>
              <a:avLst/>
              <a:gdLst>
                <a:gd name="connsiteX0" fmla="*/ 0 w 3204788"/>
                <a:gd name="connsiteY0" fmla="*/ 160122 h 1601216"/>
                <a:gd name="connsiteX1" fmla="*/ 46899 w 3204788"/>
                <a:gd name="connsiteY1" fmla="*/ 46899 h 1601216"/>
                <a:gd name="connsiteX2" fmla="*/ 160122 w 3204788"/>
                <a:gd name="connsiteY2" fmla="*/ 1 h 1601216"/>
                <a:gd name="connsiteX3" fmla="*/ 3044666 w 3204788"/>
                <a:gd name="connsiteY3" fmla="*/ 0 h 1601216"/>
                <a:gd name="connsiteX4" fmla="*/ 3157889 w 3204788"/>
                <a:gd name="connsiteY4" fmla="*/ 46899 h 1601216"/>
                <a:gd name="connsiteX5" fmla="*/ 3204787 w 3204788"/>
                <a:gd name="connsiteY5" fmla="*/ 160122 h 1601216"/>
                <a:gd name="connsiteX6" fmla="*/ 3204788 w 3204788"/>
                <a:gd name="connsiteY6" fmla="*/ 1441094 h 1601216"/>
                <a:gd name="connsiteX7" fmla="*/ 3157889 w 3204788"/>
                <a:gd name="connsiteY7" fmla="*/ 1554317 h 1601216"/>
                <a:gd name="connsiteX8" fmla="*/ 3044666 w 3204788"/>
                <a:gd name="connsiteY8" fmla="*/ 1601216 h 1601216"/>
                <a:gd name="connsiteX9" fmla="*/ 160122 w 3204788"/>
                <a:gd name="connsiteY9" fmla="*/ 1601216 h 1601216"/>
                <a:gd name="connsiteX10" fmla="*/ 46899 w 3204788"/>
                <a:gd name="connsiteY10" fmla="*/ 1554317 h 1601216"/>
                <a:gd name="connsiteX11" fmla="*/ 0 w 3204788"/>
                <a:gd name="connsiteY11" fmla="*/ 1441094 h 1601216"/>
                <a:gd name="connsiteX12" fmla="*/ 0 w 3204788"/>
                <a:gd name="connsiteY12" fmla="*/ 160122 h 1601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04788" h="1601216">
                  <a:moveTo>
                    <a:pt x="0" y="160122"/>
                  </a:moveTo>
                  <a:cubicBezTo>
                    <a:pt x="0" y="117655"/>
                    <a:pt x="16870" y="76927"/>
                    <a:pt x="46899" y="46899"/>
                  </a:cubicBezTo>
                  <a:cubicBezTo>
                    <a:pt x="76928" y="16870"/>
                    <a:pt x="117655" y="0"/>
                    <a:pt x="160122" y="1"/>
                  </a:cubicBezTo>
                  <a:lnTo>
                    <a:pt x="3044666" y="0"/>
                  </a:lnTo>
                  <a:cubicBezTo>
                    <a:pt x="3087133" y="0"/>
                    <a:pt x="3127861" y="16870"/>
                    <a:pt x="3157889" y="46899"/>
                  </a:cubicBezTo>
                  <a:cubicBezTo>
                    <a:pt x="3187918" y="76928"/>
                    <a:pt x="3204788" y="117655"/>
                    <a:pt x="3204787" y="160122"/>
                  </a:cubicBezTo>
                  <a:cubicBezTo>
                    <a:pt x="3204787" y="587113"/>
                    <a:pt x="3204788" y="1014103"/>
                    <a:pt x="3204788" y="1441094"/>
                  </a:cubicBezTo>
                  <a:cubicBezTo>
                    <a:pt x="3204788" y="1483561"/>
                    <a:pt x="3187918" y="1524289"/>
                    <a:pt x="3157889" y="1554317"/>
                  </a:cubicBezTo>
                  <a:cubicBezTo>
                    <a:pt x="3127860" y="1584346"/>
                    <a:pt x="3087133" y="1601216"/>
                    <a:pt x="3044666" y="1601216"/>
                  </a:cubicBezTo>
                  <a:lnTo>
                    <a:pt x="160122" y="1601216"/>
                  </a:lnTo>
                  <a:cubicBezTo>
                    <a:pt x="117655" y="1601216"/>
                    <a:pt x="76927" y="1584346"/>
                    <a:pt x="46899" y="1554317"/>
                  </a:cubicBezTo>
                  <a:cubicBezTo>
                    <a:pt x="16870" y="1524288"/>
                    <a:pt x="0" y="1483561"/>
                    <a:pt x="0" y="1441094"/>
                  </a:cubicBezTo>
                  <a:lnTo>
                    <a:pt x="0" y="160122"/>
                  </a:lnTo>
                  <a:close/>
                </a:path>
              </a:pathLst>
            </a:custGeom>
            <a:scene3d>
              <a:camera prst="orthographicFront"/>
              <a:lightRig rig="flat" dir="t"/>
            </a:scene3d>
            <a:sp3d z="-190500" extrusionH="12700" prstMaterial="plastic">
              <a:bevelT w="50800" h="50800"/>
            </a:sp3d>
          </p:spPr>
          <p:style>
            <a:lnRef idx="1">
              <a:schemeClr val="accent4">
                <a:hueOff val="-4464770"/>
                <a:satOff val="26899"/>
                <a:lumOff val="2156"/>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2324" tIns="492628" rIns="1053760" bIns="92324" numCol="1" spcCol="1270" anchor="t" anchorCtr="0">
              <a:noAutofit/>
            </a:bodyPr>
            <a:lstStyle/>
            <a:p>
              <a:pPr marL="114300" lvl="1" indent="-114300" defTabSz="533400">
                <a:lnSpc>
                  <a:spcPct val="90000"/>
                </a:lnSpc>
                <a:spcBef>
                  <a:spcPct val="0"/>
                </a:spcBef>
                <a:spcAft>
                  <a:spcPct val="15000"/>
                </a:spcAft>
                <a:buFontTx/>
                <a:buChar char="••"/>
              </a:pPr>
              <a:endParaRPr lang="en-US" sz="1600" dirty="0">
                <a:solidFill>
                  <a:prstClr val="black">
                    <a:hueOff val="0"/>
                    <a:satOff val="0"/>
                    <a:lumOff val="0"/>
                    <a:alphaOff val="0"/>
                  </a:prstClr>
                </a:solidFill>
              </a:endParaRPr>
            </a:p>
          </p:txBody>
        </p:sp>
        <p:sp>
          <p:nvSpPr>
            <p:cNvPr id="8" name="Freeform 7"/>
            <p:cNvSpPr/>
            <p:nvPr/>
          </p:nvSpPr>
          <p:spPr>
            <a:xfrm>
              <a:off x="5357844" y="1382745"/>
              <a:ext cx="3332806" cy="1651000"/>
            </a:xfrm>
            <a:custGeom>
              <a:avLst/>
              <a:gdLst>
                <a:gd name="connsiteX0" fmla="*/ 0 w 3127072"/>
                <a:gd name="connsiteY0" fmla="*/ 160122 h 1601216"/>
                <a:gd name="connsiteX1" fmla="*/ 46899 w 3127072"/>
                <a:gd name="connsiteY1" fmla="*/ 46899 h 1601216"/>
                <a:gd name="connsiteX2" fmla="*/ 160122 w 3127072"/>
                <a:gd name="connsiteY2" fmla="*/ 1 h 1601216"/>
                <a:gd name="connsiteX3" fmla="*/ 2966950 w 3127072"/>
                <a:gd name="connsiteY3" fmla="*/ 0 h 1601216"/>
                <a:gd name="connsiteX4" fmla="*/ 3080173 w 3127072"/>
                <a:gd name="connsiteY4" fmla="*/ 46899 h 1601216"/>
                <a:gd name="connsiteX5" fmla="*/ 3127071 w 3127072"/>
                <a:gd name="connsiteY5" fmla="*/ 160122 h 1601216"/>
                <a:gd name="connsiteX6" fmla="*/ 3127072 w 3127072"/>
                <a:gd name="connsiteY6" fmla="*/ 1441094 h 1601216"/>
                <a:gd name="connsiteX7" fmla="*/ 3080173 w 3127072"/>
                <a:gd name="connsiteY7" fmla="*/ 1554317 h 1601216"/>
                <a:gd name="connsiteX8" fmla="*/ 2966950 w 3127072"/>
                <a:gd name="connsiteY8" fmla="*/ 1601216 h 1601216"/>
                <a:gd name="connsiteX9" fmla="*/ 160122 w 3127072"/>
                <a:gd name="connsiteY9" fmla="*/ 1601216 h 1601216"/>
                <a:gd name="connsiteX10" fmla="*/ 46899 w 3127072"/>
                <a:gd name="connsiteY10" fmla="*/ 1554317 h 1601216"/>
                <a:gd name="connsiteX11" fmla="*/ 0 w 3127072"/>
                <a:gd name="connsiteY11" fmla="*/ 1441094 h 1601216"/>
                <a:gd name="connsiteX12" fmla="*/ 0 w 3127072"/>
                <a:gd name="connsiteY12" fmla="*/ 160122 h 1601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27072" h="1601216">
                  <a:moveTo>
                    <a:pt x="0" y="160122"/>
                  </a:moveTo>
                  <a:cubicBezTo>
                    <a:pt x="0" y="117655"/>
                    <a:pt x="16870" y="76927"/>
                    <a:pt x="46899" y="46899"/>
                  </a:cubicBezTo>
                  <a:cubicBezTo>
                    <a:pt x="76928" y="16870"/>
                    <a:pt x="117655" y="0"/>
                    <a:pt x="160122" y="1"/>
                  </a:cubicBezTo>
                  <a:lnTo>
                    <a:pt x="2966950" y="0"/>
                  </a:lnTo>
                  <a:cubicBezTo>
                    <a:pt x="3009417" y="0"/>
                    <a:pt x="3050145" y="16870"/>
                    <a:pt x="3080173" y="46899"/>
                  </a:cubicBezTo>
                  <a:cubicBezTo>
                    <a:pt x="3110202" y="76928"/>
                    <a:pt x="3127072" y="117655"/>
                    <a:pt x="3127071" y="160122"/>
                  </a:cubicBezTo>
                  <a:cubicBezTo>
                    <a:pt x="3127071" y="587113"/>
                    <a:pt x="3127072" y="1014103"/>
                    <a:pt x="3127072" y="1441094"/>
                  </a:cubicBezTo>
                  <a:cubicBezTo>
                    <a:pt x="3127072" y="1483561"/>
                    <a:pt x="3110202" y="1524289"/>
                    <a:pt x="3080173" y="1554317"/>
                  </a:cubicBezTo>
                  <a:cubicBezTo>
                    <a:pt x="3050144" y="1584346"/>
                    <a:pt x="3009417" y="1601216"/>
                    <a:pt x="2966950" y="1601216"/>
                  </a:cubicBezTo>
                  <a:lnTo>
                    <a:pt x="160122" y="1601216"/>
                  </a:lnTo>
                  <a:cubicBezTo>
                    <a:pt x="117655" y="1601216"/>
                    <a:pt x="76927" y="1584346"/>
                    <a:pt x="46899" y="1554317"/>
                  </a:cubicBezTo>
                  <a:cubicBezTo>
                    <a:pt x="16870" y="1524288"/>
                    <a:pt x="0" y="1483561"/>
                    <a:pt x="0" y="1441094"/>
                  </a:cubicBezTo>
                  <a:lnTo>
                    <a:pt x="0" y="160122"/>
                  </a:lnTo>
                  <a:close/>
                </a:path>
              </a:pathLst>
            </a:custGeom>
            <a:scene3d>
              <a:camera prst="orthographicFront"/>
              <a:lightRig rig="flat" dir="t"/>
            </a:scene3d>
            <a:sp3d z="-190500" extrusionH="12700" prstMaterial="plastic">
              <a:bevelT w="50800" h="50800"/>
            </a:sp3d>
          </p:spPr>
          <p:style>
            <a:lnRef idx="1">
              <a:schemeClr val="accent4">
                <a:hueOff val="-1488257"/>
                <a:satOff val="8966"/>
                <a:lumOff val="719"/>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034256" tIns="96134" rIns="96133" bIns="496438" numCol="1" spcCol="1270" anchor="t" anchorCtr="0">
              <a:noAutofit/>
            </a:bodyPr>
            <a:lstStyle/>
            <a:p>
              <a:pPr marL="228600" lvl="2" indent="-114300" defTabSz="533400">
                <a:lnSpc>
                  <a:spcPct val="90000"/>
                </a:lnSpc>
                <a:spcBef>
                  <a:spcPct val="0"/>
                </a:spcBef>
                <a:spcAft>
                  <a:spcPct val="15000"/>
                </a:spcAft>
                <a:buFontTx/>
                <a:buChar char="••"/>
              </a:pPr>
              <a:r>
                <a:rPr kumimoji="1" lang="en-US" sz="1600" dirty="0" smtClean="0">
                  <a:solidFill>
                    <a:prstClr val="black"/>
                  </a:solidFill>
                  <a:ea typeface="魏碑" charset="-122"/>
                </a:rPr>
                <a:t>Mobile devices and </a:t>
              </a:r>
              <a:r>
                <a:rPr kumimoji="1" lang="en-US" sz="1600" dirty="0">
                  <a:solidFill>
                    <a:prstClr val="black"/>
                  </a:solidFill>
                  <a:ea typeface="魏碑" charset="-122"/>
                </a:rPr>
                <a:t>Sensor network</a:t>
              </a:r>
              <a:r>
                <a:rPr kumimoji="1" lang="en-US" sz="1600" dirty="0" smtClean="0">
                  <a:solidFill>
                    <a:prstClr val="black"/>
                  </a:solidFill>
                  <a:ea typeface="魏碑" charset="-122"/>
                </a:rPr>
                <a:t> form the outskirts of the Internet </a:t>
              </a:r>
            </a:p>
            <a:p>
              <a:pPr marL="228600" lvl="2" indent="-114300" defTabSz="533400">
                <a:lnSpc>
                  <a:spcPct val="90000"/>
                </a:lnSpc>
                <a:spcBef>
                  <a:spcPct val="0"/>
                </a:spcBef>
                <a:spcAft>
                  <a:spcPct val="15000"/>
                </a:spcAft>
                <a:buFontTx/>
                <a:buChar char="••"/>
              </a:pPr>
              <a:r>
                <a:rPr kumimoji="1" lang="en-US" sz="1600" dirty="0" smtClean="0">
                  <a:solidFill>
                    <a:prstClr val="black"/>
                  </a:solidFill>
                  <a:ea typeface="魏碑" charset="-122"/>
                </a:rPr>
                <a:t>50 </a:t>
              </a:r>
              <a:r>
                <a:rPr kumimoji="1" lang="en-US" sz="1600" dirty="0">
                  <a:solidFill>
                    <a:prstClr val="black"/>
                  </a:solidFill>
                  <a:ea typeface="魏碑" charset="-122"/>
                </a:rPr>
                <a:t>billion devices by 2020</a:t>
              </a:r>
              <a:endParaRPr lang="en-US" sz="1600" dirty="0">
                <a:solidFill>
                  <a:prstClr val="black">
                    <a:hueOff val="0"/>
                    <a:satOff val="0"/>
                    <a:lumOff val="0"/>
                    <a:alphaOff val="0"/>
                  </a:prstClr>
                </a:solidFill>
              </a:endParaRPr>
            </a:p>
            <a:p>
              <a:pPr marL="228600" lvl="2" indent="-114300" defTabSz="533400">
                <a:lnSpc>
                  <a:spcPct val="90000"/>
                </a:lnSpc>
                <a:spcBef>
                  <a:spcPct val="0"/>
                </a:spcBef>
                <a:spcAft>
                  <a:spcPct val="15000"/>
                </a:spcAft>
                <a:buFontTx/>
                <a:buChar char="••"/>
              </a:pPr>
              <a:endParaRPr lang="en-US" sz="1200" dirty="0">
                <a:solidFill>
                  <a:prstClr val="black">
                    <a:hueOff val="0"/>
                    <a:satOff val="0"/>
                    <a:lumOff val="0"/>
                    <a:alphaOff val="0"/>
                  </a:prstClr>
                </a:solidFill>
              </a:endParaRPr>
            </a:p>
          </p:txBody>
        </p:sp>
        <p:sp>
          <p:nvSpPr>
            <p:cNvPr id="9" name="Freeform 8"/>
            <p:cNvSpPr/>
            <p:nvPr/>
          </p:nvSpPr>
          <p:spPr>
            <a:xfrm>
              <a:off x="304800" y="1396999"/>
              <a:ext cx="3778864" cy="1761493"/>
            </a:xfrm>
            <a:custGeom>
              <a:avLst/>
              <a:gdLst>
                <a:gd name="connsiteX0" fmla="*/ 0 w 3124798"/>
                <a:gd name="connsiteY0" fmla="*/ 160122 h 1601216"/>
                <a:gd name="connsiteX1" fmla="*/ 46899 w 3124798"/>
                <a:gd name="connsiteY1" fmla="*/ 46899 h 1601216"/>
                <a:gd name="connsiteX2" fmla="*/ 160122 w 3124798"/>
                <a:gd name="connsiteY2" fmla="*/ 1 h 1601216"/>
                <a:gd name="connsiteX3" fmla="*/ 2964676 w 3124798"/>
                <a:gd name="connsiteY3" fmla="*/ 0 h 1601216"/>
                <a:gd name="connsiteX4" fmla="*/ 3077899 w 3124798"/>
                <a:gd name="connsiteY4" fmla="*/ 46899 h 1601216"/>
                <a:gd name="connsiteX5" fmla="*/ 3124797 w 3124798"/>
                <a:gd name="connsiteY5" fmla="*/ 160122 h 1601216"/>
                <a:gd name="connsiteX6" fmla="*/ 3124798 w 3124798"/>
                <a:gd name="connsiteY6" fmla="*/ 1441094 h 1601216"/>
                <a:gd name="connsiteX7" fmla="*/ 3077899 w 3124798"/>
                <a:gd name="connsiteY7" fmla="*/ 1554317 h 1601216"/>
                <a:gd name="connsiteX8" fmla="*/ 2964676 w 3124798"/>
                <a:gd name="connsiteY8" fmla="*/ 1601216 h 1601216"/>
                <a:gd name="connsiteX9" fmla="*/ 160122 w 3124798"/>
                <a:gd name="connsiteY9" fmla="*/ 1601216 h 1601216"/>
                <a:gd name="connsiteX10" fmla="*/ 46899 w 3124798"/>
                <a:gd name="connsiteY10" fmla="*/ 1554317 h 1601216"/>
                <a:gd name="connsiteX11" fmla="*/ 0 w 3124798"/>
                <a:gd name="connsiteY11" fmla="*/ 1441094 h 1601216"/>
                <a:gd name="connsiteX12" fmla="*/ 0 w 3124798"/>
                <a:gd name="connsiteY12" fmla="*/ 160122 h 1601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24798" h="1601216">
                  <a:moveTo>
                    <a:pt x="0" y="160122"/>
                  </a:moveTo>
                  <a:cubicBezTo>
                    <a:pt x="0" y="117655"/>
                    <a:pt x="16870" y="76927"/>
                    <a:pt x="46899" y="46899"/>
                  </a:cubicBezTo>
                  <a:cubicBezTo>
                    <a:pt x="76928" y="16870"/>
                    <a:pt x="117655" y="0"/>
                    <a:pt x="160122" y="1"/>
                  </a:cubicBezTo>
                  <a:lnTo>
                    <a:pt x="2964676" y="0"/>
                  </a:lnTo>
                  <a:cubicBezTo>
                    <a:pt x="3007143" y="0"/>
                    <a:pt x="3047871" y="16870"/>
                    <a:pt x="3077899" y="46899"/>
                  </a:cubicBezTo>
                  <a:cubicBezTo>
                    <a:pt x="3107928" y="76928"/>
                    <a:pt x="3124798" y="117655"/>
                    <a:pt x="3124797" y="160122"/>
                  </a:cubicBezTo>
                  <a:cubicBezTo>
                    <a:pt x="3124797" y="587113"/>
                    <a:pt x="3124798" y="1014103"/>
                    <a:pt x="3124798" y="1441094"/>
                  </a:cubicBezTo>
                  <a:cubicBezTo>
                    <a:pt x="3124798" y="1483561"/>
                    <a:pt x="3107928" y="1524289"/>
                    <a:pt x="3077899" y="1554317"/>
                  </a:cubicBezTo>
                  <a:cubicBezTo>
                    <a:pt x="3047870" y="1584346"/>
                    <a:pt x="3007143" y="1601216"/>
                    <a:pt x="2964676" y="1601216"/>
                  </a:cubicBezTo>
                  <a:lnTo>
                    <a:pt x="160122" y="1601216"/>
                  </a:lnTo>
                  <a:cubicBezTo>
                    <a:pt x="117655" y="1601216"/>
                    <a:pt x="76927" y="1584346"/>
                    <a:pt x="46899" y="1554317"/>
                  </a:cubicBezTo>
                  <a:cubicBezTo>
                    <a:pt x="16870" y="1524288"/>
                    <a:pt x="0" y="1483561"/>
                    <a:pt x="0" y="1441094"/>
                  </a:cubicBezTo>
                  <a:lnTo>
                    <a:pt x="0" y="160122"/>
                  </a:lnTo>
                  <a:close/>
                </a:path>
              </a:pathLst>
            </a:custGeom>
            <a:scene3d>
              <a:camera prst="orthographicFront"/>
              <a:lightRig rig="flat" dir="t"/>
            </a:scene3d>
            <a:sp3d z="-190500" extrusionH="12700" prstMaterial="plastic">
              <a:bevelT w="50800" h="50800"/>
            </a:sp3d>
          </p:spPr>
          <p:style>
            <a:lnRef idx="1">
              <a:schemeClr val="accent4">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80894" tIns="80894" rIns="1018333" bIns="481198" numCol="1" spcCol="1270" anchor="t" anchorCtr="0">
              <a:noAutofit/>
            </a:bodyPr>
            <a:lstStyle/>
            <a:p>
              <a:pPr marL="114300" lvl="1" indent="-114300" defTabSz="533400">
                <a:lnSpc>
                  <a:spcPct val="90000"/>
                </a:lnSpc>
                <a:spcBef>
                  <a:spcPct val="0"/>
                </a:spcBef>
                <a:spcAft>
                  <a:spcPct val="15000"/>
                </a:spcAft>
                <a:buFontTx/>
                <a:buChar char="••"/>
              </a:pPr>
              <a:r>
                <a:rPr lang="en-US" sz="1600" dirty="0">
                  <a:solidFill>
                    <a:prstClr val="black">
                      <a:hueOff val="0"/>
                      <a:satOff val="0"/>
                      <a:lumOff val="0"/>
                      <a:alphaOff val="0"/>
                    </a:prstClr>
                  </a:solidFill>
                </a:rPr>
                <a:t>In all fields of science and throughout life (e.g. web!) </a:t>
              </a:r>
              <a:endParaRPr lang="en-US" sz="1600" dirty="0" smtClean="0">
                <a:solidFill>
                  <a:prstClr val="black">
                    <a:hueOff val="0"/>
                    <a:satOff val="0"/>
                    <a:lumOff val="0"/>
                    <a:alphaOff val="0"/>
                  </a:prstClr>
                </a:solidFill>
              </a:endParaRPr>
            </a:p>
            <a:p>
              <a:pPr marL="114300" lvl="1" indent="-114300" defTabSz="533400">
                <a:lnSpc>
                  <a:spcPct val="90000"/>
                </a:lnSpc>
                <a:spcBef>
                  <a:spcPct val="0"/>
                </a:spcBef>
                <a:spcAft>
                  <a:spcPct val="15000"/>
                </a:spcAft>
                <a:buFontTx/>
                <a:buChar char="••"/>
              </a:pPr>
              <a:r>
                <a:rPr lang="en-US" sz="1600" dirty="0" smtClean="0">
                  <a:solidFill>
                    <a:prstClr val="black">
                      <a:hueOff val="0"/>
                      <a:satOff val="0"/>
                      <a:lumOff val="0"/>
                      <a:alphaOff val="0"/>
                    </a:prstClr>
                  </a:solidFill>
                </a:rPr>
                <a:t>Data </a:t>
              </a:r>
              <a:r>
                <a:rPr lang="en-US" sz="1600" dirty="0">
                  <a:solidFill>
                    <a:prstClr val="black">
                      <a:hueOff val="0"/>
                      <a:satOff val="0"/>
                      <a:lumOff val="0"/>
                      <a:alphaOff val="0"/>
                    </a:prstClr>
                  </a:solidFill>
                </a:rPr>
                <a:t>Analysis/Machine </a:t>
              </a:r>
              <a:r>
                <a:rPr lang="en-US" sz="1600" dirty="0" smtClean="0">
                  <a:solidFill>
                    <a:prstClr val="black">
                      <a:hueOff val="0"/>
                      <a:satOff val="0"/>
                      <a:lumOff val="0"/>
                      <a:alphaOff val="0"/>
                    </a:prstClr>
                  </a:solidFill>
                </a:rPr>
                <a:t>Learning </a:t>
              </a:r>
              <a:endParaRPr lang="en-US" sz="1600" dirty="0">
                <a:solidFill>
                  <a:prstClr val="black">
                    <a:hueOff val="0"/>
                    <a:satOff val="0"/>
                    <a:lumOff val="0"/>
                    <a:alphaOff val="0"/>
                  </a:prstClr>
                </a:solidFill>
              </a:endParaRPr>
            </a:p>
            <a:p>
              <a:pPr marL="114300" lvl="1" indent="-114300" defTabSz="533400">
                <a:lnSpc>
                  <a:spcPct val="90000"/>
                </a:lnSpc>
                <a:spcBef>
                  <a:spcPct val="0"/>
                </a:spcBef>
                <a:spcAft>
                  <a:spcPct val="15000"/>
                </a:spcAft>
                <a:buFontTx/>
                <a:buChar char="••"/>
              </a:pPr>
              <a:r>
                <a:rPr lang="en-US" sz="1600" dirty="0">
                  <a:solidFill>
                    <a:prstClr val="black">
                      <a:hueOff val="0"/>
                      <a:satOff val="0"/>
                      <a:lumOff val="0"/>
                      <a:alphaOff val="0"/>
                    </a:prstClr>
                  </a:solidFill>
                </a:rPr>
                <a:t>Impacts preservation, access/use, </a:t>
              </a:r>
              <a:endParaRPr lang="en-US" sz="1600" dirty="0" smtClean="0">
                <a:solidFill>
                  <a:prstClr val="black">
                    <a:hueOff val="0"/>
                    <a:satOff val="0"/>
                    <a:lumOff val="0"/>
                    <a:alphaOff val="0"/>
                  </a:prstClr>
                </a:solidFill>
              </a:endParaRPr>
            </a:p>
            <a:p>
              <a:pPr marL="0" lvl="1" defTabSz="533400">
                <a:lnSpc>
                  <a:spcPct val="90000"/>
                </a:lnSpc>
                <a:spcBef>
                  <a:spcPct val="0"/>
                </a:spcBef>
                <a:spcAft>
                  <a:spcPct val="15000"/>
                </a:spcAft>
              </a:pPr>
              <a:r>
                <a:rPr lang="en-US" sz="1600" dirty="0">
                  <a:solidFill>
                    <a:prstClr val="black">
                      <a:hueOff val="0"/>
                      <a:satOff val="0"/>
                      <a:lumOff val="0"/>
                      <a:alphaOff val="0"/>
                    </a:prstClr>
                  </a:solidFill>
                </a:rPr>
                <a:t> </a:t>
              </a:r>
              <a:r>
                <a:rPr lang="en-US" sz="1600" dirty="0" smtClean="0">
                  <a:solidFill>
                    <a:prstClr val="black">
                      <a:hueOff val="0"/>
                      <a:satOff val="0"/>
                      <a:lumOff val="0"/>
                      <a:alphaOff val="0"/>
                    </a:prstClr>
                  </a:solidFill>
                </a:rPr>
                <a:t> programming model</a:t>
              </a:r>
            </a:p>
            <a:p>
              <a:pPr marL="57150" lvl="1" indent="-57150" defTabSz="444500">
                <a:lnSpc>
                  <a:spcPct val="90000"/>
                </a:lnSpc>
                <a:spcBef>
                  <a:spcPct val="0"/>
                </a:spcBef>
                <a:spcAft>
                  <a:spcPct val="15000"/>
                </a:spcAft>
                <a:buFontTx/>
                <a:buChar char="••"/>
              </a:pPr>
              <a:endParaRPr lang="en-US" sz="1000" dirty="0">
                <a:solidFill>
                  <a:prstClr val="black">
                    <a:hueOff val="0"/>
                    <a:satOff val="0"/>
                    <a:lumOff val="0"/>
                    <a:alphaOff val="0"/>
                  </a:prstClr>
                </a:solidFill>
              </a:endParaRPr>
            </a:p>
          </p:txBody>
        </p:sp>
      </p:grpSp>
      <p:sp>
        <p:nvSpPr>
          <p:cNvPr id="10" name="Freeform 9"/>
          <p:cNvSpPr/>
          <p:nvPr/>
        </p:nvSpPr>
        <p:spPr>
          <a:xfrm>
            <a:off x="3765017" y="1234347"/>
            <a:ext cx="2166645" cy="2166645"/>
          </a:xfrm>
          <a:custGeom>
            <a:avLst/>
            <a:gdLst>
              <a:gd name="connsiteX0" fmla="*/ 0 w 2166645"/>
              <a:gd name="connsiteY0" fmla="*/ 2166645 h 2166645"/>
              <a:gd name="connsiteX1" fmla="*/ 634598 w 2166645"/>
              <a:gd name="connsiteY1" fmla="*/ 634596 h 2166645"/>
              <a:gd name="connsiteX2" fmla="*/ 2166649 w 2166645"/>
              <a:gd name="connsiteY2" fmla="*/ 3 h 2166645"/>
              <a:gd name="connsiteX3" fmla="*/ 2166645 w 2166645"/>
              <a:gd name="connsiteY3" fmla="*/ 2166645 h 2166645"/>
              <a:gd name="connsiteX4" fmla="*/ 0 w 2166645"/>
              <a:gd name="connsiteY4" fmla="*/ 2166645 h 2166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6645" h="2166645">
                <a:moveTo>
                  <a:pt x="0" y="2166645"/>
                </a:moveTo>
                <a:cubicBezTo>
                  <a:pt x="1" y="1592015"/>
                  <a:pt x="228272" y="1040920"/>
                  <a:pt x="634598" y="634596"/>
                </a:cubicBezTo>
                <a:cubicBezTo>
                  <a:pt x="1040924" y="228272"/>
                  <a:pt x="1592019" y="2"/>
                  <a:pt x="2166649" y="3"/>
                </a:cubicBezTo>
                <a:cubicBezTo>
                  <a:pt x="2166648" y="722217"/>
                  <a:pt x="2166646" y="1444431"/>
                  <a:pt x="2166645" y="2166645"/>
                </a:cubicBezTo>
                <a:lnTo>
                  <a:pt x="0" y="2166645"/>
                </a:lnTo>
                <a:close/>
              </a:path>
            </a:pathLst>
          </a:custGeom>
        </p:spPr>
        <p:style>
          <a:lnRef idx="0">
            <a:schemeClr val="accent1"/>
          </a:lnRef>
          <a:fillRef idx="3">
            <a:schemeClr val="accent1"/>
          </a:fillRef>
          <a:effectRef idx="3">
            <a:schemeClr val="accent1"/>
          </a:effectRef>
          <a:fontRef idx="minor">
            <a:schemeClr val="lt1"/>
          </a:fontRef>
        </p:style>
        <p:txBody>
          <a:bodyPr spcFirstLastPara="0" vert="horz" wrap="square" lIns="762613" tIns="762610" rIns="128016" bIns="128016" numCol="1" spcCol="1270" anchor="ctr" anchorCtr="0">
            <a:noAutofit/>
          </a:bodyPr>
          <a:lstStyle/>
          <a:p>
            <a:pPr algn="ctr" defTabSz="800100">
              <a:lnSpc>
                <a:spcPct val="90000"/>
              </a:lnSpc>
              <a:spcBef>
                <a:spcPct val="0"/>
              </a:spcBef>
              <a:spcAft>
                <a:spcPct val="35000"/>
              </a:spcAft>
            </a:pPr>
            <a:endParaRPr lang="en-US" b="1" dirty="0">
              <a:solidFill>
                <a:prstClr val="white"/>
              </a:solidFill>
            </a:endParaRPr>
          </a:p>
        </p:txBody>
      </p:sp>
      <p:sp>
        <p:nvSpPr>
          <p:cNvPr id="11" name="Freeform 10"/>
          <p:cNvSpPr/>
          <p:nvPr/>
        </p:nvSpPr>
        <p:spPr>
          <a:xfrm>
            <a:off x="6031739" y="1234347"/>
            <a:ext cx="2166642" cy="2166645"/>
          </a:xfrm>
          <a:custGeom>
            <a:avLst/>
            <a:gdLst>
              <a:gd name="connsiteX0" fmla="*/ 0 w 2166645"/>
              <a:gd name="connsiteY0" fmla="*/ 2166645 h 2166645"/>
              <a:gd name="connsiteX1" fmla="*/ 634598 w 2166645"/>
              <a:gd name="connsiteY1" fmla="*/ 634596 h 2166645"/>
              <a:gd name="connsiteX2" fmla="*/ 2166649 w 2166645"/>
              <a:gd name="connsiteY2" fmla="*/ 3 h 2166645"/>
              <a:gd name="connsiteX3" fmla="*/ 2166645 w 2166645"/>
              <a:gd name="connsiteY3" fmla="*/ 2166645 h 2166645"/>
              <a:gd name="connsiteX4" fmla="*/ 0 w 2166645"/>
              <a:gd name="connsiteY4" fmla="*/ 2166645 h 2166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6645" h="2166645">
                <a:moveTo>
                  <a:pt x="0" y="0"/>
                </a:moveTo>
                <a:cubicBezTo>
                  <a:pt x="574630" y="1"/>
                  <a:pt x="1125725" y="228272"/>
                  <a:pt x="1532049" y="634598"/>
                </a:cubicBezTo>
                <a:cubicBezTo>
                  <a:pt x="1938373" y="1040924"/>
                  <a:pt x="2166643" y="1592019"/>
                  <a:pt x="2166642" y="2166649"/>
                </a:cubicBezTo>
                <a:cubicBezTo>
                  <a:pt x="1444428" y="2166648"/>
                  <a:pt x="722214" y="2166646"/>
                  <a:pt x="0" y="2166645"/>
                </a:cubicBezTo>
                <a:lnTo>
                  <a:pt x="0" y="0"/>
                </a:lnTo>
                <a:close/>
              </a:path>
            </a:pathLst>
          </a:custGeom>
          <a:solidFill>
            <a:srgbClr val="376092"/>
          </a:soli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4">
              <a:hueOff val="-1488257"/>
              <a:satOff val="8966"/>
              <a:lumOff val="719"/>
              <a:alphaOff val="0"/>
            </a:schemeClr>
          </a:fillRef>
          <a:effectRef idx="2">
            <a:schemeClr val="accent4">
              <a:hueOff val="-1488257"/>
              <a:satOff val="8966"/>
              <a:lumOff val="719"/>
              <a:alphaOff val="0"/>
            </a:schemeClr>
          </a:effectRef>
          <a:fontRef idx="minor">
            <a:schemeClr val="lt1"/>
          </a:fontRef>
        </p:style>
        <p:txBody>
          <a:bodyPr spcFirstLastPara="0" vert="horz" wrap="square" lIns="128017" tIns="762613" rIns="762609" bIns="128016" numCol="1" spcCol="1270" anchor="ctr" anchorCtr="0">
            <a:noAutofit/>
          </a:bodyPr>
          <a:lstStyle/>
          <a:p>
            <a:pPr algn="ctr" defTabSz="800100">
              <a:lnSpc>
                <a:spcPct val="90000"/>
              </a:lnSpc>
              <a:spcBef>
                <a:spcPct val="0"/>
              </a:spcBef>
              <a:spcAft>
                <a:spcPct val="35000"/>
              </a:spcAft>
            </a:pPr>
            <a:endParaRPr lang="en-US" b="1" dirty="0">
              <a:solidFill>
                <a:prstClr val="white"/>
              </a:solidFill>
            </a:endParaRPr>
          </a:p>
        </p:txBody>
      </p:sp>
      <p:sp>
        <p:nvSpPr>
          <p:cNvPr id="12" name="Freeform 11"/>
          <p:cNvSpPr/>
          <p:nvPr/>
        </p:nvSpPr>
        <p:spPr>
          <a:xfrm rot="21600000">
            <a:off x="6031738" y="3501066"/>
            <a:ext cx="2166645" cy="2166646"/>
          </a:xfrm>
          <a:custGeom>
            <a:avLst/>
            <a:gdLst>
              <a:gd name="connsiteX0" fmla="*/ 0 w 2166645"/>
              <a:gd name="connsiteY0" fmla="*/ 2166645 h 2166645"/>
              <a:gd name="connsiteX1" fmla="*/ 634598 w 2166645"/>
              <a:gd name="connsiteY1" fmla="*/ 634596 h 2166645"/>
              <a:gd name="connsiteX2" fmla="*/ 2166649 w 2166645"/>
              <a:gd name="connsiteY2" fmla="*/ 3 h 2166645"/>
              <a:gd name="connsiteX3" fmla="*/ 2166645 w 2166645"/>
              <a:gd name="connsiteY3" fmla="*/ 2166645 h 2166645"/>
              <a:gd name="connsiteX4" fmla="*/ 0 w 2166645"/>
              <a:gd name="connsiteY4" fmla="*/ 2166645 h 2166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6645" h="2166645">
                <a:moveTo>
                  <a:pt x="2166645" y="0"/>
                </a:moveTo>
                <a:cubicBezTo>
                  <a:pt x="2166644" y="574630"/>
                  <a:pt x="1938373" y="1125725"/>
                  <a:pt x="1532047" y="1532049"/>
                </a:cubicBezTo>
                <a:cubicBezTo>
                  <a:pt x="1125721" y="1938373"/>
                  <a:pt x="574626" y="2166643"/>
                  <a:pt x="-3" y="2166642"/>
                </a:cubicBezTo>
                <a:cubicBezTo>
                  <a:pt x="-2" y="1444428"/>
                  <a:pt x="0" y="722214"/>
                  <a:pt x="0" y="0"/>
                </a:cubicBezTo>
                <a:lnTo>
                  <a:pt x="2166645" y="0"/>
                </a:lnTo>
                <a:close/>
              </a:path>
            </a:pathLst>
          </a:custGeom>
          <a:solidFill>
            <a:srgbClr val="0070C0"/>
          </a:soli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4">
              <a:hueOff val="-2976513"/>
              <a:satOff val="17933"/>
              <a:lumOff val="1437"/>
              <a:alphaOff val="0"/>
            </a:schemeClr>
          </a:fillRef>
          <a:effectRef idx="2">
            <a:schemeClr val="accent4">
              <a:hueOff val="-2976513"/>
              <a:satOff val="17933"/>
              <a:lumOff val="1437"/>
              <a:alphaOff val="0"/>
            </a:schemeClr>
          </a:effectRef>
          <a:fontRef idx="minor">
            <a:schemeClr val="lt1"/>
          </a:fontRef>
        </p:style>
        <p:txBody>
          <a:bodyPr spcFirstLastPara="0" vert="horz" wrap="square" lIns="128016" tIns="128017" rIns="762613" bIns="762610" numCol="1" spcCol="1270" anchor="ctr" anchorCtr="0">
            <a:noAutofit/>
          </a:bodyPr>
          <a:lstStyle/>
          <a:p>
            <a:pPr algn="ctr" defTabSz="800100">
              <a:lnSpc>
                <a:spcPct val="90000"/>
              </a:lnSpc>
              <a:spcBef>
                <a:spcPct val="0"/>
              </a:spcBef>
              <a:spcAft>
                <a:spcPct val="35000"/>
              </a:spcAft>
            </a:pPr>
            <a:r>
              <a:rPr lang="en-US" sz="2000" b="1" dirty="0" smtClean="0">
                <a:solidFill>
                  <a:prstClr val="white"/>
                </a:solidFill>
              </a:rPr>
              <a:t>Clouds</a:t>
            </a:r>
            <a:endParaRPr lang="en-US" sz="2000" b="1" dirty="0">
              <a:solidFill>
                <a:prstClr val="white"/>
              </a:solidFill>
            </a:endParaRPr>
          </a:p>
        </p:txBody>
      </p:sp>
      <p:sp>
        <p:nvSpPr>
          <p:cNvPr id="13" name="Freeform 12"/>
          <p:cNvSpPr/>
          <p:nvPr/>
        </p:nvSpPr>
        <p:spPr>
          <a:xfrm rot="21600000">
            <a:off x="3765017" y="3501068"/>
            <a:ext cx="2166645" cy="2166645"/>
          </a:xfrm>
          <a:custGeom>
            <a:avLst/>
            <a:gdLst>
              <a:gd name="connsiteX0" fmla="*/ 0 w 2166645"/>
              <a:gd name="connsiteY0" fmla="*/ 2166645 h 2166645"/>
              <a:gd name="connsiteX1" fmla="*/ 634598 w 2166645"/>
              <a:gd name="connsiteY1" fmla="*/ 634596 h 2166645"/>
              <a:gd name="connsiteX2" fmla="*/ 2166649 w 2166645"/>
              <a:gd name="connsiteY2" fmla="*/ 3 h 2166645"/>
              <a:gd name="connsiteX3" fmla="*/ 2166645 w 2166645"/>
              <a:gd name="connsiteY3" fmla="*/ 2166645 h 2166645"/>
              <a:gd name="connsiteX4" fmla="*/ 0 w 2166645"/>
              <a:gd name="connsiteY4" fmla="*/ 2166645 h 2166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6645" h="2166645">
                <a:moveTo>
                  <a:pt x="2166645" y="2166645"/>
                </a:moveTo>
                <a:cubicBezTo>
                  <a:pt x="1592015" y="2166644"/>
                  <a:pt x="1040920" y="1938373"/>
                  <a:pt x="634596" y="1532047"/>
                </a:cubicBezTo>
                <a:cubicBezTo>
                  <a:pt x="228272" y="1125721"/>
                  <a:pt x="2" y="574626"/>
                  <a:pt x="3" y="-4"/>
                </a:cubicBezTo>
                <a:cubicBezTo>
                  <a:pt x="722217" y="-3"/>
                  <a:pt x="1444431" y="-1"/>
                  <a:pt x="2166645" y="0"/>
                </a:cubicBezTo>
                <a:lnTo>
                  <a:pt x="2166645" y="2166645"/>
                </a:lnTo>
                <a:close/>
              </a:path>
            </a:pathLst>
          </a:custGeom>
          <a:solidFill>
            <a:srgbClr val="00B0F0"/>
          </a:soli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4">
              <a:hueOff val="-4464770"/>
              <a:satOff val="26899"/>
              <a:lumOff val="2156"/>
              <a:alphaOff val="0"/>
            </a:schemeClr>
          </a:fillRef>
          <a:effectRef idx="2">
            <a:schemeClr val="accent4">
              <a:hueOff val="-4464770"/>
              <a:satOff val="26899"/>
              <a:lumOff val="2156"/>
              <a:alphaOff val="0"/>
            </a:schemeClr>
          </a:effectRef>
          <a:fontRef idx="minor">
            <a:schemeClr val="lt1"/>
          </a:fontRef>
        </p:style>
        <p:txBody>
          <a:bodyPr spcFirstLastPara="0" vert="horz" wrap="square" lIns="762611" tIns="128016" rIns="128015" bIns="762613" numCol="1" spcCol="1270" anchor="ctr" anchorCtr="0">
            <a:noAutofit/>
          </a:bodyPr>
          <a:lstStyle/>
          <a:p>
            <a:pPr algn="ctr" defTabSz="800100">
              <a:lnSpc>
                <a:spcPct val="90000"/>
              </a:lnSpc>
              <a:spcBef>
                <a:spcPct val="0"/>
              </a:spcBef>
              <a:spcAft>
                <a:spcPct val="35000"/>
              </a:spcAft>
            </a:pPr>
            <a:endParaRPr lang="en-US" sz="2000" b="1" dirty="0">
              <a:solidFill>
                <a:prstClr val="white"/>
              </a:solidFill>
            </a:endParaRPr>
          </a:p>
        </p:txBody>
      </p:sp>
      <p:sp>
        <p:nvSpPr>
          <p:cNvPr id="14" name="Circular Arrow 13"/>
          <p:cNvSpPr/>
          <p:nvPr/>
        </p:nvSpPr>
        <p:spPr>
          <a:xfrm>
            <a:off x="5607665" y="3000687"/>
            <a:ext cx="748068" cy="650494"/>
          </a:xfrm>
          <a:prstGeom prst="circularArrow">
            <a:avLst/>
          </a:prstGeom>
          <a:scene3d>
            <a:camera prst="orthographicFront"/>
            <a:lightRig rig="flat" dir="t"/>
          </a:scene3d>
          <a:sp3d z="190500" prstMaterial="plastic">
            <a:bevelT w="120900" h="88900"/>
            <a:bevelB w="88900" h="31750" prst="angle"/>
          </a:sp3d>
        </p:spPr>
        <p:style>
          <a:lnRef idx="0">
            <a:schemeClr val="lt1">
              <a:hueOff val="0"/>
              <a:satOff val="0"/>
              <a:lumOff val="0"/>
              <a:alphaOff val="0"/>
            </a:schemeClr>
          </a:lnRef>
          <a:fillRef idx="1">
            <a:schemeClr val="accent4">
              <a:tint val="40000"/>
              <a:hueOff val="0"/>
              <a:satOff val="0"/>
              <a:lumOff val="0"/>
              <a:alphaOff val="0"/>
            </a:schemeClr>
          </a:fillRef>
          <a:effectRef idx="3">
            <a:schemeClr val="accent4">
              <a:tint val="40000"/>
              <a:hueOff val="0"/>
              <a:satOff val="0"/>
              <a:lumOff val="0"/>
              <a:alphaOff val="0"/>
            </a:schemeClr>
          </a:effectRef>
          <a:fontRef idx="minor">
            <a:schemeClr val="dk1">
              <a:hueOff val="0"/>
              <a:satOff val="0"/>
              <a:lumOff val="0"/>
              <a:alphaOff val="0"/>
            </a:schemeClr>
          </a:fontRef>
        </p:style>
      </p:sp>
      <p:sp>
        <p:nvSpPr>
          <p:cNvPr id="15" name="Circular Arrow 14"/>
          <p:cNvSpPr/>
          <p:nvPr/>
        </p:nvSpPr>
        <p:spPr>
          <a:xfrm rot="10800000">
            <a:off x="5607665" y="3250877"/>
            <a:ext cx="748068" cy="650494"/>
          </a:xfrm>
          <a:prstGeom prst="circularArrow">
            <a:avLst/>
          </a:prstGeom>
          <a:scene3d>
            <a:camera prst="orthographicFront"/>
            <a:lightRig rig="flat" dir="t"/>
          </a:scene3d>
          <a:sp3d z="190500" prstMaterial="plastic">
            <a:bevelT w="120900" h="88900"/>
            <a:bevelB w="88900" h="31750" prst="angle"/>
          </a:sp3d>
        </p:spPr>
        <p:style>
          <a:lnRef idx="0">
            <a:schemeClr val="lt1">
              <a:hueOff val="0"/>
              <a:satOff val="0"/>
              <a:lumOff val="0"/>
              <a:alphaOff val="0"/>
            </a:schemeClr>
          </a:lnRef>
          <a:fillRef idx="1">
            <a:schemeClr val="accent4">
              <a:tint val="40000"/>
              <a:hueOff val="0"/>
              <a:satOff val="0"/>
              <a:lumOff val="0"/>
              <a:alphaOff val="0"/>
            </a:schemeClr>
          </a:fillRef>
          <a:effectRef idx="3">
            <a:schemeClr val="accent4">
              <a:tint val="40000"/>
              <a:hueOff val="0"/>
              <a:satOff val="0"/>
              <a:lumOff val="0"/>
              <a:alphaOff val="0"/>
            </a:schemeClr>
          </a:effectRef>
          <a:fontRef idx="minor">
            <a:schemeClr val="dk1">
              <a:hueOff val="0"/>
              <a:satOff val="0"/>
              <a:lumOff val="0"/>
              <a:alphaOff val="0"/>
            </a:schemeClr>
          </a:fontRef>
        </p:style>
      </p:sp>
      <p:sp>
        <p:nvSpPr>
          <p:cNvPr id="18" name="TextBox 17"/>
          <p:cNvSpPr txBox="1"/>
          <p:nvPr/>
        </p:nvSpPr>
        <p:spPr>
          <a:xfrm>
            <a:off x="7721827" y="4701056"/>
            <a:ext cx="2438400" cy="978729"/>
          </a:xfrm>
          <a:prstGeom prst="rect">
            <a:avLst/>
          </a:prstGeom>
          <a:noFill/>
        </p:spPr>
        <p:txBody>
          <a:bodyPr wrap="square" rtlCol="0">
            <a:spAutoFit/>
          </a:bodyPr>
          <a:lstStyle/>
          <a:p>
            <a:pPr marL="228600" lvl="2" indent="-114300" defTabSz="533400">
              <a:lnSpc>
                <a:spcPct val="90000"/>
              </a:lnSpc>
              <a:spcBef>
                <a:spcPct val="0"/>
              </a:spcBef>
              <a:spcAft>
                <a:spcPct val="15000"/>
              </a:spcAft>
              <a:buFontTx/>
              <a:buChar char="••"/>
            </a:pPr>
            <a:r>
              <a:rPr lang="en-US" sz="1600" dirty="0">
                <a:solidFill>
                  <a:prstClr val="black">
                    <a:hueOff val="0"/>
                    <a:satOff val="0"/>
                    <a:lumOff val="0"/>
                    <a:alphaOff val="0"/>
                  </a:prstClr>
                </a:solidFill>
              </a:rPr>
              <a:t>N</a:t>
            </a:r>
            <a:r>
              <a:rPr lang="en-US" sz="1600" dirty="0" smtClean="0">
                <a:solidFill>
                  <a:prstClr val="black">
                    <a:hueOff val="0"/>
                    <a:satOff val="0"/>
                    <a:lumOff val="0"/>
                    <a:alphaOff val="0"/>
                  </a:prstClr>
                </a:solidFill>
              </a:rPr>
              <a:t>ew </a:t>
            </a:r>
            <a:r>
              <a:rPr lang="en-US" sz="1600" dirty="0">
                <a:solidFill>
                  <a:prstClr val="black">
                    <a:hueOff val="0"/>
                    <a:satOff val="0"/>
                    <a:lumOff val="0"/>
                    <a:alphaOff val="0"/>
                  </a:prstClr>
                </a:solidFill>
              </a:rPr>
              <a:t>commercially supported data center model building on compute grids</a:t>
            </a:r>
          </a:p>
        </p:txBody>
      </p:sp>
      <p:sp>
        <p:nvSpPr>
          <p:cNvPr id="3" name="TextBox 2"/>
          <p:cNvSpPr txBox="1"/>
          <p:nvPr/>
        </p:nvSpPr>
        <p:spPr>
          <a:xfrm>
            <a:off x="4441843" y="2310514"/>
            <a:ext cx="1225015" cy="400110"/>
          </a:xfrm>
          <a:prstGeom prst="rect">
            <a:avLst/>
          </a:prstGeom>
          <a:noFill/>
        </p:spPr>
        <p:txBody>
          <a:bodyPr wrap="none" rtlCol="0">
            <a:spAutoFit/>
          </a:bodyPr>
          <a:lstStyle/>
          <a:p>
            <a:r>
              <a:rPr lang="en-US" sz="2000" b="1" dirty="0" smtClean="0">
                <a:solidFill>
                  <a:schemeClr val="bg1"/>
                </a:solidFill>
              </a:rPr>
              <a:t>Big Data</a:t>
            </a:r>
            <a:endParaRPr lang="en-US" sz="2000" b="1" dirty="0">
              <a:solidFill>
                <a:schemeClr val="bg1"/>
              </a:solidFill>
            </a:endParaRPr>
          </a:p>
        </p:txBody>
      </p:sp>
      <p:sp>
        <p:nvSpPr>
          <p:cNvPr id="17" name="TextBox 16"/>
          <p:cNvSpPr txBox="1"/>
          <p:nvPr/>
        </p:nvSpPr>
        <p:spPr>
          <a:xfrm>
            <a:off x="6355733" y="2326344"/>
            <a:ext cx="995785" cy="400110"/>
          </a:xfrm>
          <a:prstGeom prst="rect">
            <a:avLst/>
          </a:prstGeom>
          <a:noFill/>
        </p:spPr>
        <p:txBody>
          <a:bodyPr wrap="none" rtlCol="0">
            <a:spAutoFit/>
          </a:bodyPr>
          <a:lstStyle/>
          <a:p>
            <a:r>
              <a:rPr lang="en-US" sz="2000" b="1" dirty="0" smtClean="0">
                <a:solidFill>
                  <a:schemeClr val="bg1"/>
                </a:solidFill>
                <a:latin typeface="+mj-lt"/>
              </a:rPr>
              <a:t>Mobile</a:t>
            </a:r>
            <a:endParaRPr lang="en-US" sz="2000" b="1" dirty="0">
              <a:solidFill>
                <a:schemeClr val="bg1"/>
              </a:solidFill>
              <a:latin typeface="+mj-lt"/>
            </a:endParaRPr>
          </a:p>
        </p:txBody>
      </p:sp>
      <p:sp>
        <p:nvSpPr>
          <p:cNvPr id="4" name="TextBox 3"/>
          <p:cNvSpPr txBox="1"/>
          <p:nvPr/>
        </p:nvSpPr>
        <p:spPr>
          <a:xfrm>
            <a:off x="1826912" y="4599075"/>
            <a:ext cx="2451173" cy="1551194"/>
          </a:xfrm>
          <a:prstGeom prst="rect">
            <a:avLst/>
          </a:prstGeom>
          <a:noFill/>
        </p:spPr>
        <p:txBody>
          <a:bodyPr wrap="square" rtlCol="0">
            <a:spAutoFit/>
          </a:bodyPr>
          <a:lstStyle/>
          <a:p>
            <a:pPr marL="114300" lvl="1" indent="-114300" defTabSz="533400">
              <a:lnSpc>
                <a:spcPct val="90000"/>
              </a:lnSpc>
              <a:spcBef>
                <a:spcPct val="0"/>
              </a:spcBef>
              <a:spcAft>
                <a:spcPct val="15000"/>
              </a:spcAft>
              <a:buFontTx/>
              <a:buChar char="••"/>
            </a:pPr>
            <a:r>
              <a:rPr lang="en-US" sz="1600" dirty="0">
                <a:solidFill>
                  <a:prstClr val="black">
                    <a:hueOff val="0"/>
                    <a:satOff val="0"/>
                    <a:lumOff val="0"/>
                    <a:alphaOff val="0"/>
                  </a:prstClr>
                </a:solidFill>
              </a:rPr>
              <a:t>Implies </a:t>
            </a:r>
            <a:r>
              <a:rPr lang="en-US" sz="1600" dirty="0" smtClean="0">
                <a:solidFill>
                  <a:prstClr val="black">
                    <a:hueOff val="0"/>
                    <a:satOff val="0"/>
                    <a:lumOff val="0"/>
                    <a:alphaOff val="0"/>
                  </a:prstClr>
                </a:solidFill>
              </a:rPr>
              <a:t>parallel computing is important again</a:t>
            </a:r>
            <a:endParaRPr lang="en-US" sz="1600" dirty="0">
              <a:solidFill>
                <a:prstClr val="black">
                  <a:hueOff val="0"/>
                  <a:satOff val="0"/>
                  <a:lumOff val="0"/>
                  <a:alphaOff val="0"/>
                </a:prstClr>
              </a:solidFill>
            </a:endParaRPr>
          </a:p>
          <a:p>
            <a:pPr marL="114300" lvl="2" indent="-114300" defTabSz="533400">
              <a:lnSpc>
                <a:spcPct val="90000"/>
              </a:lnSpc>
              <a:spcBef>
                <a:spcPct val="0"/>
              </a:spcBef>
              <a:spcAft>
                <a:spcPct val="15000"/>
              </a:spcAft>
              <a:buFontTx/>
              <a:buChar char="••"/>
            </a:pPr>
            <a:r>
              <a:rPr lang="en-US" sz="1600" dirty="0">
                <a:solidFill>
                  <a:prstClr val="black">
                    <a:hueOff val="0"/>
                    <a:satOff val="0"/>
                    <a:lumOff val="0"/>
                    <a:alphaOff val="0"/>
                  </a:prstClr>
                </a:solidFill>
              </a:rPr>
              <a:t>Performance from extra cores in </a:t>
            </a:r>
            <a:r>
              <a:rPr lang="en-US" sz="1600" dirty="0" err="1" smtClean="0">
                <a:solidFill>
                  <a:prstClr val="black">
                    <a:hueOff val="0"/>
                    <a:satOff val="0"/>
                    <a:lumOff val="0"/>
                    <a:alphaOff val="0"/>
                  </a:prstClr>
                </a:solidFill>
              </a:rPr>
              <a:t>Manycore</a:t>
            </a:r>
            <a:r>
              <a:rPr lang="en-US" sz="1600" dirty="0" smtClean="0">
                <a:solidFill>
                  <a:prstClr val="black">
                    <a:hueOff val="0"/>
                    <a:satOff val="0"/>
                    <a:lumOff val="0"/>
                    <a:alphaOff val="0"/>
                  </a:prstClr>
                </a:solidFill>
              </a:rPr>
              <a:t>/GPU</a:t>
            </a:r>
            <a:endParaRPr lang="en-US" sz="1600" dirty="0">
              <a:solidFill>
                <a:prstClr val="black">
                  <a:hueOff val="0"/>
                  <a:satOff val="0"/>
                  <a:lumOff val="0"/>
                  <a:alphaOff val="0"/>
                </a:prstClr>
              </a:solidFill>
            </a:endParaRPr>
          </a:p>
          <a:p>
            <a:endParaRPr lang="en-US" dirty="0"/>
          </a:p>
        </p:txBody>
      </p:sp>
      <p:sp>
        <p:nvSpPr>
          <p:cNvPr id="19" name="TextBox 18"/>
          <p:cNvSpPr txBox="1"/>
          <p:nvPr/>
        </p:nvSpPr>
        <p:spPr>
          <a:xfrm>
            <a:off x="4693495" y="4061829"/>
            <a:ext cx="1425541" cy="400110"/>
          </a:xfrm>
          <a:prstGeom prst="rect">
            <a:avLst/>
          </a:prstGeom>
          <a:noFill/>
        </p:spPr>
        <p:txBody>
          <a:bodyPr wrap="square" rtlCol="0">
            <a:spAutoFit/>
          </a:bodyPr>
          <a:lstStyle/>
          <a:p>
            <a:r>
              <a:rPr lang="en-US" sz="2000" b="1" dirty="0" smtClean="0">
                <a:solidFill>
                  <a:schemeClr val="bg1"/>
                </a:solidFill>
              </a:rPr>
              <a:t>HPC</a:t>
            </a:r>
            <a:endParaRPr lang="en-US" sz="2000" b="1" dirty="0">
              <a:solidFill>
                <a:schemeClr val="bg1"/>
              </a:solidFill>
            </a:endParaRPr>
          </a:p>
        </p:txBody>
      </p:sp>
    </p:spTree>
    <p:extLst>
      <p:ext uri="{BB962C8B-B14F-4D97-AF65-F5344CB8AC3E}">
        <p14:creationId xmlns:p14="http://schemas.microsoft.com/office/powerpoint/2010/main" val="9615307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heel(4)">
                                      <p:cBhvr>
                                        <p:cTn id="7" dur="500"/>
                                        <p:tgtEl>
                                          <p:spTgt spid="14"/>
                                        </p:tgtEl>
                                      </p:cBhvr>
                                    </p:animEffect>
                                  </p:childTnLst>
                                </p:cTn>
                              </p:par>
                              <p:par>
                                <p:cTn id="8" presetID="21" presetClass="entr" presetSubtype="4"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heel(4)">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2000"/>
                                        <p:tgtEl>
                                          <p:spTgt spid="16"/>
                                        </p:tgtEl>
                                      </p:cBhvr>
                                    </p:animEffect>
                                  </p:childTnLst>
                                </p:cTn>
                              </p:par>
                              <p:par>
                                <p:cTn id="16" presetID="1" presetClass="entr" presetSubtype="0" fill="hold" grpId="0" nodeType="withEffect">
                                  <p:stCondLst>
                                    <p:cond delay="0"/>
                                  </p:stCondLst>
                                  <p:childTnLst>
                                    <p:set>
                                      <p:cBhvr>
                                        <p:cTn id="17" dur="1" fill="hold">
                                          <p:stCondLst>
                                            <p:cond delay="1999"/>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Rounded Rectangle 48"/>
          <p:cNvSpPr/>
          <p:nvPr/>
        </p:nvSpPr>
        <p:spPr>
          <a:xfrm>
            <a:off x="8198177" y="2650435"/>
            <a:ext cx="1502844" cy="2800405"/>
          </a:xfrm>
          <a:prstGeom prst="roundRect">
            <a:avLst/>
          </a:prstGeom>
          <a:solidFill>
            <a:sysClr val="window" lastClr="FFFFFF"/>
          </a:solidFill>
          <a:ln w="12700" cap="flat" cmpd="sng" algn="ctr">
            <a:solidFill>
              <a:srgbClr val="5B9BD5"/>
            </a:solidFill>
            <a:prstDash val="solid"/>
            <a:miter lim="800000"/>
          </a:ln>
          <a:effectLst/>
        </p:spPr>
        <p:txBody>
          <a:bodyPr rtlCol="0" anchor="ctr"/>
          <a:lstStyle/>
          <a:p>
            <a:pPr algn="ctr">
              <a:defRPr/>
            </a:pPr>
            <a:endParaRPr lang="en-US" sz="1200" b="1" kern="0" dirty="0">
              <a:solidFill>
                <a:prstClr val="black"/>
              </a:solidFill>
              <a:latin typeface="Calibri" panose="020F0502020204030204"/>
            </a:endParaRPr>
          </a:p>
        </p:txBody>
      </p:sp>
      <p:sp>
        <p:nvSpPr>
          <p:cNvPr id="42" name="Rounded Rectangle 41"/>
          <p:cNvSpPr/>
          <p:nvPr/>
        </p:nvSpPr>
        <p:spPr>
          <a:xfrm>
            <a:off x="5267697" y="2650435"/>
            <a:ext cx="1502844" cy="2800405"/>
          </a:xfrm>
          <a:prstGeom prst="roundRect">
            <a:avLst/>
          </a:prstGeom>
          <a:solidFill>
            <a:sysClr val="window" lastClr="FFFFFF"/>
          </a:solidFill>
          <a:ln w="12700" cap="flat" cmpd="sng" algn="ctr">
            <a:solidFill>
              <a:srgbClr val="5B9BD5"/>
            </a:solidFill>
            <a:prstDash val="solid"/>
            <a:miter lim="800000"/>
          </a:ln>
          <a:effectLst/>
        </p:spPr>
        <p:txBody>
          <a:bodyPr rtlCol="0" anchor="ctr"/>
          <a:lstStyle/>
          <a:p>
            <a:pPr algn="ctr">
              <a:defRPr/>
            </a:pPr>
            <a:endParaRPr lang="en-US" sz="1200" b="1" kern="0" dirty="0">
              <a:solidFill>
                <a:prstClr val="black"/>
              </a:solidFill>
              <a:latin typeface="Calibri" panose="020F0502020204030204"/>
            </a:endParaRPr>
          </a:p>
        </p:txBody>
      </p:sp>
      <p:sp>
        <p:nvSpPr>
          <p:cNvPr id="31" name="Rounded Rectangle 30"/>
          <p:cNvSpPr/>
          <p:nvPr/>
        </p:nvSpPr>
        <p:spPr>
          <a:xfrm>
            <a:off x="3111237" y="2650435"/>
            <a:ext cx="1502844" cy="2800405"/>
          </a:xfrm>
          <a:prstGeom prst="roundRect">
            <a:avLst/>
          </a:prstGeom>
          <a:solidFill>
            <a:sysClr val="window" lastClr="FFFFFF"/>
          </a:solidFill>
          <a:ln w="12700" cap="flat" cmpd="sng" algn="ctr">
            <a:solidFill>
              <a:srgbClr val="5B9BD5"/>
            </a:solidFill>
            <a:prstDash val="solid"/>
            <a:miter lim="800000"/>
          </a:ln>
          <a:effectLst/>
        </p:spPr>
        <p:txBody>
          <a:bodyPr rtlCol="0" anchor="ctr"/>
          <a:lstStyle/>
          <a:p>
            <a:pPr algn="ctr">
              <a:defRPr/>
            </a:pPr>
            <a:endParaRPr lang="en-US" sz="1200" b="1" kern="0" dirty="0">
              <a:solidFill>
                <a:prstClr val="black"/>
              </a:solidFill>
              <a:latin typeface="Calibri" panose="020F0502020204030204"/>
            </a:endParaRPr>
          </a:p>
        </p:txBody>
      </p:sp>
      <p:sp>
        <p:nvSpPr>
          <p:cNvPr id="2" name="Title 1"/>
          <p:cNvSpPr>
            <a:spLocks noGrp="1"/>
          </p:cNvSpPr>
          <p:nvPr>
            <p:ph type="title"/>
          </p:nvPr>
        </p:nvSpPr>
        <p:spPr>
          <a:xfrm>
            <a:off x="2204124" y="0"/>
            <a:ext cx="8185240" cy="568552"/>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p>
            <a:pPr eaLnBrk="0" fontAlgn="base" hangingPunct="0">
              <a:spcAft>
                <a:spcPct val="0"/>
              </a:spcAft>
            </a:pPr>
            <a:r>
              <a:rPr lang="en-US" sz="4000" b="1" dirty="0" err="1">
                <a:solidFill>
                  <a:srgbClr val="B30838"/>
                </a:solidFill>
                <a:cs typeface="ＭＳ Ｐゴシック" pitchFamily="-107" charset="-128"/>
              </a:rPr>
              <a:t>MapCollective</a:t>
            </a:r>
            <a:r>
              <a:rPr lang="en-US" sz="4000" b="1" dirty="0">
                <a:solidFill>
                  <a:srgbClr val="B30838"/>
                </a:solidFill>
                <a:cs typeface="ＭＳ Ｐゴシック" pitchFamily="-107" charset="-128"/>
              </a:rPr>
              <a:t> Programming Model</a:t>
            </a:r>
          </a:p>
        </p:txBody>
      </p:sp>
      <p:sp>
        <p:nvSpPr>
          <p:cNvPr id="3" name="Content Placeholder 2"/>
          <p:cNvSpPr>
            <a:spLocks noGrp="1"/>
          </p:cNvSpPr>
          <p:nvPr>
            <p:ph idx="1"/>
          </p:nvPr>
        </p:nvSpPr>
        <p:spPr/>
        <p:txBody>
          <a:bodyPr/>
          <a:lstStyle/>
          <a:p>
            <a:r>
              <a:rPr lang="en-US" b="1" dirty="0" smtClean="0"/>
              <a:t>BSP parallelism </a:t>
            </a:r>
            <a:r>
              <a:rPr lang="en-US" dirty="0" smtClean="0"/>
              <a:t>Inter-node parallelism and inner node parallelism</a:t>
            </a:r>
            <a:endParaRPr lang="en-US" dirty="0"/>
          </a:p>
        </p:txBody>
      </p:sp>
      <p:sp>
        <p:nvSpPr>
          <p:cNvPr id="33" name="Down Arrow 32"/>
          <p:cNvSpPr/>
          <p:nvPr/>
        </p:nvSpPr>
        <p:spPr>
          <a:xfrm>
            <a:off x="3600273" y="2749312"/>
            <a:ext cx="540011" cy="737395"/>
          </a:xfrm>
          <a:prstGeom prst="downArrow">
            <a:avLst/>
          </a:prstGeom>
          <a:solidFill>
            <a:srgbClr val="5B9BD5"/>
          </a:solidFill>
          <a:ln w="12700" cap="flat" cmpd="sng" algn="ctr">
            <a:solidFill>
              <a:srgbClr val="5B9BD5">
                <a:shade val="50000"/>
              </a:srgbClr>
            </a:solidFill>
            <a:prstDash val="solid"/>
            <a:miter lim="800000"/>
          </a:ln>
          <a:effectLst/>
        </p:spPr>
        <p:txBody>
          <a:bodyPr rtlCol="0" anchor="ctr"/>
          <a:lstStyle/>
          <a:p>
            <a:pPr algn="ctr">
              <a:defRPr/>
            </a:pPr>
            <a:endParaRPr lang="en-US" b="1" kern="0">
              <a:solidFill>
                <a:prstClr val="white"/>
              </a:solidFill>
              <a:latin typeface="Calibri" panose="020F0502020204030204"/>
            </a:endParaRPr>
          </a:p>
        </p:txBody>
      </p:sp>
      <p:sp>
        <p:nvSpPr>
          <p:cNvPr id="38" name="Rounded Rectangle 37"/>
          <p:cNvSpPr/>
          <p:nvPr/>
        </p:nvSpPr>
        <p:spPr>
          <a:xfrm>
            <a:off x="3142137" y="3520440"/>
            <a:ext cx="1441465" cy="985860"/>
          </a:xfrm>
          <a:prstGeom prst="roundRect">
            <a:avLst/>
          </a:prstGeom>
          <a:solidFill>
            <a:sysClr val="window" lastClr="FFFFFF"/>
          </a:solidFill>
          <a:ln w="12700" cap="flat" cmpd="sng" algn="ctr">
            <a:solidFill>
              <a:srgbClr val="5B9BD5"/>
            </a:solidFill>
            <a:prstDash val="solid"/>
            <a:miter lim="800000"/>
          </a:ln>
          <a:effectLst/>
        </p:spPr>
        <p:txBody>
          <a:bodyPr rtlCol="0" anchor="ctr"/>
          <a:lstStyle/>
          <a:p>
            <a:pPr algn="ctr">
              <a:defRPr/>
            </a:pPr>
            <a:endParaRPr lang="en-US" b="1" kern="0">
              <a:solidFill>
                <a:prstClr val="black"/>
              </a:solidFill>
              <a:latin typeface="Calibri" panose="020F0502020204030204"/>
            </a:endParaRPr>
          </a:p>
        </p:txBody>
      </p:sp>
      <p:sp>
        <p:nvSpPr>
          <p:cNvPr id="39" name="Down Arrow 38"/>
          <p:cNvSpPr/>
          <p:nvPr/>
        </p:nvSpPr>
        <p:spPr>
          <a:xfrm>
            <a:off x="3172617" y="3585584"/>
            <a:ext cx="449087" cy="853249"/>
          </a:xfrm>
          <a:prstGeom prst="downArrow">
            <a:avLst/>
          </a:prstGeom>
          <a:solidFill>
            <a:srgbClr val="70AD47"/>
          </a:solidFill>
          <a:ln w="12700" cap="flat" cmpd="sng" algn="ctr">
            <a:solidFill>
              <a:srgbClr val="70AD47">
                <a:shade val="50000"/>
              </a:srgbClr>
            </a:solidFill>
            <a:prstDash val="solid"/>
            <a:miter lim="800000"/>
          </a:ln>
          <a:effectLst/>
        </p:spPr>
        <p:txBody>
          <a:bodyPr rtlCol="0" anchor="ctr"/>
          <a:lstStyle/>
          <a:p>
            <a:pPr algn="ctr">
              <a:defRPr/>
            </a:pPr>
            <a:endParaRPr lang="en-US" b="1" kern="0">
              <a:solidFill>
                <a:prstClr val="white"/>
              </a:solidFill>
              <a:latin typeface="Calibri" panose="020F0502020204030204"/>
            </a:endParaRPr>
          </a:p>
        </p:txBody>
      </p:sp>
      <p:sp>
        <p:nvSpPr>
          <p:cNvPr id="40" name="Down Arrow 39"/>
          <p:cNvSpPr/>
          <p:nvPr/>
        </p:nvSpPr>
        <p:spPr>
          <a:xfrm>
            <a:off x="3653108" y="3585584"/>
            <a:ext cx="434340" cy="853249"/>
          </a:xfrm>
          <a:prstGeom prst="downArrow">
            <a:avLst/>
          </a:prstGeom>
          <a:solidFill>
            <a:srgbClr val="70AD47"/>
          </a:solidFill>
          <a:ln w="12700" cap="flat" cmpd="sng" algn="ctr">
            <a:solidFill>
              <a:srgbClr val="70AD47">
                <a:shade val="50000"/>
              </a:srgbClr>
            </a:solidFill>
            <a:prstDash val="solid"/>
            <a:miter lim="800000"/>
          </a:ln>
          <a:effectLst/>
        </p:spPr>
        <p:txBody>
          <a:bodyPr rtlCol="0" anchor="ctr"/>
          <a:lstStyle/>
          <a:p>
            <a:pPr algn="ctr">
              <a:defRPr/>
            </a:pPr>
            <a:endParaRPr lang="en-US" b="1" kern="0">
              <a:solidFill>
                <a:prstClr val="white"/>
              </a:solidFill>
              <a:latin typeface="Calibri" panose="020F0502020204030204"/>
            </a:endParaRPr>
          </a:p>
        </p:txBody>
      </p:sp>
      <p:sp>
        <p:nvSpPr>
          <p:cNvPr id="41" name="Down Arrow 40"/>
          <p:cNvSpPr/>
          <p:nvPr/>
        </p:nvSpPr>
        <p:spPr>
          <a:xfrm>
            <a:off x="4112158" y="3585584"/>
            <a:ext cx="434340" cy="853249"/>
          </a:xfrm>
          <a:prstGeom prst="downArrow">
            <a:avLst/>
          </a:prstGeom>
          <a:solidFill>
            <a:srgbClr val="70AD47"/>
          </a:solidFill>
          <a:ln w="12700" cap="flat" cmpd="sng" algn="ctr">
            <a:solidFill>
              <a:srgbClr val="70AD47">
                <a:shade val="50000"/>
              </a:srgbClr>
            </a:solidFill>
            <a:prstDash val="solid"/>
            <a:miter lim="800000"/>
          </a:ln>
          <a:effectLst/>
        </p:spPr>
        <p:txBody>
          <a:bodyPr rtlCol="0" anchor="ctr"/>
          <a:lstStyle/>
          <a:p>
            <a:pPr algn="ctr">
              <a:defRPr/>
            </a:pPr>
            <a:endParaRPr lang="en-US" b="1" kern="0">
              <a:solidFill>
                <a:prstClr val="white"/>
              </a:solidFill>
              <a:latin typeface="Calibri" panose="020F0502020204030204"/>
            </a:endParaRPr>
          </a:p>
        </p:txBody>
      </p:sp>
      <p:sp>
        <p:nvSpPr>
          <p:cNvPr id="43" name="Down Arrow 42"/>
          <p:cNvSpPr/>
          <p:nvPr/>
        </p:nvSpPr>
        <p:spPr>
          <a:xfrm>
            <a:off x="5756733" y="2749312"/>
            <a:ext cx="540011" cy="737395"/>
          </a:xfrm>
          <a:prstGeom prst="downArrow">
            <a:avLst/>
          </a:prstGeom>
          <a:solidFill>
            <a:srgbClr val="5B9BD5"/>
          </a:solidFill>
          <a:ln w="12700" cap="flat" cmpd="sng" algn="ctr">
            <a:solidFill>
              <a:srgbClr val="5B9BD5">
                <a:shade val="50000"/>
              </a:srgbClr>
            </a:solidFill>
            <a:prstDash val="solid"/>
            <a:miter lim="800000"/>
          </a:ln>
          <a:effectLst/>
        </p:spPr>
        <p:txBody>
          <a:bodyPr rtlCol="0" anchor="ctr"/>
          <a:lstStyle/>
          <a:p>
            <a:pPr algn="ctr">
              <a:defRPr/>
            </a:pPr>
            <a:endParaRPr lang="en-US" b="1" kern="0">
              <a:solidFill>
                <a:prstClr val="white"/>
              </a:solidFill>
              <a:latin typeface="Calibri" panose="020F0502020204030204"/>
            </a:endParaRPr>
          </a:p>
        </p:txBody>
      </p:sp>
      <p:sp>
        <p:nvSpPr>
          <p:cNvPr id="45" name="Rounded Rectangle 44"/>
          <p:cNvSpPr/>
          <p:nvPr/>
        </p:nvSpPr>
        <p:spPr>
          <a:xfrm>
            <a:off x="5298597" y="3520440"/>
            <a:ext cx="1441465" cy="985860"/>
          </a:xfrm>
          <a:prstGeom prst="roundRect">
            <a:avLst/>
          </a:prstGeom>
          <a:solidFill>
            <a:sysClr val="window" lastClr="FFFFFF"/>
          </a:solidFill>
          <a:ln w="12700" cap="flat" cmpd="sng" algn="ctr">
            <a:solidFill>
              <a:srgbClr val="5B9BD5"/>
            </a:solidFill>
            <a:prstDash val="solid"/>
            <a:miter lim="800000"/>
          </a:ln>
          <a:effectLst/>
        </p:spPr>
        <p:txBody>
          <a:bodyPr rtlCol="0" anchor="ctr"/>
          <a:lstStyle/>
          <a:p>
            <a:pPr algn="ctr">
              <a:defRPr/>
            </a:pPr>
            <a:endParaRPr lang="en-US" b="1" kern="0">
              <a:solidFill>
                <a:prstClr val="black"/>
              </a:solidFill>
              <a:latin typeface="Calibri" panose="020F0502020204030204"/>
            </a:endParaRPr>
          </a:p>
        </p:txBody>
      </p:sp>
      <p:sp>
        <p:nvSpPr>
          <p:cNvPr id="46" name="Down Arrow 45"/>
          <p:cNvSpPr/>
          <p:nvPr/>
        </p:nvSpPr>
        <p:spPr>
          <a:xfrm>
            <a:off x="5329077" y="3585584"/>
            <a:ext cx="449087" cy="853249"/>
          </a:xfrm>
          <a:prstGeom prst="downArrow">
            <a:avLst/>
          </a:prstGeom>
          <a:solidFill>
            <a:srgbClr val="70AD47"/>
          </a:solidFill>
          <a:ln w="12700" cap="flat" cmpd="sng" algn="ctr">
            <a:solidFill>
              <a:srgbClr val="70AD47">
                <a:shade val="50000"/>
              </a:srgbClr>
            </a:solidFill>
            <a:prstDash val="solid"/>
            <a:miter lim="800000"/>
          </a:ln>
          <a:effectLst/>
        </p:spPr>
        <p:txBody>
          <a:bodyPr rtlCol="0" anchor="ctr"/>
          <a:lstStyle/>
          <a:p>
            <a:pPr algn="ctr">
              <a:defRPr/>
            </a:pPr>
            <a:endParaRPr lang="en-US" b="1" kern="0">
              <a:solidFill>
                <a:prstClr val="white"/>
              </a:solidFill>
              <a:latin typeface="Calibri" panose="020F0502020204030204"/>
            </a:endParaRPr>
          </a:p>
        </p:txBody>
      </p:sp>
      <p:sp>
        <p:nvSpPr>
          <p:cNvPr id="47" name="Down Arrow 46"/>
          <p:cNvSpPr/>
          <p:nvPr/>
        </p:nvSpPr>
        <p:spPr>
          <a:xfrm>
            <a:off x="5809568" y="3585584"/>
            <a:ext cx="434340" cy="853249"/>
          </a:xfrm>
          <a:prstGeom prst="downArrow">
            <a:avLst/>
          </a:prstGeom>
          <a:solidFill>
            <a:srgbClr val="70AD47"/>
          </a:solidFill>
          <a:ln w="12700" cap="flat" cmpd="sng" algn="ctr">
            <a:solidFill>
              <a:srgbClr val="70AD47">
                <a:shade val="50000"/>
              </a:srgbClr>
            </a:solidFill>
            <a:prstDash val="solid"/>
            <a:miter lim="800000"/>
          </a:ln>
          <a:effectLst/>
        </p:spPr>
        <p:txBody>
          <a:bodyPr rtlCol="0" anchor="ctr"/>
          <a:lstStyle/>
          <a:p>
            <a:pPr algn="ctr">
              <a:defRPr/>
            </a:pPr>
            <a:endParaRPr lang="en-US" b="1" kern="0">
              <a:solidFill>
                <a:prstClr val="white"/>
              </a:solidFill>
              <a:latin typeface="Calibri" panose="020F0502020204030204"/>
            </a:endParaRPr>
          </a:p>
        </p:txBody>
      </p:sp>
      <p:sp>
        <p:nvSpPr>
          <p:cNvPr id="48" name="Down Arrow 47"/>
          <p:cNvSpPr/>
          <p:nvPr/>
        </p:nvSpPr>
        <p:spPr>
          <a:xfrm>
            <a:off x="6268618" y="3585584"/>
            <a:ext cx="434340" cy="853249"/>
          </a:xfrm>
          <a:prstGeom prst="downArrow">
            <a:avLst/>
          </a:prstGeom>
          <a:solidFill>
            <a:srgbClr val="70AD47"/>
          </a:solidFill>
          <a:ln w="12700" cap="flat" cmpd="sng" algn="ctr">
            <a:solidFill>
              <a:srgbClr val="70AD47">
                <a:shade val="50000"/>
              </a:srgbClr>
            </a:solidFill>
            <a:prstDash val="solid"/>
            <a:miter lim="800000"/>
          </a:ln>
          <a:effectLst/>
        </p:spPr>
        <p:txBody>
          <a:bodyPr rtlCol="0" anchor="ctr"/>
          <a:lstStyle/>
          <a:p>
            <a:pPr algn="ctr">
              <a:defRPr/>
            </a:pPr>
            <a:endParaRPr lang="en-US" b="1" kern="0">
              <a:solidFill>
                <a:prstClr val="white"/>
              </a:solidFill>
              <a:latin typeface="Calibri" panose="020F0502020204030204"/>
            </a:endParaRPr>
          </a:p>
        </p:txBody>
      </p:sp>
      <p:sp>
        <p:nvSpPr>
          <p:cNvPr id="50" name="Down Arrow 49"/>
          <p:cNvSpPr/>
          <p:nvPr/>
        </p:nvSpPr>
        <p:spPr>
          <a:xfrm>
            <a:off x="8687213" y="2749312"/>
            <a:ext cx="540011" cy="737395"/>
          </a:xfrm>
          <a:prstGeom prst="downArrow">
            <a:avLst/>
          </a:prstGeom>
          <a:solidFill>
            <a:srgbClr val="5B9BD5"/>
          </a:solidFill>
          <a:ln w="12700" cap="flat" cmpd="sng" algn="ctr">
            <a:solidFill>
              <a:srgbClr val="5B9BD5">
                <a:shade val="50000"/>
              </a:srgbClr>
            </a:solidFill>
            <a:prstDash val="solid"/>
            <a:miter lim="800000"/>
          </a:ln>
          <a:effectLst/>
        </p:spPr>
        <p:txBody>
          <a:bodyPr rtlCol="0" anchor="ctr"/>
          <a:lstStyle/>
          <a:p>
            <a:pPr algn="ctr">
              <a:defRPr/>
            </a:pPr>
            <a:endParaRPr lang="en-US" b="1" kern="0">
              <a:solidFill>
                <a:prstClr val="white"/>
              </a:solidFill>
              <a:latin typeface="Calibri" panose="020F0502020204030204"/>
            </a:endParaRPr>
          </a:p>
        </p:txBody>
      </p:sp>
      <p:sp>
        <p:nvSpPr>
          <p:cNvPr id="52" name="Rounded Rectangle 51"/>
          <p:cNvSpPr/>
          <p:nvPr/>
        </p:nvSpPr>
        <p:spPr>
          <a:xfrm>
            <a:off x="8229077" y="3520440"/>
            <a:ext cx="1441465" cy="985860"/>
          </a:xfrm>
          <a:prstGeom prst="roundRect">
            <a:avLst/>
          </a:prstGeom>
          <a:solidFill>
            <a:sysClr val="window" lastClr="FFFFFF"/>
          </a:solidFill>
          <a:ln w="12700" cap="flat" cmpd="sng" algn="ctr">
            <a:solidFill>
              <a:srgbClr val="5B9BD5"/>
            </a:solidFill>
            <a:prstDash val="solid"/>
            <a:miter lim="800000"/>
          </a:ln>
          <a:effectLst/>
        </p:spPr>
        <p:txBody>
          <a:bodyPr rtlCol="0" anchor="ctr"/>
          <a:lstStyle/>
          <a:p>
            <a:pPr algn="ctr">
              <a:defRPr/>
            </a:pPr>
            <a:endParaRPr lang="en-US" b="1" kern="0">
              <a:solidFill>
                <a:prstClr val="black"/>
              </a:solidFill>
              <a:latin typeface="Calibri" panose="020F0502020204030204"/>
            </a:endParaRPr>
          </a:p>
        </p:txBody>
      </p:sp>
      <p:sp>
        <p:nvSpPr>
          <p:cNvPr id="53" name="Down Arrow 52"/>
          <p:cNvSpPr/>
          <p:nvPr/>
        </p:nvSpPr>
        <p:spPr>
          <a:xfrm>
            <a:off x="8259557" y="3585584"/>
            <a:ext cx="449087" cy="853249"/>
          </a:xfrm>
          <a:prstGeom prst="downArrow">
            <a:avLst/>
          </a:prstGeom>
          <a:solidFill>
            <a:srgbClr val="70AD47"/>
          </a:solidFill>
          <a:ln w="12700" cap="flat" cmpd="sng" algn="ctr">
            <a:solidFill>
              <a:srgbClr val="70AD47">
                <a:shade val="50000"/>
              </a:srgbClr>
            </a:solidFill>
            <a:prstDash val="solid"/>
            <a:miter lim="800000"/>
          </a:ln>
          <a:effectLst/>
        </p:spPr>
        <p:txBody>
          <a:bodyPr rtlCol="0" anchor="ctr"/>
          <a:lstStyle/>
          <a:p>
            <a:pPr algn="ctr">
              <a:defRPr/>
            </a:pPr>
            <a:endParaRPr lang="en-US" b="1" kern="0">
              <a:solidFill>
                <a:prstClr val="white"/>
              </a:solidFill>
              <a:latin typeface="Calibri" panose="020F0502020204030204"/>
            </a:endParaRPr>
          </a:p>
        </p:txBody>
      </p:sp>
      <p:sp>
        <p:nvSpPr>
          <p:cNvPr id="54" name="Down Arrow 53"/>
          <p:cNvSpPr/>
          <p:nvPr/>
        </p:nvSpPr>
        <p:spPr>
          <a:xfrm>
            <a:off x="8740048" y="3585584"/>
            <a:ext cx="434340" cy="853249"/>
          </a:xfrm>
          <a:prstGeom prst="downArrow">
            <a:avLst/>
          </a:prstGeom>
          <a:solidFill>
            <a:srgbClr val="70AD47"/>
          </a:solidFill>
          <a:ln w="12700" cap="flat" cmpd="sng" algn="ctr">
            <a:solidFill>
              <a:srgbClr val="70AD47">
                <a:shade val="50000"/>
              </a:srgbClr>
            </a:solidFill>
            <a:prstDash val="solid"/>
            <a:miter lim="800000"/>
          </a:ln>
          <a:effectLst/>
        </p:spPr>
        <p:txBody>
          <a:bodyPr rtlCol="0" anchor="ctr"/>
          <a:lstStyle/>
          <a:p>
            <a:pPr algn="ctr">
              <a:defRPr/>
            </a:pPr>
            <a:endParaRPr lang="en-US" b="1" kern="0">
              <a:solidFill>
                <a:prstClr val="white"/>
              </a:solidFill>
              <a:latin typeface="Calibri" panose="020F0502020204030204"/>
            </a:endParaRPr>
          </a:p>
        </p:txBody>
      </p:sp>
      <p:sp>
        <p:nvSpPr>
          <p:cNvPr id="55" name="Down Arrow 54"/>
          <p:cNvSpPr/>
          <p:nvPr/>
        </p:nvSpPr>
        <p:spPr>
          <a:xfrm>
            <a:off x="9199098" y="3585584"/>
            <a:ext cx="434340" cy="853249"/>
          </a:xfrm>
          <a:prstGeom prst="downArrow">
            <a:avLst/>
          </a:prstGeom>
          <a:solidFill>
            <a:srgbClr val="70AD47"/>
          </a:solidFill>
          <a:ln w="12700" cap="flat" cmpd="sng" algn="ctr">
            <a:solidFill>
              <a:srgbClr val="70AD47">
                <a:shade val="50000"/>
              </a:srgbClr>
            </a:solidFill>
            <a:prstDash val="solid"/>
            <a:miter lim="800000"/>
          </a:ln>
          <a:effectLst/>
        </p:spPr>
        <p:txBody>
          <a:bodyPr rtlCol="0" anchor="ctr"/>
          <a:lstStyle/>
          <a:p>
            <a:pPr algn="ctr">
              <a:defRPr/>
            </a:pPr>
            <a:endParaRPr lang="en-US" b="1" kern="0">
              <a:solidFill>
                <a:prstClr val="white"/>
              </a:solidFill>
              <a:latin typeface="Calibri" panose="020F0502020204030204"/>
            </a:endParaRPr>
          </a:p>
        </p:txBody>
      </p:sp>
      <p:cxnSp>
        <p:nvCxnSpPr>
          <p:cNvPr id="56" name="Straight Connector 55"/>
          <p:cNvCxnSpPr/>
          <p:nvPr/>
        </p:nvCxnSpPr>
        <p:spPr>
          <a:xfrm>
            <a:off x="7009873" y="4013629"/>
            <a:ext cx="654265" cy="0"/>
          </a:xfrm>
          <a:prstGeom prst="line">
            <a:avLst/>
          </a:prstGeom>
          <a:noFill/>
          <a:ln w="50800" cap="rnd" cmpd="sng" algn="ctr">
            <a:solidFill>
              <a:srgbClr val="5B9BD5"/>
            </a:solidFill>
            <a:prstDash val="sysDot"/>
            <a:round/>
          </a:ln>
          <a:effectLst/>
        </p:spPr>
      </p:cxnSp>
      <p:sp>
        <p:nvSpPr>
          <p:cNvPr id="57" name="TextBox 56"/>
          <p:cNvSpPr txBox="1"/>
          <p:nvPr/>
        </p:nvSpPr>
        <p:spPr>
          <a:xfrm>
            <a:off x="1981201" y="2749312"/>
            <a:ext cx="1023357" cy="646331"/>
          </a:xfrm>
          <a:prstGeom prst="rect">
            <a:avLst/>
          </a:prstGeom>
          <a:noFill/>
        </p:spPr>
        <p:txBody>
          <a:bodyPr wrap="square" rtlCol="0">
            <a:spAutoFit/>
          </a:bodyPr>
          <a:lstStyle/>
          <a:p>
            <a:pPr>
              <a:defRPr/>
            </a:pPr>
            <a:r>
              <a:rPr lang="en-US" b="1" kern="0" dirty="0">
                <a:solidFill>
                  <a:prstClr val="black"/>
                </a:solidFill>
                <a:latin typeface="Calibri" panose="020F0502020204030204"/>
              </a:rPr>
              <a:t>Process Level</a:t>
            </a:r>
          </a:p>
        </p:txBody>
      </p:sp>
      <p:sp>
        <p:nvSpPr>
          <p:cNvPr id="58" name="TextBox 57"/>
          <p:cNvSpPr txBox="1"/>
          <p:nvPr/>
        </p:nvSpPr>
        <p:spPr>
          <a:xfrm>
            <a:off x="1974996" y="3689042"/>
            <a:ext cx="1023357" cy="646331"/>
          </a:xfrm>
          <a:prstGeom prst="rect">
            <a:avLst/>
          </a:prstGeom>
          <a:noFill/>
        </p:spPr>
        <p:txBody>
          <a:bodyPr wrap="square" rtlCol="0">
            <a:spAutoFit/>
          </a:bodyPr>
          <a:lstStyle/>
          <a:p>
            <a:pPr>
              <a:defRPr/>
            </a:pPr>
            <a:r>
              <a:rPr lang="en-US" b="1" kern="0" dirty="0">
                <a:solidFill>
                  <a:prstClr val="black"/>
                </a:solidFill>
                <a:latin typeface="Calibri" panose="020F0502020204030204"/>
              </a:rPr>
              <a:t>Thread Level</a:t>
            </a:r>
          </a:p>
        </p:txBody>
      </p:sp>
      <p:sp>
        <p:nvSpPr>
          <p:cNvPr id="59" name="TextBox 58"/>
          <p:cNvSpPr txBox="1"/>
          <p:nvPr/>
        </p:nvSpPr>
        <p:spPr>
          <a:xfrm>
            <a:off x="1974996" y="4536763"/>
            <a:ext cx="1023357" cy="646331"/>
          </a:xfrm>
          <a:prstGeom prst="rect">
            <a:avLst/>
          </a:prstGeom>
          <a:noFill/>
        </p:spPr>
        <p:txBody>
          <a:bodyPr wrap="square" rtlCol="0">
            <a:spAutoFit/>
          </a:bodyPr>
          <a:lstStyle/>
          <a:p>
            <a:pPr>
              <a:defRPr/>
            </a:pPr>
            <a:r>
              <a:rPr lang="en-US" b="1" kern="0" dirty="0">
                <a:solidFill>
                  <a:prstClr val="black"/>
                </a:solidFill>
                <a:latin typeface="Calibri" panose="020F0502020204030204"/>
              </a:rPr>
              <a:t>Process Level</a:t>
            </a:r>
          </a:p>
        </p:txBody>
      </p:sp>
      <p:sp>
        <p:nvSpPr>
          <p:cNvPr id="37" name="Down Arrow 36"/>
          <p:cNvSpPr/>
          <p:nvPr/>
        </p:nvSpPr>
        <p:spPr>
          <a:xfrm>
            <a:off x="3592654" y="4540035"/>
            <a:ext cx="540011" cy="737395"/>
          </a:xfrm>
          <a:prstGeom prst="downArrow">
            <a:avLst/>
          </a:prstGeom>
          <a:solidFill>
            <a:srgbClr val="5B9BD5"/>
          </a:solidFill>
          <a:ln w="12700" cap="flat" cmpd="sng" algn="ctr">
            <a:solidFill>
              <a:srgbClr val="5B9BD5">
                <a:shade val="50000"/>
              </a:srgbClr>
            </a:solidFill>
            <a:prstDash val="solid"/>
            <a:miter lim="800000"/>
          </a:ln>
          <a:effectLst/>
        </p:spPr>
        <p:txBody>
          <a:bodyPr rtlCol="0" anchor="ctr"/>
          <a:lstStyle/>
          <a:p>
            <a:pPr algn="ctr">
              <a:defRPr/>
            </a:pPr>
            <a:endParaRPr lang="en-US" b="1" kern="0">
              <a:solidFill>
                <a:prstClr val="white"/>
              </a:solidFill>
              <a:latin typeface="Calibri" panose="020F0502020204030204"/>
            </a:endParaRPr>
          </a:p>
        </p:txBody>
      </p:sp>
      <p:sp>
        <p:nvSpPr>
          <p:cNvPr id="51" name="Down Arrow 50"/>
          <p:cNvSpPr/>
          <p:nvPr/>
        </p:nvSpPr>
        <p:spPr>
          <a:xfrm>
            <a:off x="8679594" y="4540035"/>
            <a:ext cx="540011" cy="737395"/>
          </a:xfrm>
          <a:prstGeom prst="downArrow">
            <a:avLst/>
          </a:prstGeom>
          <a:solidFill>
            <a:srgbClr val="5B9BD5"/>
          </a:solidFill>
          <a:ln w="12700" cap="flat" cmpd="sng" algn="ctr">
            <a:solidFill>
              <a:srgbClr val="5B9BD5">
                <a:shade val="50000"/>
              </a:srgbClr>
            </a:solidFill>
            <a:prstDash val="solid"/>
            <a:miter lim="800000"/>
          </a:ln>
          <a:effectLst/>
        </p:spPr>
        <p:txBody>
          <a:bodyPr rtlCol="0" anchor="ctr"/>
          <a:lstStyle/>
          <a:p>
            <a:pPr algn="ctr">
              <a:defRPr/>
            </a:pPr>
            <a:endParaRPr lang="en-US" b="1" kern="0">
              <a:solidFill>
                <a:prstClr val="white"/>
              </a:solidFill>
              <a:latin typeface="Calibri" panose="020F0502020204030204"/>
            </a:endParaRPr>
          </a:p>
        </p:txBody>
      </p:sp>
      <p:sp>
        <p:nvSpPr>
          <p:cNvPr id="44" name="Down Arrow 43"/>
          <p:cNvSpPr/>
          <p:nvPr/>
        </p:nvSpPr>
        <p:spPr>
          <a:xfrm>
            <a:off x="5749114" y="4540035"/>
            <a:ext cx="540011" cy="737395"/>
          </a:xfrm>
          <a:prstGeom prst="downArrow">
            <a:avLst/>
          </a:prstGeom>
          <a:solidFill>
            <a:srgbClr val="5B9BD5"/>
          </a:solidFill>
          <a:ln w="12700" cap="flat" cmpd="sng" algn="ctr">
            <a:solidFill>
              <a:srgbClr val="5B9BD5">
                <a:shade val="50000"/>
              </a:srgbClr>
            </a:solidFill>
            <a:prstDash val="solid"/>
            <a:miter lim="800000"/>
          </a:ln>
          <a:effectLst/>
        </p:spPr>
        <p:txBody>
          <a:bodyPr rtlCol="0" anchor="ctr"/>
          <a:lstStyle/>
          <a:p>
            <a:pPr algn="ctr">
              <a:defRPr/>
            </a:pPr>
            <a:endParaRPr lang="en-US" b="1" kern="0">
              <a:solidFill>
                <a:prstClr val="white"/>
              </a:solidFill>
              <a:latin typeface="Calibri" panose="020F0502020204030204"/>
            </a:endParaRPr>
          </a:p>
        </p:txBody>
      </p:sp>
    </p:spTree>
    <p:extLst>
      <p:ext uri="{BB962C8B-B14F-4D97-AF65-F5344CB8AC3E}">
        <p14:creationId xmlns:p14="http://schemas.microsoft.com/office/powerpoint/2010/main" val="2108388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47" presetClass="entr" presetSubtype="0" fill="hold" grpId="0" nodeType="clickEffect">
                                  <p:stCondLst>
                                    <p:cond delay="0"/>
                                  </p:stCondLst>
                                  <p:childTnLst>
                                    <p:set>
                                      <p:cBhvr>
                                        <p:cTn id="16" dur="1" fill="hold">
                                          <p:stCondLst>
                                            <p:cond delay="0"/>
                                          </p:stCondLst>
                                        </p:cTn>
                                        <p:tgtEl>
                                          <p:spTgt spid="57"/>
                                        </p:tgtEl>
                                        <p:attrNameLst>
                                          <p:attrName>style.visibility</p:attrName>
                                        </p:attrNameLst>
                                      </p:cBhvr>
                                      <p:to>
                                        <p:strVal val="visible"/>
                                      </p:to>
                                    </p:set>
                                    <p:animEffect transition="in" filter="fade">
                                      <p:cBhvr>
                                        <p:cTn id="17" dur="1000"/>
                                        <p:tgtEl>
                                          <p:spTgt spid="57"/>
                                        </p:tgtEl>
                                      </p:cBhvr>
                                    </p:animEffect>
                                    <p:anim calcmode="lin" valueType="num">
                                      <p:cBhvr>
                                        <p:cTn id="18" dur="1000" fill="hold"/>
                                        <p:tgtEl>
                                          <p:spTgt spid="57"/>
                                        </p:tgtEl>
                                        <p:attrNameLst>
                                          <p:attrName>ppt_x</p:attrName>
                                        </p:attrNameLst>
                                      </p:cBhvr>
                                      <p:tavLst>
                                        <p:tav tm="0">
                                          <p:val>
                                            <p:strVal val="#ppt_x"/>
                                          </p:val>
                                        </p:tav>
                                        <p:tav tm="100000">
                                          <p:val>
                                            <p:strVal val="#ppt_x"/>
                                          </p:val>
                                        </p:tav>
                                      </p:tavLst>
                                    </p:anim>
                                    <p:anim calcmode="lin" valueType="num">
                                      <p:cBhvr>
                                        <p:cTn id="19" dur="1000" fill="hold"/>
                                        <p:tgtEl>
                                          <p:spTgt spid="57"/>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fade">
                                      <p:cBhvr>
                                        <p:cTn id="22" dur="1000"/>
                                        <p:tgtEl>
                                          <p:spTgt spid="33"/>
                                        </p:tgtEl>
                                      </p:cBhvr>
                                    </p:animEffect>
                                    <p:anim calcmode="lin" valueType="num">
                                      <p:cBhvr>
                                        <p:cTn id="23" dur="1000" fill="hold"/>
                                        <p:tgtEl>
                                          <p:spTgt spid="33"/>
                                        </p:tgtEl>
                                        <p:attrNameLst>
                                          <p:attrName>ppt_x</p:attrName>
                                        </p:attrNameLst>
                                      </p:cBhvr>
                                      <p:tavLst>
                                        <p:tav tm="0">
                                          <p:val>
                                            <p:strVal val="#ppt_x"/>
                                          </p:val>
                                        </p:tav>
                                        <p:tav tm="100000">
                                          <p:val>
                                            <p:strVal val="#ppt_x"/>
                                          </p:val>
                                        </p:tav>
                                      </p:tavLst>
                                    </p:anim>
                                    <p:anim calcmode="lin" valueType="num">
                                      <p:cBhvr>
                                        <p:cTn id="24" dur="1000" fill="hold"/>
                                        <p:tgtEl>
                                          <p:spTgt spid="33"/>
                                        </p:tgtEl>
                                        <p:attrNameLst>
                                          <p:attrName>ppt_y</p:attrName>
                                        </p:attrNameLst>
                                      </p:cBhvr>
                                      <p:tavLst>
                                        <p:tav tm="0">
                                          <p:val>
                                            <p:strVal val="#ppt_y-.1"/>
                                          </p:val>
                                        </p:tav>
                                        <p:tav tm="100000">
                                          <p:val>
                                            <p:strVal val="#ppt_y"/>
                                          </p:val>
                                        </p:tav>
                                      </p:tavLst>
                                    </p:anim>
                                  </p:childTnLst>
                                </p:cTn>
                              </p:par>
                              <p:par>
                                <p:cTn id="25" presetID="47" presetClass="entr" presetSubtype="0" fill="hold" grpId="0" nodeType="withEffect">
                                  <p:stCondLst>
                                    <p:cond delay="0"/>
                                  </p:stCondLst>
                                  <p:childTnLst>
                                    <p:set>
                                      <p:cBhvr>
                                        <p:cTn id="26" dur="1" fill="hold">
                                          <p:stCondLst>
                                            <p:cond delay="0"/>
                                          </p:stCondLst>
                                        </p:cTn>
                                        <p:tgtEl>
                                          <p:spTgt spid="43"/>
                                        </p:tgtEl>
                                        <p:attrNameLst>
                                          <p:attrName>style.visibility</p:attrName>
                                        </p:attrNameLst>
                                      </p:cBhvr>
                                      <p:to>
                                        <p:strVal val="visible"/>
                                      </p:to>
                                    </p:set>
                                    <p:animEffect transition="in" filter="fade">
                                      <p:cBhvr>
                                        <p:cTn id="27" dur="1000"/>
                                        <p:tgtEl>
                                          <p:spTgt spid="43"/>
                                        </p:tgtEl>
                                      </p:cBhvr>
                                    </p:animEffect>
                                    <p:anim calcmode="lin" valueType="num">
                                      <p:cBhvr>
                                        <p:cTn id="28" dur="1000" fill="hold"/>
                                        <p:tgtEl>
                                          <p:spTgt spid="43"/>
                                        </p:tgtEl>
                                        <p:attrNameLst>
                                          <p:attrName>ppt_x</p:attrName>
                                        </p:attrNameLst>
                                      </p:cBhvr>
                                      <p:tavLst>
                                        <p:tav tm="0">
                                          <p:val>
                                            <p:strVal val="#ppt_x"/>
                                          </p:val>
                                        </p:tav>
                                        <p:tav tm="100000">
                                          <p:val>
                                            <p:strVal val="#ppt_x"/>
                                          </p:val>
                                        </p:tav>
                                      </p:tavLst>
                                    </p:anim>
                                    <p:anim calcmode="lin" valueType="num">
                                      <p:cBhvr>
                                        <p:cTn id="29" dur="1000" fill="hold"/>
                                        <p:tgtEl>
                                          <p:spTgt spid="43"/>
                                        </p:tgtEl>
                                        <p:attrNameLst>
                                          <p:attrName>ppt_y</p:attrName>
                                        </p:attrNameLst>
                                      </p:cBhvr>
                                      <p:tavLst>
                                        <p:tav tm="0">
                                          <p:val>
                                            <p:strVal val="#ppt_y-.1"/>
                                          </p:val>
                                        </p:tav>
                                        <p:tav tm="100000">
                                          <p:val>
                                            <p:strVal val="#ppt_y"/>
                                          </p:val>
                                        </p:tav>
                                      </p:tavLst>
                                    </p:anim>
                                  </p:childTnLst>
                                </p:cTn>
                              </p:par>
                              <p:par>
                                <p:cTn id="30" presetID="47" presetClass="entr" presetSubtype="0" fill="hold" grpId="0" nodeType="withEffect">
                                  <p:stCondLst>
                                    <p:cond delay="0"/>
                                  </p:stCondLst>
                                  <p:childTnLst>
                                    <p:set>
                                      <p:cBhvr>
                                        <p:cTn id="31" dur="1" fill="hold">
                                          <p:stCondLst>
                                            <p:cond delay="0"/>
                                          </p:stCondLst>
                                        </p:cTn>
                                        <p:tgtEl>
                                          <p:spTgt spid="50"/>
                                        </p:tgtEl>
                                        <p:attrNameLst>
                                          <p:attrName>style.visibility</p:attrName>
                                        </p:attrNameLst>
                                      </p:cBhvr>
                                      <p:to>
                                        <p:strVal val="visible"/>
                                      </p:to>
                                    </p:set>
                                    <p:animEffect transition="in" filter="fade">
                                      <p:cBhvr>
                                        <p:cTn id="32" dur="1000"/>
                                        <p:tgtEl>
                                          <p:spTgt spid="50"/>
                                        </p:tgtEl>
                                      </p:cBhvr>
                                    </p:animEffect>
                                    <p:anim calcmode="lin" valueType="num">
                                      <p:cBhvr>
                                        <p:cTn id="33" dur="1000" fill="hold"/>
                                        <p:tgtEl>
                                          <p:spTgt spid="50"/>
                                        </p:tgtEl>
                                        <p:attrNameLst>
                                          <p:attrName>ppt_x</p:attrName>
                                        </p:attrNameLst>
                                      </p:cBhvr>
                                      <p:tavLst>
                                        <p:tav tm="0">
                                          <p:val>
                                            <p:strVal val="#ppt_x"/>
                                          </p:val>
                                        </p:tav>
                                        <p:tav tm="100000">
                                          <p:val>
                                            <p:strVal val="#ppt_x"/>
                                          </p:val>
                                        </p:tav>
                                      </p:tavLst>
                                    </p:anim>
                                    <p:anim calcmode="lin" valueType="num">
                                      <p:cBhvr>
                                        <p:cTn id="34"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7" presetClass="entr" presetSubtype="0" fill="hold" grpId="0" nodeType="clickEffect">
                                  <p:stCondLst>
                                    <p:cond delay="0"/>
                                  </p:stCondLst>
                                  <p:childTnLst>
                                    <p:set>
                                      <p:cBhvr>
                                        <p:cTn id="38" dur="1" fill="hold">
                                          <p:stCondLst>
                                            <p:cond delay="0"/>
                                          </p:stCondLst>
                                        </p:cTn>
                                        <p:tgtEl>
                                          <p:spTgt spid="39"/>
                                        </p:tgtEl>
                                        <p:attrNameLst>
                                          <p:attrName>style.visibility</p:attrName>
                                        </p:attrNameLst>
                                      </p:cBhvr>
                                      <p:to>
                                        <p:strVal val="visible"/>
                                      </p:to>
                                    </p:set>
                                    <p:animEffect transition="in" filter="fade">
                                      <p:cBhvr>
                                        <p:cTn id="39" dur="1000"/>
                                        <p:tgtEl>
                                          <p:spTgt spid="39"/>
                                        </p:tgtEl>
                                      </p:cBhvr>
                                    </p:animEffect>
                                    <p:anim calcmode="lin" valueType="num">
                                      <p:cBhvr>
                                        <p:cTn id="40" dur="1000" fill="hold"/>
                                        <p:tgtEl>
                                          <p:spTgt spid="39"/>
                                        </p:tgtEl>
                                        <p:attrNameLst>
                                          <p:attrName>ppt_x</p:attrName>
                                        </p:attrNameLst>
                                      </p:cBhvr>
                                      <p:tavLst>
                                        <p:tav tm="0">
                                          <p:val>
                                            <p:strVal val="#ppt_x"/>
                                          </p:val>
                                        </p:tav>
                                        <p:tav tm="100000">
                                          <p:val>
                                            <p:strVal val="#ppt_x"/>
                                          </p:val>
                                        </p:tav>
                                      </p:tavLst>
                                    </p:anim>
                                    <p:anim calcmode="lin" valueType="num">
                                      <p:cBhvr>
                                        <p:cTn id="41" dur="1000" fill="hold"/>
                                        <p:tgtEl>
                                          <p:spTgt spid="39"/>
                                        </p:tgtEl>
                                        <p:attrNameLst>
                                          <p:attrName>ppt_y</p:attrName>
                                        </p:attrNameLst>
                                      </p:cBhvr>
                                      <p:tavLst>
                                        <p:tav tm="0">
                                          <p:val>
                                            <p:strVal val="#ppt_y-.1"/>
                                          </p:val>
                                        </p:tav>
                                        <p:tav tm="100000">
                                          <p:val>
                                            <p:strVal val="#ppt_y"/>
                                          </p:val>
                                        </p:tav>
                                      </p:tavLst>
                                    </p:anim>
                                  </p:childTnLst>
                                </p:cTn>
                              </p:par>
                              <p:par>
                                <p:cTn id="42" presetID="47" presetClass="entr" presetSubtype="0" fill="hold" grpId="0" nodeType="withEffect">
                                  <p:stCondLst>
                                    <p:cond delay="0"/>
                                  </p:stCondLst>
                                  <p:childTnLst>
                                    <p:set>
                                      <p:cBhvr>
                                        <p:cTn id="43" dur="1" fill="hold">
                                          <p:stCondLst>
                                            <p:cond delay="0"/>
                                          </p:stCondLst>
                                        </p:cTn>
                                        <p:tgtEl>
                                          <p:spTgt spid="40"/>
                                        </p:tgtEl>
                                        <p:attrNameLst>
                                          <p:attrName>style.visibility</p:attrName>
                                        </p:attrNameLst>
                                      </p:cBhvr>
                                      <p:to>
                                        <p:strVal val="visible"/>
                                      </p:to>
                                    </p:set>
                                    <p:animEffect transition="in" filter="fade">
                                      <p:cBhvr>
                                        <p:cTn id="44" dur="1000"/>
                                        <p:tgtEl>
                                          <p:spTgt spid="40"/>
                                        </p:tgtEl>
                                      </p:cBhvr>
                                    </p:animEffect>
                                    <p:anim calcmode="lin" valueType="num">
                                      <p:cBhvr>
                                        <p:cTn id="45" dur="1000" fill="hold"/>
                                        <p:tgtEl>
                                          <p:spTgt spid="40"/>
                                        </p:tgtEl>
                                        <p:attrNameLst>
                                          <p:attrName>ppt_x</p:attrName>
                                        </p:attrNameLst>
                                      </p:cBhvr>
                                      <p:tavLst>
                                        <p:tav tm="0">
                                          <p:val>
                                            <p:strVal val="#ppt_x"/>
                                          </p:val>
                                        </p:tav>
                                        <p:tav tm="100000">
                                          <p:val>
                                            <p:strVal val="#ppt_x"/>
                                          </p:val>
                                        </p:tav>
                                      </p:tavLst>
                                    </p:anim>
                                    <p:anim calcmode="lin" valueType="num">
                                      <p:cBhvr>
                                        <p:cTn id="46" dur="1000" fill="hold"/>
                                        <p:tgtEl>
                                          <p:spTgt spid="40"/>
                                        </p:tgtEl>
                                        <p:attrNameLst>
                                          <p:attrName>ppt_y</p:attrName>
                                        </p:attrNameLst>
                                      </p:cBhvr>
                                      <p:tavLst>
                                        <p:tav tm="0">
                                          <p:val>
                                            <p:strVal val="#ppt_y-.1"/>
                                          </p:val>
                                        </p:tav>
                                        <p:tav tm="100000">
                                          <p:val>
                                            <p:strVal val="#ppt_y"/>
                                          </p:val>
                                        </p:tav>
                                      </p:tavLst>
                                    </p:anim>
                                  </p:childTnLst>
                                </p:cTn>
                              </p:par>
                              <p:par>
                                <p:cTn id="47" presetID="47" presetClass="entr" presetSubtype="0" fill="hold" grpId="0" nodeType="withEffect">
                                  <p:stCondLst>
                                    <p:cond delay="0"/>
                                  </p:stCondLst>
                                  <p:childTnLst>
                                    <p:set>
                                      <p:cBhvr>
                                        <p:cTn id="48" dur="1" fill="hold">
                                          <p:stCondLst>
                                            <p:cond delay="0"/>
                                          </p:stCondLst>
                                        </p:cTn>
                                        <p:tgtEl>
                                          <p:spTgt spid="41"/>
                                        </p:tgtEl>
                                        <p:attrNameLst>
                                          <p:attrName>style.visibility</p:attrName>
                                        </p:attrNameLst>
                                      </p:cBhvr>
                                      <p:to>
                                        <p:strVal val="visible"/>
                                      </p:to>
                                    </p:set>
                                    <p:animEffect transition="in" filter="fade">
                                      <p:cBhvr>
                                        <p:cTn id="49" dur="1000"/>
                                        <p:tgtEl>
                                          <p:spTgt spid="41"/>
                                        </p:tgtEl>
                                      </p:cBhvr>
                                    </p:animEffect>
                                    <p:anim calcmode="lin" valueType="num">
                                      <p:cBhvr>
                                        <p:cTn id="50" dur="1000" fill="hold"/>
                                        <p:tgtEl>
                                          <p:spTgt spid="41"/>
                                        </p:tgtEl>
                                        <p:attrNameLst>
                                          <p:attrName>ppt_x</p:attrName>
                                        </p:attrNameLst>
                                      </p:cBhvr>
                                      <p:tavLst>
                                        <p:tav tm="0">
                                          <p:val>
                                            <p:strVal val="#ppt_x"/>
                                          </p:val>
                                        </p:tav>
                                        <p:tav tm="100000">
                                          <p:val>
                                            <p:strVal val="#ppt_x"/>
                                          </p:val>
                                        </p:tav>
                                      </p:tavLst>
                                    </p:anim>
                                    <p:anim calcmode="lin" valueType="num">
                                      <p:cBhvr>
                                        <p:cTn id="51" dur="1000" fill="hold"/>
                                        <p:tgtEl>
                                          <p:spTgt spid="41"/>
                                        </p:tgtEl>
                                        <p:attrNameLst>
                                          <p:attrName>ppt_y</p:attrName>
                                        </p:attrNameLst>
                                      </p:cBhvr>
                                      <p:tavLst>
                                        <p:tav tm="0">
                                          <p:val>
                                            <p:strVal val="#ppt_y-.1"/>
                                          </p:val>
                                        </p:tav>
                                        <p:tav tm="100000">
                                          <p:val>
                                            <p:strVal val="#ppt_y"/>
                                          </p:val>
                                        </p:tav>
                                      </p:tavLst>
                                    </p:anim>
                                  </p:childTnLst>
                                </p:cTn>
                              </p:par>
                              <p:par>
                                <p:cTn id="52" presetID="47" presetClass="entr" presetSubtype="0" fill="hold" grpId="0" nodeType="withEffect">
                                  <p:stCondLst>
                                    <p:cond delay="0"/>
                                  </p:stCondLst>
                                  <p:childTnLst>
                                    <p:set>
                                      <p:cBhvr>
                                        <p:cTn id="53" dur="1" fill="hold">
                                          <p:stCondLst>
                                            <p:cond delay="0"/>
                                          </p:stCondLst>
                                        </p:cTn>
                                        <p:tgtEl>
                                          <p:spTgt spid="46"/>
                                        </p:tgtEl>
                                        <p:attrNameLst>
                                          <p:attrName>style.visibility</p:attrName>
                                        </p:attrNameLst>
                                      </p:cBhvr>
                                      <p:to>
                                        <p:strVal val="visible"/>
                                      </p:to>
                                    </p:set>
                                    <p:animEffect transition="in" filter="fade">
                                      <p:cBhvr>
                                        <p:cTn id="54" dur="1000"/>
                                        <p:tgtEl>
                                          <p:spTgt spid="46"/>
                                        </p:tgtEl>
                                      </p:cBhvr>
                                    </p:animEffect>
                                    <p:anim calcmode="lin" valueType="num">
                                      <p:cBhvr>
                                        <p:cTn id="55" dur="1000" fill="hold"/>
                                        <p:tgtEl>
                                          <p:spTgt spid="46"/>
                                        </p:tgtEl>
                                        <p:attrNameLst>
                                          <p:attrName>ppt_x</p:attrName>
                                        </p:attrNameLst>
                                      </p:cBhvr>
                                      <p:tavLst>
                                        <p:tav tm="0">
                                          <p:val>
                                            <p:strVal val="#ppt_x"/>
                                          </p:val>
                                        </p:tav>
                                        <p:tav tm="100000">
                                          <p:val>
                                            <p:strVal val="#ppt_x"/>
                                          </p:val>
                                        </p:tav>
                                      </p:tavLst>
                                    </p:anim>
                                    <p:anim calcmode="lin" valueType="num">
                                      <p:cBhvr>
                                        <p:cTn id="56" dur="1000" fill="hold"/>
                                        <p:tgtEl>
                                          <p:spTgt spid="46"/>
                                        </p:tgtEl>
                                        <p:attrNameLst>
                                          <p:attrName>ppt_y</p:attrName>
                                        </p:attrNameLst>
                                      </p:cBhvr>
                                      <p:tavLst>
                                        <p:tav tm="0">
                                          <p:val>
                                            <p:strVal val="#ppt_y-.1"/>
                                          </p:val>
                                        </p:tav>
                                        <p:tav tm="100000">
                                          <p:val>
                                            <p:strVal val="#ppt_y"/>
                                          </p:val>
                                        </p:tav>
                                      </p:tavLst>
                                    </p:anim>
                                  </p:childTnLst>
                                </p:cTn>
                              </p:par>
                              <p:par>
                                <p:cTn id="57" presetID="47" presetClass="entr" presetSubtype="0" fill="hold" grpId="0" nodeType="withEffect">
                                  <p:stCondLst>
                                    <p:cond delay="0"/>
                                  </p:stCondLst>
                                  <p:childTnLst>
                                    <p:set>
                                      <p:cBhvr>
                                        <p:cTn id="58" dur="1" fill="hold">
                                          <p:stCondLst>
                                            <p:cond delay="0"/>
                                          </p:stCondLst>
                                        </p:cTn>
                                        <p:tgtEl>
                                          <p:spTgt spid="47"/>
                                        </p:tgtEl>
                                        <p:attrNameLst>
                                          <p:attrName>style.visibility</p:attrName>
                                        </p:attrNameLst>
                                      </p:cBhvr>
                                      <p:to>
                                        <p:strVal val="visible"/>
                                      </p:to>
                                    </p:set>
                                    <p:animEffect transition="in" filter="fade">
                                      <p:cBhvr>
                                        <p:cTn id="59" dur="1000"/>
                                        <p:tgtEl>
                                          <p:spTgt spid="47"/>
                                        </p:tgtEl>
                                      </p:cBhvr>
                                    </p:animEffect>
                                    <p:anim calcmode="lin" valueType="num">
                                      <p:cBhvr>
                                        <p:cTn id="60" dur="1000" fill="hold"/>
                                        <p:tgtEl>
                                          <p:spTgt spid="47"/>
                                        </p:tgtEl>
                                        <p:attrNameLst>
                                          <p:attrName>ppt_x</p:attrName>
                                        </p:attrNameLst>
                                      </p:cBhvr>
                                      <p:tavLst>
                                        <p:tav tm="0">
                                          <p:val>
                                            <p:strVal val="#ppt_x"/>
                                          </p:val>
                                        </p:tav>
                                        <p:tav tm="100000">
                                          <p:val>
                                            <p:strVal val="#ppt_x"/>
                                          </p:val>
                                        </p:tav>
                                      </p:tavLst>
                                    </p:anim>
                                    <p:anim calcmode="lin" valueType="num">
                                      <p:cBhvr>
                                        <p:cTn id="61" dur="1000" fill="hold"/>
                                        <p:tgtEl>
                                          <p:spTgt spid="47"/>
                                        </p:tgtEl>
                                        <p:attrNameLst>
                                          <p:attrName>ppt_y</p:attrName>
                                        </p:attrNameLst>
                                      </p:cBhvr>
                                      <p:tavLst>
                                        <p:tav tm="0">
                                          <p:val>
                                            <p:strVal val="#ppt_y-.1"/>
                                          </p:val>
                                        </p:tav>
                                        <p:tav tm="100000">
                                          <p:val>
                                            <p:strVal val="#ppt_y"/>
                                          </p:val>
                                        </p:tav>
                                      </p:tavLst>
                                    </p:anim>
                                  </p:childTnLst>
                                </p:cTn>
                              </p:par>
                              <p:par>
                                <p:cTn id="62" presetID="47" presetClass="entr" presetSubtype="0" fill="hold" grpId="0" nodeType="withEffect">
                                  <p:stCondLst>
                                    <p:cond delay="0"/>
                                  </p:stCondLst>
                                  <p:childTnLst>
                                    <p:set>
                                      <p:cBhvr>
                                        <p:cTn id="63" dur="1" fill="hold">
                                          <p:stCondLst>
                                            <p:cond delay="0"/>
                                          </p:stCondLst>
                                        </p:cTn>
                                        <p:tgtEl>
                                          <p:spTgt spid="48"/>
                                        </p:tgtEl>
                                        <p:attrNameLst>
                                          <p:attrName>style.visibility</p:attrName>
                                        </p:attrNameLst>
                                      </p:cBhvr>
                                      <p:to>
                                        <p:strVal val="visible"/>
                                      </p:to>
                                    </p:set>
                                    <p:animEffect transition="in" filter="fade">
                                      <p:cBhvr>
                                        <p:cTn id="64" dur="1000"/>
                                        <p:tgtEl>
                                          <p:spTgt spid="48"/>
                                        </p:tgtEl>
                                      </p:cBhvr>
                                    </p:animEffect>
                                    <p:anim calcmode="lin" valueType="num">
                                      <p:cBhvr>
                                        <p:cTn id="65" dur="1000" fill="hold"/>
                                        <p:tgtEl>
                                          <p:spTgt spid="48"/>
                                        </p:tgtEl>
                                        <p:attrNameLst>
                                          <p:attrName>ppt_x</p:attrName>
                                        </p:attrNameLst>
                                      </p:cBhvr>
                                      <p:tavLst>
                                        <p:tav tm="0">
                                          <p:val>
                                            <p:strVal val="#ppt_x"/>
                                          </p:val>
                                        </p:tav>
                                        <p:tav tm="100000">
                                          <p:val>
                                            <p:strVal val="#ppt_x"/>
                                          </p:val>
                                        </p:tav>
                                      </p:tavLst>
                                    </p:anim>
                                    <p:anim calcmode="lin" valueType="num">
                                      <p:cBhvr>
                                        <p:cTn id="66" dur="1000" fill="hold"/>
                                        <p:tgtEl>
                                          <p:spTgt spid="48"/>
                                        </p:tgtEl>
                                        <p:attrNameLst>
                                          <p:attrName>ppt_y</p:attrName>
                                        </p:attrNameLst>
                                      </p:cBhvr>
                                      <p:tavLst>
                                        <p:tav tm="0">
                                          <p:val>
                                            <p:strVal val="#ppt_y-.1"/>
                                          </p:val>
                                        </p:tav>
                                        <p:tav tm="100000">
                                          <p:val>
                                            <p:strVal val="#ppt_y"/>
                                          </p:val>
                                        </p:tav>
                                      </p:tavLst>
                                    </p:anim>
                                  </p:childTnLst>
                                </p:cTn>
                              </p:par>
                              <p:par>
                                <p:cTn id="67" presetID="47" presetClass="entr" presetSubtype="0" fill="hold" grpId="0" nodeType="withEffect">
                                  <p:stCondLst>
                                    <p:cond delay="0"/>
                                  </p:stCondLst>
                                  <p:childTnLst>
                                    <p:set>
                                      <p:cBhvr>
                                        <p:cTn id="68" dur="1" fill="hold">
                                          <p:stCondLst>
                                            <p:cond delay="0"/>
                                          </p:stCondLst>
                                        </p:cTn>
                                        <p:tgtEl>
                                          <p:spTgt spid="53"/>
                                        </p:tgtEl>
                                        <p:attrNameLst>
                                          <p:attrName>style.visibility</p:attrName>
                                        </p:attrNameLst>
                                      </p:cBhvr>
                                      <p:to>
                                        <p:strVal val="visible"/>
                                      </p:to>
                                    </p:set>
                                    <p:animEffect transition="in" filter="fade">
                                      <p:cBhvr>
                                        <p:cTn id="69" dur="1000"/>
                                        <p:tgtEl>
                                          <p:spTgt spid="53"/>
                                        </p:tgtEl>
                                      </p:cBhvr>
                                    </p:animEffect>
                                    <p:anim calcmode="lin" valueType="num">
                                      <p:cBhvr>
                                        <p:cTn id="70" dur="1000" fill="hold"/>
                                        <p:tgtEl>
                                          <p:spTgt spid="53"/>
                                        </p:tgtEl>
                                        <p:attrNameLst>
                                          <p:attrName>ppt_x</p:attrName>
                                        </p:attrNameLst>
                                      </p:cBhvr>
                                      <p:tavLst>
                                        <p:tav tm="0">
                                          <p:val>
                                            <p:strVal val="#ppt_x"/>
                                          </p:val>
                                        </p:tav>
                                        <p:tav tm="100000">
                                          <p:val>
                                            <p:strVal val="#ppt_x"/>
                                          </p:val>
                                        </p:tav>
                                      </p:tavLst>
                                    </p:anim>
                                    <p:anim calcmode="lin" valueType="num">
                                      <p:cBhvr>
                                        <p:cTn id="71" dur="1000" fill="hold"/>
                                        <p:tgtEl>
                                          <p:spTgt spid="53"/>
                                        </p:tgtEl>
                                        <p:attrNameLst>
                                          <p:attrName>ppt_y</p:attrName>
                                        </p:attrNameLst>
                                      </p:cBhvr>
                                      <p:tavLst>
                                        <p:tav tm="0">
                                          <p:val>
                                            <p:strVal val="#ppt_y-.1"/>
                                          </p:val>
                                        </p:tav>
                                        <p:tav tm="100000">
                                          <p:val>
                                            <p:strVal val="#ppt_y"/>
                                          </p:val>
                                        </p:tav>
                                      </p:tavLst>
                                    </p:anim>
                                  </p:childTnLst>
                                </p:cTn>
                              </p:par>
                              <p:par>
                                <p:cTn id="72" presetID="47" presetClass="entr" presetSubtype="0" fill="hold" grpId="0" nodeType="withEffect">
                                  <p:stCondLst>
                                    <p:cond delay="0"/>
                                  </p:stCondLst>
                                  <p:childTnLst>
                                    <p:set>
                                      <p:cBhvr>
                                        <p:cTn id="73" dur="1" fill="hold">
                                          <p:stCondLst>
                                            <p:cond delay="0"/>
                                          </p:stCondLst>
                                        </p:cTn>
                                        <p:tgtEl>
                                          <p:spTgt spid="54"/>
                                        </p:tgtEl>
                                        <p:attrNameLst>
                                          <p:attrName>style.visibility</p:attrName>
                                        </p:attrNameLst>
                                      </p:cBhvr>
                                      <p:to>
                                        <p:strVal val="visible"/>
                                      </p:to>
                                    </p:set>
                                    <p:animEffect transition="in" filter="fade">
                                      <p:cBhvr>
                                        <p:cTn id="74" dur="1000"/>
                                        <p:tgtEl>
                                          <p:spTgt spid="54"/>
                                        </p:tgtEl>
                                      </p:cBhvr>
                                    </p:animEffect>
                                    <p:anim calcmode="lin" valueType="num">
                                      <p:cBhvr>
                                        <p:cTn id="75" dur="1000" fill="hold"/>
                                        <p:tgtEl>
                                          <p:spTgt spid="54"/>
                                        </p:tgtEl>
                                        <p:attrNameLst>
                                          <p:attrName>ppt_x</p:attrName>
                                        </p:attrNameLst>
                                      </p:cBhvr>
                                      <p:tavLst>
                                        <p:tav tm="0">
                                          <p:val>
                                            <p:strVal val="#ppt_x"/>
                                          </p:val>
                                        </p:tav>
                                        <p:tav tm="100000">
                                          <p:val>
                                            <p:strVal val="#ppt_x"/>
                                          </p:val>
                                        </p:tav>
                                      </p:tavLst>
                                    </p:anim>
                                    <p:anim calcmode="lin" valueType="num">
                                      <p:cBhvr>
                                        <p:cTn id="76" dur="1000" fill="hold"/>
                                        <p:tgtEl>
                                          <p:spTgt spid="54"/>
                                        </p:tgtEl>
                                        <p:attrNameLst>
                                          <p:attrName>ppt_y</p:attrName>
                                        </p:attrNameLst>
                                      </p:cBhvr>
                                      <p:tavLst>
                                        <p:tav tm="0">
                                          <p:val>
                                            <p:strVal val="#ppt_y-.1"/>
                                          </p:val>
                                        </p:tav>
                                        <p:tav tm="100000">
                                          <p:val>
                                            <p:strVal val="#ppt_y"/>
                                          </p:val>
                                        </p:tav>
                                      </p:tavLst>
                                    </p:anim>
                                  </p:childTnLst>
                                </p:cTn>
                              </p:par>
                              <p:par>
                                <p:cTn id="77" presetID="47" presetClass="entr" presetSubtype="0" fill="hold" grpId="0" nodeType="withEffect">
                                  <p:stCondLst>
                                    <p:cond delay="0"/>
                                  </p:stCondLst>
                                  <p:childTnLst>
                                    <p:set>
                                      <p:cBhvr>
                                        <p:cTn id="78" dur="1" fill="hold">
                                          <p:stCondLst>
                                            <p:cond delay="0"/>
                                          </p:stCondLst>
                                        </p:cTn>
                                        <p:tgtEl>
                                          <p:spTgt spid="55"/>
                                        </p:tgtEl>
                                        <p:attrNameLst>
                                          <p:attrName>style.visibility</p:attrName>
                                        </p:attrNameLst>
                                      </p:cBhvr>
                                      <p:to>
                                        <p:strVal val="visible"/>
                                      </p:to>
                                    </p:set>
                                    <p:animEffect transition="in" filter="fade">
                                      <p:cBhvr>
                                        <p:cTn id="79" dur="1000"/>
                                        <p:tgtEl>
                                          <p:spTgt spid="55"/>
                                        </p:tgtEl>
                                      </p:cBhvr>
                                    </p:animEffect>
                                    <p:anim calcmode="lin" valueType="num">
                                      <p:cBhvr>
                                        <p:cTn id="80" dur="1000" fill="hold"/>
                                        <p:tgtEl>
                                          <p:spTgt spid="55"/>
                                        </p:tgtEl>
                                        <p:attrNameLst>
                                          <p:attrName>ppt_x</p:attrName>
                                        </p:attrNameLst>
                                      </p:cBhvr>
                                      <p:tavLst>
                                        <p:tav tm="0">
                                          <p:val>
                                            <p:strVal val="#ppt_x"/>
                                          </p:val>
                                        </p:tav>
                                        <p:tav tm="100000">
                                          <p:val>
                                            <p:strVal val="#ppt_x"/>
                                          </p:val>
                                        </p:tav>
                                      </p:tavLst>
                                    </p:anim>
                                    <p:anim calcmode="lin" valueType="num">
                                      <p:cBhvr>
                                        <p:cTn id="81" dur="1000" fill="hold"/>
                                        <p:tgtEl>
                                          <p:spTgt spid="55"/>
                                        </p:tgtEl>
                                        <p:attrNameLst>
                                          <p:attrName>ppt_y</p:attrName>
                                        </p:attrNameLst>
                                      </p:cBhvr>
                                      <p:tavLst>
                                        <p:tav tm="0">
                                          <p:val>
                                            <p:strVal val="#ppt_y-.1"/>
                                          </p:val>
                                        </p:tav>
                                        <p:tav tm="100000">
                                          <p:val>
                                            <p:strVal val="#ppt_y"/>
                                          </p:val>
                                        </p:tav>
                                      </p:tavLst>
                                    </p:anim>
                                  </p:childTnLst>
                                </p:cTn>
                              </p:par>
                              <p:par>
                                <p:cTn id="82" presetID="47" presetClass="entr" presetSubtype="0" fill="hold" grpId="0" nodeType="withEffect">
                                  <p:stCondLst>
                                    <p:cond delay="0"/>
                                  </p:stCondLst>
                                  <p:childTnLst>
                                    <p:set>
                                      <p:cBhvr>
                                        <p:cTn id="83" dur="1" fill="hold">
                                          <p:stCondLst>
                                            <p:cond delay="0"/>
                                          </p:stCondLst>
                                        </p:cTn>
                                        <p:tgtEl>
                                          <p:spTgt spid="58"/>
                                        </p:tgtEl>
                                        <p:attrNameLst>
                                          <p:attrName>style.visibility</p:attrName>
                                        </p:attrNameLst>
                                      </p:cBhvr>
                                      <p:to>
                                        <p:strVal val="visible"/>
                                      </p:to>
                                    </p:set>
                                    <p:animEffect transition="in" filter="fade">
                                      <p:cBhvr>
                                        <p:cTn id="84" dur="1000"/>
                                        <p:tgtEl>
                                          <p:spTgt spid="58"/>
                                        </p:tgtEl>
                                      </p:cBhvr>
                                    </p:animEffect>
                                    <p:anim calcmode="lin" valueType="num">
                                      <p:cBhvr>
                                        <p:cTn id="85" dur="1000" fill="hold"/>
                                        <p:tgtEl>
                                          <p:spTgt spid="58"/>
                                        </p:tgtEl>
                                        <p:attrNameLst>
                                          <p:attrName>ppt_x</p:attrName>
                                        </p:attrNameLst>
                                      </p:cBhvr>
                                      <p:tavLst>
                                        <p:tav tm="0">
                                          <p:val>
                                            <p:strVal val="#ppt_x"/>
                                          </p:val>
                                        </p:tav>
                                        <p:tav tm="100000">
                                          <p:val>
                                            <p:strVal val="#ppt_x"/>
                                          </p:val>
                                        </p:tav>
                                      </p:tavLst>
                                    </p:anim>
                                    <p:anim calcmode="lin" valueType="num">
                                      <p:cBhvr>
                                        <p:cTn id="86" dur="1000" fill="hold"/>
                                        <p:tgtEl>
                                          <p:spTgt spid="58"/>
                                        </p:tgtEl>
                                        <p:attrNameLst>
                                          <p:attrName>ppt_y</p:attrName>
                                        </p:attrNameLst>
                                      </p:cBhvr>
                                      <p:tavLst>
                                        <p:tav tm="0">
                                          <p:val>
                                            <p:strVal val="#ppt_y-.1"/>
                                          </p:val>
                                        </p:tav>
                                        <p:tav tm="100000">
                                          <p:val>
                                            <p:strVal val="#ppt_y"/>
                                          </p:val>
                                        </p:tav>
                                      </p:tavLst>
                                    </p:anim>
                                  </p:childTnLst>
                                </p:cTn>
                              </p:par>
                              <p:par>
                                <p:cTn id="87" presetID="47" presetClass="entr" presetSubtype="0" fill="hold" grpId="0" nodeType="withEffect">
                                  <p:stCondLst>
                                    <p:cond delay="0"/>
                                  </p:stCondLst>
                                  <p:childTnLst>
                                    <p:set>
                                      <p:cBhvr>
                                        <p:cTn id="88" dur="1" fill="hold">
                                          <p:stCondLst>
                                            <p:cond delay="0"/>
                                          </p:stCondLst>
                                        </p:cTn>
                                        <p:tgtEl>
                                          <p:spTgt spid="52"/>
                                        </p:tgtEl>
                                        <p:attrNameLst>
                                          <p:attrName>style.visibility</p:attrName>
                                        </p:attrNameLst>
                                      </p:cBhvr>
                                      <p:to>
                                        <p:strVal val="visible"/>
                                      </p:to>
                                    </p:set>
                                    <p:animEffect transition="in" filter="fade">
                                      <p:cBhvr>
                                        <p:cTn id="89" dur="1000"/>
                                        <p:tgtEl>
                                          <p:spTgt spid="52"/>
                                        </p:tgtEl>
                                      </p:cBhvr>
                                    </p:animEffect>
                                    <p:anim calcmode="lin" valueType="num">
                                      <p:cBhvr>
                                        <p:cTn id="90" dur="1000" fill="hold"/>
                                        <p:tgtEl>
                                          <p:spTgt spid="52"/>
                                        </p:tgtEl>
                                        <p:attrNameLst>
                                          <p:attrName>ppt_x</p:attrName>
                                        </p:attrNameLst>
                                      </p:cBhvr>
                                      <p:tavLst>
                                        <p:tav tm="0">
                                          <p:val>
                                            <p:strVal val="#ppt_x"/>
                                          </p:val>
                                        </p:tav>
                                        <p:tav tm="100000">
                                          <p:val>
                                            <p:strVal val="#ppt_x"/>
                                          </p:val>
                                        </p:tav>
                                      </p:tavLst>
                                    </p:anim>
                                    <p:anim calcmode="lin" valueType="num">
                                      <p:cBhvr>
                                        <p:cTn id="91" dur="1000" fill="hold"/>
                                        <p:tgtEl>
                                          <p:spTgt spid="52"/>
                                        </p:tgtEl>
                                        <p:attrNameLst>
                                          <p:attrName>ppt_y</p:attrName>
                                        </p:attrNameLst>
                                      </p:cBhvr>
                                      <p:tavLst>
                                        <p:tav tm="0">
                                          <p:val>
                                            <p:strVal val="#ppt_y-.1"/>
                                          </p:val>
                                        </p:tav>
                                        <p:tav tm="100000">
                                          <p:val>
                                            <p:strVal val="#ppt_y"/>
                                          </p:val>
                                        </p:tav>
                                      </p:tavLst>
                                    </p:anim>
                                  </p:childTnLst>
                                </p:cTn>
                              </p:par>
                              <p:par>
                                <p:cTn id="92" presetID="47" presetClass="entr" presetSubtype="0" fill="hold" grpId="0" nodeType="withEffect">
                                  <p:stCondLst>
                                    <p:cond delay="0"/>
                                  </p:stCondLst>
                                  <p:childTnLst>
                                    <p:set>
                                      <p:cBhvr>
                                        <p:cTn id="93" dur="1" fill="hold">
                                          <p:stCondLst>
                                            <p:cond delay="0"/>
                                          </p:stCondLst>
                                        </p:cTn>
                                        <p:tgtEl>
                                          <p:spTgt spid="45"/>
                                        </p:tgtEl>
                                        <p:attrNameLst>
                                          <p:attrName>style.visibility</p:attrName>
                                        </p:attrNameLst>
                                      </p:cBhvr>
                                      <p:to>
                                        <p:strVal val="visible"/>
                                      </p:to>
                                    </p:set>
                                    <p:animEffect transition="in" filter="fade">
                                      <p:cBhvr>
                                        <p:cTn id="94" dur="1000"/>
                                        <p:tgtEl>
                                          <p:spTgt spid="45"/>
                                        </p:tgtEl>
                                      </p:cBhvr>
                                    </p:animEffect>
                                    <p:anim calcmode="lin" valueType="num">
                                      <p:cBhvr>
                                        <p:cTn id="95" dur="1000" fill="hold"/>
                                        <p:tgtEl>
                                          <p:spTgt spid="45"/>
                                        </p:tgtEl>
                                        <p:attrNameLst>
                                          <p:attrName>ppt_x</p:attrName>
                                        </p:attrNameLst>
                                      </p:cBhvr>
                                      <p:tavLst>
                                        <p:tav tm="0">
                                          <p:val>
                                            <p:strVal val="#ppt_x"/>
                                          </p:val>
                                        </p:tav>
                                        <p:tav tm="100000">
                                          <p:val>
                                            <p:strVal val="#ppt_x"/>
                                          </p:val>
                                        </p:tav>
                                      </p:tavLst>
                                    </p:anim>
                                    <p:anim calcmode="lin" valueType="num">
                                      <p:cBhvr>
                                        <p:cTn id="96" dur="1000" fill="hold"/>
                                        <p:tgtEl>
                                          <p:spTgt spid="45"/>
                                        </p:tgtEl>
                                        <p:attrNameLst>
                                          <p:attrName>ppt_y</p:attrName>
                                        </p:attrNameLst>
                                      </p:cBhvr>
                                      <p:tavLst>
                                        <p:tav tm="0">
                                          <p:val>
                                            <p:strVal val="#ppt_y-.1"/>
                                          </p:val>
                                        </p:tav>
                                        <p:tav tm="100000">
                                          <p:val>
                                            <p:strVal val="#ppt_y"/>
                                          </p:val>
                                        </p:tav>
                                      </p:tavLst>
                                    </p:anim>
                                  </p:childTnLst>
                                </p:cTn>
                              </p:par>
                              <p:par>
                                <p:cTn id="97" presetID="47" presetClass="entr" presetSubtype="0" fill="hold" grpId="0" nodeType="withEffect">
                                  <p:stCondLst>
                                    <p:cond delay="0"/>
                                  </p:stCondLst>
                                  <p:childTnLst>
                                    <p:set>
                                      <p:cBhvr>
                                        <p:cTn id="98" dur="1" fill="hold">
                                          <p:stCondLst>
                                            <p:cond delay="0"/>
                                          </p:stCondLst>
                                        </p:cTn>
                                        <p:tgtEl>
                                          <p:spTgt spid="38"/>
                                        </p:tgtEl>
                                        <p:attrNameLst>
                                          <p:attrName>style.visibility</p:attrName>
                                        </p:attrNameLst>
                                      </p:cBhvr>
                                      <p:to>
                                        <p:strVal val="visible"/>
                                      </p:to>
                                    </p:set>
                                    <p:animEffect transition="in" filter="fade">
                                      <p:cBhvr>
                                        <p:cTn id="99" dur="1000"/>
                                        <p:tgtEl>
                                          <p:spTgt spid="38"/>
                                        </p:tgtEl>
                                      </p:cBhvr>
                                    </p:animEffect>
                                    <p:anim calcmode="lin" valueType="num">
                                      <p:cBhvr>
                                        <p:cTn id="100" dur="1000" fill="hold"/>
                                        <p:tgtEl>
                                          <p:spTgt spid="38"/>
                                        </p:tgtEl>
                                        <p:attrNameLst>
                                          <p:attrName>ppt_x</p:attrName>
                                        </p:attrNameLst>
                                      </p:cBhvr>
                                      <p:tavLst>
                                        <p:tav tm="0">
                                          <p:val>
                                            <p:strVal val="#ppt_x"/>
                                          </p:val>
                                        </p:tav>
                                        <p:tav tm="100000">
                                          <p:val>
                                            <p:strVal val="#ppt_x"/>
                                          </p:val>
                                        </p:tav>
                                      </p:tavLst>
                                    </p:anim>
                                    <p:anim calcmode="lin" valueType="num">
                                      <p:cBhvr>
                                        <p:cTn id="101"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102" fill="hold">
                      <p:stCondLst>
                        <p:cond delay="indefinite"/>
                      </p:stCondLst>
                      <p:childTnLst>
                        <p:par>
                          <p:cTn id="103" fill="hold">
                            <p:stCondLst>
                              <p:cond delay="0"/>
                            </p:stCondLst>
                            <p:childTnLst>
                              <p:par>
                                <p:cTn id="104" presetID="47" presetClass="entr" presetSubtype="0" fill="hold" grpId="0" nodeType="clickEffect">
                                  <p:stCondLst>
                                    <p:cond delay="0"/>
                                  </p:stCondLst>
                                  <p:childTnLst>
                                    <p:set>
                                      <p:cBhvr>
                                        <p:cTn id="105" dur="1" fill="hold">
                                          <p:stCondLst>
                                            <p:cond delay="0"/>
                                          </p:stCondLst>
                                        </p:cTn>
                                        <p:tgtEl>
                                          <p:spTgt spid="37"/>
                                        </p:tgtEl>
                                        <p:attrNameLst>
                                          <p:attrName>style.visibility</p:attrName>
                                        </p:attrNameLst>
                                      </p:cBhvr>
                                      <p:to>
                                        <p:strVal val="visible"/>
                                      </p:to>
                                    </p:set>
                                    <p:animEffect transition="in" filter="fade">
                                      <p:cBhvr>
                                        <p:cTn id="106" dur="1000"/>
                                        <p:tgtEl>
                                          <p:spTgt spid="37"/>
                                        </p:tgtEl>
                                      </p:cBhvr>
                                    </p:animEffect>
                                    <p:anim calcmode="lin" valueType="num">
                                      <p:cBhvr>
                                        <p:cTn id="107" dur="1000" fill="hold"/>
                                        <p:tgtEl>
                                          <p:spTgt spid="37"/>
                                        </p:tgtEl>
                                        <p:attrNameLst>
                                          <p:attrName>ppt_x</p:attrName>
                                        </p:attrNameLst>
                                      </p:cBhvr>
                                      <p:tavLst>
                                        <p:tav tm="0">
                                          <p:val>
                                            <p:strVal val="#ppt_x"/>
                                          </p:val>
                                        </p:tav>
                                        <p:tav tm="100000">
                                          <p:val>
                                            <p:strVal val="#ppt_x"/>
                                          </p:val>
                                        </p:tav>
                                      </p:tavLst>
                                    </p:anim>
                                    <p:anim calcmode="lin" valueType="num">
                                      <p:cBhvr>
                                        <p:cTn id="108" dur="1000" fill="hold"/>
                                        <p:tgtEl>
                                          <p:spTgt spid="37"/>
                                        </p:tgtEl>
                                        <p:attrNameLst>
                                          <p:attrName>ppt_y</p:attrName>
                                        </p:attrNameLst>
                                      </p:cBhvr>
                                      <p:tavLst>
                                        <p:tav tm="0">
                                          <p:val>
                                            <p:strVal val="#ppt_y-.1"/>
                                          </p:val>
                                        </p:tav>
                                        <p:tav tm="100000">
                                          <p:val>
                                            <p:strVal val="#ppt_y"/>
                                          </p:val>
                                        </p:tav>
                                      </p:tavLst>
                                    </p:anim>
                                  </p:childTnLst>
                                </p:cTn>
                              </p:par>
                              <p:par>
                                <p:cTn id="109" presetID="47" presetClass="entr" presetSubtype="0" fill="hold" grpId="0" nodeType="withEffect">
                                  <p:stCondLst>
                                    <p:cond delay="0"/>
                                  </p:stCondLst>
                                  <p:childTnLst>
                                    <p:set>
                                      <p:cBhvr>
                                        <p:cTn id="110" dur="1" fill="hold">
                                          <p:stCondLst>
                                            <p:cond delay="0"/>
                                          </p:stCondLst>
                                        </p:cTn>
                                        <p:tgtEl>
                                          <p:spTgt spid="44"/>
                                        </p:tgtEl>
                                        <p:attrNameLst>
                                          <p:attrName>style.visibility</p:attrName>
                                        </p:attrNameLst>
                                      </p:cBhvr>
                                      <p:to>
                                        <p:strVal val="visible"/>
                                      </p:to>
                                    </p:set>
                                    <p:animEffect transition="in" filter="fade">
                                      <p:cBhvr>
                                        <p:cTn id="111" dur="1000"/>
                                        <p:tgtEl>
                                          <p:spTgt spid="44"/>
                                        </p:tgtEl>
                                      </p:cBhvr>
                                    </p:animEffect>
                                    <p:anim calcmode="lin" valueType="num">
                                      <p:cBhvr>
                                        <p:cTn id="112" dur="1000" fill="hold"/>
                                        <p:tgtEl>
                                          <p:spTgt spid="44"/>
                                        </p:tgtEl>
                                        <p:attrNameLst>
                                          <p:attrName>ppt_x</p:attrName>
                                        </p:attrNameLst>
                                      </p:cBhvr>
                                      <p:tavLst>
                                        <p:tav tm="0">
                                          <p:val>
                                            <p:strVal val="#ppt_x"/>
                                          </p:val>
                                        </p:tav>
                                        <p:tav tm="100000">
                                          <p:val>
                                            <p:strVal val="#ppt_x"/>
                                          </p:val>
                                        </p:tav>
                                      </p:tavLst>
                                    </p:anim>
                                    <p:anim calcmode="lin" valueType="num">
                                      <p:cBhvr>
                                        <p:cTn id="113" dur="1000" fill="hold"/>
                                        <p:tgtEl>
                                          <p:spTgt spid="44"/>
                                        </p:tgtEl>
                                        <p:attrNameLst>
                                          <p:attrName>ppt_y</p:attrName>
                                        </p:attrNameLst>
                                      </p:cBhvr>
                                      <p:tavLst>
                                        <p:tav tm="0">
                                          <p:val>
                                            <p:strVal val="#ppt_y-.1"/>
                                          </p:val>
                                        </p:tav>
                                        <p:tav tm="100000">
                                          <p:val>
                                            <p:strVal val="#ppt_y"/>
                                          </p:val>
                                        </p:tav>
                                      </p:tavLst>
                                    </p:anim>
                                  </p:childTnLst>
                                </p:cTn>
                              </p:par>
                              <p:par>
                                <p:cTn id="114" presetID="47" presetClass="entr" presetSubtype="0" fill="hold" grpId="0" nodeType="withEffect">
                                  <p:stCondLst>
                                    <p:cond delay="0"/>
                                  </p:stCondLst>
                                  <p:childTnLst>
                                    <p:set>
                                      <p:cBhvr>
                                        <p:cTn id="115" dur="1" fill="hold">
                                          <p:stCondLst>
                                            <p:cond delay="0"/>
                                          </p:stCondLst>
                                        </p:cTn>
                                        <p:tgtEl>
                                          <p:spTgt spid="51"/>
                                        </p:tgtEl>
                                        <p:attrNameLst>
                                          <p:attrName>style.visibility</p:attrName>
                                        </p:attrNameLst>
                                      </p:cBhvr>
                                      <p:to>
                                        <p:strVal val="visible"/>
                                      </p:to>
                                    </p:set>
                                    <p:animEffect transition="in" filter="fade">
                                      <p:cBhvr>
                                        <p:cTn id="116" dur="1000"/>
                                        <p:tgtEl>
                                          <p:spTgt spid="51"/>
                                        </p:tgtEl>
                                      </p:cBhvr>
                                    </p:animEffect>
                                    <p:anim calcmode="lin" valueType="num">
                                      <p:cBhvr>
                                        <p:cTn id="117" dur="1000" fill="hold"/>
                                        <p:tgtEl>
                                          <p:spTgt spid="51"/>
                                        </p:tgtEl>
                                        <p:attrNameLst>
                                          <p:attrName>ppt_x</p:attrName>
                                        </p:attrNameLst>
                                      </p:cBhvr>
                                      <p:tavLst>
                                        <p:tav tm="0">
                                          <p:val>
                                            <p:strVal val="#ppt_x"/>
                                          </p:val>
                                        </p:tav>
                                        <p:tav tm="100000">
                                          <p:val>
                                            <p:strVal val="#ppt_x"/>
                                          </p:val>
                                        </p:tav>
                                      </p:tavLst>
                                    </p:anim>
                                    <p:anim calcmode="lin" valueType="num">
                                      <p:cBhvr>
                                        <p:cTn id="118" dur="1000" fill="hold"/>
                                        <p:tgtEl>
                                          <p:spTgt spid="51"/>
                                        </p:tgtEl>
                                        <p:attrNameLst>
                                          <p:attrName>ppt_y</p:attrName>
                                        </p:attrNameLst>
                                      </p:cBhvr>
                                      <p:tavLst>
                                        <p:tav tm="0">
                                          <p:val>
                                            <p:strVal val="#ppt_y-.1"/>
                                          </p:val>
                                        </p:tav>
                                        <p:tav tm="100000">
                                          <p:val>
                                            <p:strVal val="#ppt_y"/>
                                          </p:val>
                                        </p:tav>
                                      </p:tavLst>
                                    </p:anim>
                                  </p:childTnLst>
                                </p:cTn>
                              </p:par>
                              <p:par>
                                <p:cTn id="119" presetID="47" presetClass="entr" presetSubtype="0" fill="hold" grpId="0" nodeType="withEffect">
                                  <p:stCondLst>
                                    <p:cond delay="0"/>
                                  </p:stCondLst>
                                  <p:childTnLst>
                                    <p:set>
                                      <p:cBhvr>
                                        <p:cTn id="120" dur="1" fill="hold">
                                          <p:stCondLst>
                                            <p:cond delay="0"/>
                                          </p:stCondLst>
                                        </p:cTn>
                                        <p:tgtEl>
                                          <p:spTgt spid="59"/>
                                        </p:tgtEl>
                                        <p:attrNameLst>
                                          <p:attrName>style.visibility</p:attrName>
                                        </p:attrNameLst>
                                      </p:cBhvr>
                                      <p:to>
                                        <p:strVal val="visible"/>
                                      </p:to>
                                    </p:set>
                                    <p:animEffect transition="in" filter="fade">
                                      <p:cBhvr>
                                        <p:cTn id="121" dur="1000"/>
                                        <p:tgtEl>
                                          <p:spTgt spid="59"/>
                                        </p:tgtEl>
                                      </p:cBhvr>
                                    </p:animEffect>
                                    <p:anim calcmode="lin" valueType="num">
                                      <p:cBhvr>
                                        <p:cTn id="122" dur="1000" fill="hold"/>
                                        <p:tgtEl>
                                          <p:spTgt spid="59"/>
                                        </p:tgtEl>
                                        <p:attrNameLst>
                                          <p:attrName>ppt_x</p:attrName>
                                        </p:attrNameLst>
                                      </p:cBhvr>
                                      <p:tavLst>
                                        <p:tav tm="0">
                                          <p:val>
                                            <p:strVal val="#ppt_x"/>
                                          </p:val>
                                        </p:tav>
                                        <p:tav tm="100000">
                                          <p:val>
                                            <p:strVal val="#ppt_x"/>
                                          </p:val>
                                        </p:tav>
                                      </p:tavLst>
                                    </p:anim>
                                    <p:anim calcmode="lin" valueType="num">
                                      <p:cBhvr>
                                        <p:cTn id="123" dur="1000" fill="hold"/>
                                        <p:tgtEl>
                                          <p:spTgt spid="5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42" grpId="0" animBg="1"/>
      <p:bldP spid="31" grpId="0" animBg="1"/>
      <p:bldP spid="33" grpId="0" animBg="1"/>
      <p:bldP spid="38" grpId="0" animBg="1"/>
      <p:bldP spid="39" grpId="0" animBg="1"/>
      <p:bldP spid="40" grpId="0" animBg="1"/>
      <p:bldP spid="41" grpId="0" animBg="1"/>
      <p:bldP spid="43" grpId="0" animBg="1"/>
      <p:bldP spid="45" grpId="0" animBg="1"/>
      <p:bldP spid="46" grpId="0" animBg="1"/>
      <p:bldP spid="47" grpId="0" animBg="1"/>
      <p:bldP spid="48" grpId="0" animBg="1"/>
      <p:bldP spid="50" grpId="0" animBg="1"/>
      <p:bldP spid="52" grpId="0" animBg="1"/>
      <p:bldP spid="53" grpId="0" animBg="1"/>
      <p:bldP spid="54" grpId="0" animBg="1"/>
      <p:bldP spid="55" grpId="0" animBg="1"/>
      <p:bldP spid="57" grpId="0"/>
      <p:bldP spid="58" grpId="0"/>
      <p:bldP spid="59" grpId="0"/>
      <p:bldP spid="37" grpId="0" animBg="1"/>
      <p:bldP spid="51" grpId="0" animBg="1"/>
      <p:bldP spid="4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2" name="Straight Arrow Connector 41"/>
          <p:cNvCxnSpPr>
            <a:stCxn id="59" idx="2"/>
          </p:cNvCxnSpPr>
          <p:nvPr/>
        </p:nvCxnSpPr>
        <p:spPr>
          <a:xfrm>
            <a:off x="6466824" y="2731901"/>
            <a:ext cx="16322" cy="3286848"/>
          </a:xfrm>
          <a:prstGeom prst="straightConnector1">
            <a:avLst/>
          </a:prstGeom>
          <a:noFill/>
          <a:ln w="25400" cmpd="sng">
            <a:solidFill>
              <a:srgbClr val="000000"/>
            </a:solidFill>
            <a:prstDash val="solid"/>
            <a:round/>
            <a:headEnd/>
            <a:tailEnd type="none" w="lg" len="lg"/>
          </a:ln>
        </p:spPr>
      </p:cxnSp>
      <p:sp>
        <p:nvSpPr>
          <p:cNvPr id="3" name="Title 2"/>
          <p:cNvSpPr>
            <a:spLocks noGrp="1"/>
          </p:cNvSpPr>
          <p:nvPr>
            <p:ph type="title"/>
          </p:nvPr>
        </p:nvSpPr>
        <p:spPr>
          <a:xfrm>
            <a:off x="1983199" y="-74763"/>
            <a:ext cx="7413303" cy="715509"/>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b" anchorCtr="0" compatLnSpc="1">
            <a:prstTxWarp prst="textNoShape">
              <a:avLst/>
            </a:prstTxWarp>
            <a:noAutofit/>
          </a:bodyPr>
          <a:lstStyle/>
          <a:p>
            <a:pPr eaLnBrk="0" fontAlgn="base" hangingPunct="0">
              <a:spcAft>
                <a:spcPct val="0"/>
              </a:spcAft>
            </a:pPr>
            <a:r>
              <a:rPr lang="en-US" sz="4000" b="1" dirty="0">
                <a:solidFill>
                  <a:srgbClr val="B30838"/>
                </a:solidFill>
                <a:cs typeface="ＭＳ Ｐゴシック" pitchFamily="-107" charset="-128"/>
              </a:rPr>
              <a:t>A </a:t>
            </a:r>
            <a:r>
              <a:rPr lang="en-US" sz="4000" b="1" dirty="0" err="1">
                <a:solidFill>
                  <a:srgbClr val="B30838"/>
                </a:solidFill>
                <a:cs typeface="ＭＳ Ｐゴシック" pitchFamily="-107" charset="-128"/>
              </a:rPr>
              <a:t>MapCollective</a:t>
            </a:r>
            <a:r>
              <a:rPr lang="en-US" sz="4000" b="1" dirty="0">
                <a:solidFill>
                  <a:srgbClr val="B30838"/>
                </a:solidFill>
                <a:cs typeface="ＭＳ Ｐゴシック" pitchFamily="-107" charset="-128"/>
              </a:rPr>
              <a:t> Job</a:t>
            </a:r>
          </a:p>
        </p:txBody>
      </p:sp>
      <p:cxnSp>
        <p:nvCxnSpPr>
          <p:cNvPr id="35" name="Straight Arrow Connector 34"/>
          <p:cNvCxnSpPr>
            <a:endCxn id="68" idx="0"/>
          </p:cNvCxnSpPr>
          <p:nvPr/>
        </p:nvCxnSpPr>
        <p:spPr>
          <a:xfrm>
            <a:off x="6223751" y="2038671"/>
            <a:ext cx="1348136" cy="680460"/>
          </a:xfrm>
          <a:prstGeom prst="straightConnector1">
            <a:avLst/>
          </a:prstGeom>
          <a:noFill/>
          <a:ln w="25400">
            <a:solidFill>
              <a:srgbClr val="000000"/>
            </a:solidFill>
            <a:prstDash val="dash"/>
            <a:round/>
            <a:headEnd/>
            <a:tailEnd type="stealth" w="lg" len="lg"/>
          </a:ln>
        </p:spPr>
      </p:cxnSp>
      <p:cxnSp>
        <p:nvCxnSpPr>
          <p:cNvPr id="36" name="Straight Arrow Connector 35"/>
          <p:cNvCxnSpPr>
            <a:stCxn id="61" idx="0"/>
          </p:cNvCxnSpPr>
          <p:nvPr/>
        </p:nvCxnSpPr>
        <p:spPr>
          <a:xfrm flipV="1">
            <a:off x="5171341" y="2012287"/>
            <a:ext cx="1037020" cy="708096"/>
          </a:xfrm>
          <a:prstGeom prst="straightConnector1">
            <a:avLst/>
          </a:prstGeom>
          <a:noFill/>
          <a:ln w="25400">
            <a:solidFill>
              <a:srgbClr val="000000"/>
            </a:solidFill>
            <a:prstDash val="dash"/>
            <a:round/>
            <a:headEnd/>
            <a:tailEnd type="stealth" w="lg" len="lg"/>
          </a:ln>
        </p:spPr>
      </p:cxnSp>
      <p:sp>
        <p:nvSpPr>
          <p:cNvPr id="43" name="Rounded Rectangle 42"/>
          <p:cNvSpPr/>
          <p:nvPr/>
        </p:nvSpPr>
        <p:spPr>
          <a:xfrm>
            <a:off x="2747923" y="1378270"/>
            <a:ext cx="4823074" cy="638140"/>
          </a:xfrm>
          <a:prstGeom prst="roundRect">
            <a:avLst/>
          </a:prstGeom>
          <a:solidFill>
            <a:srgbClr val="5B9BD5"/>
          </a:solidFill>
          <a:ln w="12700" cap="flat" cmpd="sng" algn="ctr">
            <a:solidFill>
              <a:srgbClr val="5B9BD5">
                <a:shade val="50000"/>
              </a:srgbClr>
            </a:solidFill>
            <a:prstDash val="solid"/>
            <a:miter lim="800000"/>
          </a:ln>
          <a:effectLst/>
        </p:spPr>
        <p:txBody>
          <a:bodyPr rtlCol="0" anchor="ctr"/>
          <a:lstStyle/>
          <a:p>
            <a:pPr algn="ctr">
              <a:defRPr/>
            </a:pPr>
            <a:r>
              <a:rPr lang="en-US" sz="1600" b="1" kern="0" dirty="0">
                <a:solidFill>
                  <a:prstClr val="white"/>
                </a:solidFill>
                <a:latin typeface="Calibri" panose="020F0502020204030204"/>
                <a:cs typeface="Times New Roman" panose="02020603050405020304" pitchFamily="18" charset="0"/>
              </a:rPr>
              <a:t>YARN Resource Manager</a:t>
            </a:r>
          </a:p>
        </p:txBody>
      </p:sp>
      <p:grpSp>
        <p:nvGrpSpPr>
          <p:cNvPr id="44" name="Group 43"/>
          <p:cNvGrpSpPr/>
          <p:nvPr/>
        </p:nvGrpSpPr>
        <p:grpSpPr>
          <a:xfrm>
            <a:off x="1737647" y="2720384"/>
            <a:ext cx="2020553" cy="2361619"/>
            <a:chOff x="492373" y="2536521"/>
            <a:chExt cx="2114547" cy="3231043"/>
          </a:xfrm>
        </p:grpSpPr>
        <p:sp>
          <p:nvSpPr>
            <p:cNvPr id="65" name="Rounded Rectangle 64"/>
            <p:cNvSpPr/>
            <p:nvPr/>
          </p:nvSpPr>
          <p:spPr>
            <a:xfrm>
              <a:off x="492373" y="2536521"/>
              <a:ext cx="2114547" cy="3231043"/>
            </a:xfrm>
            <a:prstGeom prst="roundRect">
              <a:avLst/>
            </a:prstGeom>
            <a:solidFill>
              <a:sysClr val="window" lastClr="FFFFFF"/>
            </a:solidFill>
            <a:ln w="12700" cap="flat" cmpd="sng" algn="ctr">
              <a:solidFill>
                <a:srgbClr val="A5A5A5"/>
              </a:solidFill>
              <a:prstDash val="solid"/>
              <a:miter lim="800000"/>
            </a:ln>
            <a:effectLst/>
          </p:spPr>
          <p:txBody>
            <a:bodyPr rtlCol="0" anchor="t" anchorCtr="0"/>
            <a:lstStyle/>
            <a:p>
              <a:pPr>
                <a:defRPr/>
              </a:pPr>
              <a:r>
                <a:rPr lang="en-US" sz="1600" b="1" kern="0" dirty="0">
                  <a:solidFill>
                    <a:prstClr val="black"/>
                  </a:solidFill>
                  <a:latin typeface="Calibri" panose="020F0502020204030204"/>
                  <a:cs typeface="Times New Roman" panose="02020603050405020304" pitchFamily="18" charset="0"/>
                </a:rPr>
                <a:t>Client</a:t>
              </a:r>
            </a:p>
            <a:p>
              <a:pPr>
                <a:defRPr/>
              </a:pPr>
              <a:endParaRPr lang="en-US" sz="1600" b="1" kern="0" dirty="0">
                <a:solidFill>
                  <a:prstClr val="white"/>
                </a:solidFill>
                <a:latin typeface="Calibri" panose="020F0502020204030204"/>
                <a:cs typeface="Times New Roman" panose="02020603050405020304" pitchFamily="18" charset="0"/>
              </a:endParaRPr>
            </a:p>
          </p:txBody>
        </p:sp>
        <p:sp>
          <p:nvSpPr>
            <p:cNvPr id="66" name="Rounded Rectangle 65"/>
            <p:cNvSpPr/>
            <p:nvPr/>
          </p:nvSpPr>
          <p:spPr>
            <a:xfrm>
              <a:off x="633750" y="4025144"/>
              <a:ext cx="1857129" cy="555112"/>
            </a:xfrm>
            <a:prstGeom prst="roundRect">
              <a:avLst/>
            </a:prstGeom>
            <a:solidFill>
              <a:srgbClr val="70AD47"/>
            </a:solidFill>
            <a:ln w="12700" cap="flat" cmpd="sng" algn="ctr">
              <a:solidFill>
                <a:srgbClr val="70AD47">
                  <a:shade val="50000"/>
                </a:srgbClr>
              </a:solidFill>
              <a:prstDash val="solid"/>
              <a:miter lim="800000"/>
            </a:ln>
            <a:effectLst/>
          </p:spPr>
          <p:txBody>
            <a:bodyPr rtlCol="0" anchor="ctr"/>
            <a:lstStyle/>
            <a:p>
              <a:pPr algn="ctr">
                <a:defRPr/>
              </a:pPr>
              <a:r>
                <a:rPr lang="en-US" sz="1600" b="1" kern="0" dirty="0" err="1">
                  <a:solidFill>
                    <a:prstClr val="white"/>
                  </a:solidFill>
                  <a:latin typeface="Calibri" panose="020F0502020204030204"/>
                  <a:cs typeface="Times New Roman" panose="02020603050405020304" pitchFamily="18" charset="0"/>
                </a:rPr>
                <a:t>MapCollective</a:t>
              </a:r>
              <a:r>
                <a:rPr lang="en-US" sz="1600" b="1" kern="0" dirty="0">
                  <a:solidFill>
                    <a:prstClr val="white"/>
                  </a:solidFill>
                  <a:latin typeface="Calibri" panose="020F0502020204030204"/>
                  <a:cs typeface="Times New Roman" panose="02020603050405020304" pitchFamily="18" charset="0"/>
                </a:rPr>
                <a:t> Runner </a:t>
              </a:r>
            </a:p>
          </p:txBody>
        </p:sp>
      </p:grpSp>
      <p:sp>
        <p:nvSpPr>
          <p:cNvPr id="34" name="Line Callout 3 33"/>
          <p:cNvSpPr/>
          <p:nvPr/>
        </p:nvSpPr>
        <p:spPr>
          <a:xfrm>
            <a:off x="4041198" y="5287269"/>
            <a:ext cx="2260283" cy="731481"/>
          </a:xfrm>
          <a:prstGeom prst="borderCallout3">
            <a:avLst>
              <a:gd name="adj1" fmla="val -1111"/>
              <a:gd name="adj2" fmla="val 75757"/>
              <a:gd name="adj3" fmla="val -46674"/>
              <a:gd name="adj4" fmla="val 100674"/>
              <a:gd name="adj5" fmla="val -153518"/>
              <a:gd name="adj6" fmla="val 101016"/>
              <a:gd name="adj7" fmla="val -177941"/>
              <a:gd name="adj8" fmla="val 94615"/>
            </a:avLst>
          </a:prstGeom>
          <a:solidFill>
            <a:srgbClr val="A5A5A5"/>
          </a:solidFill>
          <a:ln w="25400" cap="flat" cmpd="sng" algn="ctr">
            <a:solidFill>
              <a:srgbClr val="A5A5A5"/>
            </a:solidFill>
            <a:prstDash val="sysDash"/>
            <a:miter lim="800000"/>
            <a:headEnd type="triangle"/>
            <a:tailEnd type="none"/>
          </a:ln>
          <a:effectLst/>
        </p:spPr>
        <p:txBody>
          <a:bodyPr rtlCol="0" anchor="ctr"/>
          <a:lstStyle/>
          <a:p>
            <a:pPr>
              <a:defRPr/>
            </a:pPr>
            <a:r>
              <a:rPr lang="en-US" sz="1600" b="1" kern="0" dirty="0">
                <a:solidFill>
                  <a:prstClr val="black"/>
                </a:solidFill>
                <a:latin typeface="Calibri" panose="020F0502020204030204"/>
                <a:cs typeface="Times New Roman" panose="02020603050405020304" pitchFamily="18" charset="0"/>
              </a:rPr>
              <a:t>1. Record Map task locations from original </a:t>
            </a:r>
            <a:r>
              <a:rPr lang="en-US" sz="1600" b="1" kern="0" dirty="0" err="1">
                <a:solidFill>
                  <a:prstClr val="black"/>
                </a:solidFill>
                <a:latin typeface="Calibri" panose="020F0502020204030204"/>
                <a:cs typeface="Times New Roman" panose="02020603050405020304" pitchFamily="18" charset="0"/>
              </a:rPr>
              <a:t>MapReduce</a:t>
            </a:r>
            <a:r>
              <a:rPr lang="en-US" sz="1600" b="1" kern="0" dirty="0">
                <a:solidFill>
                  <a:prstClr val="black"/>
                </a:solidFill>
                <a:latin typeface="Calibri" panose="020F0502020204030204"/>
                <a:cs typeface="Times New Roman" panose="02020603050405020304" pitchFamily="18" charset="0"/>
              </a:rPr>
              <a:t> </a:t>
            </a:r>
            <a:r>
              <a:rPr lang="en-US" sz="1600" b="1" kern="0" dirty="0" err="1">
                <a:solidFill>
                  <a:prstClr val="black"/>
                </a:solidFill>
                <a:latin typeface="Calibri" panose="020F0502020204030204"/>
                <a:cs typeface="Times New Roman" panose="02020603050405020304" pitchFamily="18" charset="0"/>
              </a:rPr>
              <a:t>AppMaster</a:t>
            </a:r>
            <a:endParaRPr lang="en-US" sz="1600" b="1" kern="0" dirty="0">
              <a:solidFill>
                <a:prstClr val="black"/>
              </a:solidFill>
              <a:latin typeface="Calibri" panose="020F0502020204030204"/>
              <a:cs typeface="Times New Roman" panose="02020603050405020304" pitchFamily="18" charset="0"/>
            </a:endParaRPr>
          </a:p>
        </p:txBody>
      </p:sp>
      <p:grpSp>
        <p:nvGrpSpPr>
          <p:cNvPr id="48" name="Group 47"/>
          <p:cNvGrpSpPr/>
          <p:nvPr/>
        </p:nvGrpSpPr>
        <p:grpSpPr>
          <a:xfrm>
            <a:off x="4161065" y="2720384"/>
            <a:ext cx="2020553" cy="2361619"/>
            <a:chOff x="3277075" y="2536522"/>
            <a:chExt cx="2114547" cy="3231043"/>
          </a:xfrm>
        </p:grpSpPr>
        <p:sp>
          <p:nvSpPr>
            <p:cNvPr id="61" name="Rounded Rectangle 60"/>
            <p:cNvSpPr/>
            <p:nvPr/>
          </p:nvSpPr>
          <p:spPr>
            <a:xfrm>
              <a:off x="3277075" y="2536522"/>
              <a:ext cx="2114547" cy="3231043"/>
            </a:xfrm>
            <a:prstGeom prst="roundRect">
              <a:avLst/>
            </a:prstGeom>
            <a:solidFill>
              <a:sysClr val="window" lastClr="FFFFFF"/>
            </a:solidFill>
            <a:ln w="12700" cap="flat" cmpd="sng" algn="ctr">
              <a:solidFill>
                <a:srgbClr val="A5A5A5"/>
              </a:solidFill>
              <a:prstDash val="solid"/>
              <a:miter lim="800000"/>
            </a:ln>
            <a:effectLst/>
          </p:spPr>
          <p:txBody>
            <a:bodyPr rtlCol="0" anchor="t" anchorCtr="0"/>
            <a:lstStyle/>
            <a:p>
              <a:pPr>
                <a:defRPr/>
              </a:pPr>
              <a:r>
                <a:rPr lang="en-US" sz="1600" b="1" kern="0" dirty="0" err="1">
                  <a:solidFill>
                    <a:prstClr val="black"/>
                  </a:solidFill>
                  <a:latin typeface="Calibri" panose="020F0502020204030204"/>
                  <a:cs typeface="Times New Roman" panose="02020603050405020304" pitchFamily="18" charset="0"/>
                </a:rPr>
                <a:t>MapCollective</a:t>
              </a:r>
              <a:r>
                <a:rPr lang="en-US" sz="1600" b="1" kern="0" dirty="0">
                  <a:solidFill>
                    <a:prstClr val="black"/>
                  </a:solidFill>
                  <a:latin typeface="Calibri" panose="020F0502020204030204"/>
                  <a:cs typeface="Times New Roman" panose="02020603050405020304" pitchFamily="18" charset="0"/>
                </a:rPr>
                <a:t/>
              </a:r>
              <a:br>
                <a:rPr lang="en-US" sz="1600" b="1" kern="0" dirty="0">
                  <a:solidFill>
                    <a:prstClr val="black"/>
                  </a:solidFill>
                  <a:latin typeface="Calibri" panose="020F0502020204030204"/>
                  <a:cs typeface="Times New Roman" panose="02020603050405020304" pitchFamily="18" charset="0"/>
                </a:rPr>
              </a:br>
              <a:r>
                <a:rPr lang="en-US" sz="1600" b="1" kern="0" dirty="0" err="1">
                  <a:solidFill>
                    <a:prstClr val="black"/>
                  </a:solidFill>
                  <a:latin typeface="Calibri" panose="020F0502020204030204"/>
                  <a:cs typeface="Times New Roman" panose="02020603050405020304" pitchFamily="18" charset="0"/>
                </a:rPr>
                <a:t>AppMaster</a:t>
              </a:r>
              <a:endParaRPr lang="en-US" sz="1600" b="1" kern="0" dirty="0">
                <a:solidFill>
                  <a:prstClr val="black"/>
                </a:solidFill>
                <a:latin typeface="Calibri" panose="020F0502020204030204"/>
                <a:cs typeface="Times New Roman" panose="02020603050405020304" pitchFamily="18" charset="0"/>
              </a:endParaRPr>
            </a:p>
            <a:p>
              <a:pPr algn="ctr">
                <a:defRPr/>
              </a:pPr>
              <a:endParaRPr lang="en-US" sz="1600" b="1" kern="0" dirty="0">
                <a:solidFill>
                  <a:prstClr val="white"/>
                </a:solidFill>
                <a:latin typeface="Calibri" panose="020F0502020204030204"/>
                <a:cs typeface="Times New Roman" panose="02020603050405020304" pitchFamily="18" charset="0"/>
              </a:endParaRPr>
            </a:p>
          </p:txBody>
        </p:sp>
        <p:sp>
          <p:nvSpPr>
            <p:cNvPr id="62" name="Rounded Rectangle 61"/>
            <p:cNvSpPr/>
            <p:nvPr/>
          </p:nvSpPr>
          <p:spPr>
            <a:xfrm>
              <a:off x="3408896" y="4540244"/>
              <a:ext cx="1850904" cy="1086974"/>
            </a:xfrm>
            <a:prstGeom prst="roundRect">
              <a:avLst/>
            </a:prstGeom>
            <a:solidFill>
              <a:srgbClr val="70AD47"/>
            </a:solidFill>
            <a:ln w="12700" cap="flat" cmpd="sng" algn="ctr">
              <a:solidFill>
                <a:srgbClr val="70AD47">
                  <a:shade val="50000"/>
                </a:srgbClr>
              </a:solidFill>
              <a:prstDash val="solid"/>
              <a:miter lim="800000"/>
            </a:ln>
            <a:effectLst/>
          </p:spPr>
          <p:txBody>
            <a:bodyPr rtlCol="0" anchor="ctr"/>
            <a:lstStyle/>
            <a:p>
              <a:pPr algn="ctr">
                <a:defRPr/>
              </a:pPr>
              <a:r>
                <a:rPr lang="en-US" sz="1600" b="1" kern="0" dirty="0" err="1">
                  <a:solidFill>
                    <a:prstClr val="white"/>
                  </a:solidFill>
                  <a:latin typeface="Calibri" panose="020F0502020204030204"/>
                  <a:cs typeface="Times New Roman" panose="02020603050405020304" pitchFamily="18" charset="0"/>
                </a:rPr>
                <a:t>MapCollective</a:t>
              </a:r>
              <a:r>
                <a:rPr lang="en-US" sz="1600" b="1" kern="0" dirty="0">
                  <a:solidFill>
                    <a:prstClr val="white"/>
                  </a:solidFill>
                  <a:latin typeface="Calibri" panose="020F0502020204030204"/>
                  <a:cs typeface="Times New Roman" panose="02020603050405020304" pitchFamily="18" charset="0"/>
                </a:rPr>
                <a:t/>
              </a:r>
              <a:br>
                <a:rPr lang="en-US" sz="1600" b="1" kern="0" dirty="0">
                  <a:solidFill>
                    <a:prstClr val="white"/>
                  </a:solidFill>
                  <a:latin typeface="Calibri" panose="020F0502020204030204"/>
                  <a:cs typeface="Times New Roman" panose="02020603050405020304" pitchFamily="18" charset="0"/>
                </a:rPr>
              </a:br>
              <a:r>
                <a:rPr lang="en-US" sz="1600" b="1" kern="0" dirty="0">
                  <a:solidFill>
                    <a:prstClr val="white"/>
                  </a:solidFill>
                  <a:latin typeface="Calibri" panose="020F0502020204030204"/>
                  <a:cs typeface="Times New Roman" panose="02020603050405020304" pitchFamily="18" charset="0"/>
                </a:rPr>
                <a:t>Container</a:t>
              </a:r>
              <a:br>
                <a:rPr lang="en-US" sz="1600" b="1" kern="0" dirty="0">
                  <a:solidFill>
                    <a:prstClr val="white"/>
                  </a:solidFill>
                  <a:latin typeface="Calibri" panose="020F0502020204030204"/>
                  <a:cs typeface="Times New Roman" panose="02020603050405020304" pitchFamily="18" charset="0"/>
                </a:rPr>
              </a:br>
              <a:r>
                <a:rPr lang="en-US" sz="1600" b="1" kern="0" dirty="0">
                  <a:solidFill>
                    <a:prstClr val="white"/>
                  </a:solidFill>
                  <a:latin typeface="Calibri" panose="020F0502020204030204"/>
                  <a:cs typeface="Times New Roman" panose="02020603050405020304" pitchFamily="18" charset="0"/>
                </a:rPr>
                <a:t>Launcher</a:t>
              </a:r>
            </a:p>
          </p:txBody>
        </p:sp>
        <p:sp>
          <p:nvSpPr>
            <p:cNvPr id="63" name="Rounded Rectangle 62"/>
            <p:cNvSpPr/>
            <p:nvPr/>
          </p:nvSpPr>
          <p:spPr>
            <a:xfrm>
              <a:off x="3408895" y="3444158"/>
              <a:ext cx="1850905" cy="902144"/>
            </a:xfrm>
            <a:prstGeom prst="roundRect">
              <a:avLst/>
            </a:prstGeom>
            <a:solidFill>
              <a:srgbClr val="70AD47"/>
            </a:solidFill>
            <a:ln w="12700" cap="flat" cmpd="sng" algn="ctr">
              <a:solidFill>
                <a:srgbClr val="70AD47">
                  <a:shade val="50000"/>
                </a:srgbClr>
              </a:solidFill>
              <a:prstDash val="solid"/>
              <a:miter lim="800000"/>
            </a:ln>
            <a:effectLst/>
          </p:spPr>
          <p:txBody>
            <a:bodyPr rtlCol="0" anchor="ctr"/>
            <a:lstStyle/>
            <a:p>
              <a:pPr algn="ctr">
                <a:defRPr/>
              </a:pPr>
              <a:r>
                <a:rPr lang="en-US" sz="1600" b="1" kern="0" dirty="0" err="1">
                  <a:solidFill>
                    <a:prstClr val="white"/>
                  </a:solidFill>
                  <a:latin typeface="Calibri" panose="020F0502020204030204"/>
                  <a:cs typeface="Times New Roman" panose="02020603050405020304" pitchFamily="18" charset="0"/>
                </a:rPr>
                <a:t>MapCollective</a:t>
              </a:r>
              <a:r>
                <a:rPr lang="en-US" sz="1600" b="1" kern="0" dirty="0">
                  <a:solidFill>
                    <a:prstClr val="white"/>
                  </a:solidFill>
                  <a:latin typeface="Calibri" panose="020F0502020204030204"/>
                  <a:cs typeface="Times New Roman" panose="02020603050405020304" pitchFamily="18" charset="0"/>
                </a:rPr>
                <a:t/>
              </a:r>
              <a:br>
                <a:rPr lang="en-US" sz="1600" b="1" kern="0" dirty="0">
                  <a:solidFill>
                    <a:prstClr val="white"/>
                  </a:solidFill>
                  <a:latin typeface="Calibri" panose="020F0502020204030204"/>
                  <a:cs typeface="Times New Roman" panose="02020603050405020304" pitchFamily="18" charset="0"/>
                </a:rPr>
              </a:br>
              <a:r>
                <a:rPr lang="en-US" sz="1600" b="1" kern="0" dirty="0">
                  <a:solidFill>
                    <a:prstClr val="white"/>
                  </a:solidFill>
                  <a:latin typeface="Calibri" panose="020F0502020204030204"/>
                  <a:cs typeface="Times New Roman" panose="02020603050405020304" pitchFamily="18" charset="0"/>
                </a:rPr>
                <a:t>Container</a:t>
              </a:r>
              <a:br>
                <a:rPr lang="en-US" sz="1600" b="1" kern="0" dirty="0">
                  <a:solidFill>
                    <a:prstClr val="white"/>
                  </a:solidFill>
                  <a:latin typeface="Calibri" panose="020F0502020204030204"/>
                  <a:cs typeface="Times New Roman" panose="02020603050405020304" pitchFamily="18" charset="0"/>
                </a:rPr>
              </a:br>
              <a:r>
                <a:rPr lang="en-US" sz="1600" b="1" kern="0" dirty="0">
                  <a:solidFill>
                    <a:prstClr val="white"/>
                  </a:solidFill>
                  <a:latin typeface="Calibri" panose="020F0502020204030204"/>
                  <a:cs typeface="Times New Roman" panose="02020603050405020304" pitchFamily="18" charset="0"/>
                </a:rPr>
                <a:t>Allocator</a:t>
              </a:r>
            </a:p>
          </p:txBody>
        </p:sp>
      </p:grpSp>
      <p:cxnSp>
        <p:nvCxnSpPr>
          <p:cNvPr id="51" name="Straight Arrow Connector 50"/>
          <p:cNvCxnSpPr>
            <a:stCxn id="65" idx="0"/>
          </p:cNvCxnSpPr>
          <p:nvPr/>
        </p:nvCxnSpPr>
        <p:spPr>
          <a:xfrm flipV="1">
            <a:off x="2747923" y="2014311"/>
            <a:ext cx="1407802" cy="706073"/>
          </a:xfrm>
          <a:prstGeom prst="straightConnector1">
            <a:avLst/>
          </a:prstGeom>
          <a:noFill/>
          <a:ln w="25400">
            <a:solidFill>
              <a:srgbClr val="000000"/>
            </a:solidFill>
            <a:prstDash val="dash"/>
            <a:round/>
            <a:headEnd/>
            <a:tailEnd type="stealth" w="lg" len="lg"/>
          </a:ln>
        </p:spPr>
      </p:cxnSp>
      <p:cxnSp>
        <p:nvCxnSpPr>
          <p:cNvPr id="53" name="Straight Arrow Connector 57"/>
          <p:cNvCxnSpPr>
            <a:endCxn id="61" idx="0"/>
          </p:cNvCxnSpPr>
          <p:nvPr/>
        </p:nvCxnSpPr>
        <p:spPr>
          <a:xfrm>
            <a:off x="4169097" y="2038671"/>
            <a:ext cx="1002245" cy="681712"/>
          </a:xfrm>
          <a:prstGeom prst="straightConnector1">
            <a:avLst/>
          </a:prstGeom>
          <a:noFill/>
          <a:ln w="25400">
            <a:solidFill>
              <a:srgbClr val="000000"/>
            </a:solidFill>
            <a:prstDash val="dash"/>
            <a:round/>
            <a:headEnd/>
            <a:tailEnd type="stealth" w="lg" len="lg"/>
          </a:ln>
        </p:spPr>
      </p:cxnSp>
      <p:sp>
        <p:nvSpPr>
          <p:cNvPr id="57" name="TextBox 56"/>
          <p:cNvSpPr txBox="1"/>
          <p:nvPr/>
        </p:nvSpPr>
        <p:spPr>
          <a:xfrm>
            <a:off x="3619897" y="2151774"/>
            <a:ext cx="1334254" cy="584775"/>
          </a:xfrm>
          <a:prstGeom prst="rect">
            <a:avLst/>
          </a:prstGeom>
          <a:noFill/>
        </p:spPr>
        <p:txBody>
          <a:bodyPr wrap="square" rtlCol="0">
            <a:spAutoFit/>
          </a:bodyPr>
          <a:lstStyle/>
          <a:p>
            <a:pPr>
              <a:defRPr/>
            </a:pPr>
            <a:r>
              <a:rPr lang="en-US" sz="1600" b="1" kern="0" dirty="0">
                <a:solidFill>
                  <a:prstClr val="black"/>
                </a:solidFill>
                <a:latin typeface="Calibri" panose="020F0502020204030204"/>
              </a:rPr>
              <a:t>I. Launch </a:t>
            </a:r>
            <a:r>
              <a:rPr lang="en-US" sz="1600" b="1" kern="0" dirty="0" err="1">
                <a:solidFill>
                  <a:prstClr val="black"/>
                </a:solidFill>
                <a:latin typeface="Calibri" panose="020F0502020204030204"/>
              </a:rPr>
              <a:t>AppMaster</a:t>
            </a:r>
            <a:endParaRPr lang="en-US" sz="1600" b="1" kern="0" dirty="0">
              <a:solidFill>
                <a:prstClr val="black"/>
              </a:solidFill>
              <a:latin typeface="Calibri" panose="020F0502020204030204"/>
            </a:endParaRPr>
          </a:p>
        </p:txBody>
      </p:sp>
      <p:sp>
        <p:nvSpPr>
          <p:cNvPr id="59" name="TextBox 58"/>
          <p:cNvSpPr txBox="1"/>
          <p:nvPr/>
        </p:nvSpPr>
        <p:spPr>
          <a:xfrm>
            <a:off x="5762689" y="2147127"/>
            <a:ext cx="1408270" cy="584775"/>
          </a:xfrm>
          <a:prstGeom prst="rect">
            <a:avLst/>
          </a:prstGeom>
          <a:noFill/>
        </p:spPr>
        <p:txBody>
          <a:bodyPr wrap="square" rtlCol="0">
            <a:spAutoFit/>
          </a:bodyPr>
          <a:lstStyle/>
          <a:p>
            <a:pPr>
              <a:defRPr/>
            </a:pPr>
            <a:r>
              <a:rPr lang="en-US" sz="1600" b="1" kern="0" dirty="0">
                <a:solidFill>
                  <a:prstClr val="black"/>
                </a:solidFill>
                <a:latin typeface="Calibri" panose="020F0502020204030204"/>
              </a:rPr>
              <a:t>II. Launch Tasks</a:t>
            </a:r>
          </a:p>
        </p:txBody>
      </p:sp>
      <p:sp>
        <p:nvSpPr>
          <p:cNvPr id="68" name="Rounded Rectangle 67"/>
          <p:cNvSpPr/>
          <p:nvPr/>
        </p:nvSpPr>
        <p:spPr>
          <a:xfrm>
            <a:off x="6561611" y="2719132"/>
            <a:ext cx="2020553" cy="2361619"/>
          </a:xfrm>
          <a:prstGeom prst="roundRect">
            <a:avLst/>
          </a:prstGeom>
          <a:solidFill>
            <a:sysClr val="window" lastClr="FFFFFF"/>
          </a:solidFill>
          <a:ln w="12700" cap="flat" cmpd="sng" algn="ctr">
            <a:solidFill>
              <a:srgbClr val="A5A5A5"/>
            </a:solidFill>
            <a:prstDash val="solid"/>
            <a:miter lim="800000"/>
          </a:ln>
          <a:effectLst/>
        </p:spPr>
        <p:txBody>
          <a:bodyPr rtlCol="0" anchor="t" anchorCtr="0"/>
          <a:lstStyle/>
          <a:p>
            <a:pPr>
              <a:defRPr/>
            </a:pPr>
            <a:r>
              <a:rPr lang="en-US" sz="1600" b="1" kern="0" dirty="0" err="1">
                <a:solidFill>
                  <a:prstClr val="black"/>
                </a:solidFill>
                <a:latin typeface="Calibri" panose="020F0502020204030204"/>
                <a:cs typeface="Times New Roman" panose="02020603050405020304" pitchFamily="18" charset="0"/>
              </a:rPr>
              <a:t>CollectiveMapper</a:t>
            </a:r>
            <a:endParaRPr lang="en-US" sz="1600" b="1" kern="0" dirty="0">
              <a:solidFill>
                <a:prstClr val="black"/>
              </a:solidFill>
              <a:latin typeface="Calibri" panose="020F0502020204030204"/>
              <a:cs typeface="Times New Roman" panose="02020603050405020304" pitchFamily="18" charset="0"/>
            </a:endParaRPr>
          </a:p>
        </p:txBody>
      </p:sp>
      <p:sp>
        <p:nvSpPr>
          <p:cNvPr id="69" name="Rectangle 68"/>
          <p:cNvSpPr/>
          <p:nvPr/>
        </p:nvSpPr>
        <p:spPr>
          <a:xfrm>
            <a:off x="6752741" y="3293177"/>
            <a:ext cx="1644682" cy="334175"/>
          </a:xfrm>
          <a:prstGeom prst="rect">
            <a:avLst/>
          </a:prstGeom>
          <a:solidFill>
            <a:srgbClr val="4472C4"/>
          </a:solidFill>
          <a:ln w="12700" cap="flat" cmpd="sng" algn="ctr">
            <a:solidFill>
              <a:srgbClr val="4472C4">
                <a:shade val="50000"/>
              </a:srgbClr>
            </a:solidFill>
            <a:prstDash val="solid"/>
            <a:miter lim="800000"/>
          </a:ln>
          <a:effectLst/>
        </p:spPr>
        <p:txBody>
          <a:bodyPr rtlCol="0" anchor="ctr"/>
          <a:lstStyle/>
          <a:p>
            <a:pPr algn="ctr">
              <a:defRPr/>
            </a:pPr>
            <a:r>
              <a:rPr lang="en-US" sz="1600" b="1" kern="0" dirty="0">
                <a:solidFill>
                  <a:prstClr val="white"/>
                </a:solidFill>
                <a:latin typeface="Calibri" panose="020F0502020204030204"/>
                <a:cs typeface="Times New Roman" panose="02020603050405020304" pitchFamily="18" charset="0"/>
              </a:rPr>
              <a:t>setup</a:t>
            </a:r>
          </a:p>
        </p:txBody>
      </p:sp>
      <p:sp>
        <p:nvSpPr>
          <p:cNvPr id="70" name="Rectangle 69"/>
          <p:cNvSpPr/>
          <p:nvPr/>
        </p:nvSpPr>
        <p:spPr>
          <a:xfrm>
            <a:off x="6752743" y="3903951"/>
            <a:ext cx="1644681" cy="334175"/>
          </a:xfrm>
          <a:prstGeom prst="rect">
            <a:avLst/>
          </a:prstGeom>
          <a:solidFill>
            <a:srgbClr val="4472C4"/>
          </a:solidFill>
          <a:ln w="12700" cap="flat" cmpd="sng" algn="ctr">
            <a:solidFill>
              <a:srgbClr val="4472C4">
                <a:shade val="50000"/>
              </a:srgbClr>
            </a:solidFill>
            <a:prstDash val="solid"/>
            <a:miter lim="800000"/>
          </a:ln>
          <a:effectLst/>
        </p:spPr>
        <p:txBody>
          <a:bodyPr rtlCol="0" anchor="ctr"/>
          <a:lstStyle/>
          <a:p>
            <a:pPr algn="ctr">
              <a:defRPr/>
            </a:pPr>
            <a:r>
              <a:rPr lang="en-US" sz="1600" b="1" kern="0" dirty="0" err="1">
                <a:solidFill>
                  <a:prstClr val="white"/>
                </a:solidFill>
                <a:latin typeface="Calibri" panose="020F0502020204030204"/>
                <a:cs typeface="Times New Roman" panose="02020603050405020304" pitchFamily="18" charset="0"/>
              </a:rPr>
              <a:t>mapCollective</a:t>
            </a:r>
            <a:endParaRPr lang="en-US" sz="1600" b="1" kern="0" dirty="0">
              <a:solidFill>
                <a:prstClr val="white"/>
              </a:solidFill>
              <a:latin typeface="Calibri" panose="020F0502020204030204"/>
              <a:cs typeface="Times New Roman" panose="02020603050405020304" pitchFamily="18" charset="0"/>
            </a:endParaRPr>
          </a:p>
        </p:txBody>
      </p:sp>
      <p:cxnSp>
        <p:nvCxnSpPr>
          <p:cNvPr id="71" name="Straight Arrow Connector 70"/>
          <p:cNvCxnSpPr>
            <a:stCxn id="69" idx="2"/>
            <a:endCxn id="70" idx="0"/>
          </p:cNvCxnSpPr>
          <p:nvPr/>
        </p:nvCxnSpPr>
        <p:spPr>
          <a:xfrm>
            <a:off x="7575082" y="3627350"/>
            <a:ext cx="0" cy="276600"/>
          </a:xfrm>
          <a:prstGeom prst="straightConnector1">
            <a:avLst/>
          </a:prstGeom>
          <a:noFill/>
          <a:ln w="25400">
            <a:solidFill>
              <a:srgbClr val="000000"/>
            </a:solidFill>
            <a:round/>
            <a:headEnd/>
            <a:tailEnd type="triangle" w="med" len="med"/>
          </a:ln>
        </p:spPr>
      </p:cxnSp>
      <p:cxnSp>
        <p:nvCxnSpPr>
          <p:cNvPr id="72" name="Straight Arrow Connector 71"/>
          <p:cNvCxnSpPr>
            <a:stCxn id="70" idx="2"/>
            <a:endCxn id="75" idx="0"/>
          </p:cNvCxnSpPr>
          <p:nvPr/>
        </p:nvCxnSpPr>
        <p:spPr>
          <a:xfrm flipH="1">
            <a:off x="7570998" y="4238125"/>
            <a:ext cx="4085" cy="315123"/>
          </a:xfrm>
          <a:prstGeom prst="straightConnector1">
            <a:avLst/>
          </a:prstGeom>
          <a:noFill/>
          <a:ln w="25400">
            <a:solidFill>
              <a:srgbClr val="000000"/>
            </a:solidFill>
            <a:round/>
            <a:headEnd/>
            <a:tailEnd type="triangle" w="med" len="med"/>
          </a:ln>
        </p:spPr>
      </p:cxnSp>
      <p:sp>
        <p:nvSpPr>
          <p:cNvPr id="75" name="Rectangle 74"/>
          <p:cNvSpPr/>
          <p:nvPr/>
        </p:nvSpPr>
        <p:spPr>
          <a:xfrm>
            <a:off x="6744571" y="4553249"/>
            <a:ext cx="1652852" cy="334175"/>
          </a:xfrm>
          <a:prstGeom prst="rect">
            <a:avLst/>
          </a:prstGeom>
          <a:solidFill>
            <a:srgbClr val="4472C4"/>
          </a:solidFill>
          <a:ln w="12700" cap="flat" cmpd="sng" algn="ctr">
            <a:solidFill>
              <a:srgbClr val="4472C4">
                <a:shade val="50000"/>
              </a:srgbClr>
            </a:solidFill>
            <a:prstDash val="solid"/>
            <a:miter lim="800000"/>
          </a:ln>
          <a:effectLst/>
        </p:spPr>
        <p:txBody>
          <a:bodyPr rtlCol="0" anchor="ctr"/>
          <a:lstStyle/>
          <a:p>
            <a:pPr algn="ctr">
              <a:defRPr/>
            </a:pPr>
            <a:r>
              <a:rPr lang="en-US" sz="1600" b="1" kern="0" dirty="0">
                <a:solidFill>
                  <a:prstClr val="white"/>
                </a:solidFill>
                <a:latin typeface="Calibri" panose="020F0502020204030204"/>
                <a:cs typeface="Times New Roman" panose="02020603050405020304" pitchFamily="18" charset="0"/>
              </a:rPr>
              <a:t>cleanup</a:t>
            </a:r>
          </a:p>
        </p:txBody>
      </p:sp>
      <p:sp>
        <p:nvSpPr>
          <p:cNvPr id="54" name="Line Callout 1 53"/>
          <p:cNvSpPr/>
          <p:nvPr/>
        </p:nvSpPr>
        <p:spPr>
          <a:xfrm>
            <a:off x="8647948" y="3795824"/>
            <a:ext cx="1900414" cy="718222"/>
          </a:xfrm>
          <a:prstGeom prst="borderCallout1">
            <a:avLst>
              <a:gd name="adj1" fmla="val 53664"/>
              <a:gd name="adj2" fmla="val 329"/>
              <a:gd name="adj3" fmla="val 41501"/>
              <a:gd name="adj4" fmla="val -13361"/>
            </a:avLst>
          </a:prstGeom>
          <a:solidFill>
            <a:srgbClr val="A5A5A5"/>
          </a:solidFill>
          <a:ln w="25400" cap="flat" cmpd="sng" algn="ctr">
            <a:solidFill>
              <a:srgbClr val="A5A5A5"/>
            </a:solidFill>
            <a:prstDash val="sysDash"/>
            <a:miter lim="800000"/>
            <a:headEnd type="triangle"/>
            <a:tailEnd type="none"/>
          </a:ln>
          <a:effectLst/>
        </p:spPr>
        <p:txBody>
          <a:bodyPr rtlCol="0" anchor="ctr"/>
          <a:lstStyle/>
          <a:p>
            <a:pPr>
              <a:defRPr/>
            </a:pPr>
            <a:r>
              <a:rPr lang="pt-BR" sz="1600" b="1" kern="0" dirty="0">
                <a:solidFill>
                  <a:prstClr val="black"/>
                </a:solidFill>
                <a:latin typeface="Calibri" panose="020F0502020204030204"/>
                <a:cs typeface="Times New Roman" panose="02020603050405020304" pitchFamily="18" charset="0"/>
              </a:rPr>
              <a:t>3. Invoke collective communication APIs</a:t>
            </a:r>
            <a:endParaRPr lang="en-US" sz="1600" b="1" kern="0" dirty="0">
              <a:solidFill>
                <a:prstClr val="black"/>
              </a:solidFill>
              <a:latin typeface="Calibri" panose="020F0502020204030204"/>
              <a:cs typeface="Times New Roman" panose="02020603050405020304" pitchFamily="18" charset="0"/>
            </a:endParaRPr>
          </a:p>
        </p:txBody>
      </p:sp>
      <p:sp>
        <p:nvSpPr>
          <p:cNvPr id="55" name="Line Callout 3 54"/>
          <p:cNvSpPr/>
          <p:nvPr/>
        </p:nvSpPr>
        <p:spPr>
          <a:xfrm>
            <a:off x="8647948" y="4794421"/>
            <a:ext cx="1900414" cy="572658"/>
          </a:xfrm>
          <a:prstGeom prst="borderCallout3">
            <a:avLst>
              <a:gd name="adj1" fmla="val 50375"/>
              <a:gd name="adj2" fmla="val 517"/>
              <a:gd name="adj3" fmla="val 17997"/>
              <a:gd name="adj4" fmla="val -8080"/>
              <a:gd name="adj5" fmla="val -70172"/>
              <a:gd name="adj6" fmla="val -8198"/>
              <a:gd name="adj7" fmla="val -93942"/>
              <a:gd name="adj8" fmla="val -55137"/>
            </a:avLst>
          </a:prstGeom>
          <a:solidFill>
            <a:srgbClr val="A5A5A5"/>
          </a:solidFill>
          <a:ln w="25400" cap="flat" cmpd="sng" algn="ctr">
            <a:solidFill>
              <a:srgbClr val="A5A5A5"/>
            </a:solidFill>
            <a:prstDash val="sysDash"/>
            <a:miter lim="800000"/>
            <a:headEnd type="triangle"/>
          </a:ln>
          <a:effectLst/>
        </p:spPr>
        <p:txBody>
          <a:bodyPr rtlCol="0" anchor="ctr"/>
          <a:lstStyle/>
          <a:p>
            <a:pPr>
              <a:defRPr/>
            </a:pPr>
            <a:r>
              <a:rPr lang="pt-BR" sz="1600" b="1" kern="0" dirty="0">
                <a:solidFill>
                  <a:prstClr val="black"/>
                </a:solidFill>
                <a:latin typeface="Calibri" panose="020F0502020204030204"/>
                <a:cs typeface="Times New Roman" panose="02020603050405020304" pitchFamily="18" charset="0"/>
              </a:rPr>
              <a:t>4. Write output to HDFS</a:t>
            </a:r>
            <a:endParaRPr lang="en-US" sz="1600" b="1" kern="0" dirty="0">
              <a:solidFill>
                <a:prstClr val="black"/>
              </a:solidFill>
              <a:latin typeface="Calibri" panose="020F0502020204030204"/>
              <a:cs typeface="Times New Roman" panose="02020603050405020304" pitchFamily="18" charset="0"/>
            </a:endParaRPr>
          </a:p>
        </p:txBody>
      </p:sp>
      <p:sp>
        <p:nvSpPr>
          <p:cNvPr id="60" name="Line Callout 3 59"/>
          <p:cNvSpPr/>
          <p:nvPr/>
        </p:nvSpPr>
        <p:spPr>
          <a:xfrm>
            <a:off x="8647948" y="3096679"/>
            <a:ext cx="1900414" cy="524954"/>
          </a:xfrm>
          <a:prstGeom prst="borderCallout3">
            <a:avLst>
              <a:gd name="adj1" fmla="val 52751"/>
              <a:gd name="adj2" fmla="val 682"/>
              <a:gd name="adj3" fmla="val 76930"/>
              <a:gd name="adj4" fmla="val -10090"/>
              <a:gd name="adj5" fmla="val 127957"/>
              <a:gd name="adj6" fmla="val -9676"/>
              <a:gd name="adj7" fmla="val 150501"/>
              <a:gd name="adj8" fmla="val -55912"/>
            </a:avLst>
          </a:prstGeom>
          <a:solidFill>
            <a:srgbClr val="A5A5A5"/>
          </a:solidFill>
          <a:ln w="25400" cap="flat" cmpd="sng" algn="ctr">
            <a:solidFill>
              <a:srgbClr val="A5A5A5"/>
            </a:solidFill>
            <a:prstDash val="sysDash"/>
            <a:miter lim="800000"/>
            <a:headEnd type="triangle"/>
            <a:tailEnd type="none"/>
          </a:ln>
          <a:effectLst/>
        </p:spPr>
        <p:txBody>
          <a:bodyPr rtlCol="0" anchor="ctr"/>
          <a:lstStyle/>
          <a:p>
            <a:pPr>
              <a:defRPr/>
            </a:pPr>
            <a:r>
              <a:rPr lang="pt-BR" sz="1600" b="1" kern="0" dirty="0">
                <a:solidFill>
                  <a:prstClr val="black"/>
                </a:solidFill>
                <a:latin typeface="Calibri" panose="020F0502020204030204"/>
                <a:cs typeface="Times New Roman" panose="02020603050405020304" pitchFamily="18" charset="0"/>
              </a:rPr>
              <a:t>2. Read key-value pairs</a:t>
            </a:r>
            <a:endParaRPr lang="en-US" sz="1600" b="1" kern="0" dirty="0">
              <a:solidFill>
                <a:prstClr val="black"/>
              </a:solidFill>
              <a:latin typeface="Calibri" panose="020F0502020204030204"/>
              <a:cs typeface="Times New Roman" panose="02020603050405020304" pitchFamily="18" charset="0"/>
            </a:endParaRPr>
          </a:p>
        </p:txBody>
      </p:sp>
      <p:cxnSp>
        <p:nvCxnSpPr>
          <p:cNvPr id="37" name="Straight Arrow Connector 36"/>
          <p:cNvCxnSpPr/>
          <p:nvPr/>
        </p:nvCxnSpPr>
        <p:spPr>
          <a:xfrm flipH="1">
            <a:off x="3873812" y="2719132"/>
            <a:ext cx="7949" cy="3365475"/>
          </a:xfrm>
          <a:prstGeom prst="straightConnector1">
            <a:avLst/>
          </a:prstGeom>
          <a:noFill/>
          <a:ln w="25400" cmpd="sng">
            <a:solidFill>
              <a:srgbClr val="000000"/>
            </a:solidFill>
            <a:prstDash val="solid"/>
            <a:round/>
            <a:headEnd/>
            <a:tailEnd type="none" w="lg" len="lg"/>
          </a:ln>
        </p:spPr>
      </p:cxnSp>
    </p:spTree>
    <p:extLst>
      <p:ext uri="{BB962C8B-B14F-4D97-AF65-F5344CB8AC3E}">
        <p14:creationId xmlns:p14="http://schemas.microsoft.com/office/powerpoint/2010/main" val="4038255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500"/>
                                        <p:tgtEl>
                                          <p:spTgt spid="5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7"/>
                                        </p:tgtEl>
                                        <p:attrNameLst>
                                          <p:attrName>style.visibility</p:attrName>
                                        </p:attrNameLst>
                                      </p:cBhvr>
                                      <p:to>
                                        <p:strVal val="visible"/>
                                      </p:to>
                                    </p:set>
                                    <p:animEffect transition="in" filter="fade">
                                      <p:cBhvr>
                                        <p:cTn id="10" dur="500"/>
                                        <p:tgtEl>
                                          <p:spTgt spid="5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3"/>
                                        </p:tgtEl>
                                        <p:attrNameLst>
                                          <p:attrName>style.visibility</p:attrName>
                                        </p:attrNameLst>
                                      </p:cBhvr>
                                      <p:to>
                                        <p:strVal val="visible"/>
                                      </p:to>
                                    </p:set>
                                    <p:animEffect transition="in" filter="fade">
                                      <p:cBhvr>
                                        <p:cTn id="15" dur="500"/>
                                        <p:tgtEl>
                                          <p:spTgt spid="53"/>
                                        </p:tgtEl>
                                      </p:cBhvr>
                                    </p:animEffect>
                                  </p:childTnLst>
                                </p:cTn>
                              </p:par>
                              <p:par>
                                <p:cTn id="16" presetID="10" presetClass="entr" presetSubtype="0" fill="hold" nodeType="withEffect">
                                  <p:stCondLst>
                                    <p:cond delay="0"/>
                                  </p:stCondLst>
                                  <p:childTnLst>
                                    <p:set>
                                      <p:cBhvr>
                                        <p:cTn id="17" dur="1" fill="hold">
                                          <p:stCondLst>
                                            <p:cond delay="0"/>
                                          </p:stCondLst>
                                        </p:cTn>
                                        <p:tgtEl>
                                          <p:spTgt spid="37"/>
                                        </p:tgtEl>
                                        <p:attrNameLst>
                                          <p:attrName>style.visibility</p:attrName>
                                        </p:attrNameLst>
                                      </p:cBhvr>
                                      <p:to>
                                        <p:strVal val="visible"/>
                                      </p:to>
                                    </p:set>
                                    <p:animEffect transition="in" filter="fade">
                                      <p:cBhvr>
                                        <p:cTn id="18" dur="500"/>
                                        <p:tgtEl>
                                          <p:spTgt spid="37"/>
                                        </p:tgtEl>
                                      </p:cBhvr>
                                    </p:animEffect>
                                  </p:childTnLst>
                                </p:cTn>
                              </p:par>
                              <p:par>
                                <p:cTn id="19" presetID="10" presetClass="entr" presetSubtype="0" fill="hold" nodeType="withEffect">
                                  <p:stCondLst>
                                    <p:cond delay="0"/>
                                  </p:stCondLst>
                                  <p:childTnLst>
                                    <p:set>
                                      <p:cBhvr>
                                        <p:cTn id="20" dur="1" fill="hold">
                                          <p:stCondLst>
                                            <p:cond delay="0"/>
                                          </p:stCondLst>
                                        </p:cTn>
                                        <p:tgtEl>
                                          <p:spTgt spid="48"/>
                                        </p:tgtEl>
                                        <p:attrNameLst>
                                          <p:attrName>style.visibility</p:attrName>
                                        </p:attrNameLst>
                                      </p:cBhvr>
                                      <p:to>
                                        <p:strVal val="visible"/>
                                      </p:to>
                                    </p:set>
                                    <p:animEffect transition="in" filter="fade">
                                      <p:cBhvr>
                                        <p:cTn id="21" dur="500"/>
                                        <p:tgtEl>
                                          <p:spTgt spid="4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4"/>
                                        </p:tgtEl>
                                        <p:attrNameLst>
                                          <p:attrName>style.visibility</p:attrName>
                                        </p:attrNameLst>
                                      </p:cBhvr>
                                      <p:to>
                                        <p:strVal val="visible"/>
                                      </p:to>
                                    </p:set>
                                    <p:animEffect transition="in" filter="fade">
                                      <p:cBhvr>
                                        <p:cTn id="26" dur="500"/>
                                        <p:tgtEl>
                                          <p:spTgt spid="34"/>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59"/>
                                        </p:tgtEl>
                                        <p:attrNameLst>
                                          <p:attrName>style.visibility</p:attrName>
                                        </p:attrNameLst>
                                      </p:cBhvr>
                                      <p:to>
                                        <p:strVal val="visible"/>
                                      </p:to>
                                    </p:set>
                                    <p:animEffect transition="in" filter="fade">
                                      <p:cBhvr>
                                        <p:cTn id="31" dur="500"/>
                                        <p:tgtEl>
                                          <p:spTgt spid="59"/>
                                        </p:tgtEl>
                                      </p:cBhvr>
                                    </p:animEffect>
                                  </p:childTnLst>
                                </p:cTn>
                              </p:par>
                              <p:par>
                                <p:cTn id="32" presetID="10" presetClass="entr" presetSubtype="0" fill="hold" nodeType="withEffect">
                                  <p:stCondLst>
                                    <p:cond delay="0"/>
                                  </p:stCondLst>
                                  <p:childTnLst>
                                    <p:set>
                                      <p:cBhvr>
                                        <p:cTn id="33" dur="1" fill="hold">
                                          <p:stCondLst>
                                            <p:cond delay="0"/>
                                          </p:stCondLst>
                                        </p:cTn>
                                        <p:tgtEl>
                                          <p:spTgt spid="36"/>
                                        </p:tgtEl>
                                        <p:attrNameLst>
                                          <p:attrName>style.visibility</p:attrName>
                                        </p:attrNameLst>
                                      </p:cBhvr>
                                      <p:to>
                                        <p:strVal val="visible"/>
                                      </p:to>
                                    </p:set>
                                    <p:animEffect transition="in" filter="fade">
                                      <p:cBhvr>
                                        <p:cTn id="34" dur="500"/>
                                        <p:tgtEl>
                                          <p:spTgt spid="36"/>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35"/>
                                        </p:tgtEl>
                                        <p:attrNameLst>
                                          <p:attrName>style.visibility</p:attrName>
                                        </p:attrNameLst>
                                      </p:cBhvr>
                                      <p:to>
                                        <p:strVal val="visible"/>
                                      </p:to>
                                    </p:set>
                                    <p:animEffect transition="in" filter="fade">
                                      <p:cBhvr>
                                        <p:cTn id="39" dur="500"/>
                                        <p:tgtEl>
                                          <p:spTgt spid="35"/>
                                        </p:tgtEl>
                                      </p:cBhvr>
                                    </p:animEffect>
                                  </p:childTnLst>
                                </p:cTn>
                              </p:par>
                              <p:par>
                                <p:cTn id="40" presetID="10" presetClass="entr" presetSubtype="0" fill="hold" nodeType="withEffect">
                                  <p:stCondLst>
                                    <p:cond delay="0"/>
                                  </p:stCondLst>
                                  <p:childTnLst>
                                    <p:set>
                                      <p:cBhvr>
                                        <p:cTn id="41" dur="1" fill="hold">
                                          <p:stCondLst>
                                            <p:cond delay="0"/>
                                          </p:stCondLst>
                                        </p:cTn>
                                        <p:tgtEl>
                                          <p:spTgt spid="42"/>
                                        </p:tgtEl>
                                        <p:attrNameLst>
                                          <p:attrName>style.visibility</p:attrName>
                                        </p:attrNameLst>
                                      </p:cBhvr>
                                      <p:to>
                                        <p:strVal val="visible"/>
                                      </p:to>
                                    </p:set>
                                    <p:animEffect transition="in" filter="fade">
                                      <p:cBhvr>
                                        <p:cTn id="42" dur="500"/>
                                        <p:tgtEl>
                                          <p:spTgt spid="42"/>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68"/>
                                        </p:tgtEl>
                                        <p:attrNameLst>
                                          <p:attrName>style.visibility</p:attrName>
                                        </p:attrNameLst>
                                      </p:cBhvr>
                                      <p:to>
                                        <p:strVal val="visible"/>
                                      </p:to>
                                    </p:set>
                                    <p:animEffect transition="in" filter="fade">
                                      <p:cBhvr>
                                        <p:cTn id="45" dur="500"/>
                                        <p:tgtEl>
                                          <p:spTgt spid="68"/>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69"/>
                                        </p:tgtEl>
                                        <p:attrNameLst>
                                          <p:attrName>style.visibility</p:attrName>
                                        </p:attrNameLst>
                                      </p:cBhvr>
                                      <p:to>
                                        <p:strVal val="visible"/>
                                      </p:to>
                                    </p:set>
                                    <p:animEffect transition="in" filter="fade">
                                      <p:cBhvr>
                                        <p:cTn id="50" dur="500"/>
                                        <p:tgtEl>
                                          <p:spTgt spid="69"/>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71"/>
                                        </p:tgtEl>
                                        <p:attrNameLst>
                                          <p:attrName>style.visibility</p:attrName>
                                        </p:attrNameLst>
                                      </p:cBhvr>
                                      <p:to>
                                        <p:strVal val="visible"/>
                                      </p:to>
                                    </p:set>
                                    <p:animEffect transition="in" filter="fade">
                                      <p:cBhvr>
                                        <p:cTn id="55" dur="500"/>
                                        <p:tgtEl>
                                          <p:spTgt spid="71"/>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70"/>
                                        </p:tgtEl>
                                        <p:attrNameLst>
                                          <p:attrName>style.visibility</p:attrName>
                                        </p:attrNameLst>
                                      </p:cBhvr>
                                      <p:to>
                                        <p:strVal val="visible"/>
                                      </p:to>
                                    </p:set>
                                    <p:animEffect transition="in" filter="fade">
                                      <p:cBhvr>
                                        <p:cTn id="58" dur="500"/>
                                        <p:tgtEl>
                                          <p:spTgt spid="70"/>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60"/>
                                        </p:tgtEl>
                                        <p:attrNameLst>
                                          <p:attrName>style.visibility</p:attrName>
                                        </p:attrNameLst>
                                      </p:cBhvr>
                                      <p:to>
                                        <p:strVal val="visible"/>
                                      </p:to>
                                    </p:set>
                                    <p:animEffect transition="in" filter="fade">
                                      <p:cBhvr>
                                        <p:cTn id="63" dur="500"/>
                                        <p:tgtEl>
                                          <p:spTgt spid="60"/>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54"/>
                                        </p:tgtEl>
                                        <p:attrNameLst>
                                          <p:attrName>style.visibility</p:attrName>
                                        </p:attrNameLst>
                                      </p:cBhvr>
                                      <p:to>
                                        <p:strVal val="visible"/>
                                      </p:to>
                                    </p:set>
                                    <p:animEffect transition="in" filter="fade">
                                      <p:cBhvr>
                                        <p:cTn id="68" dur="500"/>
                                        <p:tgtEl>
                                          <p:spTgt spid="54"/>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55"/>
                                        </p:tgtEl>
                                        <p:attrNameLst>
                                          <p:attrName>style.visibility</p:attrName>
                                        </p:attrNameLst>
                                      </p:cBhvr>
                                      <p:to>
                                        <p:strVal val="visible"/>
                                      </p:to>
                                    </p:set>
                                    <p:animEffect transition="in" filter="fade">
                                      <p:cBhvr>
                                        <p:cTn id="73" dur="500"/>
                                        <p:tgtEl>
                                          <p:spTgt spid="55"/>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nodeType="clickEffect">
                                  <p:stCondLst>
                                    <p:cond delay="0"/>
                                  </p:stCondLst>
                                  <p:childTnLst>
                                    <p:set>
                                      <p:cBhvr>
                                        <p:cTn id="77" dur="1" fill="hold">
                                          <p:stCondLst>
                                            <p:cond delay="0"/>
                                          </p:stCondLst>
                                        </p:cTn>
                                        <p:tgtEl>
                                          <p:spTgt spid="72"/>
                                        </p:tgtEl>
                                        <p:attrNameLst>
                                          <p:attrName>style.visibility</p:attrName>
                                        </p:attrNameLst>
                                      </p:cBhvr>
                                      <p:to>
                                        <p:strVal val="visible"/>
                                      </p:to>
                                    </p:set>
                                    <p:animEffect transition="in" filter="fade">
                                      <p:cBhvr>
                                        <p:cTn id="78" dur="500"/>
                                        <p:tgtEl>
                                          <p:spTgt spid="72"/>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75"/>
                                        </p:tgtEl>
                                        <p:attrNameLst>
                                          <p:attrName>style.visibility</p:attrName>
                                        </p:attrNameLst>
                                      </p:cBhvr>
                                      <p:to>
                                        <p:strVal val="visible"/>
                                      </p:to>
                                    </p:set>
                                    <p:animEffect transition="in" filter="fade">
                                      <p:cBhvr>
                                        <p:cTn id="81" dur="5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57" grpId="0"/>
      <p:bldP spid="59" grpId="0"/>
      <p:bldP spid="68" grpId="0" animBg="1"/>
      <p:bldP spid="69" grpId="0" animBg="1"/>
      <p:bldP spid="70" grpId="0" animBg="1"/>
      <p:bldP spid="75" grpId="0" animBg="1"/>
      <p:bldP spid="54" grpId="0" animBg="1"/>
      <p:bldP spid="55" grpId="0" animBg="1"/>
      <p:bldP spid="6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71246" y="0"/>
            <a:ext cx="6085114" cy="618671"/>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b" anchorCtr="0" compatLnSpc="1">
            <a:prstTxWarp prst="textNoShape">
              <a:avLst/>
            </a:prstTxWarp>
            <a:noAutofit/>
          </a:bodyPr>
          <a:lstStyle/>
          <a:p>
            <a:pPr algn="ctr" eaLnBrk="0" fontAlgn="base" hangingPunct="0">
              <a:spcAft>
                <a:spcPct val="0"/>
              </a:spcAft>
            </a:pPr>
            <a:r>
              <a:rPr lang="en-US" sz="4000" dirty="0">
                <a:solidFill>
                  <a:srgbClr val="B30838"/>
                </a:solidFill>
                <a:cs typeface="ＭＳ Ｐゴシック" pitchFamily="-107" charset="-128"/>
              </a:rPr>
              <a:t>K-means Clustering</a:t>
            </a:r>
          </a:p>
        </p:txBody>
      </p:sp>
      <p:grpSp>
        <p:nvGrpSpPr>
          <p:cNvPr id="13" name="Group 12"/>
          <p:cNvGrpSpPr/>
          <p:nvPr/>
        </p:nvGrpSpPr>
        <p:grpSpPr>
          <a:xfrm>
            <a:off x="1467294" y="1504143"/>
            <a:ext cx="3642360" cy="3086306"/>
            <a:chOff x="4592468" y="3003117"/>
            <a:chExt cx="4031472" cy="2245781"/>
          </a:xfrm>
        </p:grpSpPr>
        <p:sp>
          <p:nvSpPr>
            <p:cNvPr id="14" name="Rounded Rectangle 13"/>
            <p:cNvSpPr/>
            <p:nvPr/>
          </p:nvSpPr>
          <p:spPr>
            <a:xfrm>
              <a:off x="5358752" y="3003117"/>
              <a:ext cx="351710" cy="2245781"/>
            </a:xfrm>
            <a:prstGeom prst="roundRect">
              <a:avLst/>
            </a:prstGeom>
            <a:solidFill>
              <a:srgbClr val="5B9BD5"/>
            </a:solidFill>
            <a:ln w="12700" cap="flat" cmpd="sng" algn="ctr">
              <a:solidFill>
                <a:srgbClr val="5B9BD5">
                  <a:shade val="50000"/>
                </a:srgbClr>
              </a:solidFill>
              <a:prstDash val="solid"/>
              <a:miter lim="800000"/>
            </a:ln>
            <a:effectLst/>
          </p:spPr>
          <p:txBody>
            <a:bodyPr rtlCol="0" anchor="ctr"/>
            <a:lstStyle/>
            <a:p>
              <a:pPr algn="ctr">
                <a:defRPr/>
              </a:pPr>
              <a:r>
                <a:rPr lang="en-US" sz="2400" b="1" kern="0" dirty="0">
                  <a:solidFill>
                    <a:prstClr val="white"/>
                  </a:solidFill>
                </a:rPr>
                <a:t>M</a:t>
              </a:r>
            </a:p>
          </p:txBody>
        </p:sp>
        <p:sp>
          <p:nvSpPr>
            <p:cNvPr id="15" name="Rounded Rectangle 14"/>
            <p:cNvSpPr/>
            <p:nvPr/>
          </p:nvSpPr>
          <p:spPr>
            <a:xfrm>
              <a:off x="6077917" y="3003118"/>
              <a:ext cx="351710" cy="2241674"/>
            </a:xfrm>
            <a:prstGeom prst="roundRect">
              <a:avLst/>
            </a:prstGeom>
            <a:solidFill>
              <a:srgbClr val="5B9BD5"/>
            </a:solidFill>
            <a:ln w="12700" cap="flat" cmpd="sng" algn="ctr">
              <a:solidFill>
                <a:srgbClr val="5B9BD5">
                  <a:shade val="50000"/>
                </a:srgbClr>
              </a:solidFill>
              <a:prstDash val="solid"/>
              <a:miter lim="800000"/>
            </a:ln>
            <a:effectLst/>
          </p:spPr>
          <p:txBody>
            <a:bodyPr rtlCol="0" anchor="ctr"/>
            <a:lstStyle/>
            <a:p>
              <a:pPr algn="ctr">
                <a:defRPr/>
              </a:pPr>
              <a:r>
                <a:rPr lang="en-US" sz="2400" b="1" kern="0" dirty="0">
                  <a:solidFill>
                    <a:prstClr val="white"/>
                  </a:solidFill>
                </a:rPr>
                <a:t>M</a:t>
              </a:r>
            </a:p>
          </p:txBody>
        </p:sp>
        <p:sp>
          <p:nvSpPr>
            <p:cNvPr id="16" name="Rounded Rectangle 15"/>
            <p:cNvSpPr/>
            <p:nvPr/>
          </p:nvSpPr>
          <p:spPr>
            <a:xfrm>
              <a:off x="6797084" y="3003117"/>
              <a:ext cx="351710" cy="2245781"/>
            </a:xfrm>
            <a:prstGeom prst="roundRect">
              <a:avLst/>
            </a:prstGeom>
            <a:solidFill>
              <a:srgbClr val="5B9BD5"/>
            </a:solidFill>
            <a:ln w="12700" cap="flat" cmpd="sng" algn="ctr">
              <a:solidFill>
                <a:srgbClr val="5B9BD5">
                  <a:shade val="50000"/>
                </a:srgbClr>
              </a:solidFill>
              <a:prstDash val="solid"/>
              <a:miter lim="800000"/>
            </a:ln>
            <a:effectLst/>
          </p:spPr>
          <p:txBody>
            <a:bodyPr rtlCol="0" anchor="ctr"/>
            <a:lstStyle/>
            <a:p>
              <a:pPr algn="ctr">
                <a:defRPr/>
              </a:pPr>
              <a:r>
                <a:rPr lang="en-US" sz="2400" b="1" kern="0" dirty="0">
                  <a:solidFill>
                    <a:prstClr val="white"/>
                  </a:solidFill>
                </a:rPr>
                <a:t>M</a:t>
              </a:r>
            </a:p>
          </p:txBody>
        </p:sp>
        <p:sp>
          <p:nvSpPr>
            <p:cNvPr id="17" name="Rounded Rectangle 16"/>
            <p:cNvSpPr/>
            <p:nvPr/>
          </p:nvSpPr>
          <p:spPr>
            <a:xfrm>
              <a:off x="8112056" y="3003117"/>
              <a:ext cx="351710" cy="2245781"/>
            </a:xfrm>
            <a:prstGeom prst="roundRect">
              <a:avLst/>
            </a:prstGeom>
            <a:solidFill>
              <a:srgbClr val="5B9BD5"/>
            </a:solidFill>
            <a:ln w="12700" cap="flat" cmpd="sng" algn="ctr">
              <a:solidFill>
                <a:srgbClr val="5B9BD5">
                  <a:shade val="50000"/>
                </a:srgbClr>
              </a:solidFill>
              <a:prstDash val="solid"/>
              <a:miter lim="800000"/>
            </a:ln>
            <a:effectLst/>
          </p:spPr>
          <p:txBody>
            <a:bodyPr rtlCol="0" anchor="ctr"/>
            <a:lstStyle/>
            <a:p>
              <a:pPr algn="ctr">
                <a:defRPr/>
              </a:pPr>
              <a:r>
                <a:rPr lang="en-US" sz="2400" b="1" kern="0" dirty="0">
                  <a:solidFill>
                    <a:prstClr val="white"/>
                  </a:solidFill>
                </a:rPr>
                <a:t>M</a:t>
              </a:r>
            </a:p>
          </p:txBody>
        </p:sp>
        <p:cxnSp>
          <p:nvCxnSpPr>
            <p:cNvPr id="18" name="Straight Connector 17"/>
            <p:cNvCxnSpPr/>
            <p:nvPr/>
          </p:nvCxnSpPr>
          <p:spPr>
            <a:xfrm>
              <a:off x="7337532" y="4145163"/>
              <a:ext cx="654265" cy="0"/>
            </a:xfrm>
            <a:prstGeom prst="line">
              <a:avLst/>
            </a:prstGeom>
            <a:noFill/>
            <a:ln w="50800" cap="rnd" cmpd="sng" algn="ctr">
              <a:solidFill>
                <a:srgbClr val="5B9BD5"/>
              </a:solidFill>
              <a:prstDash val="sysDot"/>
              <a:round/>
            </a:ln>
            <a:effectLst/>
          </p:spPr>
        </p:cxnSp>
        <p:sp>
          <p:nvSpPr>
            <p:cNvPr id="19" name="Rounded Rectangle 18"/>
            <p:cNvSpPr/>
            <p:nvPr/>
          </p:nvSpPr>
          <p:spPr>
            <a:xfrm>
              <a:off x="5245933" y="4622144"/>
              <a:ext cx="3378007" cy="348444"/>
            </a:xfrm>
            <a:prstGeom prst="roundRect">
              <a:avLst/>
            </a:prstGeom>
            <a:solidFill>
              <a:srgbClr val="70AD47"/>
            </a:solidFill>
            <a:ln w="19050" cap="flat" cmpd="sng" algn="ctr">
              <a:solidFill>
                <a:sysClr val="window" lastClr="FFFFFF"/>
              </a:solidFill>
              <a:prstDash val="solid"/>
              <a:miter lim="800000"/>
            </a:ln>
            <a:effectLst/>
          </p:spPr>
          <p:txBody>
            <a:bodyPr rtlCol="0" anchor="ctr"/>
            <a:lstStyle/>
            <a:p>
              <a:pPr algn="ctr">
                <a:defRPr/>
              </a:pPr>
              <a:r>
                <a:rPr lang="en-US" sz="2400" b="1" kern="0" dirty="0" err="1">
                  <a:solidFill>
                    <a:prstClr val="white"/>
                  </a:solidFill>
                </a:rPr>
                <a:t>allreduce</a:t>
              </a:r>
              <a:r>
                <a:rPr lang="en-US" sz="2400" b="1" kern="0" dirty="0">
                  <a:solidFill>
                    <a:prstClr val="white"/>
                  </a:solidFill>
                </a:rPr>
                <a:t> centroids</a:t>
              </a:r>
            </a:p>
          </p:txBody>
        </p:sp>
        <p:sp>
          <p:nvSpPr>
            <p:cNvPr id="20" name="Curved Down Arrow 19"/>
            <p:cNvSpPr/>
            <p:nvPr/>
          </p:nvSpPr>
          <p:spPr>
            <a:xfrm rot="16200000">
              <a:off x="4189975" y="3801032"/>
              <a:ext cx="1450831" cy="645845"/>
            </a:xfrm>
            <a:prstGeom prst="curvedDownArrow">
              <a:avLst/>
            </a:prstGeom>
            <a:solidFill>
              <a:srgbClr val="ED7D31"/>
            </a:solidFill>
            <a:ln w="12700" cap="flat" cmpd="sng" algn="ctr">
              <a:solidFill>
                <a:srgbClr val="ED7D31">
                  <a:shade val="50000"/>
                </a:srgbClr>
              </a:solidFill>
              <a:prstDash val="solid"/>
              <a:miter lim="800000"/>
            </a:ln>
            <a:effectLst/>
          </p:spPr>
          <p:txBody>
            <a:bodyPr rtlCol="0" anchor="ctr"/>
            <a:lstStyle/>
            <a:p>
              <a:pPr algn="ctr">
                <a:defRPr/>
              </a:pPr>
              <a:endParaRPr lang="en-US" b="1" kern="0">
                <a:solidFill>
                  <a:prstClr val="black"/>
                </a:solidFill>
              </a:endParaRPr>
            </a:p>
          </p:txBody>
        </p:sp>
      </p:grpSp>
      <p:graphicFrame>
        <p:nvGraphicFramePr>
          <p:cNvPr id="23" name="Content Placeholder 3"/>
          <p:cNvGraphicFramePr>
            <a:graphicFrameLocks/>
          </p:cNvGraphicFramePr>
          <p:nvPr>
            <p:extLst/>
          </p:nvPr>
        </p:nvGraphicFramePr>
        <p:xfrm>
          <a:off x="5835228" y="1419491"/>
          <a:ext cx="4859972" cy="4152900"/>
        </p:xfrm>
        <a:graphic>
          <a:graphicData uri="http://schemas.openxmlformats.org/drawingml/2006/chart">
            <c:chart xmlns:c="http://schemas.openxmlformats.org/drawingml/2006/chart" xmlns:r="http://schemas.openxmlformats.org/officeDocument/2006/relationships" r:id="rId2"/>
          </a:graphicData>
        </a:graphic>
      </p:graphicFrame>
      <p:sp>
        <p:nvSpPr>
          <p:cNvPr id="12" name="Content Placeholder 8"/>
          <p:cNvSpPr>
            <a:spLocks noGrp="1"/>
          </p:cNvSpPr>
          <p:nvPr>
            <p:ph idx="1"/>
          </p:nvPr>
        </p:nvSpPr>
        <p:spPr>
          <a:xfrm>
            <a:off x="1339705" y="4735885"/>
            <a:ext cx="5329884" cy="1863725"/>
          </a:xfrm>
        </p:spPr>
        <p:txBody>
          <a:bodyPr/>
          <a:lstStyle/>
          <a:p>
            <a:pPr marL="0" indent="0">
              <a:buNone/>
            </a:pPr>
            <a:r>
              <a:rPr lang="en-US" sz="1400" b="1" dirty="0" smtClean="0">
                <a:latin typeface="Courier New" panose="02070309020205020404" pitchFamily="49" charset="0"/>
                <a:cs typeface="Courier New" panose="02070309020205020404" pitchFamily="49" charset="0"/>
              </a:rPr>
              <a:t>On each node do</a:t>
            </a:r>
            <a:br>
              <a:rPr lang="en-US" sz="1400" b="1" dirty="0" smtClean="0">
                <a:latin typeface="Courier New" panose="02070309020205020404" pitchFamily="49" charset="0"/>
                <a:cs typeface="Courier New" panose="02070309020205020404" pitchFamily="49" charset="0"/>
              </a:rPr>
            </a:br>
            <a:r>
              <a:rPr lang="en-US" sz="1400" b="1" dirty="0" smtClean="0">
                <a:latin typeface="Courier New" panose="02070309020205020404" pitchFamily="49" charset="0"/>
                <a:cs typeface="Courier New" panose="02070309020205020404" pitchFamily="49" charset="0"/>
              </a:rPr>
              <a:t>  for</a:t>
            </a:r>
            <a:r>
              <a:rPr lang="en-US" sz="1400" dirty="0" smtClean="0">
                <a:latin typeface="Courier New" panose="02070309020205020404" pitchFamily="49" charset="0"/>
                <a:cs typeface="Courier New" panose="02070309020205020404" pitchFamily="49" charset="0"/>
              </a:rPr>
              <a:t> t &lt; iteration-</a:t>
            </a:r>
            <a:r>
              <a:rPr lang="en-US" sz="1400" dirty="0" err="1" smtClean="0">
                <a:latin typeface="Courier New" panose="02070309020205020404" pitchFamily="49" charset="0"/>
                <a:cs typeface="Courier New" panose="02070309020205020404" pitchFamily="49" charset="0"/>
              </a:rPr>
              <a:t>num</a:t>
            </a:r>
            <a:r>
              <a:rPr lang="en-US" sz="1400" dirty="0" smtClean="0">
                <a:latin typeface="Courier New" panose="02070309020205020404" pitchFamily="49" charset="0"/>
                <a:cs typeface="Courier New" panose="02070309020205020404" pitchFamily="49" charset="0"/>
              </a:rPr>
              <a:t>; t←t+1 </a:t>
            </a:r>
            <a:r>
              <a:rPr lang="en-US" sz="1400" b="1" dirty="0" smtClean="0">
                <a:latin typeface="Courier New" panose="02070309020205020404" pitchFamily="49" charset="0"/>
                <a:cs typeface="Courier New" panose="02070309020205020404" pitchFamily="49" charset="0"/>
              </a:rPr>
              <a:t>do</a:t>
            </a:r>
            <a:br>
              <a:rPr lang="en-US" sz="1400" b="1" dirty="0" smtClean="0">
                <a:latin typeface="Courier New" panose="02070309020205020404" pitchFamily="49" charset="0"/>
                <a:cs typeface="Courier New" panose="02070309020205020404" pitchFamily="49" charset="0"/>
              </a:rPr>
            </a:br>
            <a:r>
              <a:rPr lang="en-US" sz="1400" b="1" dirty="0">
                <a:latin typeface="Courier New" panose="02070309020205020404" pitchFamily="49" charset="0"/>
                <a:cs typeface="Courier New" panose="02070309020205020404" pitchFamily="49" charset="0"/>
              </a:rPr>
              <a:t> </a:t>
            </a:r>
            <a:r>
              <a:rPr lang="en-US" sz="1400" b="1" dirty="0" smtClean="0">
                <a:latin typeface="Courier New" panose="02070309020205020404" pitchFamily="49" charset="0"/>
                <a:cs typeface="Courier New" panose="02070309020205020404" pitchFamily="49" charset="0"/>
              </a:rPr>
              <a:t>   for each</a:t>
            </a:r>
            <a:r>
              <a:rPr lang="en-US" sz="1400" dirty="0" smtClean="0">
                <a:latin typeface="Courier New" panose="02070309020205020404" pitchFamily="49" charset="0"/>
                <a:cs typeface="Courier New" panose="02070309020205020404" pitchFamily="49" charset="0"/>
              </a:rPr>
              <a:t> p </a:t>
            </a:r>
            <a:r>
              <a:rPr lang="en-US" sz="1400" b="1" dirty="0" smtClean="0">
                <a:latin typeface="Courier New" panose="02070309020205020404" pitchFamily="49" charset="0"/>
                <a:cs typeface="Courier New" panose="02070309020205020404" pitchFamily="49" charset="0"/>
              </a:rPr>
              <a:t>in </a:t>
            </a:r>
            <a:r>
              <a:rPr lang="en-US" sz="1400" dirty="0" smtClean="0">
                <a:latin typeface="Courier New" panose="02070309020205020404" pitchFamily="49" charset="0"/>
                <a:cs typeface="Courier New" panose="02070309020205020404" pitchFamily="49" charset="0"/>
              </a:rPr>
              <a:t>points</a:t>
            </a:r>
            <a:r>
              <a:rPr lang="en-US" sz="1400" b="1" dirty="0" smtClean="0">
                <a:latin typeface="Courier New" panose="02070309020205020404" pitchFamily="49" charset="0"/>
                <a:cs typeface="Courier New" panose="02070309020205020404" pitchFamily="49" charset="0"/>
              </a:rPr>
              <a:t> do</a:t>
            </a:r>
            <a:br>
              <a:rPr lang="en-US" sz="1400" b="1" dirty="0" smtClean="0">
                <a:latin typeface="Courier New" panose="02070309020205020404" pitchFamily="49" charset="0"/>
                <a:cs typeface="Courier New" panose="02070309020205020404" pitchFamily="49" charset="0"/>
              </a:rPr>
            </a:br>
            <a:r>
              <a:rPr lang="en-US" sz="1400" b="1" dirty="0" smtClean="0">
                <a:latin typeface="Courier New" panose="02070309020205020404" pitchFamily="49" charset="0"/>
                <a:cs typeface="Courier New" panose="02070309020205020404" pitchFamily="49" charset="0"/>
              </a:rPr>
              <a:t>      for each </a:t>
            </a:r>
            <a:r>
              <a:rPr lang="en-US" sz="1400" dirty="0" smtClean="0">
                <a:latin typeface="Courier New" panose="02070309020205020404" pitchFamily="49" charset="0"/>
                <a:cs typeface="Courier New" panose="02070309020205020404" pitchFamily="49" charset="0"/>
              </a:rPr>
              <a:t>c</a:t>
            </a:r>
            <a:r>
              <a:rPr lang="en-US" sz="1400" b="1" dirty="0" smtClean="0">
                <a:latin typeface="Courier New" panose="02070309020205020404" pitchFamily="49" charset="0"/>
                <a:cs typeface="Courier New" panose="02070309020205020404" pitchFamily="49" charset="0"/>
              </a:rPr>
              <a:t> in </a:t>
            </a:r>
            <a:r>
              <a:rPr lang="en-US" sz="1400" dirty="0" smtClean="0">
                <a:latin typeface="Courier New" panose="02070309020205020404" pitchFamily="49" charset="0"/>
                <a:cs typeface="Courier New" panose="02070309020205020404" pitchFamily="49" charset="0"/>
              </a:rPr>
              <a:t>centroids</a:t>
            </a:r>
            <a:r>
              <a:rPr lang="en-US" sz="1400" b="1" dirty="0" smtClean="0">
                <a:latin typeface="Courier New" panose="02070309020205020404" pitchFamily="49" charset="0"/>
                <a:cs typeface="Courier New" panose="02070309020205020404" pitchFamily="49" charset="0"/>
              </a:rPr>
              <a:t> do</a:t>
            </a:r>
            <a:br>
              <a:rPr lang="en-US" sz="1400" b="1" dirty="0" smtClean="0">
                <a:latin typeface="Courier New" panose="02070309020205020404" pitchFamily="49" charset="0"/>
                <a:cs typeface="Courier New" panose="02070309020205020404" pitchFamily="49" charset="0"/>
              </a:rPr>
            </a:br>
            <a:r>
              <a:rPr lang="en-US" sz="1400" b="1" dirty="0" smtClean="0">
                <a:latin typeface="Courier New" panose="02070309020205020404" pitchFamily="49" charset="0"/>
                <a:cs typeface="Courier New" panose="02070309020205020404" pitchFamily="49" charset="0"/>
              </a:rPr>
              <a:t>        </a:t>
            </a:r>
            <a:r>
              <a:rPr lang="en-US" sz="1400" dirty="0" smtClean="0">
                <a:latin typeface="Courier New" panose="02070309020205020404" pitchFamily="49" charset="0"/>
                <a:cs typeface="Courier New" panose="02070309020205020404" pitchFamily="49" charset="0"/>
              </a:rPr>
              <a:t>Calculate the distance between p and c;</a:t>
            </a:r>
            <a:r>
              <a:rPr lang="en-US" sz="1400" b="1" dirty="0" smtClean="0">
                <a:latin typeface="Courier New" panose="02070309020205020404" pitchFamily="49" charset="0"/>
                <a:cs typeface="Courier New" panose="02070309020205020404" pitchFamily="49" charset="0"/>
              </a:rPr>
              <a:t/>
            </a:r>
            <a:br>
              <a:rPr lang="en-US" sz="1400" b="1" dirty="0" smtClean="0">
                <a:latin typeface="Courier New" panose="02070309020205020404" pitchFamily="49" charset="0"/>
                <a:cs typeface="Courier New" panose="02070309020205020404" pitchFamily="49" charset="0"/>
              </a:rPr>
            </a:br>
            <a:r>
              <a:rPr lang="en-US" sz="1400" dirty="0" smtClean="0">
                <a:latin typeface="Courier New" panose="02070309020205020404" pitchFamily="49" charset="0"/>
                <a:cs typeface="Courier New" panose="02070309020205020404" pitchFamily="49" charset="0"/>
              </a:rPr>
              <a:t>      Add point p to the closest centroid c;   </a:t>
            </a:r>
            <a:r>
              <a:rPr lang="en-US" sz="1400" b="1" dirty="0" smtClean="0">
                <a:latin typeface="Courier New" panose="02070309020205020404" pitchFamily="49" charset="0"/>
                <a:cs typeface="Courier New" panose="02070309020205020404" pitchFamily="49" charset="0"/>
              </a:rPr>
              <a:t/>
            </a:r>
            <a:br>
              <a:rPr lang="en-US" sz="1400" b="1" dirty="0" smtClean="0">
                <a:latin typeface="Courier New" panose="02070309020205020404" pitchFamily="49" charset="0"/>
                <a:cs typeface="Courier New" panose="02070309020205020404" pitchFamily="49" charset="0"/>
              </a:rPr>
            </a:br>
            <a:r>
              <a:rPr lang="en-US" sz="1400" dirty="0" smtClean="0">
                <a:latin typeface="Courier New" panose="02070309020205020404" pitchFamily="49" charset="0"/>
                <a:cs typeface="Courier New" panose="02070309020205020404" pitchFamily="49" charset="0"/>
              </a:rPr>
              <a:t>    </a:t>
            </a:r>
            <a:r>
              <a:rPr lang="en-US" sz="1400" b="1" dirty="0" err="1" smtClean="0">
                <a:latin typeface="Courier New" panose="02070309020205020404" pitchFamily="49" charset="0"/>
                <a:cs typeface="Courier New" panose="02070309020205020404" pitchFamily="49" charset="0"/>
              </a:rPr>
              <a:t>Allreduce</a:t>
            </a:r>
            <a:r>
              <a:rPr lang="en-US" sz="1400" dirty="0" smtClean="0">
                <a:latin typeface="Courier New" panose="02070309020205020404" pitchFamily="49" charset="0"/>
                <a:cs typeface="Courier New" panose="02070309020205020404" pitchFamily="49" charset="0"/>
              </a:rPr>
              <a:t> the local point sum;</a:t>
            </a:r>
            <a:br>
              <a:rPr lang="en-US" sz="1400" dirty="0" smtClean="0">
                <a:latin typeface="Courier New" panose="02070309020205020404" pitchFamily="49" charset="0"/>
                <a:cs typeface="Courier New" panose="02070309020205020404" pitchFamily="49" charset="0"/>
              </a:rPr>
            </a:br>
            <a:r>
              <a:rPr lang="en-US" sz="1400" dirty="0" smtClean="0">
                <a:latin typeface="Courier New" panose="02070309020205020404" pitchFamily="49" charset="0"/>
                <a:cs typeface="Courier New" panose="02070309020205020404" pitchFamily="49" charset="0"/>
              </a:rPr>
              <a:t>    Compute the new</a:t>
            </a:r>
            <a:r>
              <a:rPr lang="en-US" sz="1400" dirty="0">
                <a:latin typeface="Courier New" panose="02070309020205020404" pitchFamily="49" charset="0"/>
                <a:cs typeface="Courier New" panose="02070309020205020404" pitchFamily="49" charset="0"/>
              </a:rPr>
              <a:t> </a:t>
            </a:r>
            <a:r>
              <a:rPr lang="en-US" sz="1400" dirty="0" smtClean="0">
                <a:latin typeface="Courier New" panose="02070309020205020404" pitchFamily="49" charset="0"/>
                <a:cs typeface="Courier New" panose="02070309020205020404" pitchFamily="49" charset="0"/>
              </a:rPr>
              <a:t>centroids</a:t>
            </a:r>
            <a:r>
              <a:rPr lang="en-US" sz="1400" dirty="0" smtClean="0">
                <a:latin typeface="Courier New" panose="02070309020205020404" pitchFamily="49" charset="0"/>
                <a:cs typeface="Courier New" panose="02070309020205020404" pitchFamily="49" charset="0"/>
              </a:rPr>
              <a:t>;</a:t>
            </a:r>
            <a:endParaRPr lang="en-US" sz="1400" dirty="0" smtClean="0">
              <a:latin typeface="Courier New" panose="02070309020205020404" pitchFamily="49" charset="0"/>
              <a:cs typeface="Courier New" panose="02070309020205020404" pitchFamily="49" charset="0"/>
            </a:endParaRPr>
          </a:p>
        </p:txBody>
      </p:sp>
      <p:sp>
        <p:nvSpPr>
          <p:cNvPr id="21" name="Text Placeholder 10"/>
          <p:cNvSpPr txBox="1">
            <a:spLocks/>
          </p:cNvSpPr>
          <p:nvPr/>
        </p:nvSpPr>
        <p:spPr>
          <a:xfrm>
            <a:off x="6161314" y="5373446"/>
            <a:ext cx="4615543" cy="13716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endParaRPr lang="en-US" dirty="0" smtClean="0"/>
          </a:p>
          <a:p>
            <a:pPr marL="0" indent="0" algn="r">
              <a:buFont typeface="Arial" pitchFamily="34" charset="0"/>
              <a:buNone/>
            </a:pPr>
            <a:r>
              <a:rPr lang="en-US" sz="1600" dirty="0" smtClean="0"/>
              <a:t>Test Environment: Big Red II </a:t>
            </a:r>
            <a:r>
              <a:rPr lang="en-US" sz="1600" dirty="0" smtClean="0">
                <a:hlinkClick r:id="rId3"/>
              </a:rPr>
              <a:t>http://kb.iu.edu/data/bcqt.html</a:t>
            </a:r>
            <a:endParaRPr lang="en-US" sz="1600" dirty="0" smtClean="0"/>
          </a:p>
        </p:txBody>
      </p:sp>
    </p:spTree>
    <p:extLst>
      <p:ext uri="{BB962C8B-B14F-4D97-AF65-F5344CB8AC3E}">
        <p14:creationId xmlns:p14="http://schemas.microsoft.com/office/powerpoint/2010/main" val="146346054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148443" y="0"/>
            <a:ext cx="9171214" cy="610507"/>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b" anchorCtr="0" compatLnSpc="1">
            <a:prstTxWarp prst="textNoShape">
              <a:avLst/>
            </a:prstTxWarp>
            <a:noAutofit/>
          </a:bodyPr>
          <a:lstStyle/>
          <a:p>
            <a:pPr algn="ctr" eaLnBrk="0" fontAlgn="base" hangingPunct="0">
              <a:spcAft>
                <a:spcPct val="0"/>
              </a:spcAft>
            </a:pPr>
            <a:r>
              <a:rPr lang="en-US" sz="4000" dirty="0">
                <a:solidFill>
                  <a:srgbClr val="B30838"/>
                </a:solidFill>
                <a:cs typeface="ＭＳ Ｐゴシック" pitchFamily="-107" charset="-128"/>
              </a:rPr>
              <a:t>Force-directed Graph Drawing Algorithm</a:t>
            </a:r>
          </a:p>
        </p:txBody>
      </p:sp>
      <p:sp>
        <p:nvSpPr>
          <p:cNvPr id="3" name="TextBox 2"/>
          <p:cNvSpPr txBox="1"/>
          <p:nvPr/>
        </p:nvSpPr>
        <p:spPr>
          <a:xfrm>
            <a:off x="2567940" y="6596390"/>
            <a:ext cx="7886700" cy="261610"/>
          </a:xfrm>
          <a:prstGeom prst="rect">
            <a:avLst/>
          </a:prstGeom>
          <a:noFill/>
        </p:spPr>
        <p:txBody>
          <a:bodyPr wrap="square" rtlCol="0">
            <a:spAutoFit/>
          </a:bodyPr>
          <a:lstStyle/>
          <a:p>
            <a:r>
              <a:rPr lang="en-US" sz="1100" dirty="0">
                <a:solidFill>
                  <a:srgbClr val="000000"/>
                </a:solidFill>
              </a:rPr>
              <a:t>T. </a:t>
            </a:r>
            <a:r>
              <a:rPr lang="en-US" sz="1100" dirty="0" err="1">
                <a:solidFill>
                  <a:srgbClr val="000000"/>
                </a:solidFill>
              </a:rPr>
              <a:t>Fruchterman</a:t>
            </a:r>
            <a:r>
              <a:rPr lang="en-US" sz="1100" dirty="0">
                <a:solidFill>
                  <a:srgbClr val="000000"/>
                </a:solidFill>
              </a:rPr>
              <a:t>, M. </a:t>
            </a:r>
            <a:r>
              <a:rPr lang="en-US" sz="1100" dirty="0" err="1">
                <a:solidFill>
                  <a:srgbClr val="000000"/>
                </a:solidFill>
              </a:rPr>
              <a:t>Reingold</a:t>
            </a:r>
            <a:r>
              <a:rPr lang="en-US" sz="1100" dirty="0">
                <a:solidFill>
                  <a:srgbClr val="000000"/>
                </a:solidFill>
              </a:rPr>
              <a:t>. “Graph Drawing by Force-Directed Placement”, Software Practice &amp; Experience 21 (11), 1991.</a:t>
            </a:r>
          </a:p>
        </p:txBody>
      </p:sp>
      <p:grpSp>
        <p:nvGrpSpPr>
          <p:cNvPr id="14" name="Group 13"/>
          <p:cNvGrpSpPr/>
          <p:nvPr/>
        </p:nvGrpSpPr>
        <p:grpSpPr>
          <a:xfrm>
            <a:off x="1978723" y="1363700"/>
            <a:ext cx="3627120" cy="3086306"/>
            <a:chOff x="4592468" y="3003117"/>
            <a:chExt cx="4014604" cy="2245781"/>
          </a:xfrm>
        </p:grpSpPr>
        <p:sp>
          <p:nvSpPr>
            <p:cNvPr id="15" name="Rounded Rectangle 14"/>
            <p:cNvSpPr/>
            <p:nvPr/>
          </p:nvSpPr>
          <p:spPr>
            <a:xfrm>
              <a:off x="5358752" y="3003117"/>
              <a:ext cx="351710" cy="2245781"/>
            </a:xfrm>
            <a:prstGeom prst="roundRect">
              <a:avLst/>
            </a:prstGeom>
            <a:solidFill>
              <a:srgbClr val="5B9BD5"/>
            </a:solidFill>
            <a:ln w="12700" cap="flat" cmpd="sng" algn="ctr">
              <a:solidFill>
                <a:srgbClr val="5B9BD5">
                  <a:shade val="50000"/>
                </a:srgbClr>
              </a:solidFill>
              <a:prstDash val="solid"/>
              <a:miter lim="800000"/>
            </a:ln>
            <a:effectLst/>
          </p:spPr>
          <p:txBody>
            <a:bodyPr rtlCol="0" anchor="ctr"/>
            <a:lstStyle/>
            <a:p>
              <a:pPr algn="ctr">
                <a:defRPr/>
              </a:pPr>
              <a:r>
                <a:rPr lang="en-US" sz="2400" b="1" kern="0" dirty="0">
                  <a:solidFill>
                    <a:prstClr val="white"/>
                  </a:solidFill>
                </a:rPr>
                <a:t>M</a:t>
              </a:r>
            </a:p>
          </p:txBody>
        </p:sp>
        <p:sp>
          <p:nvSpPr>
            <p:cNvPr id="16" name="Rounded Rectangle 15"/>
            <p:cNvSpPr/>
            <p:nvPr/>
          </p:nvSpPr>
          <p:spPr>
            <a:xfrm>
              <a:off x="6077917" y="3003118"/>
              <a:ext cx="351710" cy="2241674"/>
            </a:xfrm>
            <a:prstGeom prst="roundRect">
              <a:avLst/>
            </a:prstGeom>
            <a:solidFill>
              <a:srgbClr val="5B9BD5"/>
            </a:solidFill>
            <a:ln w="12700" cap="flat" cmpd="sng" algn="ctr">
              <a:solidFill>
                <a:srgbClr val="5B9BD5">
                  <a:shade val="50000"/>
                </a:srgbClr>
              </a:solidFill>
              <a:prstDash val="solid"/>
              <a:miter lim="800000"/>
            </a:ln>
            <a:effectLst/>
          </p:spPr>
          <p:txBody>
            <a:bodyPr rtlCol="0" anchor="ctr"/>
            <a:lstStyle/>
            <a:p>
              <a:pPr algn="ctr">
                <a:defRPr/>
              </a:pPr>
              <a:r>
                <a:rPr lang="en-US" sz="2400" b="1" kern="0" dirty="0">
                  <a:solidFill>
                    <a:prstClr val="white"/>
                  </a:solidFill>
                </a:rPr>
                <a:t>M</a:t>
              </a:r>
            </a:p>
          </p:txBody>
        </p:sp>
        <p:sp>
          <p:nvSpPr>
            <p:cNvPr id="17" name="Rounded Rectangle 16"/>
            <p:cNvSpPr/>
            <p:nvPr/>
          </p:nvSpPr>
          <p:spPr>
            <a:xfrm>
              <a:off x="6797084" y="3003117"/>
              <a:ext cx="351710" cy="2245781"/>
            </a:xfrm>
            <a:prstGeom prst="roundRect">
              <a:avLst/>
            </a:prstGeom>
            <a:solidFill>
              <a:srgbClr val="5B9BD5"/>
            </a:solidFill>
            <a:ln w="12700" cap="flat" cmpd="sng" algn="ctr">
              <a:solidFill>
                <a:srgbClr val="5B9BD5">
                  <a:shade val="50000"/>
                </a:srgbClr>
              </a:solidFill>
              <a:prstDash val="solid"/>
              <a:miter lim="800000"/>
            </a:ln>
            <a:effectLst/>
          </p:spPr>
          <p:txBody>
            <a:bodyPr rtlCol="0" anchor="ctr"/>
            <a:lstStyle/>
            <a:p>
              <a:pPr algn="ctr">
                <a:defRPr/>
              </a:pPr>
              <a:r>
                <a:rPr lang="en-US" sz="2400" b="1" kern="0" dirty="0">
                  <a:solidFill>
                    <a:prstClr val="white"/>
                  </a:solidFill>
                </a:rPr>
                <a:t>M</a:t>
              </a:r>
            </a:p>
          </p:txBody>
        </p:sp>
        <p:sp>
          <p:nvSpPr>
            <p:cNvPr id="18" name="Rounded Rectangle 17"/>
            <p:cNvSpPr/>
            <p:nvPr/>
          </p:nvSpPr>
          <p:spPr>
            <a:xfrm>
              <a:off x="8112056" y="3003117"/>
              <a:ext cx="351710" cy="2245781"/>
            </a:xfrm>
            <a:prstGeom prst="roundRect">
              <a:avLst/>
            </a:prstGeom>
            <a:solidFill>
              <a:srgbClr val="5B9BD5"/>
            </a:solidFill>
            <a:ln w="12700" cap="flat" cmpd="sng" algn="ctr">
              <a:solidFill>
                <a:srgbClr val="5B9BD5">
                  <a:shade val="50000"/>
                </a:srgbClr>
              </a:solidFill>
              <a:prstDash val="solid"/>
              <a:miter lim="800000"/>
            </a:ln>
            <a:effectLst/>
          </p:spPr>
          <p:txBody>
            <a:bodyPr rtlCol="0" anchor="ctr"/>
            <a:lstStyle/>
            <a:p>
              <a:pPr algn="ctr">
                <a:defRPr/>
              </a:pPr>
              <a:r>
                <a:rPr lang="en-US" sz="2400" b="1" kern="0" dirty="0">
                  <a:solidFill>
                    <a:prstClr val="white"/>
                  </a:solidFill>
                </a:rPr>
                <a:t>M</a:t>
              </a:r>
            </a:p>
          </p:txBody>
        </p:sp>
        <p:cxnSp>
          <p:nvCxnSpPr>
            <p:cNvPr id="19" name="Straight Connector 18"/>
            <p:cNvCxnSpPr/>
            <p:nvPr/>
          </p:nvCxnSpPr>
          <p:spPr>
            <a:xfrm>
              <a:off x="7337532" y="4145163"/>
              <a:ext cx="654265" cy="0"/>
            </a:xfrm>
            <a:prstGeom prst="line">
              <a:avLst/>
            </a:prstGeom>
            <a:noFill/>
            <a:ln w="50800" cap="rnd" cmpd="sng" algn="ctr">
              <a:solidFill>
                <a:srgbClr val="5B9BD5"/>
              </a:solidFill>
              <a:prstDash val="sysDot"/>
              <a:round/>
            </a:ln>
            <a:effectLst/>
          </p:spPr>
        </p:cxnSp>
        <p:sp>
          <p:nvSpPr>
            <p:cNvPr id="20" name="Rounded Rectangle 19"/>
            <p:cNvSpPr/>
            <p:nvPr/>
          </p:nvSpPr>
          <p:spPr>
            <a:xfrm>
              <a:off x="5238313" y="4468296"/>
              <a:ext cx="3368759" cy="502293"/>
            </a:xfrm>
            <a:prstGeom prst="roundRect">
              <a:avLst/>
            </a:prstGeom>
            <a:solidFill>
              <a:srgbClr val="70AD47"/>
            </a:solidFill>
            <a:ln w="19050" cap="flat" cmpd="sng" algn="ctr">
              <a:solidFill>
                <a:sysClr val="window" lastClr="FFFFFF"/>
              </a:solidFill>
              <a:prstDash val="solid"/>
              <a:miter lim="800000"/>
            </a:ln>
            <a:effectLst/>
          </p:spPr>
          <p:txBody>
            <a:bodyPr rtlCol="0" anchor="ctr"/>
            <a:lstStyle/>
            <a:p>
              <a:pPr algn="ctr">
                <a:defRPr/>
              </a:pPr>
              <a:r>
                <a:rPr lang="en-US" sz="2400" b="1" kern="0" dirty="0">
                  <a:solidFill>
                    <a:prstClr val="white"/>
                  </a:solidFill>
                </a:rPr>
                <a:t>allgather positions of vertices</a:t>
              </a:r>
            </a:p>
          </p:txBody>
        </p:sp>
        <p:sp>
          <p:nvSpPr>
            <p:cNvPr id="21" name="Curved Down Arrow 20"/>
            <p:cNvSpPr/>
            <p:nvPr/>
          </p:nvSpPr>
          <p:spPr>
            <a:xfrm rot="16200000">
              <a:off x="4189975" y="3801032"/>
              <a:ext cx="1450831" cy="645845"/>
            </a:xfrm>
            <a:prstGeom prst="curvedDownArrow">
              <a:avLst/>
            </a:prstGeom>
            <a:solidFill>
              <a:srgbClr val="ED7D31"/>
            </a:solidFill>
            <a:ln w="12700" cap="flat" cmpd="sng" algn="ctr">
              <a:solidFill>
                <a:srgbClr val="ED7D31">
                  <a:shade val="50000"/>
                </a:srgbClr>
              </a:solidFill>
              <a:prstDash val="solid"/>
              <a:miter lim="800000"/>
            </a:ln>
            <a:effectLst/>
          </p:spPr>
          <p:txBody>
            <a:bodyPr rtlCol="0" anchor="ctr"/>
            <a:lstStyle/>
            <a:p>
              <a:pPr algn="ctr">
                <a:defRPr/>
              </a:pPr>
              <a:endParaRPr lang="en-US" b="1" kern="0">
                <a:solidFill>
                  <a:prstClr val="black"/>
                </a:solidFill>
              </a:endParaRPr>
            </a:p>
          </p:txBody>
        </p:sp>
      </p:grpSp>
      <p:graphicFrame>
        <p:nvGraphicFramePr>
          <p:cNvPr id="22" name="Content Placeholder 3"/>
          <p:cNvGraphicFramePr>
            <a:graphicFrameLocks/>
          </p:cNvGraphicFramePr>
          <p:nvPr>
            <p:extLst/>
          </p:nvPr>
        </p:nvGraphicFramePr>
        <p:xfrm>
          <a:off x="6082255" y="1363700"/>
          <a:ext cx="4024336" cy="3026266"/>
        </p:xfrm>
        <a:graphic>
          <a:graphicData uri="http://schemas.openxmlformats.org/drawingml/2006/chart">
            <c:chart xmlns:c="http://schemas.openxmlformats.org/drawingml/2006/chart" xmlns:r="http://schemas.openxmlformats.org/officeDocument/2006/relationships" r:id="rId3"/>
          </a:graphicData>
        </a:graphic>
      </p:graphicFrame>
      <p:sp>
        <p:nvSpPr>
          <p:cNvPr id="23" name="Content Placeholder 8"/>
          <p:cNvSpPr>
            <a:spLocks noGrp="1"/>
          </p:cNvSpPr>
          <p:nvPr>
            <p:ph idx="1"/>
          </p:nvPr>
        </p:nvSpPr>
        <p:spPr>
          <a:xfrm>
            <a:off x="559343" y="4556553"/>
            <a:ext cx="5522912" cy="1873250"/>
          </a:xfrm>
        </p:spPr>
        <p:txBody>
          <a:bodyPr/>
          <a:lstStyle/>
          <a:p>
            <a:pPr marL="0" indent="0">
              <a:buNone/>
            </a:pPr>
            <a:r>
              <a:rPr lang="en-US" sz="1400" dirty="0">
                <a:latin typeface="Courier New" panose="02070309020205020404" pitchFamily="49" charset="0"/>
                <a:cs typeface="Courier New" panose="02070309020205020404" pitchFamily="49" charset="0"/>
              </a:rPr>
              <a:t>On each node do</a:t>
            </a:r>
            <a:br>
              <a:rPr lang="en-US" sz="1400" dirty="0">
                <a:latin typeface="Courier New" panose="02070309020205020404" pitchFamily="49" charset="0"/>
                <a:cs typeface="Courier New" panose="02070309020205020404" pitchFamily="49" charset="0"/>
              </a:rPr>
            </a:br>
            <a:r>
              <a:rPr lang="en-US" sz="1400" b="1" dirty="0" smtClean="0">
                <a:latin typeface="Courier New" panose="02070309020205020404" pitchFamily="49" charset="0"/>
                <a:cs typeface="Courier New" panose="02070309020205020404" pitchFamily="49" charset="0"/>
              </a:rPr>
              <a:t>for</a:t>
            </a:r>
            <a:r>
              <a:rPr lang="en-US" sz="1400" dirty="0" smtClean="0">
                <a:latin typeface="Courier New" panose="02070309020205020404" pitchFamily="49" charset="0"/>
                <a:cs typeface="Courier New" panose="02070309020205020404" pitchFamily="49" charset="0"/>
              </a:rPr>
              <a:t> </a:t>
            </a:r>
            <a:r>
              <a:rPr lang="en-US" sz="1400" dirty="0" smtClean="0">
                <a:latin typeface="Courier New" panose="02070309020205020404" pitchFamily="49" charset="0"/>
                <a:cs typeface="Courier New" panose="02070309020205020404" pitchFamily="49" charset="0"/>
              </a:rPr>
              <a:t>t &lt; iteration-</a:t>
            </a:r>
            <a:r>
              <a:rPr lang="en-US" sz="1400" dirty="0" err="1" smtClean="0">
                <a:latin typeface="Courier New" panose="02070309020205020404" pitchFamily="49" charset="0"/>
                <a:cs typeface="Courier New" panose="02070309020205020404" pitchFamily="49" charset="0"/>
              </a:rPr>
              <a:t>num</a:t>
            </a:r>
            <a:r>
              <a:rPr lang="en-US" sz="1400" dirty="0" smtClean="0">
                <a:latin typeface="Courier New" panose="02070309020205020404" pitchFamily="49" charset="0"/>
                <a:cs typeface="Courier New" panose="02070309020205020404" pitchFamily="49" charset="0"/>
              </a:rPr>
              <a:t>; t←t+1 </a:t>
            </a:r>
            <a:r>
              <a:rPr lang="en-US" sz="1400" b="1" dirty="0" smtClean="0">
                <a:latin typeface="Courier New" panose="02070309020205020404" pitchFamily="49" charset="0"/>
                <a:cs typeface="Courier New" panose="02070309020205020404" pitchFamily="49" charset="0"/>
              </a:rPr>
              <a:t>do</a:t>
            </a:r>
            <a:r>
              <a:rPr lang="en-US" sz="1400" dirty="0" smtClean="0">
                <a:latin typeface="Courier New" panose="02070309020205020404" pitchFamily="49" charset="0"/>
                <a:cs typeface="Courier New" panose="02070309020205020404" pitchFamily="49" charset="0"/>
              </a:rPr>
              <a:t/>
            </a:r>
            <a:br>
              <a:rPr lang="en-US" sz="1400" dirty="0" smtClean="0">
                <a:latin typeface="Courier New" panose="02070309020205020404" pitchFamily="49" charset="0"/>
                <a:cs typeface="Courier New" panose="02070309020205020404" pitchFamily="49" charset="0"/>
              </a:rPr>
            </a:br>
            <a:r>
              <a:rPr lang="en-US" sz="1400" dirty="0">
                <a:latin typeface="Courier New" panose="02070309020205020404" pitchFamily="49" charset="0"/>
                <a:cs typeface="Courier New" panose="02070309020205020404" pitchFamily="49" charset="0"/>
              </a:rPr>
              <a:t>   </a:t>
            </a:r>
            <a:r>
              <a:rPr lang="en-US" sz="1400" dirty="0" smtClean="0">
                <a:latin typeface="Courier New" panose="02070309020205020404" pitchFamily="49" charset="0"/>
                <a:cs typeface="Courier New" panose="02070309020205020404" pitchFamily="49" charset="0"/>
              </a:rPr>
              <a:t> Calculate </a:t>
            </a:r>
            <a:r>
              <a:rPr lang="en-US" sz="1400" dirty="0">
                <a:latin typeface="Courier New" panose="02070309020205020404" pitchFamily="49" charset="0"/>
                <a:cs typeface="Courier New" panose="02070309020205020404" pitchFamily="49" charset="0"/>
              </a:rPr>
              <a:t>repulsive forces </a:t>
            </a:r>
            <a:r>
              <a:rPr lang="en-US" sz="1400" dirty="0" smtClean="0">
                <a:latin typeface="Courier New" panose="02070309020205020404" pitchFamily="49" charset="0"/>
                <a:cs typeface="Courier New" panose="02070309020205020404" pitchFamily="49" charset="0"/>
              </a:rPr>
              <a:t>and displacements;</a:t>
            </a:r>
            <a:br>
              <a:rPr lang="en-US" sz="1400" dirty="0" smtClean="0">
                <a:latin typeface="Courier New" panose="02070309020205020404" pitchFamily="49" charset="0"/>
                <a:cs typeface="Courier New" panose="02070309020205020404" pitchFamily="49" charset="0"/>
              </a:rPr>
            </a:br>
            <a:r>
              <a:rPr lang="en-US" sz="1400" dirty="0" smtClean="0">
                <a:latin typeface="Courier New" panose="02070309020205020404" pitchFamily="49" charset="0"/>
                <a:cs typeface="Courier New" panose="02070309020205020404" pitchFamily="49" charset="0"/>
              </a:rPr>
              <a:t>    Calculate </a:t>
            </a:r>
            <a:r>
              <a:rPr lang="en-US" sz="1400" dirty="0">
                <a:latin typeface="Courier New" panose="02070309020205020404" pitchFamily="49" charset="0"/>
                <a:cs typeface="Courier New" panose="02070309020205020404" pitchFamily="49" charset="0"/>
              </a:rPr>
              <a:t>attractive forces </a:t>
            </a:r>
            <a:r>
              <a:rPr lang="en-US" sz="1400" dirty="0" smtClean="0">
                <a:latin typeface="Courier New" panose="02070309020205020404" pitchFamily="49" charset="0"/>
                <a:cs typeface="Courier New" panose="02070309020205020404" pitchFamily="49" charset="0"/>
              </a:rPr>
              <a:t>and displacements;</a:t>
            </a:r>
            <a:br>
              <a:rPr lang="en-US" sz="1400" dirty="0" smtClean="0">
                <a:latin typeface="Courier New" panose="02070309020205020404" pitchFamily="49" charset="0"/>
                <a:cs typeface="Courier New" panose="02070309020205020404" pitchFamily="49" charset="0"/>
              </a:rPr>
            </a:br>
            <a:r>
              <a:rPr lang="en-US" sz="1400" dirty="0">
                <a:latin typeface="Courier New" panose="02070309020205020404" pitchFamily="49" charset="0"/>
                <a:cs typeface="Courier New" panose="02070309020205020404" pitchFamily="49" charset="0"/>
              </a:rPr>
              <a:t>    Move the points with </a:t>
            </a:r>
            <a:r>
              <a:rPr lang="en-US" sz="1400" dirty="0" smtClean="0">
                <a:latin typeface="Courier New" panose="02070309020205020404" pitchFamily="49" charset="0"/>
                <a:cs typeface="Courier New" panose="02070309020205020404" pitchFamily="49" charset="0"/>
              </a:rPr>
              <a:t>displacements limited </a:t>
            </a:r>
            <a:r>
              <a:rPr lang="en-US" sz="1400" dirty="0">
                <a:latin typeface="Courier New" panose="02070309020205020404" pitchFamily="49" charset="0"/>
                <a:cs typeface="Courier New" panose="02070309020205020404" pitchFamily="49" charset="0"/>
              </a:rPr>
              <a:t>by </a:t>
            </a:r>
            <a:r>
              <a:rPr lang="en-US" sz="1400" dirty="0" smtClean="0">
                <a:latin typeface="Courier New" panose="02070309020205020404" pitchFamily="49" charset="0"/>
                <a:cs typeface="Courier New" panose="02070309020205020404" pitchFamily="49" charset="0"/>
              </a:rPr>
              <a:t/>
            </a:r>
            <a:br>
              <a:rPr lang="en-US" sz="1400" dirty="0" smtClean="0">
                <a:latin typeface="Courier New" panose="02070309020205020404" pitchFamily="49" charset="0"/>
                <a:cs typeface="Courier New" panose="02070309020205020404" pitchFamily="49" charset="0"/>
              </a:rPr>
            </a:br>
            <a:r>
              <a:rPr lang="en-US" sz="1400" dirty="0" smtClean="0">
                <a:latin typeface="Courier New" panose="02070309020205020404" pitchFamily="49" charset="0"/>
                <a:cs typeface="Courier New" panose="02070309020205020404" pitchFamily="49" charset="0"/>
              </a:rPr>
              <a:t>    temperature;</a:t>
            </a:r>
            <a:br>
              <a:rPr lang="en-US" sz="1400" dirty="0" smtClean="0">
                <a:latin typeface="Courier New" panose="02070309020205020404" pitchFamily="49" charset="0"/>
                <a:cs typeface="Courier New" panose="02070309020205020404" pitchFamily="49" charset="0"/>
              </a:rPr>
            </a:br>
            <a:r>
              <a:rPr lang="en-US" sz="1400" dirty="0" smtClean="0">
                <a:latin typeface="Courier New" panose="02070309020205020404" pitchFamily="49" charset="0"/>
                <a:cs typeface="Courier New" panose="02070309020205020404" pitchFamily="49" charset="0"/>
              </a:rPr>
              <a:t>    </a:t>
            </a:r>
            <a:r>
              <a:rPr lang="en-US" sz="1400" b="1" dirty="0" err="1" smtClean="0">
                <a:latin typeface="Courier New" panose="02070309020205020404" pitchFamily="49" charset="0"/>
                <a:cs typeface="Courier New" panose="02070309020205020404" pitchFamily="49" charset="0"/>
              </a:rPr>
              <a:t>Allgather</a:t>
            </a:r>
            <a:r>
              <a:rPr lang="en-US" sz="1400" dirty="0" smtClean="0">
                <a:latin typeface="Courier New" panose="02070309020205020404" pitchFamily="49" charset="0"/>
                <a:cs typeface="Courier New" panose="02070309020205020404" pitchFamily="49" charset="0"/>
              </a:rPr>
              <a:t> the new coordination values of the   </a:t>
            </a:r>
            <a:br>
              <a:rPr lang="en-US" sz="1400" dirty="0" smtClean="0">
                <a:latin typeface="Courier New" panose="02070309020205020404" pitchFamily="49" charset="0"/>
                <a:cs typeface="Courier New" panose="02070309020205020404" pitchFamily="49" charset="0"/>
              </a:rPr>
            </a:br>
            <a:r>
              <a:rPr lang="en-US" sz="1400" dirty="0" smtClean="0">
                <a:latin typeface="Courier New" panose="02070309020205020404" pitchFamily="49" charset="0"/>
                <a:cs typeface="Courier New" panose="02070309020205020404" pitchFamily="49" charset="0"/>
              </a:rPr>
              <a:t>    points</a:t>
            </a:r>
            <a:r>
              <a:rPr lang="en-US" sz="1400" dirty="0" smtClean="0">
                <a:latin typeface="Courier New" panose="02070309020205020404" pitchFamily="49" charset="0"/>
                <a:cs typeface="Courier New" panose="02070309020205020404" pitchFamily="49" charset="0"/>
              </a:rPr>
              <a:t>;</a:t>
            </a:r>
            <a:endParaRPr lang="en-US" dirty="0"/>
          </a:p>
        </p:txBody>
      </p:sp>
      <p:pic>
        <p:nvPicPr>
          <p:cNvPr id="24" name="Picture 23"/>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82255" y="4444363"/>
            <a:ext cx="2625810" cy="1985440"/>
          </a:xfrm>
          <a:prstGeom prst="rect">
            <a:avLst/>
          </a:prstGeom>
          <a:noFill/>
          <a:ln>
            <a:noFill/>
          </a:ln>
        </p:spPr>
      </p:pic>
      <p:sp>
        <p:nvSpPr>
          <p:cNvPr id="25" name="TextBox 24"/>
          <p:cNvSpPr txBox="1"/>
          <p:nvPr/>
        </p:nvSpPr>
        <p:spPr>
          <a:xfrm>
            <a:off x="8734623" y="4643354"/>
            <a:ext cx="3331535" cy="954107"/>
          </a:xfrm>
          <a:prstGeom prst="rect">
            <a:avLst/>
          </a:prstGeom>
          <a:noFill/>
        </p:spPr>
        <p:txBody>
          <a:bodyPr wrap="square" rtlCol="0">
            <a:spAutoFit/>
          </a:bodyPr>
          <a:lstStyle/>
          <a:p>
            <a:pPr marL="228600" indent="-228600">
              <a:spcBef>
                <a:spcPts val="600"/>
              </a:spcBef>
              <a:buFont typeface="Arial" panose="020B0604020202020204" pitchFamily="34" charset="0"/>
              <a:buChar char="•"/>
            </a:pPr>
            <a:r>
              <a:rPr lang="en-US" sz="1400" dirty="0">
                <a:solidFill>
                  <a:srgbClr val="000000"/>
                </a:solidFill>
                <a:latin typeface="Courier New" panose="02070309020205020404" pitchFamily="49" charset="0"/>
                <a:cs typeface="Courier New" panose="02070309020205020404" pitchFamily="49" charset="0"/>
              </a:rPr>
              <a:t>Near linear scalability </a:t>
            </a:r>
            <a:r>
              <a:rPr lang="en-US" sz="1400" dirty="0" smtClean="0">
                <a:solidFill>
                  <a:srgbClr val="000000"/>
                </a:solidFill>
                <a:latin typeface="Courier New" panose="02070309020205020404" pitchFamily="49" charset="0"/>
                <a:cs typeface="Courier New" panose="02070309020205020404" pitchFamily="49" charset="0"/>
              </a:rPr>
              <a:t>Per-iteration </a:t>
            </a:r>
            <a:r>
              <a:rPr lang="en-US" sz="1400" dirty="0">
                <a:solidFill>
                  <a:srgbClr val="000000"/>
                </a:solidFill>
                <a:latin typeface="Courier New" panose="02070309020205020404" pitchFamily="49" charset="0"/>
                <a:cs typeface="Courier New" panose="02070309020205020404" pitchFamily="49" charset="0"/>
              </a:rPr>
              <a:t>on sequential R for 2012 network: 6035 seconds</a:t>
            </a:r>
          </a:p>
        </p:txBody>
      </p:sp>
    </p:spTree>
    <p:extLst>
      <p:ext uri="{BB962C8B-B14F-4D97-AF65-F5344CB8AC3E}">
        <p14:creationId xmlns:p14="http://schemas.microsoft.com/office/powerpoint/2010/main" val="993492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71925" y="0"/>
            <a:ext cx="3932237" cy="612769"/>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b" anchorCtr="0" compatLnSpc="1">
            <a:prstTxWarp prst="textNoShape">
              <a:avLst/>
            </a:prstTxWarp>
            <a:noAutofit/>
          </a:bodyPr>
          <a:lstStyle/>
          <a:p>
            <a:pPr algn="ctr" eaLnBrk="0" fontAlgn="base" hangingPunct="0">
              <a:spcAft>
                <a:spcPct val="0"/>
              </a:spcAft>
            </a:pPr>
            <a:r>
              <a:rPr lang="en-US" sz="4000" dirty="0">
                <a:solidFill>
                  <a:srgbClr val="B30838"/>
                </a:solidFill>
                <a:cs typeface="ＭＳ Ｐゴシック" pitchFamily="-107" charset="-128"/>
              </a:rPr>
              <a:t>WDA SMACOF</a:t>
            </a:r>
          </a:p>
        </p:txBody>
      </p:sp>
      <p:sp>
        <p:nvSpPr>
          <p:cNvPr id="3" name="Content Placeholder 2"/>
          <p:cNvSpPr>
            <a:spLocks noGrp="1"/>
          </p:cNvSpPr>
          <p:nvPr>
            <p:ph idx="1"/>
          </p:nvPr>
        </p:nvSpPr>
        <p:spPr>
          <a:xfrm>
            <a:off x="5079151" y="1283894"/>
            <a:ext cx="6815137" cy="2845707"/>
          </a:xfrm>
        </p:spPr>
        <p:txBody>
          <a:bodyPr/>
          <a:lstStyle/>
          <a:p>
            <a:pPr algn="just"/>
            <a:r>
              <a:rPr lang="en-US" altLang="en-US" sz="2000" dirty="0">
                <a:latin typeface="Helvetica" panose="020B0604020202020204" pitchFamily="34" charset="0"/>
              </a:rPr>
              <a:t>The Scaling by </a:t>
            </a:r>
            <a:r>
              <a:rPr lang="en-US" altLang="en-US" sz="2000" dirty="0" err="1">
                <a:latin typeface="Helvetica" panose="020B0604020202020204" pitchFamily="34" charset="0"/>
              </a:rPr>
              <a:t>Majorizing</a:t>
            </a:r>
            <a:r>
              <a:rPr lang="en-US" altLang="en-US" sz="2000" dirty="0">
                <a:latin typeface="Helvetica" panose="020B0604020202020204" pitchFamily="34" charset="0"/>
              </a:rPr>
              <a:t> a Complicated Function (SMACOF) MDS algorithm is known to be fast and efficient. DA-SMACOF can reduce the time cost and find global optima by using deterministic annealing. The drawback is it assumes all weights are equal to one for all input distance matrices. To remedy this we added a weighting function to the SMACOF function, called WDA-SMACOF. </a:t>
            </a:r>
          </a:p>
          <a:p>
            <a:endParaRPr lang="en-US" dirty="0"/>
          </a:p>
        </p:txBody>
      </p:sp>
      <p:pic>
        <p:nvPicPr>
          <p:cNvPr id="5" name="Picture 4" descr="C:\Users\Geoffrey Fox\AppData\Local\Microsoft\Windows\INetCache\Content.Word\101020_r2_wdasmacof_k15_w100.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1451" y="1283894"/>
            <a:ext cx="4174703" cy="2671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ontent Placeholder 8"/>
          <p:cNvSpPr txBox="1">
            <a:spLocks/>
          </p:cNvSpPr>
          <p:nvPr/>
        </p:nvSpPr>
        <p:spPr>
          <a:xfrm>
            <a:off x="550694" y="4129601"/>
            <a:ext cx="5717894" cy="2822949"/>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1400" b="1" dirty="0" smtClean="0">
                <a:solidFill>
                  <a:srgbClr val="000000"/>
                </a:solidFill>
                <a:latin typeface="Courier New" panose="02070309020205020404" pitchFamily="49" charset="0"/>
                <a:cs typeface="Courier New" panose="02070309020205020404" pitchFamily="49" charset="0"/>
              </a:rPr>
              <a:t>On each node do</a:t>
            </a:r>
            <a:br>
              <a:rPr lang="en-US" sz="1400" b="1" dirty="0" smtClean="0">
                <a:solidFill>
                  <a:srgbClr val="000000"/>
                </a:solidFill>
                <a:latin typeface="Courier New" panose="02070309020205020404" pitchFamily="49" charset="0"/>
                <a:cs typeface="Courier New" panose="02070309020205020404" pitchFamily="49" charset="0"/>
              </a:rPr>
            </a:br>
            <a:r>
              <a:rPr lang="en-US" sz="1400" b="1" dirty="0" smtClean="0">
                <a:solidFill>
                  <a:srgbClr val="000000"/>
                </a:solidFill>
                <a:latin typeface="Courier New" panose="02070309020205020404" pitchFamily="49" charset="0"/>
                <a:cs typeface="Courier New" panose="02070309020205020404" pitchFamily="49" charset="0"/>
              </a:rPr>
              <a:t>  while </a:t>
            </a:r>
            <a:r>
              <a:rPr lang="en-US" sz="1400" dirty="0" smtClean="0">
                <a:solidFill>
                  <a:srgbClr val="000000"/>
                </a:solidFill>
                <a:latin typeface="Courier New" panose="02070309020205020404" pitchFamily="49" charset="0"/>
                <a:cs typeface="Courier New" panose="02070309020205020404" pitchFamily="49" charset="0"/>
              </a:rPr>
              <a:t>current-temperature &gt; min-temperature</a:t>
            </a:r>
            <a:r>
              <a:rPr lang="en-US" sz="1400" b="1" dirty="0" smtClean="0">
                <a:solidFill>
                  <a:srgbClr val="000000"/>
                </a:solidFill>
                <a:latin typeface="Courier New" panose="02070309020205020404" pitchFamily="49" charset="0"/>
                <a:cs typeface="Courier New" panose="02070309020205020404" pitchFamily="49" charset="0"/>
              </a:rPr>
              <a:t> do</a:t>
            </a:r>
            <a:br>
              <a:rPr lang="en-US" sz="1400" b="1" dirty="0" smtClean="0">
                <a:solidFill>
                  <a:srgbClr val="000000"/>
                </a:solidFill>
                <a:latin typeface="Courier New" panose="02070309020205020404" pitchFamily="49" charset="0"/>
                <a:cs typeface="Courier New" panose="02070309020205020404" pitchFamily="49" charset="0"/>
              </a:rPr>
            </a:br>
            <a:r>
              <a:rPr lang="en-US" sz="1400" b="1" dirty="0" smtClean="0">
                <a:solidFill>
                  <a:srgbClr val="000000"/>
                </a:solidFill>
                <a:latin typeface="Courier New" panose="02070309020205020404" pitchFamily="49" charset="0"/>
                <a:cs typeface="Courier New" panose="02070309020205020404" pitchFamily="49" charset="0"/>
              </a:rPr>
              <a:t>    while </a:t>
            </a:r>
            <a:r>
              <a:rPr lang="en-US" sz="1400" dirty="0" smtClean="0">
                <a:solidFill>
                  <a:srgbClr val="000000"/>
                </a:solidFill>
                <a:latin typeface="Courier New" panose="02070309020205020404" pitchFamily="49" charset="0"/>
                <a:cs typeface="Courier New" panose="02070309020205020404" pitchFamily="49" charset="0"/>
              </a:rPr>
              <a:t>stress-difference &gt; threshold </a:t>
            </a:r>
            <a:r>
              <a:rPr lang="en-US" sz="1400" b="1" dirty="0" smtClean="0">
                <a:solidFill>
                  <a:srgbClr val="000000"/>
                </a:solidFill>
                <a:latin typeface="Courier New" panose="02070309020205020404" pitchFamily="49" charset="0"/>
                <a:cs typeface="Courier New" panose="02070309020205020404" pitchFamily="49" charset="0"/>
              </a:rPr>
              <a:t>do</a:t>
            </a:r>
            <a:br>
              <a:rPr lang="en-US" sz="1400" b="1" dirty="0" smtClean="0">
                <a:solidFill>
                  <a:srgbClr val="000000"/>
                </a:solidFill>
                <a:latin typeface="Courier New" panose="02070309020205020404" pitchFamily="49" charset="0"/>
                <a:cs typeface="Courier New" panose="02070309020205020404" pitchFamily="49" charset="0"/>
              </a:rPr>
            </a:br>
            <a:r>
              <a:rPr lang="en-US" sz="1400" dirty="0" smtClean="0">
                <a:solidFill>
                  <a:srgbClr val="000000"/>
                </a:solidFill>
                <a:latin typeface="Courier New" panose="02070309020205020404" pitchFamily="49" charset="0"/>
                <a:cs typeface="Courier New" panose="02070309020205020404" pitchFamily="49" charset="0"/>
              </a:rPr>
              <a:t>      Calculate BC matrix;</a:t>
            </a:r>
            <a:br>
              <a:rPr lang="en-US" sz="1400" dirty="0" smtClean="0">
                <a:solidFill>
                  <a:srgbClr val="000000"/>
                </a:solidFill>
                <a:latin typeface="Courier New" panose="02070309020205020404" pitchFamily="49" charset="0"/>
                <a:cs typeface="Courier New" panose="02070309020205020404" pitchFamily="49" charset="0"/>
              </a:rPr>
            </a:br>
            <a:r>
              <a:rPr lang="en-US" sz="1400" dirty="0" smtClean="0">
                <a:solidFill>
                  <a:srgbClr val="000000"/>
                </a:solidFill>
                <a:latin typeface="Courier New" panose="02070309020205020404" pitchFamily="49" charset="0"/>
                <a:cs typeface="Courier New" panose="02070309020205020404" pitchFamily="49" charset="0"/>
              </a:rPr>
              <a:t>      Use conjugate gradient process to solve the </a:t>
            </a:r>
            <a:br>
              <a:rPr lang="en-US" sz="1400" dirty="0" smtClean="0">
                <a:solidFill>
                  <a:srgbClr val="000000"/>
                </a:solidFill>
                <a:latin typeface="Courier New" panose="02070309020205020404" pitchFamily="49" charset="0"/>
                <a:cs typeface="Courier New" panose="02070309020205020404" pitchFamily="49" charset="0"/>
              </a:rPr>
            </a:br>
            <a:r>
              <a:rPr lang="en-US" sz="1400" dirty="0" smtClean="0">
                <a:solidFill>
                  <a:srgbClr val="000000"/>
                </a:solidFill>
                <a:latin typeface="Courier New" panose="02070309020205020404" pitchFamily="49" charset="0"/>
                <a:cs typeface="Courier New" panose="02070309020205020404" pitchFamily="49" charset="0"/>
              </a:rPr>
              <a:t>      new coordination values;</a:t>
            </a:r>
            <a:br>
              <a:rPr lang="en-US" sz="1400" dirty="0" smtClean="0">
                <a:solidFill>
                  <a:srgbClr val="000000"/>
                </a:solidFill>
                <a:latin typeface="Courier New" panose="02070309020205020404" pitchFamily="49" charset="0"/>
                <a:cs typeface="Courier New" panose="02070309020205020404" pitchFamily="49" charset="0"/>
              </a:rPr>
            </a:br>
            <a:r>
              <a:rPr lang="en-US" sz="1400" dirty="0" smtClean="0">
                <a:solidFill>
                  <a:srgbClr val="000000"/>
                </a:solidFill>
                <a:latin typeface="Courier New" panose="02070309020205020404" pitchFamily="49" charset="0"/>
                <a:cs typeface="Courier New" panose="02070309020205020404" pitchFamily="49" charset="0"/>
              </a:rPr>
              <a:t>      (this is an iterative process which contains </a:t>
            </a:r>
            <a:br>
              <a:rPr lang="en-US" sz="1400" dirty="0" smtClean="0">
                <a:solidFill>
                  <a:srgbClr val="000000"/>
                </a:solidFill>
                <a:latin typeface="Courier New" panose="02070309020205020404" pitchFamily="49" charset="0"/>
                <a:cs typeface="Courier New" panose="02070309020205020404" pitchFamily="49" charset="0"/>
              </a:rPr>
            </a:br>
            <a:r>
              <a:rPr lang="en-US" sz="1400" dirty="0" smtClean="0">
                <a:solidFill>
                  <a:srgbClr val="000000"/>
                </a:solidFill>
                <a:latin typeface="Courier New" panose="02070309020205020404" pitchFamily="49" charset="0"/>
                <a:cs typeface="Courier New" panose="02070309020205020404" pitchFamily="49" charset="0"/>
              </a:rPr>
              <a:t>       </a:t>
            </a:r>
            <a:r>
              <a:rPr lang="en-US" sz="1400" b="1" dirty="0" err="1" smtClean="0">
                <a:solidFill>
                  <a:srgbClr val="000000"/>
                </a:solidFill>
                <a:latin typeface="Courier New" panose="02070309020205020404" pitchFamily="49" charset="0"/>
                <a:cs typeface="Courier New" panose="02070309020205020404" pitchFamily="49" charset="0"/>
              </a:rPr>
              <a:t>allgather</a:t>
            </a:r>
            <a:r>
              <a:rPr lang="en-US" sz="1400" dirty="0" smtClean="0">
                <a:solidFill>
                  <a:srgbClr val="000000"/>
                </a:solidFill>
                <a:latin typeface="Courier New" panose="02070309020205020404" pitchFamily="49" charset="0"/>
                <a:cs typeface="Courier New" panose="02070309020205020404" pitchFamily="49" charset="0"/>
              </a:rPr>
              <a:t> and </a:t>
            </a:r>
            <a:r>
              <a:rPr lang="en-US" sz="1400" b="1" dirty="0" err="1" smtClean="0">
                <a:solidFill>
                  <a:srgbClr val="000000"/>
                </a:solidFill>
                <a:latin typeface="Courier New" panose="02070309020205020404" pitchFamily="49" charset="0"/>
                <a:cs typeface="Courier New" panose="02070309020205020404" pitchFamily="49" charset="0"/>
              </a:rPr>
              <a:t>allreduce</a:t>
            </a:r>
            <a:r>
              <a:rPr lang="en-US" sz="1400" dirty="0" smtClean="0">
                <a:solidFill>
                  <a:srgbClr val="000000"/>
                </a:solidFill>
                <a:latin typeface="Courier New" panose="02070309020205020404" pitchFamily="49" charset="0"/>
                <a:cs typeface="Courier New" panose="02070309020205020404" pitchFamily="49" charset="0"/>
              </a:rPr>
              <a:t> operations) </a:t>
            </a:r>
            <a:r>
              <a:rPr lang="en-US" sz="1400" b="1" dirty="0" smtClean="0">
                <a:solidFill>
                  <a:srgbClr val="000000"/>
                </a:solidFill>
                <a:latin typeface="Courier New" panose="02070309020205020404" pitchFamily="49" charset="0"/>
                <a:cs typeface="Courier New" panose="02070309020205020404" pitchFamily="49" charset="0"/>
              </a:rPr>
              <a:t/>
            </a:r>
            <a:br>
              <a:rPr lang="en-US" sz="1400" b="1" dirty="0" smtClean="0">
                <a:solidFill>
                  <a:srgbClr val="000000"/>
                </a:solidFill>
                <a:latin typeface="Courier New" panose="02070309020205020404" pitchFamily="49" charset="0"/>
                <a:cs typeface="Courier New" panose="02070309020205020404" pitchFamily="49" charset="0"/>
              </a:rPr>
            </a:br>
            <a:r>
              <a:rPr lang="en-US" sz="1400" dirty="0" smtClean="0">
                <a:solidFill>
                  <a:srgbClr val="000000"/>
                </a:solidFill>
                <a:latin typeface="Courier New" panose="02070309020205020404" pitchFamily="49" charset="0"/>
                <a:cs typeface="Courier New" panose="02070309020205020404" pitchFamily="49" charset="0"/>
              </a:rPr>
              <a:t>      Compute and </a:t>
            </a:r>
            <a:r>
              <a:rPr lang="en-US" sz="1400" b="1" dirty="0" err="1" smtClean="0">
                <a:solidFill>
                  <a:srgbClr val="000000"/>
                </a:solidFill>
                <a:latin typeface="Courier New" panose="02070309020205020404" pitchFamily="49" charset="0"/>
                <a:cs typeface="Courier New" panose="02070309020205020404" pitchFamily="49" charset="0"/>
              </a:rPr>
              <a:t>allreduce</a:t>
            </a:r>
            <a:r>
              <a:rPr lang="en-US" sz="1400" dirty="0" smtClean="0">
                <a:solidFill>
                  <a:srgbClr val="000000"/>
                </a:solidFill>
                <a:latin typeface="Courier New" panose="02070309020205020404" pitchFamily="49" charset="0"/>
                <a:cs typeface="Courier New" panose="02070309020205020404" pitchFamily="49" charset="0"/>
              </a:rPr>
              <a:t> the new stress value;</a:t>
            </a:r>
            <a:br>
              <a:rPr lang="en-US" sz="1400" dirty="0" smtClean="0">
                <a:solidFill>
                  <a:srgbClr val="000000"/>
                </a:solidFill>
                <a:latin typeface="Courier New" panose="02070309020205020404" pitchFamily="49" charset="0"/>
                <a:cs typeface="Courier New" panose="02070309020205020404" pitchFamily="49" charset="0"/>
              </a:rPr>
            </a:br>
            <a:r>
              <a:rPr lang="en-US" sz="1400" dirty="0" smtClean="0">
                <a:solidFill>
                  <a:srgbClr val="000000"/>
                </a:solidFill>
                <a:latin typeface="Courier New" panose="02070309020205020404" pitchFamily="49" charset="0"/>
                <a:cs typeface="Courier New" panose="02070309020205020404" pitchFamily="49" charset="0"/>
              </a:rPr>
              <a:t>      Calculate the difference of the stress </a:t>
            </a:r>
            <a:br>
              <a:rPr lang="en-US" sz="1400" dirty="0" smtClean="0">
                <a:solidFill>
                  <a:srgbClr val="000000"/>
                </a:solidFill>
                <a:latin typeface="Courier New" panose="02070309020205020404" pitchFamily="49" charset="0"/>
                <a:cs typeface="Courier New" panose="02070309020205020404" pitchFamily="49" charset="0"/>
              </a:rPr>
            </a:br>
            <a:r>
              <a:rPr lang="en-US" sz="1400" dirty="0" smtClean="0">
                <a:solidFill>
                  <a:srgbClr val="000000"/>
                </a:solidFill>
                <a:latin typeface="Courier New" panose="02070309020205020404" pitchFamily="49" charset="0"/>
                <a:cs typeface="Courier New" panose="02070309020205020404" pitchFamily="49" charset="0"/>
              </a:rPr>
              <a:t>      values;</a:t>
            </a:r>
            <a:br>
              <a:rPr lang="en-US" sz="1400" dirty="0" smtClean="0">
                <a:solidFill>
                  <a:srgbClr val="000000"/>
                </a:solidFill>
                <a:latin typeface="Courier New" panose="02070309020205020404" pitchFamily="49" charset="0"/>
                <a:cs typeface="Courier New" panose="02070309020205020404" pitchFamily="49" charset="0"/>
              </a:rPr>
            </a:br>
            <a:r>
              <a:rPr lang="en-US" sz="1400" dirty="0" smtClean="0">
                <a:solidFill>
                  <a:srgbClr val="000000"/>
                </a:solidFill>
                <a:latin typeface="Courier New" panose="02070309020205020404" pitchFamily="49" charset="0"/>
                <a:cs typeface="Courier New" panose="02070309020205020404" pitchFamily="49" charset="0"/>
              </a:rPr>
              <a:t>    Adjust the current temperature;</a:t>
            </a:r>
          </a:p>
          <a:p>
            <a:endParaRPr lang="en-US" dirty="0">
              <a:solidFill>
                <a:srgbClr val="000000"/>
              </a:solidFill>
            </a:endParaRPr>
          </a:p>
        </p:txBody>
      </p:sp>
    </p:spTree>
    <p:extLst>
      <p:ext uri="{BB962C8B-B14F-4D97-AF65-F5344CB8AC3E}">
        <p14:creationId xmlns:p14="http://schemas.microsoft.com/office/powerpoint/2010/main" val="61472035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8701" y="246887"/>
            <a:ext cx="4011613" cy="1162050"/>
          </a:xfrm>
        </p:spPr>
        <p:txBody>
          <a:bodyPr/>
          <a:lstStyle/>
          <a:p>
            <a:r>
              <a:rPr lang="en-US" dirty="0" smtClean="0"/>
              <a:t>WDA-SMACOF</a:t>
            </a:r>
            <a:endParaRPr lang="en-US" dirty="0"/>
          </a:p>
        </p:txBody>
      </p:sp>
      <p:sp>
        <p:nvSpPr>
          <p:cNvPr id="3" name="TextBox 2"/>
          <p:cNvSpPr txBox="1"/>
          <p:nvPr/>
        </p:nvSpPr>
        <p:spPr>
          <a:xfrm>
            <a:off x="1923509" y="6388099"/>
            <a:ext cx="7917180" cy="261610"/>
          </a:xfrm>
          <a:prstGeom prst="rect">
            <a:avLst/>
          </a:prstGeom>
          <a:noFill/>
        </p:spPr>
        <p:txBody>
          <a:bodyPr wrap="square" rtlCol="0">
            <a:spAutoFit/>
          </a:bodyPr>
          <a:lstStyle/>
          <a:p>
            <a:r>
              <a:rPr lang="en-US" sz="1100" dirty="0">
                <a:solidFill>
                  <a:srgbClr val="000000"/>
                </a:solidFill>
              </a:rPr>
              <a:t>Y. </a:t>
            </a:r>
            <a:r>
              <a:rPr lang="en-US" sz="1100" dirty="0" err="1">
                <a:solidFill>
                  <a:srgbClr val="000000"/>
                </a:solidFill>
              </a:rPr>
              <a:t>Ruan</a:t>
            </a:r>
            <a:r>
              <a:rPr lang="en-US" sz="1100" dirty="0">
                <a:solidFill>
                  <a:srgbClr val="000000"/>
                </a:solidFill>
              </a:rPr>
              <a:t> et al. “A Robust and Scalable Solution for Interpolative Multidimensional Scaling With Weighting”. E-Science, 2013.</a:t>
            </a:r>
          </a:p>
        </p:txBody>
      </p:sp>
      <p:grpSp>
        <p:nvGrpSpPr>
          <p:cNvPr id="27" name="Group 26"/>
          <p:cNvGrpSpPr/>
          <p:nvPr/>
        </p:nvGrpSpPr>
        <p:grpSpPr>
          <a:xfrm>
            <a:off x="179237" y="1545928"/>
            <a:ext cx="3872944" cy="3522310"/>
            <a:chOff x="-129532" y="2223170"/>
            <a:chExt cx="4250922" cy="3827109"/>
          </a:xfrm>
        </p:grpSpPr>
        <p:sp>
          <p:nvSpPr>
            <p:cNvPr id="28" name="Rounded Rectangle 27"/>
            <p:cNvSpPr/>
            <p:nvPr/>
          </p:nvSpPr>
          <p:spPr>
            <a:xfrm>
              <a:off x="928543" y="2223170"/>
              <a:ext cx="317763" cy="3827109"/>
            </a:xfrm>
            <a:prstGeom prst="roundRect">
              <a:avLst/>
            </a:prstGeom>
            <a:solidFill>
              <a:srgbClr val="5B9BD5"/>
            </a:solidFill>
            <a:ln w="12700" cap="flat" cmpd="sng" algn="ctr">
              <a:solidFill>
                <a:srgbClr val="5B9BD5">
                  <a:shade val="50000"/>
                </a:srgbClr>
              </a:solidFill>
              <a:prstDash val="solid"/>
              <a:miter lim="800000"/>
            </a:ln>
            <a:effectLst/>
          </p:spPr>
          <p:txBody>
            <a:bodyPr rtlCol="0" anchor="ctr"/>
            <a:lstStyle/>
            <a:p>
              <a:pPr algn="ctr">
                <a:defRPr/>
              </a:pPr>
              <a:r>
                <a:rPr lang="en-US" sz="2400" b="1" kern="0" dirty="0">
                  <a:solidFill>
                    <a:prstClr val="white"/>
                  </a:solidFill>
                </a:rPr>
                <a:t>M</a:t>
              </a:r>
            </a:p>
          </p:txBody>
        </p:sp>
        <p:sp>
          <p:nvSpPr>
            <p:cNvPr id="29" name="Rounded Rectangle 28"/>
            <p:cNvSpPr/>
            <p:nvPr/>
          </p:nvSpPr>
          <p:spPr>
            <a:xfrm>
              <a:off x="1578296" y="2223171"/>
              <a:ext cx="317763" cy="3827107"/>
            </a:xfrm>
            <a:prstGeom prst="roundRect">
              <a:avLst/>
            </a:prstGeom>
            <a:solidFill>
              <a:srgbClr val="5B9BD5"/>
            </a:solidFill>
            <a:ln w="12700" cap="flat" cmpd="sng" algn="ctr">
              <a:solidFill>
                <a:srgbClr val="5B9BD5">
                  <a:shade val="50000"/>
                </a:srgbClr>
              </a:solidFill>
              <a:prstDash val="solid"/>
              <a:miter lim="800000"/>
            </a:ln>
            <a:effectLst/>
          </p:spPr>
          <p:txBody>
            <a:bodyPr rtlCol="0" anchor="ctr"/>
            <a:lstStyle/>
            <a:p>
              <a:pPr algn="ctr">
                <a:defRPr/>
              </a:pPr>
              <a:r>
                <a:rPr lang="en-US" sz="2400" b="1" kern="0" dirty="0">
                  <a:solidFill>
                    <a:prstClr val="white"/>
                  </a:solidFill>
                </a:rPr>
                <a:t>M</a:t>
              </a:r>
            </a:p>
          </p:txBody>
        </p:sp>
        <p:sp>
          <p:nvSpPr>
            <p:cNvPr id="30" name="Rounded Rectangle 29"/>
            <p:cNvSpPr/>
            <p:nvPr/>
          </p:nvSpPr>
          <p:spPr>
            <a:xfrm>
              <a:off x="2228050" y="2223170"/>
              <a:ext cx="317763" cy="3827107"/>
            </a:xfrm>
            <a:prstGeom prst="roundRect">
              <a:avLst/>
            </a:prstGeom>
            <a:solidFill>
              <a:srgbClr val="5B9BD5"/>
            </a:solidFill>
            <a:ln w="12700" cap="flat" cmpd="sng" algn="ctr">
              <a:solidFill>
                <a:srgbClr val="5B9BD5">
                  <a:shade val="50000"/>
                </a:srgbClr>
              </a:solidFill>
              <a:prstDash val="solid"/>
              <a:miter lim="800000"/>
            </a:ln>
            <a:effectLst/>
          </p:spPr>
          <p:txBody>
            <a:bodyPr rtlCol="0" anchor="ctr"/>
            <a:lstStyle/>
            <a:p>
              <a:pPr algn="ctr">
                <a:defRPr/>
              </a:pPr>
              <a:r>
                <a:rPr lang="en-US" sz="2400" b="1" kern="0" dirty="0">
                  <a:solidFill>
                    <a:prstClr val="white"/>
                  </a:solidFill>
                </a:rPr>
                <a:t>M</a:t>
              </a:r>
            </a:p>
          </p:txBody>
        </p:sp>
        <p:sp>
          <p:nvSpPr>
            <p:cNvPr id="31" name="Rounded Rectangle 30"/>
            <p:cNvSpPr/>
            <p:nvPr/>
          </p:nvSpPr>
          <p:spPr>
            <a:xfrm>
              <a:off x="3416102" y="2223171"/>
              <a:ext cx="317763" cy="3827106"/>
            </a:xfrm>
            <a:prstGeom prst="roundRect">
              <a:avLst/>
            </a:prstGeom>
            <a:solidFill>
              <a:srgbClr val="5B9BD5"/>
            </a:solidFill>
            <a:ln w="12700" cap="flat" cmpd="sng" algn="ctr">
              <a:solidFill>
                <a:srgbClr val="5B9BD5">
                  <a:shade val="50000"/>
                </a:srgbClr>
              </a:solidFill>
              <a:prstDash val="solid"/>
              <a:miter lim="800000"/>
            </a:ln>
            <a:effectLst/>
          </p:spPr>
          <p:txBody>
            <a:bodyPr rtlCol="0" anchor="ctr"/>
            <a:lstStyle/>
            <a:p>
              <a:pPr algn="ctr">
                <a:defRPr/>
              </a:pPr>
              <a:r>
                <a:rPr lang="en-US" sz="2400" b="1" kern="0" dirty="0">
                  <a:solidFill>
                    <a:prstClr val="white"/>
                  </a:solidFill>
                </a:rPr>
                <a:t>M</a:t>
              </a:r>
            </a:p>
          </p:txBody>
        </p:sp>
        <p:cxnSp>
          <p:nvCxnSpPr>
            <p:cNvPr id="32" name="Straight Connector 31"/>
            <p:cNvCxnSpPr/>
            <p:nvPr/>
          </p:nvCxnSpPr>
          <p:spPr>
            <a:xfrm>
              <a:off x="2716334" y="3792649"/>
              <a:ext cx="591116" cy="0"/>
            </a:xfrm>
            <a:prstGeom prst="line">
              <a:avLst/>
            </a:prstGeom>
            <a:noFill/>
            <a:ln w="50800" cap="rnd" cmpd="sng" algn="ctr">
              <a:solidFill>
                <a:srgbClr val="5B9BD5"/>
              </a:solidFill>
              <a:prstDash val="sysDot"/>
              <a:round/>
            </a:ln>
            <a:effectLst/>
          </p:spPr>
        </p:cxnSp>
        <p:sp>
          <p:nvSpPr>
            <p:cNvPr id="33" name="Rounded Rectangle 32"/>
            <p:cNvSpPr/>
            <p:nvPr/>
          </p:nvSpPr>
          <p:spPr>
            <a:xfrm>
              <a:off x="764754" y="5452772"/>
              <a:ext cx="3356636" cy="469304"/>
            </a:xfrm>
            <a:prstGeom prst="roundRect">
              <a:avLst/>
            </a:prstGeom>
            <a:solidFill>
              <a:srgbClr val="70AD47">
                <a:lumMod val="75000"/>
              </a:srgbClr>
            </a:solidFill>
            <a:ln w="19050" cap="flat" cmpd="sng" algn="ctr">
              <a:solidFill>
                <a:sysClr val="window" lastClr="FFFFFF"/>
              </a:solidFill>
              <a:prstDash val="solid"/>
              <a:miter lim="800000"/>
            </a:ln>
            <a:effectLst/>
          </p:spPr>
          <p:txBody>
            <a:bodyPr rtlCol="0" anchor="ctr"/>
            <a:lstStyle/>
            <a:p>
              <a:pPr algn="ctr">
                <a:defRPr/>
              </a:pPr>
              <a:r>
                <a:rPr lang="en-US" sz="2000" b="1" kern="0" dirty="0" err="1">
                  <a:solidFill>
                    <a:prstClr val="white"/>
                  </a:solidFill>
                </a:rPr>
                <a:t>allreduce</a:t>
              </a:r>
              <a:r>
                <a:rPr lang="en-US" sz="2000" b="1" kern="0" dirty="0">
                  <a:solidFill>
                    <a:prstClr val="white"/>
                  </a:solidFill>
                </a:rPr>
                <a:t> the stress value</a:t>
              </a:r>
            </a:p>
          </p:txBody>
        </p:sp>
        <p:sp>
          <p:nvSpPr>
            <p:cNvPr id="34" name="Curved Down Arrow 33"/>
            <p:cNvSpPr/>
            <p:nvPr/>
          </p:nvSpPr>
          <p:spPr>
            <a:xfrm rot="16200000">
              <a:off x="54940" y="4552761"/>
              <a:ext cx="836118" cy="583509"/>
            </a:xfrm>
            <a:prstGeom prst="curvedDownArrow">
              <a:avLst/>
            </a:prstGeom>
            <a:solidFill>
              <a:srgbClr val="ED7D31"/>
            </a:solidFill>
            <a:ln w="12700" cap="flat" cmpd="sng" algn="ctr">
              <a:solidFill>
                <a:srgbClr val="ED7D31">
                  <a:shade val="50000"/>
                </a:srgbClr>
              </a:solidFill>
              <a:prstDash val="solid"/>
              <a:miter lim="800000"/>
            </a:ln>
            <a:effectLst/>
          </p:spPr>
          <p:txBody>
            <a:bodyPr rtlCol="0" anchor="ctr"/>
            <a:lstStyle/>
            <a:p>
              <a:pPr algn="ctr">
                <a:defRPr/>
              </a:pPr>
              <a:endParaRPr lang="en-US" b="1" kern="0">
                <a:solidFill>
                  <a:prstClr val="black"/>
                </a:solidFill>
              </a:endParaRPr>
            </a:p>
          </p:txBody>
        </p:sp>
        <p:sp>
          <p:nvSpPr>
            <p:cNvPr id="35" name="Rounded Rectangle 34"/>
            <p:cNvSpPr/>
            <p:nvPr/>
          </p:nvSpPr>
          <p:spPr>
            <a:xfrm>
              <a:off x="755017" y="4525081"/>
              <a:ext cx="3366373" cy="638871"/>
            </a:xfrm>
            <a:prstGeom prst="roundRect">
              <a:avLst/>
            </a:prstGeom>
            <a:solidFill>
              <a:srgbClr val="70AD47"/>
            </a:solidFill>
            <a:ln w="19050" cap="flat" cmpd="sng" algn="ctr">
              <a:solidFill>
                <a:sysClr val="window" lastClr="FFFFFF"/>
              </a:solidFill>
              <a:prstDash val="solid"/>
              <a:miter lim="800000"/>
            </a:ln>
            <a:effectLst/>
          </p:spPr>
          <p:txBody>
            <a:bodyPr rtlCol="0" anchor="ctr"/>
            <a:lstStyle/>
            <a:p>
              <a:pPr algn="ctr">
                <a:defRPr/>
              </a:pPr>
              <a:r>
                <a:rPr lang="en-US" sz="1600" b="1" kern="0" dirty="0" err="1">
                  <a:solidFill>
                    <a:prstClr val="white"/>
                  </a:solidFill>
                </a:rPr>
                <a:t>allgather</a:t>
              </a:r>
              <a:r>
                <a:rPr lang="en-US" sz="1600" b="1" kern="0" dirty="0">
                  <a:solidFill>
                    <a:prstClr val="white"/>
                  </a:solidFill>
                </a:rPr>
                <a:t> and </a:t>
              </a:r>
              <a:r>
                <a:rPr lang="en-US" sz="1600" b="1" kern="0" dirty="0" err="1">
                  <a:solidFill>
                    <a:prstClr val="white"/>
                  </a:solidFill>
                </a:rPr>
                <a:t>allreduce</a:t>
              </a:r>
              <a:r>
                <a:rPr lang="en-US" sz="1600" b="1" kern="0" dirty="0">
                  <a:solidFill>
                    <a:prstClr val="white"/>
                  </a:solidFill>
                </a:rPr>
                <a:t> results in the conjugate gradient process</a:t>
              </a:r>
            </a:p>
          </p:txBody>
        </p:sp>
        <p:sp>
          <p:nvSpPr>
            <p:cNvPr id="36" name="Curved Down Arrow 35"/>
            <p:cNvSpPr/>
            <p:nvPr/>
          </p:nvSpPr>
          <p:spPr>
            <a:xfrm rot="16200000">
              <a:off x="-1176372" y="3828136"/>
              <a:ext cx="2976029" cy="882349"/>
            </a:xfrm>
            <a:prstGeom prst="curvedDownArrow">
              <a:avLst/>
            </a:prstGeom>
            <a:solidFill>
              <a:srgbClr val="ED7D31"/>
            </a:solidFill>
            <a:ln w="12700" cap="flat" cmpd="sng" algn="ctr">
              <a:solidFill>
                <a:srgbClr val="ED7D31">
                  <a:shade val="50000"/>
                </a:srgbClr>
              </a:solidFill>
              <a:prstDash val="solid"/>
              <a:miter lim="800000"/>
            </a:ln>
            <a:effectLst/>
          </p:spPr>
          <p:txBody>
            <a:bodyPr rtlCol="0" anchor="ctr"/>
            <a:lstStyle/>
            <a:p>
              <a:pPr algn="ctr">
                <a:defRPr/>
              </a:pPr>
              <a:endParaRPr lang="en-US" b="1" kern="0">
                <a:solidFill>
                  <a:prstClr val="black"/>
                </a:solidFill>
              </a:endParaRPr>
            </a:p>
          </p:txBody>
        </p:sp>
      </p:grpSp>
      <p:graphicFrame>
        <p:nvGraphicFramePr>
          <p:cNvPr id="37" name="Content Placeholder 5"/>
          <p:cNvGraphicFramePr>
            <a:graphicFrameLocks/>
          </p:cNvGraphicFramePr>
          <p:nvPr>
            <p:extLst/>
          </p:nvPr>
        </p:nvGraphicFramePr>
        <p:xfrm>
          <a:off x="4095725" y="1559367"/>
          <a:ext cx="4071746" cy="27051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8" name="Content Placeholder 3"/>
          <p:cNvGraphicFramePr>
            <a:graphicFrameLocks/>
          </p:cNvGraphicFramePr>
          <p:nvPr>
            <p:extLst/>
          </p:nvPr>
        </p:nvGraphicFramePr>
        <p:xfrm>
          <a:off x="8189955" y="1539631"/>
          <a:ext cx="4002045" cy="2727580"/>
        </p:xfrm>
        <a:graphic>
          <a:graphicData uri="http://schemas.openxmlformats.org/drawingml/2006/chart">
            <c:chart xmlns:c="http://schemas.openxmlformats.org/drawingml/2006/chart" xmlns:r="http://schemas.openxmlformats.org/officeDocument/2006/relationships" r:id="rId4"/>
          </a:graphicData>
        </a:graphic>
      </p:graphicFrame>
      <p:sp>
        <p:nvSpPr>
          <p:cNvPr id="16" name="Text Placeholder 3"/>
          <p:cNvSpPr>
            <a:spLocks noGrp="1"/>
          </p:cNvSpPr>
          <p:nvPr>
            <p:ph type="body" sz="half" idx="2"/>
          </p:nvPr>
        </p:nvSpPr>
        <p:spPr>
          <a:xfrm>
            <a:off x="4151172" y="4358204"/>
            <a:ext cx="7844884" cy="2619542"/>
          </a:xfrm>
        </p:spPr>
        <p:txBody>
          <a:bodyPr>
            <a:normAutofit/>
          </a:bodyPr>
          <a:lstStyle/>
          <a:p>
            <a:pPr algn="just"/>
            <a:r>
              <a:rPr lang="en-US" altLang="en-US" sz="2000" dirty="0">
                <a:latin typeface="Helvetica" panose="020B0604020202020204" pitchFamily="34" charset="0"/>
              </a:rPr>
              <a:t>We built Map-Collective as a unified model to improve the performance and expressiveness of Big Data tools. We run Harp on K-means, Graph Layout, and Multidimensional Scaling algorithms with realistic application datasets over 4096 cores on the IU </a:t>
            </a:r>
            <a:r>
              <a:rPr lang="en-US" altLang="en-US" sz="2000" dirty="0" err="1">
                <a:latin typeface="Helvetica" panose="020B0604020202020204" pitchFamily="34" charset="0"/>
              </a:rPr>
              <a:t>BigRed</a:t>
            </a:r>
            <a:r>
              <a:rPr lang="en-US" altLang="en-US" sz="2000" dirty="0">
                <a:latin typeface="Helvetica" panose="020B0604020202020204" pitchFamily="34" charset="0"/>
              </a:rPr>
              <a:t> II Supercomputer (Cray/Gemini) where we have achieved linear speedup. </a:t>
            </a:r>
          </a:p>
          <a:p>
            <a:endParaRPr lang="en-US" dirty="0"/>
          </a:p>
        </p:txBody>
      </p:sp>
    </p:spTree>
    <p:extLst>
      <p:ext uri="{BB962C8B-B14F-4D97-AF65-F5344CB8AC3E}">
        <p14:creationId xmlns:p14="http://schemas.microsoft.com/office/powerpoint/2010/main" val="70811680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2024742" y="0"/>
            <a:ext cx="8798379" cy="544059"/>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p>
            <a:pPr eaLnBrk="0" fontAlgn="base" hangingPunct="0">
              <a:spcAft>
                <a:spcPct val="0"/>
              </a:spcAft>
            </a:pPr>
            <a:r>
              <a:rPr lang="en-US" sz="3200" b="1" dirty="0">
                <a:solidFill>
                  <a:srgbClr val="B30838"/>
                </a:solidFill>
                <a:cs typeface="ＭＳ Ｐゴシック" pitchFamily="-107" charset="-128"/>
              </a:rPr>
              <a:t>Collective Communication Abstractions</a:t>
            </a:r>
          </a:p>
        </p:txBody>
      </p:sp>
      <p:sp>
        <p:nvSpPr>
          <p:cNvPr id="8" name="Content Placeholder 7"/>
          <p:cNvSpPr>
            <a:spLocks noGrp="1"/>
          </p:cNvSpPr>
          <p:nvPr>
            <p:ph idx="1"/>
          </p:nvPr>
        </p:nvSpPr>
        <p:spPr>
          <a:xfrm>
            <a:off x="1830391" y="1336675"/>
            <a:ext cx="8380412" cy="4508648"/>
          </a:xfrm>
        </p:spPr>
        <p:txBody>
          <a:bodyPr>
            <a:normAutofit fontScale="77500" lnSpcReduction="20000"/>
          </a:bodyPr>
          <a:lstStyle/>
          <a:p>
            <a:r>
              <a:rPr lang="en-US" b="1" dirty="0" smtClean="0"/>
              <a:t>Hierarchical Data Abstractions</a:t>
            </a:r>
          </a:p>
          <a:p>
            <a:pPr lvl="1"/>
            <a:r>
              <a:rPr lang="en-US" dirty="0" smtClean="0"/>
              <a:t>Basic Types</a:t>
            </a:r>
          </a:p>
          <a:p>
            <a:pPr lvl="2"/>
            <a:r>
              <a:rPr lang="en-US" dirty="0" smtClean="0"/>
              <a:t>Arrays, key-values, vertices, edges and messages</a:t>
            </a:r>
          </a:p>
          <a:p>
            <a:pPr lvl="1"/>
            <a:r>
              <a:rPr lang="en-US" dirty="0" smtClean="0"/>
              <a:t>Partitions</a:t>
            </a:r>
          </a:p>
          <a:p>
            <a:pPr lvl="2"/>
            <a:r>
              <a:rPr lang="en-US" dirty="0" smtClean="0"/>
              <a:t>Array partitions, key-value partitions, vertex partitions, edge partitions and message partitions</a:t>
            </a:r>
          </a:p>
          <a:p>
            <a:pPr lvl="1"/>
            <a:r>
              <a:rPr lang="en-US" dirty="0" smtClean="0"/>
              <a:t>Tables</a:t>
            </a:r>
          </a:p>
          <a:p>
            <a:pPr lvl="2"/>
            <a:r>
              <a:rPr lang="en-US" dirty="0"/>
              <a:t>Array </a:t>
            </a:r>
            <a:r>
              <a:rPr lang="en-US" dirty="0" smtClean="0"/>
              <a:t>tables, </a:t>
            </a:r>
            <a:r>
              <a:rPr lang="en-US" dirty="0"/>
              <a:t>key-value </a:t>
            </a:r>
            <a:r>
              <a:rPr lang="en-US" dirty="0" smtClean="0"/>
              <a:t>tables, </a:t>
            </a:r>
            <a:r>
              <a:rPr lang="en-US" dirty="0"/>
              <a:t>vertex </a:t>
            </a:r>
            <a:r>
              <a:rPr lang="en-US" dirty="0" smtClean="0"/>
              <a:t>tables, </a:t>
            </a:r>
            <a:r>
              <a:rPr lang="en-US" dirty="0"/>
              <a:t>edge </a:t>
            </a:r>
            <a:r>
              <a:rPr lang="en-US" dirty="0" smtClean="0"/>
              <a:t>tables and </a:t>
            </a:r>
            <a:r>
              <a:rPr lang="en-US" dirty="0"/>
              <a:t>message </a:t>
            </a:r>
            <a:r>
              <a:rPr lang="en-US" dirty="0" smtClean="0"/>
              <a:t>tables</a:t>
            </a:r>
            <a:endParaRPr lang="en-US" dirty="0"/>
          </a:p>
          <a:p>
            <a:pPr lvl="1"/>
            <a:endParaRPr lang="en-US" dirty="0" smtClean="0"/>
          </a:p>
          <a:p>
            <a:r>
              <a:rPr lang="en-US" b="1" dirty="0" smtClean="0"/>
              <a:t>Collective Communication Operations</a:t>
            </a:r>
          </a:p>
          <a:p>
            <a:pPr lvl="1"/>
            <a:r>
              <a:rPr lang="en-US" dirty="0" smtClean="0"/>
              <a:t>Broadcast, allgather, allreduce</a:t>
            </a:r>
          </a:p>
          <a:p>
            <a:pPr lvl="1"/>
            <a:r>
              <a:rPr lang="en-US" dirty="0" smtClean="0"/>
              <a:t>Regroup</a:t>
            </a:r>
          </a:p>
          <a:p>
            <a:pPr lvl="1"/>
            <a:r>
              <a:rPr lang="en-US" dirty="0" smtClean="0"/>
              <a:t>Send messages to vertices, send edges to vertices</a:t>
            </a:r>
            <a:endParaRPr lang="en-US" dirty="0"/>
          </a:p>
        </p:txBody>
      </p:sp>
    </p:spTree>
    <p:extLst>
      <p:ext uri="{BB962C8B-B14F-4D97-AF65-F5344CB8AC3E}">
        <p14:creationId xmlns:p14="http://schemas.microsoft.com/office/powerpoint/2010/main" val="57444880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676951" y="0"/>
            <a:ext cx="6774552" cy="609374"/>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p>
            <a:pPr eaLnBrk="0" fontAlgn="base" hangingPunct="0">
              <a:spcAft>
                <a:spcPct val="0"/>
              </a:spcAft>
            </a:pPr>
            <a:r>
              <a:rPr lang="en-US" sz="3200" b="1" dirty="0">
                <a:solidFill>
                  <a:srgbClr val="B30838"/>
                </a:solidFill>
                <a:cs typeface="ＭＳ Ｐゴシック" pitchFamily="-107" charset="-128"/>
              </a:rPr>
              <a:t>Hierarchical Data Abstractions</a:t>
            </a:r>
          </a:p>
        </p:txBody>
      </p:sp>
      <p:grpSp>
        <p:nvGrpSpPr>
          <p:cNvPr id="55" name="Group 54"/>
          <p:cNvGrpSpPr/>
          <p:nvPr/>
        </p:nvGrpSpPr>
        <p:grpSpPr>
          <a:xfrm>
            <a:off x="1714503" y="1234440"/>
            <a:ext cx="8785860" cy="4815840"/>
            <a:chOff x="1621139" y="87087"/>
            <a:chExt cx="8993637" cy="6696641"/>
          </a:xfrm>
        </p:grpSpPr>
        <p:sp>
          <p:nvSpPr>
            <p:cNvPr id="56" name="Rounded Rectangle 55"/>
            <p:cNvSpPr/>
            <p:nvPr/>
          </p:nvSpPr>
          <p:spPr>
            <a:xfrm>
              <a:off x="1636694" y="2130293"/>
              <a:ext cx="8900678" cy="1271380"/>
            </a:xfrm>
            <a:prstGeom prst="roundRect">
              <a:avLst/>
            </a:prstGeom>
            <a:solidFill>
              <a:sysClr val="window" lastClr="FFFFFF"/>
            </a:solidFill>
            <a:ln w="12700" cap="flat" cmpd="sng" algn="ctr">
              <a:solidFill>
                <a:srgbClr val="70AD47"/>
              </a:solidFill>
              <a:prstDash val="solid"/>
              <a:miter lim="800000"/>
            </a:ln>
            <a:effectLst/>
          </p:spPr>
          <p:txBody>
            <a:bodyPr rtlCol="0" anchor="ctr"/>
            <a:lstStyle/>
            <a:p>
              <a:pPr algn="ctr">
                <a:defRPr/>
              </a:pPr>
              <a:endParaRPr lang="en-US" b="1" kern="0">
                <a:solidFill>
                  <a:prstClr val="black"/>
                </a:solidFill>
                <a:latin typeface="Calibri" panose="020F0502020204030204"/>
              </a:endParaRPr>
            </a:p>
          </p:txBody>
        </p:sp>
        <p:sp>
          <p:nvSpPr>
            <p:cNvPr id="57" name="Rounded Rectangle 56"/>
            <p:cNvSpPr/>
            <p:nvPr/>
          </p:nvSpPr>
          <p:spPr>
            <a:xfrm>
              <a:off x="1636694" y="87087"/>
              <a:ext cx="8900678" cy="1868448"/>
            </a:xfrm>
            <a:prstGeom prst="roundRect">
              <a:avLst/>
            </a:prstGeom>
            <a:solidFill>
              <a:sysClr val="window" lastClr="FFFFFF"/>
            </a:solidFill>
            <a:ln w="12700" cap="flat" cmpd="sng" algn="ctr">
              <a:solidFill>
                <a:srgbClr val="ED7D31"/>
              </a:solidFill>
              <a:prstDash val="solid"/>
              <a:miter lim="800000"/>
            </a:ln>
            <a:effectLst/>
          </p:spPr>
          <p:txBody>
            <a:bodyPr rtlCol="0" anchor="ctr"/>
            <a:lstStyle/>
            <a:p>
              <a:pPr algn="ctr">
                <a:defRPr/>
              </a:pPr>
              <a:endParaRPr lang="en-US" b="1" kern="0" dirty="0">
                <a:solidFill>
                  <a:prstClr val="black"/>
                </a:solidFill>
                <a:latin typeface="Calibri" panose="020F0502020204030204"/>
              </a:endParaRPr>
            </a:p>
          </p:txBody>
        </p:sp>
        <p:sp>
          <p:nvSpPr>
            <p:cNvPr id="58" name="Rounded Rectangle 57"/>
            <p:cNvSpPr/>
            <p:nvPr/>
          </p:nvSpPr>
          <p:spPr>
            <a:xfrm>
              <a:off x="1636694" y="3531494"/>
              <a:ext cx="8900678" cy="2335098"/>
            </a:xfrm>
            <a:prstGeom prst="roundRect">
              <a:avLst/>
            </a:prstGeom>
            <a:solidFill>
              <a:sysClr val="window" lastClr="FFFFFF"/>
            </a:solidFill>
            <a:ln w="12700" cap="flat" cmpd="sng" algn="ctr">
              <a:solidFill>
                <a:srgbClr val="5B9BD5"/>
              </a:solidFill>
              <a:prstDash val="solid"/>
              <a:miter lim="800000"/>
            </a:ln>
            <a:effectLst/>
          </p:spPr>
          <p:txBody>
            <a:bodyPr rtlCol="0" anchor="ctr"/>
            <a:lstStyle/>
            <a:p>
              <a:pPr algn="ctr">
                <a:defRPr/>
              </a:pPr>
              <a:endParaRPr lang="en-US" b="1" kern="0">
                <a:solidFill>
                  <a:prstClr val="black"/>
                </a:solidFill>
                <a:latin typeface="Calibri" panose="020F0502020204030204"/>
              </a:endParaRPr>
            </a:p>
          </p:txBody>
        </p:sp>
        <p:sp>
          <p:nvSpPr>
            <p:cNvPr id="59" name="Rounded Rectangle 58"/>
            <p:cNvSpPr/>
            <p:nvPr/>
          </p:nvSpPr>
          <p:spPr>
            <a:xfrm>
              <a:off x="7254824" y="917217"/>
              <a:ext cx="1408540" cy="633398"/>
            </a:xfrm>
            <a:prstGeom prst="roundRect">
              <a:avLst/>
            </a:prstGeom>
            <a:solidFill>
              <a:srgbClr val="ED7D31"/>
            </a:solidFill>
            <a:ln w="12700" cap="flat" cmpd="sng" algn="ctr">
              <a:solidFill>
                <a:srgbClr val="ED7D31">
                  <a:shade val="50000"/>
                </a:srgbClr>
              </a:solidFill>
              <a:prstDash val="solid"/>
              <a:miter lim="800000"/>
            </a:ln>
            <a:effectLst/>
          </p:spPr>
          <p:txBody>
            <a:bodyPr rtlCol="0" anchor="ctr"/>
            <a:lstStyle/>
            <a:p>
              <a:pPr algn="ctr">
                <a:lnSpc>
                  <a:spcPts val="1800"/>
                </a:lnSpc>
                <a:defRPr/>
              </a:pPr>
              <a:r>
                <a:rPr lang="en-US" b="1" kern="0" dirty="0">
                  <a:solidFill>
                    <a:prstClr val="white"/>
                  </a:solidFill>
                  <a:latin typeface="Calibri" panose="020F0502020204030204"/>
                </a:rPr>
                <a:t>Vertex Table</a:t>
              </a:r>
            </a:p>
          </p:txBody>
        </p:sp>
        <p:sp>
          <p:nvSpPr>
            <p:cNvPr id="61" name="Rounded Rectangle 60"/>
            <p:cNvSpPr/>
            <p:nvPr/>
          </p:nvSpPr>
          <p:spPr>
            <a:xfrm>
              <a:off x="8912645" y="2256367"/>
              <a:ext cx="1355509" cy="622410"/>
            </a:xfrm>
            <a:prstGeom prst="roundRect">
              <a:avLst/>
            </a:prstGeom>
            <a:solidFill>
              <a:srgbClr val="70AD47"/>
            </a:solidFill>
            <a:ln w="12700" cap="flat" cmpd="sng" algn="ctr">
              <a:solidFill>
                <a:srgbClr val="70AD47">
                  <a:shade val="50000"/>
                </a:srgbClr>
              </a:solidFill>
              <a:prstDash val="solid"/>
              <a:miter lim="800000"/>
            </a:ln>
            <a:effectLst/>
          </p:spPr>
          <p:txBody>
            <a:bodyPr rtlCol="0" anchor="ctr"/>
            <a:lstStyle/>
            <a:p>
              <a:pPr algn="ctr">
                <a:lnSpc>
                  <a:spcPts val="1800"/>
                </a:lnSpc>
                <a:defRPr/>
              </a:pPr>
              <a:r>
                <a:rPr lang="en-US" b="1" kern="0" dirty="0">
                  <a:solidFill>
                    <a:prstClr val="white"/>
                  </a:solidFill>
                  <a:latin typeface="Calibri" panose="020F0502020204030204"/>
                </a:rPr>
                <a:t>Key-Value Partition</a:t>
              </a:r>
            </a:p>
          </p:txBody>
        </p:sp>
        <p:sp>
          <p:nvSpPr>
            <p:cNvPr id="62" name="Rounded Rectangle 61"/>
            <p:cNvSpPr/>
            <p:nvPr/>
          </p:nvSpPr>
          <p:spPr>
            <a:xfrm>
              <a:off x="3003418" y="4993291"/>
              <a:ext cx="1103957" cy="648158"/>
            </a:xfrm>
            <a:prstGeom prst="roundRect">
              <a:avLst/>
            </a:prstGeom>
            <a:solidFill>
              <a:srgbClr val="5B9BD5"/>
            </a:solidFill>
            <a:ln w="12700" cap="flat" cmpd="sng" algn="ctr">
              <a:solidFill>
                <a:srgbClr val="5B9BD5">
                  <a:shade val="50000"/>
                </a:srgbClr>
              </a:solidFill>
              <a:prstDash val="solid"/>
              <a:miter lim="800000"/>
            </a:ln>
            <a:effectLst/>
          </p:spPr>
          <p:txBody>
            <a:bodyPr rtlCol="0" anchor="ctr"/>
            <a:lstStyle/>
            <a:p>
              <a:pPr algn="ctr">
                <a:defRPr/>
              </a:pPr>
              <a:r>
                <a:rPr lang="en-US" b="1" kern="0" dirty="0">
                  <a:solidFill>
                    <a:prstClr val="white"/>
                  </a:solidFill>
                  <a:latin typeface="Calibri" panose="020F0502020204030204"/>
                </a:rPr>
                <a:t>Array</a:t>
              </a:r>
            </a:p>
          </p:txBody>
        </p:sp>
        <p:sp>
          <p:nvSpPr>
            <p:cNvPr id="64" name="Rounded Rectangle 63"/>
            <p:cNvSpPr/>
            <p:nvPr/>
          </p:nvSpPr>
          <p:spPr>
            <a:xfrm>
              <a:off x="4907483" y="6220497"/>
              <a:ext cx="1694001" cy="563231"/>
            </a:xfrm>
            <a:prstGeom prst="roundRect">
              <a:avLst/>
            </a:prstGeom>
            <a:solidFill>
              <a:srgbClr val="A5A5A5"/>
            </a:solidFill>
            <a:ln w="12700" cap="flat" cmpd="sng" algn="ctr">
              <a:solidFill>
                <a:srgbClr val="A5A5A5">
                  <a:shade val="50000"/>
                </a:srgbClr>
              </a:solidFill>
              <a:prstDash val="solid"/>
              <a:miter lim="800000"/>
            </a:ln>
            <a:effectLst/>
          </p:spPr>
          <p:txBody>
            <a:bodyPr rtlCol="0" anchor="ctr"/>
            <a:lstStyle/>
            <a:p>
              <a:pPr algn="ctr">
                <a:defRPr/>
              </a:pPr>
              <a:r>
                <a:rPr lang="en-US" b="1" kern="0">
                  <a:solidFill>
                    <a:prstClr val="white"/>
                  </a:solidFill>
                  <a:latin typeface="Calibri" panose="020F0502020204030204"/>
                </a:rPr>
                <a:t>Transferable</a:t>
              </a:r>
              <a:endParaRPr lang="en-US" b="1" kern="0" dirty="0">
                <a:solidFill>
                  <a:prstClr val="white"/>
                </a:solidFill>
                <a:latin typeface="Calibri" panose="020F0502020204030204"/>
              </a:endParaRPr>
            </a:p>
          </p:txBody>
        </p:sp>
        <p:cxnSp>
          <p:nvCxnSpPr>
            <p:cNvPr id="65" name="Straight Arrow Connector 64"/>
            <p:cNvCxnSpPr>
              <a:stCxn id="62" idx="0"/>
              <a:endCxn id="74" idx="2"/>
            </p:cNvCxnSpPr>
            <p:nvPr/>
          </p:nvCxnSpPr>
          <p:spPr>
            <a:xfrm flipH="1" flipV="1">
              <a:off x="3212319" y="4587975"/>
              <a:ext cx="343078" cy="405316"/>
            </a:xfrm>
            <a:prstGeom prst="straightConnector1">
              <a:avLst/>
            </a:prstGeom>
            <a:noFill/>
            <a:ln w="25400" cap="flat" cmpd="sng" algn="ctr">
              <a:solidFill>
                <a:srgbClr val="5B9BD5"/>
              </a:solidFill>
              <a:prstDash val="solid"/>
              <a:miter lim="800000"/>
              <a:tailEnd type="triangle"/>
            </a:ln>
            <a:effectLst/>
          </p:spPr>
        </p:cxnSp>
        <p:cxnSp>
          <p:nvCxnSpPr>
            <p:cNvPr id="66" name="Straight Arrow Connector 65"/>
            <p:cNvCxnSpPr>
              <a:stCxn id="64" idx="0"/>
              <a:endCxn id="78" idx="2"/>
            </p:cNvCxnSpPr>
            <p:nvPr/>
          </p:nvCxnSpPr>
          <p:spPr>
            <a:xfrm flipV="1">
              <a:off x="5754483" y="5641449"/>
              <a:ext cx="2247527" cy="579048"/>
            </a:xfrm>
            <a:prstGeom prst="straightConnector1">
              <a:avLst/>
            </a:prstGeom>
            <a:noFill/>
            <a:ln w="25400" cap="flat" cmpd="sng" algn="ctr">
              <a:solidFill>
                <a:srgbClr val="5B9BD5"/>
              </a:solidFill>
              <a:prstDash val="solid"/>
              <a:miter lim="800000"/>
              <a:tailEnd type="triangle"/>
            </a:ln>
            <a:effectLst/>
          </p:spPr>
        </p:cxnSp>
        <p:sp>
          <p:nvSpPr>
            <p:cNvPr id="67" name="Rounded Rectangle 66"/>
            <p:cNvSpPr/>
            <p:nvPr/>
          </p:nvSpPr>
          <p:spPr>
            <a:xfrm>
              <a:off x="8912645" y="3953994"/>
              <a:ext cx="1355508" cy="640250"/>
            </a:xfrm>
            <a:prstGeom prst="roundRect">
              <a:avLst/>
            </a:prstGeom>
            <a:solidFill>
              <a:srgbClr val="5B9BD5"/>
            </a:solidFill>
            <a:ln w="12700" cap="flat" cmpd="sng" algn="ctr">
              <a:solidFill>
                <a:srgbClr val="5B9BD5">
                  <a:shade val="50000"/>
                </a:srgbClr>
              </a:solidFill>
              <a:prstDash val="solid"/>
              <a:miter lim="800000"/>
            </a:ln>
            <a:effectLst/>
          </p:spPr>
          <p:txBody>
            <a:bodyPr rtlCol="0" anchor="ctr"/>
            <a:lstStyle/>
            <a:p>
              <a:pPr algn="ctr">
                <a:defRPr/>
              </a:pPr>
              <a:r>
                <a:rPr lang="en-US" b="1" kern="0" dirty="0">
                  <a:solidFill>
                    <a:prstClr val="white"/>
                  </a:solidFill>
                  <a:latin typeface="Calibri" panose="020F0502020204030204"/>
                </a:rPr>
                <a:t>Key-Values</a:t>
              </a:r>
            </a:p>
          </p:txBody>
        </p:sp>
        <p:sp>
          <p:nvSpPr>
            <p:cNvPr id="69" name="Rounded Rectangle 68"/>
            <p:cNvSpPr/>
            <p:nvPr/>
          </p:nvSpPr>
          <p:spPr>
            <a:xfrm>
              <a:off x="6073730" y="3946086"/>
              <a:ext cx="2280918" cy="648158"/>
            </a:xfrm>
            <a:prstGeom prst="roundRect">
              <a:avLst/>
            </a:prstGeom>
            <a:solidFill>
              <a:srgbClr val="5B9BD5"/>
            </a:solidFill>
            <a:ln w="12700" cap="flat" cmpd="sng" algn="ctr">
              <a:solidFill>
                <a:srgbClr val="5B9BD5">
                  <a:shade val="50000"/>
                </a:srgbClr>
              </a:solidFill>
              <a:prstDash val="solid"/>
              <a:miter lim="800000"/>
            </a:ln>
            <a:effectLst/>
          </p:spPr>
          <p:txBody>
            <a:bodyPr rtlCol="0" anchor="ctr"/>
            <a:lstStyle/>
            <a:p>
              <a:pPr algn="ctr">
                <a:lnSpc>
                  <a:spcPts val="1800"/>
                </a:lnSpc>
                <a:defRPr/>
              </a:pPr>
              <a:r>
                <a:rPr lang="en-US" b="1" kern="0" dirty="0">
                  <a:solidFill>
                    <a:prstClr val="white"/>
                  </a:solidFill>
                  <a:latin typeface="Calibri" panose="020F0502020204030204"/>
                </a:rPr>
                <a:t>Vertices, Edges, Messages</a:t>
              </a:r>
            </a:p>
          </p:txBody>
        </p:sp>
        <p:cxnSp>
          <p:nvCxnSpPr>
            <p:cNvPr id="70" name="Straight Arrow Connector 69"/>
            <p:cNvCxnSpPr>
              <a:stCxn id="67" idx="0"/>
              <a:endCxn id="61" idx="2"/>
            </p:cNvCxnSpPr>
            <p:nvPr/>
          </p:nvCxnSpPr>
          <p:spPr>
            <a:xfrm flipV="1">
              <a:off x="9590400" y="2878777"/>
              <a:ext cx="0" cy="1075217"/>
            </a:xfrm>
            <a:prstGeom prst="straightConnector1">
              <a:avLst/>
            </a:prstGeom>
            <a:noFill/>
            <a:ln w="19050" cap="flat" cmpd="sng" algn="ctr">
              <a:solidFill>
                <a:srgbClr val="70AD47"/>
              </a:solidFill>
              <a:prstDash val="solid"/>
              <a:miter lim="800000"/>
              <a:tailEnd type="triangle"/>
            </a:ln>
            <a:effectLst/>
          </p:spPr>
        </p:cxnSp>
        <p:cxnSp>
          <p:nvCxnSpPr>
            <p:cNvPr id="71" name="Straight Arrow Connector 70"/>
            <p:cNvCxnSpPr>
              <a:stCxn id="79" idx="0"/>
              <a:endCxn id="59" idx="2"/>
            </p:cNvCxnSpPr>
            <p:nvPr/>
          </p:nvCxnSpPr>
          <p:spPr>
            <a:xfrm flipV="1">
              <a:off x="7955760" y="1550616"/>
              <a:ext cx="3334" cy="713000"/>
            </a:xfrm>
            <a:prstGeom prst="straightConnector1">
              <a:avLst/>
            </a:prstGeom>
            <a:noFill/>
            <a:ln w="19050" cap="flat" cmpd="sng" algn="ctr">
              <a:solidFill>
                <a:srgbClr val="ED7D31"/>
              </a:solidFill>
              <a:prstDash val="solid"/>
              <a:miter lim="800000"/>
              <a:tailEnd type="triangle"/>
            </a:ln>
            <a:effectLst/>
          </p:spPr>
        </p:cxnSp>
        <p:cxnSp>
          <p:nvCxnSpPr>
            <p:cNvPr id="72" name="Straight Arrow Connector 71"/>
            <p:cNvCxnSpPr>
              <a:stCxn id="61" idx="0"/>
              <a:endCxn id="89" idx="2"/>
            </p:cNvCxnSpPr>
            <p:nvPr/>
          </p:nvCxnSpPr>
          <p:spPr>
            <a:xfrm flipH="1" flipV="1">
              <a:off x="9590398" y="1550616"/>
              <a:ext cx="1" cy="705751"/>
            </a:xfrm>
            <a:prstGeom prst="straightConnector1">
              <a:avLst/>
            </a:prstGeom>
            <a:noFill/>
            <a:ln w="19050" cap="flat" cmpd="sng" algn="ctr">
              <a:solidFill>
                <a:srgbClr val="ED7D31"/>
              </a:solidFill>
              <a:prstDash val="solid"/>
              <a:miter lim="800000"/>
              <a:tailEnd type="triangle"/>
            </a:ln>
            <a:effectLst/>
          </p:spPr>
        </p:cxnSp>
        <p:sp>
          <p:nvSpPr>
            <p:cNvPr id="73" name="Rounded Rectangle 72"/>
            <p:cNvSpPr/>
            <p:nvPr/>
          </p:nvSpPr>
          <p:spPr>
            <a:xfrm>
              <a:off x="3764297" y="3940719"/>
              <a:ext cx="1023342" cy="648800"/>
            </a:xfrm>
            <a:prstGeom prst="roundRect">
              <a:avLst/>
            </a:prstGeom>
            <a:solidFill>
              <a:srgbClr val="5B9BD5"/>
            </a:solidFill>
            <a:ln w="12700" cap="flat" cmpd="sng" algn="ctr">
              <a:solidFill>
                <a:srgbClr val="5B9BD5">
                  <a:shade val="50000"/>
                </a:srgbClr>
              </a:solidFill>
              <a:prstDash val="solid"/>
              <a:miter lim="800000"/>
            </a:ln>
            <a:effectLst/>
          </p:spPr>
          <p:txBody>
            <a:bodyPr rtlCol="0" anchor="ctr"/>
            <a:lstStyle/>
            <a:p>
              <a:pPr algn="ctr">
                <a:lnSpc>
                  <a:spcPts val="1800"/>
                </a:lnSpc>
                <a:defRPr/>
              </a:pPr>
              <a:r>
                <a:rPr lang="en-US" b="1" kern="0" dirty="0">
                  <a:solidFill>
                    <a:prstClr val="white"/>
                  </a:solidFill>
                  <a:latin typeface="Calibri" panose="020F0502020204030204"/>
                </a:rPr>
                <a:t>Double Array</a:t>
              </a:r>
            </a:p>
          </p:txBody>
        </p:sp>
        <p:sp>
          <p:nvSpPr>
            <p:cNvPr id="74" name="Rounded Rectangle 73"/>
            <p:cNvSpPr/>
            <p:nvPr/>
          </p:nvSpPr>
          <p:spPr>
            <a:xfrm>
              <a:off x="2792963" y="3940718"/>
              <a:ext cx="838710" cy="647257"/>
            </a:xfrm>
            <a:prstGeom prst="roundRect">
              <a:avLst/>
            </a:prstGeom>
            <a:solidFill>
              <a:srgbClr val="5B9BD5"/>
            </a:solidFill>
            <a:ln w="12700" cap="flat" cmpd="sng" algn="ctr">
              <a:solidFill>
                <a:srgbClr val="5B9BD5">
                  <a:shade val="50000"/>
                </a:srgbClr>
              </a:solidFill>
              <a:prstDash val="solid"/>
              <a:miter lim="800000"/>
            </a:ln>
            <a:effectLst/>
          </p:spPr>
          <p:txBody>
            <a:bodyPr rtlCol="0" anchor="ctr"/>
            <a:lstStyle/>
            <a:p>
              <a:pPr algn="ctr">
                <a:lnSpc>
                  <a:spcPts val="1800"/>
                </a:lnSpc>
                <a:defRPr/>
              </a:pPr>
              <a:r>
                <a:rPr lang="en-US" b="1" kern="0" dirty="0">
                  <a:solidFill>
                    <a:prstClr val="white"/>
                  </a:solidFill>
                  <a:latin typeface="Calibri" panose="020F0502020204030204"/>
                </a:rPr>
                <a:t>Int Array</a:t>
              </a:r>
            </a:p>
          </p:txBody>
        </p:sp>
        <p:sp>
          <p:nvSpPr>
            <p:cNvPr id="75" name="Rounded Rectangle 74"/>
            <p:cNvSpPr/>
            <p:nvPr/>
          </p:nvSpPr>
          <p:spPr>
            <a:xfrm>
              <a:off x="1740238" y="3946085"/>
              <a:ext cx="886340" cy="648160"/>
            </a:xfrm>
            <a:prstGeom prst="roundRect">
              <a:avLst/>
            </a:prstGeom>
            <a:solidFill>
              <a:srgbClr val="5B9BD5"/>
            </a:solidFill>
            <a:ln w="12700" cap="flat" cmpd="sng" algn="ctr">
              <a:solidFill>
                <a:srgbClr val="5B9BD5">
                  <a:shade val="50000"/>
                </a:srgbClr>
              </a:solidFill>
              <a:prstDash val="solid"/>
              <a:miter lim="800000"/>
            </a:ln>
            <a:effectLst/>
          </p:spPr>
          <p:txBody>
            <a:bodyPr rtlCol="0" anchor="ctr"/>
            <a:lstStyle/>
            <a:p>
              <a:pPr algn="ctr">
                <a:lnSpc>
                  <a:spcPts val="1800"/>
                </a:lnSpc>
                <a:defRPr/>
              </a:pPr>
              <a:r>
                <a:rPr lang="en-US" b="1" kern="0" dirty="0">
                  <a:solidFill>
                    <a:prstClr val="white"/>
                  </a:solidFill>
                  <a:latin typeface="Calibri" panose="020F0502020204030204"/>
                </a:rPr>
                <a:t>Long Array</a:t>
              </a:r>
            </a:p>
          </p:txBody>
        </p:sp>
        <p:sp>
          <p:nvSpPr>
            <p:cNvPr id="77" name="Rounded Rectangle 76"/>
            <p:cNvSpPr/>
            <p:nvPr/>
          </p:nvSpPr>
          <p:spPr>
            <a:xfrm>
              <a:off x="2649527" y="2263616"/>
              <a:ext cx="1811742" cy="600649"/>
            </a:xfrm>
            <a:prstGeom prst="roundRect">
              <a:avLst/>
            </a:prstGeom>
            <a:solidFill>
              <a:srgbClr val="70AD47"/>
            </a:solidFill>
            <a:ln w="12700" cap="flat" cmpd="sng" algn="ctr">
              <a:solidFill>
                <a:srgbClr val="70AD47">
                  <a:shade val="50000"/>
                </a:srgbClr>
              </a:solidFill>
              <a:prstDash val="solid"/>
              <a:miter lim="800000"/>
            </a:ln>
            <a:effectLst/>
          </p:spPr>
          <p:txBody>
            <a:bodyPr rtlCol="0" anchor="ctr"/>
            <a:lstStyle/>
            <a:p>
              <a:pPr algn="ctr">
                <a:lnSpc>
                  <a:spcPts val="1800"/>
                </a:lnSpc>
                <a:defRPr/>
              </a:pPr>
              <a:r>
                <a:rPr lang="en-US" b="1" kern="0" dirty="0">
                  <a:solidFill>
                    <a:prstClr val="white"/>
                  </a:solidFill>
                  <a:latin typeface="Calibri" panose="020F0502020204030204"/>
                </a:rPr>
                <a:t>Array Partition</a:t>
              </a:r>
              <a:br>
                <a:rPr lang="en-US" b="1" kern="0" dirty="0">
                  <a:solidFill>
                    <a:prstClr val="white"/>
                  </a:solidFill>
                  <a:latin typeface="Calibri" panose="020F0502020204030204"/>
                </a:rPr>
              </a:br>
              <a:r>
                <a:rPr lang="en-US" b="1" kern="0" dirty="0">
                  <a:solidFill>
                    <a:prstClr val="white"/>
                  </a:solidFill>
                  <a:latin typeface="Calibri" panose="020F0502020204030204"/>
                </a:rPr>
                <a:t> &lt;Array Type&gt;</a:t>
              </a:r>
            </a:p>
          </p:txBody>
        </p:sp>
        <p:sp>
          <p:nvSpPr>
            <p:cNvPr id="78" name="Rounded Rectangle 77"/>
            <p:cNvSpPr/>
            <p:nvPr/>
          </p:nvSpPr>
          <p:spPr>
            <a:xfrm>
              <a:off x="7291592" y="4993291"/>
              <a:ext cx="1420835" cy="648158"/>
            </a:xfrm>
            <a:prstGeom prst="roundRect">
              <a:avLst/>
            </a:prstGeom>
            <a:solidFill>
              <a:srgbClr val="5B9BD5"/>
            </a:solidFill>
            <a:ln w="12700" cap="flat" cmpd="sng" algn="ctr">
              <a:solidFill>
                <a:srgbClr val="5B9BD5">
                  <a:shade val="50000"/>
                </a:srgbClr>
              </a:solidFill>
              <a:prstDash val="solid"/>
              <a:miter lim="800000"/>
            </a:ln>
            <a:effectLst/>
          </p:spPr>
          <p:txBody>
            <a:bodyPr rtlCol="0" anchor="ctr"/>
            <a:lstStyle/>
            <a:p>
              <a:pPr algn="ctr">
                <a:defRPr/>
              </a:pPr>
              <a:r>
                <a:rPr lang="en-US" b="1" kern="0" dirty="0">
                  <a:solidFill>
                    <a:prstClr val="white"/>
                  </a:solidFill>
                  <a:latin typeface="Calibri" panose="020F0502020204030204"/>
                </a:rPr>
                <a:t>Object</a:t>
              </a:r>
            </a:p>
          </p:txBody>
        </p:sp>
        <p:sp>
          <p:nvSpPr>
            <p:cNvPr id="79" name="Rounded Rectangle 78"/>
            <p:cNvSpPr/>
            <p:nvPr/>
          </p:nvSpPr>
          <p:spPr>
            <a:xfrm>
              <a:off x="7254824" y="2263616"/>
              <a:ext cx="1401872" cy="600648"/>
            </a:xfrm>
            <a:prstGeom prst="roundRect">
              <a:avLst/>
            </a:prstGeom>
            <a:solidFill>
              <a:srgbClr val="70AD47"/>
            </a:solidFill>
            <a:ln w="12700" cap="flat" cmpd="sng" algn="ctr">
              <a:solidFill>
                <a:srgbClr val="70AD47">
                  <a:shade val="50000"/>
                </a:srgbClr>
              </a:solidFill>
              <a:prstDash val="solid"/>
              <a:miter lim="800000"/>
            </a:ln>
            <a:effectLst/>
          </p:spPr>
          <p:txBody>
            <a:bodyPr rtlCol="0" anchor="ctr"/>
            <a:lstStyle/>
            <a:p>
              <a:pPr algn="ctr">
                <a:lnSpc>
                  <a:spcPts val="1800"/>
                </a:lnSpc>
                <a:defRPr/>
              </a:pPr>
              <a:r>
                <a:rPr lang="en-US" b="1" kern="0" dirty="0">
                  <a:solidFill>
                    <a:prstClr val="white"/>
                  </a:solidFill>
                  <a:latin typeface="Calibri" panose="020F0502020204030204"/>
                </a:rPr>
                <a:t>Vertex Partition</a:t>
              </a:r>
            </a:p>
          </p:txBody>
        </p:sp>
        <p:sp>
          <p:nvSpPr>
            <p:cNvPr id="80" name="Rounded Rectangle 79"/>
            <p:cNvSpPr/>
            <p:nvPr/>
          </p:nvSpPr>
          <p:spPr>
            <a:xfrm>
              <a:off x="4561227" y="2263616"/>
              <a:ext cx="1231876" cy="603675"/>
            </a:xfrm>
            <a:prstGeom prst="roundRect">
              <a:avLst/>
            </a:prstGeom>
            <a:solidFill>
              <a:srgbClr val="70AD47"/>
            </a:solidFill>
            <a:ln w="12700" cap="flat" cmpd="sng" algn="ctr">
              <a:solidFill>
                <a:srgbClr val="70AD47">
                  <a:shade val="50000"/>
                </a:srgbClr>
              </a:solidFill>
              <a:prstDash val="solid"/>
              <a:miter lim="800000"/>
            </a:ln>
            <a:effectLst/>
          </p:spPr>
          <p:txBody>
            <a:bodyPr rtlCol="0" anchor="ctr"/>
            <a:lstStyle/>
            <a:p>
              <a:pPr algn="ctr">
                <a:lnSpc>
                  <a:spcPts val="1800"/>
                </a:lnSpc>
                <a:defRPr/>
              </a:pPr>
              <a:r>
                <a:rPr lang="en-US" b="1" kern="0" dirty="0">
                  <a:solidFill>
                    <a:prstClr val="white"/>
                  </a:solidFill>
                  <a:latin typeface="Calibri" panose="020F0502020204030204"/>
                </a:rPr>
                <a:t>Edge Partition</a:t>
              </a:r>
            </a:p>
          </p:txBody>
        </p:sp>
        <p:sp>
          <p:nvSpPr>
            <p:cNvPr id="81" name="Rounded Rectangle 80"/>
            <p:cNvSpPr/>
            <p:nvPr/>
          </p:nvSpPr>
          <p:spPr>
            <a:xfrm>
              <a:off x="2649527" y="913858"/>
              <a:ext cx="1811742" cy="629203"/>
            </a:xfrm>
            <a:prstGeom prst="roundRect">
              <a:avLst/>
            </a:prstGeom>
            <a:solidFill>
              <a:srgbClr val="ED7D31"/>
            </a:solidFill>
            <a:ln w="12700" cap="flat" cmpd="sng" algn="ctr">
              <a:solidFill>
                <a:srgbClr val="ED7D31">
                  <a:shade val="50000"/>
                </a:srgbClr>
              </a:solidFill>
              <a:prstDash val="solid"/>
              <a:miter lim="800000"/>
            </a:ln>
            <a:effectLst/>
          </p:spPr>
          <p:txBody>
            <a:bodyPr rtlCol="0" anchor="ctr"/>
            <a:lstStyle/>
            <a:p>
              <a:pPr algn="ctr">
                <a:lnSpc>
                  <a:spcPts val="1800"/>
                </a:lnSpc>
                <a:defRPr/>
              </a:pPr>
              <a:r>
                <a:rPr lang="en-US" b="1" kern="0" dirty="0">
                  <a:solidFill>
                    <a:prstClr val="white"/>
                  </a:solidFill>
                  <a:latin typeface="Calibri" panose="020F0502020204030204"/>
                </a:rPr>
                <a:t>Array Table &lt;Array Type&gt;</a:t>
              </a:r>
            </a:p>
          </p:txBody>
        </p:sp>
        <p:cxnSp>
          <p:nvCxnSpPr>
            <p:cNvPr id="82" name="Straight Arrow Connector 81"/>
            <p:cNvCxnSpPr>
              <a:stCxn id="64" idx="0"/>
              <a:endCxn id="62" idx="2"/>
            </p:cNvCxnSpPr>
            <p:nvPr/>
          </p:nvCxnSpPr>
          <p:spPr>
            <a:xfrm flipH="1" flipV="1">
              <a:off x="3555397" y="5641449"/>
              <a:ext cx="2199086" cy="579048"/>
            </a:xfrm>
            <a:prstGeom prst="straightConnector1">
              <a:avLst/>
            </a:prstGeom>
            <a:noFill/>
            <a:ln w="25400" cap="flat" cmpd="sng" algn="ctr">
              <a:solidFill>
                <a:srgbClr val="5B9BD5"/>
              </a:solidFill>
              <a:prstDash val="solid"/>
              <a:miter lim="800000"/>
              <a:tailEnd type="triangle"/>
            </a:ln>
            <a:effectLst/>
          </p:spPr>
        </p:cxnSp>
        <p:cxnSp>
          <p:nvCxnSpPr>
            <p:cNvPr id="83" name="Straight Arrow Connector 82"/>
            <p:cNvCxnSpPr>
              <a:stCxn id="73" idx="0"/>
              <a:endCxn id="77" idx="2"/>
            </p:cNvCxnSpPr>
            <p:nvPr/>
          </p:nvCxnSpPr>
          <p:spPr>
            <a:xfrm flipH="1" flipV="1">
              <a:off x="3555398" y="2864264"/>
              <a:ext cx="720571" cy="1076454"/>
            </a:xfrm>
            <a:prstGeom prst="straightConnector1">
              <a:avLst/>
            </a:prstGeom>
            <a:noFill/>
            <a:ln w="19050" cap="flat" cmpd="sng" algn="ctr">
              <a:solidFill>
                <a:srgbClr val="70AD47"/>
              </a:solidFill>
              <a:prstDash val="solid"/>
              <a:miter lim="800000"/>
              <a:tailEnd type="triangle"/>
            </a:ln>
            <a:effectLst/>
          </p:spPr>
        </p:cxnSp>
        <p:cxnSp>
          <p:nvCxnSpPr>
            <p:cNvPr id="84" name="Straight Arrow Connector 83"/>
            <p:cNvCxnSpPr>
              <a:stCxn id="74" idx="0"/>
              <a:endCxn id="77" idx="2"/>
            </p:cNvCxnSpPr>
            <p:nvPr/>
          </p:nvCxnSpPr>
          <p:spPr>
            <a:xfrm flipV="1">
              <a:off x="3212319" y="2864264"/>
              <a:ext cx="343079" cy="1076453"/>
            </a:xfrm>
            <a:prstGeom prst="straightConnector1">
              <a:avLst/>
            </a:prstGeom>
            <a:noFill/>
            <a:ln w="19050" cap="flat" cmpd="sng" algn="ctr">
              <a:solidFill>
                <a:srgbClr val="70AD47"/>
              </a:solidFill>
              <a:prstDash val="solid"/>
              <a:miter lim="800000"/>
              <a:tailEnd type="triangle"/>
            </a:ln>
            <a:effectLst/>
          </p:spPr>
        </p:cxnSp>
        <p:cxnSp>
          <p:nvCxnSpPr>
            <p:cNvPr id="85" name="Straight Arrow Connector 84"/>
            <p:cNvCxnSpPr>
              <a:stCxn id="75" idx="0"/>
              <a:endCxn id="77" idx="2"/>
            </p:cNvCxnSpPr>
            <p:nvPr/>
          </p:nvCxnSpPr>
          <p:spPr>
            <a:xfrm flipV="1">
              <a:off x="2183409" y="2864264"/>
              <a:ext cx="1371989" cy="1081820"/>
            </a:xfrm>
            <a:prstGeom prst="straightConnector1">
              <a:avLst/>
            </a:prstGeom>
            <a:noFill/>
            <a:ln w="19050" cap="flat" cmpd="sng" algn="ctr">
              <a:solidFill>
                <a:srgbClr val="70AD47"/>
              </a:solidFill>
              <a:prstDash val="solid"/>
              <a:miter lim="800000"/>
              <a:tailEnd type="triangle"/>
            </a:ln>
            <a:effectLst/>
          </p:spPr>
        </p:cxnSp>
        <p:cxnSp>
          <p:nvCxnSpPr>
            <p:cNvPr id="86" name="Straight Arrow Connector 85"/>
            <p:cNvCxnSpPr>
              <a:stCxn id="62" idx="0"/>
              <a:endCxn id="73" idx="2"/>
            </p:cNvCxnSpPr>
            <p:nvPr/>
          </p:nvCxnSpPr>
          <p:spPr>
            <a:xfrm flipV="1">
              <a:off x="3555397" y="4589519"/>
              <a:ext cx="720572" cy="403772"/>
            </a:xfrm>
            <a:prstGeom prst="straightConnector1">
              <a:avLst/>
            </a:prstGeom>
            <a:noFill/>
            <a:ln w="25400" cap="flat" cmpd="sng" algn="ctr">
              <a:solidFill>
                <a:srgbClr val="5B9BD5"/>
              </a:solidFill>
              <a:prstDash val="solid"/>
              <a:miter lim="800000"/>
              <a:tailEnd type="triangle"/>
            </a:ln>
            <a:effectLst/>
          </p:spPr>
        </p:cxnSp>
        <p:cxnSp>
          <p:nvCxnSpPr>
            <p:cNvPr id="87" name="Straight Arrow Connector 86"/>
            <p:cNvCxnSpPr>
              <a:stCxn id="62" idx="0"/>
              <a:endCxn id="75" idx="2"/>
            </p:cNvCxnSpPr>
            <p:nvPr/>
          </p:nvCxnSpPr>
          <p:spPr>
            <a:xfrm flipH="1" flipV="1">
              <a:off x="2183409" y="4594245"/>
              <a:ext cx="1371988" cy="399046"/>
            </a:xfrm>
            <a:prstGeom prst="straightConnector1">
              <a:avLst/>
            </a:prstGeom>
            <a:noFill/>
            <a:ln w="25400" cap="flat" cmpd="sng" algn="ctr">
              <a:solidFill>
                <a:srgbClr val="5B9BD5"/>
              </a:solidFill>
              <a:prstDash val="solid"/>
              <a:miter lim="800000"/>
              <a:tailEnd type="triangle"/>
            </a:ln>
            <a:effectLst/>
          </p:spPr>
        </p:cxnSp>
        <p:sp>
          <p:nvSpPr>
            <p:cNvPr id="88" name="Rounded Rectangle 87"/>
            <p:cNvSpPr/>
            <p:nvPr/>
          </p:nvSpPr>
          <p:spPr>
            <a:xfrm>
              <a:off x="5884053" y="2263616"/>
              <a:ext cx="1275336" cy="570619"/>
            </a:xfrm>
            <a:prstGeom prst="roundRect">
              <a:avLst/>
            </a:prstGeom>
            <a:solidFill>
              <a:srgbClr val="70AD47"/>
            </a:solidFill>
            <a:ln w="12700" cap="flat" cmpd="sng" algn="ctr">
              <a:solidFill>
                <a:srgbClr val="70AD47">
                  <a:shade val="50000"/>
                </a:srgbClr>
              </a:solidFill>
              <a:prstDash val="solid"/>
              <a:miter lim="800000"/>
            </a:ln>
            <a:effectLst/>
          </p:spPr>
          <p:txBody>
            <a:bodyPr rtlCol="0" anchor="ctr"/>
            <a:lstStyle/>
            <a:p>
              <a:pPr algn="ctr">
                <a:lnSpc>
                  <a:spcPts val="1800"/>
                </a:lnSpc>
                <a:defRPr/>
              </a:pPr>
              <a:r>
                <a:rPr lang="en-US" b="1" kern="0" dirty="0">
                  <a:solidFill>
                    <a:prstClr val="white"/>
                  </a:solidFill>
                  <a:latin typeface="Calibri" panose="020F0502020204030204"/>
                </a:rPr>
                <a:t>Message Partition</a:t>
              </a:r>
            </a:p>
          </p:txBody>
        </p:sp>
        <p:sp>
          <p:nvSpPr>
            <p:cNvPr id="89" name="Rounded Rectangle 88"/>
            <p:cNvSpPr/>
            <p:nvPr/>
          </p:nvSpPr>
          <p:spPr>
            <a:xfrm>
              <a:off x="8912644" y="922667"/>
              <a:ext cx="1355508" cy="627948"/>
            </a:xfrm>
            <a:prstGeom prst="roundRect">
              <a:avLst/>
            </a:prstGeom>
            <a:solidFill>
              <a:srgbClr val="ED7D31"/>
            </a:solidFill>
            <a:ln w="12700" cap="flat" cmpd="sng" algn="ctr">
              <a:solidFill>
                <a:srgbClr val="ED7D31">
                  <a:shade val="50000"/>
                </a:srgbClr>
              </a:solidFill>
              <a:prstDash val="solid"/>
              <a:miter lim="800000"/>
            </a:ln>
            <a:effectLst/>
          </p:spPr>
          <p:txBody>
            <a:bodyPr rtlCol="0" anchor="ctr"/>
            <a:lstStyle/>
            <a:p>
              <a:pPr algn="ctr">
                <a:lnSpc>
                  <a:spcPts val="1800"/>
                </a:lnSpc>
                <a:defRPr/>
              </a:pPr>
              <a:r>
                <a:rPr lang="en-US" b="1" kern="0" dirty="0">
                  <a:solidFill>
                    <a:prstClr val="white"/>
                  </a:solidFill>
                  <a:latin typeface="Calibri" panose="020F0502020204030204"/>
                </a:rPr>
                <a:t>Key-Value Table</a:t>
              </a:r>
            </a:p>
          </p:txBody>
        </p:sp>
        <p:sp>
          <p:nvSpPr>
            <p:cNvPr id="90" name="Rounded Rectangle 89"/>
            <p:cNvSpPr/>
            <p:nvPr/>
          </p:nvSpPr>
          <p:spPr>
            <a:xfrm>
              <a:off x="4909833" y="3940718"/>
              <a:ext cx="844650" cy="640889"/>
            </a:xfrm>
            <a:prstGeom prst="roundRect">
              <a:avLst/>
            </a:prstGeom>
            <a:solidFill>
              <a:srgbClr val="5B9BD5"/>
            </a:solidFill>
            <a:ln w="12700" cap="flat" cmpd="sng" algn="ctr">
              <a:solidFill>
                <a:srgbClr val="5B9BD5">
                  <a:shade val="50000"/>
                </a:srgbClr>
              </a:solidFill>
              <a:prstDash val="solid"/>
              <a:miter lim="800000"/>
            </a:ln>
            <a:effectLst/>
          </p:spPr>
          <p:txBody>
            <a:bodyPr rtlCol="0" anchor="ctr"/>
            <a:lstStyle/>
            <a:p>
              <a:pPr algn="ctr">
                <a:lnSpc>
                  <a:spcPts val="1800"/>
                </a:lnSpc>
                <a:defRPr/>
              </a:pPr>
              <a:r>
                <a:rPr lang="en-US" b="1" kern="0" dirty="0">
                  <a:solidFill>
                    <a:prstClr val="white"/>
                  </a:solidFill>
                  <a:latin typeface="Calibri" panose="020F0502020204030204"/>
                </a:rPr>
                <a:t>Byte Array</a:t>
              </a:r>
            </a:p>
          </p:txBody>
        </p:sp>
        <p:cxnSp>
          <p:nvCxnSpPr>
            <p:cNvPr id="91" name="Straight Arrow Connector 90"/>
            <p:cNvCxnSpPr>
              <a:stCxn id="90" idx="0"/>
              <a:endCxn id="80" idx="2"/>
            </p:cNvCxnSpPr>
            <p:nvPr/>
          </p:nvCxnSpPr>
          <p:spPr>
            <a:xfrm flipH="1" flipV="1">
              <a:off x="5177165" y="2867291"/>
              <a:ext cx="154993" cy="1073427"/>
            </a:xfrm>
            <a:prstGeom prst="straightConnector1">
              <a:avLst/>
            </a:prstGeom>
            <a:noFill/>
            <a:ln w="19050" cap="flat" cmpd="sng" algn="ctr">
              <a:solidFill>
                <a:srgbClr val="70AD47"/>
              </a:solidFill>
              <a:prstDash val="solid"/>
              <a:miter lim="800000"/>
              <a:tailEnd type="triangle"/>
            </a:ln>
            <a:effectLst/>
          </p:spPr>
        </p:cxnSp>
        <p:cxnSp>
          <p:nvCxnSpPr>
            <p:cNvPr id="92" name="Straight Arrow Connector 91"/>
            <p:cNvCxnSpPr>
              <a:stCxn id="69" idx="0"/>
              <a:endCxn id="80" idx="2"/>
            </p:cNvCxnSpPr>
            <p:nvPr/>
          </p:nvCxnSpPr>
          <p:spPr>
            <a:xfrm flipH="1" flipV="1">
              <a:off x="5177165" y="2867291"/>
              <a:ext cx="2037024" cy="1078795"/>
            </a:xfrm>
            <a:prstGeom prst="straightConnector1">
              <a:avLst/>
            </a:prstGeom>
            <a:noFill/>
            <a:ln w="19050" cap="flat" cmpd="sng" algn="ctr">
              <a:solidFill>
                <a:srgbClr val="70AD47"/>
              </a:solidFill>
              <a:prstDash val="solid"/>
              <a:miter lim="800000"/>
              <a:tailEnd type="triangle"/>
            </a:ln>
            <a:effectLst/>
          </p:spPr>
        </p:cxnSp>
        <p:cxnSp>
          <p:nvCxnSpPr>
            <p:cNvPr id="93" name="Straight Arrow Connector 92"/>
            <p:cNvCxnSpPr>
              <a:stCxn id="69" idx="0"/>
              <a:endCxn id="88" idx="2"/>
            </p:cNvCxnSpPr>
            <p:nvPr/>
          </p:nvCxnSpPr>
          <p:spPr>
            <a:xfrm flipH="1" flipV="1">
              <a:off x="6521722" y="2834235"/>
              <a:ext cx="692468" cy="1111851"/>
            </a:xfrm>
            <a:prstGeom prst="straightConnector1">
              <a:avLst/>
            </a:prstGeom>
            <a:noFill/>
            <a:ln w="19050" cap="flat" cmpd="sng" algn="ctr">
              <a:solidFill>
                <a:srgbClr val="70AD47"/>
              </a:solidFill>
              <a:prstDash val="solid"/>
              <a:miter lim="800000"/>
              <a:tailEnd type="triangle"/>
            </a:ln>
            <a:effectLst/>
          </p:spPr>
        </p:cxnSp>
        <p:cxnSp>
          <p:nvCxnSpPr>
            <p:cNvPr id="94" name="Straight Arrow Connector 93"/>
            <p:cNvCxnSpPr>
              <a:stCxn id="90" idx="0"/>
              <a:endCxn id="88" idx="2"/>
            </p:cNvCxnSpPr>
            <p:nvPr/>
          </p:nvCxnSpPr>
          <p:spPr>
            <a:xfrm flipV="1">
              <a:off x="5332159" y="2834235"/>
              <a:ext cx="1189563" cy="1106483"/>
            </a:xfrm>
            <a:prstGeom prst="straightConnector1">
              <a:avLst/>
            </a:prstGeom>
            <a:noFill/>
            <a:ln w="19050" cap="flat" cmpd="sng" algn="ctr">
              <a:solidFill>
                <a:srgbClr val="70AD47"/>
              </a:solidFill>
              <a:prstDash val="solid"/>
              <a:miter lim="800000"/>
              <a:tailEnd type="triangle"/>
            </a:ln>
            <a:effectLst/>
          </p:spPr>
        </p:cxnSp>
        <p:cxnSp>
          <p:nvCxnSpPr>
            <p:cNvPr id="96" name="Straight Arrow Connector 95"/>
            <p:cNvCxnSpPr>
              <a:stCxn id="62" idx="0"/>
              <a:endCxn id="90" idx="2"/>
            </p:cNvCxnSpPr>
            <p:nvPr/>
          </p:nvCxnSpPr>
          <p:spPr>
            <a:xfrm flipV="1">
              <a:off x="3555397" y="4581607"/>
              <a:ext cx="1776762" cy="411684"/>
            </a:xfrm>
            <a:prstGeom prst="straightConnector1">
              <a:avLst/>
            </a:prstGeom>
            <a:noFill/>
            <a:ln w="25400" cap="flat" cmpd="sng" algn="ctr">
              <a:solidFill>
                <a:srgbClr val="5B9BD5"/>
              </a:solidFill>
              <a:prstDash val="solid"/>
              <a:miter lim="800000"/>
              <a:tailEnd type="triangle"/>
            </a:ln>
            <a:effectLst/>
          </p:spPr>
        </p:cxnSp>
        <p:cxnSp>
          <p:nvCxnSpPr>
            <p:cNvPr id="97" name="Straight Arrow Connector 96"/>
            <p:cNvCxnSpPr>
              <a:stCxn id="90" idx="0"/>
              <a:endCxn id="77" idx="2"/>
            </p:cNvCxnSpPr>
            <p:nvPr/>
          </p:nvCxnSpPr>
          <p:spPr>
            <a:xfrm flipH="1" flipV="1">
              <a:off x="3555398" y="2864264"/>
              <a:ext cx="1776760" cy="1076453"/>
            </a:xfrm>
            <a:prstGeom prst="straightConnector1">
              <a:avLst/>
            </a:prstGeom>
            <a:noFill/>
            <a:ln w="19050" cap="flat" cmpd="sng" algn="ctr">
              <a:solidFill>
                <a:srgbClr val="70AD47"/>
              </a:solidFill>
              <a:prstDash val="solid"/>
              <a:miter lim="800000"/>
              <a:tailEnd type="triangle"/>
            </a:ln>
            <a:effectLst/>
          </p:spPr>
        </p:cxnSp>
        <p:cxnSp>
          <p:nvCxnSpPr>
            <p:cNvPr id="98" name="Straight Arrow Connector 97"/>
            <p:cNvCxnSpPr>
              <a:stCxn id="77" idx="0"/>
              <a:endCxn id="81" idx="2"/>
            </p:cNvCxnSpPr>
            <p:nvPr/>
          </p:nvCxnSpPr>
          <p:spPr>
            <a:xfrm flipV="1">
              <a:off x="3555398" y="1543061"/>
              <a:ext cx="0" cy="720555"/>
            </a:xfrm>
            <a:prstGeom prst="straightConnector1">
              <a:avLst/>
            </a:prstGeom>
            <a:noFill/>
            <a:ln w="19050" cap="flat" cmpd="sng" algn="ctr">
              <a:solidFill>
                <a:srgbClr val="ED7D31"/>
              </a:solidFill>
              <a:prstDash val="solid"/>
              <a:miter lim="800000"/>
              <a:tailEnd type="triangle"/>
            </a:ln>
            <a:effectLst/>
          </p:spPr>
        </p:cxnSp>
        <p:cxnSp>
          <p:nvCxnSpPr>
            <p:cNvPr id="100" name="Straight Arrow Connector 99"/>
            <p:cNvCxnSpPr>
              <a:stCxn id="69" idx="0"/>
              <a:endCxn id="79" idx="2"/>
            </p:cNvCxnSpPr>
            <p:nvPr/>
          </p:nvCxnSpPr>
          <p:spPr>
            <a:xfrm flipV="1">
              <a:off x="7214189" y="2864263"/>
              <a:ext cx="741571" cy="1081822"/>
            </a:xfrm>
            <a:prstGeom prst="straightConnector1">
              <a:avLst/>
            </a:prstGeom>
            <a:noFill/>
            <a:ln w="19050" cap="flat" cmpd="sng" algn="ctr">
              <a:solidFill>
                <a:srgbClr val="70AD47"/>
              </a:solidFill>
              <a:prstDash val="solid"/>
              <a:miter lim="800000"/>
              <a:tailEnd type="triangle"/>
            </a:ln>
            <a:effectLst/>
          </p:spPr>
        </p:cxnSp>
        <p:sp>
          <p:nvSpPr>
            <p:cNvPr id="101" name="Rounded Rectangle 100"/>
            <p:cNvSpPr/>
            <p:nvPr/>
          </p:nvSpPr>
          <p:spPr>
            <a:xfrm>
              <a:off x="5881780" y="917217"/>
              <a:ext cx="1277608" cy="628124"/>
            </a:xfrm>
            <a:prstGeom prst="roundRect">
              <a:avLst/>
            </a:prstGeom>
            <a:solidFill>
              <a:srgbClr val="ED7D31"/>
            </a:solidFill>
            <a:ln w="12700" cap="flat" cmpd="sng" algn="ctr">
              <a:solidFill>
                <a:srgbClr val="ED7D31">
                  <a:shade val="50000"/>
                </a:srgbClr>
              </a:solidFill>
              <a:prstDash val="solid"/>
              <a:miter lim="800000"/>
            </a:ln>
            <a:effectLst/>
          </p:spPr>
          <p:txBody>
            <a:bodyPr rtlCol="0" anchor="ctr"/>
            <a:lstStyle/>
            <a:p>
              <a:pPr algn="ctr">
                <a:lnSpc>
                  <a:spcPts val="1800"/>
                </a:lnSpc>
                <a:defRPr/>
              </a:pPr>
              <a:r>
                <a:rPr lang="en-US" b="1" kern="0" dirty="0">
                  <a:solidFill>
                    <a:prstClr val="white"/>
                  </a:solidFill>
                  <a:latin typeface="Calibri" panose="020F0502020204030204"/>
                </a:rPr>
                <a:t>Message Table</a:t>
              </a:r>
            </a:p>
          </p:txBody>
        </p:sp>
        <p:sp>
          <p:nvSpPr>
            <p:cNvPr id="103" name="Rounded Rectangle 102"/>
            <p:cNvSpPr/>
            <p:nvPr/>
          </p:nvSpPr>
          <p:spPr>
            <a:xfrm>
              <a:off x="4556704" y="917216"/>
              <a:ext cx="1236399" cy="625842"/>
            </a:xfrm>
            <a:prstGeom prst="roundRect">
              <a:avLst/>
            </a:prstGeom>
            <a:solidFill>
              <a:srgbClr val="ED7D31"/>
            </a:solidFill>
            <a:ln w="12700" cap="flat" cmpd="sng" algn="ctr">
              <a:solidFill>
                <a:srgbClr val="ED7D31">
                  <a:shade val="50000"/>
                </a:srgbClr>
              </a:solidFill>
              <a:prstDash val="solid"/>
              <a:miter lim="800000"/>
            </a:ln>
            <a:effectLst/>
          </p:spPr>
          <p:txBody>
            <a:bodyPr rtlCol="0" anchor="ctr"/>
            <a:lstStyle/>
            <a:p>
              <a:pPr algn="ctr">
                <a:lnSpc>
                  <a:spcPts val="1800"/>
                </a:lnSpc>
                <a:defRPr/>
              </a:pPr>
              <a:r>
                <a:rPr lang="en-US" b="1" kern="0" dirty="0">
                  <a:solidFill>
                    <a:prstClr val="white"/>
                  </a:solidFill>
                  <a:latin typeface="Calibri" panose="020F0502020204030204"/>
                </a:rPr>
                <a:t>Edge</a:t>
              </a:r>
            </a:p>
            <a:p>
              <a:pPr algn="ctr">
                <a:lnSpc>
                  <a:spcPts val="1800"/>
                </a:lnSpc>
                <a:defRPr/>
              </a:pPr>
              <a:r>
                <a:rPr lang="en-US" b="1" kern="0" dirty="0">
                  <a:solidFill>
                    <a:prstClr val="white"/>
                  </a:solidFill>
                  <a:latin typeface="Calibri" panose="020F0502020204030204"/>
                </a:rPr>
                <a:t>Table</a:t>
              </a:r>
            </a:p>
          </p:txBody>
        </p:sp>
        <p:cxnSp>
          <p:nvCxnSpPr>
            <p:cNvPr id="104" name="Straight Arrow Connector 103"/>
            <p:cNvCxnSpPr>
              <a:stCxn id="78" idx="0"/>
              <a:endCxn id="69" idx="2"/>
            </p:cNvCxnSpPr>
            <p:nvPr/>
          </p:nvCxnSpPr>
          <p:spPr>
            <a:xfrm flipH="1" flipV="1">
              <a:off x="7214189" y="4594244"/>
              <a:ext cx="787821" cy="399046"/>
            </a:xfrm>
            <a:prstGeom prst="straightConnector1">
              <a:avLst/>
            </a:prstGeom>
            <a:noFill/>
            <a:ln w="25400" cap="flat" cmpd="sng" algn="ctr">
              <a:solidFill>
                <a:srgbClr val="5B9BD5"/>
              </a:solidFill>
              <a:prstDash val="solid"/>
              <a:miter lim="800000"/>
              <a:tailEnd type="triangle"/>
            </a:ln>
            <a:effectLst/>
          </p:spPr>
        </p:cxnSp>
        <p:cxnSp>
          <p:nvCxnSpPr>
            <p:cNvPr id="105" name="Straight Arrow Connector 104"/>
            <p:cNvCxnSpPr>
              <a:stCxn id="78" idx="0"/>
              <a:endCxn id="67" idx="2"/>
            </p:cNvCxnSpPr>
            <p:nvPr/>
          </p:nvCxnSpPr>
          <p:spPr>
            <a:xfrm flipV="1">
              <a:off x="8002011" y="4594244"/>
              <a:ext cx="1588389" cy="399046"/>
            </a:xfrm>
            <a:prstGeom prst="straightConnector1">
              <a:avLst/>
            </a:prstGeom>
            <a:noFill/>
            <a:ln w="25400" cap="flat" cmpd="sng" algn="ctr">
              <a:solidFill>
                <a:srgbClr val="5B9BD5"/>
              </a:solidFill>
              <a:prstDash val="solid"/>
              <a:miter lim="800000"/>
              <a:tailEnd type="triangle"/>
            </a:ln>
            <a:effectLst/>
          </p:spPr>
        </p:cxnSp>
        <p:cxnSp>
          <p:nvCxnSpPr>
            <p:cNvPr id="106" name="Straight Arrow Connector 105"/>
            <p:cNvCxnSpPr>
              <a:stCxn id="88" idx="0"/>
              <a:endCxn id="101" idx="2"/>
            </p:cNvCxnSpPr>
            <p:nvPr/>
          </p:nvCxnSpPr>
          <p:spPr>
            <a:xfrm flipH="1" flipV="1">
              <a:off x="6520585" y="1545342"/>
              <a:ext cx="1137" cy="718274"/>
            </a:xfrm>
            <a:prstGeom prst="straightConnector1">
              <a:avLst/>
            </a:prstGeom>
            <a:noFill/>
            <a:ln w="19050" cap="flat" cmpd="sng" algn="ctr">
              <a:solidFill>
                <a:srgbClr val="ED7D31"/>
              </a:solidFill>
              <a:prstDash val="solid"/>
              <a:miter lim="800000"/>
              <a:tailEnd type="triangle"/>
            </a:ln>
            <a:effectLst/>
          </p:spPr>
        </p:cxnSp>
        <p:cxnSp>
          <p:nvCxnSpPr>
            <p:cNvPr id="107" name="Straight Arrow Connector 106"/>
            <p:cNvCxnSpPr>
              <a:stCxn id="80" idx="0"/>
              <a:endCxn id="103" idx="2"/>
            </p:cNvCxnSpPr>
            <p:nvPr/>
          </p:nvCxnSpPr>
          <p:spPr>
            <a:xfrm flipH="1" flipV="1">
              <a:off x="5174904" y="1543059"/>
              <a:ext cx="2262" cy="720557"/>
            </a:xfrm>
            <a:prstGeom prst="straightConnector1">
              <a:avLst/>
            </a:prstGeom>
            <a:noFill/>
            <a:ln w="19050" cap="flat" cmpd="sng" algn="ctr">
              <a:solidFill>
                <a:srgbClr val="ED7D31"/>
              </a:solidFill>
              <a:prstDash val="solid"/>
              <a:miter lim="800000"/>
              <a:tailEnd type="triangle"/>
            </a:ln>
            <a:effectLst/>
          </p:spPr>
        </p:cxnSp>
        <p:sp>
          <p:nvSpPr>
            <p:cNvPr id="108" name="TextBox 107"/>
            <p:cNvSpPr txBox="1"/>
            <p:nvPr/>
          </p:nvSpPr>
          <p:spPr>
            <a:xfrm>
              <a:off x="8606278" y="5432388"/>
              <a:ext cx="2008498" cy="513573"/>
            </a:xfrm>
            <a:prstGeom prst="rect">
              <a:avLst/>
            </a:prstGeom>
            <a:noFill/>
          </p:spPr>
          <p:txBody>
            <a:bodyPr wrap="square" rtlCol="0">
              <a:spAutoFit/>
            </a:bodyPr>
            <a:lstStyle/>
            <a:p>
              <a:pPr>
                <a:defRPr/>
              </a:pPr>
              <a:r>
                <a:rPr lang="en-US" b="1" kern="0" dirty="0">
                  <a:solidFill>
                    <a:prstClr val="black"/>
                  </a:solidFill>
                  <a:latin typeface="Calibri" panose="020F0502020204030204"/>
                </a:rPr>
                <a:t>broadcast, send</a:t>
              </a:r>
            </a:p>
          </p:txBody>
        </p:sp>
        <p:sp>
          <p:nvSpPr>
            <p:cNvPr id="109" name="TextBox 108"/>
            <p:cNvSpPr txBox="1"/>
            <p:nvPr/>
          </p:nvSpPr>
          <p:spPr>
            <a:xfrm>
              <a:off x="7013255" y="101419"/>
              <a:ext cx="3504179" cy="770359"/>
            </a:xfrm>
            <a:prstGeom prst="rect">
              <a:avLst/>
            </a:prstGeom>
            <a:noFill/>
          </p:spPr>
          <p:txBody>
            <a:bodyPr wrap="square" rtlCol="0">
              <a:spAutoFit/>
            </a:bodyPr>
            <a:lstStyle/>
            <a:p>
              <a:pPr>
                <a:lnSpc>
                  <a:spcPts val="1800"/>
                </a:lnSpc>
                <a:defRPr/>
              </a:pPr>
              <a:r>
                <a:rPr lang="en-US" b="1" kern="0" dirty="0">
                  <a:solidFill>
                    <a:prstClr val="black"/>
                  </a:solidFill>
                  <a:latin typeface="Calibri" panose="020F0502020204030204"/>
                </a:rPr>
                <a:t>broadcast, allgather, </a:t>
              </a:r>
              <a:r>
                <a:rPr lang="en-US" b="1" kern="0" dirty="0" err="1">
                  <a:solidFill>
                    <a:prstClr val="black"/>
                  </a:solidFill>
                  <a:latin typeface="Calibri" panose="020F0502020204030204"/>
                </a:rPr>
                <a:t>allreduce</a:t>
              </a:r>
              <a:r>
                <a:rPr lang="en-US" b="1" kern="0" dirty="0">
                  <a:solidFill>
                    <a:prstClr val="black"/>
                  </a:solidFill>
                  <a:latin typeface="Calibri" panose="020F0502020204030204"/>
                </a:rPr>
                <a:t>, regroup, message-to-vertex…</a:t>
              </a:r>
            </a:p>
          </p:txBody>
        </p:sp>
        <p:sp>
          <p:nvSpPr>
            <p:cNvPr id="110" name="TextBox 109"/>
            <p:cNvSpPr txBox="1"/>
            <p:nvPr/>
          </p:nvSpPr>
          <p:spPr>
            <a:xfrm>
              <a:off x="7749413" y="2968001"/>
              <a:ext cx="2069928" cy="513573"/>
            </a:xfrm>
            <a:prstGeom prst="rect">
              <a:avLst/>
            </a:prstGeom>
            <a:noFill/>
          </p:spPr>
          <p:txBody>
            <a:bodyPr wrap="square" rtlCol="0">
              <a:spAutoFit/>
            </a:bodyPr>
            <a:lstStyle/>
            <a:p>
              <a:pPr>
                <a:defRPr/>
              </a:pPr>
              <a:r>
                <a:rPr lang="en-US" b="1" kern="0" dirty="0">
                  <a:solidFill>
                    <a:prstClr val="black"/>
                  </a:solidFill>
                  <a:latin typeface="Calibri" panose="020F0502020204030204"/>
                </a:rPr>
                <a:t>broadcast, send</a:t>
              </a:r>
            </a:p>
          </p:txBody>
        </p:sp>
        <p:sp>
          <p:nvSpPr>
            <p:cNvPr id="111" name="TextBox 110"/>
            <p:cNvSpPr txBox="1"/>
            <p:nvPr/>
          </p:nvSpPr>
          <p:spPr>
            <a:xfrm>
              <a:off x="1621817" y="1061914"/>
              <a:ext cx="1209087" cy="513573"/>
            </a:xfrm>
            <a:prstGeom prst="rect">
              <a:avLst/>
            </a:prstGeom>
            <a:noFill/>
          </p:spPr>
          <p:txBody>
            <a:bodyPr wrap="square" rtlCol="0">
              <a:spAutoFit/>
            </a:bodyPr>
            <a:lstStyle/>
            <a:p>
              <a:pPr>
                <a:defRPr/>
              </a:pPr>
              <a:r>
                <a:rPr lang="en-US" b="1" kern="0" dirty="0">
                  <a:solidFill>
                    <a:srgbClr val="ED7D31"/>
                  </a:solidFill>
                  <a:latin typeface="Calibri" panose="020F0502020204030204"/>
                </a:rPr>
                <a:t>Table</a:t>
              </a:r>
            </a:p>
          </p:txBody>
        </p:sp>
        <p:sp>
          <p:nvSpPr>
            <p:cNvPr id="112" name="TextBox 111"/>
            <p:cNvSpPr txBox="1"/>
            <p:nvPr/>
          </p:nvSpPr>
          <p:spPr>
            <a:xfrm>
              <a:off x="1621139" y="2420788"/>
              <a:ext cx="1209086" cy="513573"/>
            </a:xfrm>
            <a:prstGeom prst="rect">
              <a:avLst/>
            </a:prstGeom>
            <a:noFill/>
          </p:spPr>
          <p:txBody>
            <a:bodyPr wrap="square" rtlCol="0">
              <a:spAutoFit/>
            </a:bodyPr>
            <a:lstStyle/>
            <a:p>
              <a:pPr>
                <a:defRPr/>
              </a:pPr>
              <a:r>
                <a:rPr lang="en-US" b="1" kern="0" dirty="0">
                  <a:solidFill>
                    <a:srgbClr val="70AD47"/>
                  </a:solidFill>
                  <a:latin typeface="Calibri" panose="020F0502020204030204"/>
                </a:rPr>
                <a:t>Partition</a:t>
              </a:r>
            </a:p>
          </p:txBody>
        </p:sp>
        <p:sp>
          <p:nvSpPr>
            <p:cNvPr id="113" name="TextBox 112"/>
            <p:cNvSpPr txBox="1"/>
            <p:nvPr/>
          </p:nvSpPr>
          <p:spPr>
            <a:xfrm>
              <a:off x="1622853" y="5093081"/>
              <a:ext cx="1424842" cy="513573"/>
            </a:xfrm>
            <a:prstGeom prst="rect">
              <a:avLst/>
            </a:prstGeom>
            <a:noFill/>
          </p:spPr>
          <p:txBody>
            <a:bodyPr wrap="square" rtlCol="0">
              <a:spAutoFit/>
            </a:bodyPr>
            <a:lstStyle/>
            <a:p>
              <a:pPr>
                <a:defRPr/>
              </a:pPr>
              <a:r>
                <a:rPr lang="en-US" b="1" kern="0" dirty="0">
                  <a:solidFill>
                    <a:srgbClr val="5B9BD5"/>
                  </a:solidFill>
                  <a:latin typeface="Calibri" panose="020F0502020204030204"/>
                </a:rPr>
                <a:t>Basic Types</a:t>
              </a:r>
            </a:p>
          </p:txBody>
        </p:sp>
      </p:grpSp>
    </p:spTree>
    <p:extLst>
      <p:ext uri="{BB962C8B-B14F-4D97-AF65-F5344CB8AC3E}">
        <p14:creationId xmlns:p14="http://schemas.microsoft.com/office/powerpoint/2010/main" val="86367366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404577" y="89807"/>
            <a:ext cx="11176000" cy="51435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p>
            <a:pPr eaLnBrk="0" fontAlgn="base" hangingPunct="0">
              <a:spcAft>
                <a:spcPct val="0"/>
              </a:spcAft>
            </a:pPr>
            <a:r>
              <a:rPr lang="en-US" sz="4000" b="1" dirty="0">
                <a:solidFill>
                  <a:srgbClr val="B30838"/>
                </a:solidFill>
                <a:cs typeface="ＭＳ Ｐゴシック" pitchFamily="-107" charset="-128"/>
              </a:rPr>
              <a:t>The Models of Contemporary Big Data Tools</a:t>
            </a:r>
          </a:p>
        </p:txBody>
      </p:sp>
      <p:grpSp>
        <p:nvGrpSpPr>
          <p:cNvPr id="90" name="Group 89"/>
          <p:cNvGrpSpPr/>
          <p:nvPr/>
        </p:nvGrpSpPr>
        <p:grpSpPr>
          <a:xfrm>
            <a:off x="1828800" y="1447801"/>
            <a:ext cx="8610600" cy="4434840"/>
            <a:chOff x="52612" y="1201299"/>
            <a:chExt cx="8892098" cy="4727751"/>
          </a:xfrm>
        </p:grpSpPr>
        <p:cxnSp>
          <p:nvCxnSpPr>
            <p:cNvPr id="91" name="Straight Connector 90"/>
            <p:cNvCxnSpPr/>
            <p:nvPr/>
          </p:nvCxnSpPr>
          <p:spPr>
            <a:xfrm>
              <a:off x="68232" y="3804446"/>
              <a:ext cx="8835301" cy="16931"/>
            </a:xfrm>
            <a:prstGeom prst="line">
              <a:avLst/>
            </a:prstGeom>
            <a:noFill/>
            <a:ln w="12700" cap="flat" cmpd="sng" algn="ctr">
              <a:solidFill>
                <a:sysClr val="windowText" lastClr="000000"/>
              </a:solidFill>
              <a:prstDash val="dash"/>
              <a:miter lim="800000"/>
            </a:ln>
            <a:effectLst/>
          </p:spPr>
        </p:cxnSp>
        <p:cxnSp>
          <p:nvCxnSpPr>
            <p:cNvPr id="92" name="Straight Connector 91"/>
            <p:cNvCxnSpPr/>
            <p:nvPr/>
          </p:nvCxnSpPr>
          <p:spPr>
            <a:xfrm flipH="1">
              <a:off x="3007438" y="1209383"/>
              <a:ext cx="1" cy="4690924"/>
            </a:xfrm>
            <a:prstGeom prst="line">
              <a:avLst/>
            </a:prstGeom>
            <a:noFill/>
            <a:ln w="12700" cap="flat" cmpd="sng" algn="ctr">
              <a:solidFill>
                <a:sysClr val="windowText" lastClr="000000"/>
              </a:solidFill>
              <a:prstDash val="dash"/>
              <a:miter lim="800000"/>
            </a:ln>
            <a:effectLst/>
          </p:spPr>
        </p:cxnSp>
        <p:cxnSp>
          <p:nvCxnSpPr>
            <p:cNvPr id="93" name="Straight Connector 92"/>
            <p:cNvCxnSpPr/>
            <p:nvPr/>
          </p:nvCxnSpPr>
          <p:spPr>
            <a:xfrm flipV="1">
              <a:off x="52612" y="4584877"/>
              <a:ext cx="8850923" cy="13433"/>
            </a:xfrm>
            <a:prstGeom prst="line">
              <a:avLst/>
            </a:prstGeom>
            <a:noFill/>
            <a:ln w="12700" cap="flat" cmpd="sng" algn="ctr">
              <a:solidFill>
                <a:sysClr val="windowText" lastClr="000000"/>
              </a:solidFill>
              <a:prstDash val="dash"/>
              <a:miter lim="800000"/>
            </a:ln>
            <a:effectLst/>
          </p:spPr>
        </p:cxnSp>
        <p:sp>
          <p:nvSpPr>
            <p:cNvPr id="94" name="Rectangle 93"/>
            <p:cNvSpPr/>
            <p:nvPr/>
          </p:nvSpPr>
          <p:spPr>
            <a:xfrm>
              <a:off x="3067693" y="1202459"/>
              <a:ext cx="1830173" cy="492550"/>
            </a:xfrm>
            <a:prstGeom prst="rect">
              <a:avLst/>
            </a:prstGeom>
            <a:solidFill>
              <a:srgbClr val="00B050"/>
            </a:solidFill>
            <a:ln>
              <a:noFill/>
            </a:ln>
            <a:effectLst>
              <a:outerShdw blurRad="57150" dist="19050" dir="5400000" algn="ctr" rotWithShape="0">
                <a:srgbClr val="000000">
                  <a:alpha val="63000"/>
                </a:srgbClr>
              </a:outerShdw>
            </a:effectLst>
          </p:spPr>
          <p:txBody>
            <a:bodyPr rtlCol="0" anchor="ctr"/>
            <a:lstStyle/>
            <a:p>
              <a:pPr algn="ctr">
                <a:defRPr/>
              </a:pPr>
              <a:r>
                <a:rPr lang="en-US" sz="1400" b="1" kern="0" dirty="0">
                  <a:solidFill>
                    <a:prstClr val="white"/>
                  </a:solidFill>
                  <a:latin typeface="Calibri" panose="020F0502020204030204"/>
                </a:rPr>
                <a:t>MapReduce Model</a:t>
              </a:r>
            </a:p>
          </p:txBody>
        </p:sp>
        <p:sp>
          <p:nvSpPr>
            <p:cNvPr id="95" name="Rectangle 94"/>
            <p:cNvSpPr/>
            <p:nvPr/>
          </p:nvSpPr>
          <p:spPr>
            <a:xfrm>
              <a:off x="1122561" y="1202456"/>
              <a:ext cx="1836388" cy="492549"/>
            </a:xfrm>
            <a:prstGeom prst="rect">
              <a:avLst/>
            </a:prstGeom>
            <a:solidFill>
              <a:srgbClr val="FF0000"/>
            </a:solidFill>
            <a:ln>
              <a:noFill/>
            </a:ln>
            <a:effectLst>
              <a:outerShdw blurRad="57150" dist="19050" dir="5400000" algn="ctr" rotWithShape="0">
                <a:srgbClr val="000000">
                  <a:alpha val="63000"/>
                </a:srgbClr>
              </a:outerShdw>
            </a:effectLst>
          </p:spPr>
          <p:txBody>
            <a:bodyPr rtlCol="0" anchor="ctr"/>
            <a:lstStyle/>
            <a:p>
              <a:pPr algn="ctr">
                <a:defRPr/>
              </a:pPr>
              <a:r>
                <a:rPr lang="en-US" sz="1400" b="1" kern="0" dirty="0">
                  <a:solidFill>
                    <a:prstClr val="white"/>
                  </a:solidFill>
                  <a:latin typeface="Calibri" panose="020F0502020204030204"/>
                </a:rPr>
                <a:t>DAG Model</a:t>
              </a:r>
            </a:p>
          </p:txBody>
        </p:sp>
        <p:sp>
          <p:nvSpPr>
            <p:cNvPr id="96" name="Rectangle 95"/>
            <p:cNvSpPr/>
            <p:nvPr/>
          </p:nvSpPr>
          <p:spPr>
            <a:xfrm>
              <a:off x="5016644" y="1209383"/>
              <a:ext cx="1830173" cy="492550"/>
            </a:xfrm>
            <a:prstGeom prst="rect">
              <a:avLst/>
            </a:prstGeom>
            <a:solidFill>
              <a:srgbClr val="0070C0"/>
            </a:solidFill>
            <a:ln>
              <a:noFill/>
            </a:ln>
            <a:effectLst>
              <a:outerShdw blurRad="57150" dist="19050" dir="5400000" algn="ctr" rotWithShape="0">
                <a:srgbClr val="000000">
                  <a:alpha val="63000"/>
                </a:srgbClr>
              </a:outerShdw>
            </a:effectLst>
          </p:spPr>
          <p:txBody>
            <a:bodyPr rtlCol="0" anchor="ctr"/>
            <a:lstStyle/>
            <a:p>
              <a:pPr algn="ctr">
                <a:defRPr/>
              </a:pPr>
              <a:r>
                <a:rPr lang="en-US" sz="1400" b="1" kern="0" dirty="0">
                  <a:solidFill>
                    <a:prstClr val="white"/>
                  </a:solidFill>
                  <a:latin typeface="Calibri" panose="020F0502020204030204"/>
                </a:rPr>
                <a:t>Graph Model</a:t>
              </a:r>
            </a:p>
          </p:txBody>
        </p:sp>
        <p:sp>
          <p:nvSpPr>
            <p:cNvPr id="97" name="Rectangle 96"/>
            <p:cNvSpPr/>
            <p:nvPr/>
          </p:nvSpPr>
          <p:spPr>
            <a:xfrm>
              <a:off x="6991145" y="1201299"/>
              <a:ext cx="1830173" cy="492550"/>
            </a:xfrm>
            <a:prstGeom prst="rect">
              <a:avLst/>
            </a:prstGeom>
            <a:solidFill>
              <a:srgbClr val="7030A0"/>
            </a:solidFill>
            <a:ln>
              <a:noFill/>
            </a:ln>
            <a:effectLst>
              <a:outerShdw blurRad="57150" dist="19050" dir="5400000" algn="ctr" rotWithShape="0">
                <a:srgbClr val="000000">
                  <a:alpha val="63000"/>
                </a:srgbClr>
              </a:outerShdw>
            </a:effectLst>
          </p:spPr>
          <p:txBody>
            <a:bodyPr rtlCol="0" anchor="ctr"/>
            <a:lstStyle/>
            <a:p>
              <a:pPr algn="ctr">
                <a:defRPr/>
              </a:pPr>
              <a:r>
                <a:rPr lang="en-US" sz="1400" b="1" kern="0" dirty="0">
                  <a:solidFill>
                    <a:prstClr val="white"/>
                  </a:solidFill>
                  <a:latin typeface="Calibri" panose="020F0502020204030204"/>
                </a:rPr>
                <a:t>BSP/Collective Model</a:t>
              </a:r>
            </a:p>
          </p:txBody>
        </p:sp>
        <p:sp>
          <p:nvSpPr>
            <p:cNvPr id="98" name="Rectangle 97"/>
            <p:cNvSpPr/>
            <p:nvPr/>
          </p:nvSpPr>
          <p:spPr>
            <a:xfrm>
              <a:off x="1239790" y="4289500"/>
              <a:ext cx="741410" cy="201907"/>
            </a:xfrm>
            <a:prstGeom prst="rect">
              <a:avLst/>
            </a:prstGeom>
            <a:solidFill>
              <a:sysClr val="window" lastClr="FFFFFF">
                <a:lumMod val="65000"/>
              </a:sysClr>
            </a:solidFill>
            <a:ln w="12700" cap="flat" cmpd="sng" algn="ctr">
              <a:solidFill>
                <a:srgbClr val="A5A5A5">
                  <a:shade val="50000"/>
                </a:srgbClr>
              </a:solidFill>
              <a:prstDash val="solid"/>
              <a:miter lim="800000"/>
            </a:ln>
            <a:effectLst/>
          </p:spPr>
          <p:txBody>
            <a:bodyPr rtlCol="0" anchor="ctr"/>
            <a:lstStyle/>
            <a:p>
              <a:pPr algn="ctr">
                <a:defRPr/>
              </a:pPr>
              <a:r>
                <a:rPr lang="en-US" sz="1400" b="1" kern="0" dirty="0">
                  <a:solidFill>
                    <a:prstClr val="white"/>
                  </a:solidFill>
                  <a:latin typeface="Calibri" panose="020F0502020204030204"/>
                </a:rPr>
                <a:t>Storm</a:t>
              </a:r>
            </a:p>
          </p:txBody>
        </p:sp>
        <p:sp>
          <p:nvSpPr>
            <p:cNvPr id="99" name="Rectangle 98"/>
            <p:cNvSpPr/>
            <p:nvPr/>
          </p:nvSpPr>
          <p:spPr>
            <a:xfrm>
              <a:off x="3066112" y="2524263"/>
              <a:ext cx="1823312" cy="202132"/>
            </a:xfrm>
            <a:prstGeom prst="rect">
              <a:avLst/>
            </a:prstGeom>
            <a:solidFill>
              <a:srgbClr val="00B0F0"/>
            </a:solidFill>
            <a:ln w="12700" cap="flat" cmpd="sng" algn="ctr">
              <a:solidFill>
                <a:srgbClr val="5B9BD5">
                  <a:shade val="50000"/>
                </a:srgbClr>
              </a:solidFill>
              <a:prstDash val="solid"/>
              <a:miter lim="800000"/>
            </a:ln>
            <a:effectLst/>
          </p:spPr>
          <p:txBody>
            <a:bodyPr rtlCol="0" anchor="ctr"/>
            <a:lstStyle/>
            <a:p>
              <a:pPr algn="ctr">
                <a:defRPr/>
              </a:pPr>
              <a:r>
                <a:rPr lang="en-US" sz="1400" b="1" kern="0" dirty="0">
                  <a:solidFill>
                    <a:prstClr val="white"/>
                  </a:solidFill>
                  <a:latin typeface="Calibri" panose="020F0502020204030204"/>
                </a:rPr>
                <a:t>Twister</a:t>
              </a:r>
            </a:p>
          </p:txBody>
        </p:sp>
        <p:sp>
          <p:nvSpPr>
            <p:cNvPr id="100" name="Rectangle 99"/>
            <p:cNvSpPr/>
            <p:nvPr/>
          </p:nvSpPr>
          <p:spPr>
            <a:xfrm>
              <a:off x="52612" y="2161483"/>
              <a:ext cx="979021" cy="1580984"/>
            </a:xfrm>
            <a:prstGeom prst="rect">
              <a:avLst/>
            </a:prstGeom>
            <a:solidFill>
              <a:srgbClr val="C00000"/>
            </a:solidFill>
            <a:ln>
              <a:noFill/>
            </a:ln>
            <a:effectLst>
              <a:outerShdw blurRad="57150" dist="19050" dir="5400000" algn="ctr" rotWithShape="0">
                <a:srgbClr val="000000">
                  <a:alpha val="63000"/>
                </a:srgbClr>
              </a:outerShdw>
            </a:effectLst>
          </p:spPr>
          <p:txBody>
            <a:bodyPr rtlCol="0" anchor="ctr"/>
            <a:lstStyle/>
            <a:p>
              <a:pPr algn="ctr">
                <a:defRPr/>
              </a:pPr>
              <a:r>
                <a:rPr lang="en-US" sz="1400" b="1" kern="0" dirty="0">
                  <a:solidFill>
                    <a:prstClr val="white"/>
                  </a:solidFill>
                  <a:latin typeface="Calibri" panose="020F0502020204030204"/>
                </a:rPr>
                <a:t>For Iterations/</a:t>
              </a:r>
              <a:br>
                <a:rPr lang="en-US" sz="1400" b="1" kern="0" dirty="0">
                  <a:solidFill>
                    <a:prstClr val="white"/>
                  </a:solidFill>
                  <a:latin typeface="Calibri" panose="020F0502020204030204"/>
                </a:rPr>
              </a:br>
              <a:r>
                <a:rPr lang="en-US" sz="1400" b="1" kern="0" dirty="0">
                  <a:solidFill>
                    <a:prstClr val="white"/>
                  </a:solidFill>
                  <a:latin typeface="Calibri" panose="020F0502020204030204"/>
                </a:rPr>
                <a:t>Learning</a:t>
              </a:r>
            </a:p>
          </p:txBody>
        </p:sp>
        <p:sp>
          <p:nvSpPr>
            <p:cNvPr id="101" name="Rectangle 100"/>
            <p:cNvSpPr/>
            <p:nvPr/>
          </p:nvSpPr>
          <p:spPr>
            <a:xfrm>
              <a:off x="52612" y="3823767"/>
              <a:ext cx="970590" cy="737501"/>
            </a:xfrm>
            <a:prstGeom prst="rect">
              <a:avLst/>
            </a:prstGeom>
            <a:solidFill>
              <a:srgbClr val="002060"/>
            </a:solidFill>
            <a:ln>
              <a:noFill/>
            </a:ln>
            <a:effectLst>
              <a:outerShdw blurRad="57150" dist="19050" dir="5400000" algn="ctr" rotWithShape="0">
                <a:srgbClr val="000000">
                  <a:alpha val="63000"/>
                </a:srgbClr>
              </a:outerShdw>
            </a:effectLst>
          </p:spPr>
          <p:txBody>
            <a:bodyPr rtlCol="0" anchor="ctr"/>
            <a:lstStyle/>
            <a:p>
              <a:pPr algn="ctr">
                <a:defRPr/>
              </a:pPr>
              <a:r>
                <a:rPr lang="en-US" sz="1400" b="1" kern="0" dirty="0">
                  <a:solidFill>
                    <a:prstClr val="white"/>
                  </a:solidFill>
                  <a:latin typeface="Calibri" panose="020F0502020204030204"/>
                </a:rPr>
                <a:t>For Streaming</a:t>
              </a:r>
            </a:p>
          </p:txBody>
        </p:sp>
        <p:sp>
          <p:nvSpPr>
            <p:cNvPr id="102" name="Rectangle 101"/>
            <p:cNvSpPr/>
            <p:nvPr/>
          </p:nvSpPr>
          <p:spPr>
            <a:xfrm>
              <a:off x="52612" y="4660670"/>
              <a:ext cx="979022" cy="1268380"/>
            </a:xfrm>
            <a:prstGeom prst="rect">
              <a:avLst/>
            </a:prstGeom>
            <a:solidFill>
              <a:srgbClr val="92D050"/>
            </a:solidFill>
            <a:ln>
              <a:noFill/>
            </a:ln>
            <a:effectLst>
              <a:outerShdw blurRad="57150" dist="19050" dir="5400000" algn="ctr" rotWithShape="0">
                <a:srgbClr val="000000">
                  <a:alpha val="63000"/>
                </a:srgbClr>
              </a:outerShdw>
            </a:effectLst>
          </p:spPr>
          <p:txBody>
            <a:bodyPr rtlCol="0" anchor="ctr"/>
            <a:lstStyle/>
            <a:p>
              <a:pPr algn="ctr">
                <a:defRPr/>
              </a:pPr>
              <a:r>
                <a:rPr lang="en-US" sz="1400" b="1" kern="0" dirty="0">
                  <a:solidFill>
                    <a:prstClr val="white"/>
                  </a:solidFill>
                  <a:latin typeface="Calibri" panose="020F0502020204030204"/>
                </a:rPr>
                <a:t>For Query</a:t>
              </a:r>
            </a:p>
          </p:txBody>
        </p:sp>
        <p:sp>
          <p:nvSpPr>
            <p:cNvPr id="103" name="Rectangle 102"/>
            <p:cNvSpPr/>
            <p:nvPr/>
          </p:nvSpPr>
          <p:spPr>
            <a:xfrm>
              <a:off x="1249348" y="4000808"/>
              <a:ext cx="731498" cy="195222"/>
            </a:xfrm>
            <a:prstGeom prst="rect">
              <a:avLst/>
            </a:prstGeom>
            <a:solidFill>
              <a:sysClr val="window" lastClr="FFFFFF">
                <a:lumMod val="65000"/>
              </a:sysClr>
            </a:solidFill>
            <a:ln w="12700" cap="flat" cmpd="sng" algn="ctr">
              <a:solidFill>
                <a:srgbClr val="A5A5A5">
                  <a:shade val="50000"/>
                </a:srgbClr>
              </a:solidFill>
              <a:prstDash val="solid"/>
              <a:miter lim="800000"/>
            </a:ln>
            <a:effectLst/>
          </p:spPr>
          <p:txBody>
            <a:bodyPr rtlCol="0" anchor="ctr"/>
            <a:lstStyle/>
            <a:p>
              <a:pPr algn="ctr">
                <a:defRPr/>
              </a:pPr>
              <a:r>
                <a:rPr lang="en-US" sz="1400" b="1" kern="0" dirty="0">
                  <a:solidFill>
                    <a:prstClr val="white"/>
                  </a:solidFill>
                  <a:latin typeface="Calibri" panose="020F0502020204030204"/>
                </a:rPr>
                <a:t>S4</a:t>
              </a:r>
            </a:p>
          </p:txBody>
        </p:sp>
        <p:cxnSp>
          <p:nvCxnSpPr>
            <p:cNvPr id="104" name="Straight Connector 103"/>
            <p:cNvCxnSpPr/>
            <p:nvPr/>
          </p:nvCxnSpPr>
          <p:spPr>
            <a:xfrm flipV="1">
              <a:off x="68233" y="2107280"/>
              <a:ext cx="8876477" cy="33572"/>
            </a:xfrm>
            <a:prstGeom prst="line">
              <a:avLst/>
            </a:prstGeom>
            <a:noFill/>
            <a:ln w="12700" cap="flat" cmpd="sng" algn="ctr">
              <a:solidFill>
                <a:sysClr val="windowText" lastClr="000000"/>
              </a:solidFill>
              <a:prstDash val="dash"/>
              <a:miter lim="800000"/>
            </a:ln>
            <a:effectLst/>
          </p:spPr>
        </p:cxnSp>
        <p:sp>
          <p:nvSpPr>
            <p:cNvPr id="105" name="Rectangle 104"/>
            <p:cNvSpPr/>
            <p:nvPr/>
          </p:nvSpPr>
          <p:spPr>
            <a:xfrm>
              <a:off x="3067694" y="1783474"/>
              <a:ext cx="1834469" cy="261281"/>
            </a:xfrm>
            <a:prstGeom prst="rect">
              <a:avLst/>
            </a:prstGeom>
            <a:solidFill>
              <a:srgbClr val="5B9BD5"/>
            </a:solidFill>
            <a:ln w="12700" cap="flat" cmpd="sng" algn="ctr">
              <a:solidFill>
                <a:srgbClr val="5B9BD5">
                  <a:shade val="50000"/>
                </a:srgbClr>
              </a:solidFill>
              <a:prstDash val="solid"/>
              <a:miter lim="800000"/>
            </a:ln>
            <a:effectLst/>
          </p:spPr>
          <p:txBody>
            <a:bodyPr rtlCol="0" anchor="ctr"/>
            <a:lstStyle/>
            <a:p>
              <a:pPr algn="ctr">
                <a:defRPr/>
              </a:pPr>
              <a:r>
                <a:rPr lang="en-US" sz="1400" b="1" kern="0" dirty="0">
                  <a:solidFill>
                    <a:prstClr val="white"/>
                  </a:solidFill>
                  <a:latin typeface="Calibri" panose="020F0502020204030204"/>
                </a:rPr>
                <a:t>Hadoop</a:t>
              </a:r>
            </a:p>
          </p:txBody>
        </p:sp>
        <p:cxnSp>
          <p:nvCxnSpPr>
            <p:cNvPr id="107" name="Straight Connector 106"/>
            <p:cNvCxnSpPr/>
            <p:nvPr/>
          </p:nvCxnSpPr>
          <p:spPr>
            <a:xfrm>
              <a:off x="4957467" y="1209383"/>
              <a:ext cx="0" cy="4687463"/>
            </a:xfrm>
            <a:prstGeom prst="line">
              <a:avLst/>
            </a:prstGeom>
            <a:noFill/>
            <a:ln w="12700" cap="flat" cmpd="sng" algn="ctr">
              <a:solidFill>
                <a:sysClr val="windowText" lastClr="000000"/>
              </a:solidFill>
              <a:prstDash val="dash"/>
              <a:miter lim="800000"/>
            </a:ln>
            <a:effectLst/>
          </p:spPr>
        </p:cxnSp>
        <p:cxnSp>
          <p:nvCxnSpPr>
            <p:cNvPr id="108" name="Straight Connector 107"/>
            <p:cNvCxnSpPr/>
            <p:nvPr/>
          </p:nvCxnSpPr>
          <p:spPr>
            <a:xfrm>
              <a:off x="6903245" y="1209382"/>
              <a:ext cx="0" cy="4673609"/>
            </a:xfrm>
            <a:prstGeom prst="line">
              <a:avLst/>
            </a:prstGeom>
            <a:noFill/>
            <a:ln w="12700" cap="flat" cmpd="sng" algn="ctr">
              <a:solidFill>
                <a:sysClr val="windowText" lastClr="000000"/>
              </a:solidFill>
              <a:prstDash val="dash"/>
              <a:miter lim="800000"/>
            </a:ln>
            <a:effectLst/>
          </p:spPr>
        </p:cxnSp>
        <p:sp>
          <p:nvSpPr>
            <p:cNvPr id="109" name="Rectangle 108"/>
            <p:cNvSpPr/>
            <p:nvPr/>
          </p:nvSpPr>
          <p:spPr>
            <a:xfrm>
              <a:off x="1114470" y="4690666"/>
              <a:ext cx="1021391" cy="198697"/>
            </a:xfrm>
            <a:prstGeom prst="rect">
              <a:avLst/>
            </a:prstGeom>
            <a:solidFill>
              <a:srgbClr val="A5A5A5"/>
            </a:solidFill>
            <a:ln w="12700" cap="flat" cmpd="sng" algn="ctr">
              <a:solidFill>
                <a:srgbClr val="A5A5A5">
                  <a:shade val="50000"/>
                </a:srgbClr>
              </a:solidFill>
              <a:prstDash val="solid"/>
              <a:miter lim="800000"/>
            </a:ln>
            <a:effectLst/>
          </p:spPr>
          <p:txBody>
            <a:bodyPr rtlCol="0" anchor="ctr"/>
            <a:lstStyle/>
            <a:p>
              <a:pPr algn="ctr">
                <a:defRPr/>
              </a:pPr>
              <a:r>
                <a:rPr lang="en-US" sz="1400" b="1" kern="0" dirty="0" err="1">
                  <a:solidFill>
                    <a:prstClr val="white"/>
                  </a:solidFill>
                  <a:latin typeface="Calibri" panose="020F0502020204030204"/>
                </a:rPr>
                <a:t>DryadLINQ</a:t>
              </a:r>
              <a:endParaRPr lang="en-US" sz="1400" b="1" kern="0" dirty="0">
                <a:solidFill>
                  <a:prstClr val="white"/>
                </a:solidFill>
                <a:latin typeface="Calibri" panose="020F0502020204030204"/>
              </a:endParaRPr>
            </a:p>
          </p:txBody>
        </p:sp>
        <p:sp>
          <p:nvSpPr>
            <p:cNvPr id="110" name="Rectangle 109"/>
            <p:cNvSpPr/>
            <p:nvPr/>
          </p:nvSpPr>
          <p:spPr>
            <a:xfrm>
              <a:off x="2187292" y="4673508"/>
              <a:ext cx="2159306" cy="181835"/>
            </a:xfrm>
            <a:prstGeom prst="rect">
              <a:avLst/>
            </a:prstGeom>
            <a:solidFill>
              <a:srgbClr val="5B9BD5"/>
            </a:solidFill>
            <a:ln w="12700" cap="flat" cmpd="sng" algn="ctr">
              <a:solidFill>
                <a:srgbClr val="5B9BD5">
                  <a:shade val="50000"/>
                </a:srgbClr>
              </a:solidFill>
              <a:prstDash val="solid"/>
              <a:miter lim="800000"/>
            </a:ln>
            <a:effectLst/>
          </p:spPr>
          <p:txBody>
            <a:bodyPr rtlCol="0" anchor="ctr"/>
            <a:lstStyle/>
            <a:p>
              <a:pPr algn="ctr">
                <a:defRPr/>
              </a:pPr>
              <a:r>
                <a:rPr lang="en-US" sz="1400" b="1" kern="0" dirty="0">
                  <a:solidFill>
                    <a:prstClr val="white"/>
                  </a:solidFill>
                  <a:latin typeface="Calibri" panose="020F0502020204030204"/>
                </a:rPr>
                <a:t>Pig</a:t>
              </a:r>
            </a:p>
          </p:txBody>
        </p:sp>
        <p:sp>
          <p:nvSpPr>
            <p:cNvPr id="111" name="Rectangle 110"/>
            <p:cNvSpPr/>
            <p:nvPr/>
          </p:nvSpPr>
          <p:spPr>
            <a:xfrm>
              <a:off x="2139068" y="2879851"/>
              <a:ext cx="1811609" cy="203723"/>
            </a:xfrm>
            <a:prstGeom prst="rect">
              <a:avLst/>
            </a:prstGeom>
            <a:solidFill>
              <a:srgbClr val="ED7D31"/>
            </a:solidFill>
            <a:ln w="12700" cap="flat" cmpd="sng" algn="ctr">
              <a:solidFill>
                <a:srgbClr val="ED7D31">
                  <a:shade val="50000"/>
                </a:srgbClr>
              </a:solidFill>
              <a:prstDash val="solid"/>
              <a:miter lim="800000"/>
            </a:ln>
            <a:effectLst/>
          </p:spPr>
          <p:txBody>
            <a:bodyPr rtlCol="0" anchor="ctr"/>
            <a:lstStyle/>
            <a:p>
              <a:pPr algn="ctr">
                <a:defRPr/>
              </a:pPr>
              <a:r>
                <a:rPr lang="en-US" sz="1400" b="1" kern="0" dirty="0">
                  <a:solidFill>
                    <a:prstClr val="white"/>
                  </a:solidFill>
                  <a:latin typeface="Calibri" panose="020F0502020204030204"/>
                </a:rPr>
                <a:t>Spark</a:t>
              </a:r>
            </a:p>
          </p:txBody>
        </p:sp>
        <p:sp>
          <p:nvSpPr>
            <p:cNvPr id="112" name="Rectangle 111"/>
            <p:cNvSpPr/>
            <p:nvPr/>
          </p:nvSpPr>
          <p:spPr>
            <a:xfrm>
              <a:off x="2187289" y="5406354"/>
              <a:ext cx="2159306" cy="180041"/>
            </a:xfrm>
            <a:prstGeom prst="rect">
              <a:avLst/>
            </a:prstGeom>
            <a:solidFill>
              <a:srgbClr val="ED7D31"/>
            </a:solidFill>
            <a:ln w="12700" cap="flat" cmpd="sng" algn="ctr">
              <a:solidFill>
                <a:srgbClr val="ED7D31">
                  <a:shade val="50000"/>
                </a:srgbClr>
              </a:solidFill>
              <a:prstDash val="solid"/>
              <a:miter lim="800000"/>
            </a:ln>
            <a:effectLst/>
          </p:spPr>
          <p:txBody>
            <a:bodyPr rtlCol="0" anchor="ctr"/>
            <a:lstStyle/>
            <a:p>
              <a:pPr algn="ctr">
                <a:defRPr/>
              </a:pPr>
              <a:r>
                <a:rPr lang="en-US" sz="1400" b="1" kern="0">
                  <a:solidFill>
                    <a:prstClr val="white"/>
                  </a:solidFill>
                  <a:latin typeface="Calibri" panose="020F0502020204030204"/>
                </a:rPr>
                <a:t>Spark SQL</a:t>
              </a:r>
              <a:endParaRPr lang="en-US" sz="1400" b="1" kern="0" dirty="0">
                <a:solidFill>
                  <a:prstClr val="white"/>
                </a:solidFill>
                <a:latin typeface="Calibri" panose="020F0502020204030204"/>
              </a:endParaRPr>
            </a:p>
          </p:txBody>
        </p:sp>
        <p:sp>
          <p:nvSpPr>
            <p:cNvPr id="113" name="Rectangle 112"/>
            <p:cNvSpPr/>
            <p:nvPr/>
          </p:nvSpPr>
          <p:spPr>
            <a:xfrm>
              <a:off x="2139068" y="4290804"/>
              <a:ext cx="1491453" cy="200603"/>
            </a:xfrm>
            <a:prstGeom prst="rect">
              <a:avLst/>
            </a:prstGeom>
            <a:solidFill>
              <a:srgbClr val="ED7D31"/>
            </a:solidFill>
            <a:ln w="12700" cap="flat" cmpd="sng" algn="ctr">
              <a:solidFill>
                <a:srgbClr val="ED7D31">
                  <a:shade val="50000"/>
                </a:srgbClr>
              </a:solidFill>
              <a:prstDash val="solid"/>
              <a:miter lim="800000"/>
            </a:ln>
            <a:effectLst/>
          </p:spPr>
          <p:txBody>
            <a:bodyPr rtlCol="0" anchor="ctr"/>
            <a:lstStyle/>
            <a:p>
              <a:pPr algn="ctr">
                <a:defRPr/>
              </a:pPr>
              <a:r>
                <a:rPr lang="en-US" sz="1400" b="1" kern="0" dirty="0">
                  <a:solidFill>
                    <a:prstClr val="white"/>
                  </a:solidFill>
                  <a:latin typeface="Calibri" panose="020F0502020204030204"/>
                </a:rPr>
                <a:t>Spark Streaming</a:t>
              </a:r>
            </a:p>
          </p:txBody>
        </p:sp>
        <p:sp>
          <p:nvSpPr>
            <p:cNvPr id="114" name="Rectangle 113"/>
            <p:cNvSpPr/>
            <p:nvPr/>
          </p:nvSpPr>
          <p:spPr>
            <a:xfrm>
              <a:off x="2187289" y="5632524"/>
              <a:ext cx="5391147" cy="189478"/>
            </a:xfrm>
            <a:prstGeom prst="rect">
              <a:avLst/>
            </a:prstGeom>
            <a:solidFill>
              <a:srgbClr val="44546A">
                <a:lumMod val="60000"/>
                <a:lumOff val="40000"/>
              </a:srgbClr>
            </a:solidFill>
            <a:ln w="12700" cap="flat" cmpd="sng" algn="ctr">
              <a:solidFill>
                <a:srgbClr val="4472C4">
                  <a:shade val="50000"/>
                </a:srgbClr>
              </a:solidFill>
              <a:prstDash val="solid"/>
              <a:miter lim="800000"/>
            </a:ln>
            <a:effectLst/>
          </p:spPr>
          <p:txBody>
            <a:bodyPr rtlCol="0" anchor="ctr"/>
            <a:lstStyle/>
            <a:p>
              <a:pPr algn="ctr">
                <a:defRPr/>
              </a:pPr>
              <a:r>
                <a:rPr lang="en-US" sz="1400" b="1" kern="0" dirty="0">
                  <a:solidFill>
                    <a:prstClr val="white"/>
                  </a:solidFill>
                  <a:latin typeface="Calibri" panose="020F0502020204030204"/>
                </a:rPr>
                <a:t>MRQL</a:t>
              </a:r>
            </a:p>
          </p:txBody>
        </p:sp>
        <p:sp>
          <p:nvSpPr>
            <p:cNvPr id="115" name="Rectangle 114"/>
            <p:cNvSpPr/>
            <p:nvPr/>
          </p:nvSpPr>
          <p:spPr>
            <a:xfrm>
              <a:off x="2187292" y="4899746"/>
              <a:ext cx="2165219" cy="192829"/>
            </a:xfrm>
            <a:prstGeom prst="rect">
              <a:avLst/>
            </a:prstGeom>
            <a:solidFill>
              <a:srgbClr val="5B9BD5"/>
            </a:solidFill>
            <a:ln w="12700" cap="flat" cmpd="sng" algn="ctr">
              <a:solidFill>
                <a:srgbClr val="5B9BD5">
                  <a:shade val="50000"/>
                </a:srgbClr>
              </a:solidFill>
              <a:prstDash val="solid"/>
              <a:miter lim="800000"/>
            </a:ln>
            <a:effectLst/>
          </p:spPr>
          <p:txBody>
            <a:bodyPr rtlCol="0" anchor="ctr"/>
            <a:lstStyle/>
            <a:p>
              <a:pPr algn="ctr">
                <a:defRPr/>
              </a:pPr>
              <a:r>
                <a:rPr lang="en-US" sz="1400" b="1" kern="0" dirty="0">
                  <a:solidFill>
                    <a:prstClr val="white"/>
                  </a:solidFill>
                  <a:latin typeface="Calibri" panose="020F0502020204030204"/>
                </a:rPr>
                <a:t>Hive</a:t>
              </a:r>
            </a:p>
          </p:txBody>
        </p:sp>
        <p:sp>
          <p:nvSpPr>
            <p:cNvPr id="116" name="Rectangle 115"/>
            <p:cNvSpPr/>
            <p:nvPr/>
          </p:nvSpPr>
          <p:spPr>
            <a:xfrm>
              <a:off x="2187293" y="5150834"/>
              <a:ext cx="2165219" cy="196413"/>
            </a:xfrm>
            <a:prstGeom prst="rect">
              <a:avLst/>
            </a:prstGeom>
            <a:solidFill>
              <a:srgbClr val="5B9BD5">
                <a:lumMod val="75000"/>
              </a:srgbClr>
            </a:solidFill>
            <a:ln w="12700" cap="flat" cmpd="sng" algn="ctr">
              <a:solidFill>
                <a:srgbClr val="5B9BD5">
                  <a:shade val="50000"/>
                </a:srgbClr>
              </a:solidFill>
              <a:prstDash val="solid"/>
              <a:miter lim="800000"/>
            </a:ln>
            <a:effectLst/>
          </p:spPr>
          <p:txBody>
            <a:bodyPr rtlCol="0" anchor="ctr"/>
            <a:lstStyle/>
            <a:p>
              <a:pPr algn="ctr">
                <a:defRPr/>
              </a:pPr>
              <a:r>
                <a:rPr lang="en-US" sz="1400" b="1" kern="0" dirty="0">
                  <a:solidFill>
                    <a:prstClr val="white"/>
                  </a:solidFill>
                  <a:latin typeface="Calibri" panose="020F0502020204030204"/>
                </a:rPr>
                <a:t>Tez</a:t>
              </a:r>
            </a:p>
          </p:txBody>
        </p:sp>
        <p:sp>
          <p:nvSpPr>
            <p:cNvPr id="117" name="Rectangle 116"/>
            <p:cNvSpPr/>
            <p:nvPr/>
          </p:nvSpPr>
          <p:spPr>
            <a:xfrm>
              <a:off x="5458696" y="2274529"/>
              <a:ext cx="2043545" cy="168159"/>
            </a:xfrm>
            <a:prstGeom prst="rect">
              <a:avLst/>
            </a:prstGeom>
            <a:solidFill>
              <a:srgbClr val="70AD47"/>
            </a:solidFill>
            <a:ln w="12700" cap="flat" cmpd="sng" algn="ctr">
              <a:solidFill>
                <a:srgbClr val="70AD47">
                  <a:shade val="50000"/>
                </a:srgbClr>
              </a:solidFill>
              <a:prstDash val="solid"/>
              <a:miter lim="800000"/>
            </a:ln>
            <a:effectLst/>
          </p:spPr>
          <p:txBody>
            <a:bodyPr rtlCol="0" anchor="ctr"/>
            <a:lstStyle/>
            <a:p>
              <a:pPr algn="ctr">
                <a:defRPr/>
              </a:pPr>
              <a:r>
                <a:rPr lang="en-US" sz="1400" b="1" kern="0" dirty="0" err="1">
                  <a:solidFill>
                    <a:prstClr val="white"/>
                  </a:solidFill>
                  <a:latin typeface="Calibri" panose="020F0502020204030204"/>
                </a:rPr>
                <a:t>Giraph</a:t>
              </a:r>
              <a:endParaRPr lang="en-US" sz="1400" b="1" kern="0" dirty="0">
                <a:solidFill>
                  <a:prstClr val="white"/>
                </a:solidFill>
                <a:latin typeface="Calibri" panose="020F0502020204030204"/>
              </a:endParaRPr>
            </a:p>
          </p:txBody>
        </p:sp>
        <p:sp>
          <p:nvSpPr>
            <p:cNvPr id="118" name="Rectangle 117"/>
            <p:cNvSpPr/>
            <p:nvPr/>
          </p:nvSpPr>
          <p:spPr>
            <a:xfrm>
              <a:off x="5898544" y="2527323"/>
              <a:ext cx="1598777" cy="182018"/>
            </a:xfrm>
            <a:prstGeom prst="rect">
              <a:avLst/>
            </a:prstGeom>
            <a:solidFill>
              <a:srgbClr val="70AD47">
                <a:lumMod val="60000"/>
                <a:lumOff val="40000"/>
              </a:srgbClr>
            </a:solidFill>
            <a:ln w="12700" cap="flat" cmpd="sng" algn="ctr">
              <a:solidFill>
                <a:srgbClr val="70AD47">
                  <a:shade val="50000"/>
                </a:srgbClr>
              </a:solidFill>
              <a:prstDash val="solid"/>
              <a:miter lim="800000"/>
            </a:ln>
            <a:effectLst/>
          </p:spPr>
          <p:txBody>
            <a:bodyPr rtlCol="0" anchor="ctr"/>
            <a:lstStyle/>
            <a:p>
              <a:pPr algn="ctr">
                <a:defRPr/>
              </a:pPr>
              <a:r>
                <a:rPr lang="en-US" sz="1400" b="1" kern="0" dirty="0">
                  <a:solidFill>
                    <a:prstClr val="white"/>
                  </a:solidFill>
                  <a:latin typeface="Calibri" panose="020F0502020204030204"/>
                </a:rPr>
                <a:t>Hama</a:t>
              </a:r>
            </a:p>
          </p:txBody>
        </p:sp>
        <p:sp>
          <p:nvSpPr>
            <p:cNvPr id="119" name="Rectangle 118"/>
            <p:cNvSpPr/>
            <p:nvPr/>
          </p:nvSpPr>
          <p:spPr>
            <a:xfrm>
              <a:off x="5009543" y="2795175"/>
              <a:ext cx="2492525" cy="166936"/>
            </a:xfrm>
            <a:prstGeom prst="rect">
              <a:avLst/>
            </a:prstGeom>
            <a:solidFill>
              <a:srgbClr val="70AD47">
                <a:lumMod val="75000"/>
              </a:srgbClr>
            </a:solidFill>
            <a:ln w="12700" cap="flat" cmpd="sng" algn="ctr">
              <a:solidFill>
                <a:srgbClr val="70AD47">
                  <a:shade val="50000"/>
                </a:srgbClr>
              </a:solidFill>
              <a:prstDash val="solid"/>
              <a:miter lim="800000"/>
            </a:ln>
            <a:effectLst/>
          </p:spPr>
          <p:txBody>
            <a:bodyPr rtlCol="0" anchor="ctr"/>
            <a:lstStyle/>
            <a:p>
              <a:pPr algn="ctr">
                <a:defRPr/>
              </a:pPr>
              <a:r>
                <a:rPr lang="en-US" sz="1400" b="1" kern="0" dirty="0" err="1">
                  <a:solidFill>
                    <a:prstClr val="white"/>
                  </a:solidFill>
                  <a:latin typeface="Calibri" panose="020F0502020204030204"/>
                </a:rPr>
                <a:t>GraphLab</a:t>
              </a:r>
              <a:endParaRPr lang="en-US" sz="1400" b="1" kern="0" dirty="0">
                <a:solidFill>
                  <a:prstClr val="white"/>
                </a:solidFill>
                <a:latin typeface="Calibri" panose="020F0502020204030204"/>
              </a:endParaRPr>
            </a:p>
          </p:txBody>
        </p:sp>
        <p:sp>
          <p:nvSpPr>
            <p:cNvPr id="120" name="Rectangle 119"/>
            <p:cNvSpPr/>
            <p:nvPr/>
          </p:nvSpPr>
          <p:spPr>
            <a:xfrm>
              <a:off x="3067695" y="3341846"/>
              <a:ext cx="5016437" cy="182903"/>
            </a:xfrm>
            <a:prstGeom prst="rect">
              <a:avLst/>
            </a:prstGeom>
            <a:solidFill>
              <a:srgbClr val="00B0F0"/>
            </a:solidFill>
            <a:ln w="12700" cap="flat" cmpd="sng" algn="ctr">
              <a:solidFill>
                <a:srgbClr val="5B9BD5">
                  <a:shade val="50000"/>
                </a:srgbClr>
              </a:solidFill>
              <a:prstDash val="solid"/>
              <a:miter lim="800000"/>
            </a:ln>
            <a:effectLst/>
          </p:spPr>
          <p:txBody>
            <a:bodyPr rtlCol="0" anchor="ctr"/>
            <a:lstStyle/>
            <a:p>
              <a:pPr algn="ctr">
                <a:defRPr/>
              </a:pPr>
              <a:r>
                <a:rPr lang="en-US" sz="1400" b="1" kern="0" dirty="0">
                  <a:solidFill>
                    <a:prstClr val="white"/>
                  </a:solidFill>
                  <a:latin typeface="Calibri" panose="020F0502020204030204"/>
                </a:rPr>
                <a:t>Harp</a:t>
              </a:r>
            </a:p>
          </p:txBody>
        </p:sp>
        <p:sp>
          <p:nvSpPr>
            <p:cNvPr id="121" name="Rectangle 120"/>
            <p:cNvSpPr/>
            <p:nvPr/>
          </p:nvSpPr>
          <p:spPr>
            <a:xfrm>
              <a:off x="5239030" y="3081223"/>
              <a:ext cx="2258291" cy="164348"/>
            </a:xfrm>
            <a:prstGeom prst="rect">
              <a:avLst/>
            </a:prstGeom>
            <a:solidFill>
              <a:srgbClr val="ED7D31"/>
            </a:solidFill>
            <a:ln w="12700" cap="flat" cmpd="sng" algn="ctr">
              <a:solidFill>
                <a:srgbClr val="ED7D31">
                  <a:shade val="50000"/>
                </a:srgbClr>
              </a:solidFill>
              <a:prstDash val="solid"/>
              <a:miter lim="800000"/>
            </a:ln>
            <a:effectLst/>
          </p:spPr>
          <p:txBody>
            <a:bodyPr rtlCol="0" anchor="ctr"/>
            <a:lstStyle/>
            <a:p>
              <a:pPr algn="ctr">
                <a:defRPr/>
              </a:pPr>
              <a:r>
                <a:rPr lang="en-US" sz="1400" b="1" kern="0" dirty="0">
                  <a:solidFill>
                    <a:prstClr val="white"/>
                  </a:solidFill>
                  <a:latin typeface="Calibri" panose="020F0502020204030204"/>
                </a:rPr>
                <a:t>GraphX</a:t>
              </a:r>
            </a:p>
          </p:txBody>
        </p:sp>
        <p:sp>
          <p:nvSpPr>
            <p:cNvPr id="122" name="Rectangle 121"/>
            <p:cNvSpPr/>
            <p:nvPr/>
          </p:nvSpPr>
          <p:spPr>
            <a:xfrm>
              <a:off x="3066112" y="2235727"/>
              <a:ext cx="1823312" cy="180981"/>
            </a:xfrm>
            <a:prstGeom prst="rect">
              <a:avLst/>
            </a:prstGeom>
            <a:solidFill>
              <a:srgbClr val="4472C4">
                <a:lumMod val="60000"/>
                <a:lumOff val="40000"/>
              </a:srgbClr>
            </a:solidFill>
            <a:ln w="12700" cap="flat" cmpd="sng" algn="ctr">
              <a:solidFill>
                <a:srgbClr val="5B9BD5">
                  <a:shade val="50000"/>
                </a:srgbClr>
              </a:solidFill>
              <a:prstDash val="solid"/>
              <a:miter lim="800000"/>
            </a:ln>
            <a:effectLst/>
          </p:spPr>
          <p:txBody>
            <a:bodyPr rtlCol="0" anchor="ctr"/>
            <a:lstStyle/>
            <a:p>
              <a:pPr algn="ctr">
                <a:defRPr/>
              </a:pPr>
              <a:r>
                <a:rPr lang="en-US" sz="1400" b="1" kern="0" dirty="0">
                  <a:solidFill>
                    <a:prstClr val="white"/>
                  </a:solidFill>
                  <a:latin typeface="Calibri" panose="020F0502020204030204"/>
                </a:rPr>
                <a:t>HaLoop</a:t>
              </a:r>
            </a:p>
          </p:txBody>
        </p:sp>
        <p:cxnSp>
          <p:nvCxnSpPr>
            <p:cNvPr id="123" name="Straight Connector 122"/>
            <p:cNvCxnSpPr/>
            <p:nvPr/>
          </p:nvCxnSpPr>
          <p:spPr>
            <a:xfrm>
              <a:off x="1081922" y="1201300"/>
              <a:ext cx="0" cy="4707800"/>
            </a:xfrm>
            <a:prstGeom prst="line">
              <a:avLst/>
            </a:prstGeom>
            <a:noFill/>
            <a:ln w="12700" cap="flat" cmpd="sng" algn="ctr">
              <a:solidFill>
                <a:sysClr val="windowText" lastClr="000000"/>
              </a:solidFill>
              <a:prstDash val="dash"/>
              <a:miter lim="800000"/>
            </a:ln>
            <a:effectLst/>
          </p:spPr>
        </p:cxnSp>
        <p:sp>
          <p:nvSpPr>
            <p:cNvPr id="124" name="Rectangle 123"/>
            <p:cNvSpPr/>
            <p:nvPr/>
          </p:nvSpPr>
          <p:spPr>
            <a:xfrm>
              <a:off x="2143040" y="3999569"/>
              <a:ext cx="776499" cy="196462"/>
            </a:xfrm>
            <a:prstGeom prst="rect">
              <a:avLst/>
            </a:prstGeom>
            <a:solidFill>
              <a:sysClr val="window" lastClr="FFFFFF">
                <a:lumMod val="50000"/>
              </a:sysClr>
            </a:solidFill>
            <a:ln w="12700" cap="flat" cmpd="sng" algn="ctr">
              <a:solidFill>
                <a:srgbClr val="A5A5A5">
                  <a:shade val="50000"/>
                </a:srgbClr>
              </a:solidFill>
              <a:prstDash val="solid"/>
              <a:miter lim="800000"/>
            </a:ln>
            <a:effectLst/>
          </p:spPr>
          <p:txBody>
            <a:bodyPr rtlCol="0" anchor="ctr"/>
            <a:lstStyle/>
            <a:p>
              <a:pPr algn="ctr">
                <a:defRPr/>
              </a:pPr>
              <a:r>
                <a:rPr lang="en-US" sz="1400" b="1" kern="0" dirty="0">
                  <a:solidFill>
                    <a:prstClr val="white"/>
                  </a:solidFill>
                  <a:latin typeface="Calibri" panose="020F0502020204030204"/>
                </a:rPr>
                <a:t>Samza</a:t>
              </a:r>
            </a:p>
          </p:txBody>
        </p:sp>
        <p:cxnSp>
          <p:nvCxnSpPr>
            <p:cNvPr id="126" name="Straight Connector 125"/>
            <p:cNvCxnSpPr/>
            <p:nvPr/>
          </p:nvCxnSpPr>
          <p:spPr>
            <a:xfrm flipV="1">
              <a:off x="68233" y="1729354"/>
              <a:ext cx="8876477" cy="5069"/>
            </a:xfrm>
            <a:prstGeom prst="line">
              <a:avLst/>
            </a:prstGeom>
            <a:noFill/>
            <a:ln w="12700" cap="flat" cmpd="sng" algn="ctr">
              <a:solidFill>
                <a:sysClr val="windowText" lastClr="000000"/>
              </a:solidFill>
              <a:prstDash val="dash"/>
              <a:miter lim="800000"/>
            </a:ln>
            <a:effectLst/>
          </p:spPr>
        </p:cxnSp>
        <p:sp>
          <p:nvSpPr>
            <p:cNvPr id="127" name="Rectangle 126"/>
            <p:cNvSpPr/>
            <p:nvPr/>
          </p:nvSpPr>
          <p:spPr>
            <a:xfrm>
              <a:off x="1249347" y="3391101"/>
              <a:ext cx="719660" cy="167650"/>
            </a:xfrm>
            <a:prstGeom prst="rect">
              <a:avLst/>
            </a:prstGeom>
            <a:solidFill>
              <a:srgbClr val="A5A5A5"/>
            </a:solidFill>
            <a:ln w="12700" cap="flat" cmpd="sng" algn="ctr">
              <a:solidFill>
                <a:srgbClr val="A5A5A5">
                  <a:shade val="50000"/>
                </a:srgbClr>
              </a:solidFill>
              <a:prstDash val="solid"/>
              <a:miter lim="800000"/>
            </a:ln>
            <a:effectLst/>
          </p:spPr>
          <p:txBody>
            <a:bodyPr rtlCol="0" anchor="ctr"/>
            <a:lstStyle/>
            <a:p>
              <a:pPr algn="ctr">
                <a:defRPr/>
              </a:pPr>
              <a:r>
                <a:rPr lang="en-US" sz="1400" b="1" kern="0" dirty="0">
                  <a:solidFill>
                    <a:prstClr val="white"/>
                  </a:solidFill>
                  <a:latin typeface="Calibri" panose="020F0502020204030204"/>
                </a:rPr>
                <a:t>Dryad</a:t>
              </a:r>
            </a:p>
          </p:txBody>
        </p:sp>
        <p:sp>
          <p:nvSpPr>
            <p:cNvPr id="128" name="Freeform 127"/>
            <p:cNvSpPr/>
            <p:nvPr/>
          </p:nvSpPr>
          <p:spPr>
            <a:xfrm>
              <a:off x="2139068" y="3595424"/>
              <a:ext cx="4707749" cy="345886"/>
            </a:xfrm>
            <a:custGeom>
              <a:avLst/>
              <a:gdLst>
                <a:gd name="connsiteX0" fmla="*/ 0 w 6215103"/>
                <a:gd name="connsiteY0" fmla="*/ 0 h 421896"/>
                <a:gd name="connsiteX1" fmla="*/ 6215103 w 6215103"/>
                <a:gd name="connsiteY1" fmla="*/ 0 h 421896"/>
                <a:gd name="connsiteX2" fmla="*/ 6215103 w 6215103"/>
                <a:gd name="connsiteY2" fmla="*/ 235648 h 421896"/>
                <a:gd name="connsiteX3" fmla="*/ 3605245 w 6215103"/>
                <a:gd name="connsiteY3" fmla="*/ 235648 h 421896"/>
                <a:gd name="connsiteX4" fmla="*/ 3605245 w 6215103"/>
                <a:gd name="connsiteY4" fmla="*/ 421896 h 421896"/>
                <a:gd name="connsiteX5" fmla="*/ 0 w 6215103"/>
                <a:gd name="connsiteY5" fmla="*/ 421896 h 421896"/>
                <a:gd name="connsiteX6" fmla="*/ 0 w 6215103"/>
                <a:gd name="connsiteY6" fmla="*/ 235648 h 421896"/>
                <a:gd name="connsiteX7" fmla="*/ 0 w 6215103"/>
                <a:gd name="connsiteY7" fmla="*/ 167655 h 421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15103" h="421896">
                  <a:moveTo>
                    <a:pt x="0" y="0"/>
                  </a:moveTo>
                  <a:lnTo>
                    <a:pt x="6215103" y="0"/>
                  </a:lnTo>
                  <a:lnTo>
                    <a:pt x="6215103" y="235648"/>
                  </a:lnTo>
                  <a:lnTo>
                    <a:pt x="3605245" y="235648"/>
                  </a:lnTo>
                  <a:lnTo>
                    <a:pt x="3605245" y="421896"/>
                  </a:lnTo>
                  <a:lnTo>
                    <a:pt x="0" y="421896"/>
                  </a:lnTo>
                  <a:lnTo>
                    <a:pt x="0" y="235648"/>
                  </a:lnTo>
                  <a:lnTo>
                    <a:pt x="0" y="167655"/>
                  </a:lnTo>
                  <a:close/>
                </a:path>
              </a:pathLst>
            </a:custGeom>
            <a:solidFill>
              <a:srgbClr val="4472C4"/>
            </a:solidFill>
            <a:ln w="12700" cap="flat" cmpd="sng" algn="ctr">
              <a:solidFill>
                <a:srgbClr val="4472C4">
                  <a:shade val="50000"/>
                </a:srgbClr>
              </a:solidFill>
              <a:prstDash val="solid"/>
              <a:miter lim="800000"/>
            </a:ln>
            <a:effectLst/>
          </p:spPr>
          <p:txBody>
            <a:bodyPr wrap="square" tIns="0" rtlCol="0" anchor="t" anchorCtr="0">
              <a:noAutofit/>
            </a:bodyPr>
            <a:lstStyle/>
            <a:p>
              <a:pPr algn="ctr">
                <a:defRPr/>
              </a:pPr>
              <a:r>
                <a:rPr lang="en-US" sz="1400" b="1" kern="0" dirty="0">
                  <a:solidFill>
                    <a:prstClr val="white"/>
                  </a:solidFill>
                  <a:latin typeface="Calibri" panose="020F0502020204030204"/>
                </a:rPr>
                <a:t>Stratosphere / Flink</a:t>
              </a:r>
            </a:p>
          </p:txBody>
        </p:sp>
      </p:grpSp>
      <p:sp>
        <p:nvSpPr>
          <p:cNvPr id="129" name="Cloud 128"/>
          <p:cNvSpPr/>
          <p:nvPr/>
        </p:nvSpPr>
        <p:spPr>
          <a:xfrm>
            <a:off x="6827731" y="4065631"/>
            <a:ext cx="3571796" cy="1260356"/>
          </a:xfrm>
          <a:prstGeom prst="cloud">
            <a:avLst/>
          </a:prstGeom>
          <a:solidFill>
            <a:srgbClr val="FFC000"/>
          </a:solidFill>
          <a:ln w="12700" cap="flat" cmpd="sng" algn="ctr">
            <a:solidFill>
              <a:srgbClr val="FFC000">
                <a:shade val="50000"/>
              </a:srgbClr>
            </a:solidFill>
            <a:prstDash val="solid"/>
            <a:miter lim="800000"/>
          </a:ln>
          <a:effectLst/>
        </p:spPr>
        <p:txBody>
          <a:bodyPr rtlCol="0" anchor="ctr"/>
          <a:lstStyle/>
          <a:p>
            <a:pPr>
              <a:defRPr/>
            </a:pPr>
            <a:r>
              <a:rPr lang="en-US" b="1" kern="0" dirty="0">
                <a:solidFill>
                  <a:prstClr val="black"/>
                </a:solidFill>
                <a:latin typeface="Calibri" panose="020F0502020204030204"/>
              </a:rPr>
              <a:t>Many of them have fixed communication p</a:t>
            </a:r>
            <a:r>
              <a:rPr lang="en-US" b="1" kern="0" dirty="0" err="1">
                <a:solidFill>
                  <a:prstClr val="black"/>
                </a:solidFill>
                <a:latin typeface="Calibri" panose="020F0502020204030204"/>
              </a:rPr>
              <a:t>atterns</a:t>
            </a:r>
            <a:r>
              <a:rPr lang="en-US" b="1" kern="0" dirty="0">
                <a:solidFill>
                  <a:prstClr val="black"/>
                </a:solidFill>
                <a:latin typeface="Calibri" panose="020F0502020204030204"/>
              </a:rPr>
              <a:t>!</a:t>
            </a:r>
          </a:p>
        </p:txBody>
      </p:sp>
    </p:spTree>
    <p:extLst>
      <p:ext uri="{BB962C8B-B14F-4D97-AF65-F5344CB8AC3E}">
        <p14:creationId xmlns:p14="http://schemas.microsoft.com/office/powerpoint/2010/main" val="2632313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517355" y="584489"/>
            <a:ext cx="248786" cy="369332"/>
          </a:xfrm>
          <a:prstGeom prst="rect">
            <a:avLst/>
          </a:prstGeom>
          <a:noFill/>
        </p:spPr>
        <p:txBody>
          <a:bodyPr wrap="none" rtlCol="0">
            <a:spAutoFit/>
          </a:bodyPr>
          <a:lstStyle/>
          <a:p>
            <a:r>
              <a:rPr lang="en-US" dirty="0" smtClean="0">
                <a:solidFill>
                  <a:srgbClr val="000000"/>
                </a:solidFill>
                <a:cs typeface="Times New Roman" panose="02020603050405020304" pitchFamily="18" charset="0"/>
              </a:rPr>
              <a:t> </a:t>
            </a:r>
            <a:endParaRPr lang="en-US" dirty="0">
              <a:solidFill>
                <a:srgbClr val="000000"/>
              </a:solidFill>
              <a:cs typeface="Times New Roman" panose="02020603050405020304" pitchFamily="18" charset="0"/>
            </a:endParaRPr>
          </a:p>
        </p:txBody>
      </p:sp>
      <p:pic>
        <p:nvPicPr>
          <p:cNvPr id="7" name="Picture 6"/>
          <p:cNvPicPr>
            <a:picLocks noChangeAspect="1"/>
          </p:cNvPicPr>
          <p:nvPr/>
        </p:nvPicPr>
        <p:blipFill>
          <a:blip r:embed="rId3"/>
          <a:stretch>
            <a:fillRect/>
          </a:stretch>
        </p:blipFill>
        <p:spPr>
          <a:xfrm>
            <a:off x="0" y="0"/>
            <a:ext cx="9346018" cy="7102646"/>
          </a:xfrm>
          <a:prstGeom prst="rect">
            <a:avLst/>
          </a:prstGeom>
        </p:spPr>
      </p:pic>
      <p:sp>
        <p:nvSpPr>
          <p:cNvPr id="9" name="Rectangle 8"/>
          <p:cNvSpPr/>
          <p:nvPr/>
        </p:nvSpPr>
        <p:spPr>
          <a:xfrm>
            <a:off x="9388195" y="948087"/>
            <a:ext cx="2803805" cy="217129"/>
          </a:xfrm>
          <a:prstGeom prst="rect">
            <a:avLst/>
          </a:prstGeom>
          <a:solidFill>
            <a:schemeClr val="bg1"/>
          </a:solidFill>
          <a:ln>
            <a:noFill/>
          </a:ln>
        </p:spPr>
        <p:txBody>
          <a:bodyPr wrap="square" lIns="0" tIns="0" rIns="0" bIns="0">
            <a:spAutoFit/>
          </a:bodyPr>
          <a:lstStyle/>
          <a:p>
            <a:r>
              <a:rPr lang="en-US" sz="1400" dirty="0"/>
              <a:t>http://hpc-abds.org/kaleidoscope/</a:t>
            </a:r>
          </a:p>
        </p:txBody>
      </p:sp>
    </p:spTree>
    <p:extLst>
      <p:ext uri="{BB962C8B-B14F-4D97-AF65-F5344CB8AC3E}">
        <p14:creationId xmlns:p14="http://schemas.microsoft.com/office/powerpoint/2010/main" val="8179552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67542" y="0"/>
            <a:ext cx="8520792" cy="64770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p>
            <a:pPr eaLnBrk="0" fontAlgn="base" hangingPunct="0">
              <a:spcAft>
                <a:spcPct val="0"/>
              </a:spcAft>
            </a:pPr>
            <a:r>
              <a:rPr lang="en-US" sz="3600" b="1" dirty="0">
                <a:solidFill>
                  <a:srgbClr val="B30838"/>
                </a:solidFill>
                <a:cs typeface="ＭＳ Ｐゴシック" pitchFamily="-107" charset="-128"/>
              </a:rPr>
              <a:t>Challenges and Opportunities</a:t>
            </a:r>
          </a:p>
        </p:txBody>
      </p:sp>
      <p:sp>
        <p:nvSpPr>
          <p:cNvPr id="3" name="Content Placeholder 2"/>
          <p:cNvSpPr>
            <a:spLocks noGrp="1"/>
          </p:cNvSpPr>
          <p:nvPr>
            <p:ph idx="1"/>
          </p:nvPr>
        </p:nvSpPr>
        <p:spPr>
          <a:xfrm>
            <a:off x="1879600" y="1447800"/>
            <a:ext cx="8777384" cy="3078163"/>
          </a:xfrm>
        </p:spPr>
        <p:txBody>
          <a:bodyPr>
            <a:normAutofit fontScale="70000" lnSpcReduction="20000"/>
          </a:bodyPr>
          <a:lstStyle/>
          <a:p>
            <a:pPr>
              <a:buFont typeface="Arial" panose="020B0604020202020204" pitchFamily="34" charset="0"/>
              <a:buChar char="•"/>
            </a:pPr>
            <a:r>
              <a:rPr lang="en-US" sz="4500" dirty="0"/>
              <a:t>Large-scale parallel simulations and data analysis drive scientific discovery across many </a:t>
            </a:r>
            <a:r>
              <a:rPr lang="en-US" sz="4500" dirty="0" smtClean="0"/>
              <a:t>disciplines</a:t>
            </a:r>
          </a:p>
          <a:p>
            <a:pPr>
              <a:buFont typeface="Arial" panose="020B0604020202020204" pitchFamily="34" charset="0"/>
              <a:buChar char="•"/>
            </a:pPr>
            <a:endParaRPr lang="en-US" sz="4500" dirty="0" smtClean="0"/>
          </a:p>
          <a:p>
            <a:pPr>
              <a:buFont typeface="Arial" panose="020B0604020202020204" pitchFamily="34" charset="0"/>
              <a:buChar char="•"/>
            </a:pPr>
            <a:r>
              <a:rPr lang="en-US" sz="4500" dirty="0" smtClean="0"/>
              <a:t>Research a holistic approach that will </a:t>
            </a:r>
            <a:r>
              <a:rPr lang="en-US" sz="4500" dirty="0"/>
              <a:t>enable performance portability to </a:t>
            </a:r>
            <a:r>
              <a:rPr lang="en-US" sz="4500" dirty="0" smtClean="0"/>
              <a:t>any</a:t>
            </a:r>
            <a:r>
              <a:rPr lang="en-US" sz="4500" b="1" i="1" dirty="0" smtClean="0"/>
              <a:t> </a:t>
            </a:r>
            <a:r>
              <a:rPr lang="en-US" sz="4500" dirty="0"/>
              <a:t>machine, while increasing developer productivity and </a:t>
            </a:r>
            <a:r>
              <a:rPr lang="en-US" sz="4500" dirty="0" smtClean="0"/>
              <a:t>accelerating the </a:t>
            </a:r>
            <a:r>
              <a:rPr lang="en-US" sz="4500" dirty="0"/>
              <a:t>advance of </a:t>
            </a:r>
            <a:r>
              <a:rPr lang="en-US" sz="4500" dirty="0" smtClean="0"/>
              <a:t>science  </a:t>
            </a:r>
            <a:endParaRPr lang="en-US" sz="4500" dirty="0"/>
          </a:p>
          <a:p>
            <a:pPr marL="0" indent="0">
              <a:buNone/>
            </a:pPr>
            <a:endParaRPr lang="en-US" sz="2400" dirty="0" smtClean="0"/>
          </a:p>
        </p:txBody>
      </p:sp>
      <p:sp>
        <p:nvSpPr>
          <p:cNvPr id="6" name="TextBox 5"/>
          <p:cNvSpPr txBox="1"/>
          <p:nvPr/>
        </p:nvSpPr>
        <p:spPr>
          <a:xfrm>
            <a:off x="4027584" y="4776411"/>
            <a:ext cx="6629400" cy="892552"/>
          </a:xfrm>
          <a:prstGeom prst="rect">
            <a:avLst/>
          </a:prstGeom>
          <a:noFill/>
        </p:spPr>
        <p:txBody>
          <a:bodyPr wrap="square" rtlCol="0">
            <a:spAutoFit/>
          </a:bodyPr>
          <a:lstStyle/>
          <a:p>
            <a:pPr algn="r"/>
            <a:endParaRPr lang="en-US" sz="1600" b="1" dirty="0" smtClean="0">
              <a:solidFill>
                <a:prstClr val="black"/>
              </a:solidFill>
              <a:latin typeface="Times New Roman" pitchFamily="18" charset="0"/>
              <a:cs typeface="Times New Roman" pitchFamily="18" charset="0"/>
            </a:endParaRPr>
          </a:p>
          <a:p>
            <a:pPr algn="r"/>
            <a:r>
              <a:rPr lang="en-US" sz="1200" i="1" dirty="0" smtClean="0">
                <a:solidFill>
                  <a:srgbClr val="7030A0"/>
                </a:solidFill>
              </a:rPr>
              <a:t>― DOE </a:t>
            </a:r>
            <a:r>
              <a:rPr lang="en-US" sz="1200" i="1" dirty="0">
                <a:solidFill>
                  <a:srgbClr val="7030A0"/>
                </a:solidFill>
              </a:rPr>
              <a:t>Workshop Report: Machine Learning and Understanding for Intelligent Extreme Scale Scientific Computing and Discovery, January 7-9, 2015</a:t>
            </a:r>
          </a:p>
          <a:p>
            <a:pPr algn="r"/>
            <a:r>
              <a:rPr lang="en-US" sz="1200" i="1" dirty="0" smtClean="0">
                <a:solidFill>
                  <a:srgbClr val="7030A0"/>
                </a:solidFill>
              </a:rPr>
              <a:t> </a:t>
            </a:r>
            <a:endParaRPr lang="en-US" sz="1200" i="1" dirty="0">
              <a:solidFill>
                <a:srgbClr val="7030A0"/>
              </a:solidFill>
            </a:endParaRPr>
          </a:p>
        </p:txBody>
      </p:sp>
    </p:spTree>
    <p:extLst>
      <p:ext uri="{BB962C8B-B14F-4D97-AF65-F5344CB8AC3E}">
        <p14:creationId xmlns:p14="http://schemas.microsoft.com/office/powerpoint/2010/main" val="3716341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1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436" y="2585"/>
            <a:ext cx="11772484" cy="581904"/>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p>
            <a:pPr algn="l" eaLnBrk="0" fontAlgn="base" hangingPunct="0">
              <a:spcAft>
                <a:spcPct val="0"/>
              </a:spcAft>
            </a:pPr>
            <a:r>
              <a:rPr lang="en-US" sz="2800" b="1" dirty="0">
                <a:solidFill>
                  <a:srgbClr val="B30838"/>
                </a:solidFill>
                <a:cs typeface="ＭＳ Ｐゴシック" pitchFamily="-107" charset="-128"/>
              </a:rPr>
              <a:t>Comparison of current Data Analytics stack </a:t>
            </a:r>
            <a:r>
              <a:rPr lang="en-US" sz="2800" b="1" dirty="0" smtClean="0">
                <a:solidFill>
                  <a:srgbClr val="B30838"/>
                </a:solidFill>
                <a:cs typeface="ＭＳ Ｐゴシック" pitchFamily="-107" charset="-128"/>
              </a:rPr>
              <a:t>from </a:t>
            </a:r>
            <a:r>
              <a:rPr lang="en-US" sz="2800" b="1" dirty="0">
                <a:solidFill>
                  <a:srgbClr val="B30838"/>
                </a:solidFill>
                <a:cs typeface="ＭＳ Ｐゴシック" pitchFamily="-107" charset="-128"/>
              </a:rPr>
              <a:t>Cloud and HPC infrastructure</a:t>
            </a:r>
          </a:p>
        </p:txBody>
      </p:sp>
      <p:sp>
        <p:nvSpPr>
          <p:cNvPr id="8" name="TextBox 7"/>
          <p:cNvSpPr txBox="1"/>
          <p:nvPr/>
        </p:nvSpPr>
        <p:spPr>
          <a:xfrm>
            <a:off x="1517355" y="584489"/>
            <a:ext cx="248786" cy="369332"/>
          </a:xfrm>
          <a:prstGeom prst="rect">
            <a:avLst/>
          </a:prstGeom>
          <a:noFill/>
        </p:spPr>
        <p:txBody>
          <a:bodyPr wrap="none" rtlCol="0">
            <a:spAutoFit/>
          </a:bodyPr>
          <a:lstStyle/>
          <a:p>
            <a:r>
              <a:rPr lang="en-US" dirty="0" smtClean="0">
                <a:solidFill>
                  <a:srgbClr val="000000"/>
                </a:solidFill>
                <a:cs typeface="Times New Roman" panose="02020603050405020304" pitchFamily="18" charset="0"/>
              </a:rPr>
              <a:t> </a:t>
            </a:r>
            <a:endParaRPr lang="en-US" dirty="0">
              <a:solidFill>
                <a:srgbClr val="000000"/>
              </a:solidFill>
              <a:cs typeface="Times New Roman" panose="02020603050405020304" pitchFamily="18" charset="0"/>
            </a:endParaRPr>
          </a:p>
        </p:txBody>
      </p:sp>
      <p:pic>
        <p:nvPicPr>
          <p:cNvPr id="10" name="Picture 9"/>
          <p:cNvPicPr>
            <a:picLocks noChangeAspect="1"/>
          </p:cNvPicPr>
          <p:nvPr/>
        </p:nvPicPr>
        <p:blipFill>
          <a:blip r:embed="rId3"/>
          <a:stretch>
            <a:fillRect/>
          </a:stretch>
        </p:blipFill>
        <p:spPr>
          <a:xfrm>
            <a:off x="1517355" y="1047268"/>
            <a:ext cx="9334259" cy="5067094"/>
          </a:xfrm>
          <a:prstGeom prst="rect">
            <a:avLst/>
          </a:prstGeom>
        </p:spPr>
      </p:pic>
      <p:sp>
        <p:nvSpPr>
          <p:cNvPr id="4" name="TextBox 3"/>
          <p:cNvSpPr txBox="1"/>
          <p:nvPr/>
        </p:nvSpPr>
        <p:spPr>
          <a:xfrm>
            <a:off x="1424618" y="6443784"/>
            <a:ext cx="10767382" cy="414216"/>
          </a:xfrm>
          <a:prstGeom prst="rect">
            <a:avLst/>
          </a:prstGeom>
          <a:noFill/>
        </p:spPr>
        <p:txBody>
          <a:bodyPr wrap="square" rtlCol="0">
            <a:spAutoFit/>
          </a:bodyPr>
          <a:lstStyle/>
          <a:p>
            <a:pPr>
              <a:lnSpc>
                <a:spcPts val="1200"/>
              </a:lnSpc>
            </a:pPr>
            <a:r>
              <a:rPr lang="en-US" sz="1200" dirty="0" smtClean="0">
                <a:solidFill>
                  <a:srgbClr val="000000"/>
                </a:solidFill>
              </a:rPr>
              <a:t>J.</a:t>
            </a:r>
            <a:r>
              <a:rPr lang="en-US" sz="1200" dirty="0">
                <a:solidFill>
                  <a:srgbClr val="000000"/>
                </a:solidFill>
              </a:rPr>
              <a:t> Qiu, </a:t>
            </a:r>
            <a:r>
              <a:rPr lang="en-US" sz="1200" dirty="0" smtClean="0">
                <a:solidFill>
                  <a:srgbClr val="000000"/>
                </a:solidFill>
              </a:rPr>
              <a:t>S.</a:t>
            </a:r>
            <a:r>
              <a:rPr lang="en-US" sz="1200" dirty="0">
                <a:solidFill>
                  <a:srgbClr val="000000"/>
                </a:solidFill>
              </a:rPr>
              <a:t> </a:t>
            </a:r>
            <a:r>
              <a:rPr lang="en-US" sz="1200" dirty="0" err="1">
                <a:solidFill>
                  <a:srgbClr val="000000"/>
                </a:solidFill>
              </a:rPr>
              <a:t>Jha</a:t>
            </a:r>
            <a:r>
              <a:rPr lang="en-US" sz="1200" dirty="0">
                <a:solidFill>
                  <a:srgbClr val="000000"/>
                </a:solidFill>
              </a:rPr>
              <a:t>, </a:t>
            </a:r>
            <a:r>
              <a:rPr lang="en-US" sz="1200" dirty="0" smtClean="0">
                <a:solidFill>
                  <a:srgbClr val="000000"/>
                </a:solidFill>
              </a:rPr>
              <a:t>A.</a:t>
            </a:r>
            <a:r>
              <a:rPr lang="en-US" sz="1200" dirty="0">
                <a:solidFill>
                  <a:srgbClr val="000000"/>
                </a:solidFill>
              </a:rPr>
              <a:t> </a:t>
            </a:r>
            <a:r>
              <a:rPr lang="en-US" sz="1200" dirty="0" err="1">
                <a:solidFill>
                  <a:srgbClr val="000000"/>
                </a:solidFill>
              </a:rPr>
              <a:t>Luckow</a:t>
            </a:r>
            <a:r>
              <a:rPr lang="en-US" sz="1200" dirty="0">
                <a:solidFill>
                  <a:srgbClr val="000000"/>
                </a:solidFill>
              </a:rPr>
              <a:t>, </a:t>
            </a:r>
            <a:r>
              <a:rPr lang="en-US" sz="1200" dirty="0" smtClean="0">
                <a:solidFill>
                  <a:srgbClr val="000000"/>
                </a:solidFill>
              </a:rPr>
              <a:t>G. </a:t>
            </a:r>
            <a:r>
              <a:rPr lang="en-US" sz="1200" dirty="0">
                <a:solidFill>
                  <a:srgbClr val="000000"/>
                </a:solidFill>
              </a:rPr>
              <a:t>Fox, </a:t>
            </a:r>
            <a:r>
              <a:rPr lang="en-US" sz="1200" dirty="0" err="1">
                <a:solidFill>
                  <a:srgbClr val="000000"/>
                </a:solidFill>
              </a:rPr>
              <a:t>TowardsHPC</a:t>
            </a:r>
            <a:r>
              <a:rPr lang="en-US" sz="1200" dirty="0">
                <a:solidFill>
                  <a:srgbClr val="000000"/>
                </a:solidFill>
              </a:rPr>
              <a:t>-ABDS: An Initial High-Performance Big Data </a:t>
            </a:r>
            <a:r>
              <a:rPr lang="en-US" sz="1200" dirty="0" smtClean="0">
                <a:solidFill>
                  <a:srgbClr val="000000"/>
                </a:solidFill>
              </a:rPr>
              <a:t>Stack, proceedings </a:t>
            </a:r>
            <a:r>
              <a:rPr lang="en-US" sz="1200" dirty="0">
                <a:solidFill>
                  <a:srgbClr val="000000"/>
                </a:solidFill>
              </a:rPr>
              <a:t>of ACM 1st Big Data Interoperability Framework Workshop: Building Robust Big Data ecosystem, NIST special publication, March 13-21, 2014</a:t>
            </a:r>
            <a:r>
              <a:rPr lang="en-US" dirty="0">
                <a:solidFill>
                  <a:srgbClr val="000000"/>
                </a:solidFill>
              </a:rPr>
              <a:t>.</a:t>
            </a:r>
          </a:p>
        </p:txBody>
      </p:sp>
    </p:spTree>
    <p:extLst>
      <p:ext uri="{BB962C8B-B14F-4D97-AF65-F5344CB8AC3E}">
        <p14:creationId xmlns:p14="http://schemas.microsoft.com/office/powerpoint/2010/main" val="97555803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91677" y="0"/>
            <a:ext cx="4549175" cy="546904"/>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p>
            <a:pPr eaLnBrk="0" fontAlgn="base" hangingPunct="0">
              <a:spcAft>
                <a:spcPct val="0"/>
              </a:spcAft>
            </a:pPr>
            <a:r>
              <a:rPr lang="en-US" sz="3200" b="1" dirty="0">
                <a:solidFill>
                  <a:srgbClr val="B30838"/>
                </a:solidFill>
                <a:cs typeface="ＭＳ Ｐゴシック" pitchFamily="-107" charset="-128"/>
              </a:rPr>
              <a:t>Big Data Ogres1</a:t>
            </a:r>
          </a:p>
        </p:txBody>
      </p:sp>
      <p:sp>
        <p:nvSpPr>
          <p:cNvPr id="3" name="Content Placeholder 2"/>
          <p:cNvSpPr>
            <a:spLocks noGrp="1"/>
          </p:cNvSpPr>
          <p:nvPr>
            <p:ph idx="1"/>
          </p:nvPr>
        </p:nvSpPr>
        <p:spPr>
          <a:xfrm>
            <a:off x="185738" y="868585"/>
            <a:ext cx="11820525" cy="4552950"/>
          </a:xfrm>
        </p:spPr>
        <p:txBody>
          <a:bodyPr>
            <a:normAutofit/>
          </a:bodyPr>
          <a:lstStyle/>
          <a:p>
            <a:r>
              <a:rPr lang="en-US" sz="2400" b="1" dirty="0" smtClean="0"/>
              <a:t>Systematic</a:t>
            </a:r>
          </a:p>
          <a:p>
            <a:pPr lvl="1"/>
            <a:r>
              <a:rPr lang="en-US" sz="2200" dirty="0" smtClean="0"/>
              <a:t>4 Dimensions – Problem architecture, Execution, Data source and style, and Processing </a:t>
            </a:r>
          </a:p>
          <a:p>
            <a:pPr lvl="1"/>
            <a:r>
              <a:rPr lang="en-US" sz="2200" dirty="0" smtClean="0"/>
              <a:t>50 facets</a:t>
            </a:r>
          </a:p>
          <a:p>
            <a:r>
              <a:rPr lang="en-US" sz="2400" b="1" dirty="0" smtClean="0"/>
              <a:t>Classes of Problems</a:t>
            </a:r>
          </a:p>
          <a:p>
            <a:pPr lvl="1"/>
            <a:r>
              <a:rPr lang="en-US" sz="2200" dirty="0" smtClean="0"/>
              <a:t>Similar to Berkeley Dwarfs</a:t>
            </a:r>
          </a:p>
          <a:p>
            <a:r>
              <a:rPr lang="en-US" sz="2400" b="1" dirty="0" smtClean="0"/>
              <a:t>Think of Diamonds </a:t>
            </a:r>
            <a:r>
              <a:rPr lang="en-US" sz="2400" b="1" dirty="0" smtClean="0">
                <a:sym typeface="Wingdings" panose="05000000000000000000" pitchFamily="2" charset="2"/>
              </a:rPr>
              <a:t></a:t>
            </a:r>
            <a:endParaRPr lang="en-US" sz="2400" b="1" dirty="0" smtClean="0"/>
          </a:p>
          <a:p>
            <a:endParaRPr lang="en-US" sz="2400" b="1" dirty="0"/>
          </a:p>
        </p:txBody>
      </p:sp>
      <p:sp>
        <p:nvSpPr>
          <p:cNvPr id="7" name="Content Placeholder 2"/>
          <p:cNvSpPr txBox="1">
            <a:spLocks/>
          </p:cNvSpPr>
          <p:nvPr/>
        </p:nvSpPr>
        <p:spPr>
          <a:xfrm>
            <a:off x="0" y="5530408"/>
            <a:ext cx="12192000" cy="762000"/>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rgbClr val="C00000"/>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rgbClr val="C00000"/>
              </a:buClr>
              <a:buFont typeface="Arial" panose="020B0604020202020204"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rgbClr val="C00000"/>
              </a:buClr>
              <a:buSzPct val="85000"/>
              <a:buFont typeface="Webdings" panose="05030102010509060703" pitchFamily="18" charset="2"/>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rgbClr val="C00000"/>
              </a:buClr>
              <a:buFont typeface="Calibri" panose="020F0502020204030204"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rgbClr val="C00000"/>
              </a:buClr>
              <a:buFont typeface="Calibri" panose="020F0502020204030204"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sz="1400" i="1" baseline="30000" dirty="0" smtClean="0"/>
              <a:t>1</a:t>
            </a:r>
            <a:r>
              <a:rPr lang="en-US" sz="1400" i="1" dirty="0" smtClean="0"/>
              <a:t>Geoffrey </a:t>
            </a:r>
            <a:r>
              <a:rPr lang="en-US" sz="1400" i="1" dirty="0" err="1"/>
              <a:t>C.Fox</a:t>
            </a:r>
            <a:r>
              <a:rPr lang="en-US" sz="1400" i="1" dirty="0"/>
              <a:t>, S.J., Judy </a:t>
            </a:r>
            <a:r>
              <a:rPr lang="en-US" sz="1400" i="1" dirty="0" err="1"/>
              <a:t>Qiu</a:t>
            </a:r>
            <a:r>
              <a:rPr lang="en-US" sz="1400" i="1" dirty="0"/>
              <a:t>, Andre </a:t>
            </a:r>
            <a:r>
              <a:rPr lang="en-US" sz="1400" i="1" dirty="0" err="1"/>
              <a:t>Luckow</a:t>
            </a:r>
            <a:r>
              <a:rPr lang="en-US" sz="1400" i="1" dirty="0"/>
              <a:t>. Towards an Understanding of Facets and Exemplars of Big Data Applications. Available from: http://grids.ucs.indiana.edu/ptliupages/publications/OgrePaperv9.pdf</a:t>
            </a:r>
            <a:endParaRPr lang="en-US" sz="1400" i="1" dirty="0" smtClean="0"/>
          </a:p>
        </p:txBody>
      </p:sp>
      <p:grpSp>
        <p:nvGrpSpPr>
          <p:cNvPr id="8" name="Canvas 290"/>
          <p:cNvGrpSpPr/>
          <p:nvPr/>
        </p:nvGrpSpPr>
        <p:grpSpPr>
          <a:xfrm>
            <a:off x="2267763" y="3784248"/>
            <a:ext cx="5873735" cy="1386671"/>
            <a:chOff x="0" y="0"/>
            <a:chExt cx="4228930" cy="1360805"/>
          </a:xfrm>
        </p:grpSpPr>
        <p:sp>
          <p:nvSpPr>
            <p:cNvPr id="9" name="Rectangle 8"/>
            <p:cNvSpPr/>
            <p:nvPr/>
          </p:nvSpPr>
          <p:spPr>
            <a:xfrm>
              <a:off x="0" y="0"/>
              <a:ext cx="4228465" cy="1360805"/>
            </a:xfrm>
            <a:prstGeom prst="rect">
              <a:avLst/>
            </a:prstGeom>
          </p:spPr>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09871"/>
              <a:ext cx="1325235" cy="889591"/>
            </a:xfrm>
            <a:prstGeom prst="rect">
              <a:avLst/>
            </a:prstGeom>
          </p:spPr>
        </p:pic>
        <p:pic>
          <p:nvPicPr>
            <p:cNvPr id="11" name="Picture 10"/>
            <p:cNvPicPr>
              <a:picLocks noChangeAspect="1"/>
            </p:cNvPicPr>
            <p:nvPr/>
          </p:nvPicPr>
          <p:blipFill rotWithShape="1">
            <a:blip r:embed="rId4"/>
            <a:srcRect t="4673" b="6543"/>
            <a:stretch/>
          </p:blipFill>
          <p:spPr>
            <a:xfrm>
              <a:off x="3091245" y="21266"/>
              <a:ext cx="1137685" cy="1010093"/>
            </a:xfrm>
            <a:prstGeom prst="rect">
              <a:avLst/>
            </a:prstGeom>
          </p:spPr>
        </p:pic>
        <p:pic>
          <p:nvPicPr>
            <p:cNvPr id="12" name="Picture 11"/>
            <p:cNvPicPr>
              <a:picLocks noChangeAspect="1"/>
            </p:cNvPicPr>
            <p:nvPr/>
          </p:nvPicPr>
          <p:blipFill>
            <a:blip r:embed="rId5"/>
            <a:stretch>
              <a:fillRect/>
            </a:stretch>
          </p:blipFill>
          <p:spPr>
            <a:xfrm>
              <a:off x="1698380" y="0"/>
              <a:ext cx="1031359" cy="1031359"/>
            </a:xfrm>
            <a:prstGeom prst="rect">
              <a:avLst/>
            </a:prstGeom>
          </p:spPr>
        </p:pic>
        <p:sp>
          <p:nvSpPr>
            <p:cNvPr id="13" name="Text Box 2"/>
            <p:cNvSpPr txBox="1">
              <a:spLocks noChangeArrowheads="1"/>
            </p:cNvSpPr>
            <p:nvPr/>
          </p:nvSpPr>
          <p:spPr bwMode="auto">
            <a:xfrm>
              <a:off x="210187" y="1084521"/>
              <a:ext cx="808137" cy="276284"/>
            </a:xfrm>
            <a:prstGeom prst="rect">
              <a:avLst/>
            </a:prstGeom>
            <a:solidFill>
              <a:srgbClr val="FFFFFF"/>
            </a:solidFill>
            <a:ln w="9525">
              <a:solidFill>
                <a:schemeClr val="bg1"/>
              </a:solidFill>
              <a:miter lim="800000"/>
              <a:headEnd/>
              <a:tailEnd/>
            </a:ln>
          </p:spPr>
          <p:txBody>
            <a:bodyPr rot="0" vert="horz" wrap="square" lIns="0" tIns="0" rIns="0" bIns="0" anchor="t" anchorCtr="0">
              <a:noAutofit/>
            </a:bodyPr>
            <a:lstStyle/>
            <a:p>
              <a:pPr marL="0" marR="0">
                <a:lnSpc>
                  <a:spcPct val="106000"/>
                </a:lnSpc>
                <a:spcBef>
                  <a:spcPts val="0"/>
                </a:spcBef>
                <a:spcAft>
                  <a:spcPts val="800"/>
                </a:spcAft>
              </a:pPr>
              <a:r>
                <a:rPr lang="en-US" dirty="0">
                  <a:effectLst/>
                  <a:ea typeface="Times New Roman" panose="02020603050405020304" pitchFamily="18" charset="0"/>
                </a:rPr>
                <a:t>Front View</a:t>
              </a:r>
            </a:p>
          </p:txBody>
        </p:sp>
        <p:sp>
          <p:nvSpPr>
            <p:cNvPr id="14" name="Text Box 2"/>
            <p:cNvSpPr txBox="1">
              <a:spLocks noChangeArrowheads="1"/>
            </p:cNvSpPr>
            <p:nvPr/>
          </p:nvSpPr>
          <p:spPr bwMode="auto">
            <a:xfrm>
              <a:off x="1889014" y="1105786"/>
              <a:ext cx="659765" cy="255018"/>
            </a:xfrm>
            <a:prstGeom prst="rect">
              <a:avLst/>
            </a:prstGeom>
            <a:solidFill>
              <a:srgbClr val="FFFFFF"/>
            </a:solidFill>
            <a:ln w="9525">
              <a:solidFill>
                <a:schemeClr val="bg1"/>
              </a:solidFill>
              <a:miter lim="800000"/>
              <a:headEnd/>
              <a:tailEnd/>
            </a:ln>
          </p:spPr>
          <p:txBody>
            <a:bodyPr rot="0" vert="horz" wrap="square" lIns="0" tIns="0" rIns="0" bIns="0" anchor="t" anchorCtr="0">
              <a:noAutofit/>
            </a:bodyPr>
            <a:lstStyle/>
            <a:p>
              <a:pPr marL="0" marR="0">
                <a:lnSpc>
                  <a:spcPct val="105000"/>
                </a:lnSpc>
                <a:spcBef>
                  <a:spcPts val="0"/>
                </a:spcBef>
                <a:spcAft>
                  <a:spcPts val="800"/>
                </a:spcAft>
              </a:pPr>
              <a:r>
                <a:rPr lang="en-US" dirty="0">
                  <a:effectLst/>
                  <a:ea typeface="Times New Roman" panose="02020603050405020304" pitchFamily="18" charset="0"/>
                </a:rPr>
                <a:t>Top View</a:t>
              </a:r>
            </a:p>
          </p:txBody>
        </p:sp>
        <p:sp>
          <p:nvSpPr>
            <p:cNvPr id="15" name="Text Box 2"/>
            <p:cNvSpPr txBox="1">
              <a:spLocks noChangeArrowheads="1"/>
            </p:cNvSpPr>
            <p:nvPr/>
          </p:nvSpPr>
          <p:spPr bwMode="auto">
            <a:xfrm>
              <a:off x="3223049" y="1105787"/>
              <a:ext cx="960507" cy="255017"/>
            </a:xfrm>
            <a:prstGeom prst="rect">
              <a:avLst/>
            </a:prstGeom>
            <a:solidFill>
              <a:srgbClr val="FFFFFF"/>
            </a:solidFill>
            <a:ln w="9525">
              <a:solidFill>
                <a:schemeClr val="bg1"/>
              </a:solidFill>
              <a:miter lim="800000"/>
              <a:headEnd/>
              <a:tailEnd/>
            </a:ln>
          </p:spPr>
          <p:txBody>
            <a:bodyPr rot="0" vert="horz" wrap="square" lIns="0" tIns="0" rIns="0" bIns="0" anchor="t" anchorCtr="0">
              <a:noAutofit/>
            </a:bodyPr>
            <a:lstStyle/>
            <a:p>
              <a:pPr marL="0" marR="0">
                <a:lnSpc>
                  <a:spcPct val="105000"/>
                </a:lnSpc>
                <a:spcBef>
                  <a:spcPts val="0"/>
                </a:spcBef>
                <a:spcAft>
                  <a:spcPts val="800"/>
                </a:spcAft>
              </a:pPr>
              <a:r>
                <a:rPr lang="en-US" dirty="0">
                  <a:effectLst/>
                  <a:ea typeface="Times New Roman" panose="02020603050405020304" pitchFamily="18" charset="0"/>
                </a:rPr>
                <a:t>Bottom View</a:t>
              </a:r>
            </a:p>
          </p:txBody>
        </p:sp>
      </p:grpSp>
    </p:spTree>
    <p:extLst>
      <p:ext uri="{BB962C8B-B14F-4D97-AF65-F5344CB8AC3E}">
        <p14:creationId xmlns:p14="http://schemas.microsoft.com/office/powerpoint/2010/main" val="22063028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3043" y="0"/>
            <a:ext cx="11176000" cy="1143000"/>
          </a:xfrm>
        </p:spPr>
        <p:txBody>
          <a:bodyPr/>
          <a:lstStyle/>
          <a:p>
            <a:r>
              <a:rPr lang="en-US" dirty="0" smtClean="0"/>
              <a:t>Ogre Views</a:t>
            </a:r>
            <a:endParaRPr lang="en-US" dirty="0"/>
          </a:p>
        </p:txBody>
      </p:sp>
      <p:sp>
        <p:nvSpPr>
          <p:cNvPr id="3" name="Content Placeholder 2"/>
          <p:cNvSpPr>
            <a:spLocks noGrp="1"/>
          </p:cNvSpPr>
          <p:nvPr>
            <p:ph idx="1"/>
          </p:nvPr>
        </p:nvSpPr>
        <p:spPr>
          <a:xfrm>
            <a:off x="1128837" y="1416417"/>
            <a:ext cx="4367513" cy="1148706"/>
          </a:xfrm>
        </p:spPr>
        <p:txBody>
          <a:bodyPr>
            <a:normAutofit fontScale="85000" lnSpcReduction="20000"/>
          </a:bodyPr>
          <a:lstStyle/>
          <a:p>
            <a:pPr marL="91440" indent="-91440" eaLnBrk="1" hangingPunct="1">
              <a:lnSpc>
                <a:spcPct val="90000"/>
              </a:lnSpc>
              <a:spcBef>
                <a:spcPts val="1200"/>
              </a:spcBef>
              <a:spcAft>
                <a:spcPts val="200"/>
              </a:spcAft>
              <a:buClr>
                <a:srgbClr val="C00000"/>
              </a:buClr>
              <a:buSzPct val="100000"/>
              <a:buFont typeface="Calibri" panose="020F0502020204030204" pitchFamily="34" charset="0"/>
              <a:buChar char=" "/>
            </a:pPr>
            <a:r>
              <a:rPr lang="en-US" sz="3200" b="1" kern="1200" dirty="0">
                <a:solidFill>
                  <a:srgbClr val="C00000"/>
                </a:solidFill>
                <a:cs typeface="+mn-cs"/>
              </a:rPr>
              <a:t>Processing View</a:t>
            </a:r>
          </a:p>
          <a:p>
            <a:pPr marL="384048" lvl="1" indent="-182880" eaLnBrk="1" hangingPunct="1">
              <a:lnSpc>
                <a:spcPct val="110000"/>
              </a:lnSpc>
              <a:spcBef>
                <a:spcPts val="200"/>
              </a:spcBef>
              <a:spcAft>
                <a:spcPts val="400"/>
              </a:spcAft>
              <a:buClr>
                <a:srgbClr val="C00000"/>
              </a:buClr>
              <a:buFont typeface="Arial" panose="020B0604020202020204" pitchFamily="34" charset="0"/>
              <a:buChar char="•"/>
            </a:pPr>
            <a:r>
              <a:rPr lang="en-US" sz="2700" kern="1200" dirty="0">
                <a:solidFill>
                  <a:schemeClr val="tx1">
                    <a:lumMod val="75000"/>
                    <a:lumOff val="25000"/>
                  </a:schemeClr>
                </a:solidFill>
                <a:cs typeface="+mn-cs"/>
              </a:rPr>
              <a:t>Classes of processing steps</a:t>
            </a:r>
          </a:p>
          <a:p>
            <a:pPr marL="384048" lvl="1" indent="-182880" eaLnBrk="1" hangingPunct="1">
              <a:lnSpc>
                <a:spcPct val="110000"/>
              </a:lnSpc>
              <a:spcBef>
                <a:spcPts val="200"/>
              </a:spcBef>
              <a:spcAft>
                <a:spcPts val="400"/>
              </a:spcAft>
              <a:buClr>
                <a:srgbClr val="C00000"/>
              </a:buClr>
              <a:buFont typeface="Arial" panose="020B0604020202020204" pitchFamily="34" charset="0"/>
              <a:buChar char="•"/>
            </a:pPr>
            <a:r>
              <a:rPr lang="en-US" sz="2700" kern="1200" dirty="0">
                <a:solidFill>
                  <a:schemeClr val="tx1">
                    <a:lumMod val="75000"/>
                    <a:lumOff val="25000"/>
                  </a:schemeClr>
                </a:solidFill>
                <a:cs typeface="+mn-cs"/>
              </a:rPr>
              <a:t>Algorithms and kernels</a:t>
            </a:r>
          </a:p>
        </p:txBody>
      </p:sp>
      <p:cxnSp>
        <p:nvCxnSpPr>
          <p:cNvPr id="7" name="Straight Connector 6"/>
          <p:cNvCxnSpPr/>
          <p:nvPr/>
        </p:nvCxnSpPr>
        <p:spPr>
          <a:xfrm>
            <a:off x="5949331" y="3870115"/>
            <a:ext cx="0" cy="1554480"/>
          </a:xfrm>
          <a:prstGeom prst="line">
            <a:avLst/>
          </a:prstGeom>
          <a:solidFill>
            <a:schemeClr val="bg1"/>
          </a:solidFill>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5948303" y="1167230"/>
            <a:ext cx="0" cy="1554480"/>
          </a:xfrm>
          <a:prstGeom prst="line">
            <a:avLst/>
          </a:prstGeom>
          <a:solidFill>
            <a:schemeClr val="bg1"/>
          </a:solidFill>
          <a:ln w="9525">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rot="5400000">
            <a:off x="8720816" y="1238438"/>
            <a:ext cx="0" cy="4126827"/>
          </a:xfrm>
          <a:prstGeom prst="line">
            <a:avLst/>
          </a:prstGeom>
          <a:solidFill>
            <a:schemeClr val="bg1"/>
          </a:solidFill>
          <a:ln w="9525">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1070683" y="3298403"/>
            <a:ext cx="4114800" cy="6122"/>
          </a:xfrm>
          <a:prstGeom prst="line">
            <a:avLst/>
          </a:prstGeom>
          <a:solidFill>
            <a:schemeClr val="bg1"/>
          </a:solidFill>
          <a:ln w="952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5186059" y="2710786"/>
            <a:ext cx="1470768" cy="117523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400"/>
              </a:spcAft>
            </a:pPr>
            <a:r>
              <a:rPr lang="en-US" b="1" dirty="0" smtClean="0">
                <a:solidFill>
                  <a:srgbClr val="000000"/>
                </a:solidFill>
                <a:effectLst/>
                <a:ea typeface="Times New Roman" panose="02020603050405020304" pitchFamily="18" charset="0"/>
              </a:rPr>
              <a:t>Ogre Views</a:t>
            </a:r>
            <a:endParaRPr lang="en-US" b="1" dirty="0">
              <a:effectLst/>
              <a:ea typeface="Times New Roman" panose="02020603050405020304" pitchFamily="18" charset="0"/>
            </a:endParaRPr>
          </a:p>
        </p:txBody>
      </p:sp>
      <p:sp>
        <p:nvSpPr>
          <p:cNvPr id="14" name="Content Placeholder 2"/>
          <p:cNvSpPr txBox="1">
            <a:spLocks/>
          </p:cNvSpPr>
          <p:nvPr/>
        </p:nvSpPr>
        <p:spPr>
          <a:xfrm>
            <a:off x="884144" y="3860648"/>
            <a:ext cx="4856899" cy="1341976"/>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rgbClr val="C00000"/>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rgbClr val="C00000"/>
              </a:buClr>
              <a:buFont typeface="Arial" panose="020B0604020202020204"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rgbClr val="C00000"/>
              </a:buClr>
              <a:buSzPct val="85000"/>
              <a:buFont typeface="Webdings" panose="05030102010509060703" pitchFamily="18" charset="2"/>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rgbClr val="C00000"/>
              </a:buClr>
              <a:buFont typeface="Calibri" panose="020F0502020204030204"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rgbClr val="C00000"/>
              </a:buClr>
              <a:buFont typeface="Calibri" panose="020F0502020204030204"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sz="2400" b="1" dirty="0" smtClean="0">
                <a:solidFill>
                  <a:srgbClr val="C00000"/>
                </a:solidFill>
              </a:rPr>
              <a:t>Problem Architecture View</a:t>
            </a:r>
          </a:p>
          <a:p>
            <a:pPr lvl="1"/>
            <a:r>
              <a:rPr lang="en-US" sz="2000" dirty="0" smtClean="0"/>
              <a:t>“Shape” of the application</a:t>
            </a:r>
          </a:p>
          <a:p>
            <a:pPr lvl="1"/>
            <a:r>
              <a:rPr lang="en-US" sz="2000" dirty="0" smtClean="0"/>
              <a:t>Relates to the machine architecture</a:t>
            </a:r>
          </a:p>
        </p:txBody>
      </p:sp>
      <p:sp>
        <p:nvSpPr>
          <p:cNvPr id="15" name="Content Placeholder 2"/>
          <p:cNvSpPr txBox="1">
            <a:spLocks/>
          </p:cNvSpPr>
          <p:nvPr/>
        </p:nvSpPr>
        <p:spPr>
          <a:xfrm>
            <a:off x="6226063" y="3862872"/>
            <a:ext cx="5121973" cy="1686630"/>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rgbClr val="C00000"/>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rgbClr val="C00000"/>
              </a:buClr>
              <a:buFont typeface="Arial" panose="020B0604020202020204"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rgbClr val="C00000"/>
              </a:buClr>
              <a:buSzPct val="85000"/>
              <a:buFont typeface="Webdings" panose="05030102010509060703" pitchFamily="18" charset="2"/>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rgbClr val="C00000"/>
              </a:buClr>
              <a:buFont typeface="Calibri" panose="020F0502020204030204"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rgbClr val="C00000"/>
              </a:buClr>
              <a:buFont typeface="Calibri" panose="020F0502020204030204"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sz="2400" b="1" dirty="0" smtClean="0">
                <a:solidFill>
                  <a:srgbClr val="C00000"/>
                </a:solidFill>
              </a:rPr>
              <a:t>Execution View</a:t>
            </a:r>
          </a:p>
          <a:p>
            <a:pPr lvl="1"/>
            <a:r>
              <a:rPr lang="en-US" sz="2000" dirty="0" smtClean="0"/>
              <a:t>Describes computational issues</a:t>
            </a:r>
          </a:p>
          <a:p>
            <a:pPr lvl="1"/>
            <a:r>
              <a:rPr lang="en-US" sz="2000" dirty="0" smtClean="0"/>
              <a:t>Traditional HPC benchmarks</a:t>
            </a:r>
          </a:p>
          <a:p>
            <a:pPr lvl="1"/>
            <a:r>
              <a:rPr lang="en-US" sz="2000" dirty="0" smtClean="0"/>
              <a:t>Impacts application performance</a:t>
            </a:r>
          </a:p>
        </p:txBody>
      </p:sp>
      <p:sp>
        <p:nvSpPr>
          <p:cNvPr id="16" name="Content Placeholder 2"/>
          <p:cNvSpPr txBox="1">
            <a:spLocks/>
          </p:cNvSpPr>
          <p:nvPr/>
        </p:nvSpPr>
        <p:spPr>
          <a:xfrm>
            <a:off x="6214700" y="1030167"/>
            <a:ext cx="4692992" cy="1675414"/>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rgbClr val="C00000"/>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rgbClr val="C00000"/>
              </a:buClr>
              <a:buFont typeface="Arial" panose="020B0604020202020204"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rgbClr val="C00000"/>
              </a:buClr>
              <a:buSzPct val="85000"/>
              <a:buFont typeface="Webdings" panose="05030102010509060703" pitchFamily="18" charset="2"/>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rgbClr val="C00000"/>
              </a:buClr>
              <a:buFont typeface="Calibri" panose="020F0502020204030204"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rgbClr val="C00000"/>
              </a:buClr>
              <a:buFont typeface="Calibri" panose="020F0502020204030204"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endParaRPr lang="en-US" sz="2200" dirty="0" smtClean="0"/>
          </a:p>
          <a:p>
            <a:r>
              <a:rPr lang="en-US" sz="2400" b="1" dirty="0" smtClean="0">
                <a:solidFill>
                  <a:srgbClr val="C00000"/>
                </a:solidFill>
              </a:rPr>
              <a:t>Data Source and Style View</a:t>
            </a:r>
          </a:p>
          <a:p>
            <a:pPr lvl="1"/>
            <a:r>
              <a:rPr lang="en-US" sz="2000" dirty="0"/>
              <a:t>D</a:t>
            </a:r>
            <a:r>
              <a:rPr lang="en-US" sz="2000" dirty="0" smtClean="0"/>
              <a:t>ata collection, storage, and access</a:t>
            </a:r>
          </a:p>
          <a:p>
            <a:pPr lvl="1"/>
            <a:r>
              <a:rPr lang="en-US" sz="2000" dirty="0" smtClean="0"/>
              <a:t>Many of the Big Data benchmarks</a:t>
            </a:r>
          </a:p>
        </p:txBody>
      </p:sp>
      <p:grpSp>
        <p:nvGrpSpPr>
          <p:cNvPr id="12" name="Group 11"/>
          <p:cNvGrpSpPr/>
          <p:nvPr/>
        </p:nvGrpSpPr>
        <p:grpSpPr>
          <a:xfrm>
            <a:off x="-3270" y="-115895"/>
            <a:ext cx="12195279" cy="6332840"/>
            <a:chOff x="-2453" y="-115981"/>
            <a:chExt cx="9146459" cy="6389453"/>
          </a:xfrm>
          <a:solidFill>
            <a:schemeClr val="bg1"/>
          </a:solidFill>
        </p:grpSpPr>
        <p:grpSp>
          <p:nvGrpSpPr>
            <p:cNvPr id="13" name="Canvas 291"/>
            <p:cNvGrpSpPr/>
            <p:nvPr/>
          </p:nvGrpSpPr>
          <p:grpSpPr>
            <a:xfrm rot="5400000">
              <a:off x="1547412" y="-1323122"/>
              <a:ext cx="6046729" cy="9146459"/>
              <a:chOff x="-53237" y="-1"/>
              <a:chExt cx="5389143" cy="6656705"/>
            </a:xfrm>
            <a:grpFill/>
          </p:grpSpPr>
          <p:sp>
            <p:nvSpPr>
              <p:cNvPr id="19" name="Rectangle 18"/>
              <p:cNvSpPr/>
              <p:nvPr/>
            </p:nvSpPr>
            <p:spPr>
              <a:xfrm>
                <a:off x="1" y="-1"/>
                <a:ext cx="5335905" cy="6656705"/>
              </a:xfrm>
              <a:prstGeom prst="rect">
                <a:avLst/>
              </a:prstGeom>
              <a:grpFill/>
            </p:spPr>
          </p:sp>
          <p:cxnSp>
            <p:nvCxnSpPr>
              <p:cNvPr id="20" name="Straight Connector 19"/>
              <p:cNvCxnSpPr/>
              <p:nvPr/>
            </p:nvCxnSpPr>
            <p:spPr>
              <a:xfrm rot="16200000">
                <a:off x="4124941" y="1960693"/>
                <a:ext cx="0" cy="2205969"/>
              </a:xfrm>
              <a:prstGeom prst="line">
                <a:avLst/>
              </a:prstGeom>
              <a:grpFill/>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3109113" y="2981589"/>
                <a:ext cx="0" cy="153035"/>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3262574" y="2982560"/>
                <a:ext cx="0" cy="153035"/>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3427009" y="2982560"/>
                <a:ext cx="0" cy="153035"/>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3591097" y="2981403"/>
                <a:ext cx="0" cy="153035"/>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3946131" y="2981004"/>
                <a:ext cx="0" cy="153035"/>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4147349" y="2981004"/>
                <a:ext cx="0" cy="153035"/>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4318288" y="2981004"/>
                <a:ext cx="0" cy="153035"/>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4503066" y="2981004"/>
                <a:ext cx="0" cy="153035"/>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4663330" y="2981590"/>
                <a:ext cx="0" cy="153035"/>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4853583" y="2987966"/>
                <a:ext cx="0" cy="153035"/>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5037328" y="2981590"/>
                <a:ext cx="0" cy="153035"/>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sp>
            <p:nvSpPr>
              <p:cNvPr id="32" name="Text Box 45"/>
              <p:cNvSpPr txBox="1"/>
              <p:nvPr/>
            </p:nvSpPr>
            <p:spPr>
              <a:xfrm>
                <a:off x="3039719" y="3161680"/>
                <a:ext cx="136506" cy="1468823"/>
              </a:xfrm>
              <a:prstGeom prst="rect">
                <a:avLst/>
              </a:prstGeom>
              <a:grp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vert270" wrap="square" lIns="0" tIns="0" rIns="0" bIns="0" numCol="1" spcCol="0" rtlCol="0" fromWordArt="0" anchor="t" anchorCtr="0" forceAA="0" compatLnSpc="1">
                <a:prstTxWarp prst="textNoShape">
                  <a:avLst/>
                </a:prstTxWarp>
                <a:noAutofit/>
              </a:bodyPr>
              <a:lstStyle/>
              <a:p>
                <a:pPr marL="0" marR="0" algn="r">
                  <a:spcBef>
                    <a:spcPts val="0"/>
                  </a:spcBef>
                  <a:spcAft>
                    <a:spcPts val="400"/>
                  </a:spcAft>
                </a:pPr>
                <a:r>
                  <a:rPr lang="en-US" sz="1200" dirty="0" smtClean="0">
                    <a:effectLst/>
                    <a:ea typeface="Times New Roman" panose="02020603050405020304" pitchFamily="18" charset="0"/>
                  </a:rPr>
                  <a:t>Pleasingly Parallel</a:t>
                </a:r>
                <a:endParaRPr lang="en-US" sz="1200" dirty="0">
                  <a:effectLst/>
                  <a:ea typeface="Times New Roman" panose="02020603050405020304" pitchFamily="18" charset="0"/>
                </a:endParaRPr>
              </a:p>
            </p:txBody>
          </p:sp>
          <p:sp>
            <p:nvSpPr>
              <p:cNvPr id="33" name="Text Box 63"/>
              <p:cNvSpPr txBox="1"/>
              <p:nvPr/>
            </p:nvSpPr>
            <p:spPr>
              <a:xfrm>
                <a:off x="3188428" y="3141613"/>
                <a:ext cx="140035" cy="1329652"/>
              </a:xfrm>
              <a:prstGeom prst="rect">
                <a:avLst/>
              </a:prstGeom>
              <a:grp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vert270" wrap="square" lIns="0" tIns="0" rIns="0" bIns="0" numCol="1" spcCol="0" rtlCol="0" fromWordArt="0" anchor="t" anchorCtr="0" forceAA="0" compatLnSpc="1">
                <a:prstTxWarp prst="textNoShape">
                  <a:avLst/>
                </a:prstTxWarp>
                <a:noAutofit/>
              </a:bodyPr>
              <a:lstStyle/>
              <a:p>
                <a:pPr marL="0" marR="0" algn="r">
                  <a:spcBef>
                    <a:spcPts val="0"/>
                  </a:spcBef>
                  <a:spcAft>
                    <a:spcPts val="400"/>
                  </a:spcAft>
                </a:pPr>
                <a:r>
                  <a:rPr lang="en-US" sz="1200" dirty="0" smtClean="0">
                    <a:effectLst/>
                    <a:ea typeface="Times New Roman" panose="02020603050405020304" pitchFamily="18" charset="0"/>
                  </a:rPr>
                  <a:t>Classic </a:t>
                </a:r>
                <a:r>
                  <a:rPr lang="en-US" sz="1200" dirty="0" err="1" smtClean="0">
                    <a:effectLst/>
                    <a:ea typeface="Times New Roman" panose="02020603050405020304" pitchFamily="18" charset="0"/>
                  </a:rPr>
                  <a:t>MapReduce</a:t>
                </a:r>
                <a:endParaRPr lang="en-US" sz="1200" dirty="0">
                  <a:effectLst/>
                  <a:ea typeface="Times New Roman" panose="02020603050405020304" pitchFamily="18" charset="0"/>
                </a:endParaRPr>
              </a:p>
            </p:txBody>
          </p:sp>
          <p:sp>
            <p:nvSpPr>
              <p:cNvPr id="34" name="Text Box 63"/>
              <p:cNvSpPr txBox="1"/>
              <p:nvPr/>
            </p:nvSpPr>
            <p:spPr>
              <a:xfrm>
                <a:off x="3349205" y="3123922"/>
                <a:ext cx="217277" cy="1469580"/>
              </a:xfrm>
              <a:prstGeom prst="rect">
                <a:avLst/>
              </a:prstGeom>
              <a:grp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vert270" wrap="square" lIns="0" tIns="0" rIns="0" bIns="0" numCol="1" spcCol="0" rtlCol="0" fromWordArt="0" anchor="t" anchorCtr="0" forceAA="0" compatLnSpc="1">
                <a:prstTxWarp prst="textNoShape">
                  <a:avLst/>
                </a:prstTxWarp>
                <a:noAutofit/>
              </a:bodyPr>
              <a:lstStyle/>
              <a:p>
                <a:pPr marL="0" marR="0" algn="r">
                  <a:spcBef>
                    <a:spcPts val="0"/>
                  </a:spcBef>
                  <a:spcAft>
                    <a:spcPts val="400"/>
                  </a:spcAft>
                </a:pPr>
                <a:r>
                  <a:rPr lang="en-US" sz="1200" dirty="0" smtClean="0">
                    <a:effectLst/>
                    <a:ea typeface="Times New Roman" panose="02020603050405020304" pitchFamily="18" charset="0"/>
                  </a:rPr>
                  <a:t>Map-Collective</a:t>
                </a:r>
                <a:endParaRPr lang="en-US" sz="1200" dirty="0">
                  <a:effectLst/>
                  <a:ea typeface="Times New Roman" panose="02020603050405020304" pitchFamily="18" charset="0"/>
                </a:endParaRPr>
              </a:p>
            </p:txBody>
          </p:sp>
          <p:sp>
            <p:nvSpPr>
              <p:cNvPr id="35" name="Text Box 49"/>
              <p:cNvSpPr txBox="1"/>
              <p:nvPr/>
            </p:nvSpPr>
            <p:spPr>
              <a:xfrm>
                <a:off x="3511202" y="3124992"/>
                <a:ext cx="197356" cy="1629273"/>
              </a:xfrm>
              <a:prstGeom prst="rect">
                <a:avLst/>
              </a:prstGeom>
              <a:grp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vert270" wrap="square" lIns="0" tIns="0" rIns="0" bIns="0" numCol="1" spcCol="0" rtlCol="0" fromWordArt="0" anchor="t" anchorCtr="0" forceAA="0" compatLnSpc="1">
                <a:prstTxWarp prst="textNoShape">
                  <a:avLst/>
                </a:prstTxWarp>
                <a:noAutofit/>
              </a:bodyPr>
              <a:lstStyle/>
              <a:p>
                <a:pPr marL="0" marR="0" algn="r">
                  <a:spcBef>
                    <a:spcPts val="0"/>
                  </a:spcBef>
                  <a:spcAft>
                    <a:spcPts val="400"/>
                  </a:spcAft>
                </a:pPr>
                <a:r>
                  <a:rPr lang="en-US" sz="1200" dirty="0" smtClean="0">
                    <a:effectLst/>
                    <a:ea typeface="Times New Roman" panose="02020603050405020304" pitchFamily="18" charset="0"/>
                  </a:rPr>
                  <a:t>Map Point-to-Point</a:t>
                </a:r>
                <a:endParaRPr lang="en-US" sz="1200" dirty="0">
                  <a:effectLst/>
                  <a:ea typeface="Times New Roman" panose="02020603050405020304" pitchFamily="18" charset="0"/>
                </a:endParaRPr>
              </a:p>
            </p:txBody>
          </p:sp>
          <p:sp>
            <p:nvSpPr>
              <p:cNvPr id="36" name="Text Box 63"/>
              <p:cNvSpPr txBox="1"/>
              <p:nvPr/>
            </p:nvSpPr>
            <p:spPr>
              <a:xfrm>
                <a:off x="3856637" y="3141156"/>
                <a:ext cx="109751" cy="1294404"/>
              </a:xfrm>
              <a:prstGeom prst="rect">
                <a:avLst/>
              </a:prstGeom>
              <a:grp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vert270" wrap="square" lIns="0" tIns="0" rIns="0" bIns="0" numCol="1" spcCol="0" rtlCol="0" fromWordArt="0" anchor="t" anchorCtr="0" forceAA="0" compatLnSpc="1">
                <a:prstTxWarp prst="textNoShape">
                  <a:avLst/>
                </a:prstTxWarp>
                <a:noAutofit/>
              </a:bodyPr>
              <a:lstStyle/>
              <a:p>
                <a:pPr marL="0" marR="0" algn="r">
                  <a:spcBef>
                    <a:spcPts val="0"/>
                  </a:spcBef>
                  <a:spcAft>
                    <a:spcPts val="400"/>
                  </a:spcAft>
                </a:pPr>
                <a:r>
                  <a:rPr lang="en-US" sz="1200" dirty="0" smtClean="0">
                    <a:effectLst/>
                    <a:ea typeface="Times New Roman" panose="02020603050405020304" pitchFamily="18" charset="0"/>
                  </a:rPr>
                  <a:t>Shared Memory</a:t>
                </a:r>
                <a:endParaRPr lang="en-US" sz="1200" dirty="0">
                  <a:effectLst/>
                  <a:ea typeface="Times New Roman" panose="02020603050405020304" pitchFamily="18" charset="0"/>
                </a:endParaRPr>
              </a:p>
            </p:txBody>
          </p:sp>
          <p:sp>
            <p:nvSpPr>
              <p:cNvPr id="37" name="Text Box 63"/>
              <p:cNvSpPr txBox="1"/>
              <p:nvPr/>
            </p:nvSpPr>
            <p:spPr>
              <a:xfrm>
                <a:off x="4041594" y="3132531"/>
                <a:ext cx="104153" cy="2171147"/>
              </a:xfrm>
              <a:prstGeom prst="rect">
                <a:avLst/>
              </a:prstGeom>
              <a:grp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vert270" wrap="square" lIns="0" tIns="0" rIns="0" bIns="0" numCol="1" spcCol="0" rtlCol="0" fromWordArt="0" anchor="t" anchorCtr="0" forceAA="0" compatLnSpc="1">
                <a:prstTxWarp prst="textNoShape">
                  <a:avLst/>
                </a:prstTxWarp>
                <a:noAutofit/>
              </a:bodyPr>
              <a:lstStyle/>
              <a:p>
                <a:pPr marL="0" marR="0" algn="r">
                  <a:spcBef>
                    <a:spcPts val="0"/>
                  </a:spcBef>
                  <a:spcAft>
                    <a:spcPts val="400"/>
                  </a:spcAft>
                </a:pPr>
                <a:r>
                  <a:rPr lang="en-US" sz="1200" dirty="0" smtClean="0">
                    <a:effectLst/>
                    <a:ea typeface="Times New Roman" panose="02020603050405020304" pitchFamily="18" charset="0"/>
                  </a:rPr>
                  <a:t>Single Program Multiple Data</a:t>
                </a:r>
                <a:endParaRPr lang="en-US" sz="1200" dirty="0">
                  <a:effectLst/>
                  <a:ea typeface="Times New Roman" panose="02020603050405020304" pitchFamily="18" charset="0"/>
                </a:endParaRPr>
              </a:p>
            </p:txBody>
          </p:sp>
          <p:sp>
            <p:nvSpPr>
              <p:cNvPr id="38" name="Text Box 59"/>
              <p:cNvSpPr txBox="1"/>
              <p:nvPr/>
            </p:nvSpPr>
            <p:spPr>
              <a:xfrm>
                <a:off x="4214204" y="3136073"/>
                <a:ext cx="168406" cy="2047944"/>
              </a:xfrm>
              <a:prstGeom prst="rect">
                <a:avLst/>
              </a:prstGeom>
              <a:grp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vert270" wrap="square" lIns="0" tIns="0" rIns="0" bIns="0" numCol="1" spcCol="0" rtlCol="0" fromWordArt="0" anchor="t" anchorCtr="0" forceAA="0" compatLnSpc="1">
                <a:prstTxWarp prst="textNoShape">
                  <a:avLst/>
                </a:prstTxWarp>
                <a:noAutofit/>
              </a:bodyPr>
              <a:lstStyle/>
              <a:p>
                <a:pPr marL="0" marR="0" algn="r">
                  <a:spcBef>
                    <a:spcPts val="0"/>
                  </a:spcBef>
                  <a:spcAft>
                    <a:spcPts val="400"/>
                  </a:spcAft>
                </a:pPr>
                <a:r>
                  <a:rPr lang="en-US" sz="1200" dirty="0" smtClean="0">
                    <a:effectLst/>
                    <a:ea typeface="Times New Roman" panose="02020603050405020304" pitchFamily="18" charset="0"/>
                  </a:rPr>
                  <a:t>Bulk Synchronous Parallel</a:t>
                </a:r>
                <a:endParaRPr lang="en-US" sz="1200" dirty="0">
                  <a:effectLst/>
                  <a:ea typeface="Times New Roman" panose="02020603050405020304" pitchFamily="18" charset="0"/>
                </a:endParaRPr>
              </a:p>
            </p:txBody>
          </p:sp>
          <p:sp>
            <p:nvSpPr>
              <p:cNvPr id="39" name="Text Box 63"/>
              <p:cNvSpPr txBox="1"/>
              <p:nvPr/>
            </p:nvSpPr>
            <p:spPr>
              <a:xfrm>
                <a:off x="4410450" y="3145121"/>
                <a:ext cx="153485" cy="522852"/>
              </a:xfrm>
              <a:prstGeom prst="rect">
                <a:avLst/>
              </a:prstGeom>
              <a:grp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vert270" wrap="square" lIns="0" tIns="0" rIns="0" bIns="0" numCol="1" spcCol="0" rtlCol="0" fromWordArt="0" anchor="t" anchorCtr="0" forceAA="0" compatLnSpc="1">
                <a:prstTxWarp prst="textNoShape">
                  <a:avLst/>
                </a:prstTxWarp>
                <a:noAutofit/>
              </a:bodyPr>
              <a:lstStyle/>
              <a:p>
                <a:pPr marL="0" marR="0" algn="r">
                  <a:spcBef>
                    <a:spcPts val="0"/>
                  </a:spcBef>
                  <a:spcAft>
                    <a:spcPts val="400"/>
                  </a:spcAft>
                </a:pPr>
                <a:r>
                  <a:rPr lang="en-US" sz="1200" dirty="0" smtClean="0">
                    <a:ea typeface="Times New Roman" panose="02020603050405020304" pitchFamily="18" charset="0"/>
                  </a:rPr>
                  <a:t>Fusion</a:t>
                </a:r>
                <a:endParaRPr lang="en-US" sz="1200" dirty="0">
                  <a:effectLst/>
                  <a:ea typeface="Times New Roman" panose="02020603050405020304" pitchFamily="18" charset="0"/>
                </a:endParaRPr>
              </a:p>
            </p:txBody>
          </p:sp>
          <p:sp>
            <p:nvSpPr>
              <p:cNvPr id="40" name="Text Box 62"/>
              <p:cNvSpPr txBox="1"/>
              <p:nvPr/>
            </p:nvSpPr>
            <p:spPr>
              <a:xfrm>
                <a:off x="4572218" y="3156152"/>
                <a:ext cx="143678" cy="752883"/>
              </a:xfrm>
              <a:prstGeom prst="rect">
                <a:avLst/>
              </a:prstGeom>
              <a:grp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vert270" wrap="square" lIns="0" tIns="0" rIns="0" bIns="0" numCol="1" spcCol="0" rtlCol="0" fromWordArt="0" anchor="t" anchorCtr="0" forceAA="0" compatLnSpc="1">
                <a:prstTxWarp prst="textNoShape">
                  <a:avLst/>
                </a:prstTxWarp>
                <a:noAutofit/>
              </a:bodyPr>
              <a:lstStyle/>
              <a:p>
                <a:pPr marL="0" marR="0" algn="r">
                  <a:spcBef>
                    <a:spcPts val="0"/>
                  </a:spcBef>
                  <a:spcAft>
                    <a:spcPts val="400"/>
                  </a:spcAft>
                </a:pPr>
                <a:r>
                  <a:rPr lang="en-US" sz="1200" dirty="0">
                    <a:effectLst/>
                    <a:ea typeface="Times New Roman" panose="02020603050405020304" pitchFamily="18" charset="0"/>
                  </a:rPr>
                  <a:t>Dataflow</a:t>
                </a:r>
              </a:p>
            </p:txBody>
          </p:sp>
          <p:sp>
            <p:nvSpPr>
              <p:cNvPr id="41" name="Text Box 63"/>
              <p:cNvSpPr txBox="1"/>
              <p:nvPr/>
            </p:nvSpPr>
            <p:spPr>
              <a:xfrm>
                <a:off x="4754398" y="3157310"/>
                <a:ext cx="158899" cy="459467"/>
              </a:xfrm>
              <a:prstGeom prst="rect">
                <a:avLst/>
              </a:prstGeom>
              <a:grp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vert270" wrap="square" lIns="0" tIns="0" rIns="0" bIns="0" numCol="1" spcCol="0" rtlCol="0" fromWordArt="0" anchor="t" anchorCtr="0" forceAA="0" compatLnSpc="1">
                <a:prstTxWarp prst="textNoShape">
                  <a:avLst/>
                </a:prstTxWarp>
                <a:noAutofit/>
              </a:bodyPr>
              <a:lstStyle/>
              <a:p>
                <a:pPr marL="0" marR="0" algn="r">
                  <a:spcBef>
                    <a:spcPts val="0"/>
                  </a:spcBef>
                  <a:spcAft>
                    <a:spcPts val="400"/>
                  </a:spcAft>
                </a:pPr>
                <a:r>
                  <a:rPr lang="en-US" sz="1200" dirty="0">
                    <a:effectLst/>
                    <a:ea typeface="Times New Roman" panose="02020603050405020304" pitchFamily="18" charset="0"/>
                  </a:rPr>
                  <a:t>Agents</a:t>
                </a:r>
              </a:p>
            </p:txBody>
          </p:sp>
          <p:sp>
            <p:nvSpPr>
              <p:cNvPr id="42" name="Text Box 63"/>
              <p:cNvSpPr txBox="1"/>
              <p:nvPr/>
            </p:nvSpPr>
            <p:spPr>
              <a:xfrm>
                <a:off x="4938338" y="3163032"/>
                <a:ext cx="171095" cy="797528"/>
              </a:xfrm>
              <a:prstGeom prst="rect">
                <a:avLst/>
              </a:prstGeom>
              <a:grp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vert270" wrap="square" lIns="0" tIns="0" rIns="0" bIns="0" numCol="1" spcCol="0" rtlCol="0" fromWordArt="0" anchor="t" anchorCtr="0" forceAA="0" compatLnSpc="1">
                <a:prstTxWarp prst="textNoShape">
                  <a:avLst/>
                </a:prstTxWarp>
                <a:noAutofit/>
              </a:bodyPr>
              <a:lstStyle/>
              <a:p>
                <a:pPr marL="0" marR="0" algn="r">
                  <a:spcBef>
                    <a:spcPts val="0"/>
                  </a:spcBef>
                  <a:spcAft>
                    <a:spcPts val="400"/>
                  </a:spcAft>
                </a:pPr>
                <a:r>
                  <a:rPr lang="en-US" sz="1200" dirty="0" smtClean="0">
                    <a:effectLst/>
                    <a:ea typeface="Times New Roman" panose="02020603050405020304" pitchFamily="18" charset="0"/>
                  </a:rPr>
                  <a:t>Workflow</a:t>
                </a:r>
                <a:endParaRPr lang="en-US" sz="1200" dirty="0">
                  <a:effectLst/>
                  <a:ea typeface="Times New Roman" panose="02020603050405020304" pitchFamily="18" charset="0"/>
                </a:endParaRPr>
              </a:p>
            </p:txBody>
          </p:sp>
          <p:cxnSp>
            <p:nvCxnSpPr>
              <p:cNvPr id="43" name="Straight Connector 42"/>
              <p:cNvCxnSpPr/>
              <p:nvPr/>
            </p:nvCxnSpPr>
            <p:spPr>
              <a:xfrm>
                <a:off x="101756" y="3064317"/>
                <a:ext cx="2018176" cy="0"/>
              </a:xfrm>
              <a:prstGeom prst="line">
                <a:avLst/>
              </a:prstGeom>
              <a:grpFill/>
              <a:ln w="9525">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308746" y="2983037"/>
                <a:ext cx="0" cy="153035"/>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472576" y="2982402"/>
                <a:ext cx="0" cy="153035"/>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641932" y="2981766"/>
                <a:ext cx="0" cy="153035"/>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824327" y="2981765"/>
                <a:ext cx="0" cy="153035"/>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1007290" y="2981766"/>
                <a:ext cx="0" cy="153035"/>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1203815" y="2981767"/>
                <a:ext cx="0" cy="153035"/>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1421762" y="2982402"/>
                <a:ext cx="0" cy="153035"/>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1649512" y="2982402"/>
                <a:ext cx="0" cy="153035"/>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1819317" y="2982402"/>
                <a:ext cx="0" cy="153035"/>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1999371" y="2981735"/>
                <a:ext cx="0" cy="153035"/>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sp>
            <p:nvSpPr>
              <p:cNvPr id="54" name="Text Box 63"/>
              <p:cNvSpPr txBox="1"/>
              <p:nvPr/>
            </p:nvSpPr>
            <p:spPr>
              <a:xfrm>
                <a:off x="196856" y="943047"/>
                <a:ext cx="156818" cy="2023608"/>
              </a:xfrm>
              <a:prstGeom prst="rect">
                <a:avLst/>
              </a:prstGeom>
              <a:grp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vert270" wrap="square" lIns="0" tIns="0" rIns="0" bIns="0" numCol="1" spcCol="0" rtlCol="0" fromWordArt="0" anchor="t" anchorCtr="0" forceAA="0" compatLnSpc="1">
                <a:prstTxWarp prst="textNoShape">
                  <a:avLst/>
                </a:prstTxWarp>
                <a:noAutofit/>
              </a:bodyPr>
              <a:lstStyle/>
              <a:p>
                <a:pPr marL="0" marR="0">
                  <a:spcBef>
                    <a:spcPts val="0"/>
                  </a:spcBef>
                  <a:spcAft>
                    <a:spcPts val="400"/>
                  </a:spcAft>
                </a:pPr>
                <a:r>
                  <a:rPr lang="en-US" sz="1200" dirty="0" smtClean="0">
                    <a:effectLst/>
                    <a:ea typeface="Times New Roman" panose="02020603050405020304" pitchFamily="18" charset="0"/>
                  </a:rPr>
                  <a:t>Geospatial Information System</a:t>
                </a:r>
                <a:endParaRPr lang="en-US" sz="1200" dirty="0">
                  <a:effectLst/>
                  <a:ea typeface="Times New Roman" panose="02020603050405020304" pitchFamily="18" charset="0"/>
                </a:endParaRPr>
              </a:p>
            </p:txBody>
          </p:sp>
          <p:sp>
            <p:nvSpPr>
              <p:cNvPr id="55" name="Text Box 85"/>
              <p:cNvSpPr txBox="1"/>
              <p:nvPr/>
            </p:nvSpPr>
            <p:spPr>
              <a:xfrm>
                <a:off x="371455" y="1724667"/>
                <a:ext cx="119094" cy="1226619"/>
              </a:xfrm>
              <a:prstGeom prst="rect">
                <a:avLst/>
              </a:prstGeom>
              <a:grp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vert270" wrap="square" lIns="0" tIns="0" rIns="0" bIns="0" numCol="1" spcCol="0" rtlCol="0" fromWordArt="0" anchor="t" anchorCtr="0" forceAA="0" compatLnSpc="1">
                <a:prstTxWarp prst="textNoShape">
                  <a:avLst/>
                </a:prstTxWarp>
                <a:noAutofit/>
              </a:bodyPr>
              <a:lstStyle/>
              <a:p>
                <a:pPr marL="0" marR="0">
                  <a:spcBef>
                    <a:spcPts val="0"/>
                  </a:spcBef>
                  <a:spcAft>
                    <a:spcPts val="400"/>
                  </a:spcAft>
                </a:pPr>
                <a:r>
                  <a:rPr lang="en-US" sz="1200">
                    <a:effectLst/>
                    <a:ea typeface="Times New Roman" panose="02020603050405020304" pitchFamily="18" charset="0"/>
                  </a:rPr>
                  <a:t>HPC Simulations</a:t>
                </a:r>
              </a:p>
            </p:txBody>
          </p:sp>
          <p:sp>
            <p:nvSpPr>
              <p:cNvPr id="56" name="Text Box 63"/>
              <p:cNvSpPr txBox="1"/>
              <p:nvPr/>
            </p:nvSpPr>
            <p:spPr>
              <a:xfrm>
                <a:off x="549703" y="1802170"/>
                <a:ext cx="150295" cy="1153591"/>
              </a:xfrm>
              <a:prstGeom prst="rect">
                <a:avLst/>
              </a:prstGeom>
              <a:grp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vert270" wrap="square" lIns="0" tIns="0" rIns="0" bIns="0" numCol="1" spcCol="0" rtlCol="0" fromWordArt="0" anchor="t" anchorCtr="0" forceAA="0" compatLnSpc="1">
                <a:prstTxWarp prst="textNoShape">
                  <a:avLst/>
                </a:prstTxWarp>
                <a:noAutofit/>
              </a:bodyPr>
              <a:lstStyle/>
              <a:p>
                <a:pPr marL="0" marR="0">
                  <a:spcBef>
                    <a:spcPts val="0"/>
                  </a:spcBef>
                  <a:spcAft>
                    <a:spcPts val="400"/>
                  </a:spcAft>
                </a:pPr>
                <a:r>
                  <a:rPr lang="en-US" sz="1200" dirty="0" smtClean="0">
                    <a:effectLst/>
                    <a:ea typeface="Times New Roman" panose="02020603050405020304" pitchFamily="18" charset="0"/>
                  </a:rPr>
                  <a:t>Internet of Things</a:t>
                </a:r>
                <a:endParaRPr lang="en-US" sz="1200" dirty="0">
                  <a:effectLst/>
                  <a:ea typeface="Times New Roman" panose="02020603050405020304" pitchFamily="18" charset="0"/>
                </a:endParaRPr>
              </a:p>
            </p:txBody>
          </p:sp>
          <p:sp>
            <p:nvSpPr>
              <p:cNvPr id="57" name="Text Box 63"/>
              <p:cNvSpPr txBox="1"/>
              <p:nvPr/>
            </p:nvSpPr>
            <p:spPr>
              <a:xfrm>
                <a:off x="734638" y="1434380"/>
                <a:ext cx="126761" cy="1521445"/>
              </a:xfrm>
              <a:prstGeom prst="rect">
                <a:avLst/>
              </a:prstGeom>
              <a:grp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vert270" wrap="square" lIns="0" tIns="0" rIns="0" bIns="0" numCol="1" spcCol="0" rtlCol="0" fromWordArt="0" anchor="t" anchorCtr="0" forceAA="0" compatLnSpc="1">
                <a:prstTxWarp prst="textNoShape">
                  <a:avLst/>
                </a:prstTxWarp>
                <a:noAutofit/>
              </a:bodyPr>
              <a:lstStyle/>
              <a:p>
                <a:pPr marL="0" marR="0">
                  <a:spcBef>
                    <a:spcPts val="0"/>
                  </a:spcBef>
                  <a:spcAft>
                    <a:spcPts val="400"/>
                  </a:spcAft>
                </a:pPr>
                <a:r>
                  <a:rPr lang="en-US" sz="1200">
                    <a:effectLst/>
                    <a:ea typeface="Times New Roman" panose="02020603050405020304" pitchFamily="18" charset="0"/>
                  </a:rPr>
                  <a:t>Metadata/Provenance</a:t>
                </a:r>
              </a:p>
            </p:txBody>
          </p:sp>
          <p:sp>
            <p:nvSpPr>
              <p:cNvPr id="58" name="Text Box 88"/>
              <p:cNvSpPr txBox="1"/>
              <p:nvPr/>
            </p:nvSpPr>
            <p:spPr>
              <a:xfrm>
                <a:off x="899216" y="265251"/>
                <a:ext cx="322383" cy="2685219"/>
              </a:xfrm>
              <a:prstGeom prst="rect">
                <a:avLst/>
              </a:prstGeom>
              <a:grp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vert270" wrap="square" lIns="0" tIns="0" rIns="0" bIns="0" numCol="1" spcCol="0" rtlCol="0" fromWordArt="0" anchor="t" anchorCtr="0" forceAA="0" compatLnSpc="1">
                <a:prstTxWarp prst="textNoShape">
                  <a:avLst/>
                </a:prstTxWarp>
                <a:noAutofit/>
              </a:bodyPr>
              <a:lstStyle/>
              <a:p>
                <a:pPr marL="0" marR="0">
                  <a:spcBef>
                    <a:spcPts val="0"/>
                  </a:spcBef>
                  <a:spcAft>
                    <a:spcPts val="400"/>
                  </a:spcAft>
                </a:pPr>
                <a:r>
                  <a:rPr lang="en-US" sz="1200" dirty="0">
                    <a:effectLst/>
                    <a:ea typeface="Times New Roman" panose="02020603050405020304" pitchFamily="18" charset="0"/>
                  </a:rPr>
                  <a:t>Shared / Dedicated / Transient / Permanent</a:t>
                </a:r>
              </a:p>
            </p:txBody>
          </p:sp>
          <p:sp>
            <p:nvSpPr>
              <p:cNvPr id="59" name="Text Box 63"/>
              <p:cNvSpPr txBox="1"/>
              <p:nvPr/>
            </p:nvSpPr>
            <p:spPr>
              <a:xfrm>
                <a:off x="1095877" y="943049"/>
                <a:ext cx="162928" cy="2012779"/>
              </a:xfrm>
              <a:prstGeom prst="rect">
                <a:avLst/>
              </a:prstGeom>
              <a:grp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vert270" wrap="square" lIns="0" tIns="0" rIns="0" bIns="0" numCol="1" spcCol="0" rtlCol="0" fromWordArt="0" anchor="t" anchorCtr="0" forceAA="0" compatLnSpc="1">
                <a:prstTxWarp prst="textNoShape">
                  <a:avLst/>
                </a:prstTxWarp>
                <a:noAutofit/>
              </a:bodyPr>
              <a:lstStyle/>
              <a:p>
                <a:pPr marL="0" marR="0">
                  <a:spcBef>
                    <a:spcPts val="0"/>
                  </a:spcBef>
                  <a:spcAft>
                    <a:spcPts val="400"/>
                  </a:spcAft>
                </a:pPr>
                <a:r>
                  <a:rPr lang="en-US" sz="1200" dirty="0" smtClean="0">
                    <a:effectLst/>
                    <a:ea typeface="Times New Roman" panose="02020603050405020304" pitchFamily="18" charset="0"/>
                  </a:rPr>
                  <a:t>Archived/Batched/Streaming</a:t>
                </a:r>
                <a:endParaRPr lang="en-US" sz="1200" dirty="0">
                  <a:effectLst/>
                  <a:ea typeface="Times New Roman" panose="02020603050405020304" pitchFamily="18" charset="0"/>
                </a:endParaRPr>
              </a:p>
            </p:txBody>
          </p:sp>
          <p:sp>
            <p:nvSpPr>
              <p:cNvPr id="60" name="Text Box 63"/>
              <p:cNvSpPr txBox="1"/>
              <p:nvPr/>
            </p:nvSpPr>
            <p:spPr>
              <a:xfrm>
                <a:off x="1332990" y="1531839"/>
                <a:ext cx="167884" cy="1423987"/>
              </a:xfrm>
              <a:prstGeom prst="rect">
                <a:avLst/>
              </a:prstGeom>
              <a:grp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vert270" wrap="square" lIns="0" tIns="0" rIns="0" bIns="0" numCol="1" spcCol="0" rtlCol="0" fromWordArt="0" anchor="t" anchorCtr="0" forceAA="0" compatLnSpc="1">
                <a:prstTxWarp prst="textNoShape">
                  <a:avLst/>
                </a:prstTxWarp>
                <a:noAutofit/>
              </a:bodyPr>
              <a:lstStyle/>
              <a:p>
                <a:pPr marL="0" marR="0">
                  <a:spcBef>
                    <a:spcPts val="0"/>
                  </a:spcBef>
                  <a:spcAft>
                    <a:spcPts val="400"/>
                  </a:spcAft>
                </a:pPr>
                <a:r>
                  <a:rPr lang="en-US" sz="1200" dirty="0">
                    <a:effectLst/>
                    <a:ea typeface="Times New Roman" panose="02020603050405020304" pitchFamily="18" charset="0"/>
                  </a:rPr>
                  <a:t>HDFS/</a:t>
                </a:r>
                <a:r>
                  <a:rPr lang="en-US" sz="1200" dirty="0" err="1">
                    <a:effectLst/>
                    <a:ea typeface="Times New Roman" panose="02020603050405020304" pitchFamily="18" charset="0"/>
                  </a:rPr>
                  <a:t>Lustre</a:t>
                </a:r>
                <a:r>
                  <a:rPr lang="en-US" sz="1200" dirty="0">
                    <a:effectLst/>
                    <a:ea typeface="Times New Roman" panose="02020603050405020304" pitchFamily="18" charset="0"/>
                  </a:rPr>
                  <a:t>/GPFS</a:t>
                </a:r>
              </a:p>
            </p:txBody>
          </p:sp>
          <p:sp>
            <p:nvSpPr>
              <p:cNvPr id="61" name="Text Box 91"/>
              <p:cNvSpPr txBox="1"/>
              <p:nvPr/>
            </p:nvSpPr>
            <p:spPr>
              <a:xfrm>
                <a:off x="1551434" y="1942442"/>
                <a:ext cx="138904" cy="1013386"/>
              </a:xfrm>
              <a:prstGeom prst="rect">
                <a:avLst/>
              </a:prstGeom>
              <a:grp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vert270" wrap="square" lIns="0" tIns="0" rIns="0" bIns="0" numCol="1" spcCol="0" rtlCol="0" fromWordArt="0" anchor="t" anchorCtr="0" forceAA="0" compatLnSpc="1">
                <a:prstTxWarp prst="textNoShape">
                  <a:avLst/>
                </a:prstTxWarp>
                <a:noAutofit/>
              </a:bodyPr>
              <a:lstStyle/>
              <a:p>
                <a:pPr marL="0" marR="0">
                  <a:spcBef>
                    <a:spcPts val="0"/>
                  </a:spcBef>
                  <a:spcAft>
                    <a:spcPts val="400"/>
                  </a:spcAft>
                </a:pPr>
                <a:r>
                  <a:rPr lang="en-US" sz="1200" dirty="0">
                    <a:effectLst/>
                    <a:ea typeface="Times New Roman" panose="02020603050405020304" pitchFamily="18" charset="0"/>
                  </a:rPr>
                  <a:t>Files/Objects</a:t>
                </a:r>
              </a:p>
            </p:txBody>
          </p:sp>
          <p:sp>
            <p:nvSpPr>
              <p:cNvPr id="62" name="Text Box 63"/>
              <p:cNvSpPr txBox="1"/>
              <p:nvPr/>
            </p:nvSpPr>
            <p:spPr>
              <a:xfrm>
                <a:off x="1719814" y="1411991"/>
                <a:ext cx="165811" cy="1529986"/>
              </a:xfrm>
              <a:prstGeom prst="rect">
                <a:avLst/>
              </a:prstGeom>
              <a:grp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vert270" wrap="square" lIns="0" tIns="0" rIns="0" bIns="0" numCol="1" spcCol="0" rtlCol="0" fromWordArt="0" anchor="t" anchorCtr="0" forceAA="0" compatLnSpc="1">
                <a:prstTxWarp prst="textNoShape">
                  <a:avLst/>
                </a:prstTxWarp>
                <a:noAutofit/>
              </a:bodyPr>
              <a:lstStyle/>
              <a:p>
                <a:pPr marL="0" marR="0">
                  <a:spcBef>
                    <a:spcPts val="0"/>
                  </a:spcBef>
                  <a:spcAft>
                    <a:spcPts val="400"/>
                  </a:spcAft>
                </a:pPr>
                <a:r>
                  <a:rPr lang="en-US" sz="1200" dirty="0" smtClean="0">
                    <a:effectLst/>
                    <a:ea typeface="Times New Roman" panose="02020603050405020304" pitchFamily="18" charset="0"/>
                  </a:rPr>
                  <a:t>Enterprise Data Model</a:t>
                </a:r>
                <a:endParaRPr lang="en-US" sz="1200" dirty="0">
                  <a:effectLst/>
                  <a:ea typeface="Times New Roman" panose="02020603050405020304" pitchFamily="18" charset="0"/>
                </a:endParaRPr>
              </a:p>
            </p:txBody>
          </p:sp>
          <p:sp>
            <p:nvSpPr>
              <p:cNvPr id="63" name="Text Box 63"/>
              <p:cNvSpPr txBox="1"/>
              <p:nvPr/>
            </p:nvSpPr>
            <p:spPr>
              <a:xfrm>
                <a:off x="1893532" y="1354186"/>
                <a:ext cx="183220" cy="1591601"/>
              </a:xfrm>
              <a:prstGeom prst="rect">
                <a:avLst/>
              </a:prstGeom>
              <a:grp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vert270" wrap="square" lIns="0" tIns="0" rIns="0" bIns="0" numCol="1" spcCol="0" rtlCol="0" fromWordArt="0" anchor="t" anchorCtr="0" forceAA="0" compatLnSpc="1">
                <a:prstTxWarp prst="textNoShape">
                  <a:avLst/>
                </a:prstTxWarp>
                <a:noAutofit/>
              </a:bodyPr>
              <a:lstStyle/>
              <a:p>
                <a:pPr marL="0" marR="0">
                  <a:spcBef>
                    <a:spcPts val="0"/>
                  </a:spcBef>
                  <a:spcAft>
                    <a:spcPts val="400"/>
                  </a:spcAft>
                </a:pPr>
                <a:r>
                  <a:rPr lang="en-US" sz="1200" dirty="0">
                    <a:effectLst/>
                    <a:ea typeface="Times New Roman" panose="02020603050405020304" pitchFamily="18" charset="0"/>
                  </a:rPr>
                  <a:t>SQL/</a:t>
                </a:r>
                <a:r>
                  <a:rPr lang="en-US" sz="1200" dirty="0" err="1">
                    <a:effectLst/>
                    <a:ea typeface="Times New Roman" panose="02020603050405020304" pitchFamily="18" charset="0"/>
                  </a:rPr>
                  <a:t>NoSQL</a:t>
                </a:r>
                <a:r>
                  <a:rPr lang="en-US" sz="1200" dirty="0">
                    <a:effectLst/>
                    <a:ea typeface="Times New Roman" panose="02020603050405020304" pitchFamily="18" charset="0"/>
                  </a:rPr>
                  <a:t>/</a:t>
                </a:r>
                <a:r>
                  <a:rPr lang="en-US" sz="1200" dirty="0" err="1">
                    <a:effectLst/>
                    <a:ea typeface="Times New Roman" panose="02020603050405020304" pitchFamily="18" charset="0"/>
                  </a:rPr>
                  <a:t>NewSQL</a:t>
                </a:r>
                <a:endParaRPr lang="en-US" sz="1200" dirty="0">
                  <a:effectLst/>
                  <a:ea typeface="Times New Roman" panose="02020603050405020304" pitchFamily="18" charset="0"/>
                </a:endParaRPr>
              </a:p>
            </p:txBody>
          </p:sp>
          <p:cxnSp>
            <p:nvCxnSpPr>
              <p:cNvPr id="64" name="Straight Connector 63"/>
              <p:cNvCxnSpPr/>
              <p:nvPr/>
            </p:nvCxnSpPr>
            <p:spPr>
              <a:xfrm>
                <a:off x="2579816" y="57744"/>
                <a:ext cx="0" cy="2565714"/>
              </a:xfrm>
              <a:prstGeom prst="line">
                <a:avLst/>
              </a:prstGeom>
              <a:grpFill/>
              <a:ln w="9525">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rot="5400000">
                <a:off x="2585212" y="102794"/>
                <a:ext cx="0" cy="153035"/>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rot="5400000">
                <a:off x="2584577" y="454544"/>
                <a:ext cx="0" cy="153035"/>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rot="5400000">
                <a:off x="2584577" y="809973"/>
                <a:ext cx="0" cy="153035"/>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rot="5400000">
                <a:off x="2585212" y="993566"/>
                <a:ext cx="0" cy="153035"/>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rot="5400000">
                <a:off x="2585847" y="1156230"/>
                <a:ext cx="0" cy="153035"/>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rot="5400000">
                <a:off x="2585847" y="1329090"/>
                <a:ext cx="0" cy="153035"/>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rot="5400000">
                <a:off x="2585847" y="1513332"/>
                <a:ext cx="0" cy="153035"/>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rot="5400000">
                <a:off x="2585847" y="1700096"/>
                <a:ext cx="0" cy="153035"/>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rot="5400000">
                <a:off x="2585212" y="1877673"/>
                <a:ext cx="0" cy="153035"/>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rot="5400000">
                <a:off x="2585212" y="2058345"/>
                <a:ext cx="0" cy="153035"/>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rot="5400000">
                <a:off x="2585212" y="2241277"/>
                <a:ext cx="0" cy="153035"/>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rot="5400000">
                <a:off x="2585212" y="2435639"/>
                <a:ext cx="0" cy="153035"/>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sp>
            <p:nvSpPr>
              <p:cNvPr id="77" name="Text Box 159"/>
              <p:cNvSpPr txBox="1"/>
              <p:nvPr/>
            </p:nvSpPr>
            <p:spPr>
              <a:xfrm>
                <a:off x="2720597" y="2442351"/>
                <a:ext cx="1373420" cy="44025"/>
              </a:xfrm>
              <a:prstGeom prst="rect">
                <a:avLst/>
              </a:prstGeom>
              <a:grp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0" tIns="0" rIns="0" bIns="0" numCol="1" spcCol="0" rtlCol="0" fromWordArt="0" anchor="t" anchorCtr="0" forceAA="0" compatLnSpc="1">
                <a:prstTxWarp prst="textNoShape">
                  <a:avLst/>
                </a:prstTxWarp>
                <a:noAutofit/>
              </a:bodyPr>
              <a:lstStyle/>
              <a:p>
                <a:pPr marL="0" marR="0" algn="just">
                  <a:spcBef>
                    <a:spcPts val="0"/>
                  </a:spcBef>
                  <a:spcAft>
                    <a:spcPts val="400"/>
                  </a:spcAft>
                </a:pPr>
                <a:r>
                  <a:rPr lang="en-US" sz="1200" dirty="0" smtClean="0">
                    <a:effectLst/>
                    <a:ea typeface="Times New Roman" panose="02020603050405020304" pitchFamily="18" charset="0"/>
                  </a:rPr>
                  <a:t>Performance Metrics</a:t>
                </a:r>
                <a:endParaRPr lang="en-US" sz="1200" dirty="0">
                  <a:effectLst/>
                  <a:ea typeface="Times New Roman" panose="02020603050405020304" pitchFamily="18" charset="0"/>
                </a:endParaRPr>
              </a:p>
            </p:txBody>
          </p:sp>
          <p:sp>
            <p:nvSpPr>
              <p:cNvPr id="78" name="Text Box 160"/>
              <p:cNvSpPr txBox="1"/>
              <p:nvPr/>
            </p:nvSpPr>
            <p:spPr>
              <a:xfrm>
                <a:off x="2720597" y="2264709"/>
                <a:ext cx="665684" cy="170327"/>
              </a:xfrm>
              <a:prstGeom prst="rect">
                <a:avLst/>
              </a:prstGeom>
              <a:grp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0" tIns="0" rIns="0" bIns="0" numCol="1" spcCol="0" rtlCol="0" fromWordArt="0" anchor="t" anchorCtr="0" forceAA="0" compatLnSpc="1">
                <a:prstTxWarp prst="textNoShape">
                  <a:avLst/>
                </a:prstTxWarp>
                <a:noAutofit/>
              </a:bodyPr>
              <a:lstStyle/>
              <a:p>
                <a:pPr marL="0" marR="0" algn="just">
                  <a:spcBef>
                    <a:spcPts val="0"/>
                  </a:spcBef>
                  <a:spcAft>
                    <a:spcPts val="400"/>
                  </a:spcAft>
                </a:pPr>
                <a:r>
                  <a:rPr lang="en-US" sz="1200" dirty="0">
                    <a:effectLst/>
                    <a:ea typeface="Times New Roman" panose="02020603050405020304" pitchFamily="18" charset="0"/>
                  </a:rPr>
                  <a:t>Flops/Byte</a:t>
                </a:r>
              </a:p>
            </p:txBody>
          </p:sp>
          <p:sp>
            <p:nvSpPr>
              <p:cNvPr id="79" name="Text Box 161"/>
              <p:cNvSpPr txBox="1"/>
              <p:nvPr/>
            </p:nvSpPr>
            <p:spPr>
              <a:xfrm>
                <a:off x="2728542" y="2584384"/>
                <a:ext cx="1960035" cy="170327"/>
              </a:xfrm>
              <a:prstGeom prst="rect">
                <a:avLst/>
              </a:prstGeom>
              <a:grp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0" tIns="0" rIns="0" bIns="0" numCol="1" spcCol="0" rtlCol="0" fromWordArt="0" anchor="t" anchorCtr="0" forceAA="0" compatLnSpc="1">
                <a:prstTxWarp prst="textNoShape">
                  <a:avLst/>
                </a:prstTxWarp>
                <a:noAutofit/>
              </a:bodyPr>
              <a:lstStyle/>
              <a:p>
                <a:pPr marL="0" marR="0" algn="just">
                  <a:spcBef>
                    <a:spcPts val="0"/>
                  </a:spcBef>
                  <a:spcAft>
                    <a:spcPts val="400"/>
                  </a:spcAft>
                </a:pPr>
                <a:r>
                  <a:rPr lang="en-US" sz="1200" dirty="0" smtClean="0">
                    <a:effectLst/>
                    <a:ea typeface="Times New Roman" panose="02020603050405020304" pitchFamily="18" charset="0"/>
                  </a:rPr>
                  <a:t>Flops per Byte; Memory I/O</a:t>
                </a:r>
                <a:endParaRPr lang="en-US" sz="1200" dirty="0">
                  <a:effectLst/>
                  <a:ea typeface="Times New Roman" panose="02020603050405020304" pitchFamily="18" charset="0"/>
                </a:endParaRPr>
              </a:p>
            </p:txBody>
          </p:sp>
          <p:sp>
            <p:nvSpPr>
              <p:cNvPr id="80" name="Text Box 162"/>
              <p:cNvSpPr txBox="1"/>
              <p:nvPr/>
            </p:nvSpPr>
            <p:spPr>
              <a:xfrm>
                <a:off x="2720597" y="2041694"/>
                <a:ext cx="2456319" cy="170327"/>
              </a:xfrm>
              <a:prstGeom prst="rect">
                <a:avLst/>
              </a:prstGeom>
              <a:grp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0" tIns="0" rIns="0" bIns="0" numCol="1" spcCol="0" rtlCol="0" fromWordArt="0" anchor="t" anchorCtr="0" forceAA="0" compatLnSpc="1">
                <a:prstTxWarp prst="textNoShape">
                  <a:avLst/>
                </a:prstTxWarp>
                <a:noAutofit/>
              </a:bodyPr>
              <a:lstStyle/>
              <a:p>
                <a:pPr marL="0" marR="0" algn="just">
                  <a:spcBef>
                    <a:spcPts val="0"/>
                  </a:spcBef>
                  <a:spcAft>
                    <a:spcPts val="400"/>
                  </a:spcAft>
                </a:pPr>
                <a:r>
                  <a:rPr lang="en-US" sz="1200" dirty="0" smtClean="0">
                    <a:effectLst/>
                    <a:ea typeface="Times New Roman" panose="02020603050405020304" pitchFamily="18" charset="0"/>
                  </a:rPr>
                  <a:t>Execution Environment; Core libraries</a:t>
                </a:r>
                <a:endParaRPr lang="en-US" sz="1200" dirty="0">
                  <a:effectLst/>
                  <a:ea typeface="Times New Roman" panose="02020603050405020304" pitchFamily="18" charset="0"/>
                </a:endParaRPr>
              </a:p>
            </p:txBody>
          </p:sp>
          <p:sp>
            <p:nvSpPr>
              <p:cNvPr id="81" name="Text Box 163"/>
              <p:cNvSpPr txBox="1"/>
              <p:nvPr/>
            </p:nvSpPr>
            <p:spPr>
              <a:xfrm>
                <a:off x="2720597" y="1868007"/>
                <a:ext cx="1828800" cy="170327"/>
              </a:xfrm>
              <a:prstGeom prst="rect">
                <a:avLst/>
              </a:prstGeom>
              <a:grp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0" tIns="0" rIns="0" bIns="0" numCol="1" spcCol="0" rtlCol="0" fromWordArt="0" anchor="t" anchorCtr="0" forceAA="0" compatLnSpc="1">
                <a:prstTxWarp prst="textNoShape">
                  <a:avLst/>
                </a:prstTxWarp>
                <a:noAutofit/>
              </a:bodyPr>
              <a:lstStyle/>
              <a:p>
                <a:pPr marL="0" marR="0" algn="just">
                  <a:spcBef>
                    <a:spcPts val="0"/>
                  </a:spcBef>
                  <a:spcAft>
                    <a:spcPts val="400"/>
                  </a:spcAft>
                </a:pPr>
                <a:r>
                  <a:rPr lang="en-US" sz="1200" dirty="0" smtClean="0">
                    <a:effectLst/>
                    <a:ea typeface="Times New Roman" panose="02020603050405020304" pitchFamily="18" charset="0"/>
                  </a:rPr>
                  <a:t>Volume</a:t>
                </a:r>
                <a:endParaRPr lang="en-US" sz="1200" dirty="0">
                  <a:effectLst/>
                  <a:ea typeface="Times New Roman" panose="02020603050405020304" pitchFamily="18" charset="0"/>
                </a:endParaRPr>
              </a:p>
            </p:txBody>
          </p:sp>
          <p:sp>
            <p:nvSpPr>
              <p:cNvPr id="82" name="Text Box 164"/>
              <p:cNvSpPr txBox="1"/>
              <p:nvPr/>
            </p:nvSpPr>
            <p:spPr>
              <a:xfrm>
                <a:off x="2720598" y="1692080"/>
                <a:ext cx="1828800" cy="170327"/>
              </a:xfrm>
              <a:prstGeom prst="rect">
                <a:avLst/>
              </a:prstGeom>
              <a:grp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0" tIns="0" rIns="0" bIns="0" numCol="1" spcCol="0" rtlCol="0" fromWordArt="0" anchor="t" anchorCtr="0" forceAA="0" compatLnSpc="1">
                <a:prstTxWarp prst="textNoShape">
                  <a:avLst/>
                </a:prstTxWarp>
                <a:noAutofit/>
              </a:bodyPr>
              <a:lstStyle/>
              <a:p>
                <a:pPr marL="0" marR="0" algn="just">
                  <a:spcBef>
                    <a:spcPts val="0"/>
                  </a:spcBef>
                  <a:spcAft>
                    <a:spcPts val="400"/>
                  </a:spcAft>
                </a:pPr>
                <a:r>
                  <a:rPr lang="en-US" sz="1200" dirty="0" smtClean="0">
                    <a:effectLst/>
                    <a:ea typeface="Times New Roman" panose="02020603050405020304" pitchFamily="18" charset="0"/>
                  </a:rPr>
                  <a:t>Velocity</a:t>
                </a:r>
                <a:endParaRPr lang="en-US" sz="1200" dirty="0">
                  <a:effectLst/>
                  <a:ea typeface="Times New Roman" panose="02020603050405020304" pitchFamily="18" charset="0"/>
                </a:endParaRPr>
              </a:p>
            </p:txBody>
          </p:sp>
          <p:sp>
            <p:nvSpPr>
              <p:cNvPr id="83" name="Text Box 165"/>
              <p:cNvSpPr txBox="1"/>
              <p:nvPr/>
            </p:nvSpPr>
            <p:spPr>
              <a:xfrm>
                <a:off x="2720598" y="1511346"/>
                <a:ext cx="1828800" cy="170327"/>
              </a:xfrm>
              <a:prstGeom prst="rect">
                <a:avLst/>
              </a:prstGeom>
              <a:grp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0" tIns="0" rIns="0" bIns="0" numCol="1" spcCol="0" rtlCol="0" fromWordArt="0" anchor="t" anchorCtr="0" forceAA="0" compatLnSpc="1">
                <a:prstTxWarp prst="textNoShape">
                  <a:avLst/>
                </a:prstTxWarp>
                <a:noAutofit/>
              </a:bodyPr>
              <a:lstStyle/>
              <a:p>
                <a:pPr marL="0" marR="0" algn="just">
                  <a:spcBef>
                    <a:spcPts val="0"/>
                  </a:spcBef>
                  <a:spcAft>
                    <a:spcPts val="400"/>
                  </a:spcAft>
                </a:pPr>
                <a:r>
                  <a:rPr lang="en-US" sz="1200" dirty="0" smtClean="0">
                    <a:effectLst/>
                    <a:ea typeface="Times New Roman" panose="02020603050405020304" pitchFamily="18" charset="0"/>
                  </a:rPr>
                  <a:t>Variety</a:t>
                </a:r>
                <a:endParaRPr lang="en-US" sz="1200" dirty="0">
                  <a:effectLst/>
                  <a:ea typeface="Times New Roman" panose="02020603050405020304" pitchFamily="18" charset="0"/>
                </a:endParaRPr>
              </a:p>
            </p:txBody>
          </p:sp>
          <p:sp>
            <p:nvSpPr>
              <p:cNvPr id="84" name="Text Box 166"/>
              <p:cNvSpPr txBox="1"/>
              <p:nvPr/>
            </p:nvSpPr>
            <p:spPr>
              <a:xfrm>
                <a:off x="2720598" y="1337948"/>
                <a:ext cx="1828800" cy="170327"/>
              </a:xfrm>
              <a:prstGeom prst="rect">
                <a:avLst/>
              </a:prstGeom>
              <a:grp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0" tIns="0" rIns="0" bIns="0" numCol="1" spcCol="0" rtlCol="0" fromWordArt="0" anchor="t" anchorCtr="0" forceAA="0" compatLnSpc="1">
                <a:prstTxWarp prst="textNoShape">
                  <a:avLst/>
                </a:prstTxWarp>
                <a:noAutofit/>
              </a:bodyPr>
              <a:lstStyle/>
              <a:p>
                <a:pPr marL="0" marR="0" algn="just">
                  <a:spcBef>
                    <a:spcPts val="0"/>
                  </a:spcBef>
                  <a:spcAft>
                    <a:spcPts val="400"/>
                  </a:spcAft>
                </a:pPr>
                <a:r>
                  <a:rPr lang="en-US" sz="1200" dirty="0" smtClean="0">
                    <a:effectLst/>
                    <a:ea typeface="Times New Roman" panose="02020603050405020304" pitchFamily="18" charset="0"/>
                  </a:rPr>
                  <a:t>Veracity</a:t>
                </a:r>
                <a:endParaRPr lang="en-US" sz="1200" dirty="0">
                  <a:effectLst/>
                  <a:ea typeface="Times New Roman" panose="02020603050405020304" pitchFamily="18" charset="0"/>
                </a:endParaRPr>
              </a:p>
            </p:txBody>
          </p:sp>
          <p:sp>
            <p:nvSpPr>
              <p:cNvPr id="85" name="Text Box 167"/>
              <p:cNvSpPr txBox="1"/>
              <p:nvPr/>
            </p:nvSpPr>
            <p:spPr>
              <a:xfrm>
                <a:off x="2720598" y="1150959"/>
                <a:ext cx="1828800" cy="170327"/>
              </a:xfrm>
              <a:prstGeom prst="rect">
                <a:avLst/>
              </a:prstGeom>
              <a:grp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0" tIns="0" rIns="0" bIns="0" numCol="1" spcCol="0" rtlCol="0" fromWordArt="0" anchor="t" anchorCtr="0" forceAA="0" compatLnSpc="1">
                <a:prstTxWarp prst="textNoShape">
                  <a:avLst/>
                </a:prstTxWarp>
                <a:noAutofit/>
              </a:bodyPr>
              <a:lstStyle/>
              <a:p>
                <a:pPr marL="0" marR="0" algn="just">
                  <a:spcBef>
                    <a:spcPts val="0"/>
                  </a:spcBef>
                  <a:spcAft>
                    <a:spcPts val="400"/>
                  </a:spcAft>
                </a:pPr>
                <a:r>
                  <a:rPr lang="en-US" sz="1200" dirty="0" smtClean="0">
                    <a:effectLst/>
                    <a:ea typeface="Times New Roman" panose="02020603050405020304" pitchFamily="18" charset="0"/>
                  </a:rPr>
                  <a:t>Communication Structure</a:t>
                </a:r>
                <a:endParaRPr lang="en-US" sz="1200" dirty="0">
                  <a:effectLst/>
                  <a:ea typeface="Times New Roman" panose="02020603050405020304" pitchFamily="18" charset="0"/>
                </a:endParaRPr>
              </a:p>
            </p:txBody>
          </p:sp>
          <p:sp>
            <p:nvSpPr>
              <p:cNvPr id="86" name="Text Box 168"/>
              <p:cNvSpPr txBox="1"/>
              <p:nvPr/>
            </p:nvSpPr>
            <p:spPr>
              <a:xfrm>
                <a:off x="2720598" y="430425"/>
                <a:ext cx="1828800" cy="170327"/>
              </a:xfrm>
              <a:prstGeom prst="rect">
                <a:avLst/>
              </a:prstGeom>
              <a:grp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0" tIns="0" rIns="0" bIns="0" numCol="1" spcCol="0" rtlCol="0" fromWordArt="0" anchor="t" anchorCtr="0" forceAA="0" compatLnSpc="1">
                <a:prstTxWarp prst="textNoShape">
                  <a:avLst/>
                </a:prstTxWarp>
                <a:noAutofit/>
              </a:bodyPr>
              <a:lstStyle/>
              <a:p>
                <a:pPr marL="0" marR="0" algn="just">
                  <a:spcBef>
                    <a:spcPts val="0"/>
                  </a:spcBef>
                  <a:spcAft>
                    <a:spcPts val="400"/>
                  </a:spcAft>
                </a:pPr>
                <a:r>
                  <a:rPr lang="en-US" sz="1200" dirty="0" smtClean="0">
                    <a:effectLst/>
                    <a:ea typeface="Times New Roman" panose="02020603050405020304" pitchFamily="18" charset="0"/>
                  </a:rPr>
                  <a:t>Data Abstraction</a:t>
                </a:r>
                <a:endParaRPr lang="en-US" sz="1200" dirty="0">
                  <a:effectLst/>
                  <a:ea typeface="Times New Roman" panose="02020603050405020304" pitchFamily="18" charset="0"/>
                </a:endParaRPr>
              </a:p>
            </p:txBody>
          </p:sp>
          <p:sp>
            <p:nvSpPr>
              <p:cNvPr id="87" name="Text Box 170"/>
              <p:cNvSpPr txBox="1"/>
              <p:nvPr/>
            </p:nvSpPr>
            <p:spPr>
              <a:xfrm>
                <a:off x="2713284" y="229786"/>
                <a:ext cx="1967348" cy="170327"/>
              </a:xfrm>
              <a:prstGeom prst="rect">
                <a:avLst/>
              </a:prstGeom>
              <a:grp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0" tIns="0" rIns="0" bIns="0" numCol="1" spcCol="0" rtlCol="0" fromWordArt="0" anchor="t" anchorCtr="0" forceAA="0" compatLnSpc="1">
                <a:prstTxWarp prst="textNoShape">
                  <a:avLst/>
                </a:prstTxWarp>
                <a:noAutofit/>
              </a:bodyPr>
              <a:lstStyle/>
              <a:p>
                <a:pPr marL="0" marR="0" algn="just">
                  <a:spcBef>
                    <a:spcPts val="0"/>
                  </a:spcBef>
                  <a:spcAft>
                    <a:spcPts val="400"/>
                  </a:spcAft>
                </a:pPr>
                <a:r>
                  <a:rPr lang="en-US" sz="1200" dirty="0">
                    <a:effectLst/>
                    <a:ea typeface="Times New Roman" panose="02020603050405020304" pitchFamily="18" charset="0"/>
                  </a:rPr>
                  <a:t>Metric = M / Non-Metric = N</a:t>
                </a:r>
              </a:p>
            </p:txBody>
          </p:sp>
          <mc:AlternateContent xmlns:mc="http://schemas.openxmlformats.org/markup-compatibility/2006" xmlns:a14="http://schemas.microsoft.com/office/drawing/2010/main">
            <mc:Choice Requires="a14">
              <p:sp>
                <p:nvSpPr>
                  <p:cNvPr id="88" name="Text Box 172"/>
                  <p:cNvSpPr txBox="1"/>
                  <p:nvPr/>
                </p:nvSpPr>
                <p:spPr>
                  <a:xfrm>
                    <a:off x="2713283" y="47119"/>
                    <a:ext cx="1828800" cy="170327"/>
                  </a:xfrm>
                  <a:prstGeom prst="rect">
                    <a:avLst/>
                  </a:prstGeom>
                  <a:grp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0" tIns="0" rIns="0" bIns="0" numCol="1" spcCol="0" rtlCol="0" fromWordArt="0" anchor="t" anchorCtr="0" forceAA="0" compatLnSpc="1">
                    <a:prstTxWarp prst="textNoShape">
                      <a:avLst/>
                    </a:prstTxWarp>
                    <a:noAutofit/>
                  </a:bodyPr>
                  <a:lstStyle/>
                  <a:p>
                    <a:pPr marL="0" marR="0" algn="just">
                      <a:spcBef>
                        <a:spcPts val="0"/>
                      </a:spcBef>
                      <a:spcAft>
                        <a:spcPts val="400"/>
                      </a:spcAft>
                    </a:pPr>
                    <a14:m>
                      <m:oMath xmlns:m="http://schemas.openxmlformats.org/officeDocument/2006/math">
                        <m:r>
                          <a:rPr lang="en-US" sz="1200" i="1">
                            <a:effectLst/>
                            <a:latin typeface="Cambria Math"/>
                            <a:ea typeface="Times New Roman" panose="02020603050405020304" pitchFamily="18" charset="0"/>
                          </a:rPr>
                          <m:t>𝑂</m:t>
                        </m:r>
                        <m:d>
                          <m:dPr>
                            <m:ctrlPr>
                              <a:rPr lang="en-US" sz="1200" i="1">
                                <a:effectLst/>
                                <a:latin typeface="Cambria Math" panose="02040503050406030204" pitchFamily="18" charset="0"/>
                                <a:ea typeface="Times New Roman" panose="02020603050405020304" pitchFamily="18" charset="0"/>
                              </a:rPr>
                            </m:ctrlPr>
                          </m:dPr>
                          <m:e>
                            <m:sSup>
                              <m:sSupPr>
                                <m:ctrlPr>
                                  <a:rPr lang="en-US" sz="1200" i="1">
                                    <a:effectLst/>
                                    <a:latin typeface="Cambria Math" panose="02040503050406030204" pitchFamily="18" charset="0"/>
                                    <a:ea typeface="Times New Roman" panose="02020603050405020304" pitchFamily="18" charset="0"/>
                                  </a:rPr>
                                </m:ctrlPr>
                              </m:sSupPr>
                              <m:e>
                                <m:r>
                                  <a:rPr lang="en-US" sz="1200" i="1">
                                    <a:effectLst/>
                                    <a:latin typeface="Cambria Math"/>
                                    <a:ea typeface="Times New Roman" panose="02020603050405020304" pitchFamily="18" charset="0"/>
                                  </a:rPr>
                                  <m:t>𝑁</m:t>
                                </m:r>
                              </m:e>
                              <m:sup>
                                <m:r>
                                  <a:rPr lang="en-US" sz="1200" i="1">
                                    <a:effectLst/>
                                    <a:latin typeface="Cambria Math"/>
                                    <a:ea typeface="Times New Roman" panose="02020603050405020304" pitchFamily="18" charset="0"/>
                                  </a:rPr>
                                  <m:t>2</m:t>
                                </m:r>
                              </m:sup>
                            </m:sSup>
                          </m:e>
                        </m:d>
                      </m:oMath>
                    </a14:m>
                    <a:r>
                      <a:rPr lang="en-US" sz="1200" dirty="0">
                        <a:effectLst/>
                        <a:ea typeface="Times New Roman" panose="02020603050405020304" pitchFamily="18" charset="0"/>
                      </a:rPr>
                      <a:t> = NN / </a:t>
                    </a:r>
                    <a14:m>
                      <m:oMath xmlns:m="http://schemas.openxmlformats.org/officeDocument/2006/math">
                        <m:r>
                          <a:rPr lang="en-US" sz="1200" i="1">
                            <a:effectLst/>
                            <a:latin typeface="Cambria Math"/>
                            <a:ea typeface="Times New Roman" panose="02020603050405020304" pitchFamily="18" charset="0"/>
                          </a:rPr>
                          <m:t>𝑂</m:t>
                        </m:r>
                        <m:r>
                          <a:rPr lang="en-US" sz="1200" i="1">
                            <a:effectLst/>
                            <a:latin typeface="Cambria Math"/>
                            <a:ea typeface="Times New Roman" panose="02020603050405020304" pitchFamily="18" charset="0"/>
                          </a:rPr>
                          <m:t>(</m:t>
                        </m:r>
                        <m:r>
                          <a:rPr lang="en-US" sz="1200" i="1">
                            <a:effectLst/>
                            <a:latin typeface="Cambria Math"/>
                            <a:ea typeface="Times New Roman" panose="02020603050405020304" pitchFamily="18" charset="0"/>
                          </a:rPr>
                          <m:t>𝑁</m:t>
                        </m:r>
                        <m:r>
                          <a:rPr lang="en-US" sz="1200" i="1">
                            <a:effectLst/>
                            <a:latin typeface="Cambria Math"/>
                            <a:ea typeface="Times New Roman" panose="02020603050405020304" pitchFamily="18" charset="0"/>
                          </a:rPr>
                          <m:t>)</m:t>
                        </m:r>
                      </m:oMath>
                    </a14:m>
                    <a:r>
                      <a:rPr lang="en-US" sz="1200" dirty="0">
                        <a:effectLst/>
                        <a:ea typeface="Times New Roman" panose="02020603050405020304" pitchFamily="18" charset="0"/>
                      </a:rPr>
                      <a:t> = N</a:t>
                    </a:r>
                  </a:p>
                </p:txBody>
              </p:sp>
            </mc:Choice>
            <mc:Fallback xmlns="">
              <p:sp>
                <p:nvSpPr>
                  <p:cNvPr id="76" name="Text Box 172"/>
                  <p:cNvSpPr txBox="1">
                    <a:spLocks noRot="1" noChangeAspect="1" noMove="1" noResize="1" noEditPoints="1" noAdjustHandles="1" noChangeArrowheads="1" noChangeShapeType="1" noTextEdit="1"/>
                  </p:cNvSpPr>
                  <p:nvPr/>
                </p:nvSpPr>
                <p:spPr>
                  <a:xfrm>
                    <a:off x="2713283" y="47119"/>
                    <a:ext cx="1828800" cy="170327"/>
                  </a:xfrm>
                  <a:prstGeom prst="rect">
                    <a:avLst/>
                  </a:prstGeom>
                  <a:blipFill rotWithShape="0">
                    <a:blip r:embed="rId3"/>
                    <a:stretch>
                      <a:fillRect l="-53846" t="-3046" r="-28205"/>
                    </a:stretch>
                  </a:blipFill>
                  <a:ln w="6350">
                    <a:noFill/>
                  </a:ln>
                  <a:effectLst/>
                </p:spPr>
                <p:txBody>
                  <a:bodyPr/>
                  <a:lstStyle/>
                  <a:p>
                    <a:r>
                      <a:rPr lang="en-US">
                        <a:noFill/>
                      </a:rPr>
                      <a:t> </a:t>
                    </a:r>
                  </a:p>
                </p:txBody>
              </p:sp>
            </mc:Fallback>
          </mc:AlternateContent>
          <p:sp>
            <p:nvSpPr>
              <p:cNvPr id="89" name="Text Box 189"/>
              <p:cNvSpPr txBox="1"/>
              <p:nvPr/>
            </p:nvSpPr>
            <p:spPr>
              <a:xfrm>
                <a:off x="2720598" y="784626"/>
                <a:ext cx="1828800" cy="170327"/>
              </a:xfrm>
              <a:prstGeom prst="rect">
                <a:avLst/>
              </a:prstGeom>
              <a:grp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0" tIns="0" rIns="0" bIns="0" numCol="1" spcCol="0" rtlCol="0" fromWordArt="0" anchor="t" anchorCtr="0" forceAA="0" compatLnSpc="1">
                <a:prstTxWarp prst="textNoShape">
                  <a:avLst/>
                </a:prstTxWarp>
                <a:noAutofit/>
              </a:bodyPr>
              <a:lstStyle/>
              <a:p>
                <a:pPr marL="0" marR="0" algn="just">
                  <a:spcBef>
                    <a:spcPts val="0"/>
                  </a:spcBef>
                  <a:spcAft>
                    <a:spcPts val="400"/>
                  </a:spcAft>
                </a:pPr>
                <a:r>
                  <a:rPr lang="en-US" sz="1200" dirty="0" smtClean="0">
                    <a:effectLst/>
                    <a:ea typeface="Times New Roman" panose="02020603050405020304" pitchFamily="18" charset="0"/>
                  </a:rPr>
                  <a:t>Regular = R / Irregular = I</a:t>
                </a:r>
                <a:endParaRPr lang="en-US" sz="1200" dirty="0">
                  <a:effectLst/>
                  <a:ea typeface="Times New Roman" panose="02020603050405020304" pitchFamily="18" charset="0"/>
                </a:endParaRPr>
              </a:p>
            </p:txBody>
          </p:sp>
          <p:sp>
            <p:nvSpPr>
              <p:cNvPr id="90" name="Text Box 190"/>
              <p:cNvSpPr txBox="1"/>
              <p:nvPr/>
            </p:nvSpPr>
            <p:spPr>
              <a:xfrm>
                <a:off x="2718863" y="963386"/>
                <a:ext cx="1828800" cy="170327"/>
              </a:xfrm>
              <a:prstGeom prst="rect">
                <a:avLst/>
              </a:prstGeom>
              <a:grp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0" tIns="0" rIns="0" bIns="0" numCol="1" spcCol="0" rtlCol="0" fromWordArt="0" anchor="t" anchorCtr="0" forceAA="0" compatLnSpc="1">
                <a:prstTxWarp prst="textNoShape">
                  <a:avLst/>
                </a:prstTxWarp>
                <a:noAutofit/>
              </a:bodyPr>
              <a:lstStyle/>
              <a:p>
                <a:pPr marL="0" marR="0" algn="just">
                  <a:spcBef>
                    <a:spcPts val="0"/>
                  </a:spcBef>
                  <a:spcAft>
                    <a:spcPts val="400"/>
                  </a:spcAft>
                </a:pPr>
                <a:r>
                  <a:rPr lang="en-US" sz="1200" dirty="0" smtClean="0">
                    <a:effectLst/>
                    <a:ea typeface="Times New Roman" panose="02020603050405020304" pitchFamily="18" charset="0"/>
                  </a:rPr>
                  <a:t>Dynamic = D / Static = S</a:t>
                </a:r>
                <a:endParaRPr lang="en-US" sz="1200" dirty="0">
                  <a:effectLst/>
                  <a:ea typeface="Times New Roman" panose="02020603050405020304" pitchFamily="18" charset="0"/>
                </a:endParaRPr>
              </a:p>
            </p:txBody>
          </p:sp>
          <p:cxnSp>
            <p:nvCxnSpPr>
              <p:cNvPr id="91" name="Straight Connector 90"/>
              <p:cNvCxnSpPr>
                <a:stCxn id="175" idx="1"/>
              </p:cNvCxnSpPr>
              <p:nvPr/>
            </p:nvCxnSpPr>
            <p:spPr>
              <a:xfrm rot="16200000" flipH="1">
                <a:off x="1074885" y="5040464"/>
                <a:ext cx="3009260" cy="4763"/>
              </a:xfrm>
              <a:prstGeom prst="line">
                <a:avLst/>
              </a:prstGeom>
              <a:grpFill/>
              <a:ln w="952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rot="5400000">
                <a:off x="2587295" y="4001156"/>
                <a:ext cx="0" cy="153035"/>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rot="5400000">
                <a:off x="2586660" y="4197820"/>
                <a:ext cx="0" cy="153035"/>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rot="5400000">
                <a:off x="2587295" y="4425768"/>
                <a:ext cx="0" cy="153035"/>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rot="5400000">
                <a:off x="2587930" y="4628785"/>
                <a:ext cx="0" cy="153035"/>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rot="5400000">
                <a:off x="2587930" y="4828284"/>
                <a:ext cx="0" cy="153035"/>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rot="5400000">
                <a:off x="2587930" y="5049134"/>
                <a:ext cx="0" cy="153035"/>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rot="5400000">
                <a:off x="2587930" y="5258775"/>
                <a:ext cx="0" cy="153035"/>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rot="5400000">
                <a:off x="2587295" y="5484364"/>
                <a:ext cx="0" cy="153035"/>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rot="5400000">
                <a:off x="2587295" y="5671102"/>
                <a:ext cx="0" cy="153035"/>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rot="5400000">
                <a:off x="2587295" y="5871823"/>
                <a:ext cx="0" cy="153035"/>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rot="5400000">
                <a:off x="2587295" y="6070882"/>
                <a:ext cx="0" cy="153035"/>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sp>
            <p:nvSpPr>
              <p:cNvPr id="103" name="Text Box 171"/>
              <p:cNvSpPr txBox="1"/>
              <p:nvPr/>
            </p:nvSpPr>
            <p:spPr>
              <a:xfrm>
                <a:off x="662083" y="6272875"/>
                <a:ext cx="1828800" cy="131445"/>
              </a:xfrm>
              <a:prstGeom prst="rect">
                <a:avLst/>
              </a:prstGeom>
              <a:grp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0" tIns="0" rIns="0" bIns="0" numCol="1" spcCol="0" rtlCol="0" fromWordArt="0" anchor="t" anchorCtr="0" forceAA="0" compatLnSpc="1">
                <a:prstTxWarp prst="textNoShape">
                  <a:avLst/>
                </a:prstTxWarp>
                <a:noAutofit/>
              </a:bodyPr>
              <a:lstStyle/>
              <a:p>
                <a:pPr marL="0" marR="0" algn="r">
                  <a:spcBef>
                    <a:spcPts val="0"/>
                  </a:spcBef>
                  <a:spcAft>
                    <a:spcPts val="400"/>
                  </a:spcAft>
                </a:pPr>
                <a:r>
                  <a:rPr lang="en-US" sz="1200" dirty="0">
                    <a:effectLst/>
                    <a:ea typeface="Times New Roman" panose="02020603050405020304" pitchFamily="18" charset="0"/>
                  </a:rPr>
                  <a:t>Linear Algebra Kernels</a:t>
                </a:r>
              </a:p>
            </p:txBody>
          </p:sp>
          <p:sp>
            <p:nvSpPr>
              <p:cNvPr id="104" name="Text Box 173"/>
              <p:cNvSpPr txBox="1"/>
              <p:nvPr/>
            </p:nvSpPr>
            <p:spPr>
              <a:xfrm>
                <a:off x="665113" y="6056716"/>
                <a:ext cx="1828800" cy="170180"/>
              </a:xfrm>
              <a:prstGeom prst="rect">
                <a:avLst/>
              </a:prstGeom>
              <a:grp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0" tIns="0" rIns="0" bIns="0" numCol="1" spcCol="0" rtlCol="0" fromWordArt="0" anchor="t" anchorCtr="0" forceAA="0" compatLnSpc="1">
                <a:prstTxWarp prst="textNoShape">
                  <a:avLst/>
                </a:prstTxWarp>
                <a:noAutofit/>
              </a:bodyPr>
              <a:lstStyle/>
              <a:p>
                <a:pPr marL="0" marR="0" algn="r">
                  <a:spcBef>
                    <a:spcPts val="0"/>
                  </a:spcBef>
                  <a:spcAft>
                    <a:spcPts val="400"/>
                  </a:spcAft>
                </a:pPr>
                <a:r>
                  <a:rPr lang="en-US" sz="1200" dirty="0">
                    <a:effectLst/>
                    <a:ea typeface="Times New Roman" panose="02020603050405020304" pitchFamily="18" charset="0"/>
                  </a:rPr>
                  <a:t>Graph Algorithms</a:t>
                </a:r>
              </a:p>
            </p:txBody>
          </p:sp>
          <p:sp>
            <p:nvSpPr>
              <p:cNvPr id="105" name="Text Box 174"/>
              <p:cNvSpPr txBox="1"/>
              <p:nvPr/>
            </p:nvSpPr>
            <p:spPr>
              <a:xfrm>
                <a:off x="675037" y="5836006"/>
                <a:ext cx="1828800" cy="172723"/>
              </a:xfrm>
              <a:prstGeom prst="rect">
                <a:avLst/>
              </a:prstGeom>
              <a:grp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0" tIns="0" rIns="0" bIns="0" numCol="1" spcCol="0" rtlCol="0" fromWordArt="0" anchor="t" anchorCtr="0" forceAA="0" compatLnSpc="1">
                <a:prstTxWarp prst="textNoShape">
                  <a:avLst/>
                </a:prstTxWarp>
                <a:noAutofit/>
              </a:bodyPr>
              <a:lstStyle/>
              <a:p>
                <a:pPr marL="0" marR="0" algn="r">
                  <a:spcBef>
                    <a:spcPts val="0"/>
                  </a:spcBef>
                  <a:spcAft>
                    <a:spcPts val="400"/>
                  </a:spcAft>
                </a:pPr>
                <a:r>
                  <a:rPr lang="en-US" sz="1200" dirty="0" smtClean="0">
                    <a:effectLst/>
                    <a:ea typeface="Times New Roman" panose="02020603050405020304" pitchFamily="18" charset="0"/>
                  </a:rPr>
                  <a:t>Deep Learning</a:t>
                </a:r>
                <a:endParaRPr lang="en-US" sz="1200" dirty="0">
                  <a:effectLst/>
                  <a:ea typeface="Times New Roman" panose="02020603050405020304" pitchFamily="18" charset="0"/>
                </a:endParaRPr>
              </a:p>
            </p:txBody>
          </p:sp>
          <p:sp>
            <p:nvSpPr>
              <p:cNvPr id="106" name="Text Box 175"/>
              <p:cNvSpPr txBox="1"/>
              <p:nvPr/>
            </p:nvSpPr>
            <p:spPr>
              <a:xfrm>
                <a:off x="666962" y="5641487"/>
                <a:ext cx="1828800" cy="170180"/>
              </a:xfrm>
              <a:prstGeom prst="rect">
                <a:avLst/>
              </a:prstGeom>
              <a:grp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0" tIns="0" rIns="0" bIns="0" numCol="1" spcCol="0" rtlCol="0" fromWordArt="0" anchor="t" anchorCtr="0" forceAA="0" compatLnSpc="1">
                <a:prstTxWarp prst="textNoShape">
                  <a:avLst/>
                </a:prstTxWarp>
                <a:noAutofit/>
              </a:bodyPr>
              <a:lstStyle/>
              <a:p>
                <a:pPr marL="0" marR="0" algn="r">
                  <a:spcBef>
                    <a:spcPts val="0"/>
                  </a:spcBef>
                  <a:spcAft>
                    <a:spcPts val="400"/>
                  </a:spcAft>
                </a:pPr>
                <a:r>
                  <a:rPr lang="en-US" sz="1200" dirty="0" smtClean="0">
                    <a:effectLst/>
                    <a:ea typeface="Times New Roman" panose="02020603050405020304" pitchFamily="18" charset="0"/>
                  </a:rPr>
                  <a:t>Classification</a:t>
                </a:r>
                <a:endParaRPr lang="en-US" sz="1200" dirty="0">
                  <a:effectLst/>
                  <a:ea typeface="Times New Roman" panose="02020603050405020304" pitchFamily="18" charset="0"/>
                </a:endParaRPr>
              </a:p>
            </p:txBody>
          </p:sp>
          <p:sp>
            <p:nvSpPr>
              <p:cNvPr id="107" name="Text Box 176"/>
              <p:cNvSpPr txBox="1"/>
              <p:nvPr/>
            </p:nvSpPr>
            <p:spPr>
              <a:xfrm>
                <a:off x="673468" y="5442950"/>
                <a:ext cx="1828800" cy="170180"/>
              </a:xfrm>
              <a:prstGeom prst="rect">
                <a:avLst/>
              </a:prstGeom>
              <a:grp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0" tIns="0" rIns="0" bIns="0" numCol="1" spcCol="0" rtlCol="0" fromWordArt="0" anchor="t" anchorCtr="0" forceAA="0" compatLnSpc="1">
                <a:prstTxWarp prst="textNoShape">
                  <a:avLst/>
                </a:prstTxWarp>
                <a:noAutofit/>
              </a:bodyPr>
              <a:lstStyle/>
              <a:p>
                <a:pPr marL="0" marR="0" algn="r">
                  <a:spcBef>
                    <a:spcPts val="0"/>
                  </a:spcBef>
                  <a:spcAft>
                    <a:spcPts val="400"/>
                  </a:spcAft>
                </a:pPr>
                <a:r>
                  <a:rPr lang="en-US" sz="1200" dirty="0" smtClean="0">
                    <a:effectLst/>
                    <a:ea typeface="Times New Roman" panose="02020603050405020304" pitchFamily="18" charset="0"/>
                  </a:rPr>
                  <a:t>Recommender Engine</a:t>
                </a:r>
                <a:endParaRPr lang="en-US" sz="1200" dirty="0">
                  <a:effectLst/>
                  <a:ea typeface="Times New Roman" panose="02020603050405020304" pitchFamily="18" charset="0"/>
                </a:endParaRPr>
              </a:p>
            </p:txBody>
          </p:sp>
          <p:sp>
            <p:nvSpPr>
              <p:cNvPr id="108" name="Text Box 178"/>
              <p:cNvSpPr txBox="1"/>
              <p:nvPr/>
            </p:nvSpPr>
            <p:spPr>
              <a:xfrm>
                <a:off x="666991" y="5237433"/>
                <a:ext cx="1828800" cy="170180"/>
              </a:xfrm>
              <a:prstGeom prst="rect">
                <a:avLst/>
              </a:prstGeom>
              <a:grp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0" tIns="0" rIns="0" bIns="0" numCol="1" spcCol="0" rtlCol="0" fromWordArt="0" anchor="t" anchorCtr="0" forceAA="0" compatLnSpc="1">
                <a:prstTxWarp prst="textNoShape">
                  <a:avLst/>
                </a:prstTxWarp>
                <a:noAutofit/>
              </a:bodyPr>
              <a:lstStyle/>
              <a:p>
                <a:pPr marL="0" marR="0" algn="r">
                  <a:spcBef>
                    <a:spcPts val="0"/>
                  </a:spcBef>
                  <a:spcAft>
                    <a:spcPts val="400"/>
                  </a:spcAft>
                </a:pPr>
                <a:r>
                  <a:rPr lang="en-US" sz="1200" dirty="0" smtClean="0">
                    <a:effectLst/>
                    <a:ea typeface="Times New Roman" panose="02020603050405020304" pitchFamily="18" charset="0"/>
                  </a:rPr>
                  <a:t>Search / Query / Index</a:t>
                </a:r>
                <a:endParaRPr lang="en-US" sz="1200" dirty="0">
                  <a:effectLst/>
                  <a:ea typeface="Times New Roman" panose="02020603050405020304" pitchFamily="18" charset="0"/>
                </a:endParaRPr>
              </a:p>
            </p:txBody>
          </p:sp>
          <p:sp>
            <p:nvSpPr>
              <p:cNvPr id="109" name="Text Box 179"/>
              <p:cNvSpPr txBox="1"/>
              <p:nvPr/>
            </p:nvSpPr>
            <p:spPr>
              <a:xfrm>
                <a:off x="666991" y="5027758"/>
                <a:ext cx="1828800" cy="170180"/>
              </a:xfrm>
              <a:prstGeom prst="rect">
                <a:avLst/>
              </a:prstGeom>
              <a:grp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0" tIns="0" rIns="0" bIns="0" numCol="1" spcCol="0" rtlCol="0" fromWordArt="0" anchor="t" anchorCtr="0" forceAA="0" compatLnSpc="1">
                <a:prstTxWarp prst="textNoShape">
                  <a:avLst/>
                </a:prstTxWarp>
                <a:noAutofit/>
              </a:bodyPr>
              <a:lstStyle/>
              <a:p>
                <a:pPr marL="0" marR="0" algn="r">
                  <a:spcBef>
                    <a:spcPts val="0"/>
                  </a:spcBef>
                  <a:spcAft>
                    <a:spcPts val="400"/>
                  </a:spcAft>
                </a:pPr>
                <a:r>
                  <a:rPr lang="en-US" sz="1200" dirty="0" smtClean="0">
                    <a:effectLst/>
                    <a:ea typeface="Times New Roman" panose="02020603050405020304" pitchFamily="18" charset="0"/>
                  </a:rPr>
                  <a:t>Basic Statistics</a:t>
                </a:r>
                <a:endParaRPr lang="en-US" sz="1200" dirty="0">
                  <a:effectLst/>
                  <a:ea typeface="Times New Roman" panose="02020603050405020304" pitchFamily="18" charset="0"/>
                </a:endParaRPr>
              </a:p>
            </p:txBody>
          </p:sp>
          <p:sp>
            <p:nvSpPr>
              <p:cNvPr id="110" name="Text Box 180"/>
              <p:cNvSpPr txBox="1"/>
              <p:nvPr/>
            </p:nvSpPr>
            <p:spPr>
              <a:xfrm>
                <a:off x="666991" y="4804958"/>
                <a:ext cx="1828800" cy="170180"/>
              </a:xfrm>
              <a:prstGeom prst="rect">
                <a:avLst/>
              </a:prstGeom>
              <a:grp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0" tIns="0" rIns="0" bIns="0" numCol="1" spcCol="0" rtlCol="0" fromWordArt="0" anchor="t" anchorCtr="0" forceAA="0" compatLnSpc="1">
                <a:prstTxWarp prst="textNoShape">
                  <a:avLst/>
                </a:prstTxWarp>
                <a:noAutofit/>
              </a:bodyPr>
              <a:lstStyle/>
              <a:p>
                <a:pPr marL="0" marR="0" algn="r">
                  <a:spcBef>
                    <a:spcPts val="0"/>
                  </a:spcBef>
                  <a:spcAft>
                    <a:spcPts val="400"/>
                  </a:spcAft>
                </a:pPr>
                <a:r>
                  <a:rPr lang="en-US" sz="1200" dirty="0">
                    <a:effectLst/>
                    <a:ea typeface="Times New Roman" panose="02020603050405020304" pitchFamily="18" charset="0"/>
                  </a:rPr>
                  <a:t>Streaming</a:t>
                </a:r>
              </a:p>
            </p:txBody>
          </p:sp>
          <p:sp>
            <p:nvSpPr>
              <p:cNvPr id="111" name="Text Box 181"/>
              <p:cNvSpPr txBox="1"/>
              <p:nvPr/>
            </p:nvSpPr>
            <p:spPr>
              <a:xfrm>
                <a:off x="666991" y="4597867"/>
                <a:ext cx="1828800" cy="170180"/>
              </a:xfrm>
              <a:prstGeom prst="rect">
                <a:avLst/>
              </a:prstGeom>
              <a:grp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0" tIns="0" rIns="0" bIns="0" numCol="1" spcCol="0" rtlCol="0" fromWordArt="0" anchor="t" anchorCtr="0" forceAA="0" compatLnSpc="1">
                <a:prstTxWarp prst="textNoShape">
                  <a:avLst/>
                </a:prstTxWarp>
                <a:noAutofit/>
              </a:bodyPr>
              <a:lstStyle/>
              <a:p>
                <a:pPr marL="0" marR="0" algn="r">
                  <a:spcBef>
                    <a:spcPts val="0"/>
                  </a:spcBef>
                  <a:spcAft>
                    <a:spcPts val="400"/>
                  </a:spcAft>
                </a:pPr>
                <a:r>
                  <a:rPr lang="en-US" sz="1200" dirty="0" smtClean="0">
                    <a:effectLst/>
                    <a:ea typeface="Times New Roman" panose="02020603050405020304" pitchFamily="18" charset="0"/>
                  </a:rPr>
                  <a:t>Alignment</a:t>
                </a:r>
                <a:endParaRPr lang="en-US" sz="1200" dirty="0">
                  <a:effectLst/>
                  <a:ea typeface="Times New Roman" panose="02020603050405020304" pitchFamily="18" charset="0"/>
                </a:endParaRPr>
              </a:p>
            </p:txBody>
          </p:sp>
          <p:sp>
            <p:nvSpPr>
              <p:cNvPr id="112" name="Text Box 182"/>
              <p:cNvSpPr txBox="1"/>
              <p:nvPr/>
            </p:nvSpPr>
            <p:spPr>
              <a:xfrm>
                <a:off x="679264" y="4173208"/>
                <a:ext cx="1828800" cy="170180"/>
              </a:xfrm>
              <a:prstGeom prst="rect">
                <a:avLst/>
              </a:prstGeom>
              <a:grp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0" tIns="0" rIns="0" bIns="0" numCol="1" spcCol="0" rtlCol="0" fromWordArt="0" anchor="t" anchorCtr="0" forceAA="0" compatLnSpc="1">
                <a:prstTxWarp prst="textNoShape">
                  <a:avLst/>
                </a:prstTxWarp>
                <a:noAutofit/>
              </a:bodyPr>
              <a:lstStyle/>
              <a:p>
                <a:pPr marL="0" marR="0" algn="r">
                  <a:spcBef>
                    <a:spcPts val="0"/>
                  </a:spcBef>
                  <a:spcAft>
                    <a:spcPts val="400"/>
                  </a:spcAft>
                </a:pPr>
                <a:r>
                  <a:rPr lang="en-US" sz="1200" dirty="0" smtClean="0">
                    <a:effectLst/>
                    <a:ea typeface="Times New Roman" panose="02020603050405020304" pitchFamily="18" charset="0"/>
                  </a:rPr>
                  <a:t>Optimization Methodology</a:t>
                </a:r>
                <a:endParaRPr lang="en-US" sz="1200" dirty="0">
                  <a:effectLst/>
                  <a:ea typeface="Times New Roman" panose="02020603050405020304" pitchFamily="18" charset="0"/>
                </a:endParaRPr>
              </a:p>
            </p:txBody>
          </p:sp>
          <p:sp>
            <p:nvSpPr>
              <p:cNvPr id="113" name="Text Box 184"/>
              <p:cNvSpPr txBox="1"/>
              <p:nvPr/>
            </p:nvSpPr>
            <p:spPr>
              <a:xfrm>
                <a:off x="666991" y="3977869"/>
                <a:ext cx="1828800" cy="170180"/>
              </a:xfrm>
              <a:prstGeom prst="rect">
                <a:avLst/>
              </a:prstGeom>
              <a:grp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0" tIns="0" rIns="0" bIns="0" numCol="1" spcCol="0" rtlCol="0" fromWordArt="0" anchor="t" anchorCtr="0" forceAA="0" compatLnSpc="1">
                <a:prstTxWarp prst="textNoShape">
                  <a:avLst/>
                </a:prstTxWarp>
                <a:noAutofit/>
              </a:bodyPr>
              <a:lstStyle/>
              <a:p>
                <a:pPr marL="0" marR="0" algn="r">
                  <a:spcBef>
                    <a:spcPts val="0"/>
                  </a:spcBef>
                  <a:spcAft>
                    <a:spcPts val="400"/>
                  </a:spcAft>
                </a:pPr>
                <a:r>
                  <a:rPr lang="en-US" sz="1200" dirty="0" smtClean="0">
                    <a:effectLst/>
                    <a:ea typeface="Times New Roman" panose="02020603050405020304" pitchFamily="18" charset="0"/>
                  </a:rPr>
                  <a:t>Global Analytics</a:t>
                </a:r>
                <a:endParaRPr lang="en-US" sz="1200" dirty="0">
                  <a:effectLst/>
                  <a:ea typeface="Times New Roman" panose="02020603050405020304" pitchFamily="18" charset="0"/>
                </a:endParaRPr>
              </a:p>
            </p:txBody>
          </p:sp>
          <p:sp>
            <p:nvSpPr>
              <p:cNvPr id="114" name="Text Box 185"/>
              <p:cNvSpPr txBox="1"/>
              <p:nvPr/>
            </p:nvSpPr>
            <p:spPr>
              <a:xfrm>
                <a:off x="652360" y="3773622"/>
                <a:ext cx="1828800" cy="170180"/>
              </a:xfrm>
              <a:prstGeom prst="rect">
                <a:avLst/>
              </a:prstGeom>
              <a:grp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0" tIns="0" rIns="0" bIns="0" numCol="1" spcCol="0" rtlCol="0" fromWordArt="0" anchor="t" anchorCtr="0" forceAA="0" compatLnSpc="1">
                <a:prstTxWarp prst="textNoShape">
                  <a:avLst/>
                </a:prstTxWarp>
                <a:noAutofit/>
              </a:bodyPr>
              <a:lstStyle/>
              <a:p>
                <a:pPr marL="0" marR="0" algn="r">
                  <a:spcBef>
                    <a:spcPts val="0"/>
                  </a:spcBef>
                  <a:spcAft>
                    <a:spcPts val="400"/>
                  </a:spcAft>
                </a:pPr>
                <a:r>
                  <a:rPr lang="en-US" sz="1200" dirty="0">
                    <a:effectLst/>
                    <a:ea typeface="Times New Roman" panose="02020603050405020304" pitchFamily="18" charset="0"/>
                  </a:rPr>
                  <a:t>Local Analytics</a:t>
                </a:r>
              </a:p>
            </p:txBody>
          </p:sp>
          <p:sp>
            <p:nvSpPr>
              <p:cNvPr id="115" name="Text Box 186"/>
              <p:cNvSpPr txBox="1"/>
              <p:nvPr/>
            </p:nvSpPr>
            <p:spPr>
              <a:xfrm>
                <a:off x="652360" y="3566863"/>
                <a:ext cx="1828800" cy="170180"/>
              </a:xfrm>
              <a:prstGeom prst="rect">
                <a:avLst/>
              </a:prstGeom>
              <a:grp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0" tIns="0" rIns="0" bIns="0" numCol="1" spcCol="0" rtlCol="0" fromWordArt="0" anchor="t" anchorCtr="0" forceAA="0" compatLnSpc="1">
                <a:prstTxWarp prst="textNoShape">
                  <a:avLst/>
                </a:prstTxWarp>
                <a:noAutofit/>
              </a:bodyPr>
              <a:lstStyle/>
              <a:p>
                <a:pPr marL="0" marR="0" algn="r">
                  <a:spcBef>
                    <a:spcPts val="0"/>
                  </a:spcBef>
                  <a:spcAft>
                    <a:spcPts val="400"/>
                  </a:spcAft>
                </a:pPr>
                <a:r>
                  <a:rPr lang="en-US" sz="1200" dirty="0">
                    <a:effectLst/>
                    <a:ea typeface="Times New Roman" panose="02020603050405020304" pitchFamily="18" charset="0"/>
                  </a:rPr>
                  <a:t>Micro-benchmarks</a:t>
                </a:r>
              </a:p>
            </p:txBody>
          </p:sp>
          <p:cxnSp>
            <p:nvCxnSpPr>
              <p:cNvPr id="116" name="Straight Connector 115"/>
              <p:cNvCxnSpPr/>
              <p:nvPr/>
            </p:nvCxnSpPr>
            <p:spPr>
              <a:xfrm rot="5400000">
                <a:off x="2587295" y="3593909"/>
                <a:ext cx="0" cy="153035"/>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p:nvCxnSpPr>
            <p:spPr>
              <a:xfrm rot="5400000">
                <a:off x="2586660" y="3802655"/>
                <a:ext cx="0" cy="153035"/>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sp>
            <p:nvSpPr>
              <p:cNvPr id="118" name="Text Box 192"/>
              <p:cNvSpPr txBox="1"/>
              <p:nvPr/>
            </p:nvSpPr>
            <p:spPr>
              <a:xfrm>
                <a:off x="673468" y="4398328"/>
                <a:ext cx="1828800" cy="170180"/>
              </a:xfrm>
              <a:prstGeom prst="rect">
                <a:avLst/>
              </a:prstGeom>
              <a:grp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0" tIns="0" rIns="0" bIns="0" numCol="1" spcCol="0" rtlCol="0" fromWordArt="0" anchor="t" anchorCtr="0" forceAA="0" compatLnSpc="1">
                <a:prstTxWarp prst="textNoShape">
                  <a:avLst/>
                </a:prstTxWarp>
                <a:noAutofit/>
              </a:bodyPr>
              <a:lstStyle/>
              <a:p>
                <a:pPr marL="0" marR="0" algn="r">
                  <a:spcBef>
                    <a:spcPts val="0"/>
                  </a:spcBef>
                  <a:spcAft>
                    <a:spcPts val="400"/>
                  </a:spcAft>
                </a:pPr>
                <a:r>
                  <a:rPr lang="en-US" sz="1200" dirty="0" smtClean="0">
                    <a:effectLst/>
                    <a:ea typeface="Times New Roman" panose="02020603050405020304" pitchFamily="18" charset="0"/>
                  </a:rPr>
                  <a:t>Visualization</a:t>
                </a:r>
                <a:endParaRPr lang="en-US" sz="1200" dirty="0">
                  <a:effectLst/>
                  <a:ea typeface="Times New Roman" panose="02020603050405020304" pitchFamily="18" charset="0"/>
                </a:endParaRPr>
              </a:p>
            </p:txBody>
          </p:sp>
          <p:cxnSp>
            <p:nvCxnSpPr>
              <p:cNvPr id="119" name="Straight Connector 118"/>
              <p:cNvCxnSpPr/>
              <p:nvPr/>
            </p:nvCxnSpPr>
            <p:spPr>
              <a:xfrm rot="5400000">
                <a:off x="2587930" y="6274091"/>
                <a:ext cx="0" cy="153035"/>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sp>
            <p:nvSpPr>
              <p:cNvPr id="120" name="Text Box 230"/>
              <p:cNvSpPr txBox="1"/>
              <p:nvPr/>
            </p:nvSpPr>
            <p:spPr>
              <a:xfrm rot="16200000">
                <a:off x="-768870" y="822852"/>
                <a:ext cx="2294820" cy="863553"/>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b="1" dirty="0">
                    <a:solidFill>
                      <a:srgbClr val="C00000"/>
                    </a:solidFill>
                    <a:effectLst/>
                    <a:ea typeface="Times New Roman" panose="02020603050405020304" pitchFamily="18" charset="0"/>
                  </a:rPr>
                  <a:t>Data Source </a:t>
                </a:r>
                <a:r>
                  <a:rPr lang="en-US" b="1" dirty="0" smtClean="0">
                    <a:solidFill>
                      <a:srgbClr val="C00000"/>
                    </a:solidFill>
                    <a:effectLst/>
                    <a:ea typeface="Times New Roman" panose="02020603050405020304" pitchFamily="18" charset="0"/>
                  </a:rPr>
                  <a:t>and Style </a:t>
                </a:r>
                <a:r>
                  <a:rPr lang="en-US" b="1" dirty="0">
                    <a:solidFill>
                      <a:srgbClr val="C00000"/>
                    </a:solidFill>
                    <a:effectLst/>
                    <a:ea typeface="Times New Roman" panose="02020603050405020304" pitchFamily="18" charset="0"/>
                  </a:rPr>
                  <a:t>View</a:t>
                </a:r>
                <a:endParaRPr lang="en-US" dirty="0">
                  <a:solidFill>
                    <a:srgbClr val="C00000"/>
                  </a:solidFill>
                  <a:effectLst/>
                  <a:ea typeface="Times New Roman" panose="02020603050405020304" pitchFamily="18" charset="0"/>
                </a:endParaRPr>
              </a:p>
            </p:txBody>
          </p:sp>
          <p:sp>
            <p:nvSpPr>
              <p:cNvPr id="121" name="Text Box 230"/>
              <p:cNvSpPr txBox="1"/>
              <p:nvPr/>
            </p:nvSpPr>
            <p:spPr>
              <a:xfrm rot="16200000">
                <a:off x="4137776" y="574420"/>
                <a:ext cx="1572865" cy="471261"/>
              </a:xfrm>
              <a:prstGeom prst="rect">
                <a:avLst/>
              </a:prstGeom>
              <a:grp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b="1" dirty="0">
                    <a:solidFill>
                      <a:srgbClr val="C00000"/>
                    </a:solidFill>
                    <a:effectLst/>
                    <a:ea typeface="Times New Roman" panose="02020603050405020304" pitchFamily="18" charset="0"/>
                  </a:rPr>
                  <a:t>Execution View</a:t>
                </a:r>
                <a:endParaRPr lang="en-US" dirty="0">
                  <a:solidFill>
                    <a:srgbClr val="C00000"/>
                  </a:solidFill>
                  <a:effectLst/>
                  <a:ea typeface="Times New Roman" panose="02020603050405020304" pitchFamily="18" charset="0"/>
                </a:endParaRPr>
              </a:p>
            </p:txBody>
          </p:sp>
          <p:sp>
            <p:nvSpPr>
              <p:cNvPr id="122" name="Text Box 230"/>
              <p:cNvSpPr txBox="1"/>
              <p:nvPr/>
            </p:nvSpPr>
            <p:spPr>
              <a:xfrm rot="5400000" flipH="1" flipV="1">
                <a:off x="-325388" y="5503101"/>
                <a:ext cx="1459147" cy="311943"/>
              </a:xfrm>
              <a:prstGeom prst="rect">
                <a:avLst/>
              </a:prstGeom>
              <a:grp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b="1" dirty="0">
                    <a:solidFill>
                      <a:srgbClr val="C00000"/>
                    </a:solidFill>
                    <a:effectLst/>
                    <a:ea typeface="Times New Roman" panose="02020603050405020304" pitchFamily="18" charset="0"/>
                  </a:rPr>
                  <a:t>Processing View</a:t>
                </a:r>
                <a:endParaRPr lang="en-US" dirty="0">
                  <a:solidFill>
                    <a:srgbClr val="C00000"/>
                  </a:solidFill>
                  <a:effectLst/>
                  <a:ea typeface="Times New Roman" panose="02020603050405020304" pitchFamily="18" charset="0"/>
                </a:endParaRPr>
              </a:p>
            </p:txBody>
          </p:sp>
          <p:sp>
            <p:nvSpPr>
              <p:cNvPr id="123" name="Text Box 297"/>
              <p:cNvSpPr txBox="1"/>
              <p:nvPr/>
            </p:nvSpPr>
            <p:spPr>
              <a:xfrm rot="16200000">
                <a:off x="3075509" y="2795253"/>
                <a:ext cx="77638" cy="172069"/>
              </a:xfrm>
              <a:prstGeom prst="rect">
                <a:avLst/>
              </a:prstGeom>
              <a:grp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0" tIns="0" rIns="0" bIns="0" numCol="1" spcCol="0" rtlCol="0" fromWordArt="0" anchor="t" anchorCtr="0" forceAA="0" compatLnSpc="1">
                <a:prstTxWarp prst="textNoShape">
                  <a:avLst/>
                </a:prstTxWarp>
                <a:noAutofit/>
              </a:bodyPr>
              <a:lstStyle/>
              <a:p>
                <a:pPr marL="0" marR="0" algn="just">
                  <a:spcBef>
                    <a:spcPts val="0"/>
                  </a:spcBef>
                  <a:spcAft>
                    <a:spcPts val="400"/>
                  </a:spcAft>
                </a:pPr>
                <a:r>
                  <a:rPr lang="en-US" sz="1200" dirty="0">
                    <a:effectLst/>
                    <a:ea typeface="Times New Roman" panose="02020603050405020304" pitchFamily="18" charset="0"/>
                  </a:rPr>
                  <a:t>1</a:t>
                </a:r>
              </a:p>
            </p:txBody>
          </p:sp>
          <p:sp>
            <p:nvSpPr>
              <p:cNvPr id="124" name="Text Box 298"/>
              <p:cNvSpPr txBox="1"/>
              <p:nvPr/>
            </p:nvSpPr>
            <p:spPr>
              <a:xfrm rot="16200000">
                <a:off x="3226284" y="2797288"/>
                <a:ext cx="77638" cy="172069"/>
              </a:xfrm>
              <a:prstGeom prst="rect">
                <a:avLst/>
              </a:prstGeom>
              <a:grp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0" tIns="0" rIns="0" bIns="0" numCol="1" spcCol="0" rtlCol="0" fromWordArt="0" anchor="t" anchorCtr="0" forceAA="0" compatLnSpc="1">
                <a:prstTxWarp prst="textNoShape">
                  <a:avLst/>
                </a:prstTxWarp>
                <a:noAutofit/>
              </a:bodyPr>
              <a:lstStyle/>
              <a:p>
                <a:pPr marL="0" marR="0" algn="just">
                  <a:spcBef>
                    <a:spcPts val="0"/>
                  </a:spcBef>
                  <a:spcAft>
                    <a:spcPts val="400"/>
                  </a:spcAft>
                </a:pPr>
                <a:r>
                  <a:rPr lang="en-US" sz="1200">
                    <a:effectLst/>
                    <a:ea typeface="Times New Roman" panose="02020603050405020304" pitchFamily="18" charset="0"/>
                  </a:rPr>
                  <a:t>2</a:t>
                </a:r>
              </a:p>
            </p:txBody>
          </p:sp>
          <p:sp>
            <p:nvSpPr>
              <p:cNvPr id="125" name="Text Box 299"/>
              <p:cNvSpPr txBox="1"/>
              <p:nvPr/>
            </p:nvSpPr>
            <p:spPr>
              <a:xfrm rot="16200000">
                <a:off x="3407180" y="2793218"/>
                <a:ext cx="77638" cy="172069"/>
              </a:xfrm>
              <a:prstGeom prst="rect">
                <a:avLst/>
              </a:prstGeom>
              <a:grp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0" tIns="0" rIns="0" bIns="0" numCol="1" spcCol="0" rtlCol="0" fromWordArt="0" anchor="t" anchorCtr="0" forceAA="0" compatLnSpc="1">
                <a:prstTxWarp prst="textNoShape">
                  <a:avLst/>
                </a:prstTxWarp>
                <a:noAutofit/>
              </a:bodyPr>
              <a:lstStyle/>
              <a:p>
                <a:pPr marL="0" marR="0" algn="just">
                  <a:spcBef>
                    <a:spcPts val="0"/>
                  </a:spcBef>
                  <a:spcAft>
                    <a:spcPts val="400"/>
                  </a:spcAft>
                </a:pPr>
                <a:r>
                  <a:rPr lang="en-US" sz="1200">
                    <a:effectLst/>
                    <a:ea typeface="Times New Roman" panose="02020603050405020304" pitchFamily="18" charset="0"/>
                  </a:rPr>
                  <a:t>3</a:t>
                </a:r>
              </a:p>
            </p:txBody>
          </p:sp>
          <p:sp>
            <p:nvSpPr>
              <p:cNvPr id="126" name="Text Box 300"/>
              <p:cNvSpPr txBox="1"/>
              <p:nvPr/>
            </p:nvSpPr>
            <p:spPr>
              <a:xfrm rot="16200000">
                <a:off x="3562455" y="2795253"/>
                <a:ext cx="77638" cy="172069"/>
              </a:xfrm>
              <a:prstGeom prst="rect">
                <a:avLst/>
              </a:prstGeom>
              <a:grp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0" tIns="0" rIns="0" bIns="0" numCol="1" spcCol="0" rtlCol="0" fromWordArt="0" anchor="t" anchorCtr="0" forceAA="0" compatLnSpc="1">
                <a:prstTxWarp prst="textNoShape">
                  <a:avLst/>
                </a:prstTxWarp>
                <a:noAutofit/>
              </a:bodyPr>
              <a:lstStyle/>
              <a:p>
                <a:pPr marL="0" marR="0" algn="just">
                  <a:spcBef>
                    <a:spcPts val="0"/>
                  </a:spcBef>
                  <a:spcAft>
                    <a:spcPts val="400"/>
                  </a:spcAft>
                </a:pPr>
                <a:r>
                  <a:rPr lang="en-US" sz="1200">
                    <a:effectLst/>
                    <a:ea typeface="Times New Roman" panose="02020603050405020304" pitchFamily="18" charset="0"/>
                  </a:rPr>
                  <a:t>4</a:t>
                </a:r>
              </a:p>
            </p:txBody>
          </p:sp>
          <p:sp>
            <p:nvSpPr>
              <p:cNvPr id="127" name="Text Box 301"/>
              <p:cNvSpPr txBox="1"/>
              <p:nvPr/>
            </p:nvSpPr>
            <p:spPr>
              <a:xfrm rot="16200000">
                <a:off x="3906744" y="2799323"/>
                <a:ext cx="77638" cy="172069"/>
              </a:xfrm>
              <a:prstGeom prst="rect">
                <a:avLst/>
              </a:prstGeom>
              <a:grp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0" tIns="0" rIns="0" bIns="0" numCol="1" spcCol="0" rtlCol="0" fromWordArt="0" anchor="t" anchorCtr="0" forceAA="0" compatLnSpc="1">
                <a:prstTxWarp prst="textNoShape">
                  <a:avLst/>
                </a:prstTxWarp>
                <a:noAutofit/>
              </a:bodyPr>
              <a:lstStyle/>
              <a:p>
                <a:pPr marL="0" marR="0" algn="just">
                  <a:spcBef>
                    <a:spcPts val="0"/>
                  </a:spcBef>
                  <a:spcAft>
                    <a:spcPts val="400"/>
                  </a:spcAft>
                </a:pPr>
                <a:r>
                  <a:rPr lang="en-US" sz="1200" dirty="0">
                    <a:ea typeface="Times New Roman" panose="02020603050405020304" pitchFamily="18" charset="0"/>
                  </a:rPr>
                  <a:t>6</a:t>
                </a:r>
                <a:endParaRPr lang="en-US" sz="1200" dirty="0">
                  <a:effectLst/>
                  <a:ea typeface="Times New Roman" panose="02020603050405020304" pitchFamily="18" charset="0"/>
                </a:endParaRPr>
              </a:p>
            </p:txBody>
          </p:sp>
          <p:sp>
            <p:nvSpPr>
              <p:cNvPr id="128" name="Text Box 302"/>
              <p:cNvSpPr txBox="1"/>
              <p:nvPr/>
            </p:nvSpPr>
            <p:spPr>
              <a:xfrm rot="16200000">
                <a:off x="4110779" y="2794043"/>
                <a:ext cx="77638" cy="172069"/>
              </a:xfrm>
              <a:prstGeom prst="rect">
                <a:avLst/>
              </a:prstGeom>
              <a:grp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0" tIns="0" rIns="0" bIns="0" numCol="1" spcCol="0" rtlCol="0" fromWordArt="0" anchor="t" anchorCtr="0" forceAA="0" compatLnSpc="1">
                <a:prstTxWarp prst="textNoShape">
                  <a:avLst/>
                </a:prstTxWarp>
                <a:noAutofit/>
              </a:bodyPr>
              <a:lstStyle/>
              <a:p>
                <a:pPr marL="0" marR="0" algn="just">
                  <a:spcBef>
                    <a:spcPts val="0"/>
                  </a:spcBef>
                  <a:spcAft>
                    <a:spcPts val="400"/>
                  </a:spcAft>
                </a:pPr>
                <a:r>
                  <a:rPr lang="en-US" sz="1200" dirty="0">
                    <a:ea typeface="Times New Roman" panose="02020603050405020304" pitchFamily="18" charset="0"/>
                  </a:rPr>
                  <a:t>7</a:t>
                </a:r>
                <a:endParaRPr lang="en-US" sz="1200" dirty="0">
                  <a:effectLst/>
                  <a:ea typeface="Times New Roman" panose="02020603050405020304" pitchFamily="18" charset="0"/>
                </a:endParaRPr>
              </a:p>
            </p:txBody>
          </p:sp>
          <p:sp>
            <p:nvSpPr>
              <p:cNvPr id="129" name="Text Box 303"/>
              <p:cNvSpPr txBox="1"/>
              <p:nvPr/>
            </p:nvSpPr>
            <p:spPr>
              <a:xfrm rot="16200000">
                <a:off x="4289430" y="2784536"/>
                <a:ext cx="77638" cy="172069"/>
              </a:xfrm>
              <a:prstGeom prst="rect">
                <a:avLst/>
              </a:prstGeom>
              <a:grp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0" tIns="0" rIns="0" bIns="0" numCol="1" spcCol="0" rtlCol="0" fromWordArt="0" anchor="t" anchorCtr="0" forceAA="0" compatLnSpc="1">
                <a:prstTxWarp prst="textNoShape">
                  <a:avLst/>
                </a:prstTxWarp>
                <a:noAutofit/>
              </a:bodyPr>
              <a:lstStyle/>
              <a:p>
                <a:pPr marL="0" marR="0" algn="just">
                  <a:spcBef>
                    <a:spcPts val="0"/>
                  </a:spcBef>
                  <a:spcAft>
                    <a:spcPts val="400"/>
                  </a:spcAft>
                </a:pPr>
                <a:r>
                  <a:rPr lang="en-US" sz="1200" dirty="0">
                    <a:ea typeface="Times New Roman" panose="02020603050405020304" pitchFamily="18" charset="0"/>
                  </a:rPr>
                  <a:t>8</a:t>
                </a:r>
                <a:endParaRPr lang="en-US" sz="1200" dirty="0">
                  <a:effectLst/>
                  <a:ea typeface="Times New Roman" panose="02020603050405020304" pitchFamily="18" charset="0"/>
                </a:endParaRPr>
              </a:p>
            </p:txBody>
          </p:sp>
          <p:sp>
            <p:nvSpPr>
              <p:cNvPr id="130" name="Text Box 304"/>
              <p:cNvSpPr txBox="1"/>
              <p:nvPr/>
            </p:nvSpPr>
            <p:spPr>
              <a:xfrm rot="16200000">
                <a:off x="4476963" y="2787882"/>
                <a:ext cx="77638" cy="172069"/>
              </a:xfrm>
              <a:prstGeom prst="rect">
                <a:avLst/>
              </a:prstGeom>
              <a:grp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0" tIns="0" rIns="0" bIns="0" numCol="1" spcCol="0" rtlCol="0" fromWordArt="0" anchor="t" anchorCtr="0" forceAA="0" compatLnSpc="1">
                <a:prstTxWarp prst="textNoShape">
                  <a:avLst/>
                </a:prstTxWarp>
                <a:noAutofit/>
              </a:bodyPr>
              <a:lstStyle/>
              <a:p>
                <a:pPr marL="0" marR="0" algn="just">
                  <a:spcBef>
                    <a:spcPts val="0"/>
                  </a:spcBef>
                  <a:spcAft>
                    <a:spcPts val="400"/>
                  </a:spcAft>
                </a:pPr>
                <a:r>
                  <a:rPr lang="en-US" sz="1200" dirty="0" smtClean="0">
                    <a:ea typeface="Times New Roman" panose="02020603050405020304" pitchFamily="18" charset="0"/>
                  </a:rPr>
                  <a:t>9</a:t>
                </a:r>
                <a:endParaRPr lang="en-US" sz="1200" dirty="0">
                  <a:effectLst/>
                  <a:ea typeface="Times New Roman" panose="02020603050405020304" pitchFamily="18" charset="0"/>
                </a:endParaRPr>
              </a:p>
            </p:txBody>
          </p:sp>
          <p:sp>
            <p:nvSpPr>
              <p:cNvPr id="131" name="Text Box 305"/>
              <p:cNvSpPr txBox="1"/>
              <p:nvPr/>
            </p:nvSpPr>
            <p:spPr>
              <a:xfrm rot="16200000">
                <a:off x="4509869" y="2736331"/>
                <a:ext cx="305636" cy="172069"/>
              </a:xfrm>
              <a:prstGeom prst="rect">
                <a:avLst/>
              </a:prstGeom>
              <a:grp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0" tIns="0" rIns="0" bIns="0" numCol="1" spcCol="0" rtlCol="0" fromWordArt="0" anchor="t" anchorCtr="0" forceAA="0" compatLnSpc="1">
                <a:prstTxWarp prst="textNoShape">
                  <a:avLst/>
                </a:prstTxWarp>
                <a:noAutofit/>
              </a:bodyPr>
              <a:lstStyle/>
              <a:p>
                <a:pPr marL="0" marR="0" algn="just">
                  <a:spcBef>
                    <a:spcPts val="0"/>
                  </a:spcBef>
                  <a:spcAft>
                    <a:spcPts val="400"/>
                  </a:spcAft>
                </a:pPr>
                <a:r>
                  <a:rPr lang="en-US" sz="1200" dirty="0" smtClean="0">
                    <a:ea typeface="Times New Roman" panose="02020603050405020304" pitchFamily="18" charset="0"/>
                  </a:rPr>
                  <a:t>10</a:t>
                </a:r>
                <a:endParaRPr lang="en-US" sz="1200" dirty="0">
                  <a:effectLst/>
                  <a:ea typeface="Times New Roman" panose="02020603050405020304" pitchFamily="18" charset="0"/>
                </a:endParaRPr>
              </a:p>
            </p:txBody>
          </p:sp>
          <p:sp>
            <p:nvSpPr>
              <p:cNvPr id="132" name="Text Box 306"/>
              <p:cNvSpPr txBox="1"/>
              <p:nvPr/>
            </p:nvSpPr>
            <p:spPr>
              <a:xfrm rot="16200000">
                <a:off x="4710268" y="2746998"/>
                <a:ext cx="282854" cy="172069"/>
              </a:xfrm>
              <a:prstGeom prst="rect">
                <a:avLst/>
              </a:prstGeom>
              <a:grp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0" tIns="0" rIns="0" bIns="0" numCol="1" spcCol="0" rtlCol="0" fromWordArt="0" anchor="t" anchorCtr="0" forceAA="0" compatLnSpc="1">
                <a:prstTxWarp prst="textNoShape">
                  <a:avLst/>
                </a:prstTxWarp>
                <a:noAutofit/>
              </a:bodyPr>
              <a:lstStyle/>
              <a:p>
                <a:pPr marL="0" marR="0" algn="just">
                  <a:spcBef>
                    <a:spcPts val="0"/>
                  </a:spcBef>
                  <a:spcAft>
                    <a:spcPts val="400"/>
                  </a:spcAft>
                </a:pPr>
                <a:r>
                  <a:rPr lang="en-US" sz="1200" dirty="0" smtClean="0">
                    <a:effectLst/>
                    <a:ea typeface="Times New Roman" panose="02020603050405020304" pitchFamily="18" charset="0"/>
                  </a:rPr>
                  <a:t>11</a:t>
                </a:r>
                <a:endParaRPr lang="en-US" sz="1200" dirty="0">
                  <a:effectLst/>
                  <a:ea typeface="Times New Roman" panose="02020603050405020304" pitchFamily="18" charset="0"/>
                </a:endParaRPr>
              </a:p>
            </p:txBody>
          </p:sp>
          <p:sp>
            <p:nvSpPr>
              <p:cNvPr id="133" name="Text Box 307"/>
              <p:cNvSpPr txBox="1"/>
              <p:nvPr/>
            </p:nvSpPr>
            <p:spPr>
              <a:xfrm rot="16200000">
                <a:off x="4909917" y="2761936"/>
                <a:ext cx="275729" cy="146303"/>
              </a:xfrm>
              <a:prstGeom prst="rect">
                <a:avLst/>
              </a:prstGeom>
              <a:grp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0" tIns="0" rIns="0" bIns="0" numCol="1" spcCol="0" rtlCol="0" fromWordArt="0" anchor="t" anchorCtr="0" forceAA="0" compatLnSpc="1">
                <a:prstTxWarp prst="textNoShape">
                  <a:avLst/>
                </a:prstTxWarp>
                <a:noAutofit/>
              </a:bodyPr>
              <a:lstStyle/>
              <a:p>
                <a:pPr marL="0" marR="0" algn="just">
                  <a:spcBef>
                    <a:spcPts val="0"/>
                  </a:spcBef>
                  <a:spcAft>
                    <a:spcPts val="400"/>
                  </a:spcAft>
                </a:pPr>
                <a:r>
                  <a:rPr lang="en-US" sz="1200" dirty="0" smtClean="0">
                    <a:effectLst/>
                    <a:ea typeface="Times New Roman" panose="02020603050405020304" pitchFamily="18" charset="0"/>
                  </a:rPr>
                  <a:t>12</a:t>
                </a:r>
                <a:endParaRPr lang="en-US" sz="1200" dirty="0">
                  <a:effectLst/>
                  <a:ea typeface="Times New Roman" panose="02020603050405020304" pitchFamily="18" charset="0"/>
                </a:endParaRPr>
              </a:p>
            </p:txBody>
          </p:sp>
          <p:sp>
            <p:nvSpPr>
              <p:cNvPr id="134" name="Text Box 310"/>
              <p:cNvSpPr txBox="1"/>
              <p:nvPr/>
            </p:nvSpPr>
            <p:spPr>
              <a:xfrm rot="16200000">
                <a:off x="212628" y="3120457"/>
                <a:ext cx="207549" cy="182730"/>
              </a:xfrm>
              <a:prstGeom prst="rect">
                <a:avLst/>
              </a:prstGeom>
              <a:grp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0" tIns="0" rIns="0" bIns="0" numCol="1" spcCol="0" rtlCol="0" fromWordArt="0" anchor="t" anchorCtr="0" forceAA="0" compatLnSpc="1">
                <a:prstTxWarp prst="textNoShape">
                  <a:avLst/>
                </a:prstTxWarp>
                <a:noAutofit/>
              </a:bodyPr>
              <a:lstStyle/>
              <a:p>
                <a:pPr marL="0" marR="0" algn="just">
                  <a:spcBef>
                    <a:spcPts val="0"/>
                  </a:spcBef>
                  <a:spcAft>
                    <a:spcPts val="400"/>
                  </a:spcAft>
                </a:pPr>
                <a:r>
                  <a:rPr lang="en-US" sz="1200" dirty="0">
                    <a:effectLst/>
                    <a:ea typeface="Times New Roman" panose="02020603050405020304" pitchFamily="18" charset="0"/>
                  </a:rPr>
                  <a:t>10</a:t>
                </a:r>
              </a:p>
            </p:txBody>
          </p:sp>
          <p:sp>
            <p:nvSpPr>
              <p:cNvPr id="135" name="Text Box 311"/>
              <p:cNvSpPr txBox="1"/>
              <p:nvPr/>
            </p:nvSpPr>
            <p:spPr>
              <a:xfrm rot="16200000">
                <a:off x="451401" y="3118246"/>
                <a:ext cx="77638" cy="172069"/>
              </a:xfrm>
              <a:prstGeom prst="rect">
                <a:avLst/>
              </a:prstGeom>
              <a:grp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0" tIns="0" rIns="0" bIns="0" numCol="1" spcCol="0" rtlCol="0" fromWordArt="0" anchor="t" anchorCtr="0" forceAA="0" compatLnSpc="1">
                <a:prstTxWarp prst="textNoShape">
                  <a:avLst/>
                </a:prstTxWarp>
                <a:noAutofit/>
              </a:bodyPr>
              <a:lstStyle/>
              <a:p>
                <a:pPr marL="0" marR="0" algn="just">
                  <a:spcBef>
                    <a:spcPts val="0"/>
                  </a:spcBef>
                  <a:spcAft>
                    <a:spcPts val="400"/>
                  </a:spcAft>
                </a:pPr>
                <a:r>
                  <a:rPr lang="en-US" sz="1200" dirty="0">
                    <a:effectLst/>
                    <a:ea typeface="Times New Roman" panose="02020603050405020304" pitchFamily="18" charset="0"/>
                  </a:rPr>
                  <a:t>9</a:t>
                </a:r>
              </a:p>
            </p:txBody>
          </p:sp>
          <p:sp>
            <p:nvSpPr>
              <p:cNvPr id="136" name="Text Box 312"/>
              <p:cNvSpPr txBox="1"/>
              <p:nvPr/>
            </p:nvSpPr>
            <p:spPr>
              <a:xfrm rot="16200000">
                <a:off x="616622" y="3120281"/>
                <a:ext cx="77638" cy="172069"/>
              </a:xfrm>
              <a:prstGeom prst="rect">
                <a:avLst/>
              </a:prstGeom>
              <a:grp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0" tIns="0" rIns="0" bIns="0" numCol="1" spcCol="0" rtlCol="0" fromWordArt="0" anchor="t" anchorCtr="0" forceAA="0" compatLnSpc="1">
                <a:prstTxWarp prst="textNoShape">
                  <a:avLst/>
                </a:prstTxWarp>
                <a:noAutofit/>
              </a:bodyPr>
              <a:lstStyle/>
              <a:p>
                <a:pPr marL="0" marR="0" algn="just">
                  <a:spcBef>
                    <a:spcPts val="0"/>
                  </a:spcBef>
                  <a:spcAft>
                    <a:spcPts val="400"/>
                  </a:spcAft>
                </a:pPr>
                <a:r>
                  <a:rPr lang="en-US" sz="1200">
                    <a:effectLst/>
                    <a:ea typeface="Times New Roman" panose="02020603050405020304" pitchFamily="18" charset="0"/>
                  </a:rPr>
                  <a:t>8</a:t>
                </a:r>
              </a:p>
            </p:txBody>
          </p:sp>
          <p:sp>
            <p:nvSpPr>
              <p:cNvPr id="137" name="Text Box 313"/>
              <p:cNvSpPr txBox="1"/>
              <p:nvPr/>
            </p:nvSpPr>
            <p:spPr>
              <a:xfrm rot="16200000">
                <a:off x="796389" y="3124349"/>
                <a:ext cx="77638" cy="172069"/>
              </a:xfrm>
              <a:prstGeom prst="rect">
                <a:avLst/>
              </a:prstGeom>
              <a:grp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0" tIns="0" rIns="0" bIns="0" numCol="1" spcCol="0" rtlCol="0" fromWordArt="0" anchor="t" anchorCtr="0" forceAA="0" compatLnSpc="1">
                <a:prstTxWarp prst="textNoShape">
                  <a:avLst/>
                </a:prstTxWarp>
                <a:noAutofit/>
              </a:bodyPr>
              <a:lstStyle/>
              <a:p>
                <a:pPr marL="0" marR="0" algn="just">
                  <a:spcBef>
                    <a:spcPts val="0"/>
                  </a:spcBef>
                  <a:spcAft>
                    <a:spcPts val="400"/>
                  </a:spcAft>
                </a:pPr>
                <a:r>
                  <a:rPr lang="en-US" sz="1200" dirty="0">
                    <a:effectLst/>
                    <a:ea typeface="Times New Roman" panose="02020603050405020304" pitchFamily="18" charset="0"/>
                  </a:rPr>
                  <a:t>7</a:t>
                </a:r>
              </a:p>
            </p:txBody>
          </p:sp>
          <p:sp>
            <p:nvSpPr>
              <p:cNvPr id="138" name="Text Box 315"/>
              <p:cNvSpPr txBox="1"/>
              <p:nvPr/>
            </p:nvSpPr>
            <p:spPr>
              <a:xfrm rot="16200000">
                <a:off x="977624" y="3129630"/>
                <a:ext cx="77638" cy="172069"/>
              </a:xfrm>
              <a:prstGeom prst="rect">
                <a:avLst/>
              </a:prstGeom>
              <a:grp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0" tIns="0" rIns="0" bIns="0" numCol="1" spcCol="0" rtlCol="0" fromWordArt="0" anchor="t" anchorCtr="0" forceAA="0" compatLnSpc="1">
                <a:prstTxWarp prst="textNoShape">
                  <a:avLst/>
                </a:prstTxWarp>
                <a:noAutofit/>
              </a:bodyPr>
              <a:lstStyle/>
              <a:p>
                <a:pPr marL="0" marR="0" algn="just">
                  <a:spcBef>
                    <a:spcPts val="0"/>
                  </a:spcBef>
                  <a:spcAft>
                    <a:spcPts val="400"/>
                  </a:spcAft>
                </a:pPr>
                <a:r>
                  <a:rPr lang="en-US" sz="1200" dirty="0">
                    <a:effectLst/>
                    <a:ea typeface="Times New Roman" panose="02020603050405020304" pitchFamily="18" charset="0"/>
                  </a:rPr>
                  <a:t>6</a:t>
                </a:r>
              </a:p>
            </p:txBody>
          </p:sp>
          <p:sp>
            <p:nvSpPr>
              <p:cNvPr id="139" name="Text Box 316"/>
              <p:cNvSpPr txBox="1"/>
              <p:nvPr/>
            </p:nvSpPr>
            <p:spPr>
              <a:xfrm rot="16200000">
                <a:off x="1168617" y="3132977"/>
                <a:ext cx="77638" cy="172069"/>
              </a:xfrm>
              <a:prstGeom prst="rect">
                <a:avLst/>
              </a:prstGeom>
              <a:grp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0" tIns="0" rIns="0" bIns="0" numCol="1" spcCol="0" rtlCol="0" fromWordArt="0" anchor="t" anchorCtr="0" forceAA="0" compatLnSpc="1">
                <a:prstTxWarp prst="textNoShape">
                  <a:avLst/>
                </a:prstTxWarp>
                <a:noAutofit/>
              </a:bodyPr>
              <a:lstStyle/>
              <a:p>
                <a:pPr marL="0" marR="0" algn="just">
                  <a:spcBef>
                    <a:spcPts val="0"/>
                  </a:spcBef>
                  <a:spcAft>
                    <a:spcPts val="400"/>
                  </a:spcAft>
                </a:pPr>
                <a:r>
                  <a:rPr lang="en-US" sz="1200" dirty="0">
                    <a:effectLst/>
                    <a:ea typeface="Times New Roman" panose="02020603050405020304" pitchFamily="18" charset="0"/>
                  </a:rPr>
                  <a:t>5</a:t>
                </a:r>
              </a:p>
            </p:txBody>
          </p:sp>
          <p:sp>
            <p:nvSpPr>
              <p:cNvPr id="140" name="Text Box 317"/>
              <p:cNvSpPr txBox="1"/>
              <p:nvPr/>
            </p:nvSpPr>
            <p:spPr>
              <a:xfrm rot="16200000">
                <a:off x="1385388" y="3131666"/>
                <a:ext cx="77638" cy="172069"/>
              </a:xfrm>
              <a:prstGeom prst="rect">
                <a:avLst/>
              </a:prstGeom>
              <a:grp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0" tIns="0" rIns="0" bIns="0" numCol="1" spcCol="0" rtlCol="0" fromWordArt="0" anchor="t" anchorCtr="0" forceAA="0" compatLnSpc="1">
                <a:prstTxWarp prst="textNoShape">
                  <a:avLst/>
                </a:prstTxWarp>
                <a:noAutofit/>
              </a:bodyPr>
              <a:lstStyle/>
              <a:p>
                <a:pPr marL="0" marR="0" algn="just">
                  <a:spcBef>
                    <a:spcPts val="0"/>
                  </a:spcBef>
                  <a:spcAft>
                    <a:spcPts val="400"/>
                  </a:spcAft>
                </a:pPr>
                <a:r>
                  <a:rPr lang="en-US" sz="1200" dirty="0">
                    <a:effectLst/>
                    <a:ea typeface="Times New Roman" panose="02020603050405020304" pitchFamily="18" charset="0"/>
                  </a:rPr>
                  <a:t>4</a:t>
                </a:r>
              </a:p>
            </p:txBody>
          </p:sp>
          <p:sp>
            <p:nvSpPr>
              <p:cNvPr id="141" name="Text Box 318"/>
              <p:cNvSpPr txBox="1"/>
              <p:nvPr/>
            </p:nvSpPr>
            <p:spPr>
              <a:xfrm rot="16200000">
                <a:off x="1595243" y="3100145"/>
                <a:ext cx="135878" cy="172069"/>
              </a:xfrm>
              <a:prstGeom prst="rect">
                <a:avLst/>
              </a:prstGeom>
              <a:grp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0" tIns="0" rIns="0" bIns="0" numCol="1" spcCol="0" rtlCol="0" fromWordArt="0" anchor="t" anchorCtr="0" forceAA="0" compatLnSpc="1">
                <a:prstTxWarp prst="textNoShape">
                  <a:avLst/>
                </a:prstTxWarp>
                <a:noAutofit/>
              </a:bodyPr>
              <a:lstStyle/>
              <a:p>
                <a:pPr marL="0" marR="0" algn="just">
                  <a:spcBef>
                    <a:spcPts val="0"/>
                  </a:spcBef>
                  <a:spcAft>
                    <a:spcPts val="400"/>
                  </a:spcAft>
                </a:pPr>
                <a:r>
                  <a:rPr lang="en-US" sz="1200" dirty="0" smtClean="0">
                    <a:effectLst/>
                    <a:ea typeface="Times New Roman" panose="02020603050405020304" pitchFamily="18" charset="0"/>
                  </a:rPr>
                  <a:t>3</a:t>
                </a:r>
                <a:endParaRPr lang="en-US" sz="1200" dirty="0">
                  <a:effectLst/>
                  <a:ea typeface="Times New Roman" panose="02020603050405020304" pitchFamily="18" charset="0"/>
                </a:endParaRPr>
              </a:p>
            </p:txBody>
          </p:sp>
          <p:sp>
            <p:nvSpPr>
              <p:cNvPr id="142" name="Text Box 319"/>
              <p:cNvSpPr txBox="1"/>
              <p:nvPr/>
            </p:nvSpPr>
            <p:spPr>
              <a:xfrm rot="16200000">
                <a:off x="1758316" y="3130942"/>
                <a:ext cx="97309" cy="144793"/>
              </a:xfrm>
              <a:prstGeom prst="rect">
                <a:avLst/>
              </a:prstGeom>
              <a:grp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0" tIns="0" rIns="0" bIns="0" numCol="1" spcCol="0" rtlCol="0" fromWordArt="0" anchor="t" anchorCtr="0" forceAA="0" compatLnSpc="1">
                <a:prstTxWarp prst="textNoShape">
                  <a:avLst/>
                </a:prstTxWarp>
                <a:noAutofit/>
              </a:bodyPr>
              <a:lstStyle/>
              <a:p>
                <a:pPr marL="0" marR="0" algn="just">
                  <a:spcBef>
                    <a:spcPts val="0"/>
                  </a:spcBef>
                  <a:spcAft>
                    <a:spcPts val="400"/>
                  </a:spcAft>
                </a:pPr>
                <a:r>
                  <a:rPr lang="en-US" sz="1200" dirty="0">
                    <a:effectLst/>
                    <a:ea typeface="Times New Roman" panose="02020603050405020304" pitchFamily="18" charset="0"/>
                  </a:rPr>
                  <a:t>2</a:t>
                </a:r>
              </a:p>
            </p:txBody>
          </p:sp>
          <p:sp>
            <p:nvSpPr>
              <p:cNvPr id="143" name="Text Box 320"/>
              <p:cNvSpPr txBox="1"/>
              <p:nvPr/>
            </p:nvSpPr>
            <p:spPr>
              <a:xfrm rot="16200000">
                <a:off x="1952085" y="3132309"/>
                <a:ext cx="71431" cy="165870"/>
              </a:xfrm>
              <a:prstGeom prst="rect">
                <a:avLst/>
              </a:prstGeom>
              <a:grp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0" tIns="0" rIns="0" bIns="0" numCol="1" spcCol="0" rtlCol="0" fromWordArt="0" anchor="t" anchorCtr="0" forceAA="0" compatLnSpc="1">
                <a:prstTxWarp prst="textNoShape">
                  <a:avLst/>
                </a:prstTxWarp>
                <a:noAutofit/>
              </a:bodyPr>
              <a:lstStyle/>
              <a:p>
                <a:pPr marL="0" marR="0" algn="just">
                  <a:spcBef>
                    <a:spcPts val="0"/>
                  </a:spcBef>
                  <a:spcAft>
                    <a:spcPts val="400"/>
                  </a:spcAft>
                </a:pPr>
                <a:r>
                  <a:rPr lang="en-US" sz="1200" dirty="0">
                    <a:effectLst/>
                    <a:ea typeface="Times New Roman" panose="02020603050405020304" pitchFamily="18" charset="0"/>
                  </a:rPr>
                  <a:t>1</a:t>
                </a:r>
              </a:p>
            </p:txBody>
          </p:sp>
          <p:sp>
            <p:nvSpPr>
              <p:cNvPr id="144" name="Text Box 321"/>
              <p:cNvSpPr txBox="1"/>
              <p:nvPr/>
            </p:nvSpPr>
            <p:spPr>
              <a:xfrm rot="16200000">
                <a:off x="2371263" y="2459979"/>
                <a:ext cx="71431" cy="109728"/>
              </a:xfrm>
              <a:prstGeom prst="rect">
                <a:avLst/>
              </a:prstGeom>
              <a:grp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0" tIns="0" rIns="0" bIns="0" numCol="1" spcCol="0" rtlCol="0" fromWordArt="0" anchor="t" anchorCtr="0" forceAA="0" compatLnSpc="1">
                <a:prstTxWarp prst="textNoShape">
                  <a:avLst/>
                </a:prstTxWarp>
                <a:noAutofit/>
              </a:bodyPr>
              <a:lstStyle/>
              <a:p>
                <a:pPr marL="0" marR="0" algn="just">
                  <a:spcBef>
                    <a:spcPts val="0"/>
                  </a:spcBef>
                  <a:spcAft>
                    <a:spcPts val="400"/>
                  </a:spcAft>
                </a:pPr>
                <a:r>
                  <a:rPr lang="en-US" sz="1200" dirty="0">
                    <a:effectLst/>
                    <a:ea typeface="Times New Roman" panose="02020603050405020304" pitchFamily="18" charset="0"/>
                  </a:rPr>
                  <a:t>1</a:t>
                </a:r>
              </a:p>
            </p:txBody>
          </p:sp>
          <p:sp>
            <p:nvSpPr>
              <p:cNvPr id="145" name="Text Box 322"/>
              <p:cNvSpPr txBox="1"/>
              <p:nvPr/>
            </p:nvSpPr>
            <p:spPr>
              <a:xfrm rot="16200000">
                <a:off x="2371263" y="2270768"/>
                <a:ext cx="71431" cy="109728"/>
              </a:xfrm>
              <a:prstGeom prst="rect">
                <a:avLst/>
              </a:prstGeom>
              <a:grp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0" tIns="0" rIns="0" bIns="0" numCol="1" spcCol="0" rtlCol="0" fromWordArt="0" anchor="t" anchorCtr="0" forceAA="0" compatLnSpc="1">
                <a:prstTxWarp prst="textNoShape">
                  <a:avLst/>
                </a:prstTxWarp>
                <a:noAutofit/>
              </a:bodyPr>
              <a:lstStyle/>
              <a:p>
                <a:pPr marL="0" marR="0" algn="just">
                  <a:spcBef>
                    <a:spcPts val="0"/>
                  </a:spcBef>
                  <a:spcAft>
                    <a:spcPts val="400"/>
                  </a:spcAft>
                </a:pPr>
                <a:r>
                  <a:rPr lang="en-US" sz="1200" dirty="0">
                    <a:effectLst/>
                    <a:ea typeface="Times New Roman" panose="02020603050405020304" pitchFamily="18" charset="0"/>
                  </a:rPr>
                  <a:t>2</a:t>
                </a:r>
              </a:p>
            </p:txBody>
          </p:sp>
          <p:sp>
            <p:nvSpPr>
              <p:cNvPr id="146" name="Text Box 323"/>
              <p:cNvSpPr txBox="1"/>
              <p:nvPr/>
            </p:nvSpPr>
            <p:spPr>
              <a:xfrm rot="16200000">
                <a:off x="2371263" y="2074245"/>
                <a:ext cx="71431" cy="109728"/>
              </a:xfrm>
              <a:prstGeom prst="rect">
                <a:avLst/>
              </a:prstGeom>
              <a:grp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0" tIns="0" rIns="0" bIns="0" numCol="1" spcCol="0" rtlCol="0" fromWordArt="0" anchor="t" anchorCtr="0" forceAA="0" compatLnSpc="1">
                <a:prstTxWarp prst="textNoShape">
                  <a:avLst/>
                </a:prstTxWarp>
                <a:noAutofit/>
              </a:bodyPr>
              <a:lstStyle/>
              <a:p>
                <a:pPr marL="0" marR="0" algn="just">
                  <a:spcBef>
                    <a:spcPts val="0"/>
                  </a:spcBef>
                  <a:spcAft>
                    <a:spcPts val="400"/>
                  </a:spcAft>
                </a:pPr>
                <a:r>
                  <a:rPr lang="en-US" sz="1200" dirty="0">
                    <a:effectLst/>
                    <a:ea typeface="Times New Roman" panose="02020603050405020304" pitchFamily="18" charset="0"/>
                  </a:rPr>
                  <a:t>3</a:t>
                </a:r>
              </a:p>
            </p:txBody>
          </p:sp>
          <p:sp>
            <p:nvSpPr>
              <p:cNvPr id="147" name="Text Box 324"/>
              <p:cNvSpPr txBox="1"/>
              <p:nvPr/>
            </p:nvSpPr>
            <p:spPr>
              <a:xfrm rot="16200000">
                <a:off x="2371263" y="1885033"/>
                <a:ext cx="71431" cy="109728"/>
              </a:xfrm>
              <a:prstGeom prst="rect">
                <a:avLst/>
              </a:prstGeom>
              <a:grp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0" tIns="0" rIns="0" bIns="0" numCol="1" spcCol="0" rtlCol="0" fromWordArt="0" anchor="t" anchorCtr="0" forceAA="0" compatLnSpc="1">
                <a:prstTxWarp prst="textNoShape">
                  <a:avLst/>
                </a:prstTxWarp>
                <a:noAutofit/>
              </a:bodyPr>
              <a:lstStyle/>
              <a:p>
                <a:pPr marL="0" marR="0" algn="just">
                  <a:spcBef>
                    <a:spcPts val="0"/>
                  </a:spcBef>
                  <a:spcAft>
                    <a:spcPts val="400"/>
                  </a:spcAft>
                </a:pPr>
                <a:r>
                  <a:rPr lang="en-US" sz="1200" dirty="0">
                    <a:effectLst/>
                    <a:ea typeface="Times New Roman" panose="02020603050405020304" pitchFamily="18" charset="0"/>
                  </a:rPr>
                  <a:t>4</a:t>
                </a:r>
              </a:p>
            </p:txBody>
          </p:sp>
          <p:sp>
            <p:nvSpPr>
              <p:cNvPr id="148" name="Text Box 325"/>
              <p:cNvSpPr txBox="1"/>
              <p:nvPr/>
            </p:nvSpPr>
            <p:spPr>
              <a:xfrm rot="16200000">
                <a:off x="2371263" y="1725092"/>
                <a:ext cx="71431" cy="109728"/>
              </a:xfrm>
              <a:prstGeom prst="rect">
                <a:avLst/>
              </a:prstGeom>
              <a:grp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0" tIns="0" rIns="0" bIns="0" numCol="1" spcCol="0" rtlCol="0" fromWordArt="0" anchor="t" anchorCtr="0" forceAA="0" compatLnSpc="1">
                <a:prstTxWarp prst="textNoShape">
                  <a:avLst/>
                </a:prstTxWarp>
                <a:noAutofit/>
              </a:bodyPr>
              <a:lstStyle/>
              <a:p>
                <a:pPr marL="0" marR="0" algn="just">
                  <a:spcBef>
                    <a:spcPts val="0"/>
                  </a:spcBef>
                  <a:spcAft>
                    <a:spcPts val="400"/>
                  </a:spcAft>
                </a:pPr>
                <a:r>
                  <a:rPr lang="en-US" sz="1200" dirty="0">
                    <a:effectLst/>
                    <a:ea typeface="Times New Roman" panose="02020603050405020304" pitchFamily="18" charset="0"/>
                  </a:rPr>
                  <a:t>5</a:t>
                </a:r>
              </a:p>
            </p:txBody>
          </p:sp>
          <p:sp>
            <p:nvSpPr>
              <p:cNvPr id="149" name="Text Box 326"/>
              <p:cNvSpPr txBox="1"/>
              <p:nvPr/>
            </p:nvSpPr>
            <p:spPr>
              <a:xfrm rot="16200000">
                <a:off x="2371263" y="1525673"/>
                <a:ext cx="71431" cy="109728"/>
              </a:xfrm>
              <a:prstGeom prst="rect">
                <a:avLst/>
              </a:prstGeom>
              <a:grp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0" tIns="0" rIns="0" bIns="0" numCol="1" spcCol="0" rtlCol="0" fromWordArt="0" anchor="t" anchorCtr="0" forceAA="0" compatLnSpc="1">
                <a:prstTxWarp prst="textNoShape">
                  <a:avLst/>
                </a:prstTxWarp>
                <a:noAutofit/>
              </a:bodyPr>
              <a:lstStyle/>
              <a:p>
                <a:pPr marL="0" marR="0" algn="just">
                  <a:spcBef>
                    <a:spcPts val="0"/>
                  </a:spcBef>
                  <a:spcAft>
                    <a:spcPts val="400"/>
                  </a:spcAft>
                </a:pPr>
                <a:r>
                  <a:rPr lang="en-US" sz="1200" dirty="0">
                    <a:effectLst/>
                    <a:ea typeface="Times New Roman" panose="02020603050405020304" pitchFamily="18" charset="0"/>
                  </a:rPr>
                  <a:t>6</a:t>
                </a:r>
              </a:p>
            </p:txBody>
          </p:sp>
          <p:sp>
            <p:nvSpPr>
              <p:cNvPr id="150" name="Text Box 327"/>
              <p:cNvSpPr txBox="1"/>
              <p:nvPr/>
            </p:nvSpPr>
            <p:spPr>
              <a:xfrm rot="16200000">
                <a:off x="2371263" y="1344070"/>
                <a:ext cx="71431" cy="109728"/>
              </a:xfrm>
              <a:prstGeom prst="rect">
                <a:avLst/>
              </a:prstGeom>
              <a:grp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0" tIns="0" rIns="0" bIns="0" numCol="1" spcCol="0" rtlCol="0" fromWordArt="0" anchor="t" anchorCtr="0" forceAA="0" compatLnSpc="1">
                <a:prstTxWarp prst="textNoShape">
                  <a:avLst/>
                </a:prstTxWarp>
                <a:noAutofit/>
              </a:bodyPr>
              <a:lstStyle/>
              <a:p>
                <a:pPr marL="0" marR="0" algn="just">
                  <a:spcBef>
                    <a:spcPts val="0"/>
                  </a:spcBef>
                  <a:spcAft>
                    <a:spcPts val="400"/>
                  </a:spcAft>
                </a:pPr>
                <a:r>
                  <a:rPr lang="en-US" sz="1200" dirty="0">
                    <a:effectLst/>
                    <a:ea typeface="Times New Roman" panose="02020603050405020304" pitchFamily="18" charset="0"/>
                  </a:rPr>
                  <a:t>7</a:t>
                </a:r>
              </a:p>
            </p:txBody>
          </p:sp>
          <p:sp>
            <p:nvSpPr>
              <p:cNvPr id="151" name="Text Box 328"/>
              <p:cNvSpPr txBox="1"/>
              <p:nvPr/>
            </p:nvSpPr>
            <p:spPr>
              <a:xfrm rot="16200000">
                <a:off x="2371263" y="1172898"/>
                <a:ext cx="71431" cy="109728"/>
              </a:xfrm>
              <a:prstGeom prst="rect">
                <a:avLst/>
              </a:prstGeom>
              <a:grp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0" tIns="0" rIns="0" bIns="0" numCol="1" spcCol="0" rtlCol="0" fromWordArt="0" anchor="t" anchorCtr="0" forceAA="0" compatLnSpc="1">
                <a:prstTxWarp prst="textNoShape">
                  <a:avLst/>
                </a:prstTxWarp>
                <a:noAutofit/>
              </a:bodyPr>
              <a:lstStyle/>
              <a:p>
                <a:pPr marL="0" marR="0" algn="just">
                  <a:spcBef>
                    <a:spcPts val="0"/>
                  </a:spcBef>
                  <a:spcAft>
                    <a:spcPts val="400"/>
                  </a:spcAft>
                </a:pPr>
                <a:r>
                  <a:rPr lang="en-US" sz="1200" dirty="0">
                    <a:effectLst/>
                    <a:ea typeface="Times New Roman" panose="02020603050405020304" pitchFamily="18" charset="0"/>
                  </a:rPr>
                  <a:t>8</a:t>
                </a:r>
              </a:p>
            </p:txBody>
          </p:sp>
          <p:sp>
            <p:nvSpPr>
              <p:cNvPr id="152" name="Text Box 329"/>
              <p:cNvSpPr txBox="1"/>
              <p:nvPr/>
            </p:nvSpPr>
            <p:spPr>
              <a:xfrm rot="16200000">
                <a:off x="2371263" y="1014126"/>
                <a:ext cx="71431" cy="109728"/>
              </a:xfrm>
              <a:prstGeom prst="rect">
                <a:avLst/>
              </a:prstGeom>
              <a:grp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0" tIns="0" rIns="0" bIns="0" numCol="1" spcCol="0" rtlCol="0" fromWordArt="0" anchor="t" anchorCtr="0" forceAA="0" compatLnSpc="1">
                <a:prstTxWarp prst="textNoShape">
                  <a:avLst/>
                </a:prstTxWarp>
                <a:noAutofit/>
              </a:bodyPr>
              <a:lstStyle/>
              <a:p>
                <a:pPr marL="0" marR="0" algn="just">
                  <a:spcBef>
                    <a:spcPts val="0"/>
                  </a:spcBef>
                  <a:spcAft>
                    <a:spcPts val="400"/>
                  </a:spcAft>
                </a:pPr>
                <a:r>
                  <a:rPr lang="en-US" sz="1200" dirty="0">
                    <a:effectLst/>
                    <a:ea typeface="Times New Roman" panose="02020603050405020304" pitchFamily="18" charset="0"/>
                  </a:rPr>
                  <a:t>9</a:t>
                </a:r>
              </a:p>
            </p:txBody>
          </p:sp>
          <p:sp>
            <p:nvSpPr>
              <p:cNvPr id="153" name="Text Box 330"/>
              <p:cNvSpPr txBox="1"/>
              <p:nvPr/>
            </p:nvSpPr>
            <p:spPr>
              <a:xfrm rot="16200000">
                <a:off x="2327719" y="841141"/>
                <a:ext cx="175313" cy="108585"/>
              </a:xfrm>
              <a:prstGeom prst="rect">
                <a:avLst/>
              </a:prstGeom>
              <a:grp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0" tIns="0" rIns="0" bIns="0" numCol="1" spcCol="0" rtlCol="0" fromWordArt="0" anchor="t" anchorCtr="0" forceAA="0" compatLnSpc="1">
                <a:prstTxWarp prst="textNoShape">
                  <a:avLst/>
                </a:prstTxWarp>
                <a:noAutofit/>
              </a:bodyPr>
              <a:lstStyle/>
              <a:p>
                <a:pPr marL="0" marR="0" algn="ctr">
                  <a:spcBef>
                    <a:spcPts val="0"/>
                  </a:spcBef>
                  <a:spcAft>
                    <a:spcPts val="400"/>
                  </a:spcAft>
                </a:pPr>
                <a:r>
                  <a:rPr lang="en-US" sz="1200" dirty="0">
                    <a:effectLst/>
                    <a:ea typeface="Times New Roman" panose="02020603050405020304" pitchFamily="18" charset="0"/>
                  </a:rPr>
                  <a:t>10</a:t>
                </a:r>
              </a:p>
            </p:txBody>
          </p:sp>
          <p:sp>
            <p:nvSpPr>
              <p:cNvPr id="154" name="Text Box 335"/>
              <p:cNvSpPr txBox="1"/>
              <p:nvPr/>
            </p:nvSpPr>
            <p:spPr>
              <a:xfrm rot="16200000">
                <a:off x="2325815" y="493593"/>
                <a:ext cx="177599" cy="107062"/>
              </a:xfrm>
              <a:prstGeom prst="rect">
                <a:avLst/>
              </a:prstGeom>
              <a:grp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0" tIns="0" rIns="0" bIns="0" numCol="1" spcCol="0" rtlCol="0" fromWordArt="0" anchor="t" anchorCtr="0" forceAA="0" compatLnSpc="1">
                <a:prstTxWarp prst="textNoShape">
                  <a:avLst/>
                </a:prstTxWarp>
                <a:noAutofit/>
              </a:bodyPr>
              <a:lstStyle/>
              <a:p>
                <a:pPr marL="0" marR="0" algn="ctr">
                  <a:spcBef>
                    <a:spcPts val="0"/>
                  </a:spcBef>
                  <a:spcAft>
                    <a:spcPts val="400"/>
                  </a:spcAft>
                </a:pPr>
                <a:r>
                  <a:rPr lang="en-US" sz="1200" dirty="0" smtClean="0">
                    <a:effectLst/>
                    <a:ea typeface="Times New Roman" panose="02020603050405020304" pitchFamily="18" charset="0"/>
                  </a:rPr>
                  <a:t>12</a:t>
                </a:r>
                <a:endParaRPr lang="en-US" sz="1200" dirty="0">
                  <a:effectLst/>
                  <a:ea typeface="Times New Roman" panose="02020603050405020304" pitchFamily="18" charset="0"/>
                </a:endParaRPr>
              </a:p>
            </p:txBody>
          </p:sp>
          <p:sp>
            <p:nvSpPr>
              <p:cNvPr id="155" name="Text Box 336"/>
              <p:cNvSpPr txBox="1"/>
              <p:nvPr/>
            </p:nvSpPr>
            <p:spPr>
              <a:xfrm rot="16200000">
                <a:off x="2333633" y="126892"/>
                <a:ext cx="169278" cy="114377"/>
              </a:xfrm>
              <a:prstGeom prst="rect">
                <a:avLst/>
              </a:prstGeom>
              <a:grp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0" tIns="0" rIns="0" bIns="0" numCol="1" spcCol="0" rtlCol="0" fromWordArt="0" anchor="t" anchorCtr="0" forceAA="0" compatLnSpc="1">
                <a:prstTxWarp prst="textNoShape">
                  <a:avLst/>
                </a:prstTxWarp>
                <a:noAutofit/>
              </a:bodyPr>
              <a:lstStyle/>
              <a:p>
                <a:pPr marL="0" marR="0" algn="ctr">
                  <a:spcBef>
                    <a:spcPts val="0"/>
                  </a:spcBef>
                  <a:spcAft>
                    <a:spcPts val="400"/>
                  </a:spcAft>
                </a:pPr>
                <a:r>
                  <a:rPr lang="en-US" sz="1200" dirty="0" smtClean="0">
                    <a:effectLst/>
                    <a:ea typeface="Times New Roman" panose="02020603050405020304" pitchFamily="18" charset="0"/>
                  </a:rPr>
                  <a:t>14</a:t>
                </a:r>
                <a:endParaRPr lang="en-US" sz="1200" dirty="0">
                  <a:effectLst/>
                  <a:ea typeface="Times New Roman" panose="02020603050405020304" pitchFamily="18" charset="0"/>
                </a:endParaRPr>
              </a:p>
            </p:txBody>
          </p:sp>
          <p:sp>
            <p:nvSpPr>
              <p:cNvPr id="156" name="Text Box 340"/>
              <p:cNvSpPr txBox="1"/>
              <p:nvPr/>
            </p:nvSpPr>
            <p:spPr>
              <a:xfrm rot="16200000">
                <a:off x="2677517" y="5268575"/>
                <a:ext cx="71431" cy="109728"/>
              </a:xfrm>
              <a:prstGeom prst="rect">
                <a:avLst/>
              </a:prstGeom>
              <a:grp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0" tIns="0" rIns="0" bIns="0" numCol="1" spcCol="0" rtlCol="0" fromWordArt="0" anchor="t" anchorCtr="0" forceAA="0" compatLnSpc="1">
                <a:prstTxWarp prst="textNoShape">
                  <a:avLst/>
                </a:prstTxWarp>
                <a:noAutofit/>
              </a:bodyPr>
              <a:lstStyle/>
              <a:p>
                <a:pPr marL="0" marR="0" algn="just">
                  <a:spcBef>
                    <a:spcPts val="0"/>
                  </a:spcBef>
                  <a:spcAft>
                    <a:spcPts val="400"/>
                  </a:spcAft>
                </a:pPr>
                <a:r>
                  <a:rPr lang="en-US" sz="1200" dirty="0">
                    <a:effectLst/>
                    <a:ea typeface="Times New Roman" panose="02020603050405020304" pitchFamily="18" charset="0"/>
                  </a:rPr>
                  <a:t>9</a:t>
                </a:r>
              </a:p>
            </p:txBody>
          </p:sp>
          <p:sp>
            <p:nvSpPr>
              <p:cNvPr id="157" name="Text Box 341"/>
              <p:cNvSpPr txBox="1"/>
              <p:nvPr/>
            </p:nvSpPr>
            <p:spPr>
              <a:xfrm rot="16200000">
                <a:off x="2677517" y="5044369"/>
                <a:ext cx="71431" cy="109728"/>
              </a:xfrm>
              <a:prstGeom prst="rect">
                <a:avLst/>
              </a:prstGeom>
              <a:grp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0" tIns="0" rIns="0" bIns="0" numCol="1" spcCol="0" rtlCol="0" fromWordArt="0" anchor="t" anchorCtr="0" forceAA="0" compatLnSpc="1">
                <a:prstTxWarp prst="textNoShape">
                  <a:avLst/>
                </a:prstTxWarp>
                <a:noAutofit/>
              </a:bodyPr>
              <a:lstStyle/>
              <a:p>
                <a:pPr marL="0" marR="0" algn="just">
                  <a:spcBef>
                    <a:spcPts val="0"/>
                  </a:spcBef>
                  <a:spcAft>
                    <a:spcPts val="400"/>
                  </a:spcAft>
                </a:pPr>
                <a:r>
                  <a:rPr lang="en-US" sz="1200" dirty="0">
                    <a:effectLst/>
                    <a:ea typeface="Times New Roman" panose="02020603050405020304" pitchFamily="18" charset="0"/>
                  </a:rPr>
                  <a:t>8</a:t>
                </a:r>
              </a:p>
            </p:txBody>
          </p:sp>
          <p:sp>
            <p:nvSpPr>
              <p:cNvPr id="158" name="Text Box 342"/>
              <p:cNvSpPr txBox="1"/>
              <p:nvPr/>
            </p:nvSpPr>
            <p:spPr>
              <a:xfrm rot="16200000">
                <a:off x="2677517" y="4838919"/>
                <a:ext cx="71431" cy="109728"/>
              </a:xfrm>
              <a:prstGeom prst="rect">
                <a:avLst/>
              </a:prstGeom>
              <a:grp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0" tIns="0" rIns="0" bIns="0" numCol="1" spcCol="0" rtlCol="0" fromWordArt="0" anchor="t" anchorCtr="0" forceAA="0" compatLnSpc="1">
                <a:prstTxWarp prst="textNoShape">
                  <a:avLst/>
                </a:prstTxWarp>
                <a:noAutofit/>
              </a:bodyPr>
              <a:lstStyle/>
              <a:p>
                <a:pPr marL="0" marR="0" algn="just">
                  <a:spcBef>
                    <a:spcPts val="0"/>
                  </a:spcBef>
                  <a:spcAft>
                    <a:spcPts val="400"/>
                  </a:spcAft>
                </a:pPr>
                <a:r>
                  <a:rPr lang="en-US" sz="1200">
                    <a:effectLst/>
                    <a:ea typeface="Times New Roman" panose="02020603050405020304" pitchFamily="18" charset="0"/>
                  </a:rPr>
                  <a:t>7</a:t>
                </a:r>
              </a:p>
            </p:txBody>
          </p:sp>
          <p:sp>
            <p:nvSpPr>
              <p:cNvPr id="159" name="Text Box 343"/>
              <p:cNvSpPr txBox="1"/>
              <p:nvPr/>
            </p:nvSpPr>
            <p:spPr>
              <a:xfrm rot="16200000">
                <a:off x="2677517" y="4459575"/>
                <a:ext cx="71431" cy="109728"/>
              </a:xfrm>
              <a:prstGeom prst="rect">
                <a:avLst/>
              </a:prstGeom>
              <a:grp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0" tIns="0" rIns="0" bIns="0" numCol="1" spcCol="0" rtlCol="0" fromWordArt="0" anchor="t" anchorCtr="0" forceAA="0" compatLnSpc="1">
                <a:prstTxWarp prst="textNoShape">
                  <a:avLst/>
                </a:prstTxWarp>
                <a:noAutofit/>
              </a:bodyPr>
              <a:lstStyle/>
              <a:p>
                <a:pPr marL="0" marR="0" algn="just">
                  <a:spcBef>
                    <a:spcPts val="0"/>
                  </a:spcBef>
                  <a:spcAft>
                    <a:spcPts val="400"/>
                  </a:spcAft>
                </a:pPr>
                <a:r>
                  <a:rPr lang="en-US" sz="1200">
                    <a:effectLst/>
                    <a:ea typeface="Times New Roman" panose="02020603050405020304" pitchFamily="18" charset="0"/>
                  </a:rPr>
                  <a:t>5</a:t>
                </a:r>
              </a:p>
            </p:txBody>
          </p:sp>
          <p:sp>
            <p:nvSpPr>
              <p:cNvPr id="160" name="Text Box 344"/>
              <p:cNvSpPr txBox="1"/>
              <p:nvPr/>
            </p:nvSpPr>
            <p:spPr>
              <a:xfrm rot="16200000">
                <a:off x="2677517" y="4232464"/>
                <a:ext cx="71431" cy="109728"/>
              </a:xfrm>
              <a:prstGeom prst="rect">
                <a:avLst/>
              </a:prstGeom>
              <a:grp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0" tIns="0" rIns="0" bIns="0" numCol="1" spcCol="0" rtlCol="0" fromWordArt="0" anchor="t" anchorCtr="0" forceAA="0" compatLnSpc="1">
                <a:prstTxWarp prst="textNoShape">
                  <a:avLst/>
                </a:prstTxWarp>
                <a:noAutofit/>
              </a:bodyPr>
              <a:lstStyle/>
              <a:p>
                <a:pPr marL="0" marR="0" algn="just">
                  <a:spcBef>
                    <a:spcPts val="0"/>
                  </a:spcBef>
                  <a:spcAft>
                    <a:spcPts val="400"/>
                  </a:spcAft>
                </a:pPr>
                <a:r>
                  <a:rPr lang="en-US" sz="1200" dirty="0">
                    <a:effectLst/>
                    <a:ea typeface="Times New Roman" panose="02020603050405020304" pitchFamily="18" charset="0"/>
                  </a:rPr>
                  <a:t>4</a:t>
                </a:r>
              </a:p>
            </p:txBody>
          </p:sp>
          <p:sp>
            <p:nvSpPr>
              <p:cNvPr id="161" name="Text Box 345"/>
              <p:cNvSpPr txBox="1"/>
              <p:nvPr/>
            </p:nvSpPr>
            <p:spPr>
              <a:xfrm rot="16200000">
                <a:off x="2677517" y="4020639"/>
                <a:ext cx="71431" cy="109728"/>
              </a:xfrm>
              <a:prstGeom prst="rect">
                <a:avLst/>
              </a:prstGeom>
              <a:grp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0" tIns="0" rIns="0" bIns="0" numCol="1" spcCol="0" rtlCol="0" fromWordArt="0" anchor="t" anchorCtr="0" forceAA="0" compatLnSpc="1">
                <a:prstTxWarp prst="textNoShape">
                  <a:avLst/>
                </a:prstTxWarp>
                <a:noAutofit/>
              </a:bodyPr>
              <a:lstStyle/>
              <a:p>
                <a:pPr marL="0" marR="0" algn="just">
                  <a:spcBef>
                    <a:spcPts val="0"/>
                  </a:spcBef>
                  <a:spcAft>
                    <a:spcPts val="400"/>
                  </a:spcAft>
                </a:pPr>
                <a:r>
                  <a:rPr lang="en-US" sz="1200" dirty="0">
                    <a:effectLst/>
                    <a:ea typeface="Times New Roman" panose="02020603050405020304" pitchFamily="18" charset="0"/>
                  </a:rPr>
                  <a:t>3</a:t>
                </a:r>
              </a:p>
            </p:txBody>
          </p:sp>
          <p:sp>
            <p:nvSpPr>
              <p:cNvPr id="162" name="Text Box 346"/>
              <p:cNvSpPr txBox="1"/>
              <p:nvPr/>
            </p:nvSpPr>
            <p:spPr>
              <a:xfrm rot="16200000">
                <a:off x="2677517" y="3816794"/>
                <a:ext cx="71431" cy="109728"/>
              </a:xfrm>
              <a:prstGeom prst="rect">
                <a:avLst/>
              </a:prstGeom>
              <a:grp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0" tIns="0" rIns="0" bIns="0" numCol="1" spcCol="0" rtlCol="0" fromWordArt="0" anchor="t" anchorCtr="0" forceAA="0" compatLnSpc="1">
                <a:prstTxWarp prst="textNoShape">
                  <a:avLst/>
                </a:prstTxWarp>
                <a:noAutofit/>
              </a:bodyPr>
              <a:lstStyle/>
              <a:p>
                <a:pPr marL="0" marR="0" algn="just">
                  <a:spcBef>
                    <a:spcPts val="0"/>
                  </a:spcBef>
                  <a:spcAft>
                    <a:spcPts val="400"/>
                  </a:spcAft>
                </a:pPr>
                <a:r>
                  <a:rPr lang="en-US" sz="1200" dirty="0">
                    <a:effectLst/>
                    <a:ea typeface="Times New Roman" panose="02020603050405020304" pitchFamily="18" charset="0"/>
                  </a:rPr>
                  <a:t>2</a:t>
                </a:r>
              </a:p>
            </p:txBody>
          </p:sp>
          <p:sp>
            <p:nvSpPr>
              <p:cNvPr id="163" name="Text Box 347"/>
              <p:cNvSpPr txBox="1"/>
              <p:nvPr/>
            </p:nvSpPr>
            <p:spPr>
              <a:xfrm rot="16200000">
                <a:off x="2677517" y="3611954"/>
                <a:ext cx="71431" cy="109728"/>
              </a:xfrm>
              <a:prstGeom prst="rect">
                <a:avLst/>
              </a:prstGeom>
              <a:grp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0" tIns="0" rIns="0" bIns="0" numCol="1" spcCol="0" rtlCol="0" fromWordArt="0" anchor="t" anchorCtr="0" forceAA="0" compatLnSpc="1">
                <a:prstTxWarp prst="textNoShape">
                  <a:avLst/>
                </a:prstTxWarp>
                <a:noAutofit/>
              </a:bodyPr>
              <a:lstStyle/>
              <a:p>
                <a:pPr marL="0" marR="0" algn="just">
                  <a:spcBef>
                    <a:spcPts val="0"/>
                  </a:spcBef>
                  <a:spcAft>
                    <a:spcPts val="400"/>
                  </a:spcAft>
                </a:pPr>
                <a:r>
                  <a:rPr lang="en-US" sz="1200" dirty="0">
                    <a:effectLst/>
                    <a:ea typeface="Times New Roman" panose="02020603050405020304" pitchFamily="18" charset="0"/>
                  </a:rPr>
                  <a:t>1</a:t>
                </a:r>
              </a:p>
            </p:txBody>
          </p:sp>
          <p:sp>
            <p:nvSpPr>
              <p:cNvPr id="164" name="Text Box 349"/>
              <p:cNvSpPr txBox="1"/>
              <p:nvPr/>
            </p:nvSpPr>
            <p:spPr>
              <a:xfrm rot="16200000">
                <a:off x="2641113" y="6293314"/>
                <a:ext cx="137160" cy="109728"/>
              </a:xfrm>
              <a:prstGeom prst="rect">
                <a:avLst/>
              </a:prstGeom>
              <a:grp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0" tIns="0" rIns="0" bIns="0" numCol="1" spcCol="0" rtlCol="0" fromWordArt="0" anchor="t" anchorCtr="0" forceAA="0" compatLnSpc="1">
                <a:prstTxWarp prst="textNoShape">
                  <a:avLst/>
                </a:prstTxWarp>
                <a:noAutofit/>
              </a:bodyPr>
              <a:lstStyle/>
              <a:p>
                <a:pPr marL="0" marR="0" algn="r">
                  <a:spcBef>
                    <a:spcPts val="0"/>
                  </a:spcBef>
                  <a:spcAft>
                    <a:spcPts val="400"/>
                  </a:spcAft>
                </a:pPr>
                <a:r>
                  <a:rPr lang="en-US" sz="1200" dirty="0">
                    <a:effectLst/>
                    <a:ea typeface="Times New Roman" panose="02020603050405020304" pitchFamily="18" charset="0"/>
                  </a:rPr>
                  <a:t>14</a:t>
                </a:r>
              </a:p>
            </p:txBody>
          </p:sp>
          <p:sp>
            <p:nvSpPr>
              <p:cNvPr id="165" name="Text Box 350"/>
              <p:cNvSpPr txBox="1"/>
              <p:nvPr/>
            </p:nvSpPr>
            <p:spPr>
              <a:xfrm rot="16200000">
                <a:off x="2641113" y="6076163"/>
                <a:ext cx="137160" cy="109728"/>
              </a:xfrm>
              <a:prstGeom prst="rect">
                <a:avLst/>
              </a:prstGeom>
              <a:grp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0" tIns="0" rIns="0" bIns="0" numCol="1" spcCol="0" rtlCol="0" fromWordArt="0" anchor="t" anchorCtr="0" forceAA="0" compatLnSpc="1">
                <a:prstTxWarp prst="textNoShape">
                  <a:avLst/>
                </a:prstTxWarp>
                <a:noAutofit/>
              </a:bodyPr>
              <a:lstStyle/>
              <a:p>
                <a:pPr marL="0" marR="0" algn="r">
                  <a:spcBef>
                    <a:spcPts val="0"/>
                  </a:spcBef>
                  <a:spcAft>
                    <a:spcPts val="400"/>
                  </a:spcAft>
                </a:pPr>
                <a:r>
                  <a:rPr lang="en-US" sz="1200" dirty="0">
                    <a:effectLst/>
                    <a:ea typeface="Times New Roman" panose="02020603050405020304" pitchFamily="18" charset="0"/>
                  </a:rPr>
                  <a:t>13</a:t>
                </a:r>
              </a:p>
            </p:txBody>
          </p:sp>
          <p:sp>
            <p:nvSpPr>
              <p:cNvPr id="166" name="Text Box 351"/>
              <p:cNvSpPr txBox="1"/>
              <p:nvPr/>
            </p:nvSpPr>
            <p:spPr>
              <a:xfrm rot="16200000">
                <a:off x="2641113" y="5864270"/>
                <a:ext cx="137160" cy="109728"/>
              </a:xfrm>
              <a:prstGeom prst="rect">
                <a:avLst/>
              </a:prstGeom>
              <a:grp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0" tIns="0" rIns="0" bIns="0" numCol="1" spcCol="0" rtlCol="0" fromWordArt="0" anchor="t" anchorCtr="0" forceAA="0" compatLnSpc="1">
                <a:prstTxWarp prst="textNoShape">
                  <a:avLst/>
                </a:prstTxWarp>
                <a:noAutofit/>
              </a:bodyPr>
              <a:lstStyle/>
              <a:p>
                <a:pPr marL="0" marR="0" algn="r">
                  <a:spcBef>
                    <a:spcPts val="0"/>
                  </a:spcBef>
                  <a:spcAft>
                    <a:spcPts val="400"/>
                  </a:spcAft>
                </a:pPr>
                <a:r>
                  <a:rPr lang="en-US" sz="1200">
                    <a:effectLst/>
                    <a:ea typeface="Times New Roman" panose="02020603050405020304" pitchFamily="18" charset="0"/>
                  </a:rPr>
                  <a:t>12</a:t>
                </a:r>
              </a:p>
            </p:txBody>
          </p:sp>
          <p:sp>
            <p:nvSpPr>
              <p:cNvPr id="167" name="Text Box 352"/>
              <p:cNvSpPr txBox="1"/>
              <p:nvPr/>
            </p:nvSpPr>
            <p:spPr>
              <a:xfrm rot="16200000">
                <a:off x="2641113" y="5681156"/>
                <a:ext cx="137160" cy="109728"/>
              </a:xfrm>
              <a:prstGeom prst="rect">
                <a:avLst/>
              </a:prstGeom>
              <a:grp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0" tIns="0" rIns="0" bIns="0" numCol="1" spcCol="0" rtlCol="0" fromWordArt="0" anchor="t" anchorCtr="0" forceAA="0" compatLnSpc="1">
                <a:prstTxWarp prst="textNoShape">
                  <a:avLst/>
                </a:prstTxWarp>
                <a:noAutofit/>
              </a:bodyPr>
              <a:lstStyle/>
              <a:p>
                <a:pPr marL="0" marR="0" algn="r">
                  <a:spcBef>
                    <a:spcPts val="0"/>
                  </a:spcBef>
                  <a:spcAft>
                    <a:spcPts val="400"/>
                  </a:spcAft>
                </a:pPr>
                <a:r>
                  <a:rPr lang="en-US" sz="1200" dirty="0">
                    <a:effectLst/>
                    <a:ea typeface="Times New Roman" panose="02020603050405020304" pitchFamily="18" charset="0"/>
                  </a:rPr>
                  <a:t>11</a:t>
                </a:r>
              </a:p>
            </p:txBody>
          </p:sp>
          <p:sp>
            <p:nvSpPr>
              <p:cNvPr id="168" name="Text Box 353"/>
              <p:cNvSpPr txBox="1"/>
              <p:nvPr/>
            </p:nvSpPr>
            <p:spPr>
              <a:xfrm rot="16200000">
                <a:off x="2614430" y="5457877"/>
                <a:ext cx="182880" cy="109728"/>
              </a:xfrm>
              <a:prstGeom prst="rect">
                <a:avLst/>
              </a:prstGeom>
              <a:grp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0" tIns="0" rIns="0" bIns="0" numCol="1" spcCol="0" rtlCol="0" fromWordArt="0" anchor="t" anchorCtr="0" forceAA="0" compatLnSpc="1">
                <a:prstTxWarp prst="textNoShape">
                  <a:avLst/>
                </a:prstTxWarp>
                <a:noAutofit/>
              </a:bodyPr>
              <a:lstStyle/>
              <a:p>
                <a:pPr marL="0" marR="0" algn="just">
                  <a:spcBef>
                    <a:spcPts val="0"/>
                  </a:spcBef>
                  <a:spcAft>
                    <a:spcPts val="400"/>
                  </a:spcAft>
                </a:pPr>
                <a:r>
                  <a:rPr lang="en-US" sz="1200" dirty="0">
                    <a:effectLst/>
                    <a:ea typeface="Times New Roman" panose="02020603050405020304" pitchFamily="18" charset="0"/>
                  </a:rPr>
                  <a:t>10</a:t>
                </a:r>
              </a:p>
            </p:txBody>
          </p:sp>
          <p:sp>
            <p:nvSpPr>
              <p:cNvPr id="169" name="Text Box 358"/>
              <p:cNvSpPr txBox="1"/>
              <p:nvPr/>
            </p:nvSpPr>
            <p:spPr>
              <a:xfrm rot="16200000">
                <a:off x="2677517" y="4638213"/>
                <a:ext cx="71431" cy="109728"/>
              </a:xfrm>
              <a:prstGeom prst="rect">
                <a:avLst/>
              </a:prstGeom>
              <a:grp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0" tIns="0" rIns="0" bIns="0" numCol="1" spcCol="0" rtlCol="0" fromWordArt="0" anchor="t" anchorCtr="0" forceAA="0" compatLnSpc="1">
                <a:prstTxWarp prst="textNoShape">
                  <a:avLst/>
                </a:prstTxWarp>
                <a:noAutofit/>
              </a:bodyPr>
              <a:lstStyle/>
              <a:p>
                <a:pPr marL="0" marR="0" algn="just">
                  <a:spcBef>
                    <a:spcPts val="0"/>
                  </a:spcBef>
                  <a:spcAft>
                    <a:spcPts val="400"/>
                  </a:spcAft>
                </a:pPr>
                <a:r>
                  <a:rPr lang="en-US" sz="1200">
                    <a:effectLst/>
                    <a:ea typeface="Times New Roman" panose="02020603050405020304" pitchFamily="18" charset="0"/>
                  </a:rPr>
                  <a:t>6</a:t>
                </a:r>
              </a:p>
            </p:txBody>
          </p:sp>
          <p:cxnSp>
            <p:nvCxnSpPr>
              <p:cNvPr id="170" name="Straight Connector 169"/>
              <p:cNvCxnSpPr/>
              <p:nvPr/>
            </p:nvCxnSpPr>
            <p:spPr>
              <a:xfrm rot="5400000">
                <a:off x="2585213" y="266535"/>
                <a:ext cx="0" cy="153035"/>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sp>
            <p:nvSpPr>
              <p:cNvPr id="171" name="Text Box 361"/>
              <p:cNvSpPr txBox="1"/>
              <p:nvPr/>
            </p:nvSpPr>
            <p:spPr>
              <a:xfrm rot="16200000">
                <a:off x="2326060" y="295805"/>
                <a:ext cx="184426" cy="114377"/>
              </a:xfrm>
              <a:prstGeom prst="rect">
                <a:avLst/>
              </a:prstGeom>
              <a:grp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0" tIns="0" rIns="0" bIns="0" numCol="1" spcCol="0" rtlCol="0" fromWordArt="0" anchor="t" anchorCtr="0" forceAA="0" compatLnSpc="1">
                <a:prstTxWarp prst="textNoShape">
                  <a:avLst/>
                </a:prstTxWarp>
                <a:noAutofit/>
              </a:bodyPr>
              <a:lstStyle/>
              <a:p>
                <a:pPr marL="0" marR="0" algn="ctr">
                  <a:spcBef>
                    <a:spcPts val="0"/>
                  </a:spcBef>
                  <a:spcAft>
                    <a:spcPts val="400"/>
                  </a:spcAft>
                </a:pPr>
                <a:r>
                  <a:rPr lang="en-US" sz="1200" dirty="0" smtClean="0">
                    <a:effectLst/>
                    <a:ea typeface="Times New Roman" panose="02020603050405020304" pitchFamily="18" charset="0"/>
                  </a:rPr>
                  <a:t>13</a:t>
                </a:r>
                <a:endParaRPr lang="en-US" sz="1200" dirty="0">
                  <a:effectLst/>
                  <a:ea typeface="Times New Roman" panose="02020603050405020304" pitchFamily="18" charset="0"/>
                </a:endParaRPr>
              </a:p>
            </p:txBody>
          </p:sp>
          <p:cxnSp>
            <p:nvCxnSpPr>
              <p:cNvPr id="172" name="Straight Connector 171"/>
              <p:cNvCxnSpPr/>
              <p:nvPr/>
            </p:nvCxnSpPr>
            <p:spPr>
              <a:xfrm>
                <a:off x="3760815" y="2981004"/>
                <a:ext cx="0" cy="153035"/>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sp>
            <p:nvSpPr>
              <p:cNvPr id="173" name="Text Box 63"/>
              <p:cNvSpPr txBox="1"/>
              <p:nvPr/>
            </p:nvSpPr>
            <p:spPr>
              <a:xfrm>
                <a:off x="3681653" y="3139243"/>
                <a:ext cx="109751" cy="1294404"/>
              </a:xfrm>
              <a:prstGeom prst="rect">
                <a:avLst/>
              </a:prstGeom>
              <a:grp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vert270" wrap="square" lIns="0" tIns="0" rIns="0" bIns="0" numCol="1" spcCol="0" rtlCol="0" fromWordArt="0" anchor="t" anchorCtr="0" forceAA="0" compatLnSpc="1">
                <a:prstTxWarp prst="textNoShape">
                  <a:avLst/>
                </a:prstTxWarp>
                <a:noAutofit/>
              </a:bodyPr>
              <a:lstStyle/>
              <a:p>
                <a:pPr marL="0" marR="0" algn="r">
                  <a:spcBef>
                    <a:spcPts val="0"/>
                  </a:spcBef>
                  <a:spcAft>
                    <a:spcPts val="400"/>
                  </a:spcAft>
                </a:pPr>
                <a:r>
                  <a:rPr lang="en-US" sz="1200" dirty="0" smtClean="0">
                    <a:ea typeface="Times New Roman" panose="02020603050405020304" pitchFamily="18" charset="0"/>
                  </a:rPr>
                  <a:t>Map Streaming</a:t>
                </a:r>
                <a:endParaRPr lang="en-US" sz="1200" dirty="0">
                  <a:effectLst/>
                  <a:ea typeface="Times New Roman" panose="02020603050405020304" pitchFamily="18" charset="0"/>
                </a:endParaRPr>
              </a:p>
            </p:txBody>
          </p:sp>
          <p:sp>
            <p:nvSpPr>
              <p:cNvPr id="174" name="Text Box 301"/>
              <p:cNvSpPr txBox="1"/>
              <p:nvPr/>
            </p:nvSpPr>
            <p:spPr>
              <a:xfrm rot="16200000">
                <a:off x="3734181" y="2799323"/>
                <a:ext cx="77638" cy="172069"/>
              </a:xfrm>
              <a:prstGeom prst="rect">
                <a:avLst/>
              </a:prstGeom>
              <a:grp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0" tIns="0" rIns="0" bIns="0" numCol="1" spcCol="0" rtlCol="0" fromWordArt="0" anchor="t" anchorCtr="0" forceAA="0" compatLnSpc="1">
                <a:prstTxWarp prst="textNoShape">
                  <a:avLst/>
                </a:prstTxWarp>
                <a:noAutofit/>
              </a:bodyPr>
              <a:lstStyle/>
              <a:p>
                <a:pPr marL="0" marR="0" algn="just">
                  <a:spcBef>
                    <a:spcPts val="0"/>
                  </a:spcBef>
                  <a:spcAft>
                    <a:spcPts val="400"/>
                  </a:spcAft>
                </a:pPr>
                <a:r>
                  <a:rPr lang="en-US" sz="1200" dirty="0">
                    <a:ea typeface="Times New Roman" panose="02020603050405020304" pitchFamily="18" charset="0"/>
                  </a:rPr>
                  <a:t>5</a:t>
                </a:r>
                <a:endParaRPr lang="en-US" sz="1200" dirty="0">
                  <a:effectLst/>
                  <a:ea typeface="Times New Roman" panose="02020603050405020304" pitchFamily="18" charset="0"/>
                </a:endParaRPr>
              </a:p>
            </p:txBody>
          </p:sp>
          <p:sp>
            <p:nvSpPr>
              <p:cNvPr id="175" name="Rectangle 174"/>
              <p:cNvSpPr/>
              <p:nvPr/>
            </p:nvSpPr>
            <p:spPr>
              <a:xfrm rot="16200000">
                <a:off x="2119934" y="2623816"/>
                <a:ext cx="914400" cy="9144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400"/>
                  </a:spcAft>
                </a:pPr>
                <a:r>
                  <a:rPr lang="en-US" sz="1200" b="1" dirty="0">
                    <a:solidFill>
                      <a:srgbClr val="000000"/>
                    </a:solidFill>
                    <a:effectLst/>
                    <a:ea typeface="Times New Roman" panose="02020603050405020304" pitchFamily="18" charset="0"/>
                  </a:rPr>
                  <a:t>Ogre Views and Facets</a:t>
                </a:r>
                <a:endParaRPr lang="en-US" sz="1200" b="1" dirty="0">
                  <a:effectLst/>
                  <a:ea typeface="Times New Roman" panose="02020603050405020304" pitchFamily="18" charset="0"/>
                </a:endParaRPr>
              </a:p>
            </p:txBody>
          </p:sp>
          <p:cxnSp>
            <p:nvCxnSpPr>
              <p:cNvPr id="176" name="Straight Connector 175"/>
              <p:cNvCxnSpPr/>
              <p:nvPr/>
            </p:nvCxnSpPr>
            <p:spPr>
              <a:xfrm rot="5400000">
                <a:off x="2585414" y="626271"/>
                <a:ext cx="0" cy="153035"/>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sp>
            <p:nvSpPr>
              <p:cNvPr id="177" name="Text Box 168"/>
              <p:cNvSpPr txBox="1"/>
              <p:nvPr/>
            </p:nvSpPr>
            <p:spPr>
              <a:xfrm>
                <a:off x="2721435" y="602152"/>
                <a:ext cx="1828800" cy="170327"/>
              </a:xfrm>
              <a:prstGeom prst="rect">
                <a:avLst/>
              </a:prstGeom>
              <a:grp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0" tIns="0" rIns="0" bIns="0" numCol="1" spcCol="0" rtlCol="0" fromWordArt="0" anchor="t" anchorCtr="0" forceAA="0" compatLnSpc="1">
                <a:prstTxWarp prst="textNoShape">
                  <a:avLst/>
                </a:prstTxWarp>
                <a:noAutofit/>
              </a:bodyPr>
              <a:lstStyle/>
              <a:p>
                <a:pPr marL="0" marR="0" algn="just">
                  <a:spcBef>
                    <a:spcPts val="0"/>
                  </a:spcBef>
                  <a:spcAft>
                    <a:spcPts val="400"/>
                  </a:spcAft>
                </a:pPr>
                <a:r>
                  <a:rPr lang="en-US" sz="1200" dirty="0" smtClean="0">
                    <a:effectLst/>
                    <a:ea typeface="Times New Roman" panose="02020603050405020304" pitchFamily="18" charset="0"/>
                  </a:rPr>
                  <a:t>Iterative / Simple</a:t>
                </a:r>
                <a:endParaRPr lang="en-US" sz="1200" dirty="0">
                  <a:effectLst/>
                  <a:ea typeface="Times New Roman" panose="02020603050405020304" pitchFamily="18" charset="0"/>
                </a:endParaRPr>
              </a:p>
            </p:txBody>
          </p:sp>
          <p:sp>
            <p:nvSpPr>
              <p:cNvPr id="178" name="Text Box 335"/>
              <p:cNvSpPr txBox="1"/>
              <p:nvPr/>
            </p:nvSpPr>
            <p:spPr>
              <a:xfrm rot="16200000">
                <a:off x="2326652" y="665319"/>
                <a:ext cx="177599" cy="107062"/>
              </a:xfrm>
              <a:prstGeom prst="rect">
                <a:avLst/>
              </a:prstGeom>
              <a:grp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0" tIns="0" rIns="0" bIns="0" numCol="1" spcCol="0" rtlCol="0" fromWordArt="0" anchor="t" anchorCtr="0" forceAA="0" compatLnSpc="1">
                <a:prstTxWarp prst="textNoShape">
                  <a:avLst/>
                </a:prstTxWarp>
                <a:noAutofit/>
              </a:bodyPr>
              <a:lstStyle/>
              <a:p>
                <a:pPr marL="0" marR="0" algn="ctr">
                  <a:spcBef>
                    <a:spcPts val="0"/>
                  </a:spcBef>
                  <a:spcAft>
                    <a:spcPts val="400"/>
                  </a:spcAft>
                </a:pPr>
                <a:r>
                  <a:rPr lang="en-US" sz="1200" dirty="0">
                    <a:effectLst/>
                    <a:ea typeface="Times New Roman" panose="02020603050405020304" pitchFamily="18" charset="0"/>
                  </a:rPr>
                  <a:t>11</a:t>
                </a:r>
              </a:p>
            </p:txBody>
          </p:sp>
        </p:grpSp>
        <p:sp>
          <p:nvSpPr>
            <p:cNvPr id="17" name="Text Box 265"/>
            <p:cNvSpPr txBox="1"/>
            <p:nvPr/>
          </p:nvSpPr>
          <p:spPr>
            <a:xfrm>
              <a:off x="427688" y="5604071"/>
              <a:ext cx="3104422" cy="612874"/>
            </a:xfrm>
            <a:prstGeom prst="rect">
              <a:avLst/>
            </a:prstGeom>
            <a:grp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t" anchorCtr="0" forceAA="0" compatLnSpc="1">
              <a:prstTxWarp prst="textNoShape">
                <a:avLst/>
              </a:prstTxWarp>
              <a:noAutofit/>
            </a:bodyPr>
            <a:lstStyle/>
            <a:p>
              <a:pPr marL="0" marR="0" algn="r">
                <a:spcBef>
                  <a:spcPts val="0"/>
                </a:spcBef>
                <a:spcAft>
                  <a:spcPts val="0"/>
                </a:spcAft>
              </a:pPr>
              <a:r>
                <a:rPr lang="en-US" b="1" dirty="0">
                  <a:solidFill>
                    <a:srgbClr val="C00000"/>
                  </a:solidFill>
                  <a:effectLst/>
                  <a:ea typeface="Times New Roman" panose="02020603050405020304" pitchFamily="18" charset="0"/>
                </a:rPr>
                <a:t>Problem </a:t>
              </a:r>
              <a:r>
                <a:rPr lang="en-US" b="1" dirty="0" smtClean="0">
                  <a:solidFill>
                    <a:srgbClr val="C00000"/>
                  </a:solidFill>
                  <a:effectLst/>
                  <a:ea typeface="Times New Roman" panose="02020603050405020304" pitchFamily="18" charset="0"/>
                </a:rPr>
                <a:t>Architecture View</a:t>
              </a:r>
              <a:endParaRPr lang="en-US" dirty="0">
                <a:solidFill>
                  <a:srgbClr val="C00000"/>
                </a:solidFill>
                <a:effectLst/>
                <a:ea typeface="Times New Roman" panose="02020603050405020304" pitchFamily="18" charset="0"/>
              </a:endParaRPr>
            </a:p>
          </p:txBody>
        </p:sp>
        <p:sp>
          <p:nvSpPr>
            <p:cNvPr id="18" name="TextBox 17"/>
            <p:cNvSpPr txBox="1"/>
            <p:nvPr/>
          </p:nvSpPr>
          <p:spPr>
            <a:xfrm>
              <a:off x="3746223" y="-115981"/>
              <a:ext cx="1607652" cy="527897"/>
            </a:xfrm>
            <a:prstGeom prst="rect">
              <a:avLst/>
            </a:prstGeom>
            <a:noFill/>
          </p:spPr>
          <p:txBody>
            <a:bodyPr wrap="none" rtlCol="0">
              <a:spAutoFit/>
            </a:bodyPr>
            <a:lstStyle/>
            <a:p>
              <a:r>
                <a:rPr lang="en-US" sz="2800" b="1" dirty="0">
                  <a:solidFill>
                    <a:srgbClr val="B30838"/>
                  </a:solidFill>
                  <a:latin typeface="+mj-lt"/>
                  <a:ea typeface="+mj-ea"/>
                  <a:cs typeface="ＭＳ Ｐゴシック" pitchFamily="-107" charset="-128"/>
                </a:rPr>
                <a:t>Benchmark</a:t>
              </a:r>
            </a:p>
          </p:txBody>
        </p:sp>
      </p:grpSp>
    </p:spTree>
    <p:extLst>
      <p:ext uri="{BB962C8B-B14F-4D97-AF65-F5344CB8AC3E}">
        <p14:creationId xmlns:p14="http://schemas.microsoft.com/office/powerpoint/2010/main" val="1610565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4294967295"/>
          </p:nvPr>
        </p:nvSpPr>
        <p:spPr>
          <a:xfrm>
            <a:off x="0" y="1036638"/>
            <a:ext cx="12190413" cy="2381250"/>
          </a:xfrm>
        </p:spPr>
        <p:txBody>
          <a:bodyPr>
            <a:normAutofit lnSpcReduction="10000"/>
          </a:bodyPr>
          <a:lstStyle/>
          <a:p>
            <a:r>
              <a:rPr lang="en-US" sz="2400" b="1" dirty="0">
                <a:ea typeface="SimSun" panose="02010600030101010101" pitchFamily="2" charset="-122"/>
              </a:rPr>
              <a:t>IU </a:t>
            </a:r>
            <a:r>
              <a:rPr lang="en-US" sz="2400" b="1" dirty="0" smtClean="0">
                <a:ea typeface="SimSun" panose="02010600030101010101" pitchFamily="2" charset="-122"/>
              </a:rPr>
              <a:t>DESPIC </a:t>
            </a:r>
            <a:r>
              <a:rPr lang="en-US" sz="2400" b="1" dirty="0"/>
              <a:t>analysis pipeline for meme clustering and classification </a:t>
            </a:r>
            <a:r>
              <a:rPr lang="en-US" sz="2400" b="1" dirty="0" smtClean="0">
                <a:ea typeface="SimSun" panose="02010600030101010101" pitchFamily="2" charset="-122"/>
              </a:rPr>
              <a:t>: </a:t>
            </a:r>
            <a:r>
              <a:rPr lang="en-US" sz="2400" dirty="0">
                <a:ea typeface="SimSun" panose="02010600030101010101" pitchFamily="2" charset="-122"/>
              </a:rPr>
              <a:t>Detecting Early Signatures of Persuasion in Information </a:t>
            </a:r>
            <a:r>
              <a:rPr lang="en-US" sz="2400" dirty="0" smtClean="0">
                <a:ea typeface="SimSun" panose="02010600030101010101" pitchFamily="2" charset="-122"/>
              </a:rPr>
              <a:t>Cascades</a:t>
            </a:r>
            <a:endParaRPr lang="en-US" sz="2400" dirty="0">
              <a:ea typeface="SimSun" panose="02010600030101010101" pitchFamily="2" charset="-122"/>
            </a:endParaRPr>
          </a:p>
          <a:p>
            <a:r>
              <a:rPr lang="en-US" sz="2400" dirty="0">
                <a:ea typeface="SimSun" panose="02010600030101010101" pitchFamily="2" charset="-122"/>
              </a:rPr>
              <a:t>Implement </a:t>
            </a:r>
            <a:r>
              <a:rPr lang="en-US" sz="2400" dirty="0" smtClean="0">
                <a:ea typeface="SimSun" panose="02010600030101010101" pitchFamily="2" charset="-122"/>
              </a:rPr>
              <a:t>with </a:t>
            </a:r>
            <a:r>
              <a:rPr lang="en-US" sz="2400" dirty="0">
                <a:ea typeface="SimSun" panose="02010600030101010101" pitchFamily="2" charset="-122"/>
              </a:rPr>
              <a:t>Hbase + Hadoop (Batch) and Hbase + Storm + ActiveMQ (Streaming</a:t>
            </a:r>
            <a:r>
              <a:rPr lang="en-US" sz="2400" dirty="0" smtClean="0">
                <a:ea typeface="SimSun" panose="02010600030101010101" pitchFamily="2" charset="-122"/>
              </a:rPr>
              <a:t>)</a:t>
            </a:r>
          </a:p>
          <a:p>
            <a:r>
              <a:rPr lang="en-US" sz="2400" dirty="0"/>
              <a:t>2 million streaming tweets processed in 40 minutes; 35,000 clusters</a:t>
            </a:r>
          </a:p>
          <a:p>
            <a:r>
              <a:rPr lang="en-US" sz="2400" dirty="0"/>
              <a:t>Storm Bolts coordinated by ActiveMQ to synchronize parallel cluster center updates – add loops to Storm</a:t>
            </a:r>
          </a:p>
          <a:p>
            <a:endParaRPr lang="en-US" sz="2400" dirty="0"/>
          </a:p>
          <a:p>
            <a:endParaRPr lang="en-US" sz="2000" dirty="0"/>
          </a:p>
        </p:txBody>
      </p:sp>
      <p:sp>
        <p:nvSpPr>
          <p:cNvPr id="2" name="Title 1"/>
          <p:cNvSpPr>
            <a:spLocks noGrp="1"/>
          </p:cNvSpPr>
          <p:nvPr>
            <p:ph type="title" idx="4294967295"/>
          </p:nvPr>
        </p:nvSpPr>
        <p:spPr>
          <a:xfrm>
            <a:off x="0" y="-11113"/>
            <a:ext cx="10972800" cy="673101"/>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p>
            <a:pPr eaLnBrk="0" fontAlgn="base" hangingPunct="0">
              <a:spcAft>
                <a:spcPct val="0"/>
              </a:spcAft>
            </a:pPr>
            <a:r>
              <a:rPr lang="en-US" sz="3200" b="1" dirty="0">
                <a:solidFill>
                  <a:srgbClr val="B30838"/>
                </a:solidFill>
                <a:cs typeface="ＭＳ Ｐゴシック" pitchFamily="-107" charset="-128"/>
              </a:rPr>
              <a:t>Parallel Tweet Clustering with </a:t>
            </a:r>
            <a:r>
              <a:rPr lang="en-US" sz="3200" b="1" dirty="0" smtClean="0">
                <a:solidFill>
                  <a:srgbClr val="B30838"/>
                </a:solidFill>
                <a:cs typeface="ＭＳ Ｐゴシック" pitchFamily="-107" charset="-128"/>
              </a:rPr>
              <a:t>Storm I</a:t>
            </a:r>
            <a:endParaRPr lang="en-US" sz="3200" b="1" dirty="0">
              <a:solidFill>
                <a:srgbClr val="B30838"/>
              </a:solidFill>
              <a:cs typeface="ＭＳ Ｐゴシック" pitchFamily="-107" charset="-128"/>
            </a:endParaRPr>
          </a:p>
        </p:txBody>
      </p:sp>
      <p:sp>
        <p:nvSpPr>
          <p:cNvPr id="3" name="TextBox 2"/>
          <p:cNvSpPr txBox="1"/>
          <p:nvPr/>
        </p:nvSpPr>
        <p:spPr>
          <a:xfrm>
            <a:off x="1432192" y="6583822"/>
            <a:ext cx="10873649" cy="276999"/>
          </a:xfrm>
          <a:prstGeom prst="rect">
            <a:avLst/>
          </a:prstGeom>
          <a:noFill/>
        </p:spPr>
        <p:txBody>
          <a:bodyPr wrap="square" rtlCol="0">
            <a:spAutoFit/>
          </a:bodyPr>
          <a:lstStyle/>
          <a:p>
            <a:r>
              <a:rPr lang="en-US" sz="1200" dirty="0" err="1"/>
              <a:t>Xiaoming</a:t>
            </a:r>
            <a:r>
              <a:rPr lang="en-US" sz="1200" dirty="0"/>
              <a:t> Gao, Emilio Ferrara, Judy </a:t>
            </a:r>
            <a:r>
              <a:rPr lang="en-US" sz="1200" dirty="0" smtClean="0"/>
              <a:t>Qiu, Parallel </a:t>
            </a:r>
            <a:r>
              <a:rPr lang="en-US" sz="1200" dirty="0"/>
              <a:t>Clustering of High-Dimensional Social Media Data Streams Proceedings of </a:t>
            </a:r>
            <a:r>
              <a:rPr lang="en-US" sz="1200" dirty="0" err="1" smtClean="0"/>
              <a:t>CCGrid</a:t>
            </a:r>
            <a:r>
              <a:rPr lang="en-US" sz="1200" dirty="0" smtClean="0"/>
              <a:t>, </a:t>
            </a:r>
            <a:r>
              <a:rPr lang="en-US" sz="1200" dirty="0"/>
              <a:t>May 4-7, 2015</a:t>
            </a:r>
          </a:p>
        </p:txBody>
      </p:sp>
      <p:pic>
        <p:nvPicPr>
          <p:cNvPr id="10" name="Picture 9"/>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3418461"/>
            <a:ext cx="12158333" cy="2548154"/>
          </a:xfrm>
          <a:prstGeom prst="rect">
            <a:avLst/>
          </a:prstGeom>
          <a:noFill/>
          <a:ln>
            <a:noFill/>
          </a:ln>
        </p:spPr>
      </p:pic>
    </p:spTree>
    <p:extLst>
      <p:ext uri="{BB962C8B-B14F-4D97-AF65-F5344CB8AC3E}">
        <p14:creationId xmlns:p14="http://schemas.microsoft.com/office/powerpoint/2010/main" val="135802141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3999606-967B-419A-9AEC-8752E61A74DA}" type="slidenum">
              <a:rPr lang="en-US" smtClean="0">
                <a:solidFill>
                  <a:prstClr val="black">
                    <a:tint val="75000"/>
                  </a:prstClr>
                </a:solidFill>
              </a:rPr>
              <a:pPr/>
              <a:t>34</a:t>
            </a:fld>
            <a:endParaRPr lang="en-US" dirty="0">
              <a:solidFill>
                <a:prstClr val="black">
                  <a:tint val="75000"/>
                </a:prstClr>
              </a:solidFill>
            </a:endParaRPr>
          </a:p>
        </p:txBody>
      </p:sp>
      <p:sp>
        <p:nvSpPr>
          <p:cNvPr id="2" name="Title 1"/>
          <p:cNvSpPr>
            <a:spLocks noGrp="1"/>
          </p:cNvSpPr>
          <p:nvPr>
            <p:ph type="title" idx="4294967295"/>
          </p:nvPr>
        </p:nvSpPr>
        <p:spPr>
          <a:xfrm>
            <a:off x="0" y="19050"/>
            <a:ext cx="10972800" cy="577850"/>
          </a:xfrm>
        </p:spPr>
        <p:txBody>
          <a:bodyPr>
            <a:normAutofit fontScale="90000"/>
          </a:bodyPr>
          <a:lstStyle/>
          <a:p>
            <a:r>
              <a:rPr lang="en-US" sz="3600" b="1" dirty="0" smtClean="0">
                <a:solidFill>
                  <a:srgbClr val="FF0000"/>
                </a:solidFill>
              </a:rPr>
              <a:t>Social media data stream and it’s clustering</a:t>
            </a:r>
            <a:endParaRPr lang="en-US" sz="3600" b="1" dirty="0">
              <a:solidFill>
                <a:srgbClr val="FF0000"/>
              </a:solidFill>
            </a:endParaRPr>
          </a:p>
        </p:txBody>
      </p:sp>
      <p:sp>
        <p:nvSpPr>
          <p:cNvPr id="6" name="TextBox 5"/>
          <p:cNvSpPr txBox="1"/>
          <p:nvPr/>
        </p:nvSpPr>
        <p:spPr>
          <a:xfrm>
            <a:off x="-1" y="904694"/>
            <a:ext cx="6317227" cy="6124754"/>
          </a:xfrm>
          <a:prstGeom prst="rect">
            <a:avLst/>
          </a:prstGeom>
          <a:noFill/>
        </p:spPr>
        <p:txBody>
          <a:bodyPr wrap="square" rtlCol="0">
            <a:spAutoFit/>
          </a:bodyPr>
          <a:lstStyle/>
          <a:p>
            <a:r>
              <a:rPr lang="en-US" sz="1400" b="1" dirty="0" smtClean="0">
                <a:latin typeface="Courier New" panose="02070309020205020404" pitchFamily="49" charset="0"/>
                <a:cs typeface="Courier New" panose="02070309020205020404" pitchFamily="49" charset="0"/>
              </a:rPr>
              <a:t>{</a:t>
            </a:r>
          </a:p>
          <a:p>
            <a:r>
              <a:rPr lang="en-US" sz="1400" b="1" dirty="0" smtClean="0">
                <a:latin typeface="Courier New" panose="02070309020205020404" pitchFamily="49" charset="0"/>
                <a:cs typeface="Courier New" panose="02070309020205020404" pitchFamily="49" charset="0"/>
              </a:rPr>
              <a:t>    "text":"RT @sengineland: My Single Best... ",</a:t>
            </a:r>
          </a:p>
          <a:p>
            <a:r>
              <a:rPr lang="en-US" sz="1400" b="1" dirty="0" smtClean="0">
                <a:latin typeface="Courier New" panose="02070309020205020404" pitchFamily="49" charset="0"/>
                <a:cs typeface="Courier New" panose="02070309020205020404" pitchFamily="49" charset="0"/>
              </a:rPr>
              <a:t>    "</a:t>
            </a:r>
            <a:r>
              <a:rPr lang="en-US" sz="1400" b="1" dirty="0" err="1" smtClean="0">
                <a:solidFill>
                  <a:schemeClr val="tx2"/>
                </a:solidFill>
                <a:latin typeface="Courier New" panose="02070309020205020404" pitchFamily="49" charset="0"/>
                <a:cs typeface="Courier New" panose="02070309020205020404" pitchFamily="49" charset="0"/>
              </a:rPr>
              <a:t>created_at</a:t>
            </a:r>
            <a:r>
              <a:rPr lang="en-US" sz="1400" b="1" dirty="0" err="1" smtClean="0">
                <a:latin typeface="Courier New" panose="02070309020205020404" pitchFamily="49" charset="0"/>
                <a:cs typeface="Courier New" panose="02070309020205020404" pitchFamily="49" charset="0"/>
              </a:rPr>
              <a:t>":"Fri</a:t>
            </a:r>
            <a:r>
              <a:rPr lang="en-US" sz="1400" b="1" dirty="0" smtClean="0">
                <a:latin typeface="Courier New" panose="02070309020205020404" pitchFamily="49" charset="0"/>
                <a:cs typeface="Courier New" panose="02070309020205020404" pitchFamily="49" charset="0"/>
              </a:rPr>
              <a:t> Apr 15 23:37:26 +0000 2011",</a:t>
            </a:r>
          </a:p>
          <a:p>
            <a:r>
              <a:rPr lang="en-US" sz="1400" b="1" dirty="0" smtClean="0">
                <a:latin typeface="Courier New" panose="02070309020205020404" pitchFamily="49" charset="0"/>
                <a:cs typeface="Courier New" panose="02070309020205020404" pitchFamily="49" charset="0"/>
              </a:rPr>
              <a:t>    "retweet_count":0,</a:t>
            </a:r>
          </a:p>
          <a:p>
            <a:r>
              <a:rPr lang="en-US" sz="1400" b="1" dirty="0" smtClean="0">
                <a:latin typeface="Courier New" panose="02070309020205020404" pitchFamily="49" charset="0"/>
                <a:cs typeface="Courier New" panose="02070309020205020404" pitchFamily="49" charset="0"/>
              </a:rPr>
              <a:t>    "id_str":"59037647649259521",</a:t>
            </a:r>
          </a:p>
          <a:p>
            <a:r>
              <a:rPr lang="en-US" sz="1400" b="1" dirty="0" smtClean="0">
                <a:latin typeface="Courier New" panose="02070309020205020404" pitchFamily="49" charset="0"/>
                <a:cs typeface="Courier New" panose="02070309020205020404" pitchFamily="49" charset="0"/>
              </a:rPr>
              <a:t>	"entities":{</a:t>
            </a:r>
          </a:p>
          <a:p>
            <a:r>
              <a:rPr lang="en-US" sz="1400" b="1" dirty="0" smtClean="0">
                <a:latin typeface="Courier New" panose="02070309020205020404" pitchFamily="49" charset="0"/>
                <a:cs typeface="Courier New" panose="02070309020205020404" pitchFamily="49" charset="0"/>
              </a:rPr>
              <a:t>        "</a:t>
            </a:r>
            <a:r>
              <a:rPr lang="en-US" sz="1400" b="1" dirty="0" smtClean="0">
                <a:solidFill>
                  <a:schemeClr val="tx2"/>
                </a:solidFill>
                <a:latin typeface="Courier New" panose="02070309020205020404" pitchFamily="49" charset="0"/>
                <a:cs typeface="Courier New" panose="02070309020205020404" pitchFamily="49" charset="0"/>
              </a:rPr>
              <a:t>user_mentions</a:t>
            </a:r>
            <a:r>
              <a:rPr lang="en-US" sz="1400" b="1" dirty="0" smtClean="0">
                <a:latin typeface="Courier New" panose="02070309020205020404" pitchFamily="49" charset="0"/>
                <a:cs typeface="Courier New" panose="02070309020205020404" pitchFamily="49" charset="0"/>
              </a:rPr>
              <a:t>":[{</a:t>
            </a:r>
          </a:p>
          <a:p>
            <a:r>
              <a:rPr lang="en-US" sz="1400" b="1" dirty="0" smtClean="0">
                <a:latin typeface="Courier New" panose="02070309020205020404" pitchFamily="49" charset="0"/>
                <a:cs typeface="Courier New" panose="02070309020205020404" pitchFamily="49" charset="0"/>
              </a:rPr>
              <a:t>                "screen_name":"sengineland",</a:t>
            </a:r>
          </a:p>
          <a:p>
            <a:r>
              <a:rPr lang="en-US" sz="1400" b="1" dirty="0" smtClean="0">
                <a:latin typeface="Courier New" panose="02070309020205020404" pitchFamily="49" charset="0"/>
                <a:cs typeface="Courier New" panose="02070309020205020404" pitchFamily="49" charset="0"/>
              </a:rPr>
              <a:t>                "id_str":"1059801",</a:t>
            </a:r>
          </a:p>
          <a:p>
            <a:r>
              <a:rPr lang="en-US" sz="1400" b="1" dirty="0" smtClean="0">
                <a:latin typeface="Courier New" panose="02070309020205020404" pitchFamily="49" charset="0"/>
                <a:cs typeface="Courier New" panose="02070309020205020404" pitchFamily="49" charset="0"/>
              </a:rPr>
              <a:t>                "name":"Search Engine Land"</a:t>
            </a:r>
          </a:p>
          <a:p>
            <a:r>
              <a:rPr lang="en-US" sz="1400" b="1" dirty="0" smtClean="0">
                <a:latin typeface="Courier New" panose="02070309020205020404" pitchFamily="49" charset="0"/>
                <a:cs typeface="Courier New" panose="02070309020205020404" pitchFamily="49" charset="0"/>
              </a:rPr>
              <a:t>            }],</a:t>
            </a:r>
          </a:p>
          <a:p>
            <a:r>
              <a:rPr lang="en-US" sz="1400" b="1" dirty="0" smtClean="0">
                <a:latin typeface="Courier New" panose="02070309020205020404" pitchFamily="49" charset="0"/>
                <a:cs typeface="Courier New" panose="02070309020205020404" pitchFamily="49" charset="0"/>
              </a:rPr>
              <a:t>        "</a:t>
            </a:r>
            <a:r>
              <a:rPr lang="en-US" sz="1400" b="1" dirty="0" smtClean="0">
                <a:solidFill>
                  <a:schemeClr val="tx2"/>
                </a:solidFill>
                <a:latin typeface="Courier New" panose="02070309020205020404" pitchFamily="49" charset="0"/>
                <a:cs typeface="Courier New" panose="02070309020205020404" pitchFamily="49" charset="0"/>
              </a:rPr>
              <a:t>hashtags</a:t>
            </a:r>
            <a:r>
              <a:rPr lang="en-US" sz="1400" b="1" dirty="0" smtClean="0">
                <a:latin typeface="Courier New" panose="02070309020205020404" pitchFamily="49" charset="0"/>
                <a:cs typeface="Courier New" panose="02070309020205020404" pitchFamily="49" charset="0"/>
              </a:rPr>
              <a:t>":[],</a:t>
            </a:r>
          </a:p>
          <a:p>
            <a:r>
              <a:rPr lang="en-US" sz="1400" b="1" dirty="0" smtClean="0">
                <a:latin typeface="Courier New" panose="02070309020205020404" pitchFamily="49" charset="0"/>
                <a:cs typeface="Courier New" panose="02070309020205020404" pitchFamily="49" charset="0"/>
              </a:rPr>
              <a:t>        "</a:t>
            </a:r>
            <a:r>
              <a:rPr lang="en-US" sz="1400" b="1" dirty="0" smtClean="0">
                <a:solidFill>
                  <a:schemeClr val="tx2"/>
                </a:solidFill>
                <a:latin typeface="Courier New" panose="02070309020205020404" pitchFamily="49" charset="0"/>
                <a:cs typeface="Courier New" panose="02070309020205020404" pitchFamily="49" charset="0"/>
              </a:rPr>
              <a:t>urls</a:t>
            </a:r>
            <a:r>
              <a:rPr lang="en-US" sz="1400" b="1" dirty="0" smtClean="0">
                <a:latin typeface="Courier New" panose="02070309020205020404" pitchFamily="49" charset="0"/>
                <a:cs typeface="Courier New" panose="02070309020205020404" pitchFamily="49" charset="0"/>
              </a:rPr>
              <a:t>":[{</a:t>
            </a:r>
          </a:p>
          <a:p>
            <a:r>
              <a:rPr lang="en-US" sz="1400" b="1" dirty="0" smtClean="0">
                <a:latin typeface="Courier New" panose="02070309020205020404" pitchFamily="49" charset="0"/>
                <a:cs typeface="Courier New" panose="02070309020205020404" pitchFamily="49" charset="0"/>
              </a:rPr>
              <a:t>                "url":"http:\/\/selnd.com\/e2QPS1",</a:t>
            </a:r>
          </a:p>
          <a:p>
            <a:r>
              <a:rPr lang="en-US" sz="1400" b="1" dirty="0" smtClean="0">
                <a:latin typeface="Courier New" panose="02070309020205020404" pitchFamily="49" charset="0"/>
                <a:cs typeface="Courier New" panose="02070309020205020404" pitchFamily="49" charset="0"/>
              </a:rPr>
              <a:t>                "expanded_url":null</a:t>
            </a:r>
          </a:p>
          <a:p>
            <a:r>
              <a:rPr lang="en-US" sz="1400" b="1" dirty="0" smtClean="0">
                <a:latin typeface="Courier New" panose="02070309020205020404" pitchFamily="49" charset="0"/>
                <a:cs typeface="Courier New" panose="02070309020205020404" pitchFamily="49" charset="0"/>
              </a:rPr>
              <a:t>            }]},</a:t>
            </a:r>
          </a:p>
          <a:p>
            <a:r>
              <a:rPr lang="en-US" sz="1400" b="1" dirty="0" smtClean="0">
                <a:latin typeface="Courier New" panose="02070309020205020404" pitchFamily="49" charset="0"/>
                <a:cs typeface="Courier New" panose="02070309020205020404" pitchFamily="49" charset="0"/>
              </a:rPr>
              <a:t>    "</a:t>
            </a:r>
            <a:r>
              <a:rPr lang="en-US" sz="1400" b="1" dirty="0" smtClean="0">
                <a:solidFill>
                  <a:schemeClr val="tx2"/>
                </a:solidFill>
                <a:latin typeface="Courier New" panose="02070309020205020404" pitchFamily="49" charset="0"/>
                <a:cs typeface="Courier New" panose="02070309020205020404" pitchFamily="49" charset="0"/>
              </a:rPr>
              <a:t>user</a:t>
            </a:r>
            <a:r>
              <a:rPr lang="en-US" sz="1400" b="1" dirty="0" smtClean="0">
                <a:latin typeface="Courier New" panose="02070309020205020404" pitchFamily="49" charset="0"/>
                <a:cs typeface="Courier New" panose="02070309020205020404" pitchFamily="49" charset="0"/>
              </a:rPr>
              <a:t>":{</a:t>
            </a:r>
          </a:p>
          <a:p>
            <a:r>
              <a:rPr lang="en-US" sz="1400" b="1" dirty="0" smtClean="0">
                <a:latin typeface="Courier New" panose="02070309020205020404" pitchFamily="49" charset="0"/>
                <a:cs typeface="Courier New" panose="02070309020205020404" pitchFamily="49" charset="0"/>
              </a:rPr>
              <a:t>        "</a:t>
            </a:r>
            <a:r>
              <a:rPr lang="en-US" sz="1400" b="1" dirty="0" err="1" smtClean="0">
                <a:latin typeface="Courier New" panose="02070309020205020404" pitchFamily="49" charset="0"/>
                <a:cs typeface="Courier New" panose="02070309020205020404" pitchFamily="49" charset="0"/>
              </a:rPr>
              <a:t>created_at":"Sat</a:t>
            </a:r>
            <a:r>
              <a:rPr lang="en-US" sz="1400" b="1" dirty="0" smtClean="0">
                <a:latin typeface="Courier New" panose="02070309020205020404" pitchFamily="49" charset="0"/>
                <a:cs typeface="Courier New" panose="02070309020205020404" pitchFamily="49" charset="0"/>
              </a:rPr>
              <a:t> Jan 22 18:39:46 +0000 2011",</a:t>
            </a:r>
          </a:p>
          <a:p>
            <a:r>
              <a:rPr lang="en-US" sz="1400" b="1" dirty="0" smtClean="0">
                <a:latin typeface="Courier New" panose="02070309020205020404" pitchFamily="49" charset="0"/>
                <a:cs typeface="Courier New" panose="02070309020205020404" pitchFamily="49" charset="0"/>
              </a:rPr>
              <a:t>        "friends_count":63,</a:t>
            </a:r>
          </a:p>
          <a:p>
            <a:r>
              <a:rPr lang="en-US" sz="1400" b="1" dirty="0" smtClean="0">
                <a:latin typeface="Courier New" panose="02070309020205020404" pitchFamily="49" charset="0"/>
                <a:cs typeface="Courier New" panose="02070309020205020404" pitchFamily="49" charset="0"/>
              </a:rPr>
              <a:t>        "id_str":"241622902",</a:t>
            </a:r>
          </a:p>
          <a:p>
            <a:r>
              <a:rPr lang="en-US" sz="1400" b="1" dirty="0" smtClean="0">
                <a:latin typeface="Courier New" panose="02070309020205020404" pitchFamily="49" charset="0"/>
                <a:cs typeface="Courier New" panose="02070309020205020404" pitchFamily="49" charset="0"/>
              </a:rPr>
              <a:t>        ...},</a:t>
            </a:r>
          </a:p>
          <a:p>
            <a:r>
              <a:rPr lang="en-US" sz="1400" b="1" dirty="0" smtClean="0">
                <a:latin typeface="Courier New" panose="02070309020205020404" pitchFamily="49" charset="0"/>
                <a:cs typeface="Courier New" panose="02070309020205020404" pitchFamily="49" charset="0"/>
              </a:rPr>
              <a:t>    "</a:t>
            </a:r>
            <a:r>
              <a:rPr lang="en-US" sz="1400" b="1" dirty="0" smtClean="0">
                <a:solidFill>
                  <a:schemeClr val="tx2"/>
                </a:solidFill>
                <a:latin typeface="Courier New" panose="02070309020205020404" pitchFamily="49" charset="0"/>
                <a:cs typeface="Courier New" panose="02070309020205020404" pitchFamily="49" charset="0"/>
              </a:rPr>
              <a:t>retweeted_status</a:t>
            </a:r>
            <a:r>
              <a:rPr lang="en-US" sz="1400" b="1" dirty="0" smtClean="0">
                <a:latin typeface="Courier New" panose="02070309020205020404" pitchFamily="49" charset="0"/>
                <a:cs typeface="Courier New" panose="02070309020205020404" pitchFamily="49" charset="0"/>
              </a:rPr>
              <a:t>":{</a:t>
            </a:r>
          </a:p>
          <a:p>
            <a:r>
              <a:rPr lang="en-US" sz="1400" b="1" dirty="0" smtClean="0">
                <a:latin typeface="Courier New" panose="02070309020205020404" pitchFamily="49" charset="0"/>
                <a:cs typeface="Courier New" panose="02070309020205020404" pitchFamily="49" charset="0"/>
              </a:rPr>
              <a:t>        "text":"My Single Best... ",</a:t>
            </a:r>
          </a:p>
          <a:p>
            <a:r>
              <a:rPr lang="en-US" sz="1400" b="1" dirty="0" smtClean="0">
                <a:latin typeface="Courier New" panose="02070309020205020404" pitchFamily="49" charset="0"/>
                <a:cs typeface="Courier New" panose="02070309020205020404" pitchFamily="49" charset="0"/>
              </a:rPr>
              <a:t>        "</a:t>
            </a:r>
            <a:r>
              <a:rPr lang="en-US" sz="1400" b="1" dirty="0" err="1" smtClean="0">
                <a:latin typeface="Courier New" panose="02070309020205020404" pitchFamily="49" charset="0"/>
                <a:cs typeface="Courier New" panose="02070309020205020404" pitchFamily="49" charset="0"/>
              </a:rPr>
              <a:t>created_at":"Fri</a:t>
            </a:r>
            <a:r>
              <a:rPr lang="en-US" sz="1400" b="1" dirty="0" smtClean="0">
                <a:latin typeface="Courier New" panose="02070309020205020404" pitchFamily="49" charset="0"/>
                <a:cs typeface="Courier New" panose="02070309020205020404" pitchFamily="49" charset="0"/>
              </a:rPr>
              <a:t> Apr 15 21:40:10 +0000 2011",</a:t>
            </a:r>
          </a:p>
          <a:p>
            <a:r>
              <a:rPr lang="en-US" sz="1400" b="1" dirty="0" smtClean="0">
                <a:latin typeface="Courier New" panose="02070309020205020404" pitchFamily="49" charset="0"/>
                <a:cs typeface="Courier New" panose="02070309020205020404" pitchFamily="49" charset="0"/>
              </a:rPr>
              <a:t>        "id_str":"59008136320786432",</a:t>
            </a:r>
          </a:p>
          <a:p>
            <a:r>
              <a:rPr lang="en-US" sz="1400" b="1" dirty="0" smtClean="0">
                <a:latin typeface="Courier New" panose="02070309020205020404" pitchFamily="49" charset="0"/>
                <a:cs typeface="Courier New" panose="02070309020205020404" pitchFamily="49" charset="0"/>
              </a:rPr>
              <a:t>        ...},</a:t>
            </a:r>
          </a:p>
          <a:p>
            <a:r>
              <a:rPr lang="en-US" sz="1400" b="1" dirty="0" smtClean="0">
                <a:latin typeface="Courier New" panose="02070309020205020404" pitchFamily="49" charset="0"/>
                <a:cs typeface="Courier New" panose="02070309020205020404" pitchFamily="49" charset="0"/>
              </a:rPr>
              <a:t>    ...</a:t>
            </a:r>
          </a:p>
          <a:p>
            <a:r>
              <a:rPr lang="en-US" sz="1400" b="1" dirty="0" smtClean="0">
                <a:latin typeface="Courier New" panose="02070309020205020404" pitchFamily="49" charset="0"/>
                <a:cs typeface="Courier New" panose="02070309020205020404" pitchFamily="49" charset="0"/>
              </a:rPr>
              <a:t>}</a:t>
            </a:r>
            <a:endParaRPr lang="en-US" sz="1400" b="1" dirty="0">
              <a:latin typeface="Courier New" panose="02070309020205020404" pitchFamily="49" charset="0"/>
              <a:cs typeface="Courier New" panose="02070309020205020404" pitchFamily="49" charset="0"/>
            </a:endParaRPr>
          </a:p>
        </p:txBody>
      </p:sp>
      <p:sp>
        <p:nvSpPr>
          <p:cNvPr id="7" name="Content Placeholder 2"/>
          <p:cNvSpPr txBox="1">
            <a:spLocks/>
          </p:cNvSpPr>
          <p:nvPr/>
        </p:nvSpPr>
        <p:spPr>
          <a:xfrm>
            <a:off x="6096000" y="1171074"/>
            <a:ext cx="6096000" cy="555040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lvl="0" indent="-342900">
              <a:lnSpc>
                <a:spcPct val="100000"/>
              </a:lnSpc>
              <a:spcBef>
                <a:spcPts val="1200"/>
              </a:spcBef>
              <a:spcAft>
                <a:spcPts val="600"/>
              </a:spcAft>
              <a:buClr>
                <a:srgbClr val="FF0000"/>
              </a:buClr>
              <a:buFont typeface="Wingdings" panose="05000000000000000000" pitchFamily="2" charset="2"/>
              <a:buChar char="§"/>
            </a:pPr>
            <a:r>
              <a:rPr lang="en-US" dirty="0" smtClean="0"/>
              <a:t>Group social messages sharing similar social meaning</a:t>
            </a:r>
          </a:p>
          <a:p>
            <a:pPr marL="800100" lvl="1" indent="-342900">
              <a:lnSpc>
                <a:spcPct val="100000"/>
              </a:lnSpc>
              <a:spcBef>
                <a:spcPts val="1200"/>
              </a:spcBef>
              <a:spcAft>
                <a:spcPts val="600"/>
              </a:spcAft>
              <a:buClr>
                <a:srgbClr val="FF0000"/>
              </a:buClr>
              <a:buFont typeface="Wingdings" panose="05000000000000000000" pitchFamily="2" charset="2"/>
              <a:buChar char="§"/>
            </a:pPr>
            <a:r>
              <a:rPr lang="en-US" dirty="0" smtClean="0"/>
              <a:t>Text</a:t>
            </a:r>
          </a:p>
          <a:p>
            <a:pPr marL="800100" lvl="1" indent="-342900">
              <a:lnSpc>
                <a:spcPct val="100000"/>
              </a:lnSpc>
              <a:spcBef>
                <a:spcPts val="1200"/>
              </a:spcBef>
              <a:spcAft>
                <a:spcPts val="600"/>
              </a:spcAft>
              <a:buClr>
                <a:srgbClr val="FF0000"/>
              </a:buClr>
              <a:buFont typeface="Wingdings" panose="05000000000000000000" pitchFamily="2" charset="2"/>
              <a:buChar char="§"/>
            </a:pPr>
            <a:r>
              <a:rPr lang="en-US" dirty="0" smtClean="0"/>
              <a:t>Hashtags</a:t>
            </a:r>
          </a:p>
          <a:p>
            <a:pPr marL="800100" lvl="1" indent="-342900">
              <a:lnSpc>
                <a:spcPct val="100000"/>
              </a:lnSpc>
              <a:spcBef>
                <a:spcPts val="1200"/>
              </a:spcBef>
              <a:spcAft>
                <a:spcPts val="600"/>
              </a:spcAft>
              <a:buClr>
                <a:srgbClr val="FF0000"/>
              </a:buClr>
              <a:buFont typeface="Wingdings" panose="05000000000000000000" pitchFamily="2" charset="2"/>
              <a:buChar char="§"/>
            </a:pPr>
            <a:r>
              <a:rPr lang="en-US" dirty="0" smtClean="0"/>
              <a:t>URL’s</a:t>
            </a:r>
          </a:p>
          <a:p>
            <a:pPr marL="800100" lvl="1" indent="-342900">
              <a:lnSpc>
                <a:spcPct val="100000"/>
              </a:lnSpc>
              <a:spcBef>
                <a:spcPts val="1200"/>
              </a:spcBef>
              <a:spcAft>
                <a:spcPts val="600"/>
              </a:spcAft>
              <a:buClr>
                <a:srgbClr val="FF0000"/>
              </a:buClr>
              <a:buFont typeface="Wingdings" panose="05000000000000000000" pitchFamily="2" charset="2"/>
              <a:buChar char="§"/>
            </a:pPr>
            <a:r>
              <a:rPr lang="en-US" dirty="0" smtClean="0"/>
              <a:t>Retweet</a:t>
            </a:r>
          </a:p>
          <a:p>
            <a:pPr marL="800100" lvl="1" indent="-342900">
              <a:lnSpc>
                <a:spcPct val="100000"/>
              </a:lnSpc>
              <a:spcBef>
                <a:spcPts val="1200"/>
              </a:spcBef>
              <a:spcAft>
                <a:spcPts val="600"/>
              </a:spcAft>
              <a:buClr>
                <a:srgbClr val="FF0000"/>
              </a:buClr>
              <a:buFont typeface="Wingdings" panose="05000000000000000000" pitchFamily="2" charset="2"/>
              <a:buChar char="§"/>
            </a:pPr>
            <a:r>
              <a:rPr lang="en-US" dirty="0" smtClean="0"/>
              <a:t>Users</a:t>
            </a:r>
            <a:endParaRPr lang="en-US" sz="2800" dirty="0" smtClean="0">
              <a:solidFill>
                <a:prstClr val="black"/>
              </a:solidFill>
            </a:endParaRPr>
          </a:p>
          <a:p>
            <a:pPr marL="342900" indent="-342900">
              <a:lnSpc>
                <a:spcPct val="100000"/>
              </a:lnSpc>
              <a:spcBef>
                <a:spcPts val="1200"/>
              </a:spcBef>
              <a:spcAft>
                <a:spcPts val="600"/>
              </a:spcAft>
              <a:buClr>
                <a:srgbClr val="FF0000"/>
              </a:buClr>
              <a:buFont typeface="Wingdings" panose="05000000000000000000" pitchFamily="2" charset="2"/>
              <a:buChar char="§"/>
            </a:pPr>
            <a:r>
              <a:rPr lang="en-US" dirty="0" smtClean="0">
                <a:solidFill>
                  <a:prstClr val="black"/>
                </a:solidFill>
              </a:rPr>
              <a:t>Useful in meme detection, event detection, social bots detection, etc.</a:t>
            </a:r>
          </a:p>
          <a:p>
            <a:pPr marL="342900" lvl="0" indent="-342900">
              <a:lnSpc>
                <a:spcPct val="100000"/>
              </a:lnSpc>
              <a:spcBef>
                <a:spcPts val="1200"/>
              </a:spcBef>
              <a:spcAft>
                <a:spcPts val="600"/>
              </a:spcAft>
              <a:buClr>
                <a:srgbClr val="FF0000"/>
              </a:buClr>
              <a:buFont typeface="Wingdings" panose="05000000000000000000" pitchFamily="2" charset="2"/>
              <a:buChar char="§"/>
            </a:pPr>
            <a:endParaRPr lang="en-US" dirty="0" smtClean="0">
              <a:solidFill>
                <a:prstClr val="black"/>
              </a:solidFill>
            </a:endParaRPr>
          </a:p>
        </p:txBody>
      </p:sp>
    </p:spTree>
    <p:extLst>
      <p:ext uri="{BB962C8B-B14F-4D97-AF65-F5344CB8AC3E}">
        <p14:creationId xmlns:p14="http://schemas.microsoft.com/office/powerpoint/2010/main" val="147205954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3999606-967B-419A-9AEC-8752E61A74DA}" type="slidenum">
              <a:rPr lang="en-US" smtClean="0">
                <a:solidFill>
                  <a:prstClr val="black">
                    <a:tint val="75000"/>
                  </a:prstClr>
                </a:solidFill>
              </a:rPr>
              <a:pPr/>
              <a:t>35</a:t>
            </a:fld>
            <a:endParaRPr lang="en-US" dirty="0">
              <a:solidFill>
                <a:prstClr val="black">
                  <a:tint val="75000"/>
                </a:prstClr>
              </a:solidFill>
            </a:endParaRPr>
          </a:p>
        </p:txBody>
      </p:sp>
      <p:sp>
        <p:nvSpPr>
          <p:cNvPr id="2" name="Title 1"/>
          <p:cNvSpPr>
            <a:spLocks noGrp="1"/>
          </p:cNvSpPr>
          <p:nvPr>
            <p:ph type="title" idx="4294967295"/>
          </p:nvPr>
        </p:nvSpPr>
        <p:spPr>
          <a:xfrm>
            <a:off x="1219200" y="0"/>
            <a:ext cx="10972800" cy="609600"/>
          </a:xfrm>
        </p:spPr>
        <p:txBody>
          <a:bodyPr>
            <a:normAutofit fontScale="90000"/>
          </a:bodyPr>
          <a:lstStyle/>
          <a:p>
            <a:r>
              <a:rPr lang="en-US" sz="3600" b="1" dirty="0" smtClean="0">
                <a:solidFill>
                  <a:srgbClr val="FF0000"/>
                </a:solidFill>
              </a:rPr>
              <a:t>Sequential algorithm for clustering tweet stream</a:t>
            </a:r>
            <a:endParaRPr lang="en-US" dirty="0">
              <a:solidFill>
                <a:srgbClr val="FF0000"/>
              </a:solidFill>
            </a:endParaRPr>
          </a:p>
        </p:txBody>
      </p:sp>
      <p:sp>
        <p:nvSpPr>
          <p:cNvPr id="5" name="Content Placeholder 2"/>
          <p:cNvSpPr txBox="1">
            <a:spLocks/>
          </p:cNvSpPr>
          <p:nvPr/>
        </p:nvSpPr>
        <p:spPr>
          <a:xfrm>
            <a:off x="138223" y="978487"/>
            <a:ext cx="12053777" cy="541102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lvl="0" indent="-342900">
              <a:lnSpc>
                <a:spcPct val="100000"/>
              </a:lnSpc>
              <a:spcBef>
                <a:spcPts val="0"/>
              </a:spcBef>
              <a:spcAft>
                <a:spcPts val="600"/>
              </a:spcAft>
              <a:buClr>
                <a:srgbClr val="FF0000"/>
              </a:buClr>
              <a:buFont typeface="Wingdings" panose="05000000000000000000" pitchFamily="2" charset="2"/>
              <a:buChar char="§"/>
            </a:pPr>
            <a:r>
              <a:rPr lang="en-US" dirty="0"/>
              <a:t>Online </a:t>
            </a:r>
            <a:r>
              <a:rPr lang="en-US" dirty="0" smtClean="0"/>
              <a:t>(streaming) K-Means clustering algorithm with </a:t>
            </a:r>
            <a:r>
              <a:rPr lang="en-US" dirty="0"/>
              <a:t>sliding time window and outlier detection</a:t>
            </a:r>
          </a:p>
          <a:p>
            <a:pPr marL="342900" indent="-342900">
              <a:lnSpc>
                <a:spcPct val="100000"/>
              </a:lnSpc>
              <a:spcBef>
                <a:spcPts val="0"/>
              </a:spcBef>
              <a:spcAft>
                <a:spcPts val="600"/>
              </a:spcAft>
              <a:buClr>
                <a:srgbClr val="FF0000"/>
              </a:buClr>
              <a:buFont typeface="Wingdings" panose="05000000000000000000" pitchFamily="2" charset="2"/>
              <a:buChar char="§"/>
            </a:pPr>
            <a:r>
              <a:rPr lang="en-US" dirty="0"/>
              <a:t>Group </a:t>
            </a:r>
            <a:r>
              <a:rPr lang="en-US" dirty="0" smtClean="0"/>
              <a:t>tweets in a time window as </a:t>
            </a:r>
            <a:r>
              <a:rPr lang="en-US" b="1" dirty="0" err="1"/>
              <a:t>protomemes</a:t>
            </a:r>
            <a:r>
              <a:rPr lang="en-US" dirty="0"/>
              <a:t>: </a:t>
            </a:r>
            <a:endParaRPr lang="en-US" dirty="0" smtClean="0"/>
          </a:p>
          <a:p>
            <a:pPr marL="800100" lvl="1" indent="-342900">
              <a:lnSpc>
                <a:spcPct val="100000"/>
              </a:lnSpc>
              <a:spcBef>
                <a:spcPts val="0"/>
              </a:spcBef>
              <a:spcAft>
                <a:spcPts val="600"/>
              </a:spcAft>
              <a:buClr>
                <a:srgbClr val="FF0000"/>
              </a:buClr>
              <a:buFont typeface="Wingdings" panose="05000000000000000000" pitchFamily="2" charset="2"/>
              <a:buChar char="§"/>
            </a:pPr>
            <a:r>
              <a:rPr lang="en-US" dirty="0" smtClean="0"/>
              <a:t>Label </a:t>
            </a:r>
            <a:r>
              <a:rPr lang="en-US" dirty="0" err="1" smtClean="0"/>
              <a:t>protomemes</a:t>
            </a:r>
            <a:r>
              <a:rPr lang="en-US" dirty="0" smtClean="0"/>
              <a:t> (points in space to be clustered) by </a:t>
            </a:r>
            <a:r>
              <a:rPr lang="en-US" dirty="0"/>
              <a:t>“markers”, which are </a:t>
            </a:r>
            <a:r>
              <a:rPr lang="en-US" dirty="0" smtClean="0"/>
              <a:t>Hashtags</a:t>
            </a:r>
            <a:r>
              <a:rPr lang="en-US" dirty="0"/>
              <a:t>, </a:t>
            </a:r>
            <a:r>
              <a:rPr lang="en-US" dirty="0" smtClean="0"/>
              <a:t>User </a:t>
            </a:r>
            <a:r>
              <a:rPr lang="en-US" dirty="0"/>
              <a:t>mentions, URLs, and phrases. </a:t>
            </a:r>
            <a:endParaRPr lang="en-US" dirty="0" smtClean="0"/>
          </a:p>
          <a:p>
            <a:pPr marL="800100" lvl="1" indent="-342900">
              <a:lnSpc>
                <a:spcPct val="100000"/>
              </a:lnSpc>
              <a:spcBef>
                <a:spcPts val="0"/>
              </a:spcBef>
              <a:spcAft>
                <a:spcPts val="600"/>
              </a:spcAft>
              <a:buClr>
                <a:srgbClr val="FF0000"/>
              </a:buClr>
              <a:buFont typeface="Wingdings" panose="05000000000000000000" pitchFamily="2" charset="2"/>
              <a:buChar char="§"/>
            </a:pPr>
            <a:r>
              <a:rPr lang="en-US" dirty="0" smtClean="0"/>
              <a:t>A </a:t>
            </a:r>
            <a:r>
              <a:rPr lang="en-US" dirty="0"/>
              <a:t>phrase is defined as the textual content of a tweet that remains after removing the hashtags, mentions, URLs, and after stopping and </a:t>
            </a:r>
            <a:r>
              <a:rPr lang="en-US" dirty="0" smtClean="0"/>
              <a:t>stemming</a:t>
            </a:r>
            <a:endParaRPr lang="en-US" dirty="0"/>
          </a:p>
          <a:p>
            <a:pPr marL="800100" lvl="1" indent="-342900">
              <a:lnSpc>
                <a:spcPct val="100000"/>
              </a:lnSpc>
              <a:spcBef>
                <a:spcPts val="0"/>
              </a:spcBef>
              <a:spcAft>
                <a:spcPts val="600"/>
              </a:spcAft>
              <a:buClr>
                <a:srgbClr val="FF0000"/>
              </a:buClr>
              <a:buFont typeface="Wingdings" panose="05000000000000000000" pitchFamily="2" charset="2"/>
              <a:buChar char="§"/>
            </a:pPr>
            <a:r>
              <a:rPr lang="en-US" dirty="0" smtClean="0"/>
              <a:t>In </a:t>
            </a:r>
            <a:r>
              <a:rPr lang="en-US" dirty="0"/>
              <a:t>example, </a:t>
            </a:r>
            <a:r>
              <a:rPr lang="en-US" dirty="0" smtClean="0"/>
              <a:t>Number </a:t>
            </a:r>
            <a:r>
              <a:rPr lang="en-US" dirty="0"/>
              <a:t>of </a:t>
            </a:r>
            <a:r>
              <a:rPr lang="en-US" dirty="0" smtClean="0"/>
              <a:t>tweets </a:t>
            </a:r>
            <a:r>
              <a:rPr lang="en-US" dirty="0"/>
              <a:t>in a </a:t>
            </a:r>
            <a:r>
              <a:rPr lang="en-US" dirty="0" err="1"/>
              <a:t>protomeme</a:t>
            </a:r>
            <a:r>
              <a:rPr lang="en-US" dirty="0"/>
              <a:t> : </a:t>
            </a:r>
            <a:r>
              <a:rPr lang="en-US" dirty="0" smtClean="0"/>
              <a:t>Min: 1</a:t>
            </a:r>
            <a:r>
              <a:rPr lang="en-US" dirty="0"/>
              <a:t>, Max :206, A</a:t>
            </a:r>
            <a:r>
              <a:rPr lang="en-US" dirty="0" smtClean="0"/>
              <a:t>verage 1.33</a:t>
            </a:r>
            <a:endParaRPr lang="en-US" dirty="0"/>
          </a:p>
          <a:p>
            <a:pPr marL="342900" indent="-342900">
              <a:lnSpc>
                <a:spcPct val="100000"/>
              </a:lnSpc>
              <a:spcBef>
                <a:spcPts val="0"/>
              </a:spcBef>
              <a:spcAft>
                <a:spcPts val="600"/>
              </a:spcAft>
              <a:buClr>
                <a:srgbClr val="FF0000"/>
              </a:buClr>
              <a:buFont typeface="Wingdings" panose="05000000000000000000" pitchFamily="2" charset="2"/>
              <a:buChar char="§"/>
            </a:pPr>
            <a:r>
              <a:rPr lang="en-US" dirty="0" smtClean="0"/>
              <a:t>Note a given tweet can be in more than one </a:t>
            </a:r>
            <a:r>
              <a:rPr lang="en-US" dirty="0" err="1" smtClean="0"/>
              <a:t>protomeme</a:t>
            </a:r>
            <a:endParaRPr lang="en-US" dirty="0" smtClean="0"/>
          </a:p>
          <a:p>
            <a:pPr marL="800100" lvl="1" indent="-342900">
              <a:lnSpc>
                <a:spcPct val="100000"/>
              </a:lnSpc>
              <a:spcBef>
                <a:spcPts val="0"/>
              </a:spcBef>
              <a:spcAft>
                <a:spcPts val="600"/>
              </a:spcAft>
              <a:buClr>
                <a:srgbClr val="FF0000"/>
              </a:buClr>
              <a:buFont typeface="Wingdings" panose="05000000000000000000" pitchFamily="2" charset="2"/>
              <a:buChar char="§"/>
            </a:pPr>
            <a:r>
              <a:rPr lang="en-US" dirty="0" smtClean="0"/>
              <a:t>In example, one tweet on average appears in 2.37 </a:t>
            </a:r>
            <a:r>
              <a:rPr lang="en-US" dirty="0" err="1" smtClean="0"/>
              <a:t>protomemes</a:t>
            </a:r>
            <a:endParaRPr lang="en-US" dirty="0" smtClean="0"/>
          </a:p>
          <a:p>
            <a:pPr marL="800100" lvl="1" indent="-342900">
              <a:lnSpc>
                <a:spcPct val="100000"/>
              </a:lnSpc>
              <a:spcBef>
                <a:spcPts val="0"/>
              </a:spcBef>
              <a:spcAft>
                <a:spcPts val="600"/>
              </a:spcAft>
              <a:buClr>
                <a:srgbClr val="FF0000"/>
              </a:buClr>
              <a:buFont typeface="Wingdings" panose="05000000000000000000" pitchFamily="2" charset="2"/>
              <a:buChar char="§"/>
            </a:pPr>
            <a:r>
              <a:rPr lang="en-US" dirty="0" smtClean="0"/>
              <a:t>And Number of </a:t>
            </a:r>
            <a:r>
              <a:rPr lang="en-US" dirty="0" err="1" smtClean="0"/>
              <a:t>protomemes</a:t>
            </a:r>
            <a:r>
              <a:rPr lang="en-US" dirty="0" smtClean="0"/>
              <a:t> is 1.8 times number of tweets</a:t>
            </a:r>
          </a:p>
        </p:txBody>
      </p:sp>
    </p:spTree>
    <p:extLst>
      <p:ext uri="{BB962C8B-B14F-4D97-AF65-F5344CB8AC3E}">
        <p14:creationId xmlns:p14="http://schemas.microsoft.com/office/powerpoint/2010/main" val="21798565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3999606-967B-419A-9AEC-8752E61A74DA}" type="slidenum">
              <a:rPr lang="en-US" smtClean="0">
                <a:solidFill>
                  <a:prstClr val="black">
                    <a:tint val="75000"/>
                  </a:prstClr>
                </a:solidFill>
              </a:rPr>
              <a:pPr/>
              <a:t>36</a:t>
            </a:fld>
            <a:endParaRPr lang="en-US" dirty="0">
              <a:solidFill>
                <a:prstClr val="black">
                  <a:tint val="75000"/>
                </a:prstClr>
              </a:solidFill>
            </a:endParaRPr>
          </a:p>
        </p:txBody>
      </p:sp>
      <p:sp>
        <p:nvSpPr>
          <p:cNvPr id="3" name="Content Placeholder 2"/>
          <p:cNvSpPr>
            <a:spLocks noGrp="1"/>
          </p:cNvSpPr>
          <p:nvPr>
            <p:ph idx="4294967295"/>
          </p:nvPr>
        </p:nvSpPr>
        <p:spPr>
          <a:xfrm>
            <a:off x="0" y="1222375"/>
            <a:ext cx="11412538" cy="5503863"/>
          </a:xfrm>
        </p:spPr>
        <p:txBody>
          <a:bodyPr>
            <a:normAutofit fontScale="92500" lnSpcReduction="10000"/>
          </a:bodyPr>
          <a:lstStyle/>
          <a:p>
            <a:pPr>
              <a:spcBef>
                <a:spcPts val="0"/>
              </a:spcBef>
              <a:spcAft>
                <a:spcPts val="600"/>
              </a:spcAft>
              <a:buClr>
                <a:srgbClr val="FF0000"/>
              </a:buClr>
              <a:buFont typeface="Wingdings" panose="05000000000000000000" pitchFamily="2" charset="2"/>
              <a:buChar char="§"/>
            </a:pPr>
            <a:r>
              <a:rPr lang="en-US" sz="2600" dirty="0"/>
              <a:t>Define </a:t>
            </a:r>
            <a:r>
              <a:rPr lang="en-US" sz="2600" dirty="0" err="1"/>
              <a:t>protomemes</a:t>
            </a:r>
            <a:r>
              <a:rPr lang="en-US" sz="2600" dirty="0"/>
              <a:t> as </a:t>
            </a:r>
            <a:r>
              <a:rPr lang="en-US" sz="2600" b="1" dirty="0"/>
              <a:t>4 high dimensional vectors or </a:t>
            </a:r>
            <a:r>
              <a:rPr lang="en-US" sz="2600" b="1" dirty="0" smtClean="0"/>
              <a:t>bags </a:t>
            </a:r>
            <a:r>
              <a:rPr lang="en-US" sz="2600" dirty="0" smtClean="0"/>
              <a:t>V</a:t>
            </a:r>
            <a:r>
              <a:rPr lang="en-US" sz="2600" baseline="-25000" dirty="0" smtClean="0"/>
              <a:t>T</a:t>
            </a:r>
            <a:r>
              <a:rPr lang="en-US" sz="2600" dirty="0" smtClean="0"/>
              <a:t> V</a:t>
            </a:r>
            <a:r>
              <a:rPr lang="en-US" sz="2600" baseline="-25000" dirty="0" smtClean="0"/>
              <a:t>U </a:t>
            </a:r>
            <a:r>
              <a:rPr lang="en-US" sz="2600" dirty="0"/>
              <a:t>V</a:t>
            </a:r>
            <a:r>
              <a:rPr lang="en-US" sz="2600" baseline="-25000" dirty="0"/>
              <a:t>C</a:t>
            </a:r>
            <a:r>
              <a:rPr lang="en-US" sz="2600" dirty="0"/>
              <a:t> V</a:t>
            </a:r>
            <a:r>
              <a:rPr lang="en-US" sz="2600" baseline="-25000" dirty="0"/>
              <a:t>D</a:t>
            </a:r>
            <a:endParaRPr lang="en-US" sz="2600" dirty="0" smtClean="0"/>
          </a:p>
          <a:p>
            <a:pPr>
              <a:spcBef>
                <a:spcPts val="0"/>
              </a:spcBef>
              <a:spcAft>
                <a:spcPts val="600"/>
              </a:spcAft>
              <a:buClr>
                <a:srgbClr val="FF0000"/>
              </a:buClr>
              <a:buFont typeface="Wingdings" panose="05000000000000000000" pitchFamily="2" charset="2"/>
              <a:buChar char="§"/>
            </a:pPr>
            <a:r>
              <a:rPr lang="en-US" sz="2600" b="1" dirty="0" smtClean="0"/>
              <a:t>A </a:t>
            </a:r>
            <a:r>
              <a:rPr lang="en-US" sz="2600" b="1" dirty="0"/>
              <a:t>binary TID vector </a:t>
            </a:r>
            <a:r>
              <a:rPr lang="en-US" sz="2600" dirty="0"/>
              <a:t>containing the IDs of all the tweets in this </a:t>
            </a:r>
            <a:r>
              <a:rPr lang="en-US" sz="2600" dirty="0" err="1"/>
              <a:t>protomeme</a:t>
            </a:r>
            <a:r>
              <a:rPr lang="en-US" sz="2600" dirty="0"/>
              <a:t>: </a:t>
            </a:r>
            <a:endParaRPr lang="en-US" sz="2600" dirty="0" smtClean="0"/>
          </a:p>
          <a:p>
            <a:pPr lvl="1">
              <a:spcBef>
                <a:spcPts val="0"/>
              </a:spcBef>
              <a:spcAft>
                <a:spcPts val="600"/>
              </a:spcAft>
              <a:buClr>
                <a:srgbClr val="FF0000"/>
              </a:buClr>
              <a:buFont typeface="Wingdings" panose="05000000000000000000" pitchFamily="2" charset="2"/>
              <a:buChar char="§"/>
            </a:pPr>
            <a:r>
              <a:rPr lang="en-US" sz="2600" dirty="0" smtClean="0"/>
              <a:t>V</a:t>
            </a:r>
            <a:r>
              <a:rPr lang="en-US" sz="2600" baseline="-25000" dirty="0" smtClean="0"/>
              <a:t>T</a:t>
            </a:r>
            <a:r>
              <a:rPr lang="en-US" sz="2600" dirty="0" smtClean="0"/>
              <a:t> </a:t>
            </a:r>
            <a:r>
              <a:rPr lang="en-US" sz="2600" dirty="0"/>
              <a:t>= [tid1 : 1, tid2 : 1, …, </a:t>
            </a:r>
            <a:r>
              <a:rPr lang="en-US" sz="2600" dirty="0" err="1"/>
              <a:t>tidT</a:t>
            </a:r>
            <a:r>
              <a:rPr lang="en-US" sz="2600" dirty="0"/>
              <a:t> : 1</a:t>
            </a:r>
            <a:r>
              <a:rPr lang="en-US" sz="2600" dirty="0" smtClean="0"/>
              <a:t>];</a:t>
            </a:r>
          </a:p>
          <a:p>
            <a:pPr>
              <a:spcBef>
                <a:spcPts val="0"/>
              </a:spcBef>
              <a:spcAft>
                <a:spcPts val="600"/>
              </a:spcAft>
              <a:buClr>
                <a:srgbClr val="FF0000"/>
              </a:buClr>
              <a:buFont typeface="Wingdings" panose="05000000000000000000" pitchFamily="2" charset="2"/>
              <a:buChar char="§"/>
            </a:pPr>
            <a:r>
              <a:rPr lang="en-US" sz="2600" b="1" dirty="0" smtClean="0"/>
              <a:t>A </a:t>
            </a:r>
            <a:r>
              <a:rPr lang="en-US" sz="2600" b="1" dirty="0"/>
              <a:t>binary </a:t>
            </a:r>
            <a:r>
              <a:rPr lang="en-US" sz="2600" b="1" dirty="0" smtClean="0"/>
              <a:t>UID </a:t>
            </a:r>
            <a:r>
              <a:rPr lang="en-US" sz="2600" b="1" dirty="0"/>
              <a:t>vector </a:t>
            </a:r>
            <a:r>
              <a:rPr lang="en-US" sz="2600" dirty="0"/>
              <a:t>containing the IDs of all the users who authored the tweets in this </a:t>
            </a:r>
            <a:r>
              <a:rPr lang="en-US" sz="2600" dirty="0" err="1" smtClean="0"/>
              <a:t>protomeme</a:t>
            </a:r>
            <a:endParaRPr lang="en-US" sz="2600" dirty="0" smtClean="0"/>
          </a:p>
          <a:p>
            <a:pPr lvl="1">
              <a:spcBef>
                <a:spcPts val="0"/>
              </a:spcBef>
              <a:spcAft>
                <a:spcPts val="600"/>
              </a:spcAft>
              <a:buClr>
                <a:srgbClr val="FF0000"/>
              </a:buClr>
              <a:buFont typeface="Wingdings" panose="05000000000000000000" pitchFamily="2" charset="2"/>
              <a:buChar char="§"/>
            </a:pPr>
            <a:r>
              <a:rPr lang="en-US" sz="2600" dirty="0" smtClean="0"/>
              <a:t>V</a:t>
            </a:r>
            <a:r>
              <a:rPr lang="en-US" sz="2600" baseline="-25000" dirty="0" smtClean="0"/>
              <a:t>U</a:t>
            </a:r>
            <a:r>
              <a:rPr lang="en-US" sz="2600" dirty="0" smtClean="0"/>
              <a:t> </a:t>
            </a:r>
            <a:r>
              <a:rPr lang="en-US" sz="2600" dirty="0"/>
              <a:t>= [uid1 : 1, uid2 : 1, …, </a:t>
            </a:r>
            <a:r>
              <a:rPr lang="en-US" sz="2600" dirty="0" err="1"/>
              <a:t>uidU</a:t>
            </a:r>
            <a:r>
              <a:rPr lang="en-US" sz="2600" dirty="0"/>
              <a:t> : 1</a:t>
            </a:r>
            <a:r>
              <a:rPr lang="en-US" sz="2600" dirty="0" smtClean="0"/>
              <a:t>];</a:t>
            </a:r>
          </a:p>
          <a:p>
            <a:pPr>
              <a:spcBef>
                <a:spcPts val="0"/>
              </a:spcBef>
              <a:spcAft>
                <a:spcPts val="600"/>
              </a:spcAft>
              <a:buClr>
                <a:srgbClr val="FF0000"/>
              </a:buClr>
              <a:buFont typeface="Wingdings" panose="05000000000000000000" pitchFamily="2" charset="2"/>
              <a:buChar char="§"/>
            </a:pPr>
            <a:r>
              <a:rPr lang="en-US" sz="2600" dirty="0" smtClean="0"/>
              <a:t>A </a:t>
            </a:r>
            <a:r>
              <a:rPr lang="en-US" sz="2600" dirty="0"/>
              <a:t>content vector containing the combined textual word frequencies </a:t>
            </a:r>
            <a:r>
              <a:rPr lang="en-US" sz="2600" dirty="0" smtClean="0"/>
              <a:t>(bag of words) for </a:t>
            </a:r>
            <a:r>
              <a:rPr lang="en-US" sz="2600" dirty="0"/>
              <a:t>all the tweets in this </a:t>
            </a:r>
            <a:r>
              <a:rPr lang="en-US" sz="2600" dirty="0" err="1" smtClean="0"/>
              <a:t>protomeme</a:t>
            </a:r>
            <a:endParaRPr lang="en-US" sz="2600" dirty="0" smtClean="0"/>
          </a:p>
          <a:p>
            <a:pPr lvl="1">
              <a:spcBef>
                <a:spcPts val="0"/>
              </a:spcBef>
              <a:spcAft>
                <a:spcPts val="600"/>
              </a:spcAft>
              <a:buClr>
                <a:srgbClr val="FF0000"/>
              </a:buClr>
              <a:buFont typeface="Wingdings" panose="05000000000000000000" pitchFamily="2" charset="2"/>
              <a:buChar char="§"/>
            </a:pPr>
            <a:r>
              <a:rPr lang="en-US" sz="2600" dirty="0" smtClean="0"/>
              <a:t>V</a:t>
            </a:r>
            <a:r>
              <a:rPr lang="en-US" sz="2600" baseline="-25000" dirty="0" smtClean="0"/>
              <a:t>C</a:t>
            </a:r>
            <a:r>
              <a:rPr lang="en-US" sz="2600" dirty="0" smtClean="0"/>
              <a:t> </a:t>
            </a:r>
            <a:r>
              <a:rPr lang="en-US" sz="2600" dirty="0"/>
              <a:t>= [w1 : f1, w2 : f2, …, </a:t>
            </a:r>
            <a:r>
              <a:rPr lang="en-US" sz="2600" dirty="0" err="1"/>
              <a:t>wC</a:t>
            </a:r>
            <a:r>
              <a:rPr lang="en-US" sz="2600" dirty="0"/>
              <a:t> : </a:t>
            </a:r>
            <a:r>
              <a:rPr lang="en-US" sz="2600" dirty="0" err="1"/>
              <a:t>fC</a:t>
            </a:r>
            <a:r>
              <a:rPr lang="en-US" sz="2600" dirty="0" smtClean="0"/>
              <a:t>];</a:t>
            </a:r>
          </a:p>
          <a:p>
            <a:pPr>
              <a:spcBef>
                <a:spcPts val="0"/>
              </a:spcBef>
              <a:spcAft>
                <a:spcPts val="600"/>
              </a:spcAft>
              <a:buClr>
                <a:srgbClr val="FF0000"/>
              </a:buClr>
              <a:buFont typeface="Wingdings" panose="05000000000000000000" pitchFamily="2" charset="2"/>
              <a:buChar char="§"/>
            </a:pPr>
            <a:r>
              <a:rPr lang="en-US" sz="2600" b="1" dirty="0" smtClean="0"/>
              <a:t>A </a:t>
            </a:r>
            <a:r>
              <a:rPr lang="en-US" sz="2600" b="1" dirty="0"/>
              <a:t>binary vector </a:t>
            </a:r>
            <a:r>
              <a:rPr lang="en-US" sz="2600" dirty="0"/>
              <a:t>containing the IDs of </a:t>
            </a:r>
            <a:r>
              <a:rPr lang="en-US" sz="2600" b="1" dirty="0"/>
              <a:t>all the users in the diffusion network </a:t>
            </a:r>
            <a:r>
              <a:rPr lang="en-US" sz="2600" dirty="0"/>
              <a:t>of this </a:t>
            </a:r>
            <a:r>
              <a:rPr lang="en-US" sz="2600" dirty="0" err="1"/>
              <a:t>protomeme</a:t>
            </a:r>
            <a:r>
              <a:rPr lang="en-US" sz="2600" dirty="0"/>
              <a:t>. The diffusion network of a </a:t>
            </a:r>
            <a:r>
              <a:rPr lang="en-US" sz="2600" dirty="0" err="1"/>
              <a:t>protomeme</a:t>
            </a:r>
            <a:r>
              <a:rPr lang="en-US" sz="2600" dirty="0"/>
              <a:t> is defined as the union of the set of tweet authors, the set of users mentioned by the tweets, and the set of users who have retweeted the tweets. </a:t>
            </a:r>
            <a:endParaRPr lang="en-US" sz="2600" dirty="0" smtClean="0"/>
          </a:p>
          <a:p>
            <a:pPr lvl="1">
              <a:spcBef>
                <a:spcPts val="0"/>
              </a:spcBef>
              <a:spcAft>
                <a:spcPts val="600"/>
              </a:spcAft>
              <a:buClr>
                <a:srgbClr val="FF0000"/>
              </a:buClr>
              <a:buFont typeface="Wingdings" panose="05000000000000000000" pitchFamily="2" charset="2"/>
              <a:buChar char="§"/>
            </a:pPr>
            <a:r>
              <a:rPr lang="en-US" sz="2600" dirty="0" smtClean="0"/>
              <a:t>The </a:t>
            </a:r>
            <a:r>
              <a:rPr lang="en-US" sz="2600" dirty="0"/>
              <a:t>diffusion vector </a:t>
            </a:r>
            <a:r>
              <a:rPr lang="en-US" sz="2600" dirty="0" smtClean="0"/>
              <a:t>is </a:t>
            </a:r>
            <a:r>
              <a:rPr lang="en-US" sz="2600" dirty="0"/>
              <a:t>V</a:t>
            </a:r>
            <a:r>
              <a:rPr lang="en-US" sz="2600" baseline="-25000" dirty="0"/>
              <a:t>D</a:t>
            </a:r>
            <a:r>
              <a:rPr lang="en-US" sz="2600" dirty="0"/>
              <a:t> = [uid1 : 1, uid2 : 1, …, </a:t>
            </a:r>
            <a:r>
              <a:rPr lang="en-US" sz="2600" dirty="0" err="1"/>
              <a:t>uidD</a:t>
            </a:r>
            <a:r>
              <a:rPr lang="en-US" sz="2600" dirty="0"/>
              <a:t> : 1].</a:t>
            </a:r>
          </a:p>
          <a:p>
            <a:endParaRPr lang="en-US" dirty="0"/>
          </a:p>
        </p:txBody>
      </p:sp>
      <p:sp>
        <p:nvSpPr>
          <p:cNvPr id="2" name="Title 1"/>
          <p:cNvSpPr>
            <a:spLocks noGrp="1"/>
          </p:cNvSpPr>
          <p:nvPr>
            <p:ph type="title" idx="4294967295"/>
          </p:nvPr>
        </p:nvSpPr>
        <p:spPr>
          <a:xfrm>
            <a:off x="0" y="79375"/>
            <a:ext cx="10972800" cy="514350"/>
          </a:xfrm>
        </p:spPr>
        <p:txBody>
          <a:bodyPr>
            <a:normAutofit fontScale="90000"/>
          </a:bodyPr>
          <a:lstStyle/>
          <a:p>
            <a:r>
              <a:rPr lang="en-US" b="1" dirty="0" smtClean="0">
                <a:solidFill>
                  <a:srgbClr val="FF0000"/>
                </a:solidFill>
              </a:rPr>
              <a:t>Defining </a:t>
            </a:r>
            <a:r>
              <a:rPr lang="en-US" b="1" dirty="0" err="1" smtClean="0">
                <a:solidFill>
                  <a:srgbClr val="FF0000"/>
                </a:solidFill>
              </a:rPr>
              <a:t>Protomemes</a:t>
            </a:r>
            <a:endParaRPr lang="en-US" b="1" dirty="0">
              <a:solidFill>
                <a:srgbClr val="FF0000"/>
              </a:solidFill>
            </a:endParaRPr>
          </a:p>
        </p:txBody>
      </p:sp>
    </p:spTree>
    <p:extLst>
      <p:ext uri="{BB962C8B-B14F-4D97-AF65-F5344CB8AC3E}">
        <p14:creationId xmlns:p14="http://schemas.microsoft.com/office/powerpoint/2010/main" val="408574308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3999606-967B-419A-9AEC-8752E61A74DA}" type="slidenum">
              <a:rPr lang="en-US" smtClean="0">
                <a:solidFill>
                  <a:prstClr val="black">
                    <a:tint val="75000"/>
                  </a:prstClr>
                </a:solidFill>
              </a:rPr>
              <a:pPr/>
              <a:t>37</a:t>
            </a:fld>
            <a:endParaRPr lang="en-US" dirty="0">
              <a:solidFill>
                <a:prstClr val="black">
                  <a:tint val="75000"/>
                </a:prstClr>
              </a:solidFill>
            </a:endParaRPr>
          </a:p>
        </p:txBody>
      </p:sp>
      <p:sp>
        <p:nvSpPr>
          <p:cNvPr id="5" name="Content Placeholder 2"/>
          <p:cNvSpPr>
            <a:spLocks noGrp="1"/>
          </p:cNvSpPr>
          <p:nvPr>
            <p:ph idx="4294967295"/>
          </p:nvPr>
        </p:nvSpPr>
        <p:spPr>
          <a:xfrm>
            <a:off x="1676400" y="1112838"/>
            <a:ext cx="10515600" cy="2198687"/>
          </a:xfrm>
        </p:spPr>
        <p:txBody>
          <a:bodyPr>
            <a:normAutofit/>
          </a:bodyPr>
          <a:lstStyle/>
          <a:p>
            <a:pPr marL="514350" indent="-514350">
              <a:spcAft>
                <a:spcPts val="600"/>
              </a:spcAft>
              <a:buAutoNum type="arabicParenBoth"/>
            </a:pPr>
            <a:r>
              <a:rPr lang="en-US" sz="2600" dirty="0" smtClean="0"/>
              <a:t>Slide time window by one time step</a:t>
            </a:r>
          </a:p>
          <a:p>
            <a:pPr marL="514350" indent="-514350">
              <a:spcAft>
                <a:spcPts val="600"/>
              </a:spcAft>
              <a:buFont typeface="Arial" panose="020B0604020202020204" pitchFamily="34" charset="0"/>
              <a:buAutoNum type="arabicParenBoth"/>
            </a:pPr>
            <a:r>
              <a:rPr lang="en-US" sz="2600" dirty="0" smtClean="0"/>
              <a:t>Delete old </a:t>
            </a:r>
            <a:r>
              <a:rPr lang="en-US" sz="2600" dirty="0" err="1" smtClean="0"/>
              <a:t>protomemes</a:t>
            </a:r>
            <a:r>
              <a:rPr lang="en-US" sz="2600" dirty="0" smtClean="0"/>
              <a:t> out of time window from their clusters</a:t>
            </a:r>
          </a:p>
          <a:p>
            <a:pPr marL="514350" indent="-514350">
              <a:spcAft>
                <a:spcPts val="600"/>
              </a:spcAft>
              <a:buAutoNum type="arabicParenBoth"/>
            </a:pPr>
            <a:r>
              <a:rPr lang="en-US" sz="2600" dirty="0" smtClean="0"/>
              <a:t>Generate </a:t>
            </a:r>
            <a:r>
              <a:rPr lang="en-US" sz="2600" dirty="0" err="1" smtClean="0"/>
              <a:t>protomemes</a:t>
            </a:r>
            <a:r>
              <a:rPr lang="en-US" sz="2600" dirty="0" smtClean="0"/>
              <a:t> for tweets in this step</a:t>
            </a:r>
          </a:p>
          <a:p>
            <a:pPr marL="514350" indent="-514350">
              <a:spcAft>
                <a:spcPts val="600"/>
              </a:spcAft>
              <a:buAutoNum type="arabicParenBoth"/>
            </a:pPr>
            <a:r>
              <a:rPr lang="en-US" sz="2600" dirty="0" smtClean="0"/>
              <a:t>For each new </a:t>
            </a:r>
            <a:r>
              <a:rPr lang="en-US" sz="2600" dirty="0" err="1" smtClean="0"/>
              <a:t>protomeme</a:t>
            </a:r>
            <a:r>
              <a:rPr lang="en-US" sz="2600" dirty="0"/>
              <a:t> </a:t>
            </a:r>
            <a:r>
              <a:rPr lang="en-US" sz="2600" dirty="0" smtClean="0"/>
              <a:t>classify in old or new cluster (outlier)</a:t>
            </a:r>
          </a:p>
        </p:txBody>
      </p:sp>
      <p:sp>
        <p:nvSpPr>
          <p:cNvPr id="2" name="Title 1"/>
          <p:cNvSpPr>
            <a:spLocks noGrp="1"/>
          </p:cNvSpPr>
          <p:nvPr>
            <p:ph type="title" idx="4294967295"/>
          </p:nvPr>
        </p:nvSpPr>
        <p:spPr>
          <a:xfrm>
            <a:off x="0" y="-161925"/>
            <a:ext cx="10972800" cy="898525"/>
          </a:xfrm>
        </p:spPr>
        <p:txBody>
          <a:bodyPr>
            <a:normAutofit/>
          </a:bodyPr>
          <a:lstStyle/>
          <a:p>
            <a:r>
              <a:rPr lang="en-US" sz="3600" b="1" dirty="0" smtClean="0">
                <a:solidFill>
                  <a:srgbClr val="FF0000"/>
                </a:solidFill>
              </a:rPr>
              <a:t>Online K-Means clustering</a:t>
            </a:r>
            <a:endParaRPr lang="en-US" sz="3600" b="1" dirty="0">
              <a:solidFill>
                <a:srgbClr val="FF0000"/>
              </a:solidFill>
            </a:endParaRPr>
          </a:p>
        </p:txBody>
      </p:sp>
      <p:sp>
        <p:nvSpPr>
          <p:cNvPr id="6" name="Rounded Rectangle 5"/>
          <p:cNvSpPr/>
          <p:nvPr/>
        </p:nvSpPr>
        <p:spPr>
          <a:xfrm>
            <a:off x="185906" y="3766781"/>
            <a:ext cx="3276516" cy="2594817"/>
          </a:xfrm>
          <a:prstGeom prst="roundRect">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466167" y="5187891"/>
            <a:ext cx="1304499" cy="102358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649211" y="4089247"/>
            <a:ext cx="1527868" cy="121117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1118416" y="5300419"/>
            <a:ext cx="278969" cy="27897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839447" y="5686830"/>
            <a:ext cx="278969" cy="27897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2075455" y="4212953"/>
            <a:ext cx="760661" cy="464882"/>
          </a:xfrm>
          <a:prstGeom prst="ellipse">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#p2</a:t>
            </a:r>
            <a:endParaRPr lang="en-US" dirty="0"/>
          </a:p>
        </p:txBody>
      </p:sp>
      <p:sp>
        <p:nvSpPr>
          <p:cNvPr id="13" name="Oval 12"/>
          <p:cNvSpPr/>
          <p:nvPr/>
        </p:nvSpPr>
        <p:spPr>
          <a:xfrm>
            <a:off x="2273660" y="4786898"/>
            <a:ext cx="278969" cy="278970"/>
          </a:xfrm>
          <a:prstGeom prst="ellipse">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2788709" y="4620171"/>
            <a:ext cx="278969" cy="278970"/>
          </a:xfrm>
          <a:prstGeom prst="ellipse">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930199" y="3980512"/>
            <a:ext cx="760661" cy="464882"/>
          </a:xfrm>
          <a:prstGeom prst="ellipse">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#p2</a:t>
            </a:r>
            <a:endParaRPr lang="en-US" dirty="0"/>
          </a:p>
        </p:txBody>
      </p:sp>
      <p:cxnSp>
        <p:nvCxnSpPr>
          <p:cNvPr id="17" name="Straight Arrow Connector 16"/>
          <p:cNvCxnSpPr>
            <a:stCxn id="15" idx="5"/>
          </p:cNvCxnSpPr>
          <p:nvPr/>
        </p:nvCxnSpPr>
        <p:spPr>
          <a:xfrm>
            <a:off x="1579464" y="4377314"/>
            <a:ext cx="373249" cy="242857"/>
          </a:xfrm>
          <a:prstGeom prst="straightConnector1">
            <a:avLst/>
          </a:prstGeom>
          <a:ln w="25400">
            <a:prstDash val="sysDash"/>
            <a:tailEnd type="triangle"/>
          </a:ln>
        </p:spPr>
        <p:style>
          <a:lnRef idx="1">
            <a:schemeClr val="accent1"/>
          </a:lnRef>
          <a:fillRef idx="0">
            <a:schemeClr val="accent1"/>
          </a:fillRef>
          <a:effectRef idx="0">
            <a:schemeClr val="accent1"/>
          </a:effectRef>
          <a:fontRef idx="minor">
            <a:schemeClr val="tx1"/>
          </a:fontRef>
        </p:style>
      </p:cxnSp>
      <p:sp>
        <p:nvSpPr>
          <p:cNvPr id="18" name="Rounded Rectangle 17"/>
          <p:cNvSpPr/>
          <p:nvPr/>
        </p:nvSpPr>
        <p:spPr>
          <a:xfrm>
            <a:off x="4347647" y="3766782"/>
            <a:ext cx="3276516" cy="2594817"/>
          </a:xfrm>
          <a:prstGeom prst="roundRect">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4627908" y="5187892"/>
            <a:ext cx="1304499" cy="102358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5810952" y="4089248"/>
            <a:ext cx="1527868" cy="121117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5280157" y="5300420"/>
            <a:ext cx="278969" cy="27897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5001188" y="5686831"/>
            <a:ext cx="278969" cy="27897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6435401" y="4786899"/>
            <a:ext cx="278969" cy="278970"/>
          </a:xfrm>
          <a:prstGeom prst="ellipse">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6950450" y="4620172"/>
            <a:ext cx="278969" cy="278970"/>
          </a:xfrm>
          <a:prstGeom prst="ellipse">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6485499" y="4346696"/>
            <a:ext cx="278969" cy="278970"/>
          </a:xfrm>
          <a:prstGeom prst="ellipse">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4780714" y="4924705"/>
            <a:ext cx="278969" cy="27897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 name="Straight Arrow Connector 29"/>
          <p:cNvCxnSpPr>
            <a:stCxn id="29" idx="4"/>
          </p:cNvCxnSpPr>
          <p:nvPr/>
        </p:nvCxnSpPr>
        <p:spPr>
          <a:xfrm>
            <a:off x="4920199" y="5203675"/>
            <a:ext cx="214766" cy="316042"/>
          </a:xfrm>
          <a:prstGeom prst="straightConnector1">
            <a:avLst/>
          </a:prstGeom>
          <a:ln w="25400">
            <a:prstDash val="sysDash"/>
            <a:tailEnd type="triangle"/>
          </a:ln>
        </p:spPr>
        <p:style>
          <a:lnRef idx="1">
            <a:schemeClr val="accent1"/>
          </a:lnRef>
          <a:fillRef idx="0">
            <a:schemeClr val="accent1"/>
          </a:fillRef>
          <a:effectRef idx="0">
            <a:schemeClr val="accent1"/>
          </a:effectRef>
          <a:fontRef idx="minor">
            <a:schemeClr val="tx1"/>
          </a:fontRef>
        </p:style>
      </p:cxnSp>
      <p:sp>
        <p:nvSpPr>
          <p:cNvPr id="34" name="Rounded Rectangle 33"/>
          <p:cNvSpPr/>
          <p:nvPr/>
        </p:nvSpPr>
        <p:spPr>
          <a:xfrm>
            <a:off x="8137355" y="3766782"/>
            <a:ext cx="3276516" cy="2594817"/>
          </a:xfrm>
          <a:prstGeom prst="roundRect">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8417616" y="5187892"/>
            <a:ext cx="1304499" cy="102358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a:off x="9600660" y="4089248"/>
            <a:ext cx="1527868" cy="121117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a:off x="9069865" y="5300420"/>
            <a:ext cx="278969" cy="27897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p:nvPr/>
        </p:nvSpPr>
        <p:spPr>
          <a:xfrm>
            <a:off x="8790896" y="5686831"/>
            <a:ext cx="278969" cy="27897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p:nvSpPr>
        <p:spPr>
          <a:xfrm>
            <a:off x="10225109" y="4786899"/>
            <a:ext cx="278969" cy="278970"/>
          </a:xfrm>
          <a:prstGeom prst="ellipse">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p:cNvSpPr/>
          <p:nvPr/>
        </p:nvSpPr>
        <p:spPr>
          <a:xfrm>
            <a:off x="10740158" y="4620172"/>
            <a:ext cx="278969" cy="278970"/>
          </a:xfrm>
          <a:prstGeom prst="ellipse">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p:cNvSpPr/>
          <p:nvPr/>
        </p:nvSpPr>
        <p:spPr>
          <a:xfrm>
            <a:off x="10275207" y="4346696"/>
            <a:ext cx="278969" cy="278970"/>
          </a:xfrm>
          <a:prstGeom prst="ellipse">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p:cNvSpPr/>
          <p:nvPr/>
        </p:nvSpPr>
        <p:spPr>
          <a:xfrm>
            <a:off x="8590038" y="4113918"/>
            <a:ext cx="278969" cy="27897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p:cNvSpPr/>
          <p:nvPr/>
        </p:nvSpPr>
        <p:spPr>
          <a:xfrm>
            <a:off x="8264175" y="3869279"/>
            <a:ext cx="923551" cy="75638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1879014" y="5424125"/>
            <a:ext cx="2152710" cy="1200329"/>
          </a:xfrm>
          <a:prstGeom prst="rect">
            <a:avLst/>
          </a:prstGeom>
          <a:solidFill>
            <a:schemeClr val="bg1"/>
          </a:solidFill>
        </p:spPr>
        <p:txBody>
          <a:bodyPr wrap="square" rtlCol="0">
            <a:spAutoFit/>
          </a:bodyPr>
          <a:lstStyle/>
          <a:p>
            <a:r>
              <a:rPr lang="en-US" dirty="0" smtClean="0"/>
              <a:t>If marker in common with a cluster member, assign to that cluster</a:t>
            </a:r>
            <a:endParaRPr lang="en-US" dirty="0"/>
          </a:p>
        </p:txBody>
      </p:sp>
      <p:sp>
        <p:nvSpPr>
          <p:cNvPr id="43" name="TextBox 42"/>
          <p:cNvSpPr txBox="1"/>
          <p:nvPr/>
        </p:nvSpPr>
        <p:spPr>
          <a:xfrm>
            <a:off x="6024075" y="5547384"/>
            <a:ext cx="1739999" cy="923330"/>
          </a:xfrm>
          <a:prstGeom prst="rect">
            <a:avLst/>
          </a:prstGeom>
          <a:solidFill>
            <a:schemeClr val="bg1"/>
          </a:solidFill>
        </p:spPr>
        <p:txBody>
          <a:bodyPr wrap="square" rtlCol="0">
            <a:spAutoFit/>
          </a:bodyPr>
          <a:lstStyle/>
          <a:p>
            <a:r>
              <a:rPr lang="en-US" dirty="0" smtClean="0"/>
              <a:t>If near a cluster, assign to nearest cluster</a:t>
            </a:r>
            <a:endParaRPr lang="en-US" dirty="0"/>
          </a:p>
        </p:txBody>
      </p:sp>
      <p:sp>
        <p:nvSpPr>
          <p:cNvPr id="45" name="TextBox 44"/>
          <p:cNvSpPr txBox="1"/>
          <p:nvPr/>
        </p:nvSpPr>
        <p:spPr>
          <a:xfrm>
            <a:off x="9954133" y="5392005"/>
            <a:ext cx="1739999" cy="1200329"/>
          </a:xfrm>
          <a:prstGeom prst="rect">
            <a:avLst/>
          </a:prstGeom>
          <a:solidFill>
            <a:schemeClr val="bg1"/>
          </a:solidFill>
        </p:spPr>
        <p:txBody>
          <a:bodyPr wrap="square" rtlCol="0">
            <a:spAutoFit/>
          </a:bodyPr>
          <a:lstStyle/>
          <a:p>
            <a:r>
              <a:rPr lang="en-US" dirty="0" smtClean="0"/>
              <a:t>Otherwise it is an outlier and a candidate new cluster</a:t>
            </a:r>
            <a:endParaRPr lang="en-US" dirty="0"/>
          </a:p>
        </p:txBody>
      </p:sp>
    </p:spTree>
    <p:extLst>
      <p:ext uri="{BB962C8B-B14F-4D97-AF65-F5344CB8AC3E}">
        <p14:creationId xmlns:p14="http://schemas.microsoft.com/office/powerpoint/2010/main" val="15283268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3999606-967B-419A-9AEC-8752E61A74DA}" type="slidenum">
              <a:rPr lang="en-US" smtClean="0">
                <a:solidFill>
                  <a:prstClr val="black">
                    <a:tint val="75000"/>
                  </a:prstClr>
                </a:solidFill>
              </a:rPr>
              <a:pPr/>
              <a:t>38</a:t>
            </a:fld>
            <a:endParaRPr lang="en-US" dirty="0">
              <a:solidFill>
                <a:prstClr val="black">
                  <a:tint val="75000"/>
                </a:prstClr>
              </a:solidFill>
            </a:endParaRPr>
          </a:p>
        </p:txBody>
      </p:sp>
      <p:sp>
        <p:nvSpPr>
          <p:cNvPr id="2" name="Title 1"/>
          <p:cNvSpPr>
            <a:spLocks noGrp="1"/>
          </p:cNvSpPr>
          <p:nvPr>
            <p:ph type="title" idx="4294967295"/>
          </p:nvPr>
        </p:nvSpPr>
        <p:spPr>
          <a:xfrm>
            <a:off x="0" y="-98425"/>
            <a:ext cx="10972800" cy="817563"/>
          </a:xfrm>
        </p:spPr>
        <p:txBody>
          <a:bodyPr>
            <a:normAutofit/>
          </a:bodyPr>
          <a:lstStyle/>
          <a:p>
            <a:r>
              <a:rPr lang="en-US" sz="3600" b="1" dirty="0">
                <a:solidFill>
                  <a:srgbClr val="FF0000"/>
                </a:solidFill>
              </a:rPr>
              <a:t>Parallelization with </a:t>
            </a:r>
            <a:r>
              <a:rPr lang="en-US" sz="3600" b="1" dirty="0" smtClean="0">
                <a:solidFill>
                  <a:srgbClr val="FF0000"/>
                </a:solidFill>
              </a:rPr>
              <a:t>Storm – challenges I</a:t>
            </a:r>
            <a:endParaRPr lang="en-US" sz="3600" b="1" dirty="0">
              <a:solidFill>
                <a:srgbClr val="FF0000"/>
              </a:solidFill>
            </a:endParaRPr>
          </a:p>
        </p:txBody>
      </p:sp>
      <p:sp>
        <p:nvSpPr>
          <p:cNvPr id="5" name="Content Placeholder 2"/>
          <p:cNvSpPr txBox="1">
            <a:spLocks/>
          </p:cNvSpPr>
          <p:nvPr/>
        </p:nvSpPr>
        <p:spPr>
          <a:xfrm>
            <a:off x="215498" y="940580"/>
            <a:ext cx="10515600" cy="55679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1200"/>
              </a:spcBef>
              <a:spcAft>
                <a:spcPts val="600"/>
              </a:spcAft>
              <a:buClr>
                <a:srgbClr val="FF0000"/>
              </a:buClr>
              <a:buFont typeface="Wingdings" panose="05000000000000000000" pitchFamily="2" charset="2"/>
              <a:buChar char="§"/>
            </a:pPr>
            <a:r>
              <a:rPr lang="en-US" sz="2400" dirty="0" smtClean="0"/>
              <a:t>DAG organization of parallel workers: hard to synchronize cluster information</a:t>
            </a:r>
            <a:endParaRPr lang="en-US" sz="2400" dirty="0"/>
          </a:p>
        </p:txBody>
      </p:sp>
      <p:sp>
        <p:nvSpPr>
          <p:cNvPr id="17" name="Rectangle 16"/>
          <p:cNvSpPr/>
          <p:nvPr/>
        </p:nvSpPr>
        <p:spPr>
          <a:xfrm>
            <a:off x="2059257" y="3065150"/>
            <a:ext cx="1288398" cy="970149"/>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chemeClr val="tx1"/>
                </a:solidFill>
              </a:rPr>
              <a:t>Protomeme</a:t>
            </a:r>
            <a:r>
              <a:rPr lang="en-US" dirty="0">
                <a:solidFill>
                  <a:schemeClr val="tx1"/>
                </a:solidFill>
              </a:rPr>
              <a:t> Generator Spout</a:t>
            </a:r>
          </a:p>
        </p:txBody>
      </p:sp>
      <p:sp>
        <p:nvSpPr>
          <p:cNvPr id="18" name="Oval 17"/>
          <p:cNvSpPr/>
          <p:nvPr/>
        </p:nvSpPr>
        <p:spPr>
          <a:xfrm>
            <a:off x="8710682" y="2923958"/>
            <a:ext cx="2380533" cy="923330"/>
          </a:xfrm>
          <a:prstGeom prst="ellipse">
            <a:avLst/>
          </a:prstGeom>
          <a:noFill/>
          <a:ln w="222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Synchronization Coordinator Bolt</a:t>
            </a:r>
          </a:p>
        </p:txBody>
      </p:sp>
      <p:cxnSp>
        <p:nvCxnSpPr>
          <p:cNvPr id="19" name="Straight Arrow Connector 18"/>
          <p:cNvCxnSpPr>
            <a:stCxn id="17" idx="3"/>
            <a:endCxn id="34" idx="1"/>
          </p:cNvCxnSpPr>
          <p:nvPr/>
        </p:nvCxnSpPr>
        <p:spPr>
          <a:xfrm flipV="1">
            <a:off x="3347655" y="2171513"/>
            <a:ext cx="1501731" cy="1378712"/>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stCxn id="17" idx="3"/>
            <a:endCxn id="35" idx="1"/>
          </p:cNvCxnSpPr>
          <p:nvPr/>
        </p:nvCxnSpPr>
        <p:spPr>
          <a:xfrm flipV="1">
            <a:off x="3347655" y="2707080"/>
            <a:ext cx="1507263" cy="843145"/>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stCxn id="17" idx="3"/>
            <a:endCxn id="39" idx="1"/>
          </p:cNvCxnSpPr>
          <p:nvPr/>
        </p:nvCxnSpPr>
        <p:spPr>
          <a:xfrm>
            <a:off x="3347655" y="3550225"/>
            <a:ext cx="1498287" cy="87834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stCxn id="34" idx="3"/>
            <a:endCxn id="18" idx="2"/>
          </p:cNvCxnSpPr>
          <p:nvPr/>
        </p:nvCxnSpPr>
        <p:spPr>
          <a:xfrm>
            <a:off x="6547557" y="2171513"/>
            <a:ext cx="2163125" cy="121411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stCxn id="38" idx="3"/>
            <a:endCxn id="18" idx="2"/>
          </p:cNvCxnSpPr>
          <p:nvPr/>
        </p:nvCxnSpPr>
        <p:spPr>
          <a:xfrm flipV="1">
            <a:off x="6538581" y="3385623"/>
            <a:ext cx="2172101" cy="476639"/>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stCxn id="39" idx="3"/>
            <a:endCxn id="18" idx="2"/>
          </p:cNvCxnSpPr>
          <p:nvPr/>
        </p:nvCxnSpPr>
        <p:spPr>
          <a:xfrm flipV="1">
            <a:off x="6544113" y="3385623"/>
            <a:ext cx="2166569" cy="1042942"/>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25" name="Rounded Rectangle 24"/>
          <p:cNvSpPr/>
          <p:nvPr/>
        </p:nvSpPr>
        <p:spPr>
          <a:xfrm>
            <a:off x="7814266" y="1731704"/>
            <a:ext cx="1493238" cy="55295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ActiveMQ</a:t>
            </a:r>
            <a:endParaRPr lang="en-US" dirty="0"/>
          </a:p>
          <a:p>
            <a:pPr algn="ctr"/>
            <a:r>
              <a:rPr lang="en-US" dirty="0"/>
              <a:t>Broker</a:t>
            </a:r>
          </a:p>
        </p:txBody>
      </p:sp>
      <p:cxnSp>
        <p:nvCxnSpPr>
          <p:cNvPr id="26" name="Straight Arrow Connector 25"/>
          <p:cNvCxnSpPr>
            <a:stCxn id="18" idx="0"/>
            <a:endCxn id="25" idx="2"/>
          </p:cNvCxnSpPr>
          <p:nvPr/>
        </p:nvCxnSpPr>
        <p:spPr>
          <a:xfrm flipH="1" flipV="1">
            <a:off x="8560885" y="2284662"/>
            <a:ext cx="1340064" cy="639296"/>
          </a:xfrm>
          <a:prstGeom prst="straightConnector1">
            <a:avLst/>
          </a:prstGeom>
          <a:ln w="254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a:stCxn id="25" idx="1"/>
            <a:endCxn id="34" idx="3"/>
          </p:cNvCxnSpPr>
          <p:nvPr/>
        </p:nvCxnSpPr>
        <p:spPr>
          <a:xfrm flipH="1">
            <a:off x="6547557" y="2008183"/>
            <a:ext cx="1266709" cy="163330"/>
          </a:xfrm>
          <a:prstGeom prst="straightConnector1">
            <a:avLst/>
          </a:prstGeom>
          <a:ln w="254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stCxn id="25" idx="1"/>
            <a:endCxn id="38" idx="3"/>
          </p:cNvCxnSpPr>
          <p:nvPr/>
        </p:nvCxnSpPr>
        <p:spPr>
          <a:xfrm flipH="1">
            <a:off x="6538581" y="2008183"/>
            <a:ext cx="1275685" cy="1854079"/>
          </a:xfrm>
          <a:prstGeom prst="straightConnector1">
            <a:avLst/>
          </a:prstGeom>
          <a:ln w="254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5497327" y="2314077"/>
            <a:ext cx="461665" cy="271482"/>
          </a:xfrm>
          <a:prstGeom prst="rect">
            <a:avLst/>
          </a:prstGeom>
          <a:noFill/>
        </p:spPr>
        <p:txBody>
          <a:bodyPr vert="eaVert" wrap="square" rtlCol="0">
            <a:spAutoFit/>
          </a:bodyPr>
          <a:lstStyle/>
          <a:p>
            <a:r>
              <a:rPr lang="en-US" dirty="0"/>
              <a:t>…</a:t>
            </a:r>
          </a:p>
        </p:txBody>
      </p:sp>
      <p:sp>
        <p:nvSpPr>
          <p:cNvPr id="33" name="Rectangle 32"/>
          <p:cNvSpPr/>
          <p:nvPr/>
        </p:nvSpPr>
        <p:spPr>
          <a:xfrm>
            <a:off x="4694388" y="1725610"/>
            <a:ext cx="2026119" cy="1245066"/>
          </a:xfrm>
          <a:prstGeom prst="rect">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sz="1600" dirty="0" smtClean="0">
                <a:solidFill>
                  <a:schemeClr val="accent1">
                    <a:lumMod val="50000"/>
                  </a:schemeClr>
                </a:solidFill>
              </a:rPr>
              <a:t>Worker Process</a:t>
            </a:r>
            <a:endParaRPr lang="en-US" sz="1600" dirty="0">
              <a:solidFill>
                <a:schemeClr val="accent1">
                  <a:lumMod val="50000"/>
                </a:schemeClr>
              </a:solidFill>
            </a:endParaRPr>
          </a:p>
        </p:txBody>
      </p:sp>
      <p:sp>
        <p:nvSpPr>
          <p:cNvPr id="34" name="Rounded Rectangle 33"/>
          <p:cNvSpPr/>
          <p:nvPr/>
        </p:nvSpPr>
        <p:spPr>
          <a:xfrm>
            <a:off x="4849386" y="2031077"/>
            <a:ext cx="1698171" cy="280871"/>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Clustering Bolt</a:t>
            </a:r>
            <a:endParaRPr lang="en-US" dirty="0">
              <a:solidFill>
                <a:schemeClr val="tx1"/>
              </a:solidFill>
            </a:endParaRPr>
          </a:p>
        </p:txBody>
      </p:sp>
      <p:sp>
        <p:nvSpPr>
          <p:cNvPr id="35" name="Rounded Rectangle 34"/>
          <p:cNvSpPr/>
          <p:nvPr/>
        </p:nvSpPr>
        <p:spPr>
          <a:xfrm>
            <a:off x="4854918" y="2566644"/>
            <a:ext cx="1698171" cy="280871"/>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Clustering Bolt</a:t>
            </a:r>
            <a:endParaRPr lang="en-US" dirty="0">
              <a:solidFill>
                <a:schemeClr val="tx1"/>
              </a:solidFill>
            </a:endParaRPr>
          </a:p>
        </p:txBody>
      </p:sp>
      <p:sp>
        <p:nvSpPr>
          <p:cNvPr id="36" name="TextBox 35"/>
          <p:cNvSpPr txBox="1"/>
          <p:nvPr/>
        </p:nvSpPr>
        <p:spPr>
          <a:xfrm>
            <a:off x="5488351" y="4027878"/>
            <a:ext cx="461665" cy="271482"/>
          </a:xfrm>
          <a:prstGeom prst="rect">
            <a:avLst/>
          </a:prstGeom>
          <a:noFill/>
        </p:spPr>
        <p:txBody>
          <a:bodyPr vert="eaVert" wrap="square" rtlCol="0">
            <a:spAutoFit/>
          </a:bodyPr>
          <a:lstStyle/>
          <a:p>
            <a:r>
              <a:rPr lang="en-US" dirty="0"/>
              <a:t>…</a:t>
            </a:r>
          </a:p>
        </p:txBody>
      </p:sp>
      <p:sp>
        <p:nvSpPr>
          <p:cNvPr id="37" name="Rectangle 36"/>
          <p:cNvSpPr/>
          <p:nvPr/>
        </p:nvSpPr>
        <p:spPr>
          <a:xfrm>
            <a:off x="4685412" y="3385623"/>
            <a:ext cx="2026119" cy="1245066"/>
          </a:xfrm>
          <a:prstGeom prst="rect">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sz="1600" dirty="0" smtClean="0">
                <a:solidFill>
                  <a:schemeClr val="accent1">
                    <a:lumMod val="50000"/>
                  </a:schemeClr>
                </a:solidFill>
              </a:rPr>
              <a:t>Worker Process</a:t>
            </a:r>
            <a:endParaRPr lang="en-US" sz="1600" dirty="0">
              <a:solidFill>
                <a:schemeClr val="accent1">
                  <a:lumMod val="50000"/>
                </a:schemeClr>
              </a:solidFill>
            </a:endParaRPr>
          </a:p>
        </p:txBody>
      </p:sp>
      <p:sp>
        <p:nvSpPr>
          <p:cNvPr id="38" name="Rounded Rectangle 37"/>
          <p:cNvSpPr/>
          <p:nvPr/>
        </p:nvSpPr>
        <p:spPr>
          <a:xfrm>
            <a:off x="4840410" y="3721826"/>
            <a:ext cx="1698171" cy="280871"/>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Clustering Bolt</a:t>
            </a:r>
            <a:endParaRPr lang="en-US" dirty="0">
              <a:solidFill>
                <a:schemeClr val="tx1"/>
              </a:solidFill>
            </a:endParaRPr>
          </a:p>
        </p:txBody>
      </p:sp>
      <p:sp>
        <p:nvSpPr>
          <p:cNvPr id="39" name="Rounded Rectangle 38"/>
          <p:cNvSpPr/>
          <p:nvPr/>
        </p:nvSpPr>
        <p:spPr>
          <a:xfrm>
            <a:off x="4845942" y="4288129"/>
            <a:ext cx="1698171" cy="280871"/>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Clustering Bolt</a:t>
            </a:r>
            <a:endParaRPr lang="en-US" dirty="0">
              <a:solidFill>
                <a:schemeClr val="tx1"/>
              </a:solidFill>
            </a:endParaRPr>
          </a:p>
        </p:txBody>
      </p:sp>
      <p:sp>
        <p:nvSpPr>
          <p:cNvPr id="40" name="TextBox 39"/>
          <p:cNvSpPr txBox="1"/>
          <p:nvPr/>
        </p:nvSpPr>
        <p:spPr>
          <a:xfrm>
            <a:off x="5497326" y="3072944"/>
            <a:ext cx="461665" cy="271482"/>
          </a:xfrm>
          <a:prstGeom prst="rect">
            <a:avLst/>
          </a:prstGeom>
          <a:noFill/>
        </p:spPr>
        <p:txBody>
          <a:bodyPr vert="eaVert" wrap="square" rtlCol="0">
            <a:spAutoFit/>
          </a:bodyPr>
          <a:lstStyle/>
          <a:p>
            <a:r>
              <a:rPr lang="en-US" dirty="0"/>
              <a:t>…</a:t>
            </a:r>
          </a:p>
        </p:txBody>
      </p:sp>
      <p:cxnSp>
        <p:nvCxnSpPr>
          <p:cNvPr id="41" name="Straight Arrow Connector 40"/>
          <p:cNvCxnSpPr>
            <a:stCxn id="17" idx="3"/>
            <a:endCxn id="38" idx="1"/>
          </p:cNvCxnSpPr>
          <p:nvPr/>
        </p:nvCxnSpPr>
        <p:spPr>
          <a:xfrm>
            <a:off x="3347655" y="3550225"/>
            <a:ext cx="1492755" cy="312037"/>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a:stCxn id="35" idx="3"/>
            <a:endCxn id="18" idx="2"/>
          </p:cNvCxnSpPr>
          <p:nvPr/>
        </p:nvCxnSpPr>
        <p:spPr>
          <a:xfrm>
            <a:off x="6553089" y="2707080"/>
            <a:ext cx="2157593" cy="678543"/>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a:endCxn id="17" idx="1"/>
          </p:cNvCxnSpPr>
          <p:nvPr/>
        </p:nvCxnSpPr>
        <p:spPr>
          <a:xfrm>
            <a:off x="1082866" y="3550225"/>
            <a:ext cx="97639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a:off x="1032375" y="3213410"/>
            <a:ext cx="868609" cy="646331"/>
          </a:xfrm>
          <a:prstGeom prst="rect">
            <a:avLst/>
          </a:prstGeom>
          <a:noFill/>
        </p:spPr>
        <p:txBody>
          <a:bodyPr wrap="square" rtlCol="0">
            <a:spAutoFit/>
          </a:bodyPr>
          <a:lstStyle/>
          <a:p>
            <a:r>
              <a:rPr lang="en-US" dirty="0"/>
              <a:t>t</a:t>
            </a:r>
            <a:r>
              <a:rPr lang="en-US" dirty="0" smtClean="0"/>
              <a:t>weet stream</a:t>
            </a:r>
            <a:endParaRPr lang="en-US" dirty="0"/>
          </a:p>
        </p:txBody>
      </p:sp>
      <p:sp>
        <p:nvSpPr>
          <p:cNvPr id="6" name="TextBox 5"/>
          <p:cNvSpPr txBox="1"/>
          <p:nvPr/>
        </p:nvSpPr>
        <p:spPr>
          <a:xfrm>
            <a:off x="240632" y="5146773"/>
            <a:ext cx="6116625" cy="1569660"/>
          </a:xfrm>
          <a:prstGeom prst="rect">
            <a:avLst/>
          </a:prstGeom>
          <a:noFill/>
        </p:spPr>
        <p:txBody>
          <a:bodyPr wrap="square" rtlCol="0">
            <a:spAutoFit/>
          </a:bodyPr>
          <a:lstStyle/>
          <a:p>
            <a:pPr marL="285750" indent="-285750">
              <a:buFontTx/>
              <a:buChar char="-"/>
            </a:pPr>
            <a:r>
              <a:rPr lang="en-US" sz="2400" dirty="0" smtClean="0"/>
              <a:t>Spout initiation by broadcasting INIT message</a:t>
            </a:r>
          </a:p>
          <a:p>
            <a:pPr marL="285750" indent="-285750">
              <a:buFontTx/>
              <a:buChar char="-"/>
            </a:pPr>
            <a:r>
              <a:rPr lang="en-US" sz="2400" dirty="0" smtClean="0"/>
              <a:t>Clustering bolt initiation by local counting</a:t>
            </a:r>
          </a:p>
          <a:p>
            <a:pPr marL="285750" indent="-285750">
              <a:buFontTx/>
              <a:buChar char="-"/>
            </a:pPr>
            <a:r>
              <a:rPr lang="en-US" sz="2400" dirty="0" smtClean="0"/>
              <a:t>Sync coordinator initiation by global counting (of #</a:t>
            </a:r>
            <a:r>
              <a:rPr lang="en-US" sz="2400" dirty="0" err="1" smtClean="0"/>
              <a:t>protomemes</a:t>
            </a:r>
            <a:r>
              <a:rPr lang="en-US" sz="2400" dirty="0" smtClean="0"/>
              <a:t>)</a:t>
            </a:r>
            <a:endParaRPr lang="en-US" sz="2400" dirty="0"/>
          </a:p>
        </p:txBody>
      </p:sp>
      <p:sp>
        <p:nvSpPr>
          <p:cNvPr id="46" name="5-Point Star 45"/>
          <p:cNvSpPr/>
          <p:nvPr/>
        </p:nvSpPr>
        <p:spPr>
          <a:xfrm>
            <a:off x="2527246" y="2739565"/>
            <a:ext cx="294085" cy="271635"/>
          </a:xfrm>
          <a:prstGeom prst="star5">
            <a:avLst/>
          </a:prstGeom>
          <a:solidFill>
            <a:srgbClr val="FFFF00"/>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5-Point Star 46"/>
          <p:cNvSpPr/>
          <p:nvPr/>
        </p:nvSpPr>
        <p:spPr>
          <a:xfrm>
            <a:off x="5551428" y="1382729"/>
            <a:ext cx="294085" cy="271635"/>
          </a:xfrm>
          <a:prstGeom prst="star5">
            <a:avLst/>
          </a:prstGeom>
          <a:solidFill>
            <a:srgbClr val="FFFF00"/>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5-Point Star 47"/>
          <p:cNvSpPr/>
          <p:nvPr/>
        </p:nvSpPr>
        <p:spPr>
          <a:xfrm>
            <a:off x="9900948" y="2577046"/>
            <a:ext cx="294085" cy="271635"/>
          </a:xfrm>
          <a:prstGeom prst="star5">
            <a:avLst/>
          </a:prstGeom>
          <a:solidFill>
            <a:srgbClr val="FFFF00"/>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Content Placeholder 2"/>
          <p:cNvSpPr txBox="1">
            <a:spLocks/>
          </p:cNvSpPr>
          <p:nvPr/>
        </p:nvSpPr>
        <p:spPr>
          <a:xfrm>
            <a:off x="168437" y="4803264"/>
            <a:ext cx="10515600" cy="55679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1200"/>
              </a:spcBef>
              <a:spcAft>
                <a:spcPts val="600"/>
              </a:spcAft>
              <a:buClr>
                <a:srgbClr val="FF0000"/>
              </a:buClr>
              <a:buFont typeface="Wingdings" panose="05000000000000000000" pitchFamily="2" charset="2"/>
              <a:buChar char="§"/>
            </a:pPr>
            <a:r>
              <a:rPr lang="en-US" sz="2400" dirty="0" smtClean="0"/>
              <a:t>Synchronization initiation methods:</a:t>
            </a:r>
            <a:endParaRPr lang="en-US" sz="2400" dirty="0"/>
          </a:p>
        </p:txBody>
      </p:sp>
      <p:sp>
        <p:nvSpPr>
          <p:cNvPr id="3" name="Right Brace 2"/>
          <p:cNvSpPr/>
          <p:nvPr/>
        </p:nvSpPr>
        <p:spPr>
          <a:xfrm>
            <a:off x="6357258" y="5336505"/>
            <a:ext cx="214827" cy="567700"/>
          </a:xfrm>
          <a:prstGeom prst="rightBrace">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TextBox 6"/>
          <p:cNvSpPr txBox="1"/>
          <p:nvPr/>
        </p:nvSpPr>
        <p:spPr>
          <a:xfrm>
            <a:off x="6629899" y="5435433"/>
            <a:ext cx="5355210" cy="461665"/>
          </a:xfrm>
          <a:prstGeom prst="rect">
            <a:avLst/>
          </a:prstGeom>
          <a:noFill/>
        </p:spPr>
        <p:txBody>
          <a:bodyPr wrap="square" rtlCol="0">
            <a:spAutoFit/>
          </a:bodyPr>
          <a:lstStyle/>
          <a:p>
            <a:r>
              <a:rPr lang="en-US" sz="2400" dirty="0" smtClean="0"/>
              <a:t>Suffer from variation of processing speed</a:t>
            </a:r>
            <a:endParaRPr lang="en-US" sz="2400" dirty="0"/>
          </a:p>
        </p:txBody>
      </p:sp>
      <p:sp>
        <p:nvSpPr>
          <p:cNvPr id="8" name="TextBox 7"/>
          <p:cNvSpPr txBox="1"/>
          <p:nvPr/>
        </p:nvSpPr>
        <p:spPr>
          <a:xfrm>
            <a:off x="6572085" y="4789040"/>
            <a:ext cx="4249368" cy="461665"/>
          </a:xfrm>
          <a:prstGeom prst="rect">
            <a:avLst/>
          </a:prstGeom>
          <a:noFill/>
        </p:spPr>
        <p:txBody>
          <a:bodyPr wrap="none" rtlCol="0">
            <a:spAutoFit/>
          </a:bodyPr>
          <a:lstStyle/>
          <a:p>
            <a:r>
              <a:rPr lang="en-US" sz="2400" b="1" dirty="0" smtClean="0"/>
              <a:t>Parallelize Similarity Calculation</a:t>
            </a:r>
            <a:endParaRPr lang="en-US" sz="2400" b="1" dirty="0"/>
          </a:p>
        </p:txBody>
      </p:sp>
      <p:sp>
        <p:nvSpPr>
          <p:cNvPr id="49" name="TextBox 48"/>
          <p:cNvSpPr txBox="1"/>
          <p:nvPr/>
        </p:nvSpPr>
        <p:spPr>
          <a:xfrm>
            <a:off x="8167346" y="4194408"/>
            <a:ext cx="3351880" cy="461665"/>
          </a:xfrm>
          <a:prstGeom prst="rect">
            <a:avLst/>
          </a:prstGeom>
          <a:noFill/>
        </p:spPr>
        <p:txBody>
          <a:bodyPr wrap="none" rtlCol="0">
            <a:spAutoFit/>
          </a:bodyPr>
          <a:lstStyle/>
          <a:p>
            <a:r>
              <a:rPr lang="en-US" sz="2400" b="1" dirty="0" smtClean="0"/>
              <a:t>Calculate Cluster Centers</a:t>
            </a:r>
            <a:endParaRPr lang="en-US" sz="2400" b="1" dirty="0"/>
          </a:p>
        </p:txBody>
      </p:sp>
      <p:sp>
        <p:nvSpPr>
          <p:cNvPr id="50" name="Up Arrow 49"/>
          <p:cNvSpPr/>
          <p:nvPr/>
        </p:nvSpPr>
        <p:spPr>
          <a:xfrm rot="18858424">
            <a:off x="6945134" y="4472025"/>
            <a:ext cx="360608" cy="360609"/>
          </a:xfrm>
          <a:prstGeom prst="up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1" name="Up Arrow 50"/>
          <p:cNvSpPr/>
          <p:nvPr/>
        </p:nvSpPr>
        <p:spPr>
          <a:xfrm>
            <a:off x="9662982" y="3905726"/>
            <a:ext cx="360608" cy="360609"/>
          </a:xfrm>
          <a:prstGeom prst="up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4293354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3999606-967B-419A-9AEC-8752E61A74DA}" type="slidenum">
              <a:rPr lang="en-US" smtClean="0">
                <a:solidFill>
                  <a:prstClr val="black">
                    <a:tint val="75000"/>
                  </a:prstClr>
                </a:solidFill>
              </a:rPr>
              <a:pPr/>
              <a:t>39</a:t>
            </a:fld>
            <a:endParaRPr lang="en-US" dirty="0">
              <a:solidFill>
                <a:prstClr val="black">
                  <a:tint val="75000"/>
                </a:prstClr>
              </a:solidFill>
            </a:endParaRPr>
          </a:p>
        </p:txBody>
      </p:sp>
      <p:sp>
        <p:nvSpPr>
          <p:cNvPr id="2" name="Title 1"/>
          <p:cNvSpPr>
            <a:spLocks noGrp="1"/>
          </p:cNvSpPr>
          <p:nvPr>
            <p:ph type="title" idx="4294967295"/>
          </p:nvPr>
        </p:nvSpPr>
        <p:spPr>
          <a:xfrm>
            <a:off x="0" y="69850"/>
            <a:ext cx="10972800" cy="481013"/>
          </a:xfrm>
        </p:spPr>
        <p:txBody>
          <a:bodyPr>
            <a:normAutofit fontScale="90000"/>
          </a:bodyPr>
          <a:lstStyle/>
          <a:p>
            <a:r>
              <a:rPr lang="en-US" sz="3600" b="1" dirty="0">
                <a:solidFill>
                  <a:srgbClr val="FF0000"/>
                </a:solidFill>
              </a:rPr>
              <a:t>Parallelization with Storm </a:t>
            </a:r>
            <a:r>
              <a:rPr lang="en-US" sz="3600" b="1" dirty="0" smtClean="0">
                <a:solidFill>
                  <a:srgbClr val="FF0000"/>
                </a:solidFill>
              </a:rPr>
              <a:t>– challenges II</a:t>
            </a:r>
            <a:endParaRPr lang="en-US" dirty="0">
              <a:solidFill>
                <a:srgbClr val="FF0000"/>
              </a:solidFill>
            </a:endParaRPr>
          </a:p>
        </p:txBody>
      </p:sp>
      <p:sp>
        <p:nvSpPr>
          <p:cNvPr id="5" name="TextBox 4"/>
          <p:cNvSpPr txBox="1"/>
          <p:nvPr/>
        </p:nvSpPr>
        <p:spPr>
          <a:xfrm>
            <a:off x="1719815" y="2084559"/>
            <a:ext cx="1257313" cy="338554"/>
          </a:xfrm>
          <a:prstGeom prst="rect">
            <a:avLst/>
          </a:prstGeom>
          <a:noFill/>
        </p:spPr>
        <p:txBody>
          <a:bodyPr wrap="square" rtlCol="0">
            <a:spAutoFit/>
          </a:bodyPr>
          <a:lstStyle/>
          <a:p>
            <a:r>
              <a:rPr lang="en-US" sz="1600" dirty="0"/>
              <a:t>Data point 1:</a:t>
            </a:r>
          </a:p>
        </p:txBody>
      </p:sp>
      <p:sp>
        <p:nvSpPr>
          <p:cNvPr id="6" name="Rectangle 5"/>
          <p:cNvSpPr/>
          <p:nvPr/>
        </p:nvSpPr>
        <p:spPr>
          <a:xfrm>
            <a:off x="1719825" y="2423113"/>
            <a:ext cx="4101247" cy="105312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r>
              <a:rPr lang="en-US" sz="1551" dirty="0" err="1">
                <a:solidFill>
                  <a:schemeClr val="tx1"/>
                </a:solidFill>
              </a:rPr>
              <a:t>Content_Vector</a:t>
            </a:r>
            <a:r>
              <a:rPr lang="en-US" sz="1551" dirty="0">
                <a:solidFill>
                  <a:schemeClr val="tx1"/>
                </a:solidFill>
              </a:rPr>
              <a:t>: [“step”:1, “time”:1, “nation”: 1, </a:t>
            </a:r>
          </a:p>
          <a:p>
            <a:r>
              <a:rPr lang="en-US" sz="1551" dirty="0">
                <a:solidFill>
                  <a:schemeClr val="tx1"/>
                </a:solidFill>
              </a:rPr>
              <a:t>                                “ram”:1]</a:t>
            </a:r>
          </a:p>
          <a:p>
            <a:r>
              <a:rPr lang="en-US" sz="1551" dirty="0" err="1">
                <a:solidFill>
                  <a:schemeClr val="tx1"/>
                </a:solidFill>
              </a:rPr>
              <a:t>Diffusion_Vector</a:t>
            </a:r>
            <a:r>
              <a:rPr lang="en-US" sz="1551" dirty="0">
                <a:solidFill>
                  <a:schemeClr val="tx1"/>
                </a:solidFill>
              </a:rPr>
              <a:t>: …</a:t>
            </a:r>
            <a:endParaRPr lang="en-US" sz="1551" dirty="0"/>
          </a:p>
          <a:p>
            <a:r>
              <a:rPr lang="en-US" sz="1551" dirty="0">
                <a:solidFill>
                  <a:schemeClr val="tx1"/>
                </a:solidFill>
              </a:rPr>
              <a:t>…</a:t>
            </a:r>
          </a:p>
        </p:txBody>
      </p:sp>
      <p:sp>
        <p:nvSpPr>
          <p:cNvPr id="7" name="TextBox 6"/>
          <p:cNvSpPr txBox="1"/>
          <p:nvPr/>
        </p:nvSpPr>
        <p:spPr>
          <a:xfrm>
            <a:off x="6092472" y="2016133"/>
            <a:ext cx="1379482" cy="338554"/>
          </a:xfrm>
          <a:prstGeom prst="rect">
            <a:avLst/>
          </a:prstGeom>
          <a:noFill/>
        </p:spPr>
        <p:txBody>
          <a:bodyPr wrap="square" rtlCol="0">
            <a:spAutoFit/>
          </a:bodyPr>
          <a:lstStyle/>
          <a:p>
            <a:r>
              <a:rPr lang="en-US" sz="1600" dirty="0"/>
              <a:t>Data point 2:</a:t>
            </a:r>
          </a:p>
        </p:txBody>
      </p:sp>
      <p:sp>
        <p:nvSpPr>
          <p:cNvPr id="8" name="Rectangle 7"/>
          <p:cNvSpPr/>
          <p:nvPr/>
        </p:nvSpPr>
        <p:spPr>
          <a:xfrm>
            <a:off x="6092472" y="2408053"/>
            <a:ext cx="4125111" cy="108835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551" dirty="0" err="1">
                <a:solidFill>
                  <a:schemeClr val="tx1"/>
                </a:solidFill>
              </a:rPr>
              <a:t>Content_Vector</a:t>
            </a:r>
            <a:r>
              <a:rPr lang="en-US" sz="1551" dirty="0">
                <a:solidFill>
                  <a:schemeClr val="tx1"/>
                </a:solidFill>
              </a:rPr>
              <a:t>: [“lovin”:1, “support”:1, “vcu”:1, </a:t>
            </a:r>
          </a:p>
          <a:p>
            <a:r>
              <a:rPr lang="en-US" sz="1551" dirty="0">
                <a:solidFill>
                  <a:schemeClr val="tx1"/>
                </a:solidFill>
              </a:rPr>
              <a:t>                                “ram”:1]</a:t>
            </a:r>
          </a:p>
          <a:p>
            <a:r>
              <a:rPr lang="en-US" sz="1551" dirty="0" err="1">
                <a:solidFill>
                  <a:schemeClr val="tx1"/>
                </a:solidFill>
              </a:rPr>
              <a:t>Diffusion_Vector</a:t>
            </a:r>
            <a:r>
              <a:rPr lang="en-US" sz="1551" dirty="0">
                <a:solidFill>
                  <a:schemeClr val="tx1"/>
                </a:solidFill>
              </a:rPr>
              <a:t>: …</a:t>
            </a:r>
            <a:endParaRPr lang="en-US" sz="1551" dirty="0"/>
          </a:p>
          <a:p>
            <a:r>
              <a:rPr lang="en-US" sz="1551" dirty="0">
                <a:solidFill>
                  <a:schemeClr val="tx1"/>
                </a:solidFill>
              </a:rPr>
              <a:t>…</a:t>
            </a:r>
          </a:p>
        </p:txBody>
      </p:sp>
      <p:sp>
        <p:nvSpPr>
          <p:cNvPr id="9" name="Oval 8"/>
          <p:cNvSpPr/>
          <p:nvPr/>
        </p:nvSpPr>
        <p:spPr>
          <a:xfrm>
            <a:off x="1719815" y="3791681"/>
            <a:ext cx="8505146" cy="173768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96"/>
          </a:p>
        </p:txBody>
      </p:sp>
      <p:cxnSp>
        <p:nvCxnSpPr>
          <p:cNvPr id="10" name="Straight Arrow Connector 9"/>
          <p:cNvCxnSpPr>
            <a:stCxn id="6" idx="2"/>
            <a:endCxn id="9" idx="0"/>
          </p:cNvCxnSpPr>
          <p:nvPr/>
        </p:nvCxnSpPr>
        <p:spPr>
          <a:xfrm>
            <a:off x="3770449" y="3476237"/>
            <a:ext cx="2201939" cy="315444"/>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a:stCxn id="8" idx="2"/>
            <a:endCxn id="9" idx="0"/>
          </p:cNvCxnSpPr>
          <p:nvPr/>
        </p:nvCxnSpPr>
        <p:spPr>
          <a:xfrm flipH="1">
            <a:off x="5972388" y="3496411"/>
            <a:ext cx="2182640" cy="29527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5107875" y="3833802"/>
            <a:ext cx="1101363" cy="338554"/>
          </a:xfrm>
          <a:prstGeom prst="rect">
            <a:avLst/>
          </a:prstGeom>
          <a:noFill/>
        </p:spPr>
        <p:txBody>
          <a:bodyPr wrap="square" rtlCol="0">
            <a:spAutoFit/>
          </a:bodyPr>
          <a:lstStyle/>
          <a:p>
            <a:r>
              <a:rPr lang="en-US" sz="1600" dirty="0"/>
              <a:t>Centroid:</a:t>
            </a:r>
          </a:p>
        </p:txBody>
      </p:sp>
      <p:sp>
        <p:nvSpPr>
          <p:cNvPr id="13" name="Rectangle 12"/>
          <p:cNvSpPr/>
          <p:nvPr/>
        </p:nvSpPr>
        <p:spPr>
          <a:xfrm>
            <a:off x="2891337" y="4193281"/>
            <a:ext cx="6402270" cy="99567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551" dirty="0" err="1">
                <a:solidFill>
                  <a:schemeClr val="tx1"/>
                </a:solidFill>
              </a:rPr>
              <a:t>Content_Vector</a:t>
            </a:r>
            <a:r>
              <a:rPr lang="en-US" sz="1551" dirty="0">
                <a:solidFill>
                  <a:schemeClr val="tx1"/>
                </a:solidFill>
              </a:rPr>
              <a:t>: [“step”:0.5, “time”:0.5, “nation”: 0.5, “ram”:1.0, “lovin”:0.5, </a:t>
            </a:r>
          </a:p>
          <a:p>
            <a:r>
              <a:rPr lang="en-US" sz="1551" dirty="0">
                <a:solidFill>
                  <a:schemeClr val="tx1"/>
                </a:solidFill>
              </a:rPr>
              <a:t>                                “support”:0.5, “vcu”:0.5]</a:t>
            </a:r>
          </a:p>
          <a:p>
            <a:r>
              <a:rPr lang="en-US" sz="1551" dirty="0" err="1">
                <a:solidFill>
                  <a:schemeClr val="tx1"/>
                </a:solidFill>
              </a:rPr>
              <a:t>Diffusion_Vector</a:t>
            </a:r>
            <a:r>
              <a:rPr lang="en-US" sz="1551" dirty="0">
                <a:solidFill>
                  <a:schemeClr val="tx1"/>
                </a:solidFill>
              </a:rPr>
              <a:t>: …</a:t>
            </a:r>
            <a:endParaRPr lang="en-US" sz="1551" dirty="0"/>
          </a:p>
          <a:p>
            <a:r>
              <a:rPr lang="en-US" sz="1551" dirty="0">
                <a:solidFill>
                  <a:schemeClr val="tx1"/>
                </a:solidFill>
              </a:rPr>
              <a:t>…</a:t>
            </a:r>
          </a:p>
        </p:txBody>
      </p:sp>
      <p:sp>
        <p:nvSpPr>
          <p:cNvPr id="14" name="TextBox 13"/>
          <p:cNvSpPr txBox="1"/>
          <p:nvPr/>
        </p:nvSpPr>
        <p:spPr>
          <a:xfrm>
            <a:off x="5335280" y="5529369"/>
            <a:ext cx="901330" cy="369332"/>
          </a:xfrm>
          <a:prstGeom prst="rect">
            <a:avLst/>
          </a:prstGeom>
          <a:noFill/>
        </p:spPr>
        <p:txBody>
          <a:bodyPr wrap="square" rtlCol="0">
            <a:spAutoFit/>
          </a:bodyPr>
          <a:lstStyle/>
          <a:p>
            <a:r>
              <a:rPr lang="en-US" dirty="0"/>
              <a:t>Cluster</a:t>
            </a:r>
          </a:p>
        </p:txBody>
      </p:sp>
      <p:sp>
        <p:nvSpPr>
          <p:cNvPr id="15" name="Content Placeholder 2"/>
          <p:cNvSpPr txBox="1">
            <a:spLocks/>
          </p:cNvSpPr>
          <p:nvPr/>
        </p:nvSpPr>
        <p:spPr>
          <a:xfrm>
            <a:off x="148856" y="1216843"/>
            <a:ext cx="12043144" cy="71781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lvl="0" indent="-342900">
              <a:lnSpc>
                <a:spcPct val="100000"/>
              </a:lnSpc>
              <a:spcBef>
                <a:spcPts val="1200"/>
              </a:spcBef>
              <a:spcAft>
                <a:spcPts val="600"/>
              </a:spcAft>
              <a:buClr>
                <a:srgbClr val="FF0000"/>
              </a:buClr>
              <a:buFont typeface="Wingdings" panose="05000000000000000000" pitchFamily="2" charset="2"/>
              <a:buChar char="§"/>
            </a:pPr>
            <a:r>
              <a:rPr lang="en-US" sz="2400" dirty="0" smtClean="0">
                <a:solidFill>
                  <a:prstClr val="black"/>
                </a:solidFill>
              </a:rPr>
              <a:t>Large size of high-dimensional vectors make traditional synchronization expensive</a:t>
            </a:r>
          </a:p>
        </p:txBody>
      </p:sp>
      <p:sp>
        <p:nvSpPr>
          <p:cNvPr id="16" name="TextBox 15"/>
          <p:cNvSpPr txBox="1"/>
          <p:nvPr/>
        </p:nvSpPr>
        <p:spPr>
          <a:xfrm>
            <a:off x="148856" y="5866760"/>
            <a:ext cx="9918038" cy="461665"/>
          </a:xfrm>
          <a:prstGeom prst="rect">
            <a:avLst/>
          </a:prstGeom>
          <a:noFill/>
        </p:spPr>
        <p:txBody>
          <a:bodyPr wrap="square" rtlCol="0">
            <a:spAutoFit/>
          </a:bodyPr>
          <a:lstStyle/>
          <a:p>
            <a:pPr marL="342900" indent="-342900">
              <a:buFont typeface="Wingdings" panose="05000000000000000000" pitchFamily="2" charset="2"/>
              <a:buChar char="§"/>
            </a:pPr>
            <a:r>
              <a:rPr lang="en-US" sz="2400" dirty="0" smtClean="0"/>
              <a:t>Cluster-delta synchronization strategy: </a:t>
            </a:r>
            <a:r>
              <a:rPr lang="en-US" sz="2400" b="1" dirty="0" smtClean="0"/>
              <a:t>transmit changes and not full vector</a:t>
            </a:r>
            <a:endParaRPr lang="en-US" b="1" dirty="0"/>
          </a:p>
        </p:txBody>
      </p:sp>
    </p:spTree>
    <p:extLst>
      <p:ext uri="{BB962C8B-B14F-4D97-AF65-F5344CB8AC3E}">
        <p14:creationId xmlns:p14="http://schemas.microsoft.com/office/powerpoint/2010/main" val="297670443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20771" y="0"/>
            <a:ext cx="8444935" cy="548426"/>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p>
            <a:pPr eaLnBrk="0" fontAlgn="base" hangingPunct="0">
              <a:spcAft>
                <a:spcPct val="0"/>
              </a:spcAft>
            </a:pPr>
            <a:r>
              <a:rPr lang="en-US" sz="3200" b="1" dirty="0">
                <a:solidFill>
                  <a:srgbClr val="B30838"/>
                </a:solidFill>
                <a:cs typeface="ＭＳ Ｐゴシック" pitchFamily="-107" charset="-128"/>
              </a:rPr>
              <a:t>What C</a:t>
            </a:r>
            <a:r>
              <a:rPr lang="en-US" sz="3200" b="1" dirty="0" smtClean="0">
                <a:solidFill>
                  <a:srgbClr val="B30838"/>
                </a:solidFill>
                <a:cs typeface="ＭＳ Ｐゴシック" pitchFamily="-107" charset="-128"/>
              </a:rPr>
              <a:t>ould </a:t>
            </a:r>
            <a:r>
              <a:rPr lang="en-US" sz="3200" b="1" dirty="0">
                <a:solidFill>
                  <a:srgbClr val="B30838"/>
                </a:solidFill>
                <a:cs typeface="ＭＳ Ｐゴシック" pitchFamily="-107" charset="-128"/>
              </a:rPr>
              <a:t>H</a:t>
            </a:r>
            <a:r>
              <a:rPr lang="en-US" sz="3200" b="1" dirty="0" smtClean="0">
                <a:solidFill>
                  <a:srgbClr val="B30838"/>
                </a:solidFill>
                <a:cs typeface="ＭＳ Ｐゴシック" pitchFamily="-107" charset="-128"/>
              </a:rPr>
              <a:t>appen </a:t>
            </a:r>
            <a:r>
              <a:rPr lang="en-US" sz="3200" b="1" dirty="0">
                <a:solidFill>
                  <a:srgbClr val="B30838"/>
                </a:solidFill>
                <a:cs typeface="ＭＳ Ｐゴシック" pitchFamily="-107" charset="-128"/>
              </a:rPr>
              <a:t>in 5 years?</a:t>
            </a:r>
          </a:p>
        </p:txBody>
      </p:sp>
      <p:sp>
        <p:nvSpPr>
          <p:cNvPr id="3" name="Content Placeholder 2"/>
          <p:cNvSpPr>
            <a:spLocks noGrp="1"/>
          </p:cNvSpPr>
          <p:nvPr>
            <p:ph idx="1"/>
          </p:nvPr>
        </p:nvSpPr>
        <p:spPr>
          <a:xfrm>
            <a:off x="464610" y="880535"/>
            <a:ext cx="9500959" cy="4040999"/>
          </a:xfrm>
        </p:spPr>
        <p:txBody>
          <a:bodyPr/>
          <a:lstStyle/>
          <a:p>
            <a:pPr marL="0" indent="0">
              <a:buNone/>
            </a:pPr>
            <a:r>
              <a:rPr lang="en-US" sz="1800" b="1" dirty="0" smtClean="0"/>
              <a:t>The role of Analytics in Cloud, Big Data and Mobile</a:t>
            </a:r>
            <a:endParaRPr lang="en-US" sz="1800" b="1" dirty="0"/>
          </a:p>
          <a:p>
            <a:pPr lvl="1">
              <a:buFont typeface="Arial" pitchFamily="34" charset="0"/>
              <a:buChar char="•"/>
            </a:pPr>
            <a:r>
              <a:rPr kumimoji="1" lang="en-US" sz="1400" dirty="0">
                <a:solidFill>
                  <a:prstClr val="black"/>
                </a:solidFill>
                <a:ea typeface="魏碑" charset="-122"/>
              </a:rPr>
              <a:t>Academia and Industry need advanced analytics on the data they have already collected.</a:t>
            </a:r>
            <a:endParaRPr lang="en-US" sz="1400" b="1" dirty="0"/>
          </a:p>
          <a:p>
            <a:pPr lvl="1">
              <a:buFont typeface="Arial" pitchFamily="34" charset="0"/>
              <a:buChar char="•"/>
            </a:pPr>
            <a:r>
              <a:rPr lang="en-US" sz="1400" dirty="0" smtClean="0"/>
              <a:t>A distributed runtime environment needs to integrate with community infrastructure which supports interoperable, sustainable and high performance data analytics.</a:t>
            </a:r>
          </a:p>
          <a:p>
            <a:pPr marL="0" indent="0">
              <a:buNone/>
            </a:pPr>
            <a:endParaRPr lang="en-US" sz="1600" dirty="0"/>
          </a:p>
        </p:txBody>
      </p:sp>
      <p:pic>
        <p:nvPicPr>
          <p:cNvPr id="5" name="Picture 4"/>
          <p:cNvPicPr/>
          <p:nvPr/>
        </p:nvPicPr>
        <p:blipFill>
          <a:blip r:embed="rId3" cstate="print">
            <a:extLst>
              <a:ext uri="{28A0092B-C50C-407E-A947-70E740481C1C}">
                <a14:useLocalDpi xmlns:a14="http://schemas.microsoft.com/office/drawing/2010/main" val="0"/>
              </a:ext>
            </a:extLst>
          </a:blip>
          <a:stretch>
            <a:fillRect/>
          </a:stretch>
        </p:blipFill>
        <p:spPr>
          <a:xfrm>
            <a:off x="96915" y="2167143"/>
            <a:ext cx="5268300" cy="3609450"/>
          </a:xfrm>
          <a:prstGeom prst="rect">
            <a:avLst/>
          </a:prstGeom>
        </p:spPr>
      </p:pic>
      <p:sp>
        <p:nvSpPr>
          <p:cNvPr id="7" name="TextBox 6"/>
          <p:cNvSpPr txBox="1"/>
          <p:nvPr/>
        </p:nvSpPr>
        <p:spPr>
          <a:xfrm>
            <a:off x="1672924" y="6009398"/>
            <a:ext cx="2563522" cy="230832"/>
          </a:xfrm>
          <a:prstGeom prst="rect">
            <a:avLst/>
          </a:prstGeom>
          <a:noFill/>
        </p:spPr>
        <p:txBody>
          <a:bodyPr wrap="none" rtlCol="0">
            <a:spAutoFit/>
          </a:bodyPr>
          <a:lstStyle/>
          <a:p>
            <a:r>
              <a:rPr lang="en-US" sz="900" b="1" dirty="0" smtClean="0">
                <a:solidFill>
                  <a:srgbClr val="000000"/>
                </a:solidFill>
                <a:cs typeface="Times New Roman" panose="02020603050405020304" pitchFamily="18" charset="0"/>
              </a:rPr>
              <a:t>Data, Information, Knowledge and Wisdom </a:t>
            </a:r>
            <a:endParaRPr lang="en-US" sz="900" b="1" dirty="0">
              <a:solidFill>
                <a:srgbClr val="000000"/>
              </a:solidFill>
              <a:cs typeface="Times New Roman" panose="02020603050405020304" pitchFamily="18" charset="0"/>
            </a:endParaRP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90729" y="1858299"/>
            <a:ext cx="6701271" cy="4560983"/>
          </a:xfrm>
          <a:prstGeom prst="rect">
            <a:avLst/>
          </a:prstGeom>
        </p:spPr>
      </p:pic>
    </p:spTree>
    <p:extLst>
      <p:ext uri="{BB962C8B-B14F-4D97-AF65-F5344CB8AC3E}">
        <p14:creationId xmlns:p14="http://schemas.microsoft.com/office/powerpoint/2010/main" val="1137442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4294967295"/>
          </p:nvPr>
        </p:nvSpPr>
        <p:spPr>
          <a:xfrm>
            <a:off x="0" y="1101725"/>
            <a:ext cx="7151688" cy="1647825"/>
          </a:xfrm>
        </p:spPr>
        <p:txBody>
          <a:bodyPr>
            <a:noAutofit/>
          </a:bodyPr>
          <a:lstStyle/>
          <a:p>
            <a:r>
              <a:rPr lang="en-US" sz="2000" dirty="0"/>
              <a:t>Speedup on up to 96 bolts on two clusters Moe and Madrid</a:t>
            </a:r>
          </a:p>
          <a:p>
            <a:r>
              <a:rPr lang="en-US" sz="2000" dirty="0"/>
              <a:t>Red curve is old algorithm; </a:t>
            </a:r>
            <a:r>
              <a:rPr lang="en-US" sz="2000" dirty="0" smtClean="0"/>
              <a:t>green </a:t>
            </a:r>
            <a:r>
              <a:rPr lang="en-US" sz="2000" dirty="0"/>
              <a:t>and blue new algorithm</a:t>
            </a:r>
          </a:p>
          <a:p>
            <a:r>
              <a:rPr lang="en-US" sz="2000" dirty="0"/>
              <a:t>Full Twitter – 1000 way parallelism</a:t>
            </a:r>
          </a:p>
          <a:p>
            <a:r>
              <a:rPr lang="en-US" sz="2000" dirty="0"/>
              <a:t>Full Everything – 10,000 way parallelism</a:t>
            </a:r>
          </a:p>
          <a:p>
            <a:endParaRPr lang="en-US" sz="2000" dirty="0"/>
          </a:p>
        </p:txBody>
      </p:sp>
      <p:sp>
        <p:nvSpPr>
          <p:cNvPr id="2" name="Title 1"/>
          <p:cNvSpPr>
            <a:spLocks noGrp="1"/>
          </p:cNvSpPr>
          <p:nvPr>
            <p:ph type="title" idx="4294967295"/>
          </p:nvPr>
        </p:nvSpPr>
        <p:spPr>
          <a:xfrm>
            <a:off x="3644900" y="0"/>
            <a:ext cx="8547100" cy="555625"/>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p>
            <a:pPr eaLnBrk="0" fontAlgn="base" hangingPunct="0">
              <a:spcAft>
                <a:spcPct val="0"/>
              </a:spcAft>
            </a:pPr>
            <a:r>
              <a:rPr lang="en-US" sz="3200" b="1" dirty="0">
                <a:solidFill>
                  <a:srgbClr val="B30838"/>
                </a:solidFill>
                <a:cs typeface="ＭＳ Ｐゴシック" pitchFamily="-107" charset="-128"/>
              </a:rPr>
              <a:t>Parallel Tweet Clustering with Storm</a:t>
            </a:r>
          </a:p>
        </p:txBody>
      </p:sp>
      <p:pic>
        <p:nvPicPr>
          <p:cNvPr id="5" name="Picture 4"/>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9966" y="2749193"/>
            <a:ext cx="10936587" cy="3933730"/>
          </a:xfrm>
          <a:prstGeom prst="rect">
            <a:avLst/>
          </a:prstGeom>
          <a:noFill/>
          <a:ln>
            <a:noFill/>
          </a:ln>
        </p:spPr>
      </p:pic>
    </p:spTree>
    <p:extLst>
      <p:ext uri="{BB962C8B-B14F-4D97-AF65-F5344CB8AC3E}">
        <p14:creationId xmlns:p14="http://schemas.microsoft.com/office/powerpoint/2010/main" val="261792766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Picture 3"/>
          <p:cNvPicPr>
            <a:picLocks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a:xfrm>
            <a:off x="0" y="854075"/>
            <a:ext cx="8431213" cy="6003925"/>
          </a:xfrm>
          <a:noFill/>
          <a:ln/>
        </p:spPr>
      </p:pic>
      <p:sp>
        <p:nvSpPr>
          <p:cNvPr id="11266" name="Rectangle 2"/>
          <p:cNvSpPr>
            <a:spLocks noGrp="1" noChangeArrowheads="1"/>
          </p:cNvSpPr>
          <p:nvPr>
            <p:ph type="title" idx="4294967295"/>
          </p:nvPr>
        </p:nvSpPr>
        <p:spPr>
          <a:xfrm>
            <a:off x="0" y="-288925"/>
            <a:ext cx="10972800" cy="1143000"/>
          </a:xfrm>
        </p:spPr>
        <p:txBody>
          <a:bodyPr/>
          <a:lstStyle/>
          <a:p>
            <a:r>
              <a:rPr lang="en-US" altLang="en-US" sz="3200" dirty="0" smtClean="0"/>
              <a:t>LDA: mining topics </a:t>
            </a:r>
            <a:r>
              <a:rPr lang="en-US" altLang="en-US" sz="3200" dirty="0"/>
              <a:t>in text collection</a:t>
            </a:r>
          </a:p>
        </p:txBody>
      </p:sp>
      <p:sp>
        <p:nvSpPr>
          <p:cNvPr id="4" name="Rectangle 3"/>
          <p:cNvSpPr txBox="1">
            <a:spLocks noChangeArrowheads="1"/>
          </p:cNvSpPr>
          <p:nvPr/>
        </p:nvSpPr>
        <p:spPr>
          <a:xfrm>
            <a:off x="8360229" y="1197428"/>
            <a:ext cx="3831771"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90000"/>
              </a:lnSpc>
            </a:pPr>
            <a:r>
              <a:rPr lang="en-US" altLang="en-US" sz="2000" smtClean="0">
                <a:solidFill>
                  <a:prstClr val="black"/>
                </a:solidFill>
              </a:rPr>
              <a:t>Huge volumn of Text Data</a:t>
            </a:r>
          </a:p>
          <a:p>
            <a:pPr lvl="1">
              <a:lnSpc>
                <a:spcPct val="90000"/>
              </a:lnSpc>
            </a:pPr>
            <a:r>
              <a:rPr lang="en-US" altLang="en-US" sz="2000" smtClean="0">
                <a:solidFill>
                  <a:prstClr val="black"/>
                </a:solidFill>
              </a:rPr>
              <a:t>information overloading</a:t>
            </a:r>
          </a:p>
          <a:p>
            <a:pPr lvl="1">
              <a:lnSpc>
                <a:spcPct val="90000"/>
              </a:lnSpc>
            </a:pPr>
            <a:r>
              <a:rPr lang="en-US" altLang="en-US" sz="2000" smtClean="0">
                <a:solidFill>
                  <a:prstClr val="black"/>
                </a:solidFill>
              </a:rPr>
              <a:t>what on earth is inside the TEXT Data?</a:t>
            </a:r>
          </a:p>
          <a:p>
            <a:pPr>
              <a:lnSpc>
                <a:spcPct val="90000"/>
              </a:lnSpc>
            </a:pPr>
            <a:r>
              <a:rPr lang="en-US" altLang="en-US" sz="2000" smtClean="0">
                <a:solidFill>
                  <a:prstClr val="black"/>
                </a:solidFill>
              </a:rPr>
              <a:t>Search</a:t>
            </a:r>
          </a:p>
          <a:p>
            <a:pPr lvl="1">
              <a:lnSpc>
                <a:spcPct val="90000"/>
              </a:lnSpc>
            </a:pPr>
            <a:r>
              <a:rPr lang="en-US" altLang="en-US" sz="2000" smtClean="0">
                <a:solidFill>
                  <a:prstClr val="black"/>
                </a:solidFill>
              </a:rPr>
              <a:t>find the documents relevant to my need(ad hoc query)</a:t>
            </a:r>
          </a:p>
          <a:p>
            <a:pPr>
              <a:lnSpc>
                <a:spcPct val="90000"/>
              </a:lnSpc>
            </a:pPr>
            <a:r>
              <a:rPr lang="en-US" altLang="en-US" sz="2000" smtClean="0">
                <a:solidFill>
                  <a:prstClr val="black"/>
                </a:solidFill>
              </a:rPr>
              <a:t>Filtering</a:t>
            </a:r>
          </a:p>
          <a:p>
            <a:pPr lvl="1">
              <a:lnSpc>
                <a:spcPct val="90000"/>
              </a:lnSpc>
            </a:pPr>
            <a:r>
              <a:rPr lang="en-US" altLang="en-US" sz="2000" smtClean="0">
                <a:solidFill>
                  <a:prstClr val="black"/>
                </a:solidFill>
              </a:rPr>
              <a:t>fixed info needs and dynamic text data</a:t>
            </a:r>
          </a:p>
          <a:p>
            <a:pPr>
              <a:lnSpc>
                <a:spcPct val="90000"/>
              </a:lnSpc>
            </a:pPr>
            <a:r>
              <a:rPr lang="en-US" altLang="en-US" sz="2000" smtClean="0">
                <a:solidFill>
                  <a:prstClr val="black"/>
                </a:solidFill>
              </a:rPr>
              <a:t>What's new inside?</a:t>
            </a:r>
          </a:p>
          <a:p>
            <a:pPr lvl="1">
              <a:lnSpc>
                <a:spcPct val="90000"/>
              </a:lnSpc>
            </a:pPr>
            <a:r>
              <a:rPr lang="en-US" altLang="en-US" sz="2000" smtClean="0">
                <a:solidFill>
                  <a:prstClr val="black"/>
                </a:solidFill>
              </a:rPr>
              <a:t>discover something I don't know</a:t>
            </a:r>
            <a:endParaRPr lang="en-US" altLang="en-US" sz="2000" dirty="0">
              <a:solidFill>
                <a:prstClr val="black"/>
              </a:solidFill>
            </a:endParaRPr>
          </a:p>
        </p:txBody>
      </p:sp>
    </p:spTree>
    <p:extLst>
      <p:ext uri="{BB962C8B-B14F-4D97-AF65-F5344CB8AC3E}">
        <p14:creationId xmlns:p14="http://schemas.microsoft.com/office/powerpoint/2010/main" val="126126223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3"/>
          <p:cNvSpPr>
            <a:spLocks noGrp="1" noChangeArrowheads="1"/>
          </p:cNvSpPr>
          <p:nvPr>
            <p:ph idx="4294967295"/>
          </p:nvPr>
        </p:nvSpPr>
        <p:spPr>
          <a:xfrm>
            <a:off x="0" y="1162050"/>
            <a:ext cx="5100638" cy="4525963"/>
          </a:xfrm>
        </p:spPr>
        <p:txBody>
          <a:bodyPr/>
          <a:lstStyle/>
          <a:p>
            <a:r>
              <a:rPr lang="en-US" altLang="en-US" sz="2400" dirty="0"/>
              <a:t>Topic Models is a modeling technique, modeling the data by probabilistic generative process.</a:t>
            </a:r>
          </a:p>
          <a:p>
            <a:r>
              <a:rPr lang="en-US" altLang="en-US" sz="2400" dirty="0"/>
              <a:t>Latent </a:t>
            </a:r>
            <a:r>
              <a:rPr lang="en-US" altLang="en-US" sz="2400" dirty="0" err="1"/>
              <a:t>Dirichlet</a:t>
            </a:r>
            <a:r>
              <a:rPr lang="en-US" altLang="en-US" sz="2400" dirty="0"/>
              <a:t> Allocation(LDA) is one widely used topic model.</a:t>
            </a:r>
            <a:endParaRPr lang="en-US" altLang="en-US" sz="1800" dirty="0"/>
          </a:p>
          <a:p>
            <a:r>
              <a:rPr lang="en-US" altLang="en-US" sz="2400" dirty="0"/>
              <a:t>Inference algorithm for LDA is an iterative algorithm using share global model data.</a:t>
            </a:r>
          </a:p>
        </p:txBody>
      </p:sp>
      <p:sp>
        <p:nvSpPr>
          <p:cNvPr id="3074" name="Rectangle 2"/>
          <p:cNvSpPr>
            <a:spLocks noGrp="1" noChangeArrowheads="1"/>
          </p:cNvSpPr>
          <p:nvPr>
            <p:ph type="title" idx="4294967295"/>
          </p:nvPr>
        </p:nvSpPr>
        <p:spPr>
          <a:xfrm>
            <a:off x="4870450" y="0"/>
            <a:ext cx="7321550" cy="560388"/>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p>
            <a:pPr eaLnBrk="0" fontAlgn="base" hangingPunct="0">
              <a:spcAft>
                <a:spcPct val="0"/>
              </a:spcAft>
            </a:pPr>
            <a:r>
              <a:rPr lang="en-US" altLang="en-US" sz="3200" b="1" dirty="0">
                <a:solidFill>
                  <a:srgbClr val="B30838"/>
                </a:solidFill>
                <a:cs typeface="ＭＳ Ｐゴシック" pitchFamily="-107" charset="-128"/>
              </a:rPr>
              <a:t>LDA and Topic Models</a:t>
            </a:r>
          </a:p>
        </p:txBody>
      </p:sp>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2768" y="4345550"/>
            <a:ext cx="5571106" cy="218479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7" name="Rectangle 5"/>
          <p:cNvSpPr>
            <a:spLocks noChangeArrowheads="1"/>
          </p:cNvSpPr>
          <p:nvPr/>
        </p:nvSpPr>
        <p:spPr bwMode="auto">
          <a:xfrm>
            <a:off x="8697913" y="4702937"/>
            <a:ext cx="1862138" cy="735012"/>
          </a:xfrm>
          <a:prstGeom prst="rect">
            <a:avLst/>
          </a:prstGeom>
          <a:blipFill dpi="0" rotWithShape="0">
            <a:blip r:embed="rId4"/>
            <a:srcRect/>
            <a:tile tx="0" ty="0" sx="100000" sy="100000" flip="none" algn="tl"/>
          </a:blipFill>
          <a:ln w="9525" cap="flat" cmpd="sng">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solidFill>
                <a:prstClr val="black"/>
              </a:solidFill>
            </a:endParaRPr>
          </a:p>
        </p:txBody>
      </p:sp>
      <p:sp>
        <p:nvSpPr>
          <p:cNvPr id="3078" name="Rectangle 6"/>
          <p:cNvSpPr>
            <a:spLocks noChangeArrowheads="1"/>
          </p:cNvSpPr>
          <p:nvPr/>
        </p:nvSpPr>
        <p:spPr bwMode="auto">
          <a:xfrm>
            <a:off x="7417594" y="4633186"/>
            <a:ext cx="728662" cy="1325562"/>
          </a:xfrm>
          <a:prstGeom prst="rect">
            <a:avLst/>
          </a:prstGeom>
          <a:blipFill dpi="0" rotWithShape="0">
            <a:blip r:embed="rId5"/>
            <a:srcRect/>
            <a:tile tx="0" ty="0" sx="100000" sy="100000" flip="none" algn="tl"/>
          </a:blipFill>
          <a:ln w="9525" cap="flat" cmpd="sng">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solidFill>
                <a:prstClr val="black"/>
              </a:solidFill>
            </a:endParaRPr>
          </a:p>
        </p:txBody>
      </p:sp>
      <p:sp>
        <p:nvSpPr>
          <p:cNvPr id="3079" name="Text Box 7"/>
          <p:cNvSpPr txBox="1">
            <a:spLocks noChangeArrowheads="1"/>
          </p:cNvSpPr>
          <p:nvPr/>
        </p:nvSpPr>
        <p:spPr bwMode="auto">
          <a:xfrm>
            <a:off x="8618722" y="4284146"/>
            <a:ext cx="1831975" cy="3077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r>
              <a:rPr lang="en-US" altLang="en-US" sz="1400" dirty="0">
                <a:solidFill>
                  <a:srgbClr val="FF3300"/>
                </a:solidFill>
              </a:rPr>
              <a:t>Topic-Doc Matrix</a:t>
            </a:r>
            <a:endParaRPr lang="en-US" altLang="en-US" sz="1400" baseline="-25000" dirty="0">
              <a:solidFill>
                <a:srgbClr val="FF3300"/>
              </a:solidFill>
            </a:endParaRPr>
          </a:p>
        </p:txBody>
      </p:sp>
      <p:sp>
        <p:nvSpPr>
          <p:cNvPr id="3080" name="Text Box 8"/>
          <p:cNvSpPr txBox="1">
            <a:spLocks noChangeArrowheads="1"/>
          </p:cNvSpPr>
          <p:nvPr/>
        </p:nvSpPr>
        <p:spPr bwMode="auto">
          <a:xfrm>
            <a:off x="6956425" y="4293462"/>
            <a:ext cx="1651000" cy="3077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r>
              <a:rPr lang="en-US" altLang="en-US" sz="1400">
                <a:solidFill>
                  <a:srgbClr val="FF3300"/>
                </a:solidFill>
              </a:rPr>
              <a:t>Word-Topic Matrix</a:t>
            </a:r>
            <a:endParaRPr lang="en-US" altLang="en-US" sz="1400" baseline="-25000">
              <a:solidFill>
                <a:srgbClr val="FF3300"/>
              </a:solidFill>
            </a:endParaRPr>
          </a:p>
        </p:txBody>
      </p:sp>
      <p:sp>
        <p:nvSpPr>
          <p:cNvPr id="3081" name="Text Box 9"/>
          <p:cNvSpPr txBox="1">
            <a:spLocks noChangeArrowheads="1"/>
          </p:cNvSpPr>
          <p:nvPr/>
        </p:nvSpPr>
        <p:spPr bwMode="auto">
          <a:xfrm>
            <a:off x="8697913" y="5593623"/>
            <a:ext cx="136447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en-US">
                <a:solidFill>
                  <a:prstClr val="black"/>
                </a:solidFill>
              </a:rPr>
              <a:t>Model Data</a:t>
            </a:r>
          </a:p>
        </p:txBody>
      </p:sp>
      <p:sp>
        <p:nvSpPr>
          <p:cNvPr id="10" name="Rectangle 3"/>
          <p:cNvSpPr txBox="1">
            <a:spLocks noChangeArrowheads="1"/>
          </p:cNvSpPr>
          <p:nvPr/>
        </p:nvSpPr>
        <p:spPr>
          <a:xfrm>
            <a:off x="6562541" y="1245412"/>
            <a:ext cx="4866167" cy="3147964"/>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ltLang="en-US" sz="2200" dirty="0" smtClean="0">
                <a:solidFill>
                  <a:prstClr val="black"/>
                </a:solidFill>
              </a:rPr>
              <a:t>Document</a:t>
            </a:r>
          </a:p>
          <a:p>
            <a:r>
              <a:rPr lang="en-US" altLang="en-US" sz="2200" dirty="0" smtClean="0">
                <a:solidFill>
                  <a:prstClr val="black"/>
                </a:solidFill>
              </a:rPr>
              <a:t>Word</a:t>
            </a:r>
          </a:p>
          <a:p>
            <a:r>
              <a:rPr lang="en-US" altLang="en-US" sz="2200" dirty="0" smtClean="0">
                <a:solidFill>
                  <a:prstClr val="black"/>
                </a:solidFill>
              </a:rPr>
              <a:t>Topic: semantic unit inside the data</a:t>
            </a:r>
          </a:p>
          <a:p>
            <a:r>
              <a:rPr lang="en-US" altLang="en-US" sz="2200" dirty="0" smtClean="0">
                <a:solidFill>
                  <a:prstClr val="black"/>
                </a:solidFill>
              </a:rPr>
              <a:t>Topic Model:</a:t>
            </a:r>
          </a:p>
          <a:p>
            <a:pPr lvl="1"/>
            <a:r>
              <a:rPr lang="en-US" altLang="en-US" sz="2200" dirty="0" smtClean="0">
                <a:solidFill>
                  <a:prstClr val="black"/>
                </a:solidFill>
              </a:rPr>
              <a:t>documents are mixtures of topics, where a topic is a probability distribution over words</a:t>
            </a:r>
            <a:endParaRPr lang="en-US" altLang="en-US" sz="2200" dirty="0">
              <a:solidFill>
                <a:prstClr val="black"/>
              </a:solidFill>
            </a:endParaRPr>
          </a:p>
        </p:txBody>
      </p:sp>
    </p:spTree>
    <p:extLst>
      <p:ext uri="{BB962C8B-B14F-4D97-AF65-F5344CB8AC3E}">
        <p14:creationId xmlns:p14="http://schemas.microsoft.com/office/powerpoint/2010/main" val="350644584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p:cNvSpPr>
            <a:spLocks noGrp="1" noChangeArrowheads="1"/>
          </p:cNvSpPr>
          <p:nvPr>
            <p:ph idx="4294967295"/>
          </p:nvPr>
        </p:nvSpPr>
        <p:spPr>
          <a:xfrm>
            <a:off x="0" y="1600200"/>
            <a:ext cx="10972800" cy="4525963"/>
          </a:xfrm>
        </p:spPr>
        <p:txBody>
          <a:bodyPr/>
          <a:lstStyle/>
          <a:p>
            <a:r>
              <a:rPr lang="en-US" altLang="en-US" sz="2800" dirty="0"/>
              <a:t>Iterative: </a:t>
            </a:r>
          </a:p>
          <a:p>
            <a:pPr lvl="1"/>
            <a:r>
              <a:rPr lang="en-US" altLang="en-US" sz="2400" dirty="0"/>
              <a:t>C</a:t>
            </a:r>
            <a:r>
              <a:rPr lang="en-US" altLang="en-US" sz="2400" dirty="0" smtClean="0"/>
              <a:t>alculate </a:t>
            </a:r>
            <a:r>
              <a:rPr lang="en-US" altLang="en-US" sz="2400" dirty="0"/>
              <a:t>on every observed data point, </a:t>
            </a:r>
            <a:r>
              <a:rPr lang="en-US" altLang="en-US" sz="2400" dirty="0" smtClean="0"/>
              <a:t>then reassign its </a:t>
            </a:r>
            <a:r>
              <a:rPr lang="en-US" altLang="en-US" sz="2400" dirty="0"/>
              <a:t>topic id</a:t>
            </a:r>
          </a:p>
          <a:p>
            <a:pPr lvl="1"/>
            <a:r>
              <a:rPr lang="en-US" altLang="en-US" sz="2400" dirty="0"/>
              <a:t>I</a:t>
            </a:r>
            <a:r>
              <a:rPr lang="en-US" altLang="en-US" sz="2400" dirty="0" smtClean="0"/>
              <a:t>teration </a:t>
            </a:r>
            <a:r>
              <a:rPr lang="en-US" altLang="en-US" sz="2400" dirty="0"/>
              <a:t>until </a:t>
            </a:r>
            <a:r>
              <a:rPr lang="en-US" altLang="en-US" sz="2400" dirty="0" smtClean="0"/>
              <a:t>convergence</a:t>
            </a:r>
            <a:endParaRPr lang="en-US" altLang="en-US" sz="2400" dirty="0"/>
          </a:p>
          <a:p>
            <a:r>
              <a:rPr lang="en-US" altLang="en-US" sz="2800" dirty="0"/>
              <a:t>Global model data</a:t>
            </a:r>
          </a:p>
          <a:p>
            <a:pPr lvl="1"/>
            <a:r>
              <a:rPr lang="en-US" altLang="en-US" sz="2400" dirty="0"/>
              <a:t>C</a:t>
            </a:r>
            <a:r>
              <a:rPr lang="en-US" altLang="en-US" sz="2400" dirty="0" smtClean="0"/>
              <a:t>alculation relies </a:t>
            </a:r>
            <a:r>
              <a:rPr lang="en-US" altLang="en-US" sz="2400" dirty="0"/>
              <a:t>on random access of model data</a:t>
            </a:r>
          </a:p>
          <a:p>
            <a:pPr lvl="1"/>
            <a:r>
              <a:rPr lang="en-US" altLang="en-US" sz="2400" dirty="0"/>
              <a:t>M</a:t>
            </a:r>
            <a:r>
              <a:rPr lang="en-US" altLang="en-US" sz="2400" dirty="0" smtClean="0"/>
              <a:t>odel </a:t>
            </a:r>
            <a:r>
              <a:rPr lang="en-US" altLang="en-US" sz="2400" dirty="0"/>
              <a:t>data: word-topic count matrix and topic-document count matrix</a:t>
            </a:r>
          </a:p>
        </p:txBody>
      </p:sp>
      <p:sp>
        <p:nvSpPr>
          <p:cNvPr id="5122" name="Rectangle 2"/>
          <p:cNvSpPr>
            <a:spLocks noGrp="1" noChangeArrowheads="1"/>
          </p:cNvSpPr>
          <p:nvPr>
            <p:ph type="title" idx="4294967295"/>
          </p:nvPr>
        </p:nvSpPr>
        <p:spPr>
          <a:xfrm>
            <a:off x="4700588" y="0"/>
            <a:ext cx="7491412" cy="55245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p>
            <a:pPr eaLnBrk="0" fontAlgn="base" hangingPunct="0">
              <a:spcAft>
                <a:spcPct val="0"/>
              </a:spcAft>
            </a:pPr>
            <a:r>
              <a:rPr lang="en-US" altLang="en-US" sz="3200" b="1" dirty="0">
                <a:solidFill>
                  <a:srgbClr val="B30838"/>
                </a:solidFill>
                <a:cs typeface="ＭＳ Ｐゴシック" pitchFamily="-107" charset="-128"/>
              </a:rPr>
              <a:t>Inference Algorithm for LDA</a:t>
            </a:r>
          </a:p>
        </p:txBody>
      </p:sp>
    </p:spTree>
    <p:extLst>
      <p:ext uri="{BB962C8B-B14F-4D97-AF65-F5344CB8AC3E}">
        <p14:creationId xmlns:p14="http://schemas.microsoft.com/office/powerpoint/2010/main" val="153115819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tretch>
            <a:fillRect/>
          </a:stretch>
        </p:blipFill>
        <p:spPr>
          <a:xfrm>
            <a:off x="0" y="3011488"/>
            <a:ext cx="6972300" cy="3273425"/>
          </a:xfrm>
          <a:noFill/>
          <a:ln/>
        </p:spPr>
      </p:pic>
      <p:sp>
        <p:nvSpPr>
          <p:cNvPr id="6147" name="Rectangle 3"/>
          <p:cNvSpPr>
            <a:spLocks noGrp="1" noChangeArrowheads="1"/>
          </p:cNvSpPr>
          <p:nvPr>
            <p:ph type="body" idx="4294967295"/>
          </p:nvPr>
        </p:nvSpPr>
        <p:spPr>
          <a:xfrm>
            <a:off x="0" y="1141413"/>
            <a:ext cx="11174413" cy="4038600"/>
          </a:xfrm>
        </p:spPr>
        <p:txBody>
          <a:bodyPr/>
          <a:lstStyle/>
          <a:p>
            <a:r>
              <a:rPr lang="en-US" altLang="en-US" sz="2400" dirty="0"/>
              <a:t>Model data can be too large to be held in one machine, how to do model data partition and synchronization efficiently?</a:t>
            </a:r>
          </a:p>
          <a:p>
            <a:r>
              <a:rPr lang="en-US" altLang="en-US" sz="2400" dirty="0"/>
              <a:t>How to exploit multi-cores and even GPUs to accelerate the local LDA training process? </a:t>
            </a:r>
          </a:p>
        </p:txBody>
      </p:sp>
      <p:sp>
        <p:nvSpPr>
          <p:cNvPr id="6146" name="Rectangle 2"/>
          <p:cNvSpPr>
            <a:spLocks noGrp="1" noChangeArrowheads="1"/>
          </p:cNvSpPr>
          <p:nvPr>
            <p:ph type="title" idx="4294967295"/>
          </p:nvPr>
        </p:nvSpPr>
        <p:spPr>
          <a:xfrm>
            <a:off x="4757738" y="0"/>
            <a:ext cx="7434262" cy="519113"/>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p>
            <a:pPr eaLnBrk="0" fontAlgn="base" hangingPunct="0">
              <a:spcAft>
                <a:spcPct val="0"/>
              </a:spcAft>
            </a:pPr>
            <a:r>
              <a:rPr lang="en-US" altLang="en-US" sz="3200" b="1" dirty="0">
                <a:solidFill>
                  <a:srgbClr val="B30838"/>
                </a:solidFill>
                <a:cs typeface="ＭＳ Ｐゴシック" pitchFamily="-107" charset="-128"/>
              </a:rPr>
              <a:t>Challenges in large scale LDA</a:t>
            </a:r>
          </a:p>
        </p:txBody>
      </p:sp>
      <p:sp>
        <p:nvSpPr>
          <p:cNvPr id="6149" name="Text Box 5"/>
          <p:cNvSpPr txBox="1">
            <a:spLocks noChangeArrowheads="1"/>
          </p:cNvSpPr>
          <p:nvPr/>
        </p:nvSpPr>
        <p:spPr bwMode="auto">
          <a:xfrm>
            <a:off x="1204449" y="6399212"/>
            <a:ext cx="423705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en-US" dirty="0">
                <a:solidFill>
                  <a:prstClr val="black"/>
                </a:solidFill>
              </a:rPr>
              <a:t>a general parameter server architecture</a:t>
            </a:r>
          </a:p>
        </p:txBody>
      </p:sp>
      <p:sp>
        <p:nvSpPr>
          <p:cNvPr id="6" name="Rectangle 3"/>
          <p:cNvSpPr txBox="1">
            <a:spLocks noChangeArrowheads="1"/>
          </p:cNvSpPr>
          <p:nvPr/>
        </p:nvSpPr>
        <p:spPr>
          <a:xfrm>
            <a:off x="7527169" y="3145080"/>
            <a:ext cx="4490427" cy="2655417"/>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80000"/>
              </a:lnSpc>
            </a:pPr>
            <a:r>
              <a:rPr lang="en-US" altLang="en-US" sz="2000" dirty="0" smtClean="0">
                <a:solidFill>
                  <a:prstClr val="black"/>
                </a:solidFill>
              </a:rPr>
              <a:t>“Big” LDA model with at least 10</a:t>
            </a:r>
            <a:r>
              <a:rPr lang="en-US" altLang="en-US" sz="2000" baseline="30000" dirty="0" smtClean="0">
                <a:solidFill>
                  <a:prstClr val="black"/>
                </a:solidFill>
              </a:rPr>
              <a:t>5</a:t>
            </a:r>
            <a:r>
              <a:rPr lang="en-US" altLang="en-US" sz="2000" dirty="0" smtClean="0">
                <a:solidFill>
                  <a:prstClr val="black"/>
                </a:solidFill>
              </a:rPr>
              <a:t> topics inferred from 10</a:t>
            </a:r>
            <a:r>
              <a:rPr lang="en-US" altLang="en-US" sz="2000" baseline="30000" dirty="0" smtClean="0">
                <a:solidFill>
                  <a:prstClr val="black"/>
                </a:solidFill>
              </a:rPr>
              <a:t>9</a:t>
            </a:r>
            <a:r>
              <a:rPr lang="en-US" altLang="en-US" sz="2000" dirty="0" smtClean="0">
                <a:solidFill>
                  <a:prstClr val="black"/>
                </a:solidFill>
              </a:rPr>
              <a:t> search queries</a:t>
            </a:r>
          </a:p>
          <a:p>
            <a:pPr>
              <a:lnSpc>
                <a:spcPct val="80000"/>
              </a:lnSpc>
            </a:pPr>
            <a:r>
              <a:rPr lang="en-US" altLang="en-US" sz="2000" dirty="0" smtClean="0">
                <a:solidFill>
                  <a:prstClr val="black"/>
                </a:solidFill>
              </a:rPr>
              <a:t>hierarchical distributed architecture</a:t>
            </a:r>
          </a:p>
          <a:p>
            <a:pPr lvl="1">
              <a:lnSpc>
                <a:spcPct val="80000"/>
              </a:lnSpc>
            </a:pPr>
            <a:r>
              <a:rPr lang="en-US" altLang="en-US" sz="2000" dirty="0" smtClean="0">
                <a:solidFill>
                  <a:prstClr val="black"/>
                </a:solidFill>
              </a:rPr>
              <a:t>sampling server:  </a:t>
            </a:r>
            <a:r>
              <a:rPr lang="en-US" altLang="en-US" sz="2000" dirty="0" err="1" smtClean="0">
                <a:solidFill>
                  <a:prstClr val="black"/>
                </a:solidFill>
                <a:sym typeface="Symbol" panose="05050102010706020507" pitchFamily="18" charset="2"/>
              </a:rPr>
              <a:t>φ</a:t>
            </a:r>
            <a:r>
              <a:rPr lang="en-US" altLang="en-US" sz="2000" baseline="-25000" dirty="0" err="1" smtClean="0">
                <a:solidFill>
                  <a:prstClr val="black"/>
                </a:solidFill>
                <a:sym typeface="Symbol" panose="05050102010706020507" pitchFamily="18" charset="2"/>
              </a:rPr>
              <a:t>local</a:t>
            </a:r>
            <a:endParaRPr lang="en-US" altLang="en-US" sz="2000" baseline="-25000" dirty="0" smtClean="0">
              <a:solidFill>
                <a:prstClr val="black"/>
              </a:solidFill>
              <a:sym typeface="Symbol" panose="05050102010706020507" pitchFamily="18" charset="2"/>
            </a:endParaRPr>
          </a:p>
          <a:p>
            <a:pPr lvl="1">
              <a:lnSpc>
                <a:spcPct val="80000"/>
              </a:lnSpc>
            </a:pPr>
            <a:r>
              <a:rPr lang="en-US" altLang="en-US" sz="2000" dirty="0" smtClean="0">
                <a:solidFill>
                  <a:prstClr val="black"/>
                </a:solidFill>
              </a:rPr>
              <a:t>data server: </a:t>
            </a:r>
            <a:r>
              <a:rPr lang="en-US" altLang="en-US" sz="2000" dirty="0" err="1" smtClean="0">
                <a:solidFill>
                  <a:prstClr val="black"/>
                </a:solidFill>
              </a:rPr>
              <a:t>D</a:t>
            </a:r>
            <a:r>
              <a:rPr lang="en-US" altLang="en-US" sz="2000" baseline="-25000" dirty="0" err="1" smtClean="0">
                <a:solidFill>
                  <a:prstClr val="black"/>
                </a:solidFill>
              </a:rPr>
              <a:t>mv</a:t>
            </a:r>
            <a:r>
              <a:rPr lang="en-US" altLang="en-US" sz="2000" baseline="-25000" dirty="0" smtClean="0">
                <a:solidFill>
                  <a:prstClr val="black"/>
                </a:solidFill>
              </a:rPr>
              <a:t>  , (m doc group, v word group )</a:t>
            </a:r>
          </a:p>
          <a:p>
            <a:pPr lvl="1">
              <a:lnSpc>
                <a:spcPct val="80000"/>
              </a:lnSpc>
            </a:pPr>
            <a:r>
              <a:rPr lang="en-US" altLang="en-US" sz="2000" dirty="0" smtClean="0">
                <a:solidFill>
                  <a:prstClr val="black"/>
                </a:solidFill>
              </a:rPr>
              <a:t>aggregation server: </a:t>
            </a:r>
            <a:r>
              <a:rPr lang="en-US" altLang="en-US" sz="2000" dirty="0" err="1" smtClean="0">
                <a:solidFill>
                  <a:prstClr val="black"/>
                </a:solidFill>
              </a:rPr>
              <a:t>hierachical</a:t>
            </a:r>
            <a:endParaRPr lang="en-US" altLang="en-US" sz="2000" dirty="0" smtClean="0">
              <a:solidFill>
                <a:prstClr val="black"/>
              </a:solidFill>
            </a:endParaRPr>
          </a:p>
          <a:p>
            <a:pPr>
              <a:lnSpc>
                <a:spcPct val="80000"/>
              </a:lnSpc>
            </a:pPr>
            <a:r>
              <a:rPr lang="en-US" altLang="en-US" sz="2000" dirty="0" smtClean="0">
                <a:solidFill>
                  <a:prstClr val="black"/>
                </a:solidFill>
              </a:rPr>
              <a:t>asynchronous and delayed synchronization</a:t>
            </a:r>
            <a:endParaRPr lang="en-US" altLang="en-US" sz="2000" dirty="0">
              <a:solidFill>
                <a:prstClr val="black"/>
              </a:solidFill>
            </a:endParaRPr>
          </a:p>
        </p:txBody>
      </p:sp>
    </p:spTree>
    <p:extLst>
      <p:ext uri="{BB962C8B-B14F-4D97-AF65-F5344CB8AC3E}">
        <p14:creationId xmlns:p14="http://schemas.microsoft.com/office/powerpoint/2010/main" val="356170430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Content Placeholder 2"/>
          <p:cNvSpPr>
            <a:spLocks noGrp="1"/>
          </p:cNvSpPr>
          <p:nvPr>
            <p:ph idx="4294967295"/>
          </p:nvPr>
        </p:nvSpPr>
        <p:spPr>
          <a:xfrm>
            <a:off x="7770813" y="1733550"/>
            <a:ext cx="4421187" cy="1649413"/>
          </a:xfrm>
        </p:spPr>
        <p:txBody>
          <a:bodyPr>
            <a:normAutofit fontScale="62500" lnSpcReduction="20000"/>
          </a:bodyPr>
          <a:lstStyle/>
          <a:p>
            <a:pPr marL="231775" indent="-231775"/>
            <a:r>
              <a:rPr lang="en-US" dirty="0" smtClean="0"/>
              <a:t>High memory consumption</a:t>
            </a:r>
          </a:p>
          <a:p>
            <a:pPr marL="231775" indent="-231775"/>
            <a:r>
              <a:rPr lang="en-US" dirty="0" smtClean="0"/>
              <a:t>High number of iterations (~1000)</a:t>
            </a:r>
          </a:p>
          <a:p>
            <a:pPr marL="231775" indent="-231775"/>
            <a:r>
              <a:rPr lang="en-US" dirty="0" smtClean="0"/>
              <a:t>Computation intensive</a:t>
            </a:r>
          </a:p>
          <a:p>
            <a:pPr marL="231775" indent="-231775"/>
            <a:r>
              <a:rPr lang="en-US" dirty="0" smtClean="0"/>
              <a:t>Traditional “</a:t>
            </a:r>
            <a:r>
              <a:rPr lang="en-US" dirty="0" err="1" smtClean="0"/>
              <a:t>allreduce</a:t>
            </a:r>
            <a:r>
              <a:rPr lang="en-US" dirty="0" smtClean="0"/>
              <a:t>” operation in </a:t>
            </a:r>
          </a:p>
          <a:p>
            <a:pPr marL="0" indent="0">
              <a:buNone/>
            </a:pPr>
            <a:r>
              <a:rPr lang="en-US" dirty="0"/>
              <a:t> </a:t>
            </a:r>
            <a:r>
              <a:rPr lang="en-US" dirty="0" smtClean="0"/>
              <a:t>   MPI-LDA is </a:t>
            </a:r>
            <a:r>
              <a:rPr lang="en-US" dirty="0" err="1" smtClean="0"/>
              <a:t>unscalable</a:t>
            </a:r>
            <a:r>
              <a:rPr lang="en-US" dirty="0" smtClean="0"/>
              <a:t>.</a:t>
            </a:r>
            <a:endParaRPr lang="en-US" dirty="0"/>
          </a:p>
        </p:txBody>
      </p:sp>
      <p:sp>
        <p:nvSpPr>
          <p:cNvPr id="37" name="Title 36"/>
          <p:cNvSpPr>
            <a:spLocks noGrp="1"/>
          </p:cNvSpPr>
          <p:nvPr>
            <p:ph type="title" idx="4294967295"/>
          </p:nvPr>
        </p:nvSpPr>
        <p:spPr>
          <a:xfrm>
            <a:off x="5427663" y="0"/>
            <a:ext cx="6764337" cy="538163"/>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p>
            <a:pPr eaLnBrk="0" fontAlgn="base" hangingPunct="0">
              <a:spcAft>
                <a:spcPct val="0"/>
              </a:spcAft>
            </a:pPr>
            <a:r>
              <a:rPr lang="en-US" sz="3200" b="1" dirty="0">
                <a:solidFill>
                  <a:srgbClr val="B30838"/>
                </a:solidFill>
                <a:cs typeface="ＭＳ Ｐゴシック" pitchFamily="-107" charset="-128"/>
              </a:rPr>
              <a:t>Harp-LDA Execution Flow</a:t>
            </a:r>
          </a:p>
        </p:txBody>
      </p:sp>
      <p:grpSp>
        <p:nvGrpSpPr>
          <p:cNvPr id="2" name="Group 1"/>
          <p:cNvGrpSpPr/>
          <p:nvPr/>
        </p:nvGrpSpPr>
        <p:grpSpPr>
          <a:xfrm>
            <a:off x="241147" y="1110472"/>
            <a:ext cx="7108536" cy="3910079"/>
            <a:chOff x="1980380" y="664914"/>
            <a:chExt cx="8215999" cy="4611257"/>
          </a:xfrm>
        </p:grpSpPr>
        <p:sp>
          <p:nvSpPr>
            <p:cNvPr id="88" name="Rounded Rectangle 87"/>
            <p:cNvSpPr/>
            <p:nvPr/>
          </p:nvSpPr>
          <p:spPr>
            <a:xfrm>
              <a:off x="7573147" y="664914"/>
              <a:ext cx="2623232" cy="4611257"/>
            </a:xfrm>
            <a:prstGeom prst="roundRect">
              <a:avLst/>
            </a:prstGeom>
            <a:solidFill>
              <a:schemeClr val="bg1">
                <a:lumMod val="85000"/>
              </a:schemeClr>
            </a:solidFill>
            <a:ln w="25400"/>
          </p:spPr>
          <p:style>
            <a:lnRef idx="2">
              <a:schemeClr val="accent3"/>
            </a:lnRef>
            <a:fillRef idx="1">
              <a:schemeClr val="lt1"/>
            </a:fillRef>
            <a:effectRef idx="0">
              <a:schemeClr val="accent3"/>
            </a:effectRef>
            <a:fontRef idx="minor">
              <a:schemeClr val="dk1"/>
            </a:fontRef>
          </p:style>
          <p:txBody>
            <a:bodyPr rtlCol="0" anchor="ctr"/>
            <a:lstStyle/>
            <a:p>
              <a:pPr algn="ctr"/>
              <a:endParaRPr lang="en-US" sz="2400" dirty="0">
                <a:solidFill>
                  <a:prstClr val="black"/>
                </a:solidFill>
              </a:endParaRPr>
            </a:p>
          </p:txBody>
        </p:sp>
        <p:sp>
          <p:nvSpPr>
            <p:cNvPr id="89" name="Rounded Rectangle 88"/>
            <p:cNvSpPr/>
            <p:nvPr/>
          </p:nvSpPr>
          <p:spPr>
            <a:xfrm>
              <a:off x="4759067" y="664916"/>
              <a:ext cx="2623232" cy="4611255"/>
            </a:xfrm>
            <a:prstGeom prst="roundRect">
              <a:avLst/>
            </a:prstGeom>
            <a:solidFill>
              <a:schemeClr val="bg1">
                <a:lumMod val="85000"/>
              </a:schemeClr>
            </a:solidFill>
            <a:ln w="25400"/>
          </p:spPr>
          <p:style>
            <a:lnRef idx="2">
              <a:schemeClr val="accent3"/>
            </a:lnRef>
            <a:fillRef idx="1">
              <a:schemeClr val="lt1"/>
            </a:fillRef>
            <a:effectRef idx="0">
              <a:schemeClr val="accent3"/>
            </a:effectRef>
            <a:fontRef idx="minor">
              <a:schemeClr val="dk1"/>
            </a:fontRef>
          </p:style>
          <p:txBody>
            <a:bodyPr rtlCol="0" anchor="ctr"/>
            <a:lstStyle/>
            <a:p>
              <a:pPr algn="ctr"/>
              <a:endParaRPr lang="en-US" sz="2400" dirty="0">
                <a:solidFill>
                  <a:prstClr val="black"/>
                </a:solidFill>
              </a:endParaRPr>
            </a:p>
          </p:txBody>
        </p:sp>
        <p:sp>
          <p:nvSpPr>
            <p:cNvPr id="90" name="Rounded Rectangle 89"/>
            <p:cNvSpPr/>
            <p:nvPr/>
          </p:nvSpPr>
          <p:spPr>
            <a:xfrm>
              <a:off x="1980380" y="664914"/>
              <a:ext cx="2623232" cy="4611257"/>
            </a:xfrm>
            <a:prstGeom prst="roundRect">
              <a:avLst/>
            </a:prstGeom>
            <a:solidFill>
              <a:schemeClr val="bg1">
                <a:lumMod val="85000"/>
              </a:schemeClr>
            </a:solidFill>
            <a:ln w="25400"/>
          </p:spPr>
          <p:style>
            <a:lnRef idx="2">
              <a:schemeClr val="accent3"/>
            </a:lnRef>
            <a:fillRef idx="1">
              <a:schemeClr val="lt1"/>
            </a:fillRef>
            <a:effectRef idx="0">
              <a:schemeClr val="accent3"/>
            </a:effectRef>
            <a:fontRef idx="minor">
              <a:schemeClr val="dk1"/>
            </a:fontRef>
          </p:style>
          <p:txBody>
            <a:bodyPr rtlCol="0" anchor="ctr"/>
            <a:lstStyle/>
            <a:p>
              <a:pPr algn="ctr"/>
              <a:endParaRPr lang="en-US" sz="2400" dirty="0">
                <a:solidFill>
                  <a:prstClr val="black"/>
                </a:solidFill>
              </a:endParaRPr>
            </a:p>
          </p:txBody>
        </p:sp>
        <p:sp>
          <p:nvSpPr>
            <p:cNvPr id="93" name="Rectangle 92"/>
            <p:cNvSpPr/>
            <p:nvPr/>
          </p:nvSpPr>
          <p:spPr>
            <a:xfrm>
              <a:off x="2408221" y="4294618"/>
              <a:ext cx="7330441" cy="791048"/>
            </a:xfrm>
            <a:prstGeom prst="rect">
              <a:avLst/>
            </a:prstGeom>
            <a:solidFill>
              <a:schemeClr val="bg2">
                <a:lumMod val="50000"/>
              </a:schemeClr>
            </a:solidFill>
            <a:ln>
              <a:solidFill>
                <a:schemeClr val="tx1">
                  <a:lumMod val="95000"/>
                  <a:lumOff val="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000" dirty="0">
                  <a:solidFill>
                    <a:prstClr val="white"/>
                  </a:solidFill>
                </a:rPr>
                <a:t>Collective Communication</a:t>
              </a:r>
              <a:br>
                <a:rPr lang="en-US" sz="2000" dirty="0">
                  <a:solidFill>
                    <a:prstClr val="white"/>
                  </a:solidFill>
                </a:rPr>
              </a:br>
              <a:r>
                <a:rPr lang="en-US" sz="2000" dirty="0">
                  <a:solidFill>
                    <a:prstClr val="white"/>
                  </a:solidFill>
                </a:rPr>
                <a:t> to generate the new global model</a:t>
              </a:r>
            </a:p>
          </p:txBody>
        </p:sp>
        <p:cxnSp>
          <p:nvCxnSpPr>
            <p:cNvPr id="94" name="Straight Arrow Connector 93"/>
            <p:cNvCxnSpPr>
              <a:stCxn id="99" idx="1"/>
            </p:cNvCxnSpPr>
            <p:nvPr/>
          </p:nvCxnSpPr>
          <p:spPr>
            <a:xfrm>
              <a:off x="3271651" y="3517637"/>
              <a:ext cx="0" cy="780120"/>
            </a:xfrm>
            <a:prstGeom prst="straightConnector1">
              <a:avLst/>
            </a:prstGeom>
            <a:ln w="25400">
              <a:solidFill>
                <a:schemeClr val="tx1">
                  <a:lumMod val="95000"/>
                  <a:lumOff val="5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95" name="Straight Arrow Connector 94"/>
            <p:cNvCxnSpPr>
              <a:stCxn id="108" idx="1"/>
              <a:endCxn id="93" idx="0"/>
            </p:cNvCxnSpPr>
            <p:nvPr/>
          </p:nvCxnSpPr>
          <p:spPr>
            <a:xfrm>
              <a:off x="6071577" y="3515946"/>
              <a:ext cx="1859" cy="778672"/>
            </a:xfrm>
            <a:prstGeom prst="straightConnector1">
              <a:avLst/>
            </a:prstGeom>
            <a:ln w="25400">
              <a:solidFill>
                <a:schemeClr val="tx1">
                  <a:lumMod val="95000"/>
                  <a:lumOff val="5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97" name="Straight Arrow Connector 96"/>
            <p:cNvCxnSpPr>
              <a:stCxn id="109" idx="1"/>
            </p:cNvCxnSpPr>
            <p:nvPr/>
          </p:nvCxnSpPr>
          <p:spPr>
            <a:xfrm>
              <a:off x="8911351" y="3512964"/>
              <a:ext cx="3844" cy="781654"/>
            </a:xfrm>
            <a:prstGeom prst="straightConnector1">
              <a:avLst/>
            </a:prstGeom>
            <a:ln w="25400">
              <a:solidFill>
                <a:schemeClr val="tx1">
                  <a:lumMod val="95000"/>
                  <a:lumOff val="5000"/>
                </a:schemeClr>
              </a:solidFill>
              <a:tailEnd type="triangle" w="lg" len="lg"/>
            </a:ln>
          </p:spPr>
          <p:style>
            <a:lnRef idx="1">
              <a:schemeClr val="accent1"/>
            </a:lnRef>
            <a:fillRef idx="0">
              <a:schemeClr val="accent1"/>
            </a:fillRef>
            <a:effectRef idx="0">
              <a:schemeClr val="accent1"/>
            </a:effectRef>
            <a:fontRef idx="minor">
              <a:schemeClr val="tx1"/>
            </a:fontRef>
          </p:style>
        </p:cxnSp>
        <p:sp>
          <p:nvSpPr>
            <p:cNvPr id="99" name="Round Same Side Corner Rectangle 98"/>
            <p:cNvSpPr/>
            <p:nvPr/>
          </p:nvSpPr>
          <p:spPr>
            <a:xfrm>
              <a:off x="2194818" y="2834819"/>
              <a:ext cx="2153667" cy="682818"/>
            </a:xfrm>
            <a:prstGeom prst="round2Same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prstClr val="black"/>
                  </a:solidFill>
                </a:rPr>
                <a:t> </a:t>
              </a:r>
              <a:r>
                <a:rPr lang="en-US" sz="1600" dirty="0">
                  <a:solidFill>
                    <a:prstClr val="black"/>
                  </a:solidFill>
                </a:rPr>
                <a:t>Local Sampling Computation</a:t>
              </a:r>
            </a:p>
          </p:txBody>
        </p:sp>
        <p:cxnSp>
          <p:nvCxnSpPr>
            <p:cNvPr id="106" name="Straight Arrow Connector 288"/>
            <p:cNvCxnSpPr>
              <a:stCxn id="93" idx="1"/>
              <a:endCxn id="99" idx="2"/>
            </p:cNvCxnSpPr>
            <p:nvPr/>
          </p:nvCxnSpPr>
          <p:spPr>
            <a:xfrm rot="10800000">
              <a:off x="2194822" y="3176228"/>
              <a:ext cx="213399" cy="1513914"/>
            </a:xfrm>
            <a:prstGeom prst="bentConnector3">
              <a:avLst>
                <a:gd name="adj1" fmla="val 282111"/>
              </a:avLst>
            </a:prstGeom>
            <a:ln w="25400">
              <a:solidFill>
                <a:schemeClr val="tx1"/>
              </a:solidFill>
              <a:tailEnd type="triangle" w="lg" len="lg"/>
            </a:ln>
          </p:spPr>
          <p:style>
            <a:lnRef idx="1">
              <a:schemeClr val="accent6"/>
            </a:lnRef>
            <a:fillRef idx="0">
              <a:schemeClr val="accent6"/>
            </a:fillRef>
            <a:effectRef idx="0">
              <a:schemeClr val="accent6"/>
            </a:effectRef>
            <a:fontRef idx="minor">
              <a:schemeClr val="tx1"/>
            </a:fontRef>
          </p:style>
        </p:cxnSp>
        <p:sp>
          <p:nvSpPr>
            <p:cNvPr id="108" name="Round Same Side Corner Rectangle 107"/>
            <p:cNvSpPr/>
            <p:nvPr/>
          </p:nvSpPr>
          <p:spPr>
            <a:xfrm>
              <a:off x="4992872" y="2830146"/>
              <a:ext cx="2157425" cy="685800"/>
            </a:xfrm>
            <a:prstGeom prst="round2Same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prstClr val="black"/>
                  </a:solidFill>
                </a:rPr>
                <a:t> </a:t>
              </a:r>
              <a:r>
                <a:rPr lang="en-US" sz="1600" dirty="0">
                  <a:solidFill>
                    <a:prstClr val="black"/>
                  </a:solidFill>
                </a:rPr>
                <a:t>Local Sampling Computation</a:t>
              </a:r>
            </a:p>
          </p:txBody>
        </p:sp>
        <p:sp>
          <p:nvSpPr>
            <p:cNvPr id="109" name="Round Same Side Corner Rectangle 108"/>
            <p:cNvSpPr/>
            <p:nvPr/>
          </p:nvSpPr>
          <p:spPr>
            <a:xfrm>
              <a:off x="7832645" y="2830146"/>
              <a:ext cx="2157425" cy="682818"/>
            </a:xfrm>
            <a:prstGeom prst="round2Same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prstClr val="black"/>
                  </a:solidFill>
                </a:rPr>
                <a:t> </a:t>
              </a:r>
              <a:r>
                <a:rPr lang="en-US" sz="1600" dirty="0">
                  <a:solidFill>
                    <a:prstClr val="black"/>
                  </a:solidFill>
                </a:rPr>
                <a:t>Local Sampling Computation</a:t>
              </a:r>
            </a:p>
          </p:txBody>
        </p:sp>
        <p:sp>
          <p:nvSpPr>
            <p:cNvPr id="110" name="TextBox 109"/>
            <p:cNvSpPr txBox="1"/>
            <p:nvPr/>
          </p:nvSpPr>
          <p:spPr>
            <a:xfrm>
              <a:off x="2140606" y="674362"/>
              <a:ext cx="899698" cy="471860"/>
            </a:xfrm>
            <a:prstGeom prst="rect">
              <a:avLst/>
            </a:prstGeom>
            <a:noFill/>
          </p:spPr>
          <p:txBody>
            <a:bodyPr wrap="square" rtlCol="0">
              <a:spAutoFit/>
            </a:bodyPr>
            <a:lstStyle/>
            <a:p>
              <a:r>
                <a:rPr lang="en-US" sz="2000" dirty="0">
                  <a:solidFill>
                    <a:prstClr val="black"/>
                  </a:solidFill>
                </a:rPr>
                <a:t>Task</a:t>
              </a:r>
            </a:p>
          </p:txBody>
        </p:sp>
        <p:sp>
          <p:nvSpPr>
            <p:cNvPr id="112" name="TextBox 111"/>
            <p:cNvSpPr txBox="1"/>
            <p:nvPr/>
          </p:nvSpPr>
          <p:spPr>
            <a:xfrm>
              <a:off x="4925184" y="674057"/>
              <a:ext cx="940645" cy="471860"/>
            </a:xfrm>
            <a:prstGeom prst="rect">
              <a:avLst/>
            </a:prstGeom>
            <a:noFill/>
          </p:spPr>
          <p:txBody>
            <a:bodyPr wrap="square" rtlCol="0">
              <a:spAutoFit/>
            </a:bodyPr>
            <a:lstStyle/>
            <a:p>
              <a:r>
                <a:rPr lang="en-US" sz="2000" dirty="0">
                  <a:solidFill>
                    <a:prstClr val="black"/>
                  </a:solidFill>
                </a:rPr>
                <a:t>Task</a:t>
              </a:r>
            </a:p>
          </p:txBody>
        </p:sp>
        <p:sp>
          <p:nvSpPr>
            <p:cNvPr id="113" name="TextBox 112"/>
            <p:cNvSpPr txBox="1"/>
            <p:nvPr/>
          </p:nvSpPr>
          <p:spPr>
            <a:xfrm>
              <a:off x="7722336" y="675309"/>
              <a:ext cx="928070" cy="471860"/>
            </a:xfrm>
            <a:prstGeom prst="rect">
              <a:avLst/>
            </a:prstGeom>
            <a:noFill/>
          </p:spPr>
          <p:txBody>
            <a:bodyPr wrap="square" rtlCol="0">
              <a:spAutoFit/>
            </a:bodyPr>
            <a:lstStyle/>
            <a:p>
              <a:r>
                <a:rPr lang="en-US" sz="2000" dirty="0">
                  <a:solidFill>
                    <a:prstClr val="black"/>
                  </a:solidFill>
                </a:rPr>
                <a:t>Task</a:t>
              </a:r>
            </a:p>
          </p:txBody>
        </p:sp>
        <p:sp>
          <p:nvSpPr>
            <p:cNvPr id="114" name="Rectangle 113"/>
            <p:cNvSpPr/>
            <p:nvPr/>
          </p:nvSpPr>
          <p:spPr>
            <a:xfrm>
              <a:off x="2135167" y="1018175"/>
              <a:ext cx="2286989" cy="381204"/>
            </a:xfrm>
            <a:prstGeom prst="rect">
              <a:avLst/>
            </a:prstGeom>
            <a:solidFill>
              <a:schemeClr val="tx1"/>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a:solidFill>
                    <a:prstClr val="white"/>
                  </a:solidFill>
                </a:rPr>
                <a:t>Load Documents</a:t>
              </a:r>
            </a:p>
          </p:txBody>
        </p:sp>
        <p:sp>
          <p:nvSpPr>
            <p:cNvPr id="115" name="Rectangle 114"/>
            <p:cNvSpPr/>
            <p:nvPr/>
          </p:nvSpPr>
          <p:spPr>
            <a:xfrm>
              <a:off x="4935565" y="1021323"/>
              <a:ext cx="2270563" cy="378065"/>
            </a:xfrm>
            <a:prstGeom prst="rect">
              <a:avLst/>
            </a:prstGeom>
            <a:solidFill>
              <a:schemeClr val="tx1"/>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a:solidFill>
                    <a:prstClr val="white"/>
                  </a:solidFill>
                </a:rPr>
                <a:t>Load Documents</a:t>
              </a:r>
            </a:p>
          </p:txBody>
        </p:sp>
        <p:sp>
          <p:nvSpPr>
            <p:cNvPr id="116" name="Rectangle 115"/>
            <p:cNvSpPr/>
            <p:nvPr/>
          </p:nvSpPr>
          <p:spPr>
            <a:xfrm>
              <a:off x="7784107" y="1020065"/>
              <a:ext cx="2262180" cy="379314"/>
            </a:xfrm>
            <a:prstGeom prst="rect">
              <a:avLst/>
            </a:prstGeom>
            <a:solidFill>
              <a:schemeClr val="tx1"/>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a:solidFill>
                    <a:prstClr val="white"/>
                  </a:solidFill>
                </a:rPr>
                <a:t>Load Documents</a:t>
              </a:r>
            </a:p>
          </p:txBody>
        </p:sp>
        <p:cxnSp>
          <p:nvCxnSpPr>
            <p:cNvPr id="117" name="Straight Arrow Connector 116"/>
            <p:cNvCxnSpPr>
              <a:stCxn id="114" idx="2"/>
              <a:endCxn id="120" idx="3"/>
            </p:cNvCxnSpPr>
            <p:nvPr/>
          </p:nvCxnSpPr>
          <p:spPr>
            <a:xfrm>
              <a:off x="3278666" y="1399379"/>
              <a:ext cx="2983" cy="329230"/>
            </a:xfrm>
            <a:prstGeom prst="straightConnector1">
              <a:avLst/>
            </a:prstGeom>
            <a:ln w="25400">
              <a:solidFill>
                <a:schemeClr val="tx1">
                  <a:lumMod val="95000"/>
                  <a:lumOff val="5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18" name="Straight Arrow Connector 117"/>
            <p:cNvCxnSpPr>
              <a:stCxn id="115" idx="2"/>
              <a:endCxn id="121" idx="3"/>
            </p:cNvCxnSpPr>
            <p:nvPr/>
          </p:nvCxnSpPr>
          <p:spPr>
            <a:xfrm>
              <a:off x="6070848" y="1399388"/>
              <a:ext cx="733" cy="329229"/>
            </a:xfrm>
            <a:prstGeom prst="straightConnector1">
              <a:avLst/>
            </a:prstGeom>
            <a:ln w="25400">
              <a:solidFill>
                <a:schemeClr val="tx1">
                  <a:lumMod val="95000"/>
                  <a:lumOff val="5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19" name="Straight Arrow Connector 118"/>
            <p:cNvCxnSpPr>
              <a:stCxn id="116" idx="2"/>
              <a:endCxn id="122" idx="3"/>
            </p:cNvCxnSpPr>
            <p:nvPr/>
          </p:nvCxnSpPr>
          <p:spPr>
            <a:xfrm flipH="1">
              <a:off x="8915202" y="1399388"/>
              <a:ext cx="1" cy="329229"/>
            </a:xfrm>
            <a:prstGeom prst="straightConnector1">
              <a:avLst/>
            </a:prstGeom>
            <a:ln w="25400">
              <a:solidFill>
                <a:schemeClr val="tx1">
                  <a:lumMod val="95000"/>
                  <a:lumOff val="5000"/>
                </a:schemeClr>
              </a:solidFill>
              <a:tailEnd type="triangle" w="lg" len="lg"/>
            </a:ln>
          </p:spPr>
          <p:style>
            <a:lnRef idx="1">
              <a:schemeClr val="accent1"/>
            </a:lnRef>
            <a:fillRef idx="0">
              <a:schemeClr val="accent1"/>
            </a:fillRef>
            <a:effectRef idx="0">
              <a:schemeClr val="accent1"/>
            </a:effectRef>
            <a:fontRef idx="minor">
              <a:schemeClr val="tx1"/>
            </a:fontRef>
          </p:style>
        </p:cxnSp>
        <p:sp>
          <p:nvSpPr>
            <p:cNvPr id="120" name="Round Same Side Corner Rectangle 119"/>
            <p:cNvSpPr/>
            <p:nvPr/>
          </p:nvSpPr>
          <p:spPr>
            <a:xfrm>
              <a:off x="2204813" y="1728609"/>
              <a:ext cx="2153667" cy="682818"/>
            </a:xfrm>
            <a:prstGeom prst="round2Same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prstClr val="black"/>
                  </a:solidFill>
                </a:rPr>
                <a:t>Initial Sampling</a:t>
              </a:r>
            </a:p>
          </p:txBody>
        </p:sp>
        <p:sp>
          <p:nvSpPr>
            <p:cNvPr id="121" name="Round Same Side Corner Rectangle 120"/>
            <p:cNvSpPr/>
            <p:nvPr/>
          </p:nvSpPr>
          <p:spPr>
            <a:xfrm>
              <a:off x="4992872" y="1728617"/>
              <a:ext cx="2157425" cy="682819"/>
            </a:xfrm>
            <a:prstGeom prst="round2Same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prstClr val="black"/>
                  </a:solidFill>
                </a:rPr>
                <a:t>Initial Sampling</a:t>
              </a:r>
            </a:p>
          </p:txBody>
        </p:sp>
        <p:sp>
          <p:nvSpPr>
            <p:cNvPr id="122" name="Round Same Side Corner Rectangle 121"/>
            <p:cNvSpPr/>
            <p:nvPr/>
          </p:nvSpPr>
          <p:spPr>
            <a:xfrm>
              <a:off x="7836489" y="1728608"/>
              <a:ext cx="2157425" cy="682818"/>
            </a:xfrm>
            <a:prstGeom prst="round2Same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prstClr val="black"/>
                  </a:solidFill>
                </a:rPr>
                <a:t>Initial Sampling</a:t>
              </a:r>
            </a:p>
          </p:txBody>
        </p:sp>
        <p:cxnSp>
          <p:nvCxnSpPr>
            <p:cNvPr id="123" name="Straight Arrow Connector 122"/>
            <p:cNvCxnSpPr>
              <a:stCxn id="120" idx="1"/>
              <a:endCxn id="99" idx="3"/>
            </p:cNvCxnSpPr>
            <p:nvPr/>
          </p:nvCxnSpPr>
          <p:spPr>
            <a:xfrm flipH="1">
              <a:off x="3271651" y="2411427"/>
              <a:ext cx="9992" cy="423392"/>
            </a:xfrm>
            <a:prstGeom prst="straightConnector1">
              <a:avLst/>
            </a:prstGeom>
            <a:ln w="25400">
              <a:solidFill>
                <a:schemeClr val="tx1">
                  <a:lumMod val="95000"/>
                  <a:lumOff val="5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24" name="Straight Arrow Connector 123"/>
            <p:cNvCxnSpPr>
              <a:stCxn id="121" idx="1"/>
              <a:endCxn id="108" idx="3"/>
            </p:cNvCxnSpPr>
            <p:nvPr/>
          </p:nvCxnSpPr>
          <p:spPr>
            <a:xfrm>
              <a:off x="6071579" y="2411432"/>
              <a:ext cx="0" cy="418719"/>
            </a:xfrm>
            <a:prstGeom prst="straightConnector1">
              <a:avLst/>
            </a:prstGeom>
            <a:ln w="25400">
              <a:solidFill>
                <a:schemeClr val="tx1">
                  <a:lumMod val="95000"/>
                  <a:lumOff val="5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33" name="Straight Arrow Connector 132"/>
            <p:cNvCxnSpPr>
              <a:stCxn id="122" idx="1"/>
            </p:cNvCxnSpPr>
            <p:nvPr/>
          </p:nvCxnSpPr>
          <p:spPr>
            <a:xfrm flipH="1">
              <a:off x="8915201" y="2411426"/>
              <a:ext cx="1" cy="418720"/>
            </a:xfrm>
            <a:prstGeom prst="straightConnector1">
              <a:avLst/>
            </a:prstGeom>
            <a:ln w="25400">
              <a:solidFill>
                <a:schemeClr val="tx1">
                  <a:lumMod val="95000"/>
                  <a:lumOff val="5000"/>
                </a:schemeClr>
              </a:solidFill>
              <a:tailEnd type="triangle" w="lg" len="lg"/>
            </a:ln>
          </p:spPr>
          <p:style>
            <a:lnRef idx="1">
              <a:schemeClr val="accent1"/>
            </a:lnRef>
            <a:fillRef idx="0">
              <a:schemeClr val="accent1"/>
            </a:fillRef>
            <a:effectRef idx="0">
              <a:schemeClr val="accent1"/>
            </a:effectRef>
            <a:fontRef idx="minor">
              <a:schemeClr val="tx1"/>
            </a:fontRef>
          </p:style>
        </p:cxnSp>
      </p:grpSp>
      <p:sp>
        <p:nvSpPr>
          <p:cNvPr id="31" name="Title 1"/>
          <p:cNvSpPr txBox="1">
            <a:spLocks/>
          </p:cNvSpPr>
          <p:nvPr/>
        </p:nvSpPr>
        <p:spPr bwMode="auto">
          <a:xfrm>
            <a:off x="7514807" y="727553"/>
            <a:ext cx="252408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400" b="1">
                <a:solidFill>
                  <a:srgbClr val="B30838"/>
                </a:solidFill>
                <a:latin typeface="+mj-lt"/>
                <a:ea typeface="+mj-ea"/>
                <a:cs typeface="ＭＳ Ｐゴシック" pitchFamily="-107" charset="-128"/>
              </a:defRPr>
            </a:lvl1pPr>
            <a:lvl2pPr algn="l" rtl="0" eaLnBrk="0" fontAlgn="base" hangingPunct="0">
              <a:spcBef>
                <a:spcPct val="0"/>
              </a:spcBef>
              <a:spcAft>
                <a:spcPct val="0"/>
              </a:spcAft>
              <a:defRPr sz="3400" b="1">
                <a:solidFill>
                  <a:srgbClr val="B30838"/>
                </a:solidFill>
                <a:latin typeface="Arial" charset="0"/>
                <a:ea typeface="ＭＳ Ｐゴシック" charset="-128"/>
                <a:cs typeface="ＭＳ Ｐゴシック" pitchFamily="-107" charset="-128"/>
              </a:defRPr>
            </a:lvl2pPr>
            <a:lvl3pPr algn="l" rtl="0" eaLnBrk="0" fontAlgn="base" hangingPunct="0">
              <a:spcBef>
                <a:spcPct val="0"/>
              </a:spcBef>
              <a:spcAft>
                <a:spcPct val="0"/>
              </a:spcAft>
              <a:defRPr sz="3400" b="1">
                <a:solidFill>
                  <a:srgbClr val="B30838"/>
                </a:solidFill>
                <a:latin typeface="Arial" charset="0"/>
                <a:ea typeface="ＭＳ Ｐゴシック" charset="-128"/>
                <a:cs typeface="ＭＳ Ｐゴシック" pitchFamily="-107" charset="-128"/>
              </a:defRPr>
            </a:lvl3pPr>
            <a:lvl4pPr algn="l" rtl="0" eaLnBrk="0" fontAlgn="base" hangingPunct="0">
              <a:spcBef>
                <a:spcPct val="0"/>
              </a:spcBef>
              <a:spcAft>
                <a:spcPct val="0"/>
              </a:spcAft>
              <a:defRPr sz="3400" b="1">
                <a:solidFill>
                  <a:srgbClr val="B30838"/>
                </a:solidFill>
                <a:latin typeface="Arial" charset="0"/>
                <a:ea typeface="ＭＳ Ｐゴシック" charset="-128"/>
                <a:cs typeface="ＭＳ Ｐゴシック" pitchFamily="-107" charset="-128"/>
              </a:defRPr>
            </a:lvl4pPr>
            <a:lvl5pPr algn="l" rtl="0" eaLnBrk="0" fontAlgn="base" hangingPunct="0">
              <a:spcBef>
                <a:spcPct val="0"/>
              </a:spcBef>
              <a:spcAft>
                <a:spcPct val="0"/>
              </a:spcAft>
              <a:defRPr sz="3400" b="1">
                <a:solidFill>
                  <a:srgbClr val="B30838"/>
                </a:solidFill>
                <a:latin typeface="Arial" charset="0"/>
                <a:ea typeface="ＭＳ Ｐゴシック" charset="-128"/>
                <a:cs typeface="ＭＳ Ｐゴシック" pitchFamily="-107" charset="-128"/>
              </a:defRPr>
            </a:lvl5pPr>
            <a:lvl6pPr marL="457200" algn="l" rtl="0" fontAlgn="base">
              <a:spcBef>
                <a:spcPct val="0"/>
              </a:spcBef>
              <a:spcAft>
                <a:spcPct val="0"/>
              </a:spcAft>
              <a:defRPr sz="3400" b="1">
                <a:solidFill>
                  <a:schemeClr val="accent1"/>
                </a:solidFill>
                <a:latin typeface="Arial" charset="0"/>
                <a:ea typeface="ＭＳ Ｐゴシック" charset="-128"/>
              </a:defRPr>
            </a:lvl6pPr>
            <a:lvl7pPr marL="914400" algn="l" rtl="0" fontAlgn="base">
              <a:spcBef>
                <a:spcPct val="0"/>
              </a:spcBef>
              <a:spcAft>
                <a:spcPct val="0"/>
              </a:spcAft>
              <a:defRPr sz="3400" b="1">
                <a:solidFill>
                  <a:schemeClr val="accent1"/>
                </a:solidFill>
                <a:latin typeface="Arial" charset="0"/>
                <a:ea typeface="ＭＳ Ｐゴシック" charset="-128"/>
              </a:defRPr>
            </a:lvl7pPr>
            <a:lvl8pPr marL="1371600" algn="l" rtl="0" fontAlgn="base">
              <a:spcBef>
                <a:spcPct val="0"/>
              </a:spcBef>
              <a:spcAft>
                <a:spcPct val="0"/>
              </a:spcAft>
              <a:defRPr sz="3400" b="1">
                <a:solidFill>
                  <a:schemeClr val="accent1"/>
                </a:solidFill>
                <a:latin typeface="Arial" charset="0"/>
                <a:ea typeface="ＭＳ Ｐゴシック" charset="-128"/>
              </a:defRPr>
            </a:lvl8pPr>
            <a:lvl9pPr marL="1828800" algn="l" rtl="0" fontAlgn="base">
              <a:spcBef>
                <a:spcPct val="0"/>
              </a:spcBef>
              <a:spcAft>
                <a:spcPct val="0"/>
              </a:spcAft>
              <a:defRPr sz="3400" b="1">
                <a:solidFill>
                  <a:schemeClr val="accent1"/>
                </a:solidFill>
                <a:latin typeface="Arial" charset="0"/>
                <a:ea typeface="ＭＳ Ｐゴシック" charset="-128"/>
              </a:defRPr>
            </a:lvl9pPr>
          </a:lstStyle>
          <a:p>
            <a:r>
              <a:rPr lang="en-US" kern="0" smtClean="0"/>
              <a:t>Challenges</a:t>
            </a:r>
            <a:endParaRPr lang="en-US" kern="0" dirty="0"/>
          </a:p>
        </p:txBody>
      </p:sp>
      <p:sp>
        <p:nvSpPr>
          <p:cNvPr id="32" name="Content Placeholder 2"/>
          <p:cNvSpPr txBox="1">
            <a:spLocks/>
          </p:cNvSpPr>
          <p:nvPr/>
        </p:nvSpPr>
        <p:spPr>
          <a:xfrm>
            <a:off x="242801" y="4662407"/>
            <a:ext cx="10735620" cy="2033957"/>
          </a:xfrm>
          <a:prstGeom prst="rect">
            <a:avLst/>
          </a:prstGeom>
        </p:spPr>
        <p:txBody>
          <a:bodyPr vert="horz" lIns="91440" tIns="45720" rIns="91440" bIns="45720" rtlCol="0">
            <a:normAutofit fontScale="925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dirty="0" smtClean="0">
              <a:solidFill>
                <a:prstClr val="black"/>
              </a:solidFill>
            </a:endParaRPr>
          </a:p>
          <a:p>
            <a:r>
              <a:rPr lang="en-US" sz="2000" dirty="0" smtClean="0">
                <a:solidFill>
                  <a:prstClr val="black"/>
                </a:solidFill>
              </a:rPr>
              <a:t>We use Harp-LDA to process 3775554 Wikipedia documents with a vocabulary of 1 million words and 200 topics on 6 machines, each of which has 16 processors and 40 GB memory.</a:t>
            </a:r>
          </a:p>
          <a:p>
            <a:r>
              <a:rPr lang="en-US" sz="2000" dirty="0" smtClean="0">
                <a:solidFill>
                  <a:prstClr val="black"/>
                </a:solidFill>
              </a:rPr>
              <a:t>Harp-LDA uses AD-LDA (Approximate Distributed LDA) algorithm (based on Gibbs sampling algorithm) </a:t>
            </a:r>
          </a:p>
          <a:p>
            <a:r>
              <a:rPr lang="en-US" sz="2000" dirty="0" smtClean="0">
                <a:solidFill>
                  <a:prstClr val="black"/>
                </a:solidFill>
              </a:rPr>
              <a:t>Harp-LDA runs LDA in iterations of local computation and collective communication.</a:t>
            </a:r>
          </a:p>
          <a:p>
            <a:endParaRPr lang="en-US" dirty="0">
              <a:solidFill>
                <a:prstClr val="black"/>
              </a:solidFill>
            </a:endParaRPr>
          </a:p>
        </p:txBody>
      </p:sp>
    </p:spTree>
    <p:extLst>
      <p:ext uri="{BB962C8B-B14F-4D97-AF65-F5344CB8AC3E}">
        <p14:creationId xmlns:p14="http://schemas.microsoft.com/office/powerpoint/2010/main" val="366143427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0"/>
            <a:ext cx="9512300" cy="550863"/>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p>
            <a:pPr eaLnBrk="0" fontAlgn="base" hangingPunct="0">
              <a:spcAft>
                <a:spcPct val="0"/>
              </a:spcAft>
            </a:pPr>
            <a:r>
              <a:rPr lang="en-US" sz="3200" b="1" dirty="0">
                <a:solidFill>
                  <a:srgbClr val="B30838"/>
                </a:solidFill>
                <a:cs typeface="ＭＳ Ｐゴシック" pitchFamily="-107" charset="-128"/>
              </a:rPr>
              <a:t>Large-Scale Data Analysis and Applications</a:t>
            </a:r>
          </a:p>
        </p:txBody>
      </p:sp>
      <p:grpSp>
        <p:nvGrpSpPr>
          <p:cNvPr id="6" name="Group 5"/>
          <p:cNvGrpSpPr/>
          <p:nvPr/>
        </p:nvGrpSpPr>
        <p:grpSpPr>
          <a:xfrm>
            <a:off x="5156853" y="4681890"/>
            <a:ext cx="6922555" cy="1066672"/>
            <a:chOff x="2761506" y="4995877"/>
            <a:chExt cx="6922555" cy="1066672"/>
          </a:xfrm>
        </p:grpSpPr>
        <p:grpSp>
          <p:nvGrpSpPr>
            <p:cNvPr id="4" name="Group 3"/>
            <p:cNvGrpSpPr/>
            <p:nvPr/>
          </p:nvGrpSpPr>
          <p:grpSpPr>
            <a:xfrm>
              <a:off x="8366235" y="5010216"/>
              <a:ext cx="1317826" cy="1052333"/>
              <a:chOff x="5448726" y="5257060"/>
              <a:chExt cx="1895556" cy="1470583"/>
            </a:xfrm>
            <a:effectLst>
              <a:outerShdw blurRad="50800" dist="50800" dir="7800000" algn="ctr" rotWithShape="0">
                <a:schemeClr val="bg1">
                  <a:lumMod val="65000"/>
                </a:schemeClr>
              </a:outerShdw>
            </a:effectLst>
          </p:grpSpPr>
          <p:pic>
            <p:nvPicPr>
              <p:cNvPr id="7" name="Picture 6"/>
              <p:cNvPicPr>
                <a:picLocks noChangeAspect="1"/>
              </p:cNvPicPr>
              <p:nvPr/>
            </p:nvPicPr>
            <p:blipFill>
              <a:blip r:embed="rId2" cstate="print"/>
              <a:stretch>
                <a:fillRect/>
              </a:stretch>
            </p:blipFill>
            <p:spPr>
              <a:xfrm>
                <a:off x="5568457" y="5257060"/>
                <a:ext cx="1775825" cy="1470583"/>
              </a:xfrm>
              <a:prstGeom prst="rect">
                <a:avLst/>
              </a:prstGeom>
              <a:solidFill>
                <a:srgbClr val="376092"/>
              </a:solidFill>
            </p:spPr>
          </p:pic>
          <p:sp>
            <p:nvSpPr>
              <p:cNvPr id="8" name="TextBox 7"/>
              <p:cNvSpPr txBox="1"/>
              <p:nvPr/>
            </p:nvSpPr>
            <p:spPr>
              <a:xfrm>
                <a:off x="5472554" y="6375505"/>
                <a:ext cx="413191" cy="301072"/>
              </a:xfrm>
              <a:prstGeom prst="rect">
                <a:avLst/>
              </a:prstGeom>
              <a:noFill/>
            </p:spPr>
            <p:txBody>
              <a:bodyPr wrap="none" rtlCol="0">
                <a:spAutoFit/>
              </a:bodyPr>
              <a:lstStyle/>
              <a:p>
                <a:r>
                  <a:rPr lang="en-US" sz="800" dirty="0" smtClean="0">
                    <a:solidFill>
                      <a:srgbClr val="1F497D">
                        <a:lumMod val="50000"/>
                      </a:srgbClr>
                    </a:solidFill>
                  </a:rPr>
                  <a:t>IN</a:t>
                </a:r>
                <a:endParaRPr lang="en-US" sz="800" dirty="0">
                  <a:solidFill>
                    <a:srgbClr val="1F497D">
                      <a:lumMod val="50000"/>
                    </a:srgbClr>
                  </a:solidFill>
                </a:endParaRPr>
              </a:p>
            </p:txBody>
          </p:sp>
          <p:sp>
            <p:nvSpPr>
              <p:cNvPr id="9" name="TextBox 8"/>
              <p:cNvSpPr txBox="1"/>
              <p:nvPr/>
            </p:nvSpPr>
            <p:spPr>
              <a:xfrm>
                <a:off x="5448726" y="5484853"/>
                <a:ext cx="969857" cy="473112"/>
              </a:xfrm>
              <a:prstGeom prst="rect">
                <a:avLst/>
              </a:prstGeom>
              <a:noFill/>
            </p:spPr>
            <p:txBody>
              <a:bodyPr wrap="square" rtlCol="0">
                <a:spAutoFit/>
              </a:bodyPr>
              <a:lstStyle/>
              <a:p>
                <a:r>
                  <a:rPr lang="en-US" sz="800" dirty="0" smtClean="0">
                    <a:solidFill>
                      <a:srgbClr val="1F497D">
                        <a:lumMod val="50000"/>
                      </a:srgbClr>
                    </a:solidFill>
                  </a:rPr>
                  <a:t>Classified OUT</a:t>
                </a:r>
                <a:endParaRPr lang="en-US" sz="800" dirty="0">
                  <a:solidFill>
                    <a:srgbClr val="1F497D">
                      <a:lumMod val="50000"/>
                    </a:srgbClr>
                  </a:solidFill>
                </a:endParaRPr>
              </a:p>
            </p:txBody>
          </p:sp>
        </p:gr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02133" y="5010215"/>
              <a:ext cx="1277086" cy="1052333"/>
            </a:xfrm>
            <a:prstGeom prst="rect">
              <a:avLst/>
            </a:prstGeom>
            <a:noFill/>
            <a:ln>
              <a:noFill/>
            </a:ln>
            <a:effectLst>
              <a:outerShdw blurRad="50800" dist="50800" dir="7800000" algn="ctr" rotWithShape="0">
                <a:schemeClr val="bg1">
                  <a:lumMod val="5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31179" y="4995877"/>
              <a:ext cx="1263887" cy="1028937"/>
            </a:xfrm>
            <a:prstGeom prst="rect">
              <a:avLst/>
            </a:prstGeom>
            <a:noFill/>
            <a:ln>
              <a:noFill/>
            </a:ln>
            <a:effectLst>
              <a:outerShdw blurRad="50800" dist="50800" dir="7800000" algn="ctr" rotWithShape="0">
                <a:schemeClr val="bg1">
                  <a:lumMod val="65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61506" y="5024352"/>
              <a:ext cx="1175719" cy="1028937"/>
            </a:xfrm>
            <a:prstGeom prst="rect">
              <a:avLst/>
            </a:prstGeom>
            <a:noFill/>
            <a:ln>
              <a:noFill/>
            </a:ln>
            <a:effectLst>
              <a:outerShdw blurRad="50800" dist="50800" dir="7800000" algn="ctr" rotWithShape="0">
                <a:schemeClr val="bg1">
                  <a:lumMod val="65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3" name="Group 2"/>
          <p:cNvGrpSpPr/>
          <p:nvPr/>
        </p:nvGrpSpPr>
        <p:grpSpPr>
          <a:xfrm>
            <a:off x="5063053" y="5839975"/>
            <a:ext cx="7016355" cy="292476"/>
            <a:chOff x="2713468" y="4766783"/>
            <a:chExt cx="7016354" cy="292476"/>
          </a:xfrm>
        </p:grpSpPr>
        <p:sp>
          <p:nvSpPr>
            <p:cNvPr id="15" name="TextBox 14"/>
            <p:cNvSpPr txBox="1"/>
            <p:nvPr/>
          </p:nvSpPr>
          <p:spPr>
            <a:xfrm>
              <a:off x="4564398" y="4766871"/>
              <a:ext cx="1415964" cy="292388"/>
            </a:xfrm>
            <a:prstGeom prst="rect">
              <a:avLst/>
            </a:prstGeom>
            <a:noFill/>
          </p:spPr>
          <p:txBody>
            <a:bodyPr wrap="none" rtlCol="0">
              <a:spAutoFit/>
            </a:bodyPr>
            <a:lstStyle/>
            <a:p>
              <a:pPr algn="ctr"/>
              <a:r>
                <a:rPr lang="en-US" sz="1300" i="1" dirty="0" smtClean="0">
                  <a:solidFill>
                    <a:prstClr val="black"/>
                  </a:solidFill>
                </a:rPr>
                <a:t>Computer </a:t>
              </a:r>
              <a:r>
                <a:rPr lang="en-US" sz="1300" i="1" dirty="0">
                  <a:solidFill>
                    <a:prstClr val="black"/>
                  </a:solidFill>
                </a:rPr>
                <a:t>Vision</a:t>
              </a:r>
            </a:p>
          </p:txBody>
        </p:sp>
        <p:sp>
          <p:nvSpPr>
            <p:cNvPr id="16" name="TextBox 15"/>
            <p:cNvSpPr txBox="1"/>
            <p:nvPr/>
          </p:nvSpPr>
          <p:spPr>
            <a:xfrm>
              <a:off x="6297786" y="4766783"/>
              <a:ext cx="1585690" cy="292388"/>
            </a:xfrm>
            <a:prstGeom prst="rect">
              <a:avLst/>
            </a:prstGeom>
            <a:noFill/>
          </p:spPr>
          <p:txBody>
            <a:bodyPr wrap="none" rtlCol="0">
              <a:spAutoFit/>
            </a:bodyPr>
            <a:lstStyle/>
            <a:p>
              <a:pPr algn="ctr"/>
              <a:r>
                <a:rPr lang="en-US" sz="1300" i="1" dirty="0" smtClean="0">
                  <a:solidFill>
                    <a:prstClr val="black"/>
                  </a:solidFill>
                </a:rPr>
                <a:t>Complex Networks</a:t>
              </a:r>
              <a:endParaRPr lang="en-US" sz="1300" i="1" dirty="0">
                <a:solidFill>
                  <a:prstClr val="black"/>
                </a:solidFill>
              </a:endParaRPr>
            </a:p>
          </p:txBody>
        </p:sp>
        <p:sp>
          <p:nvSpPr>
            <p:cNvPr id="17" name="TextBox 16"/>
            <p:cNvSpPr txBox="1"/>
            <p:nvPr/>
          </p:nvSpPr>
          <p:spPr>
            <a:xfrm>
              <a:off x="2713468" y="4766871"/>
              <a:ext cx="1233030" cy="292388"/>
            </a:xfrm>
            <a:prstGeom prst="rect">
              <a:avLst/>
            </a:prstGeom>
            <a:noFill/>
          </p:spPr>
          <p:txBody>
            <a:bodyPr wrap="none" rtlCol="0">
              <a:spAutoFit/>
            </a:bodyPr>
            <a:lstStyle/>
            <a:p>
              <a:pPr algn="ctr"/>
              <a:r>
                <a:rPr lang="en-US" sz="1300" i="1" dirty="0" smtClean="0">
                  <a:solidFill>
                    <a:prstClr val="black"/>
                  </a:solidFill>
                </a:rPr>
                <a:t>Bioinformatics</a:t>
              </a:r>
              <a:endParaRPr lang="en-US" sz="1300" i="1" dirty="0">
                <a:solidFill>
                  <a:prstClr val="black"/>
                </a:solidFill>
              </a:endParaRPr>
            </a:p>
          </p:txBody>
        </p:sp>
        <p:sp>
          <p:nvSpPr>
            <p:cNvPr id="19" name="TextBox 18"/>
            <p:cNvSpPr txBox="1"/>
            <p:nvPr/>
          </p:nvSpPr>
          <p:spPr>
            <a:xfrm>
              <a:off x="8448702" y="4766871"/>
              <a:ext cx="1281120" cy="292388"/>
            </a:xfrm>
            <a:prstGeom prst="rect">
              <a:avLst/>
            </a:prstGeom>
            <a:noFill/>
          </p:spPr>
          <p:txBody>
            <a:bodyPr wrap="none" rtlCol="0">
              <a:spAutoFit/>
            </a:bodyPr>
            <a:lstStyle/>
            <a:p>
              <a:pPr algn="ctr"/>
              <a:r>
                <a:rPr lang="en-US" sz="1300" i="1" dirty="0" smtClean="0">
                  <a:solidFill>
                    <a:prstClr val="black"/>
                  </a:solidFill>
                </a:rPr>
                <a:t>Deep Learning</a:t>
              </a:r>
              <a:endParaRPr lang="en-US" sz="1300" i="1" dirty="0">
                <a:solidFill>
                  <a:prstClr val="black"/>
                </a:solidFill>
              </a:endParaRPr>
            </a:p>
          </p:txBody>
        </p:sp>
      </p:grpSp>
      <p:sp>
        <p:nvSpPr>
          <p:cNvPr id="21" name="Subtitle 3"/>
          <p:cNvSpPr txBox="1">
            <a:spLocks/>
          </p:cNvSpPr>
          <p:nvPr/>
        </p:nvSpPr>
        <p:spPr>
          <a:xfrm>
            <a:off x="8621" y="928674"/>
            <a:ext cx="12183379" cy="2017396"/>
          </a:xfrm>
          <a:prstGeom prst="rect">
            <a:avLst/>
          </a:prstGeom>
        </p:spPr>
        <p:txBody>
          <a:bodyPr vert="horz" lIns="91440" tIns="45720" rIns="91440" bIns="45720" rtlCol="0">
            <a:normAutofit fontScale="250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00050" lvl="2" indent="-190500" defTabSz="684701" eaLnBrk="0" fontAlgn="base" hangingPunct="0">
              <a:lnSpc>
                <a:spcPct val="120000"/>
              </a:lnSpc>
              <a:spcBef>
                <a:spcPts val="384"/>
              </a:spcBef>
              <a:spcAft>
                <a:spcPts val="600"/>
              </a:spcAft>
              <a:buSzPct val="100000"/>
              <a:defRPr/>
            </a:pPr>
            <a:r>
              <a:rPr kumimoji="1" lang="en-US" sz="6400" dirty="0" smtClean="0">
                <a:solidFill>
                  <a:prstClr val="black"/>
                </a:solidFill>
                <a:ea typeface="魏碑" charset="-122"/>
              </a:rPr>
              <a:t>Data </a:t>
            </a:r>
            <a:r>
              <a:rPr kumimoji="1" lang="en-US" sz="6400" dirty="0">
                <a:solidFill>
                  <a:prstClr val="black"/>
                </a:solidFill>
                <a:ea typeface="魏碑" charset="-122"/>
              </a:rPr>
              <a:t>analysis plays an important role in data-driven scientific discovery and commercial services. An interesting principle is that HPC ideas should integrate well with Apache (and other) open source big data technologies (ABDS). </a:t>
            </a:r>
            <a:r>
              <a:rPr lang="en-US" sz="6400" b="1" dirty="0" smtClean="0">
                <a:solidFill>
                  <a:prstClr val="black"/>
                </a:solidFill>
              </a:rPr>
              <a:t>HPC-ABDS is a sustainable model that provides </a:t>
            </a:r>
            <a:r>
              <a:rPr lang="en-US" sz="6400" dirty="0" smtClean="0">
                <a:solidFill>
                  <a:prstClr val="black"/>
                </a:solidFill>
              </a:rPr>
              <a:t>Cloud-HPC interoperable software building blocks with  the performance of HPC (High Performance Computing) and the rich functionality of the commodity Apache Big Data Stack.</a:t>
            </a:r>
          </a:p>
          <a:p>
            <a:pPr marL="400050" lvl="2" indent="-190500" defTabSz="684701" eaLnBrk="0" fontAlgn="base" hangingPunct="0">
              <a:lnSpc>
                <a:spcPct val="120000"/>
              </a:lnSpc>
              <a:spcBef>
                <a:spcPts val="384"/>
              </a:spcBef>
              <a:spcAft>
                <a:spcPts val="600"/>
              </a:spcAft>
              <a:buSzPct val="100000"/>
              <a:defRPr/>
            </a:pPr>
            <a:r>
              <a:rPr kumimoji="1" lang="en-US" sz="6400" b="1" dirty="0">
                <a:solidFill>
                  <a:prstClr val="black"/>
                </a:solidFill>
                <a:ea typeface="魏碑" charset="-122"/>
              </a:rPr>
              <a:t>SPIDAL</a:t>
            </a:r>
            <a:r>
              <a:rPr kumimoji="1" lang="en-US" sz="6400" dirty="0">
                <a:solidFill>
                  <a:prstClr val="black"/>
                </a:solidFill>
                <a:ea typeface="魏碑" charset="-122"/>
              </a:rPr>
              <a:t> (</a:t>
            </a:r>
            <a:r>
              <a:rPr kumimoji="1" lang="en-US" sz="6400" b="1" dirty="0">
                <a:solidFill>
                  <a:prstClr val="black"/>
                </a:solidFill>
                <a:ea typeface="魏碑" charset="-122"/>
              </a:rPr>
              <a:t>S</a:t>
            </a:r>
            <a:r>
              <a:rPr kumimoji="1" lang="en-US" sz="6400" dirty="0">
                <a:solidFill>
                  <a:prstClr val="black"/>
                </a:solidFill>
                <a:ea typeface="魏碑" charset="-122"/>
              </a:rPr>
              <a:t>calable </a:t>
            </a:r>
            <a:r>
              <a:rPr kumimoji="1" lang="en-US" sz="6400" b="1" dirty="0">
                <a:solidFill>
                  <a:prstClr val="black"/>
                </a:solidFill>
                <a:ea typeface="魏碑" charset="-122"/>
              </a:rPr>
              <a:t>P</a:t>
            </a:r>
            <a:r>
              <a:rPr kumimoji="1" lang="en-US" sz="6400" dirty="0">
                <a:solidFill>
                  <a:prstClr val="black"/>
                </a:solidFill>
                <a:ea typeface="魏碑" charset="-122"/>
              </a:rPr>
              <a:t>arallel </a:t>
            </a:r>
            <a:r>
              <a:rPr kumimoji="1" lang="en-US" sz="6400" b="1" dirty="0">
                <a:solidFill>
                  <a:prstClr val="black"/>
                </a:solidFill>
                <a:ea typeface="魏碑" charset="-122"/>
              </a:rPr>
              <a:t>I</a:t>
            </a:r>
            <a:r>
              <a:rPr kumimoji="1" lang="en-US" sz="6400" dirty="0">
                <a:solidFill>
                  <a:prstClr val="black"/>
                </a:solidFill>
                <a:ea typeface="魏碑" charset="-122"/>
              </a:rPr>
              <a:t>nteroperable </a:t>
            </a:r>
            <a:r>
              <a:rPr kumimoji="1" lang="en-US" sz="6400" b="1" dirty="0">
                <a:solidFill>
                  <a:prstClr val="black"/>
                </a:solidFill>
                <a:ea typeface="魏碑" charset="-122"/>
              </a:rPr>
              <a:t>D</a:t>
            </a:r>
            <a:r>
              <a:rPr kumimoji="1" lang="en-US" sz="6400" dirty="0">
                <a:solidFill>
                  <a:prstClr val="black"/>
                </a:solidFill>
                <a:ea typeface="魏碑" charset="-122"/>
              </a:rPr>
              <a:t>ata </a:t>
            </a:r>
            <a:r>
              <a:rPr kumimoji="1" lang="en-US" sz="6400" b="1" dirty="0">
                <a:solidFill>
                  <a:prstClr val="black"/>
                </a:solidFill>
                <a:ea typeface="魏碑" charset="-122"/>
              </a:rPr>
              <a:t>A</a:t>
            </a:r>
            <a:r>
              <a:rPr kumimoji="1" lang="en-US" sz="6400" dirty="0">
                <a:solidFill>
                  <a:prstClr val="black"/>
                </a:solidFill>
                <a:ea typeface="魏碑" charset="-122"/>
              </a:rPr>
              <a:t>nalytics </a:t>
            </a:r>
            <a:r>
              <a:rPr kumimoji="1" lang="en-US" sz="6400" b="1" dirty="0">
                <a:solidFill>
                  <a:prstClr val="black"/>
                </a:solidFill>
                <a:ea typeface="魏碑" charset="-122"/>
              </a:rPr>
              <a:t>L</a:t>
            </a:r>
            <a:r>
              <a:rPr kumimoji="1" lang="en-US" sz="6400" dirty="0">
                <a:solidFill>
                  <a:prstClr val="black"/>
                </a:solidFill>
                <a:ea typeface="魏碑" charset="-122"/>
              </a:rPr>
              <a:t>ibrary</a:t>
            </a:r>
            <a:r>
              <a:rPr kumimoji="1" lang="en-US" sz="6400" dirty="0" smtClean="0">
                <a:solidFill>
                  <a:prstClr val="black"/>
                </a:solidFill>
                <a:ea typeface="魏碑" charset="-122"/>
              </a:rPr>
              <a:t>) is an IU-led community infrastructure built upon the HPC-ABDS concept </a:t>
            </a:r>
            <a:r>
              <a:rPr kumimoji="1" lang="en-US" sz="6400" dirty="0">
                <a:solidFill>
                  <a:prstClr val="black"/>
                </a:solidFill>
                <a:ea typeface="魏碑" charset="-122"/>
              </a:rPr>
              <a:t>for </a:t>
            </a:r>
            <a:r>
              <a:rPr kumimoji="1" lang="en-US" sz="6400" dirty="0" err="1">
                <a:solidFill>
                  <a:prstClr val="black"/>
                </a:solidFill>
                <a:ea typeface="魏碑" charset="-122"/>
              </a:rPr>
              <a:t>Biomolecular</a:t>
            </a:r>
            <a:r>
              <a:rPr kumimoji="1" lang="en-US" sz="6400" dirty="0">
                <a:solidFill>
                  <a:prstClr val="black"/>
                </a:solidFill>
                <a:ea typeface="魏碑" charset="-122"/>
              </a:rPr>
              <a:t> Simulations, Network and Computational Social Science, Epidemiology, Computer Vision, Spatial Geographical Information Systems, Remote Sensing for Polar Science and Pathology Informatics.</a:t>
            </a:r>
          </a:p>
          <a:p>
            <a:pPr marL="400050" lvl="2" indent="-190500" defTabSz="684701" eaLnBrk="0" fontAlgn="base" hangingPunct="0">
              <a:lnSpc>
                <a:spcPct val="120000"/>
              </a:lnSpc>
              <a:spcBef>
                <a:spcPts val="384"/>
              </a:spcBef>
              <a:spcAft>
                <a:spcPts val="500"/>
              </a:spcAft>
              <a:buSzPct val="100000"/>
              <a:defRPr/>
            </a:pPr>
            <a:r>
              <a:rPr kumimoji="1" lang="en-US" sz="6400" dirty="0" smtClean="0">
                <a:solidFill>
                  <a:prstClr val="black"/>
                </a:solidFill>
                <a:ea typeface="魏碑" charset="-122"/>
              </a:rPr>
              <a:t>Illustrating HPC-ABDS, we </a:t>
            </a:r>
            <a:r>
              <a:rPr kumimoji="1" lang="en-US" sz="6400" dirty="0">
                <a:solidFill>
                  <a:prstClr val="black"/>
                </a:solidFill>
                <a:ea typeface="魏碑" charset="-122"/>
              </a:rPr>
              <a:t>have shown that previous standalone enhanced versions of MapReduce can be </a:t>
            </a:r>
            <a:r>
              <a:rPr kumimoji="1" lang="en-US" sz="6400" dirty="0" smtClean="0">
                <a:solidFill>
                  <a:prstClr val="black"/>
                </a:solidFill>
                <a:ea typeface="魏碑" charset="-122"/>
              </a:rPr>
              <a:t>replaced </a:t>
            </a:r>
            <a:r>
              <a:rPr kumimoji="1" lang="en-US" sz="6400" dirty="0">
                <a:solidFill>
                  <a:prstClr val="black"/>
                </a:solidFill>
                <a:ea typeface="魏碑" charset="-122"/>
              </a:rPr>
              <a:t>by </a:t>
            </a:r>
            <a:r>
              <a:rPr kumimoji="1" lang="en-US" sz="6400" b="1" dirty="0" smtClean="0">
                <a:solidFill>
                  <a:prstClr val="black"/>
                </a:solidFill>
                <a:ea typeface="魏碑" charset="-122"/>
              </a:rPr>
              <a:t>Harp</a:t>
            </a:r>
            <a:r>
              <a:rPr kumimoji="1" lang="en-US" sz="6400" dirty="0" smtClean="0">
                <a:solidFill>
                  <a:prstClr val="black"/>
                </a:solidFill>
                <a:ea typeface="魏碑" charset="-122"/>
              </a:rPr>
              <a:t> </a:t>
            </a:r>
            <a:r>
              <a:rPr kumimoji="1" lang="en-US" sz="6400" b="1" dirty="0" smtClean="0">
                <a:solidFill>
                  <a:prstClr val="black"/>
                </a:solidFill>
                <a:ea typeface="魏碑" charset="-122"/>
              </a:rPr>
              <a:t>(a </a:t>
            </a:r>
            <a:r>
              <a:rPr kumimoji="1" lang="en-US" sz="6400" b="1" dirty="0">
                <a:solidFill>
                  <a:prstClr val="black"/>
                </a:solidFill>
                <a:ea typeface="魏碑" charset="-122"/>
              </a:rPr>
              <a:t>Hadoop </a:t>
            </a:r>
            <a:r>
              <a:rPr kumimoji="1" lang="en-US" sz="6400" b="1" dirty="0" smtClean="0">
                <a:solidFill>
                  <a:prstClr val="black"/>
                </a:solidFill>
                <a:ea typeface="魏碑" charset="-122"/>
              </a:rPr>
              <a:t>plug-in)</a:t>
            </a:r>
            <a:r>
              <a:rPr kumimoji="1" lang="en-US" sz="6400" dirty="0" smtClean="0">
                <a:solidFill>
                  <a:prstClr val="black"/>
                </a:solidFill>
                <a:ea typeface="魏碑" charset="-122"/>
              </a:rPr>
              <a:t> </a:t>
            </a:r>
            <a:r>
              <a:rPr kumimoji="1" lang="en-US" sz="6400" dirty="0">
                <a:solidFill>
                  <a:prstClr val="black"/>
                </a:solidFill>
                <a:ea typeface="魏碑" charset="-122"/>
              </a:rPr>
              <a:t>that offers both data abstractions useful for high performance iteration and </a:t>
            </a:r>
            <a:r>
              <a:rPr kumimoji="1" lang="en-US" sz="6400" dirty="0" smtClean="0">
                <a:solidFill>
                  <a:prstClr val="black"/>
                </a:solidFill>
                <a:ea typeface="魏碑" charset="-122"/>
              </a:rPr>
              <a:t>MPI-quality communication and can drive libraries like </a:t>
            </a:r>
            <a:r>
              <a:rPr kumimoji="1" lang="en-US" sz="6400" b="1" dirty="0" smtClean="0">
                <a:solidFill>
                  <a:prstClr val="black"/>
                </a:solidFill>
                <a:ea typeface="魏碑" charset="-122"/>
              </a:rPr>
              <a:t>Mahout</a:t>
            </a:r>
            <a:r>
              <a:rPr kumimoji="1" lang="en-US" sz="6400" dirty="0" smtClean="0">
                <a:solidFill>
                  <a:prstClr val="black"/>
                </a:solidFill>
                <a:ea typeface="魏碑" charset="-122"/>
              </a:rPr>
              <a:t>, </a:t>
            </a:r>
            <a:r>
              <a:rPr kumimoji="1" lang="en-US" sz="6400" b="1" dirty="0" err="1" smtClean="0">
                <a:solidFill>
                  <a:prstClr val="black"/>
                </a:solidFill>
                <a:ea typeface="魏碑" charset="-122"/>
              </a:rPr>
              <a:t>MLlib</a:t>
            </a:r>
            <a:r>
              <a:rPr kumimoji="1" lang="en-US" sz="6400" dirty="0" smtClean="0">
                <a:solidFill>
                  <a:prstClr val="black"/>
                </a:solidFill>
                <a:ea typeface="魏碑" charset="-122"/>
              </a:rPr>
              <a:t>, </a:t>
            </a:r>
            <a:r>
              <a:rPr kumimoji="1" lang="en-US" sz="6400" b="1" dirty="0" smtClean="0">
                <a:solidFill>
                  <a:prstClr val="black"/>
                </a:solidFill>
                <a:ea typeface="魏碑" charset="-122"/>
              </a:rPr>
              <a:t>DAAL and Deep Learning </a:t>
            </a:r>
            <a:r>
              <a:rPr kumimoji="1" lang="en-US" sz="6400" dirty="0" smtClean="0">
                <a:solidFill>
                  <a:prstClr val="black"/>
                </a:solidFill>
                <a:ea typeface="魏碑" charset="-122"/>
              </a:rPr>
              <a:t>on HPC and Cloud systems.</a:t>
            </a:r>
            <a:endParaRPr kumimoji="1" lang="en-US" sz="6400" dirty="0">
              <a:solidFill>
                <a:prstClr val="black"/>
              </a:solidFill>
              <a:ea typeface="魏碑" charset="-122"/>
            </a:endParaRPr>
          </a:p>
          <a:p>
            <a:pPr marL="400050" lvl="2" indent="-190500" defTabSz="684701" eaLnBrk="0" fontAlgn="base" hangingPunct="0">
              <a:lnSpc>
                <a:spcPct val="120000"/>
              </a:lnSpc>
              <a:spcBef>
                <a:spcPts val="384"/>
              </a:spcBef>
              <a:spcAft>
                <a:spcPts val="600"/>
              </a:spcAft>
              <a:buSzPct val="100000"/>
              <a:defRPr/>
            </a:pPr>
            <a:r>
              <a:rPr kumimoji="1" lang="en-US" sz="6400" b="1" dirty="0" smtClean="0">
                <a:solidFill>
                  <a:prstClr val="black"/>
                </a:solidFill>
                <a:ea typeface="魏碑" charset="-122"/>
              </a:rPr>
              <a:t>Project: </a:t>
            </a:r>
            <a:r>
              <a:rPr kumimoji="1" lang="en-US" sz="6400" dirty="0" smtClean="0">
                <a:solidFill>
                  <a:prstClr val="black"/>
                </a:solidFill>
                <a:ea typeface="魏碑" charset="-122"/>
              </a:rPr>
              <a:t>Optimize performance of SPIDAL data analytics both between and within nodes on leading edge </a:t>
            </a:r>
            <a:r>
              <a:rPr kumimoji="1" lang="en-US" sz="6400" b="1" dirty="0" smtClean="0">
                <a:solidFill>
                  <a:prstClr val="black"/>
                </a:solidFill>
                <a:ea typeface="魏碑" charset="-122"/>
              </a:rPr>
              <a:t>Intel systems: </a:t>
            </a:r>
            <a:r>
              <a:rPr kumimoji="1" lang="en-US" sz="6400" dirty="0" smtClean="0">
                <a:solidFill>
                  <a:prstClr val="black"/>
                </a:solidFill>
                <a:ea typeface="魏碑" charset="-122"/>
              </a:rPr>
              <a:t>initially</a:t>
            </a:r>
            <a:r>
              <a:rPr kumimoji="1" lang="en-US" sz="6400" b="1" dirty="0" smtClean="0">
                <a:solidFill>
                  <a:prstClr val="black"/>
                </a:solidFill>
                <a:ea typeface="魏碑" charset="-122"/>
              </a:rPr>
              <a:t> </a:t>
            </a:r>
            <a:r>
              <a:rPr kumimoji="1" lang="en-US" sz="6400" b="1" dirty="0" err="1" smtClean="0">
                <a:solidFill>
                  <a:prstClr val="black"/>
                </a:solidFill>
                <a:ea typeface="魏碑" charset="-122"/>
              </a:rPr>
              <a:t>Haswell</a:t>
            </a:r>
            <a:r>
              <a:rPr kumimoji="1" lang="en-US" sz="6400" b="1" dirty="0" smtClean="0">
                <a:solidFill>
                  <a:prstClr val="black"/>
                </a:solidFill>
                <a:ea typeface="魏碑" charset="-122"/>
              </a:rPr>
              <a:t> </a:t>
            </a:r>
            <a:r>
              <a:rPr kumimoji="1" lang="en-US" sz="6400" dirty="0" smtClean="0">
                <a:solidFill>
                  <a:prstClr val="black"/>
                </a:solidFill>
                <a:ea typeface="魏碑" charset="-122"/>
              </a:rPr>
              <a:t>and </a:t>
            </a:r>
            <a:r>
              <a:rPr kumimoji="1" lang="en-US" sz="6400" b="1" dirty="0" smtClean="0">
                <a:solidFill>
                  <a:prstClr val="black"/>
                </a:solidFill>
                <a:ea typeface="魏碑" charset="-122"/>
              </a:rPr>
              <a:t>Knights Landing</a:t>
            </a:r>
            <a:r>
              <a:rPr kumimoji="1" lang="en-US" sz="6400" dirty="0" smtClean="0">
                <a:solidFill>
                  <a:prstClr val="black"/>
                </a:solidFill>
                <a:ea typeface="魏碑" charset="-122"/>
              </a:rPr>
              <a:t>.</a:t>
            </a:r>
          </a:p>
          <a:p>
            <a:pPr marL="400050" lvl="2" indent="-190500" defTabSz="684701" eaLnBrk="0" fontAlgn="base" hangingPunct="0">
              <a:lnSpc>
                <a:spcPct val="120000"/>
              </a:lnSpc>
              <a:spcBef>
                <a:spcPts val="384"/>
              </a:spcBef>
              <a:spcAft>
                <a:spcPts val="600"/>
              </a:spcAft>
              <a:buSzPct val="100000"/>
              <a:defRPr/>
            </a:pPr>
            <a:r>
              <a:rPr kumimoji="1" lang="en-US" sz="6400" b="1" dirty="0" smtClean="0">
                <a:solidFill>
                  <a:prstClr val="black"/>
                </a:solidFill>
                <a:ea typeface="魏碑" charset="-122"/>
              </a:rPr>
              <a:t>Benefit: </a:t>
            </a:r>
            <a:r>
              <a:rPr kumimoji="1" lang="en-US" sz="6400" dirty="0" smtClean="0">
                <a:solidFill>
                  <a:prstClr val="black"/>
                </a:solidFill>
                <a:ea typeface="魏碑" charset="-122"/>
              </a:rPr>
              <a:t>Data Analytics running on cloud and HPC Intel clusters with top performance</a:t>
            </a:r>
          </a:p>
          <a:p>
            <a:pPr marL="400050" lvl="2" indent="-190500" defTabSz="684701" eaLnBrk="0" fontAlgn="base" hangingPunct="0">
              <a:lnSpc>
                <a:spcPct val="120000"/>
              </a:lnSpc>
              <a:spcBef>
                <a:spcPts val="384"/>
              </a:spcBef>
              <a:spcAft>
                <a:spcPts val="600"/>
              </a:spcAft>
              <a:buSzPct val="100000"/>
              <a:defRPr/>
            </a:pPr>
            <a:r>
              <a:rPr kumimoji="1" lang="en-US" sz="6400" b="1" dirty="0" smtClean="0">
                <a:solidFill>
                  <a:prstClr val="black"/>
                </a:solidFill>
                <a:ea typeface="魏碑" charset="-122"/>
              </a:rPr>
              <a:t>Support Requested:</a:t>
            </a:r>
            <a:r>
              <a:rPr kumimoji="1" lang="en-US" sz="6400" dirty="0" smtClean="0">
                <a:solidFill>
                  <a:prstClr val="black"/>
                </a:solidFill>
                <a:ea typeface="魏碑" charset="-122"/>
              </a:rPr>
              <a:t/>
            </a:r>
            <a:br>
              <a:rPr kumimoji="1" lang="en-US" sz="6400" dirty="0" smtClean="0">
                <a:solidFill>
                  <a:prstClr val="black"/>
                </a:solidFill>
                <a:ea typeface="魏碑" charset="-122"/>
              </a:rPr>
            </a:br>
            <a:r>
              <a:rPr kumimoji="1" lang="en-US" sz="6400" dirty="0" smtClean="0">
                <a:solidFill>
                  <a:prstClr val="black"/>
                </a:solidFill>
                <a:ea typeface="魏碑" charset="-122"/>
              </a:rPr>
              <a:t/>
            </a:r>
            <a:br>
              <a:rPr kumimoji="1" lang="en-US" sz="6400" dirty="0" smtClean="0">
                <a:solidFill>
                  <a:prstClr val="black"/>
                </a:solidFill>
                <a:ea typeface="魏碑" charset="-122"/>
              </a:rPr>
            </a:br>
            <a:endParaRPr kumimoji="1" lang="en-US" sz="6400" dirty="0" smtClean="0">
              <a:solidFill>
                <a:prstClr val="black"/>
              </a:solidFill>
              <a:ea typeface="魏碑" charset="-122"/>
            </a:endParaRPr>
          </a:p>
          <a:p>
            <a:pPr>
              <a:buSzPct val="100000"/>
            </a:pPr>
            <a:endParaRPr lang="en-US" dirty="0" smtClean="0">
              <a:solidFill>
                <a:prstClr val="black"/>
              </a:solidFill>
            </a:endParaRPr>
          </a:p>
          <a:p>
            <a:pPr algn="ctr">
              <a:buSzPct val="100000"/>
            </a:pPr>
            <a:endParaRPr lang="en-US" dirty="0">
              <a:solidFill>
                <a:prstClr val="black"/>
              </a:solidFill>
            </a:endParaRPr>
          </a:p>
        </p:txBody>
      </p:sp>
      <p:sp>
        <p:nvSpPr>
          <p:cNvPr id="5" name="TextBox 4"/>
          <p:cNvSpPr txBox="1"/>
          <p:nvPr/>
        </p:nvSpPr>
        <p:spPr>
          <a:xfrm>
            <a:off x="173288" y="5008419"/>
            <a:ext cx="4794421" cy="830997"/>
          </a:xfrm>
          <a:prstGeom prst="rect">
            <a:avLst/>
          </a:prstGeom>
          <a:noFill/>
        </p:spPr>
        <p:txBody>
          <a:bodyPr wrap="square" rtlCol="0">
            <a:spAutoFit/>
          </a:bodyPr>
          <a:lstStyle/>
          <a:p>
            <a:pPr marL="342900" indent="-342900">
              <a:buFont typeface="+mj-lt"/>
              <a:buAutoNum type="alphaLcParenR"/>
            </a:pPr>
            <a:r>
              <a:rPr lang="en-US" sz="1600" dirty="0" smtClean="0">
                <a:solidFill>
                  <a:prstClr val="black"/>
                </a:solidFill>
                <a:latin typeface="Arial" panose="020B0604020202020204" pitchFamily="34" charset="0"/>
                <a:cs typeface="Arial" panose="020B0604020202020204" pitchFamily="34" charset="0"/>
              </a:rPr>
              <a:t>Collaboration </a:t>
            </a:r>
            <a:r>
              <a:rPr lang="en-US" sz="1600" dirty="0">
                <a:solidFill>
                  <a:prstClr val="black"/>
                </a:solidFill>
                <a:latin typeface="Arial" panose="020B0604020202020204" pitchFamily="34" charset="0"/>
                <a:cs typeface="Arial" panose="020B0604020202020204" pitchFamily="34" charset="0"/>
              </a:rPr>
              <a:t>on </a:t>
            </a:r>
            <a:r>
              <a:rPr lang="en-US" sz="1600" dirty="0" smtClean="0">
                <a:solidFill>
                  <a:prstClr val="black"/>
                </a:solidFill>
                <a:latin typeface="Arial" panose="020B0604020202020204" pitchFamily="34" charset="0"/>
                <a:cs typeface="Arial" panose="020B0604020202020204" pitchFamily="34" charset="0"/>
              </a:rPr>
              <a:t>Optimization</a:t>
            </a:r>
          </a:p>
          <a:p>
            <a:pPr marL="342900" indent="-342900">
              <a:buFont typeface="+mj-lt"/>
              <a:buAutoNum type="alphaLcParenR"/>
            </a:pPr>
            <a:r>
              <a:rPr lang="en-US" sz="1600" dirty="0" smtClean="0">
                <a:solidFill>
                  <a:prstClr val="black"/>
                </a:solidFill>
                <a:latin typeface="Arial" panose="020B0604020202020204" pitchFamily="34" charset="0"/>
                <a:cs typeface="Arial" panose="020B0604020202020204" pitchFamily="34" charset="0"/>
              </a:rPr>
              <a:t>Funding </a:t>
            </a:r>
            <a:r>
              <a:rPr lang="en-US" sz="1600" dirty="0">
                <a:solidFill>
                  <a:prstClr val="black"/>
                </a:solidFill>
                <a:latin typeface="Arial" panose="020B0604020202020204" pitchFamily="34" charset="0"/>
                <a:cs typeface="Arial" panose="020B0604020202020204" pitchFamily="34" charset="0"/>
              </a:rPr>
              <a:t>of software engineer </a:t>
            </a:r>
            <a:r>
              <a:rPr lang="en-US" sz="1600" dirty="0" smtClean="0">
                <a:solidFill>
                  <a:prstClr val="black"/>
                </a:solidFill>
                <a:latin typeface="Arial" panose="020B0604020202020204" pitchFamily="34" charset="0"/>
                <a:cs typeface="Arial" panose="020B0604020202020204" pitchFamily="34" charset="0"/>
              </a:rPr>
              <a:t>optimizing SPIDAL algorithm performance. $50K per year</a:t>
            </a:r>
            <a:endParaRPr lang="en-US" sz="160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7341609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3702" y="24493"/>
            <a:ext cx="8625608" cy="461269"/>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p>
            <a:pPr eaLnBrk="0" fontAlgn="base" hangingPunct="0">
              <a:spcAft>
                <a:spcPct val="0"/>
              </a:spcAft>
            </a:pPr>
            <a:r>
              <a:rPr lang="en-US" sz="3200" b="1" dirty="0">
                <a:solidFill>
                  <a:srgbClr val="B30838"/>
                </a:solidFill>
                <a:cs typeface="ＭＳ Ｐゴシック" pitchFamily="-107" charset="-128"/>
              </a:rPr>
              <a:t>Six Computation </a:t>
            </a:r>
            <a:r>
              <a:rPr lang="en-US" sz="3200" b="1" dirty="0" smtClean="0">
                <a:solidFill>
                  <a:srgbClr val="B30838"/>
                </a:solidFill>
                <a:cs typeface="ＭＳ Ｐゴシック" pitchFamily="-107" charset="-128"/>
              </a:rPr>
              <a:t>Models </a:t>
            </a:r>
            <a:r>
              <a:rPr lang="en-US" sz="3200" b="1" dirty="0">
                <a:solidFill>
                  <a:srgbClr val="B30838"/>
                </a:solidFill>
                <a:cs typeface="ＭＳ Ｐゴシック" pitchFamily="-107" charset="-128"/>
              </a:rPr>
              <a:t>for Data Analytics</a:t>
            </a:r>
          </a:p>
        </p:txBody>
      </p:sp>
      <p:grpSp>
        <p:nvGrpSpPr>
          <p:cNvPr id="1765" name="Group 1764"/>
          <p:cNvGrpSpPr/>
          <p:nvPr/>
        </p:nvGrpSpPr>
        <p:grpSpPr>
          <a:xfrm>
            <a:off x="0" y="1180730"/>
            <a:ext cx="12118206" cy="4276794"/>
            <a:chOff x="0" y="0"/>
            <a:chExt cx="6013450" cy="1985039"/>
          </a:xfrm>
        </p:grpSpPr>
        <p:grpSp>
          <p:nvGrpSpPr>
            <p:cNvPr id="1766" name="Group 1765"/>
            <p:cNvGrpSpPr>
              <a:grpSpLocks noChangeAspect="1"/>
            </p:cNvGrpSpPr>
            <p:nvPr/>
          </p:nvGrpSpPr>
          <p:grpSpPr bwMode="auto">
            <a:xfrm>
              <a:off x="38099" y="0"/>
              <a:ext cx="5975350" cy="1390650"/>
              <a:chOff x="38099" y="0"/>
              <a:chExt cx="3764" cy="876"/>
            </a:xfrm>
          </p:grpSpPr>
          <p:sp>
            <p:nvSpPr>
              <p:cNvPr id="1813" name="AutoShape 3"/>
              <p:cNvSpPr>
                <a:spLocks noChangeAspect="1" noChangeArrowheads="1" noTextEdit="1"/>
              </p:cNvSpPr>
              <p:nvPr/>
            </p:nvSpPr>
            <p:spPr bwMode="auto">
              <a:xfrm>
                <a:off x="38099" y="0"/>
                <a:ext cx="3764" cy="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grpSp>
            <p:nvGrpSpPr>
              <p:cNvPr id="1814" name="Group 1813"/>
              <p:cNvGrpSpPr>
                <a:grpSpLocks/>
              </p:cNvGrpSpPr>
              <p:nvPr/>
            </p:nvGrpSpPr>
            <p:grpSpPr bwMode="auto">
              <a:xfrm>
                <a:off x="38100" y="16"/>
                <a:ext cx="2451" cy="827"/>
                <a:chOff x="38100" y="16"/>
                <a:chExt cx="2451" cy="827"/>
              </a:xfrm>
            </p:grpSpPr>
            <p:sp>
              <p:nvSpPr>
                <p:cNvPr id="2005" name="Rectangle 2004"/>
                <p:cNvSpPr>
                  <a:spLocks noChangeArrowheads="1"/>
                </p:cNvSpPr>
                <p:nvPr/>
              </p:nvSpPr>
              <p:spPr bwMode="auto">
                <a:xfrm>
                  <a:off x="39976" y="165"/>
                  <a:ext cx="575" cy="677"/>
                </a:xfrm>
                <a:prstGeom prst="rect">
                  <a:avLst/>
                </a:prstGeom>
                <a:solidFill>
                  <a:srgbClr val="D9D9D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2006" name="Rectangle 2005"/>
                <p:cNvSpPr>
                  <a:spLocks noChangeArrowheads="1"/>
                </p:cNvSpPr>
                <p:nvPr/>
              </p:nvSpPr>
              <p:spPr bwMode="auto">
                <a:xfrm>
                  <a:off x="39976" y="165"/>
                  <a:ext cx="575" cy="677"/>
                </a:xfrm>
                <a:prstGeom prst="rect">
                  <a:avLst/>
                </a:prstGeom>
                <a:noFill/>
                <a:ln w="635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2007" name="Rectangle 2006"/>
                <p:cNvSpPr>
                  <a:spLocks noChangeArrowheads="1"/>
                </p:cNvSpPr>
                <p:nvPr/>
              </p:nvSpPr>
              <p:spPr bwMode="auto">
                <a:xfrm>
                  <a:off x="38100" y="16"/>
                  <a:ext cx="564" cy="15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2008" name="Rectangle 2007"/>
                <p:cNvSpPr>
                  <a:spLocks noChangeArrowheads="1"/>
                </p:cNvSpPr>
                <p:nvPr/>
              </p:nvSpPr>
              <p:spPr bwMode="auto">
                <a:xfrm>
                  <a:off x="38100" y="16"/>
                  <a:ext cx="564" cy="154"/>
                </a:xfrm>
                <a:prstGeom prst="rect">
                  <a:avLst/>
                </a:prstGeom>
                <a:noFill/>
                <a:ln w="635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100" b="1" dirty="0">
                    <a:solidFill>
                      <a:srgbClr val="000000"/>
                    </a:solidFill>
                  </a:endParaRPr>
                </a:p>
              </p:txBody>
            </p:sp>
            <p:sp>
              <p:nvSpPr>
                <p:cNvPr id="2009" name="Rectangle 2008"/>
                <p:cNvSpPr>
                  <a:spLocks noChangeArrowheads="1"/>
                </p:cNvSpPr>
                <p:nvPr/>
              </p:nvSpPr>
              <p:spPr bwMode="auto">
                <a:xfrm>
                  <a:off x="38233" y="29"/>
                  <a:ext cx="59" cy="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p>
                  <a:pPr fontAlgn="base"/>
                  <a:r>
                    <a:rPr lang="en-US" sz="1100" b="1" dirty="0">
                      <a:solidFill>
                        <a:srgbClr val="000000"/>
                      </a:solidFill>
                      <a:ea typeface="Times New Roman"/>
                    </a:rPr>
                    <a:t>(1) </a:t>
                  </a:r>
                  <a:endParaRPr lang="en-US" sz="1100" dirty="0">
                    <a:solidFill>
                      <a:srgbClr val="000000"/>
                    </a:solidFill>
                    <a:latin typeface="Times New Roman"/>
                    <a:ea typeface="Times New Roman"/>
                  </a:endParaRPr>
                </a:p>
              </p:txBody>
            </p:sp>
            <p:sp>
              <p:nvSpPr>
                <p:cNvPr id="2010" name="Rectangle 2009"/>
                <p:cNvSpPr>
                  <a:spLocks noChangeArrowheads="1"/>
                </p:cNvSpPr>
                <p:nvPr/>
              </p:nvSpPr>
              <p:spPr bwMode="auto">
                <a:xfrm>
                  <a:off x="38308" y="32"/>
                  <a:ext cx="216" cy="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p>
                  <a:pPr fontAlgn="base"/>
                  <a:r>
                    <a:rPr lang="en-US" sz="1100" b="1" dirty="0">
                      <a:solidFill>
                        <a:srgbClr val="000000"/>
                      </a:solidFill>
                      <a:ea typeface="Times New Roman"/>
                    </a:rPr>
                    <a:t>Map Only</a:t>
                  </a:r>
                  <a:endParaRPr lang="en-US" sz="1100" dirty="0">
                    <a:solidFill>
                      <a:srgbClr val="000000"/>
                    </a:solidFill>
                    <a:latin typeface="Times New Roman"/>
                    <a:ea typeface="Times New Roman"/>
                  </a:endParaRPr>
                </a:p>
              </p:txBody>
            </p:sp>
            <p:sp>
              <p:nvSpPr>
                <p:cNvPr id="2011" name="Rectangle 2010"/>
                <p:cNvSpPr>
                  <a:spLocks noChangeArrowheads="1"/>
                </p:cNvSpPr>
                <p:nvPr/>
              </p:nvSpPr>
              <p:spPr bwMode="auto">
                <a:xfrm>
                  <a:off x="39976" y="16"/>
                  <a:ext cx="575" cy="14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2012" name="Rectangle 2011"/>
                <p:cNvSpPr>
                  <a:spLocks noChangeArrowheads="1"/>
                </p:cNvSpPr>
                <p:nvPr/>
              </p:nvSpPr>
              <p:spPr bwMode="auto">
                <a:xfrm>
                  <a:off x="39976" y="16"/>
                  <a:ext cx="575" cy="149"/>
                </a:xfrm>
                <a:prstGeom prst="rect">
                  <a:avLst/>
                </a:prstGeom>
                <a:noFill/>
                <a:ln w="635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2013" name="Rectangle 2012"/>
                <p:cNvSpPr>
                  <a:spLocks noChangeArrowheads="1"/>
                </p:cNvSpPr>
                <p:nvPr/>
              </p:nvSpPr>
              <p:spPr bwMode="auto">
                <a:xfrm>
                  <a:off x="40034" y="27"/>
                  <a:ext cx="446" cy="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p>
                  <a:pPr fontAlgn="base"/>
                  <a:r>
                    <a:rPr lang="en-US" sz="1100" b="1">
                      <a:solidFill>
                        <a:srgbClr val="000000"/>
                      </a:solidFill>
                      <a:ea typeface="Times New Roman"/>
                    </a:rPr>
                    <a:t>(4) Point to Point or </a:t>
                  </a:r>
                  <a:endParaRPr lang="en-US" sz="1100">
                    <a:solidFill>
                      <a:srgbClr val="000000"/>
                    </a:solidFill>
                    <a:latin typeface="Times New Roman"/>
                    <a:ea typeface="Times New Roman"/>
                  </a:endParaRPr>
                </a:p>
              </p:txBody>
            </p:sp>
            <p:sp>
              <p:nvSpPr>
                <p:cNvPr id="2014" name="Rectangle 2013"/>
                <p:cNvSpPr>
                  <a:spLocks noChangeArrowheads="1"/>
                </p:cNvSpPr>
                <p:nvPr/>
              </p:nvSpPr>
              <p:spPr bwMode="auto">
                <a:xfrm>
                  <a:off x="40017" y="90"/>
                  <a:ext cx="96" cy="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p>
                  <a:pPr fontAlgn="base"/>
                  <a:r>
                    <a:rPr lang="en-US" sz="1100" b="1">
                      <a:solidFill>
                        <a:srgbClr val="000000"/>
                      </a:solidFill>
                      <a:ea typeface="Times New Roman"/>
                    </a:rPr>
                    <a:t>Map</a:t>
                  </a:r>
                  <a:endParaRPr lang="en-US" sz="1100">
                    <a:solidFill>
                      <a:srgbClr val="000000"/>
                    </a:solidFill>
                    <a:latin typeface="Times New Roman"/>
                    <a:ea typeface="Times New Roman"/>
                  </a:endParaRPr>
                </a:p>
              </p:txBody>
            </p:sp>
            <p:sp>
              <p:nvSpPr>
                <p:cNvPr id="2015" name="Rectangle 2014"/>
                <p:cNvSpPr>
                  <a:spLocks noChangeArrowheads="1"/>
                </p:cNvSpPr>
                <p:nvPr/>
              </p:nvSpPr>
              <p:spPr bwMode="auto">
                <a:xfrm>
                  <a:off x="40117" y="90"/>
                  <a:ext cx="16" cy="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p>
                  <a:pPr fontAlgn="base"/>
                  <a:r>
                    <a:rPr lang="en-US" sz="1100" b="1">
                      <a:solidFill>
                        <a:srgbClr val="000000"/>
                      </a:solidFill>
                      <a:ea typeface="Times New Roman"/>
                    </a:rPr>
                    <a:t>-</a:t>
                  </a:r>
                  <a:endParaRPr lang="en-US" sz="1100">
                    <a:solidFill>
                      <a:srgbClr val="000000"/>
                    </a:solidFill>
                    <a:latin typeface="Times New Roman"/>
                    <a:ea typeface="Times New Roman"/>
                  </a:endParaRPr>
                </a:p>
              </p:txBody>
            </p:sp>
            <p:sp>
              <p:nvSpPr>
                <p:cNvPr id="2016" name="Rectangle 2015"/>
                <p:cNvSpPr>
                  <a:spLocks noChangeArrowheads="1"/>
                </p:cNvSpPr>
                <p:nvPr/>
              </p:nvSpPr>
              <p:spPr bwMode="auto">
                <a:xfrm>
                  <a:off x="40134" y="90"/>
                  <a:ext cx="363" cy="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p>
                  <a:pPr fontAlgn="base"/>
                  <a:r>
                    <a:rPr lang="en-US" sz="1100" b="1" dirty="0">
                      <a:solidFill>
                        <a:srgbClr val="000000"/>
                      </a:solidFill>
                      <a:ea typeface="Times New Roman"/>
                    </a:rPr>
                    <a:t>Communication</a:t>
                  </a:r>
                  <a:endParaRPr lang="en-US" sz="1100" dirty="0">
                    <a:solidFill>
                      <a:srgbClr val="000000"/>
                    </a:solidFill>
                    <a:latin typeface="Times New Roman"/>
                    <a:ea typeface="Times New Roman"/>
                  </a:endParaRPr>
                </a:p>
              </p:txBody>
            </p:sp>
            <p:sp>
              <p:nvSpPr>
                <p:cNvPr id="2017" name="Rectangle 2016"/>
                <p:cNvSpPr>
                  <a:spLocks noChangeArrowheads="1"/>
                </p:cNvSpPr>
                <p:nvPr/>
              </p:nvSpPr>
              <p:spPr bwMode="auto">
                <a:xfrm>
                  <a:off x="39301" y="16"/>
                  <a:ext cx="677" cy="1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2018" name="Rectangle 2017"/>
                <p:cNvSpPr>
                  <a:spLocks noChangeArrowheads="1"/>
                </p:cNvSpPr>
                <p:nvPr/>
              </p:nvSpPr>
              <p:spPr bwMode="auto">
                <a:xfrm>
                  <a:off x="39301" y="16"/>
                  <a:ext cx="677" cy="150"/>
                </a:xfrm>
                <a:prstGeom prst="rect">
                  <a:avLst/>
                </a:prstGeom>
                <a:noFill/>
                <a:ln w="635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2019" name="Rectangle 2018"/>
                <p:cNvSpPr>
                  <a:spLocks noChangeArrowheads="1"/>
                </p:cNvSpPr>
                <p:nvPr/>
              </p:nvSpPr>
              <p:spPr bwMode="auto">
                <a:xfrm>
                  <a:off x="39320" y="25"/>
                  <a:ext cx="59" cy="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p>
                  <a:pPr fontAlgn="base"/>
                  <a:r>
                    <a:rPr lang="en-US" sz="1100" b="1">
                      <a:solidFill>
                        <a:srgbClr val="000000"/>
                      </a:solidFill>
                      <a:ea typeface="Times New Roman"/>
                    </a:rPr>
                    <a:t>(3) </a:t>
                  </a:r>
                  <a:endParaRPr lang="en-US" sz="1100">
                    <a:solidFill>
                      <a:srgbClr val="000000"/>
                    </a:solidFill>
                    <a:latin typeface="Times New Roman"/>
                    <a:ea typeface="Times New Roman"/>
                  </a:endParaRPr>
                </a:p>
              </p:txBody>
            </p:sp>
            <p:sp>
              <p:nvSpPr>
                <p:cNvPr id="2020" name="Rectangle 2019"/>
                <p:cNvSpPr>
                  <a:spLocks noChangeArrowheads="1"/>
                </p:cNvSpPr>
                <p:nvPr/>
              </p:nvSpPr>
              <p:spPr bwMode="auto">
                <a:xfrm>
                  <a:off x="39395" y="28"/>
                  <a:ext cx="184" cy="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p>
                  <a:pPr fontAlgn="base"/>
                  <a:r>
                    <a:rPr lang="en-US" sz="1100" b="1" dirty="0">
                      <a:solidFill>
                        <a:srgbClr val="000000"/>
                      </a:solidFill>
                      <a:ea typeface="Times New Roman"/>
                    </a:rPr>
                    <a:t>Iterative </a:t>
                  </a:r>
                  <a:endParaRPr lang="en-US" sz="1100" dirty="0">
                    <a:solidFill>
                      <a:srgbClr val="000000"/>
                    </a:solidFill>
                    <a:latin typeface="Times New Roman"/>
                    <a:ea typeface="Times New Roman"/>
                  </a:endParaRPr>
                </a:p>
              </p:txBody>
            </p:sp>
            <p:sp>
              <p:nvSpPr>
                <p:cNvPr id="2021" name="Rectangle 2020"/>
                <p:cNvSpPr>
                  <a:spLocks noChangeArrowheads="1"/>
                </p:cNvSpPr>
                <p:nvPr/>
              </p:nvSpPr>
              <p:spPr bwMode="auto">
                <a:xfrm>
                  <a:off x="39600" y="28"/>
                  <a:ext cx="344" cy="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p>
                  <a:pPr fontAlgn="base"/>
                  <a:r>
                    <a:rPr lang="en-US" sz="1100" b="1" dirty="0" smtClean="0">
                      <a:solidFill>
                        <a:srgbClr val="000000"/>
                      </a:solidFill>
                      <a:ea typeface="Times New Roman"/>
                    </a:rPr>
                    <a:t>Map Reduce </a:t>
                  </a:r>
                  <a:r>
                    <a:rPr lang="en-US" sz="1100" b="1" dirty="0">
                      <a:solidFill>
                        <a:srgbClr val="000000"/>
                      </a:solidFill>
                      <a:ea typeface="Times New Roman"/>
                    </a:rPr>
                    <a:t>or </a:t>
                  </a:r>
                  <a:endParaRPr lang="en-US" sz="1100" dirty="0">
                    <a:solidFill>
                      <a:srgbClr val="000000"/>
                    </a:solidFill>
                    <a:latin typeface="Times New Roman"/>
                    <a:ea typeface="Times New Roman"/>
                  </a:endParaRPr>
                </a:p>
              </p:txBody>
            </p:sp>
            <p:sp>
              <p:nvSpPr>
                <p:cNvPr id="2022" name="Rectangle 2021"/>
                <p:cNvSpPr>
                  <a:spLocks noChangeArrowheads="1"/>
                </p:cNvSpPr>
                <p:nvPr/>
              </p:nvSpPr>
              <p:spPr bwMode="auto">
                <a:xfrm>
                  <a:off x="39463" y="88"/>
                  <a:ext cx="96" cy="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p>
                  <a:pPr fontAlgn="base"/>
                  <a:r>
                    <a:rPr lang="en-US" sz="1100" b="1">
                      <a:solidFill>
                        <a:srgbClr val="000000"/>
                      </a:solidFill>
                      <a:ea typeface="Times New Roman"/>
                    </a:rPr>
                    <a:t>Map</a:t>
                  </a:r>
                  <a:endParaRPr lang="en-US" sz="1100">
                    <a:solidFill>
                      <a:srgbClr val="000000"/>
                    </a:solidFill>
                    <a:latin typeface="Times New Roman"/>
                    <a:ea typeface="Times New Roman"/>
                  </a:endParaRPr>
                </a:p>
              </p:txBody>
            </p:sp>
            <p:sp>
              <p:nvSpPr>
                <p:cNvPr id="2023" name="Rectangle 2022"/>
                <p:cNvSpPr>
                  <a:spLocks noChangeArrowheads="1"/>
                </p:cNvSpPr>
                <p:nvPr/>
              </p:nvSpPr>
              <p:spPr bwMode="auto">
                <a:xfrm>
                  <a:off x="39562" y="88"/>
                  <a:ext cx="16" cy="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p>
                  <a:pPr fontAlgn="base"/>
                  <a:r>
                    <a:rPr lang="en-US" sz="1100" b="1">
                      <a:solidFill>
                        <a:srgbClr val="000000"/>
                      </a:solidFill>
                      <a:ea typeface="Times New Roman"/>
                    </a:rPr>
                    <a:t>-</a:t>
                  </a:r>
                  <a:endParaRPr lang="en-US" sz="1100">
                    <a:solidFill>
                      <a:srgbClr val="000000"/>
                    </a:solidFill>
                    <a:latin typeface="Times New Roman"/>
                    <a:ea typeface="Times New Roman"/>
                  </a:endParaRPr>
                </a:p>
              </p:txBody>
            </p:sp>
            <p:sp>
              <p:nvSpPr>
                <p:cNvPr id="2024" name="Rectangle 2023"/>
                <p:cNvSpPr>
                  <a:spLocks noChangeArrowheads="1"/>
                </p:cNvSpPr>
                <p:nvPr/>
              </p:nvSpPr>
              <p:spPr bwMode="auto">
                <a:xfrm>
                  <a:off x="39579" y="91"/>
                  <a:ext cx="227" cy="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p>
                  <a:pPr fontAlgn="base"/>
                  <a:r>
                    <a:rPr lang="en-US" sz="1100" b="1" dirty="0">
                      <a:solidFill>
                        <a:srgbClr val="000000"/>
                      </a:solidFill>
                      <a:ea typeface="Times New Roman"/>
                    </a:rPr>
                    <a:t>Collective</a:t>
                  </a:r>
                  <a:endParaRPr lang="en-US" sz="1100" dirty="0">
                    <a:solidFill>
                      <a:srgbClr val="000000"/>
                    </a:solidFill>
                    <a:latin typeface="Times New Roman"/>
                    <a:ea typeface="Times New Roman"/>
                  </a:endParaRPr>
                </a:p>
              </p:txBody>
            </p:sp>
            <p:sp>
              <p:nvSpPr>
                <p:cNvPr id="2025" name="Rectangle 2024"/>
                <p:cNvSpPr>
                  <a:spLocks noChangeArrowheads="1"/>
                </p:cNvSpPr>
                <p:nvPr/>
              </p:nvSpPr>
              <p:spPr bwMode="auto">
                <a:xfrm>
                  <a:off x="38664" y="16"/>
                  <a:ext cx="637" cy="15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2026" name="Rectangle 2025"/>
                <p:cNvSpPr>
                  <a:spLocks noChangeArrowheads="1"/>
                </p:cNvSpPr>
                <p:nvPr/>
              </p:nvSpPr>
              <p:spPr bwMode="auto">
                <a:xfrm>
                  <a:off x="38664" y="16"/>
                  <a:ext cx="637" cy="154"/>
                </a:xfrm>
                <a:prstGeom prst="rect">
                  <a:avLst/>
                </a:prstGeom>
                <a:noFill/>
                <a:ln w="635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2027" name="Rectangle 2026"/>
                <p:cNvSpPr>
                  <a:spLocks noChangeArrowheads="1"/>
                </p:cNvSpPr>
                <p:nvPr/>
              </p:nvSpPr>
              <p:spPr bwMode="auto">
                <a:xfrm>
                  <a:off x="38857" y="29"/>
                  <a:ext cx="59" cy="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p>
                  <a:pPr fontAlgn="base"/>
                  <a:r>
                    <a:rPr lang="en-US" sz="1100" b="1">
                      <a:solidFill>
                        <a:srgbClr val="000000"/>
                      </a:solidFill>
                      <a:ea typeface="Times New Roman"/>
                    </a:rPr>
                    <a:t>(2) </a:t>
                  </a:r>
                  <a:endParaRPr lang="en-US" sz="1100">
                    <a:solidFill>
                      <a:srgbClr val="000000"/>
                    </a:solidFill>
                    <a:latin typeface="Times New Roman"/>
                    <a:ea typeface="Times New Roman"/>
                  </a:endParaRPr>
                </a:p>
              </p:txBody>
            </p:sp>
            <p:sp>
              <p:nvSpPr>
                <p:cNvPr id="2028" name="Rectangle 2027"/>
                <p:cNvSpPr>
                  <a:spLocks noChangeArrowheads="1"/>
                </p:cNvSpPr>
                <p:nvPr/>
              </p:nvSpPr>
              <p:spPr bwMode="auto">
                <a:xfrm>
                  <a:off x="38932" y="29"/>
                  <a:ext cx="168" cy="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p>
                  <a:pPr fontAlgn="base"/>
                  <a:r>
                    <a:rPr lang="en-US" sz="1100" b="1">
                      <a:solidFill>
                        <a:srgbClr val="000000"/>
                      </a:solidFill>
                      <a:ea typeface="Times New Roman"/>
                    </a:rPr>
                    <a:t>Classic </a:t>
                  </a:r>
                  <a:endParaRPr lang="en-US" sz="1100">
                    <a:solidFill>
                      <a:srgbClr val="000000"/>
                    </a:solidFill>
                    <a:latin typeface="Times New Roman"/>
                    <a:ea typeface="Times New Roman"/>
                  </a:endParaRPr>
                </a:p>
              </p:txBody>
            </p:sp>
            <p:sp>
              <p:nvSpPr>
                <p:cNvPr id="2029" name="Rectangle 2028"/>
                <p:cNvSpPr>
                  <a:spLocks noChangeArrowheads="1"/>
                </p:cNvSpPr>
                <p:nvPr/>
              </p:nvSpPr>
              <p:spPr bwMode="auto">
                <a:xfrm>
                  <a:off x="38851" y="92"/>
                  <a:ext cx="286" cy="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p>
                  <a:pPr fontAlgn="base"/>
                  <a:r>
                    <a:rPr lang="en-US" sz="1100" b="1" dirty="0">
                      <a:solidFill>
                        <a:srgbClr val="000000"/>
                      </a:solidFill>
                      <a:ea typeface="Times New Roman"/>
                    </a:rPr>
                    <a:t>Map-Reduce</a:t>
                  </a:r>
                  <a:endParaRPr lang="en-US" sz="1100" dirty="0">
                    <a:solidFill>
                      <a:srgbClr val="000000"/>
                    </a:solidFill>
                    <a:latin typeface="Times New Roman"/>
                    <a:ea typeface="Times New Roman"/>
                  </a:endParaRPr>
                </a:p>
              </p:txBody>
            </p:sp>
            <p:sp>
              <p:nvSpPr>
                <p:cNvPr id="2030" name="Rectangle 2029"/>
                <p:cNvSpPr>
                  <a:spLocks noChangeArrowheads="1"/>
                </p:cNvSpPr>
                <p:nvPr/>
              </p:nvSpPr>
              <p:spPr bwMode="auto">
                <a:xfrm>
                  <a:off x="38100" y="170"/>
                  <a:ext cx="564" cy="673"/>
                </a:xfrm>
                <a:prstGeom prst="rect">
                  <a:avLst/>
                </a:prstGeom>
                <a:solidFill>
                  <a:srgbClr val="D9D9D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2031" name="Rectangle 2030"/>
                <p:cNvSpPr>
                  <a:spLocks noChangeArrowheads="1"/>
                </p:cNvSpPr>
                <p:nvPr/>
              </p:nvSpPr>
              <p:spPr bwMode="auto">
                <a:xfrm>
                  <a:off x="38100" y="167"/>
                  <a:ext cx="564" cy="676"/>
                </a:xfrm>
                <a:prstGeom prst="rect">
                  <a:avLst/>
                </a:prstGeom>
                <a:noFill/>
                <a:ln w="635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2032" name="Rectangle 2031"/>
                <p:cNvSpPr>
                  <a:spLocks noChangeArrowheads="1"/>
                </p:cNvSpPr>
                <p:nvPr/>
              </p:nvSpPr>
              <p:spPr bwMode="auto">
                <a:xfrm>
                  <a:off x="38664" y="165"/>
                  <a:ext cx="640" cy="677"/>
                </a:xfrm>
                <a:prstGeom prst="rect">
                  <a:avLst/>
                </a:prstGeom>
                <a:solidFill>
                  <a:srgbClr val="D9D9D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2033" name="Rectangle 2032"/>
                <p:cNvSpPr>
                  <a:spLocks noChangeArrowheads="1"/>
                </p:cNvSpPr>
                <p:nvPr/>
              </p:nvSpPr>
              <p:spPr bwMode="auto">
                <a:xfrm>
                  <a:off x="38664" y="165"/>
                  <a:ext cx="640" cy="677"/>
                </a:xfrm>
                <a:prstGeom prst="rect">
                  <a:avLst/>
                </a:prstGeom>
                <a:noFill/>
                <a:ln w="635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2034" name="Rectangle 2033"/>
                <p:cNvSpPr>
                  <a:spLocks noChangeArrowheads="1"/>
                </p:cNvSpPr>
                <p:nvPr/>
              </p:nvSpPr>
              <p:spPr bwMode="auto">
                <a:xfrm>
                  <a:off x="38934" y="232"/>
                  <a:ext cx="118" cy="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p>
                  <a:pPr fontAlgn="base"/>
                  <a:r>
                    <a:rPr lang="en-US" sz="1100" b="1">
                      <a:solidFill>
                        <a:srgbClr val="000000"/>
                      </a:solidFill>
                      <a:ea typeface="Times New Roman"/>
                    </a:rPr>
                    <a:t>Input</a:t>
                  </a:r>
                  <a:endParaRPr lang="en-US" sz="1100">
                    <a:solidFill>
                      <a:srgbClr val="000000"/>
                    </a:solidFill>
                    <a:latin typeface="Times New Roman"/>
                    <a:ea typeface="Times New Roman"/>
                  </a:endParaRPr>
                </a:p>
              </p:txBody>
            </p:sp>
            <p:sp>
              <p:nvSpPr>
                <p:cNvPr id="2035" name="Oval 2034"/>
                <p:cNvSpPr>
                  <a:spLocks noChangeArrowheads="1"/>
                </p:cNvSpPr>
                <p:nvPr/>
              </p:nvSpPr>
              <p:spPr bwMode="auto">
                <a:xfrm>
                  <a:off x="39087" y="382"/>
                  <a:ext cx="95" cy="108"/>
                </a:xfrm>
                <a:prstGeom prst="ellipse">
                  <a:avLst/>
                </a:prstGeom>
                <a:solidFill>
                  <a:srgbClr val="92D05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2036" name="Oval 2035"/>
                <p:cNvSpPr>
                  <a:spLocks noChangeArrowheads="1"/>
                </p:cNvSpPr>
                <p:nvPr/>
              </p:nvSpPr>
              <p:spPr bwMode="auto">
                <a:xfrm>
                  <a:off x="39087" y="382"/>
                  <a:ext cx="95" cy="108"/>
                </a:xfrm>
                <a:prstGeom prst="ellipse">
                  <a:avLst/>
                </a:prstGeom>
                <a:noFill/>
                <a:ln w="12700" cap="flat">
                  <a:solidFill>
                    <a:srgbClr val="78787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2037" name="Freeform 2036"/>
                <p:cNvSpPr>
                  <a:spLocks noEditPoints="1"/>
                </p:cNvSpPr>
                <p:nvPr/>
              </p:nvSpPr>
              <p:spPr bwMode="auto">
                <a:xfrm>
                  <a:off x="39109" y="270"/>
                  <a:ext cx="50" cy="108"/>
                </a:xfrm>
                <a:custGeom>
                  <a:avLst/>
                  <a:gdLst>
                    <a:gd name="T0" fmla="*/ 27 w 50"/>
                    <a:gd name="T1" fmla="*/ 0 h 108"/>
                    <a:gd name="T2" fmla="*/ 27 w 50"/>
                    <a:gd name="T3" fmla="*/ 68 h 108"/>
                    <a:gd name="T4" fmla="*/ 23 w 50"/>
                    <a:gd name="T5" fmla="*/ 68 h 108"/>
                    <a:gd name="T6" fmla="*/ 23 w 50"/>
                    <a:gd name="T7" fmla="*/ 0 h 108"/>
                    <a:gd name="T8" fmla="*/ 27 w 50"/>
                    <a:gd name="T9" fmla="*/ 0 h 108"/>
                    <a:gd name="T10" fmla="*/ 50 w 50"/>
                    <a:gd name="T11" fmla="*/ 60 h 108"/>
                    <a:gd name="T12" fmla="*/ 25 w 50"/>
                    <a:gd name="T13" fmla="*/ 108 h 108"/>
                    <a:gd name="T14" fmla="*/ 0 w 50"/>
                    <a:gd name="T15" fmla="*/ 60 h 108"/>
                    <a:gd name="T16" fmla="*/ 50 w 50"/>
                    <a:gd name="T17" fmla="*/ 6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108">
                      <a:moveTo>
                        <a:pt x="27" y="0"/>
                      </a:moveTo>
                      <a:lnTo>
                        <a:pt x="27" y="68"/>
                      </a:lnTo>
                      <a:lnTo>
                        <a:pt x="23" y="68"/>
                      </a:lnTo>
                      <a:lnTo>
                        <a:pt x="23" y="0"/>
                      </a:lnTo>
                      <a:lnTo>
                        <a:pt x="27" y="0"/>
                      </a:lnTo>
                      <a:close/>
                      <a:moveTo>
                        <a:pt x="50" y="60"/>
                      </a:moveTo>
                      <a:lnTo>
                        <a:pt x="25" y="108"/>
                      </a:lnTo>
                      <a:lnTo>
                        <a:pt x="0" y="60"/>
                      </a:lnTo>
                      <a:lnTo>
                        <a:pt x="50" y="60"/>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2038" name="Rectangle 2037"/>
                <p:cNvSpPr>
                  <a:spLocks noChangeArrowheads="1"/>
                </p:cNvSpPr>
                <p:nvPr/>
              </p:nvSpPr>
              <p:spPr bwMode="auto">
                <a:xfrm>
                  <a:off x="38956" y="428"/>
                  <a:ext cx="9" cy="1"/>
                </a:xfrm>
                <a:prstGeom prst="rect">
                  <a:avLst/>
                </a:prstGeom>
                <a:solidFill>
                  <a:srgbClr val="9B9B9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2039" name="Rectangle 2038"/>
                <p:cNvSpPr>
                  <a:spLocks noChangeArrowheads="1"/>
                </p:cNvSpPr>
                <p:nvPr/>
              </p:nvSpPr>
              <p:spPr bwMode="auto">
                <a:xfrm>
                  <a:off x="38956" y="429"/>
                  <a:ext cx="9" cy="1"/>
                </a:xfrm>
                <a:prstGeom prst="rect">
                  <a:avLst/>
                </a:prstGeom>
                <a:solidFill>
                  <a:srgbClr val="98989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2040" name="Rectangle 2039"/>
                <p:cNvSpPr>
                  <a:spLocks noChangeArrowheads="1"/>
                </p:cNvSpPr>
                <p:nvPr/>
              </p:nvSpPr>
              <p:spPr bwMode="auto">
                <a:xfrm>
                  <a:off x="38956" y="430"/>
                  <a:ext cx="9" cy="1"/>
                </a:xfrm>
                <a:prstGeom prst="rect">
                  <a:avLst/>
                </a:prstGeom>
                <a:solidFill>
                  <a:srgbClr val="95959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2041" name="Rectangle 2040"/>
                <p:cNvSpPr>
                  <a:spLocks noChangeArrowheads="1"/>
                </p:cNvSpPr>
                <p:nvPr/>
              </p:nvSpPr>
              <p:spPr bwMode="auto">
                <a:xfrm>
                  <a:off x="38956" y="431"/>
                  <a:ext cx="9" cy="1"/>
                </a:xfrm>
                <a:prstGeom prst="rect">
                  <a:avLst/>
                </a:prstGeom>
                <a:solidFill>
                  <a:srgbClr val="92929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2042" name="Rectangle 2041"/>
                <p:cNvSpPr>
                  <a:spLocks noChangeArrowheads="1"/>
                </p:cNvSpPr>
                <p:nvPr/>
              </p:nvSpPr>
              <p:spPr bwMode="auto">
                <a:xfrm>
                  <a:off x="38956" y="432"/>
                  <a:ext cx="9" cy="1"/>
                </a:xfrm>
                <a:prstGeom prst="rect">
                  <a:avLst/>
                </a:prstGeom>
                <a:solidFill>
                  <a:srgbClr val="90909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2043" name="Rectangle 2042"/>
                <p:cNvSpPr>
                  <a:spLocks noChangeArrowheads="1"/>
                </p:cNvSpPr>
                <p:nvPr/>
              </p:nvSpPr>
              <p:spPr bwMode="auto">
                <a:xfrm>
                  <a:off x="38956" y="433"/>
                  <a:ext cx="9" cy="1"/>
                </a:xfrm>
                <a:prstGeom prst="rect">
                  <a:avLst/>
                </a:prstGeom>
                <a:solidFill>
                  <a:srgbClr val="8B8B8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2044" name="Rectangle 2043"/>
                <p:cNvSpPr>
                  <a:spLocks noChangeArrowheads="1"/>
                </p:cNvSpPr>
                <p:nvPr/>
              </p:nvSpPr>
              <p:spPr bwMode="auto">
                <a:xfrm>
                  <a:off x="38956" y="434"/>
                  <a:ext cx="9" cy="1"/>
                </a:xfrm>
                <a:prstGeom prst="rect">
                  <a:avLst/>
                </a:prstGeom>
                <a:solidFill>
                  <a:srgbClr val="87878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2045" name="Rectangle 2044"/>
                <p:cNvSpPr>
                  <a:spLocks noChangeArrowheads="1"/>
                </p:cNvSpPr>
                <p:nvPr/>
              </p:nvSpPr>
              <p:spPr bwMode="auto">
                <a:xfrm>
                  <a:off x="38956" y="435"/>
                  <a:ext cx="9" cy="1"/>
                </a:xfrm>
                <a:prstGeom prst="rect">
                  <a:avLst/>
                </a:prstGeom>
                <a:solidFill>
                  <a:srgbClr val="83838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2046" name="Rectangle 2045"/>
                <p:cNvSpPr>
                  <a:spLocks noChangeArrowheads="1"/>
                </p:cNvSpPr>
                <p:nvPr/>
              </p:nvSpPr>
              <p:spPr bwMode="auto">
                <a:xfrm>
                  <a:off x="38956" y="436"/>
                  <a:ext cx="9" cy="1"/>
                </a:xfrm>
                <a:prstGeom prst="rect">
                  <a:avLst/>
                </a:prstGeom>
                <a:solidFill>
                  <a:srgbClr val="7E7E7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2047" name="Rectangle 2046"/>
                <p:cNvSpPr>
                  <a:spLocks noChangeArrowheads="1"/>
                </p:cNvSpPr>
                <p:nvPr/>
              </p:nvSpPr>
              <p:spPr bwMode="auto">
                <a:xfrm>
                  <a:off x="38956" y="437"/>
                  <a:ext cx="9" cy="1"/>
                </a:xfrm>
                <a:prstGeom prst="rect">
                  <a:avLst/>
                </a:prstGeom>
                <a:solidFill>
                  <a:srgbClr val="79797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2048" name="Oval 2047"/>
                <p:cNvSpPr>
                  <a:spLocks noChangeArrowheads="1"/>
                </p:cNvSpPr>
                <p:nvPr/>
              </p:nvSpPr>
              <p:spPr bwMode="auto">
                <a:xfrm>
                  <a:off x="38956" y="429"/>
                  <a:ext cx="8" cy="9"/>
                </a:xfrm>
                <a:prstGeom prst="ellipse">
                  <a:avLst/>
                </a:prstGeom>
                <a:noFill/>
                <a:ln w="635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2049" name="Rectangle 2048"/>
                <p:cNvSpPr>
                  <a:spLocks noChangeArrowheads="1"/>
                </p:cNvSpPr>
                <p:nvPr/>
              </p:nvSpPr>
              <p:spPr bwMode="auto">
                <a:xfrm>
                  <a:off x="39019" y="428"/>
                  <a:ext cx="9" cy="1"/>
                </a:xfrm>
                <a:prstGeom prst="rect">
                  <a:avLst/>
                </a:prstGeom>
                <a:solidFill>
                  <a:srgbClr val="9B9B9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2050" name="Rectangle 2049"/>
                <p:cNvSpPr>
                  <a:spLocks noChangeArrowheads="1"/>
                </p:cNvSpPr>
                <p:nvPr/>
              </p:nvSpPr>
              <p:spPr bwMode="auto">
                <a:xfrm>
                  <a:off x="39019" y="429"/>
                  <a:ext cx="9" cy="1"/>
                </a:xfrm>
                <a:prstGeom prst="rect">
                  <a:avLst/>
                </a:prstGeom>
                <a:solidFill>
                  <a:srgbClr val="98989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2051" name="Rectangle 2050"/>
                <p:cNvSpPr>
                  <a:spLocks noChangeArrowheads="1"/>
                </p:cNvSpPr>
                <p:nvPr/>
              </p:nvSpPr>
              <p:spPr bwMode="auto">
                <a:xfrm>
                  <a:off x="39019" y="430"/>
                  <a:ext cx="9" cy="1"/>
                </a:xfrm>
                <a:prstGeom prst="rect">
                  <a:avLst/>
                </a:prstGeom>
                <a:solidFill>
                  <a:srgbClr val="95959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2052" name="Rectangle 2051"/>
                <p:cNvSpPr>
                  <a:spLocks noChangeArrowheads="1"/>
                </p:cNvSpPr>
                <p:nvPr/>
              </p:nvSpPr>
              <p:spPr bwMode="auto">
                <a:xfrm>
                  <a:off x="39019" y="431"/>
                  <a:ext cx="9" cy="1"/>
                </a:xfrm>
                <a:prstGeom prst="rect">
                  <a:avLst/>
                </a:prstGeom>
                <a:solidFill>
                  <a:srgbClr val="92929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2053" name="Rectangle 2052"/>
                <p:cNvSpPr>
                  <a:spLocks noChangeArrowheads="1"/>
                </p:cNvSpPr>
                <p:nvPr/>
              </p:nvSpPr>
              <p:spPr bwMode="auto">
                <a:xfrm>
                  <a:off x="39019" y="432"/>
                  <a:ext cx="9" cy="1"/>
                </a:xfrm>
                <a:prstGeom prst="rect">
                  <a:avLst/>
                </a:prstGeom>
                <a:solidFill>
                  <a:srgbClr val="90909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2054" name="Rectangle 2053"/>
                <p:cNvSpPr>
                  <a:spLocks noChangeArrowheads="1"/>
                </p:cNvSpPr>
                <p:nvPr/>
              </p:nvSpPr>
              <p:spPr bwMode="auto">
                <a:xfrm>
                  <a:off x="39019" y="433"/>
                  <a:ext cx="9" cy="1"/>
                </a:xfrm>
                <a:prstGeom prst="rect">
                  <a:avLst/>
                </a:prstGeom>
                <a:solidFill>
                  <a:srgbClr val="8B8B8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2055" name="Rectangle 2054"/>
                <p:cNvSpPr>
                  <a:spLocks noChangeArrowheads="1"/>
                </p:cNvSpPr>
                <p:nvPr/>
              </p:nvSpPr>
              <p:spPr bwMode="auto">
                <a:xfrm>
                  <a:off x="39019" y="434"/>
                  <a:ext cx="9" cy="1"/>
                </a:xfrm>
                <a:prstGeom prst="rect">
                  <a:avLst/>
                </a:prstGeom>
                <a:solidFill>
                  <a:srgbClr val="87878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2056" name="Rectangle 2055"/>
                <p:cNvSpPr>
                  <a:spLocks noChangeArrowheads="1"/>
                </p:cNvSpPr>
                <p:nvPr/>
              </p:nvSpPr>
              <p:spPr bwMode="auto">
                <a:xfrm>
                  <a:off x="39019" y="435"/>
                  <a:ext cx="9" cy="1"/>
                </a:xfrm>
                <a:prstGeom prst="rect">
                  <a:avLst/>
                </a:prstGeom>
                <a:solidFill>
                  <a:srgbClr val="83838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2057" name="Rectangle 2056"/>
                <p:cNvSpPr>
                  <a:spLocks noChangeArrowheads="1"/>
                </p:cNvSpPr>
                <p:nvPr/>
              </p:nvSpPr>
              <p:spPr bwMode="auto">
                <a:xfrm>
                  <a:off x="39019" y="436"/>
                  <a:ext cx="9" cy="1"/>
                </a:xfrm>
                <a:prstGeom prst="rect">
                  <a:avLst/>
                </a:prstGeom>
                <a:solidFill>
                  <a:srgbClr val="7E7E7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2058" name="Rectangle 2057"/>
                <p:cNvSpPr>
                  <a:spLocks noChangeArrowheads="1"/>
                </p:cNvSpPr>
                <p:nvPr/>
              </p:nvSpPr>
              <p:spPr bwMode="auto">
                <a:xfrm>
                  <a:off x="39019" y="437"/>
                  <a:ext cx="9" cy="1"/>
                </a:xfrm>
                <a:prstGeom prst="rect">
                  <a:avLst/>
                </a:prstGeom>
                <a:solidFill>
                  <a:srgbClr val="79797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2059" name="Oval 2058"/>
                <p:cNvSpPr>
                  <a:spLocks noChangeArrowheads="1"/>
                </p:cNvSpPr>
                <p:nvPr/>
              </p:nvSpPr>
              <p:spPr bwMode="auto">
                <a:xfrm>
                  <a:off x="39019" y="429"/>
                  <a:ext cx="8" cy="9"/>
                </a:xfrm>
                <a:prstGeom prst="ellipse">
                  <a:avLst/>
                </a:prstGeom>
                <a:noFill/>
                <a:ln w="635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2060" name="Rectangle 2059"/>
                <p:cNvSpPr>
                  <a:spLocks noChangeArrowheads="1"/>
                </p:cNvSpPr>
                <p:nvPr/>
              </p:nvSpPr>
              <p:spPr bwMode="auto">
                <a:xfrm>
                  <a:off x="38944" y="360"/>
                  <a:ext cx="99" cy="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p>
                  <a:pPr fontAlgn="base"/>
                  <a:r>
                    <a:rPr lang="en-US" sz="1100" b="1">
                      <a:solidFill>
                        <a:srgbClr val="000000"/>
                      </a:solidFill>
                      <a:ea typeface="Times New Roman"/>
                    </a:rPr>
                    <a:t>map</a:t>
                  </a:r>
                  <a:endParaRPr lang="en-US" sz="1100">
                    <a:solidFill>
                      <a:srgbClr val="000000"/>
                    </a:solidFill>
                    <a:latin typeface="Times New Roman"/>
                    <a:ea typeface="Times New Roman"/>
                  </a:endParaRPr>
                </a:p>
              </p:txBody>
            </p:sp>
            <p:sp>
              <p:nvSpPr>
                <p:cNvPr id="2061" name="Freeform 2060"/>
                <p:cNvSpPr>
                  <a:spLocks noEditPoints="1"/>
                </p:cNvSpPr>
                <p:nvPr/>
              </p:nvSpPr>
              <p:spPr bwMode="auto">
                <a:xfrm>
                  <a:off x="39094" y="490"/>
                  <a:ext cx="49" cy="122"/>
                </a:xfrm>
                <a:custGeom>
                  <a:avLst/>
                  <a:gdLst>
                    <a:gd name="T0" fmla="*/ 38 w 49"/>
                    <a:gd name="T1" fmla="*/ 0 h 122"/>
                    <a:gd name="T2" fmla="*/ 21 w 49"/>
                    <a:gd name="T3" fmla="*/ 82 h 122"/>
                    <a:gd name="T4" fmla="*/ 25 w 49"/>
                    <a:gd name="T5" fmla="*/ 83 h 122"/>
                    <a:gd name="T6" fmla="*/ 42 w 49"/>
                    <a:gd name="T7" fmla="*/ 1 h 122"/>
                    <a:gd name="T8" fmla="*/ 38 w 49"/>
                    <a:gd name="T9" fmla="*/ 0 h 122"/>
                    <a:gd name="T10" fmla="*/ 0 w 49"/>
                    <a:gd name="T11" fmla="*/ 70 h 122"/>
                    <a:gd name="T12" fmla="*/ 14 w 49"/>
                    <a:gd name="T13" fmla="*/ 122 h 122"/>
                    <a:gd name="T14" fmla="*/ 49 w 49"/>
                    <a:gd name="T15" fmla="*/ 80 h 122"/>
                    <a:gd name="T16" fmla="*/ 0 w 49"/>
                    <a:gd name="T17" fmla="*/ 7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 h="122">
                      <a:moveTo>
                        <a:pt x="38" y="0"/>
                      </a:moveTo>
                      <a:lnTo>
                        <a:pt x="21" y="82"/>
                      </a:lnTo>
                      <a:lnTo>
                        <a:pt x="25" y="83"/>
                      </a:lnTo>
                      <a:lnTo>
                        <a:pt x="42" y="1"/>
                      </a:lnTo>
                      <a:lnTo>
                        <a:pt x="38" y="0"/>
                      </a:lnTo>
                      <a:close/>
                      <a:moveTo>
                        <a:pt x="0" y="70"/>
                      </a:moveTo>
                      <a:lnTo>
                        <a:pt x="14" y="122"/>
                      </a:lnTo>
                      <a:lnTo>
                        <a:pt x="49" y="80"/>
                      </a:lnTo>
                      <a:lnTo>
                        <a:pt x="0" y="70"/>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2062" name="Oval 2061"/>
                <p:cNvSpPr>
                  <a:spLocks noChangeArrowheads="1"/>
                </p:cNvSpPr>
                <p:nvPr/>
              </p:nvSpPr>
              <p:spPr bwMode="auto">
                <a:xfrm>
                  <a:off x="38682" y="382"/>
                  <a:ext cx="95" cy="108"/>
                </a:xfrm>
                <a:prstGeom prst="ellipse">
                  <a:avLst/>
                </a:prstGeom>
                <a:solidFill>
                  <a:srgbClr val="92D05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2063" name="Oval 2062"/>
                <p:cNvSpPr>
                  <a:spLocks noChangeArrowheads="1"/>
                </p:cNvSpPr>
                <p:nvPr/>
              </p:nvSpPr>
              <p:spPr bwMode="auto">
                <a:xfrm>
                  <a:off x="38682" y="382"/>
                  <a:ext cx="95" cy="108"/>
                </a:xfrm>
                <a:prstGeom prst="ellipse">
                  <a:avLst/>
                </a:prstGeom>
                <a:noFill/>
                <a:ln w="12700" cap="flat">
                  <a:solidFill>
                    <a:srgbClr val="78787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2064" name="Freeform 2063"/>
                <p:cNvSpPr>
                  <a:spLocks noEditPoints="1"/>
                </p:cNvSpPr>
                <p:nvPr/>
              </p:nvSpPr>
              <p:spPr bwMode="auto">
                <a:xfrm>
                  <a:off x="38705" y="271"/>
                  <a:ext cx="50" cy="108"/>
                </a:xfrm>
                <a:custGeom>
                  <a:avLst/>
                  <a:gdLst>
                    <a:gd name="T0" fmla="*/ 27 w 50"/>
                    <a:gd name="T1" fmla="*/ 0 h 108"/>
                    <a:gd name="T2" fmla="*/ 27 w 50"/>
                    <a:gd name="T3" fmla="*/ 68 h 108"/>
                    <a:gd name="T4" fmla="*/ 23 w 50"/>
                    <a:gd name="T5" fmla="*/ 68 h 108"/>
                    <a:gd name="T6" fmla="*/ 23 w 50"/>
                    <a:gd name="T7" fmla="*/ 0 h 108"/>
                    <a:gd name="T8" fmla="*/ 27 w 50"/>
                    <a:gd name="T9" fmla="*/ 0 h 108"/>
                    <a:gd name="T10" fmla="*/ 50 w 50"/>
                    <a:gd name="T11" fmla="*/ 60 h 108"/>
                    <a:gd name="T12" fmla="*/ 25 w 50"/>
                    <a:gd name="T13" fmla="*/ 108 h 108"/>
                    <a:gd name="T14" fmla="*/ 0 w 50"/>
                    <a:gd name="T15" fmla="*/ 60 h 108"/>
                    <a:gd name="T16" fmla="*/ 50 w 50"/>
                    <a:gd name="T17" fmla="*/ 6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108">
                      <a:moveTo>
                        <a:pt x="27" y="0"/>
                      </a:moveTo>
                      <a:lnTo>
                        <a:pt x="27" y="68"/>
                      </a:lnTo>
                      <a:lnTo>
                        <a:pt x="23" y="68"/>
                      </a:lnTo>
                      <a:lnTo>
                        <a:pt x="23" y="0"/>
                      </a:lnTo>
                      <a:lnTo>
                        <a:pt x="27" y="0"/>
                      </a:lnTo>
                      <a:close/>
                      <a:moveTo>
                        <a:pt x="50" y="60"/>
                      </a:moveTo>
                      <a:lnTo>
                        <a:pt x="25" y="108"/>
                      </a:lnTo>
                      <a:lnTo>
                        <a:pt x="0" y="60"/>
                      </a:lnTo>
                      <a:lnTo>
                        <a:pt x="50" y="60"/>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2065" name="Freeform 2064"/>
                <p:cNvSpPr>
                  <a:spLocks noEditPoints="1"/>
                </p:cNvSpPr>
                <p:nvPr/>
              </p:nvSpPr>
              <p:spPr bwMode="auto">
                <a:xfrm>
                  <a:off x="38728" y="489"/>
                  <a:ext cx="79" cy="127"/>
                </a:xfrm>
                <a:custGeom>
                  <a:avLst/>
                  <a:gdLst>
                    <a:gd name="T0" fmla="*/ 3 w 79"/>
                    <a:gd name="T1" fmla="*/ 0 h 127"/>
                    <a:gd name="T2" fmla="*/ 60 w 79"/>
                    <a:gd name="T3" fmla="*/ 91 h 127"/>
                    <a:gd name="T4" fmla="*/ 56 w 79"/>
                    <a:gd name="T5" fmla="*/ 93 h 127"/>
                    <a:gd name="T6" fmla="*/ 0 w 79"/>
                    <a:gd name="T7" fmla="*/ 2 h 127"/>
                    <a:gd name="T8" fmla="*/ 3 w 79"/>
                    <a:gd name="T9" fmla="*/ 0 h 127"/>
                    <a:gd name="T10" fmla="*/ 75 w 79"/>
                    <a:gd name="T11" fmla="*/ 73 h 127"/>
                    <a:gd name="T12" fmla="*/ 79 w 79"/>
                    <a:gd name="T13" fmla="*/ 127 h 127"/>
                    <a:gd name="T14" fmla="*/ 32 w 79"/>
                    <a:gd name="T15" fmla="*/ 98 h 127"/>
                    <a:gd name="T16" fmla="*/ 75 w 79"/>
                    <a:gd name="T17" fmla="*/ 73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9" h="127">
                      <a:moveTo>
                        <a:pt x="3" y="0"/>
                      </a:moveTo>
                      <a:lnTo>
                        <a:pt x="60" y="91"/>
                      </a:lnTo>
                      <a:lnTo>
                        <a:pt x="56" y="93"/>
                      </a:lnTo>
                      <a:lnTo>
                        <a:pt x="0" y="2"/>
                      </a:lnTo>
                      <a:lnTo>
                        <a:pt x="3" y="0"/>
                      </a:lnTo>
                      <a:close/>
                      <a:moveTo>
                        <a:pt x="75" y="73"/>
                      </a:moveTo>
                      <a:lnTo>
                        <a:pt x="79" y="127"/>
                      </a:lnTo>
                      <a:lnTo>
                        <a:pt x="32" y="98"/>
                      </a:lnTo>
                      <a:lnTo>
                        <a:pt x="75" y="73"/>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2066" name="Oval 2065"/>
                <p:cNvSpPr>
                  <a:spLocks noChangeArrowheads="1"/>
                </p:cNvSpPr>
                <p:nvPr/>
              </p:nvSpPr>
              <p:spPr bwMode="auto">
                <a:xfrm>
                  <a:off x="38794" y="382"/>
                  <a:ext cx="94" cy="108"/>
                </a:xfrm>
                <a:prstGeom prst="ellipse">
                  <a:avLst/>
                </a:prstGeom>
                <a:solidFill>
                  <a:srgbClr val="92D05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2067" name="Oval 2066"/>
                <p:cNvSpPr>
                  <a:spLocks noChangeArrowheads="1"/>
                </p:cNvSpPr>
                <p:nvPr/>
              </p:nvSpPr>
              <p:spPr bwMode="auto">
                <a:xfrm>
                  <a:off x="38794" y="382"/>
                  <a:ext cx="94" cy="108"/>
                </a:xfrm>
                <a:prstGeom prst="ellipse">
                  <a:avLst/>
                </a:prstGeom>
                <a:noFill/>
                <a:ln w="12700" cap="flat">
                  <a:solidFill>
                    <a:srgbClr val="78787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2068" name="Freeform 2067"/>
                <p:cNvSpPr>
                  <a:spLocks noEditPoints="1"/>
                </p:cNvSpPr>
                <p:nvPr/>
              </p:nvSpPr>
              <p:spPr bwMode="auto">
                <a:xfrm>
                  <a:off x="38817" y="271"/>
                  <a:ext cx="49" cy="108"/>
                </a:xfrm>
                <a:custGeom>
                  <a:avLst/>
                  <a:gdLst>
                    <a:gd name="T0" fmla="*/ 27 w 49"/>
                    <a:gd name="T1" fmla="*/ 0 h 108"/>
                    <a:gd name="T2" fmla="*/ 27 w 49"/>
                    <a:gd name="T3" fmla="*/ 68 h 108"/>
                    <a:gd name="T4" fmla="*/ 23 w 49"/>
                    <a:gd name="T5" fmla="*/ 68 h 108"/>
                    <a:gd name="T6" fmla="*/ 23 w 49"/>
                    <a:gd name="T7" fmla="*/ 0 h 108"/>
                    <a:gd name="T8" fmla="*/ 27 w 49"/>
                    <a:gd name="T9" fmla="*/ 0 h 108"/>
                    <a:gd name="T10" fmla="*/ 49 w 49"/>
                    <a:gd name="T11" fmla="*/ 60 h 108"/>
                    <a:gd name="T12" fmla="*/ 25 w 49"/>
                    <a:gd name="T13" fmla="*/ 108 h 108"/>
                    <a:gd name="T14" fmla="*/ 0 w 49"/>
                    <a:gd name="T15" fmla="*/ 60 h 108"/>
                    <a:gd name="T16" fmla="*/ 49 w 49"/>
                    <a:gd name="T17" fmla="*/ 6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 h="108">
                      <a:moveTo>
                        <a:pt x="27" y="0"/>
                      </a:moveTo>
                      <a:lnTo>
                        <a:pt x="27" y="68"/>
                      </a:lnTo>
                      <a:lnTo>
                        <a:pt x="23" y="68"/>
                      </a:lnTo>
                      <a:lnTo>
                        <a:pt x="23" y="0"/>
                      </a:lnTo>
                      <a:lnTo>
                        <a:pt x="27" y="0"/>
                      </a:lnTo>
                      <a:close/>
                      <a:moveTo>
                        <a:pt x="49" y="60"/>
                      </a:moveTo>
                      <a:lnTo>
                        <a:pt x="25" y="108"/>
                      </a:lnTo>
                      <a:lnTo>
                        <a:pt x="0" y="60"/>
                      </a:lnTo>
                      <a:lnTo>
                        <a:pt x="49" y="60"/>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2069" name="Freeform 2068"/>
                <p:cNvSpPr>
                  <a:spLocks noEditPoints="1"/>
                </p:cNvSpPr>
                <p:nvPr/>
              </p:nvSpPr>
              <p:spPr bwMode="auto">
                <a:xfrm>
                  <a:off x="38816" y="490"/>
                  <a:ext cx="50" cy="110"/>
                </a:xfrm>
                <a:custGeom>
                  <a:avLst/>
                  <a:gdLst>
                    <a:gd name="T0" fmla="*/ 23 w 50"/>
                    <a:gd name="T1" fmla="*/ 0 h 110"/>
                    <a:gd name="T2" fmla="*/ 23 w 50"/>
                    <a:gd name="T3" fmla="*/ 70 h 110"/>
                    <a:gd name="T4" fmla="*/ 27 w 50"/>
                    <a:gd name="T5" fmla="*/ 70 h 110"/>
                    <a:gd name="T6" fmla="*/ 27 w 50"/>
                    <a:gd name="T7" fmla="*/ 0 h 110"/>
                    <a:gd name="T8" fmla="*/ 23 w 50"/>
                    <a:gd name="T9" fmla="*/ 0 h 110"/>
                    <a:gd name="T10" fmla="*/ 0 w 50"/>
                    <a:gd name="T11" fmla="*/ 62 h 110"/>
                    <a:gd name="T12" fmla="*/ 25 w 50"/>
                    <a:gd name="T13" fmla="*/ 110 h 110"/>
                    <a:gd name="T14" fmla="*/ 50 w 50"/>
                    <a:gd name="T15" fmla="*/ 62 h 110"/>
                    <a:gd name="T16" fmla="*/ 0 w 50"/>
                    <a:gd name="T17" fmla="*/ 62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110">
                      <a:moveTo>
                        <a:pt x="23" y="0"/>
                      </a:moveTo>
                      <a:lnTo>
                        <a:pt x="23" y="70"/>
                      </a:lnTo>
                      <a:lnTo>
                        <a:pt x="27" y="70"/>
                      </a:lnTo>
                      <a:lnTo>
                        <a:pt x="27" y="0"/>
                      </a:lnTo>
                      <a:lnTo>
                        <a:pt x="23" y="0"/>
                      </a:lnTo>
                      <a:close/>
                      <a:moveTo>
                        <a:pt x="0" y="62"/>
                      </a:moveTo>
                      <a:lnTo>
                        <a:pt x="25" y="110"/>
                      </a:lnTo>
                      <a:lnTo>
                        <a:pt x="50" y="62"/>
                      </a:lnTo>
                      <a:lnTo>
                        <a:pt x="0" y="62"/>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2070" name="Oval 2069"/>
                <p:cNvSpPr>
                  <a:spLocks noChangeArrowheads="1"/>
                </p:cNvSpPr>
                <p:nvPr/>
              </p:nvSpPr>
              <p:spPr bwMode="auto">
                <a:xfrm>
                  <a:off x="38793" y="600"/>
                  <a:ext cx="94" cy="109"/>
                </a:xfrm>
                <a:prstGeom prst="ellipse">
                  <a:avLst/>
                </a:prstGeom>
                <a:solidFill>
                  <a:srgbClr val="92D05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2071" name="Oval 2070"/>
                <p:cNvSpPr>
                  <a:spLocks noChangeArrowheads="1"/>
                </p:cNvSpPr>
                <p:nvPr/>
              </p:nvSpPr>
              <p:spPr bwMode="auto">
                <a:xfrm>
                  <a:off x="38793" y="600"/>
                  <a:ext cx="94" cy="109"/>
                </a:xfrm>
                <a:prstGeom prst="ellipse">
                  <a:avLst/>
                </a:prstGeom>
                <a:noFill/>
                <a:ln w="12700" cap="flat">
                  <a:solidFill>
                    <a:srgbClr val="78787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2072" name="Oval 2071"/>
                <p:cNvSpPr>
                  <a:spLocks noChangeArrowheads="1"/>
                </p:cNvSpPr>
                <p:nvPr/>
              </p:nvSpPr>
              <p:spPr bwMode="auto">
                <a:xfrm>
                  <a:off x="39027" y="596"/>
                  <a:ext cx="95" cy="108"/>
                </a:xfrm>
                <a:prstGeom prst="ellipse">
                  <a:avLst/>
                </a:prstGeom>
                <a:solidFill>
                  <a:srgbClr val="92D05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2073" name="Oval 2072"/>
                <p:cNvSpPr>
                  <a:spLocks noChangeArrowheads="1"/>
                </p:cNvSpPr>
                <p:nvPr/>
              </p:nvSpPr>
              <p:spPr bwMode="auto">
                <a:xfrm>
                  <a:off x="39027" y="596"/>
                  <a:ext cx="95" cy="108"/>
                </a:xfrm>
                <a:prstGeom prst="ellipse">
                  <a:avLst/>
                </a:prstGeom>
                <a:noFill/>
                <a:ln w="12700" cap="flat">
                  <a:solidFill>
                    <a:srgbClr val="78787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2074" name="Rectangle 2073"/>
                <p:cNvSpPr>
                  <a:spLocks noChangeArrowheads="1"/>
                </p:cNvSpPr>
                <p:nvPr/>
              </p:nvSpPr>
              <p:spPr bwMode="auto">
                <a:xfrm>
                  <a:off x="38928" y="672"/>
                  <a:ext cx="9" cy="1"/>
                </a:xfrm>
                <a:prstGeom prst="rect">
                  <a:avLst/>
                </a:prstGeom>
                <a:solidFill>
                  <a:srgbClr val="9B9B9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2075" name="Rectangle 2074"/>
                <p:cNvSpPr>
                  <a:spLocks noChangeArrowheads="1"/>
                </p:cNvSpPr>
                <p:nvPr/>
              </p:nvSpPr>
              <p:spPr bwMode="auto">
                <a:xfrm>
                  <a:off x="38928" y="673"/>
                  <a:ext cx="9" cy="1"/>
                </a:xfrm>
                <a:prstGeom prst="rect">
                  <a:avLst/>
                </a:prstGeom>
                <a:solidFill>
                  <a:srgbClr val="98989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2076" name="Rectangle 2075"/>
                <p:cNvSpPr>
                  <a:spLocks noChangeArrowheads="1"/>
                </p:cNvSpPr>
                <p:nvPr/>
              </p:nvSpPr>
              <p:spPr bwMode="auto">
                <a:xfrm>
                  <a:off x="38928" y="674"/>
                  <a:ext cx="9" cy="1"/>
                </a:xfrm>
                <a:prstGeom prst="rect">
                  <a:avLst/>
                </a:prstGeom>
                <a:solidFill>
                  <a:srgbClr val="95959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2077" name="Rectangle 2076"/>
                <p:cNvSpPr>
                  <a:spLocks noChangeArrowheads="1"/>
                </p:cNvSpPr>
                <p:nvPr/>
              </p:nvSpPr>
              <p:spPr bwMode="auto">
                <a:xfrm>
                  <a:off x="38928" y="675"/>
                  <a:ext cx="9" cy="1"/>
                </a:xfrm>
                <a:prstGeom prst="rect">
                  <a:avLst/>
                </a:prstGeom>
                <a:solidFill>
                  <a:srgbClr val="92929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2078" name="Rectangle 2077"/>
                <p:cNvSpPr>
                  <a:spLocks noChangeArrowheads="1"/>
                </p:cNvSpPr>
                <p:nvPr/>
              </p:nvSpPr>
              <p:spPr bwMode="auto">
                <a:xfrm>
                  <a:off x="38928" y="676"/>
                  <a:ext cx="9" cy="1"/>
                </a:xfrm>
                <a:prstGeom prst="rect">
                  <a:avLst/>
                </a:prstGeom>
                <a:solidFill>
                  <a:srgbClr val="90909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2079" name="Rectangle 2078"/>
                <p:cNvSpPr>
                  <a:spLocks noChangeArrowheads="1"/>
                </p:cNvSpPr>
                <p:nvPr/>
              </p:nvSpPr>
              <p:spPr bwMode="auto">
                <a:xfrm>
                  <a:off x="38928" y="677"/>
                  <a:ext cx="9" cy="1"/>
                </a:xfrm>
                <a:prstGeom prst="rect">
                  <a:avLst/>
                </a:prstGeom>
                <a:solidFill>
                  <a:srgbClr val="8B8B8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2080" name="Rectangle 2079"/>
                <p:cNvSpPr>
                  <a:spLocks noChangeArrowheads="1"/>
                </p:cNvSpPr>
                <p:nvPr/>
              </p:nvSpPr>
              <p:spPr bwMode="auto">
                <a:xfrm>
                  <a:off x="38928" y="678"/>
                  <a:ext cx="9" cy="1"/>
                </a:xfrm>
                <a:prstGeom prst="rect">
                  <a:avLst/>
                </a:prstGeom>
                <a:solidFill>
                  <a:srgbClr val="87878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2081" name="Rectangle 2080"/>
                <p:cNvSpPr>
                  <a:spLocks noChangeArrowheads="1"/>
                </p:cNvSpPr>
                <p:nvPr/>
              </p:nvSpPr>
              <p:spPr bwMode="auto">
                <a:xfrm>
                  <a:off x="38928" y="679"/>
                  <a:ext cx="9" cy="1"/>
                </a:xfrm>
                <a:prstGeom prst="rect">
                  <a:avLst/>
                </a:prstGeom>
                <a:solidFill>
                  <a:srgbClr val="83838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2082" name="Rectangle 2081"/>
                <p:cNvSpPr>
                  <a:spLocks noChangeArrowheads="1"/>
                </p:cNvSpPr>
                <p:nvPr/>
              </p:nvSpPr>
              <p:spPr bwMode="auto">
                <a:xfrm>
                  <a:off x="38928" y="680"/>
                  <a:ext cx="9" cy="1"/>
                </a:xfrm>
                <a:prstGeom prst="rect">
                  <a:avLst/>
                </a:prstGeom>
                <a:solidFill>
                  <a:srgbClr val="7E7E7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2083" name="Rectangle 2082"/>
                <p:cNvSpPr>
                  <a:spLocks noChangeArrowheads="1"/>
                </p:cNvSpPr>
                <p:nvPr/>
              </p:nvSpPr>
              <p:spPr bwMode="auto">
                <a:xfrm>
                  <a:off x="38928" y="681"/>
                  <a:ext cx="9" cy="1"/>
                </a:xfrm>
                <a:prstGeom prst="rect">
                  <a:avLst/>
                </a:prstGeom>
                <a:solidFill>
                  <a:srgbClr val="79797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2084" name="Oval 2083"/>
                <p:cNvSpPr>
                  <a:spLocks noChangeArrowheads="1"/>
                </p:cNvSpPr>
                <p:nvPr/>
              </p:nvSpPr>
              <p:spPr bwMode="auto">
                <a:xfrm>
                  <a:off x="38928" y="673"/>
                  <a:ext cx="8" cy="8"/>
                </a:xfrm>
                <a:prstGeom prst="ellipse">
                  <a:avLst/>
                </a:prstGeom>
                <a:noFill/>
                <a:ln w="635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2085" name="Rectangle 2084"/>
                <p:cNvSpPr>
                  <a:spLocks noChangeArrowheads="1"/>
                </p:cNvSpPr>
                <p:nvPr/>
              </p:nvSpPr>
              <p:spPr bwMode="auto">
                <a:xfrm>
                  <a:off x="38992" y="672"/>
                  <a:ext cx="8" cy="1"/>
                </a:xfrm>
                <a:prstGeom prst="rect">
                  <a:avLst/>
                </a:prstGeom>
                <a:solidFill>
                  <a:srgbClr val="9B9B9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2086" name="Rectangle 2085"/>
                <p:cNvSpPr>
                  <a:spLocks noChangeArrowheads="1"/>
                </p:cNvSpPr>
                <p:nvPr/>
              </p:nvSpPr>
              <p:spPr bwMode="auto">
                <a:xfrm>
                  <a:off x="38992" y="673"/>
                  <a:ext cx="8" cy="1"/>
                </a:xfrm>
                <a:prstGeom prst="rect">
                  <a:avLst/>
                </a:prstGeom>
                <a:solidFill>
                  <a:srgbClr val="98989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2087" name="Rectangle 2086"/>
                <p:cNvSpPr>
                  <a:spLocks noChangeArrowheads="1"/>
                </p:cNvSpPr>
                <p:nvPr/>
              </p:nvSpPr>
              <p:spPr bwMode="auto">
                <a:xfrm>
                  <a:off x="38992" y="674"/>
                  <a:ext cx="8" cy="1"/>
                </a:xfrm>
                <a:prstGeom prst="rect">
                  <a:avLst/>
                </a:prstGeom>
                <a:solidFill>
                  <a:srgbClr val="95959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2088" name="Rectangle 2087"/>
                <p:cNvSpPr>
                  <a:spLocks noChangeArrowheads="1"/>
                </p:cNvSpPr>
                <p:nvPr/>
              </p:nvSpPr>
              <p:spPr bwMode="auto">
                <a:xfrm>
                  <a:off x="38992" y="675"/>
                  <a:ext cx="8" cy="1"/>
                </a:xfrm>
                <a:prstGeom prst="rect">
                  <a:avLst/>
                </a:prstGeom>
                <a:solidFill>
                  <a:srgbClr val="92929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2089" name="Rectangle 2088"/>
                <p:cNvSpPr>
                  <a:spLocks noChangeArrowheads="1"/>
                </p:cNvSpPr>
                <p:nvPr/>
              </p:nvSpPr>
              <p:spPr bwMode="auto">
                <a:xfrm>
                  <a:off x="38992" y="676"/>
                  <a:ext cx="8" cy="1"/>
                </a:xfrm>
                <a:prstGeom prst="rect">
                  <a:avLst/>
                </a:prstGeom>
                <a:solidFill>
                  <a:srgbClr val="90909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2090" name="Rectangle 2089"/>
                <p:cNvSpPr>
                  <a:spLocks noChangeArrowheads="1"/>
                </p:cNvSpPr>
                <p:nvPr/>
              </p:nvSpPr>
              <p:spPr bwMode="auto">
                <a:xfrm>
                  <a:off x="38992" y="677"/>
                  <a:ext cx="8" cy="1"/>
                </a:xfrm>
                <a:prstGeom prst="rect">
                  <a:avLst/>
                </a:prstGeom>
                <a:solidFill>
                  <a:srgbClr val="8B8B8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2091" name="Rectangle 2090"/>
                <p:cNvSpPr>
                  <a:spLocks noChangeArrowheads="1"/>
                </p:cNvSpPr>
                <p:nvPr/>
              </p:nvSpPr>
              <p:spPr bwMode="auto">
                <a:xfrm>
                  <a:off x="38992" y="678"/>
                  <a:ext cx="8" cy="1"/>
                </a:xfrm>
                <a:prstGeom prst="rect">
                  <a:avLst/>
                </a:prstGeom>
                <a:solidFill>
                  <a:srgbClr val="87878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2092" name="Rectangle 2091"/>
                <p:cNvSpPr>
                  <a:spLocks noChangeArrowheads="1"/>
                </p:cNvSpPr>
                <p:nvPr/>
              </p:nvSpPr>
              <p:spPr bwMode="auto">
                <a:xfrm>
                  <a:off x="38992" y="679"/>
                  <a:ext cx="8" cy="1"/>
                </a:xfrm>
                <a:prstGeom prst="rect">
                  <a:avLst/>
                </a:prstGeom>
                <a:solidFill>
                  <a:srgbClr val="83838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2093" name="Rectangle 2092"/>
                <p:cNvSpPr>
                  <a:spLocks noChangeArrowheads="1"/>
                </p:cNvSpPr>
                <p:nvPr/>
              </p:nvSpPr>
              <p:spPr bwMode="auto">
                <a:xfrm>
                  <a:off x="38992" y="680"/>
                  <a:ext cx="8" cy="1"/>
                </a:xfrm>
                <a:prstGeom prst="rect">
                  <a:avLst/>
                </a:prstGeom>
                <a:solidFill>
                  <a:srgbClr val="7E7E7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2094" name="Rectangle 2093"/>
                <p:cNvSpPr>
                  <a:spLocks noChangeArrowheads="1"/>
                </p:cNvSpPr>
                <p:nvPr/>
              </p:nvSpPr>
              <p:spPr bwMode="auto">
                <a:xfrm>
                  <a:off x="38992" y="681"/>
                  <a:ext cx="8" cy="1"/>
                </a:xfrm>
                <a:prstGeom prst="rect">
                  <a:avLst/>
                </a:prstGeom>
                <a:solidFill>
                  <a:srgbClr val="79797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2095" name="Oval 2094"/>
                <p:cNvSpPr>
                  <a:spLocks noChangeArrowheads="1"/>
                </p:cNvSpPr>
                <p:nvPr/>
              </p:nvSpPr>
              <p:spPr bwMode="auto">
                <a:xfrm>
                  <a:off x="38992" y="673"/>
                  <a:ext cx="7" cy="8"/>
                </a:xfrm>
                <a:prstGeom prst="ellipse">
                  <a:avLst/>
                </a:prstGeom>
                <a:noFill/>
                <a:ln w="635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2096" name="Freeform 2095"/>
                <p:cNvSpPr>
                  <a:spLocks noEditPoints="1"/>
                </p:cNvSpPr>
                <p:nvPr/>
              </p:nvSpPr>
              <p:spPr bwMode="auto">
                <a:xfrm>
                  <a:off x="38729" y="488"/>
                  <a:ext cx="313" cy="128"/>
                </a:xfrm>
                <a:custGeom>
                  <a:avLst/>
                  <a:gdLst>
                    <a:gd name="T0" fmla="*/ 1 w 313"/>
                    <a:gd name="T1" fmla="*/ 0 h 128"/>
                    <a:gd name="T2" fmla="*/ 275 w 313"/>
                    <a:gd name="T3" fmla="*/ 107 h 128"/>
                    <a:gd name="T4" fmla="*/ 273 w 313"/>
                    <a:gd name="T5" fmla="*/ 110 h 128"/>
                    <a:gd name="T6" fmla="*/ 0 w 313"/>
                    <a:gd name="T7" fmla="*/ 4 h 128"/>
                    <a:gd name="T8" fmla="*/ 1 w 313"/>
                    <a:gd name="T9" fmla="*/ 0 h 128"/>
                    <a:gd name="T10" fmla="*/ 276 w 313"/>
                    <a:gd name="T11" fmla="*/ 83 h 128"/>
                    <a:gd name="T12" fmla="*/ 313 w 313"/>
                    <a:gd name="T13" fmla="*/ 124 h 128"/>
                    <a:gd name="T14" fmla="*/ 257 w 313"/>
                    <a:gd name="T15" fmla="*/ 128 h 128"/>
                    <a:gd name="T16" fmla="*/ 276 w 313"/>
                    <a:gd name="T17" fmla="*/ 83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3" h="128">
                      <a:moveTo>
                        <a:pt x="1" y="0"/>
                      </a:moveTo>
                      <a:lnTo>
                        <a:pt x="275" y="107"/>
                      </a:lnTo>
                      <a:lnTo>
                        <a:pt x="273" y="110"/>
                      </a:lnTo>
                      <a:lnTo>
                        <a:pt x="0" y="4"/>
                      </a:lnTo>
                      <a:lnTo>
                        <a:pt x="1" y="0"/>
                      </a:lnTo>
                      <a:close/>
                      <a:moveTo>
                        <a:pt x="276" y="83"/>
                      </a:moveTo>
                      <a:lnTo>
                        <a:pt x="313" y="124"/>
                      </a:lnTo>
                      <a:lnTo>
                        <a:pt x="257" y="128"/>
                      </a:lnTo>
                      <a:lnTo>
                        <a:pt x="276" y="83"/>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2097" name="Freeform 2096"/>
                <p:cNvSpPr>
                  <a:spLocks noEditPoints="1"/>
                </p:cNvSpPr>
                <p:nvPr/>
              </p:nvSpPr>
              <p:spPr bwMode="auto">
                <a:xfrm>
                  <a:off x="38841" y="488"/>
                  <a:ext cx="234" cy="109"/>
                </a:xfrm>
                <a:custGeom>
                  <a:avLst/>
                  <a:gdLst>
                    <a:gd name="T0" fmla="*/ 1 w 234"/>
                    <a:gd name="T1" fmla="*/ 0 h 109"/>
                    <a:gd name="T2" fmla="*/ 197 w 234"/>
                    <a:gd name="T3" fmla="*/ 89 h 109"/>
                    <a:gd name="T4" fmla="*/ 196 w 234"/>
                    <a:gd name="T5" fmla="*/ 92 h 109"/>
                    <a:gd name="T6" fmla="*/ 0 w 234"/>
                    <a:gd name="T7" fmla="*/ 4 h 109"/>
                    <a:gd name="T8" fmla="*/ 1 w 234"/>
                    <a:gd name="T9" fmla="*/ 0 h 109"/>
                    <a:gd name="T10" fmla="*/ 200 w 234"/>
                    <a:gd name="T11" fmla="*/ 66 h 109"/>
                    <a:gd name="T12" fmla="*/ 234 w 234"/>
                    <a:gd name="T13" fmla="*/ 108 h 109"/>
                    <a:gd name="T14" fmla="*/ 178 w 234"/>
                    <a:gd name="T15" fmla="*/ 109 h 109"/>
                    <a:gd name="T16" fmla="*/ 200 w 234"/>
                    <a:gd name="T17" fmla="*/ 6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4" h="109">
                      <a:moveTo>
                        <a:pt x="1" y="0"/>
                      </a:moveTo>
                      <a:lnTo>
                        <a:pt x="197" y="89"/>
                      </a:lnTo>
                      <a:lnTo>
                        <a:pt x="196" y="92"/>
                      </a:lnTo>
                      <a:lnTo>
                        <a:pt x="0" y="4"/>
                      </a:lnTo>
                      <a:lnTo>
                        <a:pt x="1" y="0"/>
                      </a:lnTo>
                      <a:close/>
                      <a:moveTo>
                        <a:pt x="200" y="66"/>
                      </a:moveTo>
                      <a:lnTo>
                        <a:pt x="234" y="108"/>
                      </a:lnTo>
                      <a:lnTo>
                        <a:pt x="178" y="109"/>
                      </a:lnTo>
                      <a:lnTo>
                        <a:pt x="200" y="66"/>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2098" name="Freeform 2097"/>
                <p:cNvSpPr>
                  <a:spLocks noEditPoints="1"/>
                </p:cNvSpPr>
                <p:nvPr/>
              </p:nvSpPr>
              <p:spPr bwMode="auto">
                <a:xfrm>
                  <a:off x="38873" y="488"/>
                  <a:ext cx="262" cy="128"/>
                </a:xfrm>
                <a:custGeom>
                  <a:avLst/>
                  <a:gdLst>
                    <a:gd name="T0" fmla="*/ 260 w 262"/>
                    <a:gd name="T1" fmla="*/ 0 h 128"/>
                    <a:gd name="T2" fmla="*/ 37 w 262"/>
                    <a:gd name="T3" fmla="*/ 108 h 128"/>
                    <a:gd name="T4" fmla="*/ 39 w 262"/>
                    <a:gd name="T5" fmla="*/ 111 h 128"/>
                    <a:gd name="T6" fmla="*/ 262 w 262"/>
                    <a:gd name="T7" fmla="*/ 4 h 128"/>
                    <a:gd name="T8" fmla="*/ 260 w 262"/>
                    <a:gd name="T9" fmla="*/ 0 h 128"/>
                    <a:gd name="T10" fmla="*/ 34 w 262"/>
                    <a:gd name="T11" fmla="*/ 85 h 128"/>
                    <a:gd name="T12" fmla="*/ 0 w 262"/>
                    <a:gd name="T13" fmla="*/ 128 h 128"/>
                    <a:gd name="T14" fmla="*/ 56 w 262"/>
                    <a:gd name="T15" fmla="*/ 128 h 128"/>
                    <a:gd name="T16" fmla="*/ 34 w 262"/>
                    <a:gd name="T17" fmla="*/ 85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2" h="128">
                      <a:moveTo>
                        <a:pt x="260" y="0"/>
                      </a:moveTo>
                      <a:lnTo>
                        <a:pt x="37" y="108"/>
                      </a:lnTo>
                      <a:lnTo>
                        <a:pt x="39" y="111"/>
                      </a:lnTo>
                      <a:lnTo>
                        <a:pt x="262" y="4"/>
                      </a:lnTo>
                      <a:lnTo>
                        <a:pt x="260" y="0"/>
                      </a:lnTo>
                      <a:close/>
                      <a:moveTo>
                        <a:pt x="34" y="85"/>
                      </a:moveTo>
                      <a:lnTo>
                        <a:pt x="0" y="128"/>
                      </a:lnTo>
                      <a:lnTo>
                        <a:pt x="56" y="128"/>
                      </a:lnTo>
                      <a:lnTo>
                        <a:pt x="34" y="85"/>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2099" name="Rectangle 2098"/>
                <p:cNvSpPr>
                  <a:spLocks noChangeArrowheads="1"/>
                </p:cNvSpPr>
                <p:nvPr/>
              </p:nvSpPr>
              <p:spPr bwMode="auto">
                <a:xfrm>
                  <a:off x="38895" y="690"/>
                  <a:ext cx="158" cy="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p>
                  <a:pPr fontAlgn="base"/>
                  <a:r>
                    <a:rPr lang="en-US" sz="1100" b="1">
                      <a:solidFill>
                        <a:srgbClr val="000000"/>
                      </a:solidFill>
                      <a:ea typeface="Times New Roman"/>
                    </a:rPr>
                    <a:t>reduce</a:t>
                  </a:r>
                  <a:endParaRPr lang="en-US" sz="1100">
                    <a:solidFill>
                      <a:srgbClr val="000000"/>
                    </a:solidFill>
                    <a:latin typeface="Times New Roman"/>
                    <a:ea typeface="Times New Roman"/>
                  </a:endParaRPr>
                </a:p>
              </p:txBody>
            </p:sp>
            <p:sp>
              <p:nvSpPr>
                <p:cNvPr id="2100" name="Freeform 2099"/>
                <p:cNvSpPr>
                  <a:spLocks noEditPoints="1"/>
                </p:cNvSpPr>
                <p:nvPr/>
              </p:nvSpPr>
              <p:spPr bwMode="auto">
                <a:xfrm>
                  <a:off x="38816" y="709"/>
                  <a:ext cx="50" cy="105"/>
                </a:xfrm>
                <a:custGeom>
                  <a:avLst/>
                  <a:gdLst>
                    <a:gd name="T0" fmla="*/ 27 w 50"/>
                    <a:gd name="T1" fmla="*/ 0 h 105"/>
                    <a:gd name="T2" fmla="*/ 27 w 50"/>
                    <a:gd name="T3" fmla="*/ 65 h 105"/>
                    <a:gd name="T4" fmla="*/ 23 w 50"/>
                    <a:gd name="T5" fmla="*/ 65 h 105"/>
                    <a:gd name="T6" fmla="*/ 23 w 50"/>
                    <a:gd name="T7" fmla="*/ 0 h 105"/>
                    <a:gd name="T8" fmla="*/ 27 w 50"/>
                    <a:gd name="T9" fmla="*/ 0 h 105"/>
                    <a:gd name="T10" fmla="*/ 50 w 50"/>
                    <a:gd name="T11" fmla="*/ 57 h 105"/>
                    <a:gd name="T12" fmla="*/ 25 w 50"/>
                    <a:gd name="T13" fmla="*/ 105 h 105"/>
                    <a:gd name="T14" fmla="*/ 0 w 50"/>
                    <a:gd name="T15" fmla="*/ 57 h 105"/>
                    <a:gd name="T16" fmla="*/ 50 w 50"/>
                    <a:gd name="T17" fmla="*/ 57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105">
                      <a:moveTo>
                        <a:pt x="27" y="0"/>
                      </a:moveTo>
                      <a:lnTo>
                        <a:pt x="27" y="65"/>
                      </a:lnTo>
                      <a:lnTo>
                        <a:pt x="23" y="65"/>
                      </a:lnTo>
                      <a:lnTo>
                        <a:pt x="23" y="0"/>
                      </a:lnTo>
                      <a:lnTo>
                        <a:pt x="27" y="0"/>
                      </a:lnTo>
                      <a:close/>
                      <a:moveTo>
                        <a:pt x="50" y="57"/>
                      </a:moveTo>
                      <a:lnTo>
                        <a:pt x="25" y="105"/>
                      </a:lnTo>
                      <a:lnTo>
                        <a:pt x="0" y="57"/>
                      </a:lnTo>
                      <a:lnTo>
                        <a:pt x="50" y="57"/>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2101" name="Freeform 2100"/>
                <p:cNvSpPr>
                  <a:spLocks noEditPoints="1"/>
                </p:cNvSpPr>
                <p:nvPr/>
              </p:nvSpPr>
              <p:spPr bwMode="auto">
                <a:xfrm>
                  <a:off x="39050" y="704"/>
                  <a:ext cx="50" cy="109"/>
                </a:xfrm>
                <a:custGeom>
                  <a:avLst/>
                  <a:gdLst>
                    <a:gd name="T0" fmla="*/ 23 w 50"/>
                    <a:gd name="T1" fmla="*/ 0 h 109"/>
                    <a:gd name="T2" fmla="*/ 23 w 50"/>
                    <a:gd name="T3" fmla="*/ 69 h 109"/>
                    <a:gd name="T4" fmla="*/ 27 w 50"/>
                    <a:gd name="T5" fmla="*/ 69 h 109"/>
                    <a:gd name="T6" fmla="*/ 27 w 50"/>
                    <a:gd name="T7" fmla="*/ 0 h 109"/>
                    <a:gd name="T8" fmla="*/ 23 w 50"/>
                    <a:gd name="T9" fmla="*/ 0 h 109"/>
                    <a:gd name="T10" fmla="*/ 0 w 50"/>
                    <a:gd name="T11" fmla="*/ 61 h 109"/>
                    <a:gd name="T12" fmla="*/ 24 w 50"/>
                    <a:gd name="T13" fmla="*/ 109 h 109"/>
                    <a:gd name="T14" fmla="*/ 50 w 50"/>
                    <a:gd name="T15" fmla="*/ 61 h 109"/>
                    <a:gd name="T16" fmla="*/ 0 w 50"/>
                    <a:gd name="T17" fmla="*/ 61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109">
                      <a:moveTo>
                        <a:pt x="23" y="0"/>
                      </a:moveTo>
                      <a:lnTo>
                        <a:pt x="23" y="69"/>
                      </a:lnTo>
                      <a:lnTo>
                        <a:pt x="27" y="69"/>
                      </a:lnTo>
                      <a:lnTo>
                        <a:pt x="27" y="0"/>
                      </a:lnTo>
                      <a:lnTo>
                        <a:pt x="23" y="0"/>
                      </a:lnTo>
                      <a:close/>
                      <a:moveTo>
                        <a:pt x="0" y="61"/>
                      </a:moveTo>
                      <a:lnTo>
                        <a:pt x="24" y="109"/>
                      </a:lnTo>
                      <a:lnTo>
                        <a:pt x="50" y="61"/>
                      </a:lnTo>
                      <a:lnTo>
                        <a:pt x="0" y="61"/>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2102" name="Rectangle 2101"/>
                <p:cNvSpPr>
                  <a:spLocks noChangeArrowheads="1"/>
                </p:cNvSpPr>
                <p:nvPr/>
              </p:nvSpPr>
              <p:spPr bwMode="auto">
                <a:xfrm>
                  <a:off x="39301" y="165"/>
                  <a:ext cx="675" cy="677"/>
                </a:xfrm>
                <a:prstGeom prst="rect">
                  <a:avLst/>
                </a:prstGeom>
                <a:solidFill>
                  <a:srgbClr val="D9D9D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2103" name="Rectangle 2102"/>
                <p:cNvSpPr>
                  <a:spLocks noChangeArrowheads="1"/>
                </p:cNvSpPr>
                <p:nvPr/>
              </p:nvSpPr>
              <p:spPr bwMode="auto">
                <a:xfrm>
                  <a:off x="39301" y="165"/>
                  <a:ext cx="675" cy="677"/>
                </a:xfrm>
                <a:prstGeom prst="rect">
                  <a:avLst/>
                </a:prstGeom>
                <a:noFill/>
                <a:ln w="635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2104" name="Freeform 2103"/>
                <p:cNvSpPr>
                  <a:spLocks noEditPoints="1"/>
                </p:cNvSpPr>
                <p:nvPr/>
              </p:nvSpPr>
              <p:spPr bwMode="auto">
                <a:xfrm>
                  <a:off x="39640" y="216"/>
                  <a:ext cx="331" cy="619"/>
                </a:xfrm>
                <a:custGeom>
                  <a:avLst/>
                  <a:gdLst>
                    <a:gd name="T0" fmla="*/ 123 w 331"/>
                    <a:gd name="T1" fmla="*/ 61 h 619"/>
                    <a:gd name="T2" fmla="*/ 165 w 331"/>
                    <a:gd name="T3" fmla="*/ 24 h 619"/>
                    <a:gd name="T4" fmla="*/ 206 w 331"/>
                    <a:gd name="T5" fmla="*/ 4 h 619"/>
                    <a:gd name="T6" fmla="*/ 245 w 331"/>
                    <a:gd name="T7" fmla="*/ 1 h 619"/>
                    <a:gd name="T8" fmla="*/ 280 w 331"/>
                    <a:gd name="T9" fmla="*/ 17 h 619"/>
                    <a:gd name="T10" fmla="*/ 307 w 331"/>
                    <a:gd name="T11" fmla="*/ 52 h 619"/>
                    <a:gd name="T12" fmla="*/ 324 w 331"/>
                    <a:gd name="T13" fmla="*/ 103 h 619"/>
                    <a:gd name="T14" fmla="*/ 331 w 331"/>
                    <a:gd name="T15" fmla="*/ 165 h 619"/>
                    <a:gd name="T16" fmla="*/ 327 w 331"/>
                    <a:gd name="T17" fmla="*/ 234 h 619"/>
                    <a:gd name="T18" fmla="*/ 314 w 331"/>
                    <a:gd name="T19" fmla="*/ 307 h 619"/>
                    <a:gd name="T20" fmla="*/ 260 w 331"/>
                    <a:gd name="T21" fmla="*/ 453 h 619"/>
                    <a:gd name="T22" fmla="*/ 213 w 331"/>
                    <a:gd name="T23" fmla="*/ 529 h 619"/>
                    <a:gd name="T24" fmla="*/ 171 w 331"/>
                    <a:gd name="T25" fmla="*/ 575 h 619"/>
                    <a:gd name="T26" fmla="*/ 129 w 331"/>
                    <a:gd name="T27" fmla="*/ 605 h 619"/>
                    <a:gd name="T28" fmla="*/ 88 w 331"/>
                    <a:gd name="T29" fmla="*/ 618 h 619"/>
                    <a:gd name="T30" fmla="*/ 51 w 331"/>
                    <a:gd name="T31" fmla="*/ 614 h 619"/>
                    <a:gd name="T32" fmla="*/ 19 w 331"/>
                    <a:gd name="T33" fmla="*/ 590 h 619"/>
                    <a:gd name="T34" fmla="*/ 4 w 331"/>
                    <a:gd name="T35" fmla="*/ 558 h 619"/>
                    <a:gd name="T36" fmla="*/ 17 w 331"/>
                    <a:gd name="T37" fmla="*/ 581 h 619"/>
                    <a:gd name="T38" fmla="*/ 28 w 331"/>
                    <a:gd name="T39" fmla="*/ 593 h 619"/>
                    <a:gd name="T40" fmla="*/ 46 w 331"/>
                    <a:gd name="T41" fmla="*/ 607 h 619"/>
                    <a:gd name="T42" fmla="*/ 59 w 331"/>
                    <a:gd name="T43" fmla="*/ 612 h 619"/>
                    <a:gd name="T44" fmla="*/ 80 w 331"/>
                    <a:gd name="T45" fmla="*/ 615 h 619"/>
                    <a:gd name="T46" fmla="*/ 95 w 331"/>
                    <a:gd name="T47" fmla="*/ 613 h 619"/>
                    <a:gd name="T48" fmla="*/ 119 w 331"/>
                    <a:gd name="T49" fmla="*/ 606 h 619"/>
                    <a:gd name="T50" fmla="*/ 135 w 331"/>
                    <a:gd name="T51" fmla="*/ 597 h 619"/>
                    <a:gd name="T52" fmla="*/ 160 w 331"/>
                    <a:gd name="T53" fmla="*/ 579 h 619"/>
                    <a:gd name="T54" fmla="*/ 177 w 331"/>
                    <a:gd name="T55" fmla="*/ 564 h 619"/>
                    <a:gd name="T56" fmla="*/ 202 w 331"/>
                    <a:gd name="T57" fmla="*/ 537 h 619"/>
                    <a:gd name="T58" fmla="*/ 218 w 331"/>
                    <a:gd name="T59" fmla="*/ 515 h 619"/>
                    <a:gd name="T60" fmla="*/ 242 w 331"/>
                    <a:gd name="T61" fmla="*/ 478 h 619"/>
                    <a:gd name="T62" fmla="*/ 270 w 331"/>
                    <a:gd name="T63" fmla="*/ 423 h 619"/>
                    <a:gd name="T64" fmla="*/ 302 w 331"/>
                    <a:gd name="T65" fmla="*/ 336 h 619"/>
                    <a:gd name="T66" fmla="*/ 313 w 331"/>
                    <a:gd name="T67" fmla="*/ 292 h 619"/>
                    <a:gd name="T68" fmla="*/ 321 w 331"/>
                    <a:gd name="T69" fmla="*/ 248 h 619"/>
                    <a:gd name="T70" fmla="*/ 325 w 331"/>
                    <a:gd name="T71" fmla="*/ 220 h 619"/>
                    <a:gd name="T72" fmla="*/ 327 w 331"/>
                    <a:gd name="T73" fmla="*/ 178 h 619"/>
                    <a:gd name="T74" fmla="*/ 326 w 331"/>
                    <a:gd name="T75" fmla="*/ 152 h 619"/>
                    <a:gd name="T76" fmla="*/ 322 w 331"/>
                    <a:gd name="T77" fmla="*/ 116 h 619"/>
                    <a:gd name="T78" fmla="*/ 318 w 331"/>
                    <a:gd name="T79" fmla="*/ 93 h 619"/>
                    <a:gd name="T80" fmla="*/ 307 w 331"/>
                    <a:gd name="T81" fmla="*/ 63 h 619"/>
                    <a:gd name="T82" fmla="*/ 299 w 331"/>
                    <a:gd name="T83" fmla="*/ 46 h 619"/>
                    <a:gd name="T84" fmla="*/ 283 w 331"/>
                    <a:gd name="T85" fmla="*/ 26 h 619"/>
                    <a:gd name="T86" fmla="*/ 271 w 331"/>
                    <a:gd name="T87" fmla="*/ 16 h 619"/>
                    <a:gd name="T88" fmla="*/ 251 w 331"/>
                    <a:gd name="T89" fmla="*/ 7 h 619"/>
                    <a:gd name="T90" fmla="*/ 238 w 331"/>
                    <a:gd name="T91" fmla="*/ 4 h 619"/>
                    <a:gd name="T92" fmla="*/ 215 w 331"/>
                    <a:gd name="T93" fmla="*/ 6 h 619"/>
                    <a:gd name="T94" fmla="*/ 200 w 331"/>
                    <a:gd name="T95" fmla="*/ 10 h 619"/>
                    <a:gd name="T96" fmla="*/ 175 w 331"/>
                    <a:gd name="T97" fmla="*/ 22 h 619"/>
                    <a:gd name="T98" fmla="*/ 159 w 331"/>
                    <a:gd name="T99" fmla="*/ 33 h 619"/>
                    <a:gd name="T100" fmla="*/ 134 w 331"/>
                    <a:gd name="T101" fmla="*/ 55 h 619"/>
                    <a:gd name="T102" fmla="*/ 117 w 331"/>
                    <a:gd name="T103" fmla="*/ 72 h 619"/>
                    <a:gd name="T104" fmla="*/ 91 w 331"/>
                    <a:gd name="T105" fmla="*/ 107 h 619"/>
                    <a:gd name="T106" fmla="*/ 115 w 331"/>
                    <a:gd name="T107" fmla="*/ 112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31" h="619">
                      <a:moveTo>
                        <a:pt x="88" y="105"/>
                      </a:moveTo>
                      <a:lnTo>
                        <a:pt x="98" y="90"/>
                      </a:lnTo>
                      <a:lnTo>
                        <a:pt x="106" y="80"/>
                      </a:lnTo>
                      <a:lnTo>
                        <a:pt x="114" y="70"/>
                      </a:lnTo>
                      <a:lnTo>
                        <a:pt x="123" y="61"/>
                      </a:lnTo>
                      <a:lnTo>
                        <a:pt x="131" y="52"/>
                      </a:lnTo>
                      <a:lnTo>
                        <a:pt x="140" y="44"/>
                      </a:lnTo>
                      <a:lnTo>
                        <a:pt x="148" y="37"/>
                      </a:lnTo>
                      <a:lnTo>
                        <a:pt x="156" y="30"/>
                      </a:lnTo>
                      <a:lnTo>
                        <a:pt x="165" y="24"/>
                      </a:lnTo>
                      <a:lnTo>
                        <a:pt x="173" y="18"/>
                      </a:lnTo>
                      <a:lnTo>
                        <a:pt x="182" y="14"/>
                      </a:lnTo>
                      <a:lnTo>
                        <a:pt x="190" y="10"/>
                      </a:lnTo>
                      <a:lnTo>
                        <a:pt x="198" y="6"/>
                      </a:lnTo>
                      <a:lnTo>
                        <a:pt x="206" y="4"/>
                      </a:lnTo>
                      <a:lnTo>
                        <a:pt x="215" y="2"/>
                      </a:lnTo>
                      <a:lnTo>
                        <a:pt x="222" y="1"/>
                      </a:lnTo>
                      <a:lnTo>
                        <a:pt x="230" y="0"/>
                      </a:lnTo>
                      <a:lnTo>
                        <a:pt x="238" y="0"/>
                      </a:lnTo>
                      <a:lnTo>
                        <a:pt x="245" y="1"/>
                      </a:lnTo>
                      <a:lnTo>
                        <a:pt x="253" y="3"/>
                      </a:lnTo>
                      <a:lnTo>
                        <a:pt x="260" y="6"/>
                      </a:lnTo>
                      <a:lnTo>
                        <a:pt x="267" y="9"/>
                      </a:lnTo>
                      <a:lnTo>
                        <a:pt x="273" y="13"/>
                      </a:lnTo>
                      <a:lnTo>
                        <a:pt x="280" y="17"/>
                      </a:lnTo>
                      <a:lnTo>
                        <a:pt x="286" y="23"/>
                      </a:lnTo>
                      <a:lnTo>
                        <a:pt x="292" y="29"/>
                      </a:lnTo>
                      <a:lnTo>
                        <a:pt x="297" y="36"/>
                      </a:lnTo>
                      <a:lnTo>
                        <a:pt x="302" y="44"/>
                      </a:lnTo>
                      <a:lnTo>
                        <a:pt x="307" y="52"/>
                      </a:lnTo>
                      <a:lnTo>
                        <a:pt x="311" y="62"/>
                      </a:lnTo>
                      <a:lnTo>
                        <a:pt x="315" y="71"/>
                      </a:lnTo>
                      <a:lnTo>
                        <a:pt x="319" y="82"/>
                      </a:lnTo>
                      <a:lnTo>
                        <a:pt x="322" y="92"/>
                      </a:lnTo>
                      <a:lnTo>
                        <a:pt x="324" y="103"/>
                      </a:lnTo>
                      <a:lnTo>
                        <a:pt x="327" y="115"/>
                      </a:lnTo>
                      <a:lnTo>
                        <a:pt x="328" y="127"/>
                      </a:lnTo>
                      <a:lnTo>
                        <a:pt x="330" y="139"/>
                      </a:lnTo>
                      <a:lnTo>
                        <a:pt x="331" y="152"/>
                      </a:lnTo>
                      <a:lnTo>
                        <a:pt x="331" y="165"/>
                      </a:lnTo>
                      <a:lnTo>
                        <a:pt x="331" y="178"/>
                      </a:lnTo>
                      <a:lnTo>
                        <a:pt x="331" y="192"/>
                      </a:lnTo>
                      <a:lnTo>
                        <a:pt x="330" y="206"/>
                      </a:lnTo>
                      <a:lnTo>
                        <a:pt x="329" y="220"/>
                      </a:lnTo>
                      <a:lnTo>
                        <a:pt x="327" y="234"/>
                      </a:lnTo>
                      <a:lnTo>
                        <a:pt x="325" y="249"/>
                      </a:lnTo>
                      <a:lnTo>
                        <a:pt x="323" y="263"/>
                      </a:lnTo>
                      <a:lnTo>
                        <a:pt x="321" y="278"/>
                      </a:lnTo>
                      <a:lnTo>
                        <a:pt x="317" y="293"/>
                      </a:lnTo>
                      <a:lnTo>
                        <a:pt x="314" y="307"/>
                      </a:lnTo>
                      <a:lnTo>
                        <a:pt x="306" y="337"/>
                      </a:lnTo>
                      <a:lnTo>
                        <a:pt x="297" y="367"/>
                      </a:lnTo>
                      <a:lnTo>
                        <a:pt x="286" y="396"/>
                      </a:lnTo>
                      <a:lnTo>
                        <a:pt x="274" y="425"/>
                      </a:lnTo>
                      <a:lnTo>
                        <a:pt x="260" y="453"/>
                      </a:lnTo>
                      <a:lnTo>
                        <a:pt x="245" y="480"/>
                      </a:lnTo>
                      <a:lnTo>
                        <a:pt x="237" y="493"/>
                      </a:lnTo>
                      <a:lnTo>
                        <a:pt x="229" y="506"/>
                      </a:lnTo>
                      <a:lnTo>
                        <a:pt x="221" y="517"/>
                      </a:lnTo>
                      <a:lnTo>
                        <a:pt x="213" y="529"/>
                      </a:lnTo>
                      <a:lnTo>
                        <a:pt x="205" y="539"/>
                      </a:lnTo>
                      <a:lnTo>
                        <a:pt x="196" y="549"/>
                      </a:lnTo>
                      <a:lnTo>
                        <a:pt x="188" y="558"/>
                      </a:lnTo>
                      <a:lnTo>
                        <a:pt x="180" y="567"/>
                      </a:lnTo>
                      <a:lnTo>
                        <a:pt x="171" y="575"/>
                      </a:lnTo>
                      <a:lnTo>
                        <a:pt x="163" y="582"/>
                      </a:lnTo>
                      <a:lnTo>
                        <a:pt x="154" y="589"/>
                      </a:lnTo>
                      <a:lnTo>
                        <a:pt x="146" y="595"/>
                      </a:lnTo>
                      <a:lnTo>
                        <a:pt x="137" y="601"/>
                      </a:lnTo>
                      <a:lnTo>
                        <a:pt x="129" y="605"/>
                      </a:lnTo>
                      <a:lnTo>
                        <a:pt x="121" y="609"/>
                      </a:lnTo>
                      <a:lnTo>
                        <a:pt x="112" y="613"/>
                      </a:lnTo>
                      <a:lnTo>
                        <a:pt x="104" y="615"/>
                      </a:lnTo>
                      <a:lnTo>
                        <a:pt x="96" y="617"/>
                      </a:lnTo>
                      <a:lnTo>
                        <a:pt x="88" y="618"/>
                      </a:lnTo>
                      <a:lnTo>
                        <a:pt x="80" y="619"/>
                      </a:lnTo>
                      <a:lnTo>
                        <a:pt x="73" y="619"/>
                      </a:lnTo>
                      <a:lnTo>
                        <a:pt x="65" y="618"/>
                      </a:lnTo>
                      <a:lnTo>
                        <a:pt x="58" y="616"/>
                      </a:lnTo>
                      <a:lnTo>
                        <a:pt x="51" y="614"/>
                      </a:lnTo>
                      <a:lnTo>
                        <a:pt x="44" y="610"/>
                      </a:lnTo>
                      <a:lnTo>
                        <a:pt x="37" y="606"/>
                      </a:lnTo>
                      <a:lnTo>
                        <a:pt x="31" y="602"/>
                      </a:lnTo>
                      <a:lnTo>
                        <a:pt x="25" y="596"/>
                      </a:lnTo>
                      <a:lnTo>
                        <a:pt x="19" y="590"/>
                      </a:lnTo>
                      <a:lnTo>
                        <a:pt x="14" y="583"/>
                      </a:lnTo>
                      <a:lnTo>
                        <a:pt x="9" y="575"/>
                      </a:lnTo>
                      <a:lnTo>
                        <a:pt x="4" y="567"/>
                      </a:lnTo>
                      <a:lnTo>
                        <a:pt x="0" y="560"/>
                      </a:lnTo>
                      <a:lnTo>
                        <a:pt x="4" y="558"/>
                      </a:lnTo>
                      <a:lnTo>
                        <a:pt x="7" y="565"/>
                      </a:lnTo>
                      <a:lnTo>
                        <a:pt x="7" y="565"/>
                      </a:lnTo>
                      <a:lnTo>
                        <a:pt x="12" y="573"/>
                      </a:lnTo>
                      <a:lnTo>
                        <a:pt x="12" y="573"/>
                      </a:lnTo>
                      <a:lnTo>
                        <a:pt x="17" y="581"/>
                      </a:lnTo>
                      <a:lnTo>
                        <a:pt x="17" y="581"/>
                      </a:lnTo>
                      <a:lnTo>
                        <a:pt x="22" y="587"/>
                      </a:lnTo>
                      <a:lnTo>
                        <a:pt x="22" y="587"/>
                      </a:lnTo>
                      <a:lnTo>
                        <a:pt x="28" y="593"/>
                      </a:lnTo>
                      <a:lnTo>
                        <a:pt x="28" y="593"/>
                      </a:lnTo>
                      <a:lnTo>
                        <a:pt x="34" y="599"/>
                      </a:lnTo>
                      <a:lnTo>
                        <a:pt x="34" y="599"/>
                      </a:lnTo>
                      <a:lnTo>
                        <a:pt x="40" y="603"/>
                      </a:lnTo>
                      <a:lnTo>
                        <a:pt x="40" y="603"/>
                      </a:lnTo>
                      <a:lnTo>
                        <a:pt x="46" y="607"/>
                      </a:lnTo>
                      <a:lnTo>
                        <a:pt x="46" y="607"/>
                      </a:lnTo>
                      <a:lnTo>
                        <a:pt x="52" y="610"/>
                      </a:lnTo>
                      <a:lnTo>
                        <a:pt x="52" y="610"/>
                      </a:lnTo>
                      <a:lnTo>
                        <a:pt x="59" y="612"/>
                      </a:lnTo>
                      <a:lnTo>
                        <a:pt x="59" y="612"/>
                      </a:lnTo>
                      <a:lnTo>
                        <a:pt x="66" y="614"/>
                      </a:lnTo>
                      <a:lnTo>
                        <a:pt x="66" y="614"/>
                      </a:lnTo>
                      <a:lnTo>
                        <a:pt x="73" y="615"/>
                      </a:lnTo>
                      <a:lnTo>
                        <a:pt x="73" y="615"/>
                      </a:lnTo>
                      <a:lnTo>
                        <a:pt x="80" y="615"/>
                      </a:lnTo>
                      <a:lnTo>
                        <a:pt x="80" y="615"/>
                      </a:lnTo>
                      <a:lnTo>
                        <a:pt x="88" y="614"/>
                      </a:lnTo>
                      <a:lnTo>
                        <a:pt x="88" y="614"/>
                      </a:lnTo>
                      <a:lnTo>
                        <a:pt x="95" y="613"/>
                      </a:lnTo>
                      <a:lnTo>
                        <a:pt x="95" y="613"/>
                      </a:lnTo>
                      <a:lnTo>
                        <a:pt x="103" y="611"/>
                      </a:lnTo>
                      <a:lnTo>
                        <a:pt x="103" y="611"/>
                      </a:lnTo>
                      <a:lnTo>
                        <a:pt x="111" y="609"/>
                      </a:lnTo>
                      <a:lnTo>
                        <a:pt x="111" y="609"/>
                      </a:lnTo>
                      <a:lnTo>
                        <a:pt x="119" y="606"/>
                      </a:lnTo>
                      <a:lnTo>
                        <a:pt x="119" y="606"/>
                      </a:lnTo>
                      <a:lnTo>
                        <a:pt x="127" y="602"/>
                      </a:lnTo>
                      <a:lnTo>
                        <a:pt x="127" y="602"/>
                      </a:lnTo>
                      <a:lnTo>
                        <a:pt x="135" y="597"/>
                      </a:lnTo>
                      <a:lnTo>
                        <a:pt x="135" y="597"/>
                      </a:lnTo>
                      <a:lnTo>
                        <a:pt x="143" y="592"/>
                      </a:lnTo>
                      <a:lnTo>
                        <a:pt x="143" y="592"/>
                      </a:lnTo>
                      <a:lnTo>
                        <a:pt x="152" y="586"/>
                      </a:lnTo>
                      <a:lnTo>
                        <a:pt x="152" y="586"/>
                      </a:lnTo>
                      <a:lnTo>
                        <a:pt x="160" y="579"/>
                      </a:lnTo>
                      <a:lnTo>
                        <a:pt x="160" y="579"/>
                      </a:lnTo>
                      <a:lnTo>
                        <a:pt x="168" y="572"/>
                      </a:lnTo>
                      <a:lnTo>
                        <a:pt x="168" y="572"/>
                      </a:lnTo>
                      <a:lnTo>
                        <a:pt x="177" y="564"/>
                      </a:lnTo>
                      <a:lnTo>
                        <a:pt x="177" y="564"/>
                      </a:lnTo>
                      <a:lnTo>
                        <a:pt x="185" y="556"/>
                      </a:lnTo>
                      <a:lnTo>
                        <a:pt x="185" y="556"/>
                      </a:lnTo>
                      <a:lnTo>
                        <a:pt x="193" y="547"/>
                      </a:lnTo>
                      <a:lnTo>
                        <a:pt x="193" y="547"/>
                      </a:lnTo>
                      <a:lnTo>
                        <a:pt x="202" y="537"/>
                      </a:lnTo>
                      <a:lnTo>
                        <a:pt x="201" y="537"/>
                      </a:lnTo>
                      <a:lnTo>
                        <a:pt x="210" y="526"/>
                      </a:lnTo>
                      <a:lnTo>
                        <a:pt x="210" y="526"/>
                      </a:lnTo>
                      <a:lnTo>
                        <a:pt x="218" y="515"/>
                      </a:lnTo>
                      <a:lnTo>
                        <a:pt x="218" y="515"/>
                      </a:lnTo>
                      <a:lnTo>
                        <a:pt x="226" y="503"/>
                      </a:lnTo>
                      <a:lnTo>
                        <a:pt x="226" y="504"/>
                      </a:lnTo>
                      <a:lnTo>
                        <a:pt x="234" y="491"/>
                      </a:lnTo>
                      <a:lnTo>
                        <a:pt x="234" y="491"/>
                      </a:lnTo>
                      <a:lnTo>
                        <a:pt x="242" y="478"/>
                      </a:lnTo>
                      <a:lnTo>
                        <a:pt x="241" y="478"/>
                      </a:lnTo>
                      <a:lnTo>
                        <a:pt x="256" y="451"/>
                      </a:lnTo>
                      <a:lnTo>
                        <a:pt x="256" y="451"/>
                      </a:lnTo>
                      <a:lnTo>
                        <a:pt x="270" y="423"/>
                      </a:lnTo>
                      <a:lnTo>
                        <a:pt x="270" y="423"/>
                      </a:lnTo>
                      <a:lnTo>
                        <a:pt x="282" y="395"/>
                      </a:lnTo>
                      <a:lnTo>
                        <a:pt x="282" y="395"/>
                      </a:lnTo>
                      <a:lnTo>
                        <a:pt x="293" y="365"/>
                      </a:lnTo>
                      <a:lnTo>
                        <a:pt x="293" y="366"/>
                      </a:lnTo>
                      <a:lnTo>
                        <a:pt x="302" y="336"/>
                      </a:lnTo>
                      <a:lnTo>
                        <a:pt x="302" y="336"/>
                      </a:lnTo>
                      <a:lnTo>
                        <a:pt x="310" y="306"/>
                      </a:lnTo>
                      <a:lnTo>
                        <a:pt x="310" y="307"/>
                      </a:lnTo>
                      <a:lnTo>
                        <a:pt x="313" y="292"/>
                      </a:lnTo>
                      <a:lnTo>
                        <a:pt x="313" y="292"/>
                      </a:lnTo>
                      <a:lnTo>
                        <a:pt x="316" y="277"/>
                      </a:lnTo>
                      <a:lnTo>
                        <a:pt x="316" y="277"/>
                      </a:lnTo>
                      <a:lnTo>
                        <a:pt x="319" y="263"/>
                      </a:lnTo>
                      <a:lnTo>
                        <a:pt x="319" y="263"/>
                      </a:lnTo>
                      <a:lnTo>
                        <a:pt x="321" y="248"/>
                      </a:lnTo>
                      <a:lnTo>
                        <a:pt x="321" y="248"/>
                      </a:lnTo>
                      <a:lnTo>
                        <a:pt x="323" y="234"/>
                      </a:lnTo>
                      <a:lnTo>
                        <a:pt x="323" y="234"/>
                      </a:lnTo>
                      <a:lnTo>
                        <a:pt x="325" y="220"/>
                      </a:lnTo>
                      <a:lnTo>
                        <a:pt x="325" y="220"/>
                      </a:lnTo>
                      <a:lnTo>
                        <a:pt x="326" y="206"/>
                      </a:lnTo>
                      <a:lnTo>
                        <a:pt x="326" y="206"/>
                      </a:lnTo>
                      <a:lnTo>
                        <a:pt x="327" y="192"/>
                      </a:lnTo>
                      <a:lnTo>
                        <a:pt x="327" y="192"/>
                      </a:lnTo>
                      <a:lnTo>
                        <a:pt x="327" y="178"/>
                      </a:lnTo>
                      <a:lnTo>
                        <a:pt x="327" y="178"/>
                      </a:lnTo>
                      <a:lnTo>
                        <a:pt x="327" y="165"/>
                      </a:lnTo>
                      <a:lnTo>
                        <a:pt x="327" y="165"/>
                      </a:lnTo>
                      <a:lnTo>
                        <a:pt x="326" y="152"/>
                      </a:lnTo>
                      <a:lnTo>
                        <a:pt x="326" y="152"/>
                      </a:lnTo>
                      <a:lnTo>
                        <a:pt x="325" y="140"/>
                      </a:lnTo>
                      <a:lnTo>
                        <a:pt x="325" y="140"/>
                      </a:lnTo>
                      <a:lnTo>
                        <a:pt x="324" y="127"/>
                      </a:lnTo>
                      <a:lnTo>
                        <a:pt x="324" y="127"/>
                      </a:lnTo>
                      <a:lnTo>
                        <a:pt x="322" y="116"/>
                      </a:lnTo>
                      <a:lnTo>
                        <a:pt x="323" y="116"/>
                      </a:lnTo>
                      <a:lnTo>
                        <a:pt x="320" y="104"/>
                      </a:lnTo>
                      <a:lnTo>
                        <a:pt x="320" y="104"/>
                      </a:lnTo>
                      <a:lnTo>
                        <a:pt x="318" y="93"/>
                      </a:lnTo>
                      <a:lnTo>
                        <a:pt x="318" y="93"/>
                      </a:lnTo>
                      <a:lnTo>
                        <a:pt x="315" y="83"/>
                      </a:lnTo>
                      <a:lnTo>
                        <a:pt x="315" y="83"/>
                      </a:lnTo>
                      <a:lnTo>
                        <a:pt x="311" y="73"/>
                      </a:lnTo>
                      <a:lnTo>
                        <a:pt x="311" y="73"/>
                      </a:lnTo>
                      <a:lnTo>
                        <a:pt x="307" y="63"/>
                      </a:lnTo>
                      <a:lnTo>
                        <a:pt x="307" y="63"/>
                      </a:lnTo>
                      <a:lnTo>
                        <a:pt x="303" y="54"/>
                      </a:lnTo>
                      <a:lnTo>
                        <a:pt x="303" y="54"/>
                      </a:lnTo>
                      <a:lnTo>
                        <a:pt x="298" y="46"/>
                      </a:lnTo>
                      <a:lnTo>
                        <a:pt x="299" y="46"/>
                      </a:lnTo>
                      <a:lnTo>
                        <a:pt x="293" y="38"/>
                      </a:lnTo>
                      <a:lnTo>
                        <a:pt x="294" y="38"/>
                      </a:lnTo>
                      <a:lnTo>
                        <a:pt x="288" y="32"/>
                      </a:lnTo>
                      <a:lnTo>
                        <a:pt x="288" y="32"/>
                      </a:lnTo>
                      <a:lnTo>
                        <a:pt x="283" y="26"/>
                      </a:lnTo>
                      <a:lnTo>
                        <a:pt x="283" y="26"/>
                      </a:lnTo>
                      <a:lnTo>
                        <a:pt x="277" y="20"/>
                      </a:lnTo>
                      <a:lnTo>
                        <a:pt x="277" y="21"/>
                      </a:lnTo>
                      <a:lnTo>
                        <a:pt x="271" y="16"/>
                      </a:lnTo>
                      <a:lnTo>
                        <a:pt x="271" y="16"/>
                      </a:lnTo>
                      <a:lnTo>
                        <a:pt x="265" y="12"/>
                      </a:lnTo>
                      <a:lnTo>
                        <a:pt x="265" y="12"/>
                      </a:lnTo>
                      <a:lnTo>
                        <a:pt x="258" y="9"/>
                      </a:lnTo>
                      <a:lnTo>
                        <a:pt x="258" y="9"/>
                      </a:lnTo>
                      <a:lnTo>
                        <a:pt x="251" y="7"/>
                      </a:lnTo>
                      <a:lnTo>
                        <a:pt x="252" y="7"/>
                      </a:lnTo>
                      <a:lnTo>
                        <a:pt x="245" y="5"/>
                      </a:lnTo>
                      <a:lnTo>
                        <a:pt x="245" y="5"/>
                      </a:lnTo>
                      <a:lnTo>
                        <a:pt x="237" y="4"/>
                      </a:lnTo>
                      <a:lnTo>
                        <a:pt x="238" y="4"/>
                      </a:lnTo>
                      <a:lnTo>
                        <a:pt x="230" y="4"/>
                      </a:lnTo>
                      <a:lnTo>
                        <a:pt x="231" y="4"/>
                      </a:lnTo>
                      <a:lnTo>
                        <a:pt x="223" y="5"/>
                      </a:lnTo>
                      <a:lnTo>
                        <a:pt x="223" y="5"/>
                      </a:lnTo>
                      <a:lnTo>
                        <a:pt x="215" y="6"/>
                      </a:lnTo>
                      <a:lnTo>
                        <a:pt x="215" y="6"/>
                      </a:lnTo>
                      <a:lnTo>
                        <a:pt x="207" y="8"/>
                      </a:lnTo>
                      <a:lnTo>
                        <a:pt x="208" y="8"/>
                      </a:lnTo>
                      <a:lnTo>
                        <a:pt x="200" y="10"/>
                      </a:lnTo>
                      <a:lnTo>
                        <a:pt x="200" y="10"/>
                      </a:lnTo>
                      <a:lnTo>
                        <a:pt x="192" y="13"/>
                      </a:lnTo>
                      <a:lnTo>
                        <a:pt x="192" y="13"/>
                      </a:lnTo>
                      <a:lnTo>
                        <a:pt x="184" y="17"/>
                      </a:lnTo>
                      <a:lnTo>
                        <a:pt x="184" y="17"/>
                      </a:lnTo>
                      <a:lnTo>
                        <a:pt x="175" y="22"/>
                      </a:lnTo>
                      <a:lnTo>
                        <a:pt x="176" y="22"/>
                      </a:lnTo>
                      <a:lnTo>
                        <a:pt x="167" y="27"/>
                      </a:lnTo>
                      <a:lnTo>
                        <a:pt x="167" y="27"/>
                      </a:lnTo>
                      <a:lnTo>
                        <a:pt x="159" y="33"/>
                      </a:lnTo>
                      <a:lnTo>
                        <a:pt x="159" y="33"/>
                      </a:lnTo>
                      <a:lnTo>
                        <a:pt x="151" y="40"/>
                      </a:lnTo>
                      <a:lnTo>
                        <a:pt x="151" y="40"/>
                      </a:lnTo>
                      <a:lnTo>
                        <a:pt x="142" y="47"/>
                      </a:lnTo>
                      <a:lnTo>
                        <a:pt x="142" y="47"/>
                      </a:lnTo>
                      <a:lnTo>
                        <a:pt x="134" y="55"/>
                      </a:lnTo>
                      <a:lnTo>
                        <a:pt x="134" y="55"/>
                      </a:lnTo>
                      <a:lnTo>
                        <a:pt x="126" y="63"/>
                      </a:lnTo>
                      <a:lnTo>
                        <a:pt x="126" y="63"/>
                      </a:lnTo>
                      <a:lnTo>
                        <a:pt x="117" y="73"/>
                      </a:lnTo>
                      <a:lnTo>
                        <a:pt x="117" y="72"/>
                      </a:lnTo>
                      <a:lnTo>
                        <a:pt x="109" y="82"/>
                      </a:lnTo>
                      <a:lnTo>
                        <a:pt x="109" y="82"/>
                      </a:lnTo>
                      <a:lnTo>
                        <a:pt x="101" y="93"/>
                      </a:lnTo>
                      <a:lnTo>
                        <a:pt x="101" y="93"/>
                      </a:lnTo>
                      <a:lnTo>
                        <a:pt x="91" y="107"/>
                      </a:lnTo>
                      <a:lnTo>
                        <a:pt x="88" y="105"/>
                      </a:lnTo>
                      <a:close/>
                      <a:moveTo>
                        <a:pt x="115" y="112"/>
                      </a:moveTo>
                      <a:lnTo>
                        <a:pt x="67" y="140"/>
                      </a:lnTo>
                      <a:lnTo>
                        <a:pt x="73" y="87"/>
                      </a:lnTo>
                      <a:lnTo>
                        <a:pt x="115" y="112"/>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2105" name="Rectangle 2104"/>
                <p:cNvSpPr>
                  <a:spLocks noChangeArrowheads="1"/>
                </p:cNvSpPr>
                <p:nvPr/>
              </p:nvSpPr>
              <p:spPr bwMode="auto">
                <a:xfrm>
                  <a:off x="39364" y="197"/>
                  <a:ext cx="118" cy="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p>
                  <a:pPr fontAlgn="base"/>
                  <a:r>
                    <a:rPr lang="en-US" sz="1100" b="1">
                      <a:solidFill>
                        <a:srgbClr val="000000"/>
                      </a:solidFill>
                      <a:ea typeface="Times New Roman"/>
                    </a:rPr>
                    <a:t>Input</a:t>
                  </a:r>
                  <a:endParaRPr lang="en-US" sz="1100">
                    <a:solidFill>
                      <a:srgbClr val="000000"/>
                    </a:solidFill>
                    <a:latin typeface="Times New Roman"/>
                    <a:ea typeface="Times New Roman"/>
                  </a:endParaRPr>
                </a:p>
              </p:txBody>
            </p:sp>
            <p:sp>
              <p:nvSpPr>
                <p:cNvPr id="2106" name="Oval 2105"/>
                <p:cNvSpPr>
                  <a:spLocks noChangeArrowheads="1"/>
                </p:cNvSpPr>
                <p:nvPr/>
              </p:nvSpPr>
              <p:spPr bwMode="auto">
                <a:xfrm>
                  <a:off x="39764" y="375"/>
                  <a:ext cx="95" cy="108"/>
                </a:xfrm>
                <a:prstGeom prst="ellipse">
                  <a:avLst/>
                </a:prstGeom>
                <a:solidFill>
                  <a:srgbClr val="92D05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2107" name="Oval 2106"/>
                <p:cNvSpPr>
                  <a:spLocks noChangeArrowheads="1"/>
                </p:cNvSpPr>
                <p:nvPr/>
              </p:nvSpPr>
              <p:spPr bwMode="auto">
                <a:xfrm>
                  <a:off x="39764" y="375"/>
                  <a:ext cx="95" cy="108"/>
                </a:xfrm>
                <a:prstGeom prst="ellipse">
                  <a:avLst/>
                </a:prstGeom>
                <a:noFill/>
                <a:ln w="12700" cap="flat">
                  <a:solidFill>
                    <a:srgbClr val="78787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2108" name="Freeform 2107"/>
                <p:cNvSpPr>
                  <a:spLocks noEditPoints="1"/>
                </p:cNvSpPr>
                <p:nvPr/>
              </p:nvSpPr>
              <p:spPr bwMode="auto">
                <a:xfrm>
                  <a:off x="39770" y="267"/>
                  <a:ext cx="83" cy="108"/>
                </a:xfrm>
                <a:custGeom>
                  <a:avLst/>
                  <a:gdLst>
                    <a:gd name="T0" fmla="*/ 43 w 83"/>
                    <a:gd name="T1" fmla="*/ 0 h 108"/>
                    <a:gd name="T2" fmla="*/ 43 w 83"/>
                    <a:gd name="T3" fmla="*/ 68 h 108"/>
                    <a:gd name="T4" fmla="*/ 39 w 83"/>
                    <a:gd name="T5" fmla="*/ 68 h 108"/>
                    <a:gd name="T6" fmla="*/ 39 w 83"/>
                    <a:gd name="T7" fmla="*/ 0 h 108"/>
                    <a:gd name="T8" fmla="*/ 43 w 83"/>
                    <a:gd name="T9" fmla="*/ 0 h 108"/>
                    <a:gd name="T10" fmla="*/ 83 w 83"/>
                    <a:gd name="T11" fmla="*/ 60 h 108"/>
                    <a:gd name="T12" fmla="*/ 41 w 83"/>
                    <a:gd name="T13" fmla="*/ 108 h 108"/>
                    <a:gd name="T14" fmla="*/ 0 w 83"/>
                    <a:gd name="T15" fmla="*/ 60 h 108"/>
                    <a:gd name="T16" fmla="*/ 83 w 83"/>
                    <a:gd name="T17" fmla="*/ 6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 h="108">
                      <a:moveTo>
                        <a:pt x="43" y="0"/>
                      </a:moveTo>
                      <a:lnTo>
                        <a:pt x="43" y="68"/>
                      </a:lnTo>
                      <a:lnTo>
                        <a:pt x="39" y="68"/>
                      </a:lnTo>
                      <a:lnTo>
                        <a:pt x="39" y="0"/>
                      </a:lnTo>
                      <a:lnTo>
                        <a:pt x="43" y="0"/>
                      </a:lnTo>
                      <a:close/>
                      <a:moveTo>
                        <a:pt x="83" y="60"/>
                      </a:moveTo>
                      <a:lnTo>
                        <a:pt x="41" y="108"/>
                      </a:lnTo>
                      <a:lnTo>
                        <a:pt x="0" y="60"/>
                      </a:lnTo>
                      <a:lnTo>
                        <a:pt x="83" y="60"/>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2109" name="Rectangle 2108"/>
                <p:cNvSpPr>
                  <a:spLocks noChangeArrowheads="1"/>
                </p:cNvSpPr>
                <p:nvPr/>
              </p:nvSpPr>
              <p:spPr bwMode="auto">
                <a:xfrm>
                  <a:off x="39633" y="425"/>
                  <a:ext cx="9" cy="1"/>
                </a:xfrm>
                <a:prstGeom prst="rect">
                  <a:avLst/>
                </a:prstGeom>
                <a:solidFill>
                  <a:srgbClr val="9B9B9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2110" name="Rectangle 2109"/>
                <p:cNvSpPr>
                  <a:spLocks noChangeArrowheads="1"/>
                </p:cNvSpPr>
                <p:nvPr/>
              </p:nvSpPr>
              <p:spPr bwMode="auto">
                <a:xfrm>
                  <a:off x="39633" y="426"/>
                  <a:ext cx="9" cy="1"/>
                </a:xfrm>
                <a:prstGeom prst="rect">
                  <a:avLst/>
                </a:prstGeom>
                <a:solidFill>
                  <a:srgbClr val="98989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2111" name="Rectangle 2110"/>
                <p:cNvSpPr>
                  <a:spLocks noChangeArrowheads="1"/>
                </p:cNvSpPr>
                <p:nvPr/>
              </p:nvSpPr>
              <p:spPr bwMode="auto">
                <a:xfrm>
                  <a:off x="39633" y="427"/>
                  <a:ext cx="9" cy="1"/>
                </a:xfrm>
                <a:prstGeom prst="rect">
                  <a:avLst/>
                </a:prstGeom>
                <a:solidFill>
                  <a:srgbClr val="95959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2112" name="Rectangle 2111"/>
                <p:cNvSpPr>
                  <a:spLocks noChangeArrowheads="1"/>
                </p:cNvSpPr>
                <p:nvPr/>
              </p:nvSpPr>
              <p:spPr bwMode="auto">
                <a:xfrm>
                  <a:off x="39633" y="428"/>
                  <a:ext cx="9" cy="1"/>
                </a:xfrm>
                <a:prstGeom prst="rect">
                  <a:avLst/>
                </a:prstGeom>
                <a:solidFill>
                  <a:srgbClr val="92929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2113" name="Rectangle 2112"/>
                <p:cNvSpPr>
                  <a:spLocks noChangeArrowheads="1"/>
                </p:cNvSpPr>
                <p:nvPr/>
              </p:nvSpPr>
              <p:spPr bwMode="auto">
                <a:xfrm>
                  <a:off x="39633" y="428"/>
                  <a:ext cx="9" cy="1"/>
                </a:xfrm>
                <a:prstGeom prst="rect">
                  <a:avLst/>
                </a:prstGeom>
                <a:solidFill>
                  <a:srgbClr val="90909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2114" name="Rectangle 2113"/>
                <p:cNvSpPr>
                  <a:spLocks noChangeArrowheads="1"/>
                </p:cNvSpPr>
                <p:nvPr/>
              </p:nvSpPr>
              <p:spPr bwMode="auto">
                <a:xfrm>
                  <a:off x="39633" y="429"/>
                  <a:ext cx="9" cy="1"/>
                </a:xfrm>
                <a:prstGeom prst="rect">
                  <a:avLst/>
                </a:prstGeom>
                <a:solidFill>
                  <a:srgbClr val="8B8B8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2115" name="Rectangle 2114"/>
                <p:cNvSpPr>
                  <a:spLocks noChangeArrowheads="1"/>
                </p:cNvSpPr>
                <p:nvPr/>
              </p:nvSpPr>
              <p:spPr bwMode="auto">
                <a:xfrm>
                  <a:off x="39633" y="430"/>
                  <a:ext cx="9" cy="1"/>
                </a:xfrm>
                <a:prstGeom prst="rect">
                  <a:avLst/>
                </a:prstGeom>
                <a:solidFill>
                  <a:srgbClr val="87878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2116" name="Rectangle 2115"/>
                <p:cNvSpPr>
                  <a:spLocks noChangeArrowheads="1"/>
                </p:cNvSpPr>
                <p:nvPr/>
              </p:nvSpPr>
              <p:spPr bwMode="auto">
                <a:xfrm>
                  <a:off x="39633" y="431"/>
                  <a:ext cx="9" cy="1"/>
                </a:xfrm>
                <a:prstGeom prst="rect">
                  <a:avLst/>
                </a:prstGeom>
                <a:solidFill>
                  <a:srgbClr val="83838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2117" name="Rectangle 2116"/>
                <p:cNvSpPr>
                  <a:spLocks noChangeArrowheads="1"/>
                </p:cNvSpPr>
                <p:nvPr/>
              </p:nvSpPr>
              <p:spPr bwMode="auto">
                <a:xfrm>
                  <a:off x="39633" y="432"/>
                  <a:ext cx="9" cy="1"/>
                </a:xfrm>
                <a:prstGeom prst="rect">
                  <a:avLst/>
                </a:prstGeom>
                <a:solidFill>
                  <a:srgbClr val="7E7E7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2118" name="Rectangle 2117"/>
                <p:cNvSpPr>
                  <a:spLocks noChangeArrowheads="1"/>
                </p:cNvSpPr>
                <p:nvPr/>
              </p:nvSpPr>
              <p:spPr bwMode="auto">
                <a:xfrm>
                  <a:off x="39633" y="433"/>
                  <a:ext cx="9" cy="1"/>
                </a:xfrm>
                <a:prstGeom prst="rect">
                  <a:avLst/>
                </a:prstGeom>
                <a:solidFill>
                  <a:srgbClr val="79797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2119" name="Oval 2118"/>
                <p:cNvSpPr>
                  <a:spLocks noChangeArrowheads="1"/>
                </p:cNvSpPr>
                <p:nvPr/>
              </p:nvSpPr>
              <p:spPr bwMode="auto">
                <a:xfrm>
                  <a:off x="39633" y="425"/>
                  <a:ext cx="8" cy="9"/>
                </a:xfrm>
                <a:prstGeom prst="ellipse">
                  <a:avLst/>
                </a:prstGeom>
                <a:noFill/>
                <a:ln w="635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2120" name="Rectangle 2119"/>
                <p:cNvSpPr>
                  <a:spLocks noChangeArrowheads="1"/>
                </p:cNvSpPr>
                <p:nvPr/>
              </p:nvSpPr>
              <p:spPr bwMode="auto">
                <a:xfrm>
                  <a:off x="39696" y="425"/>
                  <a:ext cx="9" cy="1"/>
                </a:xfrm>
                <a:prstGeom prst="rect">
                  <a:avLst/>
                </a:prstGeom>
                <a:solidFill>
                  <a:srgbClr val="9B9B9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2121" name="Rectangle 2120"/>
                <p:cNvSpPr>
                  <a:spLocks noChangeArrowheads="1"/>
                </p:cNvSpPr>
                <p:nvPr/>
              </p:nvSpPr>
              <p:spPr bwMode="auto">
                <a:xfrm>
                  <a:off x="39696" y="426"/>
                  <a:ext cx="9" cy="1"/>
                </a:xfrm>
                <a:prstGeom prst="rect">
                  <a:avLst/>
                </a:prstGeom>
                <a:solidFill>
                  <a:srgbClr val="98989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2122" name="Rectangle 2121"/>
                <p:cNvSpPr>
                  <a:spLocks noChangeArrowheads="1"/>
                </p:cNvSpPr>
                <p:nvPr/>
              </p:nvSpPr>
              <p:spPr bwMode="auto">
                <a:xfrm>
                  <a:off x="39696" y="427"/>
                  <a:ext cx="9" cy="1"/>
                </a:xfrm>
                <a:prstGeom prst="rect">
                  <a:avLst/>
                </a:prstGeom>
                <a:solidFill>
                  <a:srgbClr val="95959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2123" name="Rectangle 2122"/>
                <p:cNvSpPr>
                  <a:spLocks noChangeArrowheads="1"/>
                </p:cNvSpPr>
                <p:nvPr/>
              </p:nvSpPr>
              <p:spPr bwMode="auto">
                <a:xfrm>
                  <a:off x="39696" y="428"/>
                  <a:ext cx="9" cy="1"/>
                </a:xfrm>
                <a:prstGeom prst="rect">
                  <a:avLst/>
                </a:prstGeom>
                <a:solidFill>
                  <a:srgbClr val="92929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2124" name="Rectangle 2123"/>
                <p:cNvSpPr>
                  <a:spLocks noChangeArrowheads="1"/>
                </p:cNvSpPr>
                <p:nvPr/>
              </p:nvSpPr>
              <p:spPr bwMode="auto">
                <a:xfrm>
                  <a:off x="39696" y="428"/>
                  <a:ext cx="9" cy="1"/>
                </a:xfrm>
                <a:prstGeom prst="rect">
                  <a:avLst/>
                </a:prstGeom>
                <a:solidFill>
                  <a:srgbClr val="90909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2125" name="Rectangle 2124"/>
                <p:cNvSpPr>
                  <a:spLocks noChangeArrowheads="1"/>
                </p:cNvSpPr>
                <p:nvPr/>
              </p:nvSpPr>
              <p:spPr bwMode="auto">
                <a:xfrm>
                  <a:off x="39696" y="429"/>
                  <a:ext cx="9" cy="1"/>
                </a:xfrm>
                <a:prstGeom prst="rect">
                  <a:avLst/>
                </a:prstGeom>
                <a:solidFill>
                  <a:srgbClr val="8B8B8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2126" name="Rectangle 2125"/>
                <p:cNvSpPr>
                  <a:spLocks noChangeArrowheads="1"/>
                </p:cNvSpPr>
                <p:nvPr/>
              </p:nvSpPr>
              <p:spPr bwMode="auto">
                <a:xfrm>
                  <a:off x="39696" y="430"/>
                  <a:ext cx="9" cy="1"/>
                </a:xfrm>
                <a:prstGeom prst="rect">
                  <a:avLst/>
                </a:prstGeom>
                <a:solidFill>
                  <a:srgbClr val="87878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2127" name="Rectangle 2126"/>
                <p:cNvSpPr>
                  <a:spLocks noChangeArrowheads="1"/>
                </p:cNvSpPr>
                <p:nvPr/>
              </p:nvSpPr>
              <p:spPr bwMode="auto">
                <a:xfrm>
                  <a:off x="39696" y="431"/>
                  <a:ext cx="9" cy="1"/>
                </a:xfrm>
                <a:prstGeom prst="rect">
                  <a:avLst/>
                </a:prstGeom>
                <a:solidFill>
                  <a:srgbClr val="83838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2128" name="Rectangle 2127"/>
                <p:cNvSpPr>
                  <a:spLocks noChangeArrowheads="1"/>
                </p:cNvSpPr>
                <p:nvPr/>
              </p:nvSpPr>
              <p:spPr bwMode="auto">
                <a:xfrm>
                  <a:off x="39696" y="432"/>
                  <a:ext cx="9" cy="1"/>
                </a:xfrm>
                <a:prstGeom prst="rect">
                  <a:avLst/>
                </a:prstGeom>
                <a:solidFill>
                  <a:srgbClr val="7E7E7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2129" name="Rectangle 2128"/>
                <p:cNvSpPr>
                  <a:spLocks noChangeArrowheads="1"/>
                </p:cNvSpPr>
                <p:nvPr/>
              </p:nvSpPr>
              <p:spPr bwMode="auto">
                <a:xfrm>
                  <a:off x="39696" y="433"/>
                  <a:ext cx="9" cy="1"/>
                </a:xfrm>
                <a:prstGeom prst="rect">
                  <a:avLst/>
                </a:prstGeom>
                <a:solidFill>
                  <a:srgbClr val="79797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2130" name="Oval 2129"/>
                <p:cNvSpPr>
                  <a:spLocks noChangeArrowheads="1"/>
                </p:cNvSpPr>
                <p:nvPr/>
              </p:nvSpPr>
              <p:spPr bwMode="auto">
                <a:xfrm>
                  <a:off x="39696" y="425"/>
                  <a:ext cx="8" cy="9"/>
                </a:xfrm>
                <a:prstGeom prst="ellipse">
                  <a:avLst/>
                </a:prstGeom>
                <a:noFill/>
                <a:ln w="635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2131" name="Rectangle 2130"/>
                <p:cNvSpPr>
                  <a:spLocks noChangeArrowheads="1"/>
                </p:cNvSpPr>
                <p:nvPr/>
              </p:nvSpPr>
              <p:spPr bwMode="auto">
                <a:xfrm>
                  <a:off x="39615" y="356"/>
                  <a:ext cx="99" cy="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p>
                  <a:pPr fontAlgn="base"/>
                  <a:r>
                    <a:rPr lang="en-US" sz="1100" b="1">
                      <a:solidFill>
                        <a:srgbClr val="000000"/>
                      </a:solidFill>
                      <a:ea typeface="Times New Roman"/>
                    </a:rPr>
                    <a:t>map</a:t>
                  </a:r>
                  <a:endParaRPr lang="en-US" sz="1100">
                    <a:solidFill>
                      <a:srgbClr val="000000"/>
                    </a:solidFill>
                    <a:latin typeface="Times New Roman"/>
                    <a:ea typeface="Times New Roman"/>
                  </a:endParaRPr>
                </a:p>
              </p:txBody>
            </p:sp>
            <p:sp>
              <p:nvSpPr>
                <p:cNvPr id="2132" name="Freeform 2131"/>
                <p:cNvSpPr>
                  <a:spLocks noEditPoints="1"/>
                </p:cNvSpPr>
                <p:nvPr/>
              </p:nvSpPr>
              <p:spPr bwMode="auto">
                <a:xfrm>
                  <a:off x="39771" y="483"/>
                  <a:ext cx="49" cy="125"/>
                </a:xfrm>
                <a:custGeom>
                  <a:avLst/>
                  <a:gdLst>
                    <a:gd name="T0" fmla="*/ 39 w 49"/>
                    <a:gd name="T1" fmla="*/ 0 h 125"/>
                    <a:gd name="T2" fmla="*/ 21 w 49"/>
                    <a:gd name="T3" fmla="*/ 86 h 125"/>
                    <a:gd name="T4" fmla="*/ 24 w 49"/>
                    <a:gd name="T5" fmla="*/ 87 h 125"/>
                    <a:gd name="T6" fmla="*/ 43 w 49"/>
                    <a:gd name="T7" fmla="*/ 1 h 125"/>
                    <a:gd name="T8" fmla="*/ 39 w 49"/>
                    <a:gd name="T9" fmla="*/ 0 h 125"/>
                    <a:gd name="T10" fmla="*/ 0 w 49"/>
                    <a:gd name="T11" fmla="*/ 74 h 125"/>
                    <a:gd name="T12" fmla="*/ 14 w 49"/>
                    <a:gd name="T13" fmla="*/ 125 h 125"/>
                    <a:gd name="T14" fmla="*/ 49 w 49"/>
                    <a:gd name="T15" fmla="*/ 83 h 125"/>
                    <a:gd name="T16" fmla="*/ 0 w 49"/>
                    <a:gd name="T17" fmla="*/ 74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 h="125">
                      <a:moveTo>
                        <a:pt x="39" y="0"/>
                      </a:moveTo>
                      <a:lnTo>
                        <a:pt x="21" y="86"/>
                      </a:lnTo>
                      <a:lnTo>
                        <a:pt x="24" y="87"/>
                      </a:lnTo>
                      <a:lnTo>
                        <a:pt x="43" y="1"/>
                      </a:lnTo>
                      <a:lnTo>
                        <a:pt x="39" y="0"/>
                      </a:lnTo>
                      <a:close/>
                      <a:moveTo>
                        <a:pt x="0" y="74"/>
                      </a:moveTo>
                      <a:lnTo>
                        <a:pt x="14" y="125"/>
                      </a:lnTo>
                      <a:lnTo>
                        <a:pt x="49" y="83"/>
                      </a:lnTo>
                      <a:lnTo>
                        <a:pt x="0" y="74"/>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2133" name="Oval 2132"/>
                <p:cNvSpPr>
                  <a:spLocks noChangeArrowheads="1"/>
                </p:cNvSpPr>
                <p:nvPr/>
              </p:nvSpPr>
              <p:spPr bwMode="auto">
                <a:xfrm>
                  <a:off x="39359" y="378"/>
                  <a:ext cx="95" cy="109"/>
                </a:xfrm>
                <a:prstGeom prst="ellipse">
                  <a:avLst/>
                </a:prstGeom>
                <a:solidFill>
                  <a:srgbClr val="92D05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2134" name="Oval 2133"/>
                <p:cNvSpPr>
                  <a:spLocks noChangeArrowheads="1"/>
                </p:cNvSpPr>
                <p:nvPr/>
              </p:nvSpPr>
              <p:spPr bwMode="auto">
                <a:xfrm>
                  <a:off x="39359" y="378"/>
                  <a:ext cx="95" cy="109"/>
                </a:xfrm>
                <a:prstGeom prst="ellipse">
                  <a:avLst/>
                </a:prstGeom>
                <a:noFill/>
                <a:ln w="12700" cap="flat">
                  <a:solidFill>
                    <a:srgbClr val="78787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2135" name="Freeform 2134"/>
                <p:cNvSpPr>
                  <a:spLocks noEditPoints="1"/>
                </p:cNvSpPr>
                <p:nvPr/>
              </p:nvSpPr>
              <p:spPr bwMode="auto">
                <a:xfrm>
                  <a:off x="39382" y="267"/>
                  <a:ext cx="50" cy="108"/>
                </a:xfrm>
                <a:custGeom>
                  <a:avLst/>
                  <a:gdLst>
                    <a:gd name="T0" fmla="*/ 27 w 50"/>
                    <a:gd name="T1" fmla="*/ 0 h 108"/>
                    <a:gd name="T2" fmla="*/ 27 w 50"/>
                    <a:gd name="T3" fmla="*/ 68 h 108"/>
                    <a:gd name="T4" fmla="*/ 23 w 50"/>
                    <a:gd name="T5" fmla="*/ 68 h 108"/>
                    <a:gd name="T6" fmla="*/ 23 w 50"/>
                    <a:gd name="T7" fmla="*/ 0 h 108"/>
                    <a:gd name="T8" fmla="*/ 27 w 50"/>
                    <a:gd name="T9" fmla="*/ 0 h 108"/>
                    <a:gd name="T10" fmla="*/ 50 w 50"/>
                    <a:gd name="T11" fmla="*/ 60 h 108"/>
                    <a:gd name="T12" fmla="*/ 25 w 50"/>
                    <a:gd name="T13" fmla="*/ 108 h 108"/>
                    <a:gd name="T14" fmla="*/ 0 w 50"/>
                    <a:gd name="T15" fmla="*/ 60 h 108"/>
                    <a:gd name="T16" fmla="*/ 50 w 50"/>
                    <a:gd name="T17" fmla="*/ 6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108">
                      <a:moveTo>
                        <a:pt x="27" y="0"/>
                      </a:moveTo>
                      <a:lnTo>
                        <a:pt x="27" y="68"/>
                      </a:lnTo>
                      <a:lnTo>
                        <a:pt x="23" y="68"/>
                      </a:lnTo>
                      <a:lnTo>
                        <a:pt x="23" y="0"/>
                      </a:lnTo>
                      <a:lnTo>
                        <a:pt x="27" y="0"/>
                      </a:lnTo>
                      <a:close/>
                      <a:moveTo>
                        <a:pt x="50" y="60"/>
                      </a:moveTo>
                      <a:lnTo>
                        <a:pt x="25" y="108"/>
                      </a:lnTo>
                      <a:lnTo>
                        <a:pt x="0" y="60"/>
                      </a:lnTo>
                      <a:lnTo>
                        <a:pt x="50" y="60"/>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2136" name="Freeform 2135"/>
                <p:cNvSpPr>
                  <a:spLocks noEditPoints="1"/>
                </p:cNvSpPr>
                <p:nvPr/>
              </p:nvSpPr>
              <p:spPr bwMode="auto">
                <a:xfrm>
                  <a:off x="39405" y="482"/>
                  <a:ext cx="79" cy="130"/>
                </a:xfrm>
                <a:custGeom>
                  <a:avLst/>
                  <a:gdLst>
                    <a:gd name="T0" fmla="*/ 3 w 79"/>
                    <a:gd name="T1" fmla="*/ 0 h 130"/>
                    <a:gd name="T2" fmla="*/ 60 w 79"/>
                    <a:gd name="T3" fmla="*/ 95 h 130"/>
                    <a:gd name="T4" fmla="*/ 57 w 79"/>
                    <a:gd name="T5" fmla="*/ 97 h 130"/>
                    <a:gd name="T6" fmla="*/ 0 w 79"/>
                    <a:gd name="T7" fmla="*/ 2 h 130"/>
                    <a:gd name="T8" fmla="*/ 3 w 79"/>
                    <a:gd name="T9" fmla="*/ 0 h 130"/>
                    <a:gd name="T10" fmla="*/ 76 w 79"/>
                    <a:gd name="T11" fmla="*/ 77 h 130"/>
                    <a:gd name="T12" fmla="*/ 79 w 79"/>
                    <a:gd name="T13" fmla="*/ 130 h 130"/>
                    <a:gd name="T14" fmla="*/ 33 w 79"/>
                    <a:gd name="T15" fmla="*/ 101 h 130"/>
                    <a:gd name="T16" fmla="*/ 76 w 79"/>
                    <a:gd name="T17" fmla="*/ 77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9" h="130">
                      <a:moveTo>
                        <a:pt x="3" y="0"/>
                      </a:moveTo>
                      <a:lnTo>
                        <a:pt x="60" y="95"/>
                      </a:lnTo>
                      <a:lnTo>
                        <a:pt x="57" y="97"/>
                      </a:lnTo>
                      <a:lnTo>
                        <a:pt x="0" y="2"/>
                      </a:lnTo>
                      <a:lnTo>
                        <a:pt x="3" y="0"/>
                      </a:lnTo>
                      <a:close/>
                      <a:moveTo>
                        <a:pt x="76" y="77"/>
                      </a:moveTo>
                      <a:lnTo>
                        <a:pt x="79" y="130"/>
                      </a:lnTo>
                      <a:lnTo>
                        <a:pt x="33" y="101"/>
                      </a:lnTo>
                      <a:lnTo>
                        <a:pt x="76" y="77"/>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2137" name="Oval 2136"/>
                <p:cNvSpPr>
                  <a:spLocks noChangeArrowheads="1"/>
                </p:cNvSpPr>
                <p:nvPr/>
              </p:nvSpPr>
              <p:spPr bwMode="auto">
                <a:xfrm>
                  <a:off x="39471" y="375"/>
                  <a:ext cx="95" cy="108"/>
                </a:xfrm>
                <a:prstGeom prst="ellipse">
                  <a:avLst/>
                </a:prstGeom>
                <a:solidFill>
                  <a:srgbClr val="92D05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2138" name="Oval 2137"/>
                <p:cNvSpPr>
                  <a:spLocks noChangeArrowheads="1"/>
                </p:cNvSpPr>
                <p:nvPr/>
              </p:nvSpPr>
              <p:spPr bwMode="auto">
                <a:xfrm>
                  <a:off x="39471" y="375"/>
                  <a:ext cx="95" cy="108"/>
                </a:xfrm>
                <a:prstGeom prst="ellipse">
                  <a:avLst/>
                </a:prstGeom>
                <a:noFill/>
                <a:ln w="12700" cap="flat">
                  <a:solidFill>
                    <a:srgbClr val="78787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2139" name="Freeform 2138"/>
                <p:cNvSpPr>
                  <a:spLocks noEditPoints="1"/>
                </p:cNvSpPr>
                <p:nvPr/>
              </p:nvSpPr>
              <p:spPr bwMode="auto">
                <a:xfrm>
                  <a:off x="39494" y="267"/>
                  <a:ext cx="50" cy="108"/>
                </a:xfrm>
                <a:custGeom>
                  <a:avLst/>
                  <a:gdLst>
                    <a:gd name="T0" fmla="*/ 27 w 50"/>
                    <a:gd name="T1" fmla="*/ 0 h 108"/>
                    <a:gd name="T2" fmla="*/ 27 w 50"/>
                    <a:gd name="T3" fmla="*/ 68 h 108"/>
                    <a:gd name="T4" fmla="*/ 23 w 50"/>
                    <a:gd name="T5" fmla="*/ 68 h 108"/>
                    <a:gd name="T6" fmla="*/ 23 w 50"/>
                    <a:gd name="T7" fmla="*/ 0 h 108"/>
                    <a:gd name="T8" fmla="*/ 27 w 50"/>
                    <a:gd name="T9" fmla="*/ 0 h 108"/>
                    <a:gd name="T10" fmla="*/ 50 w 50"/>
                    <a:gd name="T11" fmla="*/ 60 h 108"/>
                    <a:gd name="T12" fmla="*/ 25 w 50"/>
                    <a:gd name="T13" fmla="*/ 108 h 108"/>
                    <a:gd name="T14" fmla="*/ 0 w 50"/>
                    <a:gd name="T15" fmla="*/ 60 h 108"/>
                    <a:gd name="T16" fmla="*/ 50 w 50"/>
                    <a:gd name="T17" fmla="*/ 6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108">
                      <a:moveTo>
                        <a:pt x="27" y="0"/>
                      </a:moveTo>
                      <a:lnTo>
                        <a:pt x="27" y="68"/>
                      </a:lnTo>
                      <a:lnTo>
                        <a:pt x="23" y="68"/>
                      </a:lnTo>
                      <a:lnTo>
                        <a:pt x="23" y="0"/>
                      </a:lnTo>
                      <a:lnTo>
                        <a:pt x="27" y="0"/>
                      </a:lnTo>
                      <a:close/>
                      <a:moveTo>
                        <a:pt x="50" y="60"/>
                      </a:moveTo>
                      <a:lnTo>
                        <a:pt x="25" y="108"/>
                      </a:lnTo>
                      <a:lnTo>
                        <a:pt x="0" y="60"/>
                      </a:lnTo>
                      <a:lnTo>
                        <a:pt x="50" y="60"/>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2140" name="Freeform 2139"/>
                <p:cNvSpPr>
                  <a:spLocks noEditPoints="1"/>
                </p:cNvSpPr>
                <p:nvPr/>
              </p:nvSpPr>
              <p:spPr bwMode="auto">
                <a:xfrm>
                  <a:off x="39493" y="483"/>
                  <a:ext cx="50" cy="113"/>
                </a:xfrm>
                <a:custGeom>
                  <a:avLst/>
                  <a:gdLst>
                    <a:gd name="T0" fmla="*/ 23 w 50"/>
                    <a:gd name="T1" fmla="*/ 0 h 113"/>
                    <a:gd name="T2" fmla="*/ 23 w 50"/>
                    <a:gd name="T3" fmla="*/ 74 h 113"/>
                    <a:gd name="T4" fmla="*/ 27 w 50"/>
                    <a:gd name="T5" fmla="*/ 74 h 113"/>
                    <a:gd name="T6" fmla="*/ 27 w 50"/>
                    <a:gd name="T7" fmla="*/ 1 h 113"/>
                    <a:gd name="T8" fmla="*/ 23 w 50"/>
                    <a:gd name="T9" fmla="*/ 0 h 113"/>
                    <a:gd name="T10" fmla="*/ 0 w 50"/>
                    <a:gd name="T11" fmla="*/ 65 h 113"/>
                    <a:gd name="T12" fmla="*/ 25 w 50"/>
                    <a:gd name="T13" fmla="*/ 113 h 113"/>
                    <a:gd name="T14" fmla="*/ 50 w 50"/>
                    <a:gd name="T15" fmla="*/ 66 h 113"/>
                    <a:gd name="T16" fmla="*/ 0 w 50"/>
                    <a:gd name="T17" fmla="*/ 65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113">
                      <a:moveTo>
                        <a:pt x="23" y="0"/>
                      </a:moveTo>
                      <a:lnTo>
                        <a:pt x="23" y="74"/>
                      </a:lnTo>
                      <a:lnTo>
                        <a:pt x="27" y="74"/>
                      </a:lnTo>
                      <a:lnTo>
                        <a:pt x="27" y="1"/>
                      </a:lnTo>
                      <a:lnTo>
                        <a:pt x="23" y="0"/>
                      </a:lnTo>
                      <a:close/>
                      <a:moveTo>
                        <a:pt x="0" y="65"/>
                      </a:moveTo>
                      <a:lnTo>
                        <a:pt x="25" y="113"/>
                      </a:lnTo>
                      <a:lnTo>
                        <a:pt x="50" y="66"/>
                      </a:lnTo>
                      <a:lnTo>
                        <a:pt x="0" y="65"/>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2141" name="Oval 2140"/>
                <p:cNvSpPr>
                  <a:spLocks noChangeArrowheads="1"/>
                </p:cNvSpPr>
                <p:nvPr/>
              </p:nvSpPr>
              <p:spPr bwMode="auto">
                <a:xfrm>
                  <a:off x="39470" y="596"/>
                  <a:ext cx="95" cy="109"/>
                </a:xfrm>
                <a:prstGeom prst="ellipse">
                  <a:avLst/>
                </a:prstGeom>
                <a:solidFill>
                  <a:srgbClr val="92D05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2142" name="Oval 2141"/>
                <p:cNvSpPr>
                  <a:spLocks noChangeArrowheads="1"/>
                </p:cNvSpPr>
                <p:nvPr/>
              </p:nvSpPr>
              <p:spPr bwMode="auto">
                <a:xfrm>
                  <a:off x="39470" y="596"/>
                  <a:ext cx="95" cy="109"/>
                </a:xfrm>
                <a:prstGeom prst="ellipse">
                  <a:avLst/>
                </a:prstGeom>
                <a:noFill/>
                <a:ln w="12700" cap="flat">
                  <a:solidFill>
                    <a:srgbClr val="78787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2143" name="Oval 2142"/>
                <p:cNvSpPr>
                  <a:spLocks noChangeArrowheads="1"/>
                </p:cNvSpPr>
                <p:nvPr/>
              </p:nvSpPr>
              <p:spPr bwMode="auto">
                <a:xfrm>
                  <a:off x="39704" y="593"/>
                  <a:ext cx="95" cy="109"/>
                </a:xfrm>
                <a:prstGeom prst="ellipse">
                  <a:avLst/>
                </a:prstGeom>
                <a:solidFill>
                  <a:srgbClr val="92D05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2144" name="Oval 2143"/>
                <p:cNvSpPr>
                  <a:spLocks noChangeArrowheads="1"/>
                </p:cNvSpPr>
                <p:nvPr/>
              </p:nvSpPr>
              <p:spPr bwMode="auto">
                <a:xfrm>
                  <a:off x="39704" y="592"/>
                  <a:ext cx="95" cy="110"/>
                </a:xfrm>
                <a:prstGeom prst="ellipse">
                  <a:avLst/>
                </a:prstGeom>
                <a:noFill/>
                <a:ln w="12700" cap="flat">
                  <a:solidFill>
                    <a:srgbClr val="78787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2145" name="Rectangle 2144"/>
                <p:cNvSpPr>
                  <a:spLocks noChangeArrowheads="1"/>
                </p:cNvSpPr>
                <p:nvPr/>
              </p:nvSpPr>
              <p:spPr bwMode="auto">
                <a:xfrm>
                  <a:off x="39605" y="669"/>
                  <a:ext cx="9" cy="1"/>
                </a:xfrm>
                <a:prstGeom prst="rect">
                  <a:avLst/>
                </a:prstGeom>
                <a:solidFill>
                  <a:srgbClr val="9B9B9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2146" name="Rectangle 2145"/>
                <p:cNvSpPr>
                  <a:spLocks noChangeArrowheads="1"/>
                </p:cNvSpPr>
                <p:nvPr/>
              </p:nvSpPr>
              <p:spPr bwMode="auto">
                <a:xfrm>
                  <a:off x="39605" y="669"/>
                  <a:ext cx="9" cy="1"/>
                </a:xfrm>
                <a:prstGeom prst="rect">
                  <a:avLst/>
                </a:prstGeom>
                <a:solidFill>
                  <a:srgbClr val="98989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2147" name="Rectangle 2146"/>
                <p:cNvSpPr>
                  <a:spLocks noChangeArrowheads="1"/>
                </p:cNvSpPr>
                <p:nvPr/>
              </p:nvSpPr>
              <p:spPr bwMode="auto">
                <a:xfrm>
                  <a:off x="39605" y="670"/>
                  <a:ext cx="9" cy="1"/>
                </a:xfrm>
                <a:prstGeom prst="rect">
                  <a:avLst/>
                </a:prstGeom>
                <a:solidFill>
                  <a:srgbClr val="95959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2148" name="Rectangle 2147"/>
                <p:cNvSpPr>
                  <a:spLocks noChangeArrowheads="1"/>
                </p:cNvSpPr>
                <p:nvPr/>
              </p:nvSpPr>
              <p:spPr bwMode="auto">
                <a:xfrm>
                  <a:off x="39605" y="671"/>
                  <a:ext cx="9" cy="1"/>
                </a:xfrm>
                <a:prstGeom prst="rect">
                  <a:avLst/>
                </a:prstGeom>
                <a:solidFill>
                  <a:srgbClr val="92929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2149" name="Rectangle 2148"/>
                <p:cNvSpPr>
                  <a:spLocks noChangeArrowheads="1"/>
                </p:cNvSpPr>
                <p:nvPr/>
              </p:nvSpPr>
              <p:spPr bwMode="auto">
                <a:xfrm>
                  <a:off x="39605" y="672"/>
                  <a:ext cx="9" cy="1"/>
                </a:xfrm>
                <a:prstGeom prst="rect">
                  <a:avLst/>
                </a:prstGeom>
                <a:solidFill>
                  <a:srgbClr val="90909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2150" name="Rectangle 2149"/>
                <p:cNvSpPr>
                  <a:spLocks noChangeArrowheads="1"/>
                </p:cNvSpPr>
                <p:nvPr/>
              </p:nvSpPr>
              <p:spPr bwMode="auto">
                <a:xfrm>
                  <a:off x="39605" y="673"/>
                  <a:ext cx="9" cy="1"/>
                </a:xfrm>
                <a:prstGeom prst="rect">
                  <a:avLst/>
                </a:prstGeom>
                <a:solidFill>
                  <a:srgbClr val="8B8B8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2151" name="Rectangle 2150"/>
                <p:cNvSpPr>
                  <a:spLocks noChangeArrowheads="1"/>
                </p:cNvSpPr>
                <p:nvPr/>
              </p:nvSpPr>
              <p:spPr bwMode="auto">
                <a:xfrm>
                  <a:off x="39605" y="674"/>
                  <a:ext cx="9" cy="1"/>
                </a:xfrm>
                <a:prstGeom prst="rect">
                  <a:avLst/>
                </a:prstGeom>
                <a:solidFill>
                  <a:srgbClr val="87878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2152" name="Rectangle 2151"/>
                <p:cNvSpPr>
                  <a:spLocks noChangeArrowheads="1"/>
                </p:cNvSpPr>
                <p:nvPr/>
              </p:nvSpPr>
              <p:spPr bwMode="auto">
                <a:xfrm>
                  <a:off x="39605" y="675"/>
                  <a:ext cx="9" cy="1"/>
                </a:xfrm>
                <a:prstGeom prst="rect">
                  <a:avLst/>
                </a:prstGeom>
                <a:solidFill>
                  <a:srgbClr val="83838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2153" name="Rectangle 2152"/>
                <p:cNvSpPr>
                  <a:spLocks noChangeArrowheads="1"/>
                </p:cNvSpPr>
                <p:nvPr/>
              </p:nvSpPr>
              <p:spPr bwMode="auto">
                <a:xfrm>
                  <a:off x="39605" y="676"/>
                  <a:ext cx="9" cy="1"/>
                </a:xfrm>
                <a:prstGeom prst="rect">
                  <a:avLst/>
                </a:prstGeom>
                <a:solidFill>
                  <a:srgbClr val="7E7E7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2154" name="Rectangle 2153"/>
                <p:cNvSpPr>
                  <a:spLocks noChangeArrowheads="1"/>
                </p:cNvSpPr>
                <p:nvPr/>
              </p:nvSpPr>
              <p:spPr bwMode="auto">
                <a:xfrm>
                  <a:off x="39605" y="677"/>
                  <a:ext cx="9" cy="1"/>
                </a:xfrm>
                <a:prstGeom prst="rect">
                  <a:avLst/>
                </a:prstGeom>
                <a:solidFill>
                  <a:srgbClr val="79797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2155" name="Oval 2154"/>
                <p:cNvSpPr>
                  <a:spLocks noChangeArrowheads="1"/>
                </p:cNvSpPr>
                <p:nvPr/>
              </p:nvSpPr>
              <p:spPr bwMode="auto">
                <a:xfrm>
                  <a:off x="39605" y="669"/>
                  <a:ext cx="8" cy="9"/>
                </a:xfrm>
                <a:prstGeom prst="ellipse">
                  <a:avLst/>
                </a:prstGeom>
                <a:noFill/>
                <a:ln w="635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2156" name="Rectangle 2155"/>
                <p:cNvSpPr>
                  <a:spLocks noChangeArrowheads="1"/>
                </p:cNvSpPr>
                <p:nvPr/>
              </p:nvSpPr>
              <p:spPr bwMode="auto">
                <a:xfrm>
                  <a:off x="39669" y="669"/>
                  <a:ext cx="8" cy="1"/>
                </a:xfrm>
                <a:prstGeom prst="rect">
                  <a:avLst/>
                </a:prstGeom>
                <a:solidFill>
                  <a:srgbClr val="9B9B9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2157" name="Rectangle 2156"/>
                <p:cNvSpPr>
                  <a:spLocks noChangeArrowheads="1"/>
                </p:cNvSpPr>
                <p:nvPr/>
              </p:nvSpPr>
              <p:spPr bwMode="auto">
                <a:xfrm>
                  <a:off x="39669" y="669"/>
                  <a:ext cx="8" cy="1"/>
                </a:xfrm>
                <a:prstGeom prst="rect">
                  <a:avLst/>
                </a:prstGeom>
                <a:solidFill>
                  <a:srgbClr val="98989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2158" name="Rectangle 2157"/>
                <p:cNvSpPr>
                  <a:spLocks noChangeArrowheads="1"/>
                </p:cNvSpPr>
                <p:nvPr/>
              </p:nvSpPr>
              <p:spPr bwMode="auto">
                <a:xfrm>
                  <a:off x="39669" y="670"/>
                  <a:ext cx="8" cy="1"/>
                </a:xfrm>
                <a:prstGeom prst="rect">
                  <a:avLst/>
                </a:prstGeom>
                <a:solidFill>
                  <a:srgbClr val="95959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2159" name="Rectangle 2158"/>
                <p:cNvSpPr>
                  <a:spLocks noChangeArrowheads="1"/>
                </p:cNvSpPr>
                <p:nvPr/>
              </p:nvSpPr>
              <p:spPr bwMode="auto">
                <a:xfrm>
                  <a:off x="39669" y="671"/>
                  <a:ext cx="8" cy="1"/>
                </a:xfrm>
                <a:prstGeom prst="rect">
                  <a:avLst/>
                </a:prstGeom>
                <a:solidFill>
                  <a:srgbClr val="92929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2160" name="Rectangle 2159"/>
                <p:cNvSpPr>
                  <a:spLocks noChangeArrowheads="1"/>
                </p:cNvSpPr>
                <p:nvPr/>
              </p:nvSpPr>
              <p:spPr bwMode="auto">
                <a:xfrm>
                  <a:off x="39669" y="672"/>
                  <a:ext cx="8" cy="1"/>
                </a:xfrm>
                <a:prstGeom prst="rect">
                  <a:avLst/>
                </a:prstGeom>
                <a:solidFill>
                  <a:srgbClr val="90909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2161" name="Rectangle 2160"/>
                <p:cNvSpPr>
                  <a:spLocks noChangeArrowheads="1"/>
                </p:cNvSpPr>
                <p:nvPr/>
              </p:nvSpPr>
              <p:spPr bwMode="auto">
                <a:xfrm>
                  <a:off x="39669" y="673"/>
                  <a:ext cx="8" cy="1"/>
                </a:xfrm>
                <a:prstGeom prst="rect">
                  <a:avLst/>
                </a:prstGeom>
                <a:solidFill>
                  <a:srgbClr val="8B8B8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2162" name="Rectangle 2161"/>
                <p:cNvSpPr>
                  <a:spLocks noChangeArrowheads="1"/>
                </p:cNvSpPr>
                <p:nvPr/>
              </p:nvSpPr>
              <p:spPr bwMode="auto">
                <a:xfrm>
                  <a:off x="39669" y="674"/>
                  <a:ext cx="8" cy="1"/>
                </a:xfrm>
                <a:prstGeom prst="rect">
                  <a:avLst/>
                </a:prstGeom>
                <a:solidFill>
                  <a:srgbClr val="87878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2163" name="Rectangle 2162"/>
                <p:cNvSpPr>
                  <a:spLocks noChangeArrowheads="1"/>
                </p:cNvSpPr>
                <p:nvPr/>
              </p:nvSpPr>
              <p:spPr bwMode="auto">
                <a:xfrm>
                  <a:off x="39669" y="675"/>
                  <a:ext cx="8" cy="1"/>
                </a:xfrm>
                <a:prstGeom prst="rect">
                  <a:avLst/>
                </a:prstGeom>
                <a:solidFill>
                  <a:srgbClr val="83838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2164" name="Rectangle 2163"/>
                <p:cNvSpPr>
                  <a:spLocks noChangeArrowheads="1"/>
                </p:cNvSpPr>
                <p:nvPr/>
              </p:nvSpPr>
              <p:spPr bwMode="auto">
                <a:xfrm>
                  <a:off x="39669" y="676"/>
                  <a:ext cx="8" cy="1"/>
                </a:xfrm>
                <a:prstGeom prst="rect">
                  <a:avLst/>
                </a:prstGeom>
                <a:solidFill>
                  <a:srgbClr val="7E7E7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2165" name="Rectangle 2164"/>
                <p:cNvSpPr>
                  <a:spLocks noChangeArrowheads="1"/>
                </p:cNvSpPr>
                <p:nvPr/>
              </p:nvSpPr>
              <p:spPr bwMode="auto">
                <a:xfrm>
                  <a:off x="39669" y="677"/>
                  <a:ext cx="8" cy="1"/>
                </a:xfrm>
                <a:prstGeom prst="rect">
                  <a:avLst/>
                </a:prstGeom>
                <a:solidFill>
                  <a:srgbClr val="79797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2166" name="Oval 2165"/>
                <p:cNvSpPr>
                  <a:spLocks noChangeArrowheads="1"/>
                </p:cNvSpPr>
                <p:nvPr/>
              </p:nvSpPr>
              <p:spPr bwMode="auto">
                <a:xfrm>
                  <a:off x="39669" y="669"/>
                  <a:ext cx="7" cy="9"/>
                </a:xfrm>
                <a:prstGeom prst="ellipse">
                  <a:avLst/>
                </a:prstGeom>
                <a:noFill/>
                <a:ln w="635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2167" name="Freeform 2166"/>
                <p:cNvSpPr>
                  <a:spLocks noEditPoints="1"/>
                </p:cNvSpPr>
                <p:nvPr/>
              </p:nvSpPr>
              <p:spPr bwMode="auto">
                <a:xfrm>
                  <a:off x="39406" y="482"/>
                  <a:ext cx="313" cy="130"/>
                </a:xfrm>
                <a:custGeom>
                  <a:avLst/>
                  <a:gdLst>
                    <a:gd name="T0" fmla="*/ 2 w 313"/>
                    <a:gd name="T1" fmla="*/ 0 h 130"/>
                    <a:gd name="T2" fmla="*/ 275 w 313"/>
                    <a:gd name="T3" fmla="*/ 109 h 130"/>
                    <a:gd name="T4" fmla="*/ 274 w 313"/>
                    <a:gd name="T5" fmla="*/ 113 h 130"/>
                    <a:gd name="T6" fmla="*/ 0 w 313"/>
                    <a:gd name="T7" fmla="*/ 3 h 130"/>
                    <a:gd name="T8" fmla="*/ 2 w 313"/>
                    <a:gd name="T9" fmla="*/ 0 h 130"/>
                    <a:gd name="T10" fmla="*/ 276 w 313"/>
                    <a:gd name="T11" fmla="*/ 86 h 130"/>
                    <a:gd name="T12" fmla="*/ 313 w 313"/>
                    <a:gd name="T13" fmla="*/ 126 h 130"/>
                    <a:gd name="T14" fmla="*/ 257 w 313"/>
                    <a:gd name="T15" fmla="*/ 130 h 130"/>
                    <a:gd name="T16" fmla="*/ 276 w 313"/>
                    <a:gd name="T17" fmla="*/ 86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3" h="130">
                      <a:moveTo>
                        <a:pt x="2" y="0"/>
                      </a:moveTo>
                      <a:lnTo>
                        <a:pt x="275" y="109"/>
                      </a:lnTo>
                      <a:lnTo>
                        <a:pt x="274" y="113"/>
                      </a:lnTo>
                      <a:lnTo>
                        <a:pt x="0" y="3"/>
                      </a:lnTo>
                      <a:lnTo>
                        <a:pt x="2" y="0"/>
                      </a:lnTo>
                      <a:close/>
                      <a:moveTo>
                        <a:pt x="276" y="86"/>
                      </a:moveTo>
                      <a:lnTo>
                        <a:pt x="313" y="126"/>
                      </a:lnTo>
                      <a:lnTo>
                        <a:pt x="257" y="130"/>
                      </a:lnTo>
                      <a:lnTo>
                        <a:pt x="276" y="86"/>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2168" name="Freeform 2167"/>
                <p:cNvSpPr>
                  <a:spLocks noEditPoints="1"/>
                </p:cNvSpPr>
                <p:nvPr/>
              </p:nvSpPr>
              <p:spPr bwMode="auto">
                <a:xfrm>
                  <a:off x="39518" y="482"/>
                  <a:ext cx="234" cy="111"/>
                </a:xfrm>
                <a:custGeom>
                  <a:avLst/>
                  <a:gdLst>
                    <a:gd name="T0" fmla="*/ 1 w 234"/>
                    <a:gd name="T1" fmla="*/ 0 h 111"/>
                    <a:gd name="T2" fmla="*/ 198 w 234"/>
                    <a:gd name="T3" fmla="*/ 91 h 111"/>
                    <a:gd name="T4" fmla="*/ 196 w 234"/>
                    <a:gd name="T5" fmla="*/ 95 h 111"/>
                    <a:gd name="T6" fmla="*/ 0 w 234"/>
                    <a:gd name="T7" fmla="*/ 3 h 111"/>
                    <a:gd name="T8" fmla="*/ 1 w 234"/>
                    <a:gd name="T9" fmla="*/ 0 h 111"/>
                    <a:gd name="T10" fmla="*/ 200 w 234"/>
                    <a:gd name="T11" fmla="*/ 68 h 111"/>
                    <a:gd name="T12" fmla="*/ 234 w 234"/>
                    <a:gd name="T13" fmla="*/ 110 h 111"/>
                    <a:gd name="T14" fmla="*/ 178 w 234"/>
                    <a:gd name="T15" fmla="*/ 111 h 111"/>
                    <a:gd name="T16" fmla="*/ 200 w 234"/>
                    <a:gd name="T17" fmla="*/ 68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4" h="111">
                      <a:moveTo>
                        <a:pt x="1" y="0"/>
                      </a:moveTo>
                      <a:lnTo>
                        <a:pt x="198" y="91"/>
                      </a:lnTo>
                      <a:lnTo>
                        <a:pt x="196" y="95"/>
                      </a:lnTo>
                      <a:lnTo>
                        <a:pt x="0" y="3"/>
                      </a:lnTo>
                      <a:lnTo>
                        <a:pt x="1" y="0"/>
                      </a:lnTo>
                      <a:close/>
                      <a:moveTo>
                        <a:pt x="200" y="68"/>
                      </a:moveTo>
                      <a:lnTo>
                        <a:pt x="234" y="110"/>
                      </a:lnTo>
                      <a:lnTo>
                        <a:pt x="178" y="111"/>
                      </a:lnTo>
                      <a:lnTo>
                        <a:pt x="200" y="68"/>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2169" name="Freeform 2168"/>
                <p:cNvSpPr>
                  <a:spLocks noEditPoints="1"/>
                </p:cNvSpPr>
                <p:nvPr/>
              </p:nvSpPr>
              <p:spPr bwMode="auto">
                <a:xfrm>
                  <a:off x="39551" y="482"/>
                  <a:ext cx="261" cy="130"/>
                </a:xfrm>
                <a:custGeom>
                  <a:avLst/>
                  <a:gdLst>
                    <a:gd name="T0" fmla="*/ 259 w 261"/>
                    <a:gd name="T1" fmla="*/ 0 h 130"/>
                    <a:gd name="T2" fmla="*/ 36 w 261"/>
                    <a:gd name="T3" fmla="*/ 110 h 130"/>
                    <a:gd name="T4" fmla="*/ 38 w 261"/>
                    <a:gd name="T5" fmla="*/ 114 h 130"/>
                    <a:gd name="T6" fmla="*/ 261 w 261"/>
                    <a:gd name="T7" fmla="*/ 3 h 130"/>
                    <a:gd name="T8" fmla="*/ 259 w 261"/>
                    <a:gd name="T9" fmla="*/ 0 h 130"/>
                    <a:gd name="T10" fmla="*/ 33 w 261"/>
                    <a:gd name="T11" fmla="*/ 87 h 130"/>
                    <a:gd name="T12" fmla="*/ 0 w 261"/>
                    <a:gd name="T13" fmla="*/ 130 h 130"/>
                    <a:gd name="T14" fmla="*/ 55 w 261"/>
                    <a:gd name="T15" fmla="*/ 130 h 130"/>
                    <a:gd name="T16" fmla="*/ 33 w 261"/>
                    <a:gd name="T17" fmla="*/ 87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1" h="130">
                      <a:moveTo>
                        <a:pt x="259" y="0"/>
                      </a:moveTo>
                      <a:lnTo>
                        <a:pt x="36" y="110"/>
                      </a:lnTo>
                      <a:lnTo>
                        <a:pt x="38" y="114"/>
                      </a:lnTo>
                      <a:lnTo>
                        <a:pt x="261" y="3"/>
                      </a:lnTo>
                      <a:lnTo>
                        <a:pt x="259" y="0"/>
                      </a:lnTo>
                      <a:close/>
                      <a:moveTo>
                        <a:pt x="33" y="87"/>
                      </a:moveTo>
                      <a:lnTo>
                        <a:pt x="0" y="130"/>
                      </a:lnTo>
                      <a:lnTo>
                        <a:pt x="55" y="130"/>
                      </a:lnTo>
                      <a:lnTo>
                        <a:pt x="33" y="87"/>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2170" name="Rectangle 2169"/>
                <p:cNvSpPr>
                  <a:spLocks noChangeArrowheads="1"/>
                </p:cNvSpPr>
                <p:nvPr/>
              </p:nvSpPr>
              <p:spPr bwMode="auto">
                <a:xfrm>
                  <a:off x="39570" y="685"/>
                  <a:ext cx="158" cy="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p>
                  <a:pPr fontAlgn="base"/>
                  <a:r>
                    <a:rPr lang="en-US" sz="1100" b="1">
                      <a:solidFill>
                        <a:srgbClr val="000000"/>
                      </a:solidFill>
                      <a:ea typeface="Times New Roman"/>
                    </a:rPr>
                    <a:t>reduce</a:t>
                  </a:r>
                  <a:endParaRPr lang="en-US" sz="1100">
                    <a:solidFill>
                      <a:srgbClr val="000000"/>
                    </a:solidFill>
                    <a:latin typeface="Times New Roman"/>
                    <a:ea typeface="Times New Roman"/>
                  </a:endParaRPr>
                </a:p>
              </p:txBody>
            </p:sp>
            <p:sp>
              <p:nvSpPr>
                <p:cNvPr id="2171" name="Freeform 2170"/>
                <p:cNvSpPr>
                  <a:spLocks noEditPoints="1"/>
                </p:cNvSpPr>
                <p:nvPr/>
              </p:nvSpPr>
              <p:spPr bwMode="auto">
                <a:xfrm>
                  <a:off x="39493" y="705"/>
                  <a:ext cx="50" cy="105"/>
                </a:xfrm>
                <a:custGeom>
                  <a:avLst/>
                  <a:gdLst>
                    <a:gd name="T0" fmla="*/ 27 w 50"/>
                    <a:gd name="T1" fmla="*/ 0 h 105"/>
                    <a:gd name="T2" fmla="*/ 27 w 50"/>
                    <a:gd name="T3" fmla="*/ 65 h 105"/>
                    <a:gd name="T4" fmla="*/ 23 w 50"/>
                    <a:gd name="T5" fmla="*/ 65 h 105"/>
                    <a:gd name="T6" fmla="*/ 23 w 50"/>
                    <a:gd name="T7" fmla="*/ 0 h 105"/>
                    <a:gd name="T8" fmla="*/ 27 w 50"/>
                    <a:gd name="T9" fmla="*/ 0 h 105"/>
                    <a:gd name="T10" fmla="*/ 50 w 50"/>
                    <a:gd name="T11" fmla="*/ 57 h 105"/>
                    <a:gd name="T12" fmla="*/ 25 w 50"/>
                    <a:gd name="T13" fmla="*/ 105 h 105"/>
                    <a:gd name="T14" fmla="*/ 0 w 50"/>
                    <a:gd name="T15" fmla="*/ 57 h 105"/>
                    <a:gd name="T16" fmla="*/ 50 w 50"/>
                    <a:gd name="T17" fmla="*/ 57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105">
                      <a:moveTo>
                        <a:pt x="27" y="0"/>
                      </a:moveTo>
                      <a:lnTo>
                        <a:pt x="27" y="65"/>
                      </a:lnTo>
                      <a:lnTo>
                        <a:pt x="23" y="65"/>
                      </a:lnTo>
                      <a:lnTo>
                        <a:pt x="23" y="0"/>
                      </a:lnTo>
                      <a:lnTo>
                        <a:pt x="27" y="0"/>
                      </a:lnTo>
                      <a:close/>
                      <a:moveTo>
                        <a:pt x="50" y="57"/>
                      </a:moveTo>
                      <a:lnTo>
                        <a:pt x="25" y="105"/>
                      </a:lnTo>
                      <a:lnTo>
                        <a:pt x="0" y="57"/>
                      </a:lnTo>
                      <a:lnTo>
                        <a:pt x="50" y="57"/>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2172" name="Freeform 2171"/>
                <p:cNvSpPr>
                  <a:spLocks noEditPoints="1"/>
                </p:cNvSpPr>
                <p:nvPr/>
              </p:nvSpPr>
              <p:spPr bwMode="auto">
                <a:xfrm>
                  <a:off x="39727" y="702"/>
                  <a:ext cx="50" cy="108"/>
                </a:xfrm>
                <a:custGeom>
                  <a:avLst/>
                  <a:gdLst>
                    <a:gd name="T0" fmla="*/ 23 w 50"/>
                    <a:gd name="T1" fmla="*/ 0 h 108"/>
                    <a:gd name="T2" fmla="*/ 23 w 50"/>
                    <a:gd name="T3" fmla="*/ 68 h 108"/>
                    <a:gd name="T4" fmla="*/ 27 w 50"/>
                    <a:gd name="T5" fmla="*/ 68 h 108"/>
                    <a:gd name="T6" fmla="*/ 27 w 50"/>
                    <a:gd name="T7" fmla="*/ 0 h 108"/>
                    <a:gd name="T8" fmla="*/ 23 w 50"/>
                    <a:gd name="T9" fmla="*/ 0 h 108"/>
                    <a:gd name="T10" fmla="*/ 0 w 50"/>
                    <a:gd name="T11" fmla="*/ 60 h 108"/>
                    <a:gd name="T12" fmla="*/ 24 w 50"/>
                    <a:gd name="T13" fmla="*/ 108 h 108"/>
                    <a:gd name="T14" fmla="*/ 50 w 50"/>
                    <a:gd name="T15" fmla="*/ 61 h 108"/>
                    <a:gd name="T16" fmla="*/ 0 w 50"/>
                    <a:gd name="T17" fmla="*/ 6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108">
                      <a:moveTo>
                        <a:pt x="23" y="0"/>
                      </a:moveTo>
                      <a:lnTo>
                        <a:pt x="23" y="68"/>
                      </a:lnTo>
                      <a:lnTo>
                        <a:pt x="27" y="68"/>
                      </a:lnTo>
                      <a:lnTo>
                        <a:pt x="27" y="0"/>
                      </a:lnTo>
                      <a:lnTo>
                        <a:pt x="23" y="0"/>
                      </a:lnTo>
                      <a:close/>
                      <a:moveTo>
                        <a:pt x="0" y="60"/>
                      </a:moveTo>
                      <a:lnTo>
                        <a:pt x="24" y="108"/>
                      </a:lnTo>
                      <a:lnTo>
                        <a:pt x="50" y="61"/>
                      </a:lnTo>
                      <a:lnTo>
                        <a:pt x="0" y="60"/>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2173" name="Rectangle 2172"/>
                <p:cNvSpPr>
                  <a:spLocks noChangeArrowheads="1"/>
                </p:cNvSpPr>
                <p:nvPr/>
              </p:nvSpPr>
              <p:spPr bwMode="auto">
                <a:xfrm>
                  <a:off x="39582" y="198"/>
                  <a:ext cx="216" cy="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p>
                  <a:pPr fontAlgn="base"/>
                  <a:r>
                    <a:rPr lang="en-US" sz="1100" b="1">
                      <a:solidFill>
                        <a:srgbClr val="000000"/>
                      </a:solidFill>
                      <a:ea typeface="Times New Roman"/>
                    </a:rPr>
                    <a:t>Iterations</a:t>
                  </a:r>
                  <a:endParaRPr lang="en-US" sz="1100">
                    <a:solidFill>
                      <a:srgbClr val="000000"/>
                    </a:solidFill>
                    <a:latin typeface="Times New Roman"/>
                    <a:ea typeface="Times New Roman"/>
                  </a:endParaRPr>
                </a:p>
              </p:txBody>
            </p:sp>
            <p:sp>
              <p:nvSpPr>
                <p:cNvPr id="2174" name="Rectangle 2173"/>
                <p:cNvSpPr>
                  <a:spLocks noChangeArrowheads="1"/>
                </p:cNvSpPr>
                <p:nvPr/>
              </p:nvSpPr>
              <p:spPr bwMode="auto">
                <a:xfrm>
                  <a:off x="38346" y="229"/>
                  <a:ext cx="118" cy="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p>
                  <a:pPr fontAlgn="base"/>
                  <a:r>
                    <a:rPr lang="en-US" sz="1100" b="1">
                      <a:solidFill>
                        <a:srgbClr val="000000"/>
                      </a:solidFill>
                      <a:ea typeface="Times New Roman"/>
                    </a:rPr>
                    <a:t>Input</a:t>
                  </a:r>
                  <a:endParaRPr lang="en-US" sz="1100">
                    <a:solidFill>
                      <a:srgbClr val="000000"/>
                    </a:solidFill>
                    <a:latin typeface="Times New Roman"/>
                    <a:ea typeface="Times New Roman"/>
                  </a:endParaRPr>
                </a:p>
              </p:txBody>
            </p:sp>
            <p:sp>
              <p:nvSpPr>
                <p:cNvPr id="2175" name="Oval 2174"/>
                <p:cNvSpPr>
                  <a:spLocks noChangeArrowheads="1"/>
                </p:cNvSpPr>
                <p:nvPr/>
              </p:nvSpPr>
              <p:spPr bwMode="auto">
                <a:xfrm>
                  <a:off x="38547" y="397"/>
                  <a:ext cx="95" cy="109"/>
                </a:xfrm>
                <a:prstGeom prst="ellipse">
                  <a:avLst/>
                </a:prstGeom>
                <a:solidFill>
                  <a:srgbClr val="92D05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2176" name="Oval 2175"/>
                <p:cNvSpPr>
                  <a:spLocks noChangeArrowheads="1"/>
                </p:cNvSpPr>
                <p:nvPr/>
              </p:nvSpPr>
              <p:spPr bwMode="auto">
                <a:xfrm>
                  <a:off x="38547" y="397"/>
                  <a:ext cx="95" cy="109"/>
                </a:xfrm>
                <a:prstGeom prst="ellipse">
                  <a:avLst/>
                </a:prstGeom>
                <a:noFill/>
                <a:ln w="12700" cap="flat">
                  <a:solidFill>
                    <a:srgbClr val="78787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2177" name="Freeform 2176"/>
                <p:cNvSpPr>
                  <a:spLocks noEditPoints="1"/>
                </p:cNvSpPr>
                <p:nvPr/>
              </p:nvSpPr>
              <p:spPr bwMode="auto">
                <a:xfrm>
                  <a:off x="38569" y="286"/>
                  <a:ext cx="50" cy="108"/>
                </a:xfrm>
                <a:custGeom>
                  <a:avLst/>
                  <a:gdLst>
                    <a:gd name="T0" fmla="*/ 27 w 50"/>
                    <a:gd name="T1" fmla="*/ 0 h 108"/>
                    <a:gd name="T2" fmla="*/ 27 w 50"/>
                    <a:gd name="T3" fmla="*/ 69 h 108"/>
                    <a:gd name="T4" fmla="*/ 23 w 50"/>
                    <a:gd name="T5" fmla="*/ 69 h 108"/>
                    <a:gd name="T6" fmla="*/ 23 w 50"/>
                    <a:gd name="T7" fmla="*/ 0 h 108"/>
                    <a:gd name="T8" fmla="*/ 27 w 50"/>
                    <a:gd name="T9" fmla="*/ 0 h 108"/>
                    <a:gd name="T10" fmla="*/ 50 w 50"/>
                    <a:gd name="T11" fmla="*/ 61 h 108"/>
                    <a:gd name="T12" fmla="*/ 25 w 50"/>
                    <a:gd name="T13" fmla="*/ 108 h 108"/>
                    <a:gd name="T14" fmla="*/ 0 w 50"/>
                    <a:gd name="T15" fmla="*/ 61 h 108"/>
                    <a:gd name="T16" fmla="*/ 50 w 50"/>
                    <a:gd name="T17" fmla="*/ 61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108">
                      <a:moveTo>
                        <a:pt x="27" y="0"/>
                      </a:moveTo>
                      <a:lnTo>
                        <a:pt x="27" y="69"/>
                      </a:lnTo>
                      <a:lnTo>
                        <a:pt x="23" y="69"/>
                      </a:lnTo>
                      <a:lnTo>
                        <a:pt x="23" y="0"/>
                      </a:lnTo>
                      <a:lnTo>
                        <a:pt x="27" y="0"/>
                      </a:lnTo>
                      <a:close/>
                      <a:moveTo>
                        <a:pt x="50" y="61"/>
                      </a:moveTo>
                      <a:lnTo>
                        <a:pt x="25" y="108"/>
                      </a:lnTo>
                      <a:lnTo>
                        <a:pt x="0" y="61"/>
                      </a:lnTo>
                      <a:lnTo>
                        <a:pt x="50" y="61"/>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2178" name="Rectangle 2177"/>
                <p:cNvSpPr>
                  <a:spLocks noChangeArrowheads="1"/>
                </p:cNvSpPr>
                <p:nvPr/>
              </p:nvSpPr>
              <p:spPr bwMode="auto">
                <a:xfrm>
                  <a:off x="38344" y="690"/>
                  <a:ext cx="158" cy="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p>
                  <a:pPr fontAlgn="base"/>
                  <a:r>
                    <a:rPr lang="en-US" sz="1100" b="1">
                      <a:solidFill>
                        <a:srgbClr val="000000"/>
                      </a:solidFill>
                      <a:ea typeface="Times New Roman"/>
                    </a:rPr>
                    <a:t>Output</a:t>
                  </a:r>
                  <a:endParaRPr lang="en-US" sz="1100">
                    <a:solidFill>
                      <a:srgbClr val="000000"/>
                    </a:solidFill>
                    <a:latin typeface="Times New Roman"/>
                    <a:ea typeface="Times New Roman"/>
                  </a:endParaRPr>
                </a:p>
              </p:txBody>
            </p:sp>
            <p:sp>
              <p:nvSpPr>
                <p:cNvPr id="2179" name="Rectangle 2178"/>
                <p:cNvSpPr>
                  <a:spLocks noChangeArrowheads="1"/>
                </p:cNvSpPr>
                <p:nvPr/>
              </p:nvSpPr>
              <p:spPr bwMode="auto">
                <a:xfrm>
                  <a:off x="38416" y="515"/>
                  <a:ext cx="9" cy="1"/>
                </a:xfrm>
                <a:prstGeom prst="rect">
                  <a:avLst/>
                </a:prstGeom>
                <a:solidFill>
                  <a:srgbClr val="9B9B9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2180" name="Rectangle 2179"/>
                <p:cNvSpPr>
                  <a:spLocks noChangeArrowheads="1"/>
                </p:cNvSpPr>
                <p:nvPr/>
              </p:nvSpPr>
              <p:spPr bwMode="auto">
                <a:xfrm>
                  <a:off x="38416" y="516"/>
                  <a:ext cx="9" cy="1"/>
                </a:xfrm>
                <a:prstGeom prst="rect">
                  <a:avLst/>
                </a:prstGeom>
                <a:solidFill>
                  <a:srgbClr val="98989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2181" name="Rectangle 2180"/>
                <p:cNvSpPr>
                  <a:spLocks noChangeArrowheads="1"/>
                </p:cNvSpPr>
                <p:nvPr/>
              </p:nvSpPr>
              <p:spPr bwMode="auto">
                <a:xfrm>
                  <a:off x="38416" y="517"/>
                  <a:ext cx="9" cy="1"/>
                </a:xfrm>
                <a:prstGeom prst="rect">
                  <a:avLst/>
                </a:prstGeom>
                <a:solidFill>
                  <a:srgbClr val="96969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2182" name="Rectangle 2181"/>
                <p:cNvSpPr>
                  <a:spLocks noChangeArrowheads="1"/>
                </p:cNvSpPr>
                <p:nvPr/>
              </p:nvSpPr>
              <p:spPr bwMode="auto">
                <a:xfrm>
                  <a:off x="38416" y="518"/>
                  <a:ext cx="9" cy="1"/>
                </a:xfrm>
                <a:prstGeom prst="rect">
                  <a:avLst/>
                </a:prstGeom>
                <a:solidFill>
                  <a:srgbClr val="93939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2183" name="Rectangle 2182"/>
                <p:cNvSpPr>
                  <a:spLocks noChangeArrowheads="1"/>
                </p:cNvSpPr>
                <p:nvPr/>
              </p:nvSpPr>
              <p:spPr bwMode="auto">
                <a:xfrm>
                  <a:off x="38416" y="519"/>
                  <a:ext cx="9" cy="1"/>
                </a:xfrm>
                <a:prstGeom prst="rect">
                  <a:avLst/>
                </a:prstGeom>
                <a:solidFill>
                  <a:srgbClr val="91919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2184" name="Rectangle 2183"/>
                <p:cNvSpPr>
                  <a:spLocks noChangeArrowheads="1"/>
                </p:cNvSpPr>
                <p:nvPr/>
              </p:nvSpPr>
              <p:spPr bwMode="auto">
                <a:xfrm>
                  <a:off x="38416" y="520"/>
                  <a:ext cx="9" cy="1"/>
                </a:xfrm>
                <a:prstGeom prst="rect">
                  <a:avLst/>
                </a:prstGeom>
                <a:solidFill>
                  <a:srgbClr val="8E8E8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2185" name="Rectangle 2184"/>
                <p:cNvSpPr>
                  <a:spLocks noChangeArrowheads="1"/>
                </p:cNvSpPr>
                <p:nvPr/>
              </p:nvSpPr>
              <p:spPr bwMode="auto">
                <a:xfrm>
                  <a:off x="38416" y="521"/>
                  <a:ext cx="9" cy="1"/>
                </a:xfrm>
                <a:prstGeom prst="rect">
                  <a:avLst/>
                </a:prstGeom>
                <a:solidFill>
                  <a:srgbClr val="8A8A8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2186" name="Rectangle 2185"/>
                <p:cNvSpPr>
                  <a:spLocks noChangeArrowheads="1"/>
                </p:cNvSpPr>
                <p:nvPr/>
              </p:nvSpPr>
              <p:spPr bwMode="auto">
                <a:xfrm>
                  <a:off x="38416" y="522"/>
                  <a:ext cx="9" cy="1"/>
                </a:xfrm>
                <a:prstGeom prst="rect">
                  <a:avLst/>
                </a:prstGeom>
                <a:solidFill>
                  <a:srgbClr val="8686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2187" name="Rectangle 2186"/>
                <p:cNvSpPr>
                  <a:spLocks noChangeArrowheads="1"/>
                </p:cNvSpPr>
                <p:nvPr/>
              </p:nvSpPr>
              <p:spPr bwMode="auto">
                <a:xfrm>
                  <a:off x="38416" y="523"/>
                  <a:ext cx="9" cy="1"/>
                </a:xfrm>
                <a:prstGeom prst="rect">
                  <a:avLst/>
                </a:prstGeom>
                <a:solidFill>
                  <a:srgbClr val="82828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2188" name="Rectangle 2187"/>
                <p:cNvSpPr>
                  <a:spLocks noChangeArrowheads="1"/>
                </p:cNvSpPr>
                <p:nvPr/>
              </p:nvSpPr>
              <p:spPr bwMode="auto">
                <a:xfrm>
                  <a:off x="38416" y="524"/>
                  <a:ext cx="9" cy="1"/>
                </a:xfrm>
                <a:prstGeom prst="rect">
                  <a:avLst/>
                </a:prstGeom>
                <a:solidFill>
                  <a:srgbClr val="7D7D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2189" name="Rectangle 2188"/>
                <p:cNvSpPr>
                  <a:spLocks noChangeArrowheads="1"/>
                </p:cNvSpPr>
                <p:nvPr/>
              </p:nvSpPr>
              <p:spPr bwMode="auto">
                <a:xfrm>
                  <a:off x="38416" y="525"/>
                  <a:ext cx="9" cy="1"/>
                </a:xfrm>
                <a:prstGeom prst="rect">
                  <a:avLst/>
                </a:prstGeom>
                <a:solidFill>
                  <a:srgbClr val="79797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2190" name="Oval 2189"/>
                <p:cNvSpPr>
                  <a:spLocks noChangeArrowheads="1"/>
                </p:cNvSpPr>
                <p:nvPr/>
              </p:nvSpPr>
              <p:spPr bwMode="auto">
                <a:xfrm>
                  <a:off x="38416" y="516"/>
                  <a:ext cx="8" cy="10"/>
                </a:xfrm>
                <a:prstGeom prst="ellipse">
                  <a:avLst/>
                </a:prstGeom>
                <a:noFill/>
                <a:ln w="635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2191" name="Rectangle 2190"/>
                <p:cNvSpPr>
                  <a:spLocks noChangeArrowheads="1"/>
                </p:cNvSpPr>
                <p:nvPr/>
              </p:nvSpPr>
              <p:spPr bwMode="auto">
                <a:xfrm>
                  <a:off x="38479" y="515"/>
                  <a:ext cx="8" cy="1"/>
                </a:xfrm>
                <a:prstGeom prst="rect">
                  <a:avLst/>
                </a:prstGeom>
                <a:solidFill>
                  <a:srgbClr val="9B9B9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2192" name="Rectangle 2191"/>
                <p:cNvSpPr>
                  <a:spLocks noChangeArrowheads="1"/>
                </p:cNvSpPr>
                <p:nvPr/>
              </p:nvSpPr>
              <p:spPr bwMode="auto">
                <a:xfrm>
                  <a:off x="38479" y="516"/>
                  <a:ext cx="8" cy="1"/>
                </a:xfrm>
                <a:prstGeom prst="rect">
                  <a:avLst/>
                </a:prstGeom>
                <a:solidFill>
                  <a:srgbClr val="98989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2193" name="Rectangle 2192"/>
                <p:cNvSpPr>
                  <a:spLocks noChangeArrowheads="1"/>
                </p:cNvSpPr>
                <p:nvPr/>
              </p:nvSpPr>
              <p:spPr bwMode="auto">
                <a:xfrm>
                  <a:off x="38479" y="517"/>
                  <a:ext cx="8" cy="1"/>
                </a:xfrm>
                <a:prstGeom prst="rect">
                  <a:avLst/>
                </a:prstGeom>
                <a:solidFill>
                  <a:srgbClr val="96969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2194" name="Rectangle 2193"/>
                <p:cNvSpPr>
                  <a:spLocks noChangeArrowheads="1"/>
                </p:cNvSpPr>
                <p:nvPr/>
              </p:nvSpPr>
              <p:spPr bwMode="auto">
                <a:xfrm>
                  <a:off x="38479" y="518"/>
                  <a:ext cx="8" cy="1"/>
                </a:xfrm>
                <a:prstGeom prst="rect">
                  <a:avLst/>
                </a:prstGeom>
                <a:solidFill>
                  <a:srgbClr val="93939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2195" name="Rectangle 2194"/>
                <p:cNvSpPr>
                  <a:spLocks noChangeArrowheads="1"/>
                </p:cNvSpPr>
                <p:nvPr/>
              </p:nvSpPr>
              <p:spPr bwMode="auto">
                <a:xfrm>
                  <a:off x="38479" y="519"/>
                  <a:ext cx="8" cy="1"/>
                </a:xfrm>
                <a:prstGeom prst="rect">
                  <a:avLst/>
                </a:prstGeom>
                <a:solidFill>
                  <a:srgbClr val="91919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2196" name="Rectangle 2195"/>
                <p:cNvSpPr>
                  <a:spLocks noChangeArrowheads="1"/>
                </p:cNvSpPr>
                <p:nvPr/>
              </p:nvSpPr>
              <p:spPr bwMode="auto">
                <a:xfrm>
                  <a:off x="38479" y="520"/>
                  <a:ext cx="8" cy="1"/>
                </a:xfrm>
                <a:prstGeom prst="rect">
                  <a:avLst/>
                </a:prstGeom>
                <a:solidFill>
                  <a:srgbClr val="8E8E8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2197" name="Rectangle 2196"/>
                <p:cNvSpPr>
                  <a:spLocks noChangeArrowheads="1"/>
                </p:cNvSpPr>
                <p:nvPr/>
              </p:nvSpPr>
              <p:spPr bwMode="auto">
                <a:xfrm>
                  <a:off x="38479" y="521"/>
                  <a:ext cx="8" cy="1"/>
                </a:xfrm>
                <a:prstGeom prst="rect">
                  <a:avLst/>
                </a:prstGeom>
                <a:solidFill>
                  <a:srgbClr val="8A8A8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2198" name="Rectangle 2197"/>
                <p:cNvSpPr>
                  <a:spLocks noChangeArrowheads="1"/>
                </p:cNvSpPr>
                <p:nvPr/>
              </p:nvSpPr>
              <p:spPr bwMode="auto">
                <a:xfrm>
                  <a:off x="38479" y="522"/>
                  <a:ext cx="8" cy="1"/>
                </a:xfrm>
                <a:prstGeom prst="rect">
                  <a:avLst/>
                </a:prstGeom>
                <a:solidFill>
                  <a:srgbClr val="8686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2199" name="Rectangle 2198"/>
                <p:cNvSpPr>
                  <a:spLocks noChangeArrowheads="1"/>
                </p:cNvSpPr>
                <p:nvPr/>
              </p:nvSpPr>
              <p:spPr bwMode="auto">
                <a:xfrm>
                  <a:off x="38479" y="523"/>
                  <a:ext cx="8" cy="1"/>
                </a:xfrm>
                <a:prstGeom prst="rect">
                  <a:avLst/>
                </a:prstGeom>
                <a:solidFill>
                  <a:srgbClr val="82828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2200" name="Rectangle 2199"/>
                <p:cNvSpPr>
                  <a:spLocks noChangeArrowheads="1"/>
                </p:cNvSpPr>
                <p:nvPr/>
              </p:nvSpPr>
              <p:spPr bwMode="auto">
                <a:xfrm>
                  <a:off x="38479" y="524"/>
                  <a:ext cx="8" cy="1"/>
                </a:xfrm>
                <a:prstGeom prst="rect">
                  <a:avLst/>
                </a:prstGeom>
                <a:solidFill>
                  <a:srgbClr val="7D7D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2201" name="Rectangle 2200"/>
                <p:cNvSpPr>
                  <a:spLocks noChangeArrowheads="1"/>
                </p:cNvSpPr>
                <p:nvPr/>
              </p:nvSpPr>
              <p:spPr bwMode="auto">
                <a:xfrm>
                  <a:off x="38479" y="525"/>
                  <a:ext cx="8" cy="1"/>
                </a:xfrm>
                <a:prstGeom prst="rect">
                  <a:avLst/>
                </a:prstGeom>
                <a:solidFill>
                  <a:srgbClr val="79797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2202" name="Oval 2201"/>
                <p:cNvSpPr>
                  <a:spLocks noChangeArrowheads="1"/>
                </p:cNvSpPr>
                <p:nvPr/>
              </p:nvSpPr>
              <p:spPr bwMode="auto">
                <a:xfrm>
                  <a:off x="38480" y="516"/>
                  <a:ext cx="7" cy="10"/>
                </a:xfrm>
                <a:prstGeom prst="ellipse">
                  <a:avLst/>
                </a:prstGeom>
                <a:noFill/>
                <a:ln w="635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2203" name="Rectangle 2202"/>
                <p:cNvSpPr>
                  <a:spLocks noChangeArrowheads="1"/>
                </p:cNvSpPr>
                <p:nvPr/>
              </p:nvSpPr>
              <p:spPr bwMode="auto">
                <a:xfrm>
                  <a:off x="38403" y="362"/>
                  <a:ext cx="99" cy="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p>
                  <a:pPr fontAlgn="base"/>
                  <a:r>
                    <a:rPr lang="en-US" sz="1100" b="1">
                      <a:solidFill>
                        <a:srgbClr val="000000"/>
                      </a:solidFill>
                      <a:ea typeface="Times New Roman"/>
                    </a:rPr>
                    <a:t>map</a:t>
                  </a:r>
                  <a:endParaRPr lang="en-US" sz="1100">
                    <a:solidFill>
                      <a:srgbClr val="000000"/>
                    </a:solidFill>
                    <a:latin typeface="Times New Roman"/>
                    <a:ea typeface="Times New Roman"/>
                  </a:endParaRPr>
                </a:p>
              </p:txBody>
            </p:sp>
            <p:sp>
              <p:nvSpPr>
                <p:cNvPr id="2204" name="Freeform 2203"/>
                <p:cNvSpPr>
                  <a:spLocks noEditPoints="1"/>
                </p:cNvSpPr>
                <p:nvPr/>
              </p:nvSpPr>
              <p:spPr bwMode="auto">
                <a:xfrm>
                  <a:off x="38569" y="506"/>
                  <a:ext cx="50" cy="115"/>
                </a:xfrm>
                <a:custGeom>
                  <a:avLst/>
                  <a:gdLst>
                    <a:gd name="T0" fmla="*/ 27 w 50"/>
                    <a:gd name="T1" fmla="*/ 0 h 115"/>
                    <a:gd name="T2" fmla="*/ 27 w 50"/>
                    <a:gd name="T3" fmla="*/ 75 h 115"/>
                    <a:gd name="T4" fmla="*/ 23 w 50"/>
                    <a:gd name="T5" fmla="*/ 75 h 115"/>
                    <a:gd name="T6" fmla="*/ 23 w 50"/>
                    <a:gd name="T7" fmla="*/ 0 h 115"/>
                    <a:gd name="T8" fmla="*/ 27 w 50"/>
                    <a:gd name="T9" fmla="*/ 0 h 115"/>
                    <a:gd name="T10" fmla="*/ 50 w 50"/>
                    <a:gd name="T11" fmla="*/ 67 h 115"/>
                    <a:gd name="T12" fmla="*/ 25 w 50"/>
                    <a:gd name="T13" fmla="*/ 115 h 115"/>
                    <a:gd name="T14" fmla="*/ 0 w 50"/>
                    <a:gd name="T15" fmla="*/ 67 h 115"/>
                    <a:gd name="T16" fmla="*/ 50 w 50"/>
                    <a:gd name="T17" fmla="*/ 67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115">
                      <a:moveTo>
                        <a:pt x="27" y="0"/>
                      </a:moveTo>
                      <a:lnTo>
                        <a:pt x="27" y="75"/>
                      </a:lnTo>
                      <a:lnTo>
                        <a:pt x="23" y="75"/>
                      </a:lnTo>
                      <a:lnTo>
                        <a:pt x="23" y="0"/>
                      </a:lnTo>
                      <a:lnTo>
                        <a:pt x="27" y="0"/>
                      </a:lnTo>
                      <a:close/>
                      <a:moveTo>
                        <a:pt x="50" y="67"/>
                      </a:moveTo>
                      <a:lnTo>
                        <a:pt x="25" y="115"/>
                      </a:lnTo>
                      <a:lnTo>
                        <a:pt x="0" y="67"/>
                      </a:lnTo>
                      <a:lnTo>
                        <a:pt x="50" y="67"/>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grpSp>
          <p:sp>
            <p:nvSpPr>
              <p:cNvPr id="1815" name="Oval 1814"/>
              <p:cNvSpPr>
                <a:spLocks noChangeArrowheads="1"/>
              </p:cNvSpPr>
              <p:nvPr/>
            </p:nvSpPr>
            <p:spPr bwMode="auto">
              <a:xfrm>
                <a:off x="38141" y="400"/>
                <a:ext cx="95" cy="109"/>
              </a:xfrm>
              <a:prstGeom prst="ellipse">
                <a:avLst/>
              </a:prstGeom>
              <a:solidFill>
                <a:srgbClr val="92D05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816" name="Oval 1815"/>
              <p:cNvSpPr>
                <a:spLocks noChangeArrowheads="1"/>
              </p:cNvSpPr>
              <p:nvPr/>
            </p:nvSpPr>
            <p:spPr bwMode="auto">
              <a:xfrm>
                <a:off x="38141" y="400"/>
                <a:ext cx="95" cy="109"/>
              </a:xfrm>
              <a:prstGeom prst="ellipse">
                <a:avLst/>
              </a:prstGeom>
              <a:noFill/>
              <a:ln w="12700" cap="flat">
                <a:solidFill>
                  <a:srgbClr val="78787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817" name="Freeform 1816"/>
              <p:cNvSpPr>
                <a:spLocks noEditPoints="1"/>
              </p:cNvSpPr>
              <p:nvPr/>
            </p:nvSpPr>
            <p:spPr bwMode="auto">
              <a:xfrm>
                <a:off x="38164" y="292"/>
                <a:ext cx="50" cy="108"/>
              </a:xfrm>
              <a:custGeom>
                <a:avLst/>
                <a:gdLst>
                  <a:gd name="T0" fmla="*/ 27 w 50"/>
                  <a:gd name="T1" fmla="*/ 0 h 108"/>
                  <a:gd name="T2" fmla="*/ 27 w 50"/>
                  <a:gd name="T3" fmla="*/ 68 h 108"/>
                  <a:gd name="T4" fmla="*/ 23 w 50"/>
                  <a:gd name="T5" fmla="*/ 68 h 108"/>
                  <a:gd name="T6" fmla="*/ 23 w 50"/>
                  <a:gd name="T7" fmla="*/ 0 h 108"/>
                  <a:gd name="T8" fmla="*/ 27 w 50"/>
                  <a:gd name="T9" fmla="*/ 0 h 108"/>
                  <a:gd name="T10" fmla="*/ 50 w 50"/>
                  <a:gd name="T11" fmla="*/ 60 h 108"/>
                  <a:gd name="T12" fmla="*/ 25 w 50"/>
                  <a:gd name="T13" fmla="*/ 108 h 108"/>
                  <a:gd name="T14" fmla="*/ 0 w 50"/>
                  <a:gd name="T15" fmla="*/ 60 h 108"/>
                  <a:gd name="T16" fmla="*/ 50 w 50"/>
                  <a:gd name="T17" fmla="*/ 6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108">
                    <a:moveTo>
                      <a:pt x="27" y="0"/>
                    </a:moveTo>
                    <a:lnTo>
                      <a:pt x="27" y="68"/>
                    </a:lnTo>
                    <a:lnTo>
                      <a:pt x="23" y="68"/>
                    </a:lnTo>
                    <a:lnTo>
                      <a:pt x="23" y="0"/>
                    </a:lnTo>
                    <a:lnTo>
                      <a:pt x="27" y="0"/>
                    </a:lnTo>
                    <a:close/>
                    <a:moveTo>
                      <a:pt x="50" y="60"/>
                    </a:moveTo>
                    <a:lnTo>
                      <a:pt x="25" y="108"/>
                    </a:lnTo>
                    <a:lnTo>
                      <a:pt x="0" y="60"/>
                    </a:lnTo>
                    <a:lnTo>
                      <a:pt x="50" y="60"/>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818" name="Freeform 1817"/>
              <p:cNvSpPr>
                <a:spLocks noEditPoints="1"/>
              </p:cNvSpPr>
              <p:nvPr/>
            </p:nvSpPr>
            <p:spPr bwMode="auto">
              <a:xfrm>
                <a:off x="38164" y="512"/>
                <a:ext cx="50" cy="114"/>
              </a:xfrm>
              <a:custGeom>
                <a:avLst/>
                <a:gdLst>
                  <a:gd name="T0" fmla="*/ 27 w 50"/>
                  <a:gd name="T1" fmla="*/ 0 h 114"/>
                  <a:gd name="T2" fmla="*/ 27 w 50"/>
                  <a:gd name="T3" fmla="*/ 74 h 114"/>
                  <a:gd name="T4" fmla="*/ 23 w 50"/>
                  <a:gd name="T5" fmla="*/ 74 h 114"/>
                  <a:gd name="T6" fmla="*/ 23 w 50"/>
                  <a:gd name="T7" fmla="*/ 0 h 114"/>
                  <a:gd name="T8" fmla="*/ 27 w 50"/>
                  <a:gd name="T9" fmla="*/ 0 h 114"/>
                  <a:gd name="T10" fmla="*/ 50 w 50"/>
                  <a:gd name="T11" fmla="*/ 66 h 114"/>
                  <a:gd name="T12" fmla="*/ 25 w 50"/>
                  <a:gd name="T13" fmla="*/ 114 h 114"/>
                  <a:gd name="T14" fmla="*/ 0 w 50"/>
                  <a:gd name="T15" fmla="*/ 66 h 114"/>
                  <a:gd name="T16" fmla="*/ 50 w 50"/>
                  <a:gd name="T17" fmla="*/ 66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114">
                    <a:moveTo>
                      <a:pt x="27" y="0"/>
                    </a:moveTo>
                    <a:lnTo>
                      <a:pt x="27" y="74"/>
                    </a:lnTo>
                    <a:lnTo>
                      <a:pt x="23" y="74"/>
                    </a:lnTo>
                    <a:lnTo>
                      <a:pt x="23" y="0"/>
                    </a:lnTo>
                    <a:lnTo>
                      <a:pt x="27" y="0"/>
                    </a:lnTo>
                    <a:close/>
                    <a:moveTo>
                      <a:pt x="50" y="66"/>
                    </a:moveTo>
                    <a:lnTo>
                      <a:pt x="25" y="114"/>
                    </a:lnTo>
                    <a:lnTo>
                      <a:pt x="0" y="66"/>
                    </a:lnTo>
                    <a:lnTo>
                      <a:pt x="50" y="66"/>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819" name="Oval 1818"/>
              <p:cNvSpPr>
                <a:spLocks noChangeArrowheads="1"/>
              </p:cNvSpPr>
              <p:nvPr/>
            </p:nvSpPr>
            <p:spPr bwMode="auto">
              <a:xfrm>
                <a:off x="38253" y="400"/>
                <a:ext cx="95" cy="109"/>
              </a:xfrm>
              <a:prstGeom prst="ellipse">
                <a:avLst/>
              </a:prstGeom>
              <a:solidFill>
                <a:srgbClr val="92D05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820" name="Oval 1819"/>
              <p:cNvSpPr>
                <a:spLocks noChangeArrowheads="1"/>
              </p:cNvSpPr>
              <p:nvPr/>
            </p:nvSpPr>
            <p:spPr bwMode="auto">
              <a:xfrm>
                <a:off x="38253" y="400"/>
                <a:ext cx="95" cy="109"/>
              </a:xfrm>
              <a:prstGeom prst="ellipse">
                <a:avLst/>
              </a:prstGeom>
              <a:noFill/>
              <a:ln w="12700" cap="flat">
                <a:solidFill>
                  <a:srgbClr val="78787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821" name="Freeform 1820"/>
              <p:cNvSpPr>
                <a:spLocks noEditPoints="1"/>
              </p:cNvSpPr>
              <p:nvPr/>
            </p:nvSpPr>
            <p:spPr bwMode="auto">
              <a:xfrm>
                <a:off x="38276" y="295"/>
                <a:ext cx="50" cy="108"/>
              </a:xfrm>
              <a:custGeom>
                <a:avLst/>
                <a:gdLst>
                  <a:gd name="T0" fmla="*/ 27 w 50"/>
                  <a:gd name="T1" fmla="*/ 0 h 108"/>
                  <a:gd name="T2" fmla="*/ 27 w 50"/>
                  <a:gd name="T3" fmla="*/ 68 h 108"/>
                  <a:gd name="T4" fmla="*/ 23 w 50"/>
                  <a:gd name="T5" fmla="*/ 68 h 108"/>
                  <a:gd name="T6" fmla="*/ 23 w 50"/>
                  <a:gd name="T7" fmla="*/ 0 h 108"/>
                  <a:gd name="T8" fmla="*/ 27 w 50"/>
                  <a:gd name="T9" fmla="*/ 0 h 108"/>
                  <a:gd name="T10" fmla="*/ 50 w 50"/>
                  <a:gd name="T11" fmla="*/ 60 h 108"/>
                  <a:gd name="T12" fmla="*/ 25 w 50"/>
                  <a:gd name="T13" fmla="*/ 108 h 108"/>
                  <a:gd name="T14" fmla="*/ 0 w 50"/>
                  <a:gd name="T15" fmla="*/ 60 h 108"/>
                  <a:gd name="T16" fmla="*/ 50 w 50"/>
                  <a:gd name="T17" fmla="*/ 6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108">
                    <a:moveTo>
                      <a:pt x="27" y="0"/>
                    </a:moveTo>
                    <a:lnTo>
                      <a:pt x="27" y="68"/>
                    </a:lnTo>
                    <a:lnTo>
                      <a:pt x="23" y="68"/>
                    </a:lnTo>
                    <a:lnTo>
                      <a:pt x="23" y="0"/>
                    </a:lnTo>
                    <a:lnTo>
                      <a:pt x="27" y="0"/>
                    </a:lnTo>
                    <a:close/>
                    <a:moveTo>
                      <a:pt x="50" y="60"/>
                    </a:moveTo>
                    <a:lnTo>
                      <a:pt x="25" y="108"/>
                    </a:lnTo>
                    <a:lnTo>
                      <a:pt x="0" y="60"/>
                    </a:lnTo>
                    <a:lnTo>
                      <a:pt x="50" y="60"/>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822" name="Freeform 1821"/>
              <p:cNvSpPr>
                <a:spLocks noEditPoints="1"/>
              </p:cNvSpPr>
              <p:nvPr/>
            </p:nvSpPr>
            <p:spPr bwMode="auto">
              <a:xfrm>
                <a:off x="38276" y="515"/>
                <a:ext cx="50" cy="114"/>
              </a:xfrm>
              <a:custGeom>
                <a:avLst/>
                <a:gdLst>
                  <a:gd name="T0" fmla="*/ 27 w 50"/>
                  <a:gd name="T1" fmla="*/ 0 h 114"/>
                  <a:gd name="T2" fmla="*/ 27 w 50"/>
                  <a:gd name="T3" fmla="*/ 74 h 114"/>
                  <a:gd name="T4" fmla="*/ 23 w 50"/>
                  <a:gd name="T5" fmla="*/ 74 h 114"/>
                  <a:gd name="T6" fmla="*/ 23 w 50"/>
                  <a:gd name="T7" fmla="*/ 0 h 114"/>
                  <a:gd name="T8" fmla="*/ 27 w 50"/>
                  <a:gd name="T9" fmla="*/ 0 h 114"/>
                  <a:gd name="T10" fmla="*/ 50 w 50"/>
                  <a:gd name="T11" fmla="*/ 66 h 114"/>
                  <a:gd name="T12" fmla="*/ 25 w 50"/>
                  <a:gd name="T13" fmla="*/ 114 h 114"/>
                  <a:gd name="T14" fmla="*/ 0 w 50"/>
                  <a:gd name="T15" fmla="*/ 66 h 114"/>
                  <a:gd name="T16" fmla="*/ 50 w 50"/>
                  <a:gd name="T17" fmla="*/ 66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114">
                    <a:moveTo>
                      <a:pt x="27" y="0"/>
                    </a:moveTo>
                    <a:lnTo>
                      <a:pt x="27" y="74"/>
                    </a:lnTo>
                    <a:lnTo>
                      <a:pt x="23" y="74"/>
                    </a:lnTo>
                    <a:lnTo>
                      <a:pt x="23" y="0"/>
                    </a:lnTo>
                    <a:lnTo>
                      <a:pt x="27" y="0"/>
                    </a:lnTo>
                    <a:close/>
                    <a:moveTo>
                      <a:pt x="50" y="66"/>
                    </a:moveTo>
                    <a:lnTo>
                      <a:pt x="25" y="114"/>
                    </a:lnTo>
                    <a:lnTo>
                      <a:pt x="0" y="66"/>
                    </a:lnTo>
                    <a:lnTo>
                      <a:pt x="50" y="66"/>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grpSp>
            <p:nvGrpSpPr>
              <p:cNvPr id="1823" name="Group 1822"/>
              <p:cNvGrpSpPr>
                <a:grpSpLocks/>
              </p:cNvGrpSpPr>
              <p:nvPr/>
            </p:nvGrpSpPr>
            <p:grpSpPr bwMode="auto">
              <a:xfrm>
                <a:off x="40025" y="192"/>
                <a:ext cx="269" cy="317"/>
                <a:chOff x="40025" y="192"/>
                <a:chExt cx="269" cy="317"/>
              </a:xfrm>
            </p:grpSpPr>
            <p:sp>
              <p:nvSpPr>
                <p:cNvPr id="1974" name="Rectangle 1973"/>
                <p:cNvSpPr>
                  <a:spLocks noChangeArrowheads="1"/>
                </p:cNvSpPr>
                <p:nvPr/>
              </p:nvSpPr>
              <p:spPr bwMode="auto">
                <a:xfrm>
                  <a:off x="40038" y="212"/>
                  <a:ext cx="233" cy="276"/>
                </a:xfrm>
                <a:prstGeom prst="rect">
                  <a:avLst/>
                </a:prstGeom>
                <a:solidFill>
                  <a:srgbClr val="BDD7E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975" name="Rectangle 1974"/>
                <p:cNvSpPr>
                  <a:spLocks noChangeArrowheads="1"/>
                </p:cNvSpPr>
                <p:nvPr/>
              </p:nvSpPr>
              <p:spPr bwMode="auto">
                <a:xfrm>
                  <a:off x="40038" y="212"/>
                  <a:ext cx="233" cy="276"/>
                </a:xfrm>
                <a:prstGeom prst="rect">
                  <a:avLst/>
                </a:prstGeom>
                <a:noFill/>
                <a:ln w="1588" cap="flat">
                  <a:solidFill>
                    <a:srgbClr val="DAE3F3"/>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976" name="Freeform 1975"/>
                <p:cNvSpPr>
                  <a:spLocks noEditPoints="1"/>
                </p:cNvSpPr>
                <p:nvPr/>
              </p:nvSpPr>
              <p:spPr bwMode="auto">
                <a:xfrm>
                  <a:off x="40025" y="364"/>
                  <a:ext cx="269" cy="85"/>
                </a:xfrm>
                <a:custGeom>
                  <a:avLst/>
                  <a:gdLst>
                    <a:gd name="T0" fmla="*/ 2 w 269"/>
                    <a:gd name="T1" fmla="*/ 13 h 85"/>
                    <a:gd name="T2" fmla="*/ 1 w 269"/>
                    <a:gd name="T3" fmla="*/ 26 h 85"/>
                    <a:gd name="T4" fmla="*/ 5 w 269"/>
                    <a:gd name="T5" fmla="*/ 39 h 85"/>
                    <a:gd name="T6" fmla="*/ 14 w 269"/>
                    <a:gd name="T7" fmla="*/ 50 h 85"/>
                    <a:gd name="T8" fmla="*/ 27 w 269"/>
                    <a:gd name="T9" fmla="*/ 60 h 85"/>
                    <a:gd name="T10" fmla="*/ 45 w 269"/>
                    <a:gd name="T11" fmla="*/ 69 h 85"/>
                    <a:gd name="T12" fmla="*/ 66 w 269"/>
                    <a:gd name="T13" fmla="*/ 77 h 85"/>
                    <a:gd name="T14" fmla="*/ 90 w 269"/>
                    <a:gd name="T15" fmla="*/ 82 h 85"/>
                    <a:gd name="T16" fmla="*/ 116 w 269"/>
                    <a:gd name="T17" fmla="*/ 85 h 85"/>
                    <a:gd name="T18" fmla="*/ 142 w 269"/>
                    <a:gd name="T19" fmla="*/ 85 h 85"/>
                    <a:gd name="T20" fmla="*/ 168 w 269"/>
                    <a:gd name="T21" fmla="*/ 83 h 85"/>
                    <a:gd name="T22" fmla="*/ 192 w 269"/>
                    <a:gd name="T23" fmla="*/ 79 h 85"/>
                    <a:gd name="T24" fmla="*/ 214 w 269"/>
                    <a:gd name="T25" fmla="*/ 73 h 85"/>
                    <a:gd name="T26" fmla="*/ 233 w 269"/>
                    <a:gd name="T27" fmla="*/ 65 h 85"/>
                    <a:gd name="T28" fmla="*/ 249 w 269"/>
                    <a:gd name="T29" fmla="*/ 55 h 85"/>
                    <a:gd name="T30" fmla="*/ 260 w 269"/>
                    <a:gd name="T31" fmla="*/ 44 h 85"/>
                    <a:gd name="T32" fmla="*/ 266 w 269"/>
                    <a:gd name="T33" fmla="*/ 33 h 85"/>
                    <a:gd name="T34" fmla="*/ 268 w 269"/>
                    <a:gd name="T35" fmla="*/ 22 h 85"/>
                    <a:gd name="T36" fmla="*/ 266 w 269"/>
                    <a:gd name="T37" fmla="*/ 12 h 85"/>
                    <a:gd name="T38" fmla="*/ 263 w 269"/>
                    <a:gd name="T39" fmla="*/ 13 h 85"/>
                    <a:gd name="T40" fmla="*/ 264 w 269"/>
                    <a:gd name="T41" fmla="*/ 18 h 85"/>
                    <a:gd name="T42" fmla="*/ 265 w 269"/>
                    <a:gd name="T43" fmla="*/ 22 h 85"/>
                    <a:gd name="T44" fmla="*/ 264 w 269"/>
                    <a:gd name="T45" fmla="*/ 27 h 85"/>
                    <a:gd name="T46" fmla="*/ 263 w 269"/>
                    <a:gd name="T47" fmla="*/ 32 h 85"/>
                    <a:gd name="T48" fmla="*/ 261 w 269"/>
                    <a:gd name="T49" fmla="*/ 36 h 85"/>
                    <a:gd name="T50" fmla="*/ 258 w 269"/>
                    <a:gd name="T51" fmla="*/ 42 h 85"/>
                    <a:gd name="T52" fmla="*/ 253 w 269"/>
                    <a:gd name="T53" fmla="*/ 47 h 85"/>
                    <a:gd name="T54" fmla="*/ 247 w 269"/>
                    <a:gd name="T55" fmla="*/ 53 h 85"/>
                    <a:gd name="T56" fmla="*/ 240 w 269"/>
                    <a:gd name="T57" fmla="*/ 58 h 85"/>
                    <a:gd name="T58" fmla="*/ 231 w 269"/>
                    <a:gd name="T59" fmla="*/ 62 h 85"/>
                    <a:gd name="T60" fmla="*/ 222 w 269"/>
                    <a:gd name="T61" fmla="*/ 66 h 85"/>
                    <a:gd name="T62" fmla="*/ 213 w 269"/>
                    <a:gd name="T63" fmla="*/ 70 h 85"/>
                    <a:gd name="T64" fmla="*/ 202 w 269"/>
                    <a:gd name="T65" fmla="*/ 73 h 85"/>
                    <a:gd name="T66" fmla="*/ 191 w 269"/>
                    <a:gd name="T67" fmla="*/ 76 h 85"/>
                    <a:gd name="T68" fmla="*/ 180 w 269"/>
                    <a:gd name="T69" fmla="*/ 78 h 85"/>
                    <a:gd name="T70" fmla="*/ 168 w 269"/>
                    <a:gd name="T71" fmla="*/ 80 h 85"/>
                    <a:gd name="T72" fmla="*/ 155 w 269"/>
                    <a:gd name="T73" fmla="*/ 81 h 85"/>
                    <a:gd name="T74" fmla="*/ 142 w 269"/>
                    <a:gd name="T75" fmla="*/ 82 h 85"/>
                    <a:gd name="T76" fmla="*/ 129 w 269"/>
                    <a:gd name="T77" fmla="*/ 82 h 85"/>
                    <a:gd name="T78" fmla="*/ 116 w 269"/>
                    <a:gd name="T79" fmla="*/ 82 h 85"/>
                    <a:gd name="T80" fmla="*/ 103 w 269"/>
                    <a:gd name="T81" fmla="*/ 81 h 85"/>
                    <a:gd name="T82" fmla="*/ 90 w 269"/>
                    <a:gd name="T83" fmla="*/ 79 h 85"/>
                    <a:gd name="T84" fmla="*/ 78 w 269"/>
                    <a:gd name="T85" fmla="*/ 76 h 85"/>
                    <a:gd name="T86" fmla="*/ 66 w 269"/>
                    <a:gd name="T87" fmla="*/ 74 h 85"/>
                    <a:gd name="T88" fmla="*/ 56 w 269"/>
                    <a:gd name="T89" fmla="*/ 70 h 85"/>
                    <a:gd name="T90" fmla="*/ 46 w 269"/>
                    <a:gd name="T91" fmla="*/ 66 h 85"/>
                    <a:gd name="T92" fmla="*/ 37 w 269"/>
                    <a:gd name="T93" fmla="*/ 62 h 85"/>
                    <a:gd name="T94" fmla="*/ 29 w 269"/>
                    <a:gd name="T95" fmla="*/ 58 h 85"/>
                    <a:gd name="T96" fmla="*/ 22 w 269"/>
                    <a:gd name="T97" fmla="*/ 53 h 85"/>
                    <a:gd name="T98" fmla="*/ 16 w 269"/>
                    <a:gd name="T99" fmla="*/ 48 h 85"/>
                    <a:gd name="T100" fmla="*/ 11 w 269"/>
                    <a:gd name="T101" fmla="*/ 43 h 85"/>
                    <a:gd name="T102" fmla="*/ 8 w 269"/>
                    <a:gd name="T103" fmla="*/ 37 h 85"/>
                    <a:gd name="T104" fmla="*/ 5 w 269"/>
                    <a:gd name="T105" fmla="*/ 32 h 85"/>
                    <a:gd name="T106" fmla="*/ 4 w 269"/>
                    <a:gd name="T107" fmla="*/ 26 h 85"/>
                    <a:gd name="T108" fmla="*/ 4 w 269"/>
                    <a:gd name="T109" fmla="*/ 20 h 85"/>
                    <a:gd name="T110" fmla="*/ 5 w 269"/>
                    <a:gd name="T111" fmla="*/ 14 h 85"/>
                    <a:gd name="T112" fmla="*/ 7 w 269"/>
                    <a:gd name="T113" fmla="*/ 8 h 85"/>
                    <a:gd name="T114" fmla="*/ 258 w 269"/>
                    <a:gd name="T115"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69" h="85">
                      <a:moveTo>
                        <a:pt x="6" y="4"/>
                      </a:moveTo>
                      <a:lnTo>
                        <a:pt x="4" y="7"/>
                      </a:lnTo>
                      <a:lnTo>
                        <a:pt x="3" y="10"/>
                      </a:lnTo>
                      <a:lnTo>
                        <a:pt x="2" y="13"/>
                      </a:lnTo>
                      <a:lnTo>
                        <a:pt x="1" y="17"/>
                      </a:lnTo>
                      <a:lnTo>
                        <a:pt x="0" y="20"/>
                      </a:lnTo>
                      <a:lnTo>
                        <a:pt x="0" y="23"/>
                      </a:lnTo>
                      <a:lnTo>
                        <a:pt x="1" y="26"/>
                      </a:lnTo>
                      <a:lnTo>
                        <a:pt x="1" y="29"/>
                      </a:lnTo>
                      <a:lnTo>
                        <a:pt x="2" y="32"/>
                      </a:lnTo>
                      <a:lnTo>
                        <a:pt x="3" y="36"/>
                      </a:lnTo>
                      <a:lnTo>
                        <a:pt x="5" y="39"/>
                      </a:lnTo>
                      <a:lnTo>
                        <a:pt x="7" y="42"/>
                      </a:lnTo>
                      <a:lnTo>
                        <a:pt x="9" y="44"/>
                      </a:lnTo>
                      <a:lnTo>
                        <a:pt x="11" y="47"/>
                      </a:lnTo>
                      <a:lnTo>
                        <a:pt x="14" y="50"/>
                      </a:lnTo>
                      <a:lnTo>
                        <a:pt x="17" y="53"/>
                      </a:lnTo>
                      <a:lnTo>
                        <a:pt x="20" y="55"/>
                      </a:lnTo>
                      <a:lnTo>
                        <a:pt x="24" y="58"/>
                      </a:lnTo>
                      <a:lnTo>
                        <a:pt x="27" y="60"/>
                      </a:lnTo>
                      <a:lnTo>
                        <a:pt x="31" y="63"/>
                      </a:lnTo>
                      <a:lnTo>
                        <a:pt x="35" y="65"/>
                      </a:lnTo>
                      <a:lnTo>
                        <a:pt x="40" y="67"/>
                      </a:lnTo>
                      <a:lnTo>
                        <a:pt x="45" y="69"/>
                      </a:lnTo>
                      <a:lnTo>
                        <a:pt x="50" y="71"/>
                      </a:lnTo>
                      <a:lnTo>
                        <a:pt x="55" y="73"/>
                      </a:lnTo>
                      <a:lnTo>
                        <a:pt x="60" y="75"/>
                      </a:lnTo>
                      <a:lnTo>
                        <a:pt x="66" y="77"/>
                      </a:lnTo>
                      <a:lnTo>
                        <a:pt x="71" y="78"/>
                      </a:lnTo>
                      <a:lnTo>
                        <a:pt x="77" y="79"/>
                      </a:lnTo>
                      <a:lnTo>
                        <a:pt x="83" y="81"/>
                      </a:lnTo>
                      <a:lnTo>
                        <a:pt x="90" y="82"/>
                      </a:lnTo>
                      <a:lnTo>
                        <a:pt x="96" y="83"/>
                      </a:lnTo>
                      <a:lnTo>
                        <a:pt x="103" y="84"/>
                      </a:lnTo>
                      <a:lnTo>
                        <a:pt x="110" y="84"/>
                      </a:lnTo>
                      <a:lnTo>
                        <a:pt x="116" y="85"/>
                      </a:lnTo>
                      <a:lnTo>
                        <a:pt x="123" y="85"/>
                      </a:lnTo>
                      <a:lnTo>
                        <a:pt x="129" y="85"/>
                      </a:lnTo>
                      <a:lnTo>
                        <a:pt x="136" y="85"/>
                      </a:lnTo>
                      <a:lnTo>
                        <a:pt x="142" y="85"/>
                      </a:lnTo>
                      <a:lnTo>
                        <a:pt x="149" y="85"/>
                      </a:lnTo>
                      <a:lnTo>
                        <a:pt x="155" y="85"/>
                      </a:lnTo>
                      <a:lnTo>
                        <a:pt x="162" y="84"/>
                      </a:lnTo>
                      <a:lnTo>
                        <a:pt x="168" y="83"/>
                      </a:lnTo>
                      <a:lnTo>
                        <a:pt x="174" y="83"/>
                      </a:lnTo>
                      <a:lnTo>
                        <a:pt x="180" y="82"/>
                      </a:lnTo>
                      <a:lnTo>
                        <a:pt x="186" y="80"/>
                      </a:lnTo>
                      <a:lnTo>
                        <a:pt x="192" y="79"/>
                      </a:lnTo>
                      <a:lnTo>
                        <a:pt x="198" y="78"/>
                      </a:lnTo>
                      <a:lnTo>
                        <a:pt x="203" y="76"/>
                      </a:lnTo>
                      <a:lnTo>
                        <a:pt x="209" y="75"/>
                      </a:lnTo>
                      <a:lnTo>
                        <a:pt x="214" y="73"/>
                      </a:lnTo>
                      <a:lnTo>
                        <a:pt x="219" y="71"/>
                      </a:lnTo>
                      <a:lnTo>
                        <a:pt x="224" y="69"/>
                      </a:lnTo>
                      <a:lnTo>
                        <a:pt x="228" y="67"/>
                      </a:lnTo>
                      <a:lnTo>
                        <a:pt x="233" y="65"/>
                      </a:lnTo>
                      <a:lnTo>
                        <a:pt x="237" y="63"/>
                      </a:lnTo>
                      <a:lnTo>
                        <a:pt x="241" y="60"/>
                      </a:lnTo>
                      <a:lnTo>
                        <a:pt x="245" y="58"/>
                      </a:lnTo>
                      <a:lnTo>
                        <a:pt x="249" y="55"/>
                      </a:lnTo>
                      <a:lnTo>
                        <a:pt x="252" y="52"/>
                      </a:lnTo>
                      <a:lnTo>
                        <a:pt x="255" y="50"/>
                      </a:lnTo>
                      <a:lnTo>
                        <a:pt x="258" y="47"/>
                      </a:lnTo>
                      <a:lnTo>
                        <a:pt x="260" y="44"/>
                      </a:lnTo>
                      <a:lnTo>
                        <a:pt x="262" y="41"/>
                      </a:lnTo>
                      <a:lnTo>
                        <a:pt x="264" y="38"/>
                      </a:lnTo>
                      <a:lnTo>
                        <a:pt x="265" y="35"/>
                      </a:lnTo>
                      <a:lnTo>
                        <a:pt x="266" y="33"/>
                      </a:lnTo>
                      <a:lnTo>
                        <a:pt x="267" y="30"/>
                      </a:lnTo>
                      <a:lnTo>
                        <a:pt x="268" y="28"/>
                      </a:lnTo>
                      <a:lnTo>
                        <a:pt x="268" y="25"/>
                      </a:lnTo>
                      <a:lnTo>
                        <a:pt x="268" y="22"/>
                      </a:lnTo>
                      <a:lnTo>
                        <a:pt x="268" y="20"/>
                      </a:lnTo>
                      <a:lnTo>
                        <a:pt x="268" y="17"/>
                      </a:lnTo>
                      <a:lnTo>
                        <a:pt x="267" y="15"/>
                      </a:lnTo>
                      <a:lnTo>
                        <a:pt x="266" y="12"/>
                      </a:lnTo>
                      <a:lnTo>
                        <a:pt x="265" y="8"/>
                      </a:lnTo>
                      <a:lnTo>
                        <a:pt x="262" y="10"/>
                      </a:lnTo>
                      <a:lnTo>
                        <a:pt x="263" y="13"/>
                      </a:lnTo>
                      <a:lnTo>
                        <a:pt x="263" y="13"/>
                      </a:lnTo>
                      <a:lnTo>
                        <a:pt x="264" y="15"/>
                      </a:lnTo>
                      <a:lnTo>
                        <a:pt x="264" y="15"/>
                      </a:lnTo>
                      <a:lnTo>
                        <a:pt x="265" y="18"/>
                      </a:lnTo>
                      <a:lnTo>
                        <a:pt x="264" y="18"/>
                      </a:lnTo>
                      <a:lnTo>
                        <a:pt x="265" y="20"/>
                      </a:lnTo>
                      <a:lnTo>
                        <a:pt x="265" y="20"/>
                      </a:lnTo>
                      <a:lnTo>
                        <a:pt x="265" y="22"/>
                      </a:lnTo>
                      <a:lnTo>
                        <a:pt x="265" y="22"/>
                      </a:lnTo>
                      <a:lnTo>
                        <a:pt x="265" y="25"/>
                      </a:lnTo>
                      <a:lnTo>
                        <a:pt x="265" y="25"/>
                      </a:lnTo>
                      <a:lnTo>
                        <a:pt x="264" y="27"/>
                      </a:lnTo>
                      <a:lnTo>
                        <a:pt x="264" y="27"/>
                      </a:lnTo>
                      <a:lnTo>
                        <a:pt x="264" y="30"/>
                      </a:lnTo>
                      <a:lnTo>
                        <a:pt x="264" y="29"/>
                      </a:lnTo>
                      <a:lnTo>
                        <a:pt x="263" y="32"/>
                      </a:lnTo>
                      <a:lnTo>
                        <a:pt x="263" y="32"/>
                      </a:lnTo>
                      <a:lnTo>
                        <a:pt x="262" y="34"/>
                      </a:lnTo>
                      <a:lnTo>
                        <a:pt x="262" y="34"/>
                      </a:lnTo>
                      <a:lnTo>
                        <a:pt x="261" y="37"/>
                      </a:lnTo>
                      <a:lnTo>
                        <a:pt x="261" y="36"/>
                      </a:lnTo>
                      <a:lnTo>
                        <a:pt x="260" y="39"/>
                      </a:lnTo>
                      <a:lnTo>
                        <a:pt x="260" y="39"/>
                      </a:lnTo>
                      <a:lnTo>
                        <a:pt x="258" y="42"/>
                      </a:lnTo>
                      <a:lnTo>
                        <a:pt x="258" y="42"/>
                      </a:lnTo>
                      <a:lnTo>
                        <a:pt x="255" y="45"/>
                      </a:lnTo>
                      <a:lnTo>
                        <a:pt x="255" y="45"/>
                      </a:lnTo>
                      <a:lnTo>
                        <a:pt x="253" y="47"/>
                      </a:lnTo>
                      <a:lnTo>
                        <a:pt x="253" y="47"/>
                      </a:lnTo>
                      <a:lnTo>
                        <a:pt x="250" y="50"/>
                      </a:lnTo>
                      <a:lnTo>
                        <a:pt x="250" y="50"/>
                      </a:lnTo>
                      <a:lnTo>
                        <a:pt x="247" y="53"/>
                      </a:lnTo>
                      <a:lnTo>
                        <a:pt x="247" y="53"/>
                      </a:lnTo>
                      <a:lnTo>
                        <a:pt x="243" y="55"/>
                      </a:lnTo>
                      <a:lnTo>
                        <a:pt x="243" y="55"/>
                      </a:lnTo>
                      <a:lnTo>
                        <a:pt x="239" y="58"/>
                      </a:lnTo>
                      <a:lnTo>
                        <a:pt x="240" y="58"/>
                      </a:lnTo>
                      <a:lnTo>
                        <a:pt x="236" y="60"/>
                      </a:lnTo>
                      <a:lnTo>
                        <a:pt x="236" y="60"/>
                      </a:lnTo>
                      <a:lnTo>
                        <a:pt x="231" y="62"/>
                      </a:lnTo>
                      <a:lnTo>
                        <a:pt x="231" y="62"/>
                      </a:lnTo>
                      <a:lnTo>
                        <a:pt x="227" y="64"/>
                      </a:lnTo>
                      <a:lnTo>
                        <a:pt x="227" y="64"/>
                      </a:lnTo>
                      <a:lnTo>
                        <a:pt x="222" y="66"/>
                      </a:lnTo>
                      <a:lnTo>
                        <a:pt x="222" y="66"/>
                      </a:lnTo>
                      <a:lnTo>
                        <a:pt x="218" y="68"/>
                      </a:lnTo>
                      <a:lnTo>
                        <a:pt x="218" y="68"/>
                      </a:lnTo>
                      <a:lnTo>
                        <a:pt x="213" y="70"/>
                      </a:lnTo>
                      <a:lnTo>
                        <a:pt x="213" y="70"/>
                      </a:lnTo>
                      <a:lnTo>
                        <a:pt x="208" y="72"/>
                      </a:lnTo>
                      <a:lnTo>
                        <a:pt x="208" y="72"/>
                      </a:lnTo>
                      <a:lnTo>
                        <a:pt x="202" y="73"/>
                      </a:lnTo>
                      <a:lnTo>
                        <a:pt x="202" y="73"/>
                      </a:lnTo>
                      <a:lnTo>
                        <a:pt x="197" y="75"/>
                      </a:lnTo>
                      <a:lnTo>
                        <a:pt x="197" y="75"/>
                      </a:lnTo>
                      <a:lnTo>
                        <a:pt x="191" y="76"/>
                      </a:lnTo>
                      <a:lnTo>
                        <a:pt x="191" y="76"/>
                      </a:lnTo>
                      <a:lnTo>
                        <a:pt x="185" y="77"/>
                      </a:lnTo>
                      <a:lnTo>
                        <a:pt x="185" y="77"/>
                      </a:lnTo>
                      <a:lnTo>
                        <a:pt x="180" y="78"/>
                      </a:lnTo>
                      <a:lnTo>
                        <a:pt x="180" y="78"/>
                      </a:lnTo>
                      <a:lnTo>
                        <a:pt x="174" y="79"/>
                      </a:lnTo>
                      <a:lnTo>
                        <a:pt x="174" y="79"/>
                      </a:lnTo>
                      <a:lnTo>
                        <a:pt x="168" y="80"/>
                      </a:lnTo>
                      <a:lnTo>
                        <a:pt x="168" y="80"/>
                      </a:lnTo>
                      <a:lnTo>
                        <a:pt x="161" y="81"/>
                      </a:lnTo>
                      <a:lnTo>
                        <a:pt x="161" y="81"/>
                      </a:lnTo>
                      <a:lnTo>
                        <a:pt x="155" y="81"/>
                      </a:lnTo>
                      <a:lnTo>
                        <a:pt x="155" y="81"/>
                      </a:lnTo>
                      <a:lnTo>
                        <a:pt x="149" y="82"/>
                      </a:lnTo>
                      <a:lnTo>
                        <a:pt x="149" y="82"/>
                      </a:lnTo>
                      <a:lnTo>
                        <a:pt x="142" y="82"/>
                      </a:lnTo>
                      <a:lnTo>
                        <a:pt x="142" y="82"/>
                      </a:lnTo>
                      <a:lnTo>
                        <a:pt x="136" y="82"/>
                      </a:lnTo>
                      <a:lnTo>
                        <a:pt x="136" y="82"/>
                      </a:lnTo>
                      <a:lnTo>
                        <a:pt x="129" y="82"/>
                      </a:lnTo>
                      <a:lnTo>
                        <a:pt x="129" y="82"/>
                      </a:lnTo>
                      <a:lnTo>
                        <a:pt x="123" y="82"/>
                      </a:lnTo>
                      <a:lnTo>
                        <a:pt x="123" y="82"/>
                      </a:lnTo>
                      <a:lnTo>
                        <a:pt x="116" y="82"/>
                      </a:lnTo>
                      <a:lnTo>
                        <a:pt x="116" y="82"/>
                      </a:lnTo>
                      <a:lnTo>
                        <a:pt x="110" y="81"/>
                      </a:lnTo>
                      <a:lnTo>
                        <a:pt x="110" y="81"/>
                      </a:lnTo>
                      <a:lnTo>
                        <a:pt x="103" y="81"/>
                      </a:lnTo>
                      <a:lnTo>
                        <a:pt x="103" y="81"/>
                      </a:lnTo>
                      <a:lnTo>
                        <a:pt x="97" y="80"/>
                      </a:lnTo>
                      <a:lnTo>
                        <a:pt x="97" y="80"/>
                      </a:lnTo>
                      <a:lnTo>
                        <a:pt x="90" y="79"/>
                      </a:lnTo>
                      <a:lnTo>
                        <a:pt x="90" y="79"/>
                      </a:lnTo>
                      <a:lnTo>
                        <a:pt x="84" y="78"/>
                      </a:lnTo>
                      <a:lnTo>
                        <a:pt x="84" y="78"/>
                      </a:lnTo>
                      <a:lnTo>
                        <a:pt x="78" y="76"/>
                      </a:lnTo>
                      <a:lnTo>
                        <a:pt x="78" y="76"/>
                      </a:lnTo>
                      <a:lnTo>
                        <a:pt x="72" y="75"/>
                      </a:lnTo>
                      <a:lnTo>
                        <a:pt x="72" y="75"/>
                      </a:lnTo>
                      <a:lnTo>
                        <a:pt x="66" y="73"/>
                      </a:lnTo>
                      <a:lnTo>
                        <a:pt x="66" y="74"/>
                      </a:lnTo>
                      <a:lnTo>
                        <a:pt x="61" y="72"/>
                      </a:lnTo>
                      <a:lnTo>
                        <a:pt x="61" y="72"/>
                      </a:lnTo>
                      <a:lnTo>
                        <a:pt x="56" y="70"/>
                      </a:lnTo>
                      <a:lnTo>
                        <a:pt x="56" y="70"/>
                      </a:lnTo>
                      <a:lnTo>
                        <a:pt x="51" y="68"/>
                      </a:lnTo>
                      <a:lnTo>
                        <a:pt x="51" y="68"/>
                      </a:lnTo>
                      <a:lnTo>
                        <a:pt x="46" y="66"/>
                      </a:lnTo>
                      <a:lnTo>
                        <a:pt x="46" y="66"/>
                      </a:lnTo>
                      <a:lnTo>
                        <a:pt x="41" y="64"/>
                      </a:lnTo>
                      <a:lnTo>
                        <a:pt x="41" y="64"/>
                      </a:lnTo>
                      <a:lnTo>
                        <a:pt x="37" y="62"/>
                      </a:lnTo>
                      <a:lnTo>
                        <a:pt x="37" y="62"/>
                      </a:lnTo>
                      <a:lnTo>
                        <a:pt x="33" y="60"/>
                      </a:lnTo>
                      <a:lnTo>
                        <a:pt x="33" y="60"/>
                      </a:lnTo>
                      <a:lnTo>
                        <a:pt x="29" y="58"/>
                      </a:lnTo>
                      <a:lnTo>
                        <a:pt x="29" y="58"/>
                      </a:lnTo>
                      <a:lnTo>
                        <a:pt x="25" y="55"/>
                      </a:lnTo>
                      <a:lnTo>
                        <a:pt x="25" y="55"/>
                      </a:lnTo>
                      <a:lnTo>
                        <a:pt x="22" y="53"/>
                      </a:lnTo>
                      <a:lnTo>
                        <a:pt x="22" y="53"/>
                      </a:lnTo>
                      <a:lnTo>
                        <a:pt x="19" y="50"/>
                      </a:lnTo>
                      <a:lnTo>
                        <a:pt x="19" y="50"/>
                      </a:lnTo>
                      <a:lnTo>
                        <a:pt x="16" y="48"/>
                      </a:lnTo>
                      <a:lnTo>
                        <a:pt x="16" y="48"/>
                      </a:lnTo>
                      <a:lnTo>
                        <a:pt x="14" y="45"/>
                      </a:lnTo>
                      <a:lnTo>
                        <a:pt x="14" y="45"/>
                      </a:lnTo>
                      <a:lnTo>
                        <a:pt x="11" y="42"/>
                      </a:lnTo>
                      <a:lnTo>
                        <a:pt x="11" y="43"/>
                      </a:lnTo>
                      <a:lnTo>
                        <a:pt x="9" y="40"/>
                      </a:lnTo>
                      <a:lnTo>
                        <a:pt x="9" y="40"/>
                      </a:lnTo>
                      <a:lnTo>
                        <a:pt x="8" y="37"/>
                      </a:lnTo>
                      <a:lnTo>
                        <a:pt x="8" y="37"/>
                      </a:lnTo>
                      <a:lnTo>
                        <a:pt x="6" y="34"/>
                      </a:lnTo>
                      <a:lnTo>
                        <a:pt x="6" y="34"/>
                      </a:lnTo>
                      <a:lnTo>
                        <a:pt x="5" y="31"/>
                      </a:lnTo>
                      <a:lnTo>
                        <a:pt x="5" y="32"/>
                      </a:lnTo>
                      <a:lnTo>
                        <a:pt x="4" y="29"/>
                      </a:lnTo>
                      <a:lnTo>
                        <a:pt x="4" y="29"/>
                      </a:lnTo>
                      <a:lnTo>
                        <a:pt x="4" y="26"/>
                      </a:lnTo>
                      <a:lnTo>
                        <a:pt x="4" y="26"/>
                      </a:lnTo>
                      <a:lnTo>
                        <a:pt x="3" y="23"/>
                      </a:lnTo>
                      <a:lnTo>
                        <a:pt x="3" y="23"/>
                      </a:lnTo>
                      <a:lnTo>
                        <a:pt x="4" y="20"/>
                      </a:lnTo>
                      <a:lnTo>
                        <a:pt x="4" y="20"/>
                      </a:lnTo>
                      <a:lnTo>
                        <a:pt x="4" y="17"/>
                      </a:lnTo>
                      <a:lnTo>
                        <a:pt x="4" y="17"/>
                      </a:lnTo>
                      <a:lnTo>
                        <a:pt x="5" y="14"/>
                      </a:lnTo>
                      <a:lnTo>
                        <a:pt x="5" y="14"/>
                      </a:lnTo>
                      <a:lnTo>
                        <a:pt x="6" y="11"/>
                      </a:lnTo>
                      <a:lnTo>
                        <a:pt x="6" y="11"/>
                      </a:lnTo>
                      <a:lnTo>
                        <a:pt x="7" y="8"/>
                      </a:lnTo>
                      <a:lnTo>
                        <a:pt x="7" y="8"/>
                      </a:lnTo>
                      <a:lnTo>
                        <a:pt x="9" y="5"/>
                      </a:lnTo>
                      <a:lnTo>
                        <a:pt x="6" y="4"/>
                      </a:lnTo>
                      <a:close/>
                      <a:moveTo>
                        <a:pt x="269" y="8"/>
                      </a:moveTo>
                      <a:lnTo>
                        <a:pt x="258" y="0"/>
                      </a:lnTo>
                      <a:lnTo>
                        <a:pt x="259" y="14"/>
                      </a:lnTo>
                      <a:lnTo>
                        <a:pt x="269" y="8"/>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977" name="Freeform 1976"/>
                <p:cNvSpPr>
                  <a:spLocks noEditPoints="1"/>
                </p:cNvSpPr>
                <p:nvPr/>
              </p:nvSpPr>
              <p:spPr bwMode="auto">
                <a:xfrm>
                  <a:off x="40160" y="192"/>
                  <a:ext cx="81" cy="317"/>
                </a:xfrm>
                <a:custGeom>
                  <a:avLst/>
                  <a:gdLst>
                    <a:gd name="T0" fmla="*/ 18 w 81"/>
                    <a:gd name="T1" fmla="*/ 315 h 317"/>
                    <a:gd name="T2" fmla="*/ 25 w 81"/>
                    <a:gd name="T3" fmla="*/ 317 h 317"/>
                    <a:gd name="T4" fmla="*/ 32 w 81"/>
                    <a:gd name="T5" fmla="*/ 316 h 317"/>
                    <a:gd name="T6" fmla="*/ 46 w 81"/>
                    <a:gd name="T7" fmla="*/ 307 h 317"/>
                    <a:gd name="T8" fmla="*/ 57 w 81"/>
                    <a:gd name="T9" fmla="*/ 289 h 317"/>
                    <a:gd name="T10" fmla="*/ 67 w 81"/>
                    <a:gd name="T11" fmla="*/ 264 h 317"/>
                    <a:gd name="T12" fmla="*/ 75 w 81"/>
                    <a:gd name="T13" fmla="*/ 232 h 317"/>
                    <a:gd name="T14" fmla="*/ 80 w 81"/>
                    <a:gd name="T15" fmla="*/ 194 h 317"/>
                    <a:gd name="T16" fmla="*/ 81 w 81"/>
                    <a:gd name="T17" fmla="*/ 156 h 317"/>
                    <a:gd name="T18" fmla="*/ 79 w 81"/>
                    <a:gd name="T19" fmla="*/ 118 h 317"/>
                    <a:gd name="T20" fmla="*/ 75 w 81"/>
                    <a:gd name="T21" fmla="*/ 83 h 317"/>
                    <a:gd name="T22" fmla="*/ 67 w 81"/>
                    <a:gd name="T23" fmla="*/ 52 h 317"/>
                    <a:gd name="T24" fmla="*/ 57 w 81"/>
                    <a:gd name="T25" fmla="*/ 27 h 317"/>
                    <a:gd name="T26" fmla="*/ 46 w 81"/>
                    <a:gd name="T27" fmla="*/ 10 h 317"/>
                    <a:gd name="T28" fmla="*/ 38 w 81"/>
                    <a:gd name="T29" fmla="*/ 4 h 317"/>
                    <a:gd name="T30" fmla="*/ 31 w 81"/>
                    <a:gd name="T31" fmla="*/ 1 h 317"/>
                    <a:gd name="T32" fmla="*/ 23 w 81"/>
                    <a:gd name="T33" fmla="*/ 0 h 317"/>
                    <a:gd name="T34" fmla="*/ 15 w 81"/>
                    <a:gd name="T35" fmla="*/ 3 h 317"/>
                    <a:gd name="T36" fmla="*/ 8 w 81"/>
                    <a:gd name="T37" fmla="*/ 8 h 317"/>
                    <a:gd name="T38" fmla="*/ 1 w 81"/>
                    <a:gd name="T39" fmla="*/ 16 h 317"/>
                    <a:gd name="T40" fmla="*/ 5 w 81"/>
                    <a:gd name="T41" fmla="*/ 16 h 317"/>
                    <a:gd name="T42" fmla="*/ 8 w 81"/>
                    <a:gd name="T43" fmla="*/ 13 h 317"/>
                    <a:gd name="T44" fmla="*/ 12 w 81"/>
                    <a:gd name="T45" fmla="*/ 9 h 317"/>
                    <a:gd name="T46" fmla="*/ 14 w 81"/>
                    <a:gd name="T47" fmla="*/ 7 h 317"/>
                    <a:gd name="T48" fmla="*/ 18 w 81"/>
                    <a:gd name="T49" fmla="*/ 5 h 317"/>
                    <a:gd name="T50" fmla="*/ 21 w 81"/>
                    <a:gd name="T51" fmla="*/ 4 h 317"/>
                    <a:gd name="T52" fmla="*/ 25 w 81"/>
                    <a:gd name="T53" fmla="*/ 3 h 317"/>
                    <a:gd name="T54" fmla="*/ 27 w 81"/>
                    <a:gd name="T55" fmla="*/ 3 h 317"/>
                    <a:gd name="T56" fmla="*/ 31 w 81"/>
                    <a:gd name="T57" fmla="*/ 4 h 317"/>
                    <a:gd name="T58" fmla="*/ 34 w 81"/>
                    <a:gd name="T59" fmla="*/ 5 h 317"/>
                    <a:gd name="T60" fmla="*/ 38 w 81"/>
                    <a:gd name="T61" fmla="*/ 8 h 317"/>
                    <a:gd name="T62" fmla="*/ 41 w 81"/>
                    <a:gd name="T63" fmla="*/ 10 h 317"/>
                    <a:gd name="T64" fmla="*/ 45 w 81"/>
                    <a:gd name="T65" fmla="*/ 14 h 317"/>
                    <a:gd name="T66" fmla="*/ 49 w 81"/>
                    <a:gd name="T67" fmla="*/ 21 h 317"/>
                    <a:gd name="T68" fmla="*/ 56 w 81"/>
                    <a:gd name="T69" fmla="*/ 33 h 317"/>
                    <a:gd name="T70" fmla="*/ 60 w 81"/>
                    <a:gd name="T71" fmla="*/ 43 h 317"/>
                    <a:gd name="T72" fmla="*/ 66 w 81"/>
                    <a:gd name="T73" fmla="*/ 59 h 317"/>
                    <a:gd name="T74" fmla="*/ 69 w 81"/>
                    <a:gd name="T75" fmla="*/ 71 h 317"/>
                    <a:gd name="T76" fmla="*/ 73 w 81"/>
                    <a:gd name="T77" fmla="*/ 91 h 317"/>
                    <a:gd name="T78" fmla="*/ 75 w 81"/>
                    <a:gd name="T79" fmla="*/ 104 h 317"/>
                    <a:gd name="T80" fmla="*/ 77 w 81"/>
                    <a:gd name="T81" fmla="*/ 126 h 317"/>
                    <a:gd name="T82" fmla="*/ 78 w 81"/>
                    <a:gd name="T83" fmla="*/ 141 h 317"/>
                    <a:gd name="T84" fmla="*/ 78 w 81"/>
                    <a:gd name="T85" fmla="*/ 163 h 317"/>
                    <a:gd name="T86" fmla="*/ 78 w 81"/>
                    <a:gd name="T87" fmla="*/ 179 h 317"/>
                    <a:gd name="T88" fmla="*/ 76 w 81"/>
                    <a:gd name="T89" fmla="*/ 202 h 317"/>
                    <a:gd name="T90" fmla="*/ 74 w 81"/>
                    <a:gd name="T91" fmla="*/ 217 h 317"/>
                    <a:gd name="T92" fmla="*/ 70 w 81"/>
                    <a:gd name="T93" fmla="*/ 238 h 317"/>
                    <a:gd name="T94" fmla="*/ 68 w 81"/>
                    <a:gd name="T95" fmla="*/ 251 h 317"/>
                    <a:gd name="T96" fmla="*/ 62 w 81"/>
                    <a:gd name="T97" fmla="*/ 269 h 317"/>
                    <a:gd name="T98" fmla="*/ 59 w 81"/>
                    <a:gd name="T99" fmla="*/ 279 h 317"/>
                    <a:gd name="T100" fmla="*/ 52 w 81"/>
                    <a:gd name="T101" fmla="*/ 292 h 317"/>
                    <a:gd name="T102" fmla="*/ 48 w 81"/>
                    <a:gd name="T103" fmla="*/ 299 h 317"/>
                    <a:gd name="T104" fmla="*/ 41 w 81"/>
                    <a:gd name="T105" fmla="*/ 307 h 317"/>
                    <a:gd name="T106" fmla="*/ 36 w 81"/>
                    <a:gd name="T107" fmla="*/ 310 h 317"/>
                    <a:gd name="T108" fmla="*/ 30 w 81"/>
                    <a:gd name="T109" fmla="*/ 313 h 317"/>
                    <a:gd name="T110" fmla="*/ 28 w 81"/>
                    <a:gd name="T111" fmla="*/ 314 h 317"/>
                    <a:gd name="T112" fmla="*/ 24 w 81"/>
                    <a:gd name="T113" fmla="*/ 314 h 317"/>
                    <a:gd name="T114" fmla="*/ 22 w 81"/>
                    <a:gd name="T115" fmla="*/ 313 h 317"/>
                    <a:gd name="T116" fmla="*/ 18 w 81"/>
                    <a:gd name="T117" fmla="*/ 312 h 317"/>
                    <a:gd name="T118" fmla="*/ 16 w 81"/>
                    <a:gd name="T119" fmla="*/ 311 h 317"/>
                    <a:gd name="T120" fmla="*/ 11 w 81"/>
                    <a:gd name="T121" fmla="*/ 317 h 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1" h="317">
                      <a:moveTo>
                        <a:pt x="12" y="312"/>
                      </a:moveTo>
                      <a:lnTo>
                        <a:pt x="14" y="313"/>
                      </a:lnTo>
                      <a:lnTo>
                        <a:pt x="15" y="314"/>
                      </a:lnTo>
                      <a:lnTo>
                        <a:pt x="17" y="315"/>
                      </a:lnTo>
                      <a:lnTo>
                        <a:pt x="18" y="315"/>
                      </a:lnTo>
                      <a:lnTo>
                        <a:pt x="20" y="316"/>
                      </a:lnTo>
                      <a:lnTo>
                        <a:pt x="21" y="316"/>
                      </a:lnTo>
                      <a:lnTo>
                        <a:pt x="22" y="317"/>
                      </a:lnTo>
                      <a:lnTo>
                        <a:pt x="24" y="317"/>
                      </a:lnTo>
                      <a:lnTo>
                        <a:pt x="25" y="317"/>
                      </a:lnTo>
                      <a:lnTo>
                        <a:pt x="27" y="317"/>
                      </a:lnTo>
                      <a:lnTo>
                        <a:pt x="28" y="317"/>
                      </a:lnTo>
                      <a:lnTo>
                        <a:pt x="30" y="317"/>
                      </a:lnTo>
                      <a:lnTo>
                        <a:pt x="31" y="316"/>
                      </a:lnTo>
                      <a:lnTo>
                        <a:pt x="32" y="316"/>
                      </a:lnTo>
                      <a:lnTo>
                        <a:pt x="35" y="315"/>
                      </a:lnTo>
                      <a:lnTo>
                        <a:pt x="38" y="313"/>
                      </a:lnTo>
                      <a:lnTo>
                        <a:pt x="40" y="311"/>
                      </a:lnTo>
                      <a:lnTo>
                        <a:pt x="43" y="309"/>
                      </a:lnTo>
                      <a:lnTo>
                        <a:pt x="46" y="307"/>
                      </a:lnTo>
                      <a:lnTo>
                        <a:pt x="48" y="304"/>
                      </a:lnTo>
                      <a:lnTo>
                        <a:pt x="50" y="301"/>
                      </a:lnTo>
                      <a:lnTo>
                        <a:pt x="53" y="297"/>
                      </a:lnTo>
                      <a:lnTo>
                        <a:pt x="55" y="293"/>
                      </a:lnTo>
                      <a:lnTo>
                        <a:pt x="57" y="289"/>
                      </a:lnTo>
                      <a:lnTo>
                        <a:pt x="59" y="285"/>
                      </a:lnTo>
                      <a:lnTo>
                        <a:pt x="61" y="280"/>
                      </a:lnTo>
                      <a:lnTo>
                        <a:pt x="63" y="275"/>
                      </a:lnTo>
                      <a:lnTo>
                        <a:pt x="65" y="270"/>
                      </a:lnTo>
                      <a:lnTo>
                        <a:pt x="67" y="264"/>
                      </a:lnTo>
                      <a:lnTo>
                        <a:pt x="69" y="258"/>
                      </a:lnTo>
                      <a:lnTo>
                        <a:pt x="71" y="252"/>
                      </a:lnTo>
                      <a:lnTo>
                        <a:pt x="72" y="246"/>
                      </a:lnTo>
                      <a:lnTo>
                        <a:pt x="74" y="239"/>
                      </a:lnTo>
                      <a:lnTo>
                        <a:pt x="75" y="232"/>
                      </a:lnTo>
                      <a:lnTo>
                        <a:pt x="76" y="225"/>
                      </a:lnTo>
                      <a:lnTo>
                        <a:pt x="77" y="217"/>
                      </a:lnTo>
                      <a:lnTo>
                        <a:pt x="78" y="210"/>
                      </a:lnTo>
                      <a:lnTo>
                        <a:pt x="79" y="202"/>
                      </a:lnTo>
                      <a:lnTo>
                        <a:pt x="80" y="194"/>
                      </a:lnTo>
                      <a:lnTo>
                        <a:pt x="80" y="187"/>
                      </a:lnTo>
                      <a:lnTo>
                        <a:pt x="81" y="179"/>
                      </a:lnTo>
                      <a:lnTo>
                        <a:pt x="81" y="171"/>
                      </a:lnTo>
                      <a:lnTo>
                        <a:pt x="81" y="164"/>
                      </a:lnTo>
                      <a:lnTo>
                        <a:pt x="81" y="156"/>
                      </a:lnTo>
                      <a:lnTo>
                        <a:pt x="81" y="148"/>
                      </a:lnTo>
                      <a:lnTo>
                        <a:pt x="81" y="141"/>
                      </a:lnTo>
                      <a:lnTo>
                        <a:pt x="80" y="133"/>
                      </a:lnTo>
                      <a:lnTo>
                        <a:pt x="80" y="126"/>
                      </a:lnTo>
                      <a:lnTo>
                        <a:pt x="79" y="118"/>
                      </a:lnTo>
                      <a:lnTo>
                        <a:pt x="79" y="111"/>
                      </a:lnTo>
                      <a:lnTo>
                        <a:pt x="78" y="104"/>
                      </a:lnTo>
                      <a:lnTo>
                        <a:pt x="77" y="97"/>
                      </a:lnTo>
                      <a:lnTo>
                        <a:pt x="76" y="90"/>
                      </a:lnTo>
                      <a:lnTo>
                        <a:pt x="75" y="83"/>
                      </a:lnTo>
                      <a:lnTo>
                        <a:pt x="73" y="77"/>
                      </a:lnTo>
                      <a:lnTo>
                        <a:pt x="72" y="70"/>
                      </a:lnTo>
                      <a:lnTo>
                        <a:pt x="70" y="64"/>
                      </a:lnTo>
                      <a:lnTo>
                        <a:pt x="69" y="58"/>
                      </a:lnTo>
                      <a:lnTo>
                        <a:pt x="67" y="52"/>
                      </a:lnTo>
                      <a:lnTo>
                        <a:pt x="65" y="47"/>
                      </a:lnTo>
                      <a:lnTo>
                        <a:pt x="63" y="41"/>
                      </a:lnTo>
                      <a:lnTo>
                        <a:pt x="61" y="36"/>
                      </a:lnTo>
                      <a:lnTo>
                        <a:pt x="59" y="32"/>
                      </a:lnTo>
                      <a:lnTo>
                        <a:pt x="57" y="27"/>
                      </a:lnTo>
                      <a:lnTo>
                        <a:pt x="55" y="23"/>
                      </a:lnTo>
                      <a:lnTo>
                        <a:pt x="52" y="19"/>
                      </a:lnTo>
                      <a:lnTo>
                        <a:pt x="50" y="15"/>
                      </a:lnTo>
                      <a:lnTo>
                        <a:pt x="47" y="12"/>
                      </a:lnTo>
                      <a:lnTo>
                        <a:pt x="46" y="10"/>
                      </a:lnTo>
                      <a:lnTo>
                        <a:pt x="44" y="9"/>
                      </a:lnTo>
                      <a:lnTo>
                        <a:pt x="43" y="8"/>
                      </a:lnTo>
                      <a:lnTo>
                        <a:pt x="41" y="6"/>
                      </a:lnTo>
                      <a:lnTo>
                        <a:pt x="40" y="5"/>
                      </a:lnTo>
                      <a:lnTo>
                        <a:pt x="38" y="4"/>
                      </a:lnTo>
                      <a:lnTo>
                        <a:pt x="37" y="3"/>
                      </a:lnTo>
                      <a:lnTo>
                        <a:pt x="35" y="2"/>
                      </a:lnTo>
                      <a:lnTo>
                        <a:pt x="34" y="2"/>
                      </a:lnTo>
                      <a:lnTo>
                        <a:pt x="32" y="1"/>
                      </a:lnTo>
                      <a:lnTo>
                        <a:pt x="31" y="1"/>
                      </a:lnTo>
                      <a:lnTo>
                        <a:pt x="29" y="0"/>
                      </a:lnTo>
                      <a:lnTo>
                        <a:pt x="28" y="0"/>
                      </a:lnTo>
                      <a:lnTo>
                        <a:pt x="26" y="0"/>
                      </a:lnTo>
                      <a:lnTo>
                        <a:pt x="25" y="0"/>
                      </a:lnTo>
                      <a:lnTo>
                        <a:pt x="23" y="0"/>
                      </a:lnTo>
                      <a:lnTo>
                        <a:pt x="22" y="1"/>
                      </a:lnTo>
                      <a:lnTo>
                        <a:pt x="20" y="1"/>
                      </a:lnTo>
                      <a:lnTo>
                        <a:pt x="18" y="1"/>
                      </a:lnTo>
                      <a:lnTo>
                        <a:pt x="17" y="2"/>
                      </a:lnTo>
                      <a:lnTo>
                        <a:pt x="15" y="3"/>
                      </a:lnTo>
                      <a:lnTo>
                        <a:pt x="14" y="4"/>
                      </a:lnTo>
                      <a:lnTo>
                        <a:pt x="13" y="5"/>
                      </a:lnTo>
                      <a:lnTo>
                        <a:pt x="11" y="6"/>
                      </a:lnTo>
                      <a:lnTo>
                        <a:pt x="10" y="7"/>
                      </a:lnTo>
                      <a:lnTo>
                        <a:pt x="8" y="8"/>
                      </a:lnTo>
                      <a:lnTo>
                        <a:pt x="7" y="9"/>
                      </a:lnTo>
                      <a:lnTo>
                        <a:pt x="5" y="11"/>
                      </a:lnTo>
                      <a:lnTo>
                        <a:pt x="4" y="13"/>
                      </a:lnTo>
                      <a:lnTo>
                        <a:pt x="3" y="14"/>
                      </a:lnTo>
                      <a:lnTo>
                        <a:pt x="1" y="16"/>
                      </a:lnTo>
                      <a:lnTo>
                        <a:pt x="0" y="18"/>
                      </a:lnTo>
                      <a:lnTo>
                        <a:pt x="3" y="20"/>
                      </a:lnTo>
                      <a:lnTo>
                        <a:pt x="4" y="18"/>
                      </a:lnTo>
                      <a:lnTo>
                        <a:pt x="4" y="18"/>
                      </a:lnTo>
                      <a:lnTo>
                        <a:pt x="5" y="16"/>
                      </a:lnTo>
                      <a:lnTo>
                        <a:pt x="5" y="16"/>
                      </a:lnTo>
                      <a:lnTo>
                        <a:pt x="6" y="15"/>
                      </a:lnTo>
                      <a:lnTo>
                        <a:pt x="6" y="15"/>
                      </a:lnTo>
                      <a:lnTo>
                        <a:pt x="8" y="13"/>
                      </a:lnTo>
                      <a:lnTo>
                        <a:pt x="8" y="13"/>
                      </a:lnTo>
                      <a:lnTo>
                        <a:pt x="9" y="12"/>
                      </a:lnTo>
                      <a:lnTo>
                        <a:pt x="9" y="12"/>
                      </a:lnTo>
                      <a:lnTo>
                        <a:pt x="10" y="10"/>
                      </a:lnTo>
                      <a:lnTo>
                        <a:pt x="10" y="10"/>
                      </a:lnTo>
                      <a:lnTo>
                        <a:pt x="12" y="9"/>
                      </a:lnTo>
                      <a:lnTo>
                        <a:pt x="12" y="9"/>
                      </a:lnTo>
                      <a:lnTo>
                        <a:pt x="13" y="8"/>
                      </a:lnTo>
                      <a:lnTo>
                        <a:pt x="13" y="8"/>
                      </a:lnTo>
                      <a:lnTo>
                        <a:pt x="14" y="7"/>
                      </a:lnTo>
                      <a:lnTo>
                        <a:pt x="14" y="7"/>
                      </a:lnTo>
                      <a:lnTo>
                        <a:pt x="16" y="6"/>
                      </a:lnTo>
                      <a:lnTo>
                        <a:pt x="16" y="6"/>
                      </a:lnTo>
                      <a:lnTo>
                        <a:pt x="17" y="6"/>
                      </a:lnTo>
                      <a:lnTo>
                        <a:pt x="17" y="6"/>
                      </a:lnTo>
                      <a:lnTo>
                        <a:pt x="18" y="5"/>
                      </a:lnTo>
                      <a:lnTo>
                        <a:pt x="18" y="5"/>
                      </a:lnTo>
                      <a:lnTo>
                        <a:pt x="20" y="4"/>
                      </a:lnTo>
                      <a:lnTo>
                        <a:pt x="20" y="4"/>
                      </a:lnTo>
                      <a:lnTo>
                        <a:pt x="21" y="4"/>
                      </a:lnTo>
                      <a:lnTo>
                        <a:pt x="21" y="4"/>
                      </a:lnTo>
                      <a:lnTo>
                        <a:pt x="22" y="4"/>
                      </a:lnTo>
                      <a:lnTo>
                        <a:pt x="22" y="4"/>
                      </a:lnTo>
                      <a:lnTo>
                        <a:pt x="24" y="3"/>
                      </a:lnTo>
                      <a:lnTo>
                        <a:pt x="23" y="3"/>
                      </a:lnTo>
                      <a:lnTo>
                        <a:pt x="25" y="3"/>
                      </a:lnTo>
                      <a:lnTo>
                        <a:pt x="25" y="3"/>
                      </a:lnTo>
                      <a:lnTo>
                        <a:pt x="26" y="3"/>
                      </a:lnTo>
                      <a:lnTo>
                        <a:pt x="26" y="3"/>
                      </a:lnTo>
                      <a:lnTo>
                        <a:pt x="28" y="3"/>
                      </a:lnTo>
                      <a:lnTo>
                        <a:pt x="27" y="3"/>
                      </a:lnTo>
                      <a:lnTo>
                        <a:pt x="29" y="4"/>
                      </a:lnTo>
                      <a:lnTo>
                        <a:pt x="29" y="4"/>
                      </a:lnTo>
                      <a:lnTo>
                        <a:pt x="30" y="4"/>
                      </a:lnTo>
                      <a:lnTo>
                        <a:pt x="30" y="4"/>
                      </a:lnTo>
                      <a:lnTo>
                        <a:pt x="31" y="4"/>
                      </a:lnTo>
                      <a:lnTo>
                        <a:pt x="31" y="4"/>
                      </a:lnTo>
                      <a:lnTo>
                        <a:pt x="33" y="5"/>
                      </a:lnTo>
                      <a:lnTo>
                        <a:pt x="33" y="5"/>
                      </a:lnTo>
                      <a:lnTo>
                        <a:pt x="34" y="5"/>
                      </a:lnTo>
                      <a:lnTo>
                        <a:pt x="34" y="5"/>
                      </a:lnTo>
                      <a:lnTo>
                        <a:pt x="35" y="6"/>
                      </a:lnTo>
                      <a:lnTo>
                        <a:pt x="35" y="6"/>
                      </a:lnTo>
                      <a:lnTo>
                        <a:pt x="37" y="7"/>
                      </a:lnTo>
                      <a:lnTo>
                        <a:pt x="37" y="7"/>
                      </a:lnTo>
                      <a:lnTo>
                        <a:pt x="38" y="8"/>
                      </a:lnTo>
                      <a:lnTo>
                        <a:pt x="38" y="8"/>
                      </a:lnTo>
                      <a:lnTo>
                        <a:pt x="39" y="9"/>
                      </a:lnTo>
                      <a:lnTo>
                        <a:pt x="39" y="9"/>
                      </a:lnTo>
                      <a:lnTo>
                        <a:pt x="41" y="10"/>
                      </a:lnTo>
                      <a:lnTo>
                        <a:pt x="41" y="10"/>
                      </a:lnTo>
                      <a:lnTo>
                        <a:pt x="42" y="11"/>
                      </a:lnTo>
                      <a:lnTo>
                        <a:pt x="42" y="11"/>
                      </a:lnTo>
                      <a:lnTo>
                        <a:pt x="43" y="13"/>
                      </a:lnTo>
                      <a:lnTo>
                        <a:pt x="43" y="13"/>
                      </a:lnTo>
                      <a:lnTo>
                        <a:pt x="45" y="14"/>
                      </a:lnTo>
                      <a:lnTo>
                        <a:pt x="45" y="14"/>
                      </a:lnTo>
                      <a:lnTo>
                        <a:pt x="47" y="17"/>
                      </a:lnTo>
                      <a:lnTo>
                        <a:pt x="47" y="17"/>
                      </a:lnTo>
                      <a:lnTo>
                        <a:pt x="50" y="21"/>
                      </a:lnTo>
                      <a:lnTo>
                        <a:pt x="49" y="21"/>
                      </a:lnTo>
                      <a:lnTo>
                        <a:pt x="52" y="24"/>
                      </a:lnTo>
                      <a:lnTo>
                        <a:pt x="52" y="24"/>
                      </a:lnTo>
                      <a:lnTo>
                        <a:pt x="54" y="29"/>
                      </a:lnTo>
                      <a:lnTo>
                        <a:pt x="54" y="29"/>
                      </a:lnTo>
                      <a:lnTo>
                        <a:pt x="56" y="33"/>
                      </a:lnTo>
                      <a:lnTo>
                        <a:pt x="56" y="33"/>
                      </a:lnTo>
                      <a:lnTo>
                        <a:pt x="58" y="38"/>
                      </a:lnTo>
                      <a:lnTo>
                        <a:pt x="58" y="38"/>
                      </a:lnTo>
                      <a:lnTo>
                        <a:pt x="60" y="43"/>
                      </a:lnTo>
                      <a:lnTo>
                        <a:pt x="60" y="43"/>
                      </a:lnTo>
                      <a:lnTo>
                        <a:pt x="62" y="48"/>
                      </a:lnTo>
                      <a:lnTo>
                        <a:pt x="62" y="48"/>
                      </a:lnTo>
                      <a:lnTo>
                        <a:pt x="64" y="53"/>
                      </a:lnTo>
                      <a:lnTo>
                        <a:pt x="64" y="53"/>
                      </a:lnTo>
                      <a:lnTo>
                        <a:pt x="66" y="59"/>
                      </a:lnTo>
                      <a:lnTo>
                        <a:pt x="66" y="59"/>
                      </a:lnTo>
                      <a:lnTo>
                        <a:pt x="67" y="65"/>
                      </a:lnTo>
                      <a:lnTo>
                        <a:pt x="67" y="65"/>
                      </a:lnTo>
                      <a:lnTo>
                        <a:pt x="69" y="71"/>
                      </a:lnTo>
                      <a:lnTo>
                        <a:pt x="69" y="71"/>
                      </a:lnTo>
                      <a:lnTo>
                        <a:pt x="70" y="77"/>
                      </a:lnTo>
                      <a:lnTo>
                        <a:pt x="70" y="77"/>
                      </a:lnTo>
                      <a:lnTo>
                        <a:pt x="71" y="84"/>
                      </a:lnTo>
                      <a:lnTo>
                        <a:pt x="71" y="84"/>
                      </a:lnTo>
                      <a:lnTo>
                        <a:pt x="73" y="91"/>
                      </a:lnTo>
                      <a:lnTo>
                        <a:pt x="73" y="90"/>
                      </a:lnTo>
                      <a:lnTo>
                        <a:pt x="74" y="97"/>
                      </a:lnTo>
                      <a:lnTo>
                        <a:pt x="74" y="97"/>
                      </a:lnTo>
                      <a:lnTo>
                        <a:pt x="75" y="104"/>
                      </a:lnTo>
                      <a:lnTo>
                        <a:pt x="75" y="104"/>
                      </a:lnTo>
                      <a:lnTo>
                        <a:pt x="75" y="111"/>
                      </a:lnTo>
                      <a:lnTo>
                        <a:pt x="75" y="111"/>
                      </a:lnTo>
                      <a:lnTo>
                        <a:pt x="76" y="119"/>
                      </a:lnTo>
                      <a:lnTo>
                        <a:pt x="76" y="119"/>
                      </a:lnTo>
                      <a:lnTo>
                        <a:pt x="77" y="126"/>
                      </a:lnTo>
                      <a:lnTo>
                        <a:pt x="77" y="126"/>
                      </a:lnTo>
                      <a:lnTo>
                        <a:pt x="77" y="133"/>
                      </a:lnTo>
                      <a:lnTo>
                        <a:pt x="77" y="133"/>
                      </a:lnTo>
                      <a:lnTo>
                        <a:pt x="78" y="141"/>
                      </a:lnTo>
                      <a:lnTo>
                        <a:pt x="78" y="141"/>
                      </a:lnTo>
                      <a:lnTo>
                        <a:pt x="78" y="148"/>
                      </a:lnTo>
                      <a:lnTo>
                        <a:pt x="78" y="148"/>
                      </a:lnTo>
                      <a:lnTo>
                        <a:pt x="78" y="156"/>
                      </a:lnTo>
                      <a:lnTo>
                        <a:pt x="78" y="156"/>
                      </a:lnTo>
                      <a:lnTo>
                        <a:pt x="78" y="163"/>
                      </a:lnTo>
                      <a:lnTo>
                        <a:pt x="78" y="163"/>
                      </a:lnTo>
                      <a:lnTo>
                        <a:pt x="78" y="171"/>
                      </a:lnTo>
                      <a:lnTo>
                        <a:pt x="78" y="171"/>
                      </a:lnTo>
                      <a:lnTo>
                        <a:pt x="78" y="179"/>
                      </a:lnTo>
                      <a:lnTo>
                        <a:pt x="78" y="179"/>
                      </a:lnTo>
                      <a:lnTo>
                        <a:pt x="77" y="186"/>
                      </a:lnTo>
                      <a:lnTo>
                        <a:pt x="77" y="186"/>
                      </a:lnTo>
                      <a:lnTo>
                        <a:pt x="77" y="194"/>
                      </a:lnTo>
                      <a:lnTo>
                        <a:pt x="77" y="194"/>
                      </a:lnTo>
                      <a:lnTo>
                        <a:pt x="76" y="202"/>
                      </a:lnTo>
                      <a:lnTo>
                        <a:pt x="76" y="202"/>
                      </a:lnTo>
                      <a:lnTo>
                        <a:pt x="75" y="209"/>
                      </a:lnTo>
                      <a:lnTo>
                        <a:pt x="75" y="209"/>
                      </a:lnTo>
                      <a:lnTo>
                        <a:pt x="74" y="217"/>
                      </a:lnTo>
                      <a:lnTo>
                        <a:pt x="74" y="217"/>
                      </a:lnTo>
                      <a:lnTo>
                        <a:pt x="73" y="224"/>
                      </a:lnTo>
                      <a:lnTo>
                        <a:pt x="73" y="224"/>
                      </a:lnTo>
                      <a:lnTo>
                        <a:pt x="72" y="231"/>
                      </a:lnTo>
                      <a:lnTo>
                        <a:pt x="72" y="231"/>
                      </a:lnTo>
                      <a:lnTo>
                        <a:pt x="70" y="238"/>
                      </a:lnTo>
                      <a:lnTo>
                        <a:pt x="70" y="238"/>
                      </a:lnTo>
                      <a:lnTo>
                        <a:pt x="69" y="245"/>
                      </a:lnTo>
                      <a:lnTo>
                        <a:pt x="69" y="245"/>
                      </a:lnTo>
                      <a:lnTo>
                        <a:pt x="67" y="251"/>
                      </a:lnTo>
                      <a:lnTo>
                        <a:pt x="68" y="251"/>
                      </a:lnTo>
                      <a:lnTo>
                        <a:pt x="66" y="257"/>
                      </a:lnTo>
                      <a:lnTo>
                        <a:pt x="66" y="257"/>
                      </a:lnTo>
                      <a:lnTo>
                        <a:pt x="64" y="263"/>
                      </a:lnTo>
                      <a:lnTo>
                        <a:pt x="64" y="263"/>
                      </a:lnTo>
                      <a:lnTo>
                        <a:pt x="62" y="269"/>
                      </a:lnTo>
                      <a:lnTo>
                        <a:pt x="62" y="269"/>
                      </a:lnTo>
                      <a:lnTo>
                        <a:pt x="61" y="274"/>
                      </a:lnTo>
                      <a:lnTo>
                        <a:pt x="61" y="274"/>
                      </a:lnTo>
                      <a:lnTo>
                        <a:pt x="59" y="279"/>
                      </a:lnTo>
                      <a:lnTo>
                        <a:pt x="59" y="279"/>
                      </a:lnTo>
                      <a:lnTo>
                        <a:pt x="57" y="283"/>
                      </a:lnTo>
                      <a:lnTo>
                        <a:pt x="57" y="283"/>
                      </a:lnTo>
                      <a:lnTo>
                        <a:pt x="54" y="288"/>
                      </a:lnTo>
                      <a:lnTo>
                        <a:pt x="54" y="288"/>
                      </a:lnTo>
                      <a:lnTo>
                        <a:pt x="52" y="292"/>
                      </a:lnTo>
                      <a:lnTo>
                        <a:pt x="52" y="292"/>
                      </a:lnTo>
                      <a:lnTo>
                        <a:pt x="50" y="295"/>
                      </a:lnTo>
                      <a:lnTo>
                        <a:pt x="50" y="295"/>
                      </a:lnTo>
                      <a:lnTo>
                        <a:pt x="48" y="299"/>
                      </a:lnTo>
                      <a:lnTo>
                        <a:pt x="48" y="299"/>
                      </a:lnTo>
                      <a:lnTo>
                        <a:pt x="46" y="302"/>
                      </a:lnTo>
                      <a:lnTo>
                        <a:pt x="46" y="302"/>
                      </a:lnTo>
                      <a:lnTo>
                        <a:pt x="43" y="304"/>
                      </a:lnTo>
                      <a:lnTo>
                        <a:pt x="43" y="304"/>
                      </a:lnTo>
                      <a:lnTo>
                        <a:pt x="41" y="307"/>
                      </a:lnTo>
                      <a:lnTo>
                        <a:pt x="41" y="307"/>
                      </a:lnTo>
                      <a:lnTo>
                        <a:pt x="38" y="309"/>
                      </a:lnTo>
                      <a:lnTo>
                        <a:pt x="39" y="309"/>
                      </a:lnTo>
                      <a:lnTo>
                        <a:pt x="36" y="311"/>
                      </a:lnTo>
                      <a:lnTo>
                        <a:pt x="36" y="310"/>
                      </a:lnTo>
                      <a:lnTo>
                        <a:pt x="34" y="312"/>
                      </a:lnTo>
                      <a:lnTo>
                        <a:pt x="34" y="312"/>
                      </a:lnTo>
                      <a:lnTo>
                        <a:pt x="31" y="313"/>
                      </a:lnTo>
                      <a:lnTo>
                        <a:pt x="31" y="313"/>
                      </a:lnTo>
                      <a:lnTo>
                        <a:pt x="30" y="313"/>
                      </a:lnTo>
                      <a:lnTo>
                        <a:pt x="30" y="313"/>
                      </a:lnTo>
                      <a:lnTo>
                        <a:pt x="29" y="313"/>
                      </a:lnTo>
                      <a:lnTo>
                        <a:pt x="29" y="313"/>
                      </a:lnTo>
                      <a:lnTo>
                        <a:pt x="28" y="314"/>
                      </a:lnTo>
                      <a:lnTo>
                        <a:pt x="28" y="314"/>
                      </a:lnTo>
                      <a:lnTo>
                        <a:pt x="26" y="314"/>
                      </a:lnTo>
                      <a:lnTo>
                        <a:pt x="27" y="314"/>
                      </a:lnTo>
                      <a:lnTo>
                        <a:pt x="25" y="314"/>
                      </a:lnTo>
                      <a:lnTo>
                        <a:pt x="25" y="314"/>
                      </a:lnTo>
                      <a:lnTo>
                        <a:pt x="24" y="314"/>
                      </a:lnTo>
                      <a:lnTo>
                        <a:pt x="24" y="314"/>
                      </a:lnTo>
                      <a:lnTo>
                        <a:pt x="23" y="314"/>
                      </a:lnTo>
                      <a:lnTo>
                        <a:pt x="23" y="314"/>
                      </a:lnTo>
                      <a:lnTo>
                        <a:pt x="22" y="313"/>
                      </a:lnTo>
                      <a:lnTo>
                        <a:pt x="22" y="313"/>
                      </a:lnTo>
                      <a:lnTo>
                        <a:pt x="20" y="313"/>
                      </a:lnTo>
                      <a:lnTo>
                        <a:pt x="21" y="313"/>
                      </a:lnTo>
                      <a:lnTo>
                        <a:pt x="19" y="312"/>
                      </a:lnTo>
                      <a:lnTo>
                        <a:pt x="19" y="313"/>
                      </a:lnTo>
                      <a:lnTo>
                        <a:pt x="18" y="312"/>
                      </a:lnTo>
                      <a:lnTo>
                        <a:pt x="18" y="312"/>
                      </a:lnTo>
                      <a:lnTo>
                        <a:pt x="17" y="311"/>
                      </a:lnTo>
                      <a:lnTo>
                        <a:pt x="17" y="311"/>
                      </a:lnTo>
                      <a:lnTo>
                        <a:pt x="16" y="311"/>
                      </a:lnTo>
                      <a:lnTo>
                        <a:pt x="16" y="311"/>
                      </a:lnTo>
                      <a:lnTo>
                        <a:pt x="14" y="309"/>
                      </a:lnTo>
                      <a:lnTo>
                        <a:pt x="12" y="312"/>
                      </a:lnTo>
                      <a:close/>
                      <a:moveTo>
                        <a:pt x="19" y="307"/>
                      </a:moveTo>
                      <a:lnTo>
                        <a:pt x="6" y="304"/>
                      </a:lnTo>
                      <a:lnTo>
                        <a:pt x="11" y="317"/>
                      </a:lnTo>
                      <a:lnTo>
                        <a:pt x="19" y="307"/>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cxnSp>
              <p:nvCxnSpPr>
                <p:cNvPr id="1978" name="Line 218"/>
                <p:cNvCxnSpPr/>
                <p:nvPr/>
              </p:nvCxnSpPr>
              <p:spPr bwMode="auto">
                <a:xfrm>
                  <a:off x="40126" y="213"/>
                  <a:ext cx="0" cy="275"/>
                </a:xfrm>
                <a:prstGeom prst="line">
                  <a:avLst/>
                </a:prstGeom>
                <a:noFill/>
                <a:ln w="1588" cap="flat">
                  <a:solidFill>
                    <a:srgbClr val="000000"/>
                  </a:solidFill>
                  <a:prstDash val="solid"/>
                  <a:miter lim="800000"/>
                  <a:headEnd/>
                  <a:tailEnd/>
                </a:ln>
                <a:extLst>
                  <a:ext uri="{909E8E84-426E-40DD-AFC4-6F175D3DCCD1}">
                    <a14:hiddenFill xmlns:a14="http://schemas.microsoft.com/office/drawing/2010/main">
                      <a:noFill/>
                    </a14:hiddenFill>
                  </a:ext>
                </a:extLst>
              </p:spPr>
            </p:cxnSp>
            <p:cxnSp>
              <p:nvCxnSpPr>
                <p:cNvPr id="1979" name="Line 219"/>
                <p:cNvCxnSpPr/>
                <p:nvPr/>
              </p:nvCxnSpPr>
              <p:spPr bwMode="auto">
                <a:xfrm>
                  <a:off x="40038" y="313"/>
                  <a:ext cx="233" cy="0"/>
                </a:xfrm>
                <a:prstGeom prst="line">
                  <a:avLst/>
                </a:prstGeom>
                <a:noFill/>
                <a:ln w="1588" cap="flat">
                  <a:solidFill>
                    <a:srgbClr val="000000"/>
                  </a:solidFill>
                  <a:prstDash val="solid"/>
                  <a:miter lim="800000"/>
                  <a:headEnd/>
                  <a:tailEnd/>
                </a:ln>
                <a:extLst>
                  <a:ext uri="{909E8E84-426E-40DD-AFC4-6F175D3DCCD1}">
                    <a14:hiddenFill xmlns:a14="http://schemas.microsoft.com/office/drawing/2010/main">
                      <a:noFill/>
                    </a14:hiddenFill>
                  </a:ext>
                </a:extLst>
              </p:spPr>
            </p:cxnSp>
            <p:cxnSp>
              <p:nvCxnSpPr>
                <p:cNvPr id="1980" name="Line 220"/>
                <p:cNvCxnSpPr/>
                <p:nvPr/>
              </p:nvCxnSpPr>
              <p:spPr bwMode="auto">
                <a:xfrm>
                  <a:off x="40038" y="395"/>
                  <a:ext cx="233" cy="0"/>
                </a:xfrm>
                <a:prstGeom prst="line">
                  <a:avLst/>
                </a:prstGeom>
                <a:noFill/>
                <a:ln w="1588" cap="flat">
                  <a:solidFill>
                    <a:srgbClr val="000000"/>
                  </a:solidFill>
                  <a:prstDash val="solid"/>
                  <a:miter lim="800000"/>
                  <a:headEnd/>
                  <a:tailEnd/>
                </a:ln>
                <a:extLst>
                  <a:ext uri="{909E8E84-426E-40DD-AFC4-6F175D3DCCD1}">
                    <a14:hiddenFill xmlns:a14="http://schemas.microsoft.com/office/drawing/2010/main">
                      <a:noFill/>
                    </a14:hiddenFill>
                  </a:ext>
                </a:extLst>
              </p:spPr>
            </p:cxnSp>
            <p:sp>
              <p:nvSpPr>
                <p:cNvPr id="1981" name="Rectangle 1980"/>
                <p:cNvSpPr>
                  <a:spLocks noChangeArrowheads="1"/>
                </p:cNvSpPr>
                <p:nvPr/>
              </p:nvSpPr>
              <p:spPr bwMode="auto">
                <a:xfrm>
                  <a:off x="40126" y="298"/>
                  <a:ext cx="72" cy="6"/>
                </a:xfrm>
                <a:prstGeom prst="rect">
                  <a:avLst/>
                </a:prstGeom>
                <a:solidFill>
                  <a:srgbClr val="9B9B9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982" name="Rectangle 1981"/>
                <p:cNvSpPr>
                  <a:spLocks noChangeArrowheads="1"/>
                </p:cNvSpPr>
                <p:nvPr/>
              </p:nvSpPr>
              <p:spPr bwMode="auto">
                <a:xfrm>
                  <a:off x="40126" y="304"/>
                  <a:ext cx="72" cy="11"/>
                </a:xfrm>
                <a:prstGeom prst="rect">
                  <a:avLst/>
                </a:prstGeom>
                <a:solidFill>
                  <a:srgbClr val="99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983" name="Rectangle 1982"/>
                <p:cNvSpPr>
                  <a:spLocks noChangeArrowheads="1"/>
                </p:cNvSpPr>
                <p:nvPr/>
              </p:nvSpPr>
              <p:spPr bwMode="auto">
                <a:xfrm>
                  <a:off x="40126" y="315"/>
                  <a:ext cx="72" cy="9"/>
                </a:xfrm>
                <a:prstGeom prst="rect">
                  <a:avLst/>
                </a:prstGeom>
                <a:solidFill>
                  <a:srgbClr val="97979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984" name="Rectangle 1983"/>
                <p:cNvSpPr>
                  <a:spLocks noChangeArrowheads="1"/>
                </p:cNvSpPr>
                <p:nvPr/>
              </p:nvSpPr>
              <p:spPr bwMode="auto">
                <a:xfrm>
                  <a:off x="40126" y="324"/>
                  <a:ext cx="72" cy="9"/>
                </a:xfrm>
                <a:prstGeom prst="rect">
                  <a:avLst/>
                </a:prstGeom>
                <a:solidFill>
                  <a:srgbClr val="95959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985" name="Rectangle 1984"/>
                <p:cNvSpPr>
                  <a:spLocks noChangeArrowheads="1"/>
                </p:cNvSpPr>
                <p:nvPr/>
              </p:nvSpPr>
              <p:spPr bwMode="auto">
                <a:xfrm>
                  <a:off x="40126" y="333"/>
                  <a:ext cx="72" cy="7"/>
                </a:xfrm>
                <a:prstGeom prst="rect">
                  <a:avLst/>
                </a:prstGeom>
                <a:solidFill>
                  <a:srgbClr val="93939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986" name="Rectangle 1985"/>
                <p:cNvSpPr>
                  <a:spLocks noChangeArrowheads="1"/>
                </p:cNvSpPr>
                <p:nvPr/>
              </p:nvSpPr>
              <p:spPr bwMode="auto">
                <a:xfrm>
                  <a:off x="40126" y="340"/>
                  <a:ext cx="72" cy="10"/>
                </a:xfrm>
                <a:prstGeom prst="rect">
                  <a:avLst/>
                </a:prstGeom>
                <a:solidFill>
                  <a:srgbClr val="91919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987" name="Rectangle 1986"/>
                <p:cNvSpPr>
                  <a:spLocks noChangeArrowheads="1"/>
                </p:cNvSpPr>
                <p:nvPr/>
              </p:nvSpPr>
              <p:spPr bwMode="auto">
                <a:xfrm>
                  <a:off x="40126" y="350"/>
                  <a:ext cx="72" cy="7"/>
                </a:xfrm>
                <a:prstGeom prst="rect">
                  <a:avLst/>
                </a:prstGeom>
                <a:solidFill>
                  <a:srgbClr val="8F8F8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988" name="Rectangle 1987"/>
                <p:cNvSpPr>
                  <a:spLocks noChangeArrowheads="1"/>
                </p:cNvSpPr>
                <p:nvPr/>
              </p:nvSpPr>
              <p:spPr bwMode="auto">
                <a:xfrm>
                  <a:off x="40126" y="357"/>
                  <a:ext cx="72" cy="5"/>
                </a:xfrm>
                <a:prstGeom prst="rect">
                  <a:avLst/>
                </a:prstGeom>
                <a:solidFill>
                  <a:srgbClr val="8D8D8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989" name="Rectangle 1988"/>
                <p:cNvSpPr>
                  <a:spLocks noChangeArrowheads="1"/>
                </p:cNvSpPr>
                <p:nvPr/>
              </p:nvSpPr>
              <p:spPr bwMode="auto">
                <a:xfrm>
                  <a:off x="40126" y="362"/>
                  <a:ext cx="72" cy="6"/>
                </a:xfrm>
                <a:prstGeom prst="rect">
                  <a:avLst/>
                </a:prstGeom>
                <a:solidFill>
                  <a:srgbClr val="8B8B8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990" name="Rectangle 1989"/>
                <p:cNvSpPr>
                  <a:spLocks noChangeArrowheads="1"/>
                </p:cNvSpPr>
                <p:nvPr/>
              </p:nvSpPr>
              <p:spPr bwMode="auto">
                <a:xfrm>
                  <a:off x="40126" y="368"/>
                  <a:ext cx="72" cy="6"/>
                </a:xfrm>
                <a:prstGeom prst="rect">
                  <a:avLst/>
                </a:prstGeom>
                <a:solidFill>
                  <a:srgbClr val="89898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991" name="Rectangle 1990"/>
                <p:cNvSpPr>
                  <a:spLocks noChangeArrowheads="1"/>
                </p:cNvSpPr>
                <p:nvPr/>
              </p:nvSpPr>
              <p:spPr bwMode="auto">
                <a:xfrm>
                  <a:off x="40126" y="374"/>
                  <a:ext cx="72" cy="5"/>
                </a:xfrm>
                <a:prstGeom prst="rect">
                  <a:avLst/>
                </a:prstGeom>
                <a:solidFill>
                  <a:srgbClr val="87878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992" name="Rectangle 1991"/>
                <p:cNvSpPr>
                  <a:spLocks noChangeArrowheads="1"/>
                </p:cNvSpPr>
                <p:nvPr/>
              </p:nvSpPr>
              <p:spPr bwMode="auto">
                <a:xfrm>
                  <a:off x="40126" y="379"/>
                  <a:ext cx="72" cy="7"/>
                </a:xfrm>
                <a:prstGeom prst="rect">
                  <a:avLst/>
                </a:prstGeom>
                <a:solidFill>
                  <a:srgbClr val="85858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993" name="Rectangle 1992"/>
                <p:cNvSpPr>
                  <a:spLocks noChangeArrowheads="1"/>
                </p:cNvSpPr>
                <p:nvPr/>
              </p:nvSpPr>
              <p:spPr bwMode="auto">
                <a:xfrm>
                  <a:off x="40126" y="386"/>
                  <a:ext cx="72" cy="5"/>
                </a:xfrm>
                <a:prstGeom prst="rect">
                  <a:avLst/>
                </a:prstGeom>
                <a:solidFill>
                  <a:srgbClr val="83838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994" name="Rectangle 1993"/>
                <p:cNvSpPr>
                  <a:spLocks noChangeArrowheads="1"/>
                </p:cNvSpPr>
                <p:nvPr/>
              </p:nvSpPr>
              <p:spPr bwMode="auto">
                <a:xfrm>
                  <a:off x="40126" y="391"/>
                  <a:ext cx="72" cy="5"/>
                </a:xfrm>
                <a:prstGeom prst="rect">
                  <a:avLst/>
                </a:prstGeom>
                <a:solidFill>
                  <a:srgbClr val="81818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995" name="Rectangle 1994"/>
                <p:cNvSpPr>
                  <a:spLocks noChangeArrowheads="1"/>
                </p:cNvSpPr>
                <p:nvPr/>
              </p:nvSpPr>
              <p:spPr bwMode="auto">
                <a:xfrm>
                  <a:off x="40126" y="396"/>
                  <a:ext cx="72" cy="5"/>
                </a:xfrm>
                <a:prstGeom prst="rect">
                  <a:avLst/>
                </a:prstGeom>
                <a:solidFill>
                  <a:srgbClr val="7F7F7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996" name="Rectangle 1995"/>
                <p:cNvSpPr>
                  <a:spLocks noChangeArrowheads="1"/>
                </p:cNvSpPr>
                <p:nvPr/>
              </p:nvSpPr>
              <p:spPr bwMode="auto">
                <a:xfrm>
                  <a:off x="40126" y="401"/>
                  <a:ext cx="72" cy="7"/>
                </a:xfrm>
                <a:prstGeom prst="rect">
                  <a:avLst/>
                </a:prstGeom>
                <a:solidFill>
                  <a:srgbClr val="7D7D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997" name="Rectangle 1996"/>
                <p:cNvSpPr>
                  <a:spLocks noChangeArrowheads="1"/>
                </p:cNvSpPr>
                <p:nvPr/>
              </p:nvSpPr>
              <p:spPr bwMode="auto">
                <a:xfrm>
                  <a:off x="40126" y="408"/>
                  <a:ext cx="72" cy="4"/>
                </a:xfrm>
                <a:prstGeom prst="rect">
                  <a:avLst/>
                </a:prstGeom>
                <a:solidFill>
                  <a:srgbClr val="7B7B7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998" name="Rectangle 1997"/>
                <p:cNvSpPr>
                  <a:spLocks noChangeArrowheads="1"/>
                </p:cNvSpPr>
                <p:nvPr/>
              </p:nvSpPr>
              <p:spPr bwMode="auto">
                <a:xfrm>
                  <a:off x="40126" y="412"/>
                  <a:ext cx="72" cy="1"/>
                </a:xfrm>
                <a:prstGeom prst="rect">
                  <a:avLst/>
                </a:prstGeom>
                <a:solidFill>
                  <a:srgbClr val="79797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999" name="Rectangle 1998"/>
                <p:cNvSpPr>
                  <a:spLocks noChangeArrowheads="1"/>
                </p:cNvSpPr>
                <p:nvPr/>
              </p:nvSpPr>
              <p:spPr bwMode="auto">
                <a:xfrm>
                  <a:off x="40126" y="298"/>
                  <a:ext cx="72" cy="115"/>
                </a:xfrm>
                <a:prstGeom prst="rect">
                  <a:avLst/>
                </a:prstGeom>
                <a:noFill/>
                <a:ln w="1588"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2000" name="Freeform 1999"/>
                <p:cNvSpPr>
                  <a:spLocks noEditPoints="1"/>
                </p:cNvSpPr>
                <p:nvPr/>
              </p:nvSpPr>
              <p:spPr bwMode="auto">
                <a:xfrm>
                  <a:off x="40152" y="228"/>
                  <a:ext cx="21" cy="62"/>
                </a:xfrm>
                <a:custGeom>
                  <a:avLst/>
                  <a:gdLst>
                    <a:gd name="T0" fmla="*/ 536 w 1411"/>
                    <a:gd name="T1" fmla="*/ 4061 h 4062"/>
                    <a:gd name="T2" fmla="*/ 559 w 1411"/>
                    <a:gd name="T3" fmla="*/ 300 h 4062"/>
                    <a:gd name="T4" fmla="*/ 863 w 1411"/>
                    <a:gd name="T5" fmla="*/ 302 h 4062"/>
                    <a:gd name="T6" fmla="*/ 840 w 1411"/>
                    <a:gd name="T7" fmla="*/ 4062 h 4062"/>
                    <a:gd name="T8" fmla="*/ 536 w 1411"/>
                    <a:gd name="T9" fmla="*/ 4061 h 4062"/>
                    <a:gd name="T10" fmla="*/ 43 w 1411"/>
                    <a:gd name="T11" fmla="*/ 1133 h 4062"/>
                    <a:gd name="T12" fmla="*/ 713 w 1411"/>
                    <a:gd name="T13" fmla="*/ 0 h 4062"/>
                    <a:gd name="T14" fmla="*/ 1370 w 1411"/>
                    <a:gd name="T15" fmla="*/ 1141 h 4062"/>
                    <a:gd name="T16" fmla="*/ 1314 w 1411"/>
                    <a:gd name="T17" fmla="*/ 1348 h 4062"/>
                    <a:gd name="T18" fmla="*/ 1106 w 1411"/>
                    <a:gd name="T19" fmla="*/ 1292 h 4062"/>
                    <a:gd name="T20" fmla="*/ 1106 w 1411"/>
                    <a:gd name="T21" fmla="*/ 1292 h 4062"/>
                    <a:gd name="T22" fmla="*/ 580 w 1411"/>
                    <a:gd name="T23" fmla="*/ 377 h 4062"/>
                    <a:gd name="T24" fmla="*/ 842 w 1411"/>
                    <a:gd name="T25" fmla="*/ 379 h 4062"/>
                    <a:gd name="T26" fmla="*/ 305 w 1411"/>
                    <a:gd name="T27" fmla="*/ 1288 h 4062"/>
                    <a:gd name="T28" fmla="*/ 96 w 1411"/>
                    <a:gd name="T29" fmla="*/ 1341 h 4062"/>
                    <a:gd name="T30" fmla="*/ 43 w 1411"/>
                    <a:gd name="T31" fmla="*/ 1133 h 40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11" h="4062">
                      <a:moveTo>
                        <a:pt x="536" y="4061"/>
                      </a:moveTo>
                      <a:lnTo>
                        <a:pt x="559" y="300"/>
                      </a:lnTo>
                      <a:lnTo>
                        <a:pt x="863" y="302"/>
                      </a:lnTo>
                      <a:lnTo>
                        <a:pt x="840" y="4062"/>
                      </a:lnTo>
                      <a:lnTo>
                        <a:pt x="536" y="4061"/>
                      </a:lnTo>
                      <a:close/>
                      <a:moveTo>
                        <a:pt x="43" y="1133"/>
                      </a:moveTo>
                      <a:lnTo>
                        <a:pt x="713" y="0"/>
                      </a:lnTo>
                      <a:lnTo>
                        <a:pt x="1370" y="1141"/>
                      </a:lnTo>
                      <a:cubicBezTo>
                        <a:pt x="1411" y="1214"/>
                        <a:pt x="1386" y="1307"/>
                        <a:pt x="1314" y="1348"/>
                      </a:cubicBezTo>
                      <a:cubicBezTo>
                        <a:pt x="1241" y="1390"/>
                        <a:pt x="1148" y="1365"/>
                        <a:pt x="1106" y="1292"/>
                      </a:cubicBezTo>
                      <a:lnTo>
                        <a:pt x="1106" y="1292"/>
                      </a:lnTo>
                      <a:lnTo>
                        <a:pt x="580" y="377"/>
                      </a:lnTo>
                      <a:lnTo>
                        <a:pt x="842" y="379"/>
                      </a:lnTo>
                      <a:lnTo>
                        <a:pt x="305" y="1288"/>
                      </a:lnTo>
                      <a:cubicBezTo>
                        <a:pt x="262" y="1360"/>
                        <a:pt x="169" y="1384"/>
                        <a:pt x="96" y="1341"/>
                      </a:cubicBezTo>
                      <a:cubicBezTo>
                        <a:pt x="24" y="1298"/>
                        <a:pt x="0" y="1205"/>
                        <a:pt x="43" y="1133"/>
                      </a:cubicBez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2001" name="Freeform 2000"/>
                <p:cNvSpPr>
                  <a:spLocks noEditPoints="1"/>
                </p:cNvSpPr>
                <p:nvPr/>
              </p:nvSpPr>
              <p:spPr bwMode="auto">
                <a:xfrm>
                  <a:off x="40061" y="343"/>
                  <a:ext cx="54" cy="22"/>
                </a:xfrm>
                <a:custGeom>
                  <a:avLst/>
                  <a:gdLst>
                    <a:gd name="T0" fmla="*/ 3549 w 3552"/>
                    <a:gd name="T1" fmla="*/ 876 h 1411"/>
                    <a:gd name="T2" fmla="*/ 300 w 3552"/>
                    <a:gd name="T3" fmla="*/ 850 h 1411"/>
                    <a:gd name="T4" fmla="*/ 303 w 3552"/>
                    <a:gd name="T5" fmla="*/ 546 h 1411"/>
                    <a:gd name="T6" fmla="*/ 3552 w 3552"/>
                    <a:gd name="T7" fmla="*/ 572 h 1411"/>
                    <a:gd name="T8" fmla="*/ 3549 w 3552"/>
                    <a:gd name="T9" fmla="*/ 876 h 1411"/>
                    <a:gd name="T10" fmla="*/ 1132 w 3552"/>
                    <a:gd name="T11" fmla="*/ 1368 h 1411"/>
                    <a:gd name="T12" fmla="*/ 0 w 3552"/>
                    <a:gd name="T13" fmla="*/ 695 h 1411"/>
                    <a:gd name="T14" fmla="*/ 1142 w 3552"/>
                    <a:gd name="T15" fmla="*/ 41 h 1411"/>
                    <a:gd name="T16" fmla="*/ 1350 w 3552"/>
                    <a:gd name="T17" fmla="*/ 98 h 1411"/>
                    <a:gd name="T18" fmla="*/ 1293 w 3552"/>
                    <a:gd name="T19" fmla="*/ 305 h 1411"/>
                    <a:gd name="T20" fmla="*/ 377 w 3552"/>
                    <a:gd name="T21" fmla="*/ 830 h 1411"/>
                    <a:gd name="T22" fmla="*/ 379 w 3552"/>
                    <a:gd name="T23" fmla="*/ 567 h 1411"/>
                    <a:gd name="T24" fmla="*/ 1287 w 3552"/>
                    <a:gd name="T25" fmla="*/ 1106 h 1411"/>
                    <a:gd name="T26" fmla="*/ 1340 w 3552"/>
                    <a:gd name="T27" fmla="*/ 1315 h 1411"/>
                    <a:gd name="T28" fmla="*/ 1132 w 3552"/>
                    <a:gd name="T29" fmla="*/ 1368 h 1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52" h="1411">
                      <a:moveTo>
                        <a:pt x="3549" y="876"/>
                      </a:moveTo>
                      <a:lnTo>
                        <a:pt x="300" y="850"/>
                      </a:lnTo>
                      <a:lnTo>
                        <a:pt x="303" y="546"/>
                      </a:lnTo>
                      <a:lnTo>
                        <a:pt x="3552" y="572"/>
                      </a:lnTo>
                      <a:lnTo>
                        <a:pt x="3549" y="876"/>
                      </a:lnTo>
                      <a:close/>
                      <a:moveTo>
                        <a:pt x="1132" y="1368"/>
                      </a:moveTo>
                      <a:lnTo>
                        <a:pt x="0" y="695"/>
                      </a:lnTo>
                      <a:lnTo>
                        <a:pt x="1142" y="41"/>
                      </a:lnTo>
                      <a:cubicBezTo>
                        <a:pt x="1215" y="0"/>
                        <a:pt x="1308" y="25"/>
                        <a:pt x="1350" y="98"/>
                      </a:cubicBezTo>
                      <a:cubicBezTo>
                        <a:pt x="1391" y="170"/>
                        <a:pt x="1366" y="263"/>
                        <a:pt x="1293" y="305"/>
                      </a:cubicBezTo>
                      <a:lnTo>
                        <a:pt x="377" y="830"/>
                      </a:lnTo>
                      <a:lnTo>
                        <a:pt x="379" y="567"/>
                      </a:lnTo>
                      <a:lnTo>
                        <a:pt x="1287" y="1106"/>
                      </a:lnTo>
                      <a:cubicBezTo>
                        <a:pt x="1359" y="1149"/>
                        <a:pt x="1383" y="1243"/>
                        <a:pt x="1340" y="1315"/>
                      </a:cubicBezTo>
                      <a:cubicBezTo>
                        <a:pt x="1297" y="1387"/>
                        <a:pt x="1204" y="1411"/>
                        <a:pt x="1132" y="1368"/>
                      </a:cubicBez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cxnSp>
              <p:nvCxnSpPr>
                <p:cNvPr id="2002" name="Line 242"/>
                <p:cNvCxnSpPr/>
                <p:nvPr/>
              </p:nvCxnSpPr>
              <p:spPr bwMode="auto">
                <a:xfrm>
                  <a:off x="40199" y="215"/>
                  <a:ext cx="0" cy="274"/>
                </a:xfrm>
                <a:prstGeom prst="line">
                  <a:avLst/>
                </a:prstGeom>
                <a:noFill/>
                <a:ln w="1588" cap="flat">
                  <a:solidFill>
                    <a:srgbClr val="000000"/>
                  </a:solidFill>
                  <a:prstDash val="solid"/>
                  <a:miter lim="800000"/>
                  <a:headEnd/>
                  <a:tailEnd/>
                </a:ln>
                <a:extLst>
                  <a:ext uri="{909E8E84-426E-40DD-AFC4-6F175D3DCCD1}">
                    <a14:hiddenFill xmlns:a14="http://schemas.microsoft.com/office/drawing/2010/main">
                      <a:noFill/>
                    </a14:hiddenFill>
                  </a:ext>
                </a:extLst>
              </p:spPr>
            </p:cxnSp>
            <p:sp>
              <p:nvSpPr>
                <p:cNvPr id="2003" name="Freeform 2002"/>
                <p:cNvSpPr>
                  <a:spLocks noEditPoints="1"/>
                </p:cNvSpPr>
                <p:nvPr/>
              </p:nvSpPr>
              <p:spPr bwMode="auto">
                <a:xfrm>
                  <a:off x="40208" y="340"/>
                  <a:ext cx="54" cy="21"/>
                </a:xfrm>
                <a:custGeom>
                  <a:avLst/>
                  <a:gdLst>
                    <a:gd name="T0" fmla="*/ 3249 w 3552"/>
                    <a:gd name="T1" fmla="*/ 865 h 1412"/>
                    <a:gd name="T2" fmla="*/ 0 w 3552"/>
                    <a:gd name="T3" fmla="*/ 839 h 1412"/>
                    <a:gd name="T4" fmla="*/ 3 w 3552"/>
                    <a:gd name="T5" fmla="*/ 535 h 1412"/>
                    <a:gd name="T6" fmla="*/ 3252 w 3552"/>
                    <a:gd name="T7" fmla="*/ 561 h 1412"/>
                    <a:gd name="T8" fmla="*/ 3249 w 3552"/>
                    <a:gd name="T9" fmla="*/ 865 h 1412"/>
                    <a:gd name="T10" fmla="*/ 2420 w 3552"/>
                    <a:gd name="T11" fmla="*/ 43 h 1412"/>
                    <a:gd name="T12" fmla="*/ 3552 w 3552"/>
                    <a:gd name="T13" fmla="*/ 716 h 1412"/>
                    <a:gd name="T14" fmla="*/ 2410 w 3552"/>
                    <a:gd name="T15" fmla="*/ 1370 h 1412"/>
                    <a:gd name="T16" fmla="*/ 2202 w 3552"/>
                    <a:gd name="T17" fmla="*/ 1314 h 1412"/>
                    <a:gd name="T18" fmla="*/ 2259 w 3552"/>
                    <a:gd name="T19" fmla="*/ 1106 h 1412"/>
                    <a:gd name="T20" fmla="*/ 3175 w 3552"/>
                    <a:gd name="T21" fmla="*/ 581 h 1412"/>
                    <a:gd name="T22" fmla="*/ 3173 w 3552"/>
                    <a:gd name="T23" fmla="*/ 844 h 1412"/>
                    <a:gd name="T24" fmla="*/ 2265 w 3552"/>
                    <a:gd name="T25" fmla="*/ 305 h 1412"/>
                    <a:gd name="T26" fmla="*/ 2212 w 3552"/>
                    <a:gd name="T27" fmla="*/ 96 h 1412"/>
                    <a:gd name="T28" fmla="*/ 2420 w 3552"/>
                    <a:gd name="T29" fmla="*/ 43 h 1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52" h="1412">
                      <a:moveTo>
                        <a:pt x="3249" y="865"/>
                      </a:moveTo>
                      <a:lnTo>
                        <a:pt x="0" y="839"/>
                      </a:lnTo>
                      <a:lnTo>
                        <a:pt x="3" y="535"/>
                      </a:lnTo>
                      <a:lnTo>
                        <a:pt x="3252" y="561"/>
                      </a:lnTo>
                      <a:lnTo>
                        <a:pt x="3249" y="865"/>
                      </a:lnTo>
                      <a:close/>
                      <a:moveTo>
                        <a:pt x="2420" y="43"/>
                      </a:moveTo>
                      <a:lnTo>
                        <a:pt x="3552" y="716"/>
                      </a:lnTo>
                      <a:lnTo>
                        <a:pt x="2410" y="1370"/>
                      </a:lnTo>
                      <a:cubicBezTo>
                        <a:pt x="2337" y="1412"/>
                        <a:pt x="2244" y="1386"/>
                        <a:pt x="2202" y="1314"/>
                      </a:cubicBezTo>
                      <a:cubicBezTo>
                        <a:pt x="2161" y="1241"/>
                        <a:pt x="2186" y="1148"/>
                        <a:pt x="2259" y="1106"/>
                      </a:cubicBezTo>
                      <a:lnTo>
                        <a:pt x="3175" y="581"/>
                      </a:lnTo>
                      <a:lnTo>
                        <a:pt x="3173" y="844"/>
                      </a:lnTo>
                      <a:lnTo>
                        <a:pt x="2265" y="305"/>
                      </a:lnTo>
                      <a:cubicBezTo>
                        <a:pt x="2193" y="262"/>
                        <a:pt x="2169" y="169"/>
                        <a:pt x="2212" y="96"/>
                      </a:cubicBezTo>
                      <a:cubicBezTo>
                        <a:pt x="2255" y="24"/>
                        <a:pt x="2348" y="0"/>
                        <a:pt x="2420" y="43"/>
                      </a:cubicBez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2004" name="Freeform 2003"/>
                <p:cNvSpPr>
                  <a:spLocks noEditPoints="1"/>
                </p:cNvSpPr>
                <p:nvPr/>
              </p:nvSpPr>
              <p:spPr bwMode="auto">
                <a:xfrm>
                  <a:off x="40157" y="419"/>
                  <a:ext cx="21" cy="51"/>
                </a:xfrm>
                <a:custGeom>
                  <a:avLst/>
                  <a:gdLst>
                    <a:gd name="T0" fmla="*/ 851 w 1411"/>
                    <a:gd name="T1" fmla="*/ 3056 h 3357"/>
                    <a:gd name="T2" fmla="*/ 873 w 1411"/>
                    <a:gd name="T3" fmla="*/ 3 h 3357"/>
                    <a:gd name="T4" fmla="*/ 569 w 1411"/>
                    <a:gd name="T5" fmla="*/ 0 h 3357"/>
                    <a:gd name="T6" fmla="*/ 547 w 1411"/>
                    <a:gd name="T7" fmla="*/ 3054 h 3357"/>
                    <a:gd name="T8" fmla="*/ 851 w 1411"/>
                    <a:gd name="T9" fmla="*/ 3056 h 3357"/>
                    <a:gd name="T10" fmla="*/ 42 w 1411"/>
                    <a:gd name="T11" fmla="*/ 2215 h 3357"/>
                    <a:gd name="T12" fmla="*/ 696 w 1411"/>
                    <a:gd name="T13" fmla="*/ 3357 h 3357"/>
                    <a:gd name="T14" fmla="*/ 1368 w 1411"/>
                    <a:gd name="T15" fmla="*/ 2225 h 3357"/>
                    <a:gd name="T16" fmla="*/ 1315 w 1411"/>
                    <a:gd name="T17" fmla="*/ 2017 h 3357"/>
                    <a:gd name="T18" fmla="*/ 1107 w 1411"/>
                    <a:gd name="T19" fmla="*/ 2070 h 3357"/>
                    <a:gd name="T20" fmla="*/ 1107 w 1411"/>
                    <a:gd name="T21" fmla="*/ 2070 h 3357"/>
                    <a:gd name="T22" fmla="*/ 568 w 1411"/>
                    <a:gd name="T23" fmla="*/ 2978 h 3357"/>
                    <a:gd name="T24" fmla="*/ 831 w 1411"/>
                    <a:gd name="T25" fmla="*/ 2980 h 3357"/>
                    <a:gd name="T26" fmla="*/ 305 w 1411"/>
                    <a:gd name="T27" fmla="*/ 2064 h 3357"/>
                    <a:gd name="T28" fmla="*/ 98 w 1411"/>
                    <a:gd name="T29" fmla="*/ 2008 h 3357"/>
                    <a:gd name="T30" fmla="*/ 42 w 1411"/>
                    <a:gd name="T31" fmla="*/ 2215 h 3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11" h="3357">
                      <a:moveTo>
                        <a:pt x="851" y="3056"/>
                      </a:moveTo>
                      <a:lnTo>
                        <a:pt x="873" y="3"/>
                      </a:lnTo>
                      <a:lnTo>
                        <a:pt x="569" y="0"/>
                      </a:lnTo>
                      <a:lnTo>
                        <a:pt x="547" y="3054"/>
                      </a:lnTo>
                      <a:lnTo>
                        <a:pt x="851" y="3056"/>
                      </a:lnTo>
                      <a:close/>
                      <a:moveTo>
                        <a:pt x="42" y="2215"/>
                      </a:moveTo>
                      <a:lnTo>
                        <a:pt x="696" y="3357"/>
                      </a:lnTo>
                      <a:lnTo>
                        <a:pt x="1368" y="2225"/>
                      </a:lnTo>
                      <a:cubicBezTo>
                        <a:pt x="1411" y="2153"/>
                        <a:pt x="1387" y="2059"/>
                        <a:pt x="1315" y="2017"/>
                      </a:cubicBezTo>
                      <a:cubicBezTo>
                        <a:pt x="1243" y="1974"/>
                        <a:pt x="1149" y="1998"/>
                        <a:pt x="1107" y="2070"/>
                      </a:cubicBezTo>
                      <a:lnTo>
                        <a:pt x="1107" y="2070"/>
                      </a:lnTo>
                      <a:lnTo>
                        <a:pt x="568" y="2978"/>
                      </a:lnTo>
                      <a:lnTo>
                        <a:pt x="831" y="2980"/>
                      </a:lnTo>
                      <a:lnTo>
                        <a:pt x="305" y="2064"/>
                      </a:lnTo>
                      <a:cubicBezTo>
                        <a:pt x="263" y="1991"/>
                        <a:pt x="171" y="1966"/>
                        <a:pt x="98" y="2008"/>
                      </a:cubicBezTo>
                      <a:cubicBezTo>
                        <a:pt x="25" y="2049"/>
                        <a:pt x="0" y="2142"/>
                        <a:pt x="42" y="2215"/>
                      </a:cubicBez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grpSp>
          <p:grpSp>
            <p:nvGrpSpPr>
              <p:cNvPr id="1824" name="Group 1823"/>
              <p:cNvGrpSpPr>
                <a:grpSpLocks/>
              </p:cNvGrpSpPr>
              <p:nvPr/>
            </p:nvGrpSpPr>
            <p:grpSpPr bwMode="auto">
              <a:xfrm>
                <a:off x="40060" y="15"/>
                <a:ext cx="1801" cy="827"/>
                <a:chOff x="40060" y="15"/>
                <a:chExt cx="1801" cy="827"/>
              </a:xfrm>
            </p:grpSpPr>
            <p:sp>
              <p:nvSpPr>
                <p:cNvPr id="1827" name="Rectangle 1826"/>
                <p:cNvSpPr>
                  <a:spLocks noChangeArrowheads="1"/>
                </p:cNvSpPr>
                <p:nvPr/>
              </p:nvSpPr>
              <p:spPr bwMode="auto">
                <a:xfrm>
                  <a:off x="40060" y="526"/>
                  <a:ext cx="126" cy="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p>
                  <a:pPr fontAlgn="base"/>
                  <a:r>
                    <a:rPr lang="en-US" sz="1100" b="1">
                      <a:solidFill>
                        <a:srgbClr val="000000"/>
                      </a:solidFill>
                      <a:ea typeface="Times New Roman"/>
                    </a:rPr>
                    <a:t>Local</a:t>
                  </a:r>
                  <a:endParaRPr lang="en-US" sz="1100">
                    <a:solidFill>
                      <a:srgbClr val="000000"/>
                    </a:solidFill>
                    <a:latin typeface="Times New Roman"/>
                    <a:ea typeface="Times New Roman"/>
                  </a:endParaRPr>
                </a:p>
              </p:txBody>
            </p:sp>
            <p:sp>
              <p:nvSpPr>
                <p:cNvPr id="1828" name="Rectangle 1827"/>
                <p:cNvSpPr>
                  <a:spLocks noChangeArrowheads="1"/>
                </p:cNvSpPr>
                <p:nvPr/>
              </p:nvSpPr>
              <p:spPr bwMode="auto">
                <a:xfrm>
                  <a:off x="40182" y="758"/>
                  <a:ext cx="142" cy="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p>
                  <a:pPr fontAlgn="base"/>
                  <a:r>
                    <a:rPr lang="en-US" sz="1100" b="1">
                      <a:solidFill>
                        <a:srgbClr val="000000"/>
                      </a:solidFill>
                      <a:ea typeface="Times New Roman"/>
                    </a:rPr>
                    <a:t>Graph</a:t>
                  </a:r>
                  <a:endParaRPr lang="en-US" sz="1100">
                    <a:solidFill>
                      <a:srgbClr val="000000"/>
                    </a:solidFill>
                    <a:latin typeface="Times New Roman"/>
                    <a:ea typeface="Times New Roman"/>
                  </a:endParaRPr>
                </a:p>
              </p:txBody>
            </p:sp>
            <p:sp>
              <p:nvSpPr>
                <p:cNvPr id="1829" name="Rectangle 1828"/>
                <p:cNvSpPr>
                  <a:spLocks noChangeArrowheads="1"/>
                </p:cNvSpPr>
                <p:nvPr/>
              </p:nvSpPr>
              <p:spPr bwMode="auto">
                <a:xfrm>
                  <a:off x="40551" y="15"/>
                  <a:ext cx="664" cy="1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830" name="Rectangle 1829"/>
                <p:cNvSpPr>
                  <a:spLocks noChangeArrowheads="1"/>
                </p:cNvSpPr>
                <p:nvPr/>
              </p:nvSpPr>
              <p:spPr bwMode="auto">
                <a:xfrm>
                  <a:off x="40552" y="15"/>
                  <a:ext cx="663" cy="150"/>
                </a:xfrm>
                <a:prstGeom prst="rect">
                  <a:avLst/>
                </a:prstGeom>
                <a:noFill/>
                <a:ln w="635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831" name="Rectangle 1830"/>
                <p:cNvSpPr>
                  <a:spLocks noChangeArrowheads="1"/>
                </p:cNvSpPr>
                <p:nvPr/>
              </p:nvSpPr>
              <p:spPr bwMode="auto">
                <a:xfrm>
                  <a:off x="40667" y="62"/>
                  <a:ext cx="59" cy="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p>
                  <a:pPr fontAlgn="base"/>
                  <a:r>
                    <a:rPr lang="en-US" sz="1100" b="1">
                      <a:solidFill>
                        <a:srgbClr val="000000"/>
                      </a:solidFill>
                      <a:ea typeface="Times New Roman"/>
                    </a:rPr>
                    <a:t>(5) </a:t>
                  </a:r>
                  <a:endParaRPr lang="en-US" sz="1100">
                    <a:solidFill>
                      <a:srgbClr val="000000"/>
                    </a:solidFill>
                    <a:latin typeface="Times New Roman"/>
                    <a:ea typeface="Times New Roman"/>
                  </a:endParaRPr>
                </a:p>
              </p:txBody>
            </p:sp>
            <p:sp>
              <p:nvSpPr>
                <p:cNvPr id="1832" name="Rectangle 1831"/>
                <p:cNvSpPr>
                  <a:spLocks noChangeArrowheads="1"/>
                </p:cNvSpPr>
                <p:nvPr/>
              </p:nvSpPr>
              <p:spPr bwMode="auto">
                <a:xfrm>
                  <a:off x="40742" y="62"/>
                  <a:ext cx="96" cy="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p>
                  <a:pPr fontAlgn="base"/>
                  <a:r>
                    <a:rPr lang="en-US" sz="1100" b="1">
                      <a:solidFill>
                        <a:srgbClr val="000000"/>
                      </a:solidFill>
                      <a:ea typeface="Times New Roman"/>
                    </a:rPr>
                    <a:t>Map</a:t>
                  </a:r>
                  <a:endParaRPr lang="en-US" sz="1100">
                    <a:solidFill>
                      <a:srgbClr val="000000"/>
                    </a:solidFill>
                    <a:latin typeface="Times New Roman"/>
                    <a:ea typeface="Times New Roman"/>
                  </a:endParaRPr>
                </a:p>
              </p:txBody>
            </p:sp>
            <p:sp>
              <p:nvSpPr>
                <p:cNvPr id="1833" name="Rectangle 1832"/>
                <p:cNvSpPr>
                  <a:spLocks noChangeArrowheads="1"/>
                </p:cNvSpPr>
                <p:nvPr/>
              </p:nvSpPr>
              <p:spPr bwMode="auto">
                <a:xfrm>
                  <a:off x="40842" y="62"/>
                  <a:ext cx="16" cy="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p>
                  <a:pPr fontAlgn="base"/>
                  <a:r>
                    <a:rPr lang="en-US" sz="1100" b="1">
                      <a:solidFill>
                        <a:srgbClr val="000000"/>
                      </a:solidFill>
                      <a:ea typeface="Times New Roman"/>
                    </a:rPr>
                    <a:t>-</a:t>
                  </a:r>
                  <a:endParaRPr lang="en-US" sz="1100">
                    <a:solidFill>
                      <a:srgbClr val="000000"/>
                    </a:solidFill>
                    <a:latin typeface="Times New Roman"/>
                    <a:ea typeface="Times New Roman"/>
                  </a:endParaRPr>
                </a:p>
              </p:txBody>
            </p:sp>
            <p:sp>
              <p:nvSpPr>
                <p:cNvPr id="1834" name="Rectangle 1833"/>
                <p:cNvSpPr>
                  <a:spLocks noChangeArrowheads="1"/>
                </p:cNvSpPr>
                <p:nvPr/>
              </p:nvSpPr>
              <p:spPr bwMode="auto">
                <a:xfrm>
                  <a:off x="40858" y="62"/>
                  <a:ext cx="235" cy="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p>
                  <a:pPr fontAlgn="base"/>
                  <a:r>
                    <a:rPr lang="en-US" sz="1100" b="1" dirty="0">
                      <a:solidFill>
                        <a:srgbClr val="000000"/>
                      </a:solidFill>
                      <a:ea typeface="Times New Roman"/>
                    </a:rPr>
                    <a:t>Streaming</a:t>
                  </a:r>
                  <a:endParaRPr lang="en-US" sz="1100" dirty="0">
                    <a:solidFill>
                      <a:srgbClr val="000000"/>
                    </a:solidFill>
                    <a:latin typeface="Times New Roman"/>
                    <a:ea typeface="Times New Roman"/>
                  </a:endParaRPr>
                </a:p>
              </p:txBody>
            </p:sp>
            <p:sp>
              <p:nvSpPr>
                <p:cNvPr id="1835" name="Rectangle 1834"/>
                <p:cNvSpPr>
                  <a:spLocks noChangeArrowheads="1"/>
                </p:cNvSpPr>
                <p:nvPr/>
              </p:nvSpPr>
              <p:spPr bwMode="auto">
                <a:xfrm>
                  <a:off x="40541" y="167"/>
                  <a:ext cx="674" cy="675"/>
                </a:xfrm>
                <a:prstGeom prst="rect">
                  <a:avLst/>
                </a:prstGeom>
                <a:solidFill>
                  <a:srgbClr val="D9D9D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836" name="Rectangle 1835"/>
                <p:cNvSpPr>
                  <a:spLocks noChangeArrowheads="1"/>
                </p:cNvSpPr>
                <p:nvPr/>
              </p:nvSpPr>
              <p:spPr bwMode="auto">
                <a:xfrm>
                  <a:off x="40552" y="165"/>
                  <a:ext cx="663" cy="677"/>
                </a:xfrm>
                <a:prstGeom prst="rect">
                  <a:avLst/>
                </a:prstGeom>
                <a:noFill/>
                <a:ln w="635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837" name="Rectangle 1836"/>
                <p:cNvSpPr>
                  <a:spLocks noChangeArrowheads="1"/>
                </p:cNvSpPr>
                <p:nvPr/>
              </p:nvSpPr>
              <p:spPr bwMode="auto">
                <a:xfrm>
                  <a:off x="40772" y="502"/>
                  <a:ext cx="8" cy="1"/>
                </a:xfrm>
                <a:prstGeom prst="rect">
                  <a:avLst/>
                </a:prstGeom>
                <a:solidFill>
                  <a:srgbClr val="9B9B9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838" name="Rectangle 1837"/>
                <p:cNvSpPr>
                  <a:spLocks noChangeArrowheads="1"/>
                </p:cNvSpPr>
                <p:nvPr/>
              </p:nvSpPr>
              <p:spPr bwMode="auto">
                <a:xfrm>
                  <a:off x="40772" y="503"/>
                  <a:ext cx="8" cy="1"/>
                </a:xfrm>
                <a:prstGeom prst="rect">
                  <a:avLst/>
                </a:prstGeom>
                <a:solidFill>
                  <a:srgbClr val="97979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839" name="Rectangle 1838"/>
                <p:cNvSpPr>
                  <a:spLocks noChangeArrowheads="1"/>
                </p:cNvSpPr>
                <p:nvPr/>
              </p:nvSpPr>
              <p:spPr bwMode="auto">
                <a:xfrm>
                  <a:off x="40772" y="504"/>
                  <a:ext cx="8" cy="1"/>
                </a:xfrm>
                <a:prstGeom prst="rect">
                  <a:avLst/>
                </a:prstGeom>
                <a:solidFill>
                  <a:srgbClr val="94949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840" name="Rectangle 1839"/>
                <p:cNvSpPr>
                  <a:spLocks noChangeArrowheads="1"/>
                </p:cNvSpPr>
                <p:nvPr/>
              </p:nvSpPr>
              <p:spPr bwMode="auto">
                <a:xfrm>
                  <a:off x="40772" y="505"/>
                  <a:ext cx="8" cy="1"/>
                </a:xfrm>
                <a:prstGeom prst="rect">
                  <a:avLst/>
                </a:prstGeom>
                <a:solidFill>
                  <a:srgbClr val="90909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841" name="Rectangle 1840"/>
                <p:cNvSpPr>
                  <a:spLocks noChangeArrowheads="1"/>
                </p:cNvSpPr>
                <p:nvPr/>
              </p:nvSpPr>
              <p:spPr bwMode="auto">
                <a:xfrm>
                  <a:off x="40772" y="506"/>
                  <a:ext cx="8" cy="1"/>
                </a:xfrm>
                <a:prstGeom prst="rect">
                  <a:avLst/>
                </a:prstGeom>
                <a:solidFill>
                  <a:srgbClr val="8B8B8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842" name="Rectangle 1841"/>
                <p:cNvSpPr>
                  <a:spLocks noChangeArrowheads="1"/>
                </p:cNvSpPr>
                <p:nvPr/>
              </p:nvSpPr>
              <p:spPr bwMode="auto">
                <a:xfrm>
                  <a:off x="40772" y="507"/>
                  <a:ext cx="8" cy="1"/>
                </a:xfrm>
                <a:prstGeom prst="rect">
                  <a:avLst/>
                </a:prstGeom>
                <a:solidFill>
                  <a:srgbClr val="85858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843" name="Rectangle 1842"/>
                <p:cNvSpPr>
                  <a:spLocks noChangeArrowheads="1"/>
                </p:cNvSpPr>
                <p:nvPr/>
              </p:nvSpPr>
              <p:spPr bwMode="auto">
                <a:xfrm>
                  <a:off x="40772" y="508"/>
                  <a:ext cx="8" cy="1"/>
                </a:xfrm>
                <a:prstGeom prst="rect">
                  <a:avLst/>
                </a:prstGeom>
                <a:solidFill>
                  <a:srgbClr val="7F7F7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844" name="Rectangle 1843"/>
                <p:cNvSpPr>
                  <a:spLocks noChangeArrowheads="1"/>
                </p:cNvSpPr>
                <p:nvPr/>
              </p:nvSpPr>
              <p:spPr bwMode="auto">
                <a:xfrm>
                  <a:off x="40772" y="509"/>
                  <a:ext cx="8" cy="1"/>
                </a:xfrm>
                <a:prstGeom prst="rect">
                  <a:avLst/>
                </a:prstGeom>
                <a:solidFill>
                  <a:srgbClr val="79797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845" name="Oval 1844"/>
                <p:cNvSpPr>
                  <a:spLocks noChangeArrowheads="1"/>
                </p:cNvSpPr>
                <p:nvPr/>
              </p:nvSpPr>
              <p:spPr bwMode="auto">
                <a:xfrm>
                  <a:off x="40773" y="503"/>
                  <a:ext cx="7" cy="6"/>
                </a:xfrm>
                <a:prstGeom prst="ellipse">
                  <a:avLst/>
                </a:prstGeom>
                <a:noFill/>
                <a:ln w="635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846" name="Rectangle 1845"/>
                <p:cNvSpPr>
                  <a:spLocks noChangeArrowheads="1"/>
                </p:cNvSpPr>
                <p:nvPr/>
              </p:nvSpPr>
              <p:spPr bwMode="auto">
                <a:xfrm>
                  <a:off x="40831" y="502"/>
                  <a:ext cx="8" cy="1"/>
                </a:xfrm>
                <a:prstGeom prst="rect">
                  <a:avLst/>
                </a:prstGeom>
                <a:solidFill>
                  <a:srgbClr val="9B9B9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847" name="Rectangle 1846"/>
                <p:cNvSpPr>
                  <a:spLocks noChangeArrowheads="1"/>
                </p:cNvSpPr>
                <p:nvPr/>
              </p:nvSpPr>
              <p:spPr bwMode="auto">
                <a:xfrm>
                  <a:off x="40831" y="503"/>
                  <a:ext cx="8" cy="1"/>
                </a:xfrm>
                <a:prstGeom prst="rect">
                  <a:avLst/>
                </a:prstGeom>
                <a:solidFill>
                  <a:srgbClr val="97979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848" name="Rectangle 1847"/>
                <p:cNvSpPr>
                  <a:spLocks noChangeArrowheads="1"/>
                </p:cNvSpPr>
                <p:nvPr/>
              </p:nvSpPr>
              <p:spPr bwMode="auto">
                <a:xfrm>
                  <a:off x="40831" y="504"/>
                  <a:ext cx="8" cy="1"/>
                </a:xfrm>
                <a:prstGeom prst="rect">
                  <a:avLst/>
                </a:prstGeom>
                <a:solidFill>
                  <a:srgbClr val="94949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849" name="Rectangle 1848"/>
                <p:cNvSpPr>
                  <a:spLocks noChangeArrowheads="1"/>
                </p:cNvSpPr>
                <p:nvPr/>
              </p:nvSpPr>
              <p:spPr bwMode="auto">
                <a:xfrm>
                  <a:off x="40831" y="505"/>
                  <a:ext cx="8" cy="1"/>
                </a:xfrm>
                <a:prstGeom prst="rect">
                  <a:avLst/>
                </a:prstGeom>
                <a:solidFill>
                  <a:srgbClr val="90909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850" name="Rectangle 1849"/>
                <p:cNvSpPr>
                  <a:spLocks noChangeArrowheads="1"/>
                </p:cNvSpPr>
                <p:nvPr/>
              </p:nvSpPr>
              <p:spPr bwMode="auto">
                <a:xfrm>
                  <a:off x="40831" y="506"/>
                  <a:ext cx="8" cy="1"/>
                </a:xfrm>
                <a:prstGeom prst="rect">
                  <a:avLst/>
                </a:prstGeom>
                <a:solidFill>
                  <a:srgbClr val="8B8B8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851" name="Rectangle 1850"/>
                <p:cNvSpPr>
                  <a:spLocks noChangeArrowheads="1"/>
                </p:cNvSpPr>
                <p:nvPr/>
              </p:nvSpPr>
              <p:spPr bwMode="auto">
                <a:xfrm>
                  <a:off x="40831" y="507"/>
                  <a:ext cx="8" cy="1"/>
                </a:xfrm>
                <a:prstGeom prst="rect">
                  <a:avLst/>
                </a:prstGeom>
                <a:solidFill>
                  <a:srgbClr val="85858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852" name="Rectangle 1851"/>
                <p:cNvSpPr>
                  <a:spLocks noChangeArrowheads="1"/>
                </p:cNvSpPr>
                <p:nvPr/>
              </p:nvSpPr>
              <p:spPr bwMode="auto">
                <a:xfrm>
                  <a:off x="40831" y="508"/>
                  <a:ext cx="8" cy="1"/>
                </a:xfrm>
                <a:prstGeom prst="rect">
                  <a:avLst/>
                </a:prstGeom>
                <a:solidFill>
                  <a:srgbClr val="7F7F7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853" name="Rectangle 1852"/>
                <p:cNvSpPr>
                  <a:spLocks noChangeArrowheads="1"/>
                </p:cNvSpPr>
                <p:nvPr/>
              </p:nvSpPr>
              <p:spPr bwMode="auto">
                <a:xfrm>
                  <a:off x="40831" y="509"/>
                  <a:ext cx="8" cy="1"/>
                </a:xfrm>
                <a:prstGeom prst="rect">
                  <a:avLst/>
                </a:prstGeom>
                <a:solidFill>
                  <a:srgbClr val="79797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854" name="Oval 1853"/>
                <p:cNvSpPr>
                  <a:spLocks noChangeArrowheads="1"/>
                </p:cNvSpPr>
                <p:nvPr/>
              </p:nvSpPr>
              <p:spPr bwMode="auto">
                <a:xfrm>
                  <a:off x="40832" y="503"/>
                  <a:ext cx="7" cy="6"/>
                </a:xfrm>
                <a:prstGeom prst="ellipse">
                  <a:avLst/>
                </a:prstGeom>
                <a:noFill/>
                <a:ln w="635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855" name="Rectangle 1854"/>
                <p:cNvSpPr>
                  <a:spLocks noChangeArrowheads="1"/>
                </p:cNvSpPr>
                <p:nvPr/>
              </p:nvSpPr>
              <p:spPr bwMode="auto">
                <a:xfrm>
                  <a:off x="40626" y="200"/>
                  <a:ext cx="126" cy="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p>
                  <a:pPr fontAlgn="base"/>
                  <a:r>
                    <a:rPr lang="en-US" sz="1100" b="1">
                      <a:solidFill>
                        <a:srgbClr val="000000"/>
                      </a:solidFill>
                      <a:ea typeface="Times New Roman"/>
                    </a:rPr>
                    <a:t>maps</a:t>
                  </a:r>
                  <a:endParaRPr lang="en-US" sz="1100">
                    <a:solidFill>
                      <a:srgbClr val="000000"/>
                    </a:solidFill>
                    <a:latin typeface="Times New Roman"/>
                    <a:ea typeface="Times New Roman"/>
                  </a:endParaRPr>
                </a:p>
              </p:txBody>
            </p:sp>
            <p:sp>
              <p:nvSpPr>
                <p:cNvPr id="1856" name="Oval 1855"/>
                <p:cNvSpPr>
                  <a:spLocks noChangeArrowheads="1"/>
                </p:cNvSpPr>
                <p:nvPr/>
              </p:nvSpPr>
              <p:spPr bwMode="auto">
                <a:xfrm>
                  <a:off x="40694" y="556"/>
                  <a:ext cx="88" cy="98"/>
                </a:xfrm>
                <a:prstGeom prst="ellipse">
                  <a:avLst/>
                </a:prstGeom>
                <a:solidFill>
                  <a:srgbClr val="92D05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857" name="Oval 1856"/>
                <p:cNvSpPr>
                  <a:spLocks noChangeArrowheads="1"/>
                </p:cNvSpPr>
                <p:nvPr/>
              </p:nvSpPr>
              <p:spPr bwMode="auto">
                <a:xfrm>
                  <a:off x="40694" y="556"/>
                  <a:ext cx="88" cy="98"/>
                </a:xfrm>
                <a:prstGeom prst="ellipse">
                  <a:avLst/>
                </a:prstGeom>
                <a:noFill/>
                <a:ln w="12700" cap="flat">
                  <a:solidFill>
                    <a:srgbClr val="78787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858" name="Freeform 1857"/>
                <p:cNvSpPr>
                  <a:spLocks noEditPoints="1"/>
                </p:cNvSpPr>
                <p:nvPr/>
              </p:nvSpPr>
              <p:spPr bwMode="auto">
                <a:xfrm>
                  <a:off x="40713" y="654"/>
                  <a:ext cx="50" cy="102"/>
                </a:xfrm>
                <a:custGeom>
                  <a:avLst/>
                  <a:gdLst>
                    <a:gd name="T0" fmla="*/ 27 w 50"/>
                    <a:gd name="T1" fmla="*/ 0 h 102"/>
                    <a:gd name="T2" fmla="*/ 27 w 50"/>
                    <a:gd name="T3" fmla="*/ 62 h 102"/>
                    <a:gd name="T4" fmla="*/ 23 w 50"/>
                    <a:gd name="T5" fmla="*/ 62 h 102"/>
                    <a:gd name="T6" fmla="*/ 23 w 50"/>
                    <a:gd name="T7" fmla="*/ 0 h 102"/>
                    <a:gd name="T8" fmla="*/ 27 w 50"/>
                    <a:gd name="T9" fmla="*/ 0 h 102"/>
                    <a:gd name="T10" fmla="*/ 50 w 50"/>
                    <a:gd name="T11" fmla="*/ 54 h 102"/>
                    <a:gd name="T12" fmla="*/ 25 w 50"/>
                    <a:gd name="T13" fmla="*/ 102 h 102"/>
                    <a:gd name="T14" fmla="*/ 0 w 50"/>
                    <a:gd name="T15" fmla="*/ 54 h 102"/>
                    <a:gd name="T16" fmla="*/ 50 w 50"/>
                    <a:gd name="T17" fmla="*/ 54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102">
                      <a:moveTo>
                        <a:pt x="27" y="0"/>
                      </a:moveTo>
                      <a:lnTo>
                        <a:pt x="27" y="62"/>
                      </a:lnTo>
                      <a:lnTo>
                        <a:pt x="23" y="62"/>
                      </a:lnTo>
                      <a:lnTo>
                        <a:pt x="23" y="0"/>
                      </a:lnTo>
                      <a:lnTo>
                        <a:pt x="27" y="0"/>
                      </a:lnTo>
                      <a:close/>
                      <a:moveTo>
                        <a:pt x="50" y="54"/>
                      </a:moveTo>
                      <a:lnTo>
                        <a:pt x="25" y="102"/>
                      </a:lnTo>
                      <a:lnTo>
                        <a:pt x="0" y="54"/>
                      </a:lnTo>
                      <a:lnTo>
                        <a:pt x="50" y="54"/>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859" name="Oval 1858"/>
                <p:cNvSpPr>
                  <a:spLocks noChangeArrowheads="1"/>
                </p:cNvSpPr>
                <p:nvPr/>
              </p:nvSpPr>
              <p:spPr bwMode="auto">
                <a:xfrm>
                  <a:off x="40694" y="355"/>
                  <a:ext cx="88" cy="98"/>
                </a:xfrm>
                <a:prstGeom prst="ellipse">
                  <a:avLst/>
                </a:prstGeom>
                <a:solidFill>
                  <a:srgbClr val="92D05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860" name="Oval 1859"/>
                <p:cNvSpPr>
                  <a:spLocks noChangeArrowheads="1"/>
                </p:cNvSpPr>
                <p:nvPr/>
              </p:nvSpPr>
              <p:spPr bwMode="auto">
                <a:xfrm>
                  <a:off x="40694" y="355"/>
                  <a:ext cx="88" cy="98"/>
                </a:xfrm>
                <a:prstGeom prst="ellipse">
                  <a:avLst/>
                </a:prstGeom>
                <a:noFill/>
                <a:ln w="12700" cap="flat">
                  <a:solidFill>
                    <a:srgbClr val="78787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861" name="Freeform 1860"/>
                <p:cNvSpPr>
                  <a:spLocks noEditPoints="1"/>
                </p:cNvSpPr>
                <p:nvPr/>
              </p:nvSpPr>
              <p:spPr bwMode="auto">
                <a:xfrm>
                  <a:off x="40713" y="255"/>
                  <a:ext cx="50" cy="97"/>
                </a:xfrm>
                <a:custGeom>
                  <a:avLst/>
                  <a:gdLst>
                    <a:gd name="T0" fmla="*/ 27 w 50"/>
                    <a:gd name="T1" fmla="*/ 0 h 97"/>
                    <a:gd name="T2" fmla="*/ 27 w 50"/>
                    <a:gd name="T3" fmla="*/ 57 h 97"/>
                    <a:gd name="T4" fmla="*/ 23 w 50"/>
                    <a:gd name="T5" fmla="*/ 57 h 97"/>
                    <a:gd name="T6" fmla="*/ 23 w 50"/>
                    <a:gd name="T7" fmla="*/ 0 h 97"/>
                    <a:gd name="T8" fmla="*/ 27 w 50"/>
                    <a:gd name="T9" fmla="*/ 0 h 97"/>
                    <a:gd name="T10" fmla="*/ 50 w 50"/>
                    <a:gd name="T11" fmla="*/ 49 h 97"/>
                    <a:gd name="T12" fmla="*/ 25 w 50"/>
                    <a:gd name="T13" fmla="*/ 97 h 97"/>
                    <a:gd name="T14" fmla="*/ 0 w 50"/>
                    <a:gd name="T15" fmla="*/ 49 h 97"/>
                    <a:gd name="T16" fmla="*/ 50 w 50"/>
                    <a:gd name="T17" fmla="*/ 49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97">
                      <a:moveTo>
                        <a:pt x="27" y="0"/>
                      </a:moveTo>
                      <a:lnTo>
                        <a:pt x="27" y="57"/>
                      </a:lnTo>
                      <a:lnTo>
                        <a:pt x="23" y="57"/>
                      </a:lnTo>
                      <a:lnTo>
                        <a:pt x="23" y="0"/>
                      </a:lnTo>
                      <a:lnTo>
                        <a:pt x="27" y="0"/>
                      </a:lnTo>
                      <a:close/>
                      <a:moveTo>
                        <a:pt x="50" y="49"/>
                      </a:moveTo>
                      <a:lnTo>
                        <a:pt x="25" y="97"/>
                      </a:lnTo>
                      <a:lnTo>
                        <a:pt x="0" y="49"/>
                      </a:lnTo>
                      <a:lnTo>
                        <a:pt x="50" y="49"/>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862" name="Freeform 1861"/>
                <p:cNvSpPr>
                  <a:spLocks noEditPoints="1"/>
                </p:cNvSpPr>
                <p:nvPr/>
              </p:nvSpPr>
              <p:spPr bwMode="auto">
                <a:xfrm>
                  <a:off x="40713" y="449"/>
                  <a:ext cx="50" cy="102"/>
                </a:xfrm>
                <a:custGeom>
                  <a:avLst/>
                  <a:gdLst>
                    <a:gd name="T0" fmla="*/ 27 w 50"/>
                    <a:gd name="T1" fmla="*/ 0 h 102"/>
                    <a:gd name="T2" fmla="*/ 27 w 50"/>
                    <a:gd name="T3" fmla="*/ 63 h 102"/>
                    <a:gd name="T4" fmla="*/ 23 w 50"/>
                    <a:gd name="T5" fmla="*/ 63 h 102"/>
                    <a:gd name="T6" fmla="*/ 23 w 50"/>
                    <a:gd name="T7" fmla="*/ 0 h 102"/>
                    <a:gd name="T8" fmla="*/ 27 w 50"/>
                    <a:gd name="T9" fmla="*/ 0 h 102"/>
                    <a:gd name="T10" fmla="*/ 50 w 50"/>
                    <a:gd name="T11" fmla="*/ 55 h 102"/>
                    <a:gd name="T12" fmla="*/ 25 w 50"/>
                    <a:gd name="T13" fmla="*/ 102 h 102"/>
                    <a:gd name="T14" fmla="*/ 0 w 50"/>
                    <a:gd name="T15" fmla="*/ 55 h 102"/>
                    <a:gd name="T16" fmla="*/ 50 w 50"/>
                    <a:gd name="T17" fmla="*/ 5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102">
                      <a:moveTo>
                        <a:pt x="27" y="0"/>
                      </a:moveTo>
                      <a:lnTo>
                        <a:pt x="27" y="63"/>
                      </a:lnTo>
                      <a:lnTo>
                        <a:pt x="23" y="63"/>
                      </a:lnTo>
                      <a:lnTo>
                        <a:pt x="23" y="0"/>
                      </a:lnTo>
                      <a:lnTo>
                        <a:pt x="27" y="0"/>
                      </a:lnTo>
                      <a:close/>
                      <a:moveTo>
                        <a:pt x="50" y="55"/>
                      </a:moveTo>
                      <a:lnTo>
                        <a:pt x="25" y="102"/>
                      </a:lnTo>
                      <a:lnTo>
                        <a:pt x="0" y="55"/>
                      </a:lnTo>
                      <a:lnTo>
                        <a:pt x="50" y="55"/>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863" name="Oval 1862"/>
                <p:cNvSpPr>
                  <a:spLocks noChangeArrowheads="1"/>
                </p:cNvSpPr>
                <p:nvPr/>
              </p:nvSpPr>
              <p:spPr bwMode="auto">
                <a:xfrm>
                  <a:off x="41035" y="273"/>
                  <a:ext cx="86" cy="98"/>
                </a:xfrm>
                <a:prstGeom prst="ellipse">
                  <a:avLst/>
                </a:prstGeom>
                <a:solidFill>
                  <a:srgbClr val="ADB9CA"/>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864" name="Oval 1863"/>
                <p:cNvSpPr>
                  <a:spLocks noChangeArrowheads="1"/>
                </p:cNvSpPr>
                <p:nvPr/>
              </p:nvSpPr>
              <p:spPr bwMode="auto">
                <a:xfrm>
                  <a:off x="41035" y="273"/>
                  <a:ext cx="86" cy="98"/>
                </a:xfrm>
                <a:prstGeom prst="ellipse">
                  <a:avLst/>
                </a:prstGeom>
                <a:ln>
                  <a:headEnd/>
                  <a:tailEnd/>
                </a:ln>
                <a:ex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865" name="Rectangle 1864"/>
                <p:cNvSpPr>
                  <a:spLocks noChangeArrowheads="1"/>
                </p:cNvSpPr>
                <p:nvPr/>
              </p:nvSpPr>
              <p:spPr bwMode="auto">
                <a:xfrm>
                  <a:off x="41074" y="453"/>
                  <a:ext cx="1" cy="9"/>
                </a:xfrm>
                <a:prstGeom prst="rect">
                  <a:avLst/>
                </a:prstGeom>
                <a:solidFill>
                  <a:srgbClr val="9B9B9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866" name="Rectangle 1865"/>
                <p:cNvSpPr>
                  <a:spLocks noChangeArrowheads="1"/>
                </p:cNvSpPr>
                <p:nvPr/>
              </p:nvSpPr>
              <p:spPr bwMode="auto">
                <a:xfrm>
                  <a:off x="41075" y="453"/>
                  <a:ext cx="1" cy="9"/>
                </a:xfrm>
                <a:prstGeom prst="rect">
                  <a:avLst/>
                </a:prstGeom>
                <a:solidFill>
                  <a:srgbClr val="97979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867" name="Rectangle 1866"/>
                <p:cNvSpPr>
                  <a:spLocks noChangeArrowheads="1"/>
                </p:cNvSpPr>
                <p:nvPr/>
              </p:nvSpPr>
              <p:spPr bwMode="auto">
                <a:xfrm>
                  <a:off x="41076" y="453"/>
                  <a:ext cx="1" cy="9"/>
                </a:xfrm>
                <a:prstGeom prst="rect">
                  <a:avLst/>
                </a:prstGeom>
                <a:solidFill>
                  <a:srgbClr val="94949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868" name="Rectangle 1867"/>
                <p:cNvSpPr>
                  <a:spLocks noChangeArrowheads="1"/>
                </p:cNvSpPr>
                <p:nvPr/>
              </p:nvSpPr>
              <p:spPr bwMode="auto">
                <a:xfrm>
                  <a:off x="41077" y="453"/>
                  <a:ext cx="1" cy="9"/>
                </a:xfrm>
                <a:prstGeom prst="rect">
                  <a:avLst/>
                </a:prstGeom>
                <a:solidFill>
                  <a:srgbClr val="90909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869" name="Rectangle 1868"/>
                <p:cNvSpPr>
                  <a:spLocks noChangeArrowheads="1"/>
                </p:cNvSpPr>
                <p:nvPr/>
              </p:nvSpPr>
              <p:spPr bwMode="auto">
                <a:xfrm>
                  <a:off x="41078" y="453"/>
                  <a:ext cx="1" cy="9"/>
                </a:xfrm>
                <a:prstGeom prst="rect">
                  <a:avLst/>
                </a:prstGeom>
                <a:solidFill>
                  <a:srgbClr val="8B8B8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870" name="Rectangle 1869"/>
                <p:cNvSpPr>
                  <a:spLocks noChangeArrowheads="1"/>
                </p:cNvSpPr>
                <p:nvPr/>
              </p:nvSpPr>
              <p:spPr bwMode="auto">
                <a:xfrm>
                  <a:off x="41079" y="453"/>
                  <a:ext cx="1" cy="9"/>
                </a:xfrm>
                <a:prstGeom prst="rect">
                  <a:avLst/>
                </a:prstGeom>
                <a:solidFill>
                  <a:srgbClr val="85858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871" name="Rectangle 1870"/>
                <p:cNvSpPr>
                  <a:spLocks noChangeArrowheads="1"/>
                </p:cNvSpPr>
                <p:nvPr/>
              </p:nvSpPr>
              <p:spPr bwMode="auto">
                <a:xfrm>
                  <a:off x="41080" y="453"/>
                  <a:ext cx="1" cy="9"/>
                </a:xfrm>
                <a:prstGeom prst="rect">
                  <a:avLst/>
                </a:prstGeom>
                <a:solidFill>
                  <a:srgbClr val="7F7F7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872" name="Rectangle 1871"/>
                <p:cNvSpPr>
                  <a:spLocks noChangeArrowheads="1"/>
                </p:cNvSpPr>
                <p:nvPr/>
              </p:nvSpPr>
              <p:spPr bwMode="auto">
                <a:xfrm>
                  <a:off x="41081" y="453"/>
                  <a:ext cx="1" cy="9"/>
                </a:xfrm>
                <a:prstGeom prst="rect">
                  <a:avLst/>
                </a:prstGeom>
                <a:solidFill>
                  <a:srgbClr val="79797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873" name="Oval 1872"/>
                <p:cNvSpPr>
                  <a:spLocks noChangeArrowheads="1"/>
                </p:cNvSpPr>
                <p:nvPr/>
              </p:nvSpPr>
              <p:spPr bwMode="auto">
                <a:xfrm>
                  <a:off x="41075" y="454"/>
                  <a:ext cx="7" cy="7"/>
                </a:xfrm>
                <a:prstGeom prst="ellipse">
                  <a:avLst/>
                </a:prstGeom>
                <a:noFill/>
                <a:ln w="635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874" name="Rectangle 1873"/>
                <p:cNvSpPr>
                  <a:spLocks noChangeArrowheads="1"/>
                </p:cNvSpPr>
                <p:nvPr/>
              </p:nvSpPr>
              <p:spPr bwMode="auto">
                <a:xfrm>
                  <a:off x="41074" y="397"/>
                  <a:ext cx="1" cy="8"/>
                </a:xfrm>
                <a:prstGeom prst="rect">
                  <a:avLst/>
                </a:prstGeom>
                <a:solidFill>
                  <a:srgbClr val="9B9B9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875" name="Rectangle 1874"/>
                <p:cNvSpPr>
                  <a:spLocks noChangeArrowheads="1"/>
                </p:cNvSpPr>
                <p:nvPr/>
              </p:nvSpPr>
              <p:spPr bwMode="auto">
                <a:xfrm>
                  <a:off x="41075" y="397"/>
                  <a:ext cx="1" cy="8"/>
                </a:xfrm>
                <a:prstGeom prst="rect">
                  <a:avLst/>
                </a:prstGeom>
                <a:solidFill>
                  <a:srgbClr val="97979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876" name="Rectangle 1875"/>
                <p:cNvSpPr>
                  <a:spLocks noChangeArrowheads="1"/>
                </p:cNvSpPr>
                <p:nvPr/>
              </p:nvSpPr>
              <p:spPr bwMode="auto">
                <a:xfrm>
                  <a:off x="41076" y="397"/>
                  <a:ext cx="1" cy="8"/>
                </a:xfrm>
                <a:prstGeom prst="rect">
                  <a:avLst/>
                </a:prstGeom>
                <a:solidFill>
                  <a:srgbClr val="94949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877" name="Rectangle 1876"/>
                <p:cNvSpPr>
                  <a:spLocks noChangeArrowheads="1"/>
                </p:cNvSpPr>
                <p:nvPr/>
              </p:nvSpPr>
              <p:spPr bwMode="auto">
                <a:xfrm>
                  <a:off x="41077" y="397"/>
                  <a:ext cx="1" cy="8"/>
                </a:xfrm>
                <a:prstGeom prst="rect">
                  <a:avLst/>
                </a:prstGeom>
                <a:solidFill>
                  <a:srgbClr val="90909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878" name="Rectangle 1877"/>
                <p:cNvSpPr>
                  <a:spLocks noChangeArrowheads="1"/>
                </p:cNvSpPr>
                <p:nvPr/>
              </p:nvSpPr>
              <p:spPr bwMode="auto">
                <a:xfrm>
                  <a:off x="41078" y="397"/>
                  <a:ext cx="1" cy="8"/>
                </a:xfrm>
                <a:prstGeom prst="rect">
                  <a:avLst/>
                </a:prstGeom>
                <a:solidFill>
                  <a:srgbClr val="8B8B8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879" name="Rectangle 1878"/>
                <p:cNvSpPr>
                  <a:spLocks noChangeArrowheads="1"/>
                </p:cNvSpPr>
                <p:nvPr/>
              </p:nvSpPr>
              <p:spPr bwMode="auto">
                <a:xfrm>
                  <a:off x="41079" y="397"/>
                  <a:ext cx="1" cy="8"/>
                </a:xfrm>
                <a:prstGeom prst="rect">
                  <a:avLst/>
                </a:prstGeom>
                <a:solidFill>
                  <a:srgbClr val="85858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880" name="Rectangle 1879"/>
                <p:cNvSpPr>
                  <a:spLocks noChangeArrowheads="1"/>
                </p:cNvSpPr>
                <p:nvPr/>
              </p:nvSpPr>
              <p:spPr bwMode="auto">
                <a:xfrm>
                  <a:off x="41080" y="397"/>
                  <a:ext cx="1" cy="8"/>
                </a:xfrm>
                <a:prstGeom prst="rect">
                  <a:avLst/>
                </a:prstGeom>
                <a:solidFill>
                  <a:srgbClr val="7F7F7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881" name="Rectangle 1880"/>
                <p:cNvSpPr>
                  <a:spLocks noChangeArrowheads="1"/>
                </p:cNvSpPr>
                <p:nvPr/>
              </p:nvSpPr>
              <p:spPr bwMode="auto">
                <a:xfrm>
                  <a:off x="41081" y="397"/>
                  <a:ext cx="1" cy="8"/>
                </a:xfrm>
                <a:prstGeom prst="rect">
                  <a:avLst/>
                </a:prstGeom>
                <a:solidFill>
                  <a:srgbClr val="79797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882" name="Oval 1881"/>
                <p:cNvSpPr>
                  <a:spLocks noChangeArrowheads="1"/>
                </p:cNvSpPr>
                <p:nvPr/>
              </p:nvSpPr>
              <p:spPr bwMode="auto">
                <a:xfrm>
                  <a:off x="41075" y="397"/>
                  <a:ext cx="7" cy="7"/>
                </a:xfrm>
                <a:prstGeom prst="ellipse">
                  <a:avLst/>
                </a:prstGeom>
                <a:noFill/>
                <a:ln w="635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883" name="Oval 1882"/>
                <p:cNvSpPr>
                  <a:spLocks noChangeArrowheads="1"/>
                </p:cNvSpPr>
                <p:nvPr/>
              </p:nvSpPr>
              <p:spPr bwMode="auto">
                <a:xfrm>
                  <a:off x="41028" y="684"/>
                  <a:ext cx="86" cy="98"/>
                </a:xfrm>
                <a:prstGeom prst="ellipse">
                  <a:avLst/>
                </a:prstGeom>
                <a:ln>
                  <a:headEnd/>
                  <a:tailEn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884" name="Oval 1883"/>
                <p:cNvSpPr>
                  <a:spLocks noChangeArrowheads="1"/>
                </p:cNvSpPr>
                <p:nvPr/>
              </p:nvSpPr>
              <p:spPr bwMode="auto">
                <a:xfrm>
                  <a:off x="41028" y="684"/>
                  <a:ext cx="86" cy="98"/>
                </a:xfrm>
                <a:prstGeom prst="ellipse">
                  <a:avLst/>
                </a:prstGeom>
                <a:noFill/>
                <a:ln w="6350" cap="flat">
                  <a:solidFill>
                    <a:srgbClr val="ADB9C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885" name="Oval 1884"/>
                <p:cNvSpPr>
                  <a:spLocks noChangeArrowheads="1"/>
                </p:cNvSpPr>
                <p:nvPr/>
              </p:nvSpPr>
              <p:spPr bwMode="auto">
                <a:xfrm>
                  <a:off x="41035" y="479"/>
                  <a:ext cx="86" cy="97"/>
                </a:xfrm>
                <a:prstGeom prst="ellipse">
                  <a:avLst/>
                </a:prstGeom>
                <a:ln>
                  <a:headEnd/>
                  <a:tailEn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886" name="Oval 1885"/>
                <p:cNvSpPr>
                  <a:spLocks noChangeArrowheads="1"/>
                </p:cNvSpPr>
                <p:nvPr/>
              </p:nvSpPr>
              <p:spPr bwMode="auto">
                <a:xfrm>
                  <a:off x="41035" y="479"/>
                  <a:ext cx="86" cy="97"/>
                </a:xfrm>
                <a:prstGeom prst="ellipse">
                  <a:avLst/>
                </a:prstGeom>
                <a:noFill/>
                <a:ln w="6350" cap="flat">
                  <a:solidFill>
                    <a:srgbClr val="ADB9C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887" name="Rectangle 1886"/>
                <p:cNvSpPr>
                  <a:spLocks noChangeArrowheads="1"/>
                </p:cNvSpPr>
                <p:nvPr/>
              </p:nvSpPr>
              <p:spPr bwMode="auto">
                <a:xfrm>
                  <a:off x="40944" y="206"/>
                  <a:ext cx="176" cy="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p>
                  <a:pPr fontAlgn="base"/>
                  <a:r>
                    <a:rPr lang="en-US" sz="1100" b="1">
                      <a:solidFill>
                        <a:srgbClr val="000000"/>
                      </a:solidFill>
                      <a:ea typeface="Times New Roman"/>
                    </a:rPr>
                    <a:t>brokers</a:t>
                  </a:r>
                  <a:endParaRPr lang="en-US" sz="1100">
                    <a:solidFill>
                      <a:srgbClr val="000000"/>
                    </a:solidFill>
                    <a:latin typeface="Times New Roman"/>
                    <a:ea typeface="Times New Roman"/>
                  </a:endParaRPr>
                </a:p>
              </p:txBody>
            </p:sp>
            <p:sp>
              <p:nvSpPr>
                <p:cNvPr id="1888" name="Rectangle 1887"/>
                <p:cNvSpPr>
                  <a:spLocks noChangeArrowheads="1"/>
                </p:cNvSpPr>
                <p:nvPr/>
              </p:nvSpPr>
              <p:spPr bwMode="auto">
                <a:xfrm>
                  <a:off x="40998" y="784"/>
                  <a:ext cx="158" cy="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p>
                  <a:pPr fontAlgn="base"/>
                  <a:r>
                    <a:rPr lang="en-US" sz="1100" b="1">
                      <a:solidFill>
                        <a:srgbClr val="000000"/>
                      </a:solidFill>
                      <a:ea typeface="Times New Roman"/>
                    </a:rPr>
                    <a:t>Events</a:t>
                  </a:r>
                  <a:endParaRPr lang="en-US" sz="1100">
                    <a:solidFill>
                      <a:srgbClr val="000000"/>
                    </a:solidFill>
                    <a:latin typeface="Times New Roman"/>
                    <a:ea typeface="Times New Roman"/>
                  </a:endParaRPr>
                </a:p>
              </p:txBody>
            </p:sp>
            <p:sp>
              <p:nvSpPr>
                <p:cNvPr id="1889" name="Oval 1888"/>
                <p:cNvSpPr>
                  <a:spLocks noChangeArrowheads="1"/>
                </p:cNvSpPr>
                <p:nvPr/>
              </p:nvSpPr>
              <p:spPr bwMode="auto">
                <a:xfrm>
                  <a:off x="40566" y="556"/>
                  <a:ext cx="88" cy="98"/>
                </a:xfrm>
                <a:prstGeom prst="ellipse">
                  <a:avLst/>
                </a:prstGeom>
                <a:solidFill>
                  <a:srgbClr val="92D05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890" name="Oval 1889"/>
                <p:cNvSpPr>
                  <a:spLocks noChangeArrowheads="1"/>
                </p:cNvSpPr>
                <p:nvPr/>
              </p:nvSpPr>
              <p:spPr bwMode="auto">
                <a:xfrm>
                  <a:off x="40566" y="556"/>
                  <a:ext cx="88" cy="98"/>
                </a:xfrm>
                <a:prstGeom prst="ellipse">
                  <a:avLst/>
                </a:prstGeom>
                <a:noFill/>
                <a:ln w="12700" cap="flat">
                  <a:solidFill>
                    <a:srgbClr val="78787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891" name="Freeform 1890"/>
                <p:cNvSpPr>
                  <a:spLocks noEditPoints="1"/>
                </p:cNvSpPr>
                <p:nvPr/>
              </p:nvSpPr>
              <p:spPr bwMode="auto">
                <a:xfrm>
                  <a:off x="40585" y="654"/>
                  <a:ext cx="50" cy="102"/>
                </a:xfrm>
                <a:custGeom>
                  <a:avLst/>
                  <a:gdLst>
                    <a:gd name="T0" fmla="*/ 27 w 50"/>
                    <a:gd name="T1" fmla="*/ 0 h 102"/>
                    <a:gd name="T2" fmla="*/ 27 w 50"/>
                    <a:gd name="T3" fmla="*/ 62 h 102"/>
                    <a:gd name="T4" fmla="*/ 23 w 50"/>
                    <a:gd name="T5" fmla="*/ 62 h 102"/>
                    <a:gd name="T6" fmla="*/ 23 w 50"/>
                    <a:gd name="T7" fmla="*/ 0 h 102"/>
                    <a:gd name="T8" fmla="*/ 27 w 50"/>
                    <a:gd name="T9" fmla="*/ 0 h 102"/>
                    <a:gd name="T10" fmla="*/ 50 w 50"/>
                    <a:gd name="T11" fmla="*/ 54 h 102"/>
                    <a:gd name="T12" fmla="*/ 25 w 50"/>
                    <a:gd name="T13" fmla="*/ 102 h 102"/>
                    <a:gd name="T14" fmla="*/ 0 w 50"/>
                    <a:gd name="T15" fmla="*/ 54 h 102"/>
                    <a:gd name="T16" fmla="*/ 50 w 50"/>
                    <a:gd name="T17" fmla="*/ 54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102">
                      <a:moveTo>
                        <a:pt x="27" y="0"/>
                      </a:moveTo>
                      <a:lnTo>
                        <a:pt x="27" y="62"/>
                      </a:lnTo>
                      <a:lnTo>
                        <a:pt x="23" y="62"/>
                      </a:lnTo>
                      <a:lnTo>
                        <a:pt x="23" y="0"/>
                      </a:lnTo>
                      <a:lnTo>
                        <a:pt x="27" y="0"/>
                      </a:lnTo>
                      <a:close/>
                      <a:moveTo>
                        <a:pt x="50" y="54"/>
                      </a:moveTo>
                      <a:lnTo>
                        <a:pt x="25" y="102"/>
                      </a:lnTo>
                      <a:lnTo>
                        <a:pt x="0" y="54"/>
                      </a:lnTo>
                      <a:lnTo>
                        <a:pt x="50" y="54"/>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892" name="Oval 1891"/>
                <p:cNvSpPr>
                  <a:spLocks noChangeArrowheads="1"/>
                </p:cNvSpPr>
                <p:nvPr/>
              </p:nvSpPr>
              <p:spPr bwMode="auto">
                <a:xfrm>
                  <a:off x="40566" y="355"/>
                  <a:ext cx="88" cy="98"/>
                </a:xfrm>
                <a:prstGeom prst="ellipse">
                  <a:avLst/>
                </a:prstGeom>
                <a:solidFill>
                  <a:srgbClr val="92D05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893" name="Oval 1892"/>
                <p:cNvSpPr>
                  <a:spLocks noChangeArrowheads="1"/>
                </p:cNvSpPr>
                <p:nvPr/>
              </p:nvSpPr>
              <p:spPr bwMode="auto">
                <a:xfrm>
                  <a:off x="40566" y="355"/>
                  <a:ext cx="88" cy="98"/>
                </a:xfrm>
                <a:prstGeom prst="ellipse">
                  <a:avLst/>
                </a:prstGeom>
                <a:noFill/>
                <a:ln w="12700" cap="flat">
                  <a:solidFill>
                    <a:srgbClr val="78787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894" name="Freeform 1893"/>
                <p:cNvSpPr>
                  <a:spLocks noEditPoints="1"/>
                </p:cNvSpPr>
                <p:nvPr/>
              </p:nvSpPr>
              <p:spPr bwMode="auto">
                <a:xfrm>
                  <a:off x="40585" y="255"/>
                  <a:ext cx="50" cy="97"/>
                </a:xfrm>
                <a:custGeom>
                  <a:avLst/>
                  <a:gdLst>
                    <a:gd name="T0" fmla="*/ 27 w 50"/>
                    <a:gd name="T1" fmla="*/ 0 h 97"/>
                    <a:gd name="T2" fmla="*/ 27 w 50"/>
                    <a:gd name="T3" fmla="*/ 57 h 97"/>
                    <a:gd name="T4" fmla="*/ 23 w 50"/>
                    <a:gd name="T5" fmla="*/ 57 h 97"/>
                    <a:gd name="T6" fmla="*/ 23 w 50"/>
                    <a:gd name="T7" fmla="*/ 0 h 97"/>
                    <a:gd name="T8" fmla="*/ 27 w 50"/>
                    <a:gd name="T9" fmla="*/ 0 h 97"/>
                    <a:gd name="T10" fmla="*/ 50 w 50"/>
                    <a:gd name="T11" fmla="*/ 49 h 97"/>
                    <a:gd name="T12" fmla="*/ 25 w 50"/>
                    <a:gd name="T13" fmla="*/ 97 h 97"/>
                    <a:gd name="T14" fmla="*/ 0 w 50"/>
                    <a:gd name="T15" fmla="*/ 49 h 97"/>
                    <a:gd name="T16" fmla="*/ 50 w 50"/>
                    <a:gd name="T17" fmla="*/ 49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97">
                      <a:moveTo>
                        <a:pt x="27" y="0"/>
                      </a:moveTo>
                      <a:lnTo>
                        <a:pt x="27" y="57"/>
                      </a:lnTo>
                      <a:lnTo>
                        <a:pt x="23" y="57"/>
                      </a:lnTo>
                      <a:lnTo>
                        <a:pt x="23" y="0"/>
                      </a:lnTo>
                      <a:lnTo>
                        <a:pt x="27" y="0"/>
                      </a:lnTo>
                      <a:close/>
                      <a:moveTo>
                        <a:pt x="50" y="49"/>
                      </a:moveTo>
                      <a:lnTo>
                        <a:pt x="25" y="97"/>
                      </a:lnTo>
                      <a:lnTo>
                        <a:pt x="0" y="49"/>
                      </a:lnTo>
                      <a:lnTo>
                        <a:pt x="50" y="49"/>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895" name="Freeform 1894"/>
                <p:cNvSpPr>
                  <a:spLocks noEditPoints="1"/>
                </p:cNvSpPr>
                <p:nvPr/>
              </p:nvSpPr>
              <p:spPr bwMode="auto">
                <a:xfrm>
                  <a:off x="40585" y="449"/>
                  <a:ext cx="50" cy="102"/>
                </a:xfrm>
                <a:custGeom>
                  <a:avLst/>
                  <a:gdLst>
                    <a:gd name="T0" fmla="*/ 27 w 50"/>
                    <a:gd name="T1" fmla="*/ 0 h 102"/>
                    <a:gd name="T2" fmla="*/ 27 w 50"/>
                    <a:gd name="T3" fmla="*/ 63 h 102"/>
                    <a:gd name="T4" fmla="*/ 23 w 50"/>
                    <a:gd name="T5" fmla="*/ 63 h 102"/>
                    <a:gd name="T6" fmla="*/ 23 w 50"/>
                    <a:gd name="T7" fmla="*/ 0 h 102"/>
                    <a:gd name="T8" fmla="*/ 27 w 50"/>
                    <a:gd name="T9" fmla="*/ 0 h 102"/>
                    <a:gd name="T10" fmla="*/ 50 w 50"/>
                    <a:gd name="T11" fmla="*/ 55 h 102"/>
                    <a:gd name="T12" fmla="*/ 25 w 50"/>
                    <a:gd name="T13" fmla="*/ 102 h 102"/>
                    <a:gd name="T14" fmla="*/ 0 w 50"/>
                    <a:gd name="T15" fmla="*/ 55 h 102"/>
                    <a:gd name="T16" fmla="*/ 50 w 50"/>
                    <a:gd name="T17" fmla="*/ 5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102">
                      <a:moveTo>
                        <a:pt x="27" y="0"/>
                      </a:moveTo>
                      <a:lnTo>
                        <a:pt x="27" y="63"/>
                      </a:lnTo>
                      <a:lnTo>
                        <a:pt x="23" y="63"/>
                      </a:lnTo>
                      <a:lnTo>
                        <a:pt x="23" y="0"/>
                      </a:lnTo>
                      <a:lnTo>
                        <a:pt x="27" y="0"/>
                      </a:lnTo>
                      <a:close/>
                      <a:moveTo>
                        <a:pt x="50" y="55"/>
                      </a:moveTo>
                      <a:lnTo>
                        <a:pt x="25" y="102"/>
                      </a:lnTo>
                      <a:lnTo>
                        <a:pt x="0" y="55"/>
                      </a:lnTo>
                      <a:lnTo>
                        <a:pt x="50" y="55"/>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896" name="Oval 1895"/>
                <p:cNvSpPr>
                  <a:spLocks noChangeArrowheads="1"/>
                </p:cNvSpPr>
                <p:nvPr/>
              </p:nvSpPr>
              <p:spPr bwMode="auto">
                <a:xfrm>
                  <a:off x="40823" y="556"/>
                  <a:ext cx="88" cy="98"/>
                </a:xfrm>
                <a:prstGeom prst="ellipse">
                  <a:avLst/>
                </a:prstGeom>
                <a:solidFill>
                  <a:srgbClr val="92D05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897" name="Oval 1896"/>
                <p:cNvSpPr>
                  <a:spLocks noChangeArrowheads="1"/>
                </p:cNvSpPr>
                <p:nvPr/>
              </p:nvSpPr>
              <p:spPr bwMode="auto">
                <a:xfrm>
                  <a:off x="40823" y="556"/>
                  <a:ext cx="88" cy="98"/>
                </a:xfrm>
                <a:prstGeom prst="ellipse">
                  <a:avLst/>
                </a:prstGeom>
                <a:noFill/>
                <a:ln w="12700" cap="flat">
                  <a:solidFill>
                    <a:srgbClr val="78787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898" name="Freeform 1897"/>
                <p:cNvSpPr>
                  <a:spLocks noEditPoints="1"/>
                </p:cNvSpPr>
                <p:nvPr/>
              </p:nvSpPr>
              <p:spPr bwMode="auto">
                <a:xfrm>
                  <a:off x="40842" y="654"/>
                  <a:ext cx="50" cy="102"/>
                </a:xfrm>
                <a:custGeom>
                  <a:avLst/>
                  <a:gdLst>
                    <a:gd name="T0" fmla="*/ 27 w 50"/>
                    <a:gd name="T1" fmla="*/ 0 h 102"/>
                    <a:gd name="T2" fmla="*/ 27 w 50"/>
                    <a:gd name="T3" fmla="*/ 62 h 102"/>
                    <a:gd name="T4" fmla="*/ 23 w 50"/>
                    <a:gd name="T5" fmla="*/ 62 h 102"/>
                    <a:gd name="T6" fmla="*/ 23 w 50"/>
                    <a:gd name="T7" fmla="*/ 0 h 102"/>
                    <a:gd name="T8" fmla="*/ 27 w 50"/>
                    <a:gd name="T9" fmla="*/ 0 h 102"/>
                    <a:gd name="T10" fmla="*/ 50 w 50"/>
                    <a:gd name="T11" fmla="*/ 54 h 102"/>
                    <a:gd name="T12" fmla="*/ 25 w 50"/>
                    <a:gd name="T13" fmla="*/ 102 h 102"/>
                    <a:gd name="T14" fmla="*/ 0 w 50"/>
                    <a:gd name="T15" fmla="*/ 54 h 102"/>
                    <a:gd name="T16" fmla="*/ 50 w 50"/>
                    <a:gd name="T17" fmla="*/ 54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102">
                      <a:moveTo>
                        <a:pt x="27" y="0"/>
                      </a:moveTo>
                      <a:lnTo>
                        <a:pt x="27" y="62"/>
                      </a:lnTo>
                      <a:lnTo>
                        <a:pt x="23" y="62"/>
                      </a:lnTo>
                      <a:lnTo>
                        <a:pt x="23" y="0"/>
                      </a:lnTo>
                      <a:lnTo>
                        <a:pt x="27" y="0"/>
                      </a:lnTo>
                      <a:close/>
                      <a:moveTo>
                        <a:pt x="50" y="54"/>
                      </a:moveTo>
                      <a:lnTo>
                        <a:pt x="25" y="102"/>
                      </a:lnTo>
                      <a:lnTo>
                        <a:pt x="0" y="54"/>
                      </a:lnTo>
                      <a:lnTo>
                        <a:pt x="50" y="54"/>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899" name="Oval 1898"/>
                <p:cNvSpPr>
                  <a:spLocks noChangeArrowheads="1"/>
                </p:cNvSpPr>
                <p:nvPr/>
              </p:nvSpPr>
              <p:spPr bwMode="auto">
                <a:xfrm>
                  <a:off x="40823" y="355"/>
                  <a:ext cx="88" cy="98"/>
                </a:xfrm>
                <a:prstGeom prst="ellipse">
                  <a:avLst/>
                </a:prstGeom>
                <a:solidFill>
                  <a:srgbClr val="92D05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900" name="Oval 1899"/>
                <p:cNvSpPr>
                  <a:spLocks noChangeArrowheads="1"/>
                </p:cNvSpPr>
                <p:nvPr/>
              </p:nvSpPr>
              <p:spPr bwMode="auto">
                <a:xfrm>
                  <a:off x="40823" y="355"/>
                  <a:ext cx="88" cy="98"/>
                </a:xfrm>
                <a:prstGeom prst="ellipse">
                  <a:avLst/>
                </a:prstGeom>
                <a:noFill/>
                <a:ln w="12700" cap="flat">
                  <a:solidFill>
                    <a:srgbClr val="78787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901" name="Freeform 1900"/>
                <p:cNvSpPr>
                  <a:spLocks noEditPoints="1"/>
                </p:cNvSpPr>
                <p:nvPr/>
              </p:nvSpPr>
              <p:spPr bwMode="auto">
                <a:xfrm>
                  <a:off x="40842" y="255"/>
                  <a:ext cx="50" cy="97"/>
                </a:xfrm>
                <a:custGeom>
                  <a:avLst/>
                  <a:gdLst>
                    <a:gd name="T0" fmla="*/ 27 w 50"/>
                    <a:gd name="T1" fmla="*/ 0 h 97"/>
                    <a:gd name="T2" fmla="*/ 27 w 50"/>
                    <a:gd name="T3" fmla="*/ 57 h 97"/>
                    <a:gd name="T4" fmla="*/ 23 w 50"/>
                    <a:gd name="T5" fmla="*/ 57 h 97"/>
                    <a:gd name="T6" fmla="*/ 23 w 50"/>
                    <a:gd name="T7" fmla="*/ 0 h 97"/>
                    <a:gd name="T8" fmla="*/ 27 w 50"/>
                    <a:gd name="T9" fmla="*/ 0 h 97"/>
                    <a:gd name="T10" fmla="*/ 50 w 50"/>
                    <a:gd name="T11" fmla="*/ 49 h 97"/>
                    <a:gd name="T12" fmla="*/ 25 w 50"/>
                    <a:gd name="T13" fmla="*/ 97 h 97"/>
                    <a:gd name="T14" fmla="*/ 0 w 50"/>
                    <a:gd name="T15" fmla="*/ 49 h 97"/>
                    <a:gd name="T16" fmla="*/ 50 w 50"/>
                    <a:gd name="T17" fmla="*/ 49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97">
                      <a:moveTo>
                        <a:pt x="27" y="0"/>
                      </a:moveTo>
                      <a:lnTo>
                        <a:pt x="27" y="57"/>
                      </a:lnTo>
                      <a:lnTo>
                        <a:pt x="23" y="57"/>
                      </a:lnTo>
                      <a:lnTo>
                        <a:pt x="23" y="0"/>
                      </a:lnTo>
                      <a:lnTo>
                        <a:pt x="27" y="0"/>
                      </a:lnTo>
                      <a:close/>
                      <a:moveTo>
                        <a:pt x="50" y="49"/>
                      </a:moveTo>
                      <a:lnTo>
                        <a:pt x="25" y="97"/>
                      </a:lnTo>
                      <a:lnTo>
                        <a:pt x="0" y="49"/>
                      </a:lnTo>
                      <a:lnTo>
                        <a:pt x="50" y="49"/>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902" name="Freeform 1901"/>
                <p:cNvSpPr>
                  <a:spLocks noEditPoints="1"/>
                </p:cNvSpPr>
                <p:nvPr/>
              </p:nvSpPr>
              <p:spPr bwMode="auto">
                <a:xfrm>
                  <a:off x="40842" y="449"/>
                  <a:ext cx="50" cy="102"/>
                </a:xfrm>
                <a:custGeom>
                  <a:avLst/>
                  <a:gdLst>
                    <a:gd name="T0" fmla="*/ 27 w 50"/>
                    <a:gd name="T1" fmla="*/ 0 h 102"/>
                    <a:gd name="T2" fmla="*/ 27 w 50"/>
                    <a:gd name="T3" fmla="*/ 63 h 102"/>
                    <a:gd name="T4" fmla="*/ 23 w 50"/>
                    <a:gd name="T5" fmla="*/ 63 h 102"/>
                    <a:gd name="T6" fmla="*/ 23 w 50"/>
                    <a:gd name="T7" fmla="*/ 0 h 102"/>
                    <a:gd name="T8" fmla="*/ 27 w 50"/>
                    <a:gd name="T9" fmla="*/ 0 h 102"/>
                    <a:gd name="T10" fmla="*/ 50 w 50"/>
                    <a:gd name="T11" fmla="*/ 55 h 102"/>
                    <a:gd name="T12" fmla="*/ 25 w 50"/>
                    <a:gd name="T13" fmla="*/ 102 h 102"/>
                    <a:gd name="T14" fmla="*/ 0 w 50"/>
                    <a:gd name="T15" fmla="*/ 55 h 102"/>
                    <a:gd name="T16" fmla="*/ 50 w 50"/>
                    <a:gd name="T17" fmla="*/ 5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102">
                      <a:moveTo>
                        <a:pt x="27" y="0"/>
                      </a:moveTo>
                      <a:lnTo>
                        <a:pt x="27" y="63"/>
                      </a:lnTo>
                      <a:lnTo>
                        <a:pt x="23" y="63"/>
                      </a:lnTo>
                      <a:lnTo>
                        <a:pt x="23" y="0"/>
                      </a:lnTo>
                      <a:lnTo>
                        <a:pt x="27" y="0"/>
                      </a:lnTo>
                      <a:close/>
                      <a:moveTo>
                        <a:pt x="50" y="55"/>
                      </a:moveTo>
                      <a:lnTo>
                        <a:pt x="25" y="102"/>
                      </a:lnTo>
                      <a:lnTo>
                        <a:pt x="0" y="55"/>
                      </a:lnTo>
                      <a:lnTo>
                        <a:pt x="50" y="55"/>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903" name="Freeform 1902"/>
                <p:cNvSpPr>
                  <a:spLocks noEditPoints="1"/>
                </p:cNvSpPr>
                <p:nvPr/>
              </p:nvSpPr>
              <p:spPr bwMode="auto">
                <a:xfrm>
                  <a:off x="40609" y="451"/>
                  <a:ext cx="236" cy="120"/>
                </a:xfrm>
                <a:custGeom>
                  <a:avLst/>
                  <a:gdLst>
                    <a:gd name="T0" fmla="*/ 2 w 236"/>
                    <a:gd name="T1" fmla="*/ 0 h 120"/>
                    <a:gd name="T2" fmla="*/ 200 w 236"/>
                    <a:gd name="T3" fmla="*/ 99 h 120"/>
                    <a:gd name="T4" fmla="*/ 198 w 236"/>
                    <a:gd name="T5" fmla="*/ 103 h 120"/>
                    <a:gd name="T6" fmla="*/ 0 w 236"/>
                    <a:gd name="T7" fmla="*/ 4 h 120"/>
                    <a:gd name="T8" fmla="*/ 2 w 236"/>
                    <a:gd name="T9" fmla="*/ 0 h 120"/>
                    <a:gd name="T10" fmla="*/ 203 w 236"/>
                    <a:gd name="T11" fmla="*/ 76 h 120"/>
                    <a:gd name="T12" fmla="*/ 236 w 236"/>
                    <a:gd name="T13" fmla="*/ 120 h 120"/>
                    <a:gd name="T14" fmla="*/ 180 w 236"/>
                    <a:gd name="T15" fmla="*/ 119 h 120"/>
                    <a:gd name="T16" fmla="*/ 203 w 236"/>
                    <a:gd name="T17" fmla="*/ 7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6" h="120">
                      <a:moveTo>
                        <a:pt x="2" y="0"/>
                      </a:moveTo>
                      <a:lnTo>
                        <a:pt x="200" y="99"/>
                      </a:lnTo>
                      <a:lnTo>
                        <a:pt x="198" y="103"/>
                      </a:lnTo>
                      <a:lnTo>
                        <a:pt x="0" y="4"/>
                      </a:lnTo>
                      <a:lnTo>
                        <a:pt x="2" y="0"/>
                      </a:lnTo>
                      <a:close/>
                      <a:moveTo>
                        <a:pt x="203" y="76"/>
                      </a:moveTo>
                      <a:lnTo>
                        <a:pt x="236" y="120"/>
                      </a:lnTo>
                      <a:lnTo>
                        <a:pt x="180" y="119"/>
                      </a:lnTo>
                      <a:lnTo>
                        <a:pt x="203" y="76"/>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904" name="Freeform 1903"/>
                <p:cNvSpPr>
                  <a:spLocks noEditPoints="1"/>
                </p:cNvSpPr>
                <p:nvPr/>
              </p:nvSpPr>
              <p:spPr bwMode="auto">
                <a:xfrm>
                  <a:off x="40654" y="459"/>
                  <a:ext cx="192" cy="116"/>
                </a:xfrm>
                <a:custGeom>
                  <a:avLst/>
                  <a:gdLst>
                    <a:gd name="T0" fmla="*/ 190 w 192"/>
                    <a:gd name="T1" fmla="*/ 0 h 116"/>
                    <a:gd name="T2" fmla="*/ 34 w 192"/>
                    <a:gd name="T3" fmla="*/ 93 h 116"/>
                    <a:gd name="T4" fmla="*/ 37 w 192"/>
                    <a:gd name="T5" fmla="*/ 97 h 116"/>
                    <a:gd name="T6" fmla="*/ 192 w 192"/>
                    <a:gd name="T7" fmla="*/ 3 h 116"/>
                    <a:gd name="T8" fmla="*/ 190 w 192"/>
                    <a:gd name="T9" fmla="*/ 0 h 116"/>
                    <a:gd name="T10" fmla="*/ 29 w 192"/>
                    <a:gd name="T11" fmla="*/ 70 h 116"/>
                    <a:gd name="T12" fmla="*/ 0 w 192"/>
                    <a:gd name="T13" fmla="*/ 116 h 116"/>
                    <a:gd name="T14" fmla="*/ 56 w 192"/>
                    <a:gd name="T15" fmla="*/ 111 h 116"/>
                    <a:gd name="T16" fmla="*/ 29 w 192"/>
                    <a:gd name="T17" fmla="*/ 7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2" h="116">
                      <a:moveTo>
                        <a:pt x="190" y="0"/>
                      </a:moveTo>
                      <a:lnTo>
                        <a:pt x="34" y="93"/>
                      </a:lnTo>
                      <a:lnTo>
                        <a:pt x="37" y="97"/>
                      </a:lnTo>
                      <a:lnTo>
                        <a:pt x="192" y="3"/>
                      </a:lnTo>
                      <a:lnTo>
                        <a:pt x="190" y="0"/>
                      </a:lnTo>
                      <a:close/>
                      <a:moveTo>
                        <a:pt x="29" y="70"/>
                      </a:moveTo>
                      <a:lnTo>
                        <a:pt x="0" y="116"/>
                      </a:lnTo>
                      <a:lnTo>
                        <a:pt x="56" y="111"/>
                      </a:lnTo>
                      <a:lnTo>
                        <a:pt x="29" y="70"/>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905" name="Freeform 1904"/>
                <p:cNvSpPr>
                  <a:spLocks noEditPoints="1"/>
                </p:cNvSpPr>
                <p:nvPr/>
              </p:nvSpPr>
              <p:spPr bwMode="auto">
                <a:xfrm>
                  <a:off x="40737" y="451"/>
                  <a:ext cx="129" cy="106"/>
                </a:xfrm>
                <a:custGeom>
                  <a:avLst/>
                  <a:gdLst>
                    <a:gd name="T0" fmla="*/ 2 w 129"/>
                    <a:gd name="T1" fmla="*/ 0 h 106"/>
                    <a:gd name="T2" fmla="*/ 99 w 129"/>
                    <a:gd name="T3" fmla="*/ 79 h 106"/>
                    <a:gd name="T4" fmla="*/ 96 w 129"/>
                    <a:gd name="T5" fmla="*/ 81 h 106"/>
                    <a:gd name="T6" fmla="*/ 0 w 129"/>
                    <a:gd name="T7" fmla="*/ 3 h 106"/>
                    <a:gd name="T8" fmla="*/ 2 w 129"/>
                    <a:gd name="T9" fmla="*/ 0 h 106"/>
                    <a:gd name="T10" fmla="*/ 107 w 129"/>
                    <a:gd name="T11" fmla="*/ 57 h 106"/>
                    <a:gd name="T12" fmla="*/ 129 w 129"/>
                    <a:gd name="T13" fmla="*/ 106 h 106"/>
                    <a:gd name="T14" fmla="*/ 75 w 129"/>
                    <a:gd name="T15" fmla="*/ 93 h 106"/>
                    <a:gd name="T16" fmla="*/ 107 w 129"/>
                    <a:gd name="T17" fmla="*/ 57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9" h="106">
                      <a:moveTo>
                        <a:pt x="2" y="0"/>
                      </a:moveTo>
                      <a:lnTo>
                        <a:pt x="99" y="79"/>
                      </a:lnTo>
                      <a:lnTo>
                        <a:pt x="96" y="81"/>
                      </a:lnTo>
                      <a:lnTo>
                        <a:pt x="0" y="3"/>
                      </a:lnTo>
                      <a:lnTo>
                        <a:pt x="2" y="0"/>
                      </a:lnTo>
                      <a:close/>
                      <a:moveTo>
                        <a:pt x="107" y="57"/>
                      </a:moveTo>
                      <a:lnTo>
                        <a:pt x="129" y="106"/>
                      </a:lnTo>
                      <a:lnTo>
                        <a:pt x="75" y="93"/>
                      </a:lnTo>
                      <a:lnTo>
                        <a:pt x="107" y="57"/>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906" name="Freeform 1905"/>
                <p:cNvSpPr>
                  <a:spLocks noEditPoints="1"/>
                </p:cNvSpPr>
                <p:nvPr/>
              </p:nvSpPr>
              <p:spPr bwMode="auto">
                <a:xfrm>
                  <a:off x="40641" y="445"/>
                  <a:ext cx="90" cy="126"/>
                </a:xfrm>
                <a:custGeom>
                  <a:avLst/>
                  <a:gdLst>
                    <a:gd name="T0" fmla="*/ 86 w 90"/>
                    <a:gd name="T1" fmla="*/ 0 h 126"/>
                    <a:gd name="T2" fmla="*/ 22 w 90"/>
                    <a:gd name="T3" fmla="*/ 92 h 126"/>
                    <a:gd name="T4" fmla="*/ 25 w 90"/>
                    <a:gd name="T5" fmla="*/ 94 h 126"/>
                    <a:gd name="T6" fmla="*/ 90 w 90"/>
                    <a:gd name="T7" fmla="*/ 2 h 126"/>
                    <a:gd name="T8" fmla="*/ 86 w 90"/>
                    <a:gd name="T9" fmla="*/ 0 h 126"/>
                    <a:gd name="T10" fmla="*/ 7 w 90"/>
                    <a:gd name="T11" fmla="*/ 73 h 126"/>
                    <a:gd name="T12" fmla="*/ 0 w 90"/>
                    <a:gd name="T13" fmla="*/ 126 h 126"/>
                    <a:gd name="T14" fmla="*/ 49 w 90"/>
                    <a:gd name="T15" fmla="*/ 99 h 126"/>
                    <a:gd name="T16" fmla="*/ 7 w 90"/>
                    <a:gd name="T17" fmla="*/ 73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0" h="126">
                      <a:moveTo>
                        <a:pt x="86" y="0"/>
                      </a:moveTo>
                      <a:lnTo>
                        <a:pt x="22" y="92"/>
                      </a:lnTo>
                      <a:lnTo>
                        <a:pt x="25" y="94"/>
                      </a:lnTo>
                      <a:lnTo>
                        <a:pt x="90" y="2"/>
                      </a:lnTo>
                      <a:lnTo>
                        <a:pt x="86" y="0"/>
                      </a:lnTo>
                      <a:close/>
                      <a:moveTo>
                        <a:pt x="7" y="73"/>
                      </a:moveTo>
                      <a:lnTo>
                        <a:pt x="0" y="126"/>
                      </a:lnTo>
                      <a:lnTo>
                        <a:pt x="49" y="99"/>
                      </a:lnTo>
                      <a:lnTo>
                        <a:pt x="7" y="73"/>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907" name="Rectangle 1906"/>
                <p:cNvSpPr>
                  <a:spLocks noChangeArrowheads="1"/>
                </p:cNvSpPr>
                <p:nvPr/>
              </p:nvSpPr>
              <p:spPr bwMode="auto">
                <a:xfrm>
                  <a:off x="41070" y="655"/>
                  <a:ext cx="1" cy="8"/>
                </a:xfrm>
                <a:prstGeom prst="rect">
                  <a:avLst/>
                </a:prstGeom>
                <a:solidFill>
                  <a:srgbClr val="9B9B9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908" name="Rectangle 1907"/>
                <p:cNvSpPr>
                  <a:spLocks noChangeArrowheads="1"/>
                </p:cNvSpPr>
                <p:nvPr/>
              </p:nvSpPr>
              <p:spPr bwMode="auto">
                <a:xfrm>
                  <a:off x="41071" y="655"/>
                  <a:ext cx="1" cy="8"/>
                </a:xfrm>
                <a:prstGeom prst="rect">
                  <a:avLst/>
                </a:prstGeom>
                <a:solidFill>
                  <a:srgbClr val="97979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909" name="Rectangle 1908"/>
                <p:cNvSpPr>
                  <a:spLocks noChangeArrowheads="1"/>
                </p:cNvSpPr>
                <p:nvPr/>
              </p:nvSpPr>
              <p:spPr bwMode="auto">
                <a:xfrm>
                  <a:off x="41072" y="655"/>
                  <a:ext cx="1" cy="8"/>
                </a:xfrm>
                <a:prstGeom prst="rect">
                  <a:avLst/>
                </a:prstGeom>
                <a:solidFill>
                  <a:srgbClr val="94949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910" name="Rectangle 1909"/>
                <p:cNvSpPr>
                  <a:spLocks noChangeArrowheads="1"/>
                </p:cNvSpPr>
                <p:nvPr/>
              </p:nvSpPr>
              <p:spPr bwMode="auto">
                <a:xfrm>
                  <a:off x="41073" y="655"/>
                  <a:ext cx="1" cy="8"/>
                </a:xfrm>
                <a:prstGeom prst="rect">
                  <a:avLst/>
                </a:prstGeom>
                <a:solidFill>
                  <a:srgbClr val="90909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911" name="Rectangle 1910"/>
                <p:cNvSpPr>
                  <a:spLocks noChangeArrowheads="1"/>
                </p:cNvSpPr>
                <p:nvPr/>
              </p:nvSpPr>
              <p:spPr bwMode="auto">
                <a:xfrm>
                  <a:off x="41074" y="655"/>
                  <a:ext cx="1" cy="8"/>
                </a:xfrm>
                <a:prstGeom prst="rect">
                  <a:avLst/>
                </a:prstGeom>
                <a:solidFill>
                  <a:srgbClr val="8B8B8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912" name="Rectangle 1911"/>
                <p:cNvSpPr>
                  <a:spLocks noChangeArrowheads="1"/>
                </p:cNvSpPr>
                <p:nvPr/>
              </p:nvSpPr>
              <p:spPr bwMode="auto">
                <a:xfrm>
                  <a:off x="41075" y="655"/>
                  <a:ext cx="1" cy="8"/>
                </a:xfrm>
                <a:prstGeom prst="rect">
                  <a:avLst/>
                </a:prstGeom>
                <a:solidFill>
                  <a:srgbClr val="85858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913" name="Rectangle 1912"/>
                <p:cNvSpPr>
                  <a:spLocks noChangeArrowheads="1"/>
                </p:cNvSpPr>
                <p:nvPr/>
              </p:nvSpPr>
              <p:spPr bwMode="auto">
                <a:xfrm>
                  <a:off x="41076" y="655"/>
                  <a:ext cx="1" cy="8"/>
                </a:xfrm>
                <a:prstGeom prst="rect">
                  <a:avLst/>
                </a:prstGeom>
                <a:solidFill>
                  <a:srgbClr val="7F7F7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914" name="Rectangle 1913"/>
                <p:cNvSpPr>
                  <a:spLocks noChangeArrowheads="1"/>
                </p:cNvSpPr>
                <p:nvPr/>
              </p:nvSpPr>
              <p:spPr bwMode="auto">
                <a:xfrm>
                  <a:off x="41077" y="655"/>
                  <a:ext cx="1" cy="8"/>
                </a:xfrm>
                <a:prstGeom prst="rect">
                  <a:avLst/>
                </a:prstGeom>
                <a:solidFill>
                  <a:srgbClr val="79797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915" name="Oval 1914"/>
                <p:cNvSpPr>
                  <a:spLocks noChangeArrowheads="1"/>
                </p:cNvSpPr>
                <p:nvPr/>
              </p:nvSpPr>
              <p:spPr bwMode="auto">
                <a:xfrm>
                  <a:off x="41071" y="656"/>
                  <a:ext cx="7" cy="6"/>
                </a:xfrm>
                <a:prstGeom prst="ellipse">
                  <a:avLst/>
                </a:prstGeom>
                <a:noFill/>
                <a:ln w="635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916" name="Rectangle 1915"/>
                <p:cNvSpPr>
                  <a:spLocks noChangeArrowheads="1"/>
                </p:cNvSpPr>
                <p:nvPr/>
              </p:nvSpPr>
              <p:spPr bwMode="auto">
                <a:xfrm>
                  <a:off x="41070" y="598"/>
                  <a:ext cx="1" cy="7"/>
                </a:xfrm>
                <a:prstGeom prst="rect">
                  <a:avLst/>
                </a:prstGeom>
                <a:solidFill>
                  <a:srgbClr val="9B9B9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917" name="Rectangle 1916"/>
                <p:cNvSpPr>
                  <a:spLocks noChangeArrowheads="1"/>
                </p:cNvSpPr>
                <p:nvPr/>
              </p:nvSpPr>
              <p:spPr bwMode="auto">
                <a:xfrm>
                  <a:off x="41071" y="598"/>
                  <a:ext cx="1" cy="7"/>
                </a:xfrm>
                <a:prstGeom prst="rect">
                  <a:avLst/>
                </a:prstGeom>
                <a:solidFill>
                  <a:srgbClr val="97979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918" name="Rectangle 1917"/>
                <p:cNvSpPr>
                  <a:spLocks noChangeArrowheads="1"/>
                </p:cNvSpPr>
                <p:nvPr/>
              </p:nvSpPr>
              <p:spPr bwMode="auto">
                <a:xfrm>
                  <a:off x="41072" y="598"/>
                  <a:ext cx="1" cy="7"/>
                </a:xfrm>
                <a:prstGeom prst="rect">
                  <a:avLst/>
                </a:prstGeom>
                <a:solidFill>
                  <a:srgbClr val="94949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919" name="Rectangle 1918"/>
                <p:cNvSpPr>
                  <a:spLocks noChangeArrowheads="1"/>
                </p:cNvSpPr>
                <p:nvPr/>
              </p:nvSpPr>
              <p:spPr bwMode="auto">
                <a:xfrm>
                  <a:off x="41073" y="598"/>
                  <a:ext cx="1" cy="7"/>
                </a:xfrm>
                <a:prstGeom prst="rect">
                  <a:avLst/>
                </a:prstGeom>
                <a:solidFill>
                  <a:srgbClr val="90909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920" name="Rectangle 1919"/>
                <p:cNvSpPr>
                  <a:spLocks noChangeArrowheads="1"/>
                </p:cNvSpPr>
                <p:nvPr/>
              </p:nvSpPr>
              <p:spPr bwMode="auto">
                <a:xfrm>
                  <a:off x="41074" y="598"/>
                  <a:ext cx="1" cy="7"/>
                </a:xfrm>
                <a:prstGeom prst="rect">
                  <a:avLst/>
                </a:prstGeom>
                <a:solidFill>
                  <a:srgbClr val="8B8B8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921" name="Rectangle 1920"/>
                <p:cNvSpPr>
                  <a:spLocks noChangeArrowheads="1"/>
                </p:cNvSpPr>
                <p:nvPr/>
              </p:nvSpPr>
              <p:spPr bwMode="auto">
                <a:xfrm>
                  <a:off x="41075" y="598"/>
                  <a:ext cx="1" cy="7"/>
                </a:xfrm>
                <a:prstGeom prst="rect">
                  <a:avLst/>
                </a:prstGeom>
                <a:solidFill>
                  <a:srgbClr val="85858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922" name="Rectangle 1921"/>
                <p:cNvSpPr>
                  <a:spLocks noChangeArrowheads="1"/>
                </p:cNvSpPr>
                <p:nvPr/>
              </p:nvSpPr>
              <p:spPr bwMode="auto">
                <a:xfrm>
                  <a:off x="41076" y="598"/>
                  <a:ext cx="1" cy="7"/>
                </a:xfrm>
                <a:prstGeom prst="rect">
                  <a:avLst/>
                </a:prstGeom>
                <a:solidFill>
                  <a:srgbClr val="7F7F7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923" name="Rectangle 1922"/>
                <p:cNvSpPr>
                  <a:spLocks noChangeArrowheads="1"/>
                </p:cNvSpPr>
                <p:nvPr/>
              </p:nvSpPr>
              <p:spPr bwMode="auto">
                <a:xfrm>
                  <a:off x="41077" y="598"/>
                  <a:ext cx="1" cy="7"/>
                </a:xfrm>
                <a:prstGeom prst="rect">
                  <a:avLst/>
                </a:prstGeom>
                <a:solidFill>
                  <a:srgbClr val="79797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924" name="Oval 1923"/>
                <p:cNvSpPr>
                  <a:spLocks noChangeArrowheads="1"/>
                </p:cNvSpPr>
                <p:nvPr/>
              </p:nvSpPr>
              <p:spPr bwMode="auto">
                <a:xfrm>
                  <a:off x="41071" y="598"/>
                  <a:ext cx="7" cy="7"/>
                </a:xfrm>
                <a:prstGeom prst="ellipse">
                  <a:avLst/>
                </a:prstGeom>
                <a:noFill/>
                <a:ln w="635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925" name="Rectangle 1924"/>
                <p:cNvSpPr>
                  <a:spLocks noChangeArrowheads="1"/>
                </p:cNvSpPr>
                <p:nvPr/>
              </p:nvSpPr>
              <p:spPr bwMode="auto">
                <a:xfrm>
                  <a:off x="41215" y="16"/>
                  <a:ext cx="646" cy="14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926" name="Rectangle 1925"/>
                <p:cNvSpPr>
                  <a:spLocks noChangeArrowheads="1"/>
                </p:cNvSpPr>
                <p:nvPr/>
              </p:nvSpPr>
              <p:spPr bwMode="auto">
                <a:xfrm>
                  <a:off x="41215" y="16"/>
                  <a:ext cx="646" cy="154"/>
                </a:xfrm>
                <a:prstGeom prst="rect">
                  <a:avLst/>
                </a:prstGeom>
                <a:noFill/>
                <a:ln w="635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927" name="Rectangle 1926"/>
                <p:cNvSpPr>
                  <a:spLocks noChangeArrowheads="1"/>
                </p:cNvSpPr>
                <p:nvPr/>
              </p:nvSpPr>
              <p:spPr bwMode="auto">
                <a:xfrm>
                  <a:off x="41313" y="29"/>
                  <a:ext cx="435" cy="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p>
                  <a:pPr fontAlgn="base"/>
                  <a:r>
                    <a:rPr lang="en-US" sz="1100" b="1" dirty="0">
                      <a:solidFill>
                        <a:srgbClr val="000000"/>
                      </a:solidFill>
                      <a:ea typeface="Times New Roman"/>
                    </a:rPr>
                    <a:t>(6) Shared memory </a:t>
                  </a:r>
                  <a:endParaRPr lang="en-US" sz="1100" dirty="0">
                    <a:solidFill>
                      <a:srgbClr val="000000"/>
                    </a:solidFill>
                    <a:latin typeface="Times New Roman"/>
                    <a:ea typeface="Times New Roman"/>
                  </a:endParaRPr>
                </a:p>
              </p:txBody>
            </p:sp>
            <p:sp>
              <p:nvSpPr>
                <p:cNvPr id="1928" name="Rectangle 1927"/>
                <p:cNvSpPr>
                  <a:spLocks noChangeArrowheads="1"/>
                </p:cNvSpPr>
                <p:nvPr/>
              </p:nvSpPr>
              <p:spPr bwMode="auto">
                <a:xfrm>
                  <a:off x="41321" y="95"/>
                  <a:ext cx="112" cy="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p>
                  <a:pPr fontAlgn="base"/>
                  <a:r>
                    <a:rPr lang="en-US" sz="1100" b="1">
                      <a:solidFill>
                        <a:srgbClr val="000000"/>
                      </a:solidFill>
                      <a:ea typeface="Times New Roman"/>
                    </a:rPr>
                    <a:t>Map- </a:t>
                  </a:r>
                  <a:endParaRPr lang="en-US" sz="1100">
                    <a:solidFill>
                      <a:srgbClr val="000000"/>
                    </a:solidFill>
                    <a:latin typeface="Times New Roman"/>
                    <a:ea typeface="Times New Roman"/>
                  </a:endParaRPr>
                </a:p>
              </p:txBody>
            </p:sp>
            <p:sp>
              <p:nvSpPr>
                <p:cNvPr id="1929" name="Rectangle 1928"/>
                <p:cNvSpPr>
                  <a:spLocks noChangeArrowheads="1"/>
                </p:cNvSpPr>
                <p:nvPr/>
              </p:nvSpPr>
              <p:spPr bwMode="auto">
                <a:xfrm>
                  <a:off x="41429" y="95"/>
                  <a:ext cx="357" cy="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p>
                  <a:pPr fontAlgn="base"/>
                  <a:r>
                    <a:rPr lang="en-US" sz="1100" b="1" dirty="0" smtClean="0">
                      <a:solidFill>
                        <a:srgbClr val="000000"/>
                      </a:solidFill>
                      <a:ea typeface="Times New Roman"/>
                    </a:rPr>
                    <a:t>Communication</a:t>
                  </a:r>
                  <a:endParaRPr lang="en-US" sz="1100" dirty="0">
                    <a:solidFill>
                      <a:srgbClr val="000000"/>
                    </a:solidFill>
                    <a:latin typeface="Times New Roman"/>
                    <a:ea typeface="Times New Roman"/>
                  </a:endParaRPr>
                </a:p>
              </p:txBody>
            </p:sp>
            <p:sp>
              <p:nvSpPr>
                <p:cNvPr id="1930" name="Rectangle 1929"/>
                <p:cNvSpPr>
                  <a:spLocks noChangeArrowheads="1"/>
                </p:cNvSpPr>
                <p:nvPr/>
              </p:nvSpPr>
              <p:spPr bwMode="auto">
                <a:xfrm>
                  <a:off x="41215" y="167"/>
                  <a:ext cx="646" cy="675"/>
                </a:xfrm>
                <a:prstGeom prst="rect">
                  <a:avLst/>
                </a:prstGeom>
                <a:solidFill>
                  <a:srgbClr val="D9D9D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931" name="Rectangle 1930"/>
                <p:cNvSpPr>
                  <a:spLocks noChangeArrowheads="1"/>
                </p:cNvSpPr>
                <p:nvPr/>
              </p:nvSpPr>
              <p:spPr bwMode="auto">
                <a:xfrm>
                  <a:off x="41215" y="167"/>
                  <a:ext cx="646" cy="675"/>
                </a:xfrm>
                <a:prstGeom prst="rect">
                  <a:avLst/>
                </a:prstGeom>
                <a:noFill/>
                <a:ln w="635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932" name="Rectangle 1931"/>
                <p:cNvSpPr>
                  <a:spLocks noChangeArrowheads="1"/>
                </p:cNvSpPr>
                <p:nvPr/>
              </p:nvSpPr>
              <p:spPr bwMode="auto">
                <a:xfrm>
                  <a:off x="41227" y="492"/>
                  <a:ext cx="521" cy="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p>
                  <a:pPr fontAlgn="base"/>
                  <a:r>
                    <a:rPr lang="en-US" sz="1100" b="1" dirty="0">
                      <a:solidFill>
                        <a:srgbClr val="000000"/>
                      </a:solidFill>
                      <a:ea typeface="Times New Roman"/>
                    </a:rPr>
                    <a:t>Map </a:t>
                  </a:r>
                  <a:r>
                    <a:rPr lang="en-US" sz="1100" b="1" dirty="0" smtClean="0">
                      <a:solidFill>
                        <a:srgbClr val="000000"/>
                      </a:solidFill>
                      <a:ea typeface="Times New Roman"/>
                    </a:rPr>
                    <a:t> &amp; Communication</a:t>
                  </a:r>
                  <a:endParaRPr lang="en-US" sz="1100" dirty="0">
                    <a:solidFill>
                      <a:srgbClr val="000000"/>
                    </a:solidFill>
                    <a:latin typeface="Times New Roman"/>
                    <a:ea typeface="Times New Roman"/>
                  </a:endParaRPr>
                </a:p>
              </p:txBody>
            </p:sp>
            <p:sp>
              <p:nvSpPr>
                <p:cNvPr id="1933" name="Oval 1932"/>
                <p:cNvSpPr>
                  <a:spLocks noChangeArrowheads="1"/>
                </p:cNvSpPr>
                <p:nvPr/>
              </p:nvSpPr>
              <p:spPr bwMode="auto">
                <a:xfrm>
                  <a:off x="41247" y="245"/>
                  <a:ext cx="593" cy="139"/>
                </a:xfrm>
                <a:prstGeom prst="ellipse">
                  <a:avLst/>
                </a:prstGeom>
                <a:solidFill>
                  <a:srgbClr val="F29B60"/>
                </a:solidFill>
                <a:ln w="6350" cap="flat">
                  <a:solidFill>
                    <a:schemeClr val="accent2">
                      <a:lumMod val="75000"/>
                    </a:schemeClr>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934" name="Rectangle 1933"/>
                <p:cNvSpPr>
                  <a:spLocks noChangeArrowheads="1"/>
                </p:cNvSpPr>
                <p:nvPr/>
              </p:nvSpPr>
              <p:spPr bwMode="auto">
                <a:xfrm>
                  <a:off x="41495" y="732"/>
                  <a:ext cx="8" cy="1"/>
                </a:xfrm>
                <a:prstGeom prst="rect">
                  <a:avLst/>
                </a:prstGeom>
                <a:solidFill>
                  <a:srgbClr val="9B9B9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935" name="Rectangle 1934"/>
                <p:cNvSpPr>
                  <a:spLocks noChangeArrowheads="1"/>
                </p:cNvSpPr>
                <p:nvPr/>
              </p:nvSpPr>
              <p:spPr bwMode="auto">
                <a:xfrm>
                  <a:off x="41495" y="733"/>
                  <a:ext cx="8" cy="1"/>
                </a:xfrm>
                <a:prstGeom prst="rect">
                  <a:avLst/>
                </a:prstGeom>
                <a:solidFill>
                  <a:srgbClr val="99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936" name="Rectangle 1935"/>
                <p:cNvSpPr>
                  <a:spLocks noChangeArrowheads="1"/>
                </p:cNvSpPr>
                <p:nvPr/>
              </p:nvSpPr>
              <p:spPr bwMode="auto">
                <a:xfrm>
                  <a:off x="41495" y="734"/>
                  <a:ext cx="8" cy="1"/>
                </a:xfrm>
                <a:prstGeom prst="rect">
                  <a:avLst/>
                </a:prstGeom>
                <a:solidFill>
                  <a:srgbClr val="97979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937" name="Rectangle 1936"/>
                <p:cNvSpPr>
                  <a:spLocks noChangeArrowheads="1"/>
                </p:cNvSpPr>
                <p:nvPr/>
              </p:nvSpPr>
              <p:spPr bwMode="auto">
                <a:xfrm>
                  <a:off x="41495" y="734"/>
                  <a:ext cx="8" cy="1"/>
                </a:xfrm>
                <a:prstGeom prst="rect">
                  <a:avLst/>
                </a:prstGeom>
                <a:solidFill>
                  <a:srgbClr val="95959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938" name="Rectangle 1937"/>
                <p:cNvSpPr>
                  <a:spLocks noChangeArrowheads="1"/>
                </p:cNvSpPr>
                <p:nvPr/>
              </p:nvSpPr>
              <p:spPr bwMode="auto">
                <a:xfrm>
                  <a:off x="41495" y="735"/>
                  <a:ext cx="8" cy="1"/>
                </a:xfrm>
                <a:prstGeom prst="rect">
                  <a:avLst/>
                </a:prstGeom>
                <a:solidFill>
                  <a:srgbClr val="92929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939" name="Rectangle 1938"/>
                <p:cNvSpPr>
                  <a:spLocks noChangeArrowheads="1"/>
                </p:cNvSpPr>
                <p:nvPr/>
              </p:nvSpPr>
              <p:spPr bwMode="auto">
                <a:xfrm>
                  <a:off x="41495" y="736"/>
                  <a:ext cx="8" cy="1"/>
                </a:xfrm>
                <a:prstGeom prst="rect">
                  <a:avLst/>
                </a:prstGeom>
                <a:solidFill>
                  <a:srgbClr val="90909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940" name="Rectangle 1939"/>
                <p:cNvSpPr>
                  <a:spLocks noChangeArrowheads="1"/>
                </p:cNvSpPr>
                <p:nvPr/>
              </p:nvSpPr>
              <p:spPr bwMode="auto">
                <a:xfrm>
                  <a:off x="41495" y="737"/>
                  <a:ext cx="8" cy="1"/>
                </a:xfrm>
                <a:prstGeom prst="rect">
                  <a:avLst/>
                </a:prstGeom>
                <a:solidFill>
                  <a:srgbClr val="8E8E8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941" name="Rectangle 1940"/>
                <p:cNvSpPr>
                  <a:spLocks noChangeArrowheads="1"/>
                </p:cNvSpPr>
                <p:nvPr/>
              </p:nvSpPr>
              <p:spPr bwMode="auto">
                <a:xfrm>
                  <a:off x="41495" y="738"/>
                  <a:ext cx="8" cy="1"/>
                </a:xfrm>
                <a:prstGeom prst="rect">
                  <a:avLst/>
                </a:prstGeom>
                <a:solidFill>
                  <a:srgbClr val="8A8A8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942" name="Rectangle 1941"/>
                <p:cNvSpPr>
                  <a:spLocks noChangeArrowheads="1"/>
                </p:cNvSpPr>
                <p:nvPr/>
              </p:nvSpPr>
              <p:spPr bwMode="auto">
                <a:xfrm>
                  <a:off x="41495" y="739"/>
                  <a:ext cx="8" cy="1"/>
                </a:xfrm>
                <a:prstGeom prst="rect">
                  <a:avLst/>
                </a:prstGeom>
                <a:solidFill>
                  <a:srgbClr val="87878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943" name="Rectangle 1942"/>
                <p:cNvSpPr>
                  <a:spLocks noChangeArrowheads="1"/>
                </p:cNvSpPr>
                <p:nvPr/>
              </p:nvSpPr>
              <p:spPr bwMode="auto">
                <a:xfrm>
                  <a:off x="41495" y="740"/>
                  <a:ext cx="8" cy="1"/>
                </a:xfrm>
                <a:prstGeom prst="rect">
                  <a:avLst/>
                </a:prstGeom>
                <a:solidFill>
                  <a:srgbClr val="84848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944" name="Rectangle 1943"/>
                <p:cNvSpPr>
                  <a:spLocks noChangeArrowheads="1"/>
                </p:cNvSpPr>
                <p:nvPr/>
              </p:nvSpPr>
              <p:spPr bwMode="auto">
                <a:xfrm>
                  <a:off x="41495" y="741"/>
                  <a:ext cx="8" cy="1"/>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945" name="Rectangle 1944"/>
                <p:cNvSpPr>
                  <a:spLocks noChangeArrowheads="1"/>
                </p:cNvSpPr>
                <p:nvPr/>
              </p:nvSpPr>
              <p:spPr bwMode="auto">
                <a:xfrm>
                  <a:off x="41495" y="742"/>
                  <a:ext cx="8" cy="1"/>
                </a:xfrm>
                <a:prstGeom prst="rect">
                  <a:avLst/>
                </a:prstGeom>
                <a:solidFill>
                  <a:srgbClr val="7D7D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946" name="Rectangle 1945"/>
                <p:cNvSpPr>
                  <a:spLocks noChangeArrowheads="1"/>
                </p:cNvSpPr>
                <p:nvPr/>
              </p:nvSpPr>
              <p:spPr bwMode="auto">
                <a:xfrm>
                  <a:off x="41495" y="743"/>
                  <a:ext cx="8" cy="1"/>
                </a:xfrm>
                <a:prstGeom prst="rect">
                  <a:avLst/>
                </a:prstGeom>
                <a:solidFill>
                  <a:srgbClr val="79797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947" name="Oval 1946"/>
                <p:cNvSpPr>
                  <a:spLocks noChangeArrowheads="1"/>
                </p:cNvSpPr>
                <p:nvPr/>
              </p:nvSpPr>
              <p:spPr bwMode="auto">
                <a:xfrm>
                  <a:off x="41496" y="732"/>
                  <a:ext cx="7" cy="12"/>
                </a:xfrm>
                <a:prstGeom prst="ellipse">
                  <a:avLst/>
                </a:prstGeom>
                <a:noFill/>
                <a:ln w="635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948" name="Rectangle 1947"/>
                <p:cNvSpPr>
                  <a:spLocks noChangeArrowheads="1"/>
                </p:cNvSpPr>
                <p:nvPr/>
              </p:nvSpPr>
              <p:spPr bwMode="auto">
                <a:xfrm>
                  <a:off x="41559" y="732"/>
                  <a:ext cx="8" cy="1"/>
                </a:xfrm>
                <a:prstGeom prst="rect">
                  <a:avLst/>
                </a:prstGeom>
                <a:solidFill>
                  <a:srgbClr val="9B9B9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949" name="Rectangle 1948"/>
                <p:cNvSpPr>
                  <a:spLocks noChangeArrowheads="1"/>
                </p:cNvSpPr>
                <p:nvPr/>
              </p:nvSpPr>
              <p:spPr bwMode="auto">
                <a:xfrm>
                  <a:off x="41559" y="733"/>
                  <a:ext cx="8" cy="1"/>
                </a:xfrm>
                <a:prstGeom prst="rect">
                  <a:avLst/>
                </a:prstGeom>
                <a:solidFill>
                  <a:srgbClr val="99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950" name="Rectangle 1949"/>
                <p:cNvSpPr>
                  <a:spLocks noChangeArrowheads="1"/>
                </p:cNvSpPr>
                <p:nvPr/>
              </p:nvSpPr>
              <p:spPr bwMode="auto">
                <a:xfrm>
                  <a:off x="41559" y="734"/>
                  <a:ext cx="8" cy="1"/>
                </a:xfrm>
                <a:prstGeom prst="rect">
                  <a:avLst/>
                </a:prstGeom>
                <a:solidFill>
                  <a:srgbClr val="97979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951" name="Rectangle 1950"/>
                <p:cNvSpPr>
                  <a:spLocks noChangeArrowheads="1"/>
                </p:cNvSpPr>
                <p:nvPr/>
              </p:nvSpPr>
              <p:spPr bwMode="auto">
                <a:xfrm>
                  <a:off x="41559" y="734"/>
                  <a:ext cx="8" cy="1"/>
                </a:xfrm>
                <a:prstGeom prst="rect">
                  <a:avLst/>
                </a:prstGeom>
                <a:solidFill>
                  <a:srgbClr val="95959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952" name="Rectangle 1951"/>
                <p:cNvSpPr>
                  <a:spLocks noChangeArrowheads="1"/>
                </p:cNvSpPr>
                <p:nvPr/>
              </p:nvSpPr>
              <p:spPr bwMode="auto">
                <a:xfrm>
                  <a:off x="41559" y="735"/>
                  <a:ext cx="8" cy="1"/>
                </a:xfrm>
                <a:prstGeom prst="rect">
                  <a:avLst/>
                </a:prstGeom>
                <a:solidFill>
                  <a:srgbClr val="92929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953" name="Rectangle 1952"/>
                <p:cNvSpPr>
                  <a:spLocks noChangeArrowheads="1"/>
                </p:cNvSpPr>
                <p:nvPr/>
              </p:nvSpPr>
              <p:spPr bwMode="auto">
                <a:xfrm>
                  <a:off x="41559" y="736"/>
                  <a:ext cx="8" cy="1"/>
                </a:xfrm>
                <a:prstGeom prst="rect">
                  <a:avLst/>
                </a:prstGeom>
                <a:solidFill>
                  <a:srgbClr val="90909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954" name="Rectangle 1953"/>
                <p:cNvSpPr>
                  <a:spLocks noChangeArrowheads="1"/>
                </p:cNvSpPr>
                <p:nvPr/>
              </p:nvSpPr>
              <p:spPr bwMode="auto">
                <a:xfrm>
                  <a:off x="41559" y="737"/>
                  <a:ext cx="8" cy="1"/>
                </a:xfrm>
                <a:prstGeom prst="rect">
                  <a:avLst/>
                </a:prstGeom>
                <a:solidFill>
                  <a:srgbClr val="8E8E8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955" name="Rectangle 1954"/>
                <p:cNvSpPr>
                  <a:spLocks noChangeArrowheads="1"/>
                </p:cNvSpPr>
                <p:nvPr/>
              </p:nvSpPr>
              <p:spPr bwMode="auto">
                <a:xfrm>
                  <a:off x="41559" y="738"/>
                  <a:ext cx="8" cy="1"/>
                </a:xfrm>
                <a:prstGeom prst="rect">
                  <a:avLst/>
                </a:prstGeom>
                <a:solidFill>
                  <a:srgbClr val="8A8A8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956" name="Rectangle 1955"/>
                <p:cNvSpPr>
                  <a:spLocks noChangeArrowheads="1"/>
                </p:cNvSpPr>
                <p:nvPr/>
              </p:nvSpPr>
              <p:spPr bwMode="auto">
                <a:xfrm>
                  <a:off x="41559" y="739"/>
                  <a:ext cx="8" cy="1"/>
                </a:xfrm>
                <a:prstGeom prst="rect">
                  <a:avLst/>
                </a:prstGeom>
                <a:solidFill>
                  <a:srgbClr val="87878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957" name="Rectangle 1956"/>
                <p:cNvSpPr>
                  <a:spLocks noChangeArrowheads="1"/>
                </p:cNvSpPr>
                <p:nvPr/>
              </p:nvSpPr>
              <p:spPr bwMode="auto">
                <a:xfrm>
                  <a:off x="41559" y="740"/>
                  <a:ext cx="8" cy="1"/>
                </a:xfrm>
                <a:prstGeom prst="rect">
                  <a:avLst/>
                </a:prstGeom>
                <a:solidFill>
                  <a:srgbClr val="84848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958" name="Rectangle 1957"/>
                <p:cNvSpPr>
                  <a:spLocks noChangeArrowheads="1"/>
                </p:cNvSpPr>
                <p:nvPr/>
              </p:nvSpPr>
              <p:spPr bwMode="auto">
                <a:xfrm>
                  <a:off x="41559" y="741"/>
                  <a:ext cx="8" cy="1"/>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959" name="Rectangle 1958"/>
                <p:cNvSpPr>
                  <a:spLocks noChangeArrowheads="1"/>
                </p:cNvSpPr>
                <p:nvPr/>
              </p:nvSpPr>
              <p:spPr bwMode="auto">
                <a:xfrm>
                  <a:off x="41559" y="742"/>
                  <a:ext cx="8" cy="1"/>
                </a:xfrm>
                <a:prstGeom prst="rect">
                  <a:avLst/>
                </a:prstGeom>
                <a:solidFill>
                  <a:srgbClr val="7D7D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960" name="Rectangle 1959"/>
                <p:cNvSpPr>
                  <a:spLocks noChangeArrowheads="1"/>
                </p:cNvSpPr>
                <p:nvPr/>
              </p:nvSpPr>
              <p:spPr bwMode="auto">
                <a:xfrm>
                  <a:off x="41559" y="743"/>
                  <a:ext cx="8" cy="1"/>
                </a:xfrm>
                <a:prstGeom prst="rect">
                  <a:avLst/>
                </a:prstGeom>
                <a:solidFill>
                  <a:srgbClr val="79797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961" name="Oval 1960"/>
                <p:cNvSpPr>
                  <a:spLocks noChangeArrowheads="1"/>
                </p:cNvSpPr>
                <p:nvPr/>
              </p:nvSpPr>
              <p:spPr bwMode="auto">
                <a:xfrm>
                  <a:off x="41560" y="732"/>
                  <a:ext cx="7" cy="12"/>
                </a:xfrm>
                <a:prstGeom prst="ellipse">
                  <a:avLst/>
                </a:prstGeom>
                <a:noFill/>
                <a:ln w="635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962" name="Freeform 1961"/>
                <p:cNvSpPr>
                  <a:spLocks noEditPoints="1"/>
                </p:cNvSpPr>
                <p:nvPr/>
              </p:nvSpPr>
              <p:spPr bwMode="auto">
                <a:xfrm>
                  <a:off x="41404" y="395"/>
                  <a:ext cx="74" cy="265"/>
                </a:xfrm>
                <a:custGeom>
                  <a:avLst/>
                  <a:gdLst>
                    <a:gd name="T0" fmla="*/ 48 w 74"/>
                    <a:gd name="T1" fmla="*/ 39 h 265"/>
                    <a:gd name="T2" fmla="*/ 22 w 74"/>
                    <a:gd name="T3" fmla="*/ 225 h 265"/>
                    <a:gd name="T4" fmla="*/ 26 w 74"/>
                    <a:gd name="T5" fmla="*/ 226 h 265"/>
                    <a:gd name="T6" fmla="*/ 52 w 74"/>
                    <a:gd name="T7" fmla="*/ 39 h 265"/>
                    <a:gd name="T8" fmla="*/ 48 w 74"/>
                    <a:gd name="T9" fmla="*/ 39 h 265"/>
                    <a:gd name="T10" fmla="*/ 74 w 74"/>
                    <a:gd name="T11" fmla="*/ 50 h 265"/>
                    <a:gd name="T12" fmla="*/ 56 w 74"/>
                    <a:gd name="T13" fmla="*/ 0 h 265"/>
                    <a:gd name="T14" fmla="*/ 24 w 74"/>
                    <a:gd name="T15" fmla="*/ 44 h 265"/>
                    <a:gd name="T16" fmla="*/ 74 w 74"/>
                    <a:gd name="T17" fmla="*/ 50 h 265"/>
                    <a:gd name="T18" fmla="*/ 0 w 74"/>
                    <a:gd name="T19" fmla="*/ 214 h 265"/>
                    <a:gd name="T20" fmla="*/ 18 w 74"/>
                    <a:gd name="T21" fmla="*/ 265 h 265"/>
                    <a:gd name="T22" fmla="*/ 50 w 74"/>
                    <a:gd name="T23" fmla="*/ 221 h 265"/>
                    <a:gd name="T24" fmla="*/ 0 w 74"/>
                    <a:gd name="T25" fmla="*/ 214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4" h="265">
                      <a:moveTo>
                        <a:pt x="48" y="39"/>
                      </a:moveTo>
                      <a:lnTo>
                        <a:pt x="22" y="225"/>
                      </a:lnTo>
                      <a:lnTo>
                        <a:pt x="26" y="226"/>
                      </a:lnTo>
                      <a:lnTo>
                        <a:pt x="52" y="39"/>
                      </a:lnTo>
                      <a:lnTo>
                        <a:pt x="48" y="39"/>
                      </a:lnTo>
                      <a:close/>
                      <a:moveTo>
                        <a:pt x="74" y="50"/>
                      </a:moveTo>
                      <a:lnTo>
                        <a:pt x="56" y="0"/>
                      </a:lnTo>
                      <a:lnTo>
                        <a:pt x="24" y="44"/>
                      </a:lnTo>
                      <a:lnTo>
                        <a:pt x="74" y="50"/>
                      </a:lnTo>
                      <a:close/>
                      <a:moveTo>
                        <a:pt x="0" y="214"/>
                      </a:moveTo>
                      <a:lnTo>
                        <a:pt x="18" y="265"/>
                      </a:lnTo>
                      <a:lnTo>
                        <a:pt x="50" y="221"/>
                      </a:lnTo>
                      <a:lnTo>
                        <a:pt x="0" y="214"/>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963" name="Oval 1962"/>
                <p:cNvSpPr>
                  <a:spLocks noChangeArrowheads="1"/>
                </p:cNvSpPr>
                <p:nvPr/>
              </p:nvSpPr>
              <p:spPr bwMode="auto">
                <a:xfrm>
                  <a:off x="41729" y="675"/>
                  <a:ext cx="96" cy="112"/>
                </a:xfrm>
                <a:prstGeom prst="ellipse">
                  <a:avLst/>
                </a:prstGeom>
                <a:solidFill>
                  <a:srgbClr val="92D05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964" name="Oval 1963"/>
                <p:cNvSpPr>
                  <a:spLocks noChangeArrowheads="1"/>
                </p:cNvSpPr>
                <p:nvPr/>
              </p:nvSpPr>
              <p:spPr bwMode="auto">
                <a:xfrm>
                  <a:off x="41729" y="675"/>
                  <a:ext cx="96" cy="112"/>
                </a:xfrm>
                <a:prstGeom prst="ellipse">
                  <a:avLst/>
                </a:prstGeom>
                <a:noFill/>
                <a:ln w="12700" cap="flat">
                  <a:solidFill>
                    <a:srgbClr val="78787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965" name="Oval 1964"/>
                <p:cNvSpPr>
                  <a:spLocks noChangeArrowheads="1"/>
                </p:cNvSpPr>
                <p:nvPr/>
              </p:nvSpPr>
              <p:spPr bwMode="auto">
                <a:xfrm>
                  <a:off x="41238" y="675"/>
                  <a:ext cx="96" cy="98"/>
                </a:xfrm>
                <a:prstGeom prst="ellipse">
                  <a:avLst/>
                </a:prstGeom>
                <a:solidFill>
                  <a:srgbClr val="92D05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966" name="Oval 1965"/>
                <p:cNvSpPr>
                  <a:spLocks noChangeArrowheads="1"/>
                </p:cNvSpPr>
                <p:nvPr/>
              </p:nvSpPr>
              <p:spPr bwMode="auto">
                <a:xfrm>
                  <a:off x="41238" y="675"/>
                  <a:ext cx="96" cy="98"/>
                </a:xfrm>
                <a:prstGeom prst="ellipse">
                  <a:avLst/>
                </a:prstGeom>
                <a:noFill/>
                <a:ln w="12700" cap="flat">
                  <a:solidFill>
                    <a:srgbClr val="78787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967" name="Oval 1966"/>
                <p:cNvSpPr>
                  <a:spLocks noChangeArrowheads="1"/>
                </p:cNvSpPr>
                <p:nvPr/>
              </p:nvSpPr>
              <p:spPr bwMode="auto">
                <a:xfrm>
                  <a:off x="41367" y="670"/>
                  <a:ext cx="96" cy="106"/>
                </a:xfrm>
                <a:prstGeom prst="ellipse">
                  <a:avLst/>
                </a:prstGeom>
                <a:solidFill>
                  <a:srgbClr val="92D05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968" name="Oval 1967"/>
                <p:cNvSpPr>
                  <a:spLocks noChangeArrowheads="1"/>
                </p:cNvSpPr>
                <p:nvPr/>
              </p:nvSpPr>
              <p:spPr bwMode="auto">
                <a:xfrm>
                  <a:off x="41367" y="670"/>
                  <a:ext cx="96" cy="106"/>
                </a:xfrm>
                <a:prstGeom prst="ellipse">
                  <a:avLst/>
                </a:prstGeom>
                <a:noFill/>
                <a:ln w="12700" cap="flat">
                  <a:solidFill>
                    <a:srgbClr val="78787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969" name="Oval 1968"/>
                <p:cNvSpPr>
                  <a:spLocks noChangeArrowheads="1"/>
                </p:cNvSpPr>
                <p:nvPr/>
              </p:nvSpPr>
              <p:spPr bwMode="auto">
                <a:xfrm>
                  <a:off x="41600" y="675"/>
                  <a:ext cx="96" cy="107"/>
                </a:xfrm>
                <a:prstGeom prst="ellipse">
                  <a:avLst/>
                </a:prstGeom>
                <a:solidFill>
                  <a:srgbClr val="92D05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970" name="Oval 1969"/>
                <p:cNvSpPr>
                  <a:spLocks noChangeArrowheads="1"/>
                </p:cNvSpPr>
                <p:nvPr/>
              </p:nvSpPr>
              <p:spPr bwMode="auto">
                <a:xfrm>
                  <a:off x="41600" y="675"/>
                  <a:ext cx="96" cy="107"/>
                </a:xfrm>
                <a:prstGeom prst="ellipse">
                  <a:avLst/>
                </a:prstGeom>
                <a:noFill/>
                <a:ln w="12700" cap="flat">
                  <a:solidFill>
                    <a:srgbClr val="78787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971" name="Freeform 1970"/>
                <p:cNvSpPr>
                  <a:spLocks noEditPoints="1"/>
                </p:cNvSpPr>
                <p:nvPr/>
              </p:nvSpPr>
              <p:spPr bwMode="auto">
                <a:xfrm>
                  <a:off x="41276" y="384"/>
                  <a:ext cx="101" cy="275"/>
                </a:xfrm>
                <a:custGeom>
                  <a:avLst/>
                  <a:gdLst>
                    <a:gd name="T0" fmla="*/ 78 w 101"/>
                    <a:gd name="T1" fmla="*/ 38 h 275"/>
                    <a:gd name="T2" fmla="*/ 20 w 101"/>
                    <a:gd name="T3" fmla="*/ 236 h 275"/>
                    <a:gd name="T4" fmla="*/ 23 w 101"/>
                    <a:gd name="T5" fmla="*/ 238 h 275"/>
                    <a:gd name="T6" fmla="*/ 82 w 101"/>
                    <a:gd name="T7" fmla="*/ 39 h 275"/>
                    <a:gd name="T8" fmla="*/ 78 w 101"/>
                    <a:gd name="T9" fmla="*/ 38 h 275"/>
                    <a:gd name="T10" fmla="*/ 101 w 101"/>
                    <a:gd name="T11" fmla="*/ 53 h 275"/>
                    <a:gd name="T12" fmla="*/ 91 w 101"/>
                    <a:gd name="T13" fmla="*/ 0 h 275"/>
                    <a:gd name="T14" fmla="*/ 53 w 101"/>
                    <a:gd name="T15" fmla="*/ 40 h 275"/>
                    <a:gd name="T16" fmla="*/ 101 w 101"/>
                    <a:gd name="T17" fmla="*/ 53 h 275"/>
                    <a:gd name="T18" fmla="*/ 0 w 101"/>
                    <a:gd name="T19" fmla="*/ 223 h 275"/>
                    <a:gd name="T20" fmla="*/ 10 w 101"/>
                    <a:gd name="T21" fmla="*/ 275 h 275"/>
                    <a:gd name="T22" fmla="*/ 48 w 101"/>
                    <a:gd name="T23" fmla="*/ 236 h 275"/>
                    <a:gd name="T24" fmla="*/ 0 w 101"/>
                    <a:gd name="T25" fmla="*/ 223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1" h="275">
                      <a:moveTo>
                        <a:pt x="78" y="38"/>
                      </a:moveTo>
                      <a:lnTo>
                        <a:pt x="20" y="236"/>
                      </a:lnTo>
                      <a:lnTo>
                        <a:pt x="23" y="238"/>
                      </a:lnTo>
                      <a:lnTo>
                        <a:pt x="82" y="39"/>
                      </a:lnTo>
                      <a:lnTo>
                        <a:pt x="78" y="38"/>
                      </a:lnTo>
                      <a:close/>
                      <a:moveTo>
                        <a:pt x="101" y="53"/>
                      </a:moveTo>
                      <a:lnTo>
                        <a:pt x="91" y="0"/>
                      </a:lnTo>
                      <a:lnTo>
                        <a:pt x="53" y="40"/>
                      </a:lnTo>
                      <a:lnTo>
                        <a:pt x="101" y="53"/>
                      </a:lnTo>
                      <a:close/>
                      <a:moveTo>
                        <a:pt x="0" y="223"/>
                      </a:moveTo>
                      <a:lnTo>
                        <a:pt x="10" y="275"/>
                      </a:lnTo>
                      <a:lnTo>
                        <a:pt x="48" y="236"/>
                      </a:lnTo>
                      <a:lnTo>
                        <a:pt x="0" y="223"/>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972" name="Freeform 1971"/>
                <p:cNvSpPr>
                  <a:spLocks noEditPoints="1"/>
                </p:cNvSpPr>
                <p:nvPr/>
              </p:nvSpPr>
              <p:spPr bwMode="auto">
                <a:xfrm>
                  <a:off x="41604" y="403"/>
                  <a:ext cx="59" cy="257"/>
                </a:xfrm>
                <a:custGeom>
                  <a:avLst/>
                  <a:gdLst>
                    <a:gd name="T0" fmla="*/ 26 w 59"/>
                    <a:gd name="T1" fmla="*/ 40 h 257"/>
                    <a:gd name="T2" fmla="*/ 36 w 59"/>
                    <a:gd name="T3" fmla="*/ 217 h 257"/>
                    <a:gd name="T4" fmla="*/ 32 w 59"/>
                    <a:gd name="T5" fmla="*/ 217 h 257"/>
                    <a:gd name="T6" fmla="*/ 22 w 59"/>
                    <a:gd name="T7" fmla="*/ 40 h 257"/>
                    <a:gd name="T8" fmla="*/ 26 w 59"/>
                    <a:gd name="T9" fmla="*/ 40 h 257"/>
                    <a:gd name="T10" fmla="*/ 0 w 59"/>
                    <a:gd name="T11" fmla="*/ 49 h 257"/>
                    <a:gd name="T12" fmla="*/ 22 w 59"/>
                    <a:gd name="T13" fmla="*/ 0 h 257"/>
                    <a:gd name="T14" fmla="*/ 49 w 59"/>
                    <a:gd name="T15" fmla="*/ 47 h 257"/>
                    <a:gd name="T16" fmla="*/ 0 w 59"/>
                    <a:gd name="T17" fmla="*/ 49 h 257"/>
                    <a:gd name="T18" fmla="*/ 59 w 59"/>
                    <a:gd name="T19" fmla="*/ 208 h 257"/>
                    <a:gd name="T20" fmla="*/ 37 w 59"/>
                    <a:gd name="T21" fmla="*/ 257 h 257"/>
                    <a:gd name="T22" fmla="*/ 9 w 59"/>
                    <a:gd name="T23" fmla="*/ 211 h 257"/>
                    <a:gd name="T24" fmla="*/ 59 w 59"/>
                    <a:gd name="T25" fmla="*/ 208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 h="257">
                      <a:moveTo>
                        <a:pt x="26" y="40"/>
                      </a:moveTo>
                      <a:lnTo>
                        <a:pt x="36" y="217"/>
                      </a:lnTo>
                      <a:lnTo>
                        <a:pt x="32" y="217"/>
                      </a:lnTo>
                      <a:lnTo>
                        <a:pt x="22" y="40"/>
                      </a:lnTo>
                      <a:lnTo>
                        <a:pt x="26" y="40"/>
                      </a:lnTo>
                      <a:close/>
                      <a:moveTo>
                        <a:pt x="0" y="49"/>
                      </a:moveTo>
                      <a:lnTo>
                        <a:pt x="22" y="0"/>
                      </a:lnTo>
                      <a:lnTo>
                        <a:pt x="49" y="47"/>
                      </a:lnTo>
                      <a:lnTo>
                        <a:pt x="0" y="49"/>
                      </a:lnTo>
                      <a:close/>
                      <a:moveTo>
                        <a:pt x="59" y="208"/>
                      </a:moveTo>
                      <a:lnTo>
                        <a:pt x="37" y="257"/>
                      </a:lnTo>
                      <a:lnTo>
                        <a:pt x="9" y="211"/>
                      </a:lnTo>
                      <a:lnTo>
                        <a:pt x="59" y="208"/>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973" name="Freeform 1972"/>
                <p:cNvSpPr>
                  <a:spLocks noEditPoints="1"/>
                </p:cNvSpPr>
                <p:nvPr/>
              </p:nvSpPr>
              <p:spPr bwMode="auto">
                <a:xfrm>
                  <a:off x="41710" y="375"/>
                  <a:ext cx="76" cy="285"/>
                </a:xfrm>
                <a:custGeom>
                  <a:avLst/>
                  <a:gdLst>
                    <a:gd name="T0" fmla="*/ 26 w 76"/>
                    <a:gd name="T1" fmla="*/ 40 h 285"/>
                    <a:gd name="T2" fmla="*/ 54 w 76"/>
                    <a:gd name="T3" fmla="*/ 245 h 285"/>
                    <a:gd name="T4" fmla="*/ 50 w 76"/>
                    <a:gd name="T5" fmla="*/ 246 h 285"/>
                    <a:gd name="T6" fmla="*/ 22 w 76"/>
                    <a:gd name="T7" fmla="*/ 40 h 285"/>
                    <a:gd name="T8" fmla="*/ 26 w 76"/>
                    <a:gd name="T9" fmla="*/ 40 h 285"/>
                    <a:gd name="T10" fmla="*/ 0 w 76"/>
                    <a:gd name="T11" fmla="*/ 51 h 285"/>
                    <a:gd name="T12" fmla="*/ 19 w 76"/>
                    <a:gd name="T13" fmla="*/ 0 h 285"/>
                    <a:gd name="T14" fmla="*/ 50 w 76"/>
                    <a:gd name="T15" fmla="*/ 45 h 285"/>
                    <a:gd name="T16" fmla="*/ 0 w 76"/>
                    <a:gd name="T17" fmla="*/ 51 h 285"/>
                    <a:gd name="T18" fmla="*/ 76 w 76"/>
                    <a:gd name="T19" fmla="*/ 235 h 285"/>
                    <a:gd name="T20" fmla="*/ 58 w 76"/>
                    <a:gd name="T21" fmla="*/ 285 h 285"/>
                    <a:gd name="T22" fmla="*/ 27 w 76"/>
                    <a:gd name="T23" fmla="*/ 241 h 285"/>
                    <a:gd name="T24" fmla="*/ 76 w 76"/>
                    <a:gd name="T25" fmla="*/ 235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6" h="285">
                      <a:moveTo>
                        <a:pt x="26" y="40"/>
                      </a:moveTo>
                      <a:lnTo>
                        <a:pt x="54" y="245"/>
                      </a:lnTo>
                      <a:lnTo>
                        <a:pt x="50" y="246"/>
                      </a:lnTo>
                      <a:lnTo>
                        <a:pt x="22" y="40"/>
                      </a:lnTo>
                      <a:lnTo>
                        <a:pt x="26" y="40"/>
                      </a:lnTo>
                      <a:close/>
                      <a:moveTo>
                        <a:pt x="0" y="51"/>
                      </a:moveTo>
                      <a:lnTo>
                        <a:pt x="19" y="0"/>
                      </a:lnTo>
                      <a:lnTo>
                        <a:pt x="50" y="45"/>
                      </a:lnTo>
                      <a:lnTo>
                        <a:pt x="0" y="51"/>
                      </a:lnTo>
                      <a:close/>
                      <a:moveTo>
                        <a:pt x="76" y="235"/>
                      </a:moveTo>
                      <a:lnTo>
                        <a:pt x="58" y="285"/>
                      </a:lnTo>
                      <a:lnTo>
                        <a:pt x="27" y="241"/>
                      </a:lnTo>
                      <a:lnTo>
                        <a:pt x="76" y="235"/>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grpSp>
          <p:sp>
            <p:nvSpPr>
              <p:cNvPr id="1825" name="Rectangle 1824"/>
              <p:cNvSpPr>
                <a:spLocks noChangeArrowheads="1"/>
              </p:cNvSpPr>
              <p:nvPr/>
            </p:nvSpPr>
            <p:spPr bwMode="auto">
              <a:xfrm>
                <a:off x="41383" y="294"/>
                <a:ext cx="163" cy="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p>
                <a:pPr fontAlgn="base"/>
                <a:r>
                  <a:rPr lang="en-US" sz="1100" b="1">
                    <a:solidFill>
                      <a:srgbClr val="000000"/>
                    </a:solidFill>
                    <a:ea typeface="Times New Roman"/>
                  </a:rPr>
                  <a:t>Shared </a:t>
                </a:r>
                <a:endParaRPr lang="en-US" sz="1100">
                  <a:solidFill>
                    <a:srgbClr val="000000"/>
                  </a:solidFill>
                  <a:latin typeface="Times New Roman"/>
                  <a:ea typeface="Times New Roman"/>
                </a:endParaRPr>
              </a:p>
            </p:txBody>
          </p:sp>
          <p:sp>
            <p:nvSpPr>
              <p:cNvPr id="1826" name="Rectangle 1825"/>
              <p:cNvSpPr>
                <a:spLocks noChangeArrowheads="1"/>
              </p:cNvSpPr>
              <p:nvPr/>
            </p:nvSpPr>
            <p:spPr bwMode="auto">
              <a:xfrm>
                <a:off x="41557" y="295"/>
                <a:ext cx="184" cy="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p>
                <a:pPr fontAlgn="base"/>
                <a:r>
                  <a:rPr lang="en-US" sz="1100" b="1">
                    <a:solidFill>
                      <a:srgbClr val="000000"/>
                    </a:solidFill>
                    <a:ea typeface="Times New Roman"/>
                  </a:rPr>
                  <a:t>Memory</a:t>
                </a:r>
                <a:endParaRPr lang="en-US" sz="1100">
                  <a:solidFill>
                    <a:srgbClr val="000000"/>
                  </a:solidFill>
                  <a:latin typeface="Times New Roman"/>
                  <a:ea typeface="Times New Roman"/>
                </a:endParaRPr>
              </a:p>
            </p:txBody>
          </p:sp>
        </p:grpSp>
        <p:sp>
          <p:nvSpPr>
            <p:cNvPr id="1767" name="Rectangle 1766"/>
            <p:cNvSpPr>
              <a:spLocks noChangeArrowheads="1"/>
            </p:cNvSpPr>
            <p:nvPr/>
          </p:nvSpPr>
          <p:spPr bwMode="auto">
            <a:xfrm>
              <a:off x="39687" y="1338263"/>
              <a:ext cx="895350" cy="608014"/>
            </a:xfrm>
            <a:prstGeom prst="rect">
              <a:avLst/>
            </a:prstGeom>
            <a:noFill/>
            <a:ln w="635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768" name="Rectangle 1767"/>
            <p:cNvSpPr>
              <a:spLocks noChangeArrowheads="1"/>
            </p:cNvSpPr>
            <p:nvPr/>
          </p:nvSpPr>
          <p:spPr bwMode="auto">
            <a:xfrm>
              <a:off x="935036" y="1338263"/>
              <a:ext cx="1011238" cy="608014"/>
            </a:xfrm>
            <a:prstGeom prst="rect">
              <a:avLst/>
            </a:prstGeom>
            <a:noFill/>
            <a:ln w="635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769" name="Rectangle 1768"/>
            <p:cNvSpPr>
              <a:spLocks noChangeArrowheads="1"/>
            </p:cNvSpPr>
            <p:nvPr/>
          </p:nvSpPr>
          <p:spPr bwMode="auto">
            <a:xfrm>
              <a:off x="1946275" y="1338263"/>
              <a:ext cx="1074738" cy="608014"/>
            </a:xfrm>
            <a:prstGeom prst="rect">
              <a:avLst/>
            </a:prstGeom>
            <a:noFill/>
            <a:ln w="635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770" name="Rectangle 1769"/>
            <p:cNvSpPr>
              <a:spLocks noChangeArrowheads="1"/>
            </p:cNvSpPr>
            <p:nvPr/>
          </p:nvSpPr>
          <p:spPr bwMode="auto">
            <a:xfrm>
              <a:off x="3021013" y="1338364"/>
              <a:ext cx="911223" cy="607913"/>
            </a:xfrm>
            <a:prstGeom prst="rect">
              <a:avLst/>
            </a:prstGeom>
            <a:noFill/>
            <a:ln w="635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771" name="Rectangle 1770"/>
            <p:cNvSpPr>
              <a:spLocks noChangeArrowheads="1"/>
            </p:cNvSpPr>
            <p:nvPr/>
          </p:nvSpPr>
          <p:spPr bwMode="auto">
            <a:xfrm>
              <a:off x="3932237" y="1338264"/>
              <a:ext cx="1052513" cy="608013"/>
            </a:xfrm>
            <a:prstGeom prst="rect">
              <a:avLst/>
            </a:prstGeom>
            <a:noFill/>
            <a:ln w="635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772" name="Rectangle 1771"/>
            <p:cNvSpPr>
              <a:spLocks noChangeArrowheads="1"/>
            </p:cNvSpPr>
            <p:nvPr/>
          </p:nvSpPr>
          <p:spPr bwMode="auto">
            <a:xfrm>
              <a:off x="4987925" y="1338363"/>
              <a:ext cx="1025525" cy="607914"/>
            </a:xfrm>
            <a:prstGeom prst="rect">
              <a:avLst/>
            </a:prstGeom>
            <a:noFill/>
            <a:ln w="635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773" name="Rectangle 1772"/>
            <p:cNvSpPr>
              <a:spLocks noChangeArrowheads="1"/>
            </p:cNvSpPr>
            <p:nvPr/>
          </p:nvSpPr>
          <p:spPr bwMode="auto">
            <a:xfrm>
              <a:off x="176015" y="158735"/>
              <a:ext cx="687583" cy="79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p>
              <a:pPr fontAlgn="base"/>
              <a:r>
                <a:rPr lang="en-US" sz="1100" b="1" dirty="0">
                  <a:solidFill>
                    <a:srgbClr val="000000"/>
                  </a:solidFill>
                  <a:ea typeface="Times New Roman"/>
                  <a:cs typeface="Times New Roman"/>
                </a:rPr>
                <a:t>Pleasingly </a:t>
              </a:r>
              <a:r>
                <a:rPr lang="en-US" sz="1100" b="1" dirty="0">
                  <a:solidFill>
                    <a:srgbClr val="000000"/>
                  </a:solidFill>
                  <a:ea typeface="Times New Roman"/>
                  <a:cs typeface="Arial" panose="020B0604020202020204" pitchFamily="34" charset="0"/>
                </a:rPr>
                <a:t>Parallel</a:t>
              </a:r>
            </a:p>
          </p:txBody>
        </p:sp>
        <p:grpSp>
          <p:nvGrpSpPr>
            <p:cNvPr id="1774" name="Group 1773"/>
            <p:cNvGrpSpPr/>
            <p:nvPr/>
          </p:nvGrpSpPr>
          <p:grpSpPr>
            <a:xfrm>
              <a:off x="3230582" y="481910"/>
              <a:ext cx="647707" cy="785470"/>
              <a:chOff x="3230563" y="481909"/>
              <a:chExt cx="1365250" cy="1741488"/>
            </a:xfrm>
          </p:grpSpPr>
          <p:sp>
            <p:nvSpPr>
              <p:cNvPr id="1792" name="Oval 1791"/>
              <p:cNvSpPr>
                <a:spLocks noChangeArrowheads="1"/>
              </p:cNvSpPr>
              <p:nvPr/>
            </p:nvSpPr>
            <p:spPr bwMode="auto">
              <a:xfrm>
                <a:off x="4194176" y="642246"/>
                <a:ext cx="76200" cy="74613"/>
              </a:xfrm>
              <a:prstGeom prst="ellipse">
                <a:avLst/>
              </a:pr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793" name="Oval 1792"/>
              <p:cNvSpPr>
                <a:spLocks noChangeArrowheads="1"/>
              </p:cNvSpPr>
              <p:nvPr/>
            </p:nvSpPr>
            <p:spPr bwMode="auto">
              <a:xfrm>
                <a:off x="4519613" y="1102621"/>
                <a:ext cx="76200" cy="74613"/>
              </a:xfrm>
              <a:prstGeom prst="ellipse">
                <a:avLst/>
              </a:pr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794" name="Oval 1793"/>
              <p:cNvSpPr>
                <a:spLocks noChangeArrowheads="1"/>
              </p:cNvSpPr>
              <p:nvPr/>
            </p:nvSpPr>
            <p:spPr bwMode="auto">
              <a:xfrm>
                <a:off x="3397251" y="1585221"/>
                <a:ext cx="76200" cy="74613"/>
              </a:xfrm>
              <a:prstGeom prst="ellipse">
                <a:avLst/>
              </a:pr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795" name="Oval 1794"/>
              <p:cNvSpPr>
                <a:spLocks noChangeArrowheads="1"/>
              </p:cNvSpPr>
              <p:nvPr/>
            </p:nvSpPr>
            <p:spPr bwMode="auto">
              <a:xfrm>
                <a:off x="3230563" y="2148784"/>
                <a:ext cx="74613" cy="74613"/>
              </a:xfrm>
              <a:prstGeom prst="ellipse">
                <a:avLst/>
              </a:pr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796" name="Oval 1795"/>
              <p:cNvSpPr>
                <a:spLocks noChangeArrowheads="1"/>
              </p:cNvSpPr>
              <p:nvPr/>
            </p:nvSpPr>
            <p:spPr bwMode="auto">
              <a:xfrm>
                <a:off x="3868738" y="1477271"/>
                <a:ext cx="76200" cy="74613"/>
              </a:xfrm>
              <a:prstGeom prst="ellipse">
                <a:avLst/>
              </a:pr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797" name="Oval 1796"/>
              <p:cNvSpPr>
                <a:spLocks noChangeArrowheads="1"/>
              </p:cNvSpPr>
              <p:nvPr/>
            </p:nvSpPr>
            <p:spPr bwMode="auto">
              <a:xfrm>
                <a:off x="3630613" y="1902721"/>
                <a:ext cx="76200" cy="74613"/>
              </a:xfrm>
              <a:prstGeom prst="ellipse">
                <a:avLst/>
              </a:pr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798" name="Oval 1797"/>
              <p:cNvSpPr>
                <a:spLocks noChangeArrowheads="1"/>
              </p:cNvSpPr>
              <p:nvPr/>
            </p:nvSpPr>
            <p:spPr bwMode="auto">
              <a:xfrm>
                <a:off x="4071938" y="2063059"/>
                <a:ext cx="76200" cy="74613"/>
              </a:xfrm>
              <a:prstGeom prst="ellipse">
                <a:avLst/>
              </a:pr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799" name="Oval 1798"/>
              <p:cNvSpPr>
                <a:spLocks noChangeArrowheads="1"/>
              </p:cNvSpPr>
              <p:nvPr/>
            </p:nvSpPr>
            <p:spPr bwMode="auto">
              <a:xfrm>
                <a:off x="4430713" y="2091634"/>
                <a:ext cx="76200" cy="74613"/>
              </a:xfrm>
              <a:prstGeom prst="ellipse">
                <a:avLst/>
              </a:pr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800" name="Oval 1799"/>
              <p:cNvSpPr>
                <a:spLocks noChangeArrowheads="1"/>
              </p:cNvSpPr>
              <p:nvPr/>
            </p:nvSpPr>
            <p:spPr bwMode="auto">
              <a:xfrm>
                <a:off x="4268788" y="1689996"/>
                <a:ext cx="74613" cy="74613"/>
              </a:xfrm>
              <a:prstGeom prst="ellipse">
                <a:avLst/>
              </a:pr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801" name="Oval 1800"/>
              <p:cNvSpPr>
                <a:spLocks noChangeArrowheads="1"/>
              </p:cNvSpPr>
              <p:nvPr/>
            </p:nvSpPr>
            <p:spPr bwMode="auto">
              <a:xfrm>
                <a:off x="4519613" y="481909"/>
                <a:ext cx="76200" cy="74613"/>
              </a:xfrm>
              <a:prstGeom prst="ellipse">
                <a:avLst/>
              </a:pr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802" name="Freeform 1801"/>
              <p:cNvSpPr>
                <a:spLocks noEditPoints="1"/>
              </p:cNvSpPr>
              <p:nvPr/>
            </p:nvSpPr>
            <p:spPr bwMode="auto">
              <a:xfrm>
                <a:off x="4525963" y="620021"/>
                <a:ext cx="63500" cy="449263"/>
              </a:xfrm>
              <a:custGeom>
                <a:avLst/>
                <a:gdLst>
                  <a:gd name="T0" fmla="*/ 22 w 40"/>
                  <a:gd name="T1" fmla="*/ 33 h 283"/>
                  <a:gd name="T2" fmla="*/ 22 w 40"/>
                  <a:gd name="T3" fmla="*/ 250 h 283"/>
                  <a:gd name="T4" fmla="*/ 18 w 40"/>
                  <a:gd name="T5" fmla="*/ 250 h 283"/>
                  <a:gd name="T6" fmla="*/ 18 w 40"/>
                  <a:gd name="T7" fmla="*/ 33 h 283"/>
                  <a:gd name="T8" fmla="*/ 22 w 40"/>
                  <a:gd name="T9" fmla="*/ 33 h 283"/>
                  <a:gd name="T10" fmla="*/ 0 w 40"/>
                  <a:gd name="T11" fmla="*/ 39 h 283"/>
                  <a:gd name="T12" fmla="*/ 20 w 40"/>
                  <a:gd name="T13" fmla="*/ 0 h 283"/>
                  <a:gd name="T14" fmla="*/ 40 w 40"/>
                  <a:gd name="T15" fmla="*/ 39 h 283"/>
                  <a:gd name="T16" fmla="*/ 0 w 40"/>
                  <a:gd name="T17" fmla="*/ 39 h 283"/>
                  <a:gd name="T18" fmla="*/ 40 w 40"/>
                  <a:gd name="T19" fmla="*/ 244 h 283"/>
                  <a:gd name="T20" fmla="*/ 20 w 40"/>
                  <a:gd name="T21" fmla="*/ 283 h 283"/>
                  <a:gd name="T22" fmla="*/ 0 w 40"/>
                  <a:gd name="T23" fmla="*/ 244 h 283"/>
                  <a:gd name="T24" fmla="*/ 40 w 40"/>
                  <a:gd name="T25" fmla="*/ 244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0" h="283">
                    <a:moveTo>
                      <a:pt x="22" y="33"/>
                    </a:moveTo>
                    <a:lnTo>
                      <a:pt x="22" y="250"/>
                    </a:lnTo>
                    <a:lnTo>
                      <a:pt x="18" y="250"/>
                    </a:lnTo>
                    <a:lnTo>
                      <a:pt x="18" y="33"/>
                    </a:lnTo>
                    <a:lnTo>
                      <a:pt x="22" y="33"/>
                    </a:lnTo>
                    <a:close/>
                    <a:moveTo>
                      <a:pt x="0" y="39"/>
                    </a:moveTo>
                    <a:lnTo>
                      <a:pt x="20" y="0"/>
                    </a:lnTo>
                    <a:lnTo>
                      <a:pt x="40" y="39"/>
                    </a:lnTo>
                    <a:lnTo>
                      <a:pt x="0" y="39"/>
                    </a:lnTo>
                    <a:close/>
                    <a:moveTo>
                      <a:pt x="40" y="244"/>
                    </a:moveTo>
                    <a:lnTo>
                      <a:pt x="20" y="283"/>
                    </a:lnTo>
                    <a:lnTo>
                      <a:pt x="0" y="244"/>
                    </a:lnTo>
                    <a:lnTo>
                      <a:pt x="40" y="244"/>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803" name="Freeform 1802"/>
              <p:cNvSpPr>
                <a:spLocks noEditPoints="1"/>
              </p:cNvSpPr>
              <p:nvPr/>
            </p:nvSpPr>
            <p:spPr bwMode="auto">
              <a:xfrm>
                <a:off x="4338638" y="1228034"/>
                <a:ext cx="174625" cy="393700"/>
              </a:xfrm>
              <a:custGeom>
                <a:avLst/>
                <a:gdLst>
                  <a:gd name="T0" fmla="*/ 92 w 110"/>
                  <a:gd name="T1" fmla="*/ 29 h 248"/>
                  <a:gd name="T2" fmla="*/ 14 w 110"/>
                  <a:gd name="T3" fmla="*/ 217 h 248"/>
                  <a:gd name="T4" fmla="*/ 18 w 110"/>
                  <a:gd name="T5" fmla="*/ 219 h 248"/>
                  <a:gd name="T6" fmla="*/ 96 w 110"/>
                  <a:gd name="T7" fmla="*/ 31 h 248"/>
                  <a:gd name="T8" fmla="*/ 92 w 110"/>
                  <a:gd name="T9" fmla="*/ 29 h 248"/>
                  <a:gd name="T10" fmla="*/ 110 w 110"/>
                  <a:gd name="T11" fmla="*/ 44 h 248"/>
                  <a:gd name="T12" fmla="*/ 106 w 110"/>
                  <a:gd name="T13" fmla="*/ 0 h 248"/>
                  <a:gd name="T14" fmla="*/ 73 w 110"/>
                  <a:gd name="T15" fmla="*/ 29 h 248"/>
                  <a:gd name="T16" fmla="*/ 110 w 110"/>
                  <a:gd name="T17" fmla="*/ 44 h 248"/>
                  <a:gd name="T18" fmla="*/ 0 w 110"/>
                  <a:gd name="T19" fmla="*/ 205 h 248"/>
                  <a:gd name="T20" fmla="*/ 3 w 110"/>
                  <a:gd name="T21" fmla="*/ 248 h 248"/>
                  <a:gd name="T22" fmla="*/ 37 w 110"/>
                  <a:gd name="T23" fmla="*/ 219 h 248"/>
                  <a:gd name="T24" fmla="*/ 0 w 110"/>
                  <a:gd name="T25" fmla="*/ 205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0" h="248">
                    <a:moveTo>
                      <a:pt x="92" y="29"/>
                    </a:moveTo>
                    <a:lnTo>
                      <a:pt x="14" y="217"/>
                    </a:lnTo>
                    <a:lnTo>
                      <a:pt x="18" y="219"/>
                    </a:lnTo>
                    <a:lnTo>
                      <a:pt x="96" y="31"/>
                    </a:lnTo>
                    <a:lnTo>
                      <a:pt x="92" y="29"/>
                    </a:lnTo>
                    <a:close/>
                    <a:moveTo>
                      <a:pt x="110" y="44"/>
                    </a:moveTo>
                    <a:lnTo>
                      <a:pt x="106" y="0"/>
                    </a:lnTo>
                    <a:lnTo>
                      <a:pt x="73" y="29"/>
                    </a:lnTo>
                    <a:lnTo>
                      <a:pt x="110" y="44"/>
                    </a:lnTo>
                    <a:close/>
                    <a:moveTo>
                      <a:pt x="0" y="205"/>
                    </a:moveTo>
                    <a:lnTo>
                      <a:pt x="3" y="248"/>
                    </a:lnTo>
                    <a:lnTo>
                      <a:pt x="37" y="219"/>
                    </a:lnTo>
                    <a:lnTo>
                      <a:pt x="0" y="205"/>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804" name="Freeform 1803"/>
              <p:cNvSpPr>
                <a:spLocks noEditPoints="1"/>
              </p:cNvSpPr>
              <p:nvPr/>
            </p:nvSpPr>
            <p:spPr bwMode="auto">
              <a:xfrm>
                <a:off x="4445001" y="1248671"/>
                <a:ext cx="138113" cy="790575"/>
              </a:xfrm>
              <a:custGeom>
                <a:avLst/>
                <a:gdLst>
                  <a:gd name="T0" fmla="*/ 65 w 87"/>
                  <a:gd name="T1" fmla="*/ 32 h 498"/>
                  <a:gd name="T2" fmla="*/ 17 w 87"/>
                  <a:gd name="T3" fmla="*/ 466 h 498"/>
                  <a:gd name="T4" fmla="*/ 21 w 87"/>
                  <a:gd name="T5" fmla="*/ 466 h 498"/>
                  <a:gd name="T6" fmla="*/ 70 w 87"/>
                  <a:gd name="T7" fmla="*/ 33 h 498"/>
                  <a:gd name="T8" fmla="*/ 65 w 87"/>
                  <a:gd name="T9" fmla="*/ 32 h 498"/>
                  <a:gd name="T10" fmla="*/ 87 w 87"/>
                  <a:gd name="T11" fmla="*/ 41 h 498"/>
                  <a:gd name="T12" fmla="*/ 71 w 87"/>
                  <a:gd name="T13" fmla="*/ 0 h 498"/>
                  <a:gd name="T14" fmla="*/ 47 w 87"/>
                  <a:gd name="T15" fmla="*/ 37 h 498"/>
                  <a:gd name="T16" fmla="*/ 87 w 87"/>
                  <a:gd name="T17" fmla="*/ 41 h 498"/>
                  <a:gd name="T18" fmla="*/ 0 w 87"/>
                  <a:gd name="T19" fmla="*/ 457 h 498"/>
                  <a:gd name="T20" fmla="*/ 15 w 87"/>
                  <a:gd name="T21" fmla="*/ 498 h 498"/>
                  <a:gd name="T22" fmla="*/ 40 w 87"/>
                  <a:gd name="T23" fmla="*/ 461 h 498"/>
                  <a:gd name="T24" fmla="*/ 0 w 87"/>
                  <a:gd name="T25" fmla="*/ 457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7" h="498">
                    <a:moveTo>
                      <a:pt x="65" y="32"/>
                    </a:moveTo>
                    <a:lnTo>
                      <a:pt x="17" y="466"/>
                    </a:lnTo>
                    <a:lnTo>
                      <a:pt x="21" y="466"/>
                    </a:lnTo>
                    <a:lnTo>
                      <a:pt x="70" y="33"/>
                    </a:lnTo>
                    <a:lnTo>
                      <a:pt x="65" y="32"/>
                    </a:lnTo>
                    <a:close/>
                    <a:moveTo>
                      <a:pt x="87" y="41"/>
                    </a:moveTo>
                    <a:lnTo>
                      <a:pt x="71" y="0"/>
                    </a:lnTo>
                    <a:lnTo>
                      <a:pt x="47" y="37"/>
                    </a:lnTo>
                    <a:lnTo>
                      <a:pt x="87" y="41"/>
                    </a:lnTo>
                    <a:close/>
                    <a:moveTo>
                      <a:pt x="0" y="457"/>
                    </a:moveTo>
                    <a:lnTo>
                      <a:pt x="15" y="498"/>
                    </a:lnTo>
                    <a:lnTo>
                      <a:pt x="40" y="461"/>
                    </a:lnTo>
                    <a:lnTo>
                      <a:pt x="0" y="457"/>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805" name="Freeform 1804"/>
              <p:cNvSpPr>
                <a:spLocks noEditPoints="1"/>
              </p:cNvSpPr>
              <p:nvPr/>
            </p:nvSpPr>
            <p:spPr bwMode="auto">
              <a:xfrm>
                <a:off x="4135438" y="1799534"/>
                <a:ext cx="131763" cy="242888"/>
              </a:xfrm>
              <a:custGeom>
                <a:avLst/>
                <a:gdLst>
                  <a:gd name="T0" fmla="*/ 65 w 83"/>
                  <a:gd name="T1" fmla="*/ 27 h 153"/>
                  <a:gd name="T2" fmla="*/ 14 w 83"/>
                  <a:gd name="T3" fmla="*/ 123 h 153"/>
                  <a:gd name="T4" fmla="*/ 18 w 83"/>
                  <a:gd name="T5" fmla="*/ 125 h 153"/>
                  <a:gd name="T6" fmla="*/ 70 w 83"/>
                  <a:gd name="T7" fmla="*/ 30 h 153"/>
                  <a:gd name="T8" fmla="*/ 65 w 83"/>
                  <a:gd name="T9" fmla="*/ 27 h 153"/>
                  <a:gd name="T10" fmla="*/ 82 w 83"/>
                  <a:gd name="T11" fmla="*/ 44 h 153"/>
                  <a:gd name="T12" fmla="*/ 83 w 83"/>
                  <a:gd name="T13" fmla="*/ 0 h 153"/>
                  <a:gd name="T14" fmla="*/ 47 w 83"/>
                  <a:gd name="T15" fmla="*/ 25 h 153"/>
                  <a:gd name="T16" fmla="*/ 82 w 83"/>
                  <a:gd name="T17" fmla="*/ 44 h 153"/>
                  <a:gd name="T18" fmla="*/ 1 w 83"/>
                  <a:gd name="T19" fmla="*/ 109 h 153"/>
                  <a:gd name="T20" fmla="*/ 0 w 83"/>
                  <a:gd name="T21" fmla="*/ 153 h 153"/>
                  <a:gd name="T22" fmla="*/ 36 w 83"/>
                  <a:gd name="T23" fmla="*/ 128 h 153"/>
                  <a:gd name="T24" fmla="*/ 1 w 83"/>
                  <a:gd name="T25" fmla="*/ 109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3" h="153">
                    <a:moveTo>
                      <a:pt x="65" y="27"/>
                    </a:moveTo>
                    <a:lnTo>
                      <a:pt x="14" y="123"/>
                    </a:lnTo>
                    <a:lnTo>
                      <a:pt x="18" y="125"/>
                    </a:lnTo>
                    <a:lnTo>
                      <a:pt x="70" y="30"/>
                    </a:lnTo>
                    <a:lnTo>
                      <a:pt x="65" y="27"/>
                    </a:lnTo>
                    <a:close/>
                    <a:moveTo>
                      <a:pt x="82" y="44"/>
                    </a:moveTo>
                    <a:lnTo>
                      <a:pt x="83" y="0"/>
                    </a:lnTo>
                    <a:lnTo>
                      <a:pt x="47" y="25"/>
                    </a:lnTo>
                    <a:lnTo>
                      <a:pt x="82" y="44"/>
                    </a:lnTo>
                    <a:close/>
                    <a:moveTo>
                      <a:pt x="1" y="109"/>
                    </a:moveTo>
                    <a:lnTo>
                      <a:pt x="0" y="153"/>
                    </a:lnTo>
                    <a:lnTo>
                      <a:pt x="36" y="128"/>
                    </a:lnTo>
                    <a:lnTo>
                      <a:pt x="1" y="109"/>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806" name="Freeform 1805"/>
              <p:cNvSpPr>
                <a:spLocks noEditPoints="1"/>
              </p:cNvSpPr>
              <p:nvPr/>
            </p:nvSpPr>
            <p:spPr bwMode="auto">
              <a:xfrm>
                <a:off x="3935413" y="727971"/>
                <a:ext cx="276225" cy="723900"/>
              </a:xfrm>
              <a:custGeom>
                <a:avLst/>
                <a:gdLst>
                  <a:gd name="T0" fmla="*/ 155 w 174"/>
                  <a:gd name="T1" fmla="*/ 30 h 456"/>
                  <a:gd name="T2" fmla="*/ 14 w 174"/>
                  <a:gd name="T3" fmla="*/ 424 h 456"/>
                  <a:gd name="T4" fmla="*/ 19 w 174"/>
                  <a:gd name="T5" fmla="*/ 426 h 456"/>
                  <a:gd name="T6" fmla="*/ 159 w 174"/>
                  <a:gd name="T7" fmla="*/ 31 h 456"/>
                  <a:gd name="T8" fmla="*/ 155 w 174"/>
                  <a:gd name="T9" fmla="*/ 30 h 456"/>
                  <a:gd name="T10" fmla="*/ 174 w 174"/>
                  <a:gd name="T11" fmla="*/ 43 h 456"/>
                  <a:gd name="T12" fmla="*/ 168 w 174"/>
                  <a:gd name="T13" fmla="*/ 0 h 456"/>
                  <a:gd name="T14" fmla="*/ 136 w 174"/>
                  <a:gd name="T15" fmla="*/ 30 h 456"/>
                  <a:gd name="T16" fmla="*/ 174 w 174"/>
                  <a:gd name="T17" fmla="*/ 43 h 456"/>
                  <a:gd name="T18" fmla="*/ 0 w 174"/>
                  <a:gd name="T19" fmla="*/ 413 h 456"/>
                  <a:gd name="T20" fmla="*/ 6 w 174"/>
                  <a:gd name="T21" fmla="*/ 456 h 456"/>
                  <a:gd name="T22" fmla="*/ 38 w 174"/>
                  <a:gd name="T23" fmla="*/ 426 h 456"/>
                  <a:gd name="T24" fmla="*/ 0 w 174"/>
                  <a:gd name="T25" fmla="*/ 413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4" h="456">
                    <a:moveTo>
                      <a:pt x="155" y="30"/>
                    </a:moveTo>
                    <a:lnTo>
                      <a:pt x="14" y="424"/>
                    </a:lnTo>
                    <a:lnTo>
                      <a:pt x="19" y="426"/>
                    </a:lnTo>
                    <a:lnTo>
                      <a:pt x="159" y="31"/>
                    </a:lnTo>
                    <a:lnTo>
                      <a:pt x="155" y="30"/>
                    </a:lnTo>
                    <a:close/>
                    <a:moveTo>
                      <a:pt x="174" y="43"/>
                    </a:moveTo>
                    <a:lnTo>
                      <a:pt x="168" y="0"/>
                    </a:lnTo>
                    <a:lnTo>
                      <a:pt x="136" y="30"/>
                    </a:lnTo>
                    <a:lnTo>
                      <a:pt x="174" y="43"/>
                    </a:lnTo>
                    <a:close/>
                    <a:moveTo>
                      <a:pt x="0" y="413"/>
                    </a:moveTo>
                    <a:lnTo>
                      <a:pt x="6" y="456"/>
                    </a:lnTo>
                    <a:lnTo>
                      <a:pt x="38" y="426"/>
                    </a:lnTo>
                    <a:lnTo>
                      <a:pt x="0" y="413"/>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807" name="Freeform 1806"/>
              <p:cNvSpPr>
                <a:spLocks noEditPoints="1"/>
              </p:cNvSpPr>
              <p:nvPr/>
            </p:nvSpPr>
            <p:spPr bwMode="auto">
              <a:xfrm>
                <a:off x="3275013" y="1678884"/>
                <a:ext cx="138113" cy="420688"/>
              </a:xfrm>
              <a:custGeom>
                <a:avLst/>
                <a:gdLst>
                  <a:gd name="T0" fmla="*/ 67 w 87"/>
                  <a:gd name="T1" fmla="*/ 32 h 265"/>
                  <a:gd name="T2" fmla="*/ 16 w 87"/>
                  <a:gd name="T3" fmla="*/ 233 h 265"/>
                  <a:gd name="T4" fmla="*/ 20 w 87"/>
                  <a:gd name="T5" fmla="*/ 234 h 265"/>
                  <a:gd name="T6" fmla="*/ 72 w 87"/>
                  <a:gd name="T7" fmla="*/ 33 h 265"/>
                  <a:gd name="T8" fmla="*/ 67 w 87"/>
                  <a:gd name="T9" fmla="*/ 32 h 265"/>
                  <a:gd name="T10" fmla="*/ 87 w 87"/>
                  <a:gd name="T11" fmla="*/ 43 h 265"/>
                  <a:gd name="T12" fmla="*/ 77 w 87"/>
                  <a:gd name="T13" fmla="*/ 0 h 265"/>
                  <a:gd name="T14" fmla="*/ 48 w 87"/>
                  <a:gd name="T15" fmla="*/ 34 h 265"/>
                  <a:gd name="T16" fmla="*/ 87 w 87"/>
                  <a:gd name="T17" fmla="*/ 43 h 265"/>
                  <a:gd name="T18" fmla="*/ 0 w 87"/>
                  <a:gd name="T19" fmla="*/ 223 h 265"/>
                  <a:gd name="T20" fmla="*/ 10 w 87"/>
                  <a:gd name="T21" fmla="*/ 265 h 265"/>
                  <a:gd name="T22" fmla="*/ 39 w 87"/>
                  <a:gd name="T23" fmla="*/ 232 h 265"/>
                  <a:gd name="T24" fmla="*/ 0 w 87"/>
                  <a:gd name="T25" fmla="*/ 223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7" h="265">
                    <a:moveTo>
                      <a:pt x="67" y="32"/>
                    </a:moveTo>
                    <a:lnTo>
                      <a:pt x="16" y="233"/>
                    </a:lnTo>
                    <a:lnTo>
                      <a:pt x="20" y="234"/>
                    </a:lnTo>
                    <a:lnTo>
                      <a:pt x="72" y="33"/>
                    </a:lnTo>
                    <a:lnTo>
                      <a:pt x="67" y="32"/>
                    </a:lnTo>
                    <a:close/>
                    <a:moveTo>
                      <a:pt x="87" y="43"/>
                    </a:moveTo>
                    <a:lnTo>
                      <a:pt x="77" y="0"/>
                    </a:lnTo>
                    <a:lnTo>
                      <a:pt x="48" y="34"/>
                    </a:lnTo>
                    <a:lnTo>
                      <a:pt x="87" y="43"/>
                    </a:lnTo>
                    <a:close/>
                    <a:moveTo>
                      <a:pt x="0" y="223"/>
                    </a:moveTo>
                    <a:lnTo>
                      <a:pt x="10" y="265"/>
                    </a:lnTo>
                    <a:lnTo>
                      <a:pt x="39" y="232"/>
                    </a:lnTo>
                    <a:lnTo>
                      <a:pt x="0" y="223"/>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808" name="Freeform 1807"/>
              <p:cNvSpPr>
                <a:spLocks noEditPoints="1"/>
              </p:cNvSpPr>
              <p:nvPr/>
            </p:nvSpPr>
            <p:spPr bwMode="auto">
              <a:xfrm>
                <a:off x="3921126" y="1575696"/>
                <a:ext cx="155575" cy="444500"/>
              </a:xfrm>
              <a:custGeom>
                <a:avLst/>
                <a:gdLst>
                  <a:gd name="T0" fmla="*/ 20 w 98"/>
                  <a:gd name="T1" fmla="*/ 31 h 280"/>
                  <a:gd name="T2" fmla="*/ 83 w 98"/>
                  <a:gd name="T3" fmla="*/ 248 h 280"/>
                  <a:gd name="T4" fmla="*/ 78 w 98"/>
                  <a:gd name="T5" fmla="*/ 249 h 280"/>
                  <a:gd name="T6" fmla="*/ 15 w 98"/>
                  <a:gd name="T7" fmla="*/ 32 h 280"/>
                  <a:gd name="T8" fmla="*/ 20 w 98"/>
                  <a:gd name="T9" fmla="*/ 31 h 280"/>
                  <a:gd name="T10" fmla="*/ 0 w 98"/>
                  <a:gd name="T11" fmla="*/ 43 h 280"/>
                  <a:gd name="T12" fmla="*/ 8 w 98"/>
                  <a:gd name="T13" fmla="*/ 0 h 280"/>
                  <a:gd name="T14" fmla="*/ 38 w 98"/>
                  <a:gd name="T15" fmla="*/ 33 h 280"/>
                  <a:gd name="T16" fmla="*/ 0 w 98"/>
                  <a:gd name="T17" fmla="*/ 43 h 280"/>
                  <a:gd name="T18" fmla="*/ 98 w 98"/>
                  <a:gd name="T19" fmla="*/ 237 h 280"/>
                  <a:gd name="T20" fmla="*/ 89 w 98"/>
                  <a:gd name="T21" fmla="*/ 280 h 280"/>
                  <a:gd name="T22" fmla="*/ 59 w 98"/>
                  <a:gd name="T23" fmla="*/ 248 h 280"/>
                  <a:gd name="T24" fmla="*/ 98 w 98"/>
                  <a:gd name="T25" fmla="*/ 237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8" h="280">
                    <a:moveTo>
                      <a:pt x="20" y="31"/>
                    </a:moveTo>
                    <a:lnTo>
                      <a:pt x="83" y="248"/>
                    </a:lnTo>
                    <a:lnTo>
                      <a:pt x="78" y="249"/>
                    </a:lnTo>
                    <a:lnTo>
                      <a:pt x="15" y="32"/>
                    </a:lnTo>
                    <a:lnTo>
                      <a:pt x="20" y="31"/>
                    </a:lnTo>
                    <a:close/>
                    <a:moveTo>
                      <a:pt x="0" y="43"/>
                    </a:moveTo>
                    <a:lnTo>
                      <a:pt x="8" y="0"/>
                    </a:lnTo>
                    <a:lnTo>
                      <a:pt x="38" y="33"/>
                    </a:lnTo>
                    <a:lnTo>
                      <a:pt x="0" y="43"/>
                    </a:lnTo>
                    <a:close/>
                    <a:moveTo>
                      <a:pt x="98" y="237"/>
                    </a:moveTo>
                    <a:lnTo>
                      <a:pt x="89" y="280"/>
                    </a:lnTo>
                    <a:lnTo>
                      <a:pt x="59" y="248"/>
                    </a:lnTo>
                    <a:lnTo>
                      <a:pt x="98" y="237"/>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809" name="Freeform 1808"/>
              <p:cNvSpPr>
                <a:spLocks noEditPoints="1"/>
              </p:cNvSpPr>
              <p:nvPr/>
            </p:nvSpPr>
            <p:spPr bwMode="auto">
              <a:xfrm>
                <a:off x="4281488" y="758134"/>
                <a:ext cx="188913" cy="342900"/>
              </a:xfrm>
              <a:custGeom>
                <a:avLst/>
                <a:gdLst>
                  <a:gd name="T0" fmla="*/ 18 w 119"/>
                  <a:gd name="T1" fmla="*/ 27 h 216"/>
                  <a:gd name="T2" fmla="*/ 105 w 119"/>
                  <a:gd name="T3" fmla="*/ 186 h 216"/>
                  <a:gd name="T4" fmla="*/ 101 w 119"/>
                  <a:gd name="T5" fmla="*/ 188 h 216"/>
                  <a:gd name="T6" fmla="*/ 13 w 119"/>
                  <a:gd name="T7" fmla="*/ 30 h 216"/>
                  <a:gd name="T8" fmla="*/ 18 w 119"/>
                  <a:gd name="T9" fmla="*/ 27 h 216"/>
                  <a:gd name="T10" fmla="*/ 1 w 119"/>
                  <a:gd name="T11" fmla="*/ 43 h 216"/>
                  <a:gd name="T12" fmla="*/ 0 w 119"/>
                  <a:gd name="T13" fmla="*/ 0 h 216"/>
                  <a:gd name="T14" fmla="*/ 36 w 119"/>
                  <a:gd name="T15" fmla="*/ 25 h 216"/>
                  <a:gd name="T16" fmla="*/ 1 w 119"/>
                  <a:gd name="T17" fmla="*/ 43 h 216"/>
                  <a:gd name="T18" fmla="*/ 117 w 119"/>
                  <a:gd name="T19" fmla="*/ 172 h 216"/>
                  <a:gd name="T20" fmla="*/ 119 w 119"/>
                  <a:gd name="T21" fmla="*/ 216 h 216"/>
                  <a:gd name="T22" fmla="*/ 82 w 119"/>
                  <a:gd name="T23" fmla="*/ 191 h 216"/>
                  <a:gd name="T24" fmla="*/ 117 w 119"/>
                  <a:gd name="T25" fmla="*/ 172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9" h="216">
                    <a:moveTo>
                      <a:pt x="18" y="27"/>
                    </a:moveTo>
                    <a:lnTo>
                      <a:pt x="105" y="186"/>
                    </a:lnTo>
                    <a:lnTo>
                      <a:pt x="101" y="188"/>
                    </a:lnTo>
                    <a:lnTo>
                      <a:pt x="13" y="30"/>
                    </a:lnTo>
                    <a:lnTo>
                      <a:pt x="18" y="27"/>
                    </a:lnTo>
                    <a:close/>
                    <a:moveTo>
                      <a:pt x="1" y="43"/>
                    </a:moveTo>
                    <a:lnTo>
                      <a:pt x="0" y="0"/>
                    </a:lnTo>
                    <a:lnTo>
                      <a:pt x="36" y="25"/>
                    </a:lnTo>
                    <a:lnTo>
                      <a:pt x="1" y="43"/>
                    </a:lnTo>
                    <a:close/>
                    <a:moveTo>
                      <a:pt x="117" y="172"/>
                    </a:moveTo>
                    <a:lnTo>
                      <a:pt x="119" y="216"/>
                    </a:lnTo>
                    <a:lnTo>
                      <a:pt x="82" y="191"/>
                    </a:lnTo>
                    <a:lnTo>
                      <a:pt x="117" y="172"/>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810" name="Freeform 1809"/>
              <p:cNvSpPr>
                <a:spLocks noEditPoints="1"/>
              </p:cNvSpPr>
              <p:nvPr/>
            </p:nvSpPr>
            <p:spPr bwMode="auto">
              <a:xfrm>
                <a:off x="3495676" y="1507434"/>
                <a:ext cx="354013" cy="111125"/>
              </a:xfrm>
              <a:custGeom>
                <a:avLst/>
                <a:gdLst>
                  <a:gd name="T0" fmla="*/ 33 w 223"/>
                  <a:gd name="T1" fmla="*/ 54 h 70"/>
                  <a:gd name="T2" fmla="*/ 191 w 223"/>
                  <a:gd name="T3" fmla="*/ 20 h 70"/>
                  <a:gd name="T4" fmla="*/ 190 w 223"/>
                  <a:gd name="T5" fmla="*/ 15 h 70"/>
                  <a:gd name="T6" fmla="*/ 32 w 223"/>
                  <a:gd name="T7" fmla="*/ 50 h 70"/>
                  <a:gd name="T8" fmla="*/ 33 w 223"/>
                  <a:gd name="T9" fmla="*/ 54 h 70"/>
                  <a:gd name="T10" fmla="*/ 34 w 223"/>
                  <a:gd name="T11" fmla="*/ 31 h 70"/>
                  <a:gd name="T12" fmla="*/ 0 w 223"/>
                  <a:gd name="T13" fmla="*/ 59 h 70"/>
                  <a:gd name="T14" fmla="*/ 43 w 223"/>
                  <a:gd name="T15" fmla="*/ 70 h 70"/>
                  <a:gd name="T16" fmla="*/ 34 w 223"/>
                  <a:gd name="T17" fmla="*/ 31 h 70"/>
                  <a:gd name="T18" fmla="*/ 188 w 223"/>
                  <a:gd name="T19" fmla="*/ 38 h 70"/>
                  <a:gd name="T20" fmla="*/ 223 w 223"/>
                  <a:gd name="T21" fmla="*/ 10 h 70"/>
                  <a:gd name="T22" fmla="*/ 180 w 223"/>
                  <a:gd name="T23" fmla="*/ 0 h 70"/>
                  <a:gd name="T24" fmla="*/ 188 w 223"/>
                  <a:gd name="T25" fmla="*/ 38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3" h="70">
                    <a:moveTo>
                      <a:pt x="33" y="54"/>
                    </a:moveTo>
                    <a:lnTo>
                      <a:pt x="191" y="20"/>
                    </a:lnTo>
                    <a:lnTo>
                      <a:pt x="190" y="15"/>
                    </a:lnTo>
                    <a:lnTo>
                      <a:pt x="32" y="50"/>
                    </a:lnTo>
                    <a:lnTo>
                      <a:pt x="33" y="54"/>
                    </a:lnTo>
                    <a:close/>
                    <a:moveTo>
                      <a:pt x="34" y="31"/>
                    </a:moveTo>
                    <a:lnTo>
                      <a:pt x="0" y="59"/>
                    </a:lnTo>
                    <a:lnTo>
                      <a:pt x="43" y="70"/>
                    </a:lnTo>
                    <a:lnTo>
                      <a:pt x="34" y="31"/>
                    </a:lnTo>
                    <a:close/>
                    <a:moveTo>
                      <a:pt x="188" y="38"/>
                    </a:moveTo>
                    <a:lnTo>
                      <a:pt x="223" y="10"/>
                    </a:lnTo>
                    <a:lnTo>
                      <a:pt x="180" y="0"/>
                    </a:lnTo>
                    <a:lnTo>
                      <a:pt x="188" y="38"/>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811" name="Freeform 1810"/>
              <p:cNvSpPr>
                <a:spLocks noEditPoints="1"/>
              </p:cNvSpPr>
              <p:nvPr/>
            </p:nvSpPr>
            <p:spPr bwMode="auto">
              <a:xfrm>
                <a:off x="3668713" y="1572521"/>
                <a:ext cx="195263" cy="317500"/>
              </a:xfrm>
              <a:custGeom>
                <a:avLst/>
                <a:gdLst>
                  <a:gd name="T0" fmla="*/ 103 w 123"/>
                  <a:gd name="T1" fmla="*/ 27 h 200"/>
                  <a:gd name="T2" fmla="*/ 15 w 123"/>
                  <a:gd name="T3" fmla="*/ 171 h 200"/>
                  <a:gd name="T4" fmla="*/ 19 w 123"/>
                  <a:gd name="T5" fmla="*/ 173 h 200"/>
                  <a:gd name="T6" fmla="*/ 108 w 123"/>
                  <a:gd name="T7" fmla="*/ 29 h 200"/>
                  <a:gd name="T8" fmla="*/ 103 w 123"/>
                  <a:gd name="T9" fmla="*/ 27 h 200"/>
                  <a:gd name="T10" fmla="*/ 119 w 123"/>
                  <a:gd name="T11" fmla="*/ 44 h 200"/>
                  <a:gd name="T12" fmla="*/ 123 w 123"/>
                  <a:gd name="T13" fmla="*/ 0 h 200"/>
                  <a:gd name="T14" fmla="*/ 85 w 123"/>
                  <a:gd name="T15" fmla="*/ 23 h 200"/>
                  <a:gd name="T16" fmla="*/ 119 w 123"/>
                  <a:gd name="T17" fmla="*/ 44 h 200"/>
                  <a:gd name="T18" fmla="*/ 4 w 123"/>
                  <a:gd name="T19" fmla="*/ 156 h 200"/>
                  <a:gd name="T20" fmla="*/ 0 w 123"/>
                  <a:gd name="T21" fmla="*/ 200 h 200"/>
                  <a:gd name="T22" fmla="*/ 38 w 123"/>
                  <a:gd name="T23" fmla="*/ 177 h 200"/>
                  <a:gd name="T24" fmla="*/ 4 w 123"/>
                  <a:gd name="T25" fmla="*/ 156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3" h="200">
                    <a:moveTo>
                      <a:pt x="103" y="27"/>
                    </a:moveTo>
                    <a:lnTo>
                      <a:pt x="15" y="171"/>
                    </a:lnTo>
                    <a:lnTo>
                      <a:pt x="19" y="173"/>
                    </a:lnTo>
                    <a:lnTo>
                      <a:pt x="108" y="29"/>
                    </a:lnTo>
                    <a:lnTo>
                      <a:pt x="103" y="27"/>
                    </a:lnTo>
                    <a:close/>
                    <a:moveTo>
                      <a:pt x="119" y="44"/>
                    </a:moveTo>
                    <a:lnTo>
                      <a:pt x="123" y="0"/>
                    </a:lnTo>
                    <a:lnTo>
                      <a:pt x="85" y="23"/>
                    </a:lnTo>
                    <a:lnTo>
                      <a:pt x="119" y="44"/>
                    </a:lnTo>
                    <a:close/>
                    <a:moveTo>
                      <a:pt x="4" y="156"/>
                    </a:moveTo>
                    <a:lnTo>
                      <a:pt x="0" y="200"/>
                    </a:lnTo>
                    <a:lnTo>
                      <a:pt x="38" y="177"/>
                    </a:lnTo>
                    <a:lnTo>
                      <a:pt x="4" y="156"/>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812" name="Freeform 1811"/>
              <p:cNvSpPr>
                <a:spLocks noEditPoints="1"/>
              </p:cNvSpPr>
              <p:nvPr/>
            </p:nvSpPr>
            <p:spPr bwMode="auto">
              <a:xfrm>
                <a:off x="3459163" y="1670946"/>
                <a:ext cx="171450" cy="219075"/>
              </a:xfrm>
              <a:custGeom>
                <a:avLst/>
                <a:gdLst>
                  <a:gd name="T0" fmla="*/ 22 w 108"/>
                  <a:gd name="T1" fmla="*/ 24 h 138"/>
                  <a:gd name="T2" fmla="*/ 90 w 108"/>
                  <a:gd name="T3" fmla="*/ 111 h 138"/>
                  <a:gd name="T4" fmla="*/ 86 w 108"/>
                  <a:gd name="T5" fmla="*/ 114 h 138"/>
                  <a:gd name="T6" fmla="*/ 18 w 108"/>
                  <a:gd name="T7" fmla="*/ 27 h 138"/>
                  <a:gd name="T8" fmla="*/ 22 w 108"/>
                  <a:gd name="T9" fmla="*/ 24 h 138"/>
                  <a:gd name="T10" fmla="*/ 8 w 108"/>
                  <a:gd name="T11" fmla="*/ 43 h 138"/>
                  <a:gd name="T12" fmla="*/ 0 w 108"/>
                  <a:gd name="T13" fmla="*/ 0 h 138"/>
                  <a:gd name="T14" fmla="*/ 40 w 108"/>
                  <a:gd name="T15" fmla="*/ 19 h 138"/>
                  <a:gd name="T16" fmla="*/ 8 w 108"/>
                  <a:gd name="T17" fmla="*/ 43 h 138"/>
                  <a:gd name="T18" fmla="*/ 100 w 108"/>
                  <a:gd name="T19" fmla="*/ 95 h 138"/>
                  <a:gd name="T20" fmla="*/ 108 w 108"/>
                  <a:gd name="T21" fmla="*/ 138 h 138"/>
                  <a:gd name="T22" fmla="*/ 68 w 108"/>
                  <a:gd name="T23" fmla="*/ 119 h 138"/>
                  <a:gd name="T24" fmla="*/ 100 w 108"/>
                  <a:gd name="T25" fmla="*/ 95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8" h="138">
                    <a:moveTo>
                      <a:pt x="22" y="24"/>
                    </a:moveTo>
                    <a:lnTo>
                      <a:pt x="90" y="111"/>
                    </a:lnTo>
                    <a:lnTo>
                      <a:pt x="86" y="114"/>
                    </a:lnTo>
                    <a:lnTo>
                      <a:pt x="18" y="27"/>
                    </a:lnTo>
                    <a:lnTo>
                      <a:pt x="22" y="24"/>
                    </a:lnTo>
                    <a:close/>
                    <a:moveTo>
                      <a:pt x="8" y="43"/>
                    </a:moveTo>
                    <a:lnTo>
                      <a:pt x="0" y="0"/>
                    </a:lnTo>
                    <a:lnTo>
                      <a:pt x="40" y="19"/>
                    </a:lnTo>
                    <a:lnTo>
                      <a:pt x="8" y="43"/>
                    </a:lnTo>
                    <a:close/>
                    <a:moveTo>
                      <a:pt x="100" y="95"/>
                    </a:moveTo>
                    <a:lnTo>
                      <a:pt x="108" y="138"/>
                    </a:lnTo>
                    <a:lnTo>
                      <a:pt x="68" y="119"/>
                    </a:lnTo>
                    <a:lnTo>
                      <a:pt x="100" y="95"/>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grpSp>
        <p:grpSp>
          <p:nvGrpSpPr>
            <p:cNvPr id="1775" name="Group 1774"/>
            <p:cNvGrpSpPr/>
            <p:nvPr/>
          </p:nvGrpSpPr>
          <p:grpSpPr>
            <a:xfrm>
              <a:off x="4514849" y="473075"/>
              <a:ext cx="187326" cy="592364"/>
              <a:chOff x="4514849" y="473075"/>
              <a:chExt cx="365125" cy="592364"/>
            </a:xfrm>
          </p:grpSpPr>
          <p:sp>
            <p:nvSpPr>
              <p:cNvPr id="1787" name="Freeform 1786"/>
              <p:cNvSpPr>
                <a:spLocks noEditPoints="1"/>
              </p:cNvSpPr>
              <p:nvPr/>
            </p:nvSpPr>
            <p:spPr bwMode="auto">
              <a:xfrm>
                <a:off x="4518024" y="473075"/>
                <a:ext cx="361950" cy="76200"/>
              </a:xfrm>
              <a:custGeom>
                <a:avLst/>
                <a:gdLst>
                  <a:gd name="T0" fmla="*/ 188 w 228"/>
                  <a:gd name="T1" fmla="*/ 22 h 48"/>
                  <a:gd name="T2" fmla="*/ 40 w 228"/>
                  <a:gd name="T3" fmla="*/ 22 h 48"/>
                  <a:gd name="T4" fmla="*/ 40 w 228"/>
                  <a:gd name="T5" fmla="*/ 26 h 48"/>
                  <a:gd name="T6" fmla="*/ 188 w 228"/>
                  <a:gd name="T7" fmla="*/ 26 h 48"/>
                  <a:gd name="T8" fmla="*/ 188 w 228"/>
                  <a:gd name="T9" fmla="*/ 22 h 48"/>
                  <a:gd name="T10" fmla="*/ 180 w 228"/>
                  <a:gd name="T11" fmla="*/ 48 h 48"/>
                  <a:gd name="T12" fmla="*/ 228 w 228"/>
                  <a:gd name="T13" fmla="*/ 24 h 48"/>
                  <a:gd name="T14" fmla="*/ 180 w 228"/>
                  <a:gd name="T15" fmla="*/ 0 h 48"/>
                  <a:gd name="T16" fmla="*/ 180 w 228"/>
                  <a:gd name="T17" fmla="*/ 48 h 48"/>
                  <a:gd name="T18" fmla="*/ 48 w 228"/>
                  <a:gd name="T19" fmla="*/ 0 h 48"/>
                  <a:gd name="T20" fmla="*/ 0 w 228"/>
                  <a:gd name="T21" fmla="*/ 24 h 48"/>
                  <a:gd name="T22" fmla="*/ 48 w 228"/>
                  <a:gd name="T23" fmla="*/ 48 h 48"/>
                  <a:gd name="T24" fmla="*/ 48 w 228"/>
                  <a:gd name="T25"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8" h="48">
                    <a:moveTo>
                      <a:pt x="188" y="22"/>
                    </a:moveTo>
                    <a:lnTo>
                      <a:pt x="40" y="22"/>
                    </a:lnTo>
                    <a:lnTo>
                      <a:pt x="40" y="26"/>
                    </a:lnTo>
                    <a:lnTo>
                      <a:pt x="188" y="26"/>
                    </a:lnTo>
                    <a:lnTo>
                      <a:pt x="188" y="22"/>
                    </a:lnTo>
                    <a:close/>
                    <a:moveTo>
                      <a:pt x="180" y="48"/>
                    </a:moveTo>
                    <a:lnTo>
                      <a:pt x="228" y="24"/>
                    </a:lnTo>
                    <a:lnTo>
                      <a:pt x="180" y="0"/>
                    </a:lnTo>
                    <a:lnTo>
                      <a:pt x="180" y="48"/>
                    </a:lnTo>
                    <a:close/>
                    <a:moveTo>
                      <a:pt x="48" y="0"/>
                    </a:moveTo>
                    <a:lnTo>
                      <a:pt x="0" y="24"/>
                    </a:lnTo>
                    <a:lnTo>
                      <a:pt x="48" y="48"/>
                    </a:lnTo>
                    <a:lnTo>
                      <a:pt x="48" y="0"/>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788" name="Freeform 1787"/>
              <p:cNvSpPr>
                <a:spLocks noEditPoints="1"/>
              </p:cNvSpPr>
              <p:nvPr/>
            </p:nvSpPr>
            <p:spPr bwMode="auto">
              <a:xfrm>
                <a:off x="4514849" y="604838"/>
                <a:ext cx="361950" cy="76200"/>
              </a:xfrm>
              <a:custGeom>
                <a:avLst/>
                <a:gdLst>
                  <a:gd name="T0" fmla="*/ 188 w 228"/>
                  <a:gd name="T1" fmla="*/ 22 h 48"/>
                  <a:gd name="T2" fmla="*/ 40 w 228"/>
                  <a:gd name="T3" fmla="*/ 22 h 48"/>
                  <a:gd name="T4" fmla="*/ 40 w 228"/>
                  <a:gd name="T5" fmla="*/ 26 h 48"/>
                  <a:gd name="T6" fmla="*/ 188 w 228"/>
                  <a:gd name="T7" fmla="*/ 26 h 48"/>
                  <a:gd name="T8" fmla="*/ 188 w 228"/>
                  <a:gd name="T9" fmla="*/ 22 h 48"/>
                  <a:gd name="T10" fmla="*/ 180 w 228"/>
                  <a:gd name="T11" fmla="*/ 48 h 48"/>
                  <a:gd name="T12" fmla="*/ 228 w 228"/>
                  <a:gd name="T13" fmla="*/ 24 h 48"/>
                  <a:gd name="T14" fmla="*/ 180 w 228"/>
                  <a:gd name="T15" fmla="*/ 0 h 48"/>
                  <a:gd name="T16" fmla="*/ 180 w 228"/>
                  <a:gd name="T17" fmla="*/ 48 h 48"/>
                  <a:gd name="T18" fmla="*/ 48 w 228"/>
                  <a:gd name="T19" fmla="*/ 0 h 48"/>
                  <a:gd name="T20" fmla="*/ 0 w 228"/>
                  <a:gd name="T21" fmla="*/ 24 h 48"/>
                  <a:gd name="T22" fmla="*/ 48 w 228"/>
                  <a:gd name="T23" fmla="*/ 48 h 48"/>
                  <a:gd name="T24" fmla="*/ 48 w 228"/>
                  <a:gd name="T25"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8" h="48">
                    <a:moveTo>
                      <a:pt x="188" y="22"/>
                    </a:moveTo>
                    <a:lnTo>
                      <a:pt x="40" y="22"/>
                    </a:lnTo>
                    <a:lnTo>
                      <a:pt x="40" y="26"/>
                    </a:lnTo>
                    <a:lnTo>
                      <a:pt x="188" y="26"/>
                    </a:lnTo>
                    <a:lnTo>
                      <a:pt x="188" y="22"/>
                    </a:lnTo>
                    <a:close/>
                    <a:moveTo>
                      <a:pt x="180" y="48"/>
                    </a:moveTo>
                    <a:lnTo>
                      <a:pt x="228" y="24"/>
                    </a:lnTo>
                    <a:lnTo>
                      <a:pt x="180" y="0"/>
                    </a:lnTo>
                    <a:lnTo>
                      <a:pt x="180" y="48"/>
                    </a:lnTo>
                    <a:close/>
                    <a:moveTo>
                      <a:pt x="48" y="0"/>
                    </a:moveTo>
                    <a:lnTo>
                      <a:pt x="0" y="24"/>
                    </a:lnTo>
                    <a:lnTo>
                      <a:pt x="48" y="48"/>
                    </a:lnTo>
                    <a:lnTo>
                      <a:pt x="48" y="0"/>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789" name="Freeform 1788"/>
              <p:cNvSpPr>
                <a:spLocks noEditPoints="1"/>
              </p:cNvSpPr>
              <p:nvPr/>
            </p:nvSpPr>
            <p:spPr bwMode="auto">
              <a:xfrm>
                <a:off x="4515645" y="736601"/>
                <a:ext cx="361950" cy="76200"/>
              </a:xfrm>
              <a:custGeom>
                <a:avLst/>
                <a:gdLst>
                  <a:gd name="T0" fmla="*/ 188 w 228"/>
                  <a:gd name="T1" fmla="*/ 22 h 48"/>
                  <a:gd name="T2" fmla="*/ 40 w 228"/>
                  <a:gd name="T3" fmla="*/ 22 h 48"/>
                  <a:gd name="T4" fmla="*/ 40 w 228"/>
                  <a:gd name="T5" fmla="*/ 26 h 48"/>
                  <a:gd name="T6" fmla="*/ 188 w 228"/>
                  <a:gd name="T7" fmla="*/ 26 h 48"/>
                  <a:gd name="T8" fmla="*/ 188 w 228"/>
                  <a:gd name="T9" fmla="*/ 22 h 48"/>
                  <a:gd name="T10" fmla="*/ 180 w 228"/>
                  <a:gd name="T11" fmla="*/ 48 h 48"/>
                  <a:gd name="T12" fmla="*/ 228 w 228"/>
                  <a:gd name="T13" fmla="*/ 24 h 48"/>
                  <a:gd name="T14" fmla="*/ 180 w 228"/>
                  <a:gd name="T15" fmla="*/ 0 h 48"/>
                  <a:gd name="T16" fmla="*/ 180 w 228"/>
                  <a:gd name="T17" fmla="*/ 48 h 48"/>
                  <a:gd name="T18" fmla="*/ 48 w 228"/>
                  <a:gd name="T19" fmla="*/ 0 h 48"/>
                  <a:gd name="T20" fmla="*/ 0 w 228"/>
                  <a:gd name="T21" fmla="*/ 24 h 48"/>
                  <a:gd name="T22" fmla="*/ 48 w 228"/>
                  <a:gd name="T23" fmla="*/ 48 h 48"/>
                  <a:gd name="T24" fmla="*/ 48 w 228"/>
                  <a:gd name="T25"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8" h="48">
                    <a:moveTo>
                      <a:pt x="188" y="22"/>
                    </a:moveTo>
                    <a:lnTo>
                      <a:pt x="40" y="22"/>
                    </a:lnTo>
                    <a:lnTo>
                      <a:pt x="40" y="26"/>
                    </a:lnTo>
                    <a:lnTo>
                      <a:pt x="188" y="26"/>
                    </a:lnTo>
                    <a:lnTo>
                      <a:pt x="188" y="22"/>
                    </a:lnTo>
                    <a:close/>
                    <a:moveTo>
                      <a:pt x="180" y="48"/>
                    </a:moveTo>
                    <a:lnTo>
                      <a:pt x="228" y="24"/>
                    </a:lnTo>
                    <a:lnTo>
                      <a:pt x="180" y="0"/>
                    </a:lnTo>
                    <a:lnTo>
                      <a:pt x="180" y="48"/>
                    </a:lnTo>
                    <a:close/>
                    <a:moveTo>
                      <a:pt x="48" y="0"/>
                    </a:moveTo>
                    <a:lnTo>
                      <a:pt x="0" y="24"/>
                    </a:lnTo>
                    <a:lnTo>
                      <a:pt x="48" y="48"/>
                    </a:lnTo>
                    <a:lnTo>
                      <a:pt x="48" y="0"/>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790" name="Freeform 1789"/>
              <p:cNvSpPr>
                <a:spLocks noEditPoints="1"/>
              </p:cNvSpPr>
              <p:nvPr/>
            </p:nvSpPr>
            <p:spPr bwMode="auto">
              <a:xfrm>
                <a:off x="4515645" y="863033"/>
                <a:ext cx="361950" cy="76200"/>
              </a:xfrm>
              <a:custGeom>
                <a:avLst/>
                <a:gdLst>
                  <a:gd name="T0" fmla="*/ 188 w 228"/>
                  <a:gd name="T1" fmla="*/ 22 h 48"/>
                  <a:gd name="T2" fmla="*/ 40 w 228"/>
                  <a:gd name="T3" fmla="*/ 22 h 48"/>
                  <a:gd name="T4" fmla="*/ 40 w 228"/>
                  <a:gd name="T5" fmla="*/ 26 h 48"/>
                  <a:gd name="T6" fmla="*/ 188 w 228"/>
                  <a:gd name="T7" fmla="*/ 26 h 48"/>
                  <a:gd name="T8" fmla="*/ 188 w 228"/>
                  <a:gd name="T9" fmla="*/ 22 h 48"/>
                  <a:gd name="T10" fmla="*/ 180 w 228"/>
                  <a:gd name="T11" fmla="*/ 48 h 48"/>
                  <a:gd name="T12" fmla="*/ 228 w 228"/>
                  <a:gd name="T13" fmla="*/ 24 h 48"/>
                  <a:gd name="T14" fmla="*/ 180 w 228"/>
                  <a:gd name="T15" fmla="*/ 0 h 48"/>
                  <a:gd name="T16" fmla="*/ 180 w 228"/>
                  <a:gd name="T17" fmla="*/ 48 h 48"/>
                  <a:gd name="T18" fmla="*/ 48 w 228"/>
                  <a:gd name="T19" fmla="*/ 0 h 48"/>
                  <a:gd name="T20" fmla="*/ 0 w 228"/>
                  <a:gd name="T21" fmla="*/ 24 h 48"/>
                  <a:gd name="T22" fmla="*/ 48 w 228"/>
                  <a:gd name="T23" fmla="*/ 48 h 48"/>
                  <a:gd name="T24" fmla="*/ 48 w 228"/>
                  <a:gd name="T25"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8" h="48">
                    <a:moveTo>
                      <a:pt x="188" y="22"/>
                    </a:moveTo>
                    <a:lnTo>
                      <a:pt x="40" y="22"/>
                    </a:lnTo>
                    <a:lnTo>
                      <a:pt x="40" y="26"/>
                    </a:lnTo>
                    <a:lnTo>
                      <a:pt x="188" y="26"/>
                    </a:lnTo>
                    <a:lnTo>
                      <a:pt x="188" y="22"/>
                    </a:lnTo>
                    <a:close/>
                    <a:moveTo>
                      <a:pt x="180" y="48"/>
                    </a:moveTo>
                    <a:lnTo>
                      <a:pt x="228" y="24"/>
                    </a:lnTo>
                    <a:lnTo>
                      <a:pt x="180" y="0"/>
                    </a:lnTo>
                    <a:lnTo>
                      <a:pt x="180" y="48"/>
                    </a:lnTo>
                    <a:close/>
                    <a:moveTo>
                      <a:pt x="48" y="0"/>
                    </a:moveTo>
                    <a:lnTo>
                      <a:pt x="0" y="24"/>
                    </a:lnTo>
                    <a:lnTo>
                      <a:pt x="48" y="48"/>
                    </a:lnTo>
                    <a:lnTo>
                      <a:pt x="48" y="0"/>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791" name="Freeform 1790"/>
              <p:cNvSpPr>
                <a:spLocks noEditPoints="1"/>
              </p:cNvSpPr>
              <p:nvPr/>
            </p:nvSpPr>
            <p:spPr bwMode="auto">
              <a:xfrm>
                <a:off x="4514849" y="990827"/>
                <a:ext cx="361950" cy="74612"/>
              </a:xfrm>
              <a:custGeom>
                <a:avLst/>
                <a:gdLst>
                  <a:gd name="T0" fmla="*/ 188 w 228"/>
                  <a:gd name="T1" fmla="*/ 22 h 47"/>
                  <a:gd name="T2" fmla="*/ 40 w 228"/>
                  <a:gd name="T3" fmla="*/ 22 h 47"/>
                  <a:gd name="T4" fmla="*/ 40 w 228"/>
                  <a:gd name="T5" fmla="*/ 25 h 47"/>
                  <a:gd name="T6" fmla="*/ 188 w 228"/>
                  <a:gd name="T7" fmla="*/ 25 h 47"/>
                  <a:gd name="T8" fmla="*/ 188 w 228"/>
                  <a:gd name="T9" fmla="*/ 22 h 47"/>
                  <a:gd name="T10" fmla="*/ 180 w 228"/>
                  <a:gd name="T11" fmla="*/ 47 h 47"/>
                  <a:gd name="T12" fmla="*/ 228 w 228"/>
                  <a:gd name="T13" fmla="*/ 24 h 47"/>
                  <a:gd name="T14" fmla="*/ 180 w 228"/>
                  <a:gd name="T15" fmla="*/ 0 h 47"/>
                  <a:gd name="T16" fmla="*/ 180 w 228"/>
                  <a:gd name="T17" fmla="*/ 47 h 47"/>
                  <a:gd name="T18" fmla="*/ 48 w 228"/>
                  <a:gd name="T19" fmla="*/ 0 h 47"/>
                  <a:gd name="T20" fmla="*/ 0 w 228"/>
                  <a:gd name="T21" fmla="*/ 24 h 47"/>
                  <a:gd name="T22" fmla="*/ 48 w 228"/>
                  <a:gd name="T23" fmla="*/ 47 h 47"/>
                  <a:gd name="T24" fmla="*/ 48 w 228"/>
                  <a:gd name="T25"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8" h="47">
                    <a:moveTo>
                      <a:pt x="188" y="22"/>
                    </a:moveTo>
                    <a:lnTo>
                      <a:pt x="40" y="22"/>
                    </a:lnTo>
                    <a:lnTo>
                      <a:pt x="40" y="25"/>
                    </a:lnTo>
                    <a:lnTo>
                      <a:pt x="188" y="25"/>
                    </a:lnTo>
                    <a:lnTo>
                      <a:pt x="188" y="22"/>
                    </a:lnTo>
                    <a:close/>
                    <a:moveTo>
                      <a:pt x="180" y="47"/>
                    </a:moveTo>
                    <a:lnTo>
                      <a:pt x="228" y="24"/>
                    </a:lnTo>
                    <a:lnTo>
                      <a:pt x="180" y="0"/>
                    </a:lnTo>
                    <a:lnTo>
                      <a:pt x="180" y="47"/>
                    </a:lnTo>
                    <a:close/>
                    <a:moveTo>
                      <a:pt x="48" y="0"/>
                    </a:moveTo>
                    <a:lnTo>
                      <a:pt x="0" y="24"/>
                    </a:lnTo>
                    <a:lnTo>
                      <a:pt x="48" y="47"/>
                    </a:lnTo>
                    <a:lnTo>
                      <a:pt x="48" y="0"/>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grpSp>
        <p:sp>
          <p:nvSpPr>
            <p:cNvPr id="1776" name="Freeform 1775"/>
            <p:cNvSpPr>
              <a:spLocks noEditPoints="1"/>
            </p:cNvSpPr>
            <p:nvPr/>
          </p:nvSpPr>
          <p:spPr bwMode="auto">
            <a:xfrm>
              <a:off x="4849745" y="601542"/>
              <a:ext cx="135055" cy="74612"/>
            </a:xfrm>
            <a:custGeom>
              <a:avLst/>
              <a:gdLst>
                <a:gd name="T0" fmla="*/ 173 w 173"/>
                <a:gd name="T1" fmla="*/ 22 h 47"/>
                <a:gd name="T2" fmla="*/ 40 w 173"/>
                <a:gd name="T3" fmla="*/ 22 h 47"/>
                <a:gd name="T4" fmla="*/ 40 w 173"/>
                <a:gd name="T5" fmla="*/ 25 h 47"/>
                <a:gd name="T6" fmla="*/ 173 w 173"/>
                <a:gd name="T7" fmla="*/ 25 h 47"/>
                <a:gd name="T8" fmla="*/ 173 w 173"/>
                <a:gd name="T9" fmla="*/ 22 h 47"/>
                <a:gd name="T10" fmla="*/ 48 w 173"/>
                <a:gd name="T11" fmla="*/ 0 h 47"/>
                <a:gd name="T12" fmla="*/ 0 w 173"/>
                <a:gd name="T13" fmla="*/ 23 h 47"/>
                <a:gd name="T14" fmla="*/ 48 w 173"/>
                <a:gd name="T15" fmla="*/ 47 h 47"/>
                <a:gd name="T16" fmla="*/ 48 w 173"/>
                <a:gd name="T17"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3" h="47">
                  <a:moveTo>
                    <a:pt x="173" y="22"/>
                  </a:moveTo>
                  <a:lnTo>
                    <a:pt x="40" y="22"/>
                  </a:lnTo>
                  <a:lnTo>
                    <a:pt x="40" y="25"/>
                  </a:lnTo>
                  <a:lnTo>
                    <a:pt x="173" y="25"/>
                  </a:lnTo>
                  <a:lnTo>
                    <a:pt x="173" y="22"/>
                  </a:lnTo>
                  <a:close/>
                  <a:moveTo>
                    <a:pt x="48" y="0"/>
                  </a:moveTo>
                  <a:lnTo>
                    <a:pt x="0" y="23"/>
                  </a:lnTo>
                  <a:lnTo>
                    <a:pt x="48" y="47"/>
                  </a:lnTo>
                  <a:lnTo>
                    <a:pt x="48" y="0"/>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777" name="Freeform 1776"/>
            <p:cNvSpPr>
              <a:spLocks noEditPoints="1"/>
            </p:cNvSpPr>
            <p:nvPr/>
          </p:nvSpPr>
          <p:spPr bwMode="auto">
            <a:xfrm>
              <a:off x="4852170" y="468642"/>
              <a:ext cx="135055" cy="74612"/>
            </a:xfrm>
            <a:custGeom>
              <a:avLst/>
              <a:gdLst>
                <a:gd name="T0" fmla="*/ 173 w 173"/>
                <a:gd name="T1" fmla="*/ 22 h 47"/>
                <a:gd name="T2" fmla="*/ 40 w 173"/>
                <a:gd name="T3" fmla="*/ 22 h 47"/>
                <a:gd name="T4" fmla="*/ 40 w 173"/>
                <a:gd name="T5" fmla="*/ 25 h 47"/>
                <a:gd name="T6" fmla="*/ 173 w 173"/>
                <a:gd name="T7" fmla="*/ 25 h 47"/>
                <a:gd name="T8" fmla="*/ 173 w 173"/>
                <a:gd name="T9" fmla="*/ 22 h 47"/>
                <a:gd name="T10" fmla="*/ 48 w 173"/>
                <a:gd name="T11" fmla="*/ 0 h 47"/>
                <a:gd name="T12" fmla="*/ 0 w 173"/>
                <a:gd name="T13" fmla="*/ 24 h 47"/>
                <a:gd name="T14" fmla="*/ 48 w 173"/>
                <a:gd name="T15" fmla="*/ 47 h 47"/>
                <a:gd name="T16" fmla="*/ 48 w 173"/>
                <a:gd name="T17"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3" h="47">
                  <a:moveTo>
                    <a:pt x="173" y="22"/>
                  </a:moveTo>
                  <a:lnTo>
                    <a:pt x="40" y="22"/>
                  </a:lnTo>
                  <a:lnTo>
                    <a:pt x="40" y="25"/>
                  </a:lnTo>
                  <a:lnTo>
                    <a:pt x="173" y="25"/>
                  </a:lnTo>
                  <a:lnTo>
                    <a:pt x="173" y="22"/>
                  </a:lnTo>
                  <a:close/>
                  <a:moveTo>
                    <a:pt x="48" y="0"/>
                  </a:moveTo>
                  <a:lnTo>
                    <a:pt x="0" y="24"/>
                  </a:lnTo>
                  <a:lnTo>
                    <a:pt x="48" y="47"/>
                  </a:lnTo>
                  <a:lnTo>
                    <a:pt x="48" y="0"/>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778" name="Freeform 1777"/>
            <p:cNvSpPr>
              <a:spLocks noEditPoints="1"/>
            </p:cNvSpPr>
            <p:nvPr/>
          </p:nvSpPr>
          <p:spPr bwMode="auto">
            <a:xfrm>
              <a:off x="4851701" y="743967"/>
              <a:ext cx="135055" cy="74612"/>
            </a:xfrm>
            <a:custGeom>
              <a:avLst/>
              <a:gdLst>
                <a:gd name="T0" fmla="*/ 173 w 173"/>
                <a:gd name="T1" fmla="*/ 22 h 47"/>
                <a:gd name="T2" fmla="*/ 40 w 173"/>
                <a:gd name="T3" fmla="*/ 22 h 47"/>
                <a:gd name="T4" fmla="*/ 40 w 173"/>
                <a:gd name="T5" fmla="*/ 25 h 47"/>
                <a:gd name="T6" fmla="*/ 173 w 173"/>
                <a:gd name="T7" fmla="*/ 25 h 47"/>
                <a:gd name="T8" fmla="*/ 173 w 173"/>
                <a:gd name="T9" fmla="*/ 22 h 47"/>
                <a:gd name="T10" fmla="*/ 48 w 173"/>
                <a:gd name="T11" fmla="*/ 0 h 47"/>
                <a:gd name="T12" fmla="*/ 0 w 173"/>
                <a:gd name="T13" fmla="*/ 24 h 47"/>
                <a:gd name="T14" fmla="*/ 48 w 173"/>
                <a:gd name="T15" fmla="*/ 47 h 47"/>
                <a:gd name="T16" fmla="*/ 48 w 173"/>
                <a:gd name="T17"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3" h="47">
                  <a:moveTo>
                    <a:pt x="173" y="22"/>
                  </a:moveTo>
                  <a:lnTo>
                    <a:pt x="40" y="22"/>
                  </a:lnTo>
                  <a:lnTo>
                    <a:pt x="40" y="25"/>
                  </a:lnTo>
                  <a:lnTo>
                    <a:pt x="173" y="25"/>
                  </a:lnTo>
                  <a:lnTo>
                    <a:pt x="173" y="22"/>
                  </a:lnTo>
                  <a:close/>
                  <a:moveTo>
                    <a:pt x="48" y="0"/>
                  </a:moveTo>
                  <a:lnTo>
                    <a:pt x="0" y="24"/>
                  </a:lnTo>
                  <a:lnTo>
                    <a:pt x="48" y="47"/>
                  </a:lnTo>
                  <a:lnTo>
                    <a:pt x="48" y="0"/>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779" name="Freeform 1778"/>
            <p:cNvSpPr>
              <a:spLocks noEditPoints="1"/>
            </p:cNvSpPr>
            <p:nvPr/>
          </p:nvSpPr>
          <p:spPr bwMode="auto">
            <a:xfrm>
              <a:off x="4852869" y="996163"/>
              <a:ext cx="135055" cy="74612"/>
            </a:xfrm>
            <a:custGeom>
              <a:avLst/>
              <a:gdLst>
                <a:gd name="T0" fmla="*/ 173 w 173"/>
                <a:gd name="T1" fmla="*/ 22 h 47"/>
                <a:gd name="T2" fmla="*/ 40 w 173"/>
                <a:gd name="T3" fmla="*/ 22 h 47"/>
                <a:gd name="T4" fmla="*/ 40 w 173"/>
                <a:gd name="T5" fmla="*/ 25 h 47"/>
                <a:gd name="T6" fmla="*/ 173 w 173"/>
                <a:gd name="T7" fmla="*/ 25 h 47"/>
                <a:gd name="T8" fmla="*/ 173 w 173"/>
                <a:gd name="T9" fmla="*/ 22 h 47"/>
                <a:gd name="T10" fmla="*/ 48 w 173"/>
                <a:gd name="T11" fmla="*/ 0 h 47"/>
                <a:gd name="T12" fmla="*/ 0 w 173"/>
                <a:gd name="T13" fmla="*/ 24 h 47"/>
                <a:gd name="T14" fmla="*/ 48 w 173"/>
                <a:gd name="T15" fmla="*/ 47 h 47"/>
                <a:gd name="T16" fmla="*/ 48 w 173"/>
                <a:gd name="T17"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3" h="47">
                  <a:moveTo>
                    <a:pt x="173" y="22"/>
                  </a:moveTo>
                  <a:lnTo>
                    <a:pt x="40" y="22"/>
                  </a:lnTo>
                  <a:lnTo>
                    <a:pt x="40" y="25"/>
                  </a:lnTo>
                  <a:lnTo>
                    <a:pt x="173" y="25"/>
                  </a:lnTo>
                  <a:lnTo>
                    <a:pt x="173" y="22"/>
                  </a:lnTo>
                  <a:close/>
                  <a:moveTo>
                    <a:pt x="48" y="0"/>
                  </a:moveTo>
                  <a:lnTo>
                    <a:pt x="0" y="24"/>
                  </a:lnTo>
                  <a:lnTo>
                    <a:pt x="48" y="47"/>
                  </a:lnTo>
                  <a:lnTo>
                    <a:pt x="48" y="0"/>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780" name="Freeform 1779"/>
            <p:cNvSpPr>
              <a:spLocks noEditPoints="1"/>
            </p:cNvSpPr>
            <p:nvPr/>
          </p:nvSpPr>
          <p:spPr bwMode="auto">
            <a:xfrm>
              <a:off x="4851701" y="872447"/>
              <a:ext cx="135055" cy="74612"/>
            </a:xfrm>
            <a:custGeom>
              <a:avLst/>
              <a:gdLst>
                <a:gd name="T0" fmla="*/ 173 w 173"/>
                <a:gd name="T1" fmla="*/ 22 h 47"/>
                <a:gd name="T2" fmla="*/ 40 w 173"/>
                <a:gd name="T3" fmla="*/ 22 h 47"/>
                <a:gd name="T4" fmla="*/ 40 w 173"/>
                <a:gd name="T5" fmla="*/ 25 h 47"/>
                <a:gd name="T6" fmla="*/ 173 w 173"/>
                <a:gd name="T7" fmla="*/ 25 h 47"/>
                <a:gd name="T8" fmla="*/ 173 w 173"/>
                <a:gd name="T9" fmla="*/ 22 h 47"/>
                <a:gd name="T10" fmla="*/ 48 w 173"/>
                <a:gd name="T11" fmla="*/ 0 h 47"/>
                <a:gd name="T12" fmla="*/ 0 w 173"/>
                <a:gd name="T13" fmla="*/ 24 h 47"/>
                <a:gd name="T14" fmla="*/ 48 w 173"/>
                <a:gd name="T15" fmla="*/ 47 h 47"/>
                <a:gd name="T16" fmla="*/ 48 w 173"/>
                <a:gd name="T17"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3" h="47">
                  <a:moveTo>
                    <a:pt x="173" y="22"/>
                  </a:moveTo>
                  <a:lnTo>
                    <a:pt x="40" y="22"/>
                  </a:lnTo>
                  <a:lnTo>
                    <a:pt x="40" y="25"/>
                  </a:lnTo>
                  <a:lnTo>
                    <a:pt x="173" y="25"/>
                  </a:lnTo>
                  <a:lnTo>
                    <a:pt x="173" y="22"/>
                  </a:lnTo>
                  <a:close/>
                  <a:moveTo>
                    <a:pt x="48" y="0"/>
                  </a:moveTo>
                  <a:lnTo>
                    <a:pt x="0" y="24"/>
                  </a:lnTo>
                  <a:lnTo>
                    <a:pt x="48" y="47"/>
                  </a:lnTo>
                  <a:lnTo>
                    <a:pt x="48" y="0"/>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100">
                <a:solidFill>
                  <a:srgbClr val="000000"/>
                </a:solidFill>
              </a:endParaRPr>
            </a:p>
          </p:txBody>
        </p:sp>
        <p:sp>
          <p:nvSpPr>
            <p:cNvPr id="1781" name="Rectangle 1780"/>
            <p:cNvSpPr/>
            <p:nvPr/>
          </p:nvSpPr>
          <p:spPr>
            <a:xfrm>
              <a:off x="0" y="1355079"/>
              <a:ext cx="963295" cy="525780"/>
            </a:xfrm>
            <a:prstGeom prst="rect">
              <a:avLst/>
            </a:prstGeom>
          </p:spPr>
          <p:txBody>
            <a:bodyPr wrap="square">
              <a:noAutofit/>
            </a:bodyPr>
            <a:lstStyle/>
            <a:p>
              <a:pPr marL="115888" indent="-115888">
                <a:buFont typeface="Calibri"/>
                <a:buChar char="₋"/>
              </a:pPr>
              <a:r>
                <a:rPr lang="en-US" sz="1400" dirty="0">
                  <a:solidFill>
                    <a:srgbClr val="000000"/>
                  </a:solidFill>
                  <a:latin typeface="Calibri"/>
                  <a:ea typeface="SimSun"/>
                  <a:cs typeface="Times New Roman"/>
                </a:rPr>
                <a:t>BLAST Analysis</a:t>
              </a:r>
            </a:p>
            <a:p>
              <a:pPr marL="115888" indent="-115888">
                <a:buFont typeface="Calibri"/>
                <a:buChar char="₋"/>
              </a:pPr>
              <a:r>
                <a:rPr lang="en-US" sz="1400" dirty="0">
                  <a:solidFill>
                    <a:srgbClr val="000000"/>
                  </a:solidFill>
                  <a:latin typeface="Calibri"/>
                  <a:ea typeface="SimSun"/>
                  <a:cs typeface="Times New Roman"/>
                </a:rPr>
                <a:t>Local Machine Learning</a:t>
              </a:r>
            </a:p>
            <a:p>
              <a:pPr marL="115888" indent="-115888">
                <a:buFont typeface="Calibri"/>
                <a:buChar char="₋"/>
              </a:pPr>
              <a:r>
                <a:rPr lang="en-US" sz="1400" dirty="0">
                  <a:solidFill>
                    <a:srgbClr val="000000"/>
                  </a:solidFill>
                  <a:latin typeface="Calibri"/>
                  <a:ea typeface="SimSun"/>
                  <a:cs typeface="Times New Roman"/>
                </a:rPr>
                <a:t>Pleasingly Parallel</a:t>
              </a:r>
            </a:p>
          </p:txBody>
        </p:sp>
        <p:sp>
          <p:nvSpPr>
            <p:cNvPr id="1782" name="TextBox 520"/>
            <p:cNvSpPr txBox="1"/>
            <p:nvPr/>
          </p:nvSpPr>
          <p:spPr>
            <a:xfrm>
              <a:off x="907956" y="1348863"/>
              <a:ext cx="1036955" cy="633730"/>
            </a:xfrm>
            <a:prstGeom prst="rect">
              <a:avLst/>
            </a:prstGeom>
            <a:noFill/>
          </p:spPr>
          <p:txBody>
            <a:bodyPr wrap="square" rtlCol="0">
              <a:noAutofit/>
            </a:bodyPr>
            <a:lstStyle/>
            <a:p>
              <a:pPr marL="115888" indent="-115888">
                <a:buFont typeface="Calibri"/>
                <a:buChar char="₋"/>
              </a:pPr>
              <a:r>
                <a:rPr lang="en-US" sz="1400" dirty="0">
                  <a:solidFill>
                    <a:srgbClr val="000000"/>
                  </a:solidFill>
                  <a:latin typeface="Calibri"/>
                  <a:ea typeface="SimSun"/>
                  <a:cs typeface="Times New Roman"/>
                </a:rPr>
                <a:t>High Energy Physics (HEP) Histograms,</a:t>
              </a:r>
            </a:p>
            <a:p>
              <a:pPr marL="115888" indent="-115888">
                <a:buFont typeface="Calibri"/>
                <a:buChar char="₋"/>
              </a:pPr>
              <a:r>
                <a:rPr lang="en-US" sz="1400" dirty="0">
                  <a:solidFill>
                    <a:srgbClr val="000000"/>
                  </a:solidFill>
                  <a:latin typeface="Calibri"/>
                  <a:ea typeface="SimSun"/>
                  <a:cs typeface="Times New Roman"/>
                </a:rPr>
                <a:t>Web search</a:t>
              </a:r>
            </a:p>
            <a:p>
              <a:pPr marL="115888" indent="-115888">
                <a:buFont typeface="Calibri"/>
                <a:buChar char="₋"/>
              </a:pPr>
              <a:r>
                <a:rPr lang="en-US" sz="1400" dirty="0">
                  <a:solidFill>
                    <a:srgbClr val="000000"/>
                  </a:solidFill>
                  <a:latin typeface="Calibri"/>
                  <a:ea typeface="SimSun"/>
                  <a:cs typeface="Times New Roman"/>
                </a:rPr>
                <a:t>Recommender Engines</a:t>
              </a:r>
            </a:p>
          </p:txBody>
        </p:sp>
        <p:sp>
          <p:nvSpPr>
            <p:cNvPr id="1783" name="TextBox 521"/>
            <p:cNvSpPr txBox="1"/>
            <p:nvPr/>
          </p:nvSpPr>
          <p:spPr>
            <a:xfrm>
              <a:off x="1942896" y="1351309"/>
              <a:ext cx="1082878" cy="633730"/>
            </a:xfrm>
            <a:prstGeom prst="rect">
              <a:avLst/>
            </a:prstGeom>
            <a:noFill/>
          </p:spPr>
          <p:txBody>
            <a:bodyPr wrap="square" rtlCol="0">
              <a:noAutofit/>
            </a:bodyPr>
            <a:lstStyle/>
            <a:p>
              <a:pPr marL="115888" indent="-115888">
                <a:buFont typeface="Calibri"/>
                <a:buChar char="₋"/>
              </a:pPr>
              <a:r>
                <a:rPr lang="en-US" sz="1400" dirty="0">
                  <a:solidFill>
                    <a:srgbClr val="000000"/>
                  </a:solidFill>
                  <a:latin typeface="Calibri"/>
                  <a:ea typeface="SimSun"/>
                  <a:cs typeface="Times New Roman"/>
                </a:rPr>
                <a:t>Expectation maximization</a:t>
              </a:r>
            </a:p>
            <a:p>
              <a:pPr marL="115888" indent="-115888">
                <a:buFont typeface="Calibri"/>
                <a:buChar char="₋"/>
              </a:pPr>
              <a:r>
                <a:rPr lang="en-US" sz="1400" dirty="0">
                  <a:solidFill>
                    <a:srgbClr val="000000"/>
                  </a:solidFill>
                  <a:latin typeface="Calibri"/>
                  <a:ea typeface="SimSun"/>
                  <a:cs typeface="Times New Roman"/>
                </a:rPr>
                <a:t>Clustering </a:t>
              </a:r>
            </a:p>
            <a:p>
              <a:pPr marL="115888" indent="-115888">
                <a:buFont typeface="Calibri"/>
                <a:buChar char="₋"/>
              </a:pPr>
              <a:r>
                <a:rPr lang="en-US" sz="1400" dirty="0">
                  <a:solidFill>
                    <a:srgbClr val="000000"/>
                  </a:solidFill>
                  <a:latin typeface="Calibri"/>
                  <a:ea typeface="SimSun"/>
                  <a:cs typeface="Times New Roman"/>
                </a:rPr>
                <a:t>Linear Algebra</a:t>
              </a:r>
            </a:p>
            <a:p>
              <a:pPr marL="115888" indent="-115888">
                <a:buFont typeface="Calibri"/>
                <a:buChar char="₋"/>
              </a:pPr>
              <a:r>
                <a:rPr lang="en-US" sz="1400" dirty="0">
                  <a:solidFill>
                    <a:srgbClr val="000000"/>
                  </a:solidFill>
                  <a:latin typeface="Calibri"/>
                  <a:ea typeface="SimSun"/>
                  <a:cs typeface="Times New Roman"/>
                </a:rPr>
                <a:t>PageRank</a:t>
              </a:r>
            </a:p>
          </p:txBody>
        </p:sp>
        <p:sp>
          <p:nvSpPr>
            <p:cNvPr id="1784" name="TextBox 522"/>
            <p:cNvSpPr txBox="1"/>
            <p:nvPr/>
          </p:nvSpPr>
          <p:spPr>
            <a:xfrm>
              <a:off x="2994900" y="1344276"/>
              <a:ext cx="912495" cy="525780"/>
            </a:xfrm>
            <a:prstGeom prst="rect">
              <a:avLst/>
            </a:prstGeom>
            <a:noFill/>
          </p:spPr>
          <p:txBody>
            <a:bodyPr wrap="square" rtlCol="0">
              <a:noAutofit/>
            </a:bodyPr>
            <a:lstStyle/>
            <a:p>
              <a:pPr marL="115888" indent="-115888">
                <a:buFont typeface="Calibri"/>
                <a:buChar char="₋"/>
              </a:pPr>
              <a:r>
                <a:rPr lang="en-US" sz="1400" dirty="0">
                  <a:solidFill>
                    <a:srgbClr val="000000"/>
                  </a:solidFill>
                  <a:latin typeface="Calibri"/>
                  <a:ea typeface="SimSun"/>
                  <a:cs typeface="Times New Roman"/>
                </a:rPr>
                <a:t>Classic MPI</a:t>
              </a:r>
            </a:p>
            <a:p>
              <a:pPr marL="115888" indent="-115888">
                <a:buFont typeface="Calibri"/>
                <a:buChar char="₋"/>
              </a:pPr>
              <a:r>
                <a:rPr lang="en-US" sz="1400" dirty="0">
                  <a:solidFill>
                    <a:srgbClr val="000000"/>
                  </a:solidFill>
                  <a:latin typeface="Calibri"/>
                  <a:ea typeface="SimSun"/>
                  <a:cs typeface="Times New Roman"/>
                </a:rPr>
                <a:t>PDE Solvers and Particle Dynamics</a:t>
              </a:r>
            </a:p>
            <a:p>
              <a:pPr marL="115888" indent="-115888">
                <a:buFont typeface="Calibri"/>
                <a:buChar char="₋"/>
              </a:pPr>
              <a:r>
                <a:rPr lang="en-US" sz="1400" dirty="0">
                  <a:solidFill>
                    <a:srgbClr val="000000"/>
                  </a:solidFill>
                  <a:latin typeface="Calibri"/>
                  <a:ea typeface="SimSun"/>
                  <a:cs typeface="Times New Roman"/>
                </a:rPr>
                <a:t>Graph</a:t>
              </a:r>
            </a:p>
          </p:txBody>
        </p:sp>
        <p:sp>
          <p:nvSpPr>
            <p:cNvPr id="1785" name="TextBox 523"/>
            <p:cNvSpPr txBox="1"/>
            <p:nvPr/>
          </p:nvSpPr>
          <p:spPr>
            <a:xfrm>
              <a:off x="3899879" y="1344365"/>
              <a:ext cx="1054100" cy="525780"/>
            </a:xfrm>
            <a:prstGeom prst="rect">
              <a:avLst/>
            </a:prstGeom>
            <a:noFill/>
          </p:spPr>
          <p:txBody>
            <a:bodyPr wrap="square" rtlCol="0">
              <a:noAutofit/>
            </a:bodyPr>
            <a:lstStyle/>
            <a:p>
              <a:pPr marL="115888" indent="-115888">
                <a:buFont typeface="Calibri"/>
                <a:buChar char="₋"/>
              </a:pPr>
              <a:r>
                <a:rPr lang="en-US" sz="1400" dirty="0">
                  <a:solidFill>
                    <a:srgbClr val="000000"/>
                  </a:solidFill>
                  <a:latin typeface="Calibri"/>
                  <a:ea typeface="SimSun"/>
                  <a:cs typeface="Times New Roman"/>
                </a:rPr>
                <a:t>Streaming images from Synchrotron sources, Telescopes, </a:t>
              </a:r>
              <a:br>
                <a:rPr lang="en-US" sz="1400" dirty="0">
                  <a:solidFill>
                    <a:srgbClr val="000000"/>
                  </a:solidFill>
                  <a:latin typeface="Calibri"/>
                  <a:ea typeface="SimSun"/>
                  <a:cs typeface="Times New Roman"/>
                </a:rPr>
              </a:br>
              <a:r>
                <a:rPr lang="en-US" sz="1400" dirty="0">
                  <a:solidFill>
                    <a:srgbClr val="000000"/>
                  </a:solidFill>
                  <a:latin typeface="Calibri"/>
                  <a:ea typeface="SimSun"/>
                  <a:cs typeface="Times New Roman"/>
                </a:rPr>
                <a:t>Internet  of Things</a:t>
              </a:r>
            </a:p>
          </p:txBody>
        </p:sp>
        <p:sp>
          <p:nvSpPr>
            <p:cNvPr id="1786" name="TextBox 524"/>
            <p:cNvSpPr txBox="1"/>
            <p:nvPr/>
          </p:nvSpPr>
          <p:spPr>
            <a:xfrm>
              <a:off x="4949705" y="1355247"/>
              <a:ext cx="1003419" cy="417195"/>
            </a:xfrm>
            <a:prstGeom prst="rect">
              <a:avLst/>
            </a:prstGeom>
            <a:noFill/>
          </p:spPr>
          <p:txBody>
            <a:bodyPr wrap="square" rtlCol="0">
              <a:noAutofit/>
            </a:bodyPr>
            <a:lstStyle/>
            <a:p>
              <a:pPr marL="115888" indent="-115888">
                <a:buFont typeface="Calibri"/>
                <a:buChar char="₋"/>
              </a:pPr>
              <a:r>
                <a:rPr lang="en-US" sz="1400" dirty="0">
                  <a:solidFill>
                    <a:srgbClr val="000000"/>
                  </a:solidFill>
                  <a:latin typeface="Calibri"/>
                  <a:ea typeface="SimSun"/>
                  <a:cs typeface="Times New Roman"/>
                </a:rPr>
                <a:t>Difficult to parallelize  </a:t>
              </a:r>
            </a:p>
            <a:p>
              <a:pPr marL="115888" indent="-115888">
                <a:buFont typeface="Calibri"/>
                <a:buChar char="₋"/>
              </a:pPr>
              <a:r>
                <a:rPr lang="en-US" sz="1400" dirty="0">
                  <a:solidFill>
                    <a:srgbClr val="000000"/>
                  </a:solidFill>
                  <a:latin typeface="Calibri"/>
                  <a:ea typeface="SimSun"/>
                  <a:cs typeface="Times New Roman"/>
                </a:rPr>
                <a:t>a</a:t>
              </a:r>
              <a:r>
                <a:rPr lang="en-US" sz="1400" dirty="0" smtClean="0">
                  <a:solidFill>
                    <a:srgbClr val="000000"/>
                  </a:solidFill>
                  <a:latin typeface="Calibri"/>
                  <a:ea typeface="SimSun"/>
                  <a:cs typeface="Times New Roman"/>
                </a:rPr>
                <a:t>synchronous parallel </a:t>
              </a:r>
            </a:p>
            <a:p>
              <a:r>
                <a:rPr lang="en-US" sz="1400" dirty="0">
                  <a:solidFill>
                    <a:srgbClr val="000000"/>
                  </a:solidFill>
                  <a:latin typeface="Calibri"/>
                  <a:ea typeface="SimSun"/>
                  <a:cs typeface="Times New Roman"/>
                </a:rPr>
                <a:t> </a:t>
              </a:r>
              <a:r>
                <a:rPr lang="en-US" sz="1400" dirty="0" smtClean="0">
                  <a:solidFill>
                    <a:srgbClr val="000000"/>
                  </a:solidFill>
                  <a:latin typeface="Calibri"/>
                  <a:ea typeface="SimSun"/>
                  <a:cs typeface="Times New Roman"/>
                </a:rPr>
                <a:t>  Graph</a:t>
              </a:r>
              <a:endParaRPr lang="en-US" sz="1400" dirty="0">
                <a:solidFill>
                  <a:srgbClr val="000000"/>
                </a:solidFill>
                <a:latin typeface="Calibri"/>
                <a:ea typeface="SimSun"/>
                <a:cs typeface="Times New Roman"/>
              </a:endParaRPr>
            </a:p>
          </p:txBody>
        </p:sp>
      </p:grpSp>
      <p:sp>
        <p:nvSpPr>
          <p:cNvPr id="443" name="Rectangle 442"/>
          <p:cNvSpPr/>
          <p:nvPr/>
        </p:nvSpPr>
        <p:spPr bwMode="auto">
          <a:xfrm>
            <a:off x="3910030" y="1772440"/>
            <a:ext cx="6128757" cy="2274494"/>
          </a:xfrm>
          <a:prstGeom prst="rect">
            <a:avLst/>
          </a:prstGeom>
          <a:noFill/>
          <a:ln w="508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smtClean="0">
              <a:ln>
                <a:noFill/>
              </a:ln>
              <a:solidFill>
                <a:schemeClr val="tx1"/>
              </a:solidFill>
              <a:effectLst/>
              <a:latin typeface="Arial" charset="0"/>
              <a:ea typeface="ＭＳ Ｐゴシック" charset="-128"/>
            </a:endParaRPr>
          </a:p>
        </p:txBody>
      </p:sp>
    </p:spTree>
    <p:extLst>
      <p:ext uri="{BB962C8B-B14F-4D97-AF65-F5344CB8AC3E}">
        <p14:creationId xmlns:p14="http://schemas.microsoft.com/office/powerpoint/2010/main" val="375120139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6000" y="95693"/>
            <a:ext cx="9144000" cy="1129619"/>
          </a:xfrm>
        </p:spPr>
        <p:txBody>
          <a:bodyPr>
            <a:normAutofit fontScale="90000"/>
          </a:bodyPr>
          <a:lstStyle/>
          <a:p>
            <a:r>
              <a:rPr lang="en-US" sz="2400" b="1" dirty="0">
                <a:solidFill>
                  <a:srgbClr val="C00000"/>
                </a:solidFill>
              </a:rPr>
              <a:t>Machine Learning in Network Science, Imaging in Computer </a:t>
            </a:r>
            <a:r>
              <a:rPr lang="en-US" sz="2400" b="1" dirty="0" smtClean="0">
                <a:solidFill>
                  <a:srgbClr val="C00000"/>
                </a:solidFill>
              </a:rPr>
              <a:t>Vision</a:t>
            </a:r>
            <a:br>
              <a:rPr lang="en-US" sz="2400" b="1" dirty="0" smtClean="0">
                <a:solidFill>
                  <a:srgbClr val="C00000"/>
                </a:solidFill>
              </a:rPr>
            </a:br>
            <a:r>
              <a:rPr lang="en-US" sz="2400" b="1" dirty="0" smtClean="0">
                <a:solidFill>
                  <a:srgbClr val="C00000"/>
                </a:solidFill>
              </a:rPr>
              <a:t/>
            </a:r>
            <a:br>
              <a:rPr lang="en-US" sz="2400" b="1" dirty="0" smtClean="0">
                <a:solidFill>
                  <a:srgbClr val="C00000"/>
                </a:solidFill>
              </a:rPr>
            </a:br>
            <a:r>
              <a:rPr lang="en-US" sz="2400" b="1" dirty="0" smtClean="0">
                <a:solidFill>
                  <a:srgbClr val="C00000"/>
                </a:solidFill>
              </a:rPr>
              <a:t>, </a:t>
            </a:r>
            <a:r>
              <a:rPr lang="en-US" sz="2400" b="1" dirty="0">
                <a:solidFill>
                  <a:srgbClr val="C00000"/>
                </a:solidFill>
              </a:rPr>
              <a:t>Pathology, Polar Science, </a:t>
            </a:r>
            <a:r>
              <a:rPr lang="en-US" sz="2400" b="1" dirty="0" err="1">
                <a:solidFill>
                  <a:srgbClr val="C00000"/>
                </a:solidFill>
              </a:rPr>
              <a:t>Biomolecular</a:t>
            </a:r>
            <a:r>
              <a:rPr lang="en-US" sz="2400" b="1" dirty="0">
                <a:solidFill>
                  <a:srgbClr val="C00000"/>
                </a:solidFill>
              </a:rPr>
              <a:t> Simulations</a:t>
            </a:r>
          </a:p>
        </p:txBody>
      </p:sp>
      <p:graphicFrame>
        <p:nvGraphicFramePr>
          <p:cNvPr id="5" name="Table 4"/>
          <p:cNvGraphicFramePr>
            <a:graphicFrameLocks noGrp="1"/>
          </p:cNvGraphicFramePr>
          <p:nvPr>
            <p:extLst/>
          </p:nvPr>
        </p:nvGraphicFramePr>
        <p:xfrm>
          <a:off x="265367" y="1271817"/>
          <a:ext cx="8662884" cy="4862032"/>
        </p:xfrm>
        <a:graphic>
          <a:graphicData uri="http://schemas.openxmlformats.org/drawingml/2006/table">
            <a:tbl>
              <a:tblPr firstRow="1" firstCol="1" bandRow="1">
                <a:tableStyleId>{5C22544A-7EE6-4342-B048-85BDC9FD1C3A}</a:tableStyleId>
              </a:tblPr>
              <a:tblGrid>
                <a:gridCol w="2577387"/>
                <a:gridCol w="2863763"/>
                <a:gridCol w="1726104"/>
                <a:gridCol w="554118"/>
                <a:gridCol w="941512"/>
              </a:tblGrid>
              <a:tr h="0">
                <a:tc>
                  <a:txBody>
                    <a:bodyPr/>
                    <a:lstStyle/>
                    <a:p>
                      <a:pPr marL="0" marR="0" algn="ctr">
                        <a:lnSpc>
                          <a:spcPts val="1200"/>
                        </a:lnSpc>
                        <a:spcBef>
                          <a:spcPts val="0"/>
                        </a:spcBef>
                        <a:spcAft>
                          <a:spcPts val="0"/>
                        </a:spcAft>
                      </a:pPr>
                      <a:r>
                        <a:rPr lang="en-US" sz="1400" dirty="0">
                          <a:effectLst/>
                          <a:latin typeface="Calibri" panose="020F0502020204030204" pitchFamily="34" charset="0"/>
                        </a:rPr>
                        <a:t>Algorithm</a:t>
                      </a:r>
                      <a:endParaRPr lang="en-US" sz="1400" dirty="0">
                        <a:effectLst/>
                        <a:latin typeface="Calibri" panose="020F0502020204030204" pitchFamily="34" charset="0"/>
                        <a:ea typeface="MS Mincho" panose="02020609040205080304" pitchFamily="49" charset="-128"/>
                        <a:cs typeface="Times New Roman" panose="02020603050405020304" pitchFamily="18" charset="0"/>
                      </a:endParaRPr>
                    </a:p>
                  </a:txBody>
                  <a:tcPr marL="45720" marR="4572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marL="0" marR="0" algn="ctr">
                        <a:lnSpc>
                          <a:spcPts val="1200"/>
                        </a:lnSpc>
                        <a:spcBef>
                          <a:spcPts val="0"/>
                        </a:spcBef>
                        <a:spcAft>
                          <a:spcPts val="0"/>
                        </a:spcAft>
                      </a:pPr>
                      <a:r>
                        <a:rPr lang="en-US" sz="1400">
                          <a:effectLst/>
                          <a:latin typeface="Calibri" panose="020F0502020204030204" pitchFamily="34" charset="0"/>
                        </a:rPr>
                        <a:t>Applications</a:t>
                      </a:r>
                      <a:endParaRPr lang="en-US" sz="1400">
                        <a:effectLst/>
                        <a:latin typeface="Calibri" panose="020F0502020204030204" pitchFamily="34" charset="0"/>
                        <a:ea typeface="MS Mincho" panose="02020609040205080304" pitchFamily="49" charset="-128"/>
                        <a:cs typeface="Times New Roman" panose="02020603050405020304" pitchFamily="18" charset="0"/>
                      </a:endParaRPr>
                    </a:p>
                  </a:txBody>
                  <a:tcPr marL="45720" marR="4572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marL="0" marR="0" algn="ctr">
                        <a:lnSpc>
                          <a:spcPts val="1200"/>
                        </a:lnSpc>
                        <a:spcBef>
                          <a:spcPts val="0"/>
                        </a:spcBef>
                        <a:spcAft>
                          <a:spcPts val="0"/>
                        </a:spcAft>
                      </a:pPr>
                      <a:r>
                        <a:rPr lang="en-US" sz="1400">
                          <a:effectLst/>
                          <a:latin typeface="Calibri" panose="020F0502020204030204" pitchFamily="34" charset="0"/>
                        </a:rPr>
                        <a:t>Features</a:t>
                      </a:r>
                      <a:endParaRPr lang="en-US" sz="1400">
                        <a:effectLst/>
                        <a:latin typeface="Calibri" panose="020F0502020204030204" pitchFamily="34" charset="0"/>
                        <a:ea typeface="MS Mincho" panose="02020609040205080304" pitchFamily="49" charset="-128"/>
                        <a:cs typeface="Times New Roman" panose="02020603050405020304" pitchFamily="18" charset="0"/>
                      </a:endParaRPr>
                    </a:p>
                  </a:txBody>
                  <a:tcPr marL="45720" marR="4572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marL="0" marR="0" algn="ctr">
                        <a:lnSpc>
                          <a:spcPts val="1200"/>
                        </a:lnSpc>
                        <a:spcBef>
                          <a:spcPts val="0"/>
                        </a:spcBef>
                        <a:spcAft>
                          <a:spcPts val="0"/>
                        </a:spcAft>
                      </a:pPr>
                      <a:r>
                        <a:rPr lang="en-US" sz="1400">
                          <a:effectLst/>
                          <a:latin typeface="Calibri" panose="020F0502020204030204" pitchFamily="34" charset="0"/>
                        </a:rPr>
                        <a:t>Status</a:t>
                      </a:r>
                      <a:endParaRPr lang="en-US" sz="1400">
                        <a:effectLst/>
                        <a:latin typeface="Calibri" panose="020F0502020204030204" pitchFamily="34" charset="0"/>
                        <a:ea typeface="MS Mincho" panose="02020609040205080304" pitchFamily="49" charset="-128"/>
                        <a:cs typeface="Times New Roman" panose="02020603050405020304" pitchFamily="18" charset="0"/>
                      </a:endParaRPr>
                    </a:p>
                  </a:txBody>
                  <a:tcPr marL="45720" marR="4572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marL="0" marR="0" algn="ctr">
                        <a:lnSpc>
                          <a:spcPts val="1200"/>
                        </a:lnSpc>
                        <a:spcBef>
                          <a:spcPts val="0"/>
                        </a:spcBef>
                        <a:spcAft>
                          <a:spcPts val="0"/>
                        </a:spcAft>
                      </a:pPr>
                      <a:r>
                        <a:rPr lang="en-US" sz="1400" dirty="0">
                          <a:effectLst/>
                          <a:latin typeface="Calibri" panose="020F0502020204030204" pitchFamily="34" charset="0"/>
                        </a:rPr>
                        <a:t>Parallelism</a:t>
                      </a:r>
                      <a:endParaRPr lang="en-US" sz="1400" dirty="0">
                        <a:effectLst/>
                        <a:latin typeface="Calibri" panose="020F0502020204030204" pitchFamily="34" charset="0"/>
                        <a:ea typeface="MS Mincho" panose="02020609040205080304" pitchFamily="49" charset="-128"/>
                        <a:cs typeface="Times New Roman" panose="02020603050405020304" pitchFamily="18" charset="0"/>
                      </a:endParaRPr>
                    </a:p>
                  </a:txBody>
                  <a:tcPr marL="45720" marR="4572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r>
              <a:tr h="301568">
                <a:tc gridSpan="5">
                  <a:txBody>
                    <a:bodyPr/>
                    <a:lstStyle/>
                    <a:p>
                      <a:pPr marL="0" marR="0" algn="ctr">
                        <a:lnSpc>
                          <a:spcPts val="1200"/>
                        </a:lnSpc>
                        <a:spcBef>
                          <a:spcPts val="0"/>
                        </a:spcBef>
                        <a:spcAft>
                          <a:spcPts val="0"/>
                        </a:spcAft>
                      </a:pPr>
                      <a:r>
                        <a:rPr lang="en-US" sz="1400" dirty="0">
                          <a:effectLst/>
                          <a:latin typeface="Calibri" panose="020F0502020204030204" pitchFamily="34" charset="0"/>
                        </a:rPr>
                        <a:t>Graph </a:t>
                      </a:r>
                      <a:r>
                        <a:rPr lang="en-US" sz="1400" dirty="0" smtClean="0">
                          <a:effectLst/>
                          <a:latin typeface="Calibri" panose="020F0502020204030204" pitchFamily="34" charset="0"/>
                        </a:rPr>
                        <a:t>Analytics</a:t>
                      </a:r>
                      <a:endParaRPr lang="en-US" sz="1400" dirty="0">
                        <a:effectLst/>
                        <a:latin typeface="Calibri" panose="020F0502020204030204" pitchFamily="34" charset="0"/>
                        <a:ea typeface="MS Mincho" panose="02020609040205080304" pitchFamily="49" charset="-128"/>
                        <a:cs typeface="Times New Roman" panose="02020603050405020304" pitchFamily="18" charset="0"/>
                      </a:endParaRPr>
                    </a:p>
                  </a:txBody>
                  <a:tcPr marL="45720" marR="4572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301568">
                <a:tc>
                  <a:txBody>
                    <a:bodyPr/>
                    <a:lstStyle/>
                    <a:p>
                      <a:pPr marL="0" marR="0" algn="just">
                        <a:lnSpc>
                          <a:spcPts val="1200"/>
                        </a:lnSpc>
                        <a:spcBef>
                          <a:spcPts val="0"/>
                        </a:spcBef>
                        <a:spcAft>
                          <a:spcPts val="0"/>
                        </a:spcAft>
                      </a:pPr>
                      <a:r>
                        <a:rPr lang="en-US" sz="1400" dirty="0">
                          <a:effectLst/>
                          <a:latin typeface="Calibri" panose="020F0502020204030204" pitchFamily="34" charset="0"/>
                        </a:rPr>
                        <a:t>Community detection</a:t>
                      </a:r>
                      <a:endParaRPr lang="en-US" sz="1400" dirty="0">
                        <a:effectLst/>
                        <a:latin typeface="Calibri" panose="020F0502020204030204" pitchFamily="34" charset="0"/>
                        <a:ea typeface="MS Mincho" panose="02020609040205080304" pitchFamily="49" charset="-128"/>
                        <a:cs typeface="Times New Roman" panose="02020603050405020304" pitchFamily="18" charset="0"/>
                      </a:endParaRPr>
                    </a:p>
                  </a:txBody>
                  <a:tcPr marL="45720" marR="4572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marL="0" marR="0" algn="just">
                        <a:lnSpc>
                          <a:spcPts val="1200"/>
                        </a:lnSpc>
                        <a:spcBef>
                          <a:spcPts val="0"/>
                        </a:spcBef>
                        <a:spcAft>
                          <a:spcPts val="0"/>
                        </a:spcAft>
                      </a:pPr>
                      <a:r>
                        <a:rPr lang="en-US" sz="1400">
                          <a:effectLst/>
                          <a:latin typeface="Calibri" panose="020F0502020204030204" pitchFamily="34" charset="0"/>
                        </a:rPr>
                        <a:t>Social networks, webgraph</a:t>
                      </a:r>
                      <a:endParaRPr lang="en-US" sz="1400">
                        <a:effectLst/>
                        <a:latin typeface="Calibri" panose="020F0502020204030204" pitchFamily="34" charset="0"/>
                        <a:ea typeface="MS Mincho" panose="02020609040205080304" pitchFamily="49" charset="-128"/>
                        <a:cs typeface="Times New Roman" panose="02020603050405020304" pitchFamily="18" charset="0"/>
                      </a:endParaRPr>
                    </a:p>
                  </a:txBody>
                  <a:tcPr marL="45720" marR="4572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rowSpan="7">
                  <a:txBody>
                    <a:bodyPr/>
                    <a:lstStyle/>
                    <a:p>
                      <a:pPr marL="0" marR="0" algn="just">
                        <a:lnSpc>
                          <a:spcPts val="1200"/>
                        </a:lnSpc>
                        <a:spcBef>
                          <a:spcPts val="0"/>
                        </a:spcBef>
                        <a:spcAft>
                          <a:spcPts val="0"/>
                        </a:spcAft>
                      </a:pPr>
                      <a:r>
                        <a:rPr lang="en-US" sz="1400">
                          <a:effectLst/>
                          <a:latin typeface="Calibri" panose="020F0502020204030204" pitchFamily="34" charset="0"/>
                        </a:rPr>
                        <a:t>Graph </a:t>
                      </a:r>
                    </a:p>
                    <a:p>
                      <a:pPr marL="0" marR="0" algn="just">
                        <a:lnSpc>
                          <a:spcPts val="1200"/>
                        </a:lnSpc>
                        <a:spcBef>
                          <a:spcPts val="0"/>
                        </a:spcBef>
                        <a:spcAft>
                          <a:spcPts val="0"/>
                        </a:spcAft>
                      </a:pPr>
                      <a:r>
                        <a:rPr lang="en-US" sz="1400">
                          <a:effectLst/>
                          <a:latin typeface="Calibri" panose="020F0502020204030204" pitchFamily="34" charset="0"/>
                        </a:rPr>
                        <a:t>.</a:t>
                      </a:r>
                      <a:endParaRPr lang="en-US" sz="1400">
                        <a:effectLst/>
                        <a:latin typeface="Calibri" panose="020F0502020204030204" pitchFamily="34" charset="0"/>
                        <a:ea typeface="MS Mincho" panose="02020609040205080304" pitchFamily="49" charset="-128"/>
                        <a:cs typeface="Times New Roman" panose="02020603050405020304" pitchFamily="18" charset="0"/>
                      </a:endParaRPr>
                    </a:p>
                  </a:txBody>
                  <a:tcPr marL="45720" marR="4572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marL="0" marR="0" algn="just">
                        <a:lnSpc>
                          <a:spcPts val="1200"/>
                        </a:lnSpc>
                        <a:spcBef>
                          <a:spcPts val="0"/>
                        </a:spcBef>
                        <a:spcAft>
                          <a:spcPts val="0"/>
                        </a:spcAft>
                      </a:pPr>
                      <a:r>
                        <a:rPr lang="en-US" sz="1400">
                          <a:effectLst/>
                          <a:latin typeface="Calibri" panose="020F0502020204030204" pitchFamily="34" charset="0"/>
                        </a:rPr>
                        <a:t>P-DM</a:t>
                      </a:r>
                      <a:endParaRPr lang="en-US" sz="1400">
                        <a:effectLst/>
                        <a:latin typeface="Calibri" panose="020F0502020204030204" pitchFamily="34" charset="0"/>
                        <a:ea typeface="MS Mincho" panose="02020609040205080304" pitchFamily="49" charset="-128"/>
                        <a:cs typeface="Times New Roman" panose="02020603050405020304" pitchFamily="18" charset="0"/>
                      </a:endParaRPr>
                    </a:p>
                  </a:txBody>
                  <a:tcPr marL="45720" marR="4572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marL="0" marR="0" algn="just">
                        <a:lnSpc>
                          <a:spcPts val="1200"/>
                        </a:lnSpc>
                        <a:spcBef>
                          <a:spcPts val="0"/>
                        </a:spcBef>
                        <a:spcAft>
                          <a:spcPts val="0"/>
                        </a:spcAft>
                      </a:pPr>
                      <a:r>
                        <a:rPr lang="en-US" sz="1400">
                          <a:effectLst/>
                          <a:latin typeface="Calibri" panose="020F0502020204030204" pitchFamily="34" charset="0"/>
                        </a:rPr>
                        <a:t>GML-GrC</a:t>
                      </a:r>
                      <a:endParaRPr lang="en-US" sz="1400">
                        <a:effectLst/>
                        <a:latin typeface="Calibri" panose="020F0502020204030204" pitchFamily="34" charset="0"/>
                        <a:ea typeface="MS Mincho" panose="02020609040205080304" pitchFamily="49" charset="-128"/>
                        <a:cs typeface="Times New Roman" panose="02020603050405020304" pitchFamily="18" charset="0"/>
                      </a:endParaRPr>
                    </a:p>
                  </a:txBody>
                  <a:tcPr marL="45720" marR="4572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r>
              <a:tr h="301568">
                <a:tc>
                  <a:txBody>
                    <a:bodyPr/>
                    <a:lstStyle/>
                    <a:p>
                      <a:pPr marL="0" marR="0" algn="just">
                        <a:lnSpc>
                          <a:spcPts val="1200"/>
                        </a:lnSpc>
                        <a:spcBef>
                          <a:spcPts val="0"/>
                        </a:spcBef>
                        <a:spcAft>
                          <a:spcPts val="0"/>
                        </a:spcAft>
                      </a:pPr>
                      <a:r>
                        <a:rPr lang="en-US" sz="1400" dirty="0">
                          <a:effectLst/>
                          <a:latin typeface="Calibri" panose="020F0502020204030204" pitchFamily="34" charset="0"/>
                        </a:rPr>
                        <a:t>Subgraph/motif finding</a:t>
                      </a:r>
                      <a:endParaRPr lang="en-US" sz="1400" dirty="0">
                        <a:effectLst/>
                        <a:latin typeface="Calibri" panose="020F0502020204030204" pitchFamily="34" charset="0"/>
                        <a:ea typeface="MS Mincho" panose="02020609040205080304" pitchFamily="49" charset="-128"/>
                        <a:cs typeface="Times New Roman" panose="02020603050405020304" pitchFamily="18" charset="0"/>
                      </a:endParaRPr>
                    </a:p>
                  </a:txBody>
                  <a:tcPr marL="45720" marR="4572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marL="0" marR="0" algn="just">
                        <a:lnSpc>
                          <a:spcPts val="1200"/>
                        </a:lnSpc>
                        <a:spcBef>
                          <a:spcPts val="0"/>
                        </a:spcBef>
                        <a:spcAft>
                          <a:spcPts val="0"/>
                        </a:spcAft>
                      </a:pPr>
                      <a:r>
                        <a:rPr lang="en-US" sz="1400">
                          <a:effectLst/>
                          <a:latin typeface="Calibri" panose="020F0502020204030204" pitchFamily="34" charset="0"/>
                        </a:rPr>
                        <a:t>Webgraph, biological/social networks</a:t>
                      </a:r>
                      <a:endParaRPr lang="en-US" sz="1400">
                        <a:effectLst/>
                        <a:latin typeface="Calibri" panose="020F0502020204030204" pitchFamily="34" charset="0"/>
                        <a:ea typeface="MS Mincho" panose="02020609040205080304" pitchFamily="49" charset="-128"/>
                        <a:cs typeface="Times New Roman" panose="02020603050405020304" pitchFamily="18" charset="0"/>
                      </a:endParaRPr>
                    </a:p>
                  </a:txBody>
                  <a:tcPr marL="45720" marR="4572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vMerge="1">
                  <a:txBody>
                    <a:bodyPr/>
                    <a:lstStyle/>
                    <a:p>
                      <a:endParaRPr lang="en-US"/>
                    </a:p>
                  </a:txBody>
                  <a:tcPr/>
                </a:tc>
                <a:tc>
                  <a:txBody>
                    <a:bodyPr/>
                    <a:lstStyle/>
                    <a:p>
                      <a:pPr marL="0" marR="0" algn="just">
                        <a:lnSpc>
                          <a:spcPts val="1200"/>
                        </a:lnSpc>
                        <a:spcBef>
                          <a:spcPts val="0"/>
                        </a:spcBef>
                        <a:spcAft>
                          <a:spcPts val="0"/>
                        </a:spcAft>
                      </a:pPr>
                      <a:r>
                        <a:rPr lang="en-US" sz="1400">
                          <a:effectLst/>
                          <a:latin typeface="Calibri" panose="020F0502020204030204" pitchFamily="34" charset="0"/>
                        </a:rPr>
                        <a:t>P-DM</a:t>
                      </a:r>
                      <a:endParaRPr lang="en-US" sz="1400">
                        <a:effectLst/>
                        <a:latin typeface="Calibri" panose="020F0502020204030204" pitchFamily="34" charset="0"/>
                        <a:ea typeface="MS Mincho" panose="02020609040205080304" pitchFamily="49" charset="-128"/>
                        <a:cs typeface="Times New Roman" panose="02020603050405020304" pitchFamily="18" charset="0"/>
                      </a:endParaRPr>
                    </a:p>
                  </a:txBody>
                  <a:tcPr marL="45720" marR="4572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marL="0" marR="0" algn="just">
                        <a:lnSpc>
                          <a:spcPts val="1200"/>
                        </a:lnSpc>
                        <a:spcBef>
                          <a:spcPts val="0"/>
                        </a:spcBef>
                        <a:spcAft>
                          <a:spcPts val="0"/>
                        </a:spcAft>
                      </a:pPr>
                      <a:r>
                        <a:rPr lang="en-US" sz="1400">
                          <a:effectLst/>
                          <a:latin typeface="Calibri" panose="020F0502020204030204" pitchFamily="34" charset="0"/>
                        </a:rPr>
                        <a:t>GML-GrB</a:t>
                      </a:r>
                      <a:endParaRPr lang="en-US" sz="1400">
                        <a:effectLst/>
                        <a:latin typeface="Calibri" panose="020F0502020204030204" pitchFamily="34" charset="0"/>
                        <a:ea typeface="MS Mincho" panose="02020609040205080304" pitchFamily="49" charset="-128"/>
                        <a:cs typeface="Times New Roman" panose="02020603050405020304" pitchFamily="18" charset="0"/>
                      </a:endParaRPr>
                    </a:p>
                  </a:txBody>
                  <a:tcPr marL="45720" marR="4572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r>
              <a:tr h="301568">
                <a:tc>
                  <a:txBody>
                    <a:bodyPr/>
                    <a:lstStyle/>
                    <a:p>
                      <a:pPr marL="0" marR="0" algn="just">
                        <a:lnSpc>
                          <a:spcPts val="1200"/>
                        </a:lnSpc>
                        <a:spcBef>
                          <a:spcPts val="0"/>
                        </a:spcBef>
                        <a:spcAft>
                          <a:spcPts val="0"/>
                        </a:spcAft>
                      </a:pPr>
                      <a:r>
                        <a:rPr lang="en-US" sz="1400" dirty="0">
                          <a:effectLst/>
                          <a:latin typeface="Calibri" panose="020F0502020204030204" pitchFamily="34" charset="0"/>
                        </a:rPr>
                        <a:t>Finding diameter</a:t>
                      </a:r>
                      <a:endParaRPr lang="en-US" sz="1400" dirty="0">
                        <a:effectLst/>
                        <a:latin typeface="Calibri" panose="020F0502020204030204" pitchFamily="34" charset="0"/>
                        <a:ea typeface="MS Mincho" panose="02020609040205080304" pitchFamily="49" charset="-128"/>
                        <a:cs typeface="Times New Roman" panose="02020603050405020304" pitchFamily="18" charset="0"/>
                      </a:endParaRPr>
                    </a:p>
                  </a:txBody>
                  <a:tcPr marL="45720" marR="4572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marL="0" marR="0" algn="just">
                        <a:lnSpc>
                          <a:spcPts val="1200"/>
                        </a:lnSpc>
                        <a:spcBef>
                          <a:spcPts val="0"/>
                        </a:spcBef>
                        <a:spcAft>
                          <a:spcPts val="0"/>
                        </a:spcAft>
                      </a:pPr>
                      <a:r>
                        <a:rPr lang="en-US" sz="1400" dirty="0">
                          <a:effectLst/>
                          <a:latin typeface="Calibri" panose="020F0502020204030204" pitchFamily="34" charset="0"/>
                        </a:rPr>
                        <a:t>Social networks, </a:t>
                      </a:r>
                      <a:r>
                        <a:rPr lang="en-US" sz="1400" dirty="0" err="1">
                          <a:effectLst/>
                          <a:latin typeface="Calibri" panose="020F0502020204030204" pitchFamily="34" charset="0"/>
                        </a:rPr>
                        <a:t>webgraph</a:t>
                      </a:r>
                      <a:endParaRPr lang="en-US" sz="1400" dirty="0">
                        <a:effectLst/>
                        <a:latin typeface="Calibri" panose="020F0502020204030204" pitchFamily="34" charset="0"/>
                        <a:ea typeface="MS Mincho" panose="02020609040205080304" pitchFamily="49" charset="-128"/>
                        <a:cs typeface="Times New Roman" panose="02020603050405020304" pitchFamily="18" charset="0"/>
                      </a:endParaRPr>
                    </a:p>
                  </a:txBody>
                  <a:tcPr marL="45720" marR="4572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vMerge="1">
                  <a:txBody>
                    <a:bodyPr/>
                    <a:lstStyle/>
                    <a:p>
                      <a:endParaRPr lang="en-US"/>
                    </a:p>
                  </a:txBody>
                  <a:tcPr/>
                </a:tc>
                <a:tc>
                  <a:txBody>
                    <a:bodyPr/>
                    <a:lstStyle/>
                    <a:p>
                      <a:pPr marL="0" marR="0" algn="just">
                        <a:lnSpc>
                          <a:spcPts val="1200"/>
                        </a:lnSpc>
                        <a:spcBef>
                          <a:spcPts val="0"/>
                        </a:spcBef>
                        <a:spcAft>
                          <a:spcPts val="0"/>
                        </a:spcAft>
                      </a:pPr>
                      <a:r>
                        <a:rPr lang="en-US" sz="1400">
                          <a:effectLst/>
                          <a:latin typeface="Calibri" panose="020F0502020204030204" pitchFamily="34" charset="0"/>
                        </a:rPr>
                        <a:t>P-DM</a:t>
                      </a:r>
                      <a:endParaRPr lang="en-US" sz="1400">
                        <a:effectLst/>
                        <a:latin typeface="Calibri" panose="020F0502020204030204" pitchFamily="34" charset="0"/>
                        <a:ea typeface="MS Mincho" panose="02020609040205080304" pitchFamily="49" charset="-128"/>
                        <a:cs typeface="Times New Roman" panose="02020603050405020304" pitchFamily="18" charset="0"/>
                      </a:endParaRPr>
                    </a:p>
                  </a:txBody>
                  <a:tcPr marL="45720" marR="4572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marL="0" marR="0" algn="just">
                        <a:lnSpc>
                          <a:spcPts val="1200"/>
                        </a:lnSpc>
                        <a:spcBef>
                          <a:spcPts val="0"/>
                        </a:spcBef>
                        <a:spcAft>
                          <a:spcPts val="0"/>
                        </a:spcAft>
                      </a:pPr>
                      <a:r>
                        <a:rPr lang="en-US" sz="1400">
                          <a:effectLst/>
                          <a:latin typeface="Calibri" panose="020F0502020204030204" pitchFamily="34" charset="0"/>
                        </a:rPr>
                        <a:t>GML-GrB</a:t>
                      </a:r>
                      <a:endParaRPr lang="en-US" sz="1400">
                        <a:effectLst/>
                        <a:latin typeface="Calibri" panose="020F0502020204030204" pitchFamily="34" charset="0"/>
                        <a:ea typeface="MS Mincho" panose="02020609040205080304" pitchFamily="49" charset="-128"/>
                        <a:cs typeface="Times New Roman" panose="02020603050405020304" pitchFamily="18" charset="0"/>
                      </a:endParaRPr>
                    </a:p>
                  </a:txBody>
                  <a:tcPr marL="45720" marR="4572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r>
              <a:tr h="301568">
                <a:tc>
                  <a:txBody>
                    <a:bodyPr/>
                    <a:lstStyle/>
                    <a:p>
                      <a:pPr marL="0" marR="0" algn="just">
                        <a:lnSpc>
                          <a:spcPts val="1200"/>
                        </a:lnSpc>
                        <a:spcBef>
                          <a:spcPts val="0"/>
                        </a:spcBef>
                        <a:spcAft>
                          <a:spcPts val="0"/>
                        </a:spcAft>
                      </a:pPr>
                      <a:r>
                        <a:rPr lang="en-US" sz="1400">
                          <a:effectLst/>
                          <a:latin typeface="Calibri" panose="020F0502020204030204" pitchFamily="34" charset="0"/>
                        </a:rPr>
                        <a:t>Clustering coefficient</a:t>
                      </a:r>
                      <a:endParaRPr lang="en-US" sz="1400">
                        <a:effectLst/>
                        <a:latin typeface="Calibri" panose="020F0502020204030204" pitchFamily="34" charset="0"/>
                        <a:ea typeface="MS Mincho" panose="02020609040205080304" pitchFamily="49" charset="-128"/>
                        <a:cs typeface="Times New Roman" panose="02020603050405020304" pitchFamily="18" charset="0"/>
                      </a:endParaRPr>
                    </a:p>
                  </a:txBody>
                  <a:tcPr marL="45720" marR="4572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marL="0" marR="0" algn="just">
                        <a:lnSpc>
                          <a:spcPts val="1200"/>
                        </a:lnSpc>
                        <a:spcBef>
                          <a:spcPts val="0"/>
                        </a:spcBef>
                        <a:spcAft>
                          <a:spcPts val="0"/>
                        </a:spcAft>
                      </a:pPr>
                      <a:r>
                        <a:rPr lang="en-US" sz="1400" dirty="0">
                          <a:effectLst/>
                          <a:latin typeface="Calibri" panose="020F0502020204030204" pitchFamily="34" charset="0"/>
                        </a:rPr>
                        <a:t>Social networks</a:t>
                      </a:r>
                      <a:endParaRPr lang="en-US" sz="1400" dirty="0">
                        <a:effectLst/>
                        <a:latin typeface="Calibri" panose="020F0502020204030204" pitchFamily="34" charset="0"/>
                        <a:ea typeface="MS Mincho" panose="02020609040205080304" pitchFamily="49" charset="-128"/>
                        <a:cs typeface="Times New Roman" panose="02020603050405020304" pitchFamily="18" charset="0"/>
                      </a:endParaRPr>
                    </a:p>
                  </a:txBody>
                  <a:tcPr marL="45720" marR="4572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vMerge="1">
                  <a:txBody>
                    <a:bodyPr/>
                    <a:lstStyle/>
                    <a:p>
                      <a:endParaRPr lang="en-US"/>
                    </a:p>
                  </a:txBody>
                  <a:tcPr/>
                </a:tc>
                <a:tc>
                  <a:txBody>
                    <a:bodyPr/>
                    <a:lstStyle/>
                    <a:p>
                      <a:pPr marL="0" marR="0" algn="just">
                        <a:lnSpc>
                          <a:spcPts val="1200"/>
                        </a:lnSpc>
                        <a:spcBef>
                          <a:spcPts val="0"/>
                        </a:spcBef>
                        <a:spcAft>
                          <a:spcPts val="0"/>
                        </a:spcAft>
                      </a:pPr>
                      <a:r>
                        <a:rPr lang="en-US" sz="1400">
                          <a:effectLst/>
                          <a:latin typeface="Calibri" panose="020F0502020204030204" pitchFamily="34" charset="0"/>
                        </a:rPr>
                        <a:t>P-DM</a:t>
                      </a:r>
                      <a:endParaRPr lang="en-US" sz="1400">
                        <a:effectLst/>
                        <a:latin typeface="Calibri" panose="020F0502020204030204" pitchFamily="34" charset="0"/>
                        <a:ea typeface="MS Mincho" panose="02020609040205080304" pitchFamily="49" charset="-128"/>
                        <a:cs typeface="Times New Roman" panose="02020603050405020304" pitchFamily="18" charset="0"/>
                      </a:endParaRPr>
                    </a:p>
                  </a:txBody>
                  <a:tcPr marL="45720" marR="4572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marL="0" marR="0" algn="just">
                        <a:lnSpc>
                          <a:spcPts val="1200"/>
                        </a:lnSpc>
                        <a:spcBef>
                          <a:spcPts val="0"/>
                        </a:spcBef>
                        <a:spcAft>
                          <a:spcPts val="0"/>
                        </a:spcAft>
                      </a:pPr>
                      <a:r>
                        <a:rPr lang="en-US" sz="1400">
                          <a:effectLst/>
                          <a:latin typeface="Calibri" panose="020F0502020204030204" pitchFamily="34" charset="0"/>
                        </a:rPr>
                        <a:t>GML-GrC</a:t>
                      </a:r>
                      <a:endParaRPr lang="en-US" sz="1400">
                        <a:effectLst/>
                        <a:latin typeface="Calibri" panose="020F0502020204030204" pitchFamily="34" charset="0"/>
                        <a:ea typeface="MS Mincho" panose="02020609040205080304" pitchFamily="49" charset="-128"/>
                        <a:cs typeface="Times New Roman" panose="02020603050405020304" pitchFamily="18" charset="0"/>
                      </a:endParaRPr>
                    </a:p>
                  </a:txBody>
                  <a:tcPr marL="45720" marR="4572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r>
              <a:tr h="301568">
                <a:tc>
                  <a:txBody>
                    <a:bodyPr/>
                    <a:lstStyle/>
                    <a:p>
                      <a:pPr marL="0" marR="0" algn="just">
                        <a:lnSpc>
                          <a:spcPts val="1200"/>
                        </a:lnSpc>
                        <a:spcBef>
                          <a:spcPts val="0"/>
                        </a:spcBef>
                        <a:spcAft>
                          <a:spcPts val="0"/>
                        </a:spcAft>
                      </a:pPr>
                      <a:r>
                        <a:rPr lang="en-US" sz="1400">
                          <a:effectLst/>
                          <a:latin typeface="Calibri" panose="020F0502020204030204" pitchFamily="34" charset="0"/>
                        </a:rPr>
                        <a:t>Page rank</a:t>
                      </a:r>
                      <a:endParaRPr lang="en-US" sz="1400">
                        <a:effectLst/>
                        <a:latin typeface="Calibri" panose="020F0502020204030204" pitchFamily="34" charset="0"/>
                        <a:ea typeface="MS Mincho" panose="02020609040205080304" pitchFamily="49" charset="-128"/>
                        <a:cs typeface="Times New Roman" panose="02020603050405020304" pitchFamily="18" charset="0"/>
                      </a:endParaRPr>
                    </a:p>
                  </a:txBody>
                  <a:tcPr marL="45720" marR="4572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marL="0" marR="0" algn="just">
                        <a:lnSpc>
                          <a:spcPts val="1200"/>
                        </a:lnSpc>
                        <a:spcBef>
                          <a:spcPts val="0"/>
                        </a:spcBef>
                        <a:spcAft>
                          <a:spcPts val="0"/>
                        </a:spcAft>
                      </a:pPr>
                      <a:r>
                        <a:rPr lang="en-US" sz="1400" dirty="0" err="1">
                          <a:effectLst/>
                          <a:latin typeface="Calibri" panose="020F0502020204030204" pitchFamily="34" charset="0"/>
                        </a:rPr>
                        <a:t>Webgraph</a:t>
                      </a:r>
                      <a:endParaRPr lang="en-US" sz="1400" dirty="0">
                        <a:effectLst/>
                        <a:latin typeface="Calibri" panose="020F0502020204030204" pitchFamily="34" charset="0"/>
                        <a:ea typeface="MS Mincho" panose="02020609040205080304" pitchFamily="49" charset="-128"/>
                        <a:cs typeface="Times New Roman" panose="02020603050405020304" pitchFamily="18" charset="0"/>
                      </a:endParaRPr>
                    </a:p>
                  </a:txBody>
                  <a:tcPr marL="45720" marR="4572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vMerge="1">
                  <a:txBody>
                    <a:bodyPr/>
                    <a:lstStyle/>
                    <a:p>
                      <a:endParaRPr lang="en-US"/>
                    </a:p>
                  </a:txBody>
                  <a:tcPr/>
                </a:tc>
                <a:tc>
                  <a:txBody>
                    <a:bodyPr/>
                    <a:lstStyle/>
                    <a:p>
                      <a:pPr marL="0" marR="0" algn="just">
                        <a:lnSpc>
                          <a:spcPts val="1200"/>
                        </a:lnSpc>
                        <a:spcBef>
                          <a:spcPts val="0"/>
                        </a:spcBef>
                        <a:spcAft>
                          <a:spcPts val="0"/>
                        </a:spcAft>
                      </a:pPr>
                      <a:r>
                        <a:rPr lang="en-US" sz="1400">
                          <a:effectLst/>
                          <a:latin typeface="Calibri" panose="020F0502020204030204" pitchFamily="34" charset="0"/>
                        </a:rPr>
                        <a:t>P-DM</a:t>
                      </a:r>
                      <a:endParaRPr lang="en-US" sz="1400">
                        <a:effectLst/>
                        <a:latin typeface="Calibri" panose="020F0502020204030204" pitchFamily="34" charset="0"/>
                        <a:ea typeface="MS Mincho" panose="02020609040205080304" pitchFamily="49" charset="-128"/>
                        <a:cs typeface="Times New Roman" panose="02020603050405020304" pitchFamily="18" charset="0"/>
                      </a:endParaRPr>
                    </a:p>
                  </a:txBody>
                  <a:tcPr marL="45720" marR="4572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marL="0" marR="0" algn="just">
                        <a:lnSpc>
                          <a:spcPts val="1200"/>
                        </a:lnSpc>
                        <a:spcBef>
                          <a:spcPts val="0"/>
                        </a:spcBef>
                        <a:spcAft>
                          <a:spcPts val="0"/>
                        </a:spcAft>
                      </a:pPr>
                      <a:r>
                        <a:rPr lang="en-US" sz="1400">
                          <a:effectLst/>
                          <a:latin typeface="Calibri" panose="020F0502020204030204" pitchFamily="34" charset="0"/>
                        </a:rPr>
                        <a:t>GML-GrC</a:t>
                      </a:r>
                      <a:endParaRPr lang="en-US" sz="1400">
                        <a:effectLst/>
                        <a:latin typeface="Calibri" panose="020F0502020204030204" pitchFamily="34" charset="0"/>
                        <a:ea typeface="MS Mincho" panose="02020609040205080304" pitchFamily="49" charset="-128"/>
                        <a:cs typeface="Times New Roman" panose="02020603050405020304" pitchFamily="18" charset="0"/>
                      </a:endParaRPr>
                    </a:p>
                  </a:txBody>
                  <a:tcPr marL="45720" marR="4572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r>
              <a:tr h="301568">
                <a:tc>
                  <a:txBody>
                    <a:bodyPr/>
                    <a:lstStyle/>
                    <a:p>
                      <a:pPr marL="0" marR="0" algn="just">
                        <a:lnSpc>
                          <a:spcPts val="1200"/>
                        </a:lnSpc>
                        <a:spcBef>
                          <a:spcPts val="0"/>
                        </a:spcBef>
                        <a:spcAft>
                          <a:spcPts val="0"/>
                        </a:spcAft>
                      </a:pPr>
                      <a:r>
                        <a:rPr lang="en-US" sz="1400">
                          <a:effectLst/>
                          <a:latin typeface="Calibri" panose="020F0502020204030204" pitchFamily="34" charset="0"/>
                        </a:rPr>
                        <a:t>Maximal cliques</a:t>
                      </a:r>
                      <a:endParaRPr lang="en-US" sz="1400">
                        <a:effectLst/>
                        <a:latin typeface="Calibri" panose="020F0502020204030204" pitchFamily="34" charset="0"/>
                        <a:ea typeface="MS Mincho" panose="02020609040205080304" pitchFamily="49" charset="-128"/>
                        <a:cs typeface="Times New Roman" panose="02020603050405020304" pitchFamily="18" charset="0"/>
                      </a:endParaRPr>
                    </a:p>
                  </a:txBody>
                  <a:tcPr marL="45720" marR="4572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marL="0" marR="0" algn="just">
                        <a:lnSpc>
                          <a:spcPts val="1200"/>
                        </a:lnSpc>
                        <a:spcBef>
                          <a:spcPts val="0"/>
                        </a:spcBef>
                        <a:spcAft>
                          <a:spcPts val="0"/>
                        </a:spcAft>
                      </a:pPr>
                      <a:r>
                        <a:rPr lang="en-US" sz="1400" dirty="0">
                          <a:effectLst/>
                          <a:latin typeface="Calibri" panose="020F0502020204030204" pitchFamily="34" charset="0"/>
                        </a:rPr>
                        <a:t>Social networks, </a:t>
                      </a:r>
                      <a:r>
                        <a:rPr lang="en-US" sz="1400" dirty="0" err="1">
                          <a:effectLst/>
                          <a:latin typeface="Calibri" panose="020F0502020204030204" pitchFamily="34" charset="0"/>
                        </a:rPr>
                        <a:t>webgraph</a:t>
                      </a:r>
                      <a:endParaRPr lang="en-US" sz="1400" dirty="0">
                        <a:effectLst/>
                        <a:latin typeface="Calibri" panose="020F0502020204030204" pitchFamily="34" charset="0"/>
                        <a:ea typeface="MS Mincho" panose="02020609040205080304" pitchFamily="49" charset="-128"/>
                        <a:cs typeface="Times New Roman" panose="02020603050405020304" pitchFamily="18" charset="0"/>
                      </a:endParaRPr>
                    </a:p>
                  </a:txBody>
                  <a:tcPr marL="45720" marR="4572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vMerge="1">
                  <a:txBody>
                    <a:bodyPr/>
                    <a:lstStyle/>
                    <a:p>
                      <a:endParaRPr lang="en-US"/>
                    </a:p>
                  </a:txBody>
                  <a:tcPr/>
                </a:tc>
                <a:tc>
                  <a:txBody>
                    <a:bodyPr/>
                    <a:lstStyle/>
                    <a:p>
                      <a:pPr marL="0" marR="0" algn="just">
                        <a:lnSpc>
                          <a:spcPts val="1200"/>
                        </a:lnSpc>
                        <a:spcBef>
                          <a:spcPts val="0"/>
                        </a:spcBef>
                        <a:spcAft>
                          <a:spcPts val="0"/>
                        </a:spcAft>
                      </a:pPr>
                      <a:r>
                        <a:rPr lang="en-US" sz="1400">
                          <a:effectLst/>
                          <a:latin typeface="Calibri" panose="020F0502020204030204" pitchFamily="34" charset="0"/>
                        </a:rPr>
                        <a:t>P-DM</a:t>
                      </a:r>
                      <a:endParaRPr lang="en-US" sz="1400">
                        <a:effectLst/>
                        <a:latin typeface="Calibri" panose="020F0502020204030204" pitchFamily="34" charset="0"/>
                        <a:ea typeface="MS Mincho" panose="02020609040205080304" pitchFamily="49" charset="-128"/>
                        <a:cs typeface="Times New Roman" panose="02020603050405020304" pitchFamily="18" charset="0"/>
                      </a:endParaRPr>
                    </a:p>
                  </a:txBody>
                  <a:tcPr marL="45720" marR="4572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marL="0" marR="0" algn="just">
                        <a:lnSpc>
                          <a:spcPts val="1200"/>
                        </a:lnSpc>
                        <a:spcBef>
                          <a:spcPts val="0"/>
                        </a:spcBef>
                        <a:spcAft>
                          <a:spcPts val="0"/>
                        </a:spcAft>
                      </a:pPr>
                      <a:r>
                        <a:rPr lang="en-US" sz="1400">
                          <a:effectLst/>
                          <a:latin typeface="Calibri" panose="020F0502020204030204" pitchFamily="34" charset="0"/>
                        </a:rPr>
                        <a:t>GML-GrB</a:t>
                      </a:r>
                      <a:endParaRPr lang="en-US" sz="1400">
                        <a:effectLst/>
                        <a:latin typeface="Calibri" panose="020F0502020204030204" pitchFamily="34" charset="0"/>
                        <a:ea typeface="MS Mincho" panose="02020609040205080304" pitchFamily="49" charset="-128"/>
                        <a:cs typeface="Times New Roman" panose="02020603050405020304" pitchFamily="18" charset="0"/>
                      </a:endParaRPr>
                    </a:p>
                  </a:txBody>
                  <a:tcPr marL="45720" marR="4572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r>
              <a:tr h="301568">
                <a:tc>
                  <a:txBody>
                    <a:bodyPr/>
                    <a:lstStyle/>
                    <a:p>
                      <a:pPr marL="0" marR="0" algn="just">
                        <a:lnSpc>
                          <a:spcPts val="1200"/>
                        </a:lnSpc>
                        <a:spcBef>
                          <a:spcPts val="0"/>
                        </a:spcBef>
                        <a:spcAft>
                          <a:spcPts val="0"/>
                        </a:spcAft>
                      </a:pPr>
                      <a:r>
                        <a:rPr lang="en-US" sz="1400">
                          <a:effectLst/>
                          <a:latin typeface="Calibri" panose="020F0502020204030204" pitchFamily="34" charset="0"/>
                        </a:rPr>
                        <a:t>Connected component</a:t>
                      </a:r>
                      <a:endParaRPr lang="en-US" sz="1400">
                        <a:effectLst/>
                        <a:latin typeface="Calibri" panose="020F0502020204030204" pitchFamily="34" charset="0"/>
                        <a:ea typeface="MS Mincho" panose="02020609040205080304" pitchFamily="49" charset="-128"/>
                        <a:cs typeface="Times New Roman" panose="02020603050405020304" pitchFamily="18" charset="0"/>
                      </a:endParaRPr>
                    </a:p>
                  </a:txBody>
                  <a:tcPr marL="45720" marR="4572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marL="0" marR="0" algn="just">
                        <a:lnSpc>
                          <a:spcPts val="1200"/>
                        </a:lnSpc>
                        <a:spcBef>
                          <a:spcPts val="0"/>
                        </a:spcBef>
                        <a:spcAft>
                          <a:spcPts val="0"/>
                        </a:spcAft>
                      </a:pPr>
                      <a:r>
                        <a:rPr lang="en-US" sz="1400" dirty="0">
                          <a:effectLst/>
                          <a:latin typeface="Calibri" panose="020F0502020204030204" pitchFamily="34" charset="0"/>
                        </a:rPr>
                        <a:t>Social networks, </a:t>
                      </a:r>
                      <a:r>
                        <a:rPr lang="en-US" sz="1400" dirty="0" err="1">
                          <a:effectLst/>
                          <a:latin typeface="Calibri" panose="020F0502020204030204" pitchFamily="34" charset="0"/>
                        </a:rPr>
                        <a:t>webgraph</a:t>
                      </a:r>
                      <a:endParaRPr lang="en-US" sz="1400" dirty="0">
                        <a:effectLst/>
                        <a:latin typeface="Calibri" panose="020F0502020204030204" pitchFamily="34" charset="0"/>
                        <a:ea typeface="MS Mincho" panose="02020609040205080304" pitchFamily="49" charset="-128"/>
                        <a:cs typeface="Times New Roman" panose="02020603050405020304" pitchFamily="18" charset="0"/>
                      </a:endParaRPr>
                    </a:p>
                  </a:txBody>
                  <a:tcPr marL="45720" marR="4572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vMerge="1">
                  <a:txBody>
                    <a:bodyPr/>
                    <a:lstStyle/>
                    <a:p>
                      <a:endParaRPr lang="en-US"/>
                    </a:p>
                  </a:txBody>
                  <a:tcPr/>
                </a:tc>
                <a:tc>
                  <a:txBody>
                    <a:bodyPr/>
                    <a:lstStyle/>
                    <a:p>
                      <a:pPr marL="0" marR="0" algn="just">
                        <a:lnSpc>
                          <a:spcPts val="1200"/>
                        </a:lnSpc>
                        <a:spcBef>
                          <a:spcPts val="0"/>
                        </a:spcBef>
                        <a:spcAft>
                          <a:spcPts val="0"/>
                        </a:spcAft>
                      </a:pPr>
                      <a:r>
                        <a:rPr lang="en-US" sz="1400">
                          <a:effectLst/>
                          <a:latin typeface="Calibri" panose="020F0502020204030204" pitchFamily="34" charset="0"/>
                        </a:rPr>
                        <a:t>P-DM</a:t>
                      </a:r>
                      <a:endParaRPr lang="en-US" sz="1400">
                        <a:effectLst/>
                        <a:latin typeface="Calibri" panose="020F0502020204030204" pitchFamily="34" charset="0"/>
                        <a:ea typeface="MS Mincho" panose="02020609040205080304" pitchFamily="49" charset="-128"/>
                        <a:cs typeface="Times New Roman" panose="02020603050405020304" pitchFamily="18" charset="0"/>
                      </a:endParaRPr>
                    </a:p>
                  </a:txBody>
                  <a:tcPr marL="45720" marR="4572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marL="0" marR="0" algn="just">
                        <a:lnSpc>
                          <a:spcPts val="1200"/>
                        </a:lnSpc>
                        <a:spcBef>
                          <a:spcPts val="0"/>
                        </a:spcBef>
                        <a:spcAft>
                          <a:spcPts val="0"/>
                        </a:spcAft>
                      </a:pPr>
                      <a:r>
                        <a:rPr lang="en-US" sz="1400">
                          <a:effectLst/>
                          <a:latin typeface="Calibri" panose="020F0502020204030204" pitchFamily="34" charset="0"/>
                        </a:rPr>
                        <a:t>GML-GrB</a:t>
                      </a:r>
                      <a:endParaRPr lang="en-US" sz="1400">
                        <a:effectLst/>
                        <a:latin typeface="Calibri" panose="020F0502020204030204" pitchFamily="34" charset="0"/>
                        <a:ea typeface="MS Mincho" panose="02020609040205080304" pitchFamily="49" charset="-128"/>
                        <a:cs typeface="Times New Roman" panose="02020603050405020304" pitchFamily="18" charset="0"/>
                      </a:endParaRPr>
                    </a:p>
                  </a:txBody>
                  <a:tcPr marL="45720" marR="4572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r>
              <a:tr h="301568">
                <a:tc>
                  <a:txBody>
                    <a:bodyPr/>
                    <a:lstStyle/>
                    <a:p>
                      <a:pPr marL="0" marR="0" algn="just">
                        <a:lnSpc>
                          <a:spcPts val="1200"/>
                        </a:lnSpc>
                        <a:spcBef>
                          <a:spcPts val="0"/>
                        </a:spcBef>
                        <a:spcAft>
                          <a:spcPts val="0"/>
                        </a:spcAft>
                      </a:pPr>
                      <a:r>
                        <a:rPr lang="en-US" sz="1400">
                          <a:effectLst/>
                          <a:latin typeface="Calibri" panose="020F0502020204030204" pitchFamily="34" charset="0"/>
                        </a:rPr>
                        <a:t>Betweenness centrality</a:t>
                      </a:r>
                      <a:endParaRPr lang="en-US" sz="1400">
                        <a:effectLst/>
                        <a:latin typeface="Calibri" panose="020F0502020204030204" pitchFamily="34" charset="0"/>
                        <a:ea typeface="MS Mincho" panose="02020609040205080304" pitchFamily="49" charset="-128"/>
                        <a:cs typeface="Times New Roman" panose="02020603050405020304" pitchFamily="18" charset="0"/>
                      </a:endParaRPr>
                    </a:p>
                  </a:txBody>
                  <a:tcPr marL="45720" marR="4572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marL="0" marR="0" algn="just">
                        <a:lnSpc>
                          <a:spcPts val="1200"/>
                        </a:lnSpc>
                        <a:spcBef>
                          <a:spcPts val="0"/>
                        </a:spcBef>
                        <a:spcAft>
                          <a:spcPts val="0"/>
                        </a:spcAft>
                      </a:pPr>
                      <a:r>
                        <a:rPr lang="en-US" sz="1400" dirty="0">
                          <a:effectLst/>
                          <a:latin typeface="Calibri" panose="020F0502020204030204" pitchFamily="34" charset="0"/>
                        </a:rPr>
                        <a:t>Social networks</a:t>
                      </a:r>
                      <a:endParaRPr lang="en-US" sz="1400" dirty="0">
                        <a:effectLst/>
                        <a:latin typeface="Calibri" panose="020F0502020204030204" pitchFamily="34" charset="0"/>
                        <a:ea typeface="MS Mincho" panose="02020609040205080304" pitchFamily="49" charset="-128"/>
                        <a:cs typeface="Times New Roman" panose="02020603050405020304" pitchFamily="18" charset="0"/>
                      </a:endParaRPr>
                    </a:p>
                  </a:txBody>
                  <a:tcPr marL="45720" marR="4572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rowSpan="2">
                  <a:txBody>
                    <a:bodyPr/>
                    <a:lstStyle/>
                    <a:p>
                      <a:pPr marL="0" marR="0" algn="just">
                        <a:lnSpc>
                          <a:spcPts val="1200"/>
                        </a:lnSpc>
                        <a:spcBef>
                          <a:spcPts val="0"/>
                        </a:spcBef>
                        <a:spcAft>
                          <a:spcPts val="0"/>
                        </a:spcAft>
                      </a:pPr>
                      <a:r>
                        <a:rPr lang="en-US" sz="1400">
                          <a:effectLst/>
                          <a:latin typeface="Calibri" panose="020F0502020204030204" pitchFamily="34" charset="0"/>
                        </a:rPr>
                        <a:t>Graph, Non-metric, static</a:t>
                      </a:r>
                      <a:endParaRPr lang="en-US" sz="1400">
                        <a:effectLst/>
                        <a:latin typeface="Calibri" panose="020F0502020204030204" pitchFamily="34" charset="0"/>
                        <a:ea typeface="MS Mincho" panose="02020609040205080304" pitchFamily="49" charset="-128"/>
                        <a:cs typeface="Times New Roman" panose="02020603050405020304" pitchFamily="18" charset="0"/>
                      </a:endParaRPr>
                    </a:p>
                  </a:txBody>
                  <a:tcPr marL="45720" marR="4572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marL="0" marR="0" algn="just">
                        <a:lnSpc>
                          <a:spcPts val="1200"/>
                        </a:lnSpc>
                        <a:spcBef>
                          <a:spcPts val="0"/>
                        </a:spcBef>
                        <a:spcAft>
                          <a:spcPts val="0"/>
                        </a:spcAft>
                      </a:pPr>
                      <a:r>
                        <a:rPr lang="en-US" sz="1400">
                          <a:effectLst/>
                          <a:latin typeface="Calibri" panose="020F0502020204030204" pitchFamily="34" charset="0"/>
                        </a:rPr>
                        <a:t>P-Shm</a:t>
                      </a:r>
                      <a:endParaRPr lang="en-US" sz="1400">
                        <a:effectLst/>
                        <a:latin typeface="Calibri" panose="020F0502020204030204" pitchFamily="34" charset="0"/>
                        <a:ea typeface="MS Mincho" panose="02020609040205080304" pitchFamily="49" charset="-128"/>
                        <a:cs typeface="Times New Roman" panose="02020603050405020304" pitchFamily="18" charset="0"/>
                      </a:endParaRPr>
                    </a:p>
                  </a:txBody>
                  <a:tcPr marL="45720" marR="4572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rowSpan="2">
                  <a:txBody>
                    <a:bodyPr/>
                    <a:lstStyle/>
                    <a:p>
                      <a:pPr marL="0" marR="0" algn="just">
                        <a:lnSpc>
                          <a:spcPts val="1200"/>
                        </a:lnSpc>
                        <a:spcBef>
                          <a:spcPts val="0"/>
                        </a:spcBef>
                        <a:spcAft>
                          <a:spcPts val="0"/>
                        </a:spcAft>
                      </a:pPr>
                      <a:r>
                        <a:rPr lang="en-US" sz="1400">
                          <a:effectLst/>
                          <a:latin typeface="Calibri" panose="020F0502020204030204" pitchFamily="34" charset="0"/>
                        </a:rPr>
                        <a:t>GML-GRA</a:t>
                      </a:r>
                      <a:endParaRPr lang="en-US" sz="1400">
                        <a:effectLst/>
                        <a:latin typeface="Calibri" panose="020F0502020204030204" pitchFamily="34" charset="0"/>
                        <a:ea typeface="MS Mincho" panose="02020609040205080304" pitchFamily="49" charset="-128"/>
                        <a:cs typeface="Times New Roman" panose="02020603050405020304" pitchFamily="18" charset="0"/>
                      </a:endParaRPr>
                    </a:p>
                  </a:txBody>
                  <a:tcPr marL="45720" marR="4572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r>
              <a:tr h="301568">
                <a:tc>
                  <a:txBody>
                    <a:bodyPr/>
                    <a:lstStyle/>
                    <a:p>
                      <a:pPr marL="0" marR="0" algn="just">
                        <a:lnSpc>
                          <a:spcPts val="1200"/>
                        </a:lnSpc>
                        <a:spcBef>
                          <a:spcPts val="0"/>
                        </a:spcBef>
                        <a:spcAft>
                          <a:spcPts val="0"/>
                        </a:spcAft>
                      </a:pPr>
                      <a:r>
                        <a:rPr lang="en-US" sz="1400">
                          <a:effectLst/>
                          <a:latin typeface="Calibri" panose="020F0502020204030204" pitchFamily="34" charset="0"/>
                        </a:rPr>
                        <a:t>Shortest path</a:t>
                      </a:r>
                      <a:endParaRPr lang="en-US" sz="1400">
                        <a:effectLst/>
                        <a:latin typeface="Calibri" panose="020F0502020204030204" pitchFamily="34" charset="0"/>
                        <a:ea typeface="MS Mincho" panose="02020609040205080304" pitchFamily="49" charset="-128"/>
                        <a:cs typeface="Times New Roman" panose="02020603050405020304" pitchFamily="18" charset="0"/>
                      </a:endParaRPr>
                    </a:p>
                  </a:txBody>
                  <a:tcPr marL="45720" marR="4572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marL="0" marR="0" algn="just">
                        <a:lnSpc>
                          <a:spcPts val="1200"/>
                        </a:lnSpc>
                        <a:spcBef>
                          <a:spcPts val="0"/>
                        </a:spcBef>
                        <a:spcAft>
                          <a:spcPts val="0"/>
                        </a:spcAft>
                      </a:pPr>
                      <a:r>
                        <a:rPr lang="en-US" sz="1400" dirty="0">
                          <a:effectLst/>
                          <a:latin typeface="Calibri" panose="020F0502020204030204" pitchFamily="34" charset="0"/>
                        </a:rPr>
                        <a:t>Social networks, </a:t>
                      </a:r>
                      <a:r>
                        <a:rPr lang="en-US" sz="1400" dirty="0" err="1">
                          <a:effectLst/>
                          <a:latin typeface="Calibri" panose="020F0502020204030204" pitchFamily="34" charset="0"/>
                        </a:rPr>
                        <a:t>webgraph</a:t>
                      </a:r>
                      <a:endParaRPr lang="en-US" sz="1400" dirty="0">
                        <a:effectLst/>
                        <a:latin typeface="Calibri" panose="020F0502020204030204" pitchFamily="34" charset="0"/>
                        <a:ea typeface="MS Mincho" panose="02020609040205080304" pitchFamily="49" charset="-128"/>
                        <a:cs typeface="Times New Roman" panose="02020603050405020304" pitchFamily="18" charset="0"/>
                      </a:endParaRPr>
                    </a:p>
                  </a:txBody>
                  <a:tcPr marL="45720" marR="4572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vMerge="1">
                  <a:txBody>
                    <a:bodyPr/>
                    <a:lstStyle/>
                    <a:p>
                      <a:endParaRPr lang="en-US"/>
                    </a:p>
                  </a:txBody>
                  <a:tcPr/>
                </a:tc>
                <a:tc>
                  <a:txBody>
                    <a:bodyPr/>
                    <a:lstStyle/>
                    <a:p>
                      <a:pPr marL="0" marR="0" algn="just">
                        <a:lnSpc>
                          <a:spcPts val="1200"/>
                        </a:lnSpc>
                        <a:spcBef>
                          <a:spcPts val="0"/>
                        </a:spcBef>
                        <a:spcAft>
                          <a:spcPts val="0"/>
                        </a:spcAft>
                      </a:pPr>
                      <a:r>
                        <a:rPr lang="en-US" sz="1400">
                          <a:effectLst/>
                          <a:latin typeface="Calibri" panose="020F0502020204030204" pitchFamily="34" charset="0"/>
                        </a:rPr>
                        <a:t>P-Shm</a:t>
                      </a:r>
                      <a:endParaRPr lang="en-US" sz="1400">
                        <a:effectLst/>
                        <a:latin typeface="Calibri" panose="020F0502020204030204" pitchFamily="34" charset="0"/>
                        <a:ea typeface="MS Mincho" panose="02020609040205080304" pitchFamily="49" charset="-128"/>
                        <a:cs typeface="Times New Roman" panose="02020603050405020304" pitchFamily="18" charset="0"/>
                      </a:endParaRPr>
                    </a:p>
                  </a:txBody>
                  <a:tcPr marL="45720" marR="4572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vMerge="1">
                  <a:txBody>
                    <a:bodyPr/>
                    <a:lstStyle/>
                    <a:p>
                      <a:endParaRPr lang="en-US"/>
                    </a:p>
                  </a:txBody>
                  <a:tcPr/>
                </a:tc>
              </a:tr>
              <a:tr h="301568">
                <a:tc gridSpan="5">
                  <a:txBody>
                    <a:bodyPr/>
                    <a:lstStyle/>
                    <a:p>
                      <a:pPr marL="0" marR="0" algn="ctr">
                        <a:lnSpc>
                          <a:spcPts val="1200"/>
                        </a:lnSpc>
                        <a:spcBef>
                          <a:spcPts val="0"/>
                        </a:spcBef>
                        <a:spcAft>
                          <a:spcPts val="0"/>
                        </a:spcAft>
                      </a:pPr>
                      <a:r>
                        <a:rPr lang="en-US" sz="1400" dirty="0">
                          <a:effectLst/>
                          <a:latin typeface="Calibri" panose="020F0502020204030204" pitchFamily="34" charset="0"/>
                        </a:rPr>
                        <a:t>Spatial Queries and </a:t>
                      </a:r>
                      <a:r>
                        <a:rPr lang="en-US" sz="1400" dirty="0" smtClean="0">
                          <a:effectLst/>
                          <a:latin typeface="Calibri" panose="020F0502020204030204" pitchFamily="34" charset="0"/>
                        </a:rPr>
                        <a:t>Analytics</a:t>
                      </a:r>
                      <a:endParaRPr lang="en-US" sz="1400" dirty="0">
                        <a:effectLst/>
                        <a:latin typeface="Calibri" panose="020F0502020204030204" pitchFamily="34" charset="0"/>
                        <a:ea typeface="MS Mincho" panose="02020609040205080304" pitchFamily="49" charset="-128"/>
                        <a:cs typeface="Times New Roman" panose="02020603050405020304" pitchFamily="18" charset="0"/>
                      </a:endParaRPr>
                    </a:p>
                  </a:txBody>
                  <a:tcPr marL="45720" marR="4572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301568">
                <a:tc>
                  <a:txBody>
                    <a:bodyPr/>
                    <a:lstStyle/>
                    <a:p>
                      <a:pPr marL="0" marR="0" algn="just">
                        <a:lnSpc>
                          <a:spcPts val="1200"/>
                        </a:lnSpc>
                        <a:spcBef>
                          <a:spcPts val="0"/>
                        </a:spcBef>
                        <a:spcAft>
                          <a:spcPts val="0"/>
                        </a:spcAft>
                      </a:pPr>
                      <a:r>
                        <a:rPr lang="en-US" sz="1400">
                          <a:effectLst/>
                          <a:latin typeface="Calibri" panose="020F0502020204030204" pitchFamily="34" charset="0"/>
                        </a:rPr>
                        <a:t>Spatial relationship based queries</a:t>
                      </a:r>
                      <a:endParaRPr lang="en-US" sz="1400">
                        <a:effectLst/>
                        <a:latin typeface="Calibri" panose="020F0502020204030204" pitchFamily="34" charset="0"/>
                        <a:ea typeface="MS Mincho" panose="02020609040205080304" pitchFamily="49" charset="-128"/>
                        <a:cs typeface="Times New Roman" panose="02020603050405020304" pitchFamily="18" charset="0"/>
                      </a:endParaRPr>
                    </a:p>
                  </a:txBody>
                  <a:tcPr marL="45720" marR="4572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rowSpan="4">
                  <a:txBody>
                    <a:bodyPr/>
                    <a:lstStyle/>
                    <a:p>
                      <a:pPr marL="0" marR="0" algn="l">
                        <a:lnSpc>
                          <a:spcPts val="1200"/>
                        </a:lnSpc>
                        <a:spcBef>
                          <a:spcPts val="0"/>
                        </a:spcBef>
                        <a:spcAft>
                          <a:spcPts val="0"/>
                        </a:spcAft>
                      </a:pPr>
                      <a:r>
                        <a:rPr lang="en-US" sz="1400" dirty="0">
                          <a:effectLst/>
                          <a:latin typeface="Calibri" panose="020F0502020204030204" pitchFamily="34" charset="0"/>
                        </a:rPr>
                        <a:t>GIS/social networks/pathology informatics</a:t>
                      </a:r>
                    </a:p>
                    <a:p>
                      <a:pPr marL="0" marR="0" algn="l">
                        <a:lnSpc>
                          <a:spcPts val="1200"/>
                        </a:lnSpc>
                        <a:spcBef>
                          <a:spcPts val="0"/>
                        </a:spcBef>
                        <a:spcAft>
                          <a:spcPts val="0"/>
                        </a:spcAft>
                      </a:pPr>
                      <a:r>
                        <a:rPr lang="en-US" sz="1400" dirty="0">
                          <a:effectLst/>
                          <a:latin typeface="Calibri" panose="020F0502020204030204" pitchFamily="34" charset="0"/>
                        </a:rPr>
                        <a:t> </a:t>
                      </a:r>
                      <a:endParaRPr lang="en-US" sz="1400" dirty="0">
                        <a:effectLst/>
                        <a:latin typeface="Calibri" panose="020F0502020204030204" pitchFamily="34" charset="0"/>
                        <a:ea typeface="MS Mincho" panose="02020609040205080304" pitchFamily="49" charset="-128"/>
                        <a:cs typeface="Times New Roman" panose="02020603050405020304" pitchFamily="18" charset="0"/>
                      </a:endParaRPr>
                    </a:p>
                  </a:txBody>
                  <a:tcPr marL="45720" marR="4572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rowSpan="4">
                  <a:txBody>
                    <a:bodyPr/>
                    <a:lstStyle/>
                    <a:p>
                      <a:pPr marL="0" marR="0" algn="just">
                        <a:lnSpc>
                          <a:spcPts val="1200"/>
                        </a:lnSpc>
                        <a:spcBef>
                          <a:spcPts val="0"/>
                        </a:spcBef>
                        <a:spcAft>
                          <a:spcPts val="0"/>
                        </a:spcAft>
                      </a:pPr>
                      <a:r>
                        <a:rPr lang="en-US" sz="1400" dirty="0">
                          <a:effectLst/>
                          <a:latin typeface="Calibri" panose="020F0502020204030204" pitchFamily="34" charset="0"/>
                        </a:rPr>
                        <a:t>Geometric </a:t>
                      </a:r>
                      <a:endParaRPr lang="en-US" sz="1400" dirty="0">
                        <a:effectLst/>
                        <a:latin typeface="Calibri" panose="020F0502020204030204" pitchFamily="34" charset="0"/>
                        <a:ea typeface="MS Mincho" panose="02020609040205080304" pitchFamily="49" charset="-128"/>
                        <a:cs typeface="Times New Roman" panose="02020603050405020304" pitchFamily="18" charset="0"/>
                      </a:endParaRPr>
                    </a:p>
                  </a:txBody>
                  <a:tcPr marL="45720" marR="4572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marL="0" marR="0" algn="just">
                        <a:lnSpc>
                          <a:spcPts val="1200"/>
                        </a:lnSpc>
                        <a:spcBef>
                          <a:spcPts val="0"/>
                        </a:spcBef>
                        <a:spcAft>
                          <a:spcPts val="0"/>
                        </a:spcAft>
                      </a:pPr>
                      <a:r>
                        <a:rPr lang="en-US" sz="1400">
                          <a:effectLst/>
                          <a:latin typeface="Calibri" panose="020F0502020204030204" pitchFamily="34" charset="0"/>
                        </a:rPr>
                        <a:t>P-DM</a:t>
                      </a:r>
                      <a:endParaRPr lang="en-US" sz="1400">
                        <a:effectLst/>
                        <a:latin typeface="Calibri" panose="020F0502020204030204" pitchFamily="34" charset="0"/>
                        <a:ea typeface="MS Mincho" panose="02020609040205080304" pitchFamily="49" charset="-128"/>
                        <a:cs typeface="Times New Roman" panose="02020603050405020304" pitchFamily="18" charset="0"/>
                      </a:endParaRPr>
                    </a:p>
                  </a:txBody>
                  <a:tcPr marL="45720" marR="4572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marL="0" marR="0" algn="just">
                        <a:lnSpc>
                          <a:spcPts val="1200"/>
                        </a:lnSpc>
                        <a:spcBef>
                          <a:spcPts val="0"/>
                        </a:spcBef>
                        <a:spcAft>
                          <a:spcPts val="0"/>
                        </a:spcAft>
                      </a:pPr>
                      <a:r>
                        <a:rPr lang="en-US" sz="1400" dirty="0" smtClean="0">
                          <a:effectLst/>
                          <a:latin typeface="Calibri" panose="020F0502020204030204" pitchFamily="34" charset="0"/>
                        </a:rPr>
                        <a:t>PP</a:t>
                      </a:r>
                      <a:endParaRPr lang="en-US" sz="1400" dirty="0">
                        <a:effectLst/>
                        <a:latin typeface="Calibri" panose="020F0502020204030204" pitchFamily="34" charset="0"/>
                        <a:ea typeface="MS Mincho" panose="02020609040205080304" pitchFamily="49" charset="-128"/>
                        <a:cs typeface="Times New Roman" panose="02020603050405020304" pitchFamily="18" charset="0"/>
                      </a:endParaRPr>
                    </a:p>
                  </a:txBody>
                  <a:tcPr marL="45720" marR="4572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r>
              <a:tr h="301568">
                <a:tc>
                  <a:txBody>
                    <a:bodyPr/>
                    <a:lstStyle/>
                    <a:p>
                      <a:pPr marL="0" marR="0" algn="just">
                        <a:lnSpc>
                          <a:spcPts val="1200"/>
                        </a:lnSpc>
                        <a:spcBef>
                          <a:spcPts val="0"/>
                        </a:spcBef>
                        <a:spcAft>
                          <a:spcPts val="0"/>
                        </a:spcAft>
                      </a:pPr>
                      <a:r>
                        <a:rPr lang="en-US" sz="1400" dirty="0">
                          <a:effectLst/>
                          <a:latin typeface="Calibri" panose="020F0502020204030204" pitchFamily="34" charset="0"/>
                        </a:rPr>
                        <a:t>Distance based queries</a:t>
                      </a:r>
                      <a:endParaRPr lang="en-US" sz="1400" dirty="0">
                        <a:effectLst/>
                        <a:latin typeface="Calibri" panose="020F0502020204030204" pitchFamily="34" charset="0"/>
                        <a:ea typeface="MS Mincho" panose="02020609040205080304" pitchFamily="49" charset="-128"/>
                        <a:cs typeface="Times New Roman" panose="02020603050405020304" pitchFamily="18" charset="0"/>
                      </a:endParaRPr>
                    </a:p>
                  </a:txBody>
                  <a:tcPr marL="45720" marR="4572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c>
                  <a:txBody>
                    <a:bodyPr/>
                    <a:lstStyle/>
                    <a:p>
                      <a:pPr marL="0" marR="0" algn="just">
                        <a:lnSpc>
                          <a:spcPts val="1200"/>
                        </a:lnSpc>
                        <a:spcBef>
                          <a:spcPts val="0"/>
                        </a:spcBef>
                        <a:spcAft>
                          <a:spcPts val="0"/>
                        </a:spcAft>
                      </a:pPr>
                      <a:r>
                        <a:rPr lang="en-US" sz="1400">
                          <a:effectLst/>
                          <a:latin typeface="Calibri" panose="020F0502020204030204" pitchFamily="34" charset="0"/>
                        </a:rPr>
                        <a:t>P-DM</a:t>
                      </a:r>
                      <a:endParaRPr lang="en-US" sz="1400">
                        <a:effectLst/>
                        <a:latin typeface="Calibri" panose="020F0502020204030204" pitchFamily="34" charset="0"/>
                        <a:ea typeface="MS Mincho" panose="02020609040205080304" pitchFamily="49" charset="-128"/>
                        <a:cs typeface="Times New Roman" panose="02020603050405020304" pitchFamily="18" charset="0"/>
                      </a:endParaRPr>
                    </a:p>
                  </a:txBody>
                  <a:tcPr marL="45720" marR="4572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marL="0" marR="0" algn="just">
                        <a:lnSpc>
                          <a:spcPts val="1200"/>
                        </a:lnSpc>
                        <a:spcBef>
                          <a:spcPts val="0"/>
                        </a:spcBef>
                        <a:spcAft>
                          <a:spcPts val="0"/>
                        </a:spcAft>
                      </a:pPr>
                      <a:r>
                        <a:rPr lang="en-US" sz="1400">
                          <a:effectLst/>
                          <a:latin typeface="Calibri" panose="020F0502020204030204" pitchFamily="34" charset="0"/>
                        </a:rPr>
                        <a:t>PP</a:t>
                      </a:r>
                      <a:endParaRPr lang="en-US" sz="1400">
                        <a:effectLst/>
                        <a:latin typeface="Calibri" panose="020F0502020204030204" pitchFamily="34" charset="0"/>
                        <a:ea typeface="MS Mincho" panose="02020609040205080304" pitchFamily="49" charset="-128"/>
                        <a:cs typeface="Times New Roman" panose="02020603050405020304" pitchFamily="18" charset="0"/>
                      </a:endParaRPr>
                    </a:p>
                  </a:txBody>
                  <a:tcPr marL="45720" marR="4572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r>
              <a:tr h="301568">
                <a:tc>
                  <a:txBody>
                    <a:bodyPr/>
                    <a:lstStyle/>
                    <a:p>
                      <a:pPr marL="0" marR="0" algn="just">
                        <a:lnSpc>
                          <a:spcPts val="1200"/>
                        </a:lnSpc>
                        <a:spcBef>
                          <a:spcPts val="0"/>
                        </a:spcBef>
                        <a:spcAft>
                          <a:spcPts val="0"/>
                        </a:spcAft>
                      </a:pPr>
                      <a:r>
                        <a:rPr lang="en-US" sz="1400" dirty="0">
                          <a:effectLst/>
                          <a:latin typeface="Calibri" panose="020F0502020204030204" pitchFamily="34" charset="0"/>
                        </a:rPr>
                        <a:t>Spatial clustering</a:t>
                      </a:r>
                      <a:endParaRPr lang="en-US" sz="1400" dirty="0">
                        <a:effectLst/>
                        <a:latin typeface="Calibri" panose="020F0502020204030204" pitchFamily="34" charset="0"/>
                        <a:ea typeface="MS Mincho" panose="02020609040205080304" pitchFamily="49" charset="-128"/>
                        <a:cs typeface="Times New Roman" panose="02020603050405020304" pitchFamily="18" charset="0"/>
                      </a:endParaRPr>
                    </a:p>
                  </a:txBody>
                  <a:tcPr marL="45720" marR="4572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c>
                  <a:txBody>
                    <a:bodyPr/>
                    <a:lstStyle/>
                    <a:p>
                      <a:pPr marL="0" marR="0" algn="just">
                        <a:lnSpc>
                          <a:spcPts val="1200"/>
                        </a:lnSpc>
                        <a:spcBef>
                          <a:spcPts val="0"/>
                        </a:spcBef>
                        <a:spcAft>
                          <a:spcPts val="0"/>
                        </a:spcAft>
                      </a:pPr>
                      <a:r>
                        <a:rPr lang="en-US" sz="1400" dirty="0" err="1">
                          <a:effectLst/>
                          <a:latin typeface="Calibri" panose="020F0502020204030204" pitchFamily="34" charset="0"/>
                        </a:rPr>
                        <a:t>Seq</a:t>
                      </a:r>
                      <a:endParaRPr lang="en-US" sz="1400" dirty="0">
                        <a:effectLst/>
                        <a:latin typeface="Calibri" panose="020F0502020204030204" pitchFamily="34" charset="0"/>
                        <a:ea typeface="MS Mincho" panose="02020609040205080304" pitchFamily="49" charset="-128"/>
                        <a:cs typeface="Times New Roman" panose="02020603050405020304" pitchFamily="18" charset="0"/>
                      </a:endParaRPr>
                    </a:p>
                  </a:txBody>
                  <a:tcPr marL="45720" marR="4572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marL="0" marR="0" algn="just">
                        <a:lnSpc>
                          <a:spcPts val="1200"/>
                        </a:lnSpc>
                        <a:spcBef>
                          <a:spcPts val="0"/>
                        </a:spcBef>
                        <a:spcAft>
                          <a:spcPts val="0"/>
                        </a:spcAft>
                      </a:pPr>
                      <a:r>
                        <a:rPr lang="en-US" sz="1400" dirty="0">
                          <a:effectLst/>
                          <a:latin typeface="Calibri" panose="020F0502020204030204" pitchFamily="34" charset="0"/>
                        </a:rPr>
                        <a:t>GML</a:t>
                      </a:r>
                      <a:endParaRPr lang="en-US" sz="1400" dirty="0">
                        <a:effectLst/>
                        <a:latin typeface="Calibri" panose="020F0502020204030204" pitchFamily="34" charset="0"/>
                        <a:ea typeface="MS Mincho" panose="02020609040205080304" pitchFamily="49" charset="-128"/>
                        <a:cs typeface="Times New Roman" panose="02020603050405020304" pitchFamily="18" charset="0"/>
                      </a:endParaRPr>
                    </a:p>
                  </a:txBody>
                  <a:tcPr marL="45720" marR="4572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r>
              <a:tr h="301568">
                <a:tc>
                  <a:txBody>
                    <a:bodyPr/>
                    <a:lstStyle/>
                    <a:p>
                      <a:pPr marL="0" marR="0" algn="just">
                        <a:lnSpc>
                          <a:spcPts val="1200"/>
                        </a:lnSpc>
                        <a:spcBef>
                          <a:spcPts val="0"/>
                        </a:spcBef>
                        <a:spcAft>
                          <a:spcPts val="0"/>
                        </a:spcAft>
                      </a:pPr>
                      <a:r>
                        <a:rPr lang="en-US" sz="1400" dirty="0">
                          <a:effectLst/>
                          <a:latin typeface="Calibri" panose="020F0502020204030204" pitchFamily="34" charset="0"/>
                        </a:rPr>
                        <a:t>Spatial modeling</a:t>
                      </a:r>
                      <a:endParaRPr lang="en-US" sz="1400" dirty="0">
                        <a:effectLst/>
                        <a:latin typeface="Calibri" panose="020F0502020204030204" pitchFamily="34" charset="0"/>
                        <a:ea typeface="MS Mincho" panose="02020609040205080304" pitchFamily="49" charset="-128"/>
                        <a:cs typeface="Times New Roman" panose="02020603050405020304" pitchFamily="18" charset="0"/>
                      </a:endParaRPr>
                    </a:p>
                  </a:txBody>
                  <a:tcPr marL="45720" marR="4572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c>
                  <a:txBody>
                    <a:bodyPr/>
                    <a:lstStyle/>
                    <a:p>
                      <a:pPr marL="0" marR="0" algn="just">
                        <a:lnSpc>
                          <a:spcPts val="1200"/>
                        </a:lnSpc>
                        <a:spcBef>
                          <a:spcPts val="0"/>
                        </a:spcBef>
                        <a:spcAft>
                          <a:spcPts val="0"/>
                        </a:spcAft>
                      </a:pPr>
                      <a:r>
                        <a:rPr lang="en-US" sz="1400">
                          <a:effectLst/>
                          <a:latin typeface="Calibri" panose="020F0502020204030204" pitchFamily="34" charset="0"/>
                        </a:rPr>
                        <a:t>Seq</a:t>
                      </a:r>
                      <a:endParaRPr lang="en-US" sz="1400">
                        <a:effectLst/>
                        <a:latin typeface="Calibri" panose="020F0502020204030204" pitchFamily="34" charset="0"/>
                        <a:ea typeface="MS Mincho" panose="02020609040205080304" pitchFamily="49" charset="-128"/>
                        <a:cs typeface="Times New Roman" panose="02020603050405020304" pitchFamily="18" charset="0"/>
                      </a:endParaRPr>
                    </a:p>
                  </a:txBody>
                  <a:tcPr marL="45720" marR="4572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marL="0" marR="0" algn="just">
                        <a:lnSpc>
                          <a:spcPts val="1200"/>
                        </a:lnSpc>
                        <a:spcBef>
                          <a:spcPts val="0"/>
                        </a:spcBef>
                        <a:spcAft>
                          <a:spcPts val="0"/>
                        </a:spcAft>
                      </a:pPr>
                      <a:r>
                        <a:rPr lang="en-US" sz="1400" dirty="0">
                          <a:effectLst/>
                          <a:latin typeface="Calibri" panose="020F0502020204030204" pitchFamily="34" charset="0"/>
                        </a:rPr>
                        <a:t>PP</a:t>
                      </a:r>
                      <a:endParaRPr lang="en-US" sz="1400" dirty="0">
                        <a:effectLst/>
                        <a:latin typeface="Calibri" panose="020F0502020204030204" pitchFamily="34" charset="0"/>
                        <a:ea typeface="MS Mincho" panose="02020609040205080304" pitchFamily="49" charset="-128"/>
                        <a:cs typeface="Times New Roman" panose="02020603050405020304" pitchFamily="18" charset="0"/>
                      </a:endParaRPr>
                    </a:p>
                  </a:txBody>
                  <a:tcPr marL="45720" marR="4572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r>
            </a:tbl>
          </a:graphicData>
        </a:graphic>
      </p:graphicFrame>
      <p:sp>
        <p:nvSpPr>
          <p:cNvPr id="6" name="TextBox 5"/>
          <p:cNvSpPr txBox="1"/>
          <p:nvPr/>
        </p:nvSpPr>
        <p:spPr>
          <a:xfrm>
            <a:off x="9101470" y="5031863"/>
            <a:ext cx="2856614" cy="923330"/>
          </a:xfrm>
          <a:prstGeom prst="rect">
            <a:avLst/>
          </a:prstGeom>
          <a:solidFill>
            <a:srgbClr val="598EDD"/>
          </a:solidFill>
        </p:spPr>
        <p:txBody>
          <a:bodyPr wrap="square" rtlCol="0">
            <a:spAutoFit/>
          </a:bodyPr>
          <a:lstStyle/>
          <a:p>
            <a:pPr defTabSz="457200"/>
            <a:r>
              <a:rPr lang="en-US" dirty="0">
                <a:solidFill>
                  <a:srgbClr val="FFFFFF"/>
                </a:solidFill>
                <a:ea typeface="ＭＳ Ｐゴシック"/>
              </a:rPr>
              <a:t>GML Global (parallel) ML</a:t>
            </a:r>
          </a:p>
          <a:p>
            <a:pPr defTabSz="457200"/>
            <a:r>
              <a:rPr lang="en-US" dirty="0" err="1">
                <a:solidFill>
                  <a:srgbClr val="FFFFFF"/>
                </a:solidFill>
                <a:ea typeface="ＭＳ Ｐゴシック"/>
              </a:rPr>
              <a:t>GrA</a:t>
            </a:r>
            <a:r>
              <a:rPr lang="en-US" dirty="0">
                <a:solidFill>
                  <a:srgbClr val="FFFFFF"/>
                </a:solidFill>
                <a:ea typeface="ＭＳ Ｐゴシック"/>
              </a:rPr>
              <a:t> Static </a:t>
            </a:r>
            <a:r>
              <a:rPr lang="en-US" dirty="0" smtClean="0">
                <a:solidFill>
                  <a:srgbClr val="FFFFFF"/>
                </a:solidFill>
                <a:ea typeface="ＭＳ Ｐゴシック"/>
              </a:rPr>
              <a:t/>
            </a:r>
            <a:br>
              <a:rPr lang="en-US" dirty="0" smtClean="0">
                <a:solidFill>
                  <a:srgbClr val="FFFFFF"/>
                </a:solidFill>
                <a:ea typeface="ＭＳ Ｐゴシック"/>
              </a:rPr>
            </a:br>
            <a:r>
              <a:rPr lang="en-US" dirty="0" err="1" smtClean="0">
                <a:solidFill>
                  <a:srgbClr val="FFFFFF"/>
                </a:solidFill>
                <a:ea typeface="ＭＳ Ｐゴシック"/>
              </a:rPr>
              <a:t>GrB</a:t>
            </a:r>
            <a:r>
              <a:rPr lang="en-US" dirty="0" smtClean="0">
                <a:solidFill>
                  <a:srgbClr val="FFFFFF"/>
                </a:solidFill>
                <a:ea typeface="ＭＳ Ｐゴシック"/>
              </a:rPr>
              <a:t> </a:t>
            </a:r>
            <a:r>
              <a:rPr lang="en-US" dirty="0">
                <a:solidFill>
                  <a:srgbClr val="FFFFFF"/>
                </a:solidFill>
                <a:ea typeface="ＭＳ Ｐゴシック"/>
              </a:rPr>
              <a:t>Runtime partitioning  </a:t>
            </a:r>
          </a:p>
        </p:txBody>
      </p:sp>
      <p:sp>
        <p:nvSpPr>
          <p:cNvPr id="3" name="Slide Number Placeholder 2"/>
          <p:cNvSpPr>
            <a:spLocks noGrp="1"/>
          </p:cNvSpPr>
          <p:nvPr>
            <p:ph type="sldNum" sz="quarter" idx="12"/>
          </p:nvPr>
        </p:nvSpPr>
        <p:spPr/>
        <p:txBody>
          <a:bodyPr/>
          <a:lstStyle/>
          <a:p>
            <a:fld id="{C4B85148-DB98-4269-ACE6-2DF49F9918C9}" type="slidenum">
              <a:rPr lang="en-US" smtClean="0">
                <a:solidFill>
                  <a:prstClr val="black"/>
                </a:solidFill>
              </a:rPr>
              <a:pPr/>
              <a:t>48</a:t>
            </a:fld>
            <a:endParaRPr lang="en-US" dirty="0">
              <a:solidFill>
                <a:prstClr val="black"/>
              </a:solidFill>
            </a:endParaRPr>
          </a:p>
        </p:txBody>
      </p:sp>
    </p:spTree>
    <p:extLst>
      <p:ext uri="{BB962C8B-B14F-4D97-AF65-F5344CB8AC3E}">
        <p14:creationId xmlns:p14="http://schemas.microsoft.com/office/powerpoint/2010/main" val="183181789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9097" y="0"/>
            <a:ext cx="10400414" cy="685800"/>
          </a:xfrm>
        </p:spPr>
        <p:txBody>
          <a:bodyPr>
            <a:noAutofit/>
          </a:bodyPr>
          <a:lstStyle/>
          <a:p>
            <a:r>
              <a:rPr lang="en-US" b="1" dirty="0" smtClean="0">
                <a:solidFill>
                  <a:srgbClr val="C00000"/>
                </a:solidFill>
              </a:rPr>
              <a:t>Some specialized data analytics in SPIDAL</a:t>
            </a:r>
            <a:endParaRPr lang="en-US" b="1" dirty="0">
              <a:solidFill>
                <a:srgbClr val="C00000"/>
              </a:solidFill>
            </a:endParaRPr>
          </a:p>
        </p:txBody>
      </p:sp>
      <p:sp>
        <p:nvSpPr>
          <p:cNvPr id="3" name="Content Placeholder 2"/>
          <p:cNvSpPr>
            <a:spLocks noGrp="1"/>
          </p:cNvSpPr>
          <p:nvPr>
            <p:ph idx="1"/>
          </p:nvPr>
        </p:nvSpPr>
        <p:spPr>
          <a:xfrm>
            <a:off x="1970567" y="1247322"/>
            <a:ext cx="8229600" cy="685800"/>
          </a:xfrm>
        </p:spPr>
        <p:txBody>
          <a:bodyPr/>
          <a:lstStyle/>
          <a:p>
            <a:r>
              <a:rPr lang="en-US" dirty="0" smtClean="0"/>
              <a:t>aa</a:t>
            </a:r>
            <a:endParaRPr lang="en-US" dirty="0"/>
          </a:p>
        </p:txBody>
      </p:sp>
      <p:graphicFrame>
        <p:nvGraphicFramePr>
          <p:cNvPr id="6" name="Table 5"/>
          <p:cNvGraphicFramePr>
            <a:graphicFrameLocks noGrp="1"/>
          </p:cNvGraphicFramePr>
          <p:nvPr>
            <p:extLst/>
          </p:nvPr>
        </p:nvGraphicFramePr>
        <p:xfrm>
          <a:off x="1521605" y="1171121"/>
          <a:ext cx="9135763" cy="4174422"/>
        </p:xfrm>
        <a:graphic>
          <a:graphicData uri="http://schemas.openxmlformats.org/drawingml/2006/table">
            <a:tbl>
              <a:tblPr firstRow="1" firstCol="1" bandRow="1">
                <a:tableStyleId>{5C22544A-7EE6-4342-B048-85BDC9FD1C3A}</a:tableStyleId>
              </a:tblPr>
              <a:tblGrid>
                <a:gridCol w="2718078"/>
                <a:gridCol w="2681275"/>
                <a:gridCol w="2005972"/>
                <a:gridCol w="737532"/>
                <a:gridCol w="992906"/>
              </a:tblGrid>
              <a:tr h="354584">
                <a:tc>
                  <a:txBody>
                    <a:bodyPr/>
                    <a:lstStyle/>
                    <a:p>
                      <a:pPr marL="0" marR="0" algn="l">
                        <a:lnSpc>
                          <a:spcPts val="1200"/>
                        </a:lnSpc>
                        <a:spcBef>
                          <a:spcPts val="0"/>
                        </a:spcBef>
                        <a:spcAft>
                          <a:spcPts val="0"/>
                        </a:spcAft>
                      </a:pPr>
                      <a:r>
                        <a:rPr lang="en-US" sz="1500" dirty="0">
                          <a:effectLst/>
                          <a:latin typeface="Calibri" panose="020F0502020204030204" pitchFamily="34" charset="0"/>
                        </a:rPr>
                        <a:t>Algorithm</a:t>
                      </a:r>
                      <a:endParaRPr lang="en-US" sz="1500" dirty="0">
                        <a:effectLst/>
                        <a:latin typeface="Calibri" panose="020F0502020204030204" pitchFamily="34" charset="0"/>
                        <a:ea typeface="MS Mincho" panose="02020609040205080304" pitchFamily="49" charset="-128"/>
                        <a:cs typeface="Times New Roman" panose="02020603050405020304" pitchFamily="18" charset="0"/>
                      </a:endParaRPr>
                    </a:p>
                  </a:txBody>
                  <a:tcPr marL="48352" marR="48352" marT="96705" marB="96705"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marL="0" marR="0" algn="l">
                        <a:lnSpc>
                          <a:spcPts val="1200"/>
                        </a:lnSpc>
                        <a:spcBef>
                          <a:spcPts val="0"/>
                        </a:spcBef>
                        <a:spcAft>
                          <a:spcPts val="0"/>
                        </a:spcAft>
                      </a:pPr>
                      <a:r>
                        <a:rPr lang="en-US" sz="1500" dirty="0">
                          <a:effectLst/>
                          <a:latin typeface="Calibri" panose="020F0502020204030204" pitchFamily="34" charset="0"/>
                        </a:rPr>
                        <a:t>Applications</a:t>
                      </a:r>
                      <a:endParaRPr lang="en-US" sz="1500" dirty="0">
                        <a:effectLst/>
                        <a:latin typeface="Calibri" panose="020F0502020204030204" pitchFamily="34" charset="0"/>
                        <a:ea typeface="MS Mincho" panose="02020609040205080304" pitchFamily="49" charset="-128"/>
                        <a:cs typeface="Times New Roman" panose="02020603050405020304" pitchFamily="18" charset="0"/>
                      </a:endParaRPr>
                    </a:p>
                  </a:txBody>
                  <a:tcPr marL="48352" marR="48352" marT="96705" marB="96705"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marL="0" marR="0" algn="l">
                        <a:lnSpc>
                          <a:spcPts val="1200"/>
                        </a:lnSpc>
                        <a:spcBef>
                          <a:spcPts val="0"/>
                        </a:spcBef>
                        <a:spcAft>
                          <a:spcPts val="0"/>
                        </a:spcAft>
                      </a:pPr>
                      <a:r>
                        <a:rPr lang="en-US" sz="1500" dirty="0">
                          <a:effectLst/>
                          <a:latin typeface="Calibri" panose="020F0502020204030204" pitchFamily="34" charset="0"/>
                        </a:rPr>
                        <a:t>Features</a:t>
                      </a:r>
                      <a:endParaRPr lang="en-US" sz="1500" dirty="0">
                        <a:effectLst/>
                        <a:latin typeface="Calibri" panose="020F0502020204030204" pitchFamily="34" charset="0"/>
                        <a:ea typeface="MS Mincho" panose="02020609040205080304" pitchFamily="49" charset="-128"/>
                        <a:cs typeface="Times New Roman" panose="02020603050405020304" pitchFamily="18" charset="0"/>
                      </a:endParaRPr>
                    </a:p>
                  </a:txBody>
                  <a:tcPr marL="48352" marR="48352" marT="96705" marB="96705"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marL="0" marR="0" algn="l">
                        <a:lnSpc>
                          <a:spcPts val="1200"/>
                        </a:lnSpc>
                        <a:spcBef>
                          <a:spcPts val="0"/>
                        </a:spcBef>
                        <a:spcAft>
                          <a:spcPts val="0"/>
                        </a:spcAft>
                      </a:pPr>
                      <a:r>
                        <a:rPr lang="en-US" sz="1500" dirty="0">
                          <a:effectLst/>
                          <a:latin typeface="Calibri" panose="020F0502020204030204" pitchFamily="34" charset="0"/>
                        </a:rPr>
                        <a:t>Status</a:t>
                      </a:r>
                      <a:endParaRPr lang="en-US" sz="1500" dirty="0">
                        <a:effectLst/>
                        <a:latin typeface="Calibri" panose="020F0502020204030204" pitchFamily="34" charset="0"/>
                        <a:ea typeface="MS Mincho" panose="02020609040205080304" pitchFamily="49" charset="-128"/>
                        <a:cs typeface="Times New Roman" panose="02020603050405020304" pitchFamily="18" charset="0"/>
                      </a:endParaRPr>
                    </a:p>
                  </a:txBody>
                  <a:tcPr marL="48352" marR="48352" marT="96705" marB="96705"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marL="0" marR="0" algn="l">
                        <a:lnSpc>
                          <a:spcPts val="1200"/>
                        </a:lnSpc>
                        <a:spcBef>
                          <a:spcPts val="0"/>
                        </a:spcBef>
                        <a:spcAft>
                          <a:spcPts val="0"/>
                        </a:spcAft>
                      </a:pPr>
                      <a:r>
                        <a:rPr lang="en-US" sz="1500" dirty="0">
                          <a:effectLst/>
                          <a:latin typeface="Calibri" panose="020F0502020204030204" pitchFamily="34" charset="0"/>
                        </a:rPr>
                        <a:t>Parallelism</a:t>
                      </a:r>
                      <a:endParaRPr lang="en-US" sz="1500" dirty="0">
                        <a:effectLst/>
                        <a:latin typeface="Calibri" panose="020F0502020204030204" pitchFamily="34" charset="0"/>
                        <a:ea typeface="MS Mincho" panose="02020609040205080304" pitchFamily="49" charset="-128"/>
                        <a:cs typeface="Times New Roman" panose="02020603050405020304" pitchFamily="18" charset="0"/>
                      </a:endParaRPr>
                    </a:p>
                  </a:txBody>
                  <a:tcPr marL="48352" marR="48352" marT="96705" marB="96705"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r>
              <a:tr h="354584">
                <a:tc gridSpan="5">
                  <a:txBody>
                    <a:bodyPr/>
                    <a:lstStyle/>
                    <a:p>
                      <a:pPr marL="0" marR="0" algn="ctr">
                        <a:lnSpc>
                          <a:spcPts val="1200"/>
                        </a:lnSpc>
                        <a:spcBef>
                          <a:spcPts val="0"/>
                        </a:spcBef>
                        <a:spcAft>
                          <a:spcPts val="0"/>
                        </a:spcAft>
                      </a:pPr>
                      <a:r>
                        <a:rPr lang="en-US" sz="1700" dirty="0">
                          <a:effectLst/>
                          <a:latin typeface="Calibri" panose="020F0502020204030204" pitchFamily="34" charset="0"/>
                        </a:rPr>
                        <a:t>Core Image </a:t>
                      </a:r>
                      <a:r>
                        <a:rPr lang="en-US" sz="1700" dirty="0" smtClean="0">
                          <a:effectLst/>
                          <a:latin typeface="Calibri" panose="020F0502020204030204" pitchFamily="34" charset="0"/>
                        </a:rPr>
                        <a:t>Processing</a:t>
                      </a:r>
                      <a:endParaRPr lang="en-US" sz="1700" dirty="0">
                        <a:effectLst/>
                        <a:latin typeface="Calibri" panose="020F0502020204030204" pitchFamily="34" charset="0"/>
                        <a:ea typeface="MS Mincho" panose="02020609040205080304" pitchFamily="49" charset="-128"/>
                        <a:cs typeface="Times New Roman" panose="02020603050405020304" pitchFamily="18" charset="0"/>
                      </a:endParaRPr>
                    </a:p>
                  </a:txBody>
                  <a:tcPr marL="96705" marR="96705" marT="96705" marB="96705"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354584">
                <a:tc>
                  <a:txBody>
                    <a:bodyPr/>
                    <a:lstStyle/>
                    <a:p>
                      <a:pPr marL="0" marR="0" algn="l">
                        <a:lnSpc>
                          <a:spcPts val="1200"/>
                        </a:lnSpc>
                        <a:spcBef>
                          <a:spcPts val="0"/>
                        </a:spcBef>
                        <a:spcAft>
                          <a:spcPts val="0"/>
                        </a:spcAft>
                      </a:pPr>
                      <a:r>
                        <a:rPr lang="en-US" sz="1700" dirty="0">
                          <a:effectLst/>
                          <a:latin typeface="Calibri" panose="020F0502020204030204" pitchFamily="34" charset="0"/>
                        </a:rPr>
                        <a:t>Image preprocessing</a:t>
                      </a:r>
                      <a:endParaRPr lang="en-US" sz="1700" dirty="0">
                        <a:effectLst/>
                        <a:latin typeface="Calibri" panose="020F0502020204030204" pitchFamily="34" charset="0"/>
                        <a:ea typeface="MS Mincho" panose="02020609040205080304" pitchFamily="49" charset="-128"/>
                        <a:cs typeface="Times New Roman" panose="02020603050405020304" pitchFamily="18" charset="0"/>
                      </a:endParaRPr>
                    </a:p>
                  </a:txBody>
                  <a:tcPr marL="96705" marR="96705" marT="96705" marB="96705"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rowSpan="6">
                  <a:txBody>
                    <a:bodyPr/>
                    <a:lstStyle/>
                    <a:p>
                      <a:pPr marL="0" marR="0" algn="l">
                        <a:lnSpc>
                          <a:spcPts val="1200"/>
                        </a:lnSpc>
                        <a:spcBef>
                          <a:spcPts val="0"/>
                        </a:spcBef>
                        <a:spcAft>
                          <a:spcPts val="0"/>
                        </a:spcAft>
                      </a:pPr>
                      <a:r>
                        <a:rPr lang="en-US" sz="1700" dirty="0">
                          <a:effectLst/>
                          <a:latin typeface="Calibri" panose="020F0502020204030204" pitchFamily="34" charset="0"/>
                        </a:rPr>
                        <a:t>Computer vision/pathology informatics</a:t>
                      </a:r>
                    </a:p>
                    <a:p>
                      <a:pPr marL="0" marR="0" algn="l">
                        <a:lnSpc>
                          <a:spcPts val="1200"/>
                        </a:lnSpc>
                        <a:spcBef>
                          <a:spcPts val="0"/>
                        </a:spcBef>
                        <a:spcAft>
                          <a:spcPts val="0"/>
                        </a:spcAft>
                      </a:pPr>
                      <a:r>
                        <a:rPr lang="en-US" sz="1700" dirty="0">
                          <a:effectLst/>
                          <a:latin typeface="Calibri" panose="020F0502020204030204" pitchFamily="34" charset="0"/>
                        </a:rPr>
                        <a:t> </a:t>
                      </a:r>
                      <a:endParaRPr lang="en-US" sz="1700" dirty="0">
                        <a:effectLst/>
                        <a:latin typeface="Calibri" panose="020F0502020204030204" pitchFamily="34" charset="0"/>
                        <a:ea typeface="MS Mincho" panose="02020609040205080304" pitchFamily="49" charset="-128"/>
                        <a:cs typeface="Times New Roman" panose="02020603050405020304" pitchFamily="18" charset="0"/>
                      </a:endParaRPr>
                    </a:p>
                  </a:txBody>
                  <a:tcPr marL="96705" marR="96705" marT="96705" marB="96705"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rowSpan="4">
                  <a:txBody>
                    <a:bodyPr/>
                    <a:lstStyle/>
                    <a:p>
                      <a:pPr marL="0" marR="0" algn="l">
                        <a:lnSpc>
                          <a:spcPts val="1200"/>
                        </a:lnSpc>
                        <a:spcBef>
                          <a:spcPts val="0"/>
                        </a:spcBef>
                        <a:spcAft>
                          <a:spcPts val="0"/>
                        </a:spcAft>
                      </a:pPr>
                      <a:r>
                        <a:rPr lang="en-US" sz="1700" dirty="0">
                          <a:effectLst/>
                          <a:latin typeface="Calibri" panose="020F0502020204030204" pitchFamily="34" charset="0"/>
                        </a:rPr>
                        <a:t>Metric Space Point Sets, Neighborhood sets &amp; Image features</a:t>
                      </a:r>
                      <a:endParaRPr lang="en-US" sz="1700" dirty="0">
                        <a:effectLst/>
                        <a:latin typeface="Calibri" panose="020F0502020204030204" pitchFamily="34" charset="0"/>
                        <a:ea typeface="MS Mincho" panose="02020609040205080304" pitchFamily="49" charset="-128"/>
                        <a:cs typeface="Times New Roman" panose="02020603050405020304" pitchFamily="18" charset="0"/>
                      </a:endParaRPr>
                    </a:p>
                  </a:txBody>
                  <a:tcPr marL="96705" marR="96705" marT="96705" marB="96705"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marL="0" marR="0" algn="l">
                        <a:lnSpc>
                          <a:spcPts val="1200"/>
                        </a:lnSpc>
                        <a:spcBef>
                          <a:spcPts val="0"/>
                        </a:spcBef>
                        <a:spcAft>
                          <a:spcPts val="0"/>
                        </a:spcAft>
                      </a:pPr>
                      <a:r>
                        <a:rPr lang="en-US" sz="1700" dirty="0">
                          <a:effectLst/>
                          <a:latin typeface="Calibri" panose="020F0502020204030204" pitchFamily="34" charset="0"/>
                        </a:rPr>
                        <a:t>P-DM</a:t>
                      </a:r>
                      <a:endParaRPr lang="en-US" sz="1700" dirty="0">
                        <a:effectLst/>
                        <a:latin typeface="Calibri" panose="020F0502020204030204" pitchFamily="34" charset="0"/>
                        <a:ea typeface="MS Mincho" panose="02020609040205080304" pitchFamily="49" charset="-128"/>
                        <a:cs typeface="Times New Roman" panose="02020603050405020304" pitchFamily="18" charset="0"/>
                      </a:endParaRPr>
                    </a:p>
                  </a:txBody>
                  <a:tcPr marL="96705" marR="96705" marT="96705" marB="96705"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marL="0" marR="0" algn="l">
                        <a:lnSpc>
                          <a:spcPts val="1200"/>
                        </a:lnSpc>
                        <a:spcBef>
                          <a:spcPts val="0"/>
                        </a:spcBef>
                        <a:spcAft>
                          <a:spcPts val="0"/>
                        </a:spcAft>
                      </a:pPr>
                      <a:r>
                        <a:rPr lang="en-US" sz="1700" dirty="0">
                          <a:effectLst/>
                          <a:latin typeface="Calibri" panose="020F0502020204030204" pitchFamily="34" charset="0"/>
                        </a:rPr>
                        <a:t>PP</a:t>
                      </a:r>
                      <a:endParaRPr lang="en-US" sz="1700" dirty="0">
                        <a:effectLst/>
                        <a:latin typeface="Calibri" panose="020F0502020204030204" pitchFamily="34" charset="0"/>
                        <a:ea typeface="MS Mincho" panose="02020609040205080304" pitchFamily="49" charset="-128"/>
                        <a:cs typeface="Times New Roman" panose="02020603050405020304" pitchFamily="18" charset="0"/>
                      </a:endParaRPr>
                    </a:p>
                  </a:txBody>
                  <a:tcPr marL="96705" marR="96705" marT="96705" marB="96705"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r>
              <a:tr h="515759">
                <a:tc>
                  <a:txBody>
                    <a:bodyPr/>
                    <a:lstStyle/>
                    <a:p>
                      <a:pPr marL="0" marR="0" algn="l">
                        <a:lnSpc>
                          <a:spcPts val="1200"/>
                        </a:lnSpc>
                        <a:spcBef>
                          <a:spcPts val="0"/>
                        </a:spcBef>
                        <a:spcAft>
                          <a:spcPts val="0"/>
                        </a:spcAft>
                      </a:pPr>
                      <a:r>
                        <a:rPr lang="en-US" sz="1700" dirty="0">
                          <a:effectLst/>
                          <a:latin typeface="Calibri" panose="020F0502020204030204" pitchFamily="34" charset="0"/>
                        </a:rPr>
                        <a:t>Object detection &amp; segmentation</a:t>
                      </a:r>
                      <a:endParaRPr lang="en-US" sz="1700" dirty="0">
                        <a:effectLst/>
                        <a:latin typeface="Calibri" panose="020F0502020204030204" pitchFamily="34" charset="0"/>
                        <a:ea typeface="MS Mincho" panose="02020609040205080304" pitchFamily="49" charset="-128"/>
                        <a:cs typeface="Times New Roman" panose="02020603050405020304" pitchFamily="18" charset="0"/>
                      </a:endParaRPr>
                    </a:p>
                  </a:txBody>
                  <a:tcPr marL="96705" marR="96705" marT="96705" marB="96705"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c>
                  <a:txBody>
                    <a:bodyPr/>
                    <a:lstStyle/>
                    <a:p>
                      <a:pPr marL="0" marR="0" algn="l">
                        <a:lnSpc>
                          <a:spcPts val="1200"/>
                        </a:lnSpc>
                        <a:spcBef>
                          <a:spcPts val="0"/>
                        </a:spcBef>
                        <a:spcAft>
                          <a:spcPts val="0"/>
                        </a:spcAft>
                      </a:pPr>
                      <a:r>
                        <a:rPr lang="en-US" sz="1700">
                          <a:effectLst/>
                          <a:latin typeface="Calibri" panose="020F0502020204030204" pitchFamily="34" charset="0"/>
                        </a:rPr>
                        <a:t>P-DM</a:t>
                      </a:r>
                      <a:endParaRPr lang="en-US" sz="1700">
                        <a:effectLst/>
                        <a:latin typeface="Calibri" panose="020F0502020204030204" pitchFamily="34" charset="0"/>
                        <a:ea typeface="MS Mincho" panose="02020609040205080304" pitchFamily="49" charset="-128"/>
                        <a:cs typeface="Times New Roman" panose="02020603050405020304" pitchFamily="18" charset="0"/>
                      </a:endParaRPr>
                    </a:p>
                  </a:txBody>
                  <a:tcPr marL="96705" marR="96705" marT="96705" marB="96705"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marL="0" marR="0" algn="l">
                        <a:lnSpc>
                          <a:spcPts val="1200"/>
                        </a:lnSpc>
                        <a:spcBef>
                          <a:spcPts val="0"/>
                        </a:spcBef>
                        <a:spcAft>
                          <a:spcPts val="0"/>
                        </a:spcAft>
                      </a:pPr>
                      <a:r>
                        <a:rPr lang="en-US" sz="1700">
                          <a:effectLst/>
                          <a:latin typeface="Calibri" panose="020F0502020204030204" pitchFamily="34" charset="0"/>
                        </a:rPr>
                        <a:t>PP</a:t>
                      </a:r>
                      <a:endParaRPr lang="en-US" sz="1700">
                        <a:effectLst/>
                        <a:latin typeface="Calibri" panose="020F0502020204030204" pitchFamily="34" charset="0"/>
                        <a:ea typeface="MS Mincho" panose="02020609040205080304" pitchFamily="49" charset="-128"/>
                        <a:cs typeface="Times New Roman" panose="02020603050405020304" pitchFamily="18" charset="0"/>
                      </a:endParaRPr>
                    </a:p>
                  </a:txBody>
                  <a:tcPr marL="96705" marR="96705" marT="96705" marB="96705"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r>
              <a:tr h="515759">
                <a:tc>
                  <a:txBody>
                    <a:bodyPr/>
                    <a:lstStyle/>
                    <a:p>
                      <a:pPr marL="0" marR="0" algn="l">
                        <a:lnSpc>
                          <a:spcPts val="1200"/>
                        </a:lnSpc>
                        <a:spcBef>
                          <a:spcPts val="0"/>
                        </a:spcBef>
                        <a:spcAft>
                          <a:spcPts val="0"/>
                        </a:spcAft>
                      </a:pPr>
                      <a:r>
                        <a:rPr lang="en-US" sz="1700" dirty="0">
                          <a:effectLst/>
                          <a:latin typeface="Calibri" panose="020F0502020204030204" pitchFamily="34" charset="0"/>
                        </a:rPr>
                        <a:t>Image/object feature computation</a:t>
                      </a:r>
                      <a:endParaRPr lang="en-US" sz="1700" dirty="0">
                        <a:effectLst/>
                        <a:latin typeface="Calibri" panose="020F0502020204030204" pitchFamily="34" charset="0"/>
                        <a:ea typeface="MS Mincho" panose="02020609040205080304" pitchFamily="49" charset="-128"/>
                        <a:cs typeface="Times New Roman" panose="02020603050405020304" pitchFamily="18" charset="0"/>
                      </a:endParaRPr>
                    </a:p>
                  </a:txBody>
                  <a:tcPr marL="96705" marR="96705" marT="96705" marB="96705"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c>
                  <a:txBody>
                    <a:bodyPr/>
                    <a:lstStyle/>
                    <a:p>
                      <a:pPr marL="0" marR="0" algn="l">
                        <a:lnSpc>
                          <a:spcPts val="1200"/>
                        </a:lnSpc>
                        <a:spcBef>
                          <a:spcPts val="0"/>
                        </a:spcBef>
                        <a:spcAft>
                          <a:spcPts val="0"/>
                        </a:spcAft>
                      </a:pPr>
                      <a:r>
                        <a:rPr lang="en-US" sz="1700">
                          <a:effectLst/>
                          <a:latin typeface="Calibri" panose="020F0502020204030204" pitchFamily="34" charset="0"/>
                        </a:rPr>
                        <a:t>P-DM</a:t>
                      </a:r>
                      <a:endParaRPr lang="en-US" sz="1700">
                        <a:effectLst/>
                        <a:latin typeface="Calibri" panose="020F0502020204030204" pitchFamily="34" charset="0"/>
                        <a:ea typeface="MS Mincho" panose="02020609040205080304" pitchFamily="49" charset="-128"/>
                        <a:cs typeface="Times New Roman" panose="02020603050405020304" pitchFamily="18" charset="0"/>
                      </a:endParaRPr>
                    </a:p>
                  </a:txBody>
                  <a:tcPr marL="96705" marR="96705" marT="96705" marB="96705"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marL="0" marR="0" algn="l">
                        <a:lnSpc>
                          <a:spcPts val="1200"/>
                        </a:lnSpc>
                        <a:spcBef>
                          <a:spcPts val="0"/>
                        </a:spcBef>
                        <a:spcAft>
                          <a:spcPts val="0"/>
                        </a:spcAft>
                      </a:pPr>
                      <a:r>
                        <a:rPr lang="en-US" sz="1700">
                          <a:effectLst/>
                          <a:latin typeface="Calibri" panose="020F0502020204030204" pitchFamily="34" charset="0"/>
                        </a:rPr>
                        <a:t>PP</a:t>
                      </a:r>
                      <a:endParaRPr lang="en-US" sz="1700">
                        <a:effectLst/>
                        <a:latin typeface="Calibri" panose="020F0502020204030204" pitchFamily="34" charset="0"/>
                        <a:ea typeface="MS Mincho" panose="02020609040205080304" pitchFamily="49" charset="-128"/>
                        <a:cs typeface="Times New Roman" panose="02020603050405020304" pitchFamily="18" charset="0"/>
                      </a:endParaRPr>
                    </a:p>
                  </a:txBody>
                  <a:tcPr marL="96705" marR="96705" marT="96705" marB="96705"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r>
              <a:tr h="354584">
                <a:tc>
                  <a:txBody>
                    <a:bodyPr/>
                    <a:lstStyle/>
                    <a:p>
                      <a:pPr marL="0" marR="0" algn="l">
                        <a:lnSpc>
                          <a:spcPts val="1200"/>
                        </a:lnSpc>
                        <a:spcBef>
                          <a:spcPts val="0"/>
                        </a:spcBef>
                        <a:spcAft>
                          <a:spcPts val="0"/>
                        </a:spcAft>
                      </a:pPr>
                      <a:r>
                        <a:rPr lang="en-US" sz="1700" dirty="0">
                          <a:effectLst/>
                          <a:latin typeface="Calibri" panose="020F0502020204030204" pitchFamily="34" charset="0"/>
                        </a:rPr>
                        <a:t>3D image registration</a:t>
                      </a:r>
                      <a:endParaRPr lang="en-US" sz="1700" dirty="0">
                        <a:effectLst/>
                        <a:latin typeface="Calibri" panose="020F0502020204030204" pitchFamily="34" charset="0"/>
                        <a:ea typeface="MS Mincho" panose="02020609040205080304" pitchFamily="49" charset="-128"/>
                        <a:cs typeface="Times New Roman" panose="02020603050405020304" pitchFamily="18" charset="0"/>
                      </a:endParaRPr>
                    </a:p>
                  </a:txBody>
                  <a:tcPr marL="96705" marR="96705" marT="96705" marB="96705"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c>
                  <a:txBody>
                    <a:bodyPr/>
                    <a:lstStyle/>
                    <a:p>
                      <a:pPr marL="0" marR="0" algn="l">
                        <a:lnSpc>
                          <a:spcPts val="1200"/>
                        </a:lnSpc>
                        <a:spcBef>
                          <a:spcPts val="0"/>
                        </a:spcBef>
                        <a:spcAft>
                          <a:spcPts val="0"/>
                        </a:spcAft>
                      </a:pPr>
                      <a:r>
                        <a:rPr lang="en-US" sz="1700">
                          <a:effectLst/>
                          <a:latin typeface="Calibri" panose="020F0502020204030204" pitchFamily="34" charset="0"/>
                        </a:rPr>
                        <a:t>Seq</a:t>
                      </a:r>
                      <a:endParaRPr lang="en-US" sz="1700">
                        <a:effectLst/>
                        <a:latin typeface="Calibri" panose="020F0502020204030204" pitchFamily="34" charset="0"/>
                        <a:ea typeface="MS Mincho" panose="02020609040205080304" pitchFamily="49" charset="-128"/>
                        <a:cs typeface="Times New Roman" panose="02020603050405020304" pitchFamily="18" charset="0"/>
                      </a:endParaRPr>
                    </a:p>
                  </a:txBody>
                  <a:tcPr marL="96705" marR="96705" marT="96705" marB="96705"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marL="0" marR="0" algn="l">
                        <a:lnSpc>
                          <a:spcPts val="1200"/>
                        </a:lnSpc>
                        <a:spcBef>
                          <a:spcPts val="0"/>
                        </a:spcBef>
                        <a:spcAft>
                          <a:spcPts val="0"/>
                        </a:spcAft>
                      </a:pPr>
                      <a:r>
                        <a:rPr lang="en-US" sz="1700">
                          <a:effectLst/>
                          <a:latin typeface="Calibri" panose="020F0502020204030204" pitchFamily="34" charset="0"/>
                        </a:rPr>
                        <a:t>PP</a:t>
                      </a:r>
                      <a:endParaRPr lang="en-US" sz="1700">
                        <a:effectLst/>
                        <a:latin typeface="Calibri" panose="020F0502020204030204" pitchFamily="34" charset="0"/>
                        <a:ea typeface="MS Mincho" panose="02020609040205080304" pitchFamily="49" charset="-128"/>
                        <a:cs typeface="Times New Roman" panose="02020603050405020304" pitchFamily="18" charset="0"/>
                      </a:endParaRPr>
                    </a:p>
                  </a:txBody>
                  <a:tcPr marL="96705" marR="96705" marT="96705" marB="96705"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r>
              <a:tr h="354584">
                <a:tc>
                  <a:txBody>
                    <a:bodyPr/>
                    <a:lstStyle/>
                    <a:p>
                      <a:pPr marL="0" marR="0" algn="l">
                        <a:lnSpc>
                          <a:spcPts val="1200"/>
                        </a:lnSpc>
                        <a:spcBef>
                          <a:spcPts val="0"/>
                        </a:spcBef>
                        <a:spcAft>
                          <a:spcPts val="0"/>
                        </a:spcAft>
                      </a:pPr>
                      <a:r>
                        <a:rPr lang="en-US" sz="1700" dirty="0">
                          <a:effectLst/>
                          <a:latin typeface="Calibri" panose="020F0502020204030204" pitchFamily="34" charset="0"/>
                        </a:rPr>
                        <a:t>Object matching</a:t>
                      </a:r>
                      <a:endParaRPr lang="en-US" sz="1700" dirty="0">
                        <a:effectLst/>
                        <a:latin typeface="Calibri" panose="020F0502020204030204" pitchFamily="34" charset="0"/>
                        <a:ea typeface="MS Mincho" panose="02020609040205080304" pitchFamily="49" charset="-128"/>
                        <a:cs typeface="Times New Roman" panose="02020603050405020304" pitchFamily="18" charset="0"/>
                      </a:endParaRPr>
                    </a:p>
                  </a:txBody>
                  <a:tcPr marL="96705" marR="96705" marT="96705" marB="96705"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vMerge="1">
                  <a:txBody>
                    <a:bodyPr/>
                    <a:lstStyle/>
                    <a:p>
                      <a:endParaRPr lang="en-US"/>
                    </a:p>
                  </a:txBody>
                  <a:tcPr/>
                </a:tc>
                <a:tc rowSpan="2">
                  <a:txBody>
                    <a:bodyPr/>
                    <a:lstStyle/>
                    <a:p>
                      <a:pPr marL="0" marR="0" algn="l">
                        <a:lnSpc>
                          <a:spcPts val="1200"/>
                        </a:lnSpc>
                        <a:spcBef>
                          <a:spcPts val="0"/>
                        </a:spcBef>
                        <a:spcAft>
                          <a:spcPts val="0"/>
                        </a:spcAft>
                      </a:pPr>
                      <a:r>
                        <a:rPr lang="en-US" sz="1700" dirty="0">
                          <a:effectLst/>
                          <a:latin typeface="Calibri" panose="020F0502020204030204" pitchFamily="34" charset="0"/>
                        </a:rPr>
                        <a:t>Geometric </a:t>
                      </a:r>
                      <a:endParaRPr lang="en-US" sz="1700" dirty="0">
                        <a:effectLst/>
                        <a:latin typeface="Calibri" panose="020F0502020204030204" pitchFamily="34" charset="0"/>
                        <a:ea typeface="MS Mincho" panose="02020609040205080304" pitchFamily="49" charset="-128"/>
                        <a:cs typeface="Times New Roman" panose="02020603050405020304" pitchFamily="18" charset="0"/>
                      </a:endParaRPr>
                    </a:p>
                  </a:txBody>
                  <a:tcPr marL="96705" marR="96705" marT="96705" marB="96705"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marL="0" marR="0" algn="l">
                        <a:lnSpc>
                          <a:spcPts val="1200"/>
                        </a:lnSpc>
                        <a:spcBef>
                          <a:spcPts val="0"/>
                        </a:spcBef>
                        <a:spcAft>
                          <a:spcPts val="0"/>
                        </a:spcAft>
                      </a:pPr>
                      <a:r>
                        <a:rPr lang="en-US" sz="1700" dirty="0" err="1">
                          <a:effectLst/>
                          <a:latin typeface="Calibri" panose="020F0502020204030204" pitchFamily="34" charset="0"/>
                        </a:rPr>
                        <a:t>Todo</a:t>
                      </a:r>
                      <a:endParaRPr lang="en-US" sz="1700" dirty="0">
                        <a:effectLst/>
                        <a:latin typeface="Calibri" panose="020F0502020204030204" pitchFamily="34" charset="0"/>
                        <a:ea typeface="MS Mincho" panose="02020609040205080304" pitchFamily="49" charset="-128"/>
                        <a:cs typeface="Times New Roman" panose="02020603050405020304" pitchFamily="18" charset="0"/>
                      </a:endParaRPr>
                    </a:p>
                  </a:txBody>
                  <a:tcPr marL="96705" marR="96705" marT="96705" marB="96705"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marL="0" marR="0" algn="l">
                        <a:lnSpc>
                          <a:spcPts val="1200"/>
                        </a:lnSpc>
                        <a:spcBef>
                          <a:spcPts val="0"/>
                        </a:spcBef>
                        <a:spcAft>
                          <a:spcPts val="0"/>
                        </a:spcAft>
                      </a:pPr>
                      <a:r>
                        <a:rPr lang="en-US" sz="1700" dirty="0">
                          <a:effectLst/>
                          <a:latin typeface="Calibri" panose="020F0502020204030204" pitchFamily="34" charset="0"/>
                        </a:rPr>
                        <a:t>PP</a:t>
                      </a:r>
                      <a:endParaRPr lang="en-US" sz="1700" dirty="0">
                        <a:effectLst/>
                        <a:latin typeface="Calibri" panose="020F0502020204030204" pitchFamily="34" charset="0"/>
                        <a:ea typeface="MS Mincho" panose="02020609040205080304" pitchFamily="49" charset="-128"/>
                        <a:cs typeface="Times New Roman" panose="02020603050405020304" pitchFamily="18" charset="0"/>
                      </a:endParaRPr>
                    </a:p>
                  </a:txBody>
                  <a:tcPr marL="96705" marR="96705" marT="96705" marB="96705"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r>
              <a:tr h="354584">
                <a:tc>
                  <a:txBody>
                    <a:bodyPr/>
                    <a:lstStyle/>
                    <a:p>
                      <a:pPr marL="0" marR="0" algn="l">
                        <a:lnSpc>
                          <a:spcPts val="1200"/>
                        </a:lnSpc>
                        <a:spcBef>
                          <a:spcPts val="0"/>
                        </a:spcBef>
                        <a:spcAft>
                          <a:spcPts val="0"/>
                        </a:spcAft>
                      </a:pPr>
                      <a:r>
                        <a:rPr lang="en-US" sz="1700" dirty="0">
                          <a:effectLst/>
                          <a:latin typeface="Calibri" panose="020F0502020204030204" pitchFamily="34" charset="0"/>
                        </a:rPr>
                        <a:t>3D feature extraction</a:t>
                      </a:r>
                      <a:endParaRPr lang="en-US" sz="1700" dirty="0">
                        <a:effectLst/>
                        <a:latin typeface="Calibri" panose="020F0502020204030204" pitchFamily="34" charset="0"/>
                        <a:ea typeface="MS Mincho" panose="02020609040205080304" pitchFamily="49" charset="-128"/>
                        <a:cs typeface="Times New Roman" panose="02020603050405020304" pitchFamily="18" charset="0"/>
                      </a:endParaRPr>
                    </a:p>
                  </a:txBody>
                  <a:tcPr marL="96705" marR="96705" marT="96705" marB="96705"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c>
                  <a:txBody>
                    <a:bodyPr/>
                    <a:lstStyle/>
                    <a:p>
                      <a:pPr marL="0" marR="0" algn="l">
                        <a:lnSpc>
                          <a:spcPts val="1200"/>
                        </a:lnSpc>
                        <a:spcBef>
                          <a:spcPts val="0"/>
                        </a:spcBef>
                        <a:spcAft>
                          <a:spcPts val="0"/>
                        </a:spcAft>
                      </a:pPr>
                      <a:r>
                        <a:rPr lang="en-US" sz="1700" dirty="0" err="1">
                          <a:effectLst/>
                          <a:latin typeface="Calibri" panose="020F0502020204030204" pitchFamily="34" charset="0"/>
                        </a:rPr>
                        <a:t>Todo</a:t>
                      </a:r>
                      <a:endParaRPr lang="en-US" sz="1700" dirty="0">
                        <a:effectLst/>
                        <a:latin typeface="Calibri" panose="020F0502020204030204" pitchFamily="34" charset="0"/>
                        <a:ea typeface="MS Mincho" panose="02020609040205080304" pitchFamily="49" charset="-128"/>
                        <a:cs typeface="Times New Roman" panose="02020603050405020304" pitchFamily="18" charset="0"/>
                      </a:endParaRPr>
                    </a:p>
                  </a:txBody>
                  <a:tcPr marL="96705" marR="96705" marT="96705" marB="96705"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marL="0" marR="0" algn="l">
                        <a:lnSpc>
                          <a:spcPts val="1200"/>
                        </a:lnSpc>
                        <a:spcBef>
                          <a:spcPts val="0"/>
                        </a:spcBef>
                        <a:spcAft>
                          <a:spcPts val="0"/>
                        </a:spcAft>
                      </a:pPr>
                      <a:r>
                        <a:rPr lang="en-US" sz="1700" dirty="0">
                          <a:effectLst/>
                          <a:latin typeface="Calibri" panose="020F0502020204030204" pitchFamily="34" charset="0"/>
                        </a:rPr>
                        <a:t>PP</a:t>
                      </a:r>
                      <a:endParaRPr lang="en-US" sz="1700" dirty="0">
                        <a:effectLst/>
                        <a:latin typeface="Calibri" panose="020F0502020204030204" pitchFamily="34" charset="0"/>
                        <a:ea typeface="MS Mincho" panose="02020609040205080304" pitchFamily="49" charset="-128"/>
                        <a:cs typeface="Times New Roman" panose="02020603050405020304" pitchFamily="18" charset="0"/>
                      </a:endParaRPr>
                    </a:p>
                  </a:txBody>
                  <a:tcPr marL="96705" marR="96705" marT="96705" marB="96705"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r>
              <a:tr h="354584">
                <a:tc gridSpan="5">
                  <a:txBody>
                    <a:bodyPr/>
                    <a:lstStyle/>
                    <a:p>
                      <a:pPr marL="0" marR="0" algn="ctr">
                        <a:lnSpc>
                          <a:spcPts val="1200"/>
                        </a:lnSpc>
                        <a:spcBef>
                          <a:spcPts val="0"/>
                        </a:spcBef>
                        <a:spcAft>
                          <a:spcPts val="0"/>
                        </a:spcAft>
                      </a:pPr>
                      <a:r>
                        <a:rPr lang="en-US" sz="1700" dirty="0" smtClean="0">
                          <a:effectLst/>
                          <a:latin typeface="Calibri" panose="020F0502020204030204" pitchFamily="34" charset="0"/>
                        </a:rPr>
                        <a:t>Deep Learning</a:t>
                      </a:r>
                      <a:endParaRPr lang="en-US" sz="1700" dirty="0">
                        <a:effectLst/>
                        <a:latin typeface="Calibri" panose="020F0502020204030204" pitchFamily="34" charset="0"/>
                        <a:ea typeface="MS Mincho" panose="02020609040205080304" pitchFamily="49" charset="-128"/>
                        <a:cs typeface="Times New Roman" panose="02020603050405020304" pitchFamily="18" charset="0"/>
                      </a:endParaRPr>
                    </a:p>
                  </a:txBody>
                  <a:tcPr marL="96705" marR="96705" marT="96705" marB="96705"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660816">
                <a:tc>
                  <a:txBody>
                    <a:bodyPr/>
                    <a:lstStyle/>
                    <a:p>
                      <a:pPr marL="0" marR="0" algn="l">
                        <a:lnSpc>
                          <a:spcPts val="1400"/>
                        </a:lnSpc>
                        <a:spcBef>
                          <a:spcPts val="0"/>
                        </a:spcBef>
                        <a:spcAft>
                          <a:spcPts val="0"/>
                        </a:spcAft>
                      </a:pPr>
                      <a:r>
                        <a:rPr lang="en-US" sz="1900" dirty="0" smtClean="0">
                          <a:effectLst/>
                          <a:latin typeface="Calibri" panose="020F0502020204030204" pitchFamily="34" charset="0"/>
                        </a:rPr>
                        <a:t>Learning Network, Stochastic Gradient Descent</a:t>
                      </a:r>
                      <a:endParaRPr lang="en-US" sz="1900" dirty="0">
                        <a:effectLst/>
                        <a:latin typeface="Calibri" panose="020F0502020204030204" pitchFamily="34" charset="0"/>
                        <a:ea typeface="MS Mincho" panose="02020609040205080304" pitchFamily="49" charset="-128"/>
                        <a:cs typeface="Times New Roman" panose="02020603050405020304" pitchFamily="18" charset="0"/>
                      </a:endParaRPr>
                    </a:p>
                  </a:txBody>
                  <a:tcPr marL="48352" marR="48352" marT="48352" marB="4835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marL="0" marR="0" algn="l">
                        <a:lnSpc>
                          <a:spcPts val="1400"/>
                        </a:lnSpc>
                        <a:spcBef>
                          <a:spcPts val="0"/>
                        </a:spcBef>
                        <a:spcAft>
                          <a:spcPts val="0"/>
                        </a:spcAft>
                      </a:pPr>
                      <a:r>
                        <a:rPr lang="en-US" sz="1700" dirty="0" smtClean="0">
                          <a:effectLst/>
                          <a:latin typeface="Calibri" panose="020F0502020204030204" pitchFamily="34" charset="0"/>
                          <a:ea typeface="+mn-ea"/>
                          <a:cs typeface="+mn-cs"/>
                        </a:rPr>
                        <a:t>Image Understanding, Language</a:t>
                      </a:r>
                      <a:r>
                        <a:rPr lang="en-US" sz="1700" baseline="0" dirty="0" smtClean="0">
                          <a:effectLst/>
                          <a:latin typeface="Calibri" panose="020F0502020204030204" pitchFamily="34" charset="0"/>
                          <a:ea typeface="+mn-ea"/>
                          <a:cs typeface="+mn-cs"/>
                        </a:rPr>
                        <a:t> Translation, Voice Recognition, Car driving</a:t>
                      </a:r>
                      <a:endParaRPr lang="en-US" sz="1700" dirty="0">
                        <a:effectLst/>
                        <a:latin typeface="Calibri" panose="020F0502020204030204" pitchFamily="34" charset="0"/>
                        <a:ea typeface="MS Mincho" panose="02020609040205080304" pitchFamily="49" charset="-128"/>
                        <a:cs typeface="Times New Roman" panose="02020603050405020304" pitchFamily="18" charset="0"/>
                      </a:endParaRPr>
                    </a:p>
                  </a:txBody>
                  <a:tcPr marL="48352" marR="48352" marT="48352" marB="4835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marL="0" marR="0" algn="l">
                        <a:lnSpc>
                          <a:spcPts val="1400"/>
                        </a:lnSpc>
                        <a:spcBef>
                          <a:spcPts val="0"/>
                        </a:spcBef>
                        <a:spcAft>
                          <a:spcPts val="0"/>
                        </a:spcAft>
                      </a:pPr>
                      <a:r>
                        <a:rPr lang="en-US" sz="1700" dirty="0" smtClean="0">
                          <a:effectLst/>
                          <a:latin typeface="Calibri" panose="020F0502020204030204" pitchFamily="34" charset="0"/>
                        </a:rPr>
                        <a:t>Connections in artificial neural net</a:t>
                      </a:r>
                      <a:endParaRPr lang="en-US" sz="1700" dirty="0">
                        <a:effectLst/>
                        <a:latin typeface="Calibri" panose="020F0502020204030204" pitchFamily="34" charset="0"/>
                        <a:ea typeface="MS Mincho" panose="02020609040205080304" pitchFamily="49" charset="-128"/>
                        <a:cs typeface="Times New Roman" panose="02020603050405020304" pitchFamily="18" charset="0"/>
                      </a:endParaRPr>
                    </a:p>
                  </a:txBody>
                  <a:tcPr marL="48352" marR="48352" marT="48352" marB="4835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marL="0" marR="0" algn="l">
                        <a:lnSpc>
                          <a:spcPts val="1400"/>
                        </a:lnSpc>
                        <a:spcBef>
                          <a:spcPts val="0"/>
                        </a:spcBef>
                        <a:spcAft>
                          <a:spcPts val="0"/>
                        </a:spcAft>
                      </a:pPr>
                      <a:r>
                        <a:rPr lang="en-US" sz="1700" dirty="0">
                          <a:effectLst/>
                          <a:latin typeface="Calibri" panose="020F0502020204030204" pitchFamily="34" charset="0"/>
                        </a:rPr>
                        <a:t>P-DM</a:t>
                      </a:r>
                      <a:endParaRPr lang="en-US" sz="1700" dirty="0">
                        <a:effectLst/>
                        <a:latin typeface="Calibri" panose="020F0502020204030204" pitchFamily="34" charset="0"/>
                        <a:ea typeface="MS Mincho" panose="02020609040205080304" pitchFamily="49" charset="-128"/>
                        <a:cs typeface="Times New Roman" panose="02020603050405020304" pitchFamily="18" charset="0"/>
                      </a:endParaRPr>
                    </a:p>
                  </a:txBody>
                  <a:tcPr marL="48352" marR="48352" marT="48352" marB="4835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marL="0" marR="0" algn="l">
                        <a:lnSpc>
                          <a:spcPts val="1400"/>
                        </a:lnSpc>
                        <a:spcBef>
                          <a:spcPts val="0"/>
                        </a:spcBef>
                        <a:spcAft>
                          <a:spcPts val="0"/>
                        </a:spcAft>
                      </a:pPr>
                      <a:r>
                        <a:rPr lang="en-US" sz="1700" dirty="0">
                          <a:effectLst/>
                          <a:latin typeface="Calibri" panose="020F0502020204030204" pitchFamily="34" charset="0"/>
                        </a:rPr>
                        <a:t>GML</a:t>
                      </a:r>
                      <a:endParaRPr lang="en-US" sz="1700" dirty="0">
                        <a:effectLst/>
                        <a:latin typeface="Calibri" panose="020F0502020204030204" pitchFamily="34" charset="0"/>
                        <a:ea typeface="MS Mincho" panose="02020609040205080304" pitchFamily="49" charset="-128"/>
                        <a:cs typeface="Times New Roman" panose="02020603050405020304" pitchFamily="18" charset="0"/>
                      </a:endParaRPr>
                    </a:p>
                  </a:txBody>
                  <a:tcPr marL="48352" marR="48352" marT="48352" marB="4835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r>
            </a:tbl>
          </a:graphicData>
        </a:graphic>
      </p:graphicFrame>
      <p:sp>
        <p:nvSpPr>
          <p:cNvPr id="7" name="TextBox 6"/>
          <p:cNvSpPr txBox="1"/>
          <p:nvPr/>
        </p:nvSpPr>
        <p:spPr>
          <a:xfrm>
            <a:off x="1894367" y="5505591"/>
            <a:ext cx="3962400" cy="923330"/>
          </a:xfrm>
          <a:prstGeom prst="rect">
            <a:avLst/>
          </a:prstGeom>
          <a:solidFill>
            <a:schemeClr val="bg1"/>
          </a:solidFill>
        </p:spPr>
        <p:txBody>
          <a:bodyPr wrap="square" rtlCol="0">
            <a:spAutoFit/>
          </a:bodyPr>
          <a:lstStyle/>
          <a:p>
            <a:pPr defTabSz="457200"/>
            <a:r>
              <a:rPr lang="en-US" b="1" dirty="0">
                <a:solidFill>
                  <a:prstClr val="black"/>
                </a:solidFill>
                <a:ea typeface="ＭＳ Ｐゴシック"/>
              </a:rPr>
              <a:t>PP</a:t>
            </a:r>
            <a:r>
              <a:rPr lang="en-US" dirty="0">
                <a:solidFill>
                  <a:prstClr val="black"/>
                </a:solidFill>
                <a:ea typeface="ＭＳ Ｐゴシック"/>
              </a:rPr>
              <a:t> Pleasingly Parallel (Local ML)</a:t>
            </a:r>
          </a:p>
          <a:p>
            <a:pPr defTabSz="457200"/>
            <a:r>
              <a:rPr lang="en-US" b="1" dirty="0" err="1">
                <a:solidFill>
                  <a:prstClr val="black"/>
                </a:solidFill>
                <a:ea typeface="ＭＳ Ｐゴシック"/>
              </a:rPr>
              <a:t>Seq</a:t>
            </a:r>
            <a:r>
              <a:rPr lang="en-US" dirty="0">
                <a:solidFill>
                  <a:prstClr val="black"/>
                </a:solidFill>
                <a:ea typeface="ＭＳ Ｐゴシック"/>
              </a:rPr>
              <a:t> Sequential Available</a:t>
            </a:r>
          </a:p>
          <a:p>
            <a:pPr defTabSz="457200"/>
            <a:r>
              <a:rPr lang="en-US" b="1" dirty="0">
                <a:solidFill>
                  <a:prstClr val="black"/>
                </a:solidFill>
                <a:ea typeface="ＭＳ Ｐゴシック"/>
              </a:rPr>
              <a:t>GRA </a:t>
            </a:r>
            <a:r>
              <a:rPr lang="en-US" dirty="0">
                <a:solidFill>
                  <a:prstClr val="black"/>
                </a:solidFill>
                <a:ea typeface="ＭＳ Ｐゴシック"/>
              </a:rPr>
              <a:t>Good distributed algorithm needed</a:t>
            </a:r>
          </a:p>
        </p:txBody>
      </p:sp>
      <p:sp>
        <p:nvSpPr>
          <p:cNvPr id="8" name="TextBox 7"/>
          <p:cNvSpPr txBox="1"/>
          <p:nvPr/>
        </p:nvSpPr>
        <p:spPr>
          <a:xfrm>
            <a:off x="6390167" y="5505591"/>
            <a:ext cx="3886200" cy="923330"/>
          </a:xfrm>
          <a:prstGeom prst="rect">
            <a:avLst/>
          </a:prstGeom>
          <a:solidFill>
            <a:schemeClr val="bg1"/>
          </a:solidFill>
        </p:spPr>
        <p:txBody>
          <a:bodyPr wrap="square" rtlCol="0">
            <a:spAutoFit/>
          </a:bodyPr>
          <a:lstStyle/>
          <a:p>
            <a:pPr defTabSz="457200"/>
            <a:r>
              <a:rPr lang="en-US" b="1" dirty="0" err="1">
                <a:solidFill>
                  <a:prstClr val="black"/>
                </a:solidFill>
                <a:ea typeface="ＭＳ Ｐゴシック"/>
              </a:rPr>
              <a:t>Todo</a:t>
            </a:r>
            <a:r>
              <a:rPr lang="en-US" dirty="0">
                <a:solidFill>
                  <a:prstClr val="black"/>
                </a:solidFill>
                <a:ea typeface="ＭＳ Ｐゴシック"/>
              </a:rPr>
              <a:t> No prototype Available</a:t>
            </a:r>
          </a:p>
          <a:p>
            <a:pPr defTabSz="457200"/>
            <a:r>
              <a:rPr lang="en-US" b="1" dirty="0">
                <a:solidFill>
                  <a:prstClr val="black"/>
                </a:solidFill>
                <a:ea typeface="ＭＳ Ｐゴシック"/>
              </a:rPr>
              <a:t>P-DM</a:t>
            </a:r>
            <a:r>
              <a:rPr lang="en-US" dirty="0">
                <a:solidFill>
                  <a:prstClr val="black"/>
                </a:solidFill>
                <a:ea typeface="ＭＳ Ｐゴシック"/>
              </a:rPr>
              <a:t> Distributed memory Available</a:t>
            </a:r>
          </a:p>
          <a:p>
            <a:pPr defTabSz="457200"/>
            <a:r>
              <a:rPr lang="en-US" b="1" dirty="0">
                <a:solidFill>
                  <a:prstClr val="black"/>
                </a:solidFill>
                <a:ea typeface="ＭＳ Ｐゴシック"/>
              </a:rPr>
              <a:t>P-</a:t>
            </a:r>
            <a:r>
              <a:rPr lang="en-US" b="1" dirty="0" err="1">
                <a:solidFill>
                  <a:prstClr val="black"/>
                </a:solidFill>
                <a:ea typeface="ＭＳ Ｐゴシック"/>
              </a:rPr>
              <a:t>Shm</a:t>
            </a:r>
            <a:r>
              <a:rPr lang="en-US" b="1" dirty="0">
                <a:solidFill>
                  <a:prstClr val="black"/>
                </a:solidFill>
                <a:ea typeface="ＭＳ Ｐゴシック"/>
              </a:rPr>
              <a:t> </a:t>
            </a:r>
            <a:r>
              <a:rPr lang="en-US" dirty="0">
                <a:solidFill>
                  <a:prstClr val="black"/>
                </a:solidFill>
                <a:ea typeface="ＭＳ Ｐゴシック"/>
              </a:rPr>
              <a:t>Shared memory Available</a:t>
            </a:r>
          </a:p>
        </p:txBody>
      </p:sp>
      <p:sp>
        <p:nvSpPr>
          <p:cNvPr id="5" name="Slide Number Placeholder 4"/>
          <p:cNvSpPr>
            <a:spLocks noGrp="1"/>
          </p:cNvSpPr>
          <p:nvPr>
            <p:ph type="sldNum" sz="quarter" idx="12"/>
          </p:nvPr>
        </p:nvSpPr>
        <p:spPr/>
        <p:txBody>
          <a:bodyPr/>
          <a:lstStyle/>
          <a:p>
            <a:fld id="{C4B85148-DB98-4269-ACE6-2DF49F9918C9}" type="slidenum">
              <a:rPr lang="en-US" smtClean="0">
                <a:solidFill>
                  <a:prstClr val="black"/>
                </a:solidFill>
              </a:rPr>
              <a:pPr/>
              <a:t>49</a:t>
            </a:fld>
            <a:endParaRPr lang="en-US" dirty="0">
              <a:solidFill>
                <a:prstClr val="black"/>
              </a:solidFill>
            </a:endParaRPr>
          </a:p>
        </p:txBody>
      </p:sp>
    </p:spTree>
    <p:extLst>
      <p:ext uri="{BB962C8B-B14F-4D97-AF65-F5344CB8AC3E}">
        <p14:creationId xmlns:p14="http://schemas.microsoft.com/office/powerpoint/2010/main" val="85492108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6"/>
          <p:cNvSpPr txBox="1"/>
          <p:nvPr/>
        </p:nvSpPr>
        <p:spPr>
          <a:xfrm>
            <a:off x="7827" y="11569"/>
            <a:ext cx="12229237" cy="584775"/>
          </a:xfrm>
          <a:prstGeom prst="rect">
            <a:avLst/>
          </a:prstGeom>
          <a:noFill/>
        </p:spPr>
        <p:txBody>
          <a:bodyPr wrap="square" rtlCol="0">
            <a:spAutoFit/>
          </a:bodyPr>
          <a:lstStyle/>
          <a:p>
            <a:pPr algn="ctr" eaLnBrk="0" fontAlgn="base" hangingPunct="0">
              <a:spcBef>
                <a:spcPct val="0"/>
              </a:spcBef>
              <a:spcAft>
                <a:spcPct val="0"/>
              </a:spcAft>
            </a:pPr>
            <a:r>
              <a:rPr lang="en-US" sz="3200" b="1" dirty="0">
                <a:solidFill>
                  <a:srgbClr val="B30838"/>
                </a:solidFill>
                <a:latin typeface="+mj-lt"/>
                <a:ea typeface="+mj-ea"/>
                <a:cs typeface="ＭＳ Ｐゴシック" pitchFamily="-107" charset="-128"/>
              </a:rPr>
              <a:t>Software-Defined </a:t>
            </a:r>
            <a:r>
              <a:rPr lang="en-US" sz="3200" b="1" dirty="0" smtClean="0">
                <a:solidFill>
                  <a:srgbClr val="B30838"/>
                </a:solidFill>
                <a:latin typeface="+mj-lt"/>
                <a:ea typeface="+mj-ea"/>
                <a:cs typeface="ＭＳ Ｐゴシック" pitchFamily="-107" charset="-128"/>
              </a:rPr>
              <a:t>Distributed System </a:t>
            </a:r>
            <a:r>
              <a:rPr lang="en-US" sz="3200" b="1" dirty="0">
                <a:solidFill>
                  <a:srgbClr val="B30838"/>
                </a:solidFill>
                <a:latin typeface="+mj-lt"/>
                <a:ea typeface="+mj-ea"/>
                <a:cs typeface="ＭＳ Ｐゴシック" pitchFamily="-107" charset="-128"/>
              </a:rPr>
              <a:t>(SDDS) as a Service </a:t>
            </a:r>
            <a:r>
              <a:rPr lang="en-US" sz="3200" b="1" dirty="0" smtClean="0">
                <a:solidFill>
                  <a:srgbClr val="B30838"/>
                </a:solidFill>
                <a:latin typeface="+mj-lt"/>
                <a:ea typeface="+mj-ea"/>
                <a:cs typeface="ＭＳ Ｐゴシック" pitchFamily="-107" charset="-128"/>
              </a:rPr>
              <a:t>includes:</a:t>
            </a:r>
            <a:endParaRPr lang="en-US" sz="3200" b="1" dirty="0">
              <a:solidFill>
                <a:srgbClr val="B30838"/>
              </a:solidFill>
              <a:latin typeface="+mj-lt"/>
              <a:ea typeface="+mj-ea"/>
              <a:cs typeface="ＭＳ Ｐゴシック" pitchFamily="-107" charset="-128"/>
            </a:endParaRPr>
          </a:p>
        </p:txBody>
      </p:sp>
      <p:sp>
        <p:nvSpPr>
          <p:cNvPr id="29" name="Rounded Rectangle 28"/>
          <p:cNvSpPr/>
          <p:nvPr/>
        </p:nvSpPr>
        <p:spPr>
          <a:xfrm>
            <a:off x="8335735" y="1077473"/>
            <a:ext cx="2994050" cy="1895078"/>
          </a:xfrm>
          <a:prstGeom prst="roundRect">
            <a:avLst/>
          </a:prstGeom>
          <a:solidFill>
            <a:srgbClr val="FFFFCC"/>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a:solidFill>
                  <a:prstClr val="black"/>
                </a:solidFill>
                <a:latin typeface="Cooper Std Black" pitchFamily="18" charset="0"/>
                <a:cs typeface="Aharoni" pitchFamily="2" charset="-79"/>
              </a:rPr>
              <a:t>SDDS-</a:t>
            </a:r>
            <a:r>
              <a:rPr lang="en-US" sz="1400" b="1" dirty="0" err="1">
                <a:solidFill>
                  <a:prstClr val="black"/>
                </a:solidFill>
                <a:latin typeface="Cooper Std Black" pitchFamily="18" charset="0"/>
                <a:cs typeface="Aharoni" pitchFamily="2" charset="-79"/>
              </a:rPr>
              <a:t>aaS</a:t>
            </a:r>
            <a:r>
              <a:rPr lang="en-US" sz="1400" b="1" dirty="0">
                <a:solidFill>
                  <a:prstClr val="black"/>
                </a:solidFill>
                <a:latin typeface="Cooper Std Black" pitchFamily="18" charset="0"/>
                <a:cs typeface="Aharoni" pitchFamily="2" charset="-79"/>
              </a:rPr>
              <a:t> Tools</a:t>
            </a:r>
          </a:p>
          <a:p>
            <a:pPr marL="285750" indent="-285750">
              <a:buFont typeface="Wingdings" pitchFamily="2" charset="2"/>
              <a:buChar char="Ø"/>
            </a:pPr>
            <a:r>
              <a:rPr lang="en-US" sz="1400" dirty="0">
                <a:solidFill>
                  <a:prstClr val="black"/>
                </a:solidFill>
                <a:latin typeface="Cooper Std Black" pitchFamily="18" charset="0"/>
                <a:cs typeface="Aharoni" pitchFamily="2" charset="-79"/>
              </a:rPr>
              <a:t>Provisioning</a:t>
            </a:r>
          </a:p>
          <a:p>
            <a:pPr marL="285750" indent="-285750">
              <a:buFont typeface="Wingdings" pitchFamily="2" charset="2"/>
              <a:buChar char="Ø"/>
            </a:pPr>
            <a:r>
              <a:rPr lang="en-US" sz="1400" dirty="0">
                <a:solidFill>
                  <a:prstClr val="black"/>
                </a:solidFill>
                <a:latin typeface="Cooper Std Black" pitchFamily="18" charset="0"/>
                <a:cs typeface="Aharoni" pitchFamily="2" charset="-79"/>
              </a:rPr>
              <a:t>Image Management</a:t>
            </a:r>
          </a:p>
          <a:p>
            <a:pPr marL="285750" indent="-285750">
              <a:buFont typeface="Wingdings" pitchFamily="2" charset="2"/>
              <a:buChar char="Ø"/>
            </a:pPr>
            <a:r>
              <a:rPr lang="en-US" sz="1400" dirty="0">
                <a:solidFill>
                  <a:prstClr val="black"/>
                </a:solidFill>
                <a:latin typeface="Cooper Std Black" pitchFamily="18" charset="0"/>
                <a:cs typeface="Aharoni" pitchFamily="2" charset="-79"/>
              </a:rPr>
              <a:t>IaaS Interoperability</a:t>
            </a:r>
          </a:p>
          <a:p>
            <a:pPr marL="285750" indent="-285750">
              <a:buFont typeface="Wingdings" pitchFamily="2" charset="2"/>
              <a:buChar char="Ø"/>
            </a:pPr>
            <a:r>
              <a:rPr lang="en-US" sz="1400" dirty="0" err="1">
                <a:solidFill>
                  <a:prstClr val="black"/>
                </a:solidFill>
                <a:latin typeface="Cooper Std Black" pitchFamily="18" charset="0"/>
                <a:cs typeface="Aharoni" pitchFamily="2" charset="-79"/>
              </a:rPr>
              <a:t>NaaS</a:t>
            </a:r>
            <a:r>
              <a:rPr lang="en-US" sz="1400" dirty="0">
                <a:solidFill>
                  <a:prstClr val="black"/>
                </a:solidFill>
                <a:latin typeface="Cooper Std Black" pitchFamily="18" charset="0"/>
                <a:cs typeface="Aharoni" pitchFamily="2" charset="-79"/>
              </a:rPr>
              <a:t>, IaaS tools</a:t>
            </a:r>
          </a:p>
          <a:p>
            <a:pPr marL="285750" indent="-285750">
              <a:buFont typeface="Wingdings" pitchFamily="2" charset="2"/>
              <a:buChar char="Ø"/>
            </a:pPr>
            <a:r>
              <a:rPr lang="en-US" sz="1400" dirty="0" err="1">
                <a:solidFill>
                  <a:prstClr val="black"/>
                </a:solidFill>
                <a:latin typeface="Cooper Std Black" pitchFamily="18" charset="0"/>
                <a:cs typeface="Aharoni" pitchFamily="2" charset="-79"/>
              </a:rPr>
              <a:t>Expt</a:t>
            </a:r>
            <a:r>
              <a:rPr lang="en-US" sz="1400" dirty="0">
                <a:solidFill>
                  <a:prstClr val="black"/>
                </a:solidFill>
                <a:latin typeface="Cooper Std Black" pitchFamily="18" charset="0"/>
                <a:cs typeface="Aharoni" pitchFamily="2" charset="-79"/>
              </a:rPr>
              <a:t> management</a:t>
            </a:r>
          </a:p>
          <a:p>
            <a:pPr marL="285750" indent="-285750">
              <a:buFont typeface="Wingdings" pitchFamily="2" charset="2"/>
              <a:buChar char="Ø"/>
            </a:pPr>
            <a:r>
              <a:rPr lang="en-US" sz="1400" dirty="0">
                <a:solidFill>
                  <a:prstClr val="black"/>
                </a:solidFill>
                <a:latin typeface="Cooper Std Black" pitchFamily="18" charset="0"/>
                <a:cs typeface="Aharoni" pitchFamily="2" charset="-79"/>
              </a:rPr>
              <a:t>Dynamic IaaS </a:t>
            </a:r>
            <a:r>
              <a:rPr lang="en-US" sz="1400" dirty="0" err="1">
                <a:solidFill>
                  <a:prstClr val="black"/>
                </a:solidFill>
                <a:latin typeface="Cooper Std Black" pitchFamily="18" charset="0"/>
                <a:cs typeface="Aharoni" pitchFamily="2" charset="-79"/>
              </a:rPr>
              <a:t>NaaS</a:t>
            </a:r>
            <a:r>
              <a:rPr lang="en-US" sz="1400" dirty="0">
                <a:solidFill>
                  <a:prstClr val="black"/>
                </a:solidFill>
                <a:latin typeface="Cooper Std Black" pitchFamily="18" charset="0"/>
                <a:cs typeface="Aharoni" pitchFamily="2" charset="-79"/>
              </a:rPr>
              <a:t> </a:t>
            </a:r>
          </a:p>
          <a:p>
            <a:pPr marL="285750" indent="-285750">
              <a:buFont typeface="Wingdings" pitchFamily="2" charset="2"/>
              <a:buChar char="Ø"/>
            </a:pPr>
            <a:r>
              <a:rPr lang="en-US" sz="1400" dirty="0">
                <a:solidFill>
                  <a:prstClr val="black"/>
                </a:solidFill>
                <a:latin typeface="Cooper Std Black" pitchFamily="18" charset="0"/>
                <a:cs typeface="Aharoni" pitchFamily="2" charset="-79"/>
              </a:rPr>
              <a:t>DevOps</a:t>
            </a:r>
            <a:r>
              <a:rPr lang="en-US" dirty="0">
                <a:solidFill>
                  <a:prstClr val="black"/>
                </a:solidFill>
                <a:latin typeface="Cooper Std Black" pitchFamily="18" charset="0"/>
                <a:cs typeface="Aharoni" pitchFamily="2" charset="-79"/>
              </a:rPr>
              <a:t> </a:t>
            </a:r>
          </a:p>
        </p:txBody>
      </p:sp>
      <p:sp>
        <p:nvSpPr>
          <p:cNvPr id="3" name="Rectangle 2"/>
          <p:cNvSpPr/>
          <p:nvPr/>
        </p:nvSpPr>
        <p:spPr>
          <a:xfrm>
            <a:off x="8335735" y="3119291"/>
            <a:ext cx="3355522" cy="3354765"/>
          </a:xfrm>
          <a:prstGeom prst="rect">
            <a:avLst/>
          </a:prstGeom>
          <a:solidFill>
            <a:srgbClr val="CCFF99"/>
          </a:solidFill>
          <a:ln w="28575">
            <a:solidFill>
              <a:schemeClr val="tx1"/>
            </a:solidFill>
          </a:ln>
        </p:spPr>
        <p:txBody>
          <a:bodyPr wrap="square">
            <a:spAutoFit/>
          </a:bodyPr>
          <a:lstStyle/>
          <a:p>
            <a:r>
              <a:rPr lang="en-US" b="1" dirty="0">
                <a:solidFill>
                  <a:prstClr val="black"/>
                </a:solidFill>
                <a:latin typeface="Arial"/>
                <a:cs typeface="Arial"/>
              </a:rPr>
              <a:t>CloudMesh </a:t>
            </a:r>
            <a:r>
              <a:rPr lang="en-US" dirty="0">
                <a:solidFill>
                  <a:prstClr val="black"/>
                </a:solidFill>
                <a:latin typeface="Arial"/>
                <a:cs typeface="Arial"/>
              </a:rPr>
              <a:t>is a </a:t>
            </a:r>
            <a:r>
              <a:rPr lang="en-US" b="1" dirty="0" err="1">
                <a:solidFill>
                  <a:prstClr val="black"/>
                </a:solidFill>
                <a:latin typeface="Arial"/>
                <a:cs typeface="Arial"/>
              </a:rPr>
              <a:t>SDDSaaS</a:t>
            </a:r>
            <a:r>
              <a:rPr lang="en-US" b="1" dirty="0">
                <a:solidFill>
                  <a:prstClr val="black"/>
                </a:solidFill>
                <a:latin typeface="Arial"/>
                <a:cs typeface="Arial"/>
              </a:rPr>
              <a:t> tool</a:t>
            </a:r>
            <a:r>
              <a:rPr lang="en-US" dirty="0">
                <a:solidFill>
                  <a:prstClr val="black"/>
                </a:solidFill>
                <a:latin typeface="Arial"/>
                <a:cs typeface="Arial"/>
              </a:rPr>
              <a:t> that</a:t>
            </a:r>
            <a:r>
              <a:rPr lang="en-US" b="1" dirty="0">
                <a:solidFill>
                  <a:prstClr val="black"/>
                </a:solidFill>
                <a:latin typeface="Arial"/>
                <a:cs typeface="Arial"/>
              </a:rPr>
              <a:t> </a:t>
            </a:r>
            <a:r>
              <a:rPr lang="en-US" dirty="0">
                <a:solidFill>
                  <a:prstClr val="black"/>
                </a:solidFill>
                <a:latin typeface="Arial"/>
                <a:cs typeface="Arial"/>
              </a:rPr>
              <a:t>uses Dynamic Provisioning and Image Management to provide custom environments for general target systems</a:t>
            </a:r>
          </a:p>
          <a:p>
            <a:pPr defTabSz="457200"/>
            <a:r>
              <a:rPr lang="en-US" dirty="0">
                <a:solidFill>
                  <a:prstClr val="black"/>
                </a:solidFill>
                <a:latin typeface="Arial"/>
                <a:cs typeface="Arial"/>
              </a:rPr>
              <a:t>Involves (1) creating, </a:t>
            </a:r>
            <a:br>
              <a:rPr lang="en-US" dirty="0">
                <a:solidFill>
                  <a:prstClr val="black"/>
                </a:solidFill>
                <a:latin typeface="Arial"/>
                <a:cs typeface="Arial"/>
              </a:rPr>
            </a:br>
            <a:r>
              <a:rPr lang="en-US" dirty="0">
                <a:solidFill>
                  <a:prstClr val="black"/>
                </a:solidFill>
                <a:latin typeface="Arial"/>
                <a:cs typeface="Arial"/>
              </a:rPr>
              <a:t>(2) deploying, and </a:t>
            </a:r>
            <a:br>
              <a:rPr lang="en-US" dirty="0">
                <a:solidFill>
                  <a:prstClr val="black"/>
                </a:solidFill>
                <a:latin typeface="Arial"/>
                <a:cs typeface="Arial"/>
              </a:rPr>
            </a:br>
            <a:r>
              <a:rPr lang="en-US" dirty="0">
                <a:solidFill>
                  <a:prstClr val="black"/>
                </a:solidFill>
                <a:latin typeface="Arial"/>
                <a:cs typeface="Arial"/>
              </a:rPr>
              <a:t>(3) provisioning </a:t>
            </a:r>
            <a:br>
              <a:rPr lang="en-US" dirty="0">
                <a:solidFill>
                  <a:prstClr val="black"/>
                </a:solidFill>
                <a:latin typeface="Arial"/>
                <a:cs typeface="Arial"/>
              </a:rPr>
            </a:br>
            <a:r>
              <a:rPr lang="en-US" dirty="0">
                <a:solidFill>
                  <a:prstClr val="black"/>
                </a:solidFill>
                <a:latin typeface="Arial"/>
                <a:cs typeface="Arial"/>
              </a:rPr>
              <a:t>of one or more images in a set of machines on demand </a:t>
            </a:r>
            <a:r>
              <a:rPr lang="en-US" sz="1400" dirty="0">
                <a:solidFill>
                  <a:prstClr val="black"/>
                </a:solidFill>
                <a:latin typeface="Arial"/>
                <a:cs typeface="Arial"/>
              </a:rPr>
              <a:t>http://mycloudmesh.org/</a:t>
            </a:r>
            <a:endParaRPr lang="en-US" sz="1400" dirty="0">
              <a:solidFill>
                <a:prstClr val="black"/>
              </a:solidFill>
            </a:endParaRPr>
          </a:p>
        </p:txBody>
      </p:sp>
      <p:grpSp>
        <p:nvGrpSpPr>
          <p:cNvPr id="7" name="Group 6"/>
          <p:cNvGrpSpPr/>
          <p:nvPr/>
        </p:nvGrpSpPr>
        <p:grpSpPr>
          <a:xfrm>
            <a:off x="1682507" y="908541"/>
            <a:ext cx="5791200" cy="5851328"/>
            <a:chOff x="1682507" y="908541"/>
            <a:chExt cx="5791200" cy="5851328"/>
          </a:xfrm>
        </p:grpSpPr>
        <p:grpSp>
          <p:nvGrpSpPr>
            <p:cNvPr id="13" name="Group 12"/>
            <p:cNvGrpSpPr/>
            <p:nvPr/>
          </p:nvGrpSpPr>
          <p:grpSpPr>
            <a:xfrm>
              <a:off x="2268746" y="4504137"/>
              <a:ext cx="4450644" cy="1147901"/>
              <a:chOff x="2133600" y="4876800"/>
              <a:chExt cx="4114800" cy="1143000"/>
            </a:xfrm>
            <a:solidFill>
              <a:schemeClr val="accent1">
                <a:lumMod val="40000"/>
                <a:lumOff val="60000"/>
              </a:schemeClr>
            </a:solidFill>
          </p:grpSpPr>
          <p:sp>
            <p:nvSpPr>
              <p:cNvPr id="4" name="Rounded Rectangle 3"/>
              <p:cNvSpPr/>
              <p:nvPr/>
            </p:nvSpPr>
            <p:spPr>
              <a:xfrm>
                <a:off x="2133600" y="4876800"/>
                <a:ext cx="4114800" cy="1143000"/>
              </a:xfrm>
              <a:prstGeom prst="roundRect">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5" name="TextBox 4"/>
              <p:cNvSpPr txBox="1"/>
              <p:nvPr/>
            </p:nvSpPr>
            <p:spPr>
              <a:xfrm>
                <a:off x="2181202" y="5030031"/>
                <a:ext cx="1523896" cy="796802"/>
              </a:xfrm>
              <a:prstGeom prst="rect">
                <a:avLst/>
              </a:prstGeom>
              <a:noFill/>
            </p:spPr>
            <p:txBody>
              <a:bodyPr wrap="square" rtlCol="0">
                <a:spAutoFit/>
              </a:bodyPr>
              <a:lstStyle/>
              <a:p>
                <a:pPr algn="ctr"/>
                <a:r>
                  <a:rPr lang="en-US" sz="1400" dirty="0" smtClean="0">
                    <a:solidFill>
                      <a:prstClr val="black"/>
                    </a:solidFill>
                    <a:latin typeface="Cooper Std Black" pitchFamily="18" charset="0"/>
                    <a:ea typeface="Adobe Gothic Std B" pitchFamily="34" charset="-128"/>
                  </a:rPr>
                  <a:t>Infrastructure</a:t>
                </a:r>
                <a:endParaRPr lang="en-US" sz="1400" dirty="0">
                  <a:solidFill>
                    <a:prstClr val="black"/>
                  </a:solidFill>
                  <a:latin typeface="Cooper Std Black" pitchFamily="18" charset="0"/>
                  <a:ea typeface="Adobe Gothic Std B" pitchFamily="34" charset="-128"/>
                </a:endParaRPr>
              </a:p>
              <a:p>
                <a:r>
                  <a:rPr lang="en-US" sz="3200" dirty="0">
                    <a:solidFill>
                      <a:prstClr val="black"/>
                    </a:solidFill>
                    <a:latin typeface="Cooper Std Black" pitchFamily="18" charset="0"/>
                    <a:ea typeface="Adobe Gothic Std B" pitchFamily="34" charset="-128"/>
                  </a:rPr>
                  <a:t>IaaS</a:t>
                </a:r>
              </a:p>
            </p:txBody>
          </p:sp>
          <p:sp>
            <p:nvSpPr>
              <p:cNvPr id="6" name="TextBox 5"/>
              <p:cNvSpPr txBox="1"/>
              <p:nvPr/>
            </p:nvSpPr>
            <p:spPr>
              <a:xfrm>
                <a:off x="3545971" y="4876800"/>
                <a:ext cx="2702429" cy="1072618"/>
              </a:xfrm>
              <a:prstGeom prst="rect">
                <a:avLst/>
              </a:prstGeom>
              <a:noFill/>
            </p:spPr>
            <p:txBody>
              <a:bodyPr wrap="square" rtlCol="0">
                <a:spAutoFit/>
              </a:bodyPr>
              <a:lstStyle/>
              <a:p>
                <a:pPr marL="285750" indent="-285750">
                  <a:buFont typeface="Wingdings" pitchFamily="2" charset="2"/>
                  <a:buChar char="Ø"/>
                </a:pPr>
                <a:r>
                  <a:rPr lang="en-US" sz="1600" b="1" dirty="0">
                    <a:solidFill>
                      <a:prstClr val="black"/>
                    </a:solidFill>
                  </a:rPr>
                  <a:t>Software Defined Computing (virtual Clusters)</a:t>
                </a:r>
              </a:p>
              <a:p>
                <a:pPr marL="285750" indent="-285750">
                  <a:buFont typeface="Wingdings" pitchFamily="2" charset="2"/>
                  <a:buChar char="Ø"/>
                </a:pPr>
                <a:r>
                  <a:rPr lang="en-US" sz="1600" b="1" dirty="0">
                    <a:solidFill>
                      <a:prstClr val="black"/>
                    </a:solidFill>
                  </a:rPr>
                  <a:t>Hypervisor, Bare Metal</a:t>
                </a:r>
              </a:p>
              <a:p>
                <a:pPr marL="285750" indent="-285750">
                  <a:buFont typeface="Wingdings" pitchFamily="2" charset="2"/>
                  <a:buChar char="Ø"/>
                </a:pPr>
                <a:r>
                  <a:rPr lang="en-US" sz="1600" b="1" dirty="0">
                    <a:solidFill>
                      <a:prstClr val="black"/>
                    </a:solidFill>
                  </a:rPr>
                  <a:t>Operating System</a:t>
                </a:r>
              </a:p>
            </p:txBody>
          </p:sp>
        </p:grpSp>
        <p:grpSp>
          <p:nvGrpSpPr>
            <p:cNvPr id="14" name="Group 13"/>
            <p:cNvGrpSpPr/>
            <p:nvPr/>
          </p:nvGrpSpPr>
          <p:grpSpPr>
            <a:xfrm>
              <a:off x="2421146" y="2931762"/>
              <a:ext cx="4145844" cy="1417524"/>
              <a:chOff x="2133600" y="2133600"/>
              <a:chExt cx="4145844" cy="1143000"/>
            </a:xfrm>
            <a:solidFill>
              <a:schemeClr val="accent6">
                <a:lumMod val="40000"/>
                <a:lumOff val="60000"/>
              </a:schemeClr>
            </a:solidFill>
          </p:grpSpPr>
          <p:sp>
            <p:nvSpPr>
              <p:cNvPr id="10" name="Rounded Rectangle 9"/>
              <p:cNvSpPr/>
              <p:nvPr/>
            </p:nvSpPr>
            <p:spPr>
              <a:xfrm>
                <a:off x="2133600" y="2133600"/>
                <a:ext cx="4114800" cy="1143000"/>
              </a:xfrm>
              <a:prstGeom prst="roundRect">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1" name="TextBox 10"/>
              <p:cNvSpPr txBox="1"/>
              <p:nvPr/>
            </p:nvSpPr>
            <p:spPr>
              <a:xfrm>
                <a:off x="2216666" y="2381934"/>
                <a:ext cx="1600200" cy="645245"/>
              </a:xfrm>
              <a:prstGeom prst="rect">
                <a:avLst/>
              </a:prstGeom>
              <a:grpFill/>
            </p:spPr>
            <p:txBody>
              <a:bodyPr wrap="square" rtlCol="0">
                <a:spAutoFit/>
              </a:bodyPr>
              <a:lstStyle/>
              <a:p>
                <a:r>
                  <a:rPr lang="en-US" sz="1400" dirty="0">
                    <a:solidFill>
                      <a:prstClr val="black"/>
                    </a:solidFill>
                    <a:latin typeface="Cooper Std Black" pitchFamily="18" charset="0"/>
                    <a:ea typeface="Adobe Gothic Std B" pitchFamily="34" charset="-128"/>
                  </a:rPr>
                  <a:t>Platform</a:t>
                </a:r>
                <a:r>
                  <a:rPr lang="en-US" sz="4000" dirty="0">
                    <a:solidFill>
                      <a:prstClr val="black"/>
                    </a:solidFill>
                    <a:latin typeface="Cooper Std Black" pitchFamily="18" charset="0"/>
                    <a:ea typeface="Adobe Gothic Std B" pitchFamily="34" charset="-128"/>
                  </a:rPr>
                  <a:t/>
                </a:r>
                <a:br>
                  <a:rPr lang="en-US" sz="4000" dirty="0">
                    <a:solidFill>
                      <a:prstClr val="black"/>
                    </a:solidFill>
                    <a:latin typeface="Cooper Std Black" pitchFamily="18" charset="0"/>
                    <a:ea typeface="Adobe Gothic Std B" pitchFamily="34" charset="-128"/>
                  </a:rPr>
                </a:br>
                <a:r>
                  <a:rPr lang="en-US" sz="3200" dirty="0">
                    <a:solidFill>
                      <a:prstClr val="black"/>
                    </a:solidFill>
                    <a:latin typeface="Cooper Std Black" pitchFamily="18" charset="0"/>
                    <a:ea typeface="Adobe Gothic Std B" pitchFamily="34" charset="-128"/>
                  </a:rPr>
                  <a:t>PaaS</a:t>
                </a:r>
              </a:p>
            </p:txBody>
          </p:sp>
          <p:sp>
            <p:nvSpPr>
              <p:cNvPr id="12" name="TextBox 11"/>
              <p:cNvSpPr txBox="1"/>
              <p:nvPr/>
            </p:nvSpPr>
            <p:spPr>
              <a:xfrm>
                <a:off x="3612444" y="2166490"/>
                <a:ext cx="2667000" cy="1067136"/>
              </a:xfrm>
              <a:prstGeom prst="rect">
                <a:avLst/>
              </a:prstGeom>
              <a:noFill/>
            </p:spPr>
            <p:txBody>
              <a:bodyPr wrap="square" rtlCol="0">
                <a:spAutoFit/>
              </a:bodyPr>
              <a:lstStyle/>
              <a:p>
                <a:pPr marL="285750" indent="-285750">
                  <a:buFont typeface="Wingdings" pitchFamily="2" charset="2"/>
                  <a:buChar char="Ø"/>
                </a:pPr>
                <a:r>
                  <a:rPr lang="en-US" sz="1600" b="1" dirty="0">
                    <a:solidFill>
                      <a:prstClr val="black"/>
                    </a:solidFill>
                  </a:rPr>
                  <a:t>Cloud e.g. MapReduce</a:t>
                </a:r>
              </a:p>
              <a:p>
                <a:pPr marL="285750" indent="-285750">
                  <a:buFont typeface="Wingdings" pitchFamily="2" charset="2"/>
                  <a:buChar char="Ø"/>
                </a:pPr>
                <a:r>
                  <a:rPr lang="en-US" sz="1600" b="1" dirty="0">
                    <a:solidFill>
                      <a:prstClr val="black"/>
                    </a:solidFill>
                  </a:rPr>
                  <a:t>HPC e.g. </a:t>
                </a:r>
                <a:r>
                  <a:rPr lang="en-US" sz="1600" b="1" dirty="0" err="1">
                    <a:solidFill>
                      <a:prstClr val="black"/>
                    </a:solidFill>
                  </a:rPr>
                  <a:t>PETSc</a:t>
                </a:r>
                <a:r>
                  <a:rPr lang="en-US" sz="1600" b="1" dirty="0">
                    <a:solidFill>
                      <a:prstClr val="black"/>
                    </a:solidFill>
                  </a:rPr>
                  <a:t>, SAGA</a:t>
                </a:r>
              </a:p>
              <a:p>
                <a:pPr marL="285750" indent="-285750">
                  <a:buFont typeface="Wingdings" pitchFamily="2" charset="2"/>
                  <a:buChar char="Ø"/>
                </a:pPr>
                <a:r>
                  <a:rPr lang="en-US" sz="1600" b="1" dirty="0">
                    <a:solidFill>
                      <a:prstClr val="black"/>
                    </a:solidFill>
                  </a:rPr>
                  <a:t>Computer Science e.g. Compiler tools, Sensor nets, Monitors</a:t>
                </a:r>
              </a:p>
            </p:txBody>
          </p:sp>
        </p:grpSp>
        <p:grpSp>
          <p:nvGrpSpPr>
            <p:cNvPr id="28" name="Group 27"/>
            <p:cNvGrpSpPr/>
            <p:nvPr/>
          </p:nvGrpSpPr>
          <p:grpSpPr>
            <a:xfrm>
              <a:off x="2268746" y="5757540"/>
              <a:ext cx="4450644" cy="966364"/>
              <a:chOff x="2133600" y="4869606"/>
              <a:chExt cx="4114800" cy="1150194"/>
            </a:xfrm>
            <a:solidFill>
              <a:schemeClr val="bg1">
                <a:lumMod val="85000"/>
              </a:schemeClr>
            </a:solidFill>
          </p:grpSpPr>
          <p:sp>
            <p:nvSpPr>
              <p:cNvPr id="30" name="Rounded Rectangle 29"/>
              <p:cNvSpPr/>
              <p:nvPr/>
            </p:nvSpPr>
            <p:spPr>
              <a:xfrm>
                <a:off x="2133600" y="4876800"/>
                <a:ext cx="4114800" cy="1143000"/>
              </a:xfrm>
              <a:prstGeom prst="roundRect">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31" name="TextBox 30"/>
              <p:cNvSpPr txBox="1"/>
              <p:nvPr/>
            </p:nvSpPr>
            <p:spPr>
              <a:xfrm>
                <a:off x="2258822" y="4891772"/>
                <a:ext cx="1613969" cy="952443"/>
              </a:xfrm>
              <a:prstGeom prst="rect">
                <a:avLst/>
              </a:prstGeom>
              <a:noFill/>
            </p:spPr>
            <p:txBody>
              <a:bodyPr wrap="square" rtlCol="0">
                <a:spAutoFit/>
              </a:bodyPr>
              <a:lstStyle/>
              <a:p>
                <a:r>
                  <a:rPr lang="en-US" sz="1400" dirty="0">
                    <a:solidFill>
                      <a:prstClr val="black"/>
                    </a:solidFill>
                    <a:latin typeface="Cooper Std Black" pitchFamily="18" charset="0"/>
                    <a:ea typeface="Adobe Gothic Std B" pitchFamily="34" charset="-128"/>
                  </a:rPr>
                  <a:t>Network</a:t>
                </a:r>
              </a:p>
              <a:p>
                <a:r>
                  <a:rPr lang="en-US" sz="3200" dirty="0" err="1">
                    <a:solidFill>
                      <a:prstClr val="black"/>
                    </a:solidFill>
                    <a:latin typeface="Cooper Std Black" pitchFamily="18" charset="0"/>
                    <a:ea typeface="Adobe Gothic Std B" pitchFamily="34" charset="-128"/>
                  </a:rPr>
                  <a:t>NaaS</a:t>
                </a:r>
                <a:endParaRPr lang="en-US" sz="3200" dirty="0">
                  <a:solidFill>
                    <a:prstClr val="black"/>
                  </a:solidFill>
                  <a:latin typeface="Cooper Std Black" pitchFamily="18" charset="0"/>
                  <a:ea typeface="Adobe Gothic Std B" pitchFamily="34" charset="-128"/>
                </a:endParaRPr>
              </a:p>
            </p:txBody>
          </p:sp>
          <p:sp>
            <p:nvSpPr>
              <p:cNvPr id="34" name="TextBox 33"/>
              <p:cNvSpPr txBox="1"/>
              <p:nvPr/>
            </p:nvSpPr>
            <p:spPr>
              <a:xfrm>
                <a:off x="3705098" y="4869606"/>
                <a:ext cx="2497532" cy="989076"/>
              </a:xfrm>
              <a:prstGeom prst="rect">
                <a:avLst/>
              </a:prstGeom>
              <a:noFill/>
            </p:spPr>
            <p:txBody>
              <a:bodyPr wrap="square" rtlCol="0">
                <a:spAutoFit/>
              </a:bodyPr>
              <a:lstStyle/>
              <a:p>
                <a:pPr marL="285750" indent="-285750">
                  <a:buFont typeface="Wingdings" pitchFamily="2" charset="2"/>
                  <a:buChar char="Ø"/>
                </a:pPr>
                <a:r>
                  <a:rPr lang="en-US" sz="1600" b="1" dirty="0">
                    <a:solidFill>
                      <a:prstClr val="black"/>
                    </a:solidFill>
                  </a:rPr>
                  <a:t>Software Defined Networks</a:t>
                </a:r>
              </a:p>
              <a:p>
                <a:pPr marL="285750" indent="-285750">
                  <a:buFont typeface="Wingdings" pitchFamily="2" charset="2"/>
                  <a:buChar char="Ø"/>
                </a:pPr>
                <a:r>
                  <a:rPr lang="en-US" sz="1600" b="1" dirty="0">
                    <a:solidFill>
                      <a:prstClr val="black"/>
                    </a:solidFill>
                  </a:rPr>
                  <a:t>OpenFlow GENI</a:t>
                </a:r>
              </a:p>
            </p:txBody>
          </p:sp>
        </p:grpSp>
        <p:grpSp>
          <p:nvGrpSpPr>
            <p:cNvPr id="23" name="Group 22"/>
            <p:cNvGrpSpPr/>
            <p:nvPr/>
          </p:nvGrpSpPr>
          <p:grpSpPr>
            <a:xfrm>
              <a:off x="2452190" y="1342000"/>
              <a:ext cx="4114800" cy="1521756"/>
              <a:chOff x="751294" y="1496194"/>
              <a:chExt cx="4114800" cy="1515258"/>
            </a:xfrm>
          </p:grpSpPr>
          <p:grpSp>
            <p:nvGrpSpPr>
              <p:cNvPr id="19" name="Group 18"/>
              <p:cNvGrpSpPr/>
              <p:nvPr/>
            </p:nvGrpSpPr>
            <p:grpSpPr>
              <a:xfrm>
                <a:off x="751294" y="1496194"/>
                <a:ext cx="4114800" cy="1515258"/>
                <a:chOff x="2147390" y="2270609"/>
                <a:chExt cx="4114800" cy="1033907"/>
              </a:xfrm>
              <a:solidFill>
                <a:schemeClr val="accent6">
                  <a:lumMod val="40000"/>
                  <a:lumOff val="60000"/>
                </a:schemeClr>
              </a:solidFill>
            </p:grpSpPr>
            <p:sp>
              <p:nvSpPr>
                <p:cNvPr id="20" name="Rounded Rectangle 19"/>
                <p:cNvSpPr/>
                <p:nvPr/>
              </p:nvSpPr>
              <p:spPr>
                <a:xfrm>
                  <a:off x="2147390" y="2270609"/>
                  <a:ext cx="4114800" cy="1033907"/>
                </a:xfrm>
                <a:prstGeom prst="roundRect">
                  <a:avLst/>
                </a:prstGeom>
                <a:solidFill>
                  <a:schemeClr val="accent4">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1" name="TextBox 20"/>
                <p:cNvSpPr txBox="1"/>
                <p:nvPr/>
              </p:nvSpPr>
              <p:spPr>
                <a:xfrm>
                  <a:off x="2147390" y="2280299"/>
                  <a:ext cx="1600200" cy="836434"/>
                </a:xfrm>
                <a:prstGeom prst="rect">
                  <a:avLst/>
                </a:prstGeom>
                <a:noFill/>
              </p:spPr>
              <p:txBody>
                <a:bodyPr wrap="square" rtlCol="0">
                  <a:spAutoFit/>
                </a:bodyPr>
                <a:lstStyle/>
                <a:p>
                  <a:r>
                    <a:rPr lang="en-US" sz="1400" dirty="0">
                      <a:solidFill>
                        <a:prstClr val="black"/>
                      </a:solidFill>
                      <a:latin typeface="Cooper Std Black" pitchFamily="18" charset="0"/>
                      <a:ea typeface="Adobe Gothic Std B" pitchFamily="34" charset="-128"/>
                    </a:rPr>
                    <a:t>Software</a:t>
                  </a:r>
                </a:p>
                <a:p>
                  <a:r>
                    <a:rPr lang="en-US" sz="1400" dirty="0">
                      <a:solidFill>
                        <a:prstClr val="black"/>
                      </a:solidFill>
                      <a:latin typeface="Cooper Std Black" pitchFamily="18" charset="0"/>
                      <a:ea typeface="Adobe Gothic Std B" pitchFamily="34" charset="-128"/>
                    </a:rPr>
                    <a:t>(Application</a:t>
                  </a:r>
                </a:p>
                <a:p>
                  <a:r>
                    <a:rPr lang="en-US" sz="1400" dirty="0">
                      <a:solidFill>
                        <a:prstClr val="black"/>
                      </a:solidFill>
                      <a:latin typeface="Cooper Std Black" pitchFamily="18" charset="0"/>
                      <a:ea typeface="Adobe Gothic Std B" pitchFamily="34" charset="-128"/>
                    </a:rPr>
                    <a:t>Or  Usage) </a:t>
                  </a:r>
                  <a:r>
                    <a:rPr lang="en-US" sz="3200" dirty="0" err="1">
                      <a:solidFill>
                        <a:prstClr val="black"/>
                      </a:solidFill>
                      <a:latin typeface="Cooper Std Black" pitchFamily="18" charset="0"/>
                      <a:ea typeface="Adobe Gothic Std B" pitchFamily="34" charset="-128"/>
                    </a:rPr>
                    <a:t>SaaS</a:t>
                  </a:r>
                  <a:endParaRPr lang="en-US" sz="3200" dirty="0">
                    <a:solidFill>
                      <a:prstClr val="black"/>
                    </a:solidFill>
                    <a:latin typeface="Cooper Std Black" pitchFamily="18" charset="0"/>
                    <a:ea typeface="Adobe Gothic Std B" pitchFamily="34" charset="-128"/>
                  </a:endParaRPr>
                </a:p>
              </p:txBody>
            </p:sp>
          </p:grpSp>
          <p:sp>
            <p:nvSpPr>
              <p:cNvPr id="35" name="TextBox 34"/>
              <p:cNvSpPr txBox="1"/>
              <p:nvPr/>
            </p:nvSpPr>
            <p:spPr>
              <a:xfrm>
                <a:off x="2185304" y="1519061"/>
                <a:ext cx="2667000" cy="1317788"/>
              </a:xfrm>
              <a:prstGeom prst="rect">
                <a:avLst/>
              </a:prstGeom>
              <a:noFill/>
            </p:spPr>
            <p:txBody>
              <a:bodyPr wrap="square" rtlCol="0">
                <a:spAutoFit/>
              </a:bodyPr>
              <a:lstStyle/>
              <a:p>
                <a:pPr marL="285750" indent="-285750">
                  <a:buFont typeface="Wingdings" pitchFamily="2" charset="2"/>
                  <a:buChar char="Ø"/>
                </a:pPr>
                <a:r>
                  <a:rPr lang="en-US" sz="1600" b="1" dirty="0">
                    <a:solidFill>
                      <a:prstClr val="black"/>
                    </a:solidFill>
                  </a:rPr>
                  <a:t>Use HPC-ABDS</a:t>
                </a:r>
              </a:p>
              <a:p>
                <a:pPr marL="285750" indent="-285750">
                  <a:buFont typeface="Wingdings" pitchFamily="2" charset="2"/>
                  <a:buChar char="Ø"/>
                </a:pPr>
                <a:r>
                  <a:rPr lang="en-US" sz="1600" b="1" dirty="0">
                    <a:solidFill>
                      <a:prstClr val="black"/>
                    </a:solidFill>
                  </a:rPr>
                  <a:t>Class Usages e.g. run GPU  &amp; multicore</a:t>
                </a:r>
              </a:p>
              <a:p>
                <a:pPr marL="285750" indent="-285750">
                  <a:buFont typeface="Wingdings" pitchFamily="2" charset="2"/>
                  <a:buChar char="Ø"/>
                </a:pPr>
                <a:r>
                  <a:rPr lang="en-US" sz="1600" b="1" dirty="0">
                    <a:solidFill>
                      <a:prstClr val="black"/>
                    </a:solidFill>
                  </a:rPr>
                  <a:t>Applications</a:t>
                </a:r>
              </a:p>
              <a:p>
                <a:pPr marL="285750" indent="-285750">
                  <a:buFont typeface="Wingdings" pitchFamily="2" charset="2"/>
                  <a:buChar char="Ø"/>
                </a:pPr>
                <a:r>
                  <a:rPr lang="en-US" sz="1600" b="1" dirty="0">
                    <a:solidFill>
                      <a:prstClr val="black"/>
                    </a:solidFill>
                  </a:rPr>
                  <a:t>Control Robot</a:t>
                </a:r>
              </a:p>
            </p:txBody>
          </p:sp>
        </p:grpSp>
        <p:grpSp>
          <p:nvGrpSpPr>
            <p:cNvPr id="25" name="Group 24"/>
            <p:cNvGrpSpPr/>
            <p:nvPr/>
          </p:nvGrpSpPr>
          <p:grpSpPr>
            <a:xfrm>
              <a:off x="2455885" y="908541"/>
              <a:ext cx="4114800" cy="370296"/>
              <a:chOff x="2147390" y="2270609"/>
              <a:chExt cx="4114800" cy="1033907"/>
            </a:xfrm>
            <a:solidFill>
              <a:schemeClr val="accent3">
                <a:lumMod val="40000"/>
                <a:lumOff val="60000"/>
              </a:schemeClr>
            </a:solidFill>
          </p:grpSpPr>
          <p:sp>
            <p:nvSpPr>
              <p:cNvPr id="32" name="Rounded Rectangle 31"/>
              <p:cNvSpPr/>
              <p:nvPr/>
            </p:nvSpPr>
            <p:spPr>
              <a:xfrm>
                <a:off x="2147390" y="2270609"/>
                <a:ext cx="4114800" cy="1033907"/>
              </a:xfrm>
              <a:prstGeom prst="roundRect">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33" name="TextBox 32"/>
              <p:cNvSpPr txBox="1"/>
              <p:nvPr/>
            </p:nvSpPr>
            <p:spPr>
              <a:xfrm>
                <a:off x="2195717" y="2362028"/>
                <a:ext cx="4010756" cy="859347"/>
              </a:xfrm>
              <a:prstGeom prst="rect">
                <a:avLst/>
              </a:prstGeom>
              <a:grpFill/>
            </p:spPr>
            <p:txBody>
              <a:bodyPr wrap="square" rtlCol="0">
                <a:spAutoFit/>
              </a:bodyPr>
              <a:lstStyle/>
              <a:p>
                <a:r>
                  <a:rPr lang="en-US" sz="1400" dirty="0">
                    <a:solidFill>
                      <a:prstClr val="black"/>
                    </a:solidFill>
                    <a:latin typeface="Cooper Std Black" pitchFamily="18" charset="0"/>
                    <a:ea typeface="Adobe Gothic Std B" pitchFamily="34" charset="-128"/>
                  </a:rPr>
                  <a:t>Dynamic Orchestration and Dataflow </a:t>
                </a:r>
              </a:p>
            </p:txBody>
          </p:sp>
        </p:grpSp>
        <p:sp>
          <p:nvSpPr>
            <p:cNvPr id="36" name="Trapezoid 35"/>
            <p:cNvSpPr/>
            <p:nvPr/>
          </p:nvSpPr>
          <p:spPr>
            <a:xfrm>
              <a:off x="1682507" y="908542"/>
              <a:ext cx="5791200" cy="5851327"/>
            </a:xfrm>
            <a:prstGeom prst="trapezoid">
              <a:avLst>
                <a:gd name="adj" fmla="val 11343"/>
              </a:avLst>
            </a:prstGeom>
            <a:solidFill>
              <a:schemeClr val="bg1">
                <a:lumMod val="65000"/>
                <a:alpha val="27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grpSp>
    </p:spTree>
    <p:extLst>
      <p:ext uri="{BB962C8B-B14F-4D97-AF65-F5344CB8AC3E}">
        <p14:creationId xmlns:p14="http://schemas.microsoft.com/office/powerpoint/2010/main" val="415921577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87997"/>
            <a:ext cx="9067800" cy="390469"/>
          </a:xfrm>
        </p:spPr>
        <p:txBody>
          <a:bodyPr>
            <a:normAutofit fontScale="90000"/>
          </a:bodyPr>
          <a:lstStyle/>
          <a:p>
            <a:r>
              <a:rPr lang="en-US" sz="3600" b="1" dirty="0">
                <a:solidFill>
                  <a:srgbClr val="C00000"/>
                </a:solidFill>
                <a:latin typeface="Calibri" panose="020F0502020204030204" pitchFamily="34" charset="0"/>
              </a:rPr>
              <a:t>Some Core Machine Learning Building Blocks</a:t>
            </a:r>
          </a:p>
        </p:txBody>
      </p:sp>
      <p:sp>
        <p:nvSpPr>
          <p:cNvPr id="4" name="Slide Number Placeholder 3"/>
          <p:cNvSpPr>
            <a:spLocks noGrp="1"/>
          </p:cNvSpPr>
          <p:nvPr>
            <p:ph type="sldNum" sz="quarter" idx="12"/>
          </p:nvPr>
        </p:nvSpPr>
        <p:spPr>
          <a:xfrm>
            <a:off x="8534400" y="6356351"/>
            <a:ext cx="2133600" cy="365125"/>
          </a:xfrm>
          <a:prstGeom prst="rect">
            <a:avLst/>
          </a:prstGeom>
        </p:spPr>
        <p:txBody>
          <a:bodyPr/>
          <a:lstStyle/>
          <a:p>
            <a:fld id="{94CC141A-9CC6-41A7-A7D0-011D836CC6E2}" type="slidenum">
              <a:rPr lang="en-US" smtClean="0">
                <a:solidFill>
                  <a:prstClr val="black">
                    <a:tint val="75000"/>
                  </a:prstClr>
                </a:solidFill>
              </a:rPr>
              <a:pPr/>
              <a:t>50</a:t>
            </a:fld>
            <a:endParaRPr lang="en-US">
              <a:solidFill>
                <a:prstClr val="black">
                  <a:tint val="75000"/>
                </a:prstClr>
              </a:solidFill>
            </a:endParaRPr>
          </a:p>
        </p:txBody>
      </p:sp>
      <p:graphicFrame>
        <p:nvGraphicFramePr>
          <p:cNvPr id="5" name="Table 4"/>
          <p:cNvGraphicFramePr>
            <a:graphicFrameLocks noGrp="1"/>
          </p:cNvGraphicFramePr>
          <p:nvPr>
            <p:extLst>
              <p:ext uri="{D42A27DB-BD31-4B8C-83A1-F6EECF244321}">
                <p14:modId xmlns:p14="http://schemas.microsoft.com/office/powerpoint/2010/main" val="4058897588"/>
              </p:ext>
            </p:extLst>
          </p:nvPr>
        </p:nvGraphicFramePr>
        <p:xfrm>
          <a:off x="813732" y="475691"/>
          <a:ext cx="10570129" cy="6327720"/>
        </p:xfrm>
        <a:graphic>
          <a:graphicData uri="http://schemas.openxmlformats.org/drawingml/2006/table">
            <a:tbl>
              <a:tblPr firstRow="1" firstCol="1" bandRow="1">
                <a:tableStyleId>{5C22544A-7EE6-4342-B048-85BDC9FD1C3A}</a:tableStyleId>
              </a:tblPr>
              <a:tblGrid>
                <a:gridCol w="3780474"/>
                <a:gridCol w="3191556"/>
                <a:gridCol w="2001396"/>
                <a:gridCol w="832586"/>
                <a:gridCol w="764117"/>
              </a:tblGrid>
              <a:tr h="355228">
                <a:tc>
                  <a:txBody>
                    <a:bodyPr/>
                    <a:lstStyle/>
                    <a:p>
                      <a:pPr marL="0" marR="0" algn="l">
                        <a:lnSpc>
                          <a:spcPts val="1200"/>
                        </a:lnSpc>
                        <a:spcBef>
                          <a:spcPts val="0"/>
                        </a:spcBef>
                        <a:spcAft>
                          <a:spcPts val="0"/>
                        </a:spcAft>
                      </a:pPr>
                      <a:r>
                        <a:rPr lang="en-US" sz="1500" dirty="0">
                          <a:effectLst/>
                          <a:latin typeface="Calibri" panose="020F0502020204030204" pitchFamily="34" charset="0"/>
                        </a:rPr>
                        <a:t>Algorithm</a:t>
                      </a:r>
                      <a:endParaRPr lang="en-US" sz="1500" dirty="0">
                        <a:effectLst/>
                        <a:latin typeface="Calibri" panose="020F0502020204030204" pitchFamily="34" charset="0"/>
                        <a:ea typeface="MS Mincho" panose="02020609040205080304" pitchFamily="49" charset="-128"/>
                        <a:cs typeface="Times New Roman" panose="02020603050405020304" pitchFamily="18" charset="0"/>
                      </a:endParaRPr>
                    </a:p>
                  </a:txBody>
                  <a:tcPr marL="48352" marR="48352" marT="96705" marB="967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ts val="1200"/>
                        </a:lnSpc>
                        <a:spcBef>
                          <a:spcPts val="0"/>
                        </a:spcBef>
                        <a:spcAft>
                          <a:spcPts val="0"/>
                        </a:spcAft>
                      </a:pPr>
                      <a:r>
                        <a:rPr lang="en-US" sz="1500" dirty="0">
                          <a:effectLst/>
                          <a:latin typeface="Calibri" panose="020F0502020204030204" pitchFamily="34" charset="0"/>
                        </a:rPr>
                        <a:t>Applications</a:t>
                      </a:r>
                      <a:endParaRPr lang="en-US" sz="1500" dirty="0">
                        <a:effectLst/>
                        <a:latin typeface="Calibri" panose="020F0502020204030204" pitchFamily="34" charset="0"/>
                        <a:ea typeface="MS Mincho" panose="02020609040205080304" pitchFamily="49" charset="-128"/>
                        <a:cs typeface="Times New Roman" panose="02020603050405020304" pitchFamily="18" charset="0"/>
                      </a:endParaRPr>
                    </a:p>
                  </a:txBody>
                  <a:tcPr marL="48352" marR="48352" marT="96705" marB="967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ts val="1200"/>
                        </a:lnSpc>
                        <a:spcBef>
                          <a:spcPts val="0"/>
                        </a:spcBef>
                        <a:spcAft>
                          <a:spcPts val="0"/>
                        </a:spcAft>
                      </a:pPr>
                      <a:r>
                        <a:rPr lang="en-US" sz="1500" dirty="0">
                          <a:effectLst/>
                          <a:latin typeface="Calibri" panose="020F0502020204030204" pitchFamily="34" charset="0"/>
                        </a:rPr>
                        <a:t>Features</a:t>
                      </a:r>
                      <a:endParaRPr lang="en-US" sz="1500" dirty="0">
                        <a:effectLst/>
                        <a:latin typeface="Calibri" panose="020F0502020204030204" pitchFamily="34" charset="0"/>
                        <a:ea typeface="MS Mincho" panose="02020609040205080304" pitchFamily="49" charset="-128"/>
                        <a:cs typeface="Times New Roman" panose="02020603050405020304" pitchFamily="18" charset="0"/>
                      </a:endParaRPr>
                    </a:p>
                  </a:txBody>
                  <a:tcPr marL="48352" marR="48352" marT="96705" marB="967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ts val="1200"/>
                        </a:lnSpc>
                        <a:spcBef>
                          <a:spcPts val="0"/>
                        </a:spcBef>
                        <a:spcAft>
                          <a:spcPts val="0"/>
                        </a:spcAft>
                      </a:pPr>
                      <a:r>
                        <a:rPr lang="en-US" sz="1500" dirty="0">
                          <a:effectLst/>
                          <a:latin typeface="Calibri" panose="020F0502020204030204" pitchFamily="34" charset="0"/>
                        </a:rPr>
                        <a:t>Status</a:t>
                      </a:r>
                      <a:endParaRPr lang="en-US" sz="1500" dirty="0">
                        <a:effectLst/>
                        <a:latin typeface="Calibri" panose="020F0502020204030204" pitchFamily="34" charset="0"/>
                        <a:ea typeface="MS Mincho" panose="02020609040205080304" pitchFamily="49" charset="-128"/>
                        <a:cs typeface="Times New Roman" panose="02020603050405020304" pitchFamily="18" charset="0"/>
                      </a:endParaRPr>
                    </a:p>
                  </a:txBody>
                  <a:tcPr marL="48352" marR="48352" marT="96705" marB="967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ts val="1200"/>
                        </a:lnSpc>
                        <a:spcBef>
                          <a:spcPts val="0"/>
                        </a:spcBef>
                        <a:spcAft>
                          <a:spcPts val="0"/>
                        </a:spcAft>
                      </a:pPr>
                      <a:r>
                        <a:rPr lang="en-US" sz="1500" dirty="0" smtClean="0">
                          <a:effectLst/>
                          <a:latin typeface="Calibri" panose="020F0502020204030204" pitchFamily="34" charset="0"/>
                        </a:rPr>
                        <a:t>//ism</a:t>
                      </a:r>
                      <a:endParaRPr lang="en-US" sz="1500" dirty="0">
                        <a:effectLst/>
                        <a:latin typeface="Calibri" panose="020F0502020204030204" pitchFamily="34" charset="0"/>
                        <a:ea typeface="MS Mincho" panose="02020609040205080304" pitchFamily="49" charset="-128"/>
                        <a:cs typeface="Times New Roman" panose="02020603050405020304" pitchFamily="18" charset="0"/>
                      </a:endParaRPr>
                    </a:p>
                  </a:txBody>
                  <a:tcPr marL="48352" marR="48352" marT="96705" marB="967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13569">
                <a:tc>
                  <a:txBody>
                    <a:bodyPr/>
                    <a:lstStyle/>
                    <a:p>
                      <a:pPr marL="0" marR="0" algn="just">
                        <a:lnSpc>
                          <a:spcPts val="1400"/>
                        </a:lnSpc>
                        <a:spcBef>
                          <a:spcPts val="0"/>
                        </a:spcBef>
                        <a:spcAft>
                          <a:spcPts val="0"/>
                        </a:spcAft>
                      </a:pPr>
                      <a:r>
                        <a:rPr lang="en-US" sz="1800" dirty="0">
                          <a:effectLst/>
                          <a:latin typeface="Calibri" panose="020F0502020204030204" pitchFamily="34" charset="0"/>
                        </a:rPr>
                        <a:t>DA Vector Clustering</a:t>
                      </a:r>
                      <a:endParaRPr lang="en-US" sz="1800" dirty="0">
                        <a:effectLst/>
                        <a:latin typeface="Calibri" panose="020F0502020204030204" pitchFamily="34" charset="0"/>
                        <a:ea typeface="MS Mincho" panose="02020609040205080304" pitchFamily="49" charset="-128"/>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ts val="1400"/>
                        </a:lnSpc>
                        <a:spcBef>
                          <a:spcPts val="0"/>
                        </a:spcBef>
                        <a:spcAft>
                          <a:spcPts val="0"/>
                        </a:spcAft>
                      </a:pPr>
                      <a:r>
                        <a:rPr lang="en-US" sz="1600" dirty="0">
                          <a:effectLst/>
                          <a:latin typeface="Calibri" panose="020F0502020204030204" pitchFamily="34" charset="0"/>
                        </a:rPr>
                        <a:t>Accurate Clusters</a:t>
                      </a:r>
                      <a:endParaRPr lang="en-US" sz="1600" dirty="0">
                        <a:effectLst/>
                        <a:latin typeface="Calibri" panose="020F0502020204030204" pitchFamily="34" charset="0"/>
                        <a:ea typeface="MS Mincho" panose="02020609040205080304" pitchFamily="49" charset="-128"/>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ts val="1400"/>
                        </a:lnSpc>
                        <a:spcBef>
                          <a:spcPts val="0"/>
                        </a:spcBef>
                        <a:spcAft>
                          <a:spcPts val="0"/>
                        </a:spcAft>
                      </a:pPr>
                      <a:r>
                        <a:rPr lang="en-US" sz="1600" dirty="0">
                          <a:effectLst/>
                          <a:latin typeface="Calibri" panose="020F0502020204030204" pitchFamily="34" charset="0"/>
                        </a:rPr>
                        <a:t>Vectors</a:t>
                      </a:r>
                      <a:endParaRPr lang="en-US" sz="1600" dirty="0">
                        <a:effectLst/>
                        <a:latin typeface="Calibri" panose="020F0502020204030204" pitchFamily="34" charset="0"/>
                        <a:ea typeface="MS Mincho" panose="02020609040205080304" pitchFamily="49" charset="-128"/>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ts val="1400"/>
                        </a:lnSpc>
                        <a:spcBef>
                          <a:spcPts val="0"/>
                        </a:spcBef>
                        <a:spcAft>
                          <a:spcPts val="0"/>
                        </a:spcAft>
                      </a:pPr>
                      <a:r>
                        <a:rPr lang="en-US" sz="1600">
                          <a:effectLst/>
                          <a:latin typeface="Calibri" panose="020F0502020204030204" pitchFamily="34" charset="0"/>
                        </a:rPr>
                        <a:t>P-DM</a:t>
                      </a:r>
                      <a:endParaRPr lang="en-US" sz="1600">
                        <a:effectLst/>
                        <a:latin typeface="Calibri" panose="020F0502020204030204" pitchFamily="34" charset="0"/>
                        <a:ea typeface="MS Mincho" panose="02020609040205080304" pitchFamily="49" charset="-128"/>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ts val="1400"/>
                        </a:lnSpc>
                        <a:spcBef>
                          <a:spcPts val="0"/>
                        </a:spcBef>
                        <a:spcAft>
                          <a:spcPts val="0"/>
                        </a:spcAft>
                      </a:pPr>
                      <a:r>
                        <a:rPr lang="en-US" sz="1600" dirty="0">
                          <a:effectLst/>
                          <a:latin typeface="Calibri" panose="020F0502020204030204" pitchFamily="34" charset="0"/>
                        </a:rPr>
                        <a:t>GML</a:t>
                      </a:r>
                      <a:endParaRPr lang="en-US" sz="1600" dirty="0">
                        <a:effectLst/>
                        <a:latin typeface="Calibri" panose="020F0502020204030204" pitchFamily="34" charset="0"/>
                        <a:ea typeface="MS Mincho" panose="02020609040205080304" pitchFamily="49" charset="-128"/>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13656">
                <a:tc>
                  <a:txBody>
                    <a:bodyPr/>
                    <a:lstStyle/>
                    <a:p>
                      <a:pPr marL="0" marR="0" algn="just">
                        <a:lnSpc>
                          <a:spcPts val="1400"/>
                        </a:lnSpc>
                        <a:spcBef>
                          <a:spcPts val="0"/>
                        </a:spcBef>
                        <a:spcAft>
                          <a:spcPts val="0"/>
                        </a:spcAft>
                      </a:pPr>
                      <a:r>
                        <a:rPr lang="en-US" sz="1800" dirty="0">
                          <a:effectLst/>
                          <a:latin typeface="Calibri" panose="020F0502020204030204" pitchFamily="34" charset="0"/>
                        </a:rPr>
                        <a:t>DA Non metric Clustering</a:t>
                      </a:r>
                      <a:endParaRPr lang="en-US" sz="1800" dirty="0">
                        <a:effectLst/>
                        <a:latin typeface="Calibri" panose="020F0502020204030204" pitchFamily="34" charset="0"/>
                        <a:ea typeface="MS Mincho" panose="02020609040205080304" pitchFamily="49" charset="-128"/>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ts val="1400"/>
                        </a:lnSpc>
                        <a:spcBef>
                          <a:spcPts val="0"/>
                        </a:spcBef>
                        <a:spcAft>
                          <a:spcPts val="0"/>
                        </a:spcAft>
                      </a:pPr>
                      <a:r>
                        <a:rPr lang="en-US" sz="1600" dirty="0" smtClean="0">
                          <a:effectLst/>
                          <a:latin typeface="Calibri" panose="020F0502020204030204" pitchFamily="34" charset="0"/>
                        </a:rPr>
                        <a:t>Accurate </a:t>
                      </a:r>
                      <a:r>
                        <a:rPr lang="en-US" sz="1600" baseline="0" dirty="0" smtClean="0">
                          <a:effectLst/>
                          <a:latin typeface="Calibri" panose="020F0502020204030204" pitchFamily="34" charset="0"/>
                        </a:rPr>
                        <a:t>Clusters</a:t>
                      </a:r>
                      <a:r>
                        <a:rPr lang="en-US" sz="1600" dirty="0" smtClean="0">
                          <a:effectLst/>
                          <a:latin typeface="Calibri" panose="020F0502020204030204" pitchFamily="34" charset="0"/>
                        </a:rPr>
                        <a:t>, Biology</a:t>
                      </a:r>
                      <a:r>
                        <a:rPr lang="en-US" sz="1600" dirty="0">
                          <a:effectLst/>
                          <a:latin typeface="Calibri" panose="020F0502020204030204" pitchFamily="34" charset="0"/>
                        </a:rPr>
                        <a:t>, Web</a:t>
                      </a:r>
                      <a:endParaRPr lang="en-US" sz="1600" dirty="0">
                        <a:effectLst/>
                        <a:latin typeface="Calibri" panose="020F0502020204030204" pitchFamily="34" charset="0"/>
                        <a:ea typeface="MS Mincho" panose="02020609040205080304" pitchFamily="49" charset="-128"/>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ts val="1400"/>
                        </a:lnSpc>
                        <a:spcBef>
                          <a:spcPts val="0"/>
                        </a:spcBef>
                        <a:spcAft>
                          <a:spcPts val="0"/>
                        </a:spcAft>
                      </a:pPr>
                      <a:r>
                        <a:rPr lang="en-US" sz="1600" dirty="0">
                          <a:effectLst/>
                          <a:latin typeface="Calibri" panose="020F0502020204030204" pitchFamily="34" charset="0"/>
                        </a:rPr>
                        <a:t>Non metric, O(N</a:t>
                      </a:r>
                      <a:r>
                        <a:rPr lang="en-US" sz="1600" baseline="30000" dirty="0">
                          <a:effectLst/>
                          <a:latin typeface="Calibri" panose="020F0502020204030204" pitchFamily="34" charset="0"/>
                        </a:rPr>
                        <a:t>2</a:t>
                      </a:r>
                      <a:r>
                        <a:rPr lang="en-US" sz="1600" dirty="0">
                          <a:effectLst/>
                          <a:latin typeface="Calibri" panose="020F0502020204030204" pitchFamily="34" charset="0"/>
                        </a:rPr>
                        <a:t>)</a:t>
                      </a:r>
                      <a:endParaRPr lang="en-US" sz="1600" dirty="0">
                        <a:effectLst/>
                        <a:latin typeface="Calibri" panose="020F0502020204030204" pitchFamily="34" charset="0"/>
                        <a:ea typeface="MS Mincho" panose="02020609040205080304" pitchFamily="49" charset="-128"/>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ts val="1400"/>
                        </a:lnSpc>
                        <a:spcBef>
                          <a:spcPts val="0"/>
                        </a:spcBef>
                        <a:spcAft>
                          <a:spcPts val="0"/>
                        </a:spcAft>
                      </a:pPr>
                      <a:r>
                        <a:rPr lang="en-US" sz="1600" dirty="0">
                          <a:effectLst/>
                          <a:latin typeface="Calibri" panose="020F0502020204030204" pitchFamily="34" charset="0"/>
                        </a:rPr>
                        <a:t>P-DM</a:t>
                      </a:r>
                      <a:endParaRPr lang="en-US" sz="1600" dirty="0">
                        <a:effectLst/>
                        <a:latin typeface="Calibri" panose="020F0502020204030204" pitchFamily="34" charset="0"/>
                        <a:ea typeface="MS Mincho" panose="02020609040205080304" pitchFamily="49" charset="-128"/>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ts val="1400"/>
                        </a:lnSpc>
                        <a:spcBef>
                          <a:spcPts val="0"/>
                        </a:spcBef>
                        <a:spcAft>
                          <a:spcPts val="0"/>
                        </a:spcAft>
                      </a:pPr>
                      <a:r>
                        <a:rPr lang="en-US" sz="1600" dirty="0">
                          <a:effectLst/>
                          <a:latin typeface="Calibri" panose="020F0502020204030204" pitchFamily="34" charset="0"/>
                        </a:rPr>
                        <a:t>GML</a:t>
                      </a:r>
                      <a:endParaRPr lang="en-US" sz="1600" dirty="0">
                        <a:effectLst/>
                        <a:latin typeface="Calibri" panose="020F0502020204030204" pitchFamily="34" charset="0"/>
                        <a:ea typeface="MS Mincho" panose="02020609040205080304" pitchFamily="49" charset="-128"/>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12078">
                <a:tc>
                  <a:txBody>
                    <a:bodyPr/>
                    <a:lstStyle/>
                    <a:p>
                      <a:pPr marL="0" marR="0" algn="just">
                        <a:lnSpc>
                          <a:spcPts val="1400"/>
                        </a:lnSpc>
                        <a:spcBef>
                          <a:spcPts val="0"/>
                        </a:spcBef>
                        <a:spcAft>
                          <a:spcPts val="0"/>
                        </a:spcAft>
                      </a:pPr>
                      <a:r>
                        <a:rPr lang="en-US" sz="1800" dirty="0" err="1">
                          <a:effectLst/>
                          <a:latin typeface="Calibri" panose="020F0502020204030204" pitchFamily="34" charset="0"/>
                        </a:rPr>
                        <a:t>Kmeans</a:t>
                      </a:r>
                      <a:r>
                        <a:rPr lang="en-US" sz="1800" dirty="0">
                          <a:effectLst/>
                          <a:latin typeface="Calibri" panose="020F0502020204030204" pitchFamily="34" charset="0"/>
                        </a:rPr>
                        <a:t>; Basic, Fuzzy and </a:t>
                      </a:r>
                      <a:r>
                        <a:rPr lang="en-US" sz="1800" dirty="0" err="1" smtClean="0">
                          <a:effectLst/>
                          <a:latin typeface="Calibri" panose="020F0502020204030204" pitchFamily="34" charset="0"/>
                        </a:rPr>
                        <a:t>Elkan</a:t>
                      </a:r>
                      <a:endParaRPr lang="en-US" sz="1800" dirty="0">
                        <a:effectLst/>
                        <a:latin typeface="Calibri" panose="020F0502020204030204" pitchFamily="34" charset="0"/>
                        <a:ea typeface="MS Mincho" panose="02020609040205080304" pitchFamily="49" charset="-128"/>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ts val="1400"/>
                        </a:lnSpc>
                        <a:spcBef>
                          <a:spcPts val="0"/>
                        </a:spcBef>
                        <a:spcAft>
                          <a:spcPts val="0"/>
                        </a:spcAft>
                      </a:pPr>
                      <a:r>
                        <a:rPr lang="en-US" sz="1600" dirty="0">
                          <a:effectLst/>
                          <a:latin typeface="Calibri" panose="020F0502020204030204" pitchFamily="34" charset="0"/>
                        </a:rPr>
                        <a:t>Fast Clustering</a:t>
                      </a:r>
                      <a:endParaRPr lang="en-US" sz="1600" dirty="0">
                        <a:effectLst/>
                        <a:latin typeface="Calibri" panose="020F0502020204030204" pitchFamily="34" charset="0"/>
                        <a:ea typeface="MS Mincho" panose="02020609040205080304" pitchFamily="49" charset="-128"/>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ts val="1400"/>
                        </a:lnSpc>
                        <a:spcBef>
                          <a:spcPts val="0"/>
                        </a:spcBef>
                        <a:spcAft>
                          <a:spcPts val="0"/>
                        </a:spcAft>
                      </a:pPr>
                      <a:r>
                        <a:rPr lang="en-US" sz="1600">
                          <a:effectLst/>
                          <a:latin typeface="Calibri" panose="020F0502020204030204" pitchFamily="34" charset="0"/>
                        </a:rPr>
                        <a:t>Vectors</a:t>
                      </a:r>
                      <a:endParaRPr lang="en-US" sz="1600">
                        <a:effectLst/>
                        <a:latin typeface="Calibri" panose="020F0502020204030204" pitchFamily="34" charset="0"/>
                        <a:ea typeface="MS Mincho" panose="02020609040205080304" pitchFamily="49" charset="-128"/>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ts val="1400"/>
                        </a:lnSpc>
                        <a:spcBef>
                          <a:spcPts val="0"/>
                        </a:spcBef>
                        <a:spcAft>
                          <a:spcPts val="0"/>
                        </a:spcAft>
                      </a:pPr>
                      <a:r>
                        <a:rPr lang="en-US" sz="1600">
                          <a:effectLst/>
                          <a:latin typeface="Calibri" panose="020F0502020204030204" pitchFamily="34" charset="0"/>
                        </a:rPr>
                        <a:t>P-DM</a:t>
                      </a:r>
                      <a:endParaRPr lang="en-US" sz="1600">
                        <a:effectLst/>
                        <a:latin typeface="Calibri" panose="020F0502020204030204" pitchFamily="34" charset="0"/>
                        <a:ea typeface="MS Mincho" panose="02020609040205080304" pitchFamily="49" charset="-128"/>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ts val="1400"/>
                        </a:lnSpc>
                        <a:spcBef>
                          <a:spcPts val="0"/>
                        </a:spcBef>
                        <a:spcAft>
                          <a:spcPts val="0"/>
                        </a:spcAft>
                      </a:pPr>
                      <a:r>
                        <a:rPr lang="en-US" sz="1600">
                          <a:effectLst/>
                          <a:latin typeface="Calibri" panose="020F0502020204030204" pitchFamily="34" charset="0"/>
                        </a:rPr>
                        <a:t>GML</a:t>
                      </a:r>
                      <a:endParaRPr lang="en-US" sz="1600">
                        <a:effectLst/>
                        <a:latin typeface="Calibri" panose="020F0502020204030204" pitchFamily="34" charset="0"/>
                        <a:ea typeface="MS Mincho" panose="02020609040205080304" pitchFamily="49" charset="-128"/>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69651">
                <a:tc>
                  <a:txBody>
                    <a:bodyPr/>
                    <a:lstStyle/>
                    <a:p>
                      <a:pPr marL="0" marR="0" algn="just">
                        <a:lnSpc>
                          <a:spcPts val="1400"/>
                        </a:lnSpc>
                        <a:spcBef>
                          <a:spcPts val="0"/>
                        </a:spcBef>
                        <a:spcAft>
                          <a:spcPts val="0"/>
                        </a:spcAft>
                      </a:pPr>
                      <a:r>
                        <a:rPr lang="en-US" sz="1800" dirty="0" err="1">
                          <a:effectLst/>
                          <a:latin typeface="Calibri" panose="020F0502020204030204" pitchFamily="34" charset="0"/>
                        </a:rPr>
                        <a:t>Levenberg</a:t>
                      </a:r>
                      <a:r>
                        <a:rPr lang="en-US" sz="1800" dirty="0">
                          <a:effectLst/>
                          <a:latin typeface="Calibri" panose="020F0502020204030204" pitchFamily="34" charset="0"/>
                        </a:rPr>
                        <a:t>-Marquardt Optimization</a:t>
                      </a:r>
                      <a:endParaRPr lang="en-US" sz="1800" dirty="0">
                        <a:effectLst/>
                        <a:latin typeface="Calibri" panose="020F0502020204030204" pitchFamily="34" charset="0"/>
                        <a:ea typeface="MS Mincho" panose="02020609040205080304" pitchFamily="49" charset="-128"/>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ts val="1400"/>
                        </a:lnSpc>
                        <a:spcBef>
                          <a:spcPts val="0"/>
                        </a:spcBef>
                        <a:spcAft>
                          <a:spcPts val="0"/>
                        </a:spcAft>
                      </a:pPr>
                      <a:r>
                        <a:rPr lang="en-US" sz="1600" dirty="0">
                          <a:effectLst/>
                          <a:latin typeface="Calibri" panose="020F0502020204030204" pitchFamily="34" charset="0"/>
                        </a:rPr>
                        <a:t>Non-linear Gauss-Newton, use in MDS</a:t>
                      </a:r>
                      <a:endParaRPr lang="en-US" sz="1600" dirty="0">
                        <a:effectLst/>
                        <a:latin typeface="Calibri" panose="020F0502020204030204" pitchFamily="34" charset="0"/>
                        <a:ea typeface="MS Mincho" panose="02020609040205080304" pitchFamily="49" charset="-128"/>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ts val="1400"/>
                        </a:lnSpc>
                        <a:spcBef>
                          <a:spcPts val="0"/>
                        </a:spcBef>
                        <a:spcAft>
                          <a:spcPts val="0"/>
                        </a:spcAft>
                      </a:pPr>
                      <a:r>
                        <a:rPr lang="en-US" sz="1600">
                          <a:effectLst/>
                          <a:latin typeface="Calibri" panose="020F0502020204030204" pitchFamily="34" charset="0"/>
                        </a:rPr>
                        <a:t>Least Squares</a:t>
                      </a:r>
                      <a:endParaRPr lang="en-US" sz="1600">
                        <a:effectLst/>
                        <a:latin typeface="Calibri" panose="020F0502020204030204" pitchFamily="34" charset="0"/>
                        <a:ea typeface="MS Mincho" panose="02020609040205080304" pitchFamily="49" charset="-128"/>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ts val="1400"/>
                        </a:lnSpc>
                        <a:spcBef>
                          <a:spcPts val="0"/>
                        </a:spcBef>
                        <a:spcAft>
                          <a:spcPts val="0"/>
                        </a:spcAft>
                      </a:pPr>
                      <a:r>
                        <a:rPr lang="en-US" sz="1600">
                          <a:effectLst/>
                          <a:latin typeface="Calibri" panose="020F0502020204030204" pitchFamily="34" charset="0"/>
                        </a:rPr>
                        <a:t>P-DM</a:t>
                      </a:r>
                      <a:endParaRPr lang="en-US" sz="1600">
                        <a:effectLst/>
                        <a:latin typeface="Calibri" panose="020F0502020204030204" pitchFamily="34" charset="0"/>
                        <a:ea typeface="MS Mincho" panose="02020609040205080304" pitchFamily="49" charset="-128"/>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ts val="1400"/>
                        </a:lnSpc>
                        <a:spcBef>
                          <a:spcPts val="0"/>
                        </a:spcBef>
                        <a:spcAft>
                          <a:spcPts val="0"/>
                        </a:spcAft>
                      </a:pPr>
                      <a:r>
                        <a:rPr lang="en-US" sz="1600">
                          <a:effectLst/>
                          <a:latin typeface="Calibri" panose="020F0502020204030204" pitchFamily="34" charset="0"/>
                        </a:rPr>
                        <a:t>GML</a:t>
                      </a:r>
                      <a:endParaRPr lang="en-US" sz="1600">
                        <a:effectLst/>
                        <a:latin typeface="Calibri" panose="020F0502020204030204" pitchFamily="34" charset="0"/>
                        <a:ea typeface="MS Mincho" panose="02020609040205080304" pitchFamily="49" charset="-128"/>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59215">
                <a:tc>
                  <a:txBody>
                    <a:bodyPr/>
                    <a:lstStyle/>
                    <a:p>
                      <a:pPr marL="0" marR="0" algn="just">
                        <a:lnSpc>
                          <a:spcPts val="1400"/>
                        </a:lnSpc>
                        <a:spcBef>
                          <a:spcPts val="0"/>
                        </a:spcBef>
                        <a:spcAft>
                          <a:spcPts val="0"/>
                        </a:spcAft>
                      </a:pPr>
                      <a:r>
                        <a:rPr lang="en-US" sz="1800" dirty="0" smtClean="0">
                          <a:effectLst/>
                          <a:latin typeface="Calibri" panose="020F0502020204030204" pitchFamily="34" charset="0"/>
                        </a:rPr>
                        <a:t>SMACOF Dimension</a:t>
                      </a:r>
                      <a:r>
                        <a:rPr lang="en-US" sz="1800" baseline="0" dirty="0" smtClean="0">
                          <a:effectLst/>
                          <a:latin typeface="Calibri" panose="020F0502020204030204" pitchFamily="34" charset="0"/>
                        </a:rPr>
                        <a:t> </a:t>
                      </a:r>
                      <a:r>
                        <a:rPr lang="en-US" sz="1800" dirty="0" smtClean="0">
                          <a:effectLst/>
                          <a:latin typeface="Calibri" panose="020F0502020204030204" pitchFamily="34" charset="0"/>
                        </a:rPr>
                        <a:t>Reduction</a:t>
                      </a:r>
                      <a:endParaRPr lang="en-US" sz="1800" dirty="0">
                        <a:effectLst/>
                        <a:latin typeface="Calibri" panose="020F0502020204030204" pitchFamily="34" charset="0"/>
                        <a:ea typeface="MS Mincho" panose="02020609040205080304" pitchFamily="49" charset="-128"/>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ts val="1400"/>
                        </a:lnSpc>
                        <a:spcBef>
                          <a:spcPts val="0"/>
                        </a:spcBef>
                        <a:spcAft>
                          <a:spcPts val="0"/>
                        </a:spcAft>
                      </a:pPr>
                      <a:r>
                        <a:rPr lang="en-US" sz="1600" dirty="0" smtClean="0">
                          <a:effectLst/>
                          <a:latin typeface="Calibri" panose="020F0502020204030204" pitchFamily="34" charset="0"/>
                        </a:rPr>
                        <a:t>DA- MDS </a:t>
                      </a:r>
                      <a:r>
                        <a:rPr lang="en-US" sz="1600" dirty="0">
                          <a:effectLst/>
                          <a:latin typeface="Calibri" panose="020F0502020204030204" pitchFamily="34" charset="0"/>
                        </a:rPr>
                        <a:t>with general weights</a:t>
                      </a:r>
                      <a:endParaRPr lang="en-US" sz="1600" dirty="0">
                        <a:effectLst/>
                        <a:latin typeface="Calibri" panose="020F0502020204030204" pitchFamily="34" charset="0"/>
                        <a:ea typeface="MS Mincho" panose="02020609040205080304" pitchFamily="49" charset="-128"/>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ts val="1400"/>
                        </a:lnSpc>
                        <a:spcBef>
                          <a:spcPts val="0"/>
                        </a:spcBef>
                        <a:spcAft>
                          <a:spcPts val="0"/>
                        </a:spcAft>
                      </a:pPr>
                      <a:r>
                        <a:rPr lang="en-US" sz="1600" dirty="0">
                          <a:effectLst/>
                          <a:latin typeface="Calibri" panose="020F0502020204030204" pitchFamily="34" charset="0"/>
                        </a:rPr>
                        <a:t>Least Squares, O(N</a:t>
                      </a:r>
                      <a:r>
                        <a:rPr lang="en-US" sz="1600" baseline="30000" dirty="0">
                          <a:effectLst/>
                          <a:latin typeface="Calibri" panose="020F0502020204030204" pitchFamily="34" charset="0"/>
                        </a:rPr>
                        <a:t>2</a:t>
                      </a:r>
                      <a:r>
                        <a:rPr lang="en-US" sz="1600" dirty="0">
                          <a:effectLst/>
                          <a:latin typeface="Calibri" panose="020F0502020204030204" pitchFamily="34" charset="0"/>
                        </a:rPr>
                        <a:t>)</a:t>
                      </a:r>
                      <a:endParaRPr lang="en-US" sz="1600" dirty="0">
                        <a:effectLst/>
                        <a:latin typeface="Calibri" panose="020F0502020204030204" pitchFamily="34" charset="0"/>
                        <a:ea typeface="MS Mincho" panose="02020609040205080304" pitchFamily="49" charset="-128"/>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ts val="1400"/>
                        </a:lnSpc>
                        <a:spcBef>
                          <a:spcPts val="0"/>
                        </a:spcBef>
                        <a:spcAft>
                          <a:spcPts val="0"/>
                        </a:spcAft>
                      </a:pPr>
                      <a:r>
                        <a:rPr lang="en-US" sz="1600">
                          <a:effectLst/>
                          <a:latin typeface="Calibri" panose="020F0502020204030204" pitchFamily="34" charset="0"/>
                        </a:rPr>
                        <a:t>P-DM</a:t>
                      </a:r>
                      <a:endParaRPr lang="en-US" sz="1600">
                        <a:effectLst/>
                        <a:latin typeface="Calibri" panose="020F0502020204030204" pitchFamily="34" charset="0"/>
                        <a:ea typeface="MS Mincho" panose="02020609040205080304" pitchFamily="49" charset="-128"/>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ts val="1400"/>
                        </a:lnSpc>
                        <a:spcBef>
                          <a:spcPts val="0"/>
                        </a:spcBef>
                        <a:spcAft>
                          <a:spcPts val="0"/>
                        </a:spcAft>
                      </a:pPr>
                      <a:r>
                        <a:rPr lang="en-US" sz="1600" dirty="0">
                          <a:effectLst/>
                          <a:latin typeface="Calibri" panose="020F0502020204030204" pitchFamily="34" charset="0"/>
                        </a:rPr>
                        <a:t>GML</a:t>
                      </a:r>
                      <a:endParaRPr lang="en-US" sz="1600" dirty="0">
                        <a:effectLst/>
                        <a:latin typeface="Calibri" panose="020F0502020204030204" pitchFamily="34" charset="0"/>
                        <a:ea typeface="MS Mincho" panose="02020609040205080304" pitchFamily="49" charset="-128"/>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13656">
                <a:tc>
                  <a:txBody>
                    <a:bodyPr/>
                    <a:lstStyle/>
                    <a:p>
                      <a:pPr marL="0" marR="0" algn="just">
                        <a:lnSpc>
                          <a:spcPts val="1400"/>
                        </a:lnSpc>
                        <a:spcBef>
                          <a:spcPts val="0"/>
                        </a:spcBef>
                        <a:spcAft>
                          <a:spcPts val="0"/>
                        </a:spcAft>
                      </a:pPr>
                      <a:r>
                        <a:rPr lang="en-US" sz="1800" dirty="0" smtClean="0">
                          <a:effectLst/>
                          <a:latin typeface="Calibri" panose="020F0502020204030204" pitchFamily="34" charset="0"/>
                          <a:ea typeface="MS Mincho" panose="02020609040205080304" pitchFamily="49" charset="-128"/>
                          <a:cs typeface="Times New Roman" panose="02020603050405020304" pitchFamily="18" charset="0"/>
                        </a:rPr>
                        <a:t>Vector Dimension Reduction</a:t>
                      </a:r>
                      <a:endParaRPr lang="en-US" sz="1800" dirty="0">
                        <a:effectLst/>
                        <a:latin typeface="Calibri" panose="020F0502020204030204" pitchFamily="34" charset="0"/>
                        <a:ea typeface="MS Mincho" panose="02020609040205080304" pitchFamily="49" charset="-128"/>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ts val="1400"/>
                        </a:lnSpc>
                        <a:spcBef>
                          <a:spcPts val="0"/>
                        </a:spcBef>
                        <a:spcAft>
                          <a:spcPts val="0"/>
                        </a:spcAft>
                      </a:pPr>
                      <a:r>
                        <a:rPr lang="en-US" sz="1600" dirty="0" smtClean="0">
                          <a:effectLst/>
                          <a:latin typeface="Calibri" panose="020F0502020204030204" pitchFamily="34" charset="0"/>
                          <a:ea typeface="MS Mincho" panose="02020609040205080304" pitchFamily="49" charset="-128"/>
                          <a:cs typeface="Times New Roman" panose="02020603050405020304" pitchFamily="18" charset="0"/>
                        </a:rPr>
                        <a:t>DA-GTM and Others</a:t>
                      </a:r>
                      <a:endParaRPr lang="en-US" sz="1600" dirty="0">
                        <a:effectLst/>
                        <a:latin typeface="Calibri" panose="020F0502020204030204" pitchFamily="34" charset="0"/>
                        <a:ea typeface="MS Mincho" panose="02020609040205080304" pitchFamily="49" charset="-128"/>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ts val="1400"/>
                        </a:lnSpc>
                        <a:spcBef>
                          <a:spcPts val="0"/>
                        </a:spcBef>
                        <a:spcAft>
                          <a:spcPts val="0"/>
                        </a:spcAft>
                      </a:pPr>
                      <a:r>
                        <a:rPr lang="en-US" sz="1600" dirty="0" smtClean="0">
                          <a:effectLst/>
                          <a:latin typeface="Calibri" panose="020F0502020204030204" pitchFamily="34" charset="0"/>
                          <a:ea typeface="MS Mincho" panose="02020609040205080304" pitchFamily="49" charset="-128"/>
                          <a:cs typeface="Times New Roman" panose="02020603050405020304" pitchFamily="18" charset="0"/>
                        </a:rPr>
                        <a:t>Vectors</a:t>
                      </a:r>
                      <a:endParaRPr lang="en-US" sz="1600" dirty="0">
                        <a:effectLst/>
                        <a:latin typeface="Calibri" panose="020F0502020204030204" pitchFamily="34" charset="0"/>
                        <a:ea typeface="MS Mincho" panose="02020609040205080304" pitchFamily="49" charset="-128"/>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ts val="1400"/>
                        </a:lnSpc>
                        <a:spcBef>
                          <a:spcPts val="0"/>
                        </a:spcBef>
                        <a:spcAft>
                          <a:spcPts val="0"/>
                        </a:spcAft>
                      </a:pPr>
                      <a:r>
                        <a:rPr lang="en-US" sz="1600" dirty="0" smtClean="0">
                          <a:effectLst/>
                          <a:latin typeface="Calibri" panose="020F0502020204030204" pitchFamily="34" charset="0"/>
                          <a:ea typeface="MS Mincho" panose="02020609040205080304" pitchFamily="49" charset="-128"/>
                          <a:cs typeface="Times New Roman" panose="02020603050405020304" pitchFamily="18" charset="0"/>
                        </a:rPr>
                        <a:t>P-DM</a:t>
                      </a:r>
                      <a:endParaRPr lang="en-US" sz="1600" dirty="0">
                        <a:effectLst/>
                        <a:latin typeface="Calibri" panose="020F0502020204030204" pitchFamily="34" charset="0"/>
                        <a:ea typeface="MS Mincho" panose="02020609040205080304" pitchFamily="49" charset="-128"/>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ts val="1400"/>
                        </a:lnSpc>
                        <a:spcBef>
                          <a:spcPts val="0"/>
                        </a:spcBef>
                        <a:spcAft>
                          <a:spcPts val="0"/>
                        </a:spcAft>
                      </a:pPr>
                      <a:r>
                        <a:rPr lang="en-US" sz="1600" dirty="0" smtClean="0">
                          <a:effectLst/>
                          <a:latin typeface="Calibri" panose="020F0502020204030204" pitchFamily="34" charset="0"/>
                          <a:ea typeface="MS Mincho" panose="02020609040205080304" pitchFamily="49" charset="-128"/>
                          <a:cs typeface="Times New Roman" panose="02020603050405020304" pitchFamily="18" charset="0"/>
                        </a:rPr>
                        <a:t>GML</a:t>
                      </a:r>
                      <a:endParaRPr lang="en-US" sz="1600" dirty="0">
                        <a:effectLst/>
                        <a:latin typeface="Calibri" panose="020F0502020204030204" pitchFamily="34" charset="0"/>
                        <a:ea typeface="MS Mincho" panose="02020609040205080304" pitchFamily="49" charset="-128"/>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69097">
                <a:tc>
                  <a:txBody>
                    <a:bodyPr/>
                    <a:lstStyle/>
                    <a:p>
                      <a:pPr marL="0" marR="0" algn="just">
                        <a:lnSpc>
                          <a:spcPts val="1400"/>
                        </a:lnSpc>
                        <a:spcBef>
                          <a:spcPts val="0"/>
                        </a:spcBef>
                        <a:spcAft>
                          <a:spcPts val="0"/>
                        </a:spcAft>
                      </a:pPr>
                      <a:r>
                        <a:rPr lang="en-US" sz="1800" dirty="0">
                          <a:effectLst/>
                          <a:latin typeface="Calibri" panose="020F0502020204030204" pitchFamily="34" charset="0"/>
                        </a:rPr>
                        <a:t>TFIDF Search</a:t>
                      </a:r>
                      <a:endParaRPr lang="en-US" sz="1800" dirty="0">
                        <a:effectLst/>
                        <a:latin typeface="Calibri" panose="020F0502020204030204" pitchFamily="34" charset="0"/>
                        <a:ea typeface="MS Mincho" panose="02020609040205080304" pitchFamily="49" charset="-128"/>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ts val="1400"/>
                        </a:lnSpc>
                        <a:spcBef>
                          <a:spcPts val="0"/>
                        </a:spcBef>
                        <a:spcAft>
                          <a:spcPts val="0"/>
                        </a:spcAft>
                      </a:pPr>
                      <a:r>
                        <a:rPr lang="en-US" sz="1600" dirty="0">
                          <a:effectLst/>
                          <a:latin typeface="Calibri" panose="020F0502020204030204" pitchFamily="34" charset="0"/>
                        </a:rPr>
                        <a:t>Find nearest neighbors in document corpus </a:t>
                      </a:r>
                      <a:endParaRPr lang="en-US" sz="1600" dirty="0">
                        <a:effectLst/>
                        <a:latin typeface="Calibri" panose="020F0502020204030204" pitchFamily="34" charset="0"/>
                        <a:ea typeface="MS Mincho" panose="02020609040205080304" pitchFamily="49" charset="-128"/>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pPr marL="0" marR="0" algn="just">
                        <a:lnSpc>
                          <a:spcPts val="1400"/>
                        </a:lnSpc>
                        <a:spcBef>
                          <a:spcPts val="0"/>
                        </a:spcBef>
                        <a:spcAft>
                          <a:spcPts val="0"/>
                        </a:spcAft>
                      </a:pPr>
                      <a:r>
                        <a:rPr lang="en-US" sz="1600" dirty="0">
                          <a:effectLst/>
                          <a:latin typeface="Calibri" panose="020F0502020204030204" pitchFamily="34" charset="0"/>
                        </a:rPr>
                        <a:t>Bag of “words” (image features)</a:t>
                      </a:r>
                      <a:endParaRPr lang="en-US" sz="1600" dirty="0">
                        <a:effectLst/>
                        <a:latin typeface="Calibri" panose="020F0502020204030204" pitchFamily="34" charset="0"/>
                        <a:ea typeface="MS Mincho" panose="02020609040205080304" pitchFamily="49" charset="-128"/>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marL="0" marR="0" algn="just">
                        <a:lnSpc>
                          <a:spcPts val="1400"/>
                        </a:lnSpc>
                        <a:spcBef>
                          <a:spcPts val="0"/>
                        </a:spcBef>
                        <a:spcAft>
                          <a:spcPts val="0"/>
                        </a:spcAft>
                      </a:pPr>
                      <a:r>
                        <a:rPr lang="en-US" sz="1600">
                          <a:effectLst/>
                          <a:latin typeface="Calibri" panose="020F0502020204030204" pitchFamily="34" charset="0"/>
                        </a:rPr>
                        <a:t>P-DM</a:t>
                      </a:r>
                      <a:endParaRPr lang="en-US" sz="1600">
                        <a:effectLst/>
                        <a:latin typeface="Calibri" panose="020F0502020204030204" pitchFamily="34" charset="0"/>
                        <a:ea typeface="MS Mincho" panose="02020609040205080304" pitchFamily="49" charset="-128"/>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marL="0" marR="0" algn="just">
                        <a:lnSpc>
                          <a:spcPts val="1400"/>
                        </a:lnSpc>
                        <a:spcBef>
                          <a:spcPts val="0"/>
                        </a:spcBef>
                        <a:spcAft>
                          <a:spcPts val="0"/>
                        </a:spcAft>
                      </a:pPr>
                      <a:r>
                        <a:rPr lang="en-US" sz="1600">
                          <a:effectLst/>
                          <a:latin typeface="Calibri" panose="020F0502020204030204" pitchFamily="34" charset="0"/>
                        </a:rPr>
                        <a:t>PP</a:t>
                      </a:r>
                      <a:endParaRPr lang="en-US" sz="1600">
                        <a:effectLst/>
                        <a:latin typeface="Calibri" panose="020F0502020204030204" pitchFamily="34" charset="0"/>
                        <a:ea typeface="MS Mincho" panose="02020609040205080304" pitchFamily="49" charset="-128"/>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39183">
                <a:tc rowSpan="2">
                  <a:txBody>
                    <a:bodyPr/>
                    <a:lstStyle/>
                    <a:p>
                      <a:pPr marL="0" marR="0" algn="just">
                        <a:lnSpc>
                          <a:spcPts val="1400"/>
                        </a:lnSpc>
                        <a:spcBef>
                          <a:spcPts val="0"/>
                        </a:spcBef>
                        <a:spcAft>
                          <a:spcPts val="0"/>
                        </a:spcAft>
                      </a:pPr>
                      <a:r>
                        <a:rPr lang="en-US" sz="1800" dirty="0">
                          <a:effectLst/>
                          <a:latin typeface="Calibri" panose="020F0502020204030204" pitchFamily="34" charset="0"/>
                        </a:rPr>
                        <a:t>All-pairs similarity search</a:t>
                      </a:r>
                      <a:endParaRPr lang="en-US" sz="1800" dirty="0">
                        <a:effectLst/>
                        <a:latin typeface="Calibri" panose="020F0502020204030204" pitchFamily="34" charset="0"/>
                        <a:ea typeface="MS Mincho" panose="02020609040205080304" pitchFamily="49" charset="-128"/>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marL="0" marR="0" algn="just">
                        <a:lnSpc>
                          <a:spcPts val="1400"/>
                        </a:lnSpc>
                        <a:spcBef>
                          <a:spcPts val="0"/>
                        </a:spcBef>
                        <a:spcAft>
                          <a:spcPts val="0"/>
                        </a:spcAft>
                      </a:pPr>
                      <a:r>
                        <a:rPr lang="en-US" sz="1600" dirty="0">
                          <a:effectLst/>
                          <a:latin typeface="Calibri" panose="020F0502020204030204" pitchFamily="34" charset="0"/>
                        </a:rPr>
                        <a:t>Find pairs of documents with TFIDF distance below a threshold</a:t>
                      </a:r>
                      <a:endParaRPr lang="en-US" sz="1600" dirty="0">
                        <a:effectLst/>
                        <a:latin typeface="Calibri" panose="020F0502020204030204" pitchFamily="34" charset="0"/>
                        <a:ea typeface="MS Mincho" panose="02020609040205080304" pitchFamily="49" charset="-128"/>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c vMerge="1">
                  <a:txBody>
                    <a:bodyPr/>
                    <a:lstStyle/>
                    <a:p>
                      <a:endParaRPr lang="en-US"/>
                    </a:p>
                  </a:txBody>
                  <a:tcPr/>
                </a:tc>
              </a:tr>
              <a:tr h="502935">
                <a:tc vMerge="1">
                  <a:txBody>
                    <a:bodyPr/>
                    <a:lstStyle/>
                    <a:p>
                      <a:pPr marL="0" marR="0" algn="just">
                        <a:lnSpc>
                          <a:spcPts val="1400"/>
                        </a:lnSpc>
                        <a:spcBef>
                          <a:spcPts val="0"/>
                        </a:spcBef>
                        <a:spcAft>
                          <a:spcPts val="0"/>
                        </a:spcAft>
                      </a:pPr>
                      <a:endParaRPr lang="en-US" sz="1800" dirty="0">
                        <a:effectLst/>
                        <a:latin typeface="+mn-lt"/>
                        <a:ea typeface="MS Mincho" panose="02020609040205080304" pitchFamily="49" charset="-128"/>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marL="0" marR="0" algn="just">
                        <a:lnSpc>
                          <a:spcPts val="1200"/>
                        </a:lnSpc>
                        <a:spcBef>
                          <a:spcPts val="0"/>
                        </a:spcBef>
                        <a:spcAft>
                          <a:spcPts val="0"/>
                        </a:spcAft>
                      </a:pPr>
                      <a:endParaRPr lang="en-US" sz="1600" dirty="0">
                        <a:effectLst/>
                        <a:latin typeface="+mn-lt"/>
                        <a:ea typeface="MS Mincho" panose="02020609040205080304" pitchFamily="49" charset="-128"/>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tc>
                <a:tc>
                  <a:txBody>
                    <a:bodyPr/>
                    <a:lstStyle/>
                    <a:p>
                      <a:pPr marL="0" marR="0" algn="just">
                        <a:lnSpc>
                          <a:spcPts val="1400"/>
                        </a:lnSpc>
                        <a:spcBef>
                          <a:spcPts val="0"/>
                        </a:spcBef>
                        <a:spcAft>
                          <a:spcPts val="0"/>
                        </a:spcAft>
                      </a:pPr>
                      <a:r>
                        <a:rPr lang="en-US" sz="1600">
                          <a:effectLst/>
                          <a:latin typeface="Calibri" panose="020F0502020204030204" pitchFamily="34" charset="0"/>
                        </a:rPr>
                        <a:t>Todo</a:t>
                      </a:r>
                      <a:endParaRPr lang="en-US" sz="1600">
                        <a:effectLst/>
                        <a:latin typeface="Calibri" panose="020F0502020204030204" pitchFamily="34" charset="0"/>
                        <a:ea typeface="MS Mincho" panose="02020609040205080304" pitchFamily="49" charset="-128"/>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ts val="1400"/>
                        </a:lnSpc>
                        <a:spcBef>
                          <a:spcPts val="0"/>
                        </a:spcBef>
                        <a:spcAft>
                          <a:spcPts val="0"/>
                        </a:spcAft>
                      </a:pPr>
                      <a:r>
                        <a:rPr lang="en-US" sz="1600">
                          <a:effectLst/>
                          <a:latin typeface="Calibri" panose="020F0502020204030204" pitchFamily="34" charset="0"/>
                        </a:rPr>
                        <a:t>GML</a:t>
                      </a:r>
                      <a:endParaRPr lang="en-US" sz="1600">
                        <a:effectLst/>
                        <a:latin typeface="Calibri" panose="020F0502020204030204" pitchFamily="34" charset="0"/>
                        <a:ea typeface="MS Mincho" panose="02020609040205080304" pitchFamily="49" charset="-128"/>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22130">
                <a:tc>
                  <a:txBody>
                    <a:bodyPr/>
                    <a:lstStyle/>
                    <a:p>
                      <a:pPr marL="0" marR="0" algn="just">
                        <a:lnSpc>
                          <a:spcPts val="1400"/>
                        </a:lnSpc>
                        <a:spcBef>
                          <a:spcPts val="0"/>
                        </a:spcBef>
                        <a:spcAft>
                          <a:spcPts val="0"/>
                        </a:spcAft>
                      </a:pPr>
                      <a:r>
                        <a:rPr lang="en-US" sz="1800" dirty="0">
                          <a:effectLst/>
                          <a:latin typeface="Calibri" panose="020F0502020204030204" pitchFamily="34" charset="0"/>
                        </a:rPr>
                        <a:t>Support Vector Machine SVM</a:t>
                      </a:r>
                      <a:endParaRPr lang="en-US" sz="1800" dirty="0">
                        <a:effectLst/>
                        <a:latin typeface="Calibri" panose="020F0502020204030204" pitchFamily="34" charset="0"/>
                        <a:ea typeface="MS Mincho" panose="02020609040205080304" pitchFamily="49" charset="-128"/>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ts val="1400"/>
                        </a:lnSpc>
                        <a:spcBef>
                          <a:spcPts val="0"/>
                        </a:spcBef>
                        <a:spcAft>
                          <a:spcPts val="0"/>
                        </a:spcAft>
                      </a:pPr>
                      <a:r>
                        <a:rPr lang="en-US" sz="1600" dirty="0">
                          <a:effectLst/>
                          <a:latin typeface="Calibri" panose="020F0502020204030204" pitchFamily="34" charset="0"/>
                        </a:rPr>
                        <a:t>Learn and Classify</a:t>
                      </a:r>
                      <a:endParaRPr lang="en-US" sz="1600" dirty="0">
                        <a:effectLst/>
                        <a:latin typeface="Calibri" panose="020F0502020204030204" pitchFamily="34" charset="0"/>
                        <a:ea typeface="MS Mincho" panose="02020609040205080304" pitchFamily="49" charset="-128"/>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ts val="1400"/>
                        </a:lnSpc>
                        <a:spcBef>
                          <a:spcPts val="0"/>
                        </a:spcBef>
                        <a:spcAft>
                          <a:spcPts val="0"/>
                        </a:spcAft>
                      </a:pPr>
                      <a:r>
                        <a:rPr lang="en-US" sz="1600" dirty="0">
                          <a:effectLst/>
                          <a:latin typeface="Calibri" panose="020F0502020204030204" pitchFamily="34" charset="0"/>
                        </a:rPr>
                        <a:t>Vectors</a:t>
                      </a:r>
                      <a:endParaRPr lang="en-US" sz="1600" dirty="0">
                        <a:effectLst/>
                        <a:latin typeface="Calibri" panose="020F0502020204030204" pitchFamily="34" charset="0"/>
                        <a:ea typeface="MS Mincho" panose="02020609040205080304" pitchFamily="49" charset="-128"/>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ts val="1400"/>
                        </a:lnSpc>
                        <a:spcBef>
                          <a:spcPts val="0"/>
                        </a:spcBef>
                        <a:spcAft>
                          <a:spcPts val="0"/>
                        </a:spcAft>
                      </a:pPr>
                      <a:r>
                        <a:rPr lang="en-US" sz="1600">
                          <a:effectLst/>
                          <a:latin typeface="Calibri" panose="020F0502020204030204" pitchFamily="34" charset="0"/>
                        </a:rPr>
                        <a:t>Seq</a:t>
                      </a:r>
                      <a:endParaRPr lang="en-US" sz="1600">
                        <a:effectLst/>
                        <a:latin typeface="Calibri" panose="020F0502020204030204" pitchFamily="34" charset="0"/>
                        <a:ea typeface="MS Mincho" panose="02020609040205080304" pitchFamily="49" charset="-128"/>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ts val="1400"/>
                        </a:lnSpc>
                        <a:spcBef>
                          <a:spcPts val="0"/>
                        </a:spcBef>
                        <a:spcAft>
                          <a:spcPts val="0"/>
                        </a:spcAft>
                      </a:pPr>
                      <a:r>
                        <a:rPr lang="en-US" sz="1600">
                          <a:effectLst/>
                          <a:latin typeface="Calibri" panose="020F0502020204030204" pitchFamily="34" charset="0"/>
                        </a:rPr>
                        <a:t>GML</a:t>
                      </a:r>
                      <a:endParaRPr lang="en-US" sz="1600">
                        <a:effectLst/>
                        <a:latin typeface="Calibri" panose="020F0502020204030204" pitchFamily="34" charset="0"/>
                        <a:ea typeface="MS Mincho" panose="02020609040205080304" pitchFamily="49" charset="-128"/>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13656">
                <a:tc>
                  <a:txBody>
                    <a:bodyPr/>
                    <a:lstStyle/>
                    <a:p>
                      <a:pPr marL="0" marR="0" algn="just">
                        <a:lnSpc>
                          <a:spcPts val="1400"/>
                        </a:lnSpc>
                        <a:spcBef>
                          <a:spcPts val="0"/>
                        </a:spcBef>
                        <a:spcAft>
                          <a:spcPts val="0"/>
                        </a:spcAft>
                      </a:pPr>
                      <a:r>
                        <a:rPr lang="en-US" sz="1800" dirty="0">
                          <a:effectLst/>
                          <a:latin typeface="Calibri" panose="020F0502020204030204" pitchFamily="34" charset="0"/>
                        </a:rPr>
                        <a:t>Random Forest</a:t>
                      </a:r>
                      <a:endParaRPr lang="en-US" sz="1800" dirty="0">
                        <a:effectLst/>
                        <a:latin typeface="Calibri" panose="020F0502020204030204" pitchFamily="34" charset="0"/>
                        <a:ea typeface="MS Mincho" panose="02020609040205080304" pitchFamily="49" charset="-128"/>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ts val="1400"/>
                        </a:lnSpc>
                        <a:spcBef>
                          <a:spcPts val="0"/>
                        </a:spcBef>
                        <a:spcAft>
                          <a:spcPts val="0"/>
                        </a:spcAft>
                      </a:pPr>
                      <a:r>
                        <a:rPr lang="en-US" sz="1600" dirty="0">
                          <a:effectLst/>
                          <a:latin typeface="Calibri" panose="020F0502020204030204" pitchFamily="34" charset="0"/>
                        </a:rPr>
                        <a:t>Learn and Classify</a:t>
                      </a:r>
                      <a:endParaRPr lang="en-US" sz="1600" dirty="0">
                        <a:effectLst/>
                        <a:latin typeface="Calibri" panose="020F0502020204030204" pitchFamily="34" charset="0"/>
                        <a:ea typeface="MS Mincho" panose="02020609040205080304" pitchFamily="49" charset="-128"/>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ts val="1400"/>
                        </a:lnSpc>
                        <a:spcBef>
                          <a:spcPts val="0"/>
                        </a:spcBef>
                        <a:spcAft>
                          <a:spcPts val="0"/>
                        </a:spcAft>
                      </a:pPr>
                      <a:r>
                        <a:rPr lang="en-US" sz="1600" dirty="0">
                          <a:effectLst/>
                          <a:latin typeface="Calibri" panose="020F0502020204030204" pitchFamily="34" charset="0"/>
                        </a:rPr>
                        <a:t>Vectors</a:t>
                      </a:r>
                      <a:endParaRPr lang="en-US" sz="1600" dirty="0">
                        <a:effectLst/>
                        <a:latin typeface="Calibri" panose="020F0502020204030204" pitchFamily="34" charset="0"/>
                        <a:ea typeface="MS Mincho" panose="02020609040205080304" pitchFamily="49" charset="-128"/>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ts val="1400"/>
                        </a:lnSpc>
                        <a:spcBef>
                          <a:spcPts val="0"/>
                        </a:spcBef>
                        <a:spcAft>
                          <a:spcPts val="0"/>
                        </a:spcAft>
                      </a:pPr>
                      <a:r>
                        <a:rPr lang="en-US" sz="1600" dirty="0">
                          <a:effectLst/>
                          <a:latin typeface="Calibri" panose="020F0502020204030204" pitchFamily="34" charset="0"/>
                        </a:rPr>
                        <a:t>P-DM</a:t>
                      </a:r>
                      <a:endParaRPr lang="en-US" sz="1600" dirty="0">
                        <a:effectLst/>
                        <a:latin typeface="Calibri" panose="020F0502020204030204" pitchFamily="34" charset="0"/>
                        <a:ea typeface="MS Mincho" panose="02020609040205080304" pitchFamily="49" charset="-128"/>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ts val="1400"/>
                        </a:lnSpc>
                        <a:spcBef>
                          <a:spcPts val="0"/>
                        </a:spcBef>
                        <a:spcAft>
                          <a:spcPts val="0"/>
                        </a:spcAft>
                      </a:pPr>
                      <a:r>
                        <a:rPr lang="en-US" sz="1600">
                          <a:effectLst/>
                          <a:latin typeface="Calibri" panose="020F0502020204030204" pitchFamily="34" charset="0"/>
                        </a:rPr>
                        <a:t>PP</a:t>
                      </a:r>
                      <a:endParaRPr lang="en-US" sz="1600">
                        <a:effectLst/>
                        <a:latin typeface="Calibri" panose="020F0502020204030204" pitchFamily="34" charset="0"/>
                        <a:ea typeface="MS Mincho" panose="02020609040205080304" pitchFamily="49" charset="-128"/>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13656">
                <a:tc>
                  <a:txBody>
                    <a:bodyPr/>
                    <a:lstStyle/>
                    <a:p>
                      <a:pPr marL="0" marR="0" algn="just">
                        <a:lnSpc>
                          <a:spcPts val="1400"/>
                        </a:lnSpc>
                        <a:spcBef>
                          <a:spcPts val="0"/>
                        </a:spcBef>
                        <a:spcAft>
                          <a:spcPts val="0"/>
                        </a:spcAft>
                      </a:pPr>
                      <a:r>
                        <a:rPr lang="en-US" sz="1800" dirty="0">
                          <a:effectLst/>
                          <a:latin typeface="Calibri" panose="020F0502020204030204" pitchFamily="34" charset="0"/>
                        </a:rPr>
                        <a:t>Gibbs sampling (MCMC)</a:t>
                      </a:r>
                      <a:endParaRPr lang="en-US" sz="1800" dirty="0">
                        <a:effectLst/>
                        <a:latin typeface="Calibri" panose="020F0502020204030204" pitchFamily="34" charset="0"/>
                        <a:ea typeface="MS Mincho" panose="02020609040205080304" pitchFamily="49" charset="-128"/>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ts val="1400"/>
                        </a:lnSpc>
                        <a:spcBef>
                          <a:spcPts val="0"/>
                        </a:spcBef>
                        <a:spcAft>
                          <a:spcPts val="0"/>
                        </a:spcAft>
                      </a:pPr>
                      <a:r>
                        <a:rPr lang="en-US" sz="1600">
                          <a:effectLst/>
                          <a:latin typeface="Calibri" panose="020F0502020204030204" pitchFamily="34" charset="0"/>
                        </a:rPr>
                        <a:t>Solve global inference problems</a:t>
                      </a:r>
                      <a:endParaRPr lang="en-US" sz="1600">
                        <a:effectLst/>
                        <a:latin typeface="Calibri" panose="020F0502020204030204" pitchFamily="34" charset="0"/>
                        <a:ea typeface="MS Mincho" panose="02020609040205080304" pitchFamily="49" charset="-128"/>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ts val="1400"/>
                        </a:lnSpc>
                        <a:spcBef>
                          <a:spcPts val="0"/>
                        </a:spcBef>
                        <a:spcAft>
                          <a:spcPts val="0"/>
                        </a:spcAft>
                      </a:pPr>
                      <a:r>
                        <a:rPr lang="en-US" sz="1600" dirty="0">
                          <a:effectLst/>
                          <a:latin typeface="Calibri" panose="020F0502020204030204" pitchFamily="34" charset="0"/>
                        </a:rPr>
                        <a:t>Graph </a:t>
                      </a:r>
                      <a:endParaRPr lang="en-US" sz="1600" dirty="0">
                        <a:effectLst/>
                        <a:latin typeface="Calibri" panose="020F0502020204030204" pitchFamily="34" charset="0"/>
                        <a:ea typeface="MS Mincho" panose="02020609040205080304" pitchFamily="49" charset="-128"/>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ts val="1400"/>
                        </a:lnSpc>
                        <a:spcBef>
                          <a:spcPts val="0"/>
                        </a:spcBef>
                        <a:spcAft>
                          <a:spcPts val="0"/>
                        </a:spcAft>
                      </a:pPr>
                      <a:r>
                        <a:rPr lang="en-US" sz="1600" dirty="0" err="1">
                          <a:effectLst/>
                          <a:latin typeface="Calibri" panose="020F0502020204030204" pitchFamily="34" charset="0"/>
                        </a:rPr>
                        <a:t>Todo</a:t>
                      </a:r>
                      <a:endParaRPr lang="en-US" sz="1600" dirty="0">
                        <a:effectLst/>
                        <a:latin typeface="Calibri" panose="020F0502020204030204" pitchFamily="34" charset="0"/>
                        <a:ea typeface="MS Mincho" panose="02020609040205080304" pitchFamily="49" charset="-128"/>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ts val="1400"/>
                        </a:lnSpc>
                        <a:spcBef>
                          <a:spcPts val="0"/>
                        </a:spcBef>
                        <a:spcAft>
                          <a:spcPts val="0"/>
                        </a:spcAft>
                      </a:pPr>
                      <a:r>
                        <a:rPr lang="en-US" sz="1600">
                          <a:effectLst/>
                          <a:latin typeface="Calibri" panose="020F0502020204030204" pitchFamily="34" charset="0"/>
                        </a:rPr>
                        <a:t>GML</a:t>
                      </a:r>
                      <a:endParaRPr lang="en-US" sz="1600">
                        <a:effectLst/>
                        <a:latin typeface="Calibri" panose="020F0502020204030204" pitchFamily="34" charset="0"/>
                        <a:ea typeface="MS Mincho" panose="02020609040205080304" pitchFamily="49" charset="-128"/>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641857">
                <a:tc>
                  <a:txBody>
                    <a:bodyPr/>
                    <a:lstStyle/>
                    <a:p>
                      <a:pPr marL="0" marR="0" algn="just">
                        <a:lnSpc>
                          <a:spcPts val="1400"/>
                        </a:lnSpc>
                        <a:spcBef>
                          <a:spcPts val="0"/>
                        </a:spcBef>
                        <a:spcAft>
                          <a:spcPts val="0"/>
                        </a:spcAft>
                      </a:pPr>
                      <a:r>
                        <a:rPr lang="en-US" sz="1800" dirty="0">
                          <a:effectLst/>
                          <a:latin typeface="Calibri" panose="020F0502020204030204" pitchFamily="34" charset="0"/>
                        </a:rPr>
                        <a:t>Latent </a:t>
                      </a:r>
                      <a:r>
                        <a:rPr lang="en-US" sz="1800" dirty="0" err="1">
                          <a:effectLst/>
                          <a:latin typeface="Calibri" panose="020F0502020204030204" pitchFamily="34" charset="0"/>
                        </a:rPr>
                        <a:t>Dirichlet</a:t>
                      </a:r>
                      <a:r>
                        <a:rPr lang="en-US" sz="1800" dirty="0">
                          <a:effectLst/>
                          <a:latin typeface="Calibri" panose="020F0502020204030204" pitchFamily="34" charset="0"/>
                        </a:rPr>
                        <a:t> Allocation LDA with Gibbs sampling or Var. Bayes</a:t>
                      </a:r>
                      <a:endParaRPr lang="en-US" sz="1800" dirty="0">
                        <a:effectLst/>
                        <a:latin typeface="Calibri" panose="020F0502020204030204" pitchFamily="34" charset="0"/>
                        <a:ea typeface="MS Mincho" panose="02020609040205080304" pitchFamily="49" charset="-128"/>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ts val="1400"/>
                        </a:lnSpc>
                        <a:spcBef>
                          <a:spcPts val="0"/>
                        </a:spcBef>
                        <a:spcAft>
                          <a:spcPts val="0"/>
                        </a:spcAft>
                      </a:pPr>
                      <a:r>
                        <a:rPr lang="en-US" sz="1600">
                          <a:effectLst/>
                          <a:latin typeface="Calibri" panose="020F0502020204030204" pitchFamily="34" charset="0"/>
                        </a:rPr>
                        <a:t>Topic models (Latent factors)</a:t>
                      </a:r>
                      <a:endParaRPr lang="en-US" sz="1600">
                        <a:effectLst/>
                        <a:latin typeface="Calibri" panose="020F0502020204030204" pitchFamily="34" charset="0"/>
                        <a:ea typeface="MS Mincho" panose="02020609040205080304" pitchFamily="49" charset="-128"/>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ts val="1400"/>
                        </a:lnSpc>
                        <a:spcBef>
                          <a:spcPts val="0"/>
                        </a:spcBef>
                        <a:spcAft>
                          <a:spcPts val="0"/>
                        </a:spcAft>
                      </a:pPr>
                      <a:r>
                        <a:rPr lang="en-US" sz="1600" dirty="0">
                          <a:effectLst/>
                          <a:latin typeface="Calibri" panose="020F0502020204030204" pitchFamily="34" charset="0"/>
                        </a:rPr>
                        <a:t>Bag of “words”</a:t>
                      </a:r>
                      <a:endParaRPr lang="en-US" sz="1600" dirty="0">
                        <a:effectLst/>
                        <a:latin typeface="Calibri" panose="020F0502020204030204" pitchFamily="34" charset="0"/>
                        <a:ea typeface="MS Mincho" panose="02020609040205080304" pitchFamily="49" charset="-128"/>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ts val="1400"/>
                        </a:lnSpc>
                        <a:spcBef>
                          <a:spcPts val="0"/>
                        </a:spcBef>
                        <a:spcAft>
                          <a:spcPts val="0"/>
                        </a:spcAft>
                      </a:pPr>
                      <a:r>
                        <a:rPr lang="en-US" sz="1600" dirty="0">
                          <a:effectLst/>
                          <a:latin typeface="Calibri" panose="020F0502020204030204" pitchFamily="34" charset="0"/>
                        </a:rPr>
                        <a:t>P-DM</a:t>
                      </a:r>
                      <a:endParaRPr lang="en-US" sz="1600" dirty="0">
                        <a:effectLst/>
                        <a:latin typeface="Calibri" panose="020F0502020204030204" pitchFamily="34" charset="0"/>
                        <a:ea typeface="MS Mincho" panose="02020609040205080304" pitchFamily="49" charset="-128"/>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ts val="1400"/>
                        </a:lnSpc>
                        <a:spcBef>
                          <a:spcPts val="0"/>
                        </a:spcBef>
                        <a:spcAft>
                          <a:spcPts val="0"/>
                        </a:spcAft>
                      </a:pPr>
                      <a:r>
                        <a:rPr lang="en-US" sz="1600">
                          <a:effectLst/>
                          <a:latin typeface="Calibri" panose="020F0502020204030204" pitchFamily="34" charset="0"/>
                        </a:rPr>
                        <a:t>GML</a:t>
                      </a:r>
                      <a:endParaRPr lang="en-US" sz="1600">
                        <a:effectLst/>
                        <a:latin typeface="Calibri" panose="020F0502020204030204" pitchFamily="34" charset="0"/>
                        <a:ea typeface="MS Mincho" panose="02020609040205080304" pitchFamily="49" charset="-128"/>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90311">
                <a:tc>
                  <a:txBody>
                    <a:bodyPr/>
                    <a:lstStyle/>
                    <a:p>
                      <a:pPr marL="0" marR="0" algn="just">
                        <a:lnSpc>
                          <a:spcPts val="1400"/>
                        </a:lnSpc>
                        <a:spcBef>
                          <a:spcPts val="0"/>
                        </a:spcBef>
                        <a:spcAft>
                          <a:spcPts val="0"/>
                        </a:spcAft>
                      </a:pPr>
                      <a:r>
                        <a:rPr lang="en-US" sz="1800" dirty="0">
                          <a:effectLst/>
                          <a:latin typeface="Calibri" panose="020F0502020204030204" pitchFamily="34" charset="0"/>
                        </a:rPr>
                        <a:t>Singular Value Decomposition SVD</a:t>
                      </a:r>
                      <a:endParaRPr lang="en-US" sz="1800" dirty="0">
                        <a:effectLst/>
                        <a:latin typeface="Calibri" panose="020F0502020204030204" pitchFamily="34" charset="0"/>
                        <a:ea typeface="MS Mincho" panose="02020609040205080304" pitchFamily="49" charset="-128"/>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ts val="1400"/>
                        </a:lnSpc>
                        <a:spcBef>
                          <a:spcPts val="0"/>
                        </a:spcBef>
                        <a:spcAft>
                          <a:spcPts val="0"/>
                        </a:spcAft>
                      </a:pPr>
                      <a:r>
                        <a:rPr lang="en-US" sz="1600">
                          <a:effectLst/>
                          <a:latin typeface="Calibri" panose="020F0502020204030204" pitchFamily="34" charset="0"/>
                        </a:rPr>
                        <a:t>Dimension Reduction and PCA</a:t>
                      </a:r>
                      <a:endParaRPr lang="en-US" sz="1600">
                        <a:effectLst/>
                        <a:latin typeface="Calibri" panose="020F0502020204030204" pitchFamily="34" charset="0"/>
                        <a:ea typeface="MS Mincho" panose="02020609040205080304" pitchFamily="49" charset="-128"/>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ts val="1400"/>
                        </a:lnSpc>
                        <a:spcBef>
                          <a:spcPts val="0"/>
                        </a:spcBef>
                        <a:spcAft>
                          <a:spcPts val="0"/>
                        </a:spcAft>
                      </a:pPr>
                      <a:r>
                        <a:rPr lang="en-US" sz="1600" dirty="0">
                          <a:effectLst/>
                          <a:latin typeface="Calibri" panose="020F0502020204030204" pitchFamily="34" charset="0"/>
                        </a:rPr>
                        <a:t>Vectors</a:t>
                      </a:r>
                      <a:endParaRPr lang="en-US" sz="1600" dirty="0">
                        <a:effectLst/>
                        <a:latin typeface="Calibri" panose="020F0502020204030204" pitchFamily="34" charset="0"/>
                        <a:ea typeface="MS Mincho" panose="02020609040205080304" pitchFamily="49" charset="-128"/>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ts val="1400"/>
                        </a:lnSpc>
                        <a:spcBef>
                          <a:spcPts val="0"/>
                        </a:spcBef>
                        <a:spcAft>
                          <a:spcPts val="0"/>
                        </a:spcAft>
                      </a:pPr>
                      <a:r>
                        <a:rPr lang="en-US" sz="1600" dirty="0" err="1">
                          <a:effectLst/>
                          <a:latin typeface="Calibri" panose="020F0502020204030204" pitchFamily="34" charset="0"/>
                        </a:rPr>
                        <a:t>Seq</a:t>
                      </a:r>
                      <a:endParaRPr lang="en-US" sz="1600" dirty="0">
                        <a:effectLst/>
                        <a:latin typeface="Calibri" panose="020F0502020204030204" pitchFamily="34" charset="0"/>
                        <a:ea typeface="MS Mincho" panose="02020609040205080304" pitchFamily="49" charset="-128"/>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ts val="1400"/>
                        </a:lnSpc>
                        <a:spcBef>
                          <a:spcPts val="0"/>
                        </a:spcBef>
                        <a:spcAft>
                          <a:spcPts val="0"/>
                        </a:spcAft>
                      </a:pPr>
                      <a:r>
                        <a:rPr lang="en-US" sz="1600" dirty="0">
                          <a:effectLst/>
                          <a:latin typeface="Calibri" panose="020F0502020204030204" pitchFamily="34" charset="0"/>
                        </a:rPr>
                        <a:t>GML</a:t>
                      </a:r>
                      <a:endParaRPr lang="en-US" sz="1600" dirty="0">
                        <a:effectLst/>
                        <a:latin typeface="Calibri" panose="020F0502020204030204" pitchFamily="34" charset="0"/>
                        <a:ea typeface="MS Mincho" panose="02020609040205080304" pitchFamily="49" charset="-128"/>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97842">
                <a:tc>
                  <a:txBody>
                    <a:bodyPr/>
                    <a:lstStyle/>
                    <a:p>
                      <a:pPr marL="0" marR="0" algn="just">
                        <a:lnSpc>
                          <a:spcPts val="1400"/>
                        </a:lnSpc>
                        <a:spcBef>
                          <a:spcPts val="0"/>
                        </a:spcBef>
                        <a:spcAft>
                          <a:spcPts val="0"/>
                        </a:spcAft>
                      </a:pPr>
                      <a:r>
                        <a:rPr lang="en-US" sz="1800" dirty="0">
                          <a:effectLst/>
                          <a:latin typeface="Calibri" panose="020F0502020204030204" pitchFamily="34" charset="0"/>
                        </a:rPr>
                        <a:t>Hidden Markov Models (HMM)</a:t>
                      </a:r>
                      <a:endParaRPr lang="en-US" sz="1800" dirty="0">
                        <a:effectLst/>
                        <a:latin typeface="Calibri" panose="020F0502020204030204" pitchFamily="34" charset="0"/>
                        <a:ea typeface="MS Mincho" panose="02020609040205080304" pitchFamily="49" charset="-128"/>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ts val="1400"/>
                        </a:lnSpc>
                        <a:spcBef>
                          <a:spcPts val="0"/>
                        </a:spcBef>
                        <a:spcAft>
                          <a:spcPts val="0"/>
                        </a:spcAft>
                      </a:pPr>
                      <a:r>
                        <a:rPr lang="en-US" sz="1600" dirty="0">
                          <a:effectLst/>
                          <a:latin typeface="Calibri" panose="020F0502020204030204" pitchFamily="34" charset="0"/>
                        </a:rPr>
                        <a:t>Global inference on sequence models</a:t>
                      </a:r>
                      <a:endParaRPr lang="en-US" sz="1600" dirty="0">
                        <a:effectLst/>
                        <a:latin typeface="Calibri" panose="020F0502020204030204" pitchFamily="34" charset="0"/>
                        <a:ea typeface="MS Mincho" panose="02020609040205080304" pitchFamily="49" charset="-128"/>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ts val="1400"/>
                        </a:lnSpc>
                        <a:spcBef>
                          <a:spcPts val="0"/>
                        </a:spcBef>
                        <a:spcAft>
                          <a:spcPts val="0"/>
                        </a:spcAft>
                      </a:pPr>
                      <a:r>
                        <a:rPr lang="en-US" sz="1600" dirty="0">
                          <a:effectLst/>
                          <a:latin typeface="Calibri" panose="020F0502020204030204" pitchFamily="34" charset="0"/>
                        </a:rPr>
                        <a:t>Vectors</a:t>
                      </a:r>
                      <a:endParaRPr lang="en-US" sz="1600" dirty="0">
                        <a:effectLst/>
                        <a:latin typeface="Calibri" panose="020F0502020204030204" pitchFamily="34" charset="0"/>
                        <a:ea typeface="MS Mincho" panose="02020609040205080304" pitchFamily="49" charset="-128"/>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ts val="1400"/>
                        </a:lnSpc>
                        <a:spcBef>
                          <a:spcPts val="0"/>
                        </a:spcBef>
                        <a:spcAft>
                          <a:spcPts val="0"/>
                        </a:spcAft>
                      </a:pPr>
                      <a:r>
                        <a:rPr lang="en-US" sz="1600" dirty="0" err="1">
                          <a:effectLst/>
                          <a:latin typeface="Calibri" panose="020F0502020204030204" pitchFamily="34" charset="0"/>
                        </a:rPr>
                        <a:t>Seq</a:t>
                      </a:r>
                      <a:endParaRPr lang="en-US" sz="1600" dirty="0">
                        <a:effectLst/>
                        <a:latin typeface="Calibri" panose="020F0502020204030204" pitchFamily="34" charset="0"/>
                        <a:ea typeface="MS Mincho" panose="02020609040205080304" pitchFamily="49" charset="-128"/>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ts val="1400"/>
                        </a:lnSpc>
                        <a:spcBef>
                          <a:spcPts val="0"/>
                        </a:spcBef>
                        <a:spcAft>
                          <a:spcPts val="0"/>
                        </a:spcAft>
                      </a:pPr>
                      <a:r>
                        <a:rPr lang="en-US" sz="1600" dirty="0">
                          <a:effectLst/>
                          <a:latin typeface="Calibri" panose="020F0502020204030204" pitchFamily="34" charset="0"/>
                        </a:rPr>
                        <a:t>PP &amp; GML</a:t>
                      </a:r>
                      <a:endParaRPr lang="en-US" sz="1600" dirty="0">
                        <a:effectLst/>
                        <a:latin typeface="Calibri" panose="020F0502020204030204" pitchFamily="34" charset="0"/>
                        <a:ea typeface="MS Mincho" panose="02020609040205080304" pitchFamily="49" charset="-128"/>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08279037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2" name="Table 201"/>
          <p:cNvGraphicFramePr>
            <a:graphicFrameLocks noGrp="1"/>
          </p:cNvGraphicFramePr>
          <p:nvPr>
            <p:extLst/>
          </p:nvPr>
        </p:nvGraphicFramePr>
        <p:xfrm>
          <a:off x="1563189" y="970488"/>
          <a:ext cx="7828156" cy="5781737"/>
        </p:xfrm>
        <a:graphic>
          <a:graphicData uri="http://schemas.openxmlformats.org/drawingml/2006/table">
            <a:tbl>
              <a:tblPr firstRow="1" bandRow="1">
                <a:tableStyleId>{5C22544A-7EE6-4342-B048-85BDC9FD1C3A}</a:tableStyleId>
              </a:tblPr>
              <a:tblGrid>
                <a:gridCol w="986741"/>
                <a:gridCol w="350229"/>
                <a:gridCol w="732427"/>
                <a:gridCol w="465033"/>
                <a:gridCol w="96881"/>
                <a:gridCol w="511422"/>
                <a:gridCol w="804233"/>
                <a:gridCol w="133698"/>
                <a:gridCol w="953318"/>
                <a:gridCol w="228640"/>
                <a:gridCol w="794433"/>
                <a:gridCol w="279020"/>
                <a:gridCol w="802182"/>
                <a:gridCol w="689899"/>
              </a:tblGrid>
              <a:tr h="867566">
                <a:tc>
                  <a:txBody>
                    <a:bodyPr/>
                    <a:lstStyle/>
                    <a:p>
                      <a:pPr algn="ctr"/>
                      <a:r>
                        <a:rPr lang="en-US" sz="1600" dirty="0" smtClean="0">
                          <a:solidFill>
                            <a:schemeClr val="tx1"/>
                          </a:solidFill>
                        </a:rPr>
                        <a:t>Govt. Operations</a:t>
                      </a:r>
                      <a:endParaRPr lang="en-US" sz="1600" dirty="0">
                        <a:solidFill>
                          <a:schemeClr val="tx1"/>
                        </a:solidFill>
                      </a:endParaRPr>
                    </a:p>
                  </a:txBody>
                  <a:tcPr marL="18288" marR="182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gridSpan="2">
                  <a:txBody>
                    <a:bodyPr/>
                    <a:lstStyle/>
                    <a:p>
                      <a:pPr algn="ctr"/>
                      <a:r>
                        <a:rPr lang="en-US" sz="1600" dirty="0" smtClean="0">
                          <a:solidFill>
                            <a:schemeClr val="tx1"/>
                          </a:solidFill>
                        </a:rPr>
                        <a:t>Commercial</a:t>
                      </a:r>
                    </a:p>
                    <a:p>
                      <a:pPr marL="0" marR="0" indent="0" algn="ctr" defTabSz="457200" rtl="0" eaLnBrk="1" fontAlgn="auto" latinLnBrk="0" hangingPunct="1">
                        <a:lnSpc>
                          <a:spcPct val="100000"/>
                        </a:lnSpc>
                        <a:spcBef>
                          <a:spcPts val="0"/>
                        </a:spcBef>
                        <a:spcAft>
                          <a:spcPts val="0"/>
                        </a:spcAft>
                        <a:buClrTx/>
                        <a:buSzTx/>
                        <a:buFontTx/>
                        <a:buNone/>
                        <a:tabLst/>
                        <a:defRPr/>
                      </a:pPr>
                      <a:r>
                        <a:rPr lang="en-US" sz="1600" dirty="0" smtClean="0">
                          <a:solidFill>
                            <a:schemeClr val="tx1"/>
                          </a:solidFill>
                        </a:rPr>
                        <a:t>Defense</a:t>
                      </a:r>
                    </a:p>
                  </a:txBody>
                  <a:tcPr marL="18288" marR="182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hMerge="1">
                  <a:txBody>
                    <a:bodyPr/>
                    <a:lstStyle/>
                    <a:p>
                      <a:endParaRPr lang="en-US"/>
                    </a:p>
                  </a:txBody>
                  <a:tcPr/>
                </a:tc>
                <a:tc gridSpan="3">
                  <a:txBody>
                    <a:bodyPr/>
                    <a:lstStyle/>
                    <a:p>
                      <a:pPr algn="ctr"/>
                      <a:r>
                        <a:rPr lang="en-US" sz="1600" dirty="0" smtClean="0">
                          <a:solidFill>
                            <a:schemeClr val="tx1"/>
                          </a:solidFill>
                        </a:rPr>
                        <a:t>Healthcare,</a:t>
                      </a:r>
                    </a:p>
                    <a:p>
                      <a:pPr algn="ctr"/>
                      <a:r>
                        <a:rPr lang="en-US" sz="1600" dirty="0" smtClean="0">
                          <a:solidFill>
                            <a:schemeClr val="tx1"/>
                          </a:solidFill>
                        </a:rPr>
                        <a:t>Life Science</a:t>
                      </a:r>
                      <a:endParaRPr lang="en-US" sz="1600" dirty="0">
                        <a:solidFill>
                          <a:schemeClr val="tx1"/>
                        </a:solidFill>
                      </a:endParaRPr>
                    </a:p>
                  </a:txBody>
                  <a:tcPr marL="18288" marR="182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hMerge="1">
                  <a:txBody>
                    <a:bodyPr/>
                    <a:lstStyle/>
                    <a:p>
                      <a:endParaRPr lang="en-US"/>
                    </a:p>
                  </a:txBody>
                  <a:tcPr/>
                </a:tc>
                <a:tc hMerge="1">
                  <a:txBody>
                    <a:bodyPr/>
                    <a:lstStyle/>
                    <a:p>
                      <a:endParaRPr lang="en-US"/>
                    </a:p>
                  </a:txBody>
                  <a:tcPr/>
                </a:tc>
                <a:tc gridSpan="2">
                  <a:txBody>
                    <a:bodyPr/>
                    <a:lstStyle/>
                    <a:p>
                      <a:pPr algn="ctr"/>
                      <a:r>
                        <a:rPr lang="en-US" sz="1600" dirty="0" smtClean="0">
                          <a:solidFill>
                            <a:schemeClr val="tx1"/>
                          </a:solidFill>
                        </a:rPr>
                        <a:t>Deep</a:t>
                      </a:r>
                      <a:r>
                        <a:rPr lang="en-US" sz="1600" baseline="0" dirty="0" smtClean="0">
                          <a:solidFill>
                            <a:schemeClr val="tx1"/>
                          </a:solidFill>
                        </a:rPr>
                        <a:t> Learning,</a:t>
                      </a:r>
                    </a:p>
                    <a:p>
                      <a:pPr algn="ctr"/>
                      <a:r>
                        <a:rPr lang="en-US" sz="1400" baseline="0" dirty="0" smtClean="0">
                          <a:solidFill>
                            <a:schemeClr val="tx1"/>
                          </a:solidFill>
                        </a:rPr>
                        <a:t>Social Media</a:t>
                      </a:r>
                      <a:endParaRPr lang="en-US" sz="1400" dirty="0">
                        <a:solidFill>
                          <a:schemeClr val="tx1"/>
                        </a:solidFill>
                      </a:endParaRPr>
                    </a:p>
                  </a:txBody>
                  <a:tcPr marL="18288" marR="182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hMerge="1">
                  <a:txBody>
                    <a:bodyPr/>
                    <a:lstStyle/>
                    <a:p>
                      <a:endParaRPr lang="en-US"/>
                    </a:p>
                  </a:txBody>
                  <a:tcPr/>
                </a:tc>
                <a:tc>
                  <a:txBody>
                    <a:bodyPr/>
                    <a:lstStyle/>
                    <a:p>
                      <a:pPr algn="ctr"/>
                      <a:r>
                        <a:rPr lang="en-US" sz="1600" dirty="0" smtClean="0">
                          <a:solidFill>
                            <a:schemeClr val="tx1"/>
                          </a:solidFill>
                        </a:rPr>
                        <a:t>Research </a:t>
                      </a:r>
                      <a:r>
                        <a:rPr lang="en-US" sz="1400" dirty="0" smtClean="0">
                          <a:solidFill>
                            <a:schemeClr val="tx1"/>
                          </a:solidFill>
                        </a:rPr>
                        <a:t>Ecosystems</a:t>
                      </a:r>
                      <a:endParaRPr lang="en-US" sz="1400" dirty="0">
                        <a:solidFill>
                          <a:schemeClr val="tx1"/>
                        </a:solidFill>
                      </a:endParaRPr>
                    </a:p>
                  </a:txBody>
                  <a:tcPr marL="18288" marR="182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gridSpan="2">
                  <a:txBody>
                    <a:bodyPr/>
                    <a:lstStyle/>
                    <a:p>
                      <a:pPr algn="ctr"/>
                      <a:r>
                        <a:rPr lang="en-US" sz="1600" dirty="0" smtClean="0">
                          <a:solidFill>
                            <a:schemeClr val="tx1"/>
                          </a:solidFill>
                        </a:rPr>
                        <a:t>Astronomy, </a:t>
                      </a:r>
                    </a:p>
                    <a:p>
                      <a:pPr algn="ctr"/>
                      <a:r>
                        <a:rPr lang="en-US" sz="1600" dirty="0" smtClean="0">
                          <a:solidFill>
                            <a:schemeClr val="tx1"/>
                          </a:solidFill>
                        </a:rPr>
                        <a:t>Physics</a:t>
                      </a:r>
                      <a:endParaRPr lang="en-US" sz="1600" dirty="0">
                        <a:solidFill>
                          <a:schemeClr val="tx1"/>
                        </a:solidFill>
                      </a:endParaRPr>
                    </a:p>
                  </a:txBody>
                  <a:tcPr marL="18288" marR="182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hMerge="1">
                  <a:txBody>
                    <a:bodyPr/>
                    <a:lstStyle/>
                    <a:p>
                      <a:endParaRPr lang="en-US"/>
                    </a:p>
                  </a:txBody>
                  <a:tcPr/>
                </a:tc>
                <a:tc gridSpan="2">
                  <a:txBody>
                    <a:bodyPr/>
                    <a:lstStyle/>
                    <a:p>
                      <a:pPr algn="ctr"/>
                      <a:r>
                        <a:rPr lang="en-US" sz="1600" dirty="0" smtClean="0">
                          <a:solidFill>
                            <a:schemeClr val="tx1"/>
                          </a:solidFill>
                        </a:rPr>
                        <a:t>Earth, </a:t>
                      </a:r>
                      <a:r>
                        <a:rPr lang="en-US" sz="1600" dirty="0" err="1" smtClean="0">
                          <a:solidFill>
                            <a:schemeClr val="tx1"/>
                          </a:solidFill>
                        </a:rPr>
                        <a:t>Env</a:t>
                      </a:r>
                      <a:r>
                        <a:rPr lang="en-US" sz="1600" dirty="0" smtClean="0">
                          <a:solidFill>
                            <a:schemeClr val="tx1"/>
                          </a:solidFill>
                        </a:rPr>
                        <a:t>., Polar Science</a:t>
                      </a:r>
                      <a:endParaRPr lang="en-US" sz="1600" dirty="0">
                        <a:solidFill>
                          <a:schemeClr val="tx1"/>
                        </a:solidFill>
                      </a:endParaRPr>
                    </a:p>
                  </a:txBody>
                  <a:tcPr marL="18288" marR="182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hMerge="1">
                  <a:txBody>
                    <a:bodyPr/>
                    <a:lstStyle/>
                    <a:p>
                      <a:endParaRPr lang="en-US"/>
                    </a:p>
                  </a:txBody>
                  <a:tcPr/>
                </a:tc>
                <a:tc>
                  <a:txBody>
                    <a:bodyPr/>
                    <a:lstStyle/>
                    <a:p>
                      <a:pPr algn="ctr"/>
                      <a:r>
                        <a:rPr lang="en-US" sz="1600" dirty="0" smtClean="0">
                          <a:solidFill>
                            <a:schemeClr val="tx1"/>
                          </a:solidFill>
                        </a:rPr>
                        <a:t>Energy</a:t>
                      </a:r>
                      <a:endParaRPr lang="en-US" sz="1600" dirty="0">
                        <a:solidFill>
                          <a:schemeClr val="tx1"/>
                        </a:solidFill>
                      </a:endParaRPr>
                    </a:p>
                  </a:txBody>
                  <a:tcPr marL="18288" marR="182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r>
              <a:tr h="365760">
                <a:tc gridSpan="14">
                  <a:txBody>
                    <a:bodyPr/>
                    <a:lstStyle/>
                    <a:p>
                      <a:pPr algn="ctr"/>
                      <a:r>
                        <a:rPr lang="en-US" sz="1600" smtClean="0">
                          <a:solidFill>
                            <a:schemeClr val="tx1"/>
                          </a:solidFill>
                        </a:rPr>
                        <a:t>(Inter)disciplinary</a:t>
                      </a:r>
                      <a:r>
                        <a:rPr lang="en-US" sz="1600" baseline="0" smtClean="0">
                          <a:solidFill>
                            <a:schemeClr val="tx1"/>
                          </a:solidFill>
                        </a:rPr>
                        <a:t> </a:t>
                      </a:r>
                      <a:r>
                        <a:rPr lang="en-US" sz="1600" smtClean="0">
                          <a:solidFill>
                            <a:schemeClr val="tx1"/>
                          </a:solidFill>
                        </a:rPr>
                        <a:t>Workflow</a:t>
                      </a:r>
                      <a:endParaRPr lang="en-US" sz="1600" dirty="0">
                        <a:solidFill>
                          <a:schemeClr val="tx1"/>
                        </a:solidFill>
                      </a:endParaRPr>
                    </a:p>
                  </a:txBody>
                  <a:tcPr marL="18288" marR="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1600" dirty="0" smtClean="0">
                        <a:solidFill>
                          <a:schemeClr val="tx1"/>
                        </a:solidFill>
                      </a:endParaRPr>
                    </a:p>
                  </a:txBody>
                  <a:tcPr marL="18288" marR="182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sz="1600" dirty="0">
                        <a:solidFill>
                          <a:schemeClr val="tx1"/>
                        </a:solidFill>
                      </a:endParaRPr>
                    </a:p>
                  </a:txBody>
                  <a:tcPr marL="18288" marR="182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sz="1400" dirty="0">
                        <a:solidFill>
                          <a:schemeClr val="tx1"/>
                        </a:solidFill>
                      </a:endParaRPr>
                    </a:p>
                  </a:txBody>
                  <a:tcPr marL="18288" marR="182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sz="1400" dirty="0">
                        <a:solidFill>
                          <a:schemeClr val="tx1"/>
                        </a:solidFill>
                      </a:endParaRPr>
                    </a:p>
                  </a:txBody>
                  <a:tcPr marL="18288" marR="182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sz="1600" dirty="0">
                        <a:solidFill>
                          <a:schemeClr val="tx1"/>
                        </a:solidFill>
                      </a:endParaRPr>
                    </a:p>
                  </a:txBody>
                  <a:tcPr marL="18288" marR="182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sz="1600" dirty="0">
                        <a:solidFill>
                          <a:schemeClr val="tx1"/>
                        </a:solidFill>
                      </a:endParaRPr>
                    </a:p>
                  </a:txBody>
                  <a:tcPr marL="18288" marR="182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sz="1600" dirty="0">
                        <a:solidFill>
                          <a:schemeClr val="tx1"/>
                        </a:solidFill>
                      </a:endParaRPr>
                    </a:p>
                  </a:txBody>
                  <a:tcPr marL="18288" marR="182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70339">
                <a:tc gridSpan="14">
                  <a:txBody>
                    <a:bodyPr/>
                    <a:lstStyle/>
                    <a:p>
                      <a:pPr algn="ctr"/>
                      <a:r>
                        <a:rPr lang="en-US" sz="1800" b="1" dirty="0" smtClean="0">
                          <a:solidFill>
                            <a:schemeClr val="tx1"/>
                          </a:solidFill>
                        </a:rPr>
                        <a:t>Analytics Libraries</a:t>
                      </a:r>
                      <a:endParaRPr lang="en-US" sz="1800" b="1" dirty="0">
                        <a:solidFill>
                          <a:schemeClr val="tx1"/>
                        </a:solidFill>
                      </a:endParaRPr>
                    </a:p>
                  </a:txBody>
                  <a:tcPr marL="18288" marR="182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hMerge="1">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1600" dirty="0" smtClean="0">
                        <a:solidFill>
                          <a:schemeClr val="tx1"/>
                        </a:solidFill>
                      </a:endParaRPr>
                    </a:p>
                  </a:txBody>
                  <a:tcPr marL="18288" marR="182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sz="1600" dirty="0">
                        <a:solidFill>
                          <a:schemeClr val="tx1"/>
                        </a:solidFill>
                      </a:endParaRPr>
                    </a:p>
                  </a:txBody>
                  <a:tcPr marL="18288" marR="182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sz="1400" dirty="0">
                        <a:solidFill>
                          <a:schemeClr val="tx1"/>
                        </a:solidFill>
                      </a:endParaRPr>
                    </a:p>
                  </a:txBody>
                  <a:tcPr marL="18288" marR="182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sz="1400" dirty="0">
                        <a:solidFill>
                          <a:schemeClr val="tx1"/>
                        </a:solidFill>
                      </a:endParaRPr>
                    </a:p>
                  </a:txBody>
                  <a:tcPr marL="18288" marR="182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sz="1600" dirty="0">
                        <a:solidFill>
                          <a:schemeClr val="tx1"/>
                        </a:solidFill>
                      </a:endParaRPr>
                    </a:p>
                  </a:txBody>
                  <a:tcPr marL="18288" marR="182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sz="1600" dirty="0">
                        <a:solidFill>
                          <a:schemeClr val="tx1"/>
                        </a:solidFill>
                      </a:endParaRPr>
                    </a:p>
                  </a:txBody>
                  <a:tcPr marL="18288" marR="182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sz="1600" dirty="0">
                        <a:solidFill>
                          <a:schemeClr val="tx1"/>
                        </a:solidFill>
                      </a:endParaRPr>
                    </a:p>
                  </a:txBody>
                  <a:tcPr marL="18288" marR="182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70339">
                <a:tc rowSpan="2" gridSpan="2">
                  <a:txBody>
                    <a:bodyPr/>
                    <a:lstStyle/>
                    <a:p>
                      <a:pPr algn="ctr"/>
                      <a:r>
                        <a:rPr lang="en-US" sz="1600" b="1" dirty="0" smtClean="0">
                          <a:solidFill>
                            <a:schemeClr val="tx1"/>
                          </a:solidFill>
                        </a:rPr>
                        <a:t>Native ABDS</a:t>
                      </a:r>
                    </a:p>
                    <a:p>
                      <a:pPr algn="ctr"/>
                      <a:r>
                        <a:rPr lang="en-US" sz="1600" dirty="0" smtClean="0">
                          <a:solidFill>
                            <a:schemeClr val="tx1"/>
                          </a:solidFill>
                        </a:rPr>
                        <a:t>SQL-engines, Storm,</a:t>
                      </a:r>
                      <a:r>
                        <a:rPr lang="en-US" sz="1600" baseline="0" dirty="0" smtClean="0">
                          <a:solidFill>
                            <a:schemeClr val="tx1"/>
                          </a:solidFill>
                        </a:rPr>
                        <a:t> </a:t>
                      </a:r>
                      <a:r>
                        <a:rPr lang="en-US" sz="1600" dirty="0" smtClean="0">
                          <a:solidFill>
                            <a:schemeClr val="tx1"/>
                          </a:solidFill>
                        </a:rPr>
                        <a:t>Impala, Hive, Shark</a:t>
                      </a:r>
                      <a:endParaRPr lang="en-US" sz="1600" dirty="0">
                        <a:solidFill>
                          <a:schemeClr val="tx1"/>
                        </a:solidFill>
                      </a:endParaRPr>
                    </a:p>
                  </a:txBody>
                  <a:tcPr marL="18288" marR="182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rowSpan="2" hMerge="1">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1600" dirty="0" smtClean="0">
                        <a:solidFill>
                          <a:schemeClr val="tx1"/>
                        </a:solidFill>
                      </a:endParaRPr>
                    </a:p>
                  </a:txBody>
                  <a:tcPr marL="18288" marR="182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gridSpan="2">
                  <a:txBody>
                    <a:bodyPr/>
                    <a:lstStyle/>
                    <a:p>
                      <a:pPr algn="ctr"/>
                      <a:r>
                        <a:rPr lang="en-US" dirty="0" smtClean="0"/>
                        <a:t> </a:t>
                      </a:r>
                      <a:r>
                        <a:rPr lang="en-US" sz="1600" b="1" dirty="0" smtClean="0"/>
                        <a:t>Native HPC</a:t>
                      </a:r>
                    </a:p>
                    <a:p>
                      <a:pPr algn="ctr"/>
                      <a:r>
                        <a:rPr lang="en-US" dirty="0" smtClean="0"/>
                        <a:t>MPI</a:t>
                      </a:r>
                      <a:endParaRPr lang="en-US" dirty="0"/>
                    </a:p>
                  </a:txBody>
                  <a:tcPr marL="18288" marR="182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rowSpan="2" hMerge="1">
                  <a:txBody>
                    <a:bodyPr/>
                    <a:lstStyle/>
                    <a:p>
                      <a:pPr algn="ctr"/>
                      <a:endParaRPr lang="en-US" sz="1600" b="1" dirty="0">
                        <a:solidFill>
                          <a:schemeClr val="tx1"/>
                        </a:solidFill>
                      </a:endParaRPr>
                    </a:p>
                  </a:txBody>
                  <a:tcPr marL="18288" marR="182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10">
                  <a:txBody>
                    <a:bodyPr/>
                    <a:lstStyle/>
                    <a:p>
                      <a:pPr algn="ctr"/>
                      <a:r>
                        <a:rPr lang="en-US" sz="1600" b="1" dirty="0" smtClean="0">
                          <a:solidFill>
                            <a:schemeClr val="tx1"/>
                          </a:solidFill>
                        </a:rPr>
                        <a:t>HPC-ABDS</a:t>
                      </a:r>
                      <a:r>
                        <a:rPr lang="en-US" sz="1600" b="1" baseline="0" dirty="0" smtClean="0">
                          <a:solidFill>
                            <a:schemeClr val="tx1"/>
                          </a:solidFill>
                        </a:rPr>
                        <a:t> MapReduce</a:t>
                      </a:r>
                      <a:endParaRPr lang="en-US" sz="1600" b="1" dirty="0">
                        <a:solidFill>
                          <a:schemeClr val="tx1"/>
                        </a:solidFill>
                      </a:endParaRPr>
                    </a:p>
                  </a:txBody>
                  <a:tcPr marL="18288" marR="182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0BBDC"/>
                    </a:solidFill>
                  </a:tcPr>
                </a:tc>
                <a:tc hMerge="1">
                  <a:txBody>
                    <a:bodyPr/>
                    <a:lstStyle/>
                    <a:p>
                      <a:endParaRPr lang="en-US"/>
                    </a:p>
                  </a:txBody>
                  <a:tcPr/>
                </a:tc>
                <a:tc hMerge="1">
                  <a:txBody>
                    <a:bodyPr/>
                    <a:lstStyle/>
                    <a:p>
                      <a:endParaRPr lang="en-US" sz="1400" dirty="0">
                        <a:solidFill>
                          <a:schemeClr val="tx1"/>
                        </a:solidFill>
                      </a:endParaRPr>
                    </a:p>
                  </a:txBody>
                  <a:tcPr marL="18288" marR="182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sz="1400" dirty="0">
                        <a:solidFill>
                          <a:schemeClr val="tx1"/>
                        </a:solidFill>
                      </a:endParaRPr>
                    </a:p>
                  </a:txBody>
                  <a:tcPr marL="18288" marR="182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sz="1600" dirty="0">
                        <a:solidFill>
                          <a:schemeClr val="tx1"/>
                        </a:solidFill>
                      </a:endParaRPr>
                    </a:p>
                  </a:txBody>
                  <a:tcPr marL="18288" marR="182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sz="1600" dirty="0">
                        <a:solidFill>
                          <a:schemeClr val="tx1"/>
                        </a:solidFill>
                      </a:endParaRPr>
                    </a:p>
                  </a:txBody>
                  <a:tcPr marL="18288" marR="182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sz="1600" dirty="0">
                        <a:solidFill>
                          <a:schemeClr val="tx1"/>
                        </a:solidFill>
                      </a:endParaRPr>
                    </a:p>
                  </a:txBody>
                  <a:tcPr marL="18288" marR="182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695019">
                <a:tc gridSpan="2" vMerge="1">
                  <a:txBody>
                    <a:bodyPr/>
                    <a:lstStyle/>
                    <a:p>
                      <a:endParaRPr lang="en-US" sz="1600" dirty="0">
                        <a:solidFill>
                          <a:schemeClr val="tx1"/>
                        </a:solidFill>
                      </a:endParaRPr>
                    </a:p>
                  </a:txBody>
                  <a:tcPr marL="18288" marR="182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vMerge="1">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1600" dirty="0" smtClean="0">
                        <a:solidFill>
                          <a:schemeClr val="tx1"/>
                        </a:solidFill>
                      </a:endParaRPr>
                    </a:p>
                  </a:txBody>
                  <a:tcPr marL="18288" marR="182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vMerge="1">
                  <a:txBody>
                    <a:bodyPr/>
                    <a:lstStyle/>
                    <a:p>
                      <a:endParaRPr lang="en-US"/>
                    </a:p>
                  </a:txBody>
                  <a:tcPr/>
                </a:tc>
                <a:tc hMerge="1" vMerge="1">
                  <a:txBody>
                    <a:bodyPr/>
                    <a:lstStyle/>
                    <a:p>
                      <a:endParaRPr lang="en-US" sz="1800" dirty="0">
                        <a:solidFill>
                          <a:schemeClr val="tx1"/>
                        </a:solidFill>
                      </a:endParaRPr>
                    </a:p>
                  </a:txBody>
                  <a:tcPr marL="18288" marR="182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3">
                  <a:txBody>
                    <a:bodyPr/>
                    <a:lstStyle/>
                    <a:p>
                      <a:r>
                        <a:rPr lang="en-US" sz="1800" dirty="0" smtClean="0">
                          <a:solidFill>
                            <a:schemeClr val="tx1"/>
                          </a:solidFill>
                        </a:rPr>
                        <a:t>Map Only, PP</a:t>
                      </a:r>
                    </a:p>
                    <a:p>
                      <a:r>
                        <a:rPr lang="en-US" sz="1800" dirty="0" smtClean="0">
                          <a:solidFill>
                            <a:schemeClr val="tx1"/>
                          </a:solidFill>
                        </a:rPr>
                        <a:t>Many Task</a:t>
                      </a:r>
                      <a:endParaRPr lang="en-US" sz="1800" dirty="0">
                        <a:solidFill>
                          <a:schemeClr val="tx1"/>
                        </a:solidFill>
                      </a:endParaRPr>
                    </a:p>
                  </a:txBody>
                  <a:tcPr marL="18288" marR="182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hMerge="1">
                  <a:txBody>
                    <a:bodyPr/>
                    <a:lstStyle/>
                    <a:p>
                      <a:endParaRPr lang="en-US"/>
                    </a:p>
                  </a:txBody>
                  <a:tcPr/>
                </a:tc>
                <a:tc hMerge="1">
                  <a:txBody>
                    <a:bodyPr/>
                    <a:lstStyle/>
                    <a:p>
                      <a:endParaRPr lang="en-US" sz="1400" dirty="0">
                        <a:solidFill>
                          <a:schemeClr val="tx1"/>
                        </a:solidFill>
                      </a:endParaRPr>
                    </a:p>
                  </a:txBody>
                  <a:tcPr marL="18288" marR="182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3">
                  <a:txBody>
                    <a:bodyPr/>
                    <a:lstStyle/>
                    <a:p>
                      <a:r>
                        <a:rPr lang="en-US" sz="1800" dirty="0" smtClean="0">
                          <a:solidFill>
                            <a:schemeClr val="tx1"/>
                          </a:solidFill>
                        </a:rPr>
                        <a:t>Classic MapReduce</a:t>
                      </a:r>
                      <a:endParaRPr lang="en-US" sz="1800" dirty="0">
                        <a:solidFill>
                          <a:schemeClr val="tx1"/>
                        </a:solidFill>
                      </a:endParaRPr>
                    </a:p>
                  </a:txBody>
                  <a:tcPr marL="18288" marR="182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hMerge="1">
                  <a:txBody>
                    <a:bodyPr/>
                    <a:lstStyle/>
                    <a:p>
                      <a:endParaRPr lang="en-US"/>
                    </a:p>
                  </a:txBody>
                  <a:tcPr/>
                </a:tc>
                <a:tc hMerge="1">
                  <a:txBody>
                    <a:bodyPr/>
                    <a:lstStyle/>
                    <a:p>
                      <a:endParaRPr lang="en-US"/>
                    </a:p>
                  </a:txBody>
                  <a:tcPr/>
                </a:tc>
                <a:tc gridSpan="2">
                  <a:txBody>
                    <a:bodyPr/>
                    <a:lstStyle/>
                    <a:p>
                      <a:r>
                        <a:rPr lang="en-US" dirty="0" smtClean="0"/>
                        <a:t>Map </a:t>
                      </a:r>
                      <a:br>
                        <a:rPr lang="en-US" dirty="0" smtClean="0"/>
                      </a:br>
                      <a:r>
                        <a:rPr lang="en-US" dirty="0" smtClean="0"/>
                        <a:t>Collective</a:t>
                      </a:r>
                      <a:endParaRPr lang="en-US" dirty="0"/>
                    </a:p>
                  </a:txBody>
                  <a:tcPr marL="18288" marR="182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hMerge="1">
                  <a:txBody>
                    <a:bodyPr/>
                    <a:lstStyle/>
                    <a:p>
                      <a:endParaRPr lang="en-US"/>
                    </a:p>
                  </a:txBody>
                  <a:tcPr/>
                </a:tc>
                <a:tc gridSpan="2">
                  <a:txBody>
                    <a:bodyPr/>
                    <a:lstStyle/>
                    <a:p>
                      <a:r>
                        <a:rPr lang="en-US" dirty="0" smtClean="0"/>
                        <a:t>Map – Point to Point, Graph</a:t>
                      </a:r>
                      <a:endParaRPr lang="en-US" dirty="0"/>
                    </a:p>
                  </a:txBody>
                  <a:tcPr marL="18288" marR="182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hMerge="1">
                  <a:txBody>
                    <a:bodyPr/>
                    <a:lstStyle/>
                    <a:p>
                      <a:endParaRPr lang="en-US"/>
                    </a:p>
                  </a:txBody>
                  <a:tcPr/>
                </a:tc>
              </a:tr>
              <a:tr h="408099">
                <a:tc gridSpan="14">
                  <a:txBody>
                    <a:bodyPr/>
                    <a:lstStyle/>
                    <a:p>
                      <a:pPr algn="ctr"/>
                      <a:r>
                        <a:rPr lang="en-US" sz="1800" kern="1200" dirty="0" smtClean="0">
                          <a:solidFill>
                            <a:schemeClr val="dk1"/>
                          </a:solidFill>
                          <a:effectLst/>
                          <a:latin typeface="+mn-lt"/>
                          <a:ea typeface="+mn-ea"/>
                          <a:cs typeface="+mn-cs"/>
                        </a:rPr>
                        <a:t> </a:t>
                      </a:r>
                      <a:r>
                        <a:rPr lang="en-US" sz="1800" b="1" kern="1200" dirty="0" err="1" smtClean="0">
                          <a:solidFill>
                            <a:schemeClr val="dk1"/>
                          </a:solidFill>
                          <a:effectLst/>
                          <a:latin typeface="+mn-lt"/>
                          <a:ea typeface="+mn-ea"/>
                          <a:cs typeface="+mn-cs"/>
                        </a:rPr>
                        <a:t>MI</a:t>
                      </a:r>
                      <a:r>
                        <a:rPr lang="en-US" sz="1800" kern="1200" dirty="0" err="1" smtClean="0">
                          <a:solidFill>
                            <a:schemeClr val="dk1"/>
                          </a:solidFill>
                          <a:effectLst/>
                          <a:latin typeface="+mn-lt"/>
                          <a:ea typeface="+mn-ea"/>
                          <a:cs typeface="+mn-cs"/>
                        </a:rPr>
                        <a:t>ddleware</a:t>
                      </a:r>
                      <a:r>
                        <a:rPr lang="en-US" sz="1800" kern="1200" dirty="0" smtClean="0">
                          <a:solidFill>
                            <a:schemeClr val="dk1"/>
                          </a:solidFill>
                          <a:effectLst/>
                          <a:latin typeface="+mn-lt"/>
                          <a:ea typeface="+mn-ea"/>
                          <a:cs typeface="+mn-cs"/>
                        </a:rPr>
                        <a:t> for </a:t>
                      </a:r>
                      <a:r>
                        <a:rPr lang="en-US" sz="1800" b="1" kern="1200" dirty="0" smtClean="0">
                          <a:solidFill>
                            <a:schemeClr val="dk1"/>
                          </a:solidFill>
                          <a:effectLst/>
                          <a:latin typeface="+mn-lt"/>
                          <a:ea typeface="+mn-ea"/>
                          <a:cs typeface="+mn-cs"/>
                        </a:rPr>
                        <a:t>D</a:t>
                      </a:r>
                      <a:r>
                        <a:rPr lang="en-US" sz="1800" kern="1200" dirty="0" smtClean="0">
                          <a:solidFill>
                            <a:schemeClr val="dk1"/>
                          </a:solidFill>
                          <a:effectLst/>
                          <a:latin typeface="+mn-lt"/>
                          <a:ea typeface="+mn-ea"/>
                          <a:cs typeface="+mn-cs"/>
                        </a:rPr>
                        <a:t>ata-Intensive </a:t>
                      </a:r>
                      <a:r>
                        <a:rPr lang="en-US" sz="1800" b="1" kern="1200" dirty="0" smtClean="0">
                          <a:solidFill>
                            <a:schemeClr val="dk1"/>
                          </a:solidFill>
                          <a:effectLst/>
                          <a:latin typeface="+mn-lt"/>
                          <a:ea typeface="+mn-ea"/>
                          <a:cs typeface="+mn-cs"/>
                        </a:rPr>
                        <a:t>A</a:t>
                      </a:r>
                      <a:r>
                        <a:rPr lang="en-US" sz="1800" kern="1200" dirty="0" smtClean="0">
                          <a:solidFill>
                            <a:schemeClr val="dk1"/>
                          </a:solidFill>
                          <a:effectLst/>
                          <a:latin typeface="+mn-lt"/>
                          <a:ea typeface="+mn-ea"/>
                          <a:cs typeface="+mn-cs"/>
                        </a:rPr>
                        <a:t>nalytics and </a:t>
                      </a:r>
                      <a:r>
                        <a:rPr lang="en-US" sz="1800" b="1" kern="1200" dirty="0" smtClean="0">
                          <a:solidFill>
                            <a:schemeClr val="dk1"/>
                          </a:solidFill>
                          <a:effectLst/>
                          <a:latin typeface="+mn-lt"/>
                          <a:ea typeface="+mn-ea"/>
                          <a:cs typeface="+mn-cs"/>
                        </a:rPr>
                        <a:t>S</a:t>
                      </a:r>
                      <a:r>
                        <a:rPr lang="en-US" sz="1800" kern="1200" dirty="0" smtClean="0">
                          <a:solidFill>
                            <a:schemeClr val="dk1"/>
                          </a:solidFill>
                          <a:effectLst/>
                          <a:latin typeface="+mn-lt"/>
                          <a:ea typeface="+mn-ea"/>
                          <a:cs typeface="+mn-cs"/>
                        </a:rPr>
                        <a:t>cience (MIDAS) API</a:t>
                      </a:r>
                    </a:p>
                  </a:txBody>
                  <a:tcPr marL="18288" marR="182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hMerge="1">
                  <a:txBody>
                    <a:bodyPr/>
                    <a:lstStyle/>
                    <a:p>
                      <a:endParaRPr lang="en-US"/>
                    </a:p>
                  </a:txBody>
                  <a:tcPr/>
                </a:tc>
                <a:tc hMerge="1">
                  <a:txBody>
                    <a:bodyPr/>
                    <a:lstStyle/>
                    <a:p>
                      <a:pPr algn="ctr"/>
                      <a:endParaRPr lang="en-US" dirty="0"/>
                    </a:p>
                  </a:txBody>
                  <a:tcPr marL="18288" marR="182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sz="1800" dirty="0">
                        <a:solidFill>
                          <a:schemeClr val="tx1"/>
                        </a:solidFill>
                      </a:endParaRPr>
                    </a:p>
                  </a:txBody>
                  <a:tcPr marL="18288" marR="182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marL="18288" marR="182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tr>
              <a:tr h="913164">
                <a:tc gridSpan="7">
                  <a:txBody>
                    <a:bodyPr/>
                    <a:lstStyle/>
                    <a:p>
                      <a:pPr algn="ctr"/>
                      <a:r>
                        <a:rPr lang="en-US" sz="1800" b="1" kern="1200" dirty="0" smtClean="0">
                          <a:solidFill>
                            <a:schemeClr val="dk1"/>
                          </a:solidFill>
                          <a:effectLst/>
                          <a:latin typeface="+mn-lt"/>
                          <a:ea typeface="+mn-ea"/>
                          <a:cs typeface="+mn-cs"/>
                        </a:rPr>
                        <a:t>Communication</a:t>
                      </a:r>
                      <a:endParaRPr lang="en-US" sz="1800" kern="1200" dirty="0" smtClean="0">
                        <a:solidFill>
                          <a:schemeClr val="dk1"/>
                        </a:solidFill>
                        <a:effectLst/>
                        <a:latin typeface="+mn-lt"/>
                        <a:ea typeface="+mn-ea"/>
                        <a:cs typeface="+mn-cs"/>
                      </a:endParaRPr>
                    </a:p>
                    <a:p>
                      <a:pPr algn="ctr"/>
                      <a:r>
                        <a:rPr lang="en-US" sz="1800" kern="1200" dirty="0" smtClean="0">
                          <a:solidFill>
                            <a:schemeClr val="dk1"/>
                          </a:solidFill>
                          <a:effectLst/>
                          <a:latin typeface="+mn-lt"/>
                          <a:ea typeface="+mn-ea"/>
                          <a:cs typeface="+mn-cs"/>
                        </a:rPr>
                        <a:t>(MPI, RDMA, Hadoop Shuffle/Reduce, HARP Collectives, Giraph point-to-point)</a:t>
                      </a:r>
                      <a:endParaRPr lang="en-US" sz="1600" dirty="0">
                        <a:solidFill>
                          <a:schemeClr val="tx1"/>
                        </a:solidFill>
                      </a:endParaRPr>
                    </a:p>
                  </a:txBody>
                  <a:tcPr marL="18288" marR="182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7">
                  <a:txBody>
                    <a:bodyPr/>
                    <a:lstStyle/>
                    <a:p>
                      <a:pPr algn="ctr"/>
                      <a:r>
                        <a:rPr lang="en-US" sz="1800" b="1" kern="1200" dirty="0" smtClean="0">
                          <a:solidFill>
                            <a:schemeClr val="dk1"/>
                          </a:solidFill>
                          <a:effectLst/>
                          <a:latin typeface="+mn-lt"/>
                          <a:ea typeface="+mn-ea"/>
                          <a:cs typeface="+mn-cs"/>
                        </a:rPr>
                        <a:t>Data Systems and Abstractions</a:t>
                      </a:r>
                      <a:endParaRPr lang="en-US" sz="1800" kern="1200" dirty="0" smtClean="0">
                        <a:solidFill>
                          <a:schemeClr val="dk1"/>
                        </a:solidFill>
                        <a:effectLst/>
                        <a:latin typeface="+mn-lt"/>
                        <a:ea typeface="+mn-ea"/>
                        <a:cs typeface="+mn-cs"/>
                      </a:endParaRPr>
                    </a:p>
                    <a:p>
                      <a:pPr algn="ctr"/>
                      <a:r>
                        <a:rPr lang="en-US" sz="1800" kern="1200" dirty="0" smtClean="0">
                          <a:solidFill>
                            <a:schemeClr val="dk1"/>
                          </a:solidFill>
                          <a:effectLst/>
                          <a:latin typeface="+mn-lt"/>
                          <a:ea typeface="+mn-ea"/>
                          <a:cs typeface="+mn-cs"/>
                        </a:rPr>
                        <a:t>(In-Memory; </a:t>
                      </a:r>
                      <a:r>
                        <a:rPr lang="en-US" sz="1800" kern="1200" dirty="0" err="1" smtClean="0">
                          <a:solidFill>
                            <a:schemeClr val="dk1"/>
                          </a:solidFill>
                          <a:effectLst/>
                          <a:latin typeface="+mn-lt"/>
                          <a:ea typeface="+mn-ea"/>
                          <a:cs typeface="+mn-cs"/>
                        </a:rPr>
                        <a:t>HBase</a:t>
                      </a:r>
                      <a:r>
                        <a:rPr lang="en-US" sz="1800" kern="1200" dirty="0" smtClean="0">
                          <a:solidFill>
                            <a:schemeClr val="dk1"/>
                          </a:solidFill>
                          <a:effectLst/>
                          <a:latin typeface="+mn-lt"/>
                          <a:ea typeface="+mn-ea"/>
                          <a:cs typeface="+mn-cs"/>
                        </a:rPr>
                        <a:t>, Object Stores, other NoSQL stores, Spatial, SQL, Files)</a:t>
                      </a:r>
                      <a:endParaRPr lang="en-US" sz="1600" dirty="0">
                        <a:solidFill>
                          <a:schemeClr val="tx1"/>
                        </a:solidFill>
                      </a:endParaRPr>
                    </a:p>
                  </a:txBody>
                  <a:tcPr marL="18288" marR="182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639215">
                <a:tc gridSpan="5">
                  <a:txBody>
                    <a:bodyPr/>
                    <a:lstStyle/>
                    <a:p>
                      <a:pPr algn="ctr"/>
                      <a:r>
                        <a:rPr lang="en-US" sz="1800" b="1" kern="1200" dirty="0" smtClean="0">
                          <a:solidFill>
                            <a:schemeClr val="dk1"/>
                          </a:solidFill>
                          <a:effectLst/>
                          <a:latin typeface="+mn-lt"/>
                          <a:ea typeface="+mn-ea"/>
                          <a:cs typeface="+mn-cs"/>
                        </a:rPr>
                        <a:t>Higher-Level Workload Management </a:t>
                      </a:r>
                      <a:r>
                        <a:rPr lang="en-US" sz="1800" kern="1200" dirty="0" smtClean="0">
                          <a:solidFill>
                            <a:schemeClr val="dk1"/>
                          </a:solidFill>
                          <a:effectLst/>
                          <a:latin typeface="+mn-lt"/>
                          <a:ea typeface="+mn-ea"/>
                          <a:cs typeface="+mn-cs"/>
                        </a:rPr>
                        <a:t>(</a:t>
                      </a:r>
                      <a:r>
                        <a:rPr lang="en-US" sz="1800" kern="1200" dirty="0" err="1" smtClean="0">
                          <a:solidFill>
                            <a:schemeClr val="dk1"/>
                          </a:solidFill>
                          <a:effectLst/>
                          <a:latin typeface="+mn-lt"/>
                          <a:ea typeface="+mn-ea"/>
                          <a:cs typeface="+mn-cs"/>
                        </a:rPr>
                        <a:t>Tez</a:t>
                      </a:r>
                      <a:r>
                        <a:rPr lang="en-US" sz="1800" kern="1200" dirty="0" smtClean="0">
                          <a:solidFill>
                            <a:schemeClr val="dk1"/>
                          </a:solidFill>
                          <a:effectLst/>
                          <a:latin typeface="+mn-lt"/>
                          <a:ea typeface="+mn-ea"/>
                          <a:cs typeface="+mn-cs"/>
                        </a:rPr>
                        <a:t>, Llama)</a:t>
                      </a:r>
                    </a:p>
                  </a:txBody>
                  <a:tcPr marL="18288" marR="182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algn="ctr"/>
                      <a:r>
                        <a:rPr lang="en-US" sz="1800" b="1" kern="1200" dirty="0" smtClean="0">
                          <a:solidFill>
                            <a:schemeClr val="dk1"/>
                          </a:solidFill>
                          <a:effectLst/>
                          <a:latin typeface="+mn-lt"/>
                          <a:ea typeface="+mn-ea"/>
                          <a:cs typeface="+mn-cs"/>
                        </a:rPr>
                        <a:t>Workload Management</a:t>
                      </a:r>
                      <a:endParaRPr lang="en-US" sz="1800" kern="1200" dirty="0" smtClean="0">
                        <a:solidFill>
                          <a:schemeClr val="dk1"/>
                        </a:solidFill>
                        <a:effectLst/>
                        <a:latin typeface="+mn-lt"/>
                        <a:ea typeface="+mn-ea"/>
                        <a:cs typeface="+mn-cs"/>
                      </a:endParaRPr>
                    </a:p>
                    <a:p>
                      <a:pPr algn="ctr"/>
                      <a:r>
                        <a:rPr lang="en-US" sz="1800" kern="1200" dirty="0" smtClean="0">
                          <a:solidFill>
                            <a:schemeClr val="dk1"/>
                          </a:solidFill>
                          <a:effectLst/>
                          <a:latin typeface="+mn-lt"/>
                          <a:ea typeface="+mn-ea"/>
                          <a:cs typeface="+mn-cs"/>
                        </a:rPr>
                        <a:t>(Pilots, Condor)</a:t>
                      </a:r>
                      <a:endParaRPr lang="en-US" sz="1600" dirty="0">
                        <a:solidFill>
                          <a:schemeClr val="tx1"/>
                        </a:solidFill>
                      </a:endParaRPr>
                    </a:p>
                  </a:txBody>
                  <a:tcPr marL="18288" marR="182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tc gridSpan="4">
                  <a:txBody>
                    <a:bodyPr/>
                    <a:lstStyle/>
                    <a:p>
                      <a:pPr algn="ctr"/>
                      <a:r>
                        <a:rPr lang="en-US" sz="1800" b="1" kern="1200" dirty="0" smtClean="0">
                          <a:solidFill>
                            <a:schemeClr val="dk1"/>
                          </a:solidFill>
                          <a:effectLst/>
                          <a:latin typeface="+mn-lt"/>
                          <a:ea typeface="+mn-ea"/>
                          <a:cs typeface="+mn-cs"/>
                        </a:rPr>
                        <a:t>Framework specific Scheduling </a:t>
                      </a:r>
                      <a:r>
                        <a:rPr lang="en-US" sz="1800" kern="1200" dirty="0" smtClean="0">
                          <a:solidFill>
                            <a:schemeClr val="dk1"/>
                          </a:solidFill>
                          <a:effectLst/>
                          <a:latin typeface="+mn-lt"/>
                          <a:ea typeface="+mn-ea"/>
                          <a:cs typeface="+mn-cs"/>
                        </a:rPr>
                        <a:t>(e.g. YARN)</a:t>
                      </a:r>
                      <a:endParaRPr lang="en-US" sz="1600" dirty="0">
                        <a:solidFill>
                          <a:schemeClr val="tx1"/>
                        </a:solidFill>
                      </a:endParaRPr>
                    </a:p>
                  </a:txBody>
                  <a:tcPr marL="18288" marR="182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hMerge="1">
                  <a:txBody>
                    <a:bodyPr/>
                    <a:lstStyle/>
                    <a:p>
                      <a:endParaRPr lang="en-US"/>
                    </a:p>
                  </a:txBody>
                  <a:tcPr/>
                </a:tc>
                <a:tc hMerge="1">
                  <a:txBody>
                    <a:bodyPr/>
                    <a:lstStyle/>
                    <a:p>
                      <a:endParaRPr lang="en-US"/>
                    </a:p>
                  </a:txBody>
                  <a:tcPr/>
                </a:tc>
                <a:tc hMerge="1">
                  <a:txBody>
                    <a:bodyPr/>
                    <a:lstStyle/>
                    <a:p>
                      <a:endParaRPr lang="en-US"/>
                    </a:p>
                  </a:txBody>
                  <a:tcPr/>
                </a:tc>
              </a:tr>
              <a:tr h="639215">
                <a:tc gridSpan="7">
                  <a:txBody>
                    <a:bodyPr/>
                    <a:lstStyle/>
                    <a:p>
                      <a:pPr algn="ctr"/>
                      <a:r>
                        <a:rPr lang="en-US" sz="1800" b="1" kern="1200" dirty="0" smtClean="0">
                          <a:solidFill>
                            <a:schemeClr val="dk1"/>
                          </a:solidFill>
                          <a:effectLst/>
                          <a:latin typeface="+mn-lt"/>
                          <a:ea typeface="+mn-ea"/>
                          <a:cs typeface="+mn-cs"/>
                        </a:rPr>
                        <a:t>External Data Access</a:t>
                      </a:r>
                      <a:endParaRPr lang="en-US" sz="1800" kern="1200" dirty="0" smtClean="0">
                        <a:solidFill>
                          <a:schemeClr val="dk1"/>
                        </a:solidFill>
                        <a:effectLst/>
                        <a:latin typeface="+mn-lt"/>
                        <a:ea typeface="+mn-ea"/>
                        <a:cs typeface="+mn-cs"/>
                      </a:endParaRPr>
                    </a:p>
                    <a:p>
                      <a:pPr algn="ctr"/>
                      <a:r>
                        <a:rPr lang="en-US" sz="1800" kern="1200" dirty="0" smtClean="0">
                          <a:solidFill>
                            <a:schemeClr val="dk1"/>
                          </a:solidFill>
                          <a:effectLst/>
                          <a:latin typeface="+mn-lt"/>
                          <a:ea typeface="+mn-ea"/>
                          <a:cs typeface="+mn-cs"/>
                        </a:rPr>
                        <a:t>(Virtual </a:t>
                      </a:r>
                      <a:r>
                        <a:rPr lang="en-US" sz="1800" kern="1200" dirty="0" err="1" smtClean="0">
                          <a:solidFill>
                            <a:schemeClr val="dk1"/>
                          </a:solidFill>
                          <a:effectLst/>
                          <a:latin typeface="+mn-lt"/>
                          <a:ea typeface="+mn-ea"/>
                          <a:cs typeface="+mn-cs"/>
                        </a:rPr>
                        <a:t>Filesystem</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GridFTP</a:t>
                      </a:r>
                      <a:r>
                        <a:rPr lang="en-US" sz="1800" kern="1200" dirty="0" smtClean="0">
                          <a:solidFill>
                            <a:schemeClr val="dk1"/>
                          </a:solidFill>
                          <a:effectLst/>
                          <a:latin typeface="+mn-lt"/>
                          <a:ea typeface="+mn-ea"/>
                          <a:cs typeface="+mn-cs"/>
                        </a:rPr>
                        <a:t>, SRM, SSH)</a:t>
                      </a:r>
                      <a:endParaRPr lang="en-US" sz="1600" dirty="0">
                        <a:solidFill>
                          <a:schemeClr val="tx1"/>
                        </a:solidFill>
                      </a:endParaRPr>
                    </a:p>
                  </a:txBody>
                  <a:tcPr marL="18288" marR="182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7">
                  <a:txBody>
                    <a:bodyPr/>
                    <a:lstStyle/>
                    <a:p>
                      <a:pPr algn="ctr"/>
                      <a:r>
                        <a:rPr lang="en-US" sz="1800" b="1" kern="1200" dirty="0" smtClean="0">
                          <a:solidFill>
                            <a:schemeClr val="dk1"/>
                          </a:solidFill>
                          <a:effectLst/>
                          <a:latin typeface="+mn-lt"/>
                          <a:ea typeface="+mn-ea"/>
                          <a:cs typeface="+mn-cs"/>
                        </a:rPr>
                        <a:t>Cluster Resource Manager</a:t>
                      </a:r>
                      <a:endParaRPr lang="en-US" sz="1800" kern="1200" dirty="0" smtClean="0">
                        <a:solidFill>
                          <a:schemeClr val="dk1"/>
                        </a:solidFill>
                        <a:effectLst/>
                        <a:latin typeface="+mn-lt"/>
                        <a:ea typeface="+mn-ea"/>
                        <a:cs typeface="+mn-cs"/>
                      </a:endParaRPr>
                    </a:p>
                    <a:p>
                      <a:pPr algn="ctr"/>
                      <a:r>
                        <a:rPr lang="en-US" sz="1800" kern="1200" dirty="0" smtClean="0">
                          <a:solidFill>
                            <a:schemeClr val="dk1"/>
                          </a:solidFill>
                          <a:effectLst/>
                          <a:latin typeface="+mn-lt"/>
                          <a:ea typeface="+mn-ea"/>
                          <a:cs typeface="+mn-cs"/>
                        </a:rPr>
                        <a:t>(YARN, </a:t>
                      </a:r>
                      <a:r>
                        <a:rPr lang="en-US" sz="1800" kern="1200" dirty="0" err="1" smtClean="0">
                          <a:solidFill>
                            <a:schemeClr val="dk1"/>
                          </a:solidFill>
                          <a:effectLst/>
                          <a:latin typeface="+mn-lt"/>
                          <a:ea typeface="+mn-ea"/>
                          <a:cs typeface="+mn-cs"/>
                        </a:rPr>
                        <a:t>Mesos</a:t>
                      </a:r>
                      <a:r>
                        <a:rPr lang="en-US" sz="1800" kern="1200" dirty="0" smtClean="0">
                          <a:solidFill>
                            <a:schemeClr val="dk1"/>
                          </a:solidFill>
                          <a:effectLst/>
                          <a:latin typeface="+mn-lt"/>
                          <a:ea typeface="+mn-ea"/>
                          <a:cs typeface="+mn-cs"/>
                        </a:rPr>
                        <a:t>, SLURM, Torque, SGE)</a:t>
                      </a:r>
                      <a:endParaRPr lang="en-US" sz="1600" dirty="0">
                        <a:solidFill>
                          <a:schemeClr val="tx1"/>
                        </a:solidFill>
                      </a:endParaRPr>
                    </a:p>
                  </a:txBody>
                  <a:tcPr marL="18288" marR="182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370339">
                <a:tc gridSpan="14">
                  <a:txBody>
                    <a:bodyPr/>
                    <a:lstStyle/>
                    <a:p>
                      <a:pPr algn="ctr"/>
                      <a:r>
                        <a:rPr lang="en-US" sz="1800" b="1" kern="1200" dirty="0" smtClean="0">
                          <a:solidFill>
                            <a:schemeClr val="dk1"/>
                          </a:solidFill>
                          <a:effectLst/>
                          <a:latin typeface="+mn-lt"/>
                          <a:ea typeface="+mn-ea"/>
                          <a:cs typeface="+mn-cs"/>
                        </a:rPr>
                        <a:t>Compute, Storage and Data Resources</a:t>
                      </a:r>
                      <a:r>
                        <a:rPr lang="en-US" sz="1600" dirty="0" smtClean="0">
                          <a:effectLst/>
                        </a:rPr>
                        <a:t> </a:t>
                      </a:r>
                      <a:r>
                        <a:rPr lang="en-US" sz="1800" kern="1200" dirty="0" smtClean="0">
                          <a:solidFill>
                            <a:schemeClr val="dk1"/>
                          </a:solidFill>
                          <a:effectLst/>
                          <a:latin typeface="+mn-lt"/>
                          <a:ea typeface="+mn-ea"/>
                          <a:cs typeface="+mn-cs"/>
                        </a:rPr>
                        <a:t>(Nodes, Cores, </a:t>
                      </a:r>
                      <a:r>
                        <a:rPr lang="en-US" sz="1800" kern="1200" dirty="0" err="1" smtClean="0">
                          <a:solidFill>
                            <a:schemeClr val="dk1"/>
                          </a:solidFill>
                          <a:effectLst/>
                          <a:latin typeface="+mn-lt"/>
                          <a:ea typeface="+mn-ea"/>
                          <a:cs typeface="+mn-cs"/>
                        </a:rPr>
                        <a:t>Lustre</a:t>
                      </a:r>
                      <a:r>
                        <a:rPr lang="en-US" sz="1800" kern="1200" dirty="0" smtClean="0">
                          <a:solidFill>
                            <a:schemeClr val="dk1"/>
                          </a:solidFill>
                          <a:effectLst/>
                          <a:latin typeface="+mn-lt"/>
                          <a:ea typeface="+mn-ea"/>
                          <a:cs typeface="+mn-cs"/>
                        </a:rPr>
                        <a:t>, HDFS)</a:t>
                      </a:r>
                    </a:p>
                  </a:txBody>
                  <a:tcPr marL="18288" marR="182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bl>
          </a:graphicData>
        </a:graphic>
      </p:graphicFrame>
      <p:graphicFrame>
        <p:nvGraphicFramePr>
          <p:cNvPr id="203" name="Table 202"/>
          <p:cNvGraphicFramePr>
            <a:graphicFrameLocks noGrp="1"/>
          </p:cNvGraphicFramePr>
          <p:nvPr>
            <p:extLst/>
          </p:nvPr>
        </p:nvGraphicFramePr>
        <p:xfrm>
          <a:off x="9377083" y="979716"/>
          <a:ext cx="1238668" cy="5765331"/>
        </p:xfrm>
        <a:graphic>
          <a:graphicData uri="http://schemas.openxmlformats.org/drawingml/2006/table">
            <a:tbl>
              <a:tblPr firstRow="1" bandRow="1">
                <a:tableStyleId>{073A0DAA-6AF3-43AB-8588-CEC1D06C72B9}</a:tableStyleId>
              </a:tblPr>
              <a:tblGrid>
                <a:gridCol w="1238668"/>
              </a:tblGrid>
              <a:tr h="1350364">
                <a:tc>
                  <a:txBody>
                    <a:bodyPr/>
                    <a:lstStyle/>
                    <a:p>
                      <a:pPr algn="ctr"/>
                      <a:r>
                        <a:rPr lang="en-US" b="0" dirty="0" smtClean="0">
                          <a:solidFill>
                            <a:schemeClr val="tx1"/>
                          </a:solidFill>
                        </a:rPr>
                        <a:t>Community &amp; Examples</a:t>
                      </a:r>
                      <a:endParaRPr lang="en-US" b="0" dirty="0">
                        <a:solidFill>
                          <a:schemeClr val="tx1"/>
                        </a:solidFill>
                      </a:endParaRPr>
                    </a:p>
                  </a:txBody>
                  <a:tcPr marL="27432" marR="2743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r>
              <a:tr h="376544">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b="1" kern="1200" dirty="0" smtClean="0">
                          <a:solidFill>
                            <a:schemeClr val="tx1"/>
                          </a:solidFill>
                          <a:effectLst/>
                          <a:latin typeface="+mn-lt"/>
                          <a:ea typeface="+mn-ea"/>
                          <a:cs typeface="+mn-cs"/>
                        </a:rPr>
                        <a:t>SPIDAL</a:t>
                      </a:r>
                      <a:endParaRPr lang="en-US" sz="1800" kern="1200" dirty="0" smtClean="0">
                        <a:solidFill>
                          <a:schemeClr val="tx1"/>
                        </a:solidFill>
                        <a:effectLst/>
                        <a:latin typeface="+mn-lt"/>
                        <a:ea typeface="+mn-ea"/>
                        <a:cs typeface="+mn-cs"/>
                      </a:endParaRPr>
                    </a:p>
                  </a:txBody>
                  <a:tcPr marL="27432" marR="2743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r>
              <a:tr h="1051726">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i="0" kern="1200" dirty="0" smtClean="0">
                          <a:solidFill>
                            <a:schemeClr val="tx1"/>
                          </a:solidFill>
                          <a:effectLst/>
                          <a:latin typeface="+mn-lt"/>
                          <a:ea typeface="+mn-ea"/>
                          <a:cs typeface="+mn-cs"/>
                        </a:rPr>
                        <a:t>Programming </a:t>
                      </a:r>
                      <a:r>
                        <a:rPr lang="en-US" sz="1800" i="0" kern="1200" dirty="0" smtClean="0">
                          <a:solidFill>
                            <a:schemeClr val="tx1"/>
                          </a:solidFill>
                          <a:effectLst/>
                          <a:latin typeface="+mn-lt"/>
                          <a:ea typeface="+mn-ea"/>
                          <a:cs typeface="+mn-cs"/>
                        </a:rPr>
                        <a:t>&amp; </a:t>
                      </a:r>
                      <a:r>
                        <a:rPr lang="en-US" sz="1600" i="0" kern="1200" dirty="0" smtClean="0">
                          <a:solidFill>
                            <a:schemeClr val="tx1"/>
                          </a:solidFill>
                          <a:effectLst/>
                          <a:latin typeface="+mn-lt"/>
                          <a:ea typeface="+mn-ea"/>
                          <a:cs typeface="+mn-cs"/>
                        </a:rPr>
                        <a:t>Runtime Models</a:t>
                      </a:r>
                    </a:p>
                  </a:txBody>
                  <a:tcPr marL="27432" marR="2743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r>
              <a:tr h="1955873">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b="1" i="0" kern="1200" dirty="0" smtClean="0">
                          <a:solidFill>
                            <a:schemeClr val="tx1"/>
                          </a:solidFill>
                          <a:effectLst/>
                          <a:latin typeface="+mn-lt"/>
                          <a:ea typeface="+mn-ea"/>
                          <a:cs typeface="+mn-cs"/>
                        </a:rPr>
                        <a:t>MIDAS</a:t>
                      </a:r>
                    </a:p>
                  </a:txBody>
                  <a:tcPr marL="27432" marR="2743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r>
              <a:tr h="1030824">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b="0" i="0" kern="1200" dirty="0" smtClean="0">
                          <a:solidFill>
                            <a:schemeClr val="dk1"/>
                          </a:solidFill>
                          <a:effectLst/>
                          <a:latin typeface="+mn-lt"/>
                          <a:ea typeface="+mn-ea"/>
                          <a:cs typeface="+mn-cs"/>
                        </a:rPr>
                        <a:t>Resource Fabric</a:t>
                      </a:r>
                    </a:p>
                  </a:txBody>
                  <a:tcPr marL="27432" marR="2743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r>
            </a:tbl>
          </a:graphicData>
        </a:graphic>
      </p:graphicFrame>
      <p:sp>
        <p:nvSpPr>
          <p:cNvPr id="204" name="Title 203"/>
          <p:cNvSpPr>
            <a:spLocks noGrp="1"/>
          </p:cNvSpPr>
          <p:nvPr>
            <p:ph type="title"/>
          </p:nvPr>
        </p:nvSpPr>
        <p:spPr>
          <a:xfrm>
            <a:off x="1888603" y="-16163"/>
            <a:ext cx="8229600" cy="611586"/>
          </a:xfrm>
        </p:spPr>
        <p:txBody>
          <a:bodyPr>
            <a:normAutofit fontScale="90000"/>
          </a:bodyPr>
          <a:lstStyle/>
          <a:p>
            <a:r>
              <a:rPr lang="en-US" b="1" dirty="0" smtClean="0">
                <a:solidFill>
                  <a:schemeClr val="accent1">
                    <a:lumMod val="50000"/>
                  </a:schemeClr>
                </a:solidFill>
              </a:rPr>
              <a:t>Applications SPIDAL MIDAS ABDS</a:t>
            </a:r>
            <a:endParaRPr lang="en-US" b="1" dirty="0">
              <a:solidFill>
                <a:schemeClr val="accent1">
                  <a:lumMod val="50000"/>
                </a:schemeClr>
              </a:solidFill>
            </a:endParaRPr>
          </a:p>
        </p:txBody>
      </p:sp>
    </p:spTree>
    <p:extLst>
      <p:ext uri="{BB962C8B-B14F-4D97-AF65-F5344CB8AC3E}">
        <p14:creationId xmlns:p14="http://schemas.microsoft.com/office/powerpoint/2010/main" val="65117014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1436" y="0"/>
            <a:ext cx="10972800" cy="558312"/>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p>
            <a:pPr eaLnBrk="0" fontAlgn="base" hangingPunct="0">
              <a:spcAft>
                <a:spcPct val="0"/>
              </a:spcAft>
            </a:pPr>
            <a:r>
              <a:rPr lang="en-US" sz="3200" b="1" dirty="0">
                <a:solidFill>
                  <a:srgbClr val="B30838"/>
                </a:solidFill>
                <a:cs typeface="ＭＳ Ｐゴシック" pitchFamily="-107" charset="-128"/>
              </a:rPr>
              <a:t>Summary of Insights</a:t>
            </a:r>
          </a:p>
        </p:txBody>
      </p:sp>
      <p:sp>
        <p:nvSpPr>
          <p:cNvPr id="3" name="Content Placeholder 2"/>
          <p:cNvSpPr>
            <a:spLocks noGrp="1"/>
          </p:cNvSpPr>
          <p:nvPr>
            <p:ph idx="1"/>
          </p:nvPr>
        </p:nvSpPr>
        <p:spPr>
          <a:xfrm>
            <a:off x="105438" y="1304752"/>
            <a:ext cx="12086562" cy="5051598"/>
          </a:xfrm>
        </p:spPr>
        <p:txBody>
          <a:bodyPr>
            <a:normAutofit lnSpcReduction="10000"/>
          </a:bodyPr>
          <a:lstStyle/>
          <a:p>
            <a:r>
              <a:rPr lang="en-US" sz="2400" dirty="0" smtClean="0"/>
              <a:t>Proposed</a:t>
            </a:r>
            <a:r>
              <a:rPr lang="en-US" sz="2400" b="1" dirty="0" smtClean="0"/>
              <a:t> classification of Big Data applications </a:t>
            </a:r>
            <a:r>
              <a:rPr lang="en-US" sz="2400" dirty="0" smtClean="0"/>
              <a:t>with features generalized as facets and kernels for analytics</a:t>
            </a:r>
          </a:p>
          <a:p>
            <a:r>
              <a:rPr lang="en-US" sz="2400" dirty="0" smtClean="0"/>
              <a:t>Identification of </a:t>
            </a:r>
            <a:r>
              <a:rPr lang="en-US" sz="2400" b="1" dirty="0" smtClean="0"/>
              <a:t>Apache Big Data Software Stack </a:t>
            </a:r>
            <a:r>
              <a:rPr lang="en-US" sz="2400" dirty="0" smtClean="0"/>
              <a:t>and integration with</a:t>
            </a:r>
            <a:r>
              <a:rPr lang="en-US" sz="2400" b="1" dirty="0" smtClean="0"/>
              <a:t> High Performance Computing Stack</a:t>
            </a:r>
            <a:r>
              <a:rPr lang="en-US" sz="2400" dirty="0" smtClean="0"/>
              <a:t> to give </a:t>
            </a:r>
            <a:r>
              <a:rPr lang="en-US" sz="2400" b="1" dirty="0" smtClean="0"/>
              <a:t>HPC-ABDS</a:t>
            </a:r>
          </a:p>
          <a:p>
            <a:r>
              <a:rPr lang="en-US" sz="2400" b="1" dirty="0" smtClean="0"/>
              <a:t>Integrate </a:t>
            </a:r>
            <a:r>
              <a:rPr lang="en-US" sz="2400" dirty="0" smtClean="0"/>
              <a:t>(don’t compete with) </a:t>
            </a:r>
            <a:r>
              <a:rPr lang="en-US" sz="2400" b="1" dirty="0" smtClean="0"/>
              <a:t>HPC and one’s research with ABDS</a:t>
            </a:r>
            <a:endParaRPr lang="en-US" sz="2400" dirty="0" smtClean="0"/>
          </a:p>
          <a:p>
            <a:pPr lvl="1"/>
            <a:r>
              <a:rPr lang="en-US" sz="2400" dirty="0" smtClean="0"/>
              <a:t>i.e. </a:t>
            </a:r>
            <a:r>
              <a:rPr lang="en-US" sz="2400" b="1" dirty="0" smtClean="0"/>
              <a:t>improve Mahout and </a:t>
            </a:r>
            <a:r>
              <a:rPr lang="en-US" sz="2400" b="1" dirty="0" err="1" smtClean="0"/>
              <a:t>MLlib</a:t>
            </a:r>
            <a:r>
              <a:rPr lang="en-US" sz="2400" dirty="0" smtClean="0"/>
              <a:t>; don’t compete with them</a:t>
            </a:r>
          </a:p>
          <a:p>
            <a:pPr lvl="1"/>
            <a:r>
              <a:rPr lang="en-US" sz="2400" dirty="0" smtClean="0"/>
              <a:t>Use </a:t>
            </a:r>
            <a:r>
              <a:rPr lang="en-US" sz="2400" b="1" dirty="0" smtClean="0"/>
              <a:t>Hadoop plug-ins</a:t>
            </a:r>
            <a:r>
              <a:rPr lang="en-US" sz="2400" dirty="0" smtClean="0"/>
              <a:t> like </a:t>
            </a:r>
            <a:r>
              <a:rPr lang="en-US" sz="2400" b="1" dirty="0" smtClean="0"/>
              <a:t>Harp </a:t>
            </a:r>
            <a:r>
              <a:rPr lang="en-US" sz="2400" dirty="0" smtClean="0"/>
              <a:t>rather than replacing Hadoop and Spark</a:t>
            </a:r>
          </a:p>
          <a:p>
            <a:r>
              <a:rPr lang="en-US" sz="2400" dirty="0"/>
              <a:t>Identification of Six </a:t>
            </a:r>
            <a:r>
              <a:rPr lang="en-US" sz="2400" b="1" dirty="0"/>
              <a:t>Computation Models </a:t>
            </a:r>
            <a:r>
              <a:rPr lang="en-US" sz="2400" dirty="0"/>
              <a:t>for Data Analytics</a:t>
            </a:r>
          </a:p>
          <a:p>
            <a:r>
              <a:rPr lang="en-US" sz="2400" b="1" dirty="0"/>
              <a:t>Standalone </a:t>
            </a:r>
            <a:r>
              <a:rPr lang="en-US" sz="2400" b="1" dirty="0" smtClean="0"/>
              <a:t>Twister</a:t>
            </a:r>
            <a:r>
              <a:rPr lang="en-US" sz="2400" dirty="0" smtClean="0"/>
              <a:t>: Iterative Execution (caching) and High performance communication extended to first Map-Collective runtime</a:t>
            </a:r>
          </a:p>
          <a:p>
            <a:r>
              <a:rPr lang="en-US" sz="2400" b="1" dirty="0" smtClean="0"/>
              <a:t>HPC-ABDS Plugin Harp: </a:t>
            </a:r>
            <a:r>
              <a:rPr lang="en-US" sz="2400" dirty="0" smtClean="0"/>
              <a:t>adds HPC communication performance and rich data abstractions to Hadoop </a:t>
            </a:r>
          </a:p>
          <a:p>
            <a:r>
              <a:rPr lang="en-US" sz="2400" b="1" dirty="0" smtClean="0"/>
              <a:t>Online Clustering </a:t>
            </a:r>
            <a:r>
              <a:rPr lang="en-US" sz="2400" dirty="0" smtClean="0"/>
              <a:t>with Storm integrates parallel and dataflow computing models</a:t>
            </a:r>
          </a:p>
        </p:txBody>
      </p:sp>
      <p:sp>
        <p:nvSpPr>
          <p:cNvPr id="4" name="Date Placeholder 3"/>
          <p:cNvSpPr>
            <a:spLocks noGrp="1"/>
          </p:cNvSpPr>
          <p:nvPr>
            <p:ph type="dt" sz="half" idx="10"/>
          </p:nvPr>
        </p:nvSpPr>
        <p:spPr>
          <a:prstGeom prst="rect">
            <a:avLst/>
          </a:prstGeom>
        </p:spPr>
        <p:txBody>
          <a:bodyPr/>
          <a:lstStyle/>
          <a:p>
            <a:fld id="{1EA06470-8E25-475D-8C7A-DB02799EFCFB}" type="datetime1">
              <a:rPr lang="en-US" smtClean="0"/>
              <a:t>7/9/2015</a:t>
            </a:fld>
            <a:endParaRPr lang="en-US"/>
          </a:p>
        </p:txBody>
      </p:sp>
      <p:sp>
        <p:nvSpPr>
          <p:cNvPr id="5" name="Slide Number Placeholder 4"/>
          <p:cNvSpPr>
            <a:spLocks noGrp="1"/>
          </p:cNvSpPr>
          <p:nvPr>
            <p:ph type="sldNum" sz="quarter" idx="12"/>
          </p:nvPr>
        </p:nvSpPr>
        <p:spPr>
          <a:prstGeom prst="rect">
            <a:avLst/>
          </a:prstGeom>
        </p:spPr>
        <p:txBody>
          <a:bodyPr/>
          <a:lstStyle/>
          <a:p>
            <a:fld id="{29CB78FB-1415-9B4D-996E-11F146E2B0ED}" type="slidenum">
              <a:rPr lang="en-US" smtClean="0"/>
              <a:t>52</a:t>
            </a:fld>
            <a:endParaRPr lang="en-US"/>
          </a:p>
        </p:txBody>
      </p:sp>
    </p:spTree>
    <p:extLst>
      <p:ext uri="{BB962C8B-B14F-4D97-AF65-F5344CB8AC3E}">
        <p14:creationId xmlns:p14="http://schemas.microsoft.com/office/powerpoint/2010/main" val="12087258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8000" y="0"/>
            <a:ext cx="11176000" cy="547777"/>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p>
            <a:pPr eaLnBrk="0" fontAlgn="base" hangingPunct="0">
              <a:spcAft>
                <a:spcPct val="0"/>
              </a:spcAft>
            </a:pPr>
            <a:r>
              <a:rPr lang="en-US" sz="3200" b="1" dirty="0">
                <a:solidFill>
                  <a:srgbClr val="B30838"/>
                </a:solidFill>
                <a:cs typeface="ＭＳ Ｐゴシック" pitchFamily="-107" charset="-128"/>
              </a:rPr>
              <a:t>Applications and Computation Models</a:t>
            </a:r>
          </a:p>
        </p:txBody>
      </p:sp>
      <p:sp>
        <p:nvSpPr>
          <p:cNvPr id="3" name="Content Placeholder 2"/>
          <p:cNvSpPr>
            <a:spLocks noGrp="1"/>
          </p:cNvSpPr>
          <p:nvPr>
            <p:ph idx="1"/>
          </p:nvPr>
        </p:nvSpPr>
        <p:spPr>
          <a:xfrm>
            <a:off x="180976" y="955220"/>
            <a:ext cx="5284160" cy="4875311"/>
          </a:xfrm>
        </p:spPr>
        <p:txBody>
          <a:bodyPr>
            <a:normAutofit/>
          </a:bodyPr>
          <a:lstStyle/>
          <a:p>
            <a:pPr marL="0" indent="0">
              <a:buNone/>
            </a:pPr>
            <a:r>
              <a:rPr lang="en-US" b="1" dirty="0" smtClean="0"/>
              <a:t>Pleasingly Parallel</a:t>
            </a:r>
          </a:p>
          <a:p>
            <a:pPr marL="669925" lvl="1" eaLnBrk="1" hangingPunct="1">
              <a:lnSpc>
                <a:spcPct val="90000"/>
              </a:lnSpc>
              <a:spcBef>
                <a:spcPts val="200"/>
              </a:spcBef>
              <a:spcAft>
                <a:spcPts val="400"/>
              </a:spcAft>
              <a:buFont typeface="Arial" pitchFamily="34" charset="0"/>
              <a:buChar char="•"/>
            </a:pPr>
            <a:r>
              <a:rPr lang="en-US" sz="1800" kern="1200" dirty="0">
                <a:solidFill>
                  <a:schemeClr val="tx1">
                    <a:lumMod val="75000"/>
                    <a:lumOff val="25000"/>
                  </a:schemeClr>
                </a:solidFill>
                <a:cs typeface="+mn-cs"/>
              </a:rPr>
              <a:t>Parallelization over items</a:t>
            </a:r>
          </a:p>
          <a:p>
            <a:pPr marL="669925" lvl="1" eaLnBrk="1" hangingPunct="1">
              <a:lnSpc>
                <a:spcPct val="90000"/>
              </a:lnSpc>
              <a:spcBef>
                <a:spcPts val="200"/>
              </a:spcBef>
              <a:spcAft>
                <a:spcPts val="400"/>
              </a:spcAft>
              <a:buFont typeface="Arial" pitchFamily="34" charset="0"/>
              <a:buChar char="•"/>
            </a:pPr>
            <a:r>
              <a:rPr lang="en-US" sz="1800" kern="1200" dirty="0">
                <a:solidFill>
                  <a:schemeClr val="tx1">
                    <a:lumMod val="75000"/>
                    <a:lumOff val="25000"/>
                  </a:schemeClr>
                </a:solidFill>
                <a:cs typeface="+mn-cs"/>
              </a:rPr>
              <a:t>E.g. BLAST, protein docking, and local analytics</a:t>
            </a:r>
          </a:p>
          <a:p>
            <a:pPr marL="0" indent="0">
              <a:buNone/>
            </a:pPr>
            <a:r>
              <a:rPr lang="en-US" b="1" dirty="0" smtClean="0"/>
              <a:t>Classic </a:t>
            </a:r>
            <a:r>
              <a:rPr lang="en-US" b="1" dirty="0" err="1" smtClean="0"/>
              <a:t>MapReduce</a:t>
            </a:r>
            <a:endParaRPr lang="en-US" b="1" dirty="0" smtClean="0"/>
          </a:p>
          <a:p>
            <a:pPr marL="669925" lvl="1" eaLnBrk="1" hangingPunct="1">
              <a:lnSpc>
                <a:spcPct val="90000"/>
              </a:lnSpc>
              <a:spcBef>
                <a:spcPts val="200"/>
              </a:spcBef>
              <a:spcAft>
                <a:spcPts val="400"/>
              </a:spcAft>
              <a:buFont typeface="Arial" pitchFamily="34" charset="0"/>
              <a:buChar char="•"/>
            </a:pPr>
            <a:r>
              <a:rPr lang="en-US" sz="1800" kern="1200" dirty="0">
                <a:solidFill>
                  <a:schemeClr val="tx1">
                    <a:lumMod val="75000"/>
                    <a:lumOff val="25000"/>
                  </a:schemeClr>
                </a:solidFill>
                <a:cs typeface="+mn-cs"/>
              </a:rPr>
              <a:t>E.g. search, index and query, and classification</a:t>
            </a:r>
          </a:p>
          <a:p>
            <a:pPr marL="0" indent="0">
              <a:buNone/>
            </a:pPr>
            <a:r>
              <a:rPr lang="en-US" b="1" dirty="0" smtClean="0"/>
              <a:t>Map Collective</a:t>
            </a:r>
          </a:p>
          <a:p>
            <a:pPr marL="669925" lvl="1" eaLnBrk="1" hangingPunct="1">
              <a:lnSpc>
                <a:spcPct val="90000"/>
              </a:lnSpc>
              <a:spcBef>
                <a:spcPts val="200"/>
              </a:spcBef>
              <a:spcAft>
                <a:spcPts val="400"/>
              </a:spcAft>
              <a:buFont typeface="Arial" pitchFamily="34" charset="0"/>
              <a:buChar char="•"/>
            </a:pPr>
            <a:r>
              <a:rPr lang="en-US" sz="1800" kern="1200" dirty="0">
                <a:solidFill>
                  <a:schemeClr val="tx1">
                    <a:lumMod val="75000"/>
                    <a:lumOff val="25000"/>
                  </a:schemeClr>
                </a:solidFill>
                <a:cs typeface="+mn-cs"/>
              </a:rPr>
              <a:t>Iterative maps + collective communications</a:t>
            </a:r>
          </a:p>
          <a:p>
            <a:pPr marL="669925" lvl="1" eaLnBrk="1" hangingPunct="1">
              <a:lnSpc>
                <a:spcPct val="90000"/>
              </a:lnSpc>
              <a:spcBef>
                <a:spcPts val="200"/>
              </a:spcBef>
              <a:spcAft>
                <a:spcPts val="400"/>
              </a:spcAft>
              <a:buFont typeface="Arial" pitchFamily="34" charset="0"/>
              <a:buChar char="•"/>
            </a:pPr>
            <a:r>
              <a:rPr lang="en-US" sz="1800" kern="1200" dirty="0">
                <a:solidFill>
                  <a:schemeClr val="tx1">
                    <a:lumMod val="75000"/>
                    <a:lumOff val="25000"/>
                  </a:schemeClr>
                </a:solidFill>
                <a:cs typeface="+mn-cs"/>
              </a:rPr>
              <a:t>E.g. PageRank, MDS, and clustering</a:t>
            </a:r>
          </a:p>
        </p:txBody>
      </p:sp>
      <p:sp>
        <p:nvSpPr>
          <p:cNvPr id="82" name="Content Placeholder 2"/>
          <p:cNvSpPr txBox="1">
            <a:spLocks/>
          </p:cNvSpPr>
          <p:nvPr/>
        </p:nvSpPr>
        <p:spPr>
          <a:xfrm>
            <a:off x="6507349" y="966795"/>
            <a:ext cx="5369219" cy="4875311"/>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rgbClr val="C00000"/>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rgbClr val="C00000"/>
              </a:buClr>
              <a:buFont typeface="Arial" panose="020B0604020202020204"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rgbClr val="C00000"/>
              </a:buClr>
              <a:buSzPct val="85000"/>
              <a:buFont typeface="Webdings" panose="05030102010509060703" pitchFamily="18" charset="2"/>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rgbClr val="C00000"/>
              </a:buClr>
              <a:buFont typeface="Calibri" panose="020F0502020204030204"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rgbClr val="C00000"/>
              </a:buClr>
              <a:buFont typeface="Calibri" panose="020F0502020204030204"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ClrTx/>
              <a:buNone/>
            </a:pPr>
            <a:r>
              <a:rPr lang="en-US" b="1" dirty="0" smtClean="0">
                <a:solidFill>
                  <a:srgbClr val="000000"/>
                </a:solidFill>
              </a:rPr>
              <a:t>Map Point-to-Point</a:t>
            </a:r>
          </a:p>
          <a:p>
            <a:pPr lvl="1">
              <a:buClrTx/>
            </a:pPr>
            <a:r>
              <a:rPr lang="en-US" dirty="0">
                <a:solidFill>
                  <a:srgbClr val="000000">
                    <a:lumMod val="75000"/>
                    <a:lumOff val="25000"/>
                  </a:srgbClr>
                </a:solidFill>
              </a:rPr>
              <a:t>Iterative maps + point-to-point communications</a:t>
            </a:r>
          </a:p>
          <a:p>
            <a:pPr lvl="1">
              <a:buClrTx/>
            </a:pPr>
            <a:r>
              <a:rPr lang="en-US" dirty="0">
                <a:solidFill>
                  <a:srgbClr val="000000">
                    <a:lumMod val="75000"/>
                    <a:lumOff val="25000"/>
                  </a:srgbClr>
                </a:solidFill>
              </a:rPr>
              <a:t>E.g. graph algorithms</a:t>
            </a:r>
          </a:p>
          <a:p>
            <a:pPr marL="0" indent="0">
              <a:buClrTx/>
              <a:buNone/>
            </a:pPr>
            <a:r>
              <a:rPr lang="en-US" b="1" dirty="0" smtClean="0">
                <a:solidFill>
                  <a:srgbClr val="000000"/>
                </a:solidFill>
              </a:rPr>
              <a:t>Map Streaming</a:t>
            </a:r>
          </a:p>
          <a:p>
            <a:pPr lvl="1">
              <a:buClrTx/>
            </a:pPr>
            <a:r>
              <a:rPr lang="en-US" dirty="0" smtClean="0">
                <a:solidFill>
                  <a:srgbClr val="000000">
                    <a:lumMod val="75000"/>
                    <a:lumOff val="25000"/>
                  </a:srgbClr>
                </a:solidFill>
              </a:rPr>
              <a:t>Maps with streaming data</a:t>
            </a:r>
          </a:p>
          <a:p>
            <a:pPr lvl="1">
              <a:buClrTx/>
            </a:pPr>
            <a:r>
              <a:rPr lang="en-US" dirty="0" smtClean="0">
                <a:solidFill>
                  <a:srgbClr val="000000">
                    <a:lumMod val="75000"/>
                    <a:lumOff val="25000"/>
                  </a:srgbClr>
                </a:solidFill>
              </a:rPr>
              <a:t>E.g. Processing sensor data from robots</a:t>
            </a:r>
          </a:p>
          <a:p>
            <a:pPr marL="0" indent="0">
              <a:buClrTx/>
              <a:buNone/>
            </a:pPr>
            <a:r>
              <a:rPr lang="en-US" b="1" dirty="0" smtClean="0">
                <a:solidFill>
                  <a:srgbClr val="000000"/>
                </a:solidFill>
              </a:rPr>
              <a:t>Shared Memory</a:t>
            </a:r>
          </a:p>
          <a:p>
            <a:pPr lvl="1">
              <a:buClrTx/>
            </a:pPr>
            <a:r>
              <a:rPr lang="en-US" dirty="0" smtClean="0">
                <a:solidFill>
                  <a:srgbClr val="000000">
                    <a:lumMod val="75000"/>
                    <a:lumOff val="25000"/>
                  </a:srgbClr>
                </a:solidFill>
              </a:rPr>
              <a:t>E.g. Applications in </a:t>
            </a:r>
            <a:r>
              <a:rPr lang="en-US" dirty="0" err="1" smtClean="0">
                <a:solidFill>
                  <a:srgbClr val="000000">
                    <a:lumMod val="75000"/>
                    <a:lumOff val="25000"/>
                  </a:srgbClr>
                </a:solidFill>
              </a:rPr>
              <a:t>MineBench</a:t>
            </a:r>
            <a:endParaRPr lang="en-US" dirty="0">
              <a:solidFill>
                <a:srgbClr val="000000">
                  <a:lumMod val="75000"/>
                  <a:lumOff val="25000"/>
                </a:srgbClr>
              </a:solidFill>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4638579"/>
            <a:ext cx="12191999" cy="1507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bwMode="auto">
          <a:xfrm>
            <a:off x="3349128" y="4638579"/>
            <a:ext cx="2203373" cy="1507581"/>
          </a:xfrm>
          <a:prstGeom prst="rect">
            <a:avLst/>
          </a:prstGeom>
          <a:noFill/>
          <a:ln w="508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smtClean="0">
              <a:ln>
                <a:noFill/>
              </a:ln>
              <a:solidFill>
                <a:schemeClr val="tx1"/>
              </a:solidFill>
              <a:effectLst/>
              <a:latin typeface="Arial" charset="0"/>
              <a:ea typeface="ＭＳ Ｐゴシック" charset="-128"/>
            </a:endParaRPr>
          </a:p>
        </p:txBody>
      </p:sp>
      <p:sp>
        <p:nvSpPr>
          <p:cNvPr id="8" name="Rectangle 7"/>
          <p:cNvSpPr/>
          <p:nvPr/>
        </p:nvSpPr>
        <p:spPr bwMode="auto">
          <a:xfrm>
            <a:off x="9771961" y="4638579"/>
            <a:ext cx="2420039" cy="1507581"/>
          </a:xfrm>
          <a:prstGeom prst="rect">
            <a:avLst/>
          </a:prstGeom>
          <a:noFill/>
          <a:ln w="508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smtClean="0">
              <a:ln>
                <a:noFill/>
              </a:ln>
              <a:solidFill>
                <a:schemeClr val="tx1"/>
              </a:solidFill>
              <a:effectLst/>
              <a:latin typeface="Arial" charset="0"/>
              <a:ea typeface="ＭＳ Ｐゴシック" charset="-128"/>
            </a:endParaRPr>
          </a:p>
        </p:txBody>
      </p:sp>
    </p:spTree>
    <p:extLst>
      <p:ext uri="{BB962C8B-B14F-4D97-AF65-F5344CB8AC3E}">
        <p14:creationId xmlns:p14="http://schemas.microsoft.com/office/powerpoint/2010/main" val="9502266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125" y="0"/>
            <a:ext cx="10972800" cy="593045"/>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p>
            <a:pPr eaLnBrk="0" fontAlgn="base" hangingPunct="0">
              <a:spcAft>
                <a:spcPct val="0"/>
              </a:spcAft>
            </a:pPr>
            <a:r>
              <a:rPr lang="en-US" sz="3600" b="1" dirty="0">
                <a:solidFill>
                  <a:srgbClr val="B30838"/>
                </a:solidFill>
                <a:cs typeface="ＭＳ Ｐゴシック" pitchFamily="-107" charset="-128"/>
              </a:rPr>
              <a:t>Large Scale Data Analysis Applications</a:t>
            </a:r>
          </a:p>
        </p:txBody>
      </p:sp>
      <p:sp>
        <p:nvSpPr>
          <p:cNvPr id="3" name="Content Placeholder 2"/>
          <p:cNvSpPr>
            <a:spLocks noGrp="1"/>
          </p:cNvSpPr>
          <p:nvPr>
            <p:ph idx="1"/>
          </p:nvPr>
        </p:nvSpPr>
        <p:spPr>
          <a:xfrm>
            <a:off x="1781038" y="942543"/>
            <a:ext cx="8770893" cy="4525963"/>
          </a:xfrm>
        </p:spPr>
        <p:txBody>
          <a:bodyPr/>
          <a:lstStyle/>
          <a:p>
            <a:pPr marL="0" indent="0">
              <a:buNone/>
            </a:pPr>
            <a:r>
              <a:rPr lang="en-US" b="1" dirty="0" smtClean="0"/>
              <a:t>Iterative Applications</a:t>
            </a:r>
          </a:p>
          <a:p>
            <a:pPr lvl="1">
              <a:buFont typeface="Arial" pitchFamily="34" charset="0"/>
              <a:buChar char="•"/>
            </a:pPr>
            <a:r>
              <a:rPr lang="en-US" dirty="0"/>
              <a:t>Cached and reused local </a:t>
            </a:r>
            <a:r>
              <a:rPr lang="en-US" dirty="0" smtClean="0"/>
              <a:t>data between iterations</a:t>
            </a:r>
          </a:p>
          <a:p>
            <a:pPr lvl="1">
              <a:buFont typeface="Arial" pitchFamily="34" charset="0"/>
              <a:buChar char="•"/>
            </a:pPr>
            <a:r>
              <a:rPr lang="en-US" dirty="0" smtClean="0"/>
              <a:t>Complicated computation steps</a:t>
            </a:r>
          </a:p>
          <a:p>
            <a:pPr lvl="1">
              <a:buFont typeface="Arial" pitchFamily="34" charset="0"/>
              <a:buChar char="•"/>
            </a:pPr>
            <a:r>
              <a:rPr lang="en-US" dirty="0" smtClean="0"/>
              <a:t>Large intermediate data in communications</a:t>
            </a:r>
          </a:p>
          <a:p>
            <a:pPr lvl="1">
              <a:buFont typeface="Arial" pitchFamily="34" charset="0"/>
              <a:buChar char="•"/>
            </a:pPr>
            <a:r>
              <a:rPr lang="en-US" dirty="0" smtClean="0"/>
              <a:t>Various communication patterns</a:t>
            </a:r>
          </a:p>
        </p:txBody>
      </p:sp>
      <p:pic>
        <p:nvPicPr>
          <p:cNvPr id="7" name="Picture 6"/>
          <p:cNvPicPr>
            <a:picLocks noChangeAspect="1"/>
          </p:cNvPicPr>
          <p:nvPr/>
        </p:nvPicPr>
        <p:blipFill>
          <a:blip r:embed="rId3"/>
          <a:stretch>
            <a:fillRect/>
          </a:stretch>
        </p:blipFill>
        <p:spPr>
          <a:xfrm>
            <a:off x="8323227" y="4006342"/>
            <a:ext cx="1838044" cy="1507692"/>
          </a:xfrm>
          <a:prstGeom prst="rect">
            <a:avLst/>
          </a:prstGeom>
          <a:solidFill>
            <a:srgbClr val="376092"/>
          </a:solidFill>
        </p:spPr>
      </p:pic>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41525" y="4006349"/>
            <a:ext cx="1688915" cy="1507691"/>
          </a:xfrm>
          <a:prstGeom prst="rect">
            <a:avLst/>
          </a:prstGeom>
          <a:noFill/>
          <a:ln>
            <a:noFill/>
          </a:ln>
          <a:effectLst>
            <a:outerShdw blurRad="50800" dist="50800" dir="7800000" algn="ctr" rotWithShape="0">
              <a:schemeClr val="bg1">
                <a:lumMod val="5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69116" y="3994334"/>
            <a:ext cx="1671461" cy="1474172"/>
          </a:xfrm>
          <a:prstGeom prst="rect">
            <a:avLst/>
          </a:prstGeom>
          <a:noFill/>
          <a:ln>
            <a:noFill/>
          </a:ln>
          <a:effectLst>
            <a:outerShdw blurRad="50800" dist="50800" dir="7800000" algn="ctr" rotWithShape="0">
              <a:schemeClr val="bg1">
                <a:lumMod val="65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86799" y="4028690"/>
            <a:ext cx="1554860" cy="1474172"/>
          </a:xfrm>
          <a:prstGeom prst="rect">
            <a:avLst/>
          </a:prstGeom>
          <a:noFill/>
          <a:ln>
            <a:noFill/>
          </a:ln>
          <a:effectLst>
            <a:outerShdw blurRad="50800" dist="50800" dir="7800000" algn="ctr" rotWithShape="0">
              <a:schemeClr val="bg1">
                <a:lumMod val="65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TextBox 14"/>
          <p:cNvSpPr txBox="1"/>
          <p:nvPr/>
        </p:nvSpPr>
        <p:spPr>
          <a:xfrm>
            <a:off x="3666642" y="5596219"/>
            <a:ext cx="2076402" cy="400110"/>
          </a:xfrm>
          <a:prstGeom prst="rect">
            <a:avLst/>
          </a:prstGeom>
          <a:noFill/>
        </p:spPr>
        <p:txBody>
          <a:bodyPr wrap="none" rtlCol="0">
            <a:spAutoFit/>
          </a:bodyPr>
          <a:lstStyle/>
          <a:p>
            <a:pPr algn="ctr"/>
            <a:r>
              <a:rPr lang="en-US" sz="2000" i="1" dirty="0">
                <a:solidFill>
                  <a:prstClr val="black"/>
                </a:solidFill>
              </a:rPr>
              <a:t>Computer Vision</a:t>
            </a:r>
          </a:p>
        </p:txBody>
      </p:sp>
      <p:sp>
        <p:nvSpPr>
          <p:cNvPr id="16" name="TextBox 15"/>
          <p:cNvSpPr txBox="1"/>
          <p:nvPr/>
        </p:nvSpPr>
        <p:spPr>
          <a:xfrm>
            <a:off x="5710983" y="5616214"/>
            <a:ext cx="2337499" cy="400110"/>
          </a:xfrm>
          <a:prstGeom prst="rect">
            <a:avLst/>
          </a:prstGeom>
          <a:noFill/>
        </p:spPr>
        <p:txBody>
          <a:bodyPr wrap="none" rtlCol="0">
            <a:spAutoFit/>
          </a:bodyPr>
          <a:lstStyle/>
          <a:p>
            <a:pPr algn="ctr"/>
            <a:r>
              <a:rPr lang="en-US" sz="2000" i="1" dirty="0">
                <a:solidFill>
                  <a:prstClr val="black"/>
                </a:solidFill>
              </a:rPr>
              <a:t>Complex Networks</a:t>
            </a:r>
          </a:p>
        </p:txBody>
      </p:sp>
      <p:sp>
        <p:nvSpPr>
          <p:cNvPr id="17" name="TextBox 16"/>
          <p:cNvSpPr txBox="1"/>
          <p:nvPr/>
        </p:nvSpPr>
        <p:spPr>
          <a:xfrm>
            <a:off x="1627377" y="5617990"/>
            <a:ext cx="1795683" cy="400110"/>
          </a:xfrm>
          <a:prstGeom prst="rect">
            <a:avLst/>
          </a:prstGeom>
          <a:noFill/>
        </p:spPr>
        <p:txBody>
          <a:bodyPr wrap="none" rtlCol="0">
            <a:spAutoFit/>
          </a:bodyPr>
          <a:lstStyle/>
          <a:p>
            <a:pPr algn="ctr"/>
            <a:r>
              <a:rPr lang="en-US" sz="2000" i="1" dirty="0">
                <a:solidFill>
                  <a:prstClr val="black"/>
                </a:solidFill>
              </a:rPr>
              <a:t>Bioinformatics</a:t>
            </a:r>
          </a:p>
        </p:txBody>
      </p:sp>
      <p:sp>
        <p:nvSpPr>
          <p:cNvPr id="19" name="TextBox 18"/>
          <p:cNvSpPr txBox="1"/>
          <p:nvPr/>
        </p:nvSpPr>
        <p:spPr>
          <a:xfrm>
            <a:off x="8392109" y="5617102"/>
            <a:ext cx="1867819" cy="400110"/>
          </a:xfrm>
          <a:prstGeom prst="rect">
            <a:avLst/>
          </a:prstGeom>
          <a:noFill/>
        </p:spPr>
        <p:txBody>
          <a:bodyPr wrap="none" rtlCol="0">
            <a:spAutoFit/>
          </a:bodyPr>
          <a:lstStyle/>
          <a:p>
            <a:pPr algn="ctr"/>
            <a:r>
              <a:rPr lang="en-US" sz="2000" i="1" dirty="0">
                <a:solidFill>
                  <a:prstClr val="black"/>
                </a:solidFill>
              </a:rPr>
              <a:t>Deep Learning</a:t>
            </a:r>
          </a:p>
        </p:txBody>
      </p:sp>
    </p:spTree>
    <p:extLst>
      <p:ext uri="{BB962C8B-B14F-4D97-AF65-F5344CB8AC3E}">
        <p14:creationId xmlns:p14="http://schemas.microsoft.com/office/powerpoint/2010/main" val="16587000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rc 3"/>
          <p:cNvSpPr/>
          <p:nvPr/>
        </p:nvSpPr>
        <p:spPr>
          <a:xfrm rot="5400000" flipV="1">
            <a:off x="2672510" y="2837061"/>
            <a:ext cx="2631678" cy="1295400"/>
          </a:xfrm>
          <a:prstGeom prst="arc">
            <a:avLst>
              <a:gd name="adj1" fmla="val 8931148"/>
              <a:gd name="adj2" fmla="val 1099694"/>
            </a:avLst>
          </a:prstGeom>
          <a:ln w="50800">
            <a:solidFill>
              <a:srgbClr val="002060"/>
            </a:solidFill>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prstClr val="black"/>
              </a:solidFill>
              <a:latin typeface="Candara" pitchFamily="34" charset="0"/>
            </a:endParaRPr>
          </a:p>
        </p:txBody>
      </p:sp>
      <p:sp>
        <p:nvSpPr>
          <p:cNvPr id="5" name="TextBox 4"/>
          <p:cNvSpPr txBox="1"/>
          <p:nvPr/>
        </p:nvSpPr>
        <p:spPr>
          <a:xfrm>
            <a:off x="4080271" y="3440668"/>
            <a:ext cx="2743200" cy="369332"/>
          </a:xfrm>
          <a:prstGeom prst="rect">
            <a:avLst/>
          </a:prstGeom>
          <a:solidFill>
            <a:srgbClr val="00B0F0"/>
          </a:solidFill>
          <a:ln/>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n-US" b="1" dirty="0">
                <a:solidFill>
                  <a:prstClr val="black"/>
                </a:solidFill>
                <a:latin typeface="Candara" pitchFamily="34" charset="0"/>
                <a:cs typeface="Courier New" pitchFamily="49" charset="0"/>
              </a:rPr>
              <a:t>Reduce (Key, List&lt;Value&gt;) </a:t>
            </a:r>
          </a:p>
        </p:txBody>
      </p:sp>
      <p:sp>
        <p:nvSpPr>
          <p:cNvPr id="6" name="TextBox 5"/>
          <p:cNvSpPr txBox="1"/>
          <p:nvPr/>
        </p:nvSpPr>
        <p:spPr>
          <a:xfrm>
            <a:off x="4461271" y="2665977"/>
            <a:ext cx="1897186" cy="369332"/>
          </a:xfrm>
          <a:prstGeom prst="rect">
            <a:avLst/>
          </a:prstGeom>
          <a:solidFill>
            <a:srgbClr val="92D050"/>
          </a:solidFill>
          <a:ln/>
        </p:spPr>
        <p:style>
          <a:lnRef idx="1">
            <a:schemeClr val="accent5"/>
          </a:lnRef>
          <a:fillRef idx="2">
            <a:schemeClr val="accent5"/>
          </a:fillRef>
          <a:effectRef idx="1">
            <a:schemeClr val="accent5"/>
          </a:effectRef>
          <a:fontRef idx="minor">
            <a:schemeClr val="dk1"/>
          </a:fontRef>
        </p:style>
        <p:txBody>
          <a:bodyPr wrap="none" rtlCol="0">
            <a:spAutoFit/>
          </a:bodyPr>
          <a:lstStyle/>
          <a:p>
            <a:r>
              <a:rPr lang="en-US" b="1" dirty="0">
                <a:solidFill>
                  <a:prstClr val="black"/>
                </a:solidFill>
                <a:latin typeface="Candara" pitchFamily="34" charset="0"/>
                <a:cs typeface="Courier New" pitchFamily="49" charset="0"/>
              </a:rPr>
              <a:t>Map(Key, Value)  </a:t>
            </a:r>
          </a:p>
        </p:txBody>
      </p:sp>
      <p:cxnSp>
        <p:nvCxnSpPr>
          <p:cNvPr id="7" name="Straight Arrow Connector 6"/>
          <p:cNvCxnSpPr/>
          <p:nvPr/>
        </p:nvCxnSpPr>
        <p:spPr>
          <a:xfrm rot="5400000">
            <a:off x="5185965" y="3237706"/>
            <a:ext cx="381000" cy="1588"/>
          </a:xfrm>
          <a:prstGeom prst="straightConnector1">
            <a:avLst/>
          </a:prstGeom>
          <a:ln w="38100">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a:stCxn id="13" idx="1"/>
            <a:endCxn id="5" idx="3"/>
          </p:cNvCxnSpPr>
          <p:nvPr/>
        </p:nvCxnSpPr>
        <p:spPr>
          <a:xfrm flipH="1">
            <a:off x="6823472" y="2273310"/>
            <a:ext cx="316745" cy="1352025"/>
          </a:xfrm>
          <a:prstGeom prst="straightConnector1">
            <a:avLst/>
          </a:prstGeom>
          <a:ln w="25400">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a:stCxn id="13" idx="1"/>
            <a:endCxn id="6" idx="3"/>
          </p:cNvCxnSpPr>
          <p:nvPr/>
        </p:nvCxnSpPr>
        <p:spPr>
          <a:xfrm flipH="1">
            <a:off x="6358458" y="2273309"/>
            <a:ext cx="781759" cy="577334"/>
          </a:xfrm>
          <a:prstGeom prst="straightConnector1">
            <a:avLst/>
          </a:prstGeom>
          <a:ln w="25400">
            <a:solidFill>
              <a:srgbClr val="002060"/>
            </a:solidFill>
            <a:tailEnd type="arrow"/>
          </a:ln>
        </p:spPr>
        <p:style>
          <a:lnRef idx="1">
            <a:schemeClr val="accent1"/>
          </a:lnRef>
          <a:fillRef idx="0">
            <a:schemeClr val="accent1"/>
          </a:fillRef>
          <a:effectRef idx="0">
            <a:schemeClr val="accent1"/>
          </a:effectRef>
          <a:fontRef idx="minor">
            <a:schemeClr val="tx1"/>
          </a:fontRef>
        </p:style>
      </p:cxnSp>
      <p:sp>
        <p:nvSpPr>
          <p:cNvPr id="10" name="Down Arrow Callout 9"/>
          <p:cNvSpPr/>
          <p:nvPr/>
        </p:nvSpPr>
        <p:spPr>
          <a:xfrm>
            <a:off x="4114464" y="936735"/>
            <a:ext cx="2590800" cy="914400"/>
          </a:xfrm>
          <a:prstGeom prst="downArrowCallou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i="1" dirty="0">
                <a:solidFill>
                  <a:prstClr val="black"/>
                </a:solidFill>
                <a:latin typeface="Calibri" pitchFamily="34" charset="0"/>
              </a:rPr>
              <a:t>Loop Invariant Data</a:t>
            </a:r>
          </a:p>
          <a:p>
            <a:pPr algn="ctr"/>
            <a:r>
              <a:rPr lang="en-US" i="1" dirty="0">
                <a:solidFill>
                  <a:prstClr val="black"/>
                </a:solidFill>
                <a:latin typeface="Calibri" pitchFamily="34" charset="0"/>
              </a:rPr>
              <a:t>Loaded only once</a:t>
            </a:r>
          </a:p>
        </p:txBody>
      </p:sp>
      <p:sp>
        <p:nvSpPr>
          <p:cNvPr id="11" name="Left Arrow Callout 10"/>
          <p:cNvSpPr/>
          <p:nvPr/>
        </p:nvSpPr>
        <p:spPr>
          <a:xfrm>
            <a:off x="7140216" y="3017753"/>
            <a:ext cx="2666482" cy="838200"/>
          </a:xfrm>
          <a:prstGeom prst="leftArrowCallout">
            <a:avLst>
              <a:gd name="adj1" fmla="val 25000"/>
              <a:gd name="adj2" fmla="val 25000"/>
              <a:gd name="adj3" fmla="val 25000"/>
              <a:gd name="adj4" fmla="val 83704"/>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i="1" dirty="0">
                <a:solidFill>
                  <a:prstClr val="black"/>
                </a:solidFill>
                <a:latin typeface="Calibri" pitchFamily="34" charset="0"/>
              </a:rPr>
              <a:t>Faster intermediate data transfer mechanism</a:t>
            </a:r>
          </a:p>
        </p:txBody>
      </p:sp>
      <p:sp>
        <p:nvSpPr>
          <p:cNvPr id="12" name="Left Arrow Callout 11"/>
          <p:cNvSpPr/>
          <p:nvPr/>
        </p:nvSpPr>
        <p:spPr>
          <a:xfrm>
            <a:off x="7140216" y="4114800"/>
            <a:ext cx="2666482" cy="838200"/>
          </a:xfrm>
          <a:prstGeom prst="leftArrowCallout">
            <a:avLst>
              <a:gd name="adj1" fmla="val 25000"/>
              <a:gd name="adj2" fmla="val 25000"/>
              <a:gd name="adj3" fmla="val 25000"/>
              <a:gd name="adj4" fmla="val 81282"/>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i="1" dirty="0">
                <a:solidFill>
                  <a:prstClr val="black"/>
                </a:solidFill>
                <a:latin typeface="Calibri" pitchFamily="34" charset="0"/>
              </a:rPr>
              <a:t>Combiner operation to collect all reduce outputs</a:t>
            </a:r>
          </a:p>
        </p:txBody>
      </p:sp>
      <p:sp>
        <p:nvSpPr>
          <p:cNvPr id="13" name="Left Arrow Callout 12"/>
          <p:cNvSpPr/>
          <p:nvPr/>
        </p:nvSpPr>
        <p:spPr>
          <a:xfrm>
            <a:off x="7140216" y="1854209"/>
            <a:ext cx="2666482" cy="838200"/>
          </a:xfrm>
          <a:prstGeom prst="leftArrowCallout">
            <a:avLst>
              <a:gd name="adj1" fmla="val 25000"/>
              <a:gd name="adj2" fmla="val 25000"/>
              <a:gd name="adj3" fmla="val 25000"/>
              <a:gd name="adj4" fmla="val 83924"/>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i="1" dirty="0">
                <a:solidFill>
                  <a:prstClr val="black"/>
                </a:solidFill>
                <a:latin typeface="Calibri" pitchFamily="34" charset="0"/>
              </a:rPr>
              <a:t>Cacheable map/reduce tasks </a:t>
            </a:r>
          </a:p>
          <a:p>
            <a:pPr algn="ctr"/>
            <a:r>
              <a:rPr lang="en-US" i="1" dirty="0">
                <a:solidFill>
                  <a:prstClr val="black"/>
                </a:solidFill>
                <a:latin typeface="Calibri" pitchFamily="34" charset="0"/>
              </a:rPr>
              <a:t>(in memory)</a:t>
            </a:r>
          </a:p>
        </p:txBody>
      </p:sp>
      <p:sp>
        <p:nvSpPr>
          <p:cNvPr id="14" name="TextBox 13"/>
          <p:cNvSpPr txBox="1"/>
          <p:nvPr/>
        </p:nvSpPr>
        <p:spPr>
          <a:xfrm>
            <a:off x="4537471" y="1903977"/>
            <a:ext cx="1828800" cy="369332"/>
          </a:xfrm>
          <a:prstGeom prst="rect">
            <a:avLst/>
          </a:prstGeom>
          <a:solidFill>
            <a:srgbClr val="CCFFFF"/>
          </a:solidFill>
          <a:ln/>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n-US" b="1" dirty="0">
                <a:solidFill>
                  <a:prstClr val="black"/>
                </a:solidFill>
                <a:latin typeface="Candara" pitchFamily="34" charset="0"/>
                <a:cs typeface="Courier New" pitchFamily="49" charset="0"/>
              </a:rPr>
              <a:t>Configure()</a:t>
            </a:r>
          </a:p>
        </p:txBody>
      </p:sp>
      <p:cxnSp>
        <p:nvCxnSpPr>
          <p:cNvPr id="15" name="Straight Arrow Connector 14"/>
          <p:cNvCxnSpPr/>
          <p:nvPr/>
        </p:nvCxnSpPr>
        <p:spPr>
          <a:xfrm rot="5400000">
            <a:off x="5185965" y="2474683"/>
            <a:ext cx="381000" cy="1588"/>
          </a:xfrm>
          <a:prstGeom prst="straightConnector1">
            <a:avLst/>
          </a:prstGeom>
          <a:ln w="38100">
            <a:solidFill>
              <a:srgbClr val="002060"/>
            </a:solidFill>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3927871" y="4191000"/>
            <a:ext cx="3158729" cy="369332"/>
          </a:xfrm>
          <a:prstGeom prst="rect">
            <a:avLst/>
          </a:prstGeom>
          <a:solidFill>
            <a:srgbClr val="CCFFFF"/>
          </a:solidFill>
          <a:ln/>
        </p:spPr>
        <p:style>
          <a:lnRef idx="1">
            <a:schemeClr val="accent5"/>
          </a:lnRef>
          <a:fillRef idx="2">
            <a:schemeClr val="accent5"/>
          </a:fillRef>
          <a:effectRef idx="1">
            <a:schemeClr val="accent5"/>
          </a:effectRef>
          <a:fontRef idx="minor">
            <a:schemeClr val="dk1"/>
          </a:fontRef>
        </p:style>
        <p:txBody>
          <a:bodyPr wrap="square" rtlCol="0">
            <a:spAutoFit/>
          </a:bodyPr>
          <a:lstStyle>
            <a:defPPr>
              <a:defRPr lang="en-US"/>
            </a:defPPr>
            <a:lvl1pPr>
              <a:defRPr b="1">
                <a:solidFill>
                  <a:schemeClr val="tx1"/>
                </a:solidFill>
                <a:latin typeface="Candara" pitchFamily="34" charset="0"/>
                <a:cs typeface="Courier New" pitchFamily="49" charset="0"/>
              </a:defRPr>
            </a:lvl1pPr>
          </a:lstStyle>
          <a:p>
            <a:r>
              <a:rPr lang="en-US" dirty="0">
                <a:solidFill>
                  <a:prstClr val="black"/>
                </a:solidFill>
              </a:rPr>
              <a:t>Combine(Map&lt;</a:t>
            </a:r>
            <a:r>
              <a:rPr lang="en-US" dirty="0" err="1">
                <a:solidFill>
                  <a:prstClr val="black"/>
                </a:solidFill>
              </a:rPr>
              <a:t>Key,Value</a:t>
            </a:r>
            <a:r>
              <a:rPr lang="en-US" dirty="0">
                <a:solidFill>
                  <a:prstClr val="black"/>
                </a:solidFill>
              </a:rPr>
              <a:t>&gt;)</a:t>
            </a:r>
          </a:p>
        </p:txBody>
      </p:sp>
      <p:cxnSp>
        <p:nvCxnSpPr>
          <p:cNvPr id="17" name="Straight Arrow Connector 16"/>
          <p:cNvCxnSpPr/>
          <p:nvPr/>
        </p:nvCxnSpPr>
        <p:spPr>
          <a:xfrm rot="5400000">
            <a:off x="5185965" y="3999706"/>
            <a:ext cx="381000" cy="1588"/>
          </a:xfrm>
          <a:prstGeom prst="straightConnector1">
            <a:avLst/>
          </a:prstGeom>
          <a:ln w="38100">
            <a:solidFill>
              <a:srgbClr val="002060"/>
            </a:solidFill>
            <a:tailEnd type="arrow"/>
          </a:ln>
        </p:spPr>
        <p:style>
          <a:lnRef idx="1">
            <a:schemeClr val="accent1"/>
          </a:lnRef>
          <a:fillRef idx="0">
            <a:schemeClr val="accent1"/>
          </a:fillRef>
          <a:effectRef idx="0">
            <a:schemeClr val="accent1"/>
          </a:effectRef>
          <a:fontRef idx="minor">
            <a:schemeClr val="tx1"/>
          </a:fontRef>
        </p:style>
      </p:cxnSp>
      <p:sp>
        <p:nvSpPr>
          <p:cNvPr id="18" name="Title 2"/>
          <p:cNvSpPr txBox="1">
            <a:spLocks/>
          </p:cNvSpPr>
          <p:nvPr/>
        </p:nvSpPr>
        <p:spPr>
          <a:xfrm>
            <a:off x="1559608" y="15329"/>
            <a:ext cx="9148590" cy="506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eaLnBrk="0" fontAlgn="base" hangingPunct="0">
              <a:spcBef>
                <a:spcPct val="0"/>
              </a:spcBef>
              <a:spcAft>
                <a:spcPct val="0"/>
              </a:spcAft>
              <a:defRPr sz="4000" b="1">
                <a:solidFill>
                  <a:srgbClr val="B30838"/>
                </a:solidFill>
                <a:latin typeface="+mj-lt"/>
                <a:ea typeface="+mj-ea"/>
                <a:cs typeface="ＭＳ Ｐゴシック" pitchFamily="-107" charset="-128"/>
              </a:defRPr>
            </a:lvl1pPr>
            <a:lvl2pPr eaLnBrk="0" fontAlgn="base" hangingPunct="0">
              <a:spcBef>
                <a:spcPct val="0"/>
              </a:spcBef>
              <a:spcAft>
                <a:spcPct val="0"/>
              </a:spcAft>
              <a:defRPr sz="3400" b="1">
                <a:solidFill>
                  <a:srgbClr val="B30838"/>
                </a:solidFill>
                <a:latin typeface="Arial" charset="0"/>
                <a:ea typeface="ＭＳ Ｐゴシック" charset="-128"/>
                <a:cs typeface="ＭＳ Ｐゴシック" pitchFamily="-107" charset="-128"/>
              </a:defRPr>
            </a:lvl2pPr>
            <a:lvl3pPr eaLnBrk="0" fontAlgn="base" hangingPunct="0">
              <a:spcBef>
                <a:spcPct val="0"/>
              </a:spcBef>
              <a:spcAft>
                <a:spcPct val="0"/>
              </a:spcAft>
              <a:defRPr sz="3400" b="1">
                <a:solidFill>
                  <a:srgbClr val="B30838"/>
                </a:solidFill>
                <a:latin typeface="Arial" charset="0"/>
                <a:ea typeface="ＭＳ Ｐゴシック" charset="-128"/>
                <a:cs typeface="ＭＳ Ｐゴシック" pitchFamily="-107" charset="-128"/>
              </a:defRPr>
            </a:lvl3pPr>
            <a:lvl4pPr eaLnBrk="0" fontAlgn="base" hangingPunct="0">
              <a:spcBef>
                <a:spcPct val="0"/>
              </a:spcBef>
              <a:spcAft>
                <a:spcPct val="0"/>
              </a:spcAft>
              <a:defRPr sz="3400" b="1">
                <a:solidFill>
                  <a:srgbClr val="B30838"/>
                </a:solidFill>
                <a:latin typeface="Arial" charset="0"/>
                <a:ea typeface="ＭＳ Ｐゴシック" charset="-128"/>
                <a:cs typeface="ＭＳ Ｐゴシック" pitchFamily="-107" charset="-128"/>
              </a:defRPr>
            </a:lvl4pPr>
            <a:lvl5pPr eaLnBrk="0" fontAlgn="base" hangingPunct="0">
              <a:spcBef>
                <a:spcPct val="0"/>
              </a:spcBef>
              <a:spcAft>
                <a:spcPct val="0"/>
              </a:spcAft>
              <a:defRPr sz="3400" b="1">
                <a:solidFill>
                  <a:srgbClr val="B30838"/>
                </a:solidFill>
                <a:latin typeface="Arial" charset="0"/>
                <a:ea typeface="ＭＳ Ｐゴシック" charset="-128"/>
                <a:cs typeface="ＭＳ Ｐゴシック" pitchFamily="-107" charset="-128"/>
              </a:defRPr>
            </a:lvl5pPr>
            <a:lvl6pPr marL="457200" fontAlgn="base">
              <a:spcBef>
                <a:spcPct val="0"/>
              </a:spcBef>
              <a:spcAft>
                <a:spcPct val="0"/>
              </a:spcAft>
              <a:defRPr sz="3400" b="1">
                <a:solidFill>
                  <a:schemeClr val="accent1"/>
                </a:solidFill>
                <a:latin typeface="Arial" charset="0"/>
                <a:ea typeface="ＭＳ Ｐゴシック" charset="-128"/>
              </a:defRPr>
            </a:lvl6pPr>
            <a:lvl7pPr marL="914400" fontAlgn="base">
              <a:spcBef>
                <a:spcPct val="0"/>
              </a:spcBef>
              <a:spcAft>
                <a:spcPct val="0"/>
              </a:spcAft>
              <a:defRPr sz="3400" b="1">
                <a:solidFill>
                  <a:schemeClr val="accent1"/>
                </a:solidFill>
                <a:latin typeface="Arial" charset="0"/>
                <a:ea typeface="ＭＳ Ｐゴシック" charset="-128"/>
              </a:defRPr>
            </a:lvl7pPr>
            <a:lvl8pPr marL="1371600" fontAlgn="base">
              <a:spcBef>
                <a:spcPct val="0"/>
              </a:spcBef>
              <a:spcAft>
                <a:spcPct val="0"/>
              </a:spcAft>
              <a:defRPr sz="3400" b="1">
                <a:solidFill>
                  <a:schemeClr val="accent1"/>
                </a:solidFill>
                <a:latin typeface="Arial" charset="0"/>
                <a:ea typeface="ＭＳ Ｐゴシック" charset="-128"/>
              </a:defRPr>
            </a:lvl8pPr>
            <a:lvl9pPr marL="1828800" fontAlgn="base">
              <a:spcBef>
                <a:spcPct val="0"/>
              </a:spcBef>
              <a:spcAft>
                <a:spcPct val="0"/>
              </a:spcAft>
              <a:defRPr sz="3400" b="1">
                <a:solidFill>
                  <a:schemeClr val="accent1"/>
                </a:solidFill>
                <a:latin typeface="Arial" charset="0"/>
                <a:ea typeface="ＭＳ Ｐゴシック" charset="-128"/>
              </a:defRPr>
            </a:lvl9pPr>
          </a:lstStyle>
          <a:p>
            <a:pPr algn="ctr"/>
            <a:r>
              <a:rPr lang="en-US" sz="3200" dirty="0"/>
              <a:t>Programming Model for Iterative MapReduce</a:t>
            </a:r>
          </a:p>
        </p:txBody>
      </p:sp>
      <p:sp>
        <p:nvSpPr>
          <p:cNvPr id="19" name="Content Placeholder 3"/>
          <p:cNvSpPr>
            <a:spLocks noGrp="1"/>
          </p:cNvSpPr>
          <p:nvPr>
            <p:ph idx="1"/>
          </p:nvPr>
        </p:nvSpPr>
        <p:spPr>
          <a:xfrm>
            <a:off x="2209028" y="5125944"/>
            <a:ext cx="8298858" cy="1050636"/>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62500" lnSpcReduction="20000"/>
          </a:bodyPr>
          <a:lstStyle/>
          <a:p>
            <a:r>
              <a:rPr lang="en-US" b="1" dirty="0"/>
              <a:t>Distinction on loop invariant data and variable data (data flow vs. </a:t>
            </a:r>
            <a:r>
              <a:rPr lang="el-GR" b="1" dirty="0"/>
              <a:t>δ </a:t>
            </a:r>
            <a:r>
              <a:rPr lang="en-US" b="1" dirty="0"/>
              <a:t>flow)</a:t>
            </a:r>
          </a:p>
          <a:p>
            <a:r>
              <a:rPr lang="en-US" b="1" dirty="0"/>
              <a:t>Cacheable map/reduce tasks (in-memory)</a:t>
            </a:r>
          </a:p>
          <a:p>
            <a:r>
              <a:rPr lang="en-US" b="1" dirty="0"/>
              <a:t>Combine operation</a:t>
            </a:r>
          </a:p>
          <a:p>
            <a:endParaRPr lang="en-US" b="1" dirty="0"/>
          </a:p>
        </p:txBody>
      </p:sp>
      <p:sp>
        <p:nvSpPr>
          <p:cNvPr id="21" name="TextBox 20"/>
          <p:cNvSpPr txBox="1"/>
          <p:nvPr/>
        </p:nvSpPr>
        <p:spPr>
          <a:xfrm>
            <a:off x="1743737" y="2421966"/>
            <a:ext cx="1596912" cy="369332"/>
          </a:xfrm>
          <a:prstGeom prst="rect">
            <a:avLst/>
          </a:prstGeom>
          <a:noFill/>
        </p:spPr>
        <p:txBody>
          <a:bodyPr wrap="none" rtlCol="0">
            <a:spAutoFit/>
          </a:bodyPr>
          <a:lstStyle/>
          <a:p>
            <a:r>
              <a:rPr lang="en-US" b="1" dirty="0">
                <a:solidFill>
                  <a:prstClr val="black"/>
                </a:solidFill>
                <a:latin typeface="Candara" pitchFamily="34" charset="0"/>
              </a:rPr>
              <a:t>Main Program</a:t>
            </a:r>
            <a:endParaRPr lang="en-US" dirty="0">
              <a:solidFill>
                <a:prstClr val="black"/>
              </a:solidFill>
            </a:endParaRPr>
          </a:p>
        </p:txBody>
      </p:sp>
      <p:sp>
        <p:nvSpPr>
          <p:cNvPr id="22" name="Rounded Rectangle 21"/>
          <p:cNvSpPr/>
          <p:nvPr/>
        </p:nvSpPr>
        <p:spPr>
          <a:xfrm>
            <a:off x="1787562" y="2773017"/>
            <a:ext cx="2117887" cy="1184289"/>
          </a:xfrm>
          <a:prstGeom prst="roundRect">
            <a:avLst>
              <a:gd name="adj" fmla="val 9894"/>
            </a:avLst>
          </a:prstGeom>
          <a:ln>
            <a:solidFill>
              <a:schemeClr val="tx1"/>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dirty="0">
              <a:solidFill>
                <a:prstClr val="black"/>
              </a:solidFill>
            </a:endParaRPr>
          </a:p>
        </p:txBody>
      </p:sp>
      <p:sp>
        <p:nvSpPr>
          <p:cNvPr id="23" name="TextBox 22"/>
          <p:cNvSpPr txBox="1"/>
          <p:nvPr/>
        </p:nvSpPr>
        <p:spPr>
          <a:xfrm>
            <a:off x="1787181" y="2773016"/>
            <a:ext cx="2117887" cy="1231106"/>
          </a:xfrm>
          <a:prstGeom prst="rect">
            <a:avLst/>
          </a:prstGeom>
          <a:solidFill>
            <a:srgbClr val="CCFFFF"/>
          </a:solidFill>
        </p:spPr>
        <p:txBody>
          <a:bodyPr wrap="none" rtlCol="0">
            <a:spAutoFit/>
          </a:bodyPr>
          <a:lstStyle/>
          <a:p>
            <a:r>
              <a:rPr lang="en-US" sz="1400" b="1" dirty="0">
                <a:solidFill>
                  <a:prstClr val="black"/>
                </a:solidFill>
                <a:latin typeface="Courier New" pitchFamily="49" charset="0"/>
                <a:cs typeface="Courier New" pitchFamily="49" charset="0"/>
              </a:rPr>
              <a:t>while(..)</a:t>
            </a:r>
          </a:p>
          <a:p>
            <a:r>
              <a:rPr lang="en-US" sz="1400" b="1" dirty="0">
                <a:solidFill>
                  <a:prstClr val="black"/>
                </a:solidFill>
                <a:latin typeface="Courier New" pitchFamily="49" charset="0"/>
                <a:cs typeface="Courier New" pitchFamily="49" charset="0"/>
              </a:rPr>
              <a:t>{</a:t>
            </a:r>
          </a:p>
          <a:p>
            <a:r>
              <a:rPr lang="en-US" sz="1400" b="1" dirty="0">
                <a:solidFill>
                  <a:prstClr val="black"/>
                </a:solidFill>
                <a:latin typeface="Courier New" pitchFamily="49" charset="0"/>
                <a:cs typeface="Courier New" pitchFamily="49" charset="0"/>
              </a:rPr>
              <a:t>  </a:t>
            </a:r>
            <a:r>
              <a:rPr lang="en-US" sz="1400" b="1" dirty="0" err="1">
                <a:solidFill>
                  <a:prstClr val="black"/>
                </a:solidFill>
                <a:latin typeface="Courier New" pitchFamily="49" charset="0"/>
                <a:cs typeface="Courier New" pitchFamily="49" charset="0"/>
              </a:rPr>
              <a:t>runMapReduce</a:t>
            </a:r>
            <a:r>
              <a:rPr lang="en-US" sz="1400" b="1" dirty="0">
                <a:solidFill>
                  <a:prstClr val="black"/>
                </a:solidFill>
                <a:latin typeface="Courier New" pitchFamily="49" charset="0"/>
                <a:cs typeface="Courier New" pitchFamily="49" charset="0"/>
              </a:rPr>
              <a:t>(..)</a:t>
            </a:r>
          </a:p>
          <a:p>
            <a:r>
              <a:rPr lang="en-US" sz="1400" b="1" dirty="0">
                <a:solidFill>
                  <a:prstClr val="black"/>
                </a:solidFill>
                <a:latin typeface="Courier New" pitchFamily="49" charset="0"/>
                <a:cs typeface="Courier New" pitchFamily="49" charset="0"/>
              </a:rPr>
              <a:t>}</a:t>
            </a:r>
          </a:p>
          <a:p>
            <a:endParaRPr lang="en-US" dirty="0">
              <a:solidFill>
                <a:prstClr val="black"/>
              </a:solidFill>
            </a:endParaRPr>
          </a:p>
        </p:txBody>
      </p:sp>
      <p:sp>
        <p:nvSpPr>
          <p:cNvPr id="2" name="Right Arrow Callout 1"/>
          <p:cNvSpPr/>
          <p:nvPr/>
        </p:nvSpPr>
        <p:spPr>
          <a:xfrm>
            <a:off x="1787180" y="2011083"/>
            <a:ext cx="1929519" cy="410883"/>
          </a:xfrm>
          <a:prstGeom prst="rightArrowCallout">
            <a:avLst>
              <a:gd name="adj1" fmla="val 50000"/>
              <a:gd name="adj2" fmla="val 46163"/>
              <a:gd name="adj3" fmla="val 57615"/>
              <a:gd name="adj4" fmla="val 82129"/>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i="1" dirty="0">
                <a:solidFill>
                  <a:prstClr val="black"/>
                </a:solidFill>
                <a:latin typeface="Calibri" pitchFamily="34" charset="0"/>
              </a:rPr>
              <a:t>Variable data</a:t>
            </a:r>
          </a:p>
        </p:txBody>
      </p:sp>
    </p:spTree>
    <p:extLst>
      <p:ext uri="{BB962C8B-B14F-4D97-AF65-F5344CB8AC3E}">
        <p14:creationId xmlns:p14="http://schemas.microsoft.com/office/powerpoint/2010/main" val="157994992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2514600" y="1351129"/>
            <a:ext cx="7368492" cy="3716627"/>
            <a:chOff x="990600" y="1617373"/>
            <a:chExt cx="7368492" cy="3716627"/>
          </a:xfrm>
        </p:grpSpPr>
        <p:sp>
          <p:nvSpPr>
            <p:cNvPr id="90" name="Rounded Rectangle 89"/>
            <p:cNvSpPr/>
            <p:nvPr/>
          </p:nvSpPr>
          <p:spPr>
            <a:xfrm>
              <a:off x="5234892" y="1617373"/>
              <a:ext cx="3124200" cy="3716627"/>
            </a:xfrm>
            <a:prstGeom prst="roundRect">
              <a:avLst>
                <a:gd name="adj" fmla="val 10785"/>
              </a:avLst>
            </a:prstGeom>
            <a:gradFill flip="none" rotWithShape="1">
              <a:gsLst>
                <a:gs pos="0">
                  <a:srgbClr val="0070C0"/>
                </a:gs>
                <a:gs pos="35000">
                  <a:srgbClr val="00B0F0"/>
                </a:gs>
                <a:gs pos="100000">
                  <a:srgbClr val="CCFFFF"/>
                </a:gs>
              </a:gsLst>
              <a:lin ang="5400000" scaled="1"/>
              <a:tileRect/>
            </a:gradFill>
            <a:ln>
              <a:solidFill>
                <a:schemeClr val="tx1"/>
              </a:soli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1400" b="1" dirty="0">
                <a:solidFill>
                  <a:prstClr val="black"/>
                </a:solidFill>
              </a:endParaRPr>
            </a:p>
          </p:txBody>
        </p:sp>
        <p:grpSp>
          <p:nvGrpSpPr>
            <p:cNvPr id="11" name="Group 10"/>
            <p:cNvGrpSpPr/>
            <p:nvPr/>
          </p:nvGrpSpPr>
          <p:grpSpPr>
            <a:xfrm>
              <a:off x="990600" y="2937485"/>
              <a:ext cx="1558135" cy="1367878"/>
              <a:chOff x="250389" y="2970760"/>
              <a:chExt cx="1558135" cy="1367878"/>
            </a:xfrm>
          </p:grpSpPr>
          <p:sp>
            <p:nvSpPr>
              <p:cNvPr id="223" name="Rounded Rectangle 222"/>
              <p:cNvSpPr/>
              <p:nvPr/>
            </p:nvSpPr>
            <p:spPr>
              <a:xfrm>
                <a:off x="250389" y="2970760"/>
                <a:ext cx="1558135" cy="1367878"/>
              </a:xfrm>
              <a:prstGeom prst="roundRect">
                <a:avLst>
                  <a:gd name="adj" fmla="val 10785"/>
                </a:avLst>
              </a:prstGeom>
              <a:gradFill>
                <a:gsLst>
                  <a:gs pos="0">
                    <a:srgbClr val="0070C0"/>
                  </a:gs>
                  <a:gs pos="35000">
                    <a:srgbClr val="00B0F0"/>
                  </a:gs>
                  <a:gs pos="100000">
                    <a:srgbClr val="CCFFFF"/>
                  </a:gs>
                </a:gsLst>
              </a:gradFill>
              <a:ln>
                <a:solidFill>
                  <a:schemeClr val="tx1"/>
                </a:soli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1400" b="1" dirty="0">
                  <a:solidFill>
                    <a:prstClr val="black"/>
                  </a:solidFill>
                </a:endParaRPr>
              </a:p>
            </p:txBody>
          </p:sp>
          <p:sp>
            <p:nvSpPr>
              <p:cNvPr id="224" name="Rectangle 223"/>
              <p:cNvSpPr/>
              <p:nvPr/>
            </p:nvSpPr>
            <p:spPr>
              <a:xfrm>
                <a:off x="437365" y="3361582"/>
                <a:ext cx="1184183" cy="846782"/>
              </a:xfrm>
              <a:prstGeom prst="rect">
                <a:avLst/>
              </a:prstGeom>
              <a:solidFill>
                <a:srgbClr val="CCFFFF"/>
              </a:solidFill>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dirty="0">
                  <a:solidFill>
                    <a:prstClr val="black"/>
                  </a:solidFill>
                </a:endParaRPr>
              </a:p>
            </p:txBody>
          </p:sp>
          <p:sp>
            <p:nvSpPr>
              <p:cNvPr id="225" name="TextBox 224"/>
              <p:cNvSpPr txBox="1"/>
              <p:nvPr/>
            </p:nvSpPr>
            <p:spPr>
              <a:xfrm>
                <a:off x="457200" y="3045023"/>
                <a:ext cx="1155124" cy="307777"/>
              </a:xfrm>
              <a:prstGeom prst="rect">
                <a:avLst/>
              </a:prstGeom>
              <a:noFill/>
            </p:spPr>
            <p:txBody>
              <a:bodyPr wrap="none" rtlCol="0">
                <a:spAutoFit/>
              </a:bodyPr>
              <a:lstStyle/>
              <a:p>
                <a:r>
                  <a:rPr lang="en-US" sz="1400" b="1" dirty="0">
                    <a:solidFill>
                      <a:prstClr val="black"/>
                    </a:solidFill>
                  </a:rPr>
                  <a:t>Master Node</a:t>
                </a:r>
              </a:p>
            </p:txBody>
          </p:sp>
          <p:grpSp>
            <p:nvGrpSpPr>
              <p:cNvPr id="226" name="Group 8"/>
              <p:cNvGrpSpPr/>
              <p:nvPr/>
            </p:nvGrpSpPr>
            <p:grpSpPr>
              <a:xfrm>
                <a:off x="624341" y="3426719"/>
                <a:ext cx="833602" cy="523220"/>
                <a:chOff x="6553200" y="1463467"/>
                <a:chExt cx="1019175" cy="612084"/>
              </a:xfrm>
            </p:grpSpPr>
            <p:sp>
              <p:nvSpPr>
                <p:cNvPr id="228" name="Rounded Rectangle 227"/>
                <p:cNvSpPr/>
                <p:nvPr/>
              </p:nvSpPr>
              <p:spPr>
                <a:xfrm>
                  <a:off x="6553200" y="1463467"/>
                  <a:ext cx="1019175" cy="609600"/>
                </a:xfrm>
                <a:prstGeom prst="roundRect">
                  <a:avLst/>
                </a:prstGeom>
                <a:solidFill>
                  <a:srgbClr val="00CCFF"/>
                </a:solidFill>
                <a:ln>
                  <a:solidFill>
                    <a:schemeClr val="tx1"/>
                  </a:solidFill>
                  <a:prstDash val="sysDash"/>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1400" b="1" dirty="0">
                    <a:solidFill>
                      <a:prstClr val="black"/>
                    </a:solidFill>
                  </a:endParaRPr>
                </a:p>
              </p:txBody>
            </p:sp>
            <p:sp>
              <p:nvSpPr>
                <p:cNvPr id="229" name="TextBox 228"/>
                <p:cNvSpPr txBox="1"/>
                <p:nvPr/>
              </p:nvSpPr>
              <p:spPr>
                <a:xfrm>
                  <a:off x="6576337" y="1463467"/>
                  <a:ext cx="941358" cy="612084"/>
                </a:xfrm>
                <a:prstGeom prst="rect">
                  <a:avLst/>
                </a:prstGeom>
                <a:noFill/>
              </p:spPr>
              <p:txBody>
                <a:bodyPr wrap="none" rtlCol="0">
                  <a:spAutoFit/>
                </a:bodyPr>
                <a:lstStyle/>
                <a:p>
                  <a:pPr algn="ctr"/>
                  <a:r>
                    <a:rPr lang="en-US" sz="1400" b="1" dirty="0">
                      <a:solidFill>
                        <a:prstClr val="black"/>
                      </a:solidFill>
                    </a:rPr>
                    <a:t>Twister </a:t>
                  </a:r>
                </a:p>
                <a:p>
                  <a:pPr algn="ctr"/>
                  <a:r>
                    <a:rPr lang="en-US" sz="1400" b="1" dirty="0">
                      <a:solidFill>
                        <a:prstClr val="black"/>
                      </a:solidFill>
                    </a:rPr>
                    <a:t>Driver</a:t>
                  </a:r>
                </a:p>
              </p:txBody>
            </p:sp>
          </p:grpSp>
          <p:sp>
            <p:nvSpPr>
              <p:cNvPr id="227" name="TextBox 226"/>
              <p:cNvSpPr txBox="1"/>
              <p:nvPr/>
            </p:nvSpPr>
            <p:spPr>
              <a:xfrm>
                <a:off x="412861" y="3947816"/>
                <a:ext cx="1256562" cy="307777"/>
              </a:xfrm>
              <a:prstGeom prst="rect">
                <a:avLst/>
              </a:prstGeom>
              <a:noFill/>
            </p:spPr>
            <p:txBody>
              <a:bodyPr wrap="none" rtlCol="0">
                <a:spAutoFit/>
              </a:bodyPr>
              <a:lstStyle/>
              <a:p>
                <a:pPr algn="ctr"/>
                <a:r>
                  <a:rPr lang="en-US" sz="1400" b="1" dirty="0">
                    <a:solidFill>
                      <a:prstClr val="black"/>
                    </a:solidFill>
                  </a:rPr>
                  <a:t>Twister-MDS</a:t>
                </a:r>
              </a:p>
            </p:txBody>
          </p:sp>
        </p:grpSp>
        <p:sp>
          <p:nvSpPr>
            <p:cNvPr id="4" name="Left-Right Arrow Callout 3"/>
            <p:cNvSpPr/>
            <p:nvPr/>
          </p:nvSpPr>
          <p:spPr>
            <a:xfrm>
              <a:off x="2645211" y="3035339"/>
              <a:ext cx="2446860" cy="1273746"/>
            </a:xfrm>
            <a:prstGeom prst="leftRightArrowCallou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1400" b="1" dirty="0">
                  <a:solidFill>
                    <a:prstClr val="black"/>
                  </a:solidFill>
                </a:rPr>
                <a:t>ActiveMQ</a:t>
              </a:r>
            </a:p>
            <a:p>
              <a:pPr algn="ctr"/>
              <a:r>
                <a:rPr lang="en-US" sz="1400" b="1" dirty="0">
                  <a:solidFill>
                    <a:prstClr val="black"/>
                  </a:solidFill>
                </a:rPr>
                <a:t>Broker</a:t>
              </a:r>
            </a:p>
          </p:txBody>
        </p:sp>
        <p:grpSp>
          <p:nvGrpSpPr>
            <p:cNvPr id="6" name="Group 5"/>
            <p:cNvGrpSpPr/>
            <p:nvPr/>
          </p:nvGrpSpPr>
          <p:grpSpPr>
            <a:xfrm>
              <a:off x="5716712" y="3222765"/>
              <a:ext cx="2215166" cy="862453"/>
              <a:chOff x="4979108" y="1701931"/>
              <a:chExt cx="1676400" cy="862453"/>
            </a:xfrm>
          </p:grpSpPr>
          <p:sp>
            <p:nvSpPr>
              <p:cNvPr id="93" name="Rectangle 92"/>
              <p:cNvSpPr/>
              <p:nvPr/>
            </p:nvSpPr>
            <p:spPr>
              <a:xfrm>
                <a:off x="4979108" y="1701931"/>
                <a:ext cx="1676400" cy="862453"/>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dirty="0">
                  <a:solidFill>
                    <a:prstClr val="black"/>
                  </a:solidFill>
                </a:endParaRPr>
              </a:p>
            </p:txBody>
          </p:sp>
          <p:sp>
            <p:nvSpPr>
              <p:cNvPr id="94" name="TextBox 93"/>
              <p:cNvSpPr txBox="1"/>
              <p:nvPr/>
            </p:nvSpPr>
            <p:spPr>
              <a:xfrm>
                <a:off x="5105399" y="1997794"/>
                <a:ext cx="1423817" cy="307777"/>
              </a:xfrm>
              <a:prstGeom prst="rect">
                <a:avLst/>
              </a:prstGeom>
              <a:noFill/>
            </p:spPr>
            <p:txBody>
              <a:bodyPr wrap="square" rtlCol="0">
                <a:spAutoFit/>
              </a:bodyPr>
              <a:lstStyle/>
              <a:p>
                <a:pPr algn="ctr"/>
                <a:r>
                  <a:rPr lang="en-US" sz="1400" b="1" dirty="0">
                    <a:solidFill>
                      <a:prstClr val="black"/>
                    </a:solidFill>
                  </a:rPr>
                  <a:t>MDS Monitor</a:t>
                </a:r>
              </a:p>
            </p:txBody>
          </p:sp>
        </p:grpSp>
        <p:grpSp>
          <p:nvGrpSpPr>
            <p:cNvPr id="5" name="Group 4"/>
            <p:cNvGrpSpPr/>
            <p:nvPr/>
          </p:nvGrpSpPr>
          <p:grpSpPr>
            <a:xfrm>
              <a:off x="5956109" y="1738275"/>
              <a:ext cx="1736376" cy="1747323"/>
              <a:chOff x="5638798" y="4267200"/>
              <a:chExt cx="2132746" cy="1801929"/>
            </a:xfrm>
          </p:grpSpPr>
          <p:sp>
            <p:nvSpPr>
              <p:cNvPr id="91" name="Rectangle 90"/>
              <p:cNvSpPr/>
              <p:nvPr/>
            </p:nvSpPr>
            <p:spPr>
              <a:xfrm>
                <a:off x="5638798" y="4291091"/>
                <a:ext cx="2132746" cy="1778038"/>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dirty="0">
                  <a:solidFill>
                    <a:prstClr val="black"/>
                  </a:solidFill>
                </a:endParaRPr>
              </a:p>
            </p:txBody>
          </p:sp>
          <p:pic>
            <p:nvPicPr>
              <p:cNvPr id="1027" name="Picture 3" descr="C:\Users\zhangbj\Pictures\Picasa\Exports\Pictures\MDS-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200" y="4267200"/>
                <a:ext cx="1382386" cy="1338532"/>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a:extLst/>
            </p:spPr>
          </p:pic>
          <p:pic>
            <p:nvPicPr>
              <p:cNvPr id="234" name="Picture 3" descr="C:\Users\zhangbj\Pictures\Picasa\Exports\Pictures\MDS-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73771" y="4448783"/>
                <a:ext cx="1382386" cy="1338532"/>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a:extLst/>
            </p:spPr>
          </p:pic>
          <p:pic>
            <p:nvPicPr>
              <p:cNvPr id="235" name="Picture 3" descr="C:\Users\zhangbj\Pictures\Picasa\Exports\Pictures\MDS-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0727" y="4611564"/>
                <a:ext cx="1382386" cy="1338532"/>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a:extLst/>
            </p:spPr>
          </p:pic>
        </p:grpSp>
        <p:sp>
          <p:nvSpPr>
            <p:cNvPr id="38" name="TextBox 37"/>
            <p:cNvSpPr txBox="1"/>
            <p:nvPr/>
          </p:nvSpPr>
          <p:spPr>
            <a:xfrm>
              <a:off x="6511214" y="4151474"/>
              <a:ext cx="707245" cy="307777"/>
            </a:xfrm>
            <a:prstGeom prst="rect">
              <a:avLst/>
            </a:prstGeom>
            <a:noFill/>
          </p:spPr>
          <p:txBody>
            <a:bodyPr wrap="none" rtlCol="0">
              <a:spAutoFit/>
            </a:bodyPr>
            <a:lstStyle/>
            <a:p>
              <a:r>
                <a:rPr lang="en-US" sz="1400" b="1" dirty="0" err="1">
                  <a:solidFill>
                    <a:prstClr val="black"/>
                  </a:solidFill>
                </a:rPr>
                <a:t>PlotViz</a:t>
              </a:r>
              <a:endParaRPr lang="en-US" sz="1400" b="1" dirty="0">
                <a:solidFill>
                  <a:prstClr val="black"/>
                </a:solidFill>
              </a:endParaRPr>
            </a:p>
          </p:txBody>
        </p:sp>
        <p:sp>
          <p:nvSpPr>
            <p:cNvPr id="98" name="Curved Right Arrow 97"/>
            <p:cNvSpPr/>
            <p:nvPr/>
          </p:nvSpPr>
          <p:spPr>
            <a:xfrm rot="5654083" flipV="1">
              <a:off x="3535566" y="355449"/>
              <a:ext cx="845791" cy="4458563"/>
            </a:xfrm>
            <a:prstGeom prst="curvedRigh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black"/>
                </a:solidFill>
              </a:endParaRPr>
            </a:p>
          </p:txBody>
        </p:sp>
        <p:sp>
          <p:nvSpPr>
            <p:cNvPr id="99" name="Curved Right Arrow 98"/>
            <p:cNvSpPr/>
            <p:nvPr/>
          </p:nvSpPr>
          <p:spPr>
            <a:xfrm rot="16030576" flipV="1">
              <a:off x="3401325" y="2418667"/>
              <a:ext cx="949227" cy="4653350"/>
            </a:xfrm>
            <a:prstGeom prst="curvedRigh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black"/>
                </a:solidFill>
              </a:endParaRPr>
            </a:p>
          </p:txBody>
        </p:sp>
        <p:sp>
          <p:nvSpPr>
            <p:cNvPr id="100" name="TextBox 99"/>
            <p:cNvSpPr txBox="1"/>
            <p:nvPr/>
          </p:nvSpPr>
          <p:spPr>
            <a:xfrm>
              <a:off x="2797611" y="4537685"/>
              <a:ext cx="1772876" cy="523220"/>
            </a:xfrm>
            <a:prstGeom prst="rect">
              <a:avLst/>
            </a:prstGeom>
            <a:noFill/>
          </p:spPr>
          <p:txBody>
            <a:bodyPr wrap="square" rtlCol="0">
              <a:spAutoFit/>
            </a:bodyPr>
            <a:lstStyle/>
            <a:p>
              <a:pPr algn="ctr"/>
              <a:r>
                <a:rPr lang="en-US" sz="1400" b="1" dirty="0">
                  <a:solidFill>
                    <a:prstClr val="black"/>
                  </a:solidFill>
                </a:rPr>
                <a:t>I. Send message to start the job</a:t>
              </a:r>
            </a:p>
          </p:txBody>
        </p:sp>
        <p:sp>
          <p:nvSpPr>
            <p:cNvPr id="101" name="TextBox 100"/>
            <p:cNvSpPr txBox="1"/>
            <p:nvPr/>
          </p:nvSpPr>
          <p:spPr>
            <a:xfrm>
              <a:off x="2873811" y="2337025"/>
              <a:ext cx="1772876" cy="523220"/>
            </a:xfrm>
            <a:prstGeom prst="rect">
              <a:avLst/>
            </a:prstGeom>
            <a:noFill/>
          </p:spPr>
          <p:txBody>
            <a:bodyPr wrap="square" rtlCol="0">
              <a:spAutoFit/>
            </a:bodyPr>
            <a:lstStyle/>
            <a:p>
              <a:pPr algn="ctr"/>
              <a:r>
                <a:rPr lang="en-US" sz="1400" b="1" dirty="0">
                  <a:solidFill>
                    <a:prstClr val="black"/>
                  </a:solidFill>
                </a:rPr>
                <a:t>II. Send intermediate results</a:t>
              </a:r>
            </a:p>
          </p:txBody>
        </p:sp>
        <p:sp>
          <p:nvSpPr>
            <p:cNvPr id="108" name="TextBox 107"/>
            <p:cNvSpPr txBox="1"/>
            <p:nvPr/>
          </p:nvSpPr>
          <p:spPr>
            <a:xfrm>
              <a:off x="6355596" y="4953183"/>
              <a:ext cx="1056636" cy="307777"/>
            </a:xfrm>
            <a:prstGeom prst="rect">
              <a:avLst/>
            </a:prstGeom>
            <a:noFill/>
          </p:spPr>
          <p:txBody>
            <a:bodyPr wrap="none" rtlCol="0">
              <a:spAutoFit/>
            </a:bodyPr>
            <a:lstStyle/>
            <a:p>
              <a:r>
                <a:rPr lang="en-US" sz="1400" b="1" dirty="0">
                  <a:solidFill>
                    <a:prstClr val="black"/>
                  </a:solidFill>
                </a:rPr>
                <a:t>Client Node</a:t>
              </a:r>
            </a:p>
          </p:txBody>
        </p:sp>
      </p:grpSp>
      <p:sp>
        <p:nvSpPr>
          <p:cNvPr id="29" name="Title 1"/>
          <p:cNvSpPr txBox="1">
            <a:spLocks/>
          </p:cNvSpPr>
          <p:nvPr/>
        </p:nvSpPr>
        <p:spPr>
          <a:xfrm>
            <a:off x="187626" y="-98481"/>
            <a:ext cx="11813722" cy="833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eaLnBrk="0" fontAlgn="base" hangingPunct="0">
              <a:spcBef>
                <a:spcPct val="0"/>
              </a:spcBef>
              <a:spcAft>
                <a:spcPct val="0"/>
              </a:spcAft>
              <a:defRPr sz="4000" b="1">
                <a:solidFill>
                  <a:srgbClr val="B30838"/>
                </a:solidFill>
                <a:latin typeface="+mj-lt"/>
                <a:ea typeface="+mj-ea"/>
                <a:cs typeface="ＭＳ Ｐゴシック" pitchFamily="-107" charset="-128"/>
              </a:defRPr>
            </a:lvl1pPr>
            <a:lvl2pPr eaLnBrk="0" fontAlgn="base" hangingPunct="0">
              <a:spcBef>
                <a:spcPct val="0"/>
              </a:spcBef>
              <a:spcAft>
                <a:spcPct val="0"/>
              </a:spcAft>
              <a:defRPr sz="3400" b="1">
                <a:solidFill>
                  <a:srgbClr val="B30838"/>
                </a:solidFill>
                <a:latin typeface="Arial" charset="0"/>
                <a:ea typeface="ＭＳ Ｐゴシック" charset="-128"/>
                <a:cs typeface="ＭＳ Ｐゴシック" pitchFamily="-107" charset="-128"/>
              </a:defRPr>
            </a:lvl2pPr>
            <a:lvl3pPr eaLnBrk="0" fontAlgn="base" hangingPunct="0">
              <a:spcBef>
                <a:spcPct val="0"/>
              </a:spcBef>
              <a:spcAft>
                <a:spcPct val="0"/>
              </a:spcAft>
              <a:defRPr sz="3400" b="1">
                <a:solidFill>
                  <a:srgbClr val="B30838"/>
                </a:solidFill>
                <a:latin typeface="Arial" charset="0"/>
                <a:ea typeface="ＭＳ Ｐゴシック" charset="-128"/>
                <a:cs typeface="ＭＳ Ｐゴシック" pitchFamily="-107" charset="-128"/>
              </a:defRPr>
            </a:lvl3pPr>
            <a:lvl4pPr eaLnBrk="0" fontAlgn="base" hangingPunct="0">
              <a:spcBef>
                <a:spcPct val="0"/>
              </a:spcBef>
              <a:spcAft>
                <a:spcPct val="0"/>
              </a:spcAft>
              <a:defRPr sz="3400" b="1">
                <a:solidFill>
                  <a:srgbClr val="B30838"/>
                </a:solidFill>
                <a:latin typeface="Arial" charset="0"/>
                <a:ea typeface="ＭＳ Ｐゴシック" charset="-128"/>
                <a:cs typeface="ＭＳ Ｐゴシック" pitchFamily="-107" charset="-128"/>
              </a:defRPr>
            </a:lvl4pPr>
            <a:lvl5pPr eaLnBrk="0" fontAlgn="base" hangingPunct="0">
              <a:spcBef>
                <a:spcPct val="0"/>
              </a:spcBef>
              <a:spcAft>
                <a:spcPct val="0"/>
              </a:spcAft>
              <a:defRPr sz="3400" b="1">
                <a:solidFill>
                  <a:srgbClr val="B30838"/>
                </a:solidFill>
                <a:latin typeface="Arial" charset="0"/>
                <a:ea typeface="ＭＳ Ｐゴシック" charset="-128"/>
                <a:cs typeface="ＭＳ Ｐゴシック" pitchFamily="-107" charset="-128"/>
              </a:defRPr>
            </a:lvl5pPr>
            <a:lvl6pPr marL="457200" fontAlgn="base">
              <a:spcBef>
                <a:spcPct val="0"/>
              </a:spcBef>
              <a:spcAft>
                <a:spcPct val="0"/>
              </a:spcAft>
              <a:defRPr sz="3400" b="1">
                <a:solidFill>
                  <a:schemeClr val="accent1"/>
                </a:solidFill>
                <a:latin typeface="Arial" charset="0"/>
                <a:ea typeface="ＭＳ Ｐゴシック" charset="-128"/>
              </a:defRPr>
            </a:lvl6pPr>
            <a:lvl7pPr marL="914400" fontAlgn="base">
              <a:spcBef>
                <a:spcPct val="0"/>
              </a:spcBef>
              <a:spcAft>
                <a:spcPct val="0"/>
              </a:spcAft>
              <a:defRPr sz="3400" b="1">
                <a:solidFill>
                  <a:schemeClr val="accent1"/>
                </a:solidFill>
                <a:latin typeface="Arial" charset="0"/>
                <a:ea typeface="ＭＳ Ｐゴシック" charset="-128"/>
              </a:defRPr>
            </a:lvl7pPr>
            <a:lvl8pPr marL="1371600" fontAlgn="base">
              <a:spcBef>
                <a:spcPct val="0"/>
              </a:spcBef>
              <a:spcAft>
                <a:spcPct val="0"/>
              </a:spcAft>
              <a:defRPr sz="3400" b="1">
                <a:solidFill>
                  <a:schemeClr val="accent1"/>
                </a:solidFill>
                <a:latin typeface="Arial" charset="0"/>
                <a:ea typeface="ＭＳ Ｐゴシック" charset="-128"/>
              </a:defRPr>
            </a:lvl8pPr>
            <a:lvl9pPr marL="1828800" fontAlgn="base">
              <a:spcBef>
                <a:spcPct val="0"/>
              </a:spcBef>
              <a:spcAft>
                <a:spcPct val="0"/>
              </a:spcAft>
              <a:defRPr sz="3400" b="1">
                <a:solidFill>
                  <a:schemeClr val="accent1"/>
                </a:solidFill>
                <a:latin typeface="Arial" charset="0"/>
                <a:ea typeface="ＭＳ Ｐゴシック" charset="-128"/>
              </a:defRPr>
            </a:lvl9pPr>
          </a:lstStyle>
          <a:p>
            <a:pPr algn="ctr"/>
            <a:r>
              <a:rPr lang="en-US" sz="3200" dirty="0"/>
              <a:t>Demo of Multi-Dimensional Scaling using Iterative </a:t>
            </a:r>
            <a:r>
              <a:rPr lang="en-US" sz="3200" dirty="0" err="1" smtClean="0"/>
              <a:t>MapReduce</a:t>
            </a:r>
            <a:endParaRPr lang="en-US" sz="3200" dirty="0"/>
          </a:p>
        </p:txBody>
      </p:sp>
      <p:sp>
        <p:nvSpPr>
          <p:cNvPr id="2" name="TextBox 1"/>
          <p:cNvSpPr txBox="1"/>
          <p:nvPr/>
        </p:nvSpPr>
        <p:spPr>
          <a:xfrm>
            <a:off x="2670864" y="5181049"/>
            <a:ext cx="6947736" cy="1285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eaLnBrk="0" fontAlgn="base" hangingPunct="0">
              <a:spcBef>
                <a:spcPct val="20000"/>
              </a:spcBef>
              <a:spcAft>
                <a:spcPct val="0"/>
              </a:spcAft>
              <a:buChar char="•"/>
              <a:defRPr sz="2000" b="1">
                <a:cs typeface="ＭＳ Ｐゴシック" pitchFamily="-107" charset="-128"/>
              </a:defRPr>
            </a:lvl1pPr>
            <a:lvl2pPr marL="742950" lvl="1" indent="-285750" eaLnBrk="0" fontAlgn="base" hangingPunct="0">
              <a:spcBef>
                <a:spcPct val="20000"/>
              </a:spcBef>
              <a:spcAft>
                <a:spcPct val="0"/>
              </a:spcAft>
              <a:buChar char="–"/>
              <a:defRPr sz="2000"/>
            </a:lvl2pPr>
            <a:lvl3pPr marL="1143000" indent="-228600" eaLnBrk="0" fontAlgn="base" hangingPunct="0">
              <a:spcBef>
                <a:spcPct val="20000"/>
              </a:spcBef>
              <a:spcAft>
                <a:spcPct val="0"/>
              </a:spcAft>
              <a:buChar char="•"/>
              <a:defRPr sz="1600"/>
            </a:lvl3pPr>
            <a:lvl4pPr marL="1600200" indent="-228600" eaLnBrk="0" fontAlgn="base" hangingPunct="0">
              <a:spcBef>
                <a:spcPct val="20000"/>
              </a:spcBef>
              <a:spcAft>
                <a:spcPct val="0"/>
              </a:spcAft>
              <a:buChar char="–"/>
              <a:defRPr sz="1600"/>
            </a:lvl4pPr>
            <a:lvl5pPr marL="2057400" indent="-228600" eaLnBrk="0" fontAlgn="base" hangingPunct="0">
              <a:spcBef>
                <a:spcPct val="20000"/>
              </a:spcBef>
              <a:spcAft>
                <a:spcPct val="0"/>
              </a:spcAft>
              <a:buChar char="»"/>
              <a:defRPr sz="1600"/>
            </a:lvl5pPr>
            <a:lvl6pPr marL="2514600" indent="-228600" fontAlgn="base">
              <a:spcBef>
                <a:spcPct val="20000"/>
              </a:spcBef>
              <a:spcAft>
                <a:spcPct val="0"/>
              </a:spcAft>
              <a:buChar char="»"/>
              <a:defRPr sz="2000"/>
            </a:lvl6pPr>
            <a:lvl7pPr marL="2971800" indent="-228600" fontAlgn="base">
              <a:spcBef>
                <a:spcPct val="20000"/>
              </a:spcBef>
              <a:spcAft>
                <a:spcPct val="0"/>
              </a:spcAft>
              <a:buChar char="»"/>
              <a:defRPr sz="2000"/>
            </a:lvl7pPr>
            <a:lvl8pPr marL="3429000" indent="-228600" fontAlgn="base">
              <a:spcBef>
                <a:spcPct val="20000"/>
              </a:spcBef>
              <a:spcAft>
                <a:spcPct val="0"/>
              </a:spcAft>
              <a:buChar char="»"/>
              <a:defRPr sz="2000"/>
            </a:lvl8pPr>
            <a:lvl9pPr marL="3886200" indent="-228600" fontAlgn="base">
              <a:spcBef>
                <a:spcPct val="20000"/>
              </a:spcBef>
              <a:spcAft>
                <a:spcPct val="0"/>
              </a:spcAft>
              <a:buChar char="»"/>
              <a:defRPr sz="2000"/>
            </a:lvl9pPr>
          </a:lstStyle>
          <a:p>
            <a:pPr lvl="1">
              <a:buFont typeface="Arial" pitchFamily="34" charset="0"/>
              <a:buChar char="•"/>
            </a:pPr>
            <a:r>
              <a:rPr lang="en-US" dirty="0"/>
              <a:t>Input: </a:t>
            </a:r>
            <a:r>
              <a:rPr lang="en-US" dirty="0" smtClean="0"/>
              <a:t>30K </a:t>
            </a:r>
            <a:r>
              <a:rPr lang="en-US" dirty="0" err="1"/>
              <a:t>metagenomics</a:t>
            </a:r>
            <a:r>
              <a:rPr lang="en-US" dirty="0"/>
              <a:t> data</a:t>
            </a:r>
          </a:p>
          <a:p>
            <a:pPr lvl="1">
              <a:buFont typeface="Arial" pitchFamily="34" charset="0"/>
              <a:buChar char="•"/>
            </a:pPr>
            <a:r>
              <a:rPr lang="en-US" dirty="0"/>
              <a:t>MDS reads pairwise distance matrix of all sequences</a:t>
            </a:r>
          </a:p>
          <a:p>
            <a:pPr lvl="1">
              <a:buFont typeface="Arial" pitchFamily="34" charset="0"/>
              <a:buChar char="•"/>
            </a:pPr>
            <a:r>
              <a:rPr lang="en-US" dirty="0"/>
              <a:t>Output: </a:t>
            </a:r>
            <a:r>
              <a:rPr lang="en-US" dirty="0" smtClean="0"/>
              <a:t>3D </a:t>
            </a:r>
            <a:r>
              <a:rPr lang="en-US" dirty="0"/>
              <a:t>coordinates visualized in </a:t>
            </a:r>
            <a:r>
              <a:rPr lang="en-US" dirty="0" err="1"/>
              <a:t>PlotViz</a:t>
            </a:r>
            <a:endParaRPr lang="en-US" dirty="0"/>
          </a:p>
          <a:p>
            <a:pPr lvl="1">
              <a:buFont typeface="Arial" pitchFamily="34" charset="0"/>
              <a:buChar char="•"/>
            </a:pPr>
            <a:endParaRPr lang="en-US" dirty="0"/>
          </a:p>
          <a:p>
            <a:pPr>
              <a:buFont typeface="Arial" pitchFamily="34" charset="0"/>
              <a:buChar char="•"/>
            </a:pPr>
            <a:endParaRPr lang="en-US" dirty="0"/>
          </a:p>
        </p:txBody>
      </p:sp>
    </p:spTree>
    <p:extLst>
      <p:ext uri="{BB962C8B-B14F-4D97-AF65-F5344CB8AC3E}">
        <p14:creationId xmlns:p14="http://schemas.microsoft.com/office/powerpoint/2010/main" val="3416984774"/>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VIDEO_FILES_RECORD" val="&lt;Videos&gt;&lt;Video Name=&quot;Twister MDS_353_1_81811.mp4&quot; Position=&quot;1&quot; SlideID=&quot;353&quot;/&gt;&lt;/Videos&gt;&#10;"/>
  <p:tag name="MMPROD_UIDATA" val="&lt;database version=&quot;8.0&quot;&gt;&lt;object type=&quot;1&quot; unique_id=&quot;10001&quot;&gt;&lt;property id=&quot;20226&quot; value=&quot;C:\Users\wigginst\Desktop\QiuTalk_July9_2015_4.pptx&quot;/&gt;&lt;object type=&quot;2&quot; unique_id=&quot;152845&quot;&gt;&lt;object type=&quot;3&quot; unique_id=&quot;520333&quot;&gt;&lt;property id=&quot;20148&quot; value=&quot;5&quot;/&gt;&lt;property id=&quot;20300&quot; value=&quot;Slide 1 - &amp;quot;Towards HPC-ABDS: An Initial Experience Optimizing Hadoop for Scalable High Performance Data Analytics&amp;quot;&quot;/&gt;&lt;property id=&quot;20307&quot; value=&quot;378&quot;/&gt;&lt;/object&gt;&lt;object type=&quot;3&quot; unique_id=&quot;520816&quot;&gt;&lt;property id=&quot;20148&quot; value=&quot;5&quot;/&gt;&lt;property id=&quot;20300&quot; value=&quot;Slide 31 - &amp;quot;Big Data Ogres1&amp;quot;&quot;/&gt;&lt;property id=&quot;20307&quot; value=&quot;397&quot;/&gt;&lt;/object&gt;&lt;object type=&quot;3&quot; unique_id=&quot;520817&quot;&gt;&lt;property id=&quot;20148&quot; value=&quot;5&quot;/&gt;&lt;property id=&quot;20300&quot; value=&quot;Slide 32 - &amp;quot;Ogre Views&amp;quot;&quot;/&gt;&lt;property id=&quot;20307&quot; value=&quot;398&quot;/&gt;&lt;/object&gt;&lt;object type=&quot;3&quot; unique_id=&quot;530473&quot;&gt;&lt;property id=&quot;20148&quot; value=&quot;5&quot;/&gt;&lt;property id=&quot;20300&quot; value=&quot;Slide 40 - &amp;quot;Parallel Tweet Clustering with Storm&amp;quot;&quot;/&gt;&lt;property id=&quot;20307&quot; value=&quot;401&quot;/&gt;&lt;/object&gt;&lt;object type=&quot;3&quot; unique_id=&quot;530474&quot;&gt;&lt;property id=&quot;20148&quot; value=&quot;5&quot;/&gt;&lt;property id=&quot;20300&quot; value=&quot;Slide 52 - &amp;quot;Summary of Insights&amp;quot;&quot;/&gt;&lt;property id=&quot;20307&quot; value=&quot;402&quot;/&gt;&lt;/object&gt;&lt;object type=&quot;3&quot; unique_id=&quot;530476&quot;&gt;&lt;property id=&quot;20148&quot; value=&quot;5&quot;/&gt;&lt;property id=&quot;20300&quot; value=&quot;Slide 2 - &amp;quot;Important Trends&amp;quot;&quot;/&gt;&lt;property id=&quot;20307&quot; value=&quot;411&quot;/&gt;&lt;/object&gt;&lt;object type=&quot;3&quot; unique_id=&quot;530477&quot;&gt;&lt;property id=&quot;20148&quot; value=&quot;5&quot;/&gt;&lt;property id=&quot;20300&quot; value=&quot;Slide 3 - &amp;quot;Challenges and Opportunities&amp;quot;&quot;/&gt;&lt;property id=&quot;20307&quot; value=&quot;413&quot;/&gt;&lt;/object&gt;&lt;object type=&quot;3&quot; unique_id=&quot;530478&quot;&gt;&lt;property id=&quot;20148&quot; value=&quot;5&quot;/&gt;&lt;property id=&quot;20300&quot; value=&quot;Slide 4 - &amp;quot;What Could Happen in 5 years?&amp;quot;&quot;/&gt;&lt;property id=&quot;20307&quot; value=&quot;414&quot;/&gt;&lt;/object&gt;&lt;object type=&quot;3&quot; unique_id=&quot;530479&quot;&gt;&lt;property id=&quot;20148&quot; value=&quot;5&quot;/&gt;&lt;property id=&quot;20300&quot; value=&quot;Slide 5&quot;/&gt;&lt;property id=&quot;20307&quot; value=&quot;449&quot;/&gt;&lt;/object&gt;&lt;object type=&quot;3&quot; unique_id=&quot;530480&quot;&gt;&lt;property id=&quot;20148&quot; value=&quot;5&quot;/&gt;&lt;property id=&quot;20300&quot; value=&quot;Slide 6 - &amp;quot;Applications and Computation Models&amp;quot;&quot;/&gt;&lt;property id=&quot;20307&quot; value=&quot;429&quot;/&gt;&lt;/object&gt;&lt;object type=&quot;3&quot; unique_id=&quot;530481&quot;&gt;&lt;property id=&quot;20148&quot; value=&quot;5&quot;/&gt;&lt;property id=&quot;20300&quot; value=&quot;Slide 7 - &amp;quot;Large Scale Data Analysis Applications&amp;quot;&quot;/&gt;&lt;property id=&quot;20307&quot; value=&quot;430&quot;/&gt;&lt;/object&gt;&lt;object type=&quot;3&quot; unique_id=&quot;530482&quot;&gt;&lt;property id=&quot;20148&quot; value=&quot;5&quot;/&gt;&lt;property id=&quot;20300&quot; value=&quot;Slide 8&quot;/&gt;&lt;property id=&quot;20307&quot; value=&quot;421&quot;/&gt;&lt;/object&gt;&lt;object type=&quot;3&quot; unique_id=&quot;530483&quot;&gt;&lt;property id=&quot;20148&quot; value=&quot;5&quot;/&gt;&lt;property id=&quot;20300&quot; value=&quot;Slide 9&quot;/&gt;&lt;property id=&quot;20307&quot; value=&quot;427&quot;/&gt;&lt;/object&gt;&lt;object type=&quot;3&quot; unique_id=&quot;530484&quot;&gt;&lt;property id=&quot;20148&quot; value=&quot;5&quot;/&gt;&lt;property id=&quot;20300&quot; value=&quot;Slide 10&quot;/&gt;&lt;property id=&quot;20307&quot; value=&quot;428&quot;/&gt;&lt;/object&gt;&lt;object type=&quot;3&quot; unique_id=&quot;530485&quot;&gt;&lt;property id=&quot;20148&quot; value=&quot;5&quot;/&gt;&lt;property id=&quot;20300&quot; value=&quot;Slide 11&quot;/&gt;&lt;property id=&quot;20307&quot; value=&quot;448&quot;/&gt;&lt;/object&gt;&lt;object type=&quot;3&quot; unique_id=&quot;530486&quot;&gt;&lt;property id=&quot;20148&quot; value=&quot;5&quot;/&gt;&lt;property id=&quot;20300&quot; value=&quot;Slide 12 - &amp;quot;Why Collective Communications For Big Data Processing?&amp;quot;&quot;/&gt;&lt;property id=&quot;20307&quot; value=&quot;445&quot;/&gt;&lt;/object&gt;&lt;object type=&quot;3&quot; unique_id=&quot;530487&quot;&gt;&lt;property id=&quot;20148&quot; value=&quot;5&quot;/&gt;&lt;property id=&quot;20300&quot; value=&quot;Slide 15 - &amp;quot;Map-Collective&amp;quot;&quot;/&gt;&lt;property id=&quot;20307&quot; value=&quot;446&quot;/&gt;&lt;/object&gt;&lt;object type=&quot;3&quot; unique_id=&quot;530488&quot;&gt;&lt;property id=&quot;20148&quot; value=&quot;5&quot;/&gt;&lt;property id=&quot;20300&quot; value=&quot;Slide 16 - &amp;quot;Component Layers&amp;quot;&quot;/&gt;&lt;property id=&quot;20307&quot; value=&quot;453&quot;/&gt;&lt;/object&gt;&lt;object type=&quot;3&quot; unique_id=&quot;530490&quot;&gt;&lt;property id=&quot;20148&quot; value=&quot;5&quot;/&gt;&lt;property id=&quot;20300&quot; value=&quot;Slide 18 - &amp;quot;The Harp Library&amp;quot;&quot;/&gt;&lt;property id=&quot;20307&quot; value=&quot;452&quot;/&gt;&lt;/object&gt;&lt;object type=&quot;3&quot; unique_id=&quot;530491&quot;&gt;&lt;property id=&quot;20148&quot; value=&quot;5&quot;/&gt;&lt;property id=&quot;20300&quot; value=&quot;Slide 20 - &amp;quot;MapCollective Programming Model&amp;quot;&quot;/&gt;&lt;property id=&quot;20307&quot; value=&quot;451&quot;/&gt;&lt;/object&gt;&lt;object type=&quot;3&quot; unique_id=&quot;530492&quot;&gt;&lt;property id=&quot;20148&quot; value=&quot;5&quot;/&gt;&lt;property id=&quot;20300&quot; value=&quot;Slide 21 - &amp;quot;A MapCollective Job&amp;quot;&quot;/&gt;&lt;property id=&quot;20307&quot; value=&quot;439&quot;/&gt;&lt;/object&gt;&lt;object type=&quot;3&quot; unique_id=&quot;530500&quot;&gt;&lt;property id=&quot;20148&quot; value=&quot;5&quot;/&gt;&lt;property id=&quot;20300&quot; value=&quot;Slide 28 - &amp;quot;The Models of Contemporary Big Data Tools&amp;quot;&quot;/&gt;&lt;property id=&quot;20307&quot; value=&quot;432&quot;/&gt;&lt;/object&gt;&lt;object type=&quot;3&quot; unique_id=&quot;530502&quot;&gt;&lt;property id=&quot;20148&quot; value=&quot;5&quot;/&gt;&lt;property id=&quot;20300&quot; value=&quot;Slide 30 - &amp;quot;Comparison of current Data Analytics stack from Cloud and HPC infrastructure&amp;quot;&quot;/&gt;&lt;property id=&quot;20307&quot; value=&quot;433&quot;/&gt;&lt;/object&gt;&lt;object type=&quot;3&quot; unique_id=&quot;530506&quot;&gt;&lt;property id=&quot;20148&quot; value=&quot;5&quot;/&gt;&lt;property id=&quot;20300&quot; value=&quot;Slide 47 - &amp;quot;Six Computation Models for Data Analytics&amp;quot;&quot;/&gt;&lt;property id=&quot;20307&quot; value=&quot;434&quot;/&gt;&lt;/object&gt;&lt;object type=&quot;3&quot; unique_id=&quot;530991&quot;&gt;&lt;property id=&quot;20148&quot; value=&quot;5&quot;/&gt;&lt;property id=&quot;20300&quot; value=&quot;Slide 33 - &amp;quot;Parallel Tweet Clustering with Storm I&amp;quot;&quot;/&gt;&lt;property id=&quot;20307&quot; value=&quot;459&quot;/&gt;&lt;/object&gt;&lt;object type=&quot;3&quot; unique_id=&quot;530992&quot;&gt;&lt;property id=&quot;20148&quot; value=&quot;5&quot;/&gt;&lt;property id=&quot;20300&quot; value=&quot;Slide 34 - &amp;quot;Social media data stream and it’s clustering&amp;quot;&quot;/&gt;&lt;property id=&quot;20307&quot; value=&quot;460&quot;/&gt;&lt;/object&gt;&lt;object type=&quot;3&quot; unique_id=&quot;530993&quot;&gt;&lt;property id=&quot;20148&quot; value=&quot;5&quot;/&gt;&lt;property id=&quot;20300&quot; value=&quot;Slide 35 - &amp;quot;Sequential algorithm for clustering tweet stream&amp;quot;&quot;/&gt;&lt;property id=&quot;20307&quot; value=&quot;461&quot;/&gt;&lt;/object&gt;&lt;object type=&quot;3&quot; unique_id=&quot;530994&quot;&gt;&lt;property id=&quot;20148&quot; value=&quot;5&quot;/&gt;&lt;property id=&quot;20300&quot; value=&quot;Slide 36 - &amp;quot;Defining Protomemes&amp;quot;&quot;/&gt;&lt;property id=&quot;20307&quot; value=&quot;462&quot;/&gt;&lt;/object&gt;&lt;object type=&quot;3&quot; unique_id=&quot;530995&quot;&gt;&lt;property id=&quot;20148&quot; value=&quot;5&quot;/&gt;&lt;property id=&quot;20300&quot; value=&quot;Slide 37 - &amp;quot;Online K-Means clustering&amp;quot;&quot;/&gt;&lt;property id=&quot;20307&quot; value=&quot;463&quot;/&gt;&lt;/object&gt;&lt;object type=&quot;3&quot; unique_id=&quot;530996&quot;&gt;&lt;property id=&quot;20148&quot; value=&quot;5&quot;/&gt;&lt;property id=&quot;20300&quot; value=&quot;Slide 38 - &amp;quot;Parallelization with Storm – challenges I&amp;quot;&quot;/&gt;&lt;property id=&quot;20307&quot; value=&quot;464&quot;/&gt;&lt;/object&gt;&lt;object type=&quot;3&quot; unique_id=&quot;530997&quot;&gt;&lt;property id=&quot;20148&quot; value=&quot;5&quot;/&gt;&lt;property id=&quot;20300&quot; value=&quot;Slide 39 - &amp;quot;Parallelization with Storm – challenges II&amp;quot;&quot;/&gt;&lt;property id=&quot;20307&quot; value=&quot;465&quot;/&gt;&lt;/object&gt;&lt;object type=&quot;3&quot; unique_id=&quot;533108&quot;&gt;&lt;property id=&quot;20148&quot; value=&quot;5&quot;/&gt;&lt;property id=&quot;20300&quot; value=&quot;Slide 13&quot;/&gt;&lt;property id=&quot;20307&quot; value=&quot;486&quot;/&gt;&lt;/object&gt;&lt;object type=&quot;3&quot; unique_id=&quot;533109&quot;&gt;&lt;property id=&quot;20148&quot; value=&quot;5&quot;/&gt;&lt;property id=&quot;20300&quot; value=&quot;Slide 14 - &amp;quot;K-means Clustering Parallel Efficiency&amp;quot;&quot;/&gt;&lt;property id=&quot;20307&quot; value=&quot;485&quot;/&gt;&lt;/object&gt;&lt;object type=&quot;3&quot; unique_id=&quot;533110&quot;&gt;&lt;property id=&quot;20148&quot; value=&quot;5&quot;/&gt;&lt;property id=&quot;20300&quot; value=&quot;Slide 17 - &amp;quot;Contributions&amp;quot;&quot;/&gt;&lt;property id=&quot;20307&quot; value=&quot;484&quot;/&gt;&lt;/object&gt;&lt;object type=&quot;3&quot; unique_id=&quot;533111&quot;&gt;&lt;property id=&quot;20148&quot; value=&quot;5&quot;/&gt;&lt;property id=&quot;20300&quot; value=&quot;Slide 19 - &amp;quot;Collective Communication Operations&amp;quot;&quot;/&gt;&lt;property id=&quot;20307&quot; value=&quot;480&quot;/&gt;&lt;/object&gt;&lt;object type=&quot;3&quot; unique_id=&quot;533112&quot;&gt;&lt;property id=&quot;20148&quot; value=&quot;5&quot;/&gt;&lt;property id=&quot;20300&quot; value=&quot;Slide 22 - &amp;quot;K-means Clustering&amp;quot;&quot;/&gt;&lt;property id=&quot;20307&quot; value=&quot;476&quot;/&gt;&lt;/object&gt;&lt;object type=&quot;3&quot; unique_id=&quot;533113&quot;&gt;&lt;property id=&quot;20148&quot; value=&quot;5&quot;/&gt;&lt;property id=&quot;20300&quot; value=&quot;Slide 23 - &amp;quot;Force-directed Graph Drawing Algorithm&amp;quot;&quot;/&gt;&lt;property id=&quot;20307&quot; value=&quot;477&quot;/&gt;&lt;/object&gt;&lt;object type=&quot;3&quot; unique_id=&quot;533114&quot;&gt;&lt;property id=&quot;20148&quot; value=&quot;5&quot;/&gt;&lt;property id=&quot;20300&quot; value=&quot;Slide 24 - &amp;quot;WDA SMACOF&amp;quot;&quot;/&gt;&lt;property id=&quot;20307&quot; value=&quot;478&quot;/&gt;&lt;/object&gt;&lt;object type=&quot;3&quot; unique_id=&quot;533115&quot;&gt;&lt;property id=&quot;20148&quot; value=&quot;5&quot;/&gt;&lt;property id=&quot;20300&quot; value=&quot;Slide 25 - &amp;quot;WDA-SMACOF&amp;quot;&quot;/&gt;&lt;property id=&quot;20307&quot; value=&quot;479&quot;/&gt;&lt;/object&gt;&lt;object type=&quot;3&quot; unique_id=&quot;533116&quot;&gt;&lt;property id=&quot;20148&quot; value=&quot;5&quot;/&gt;&lt;property id=&quot;20300&quot; value=&quot;Slide 26 - &amp;quot;Collective Communication Abstractions&amp;quot;&quot;/&gt;&lt;property id=&quot;20307&quot; value=&quot;482&quot;/&gt;&lt;/object&gt;&lt;object type=&quot;3&quot; unique_id=&quot;533117&quot;&gt;&lt;property id=&quot;20148&quot; value=&quot;5&quot;/&gt;&lt;property id=&quot;20300&quot; value=&quot;Slide 27 - &amp;quot;Hierarchical Data Abstractions&amp;quot;&quot;/&gt;&lt;property id=&quot;20307&quot; value=&quot;483&quot;/&gt;&lt;/object&gt;&lt;object type=&quot;3&quot; unique_id=&quot;533118&quot;&gt;&lt;property id=&quot;20148&quot; value=&quot;5&quot;/&gt;&lt;property id=&quot;20300&quot; value=&quot;Slide 29&quot;/&gt;&lt;property id=&quot;20307&quot; value=&quot;499&quot;/&gt;&lt;/object&gt;&lt;object type=&quot;3&quot; unique_id=&quot;533119&quot;&gt;&lt;property id=&quot;20148&quot; value=&quot;5&quot;/&gt;&lt;property id=&quot;20300&quot; value=&quot;Slide 41 - &amp;quot;LDA: mining topics in text collection&amp;quot;&quot;/&gt;&lt;property id=&quot;20307&quot; value=&quot;492&quot;/&gt;&lt;/object&gt;&lt;object type=&quot;3&quot; unique_id=&quot;533120&quot;&gt;&lt;property id=&quot;20148&quot; value=&quot;5&quot;/&gt;&lt;property id=&quot;20300&quot; value=&quot;Slide 42 - &amp;quot;LDA and Topic Models&amp;quot;&quot;/&gt;&lt;property id=&quot;20307&quot; value=&quot;493&quot;/&gt;&lt;/object&gt;&lt;object type=&quot;3&quot; unique_id=&quot;533121&quot;&gt;&lt;property id=&quot;20148&quot; value=&quot;5&quot;/&gt;&lt;property id=&quot;20300&quot; value=&quot;Slide 43 - &amp;quot;Inference Algorithm for LDA&amp;quot;&quot;/&gt;&lt;property id=&quot;20307&quot; value=&quot;494&quot;/&gt;&lt;/object&gt;&lt;object type=&quot;3&quot; unique_id=&quot;533122&quot;&gt;&lt;property id=&quot;20148&quot; value=&quot;5&quot;/&gt;&lt;property id=&quot;20300&quot; value=&quot;Slide 44 - &amp;quot;Challenges in large scale LDA&amp;quot;&quot;/&gt;&lt;property id=&quot;20307&quot; value=&quot;495&quot;/&gt;&lt;/object&gt;&lt;object type=&quot;3&quot; unique_id=&quot;533123&quot;&gt;&lt;property id=&quot;20148&quot; value=&quot;5&quot;/&gt;&lt;property id=&quot;20300&quot; value=&quot;Slide 45 - &amp;quot;Harp-LDA Execution Flow&amp;quot;&quot;/&gt;&lt;property id=&quot;20307&quot; value=&quot;496&quot;/&gt;&lt;/object&gt;&lt;object type=&quot;3&quot; unique_id=&quot;533124&quot;&gt;&lt;property id=&quot;20148&quot; value=&quot;5&quot;/&gt;&lt;property id=&quot;20300&quot; value=&quot;Slide 46 - &amp;quot;Large-Scale Data Analysis and Applications&amp;quot;&quot;/&gt;&lt;property id=&quot;20307&quot; value=&quot;487&quot;/&gt;&lt;/object&gt;&lt;object type=&quot;3&quot; unique_id=&quot;533126&quot;&gt;&lt;property id=&quot;20148&quot; value=&quot;5&quot;/&gt;&lt;property id=&quot;20300&quot; value=&quot;Slide 48 - &amp;quot;Machine Learning in Network Science, Imaging in Computer Vision  , Pathology, Polar Science, Biomolecular Simulati&quot;/&gt;&lt;property id=&quot;20307&quot; value=&quot;489&quot;/&gt;&lt;/object&gt;&lt;object type=&quot;3&quot; unique_id=&quot;533127&quot;&gt;&lt;property id=&quot;20148&quot; value=&quot;5&quot;/&gt;&lt;property id=&quot;20300&quot; value=&quot;Slide 49 - &amp;quot;Some specialized data analytics in SPIDAL&amp;quot;&quot;/&gt;&lt;property id=&quot;20307&quot; value=&quot;490&quot;/&gt;&lt;/object&gt;&lt;object type=&quot;3&quot; unique_id=&quot;533128&quot;&gt;&lt;property id=&quot;20148&quot; value=&quot;5&quot;/&gt;&lt;property id=&quot;20300&quot; value=&quot;Slide 50 - &amp;quot;Some Core Machine Learning Building Blocks&amp;quot;&quot;/&gt;&lt;property id=&quot;20307&quot; value=&quot;491&quot;/&gt;&lt;/object&gt;&lt;object type=&quot;3&quot; unique_id=&quot;533374&quot;&gt;&lt;property id=&quot;20148&quot; value=&quot;5&quot;/&gt;&lt;property id=&quot;20300&quot; value=&quot;Slide 51 - &amp;quot;Applications SPIDAL MIDAS ABDS&amp;quot;&quot;/&gt;&lt;property id=&quot;20307&quot; value=&quot;500&quot;/&gt;&lt;/object&gt;&lt;/object&gt;&lt;object type=&quot;8&quot; unique_id=&quot;152923&quot;&gt;&lt;/object&gt;&lt;/object&gt;&lt;/database&gt;"/>
  <p:tag name="SECTOMILLISECCONVERTED" val="1"/>
</p:tagLst>
</file>

<file path=ppt/theme/theme1.xml><?xml version="1.0" encoding="utf-8"?>
<a:theme xmlns:a="http://schemas.openxmlformats.org/drawingml/2006/main" name="Blank Presentation">
  <a:themeElements>
    <a:clrScheme name="Custom 1">
      <a:dk1>
        <a:srgbClr val="000000"/>
      </a:dk1>
      <a:lt1>
        <a:srgbClr val="FFFFFF"/>
      </a:lt1>
      <a:dk2>
        <a:srgbClr val="F8F3D2"/>
      </a:dk2>
      <a:lt2>
        <a:srgbClr val="B0B2B4"/>
      </a:lt2>
      <a:accent1>
        <a:srgbClr val="7D110C"/>
      </a:accent1>
      <a:accent2>
        <a:srgbClr val="6D6E70"/>
      </a:accent2>
      <a:accent3>
        <a:srgbClr val="FFFFFF"/>
      </a:accent3>
      <a:accent4>
        <a:srgbClr val="000000"/>
      </a:accent4>
      <a:accent5>
        <a:srgbClr val="BFAAAA"/>
      </a:accent5>
      <a:accent6>
        <a:srgbClr val="626365"/>
      </a:accent6>
      <a:hlink>
        <a:srgbClr val="7D110C"/>
      </a:hlink>
      <a:folHlink>
        <a:srgbClr val="6D6E7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1" u="none" strike="noStrike" cap="none" normalizeH="0" baseline="0" smtClean="0">
            <a:ln>
              <a:noFill/>
            </a:ln>
            <a:solidFill>
              <a:schemeClr val="tx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1" u="none" strike="noStrike" cap="none" normalizeH="0" baseline="0" smtClean="0">
            <a:ln>
              <a:noFill/>
            </a:ln>
            <a:solidFill>
              <a:schemeClr val="tx1"/>
            </a:solidFill>
            <a:effectLst/>
            <a:latin typeface="Arial" charset="0"/>
            <a:ea typeface="ＭＳ Ｐゴシック" charset="-128"/>
          </a:defRPr>
        </a:defPPr>
      </a:lstStyle>
    </a:lnDef>
  </a:objectDefaults>
  <a:extraClrSchemeLst>
    <a:extraClrScheme>
      <a:clrScheme name="Blank Presentation 1">
        <a:dk1>
          <a:srgbClr val="000000"/>
        </a:dk1>
        <a:lt1>
          <a:srgbClr val="FFFFFF"/>
        </a:lt1>
        <a:dk2>
          <a:srgbClr val="F8F3D2"/>
        </a:dk2>
        <a:lt2>
          <a:srgbClr val="B0B2B4"/>
        </a:lt2>
        <a:accent1>
          <a:srgbClr val="7D110C"/>
        </a:accent1>
        <a:accent2>
          <a:srgbClr val="6D6E70"/>
        </a:accent2>
        <a:accent3>
          <a:srgbClr val="FFFFFF"/>
        </a:accent3>
        <a:accent4>
          <a:srgbClr val="000000"/>
        </a:accent4>
        <a:accent5>
          <a:srgbClr val="BFAAAA"/>
        </a:accent5>
        <a:accent6>
          <a:srgbClr val="626365"/>
        </a:accent6>
        <a:hlink>
          <a:srgbClr val="7D110C"/>
        </a:hlink>
        <a:folHlink>
          <a:srgbClr val="6D6E7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9F3D3"/>
        </a:lt1>
        <a:dk2>
          <a:srgbClr val="F8F3D2"/>
        </a:dk2>
        <a:lt2>
          <a:srgbClr val="B0B2B4"/>
        </a:lt2>
        <a:accent1>
          <a:srgbClr val="7D110C"/>
        </a:accent1>
        <a:accent2>
          <a:srgbClr val="6D6E70"/>
        </a:accent2>
        <a:accent3>
          <a:srgbClr val="FBF8E6"/>
        </a:accent3>
        <a:accent4>
          <a:srgbClr val="000000"/>
        </a:accent4>
        <a:accent5>
          <a:srgbClr val="BFAAAA"/>
        </a:accent5>
        <a:accent6>
          <a:srgbClr val="626365"/>
        </a:accent6>
        <a:hlink>
          <a:srgbClr val="7D110C"/>
        </a:hlink>
        <a:folHlink>
          <a:srgbClr val="6D6E7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ustom Design">
  <a:themeElements>
    <a:clrScheme name="Custom 1">
      <a:dk1>
        <a:srgbClr val="000000"/>
      </a:dk1>
      <a:lt1>
        <a:srgbClr val="FFFFFF"/>
      </a:lt1>
      <a:dk2>
        <a:srgbClr val="F8F3D2"/>
      </a:dk2>
      <a:lt2>
        <a:srgbClr val="B0B2B4"/>
      </a:lt2>
      <a:accent1>
        <a:srgbClr val="7D110C"/>
      </a:accent1>
      <a:accent2>
        <a:srgbClr val="6D6E70"/>
      </a:accent2>
      <a:accent3>
        <a:srgbClr val="FFFFFF"/>
      </a:accent3>
      <a:accent4>
        <a:srgbClr val="000000"/>
      </a:accent4>
      <a:accent5>
        <a:srgbClr val="BFAAAA"/>
      </a:accent5>
      <a:accent6>
        <a:srgbClr val="626365"/>
      </a:accent6>
      <a:hlink>
        <a:srgbClr val="7D110C"/>
      </a:hlink>
      <a:folHlink>
        <a:srgbClr val="6D6E7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Custom Design">
  <a:themeElements>
    <a:clrScheme name="Custom 1">
      <a:dk1>
        <a:srgbClr val="000000"/>
      </a:dk1>
      <a:lt1>
        <a:srgbClr val="FFFFFF"/>
      </a:lt1>
      <a:dk2>
        <a:srgbClr val="F8F3D2"/>
      </a:dk2>
      <a:lt2>
        <a:srgbClr val="B0B2B4"/>
      </a:lt2>
      <a:accent1>
        <a:srgbClr val="7D110C"/>
      </a:accent1>
      <a:accent2>
        <a:srgbClr val="6D6E70"/>
      </a:accent2>
      <a:accent3>
        <a:srgbClr val="FFFFFF"/>
      </a:accent3>
      <a:accent4>
        <a:srgbClr val="000000"/>
      </a:accent4>
      <a:accent5>
        <a:srgbClr val="BFAAAA"/>
      </a:accent5>
      <a:accent6>
        <a:srgbClr val="626365"/>
      </a:accent6>
      <a:hlink>
        <a:srgbClr val="7D110C"/>
      </a:hlink>
      <a:folHlink>
        <a:srgbClr val="6D6E7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BFD7F6"/>
    </a:accent5>
    <a:accent6>
      <a:srgbClr val="AE4845"/>
    </a:accent6>
    <a:hlink>
      <a:srgbClr val="0066CC"/>
    </a:hlink>
    <a:folHlink>
      <a:srgbClr val="800080"/>
    </a:folHlink>
  </a:clrScheme>
</a:themeOverride>
</file>

<file path=ppt/theme/themeOverride6.xml><?xml version="1.0" encoding="utf-8"?>
<a:themeOverride xmlns:a="http://schemas.openxmlformats.org/drawingml/2006/main">
  <a:clrScheme name="">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BFD7F6"/>
    </a:accent5>
    <a:accent6>
      <a:srgbClr val="AE4845"/>
    </a:accent6>
    <a:hlink>
      <a:srgbClr val="0066CC"/>
    </a:hlink>
    <a:folHlink>
      <a:srgbClr val="800080"/>
    </a:folHlink>
  </a:clrScheme>
</a:themeOverride>
</file>

<file path=ppt/theme/themeOverride7.xml><?xml version="1.0" encoding="utf-8"?>
<a:themeOverride xmlns:a="http://schemas.openxmlformats.org/drawingml/2006/main">
  <a:clrScheme name="">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BFD7F6"/>
    </a:accent5>
    <a:accent6>
      <a:srgbClr val="AE4845"/>
    </a:accent6>
    <a:hlink>
      <a:srgbClr val="0066CC"/>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8392</TotalTime>
  <Words>4136</Words>
  <Application>Microsoft Office PowerPoint</Application>
  <PresentationFormat>Widescreen</PresentationFormat>
  <Paragraphs>1080</Paragraphs>
  <Slides>52</Slides>
  <Notes>24</Notes>
  <HiddenSlides>0</HiddenSlides>
  <MMClips>1</MMClips>
  <ScaleCrop>false</ScaleCrop>
  <HeadingPairs>
    <vt:vector size="6" baseType="variant">
      <vt:variant>
        <vt:lpstr>Fonts Used</vt:lpstr>
      </vt:variant>
      <vt:variant>
        <vt:i4>16</vt:i4>
      </vt:variant>
      <vt:variant>
        <vt:lpstr>Theme</vt:lpstr>
      </vt:variant>
      <vt:variant>
        <vt:i4>5</vt:i4>
      </vt:variant>
      <vt:variant>
        <vt:lpstr>Slide Titles</vt:lpstr>
      </vt:variant>
      <vt:variant>
        <vt:i4>52</vt:i4>
      </vt:variant>
    </vt:vector>
  </HeadingPairs>
  <TitlesOfParts>
    <vt:vector size="73" baseType="lpstr">
      <vt:lpstr>MS Mincho</vt:lpstr>
      <vt:lpstr>MS PGothic</vt:lpstr>
      <vt:lpstr>SimSun</vt:lpstr>
      <vt:lpstr>Adobe Gothic Std B</vt:lpstr>
      <vt:lpstr>Aharoni</vt:lpstr>
      <vt:lpstr>Arial</vt:lpstr>
      <vt:lpstr>Calibri</vt:lpstr>
      <vt:lpstr>Cambria Math</vt:lpstr>
      <vt:lpstr>Candara</vt:lpstr>
      <vt:lpstr>Cooper Std Black</vt:lpstr>
      <vt:lpstr>Courier New</vt:lpstr>
      <vt:lpstr>Helvetica</vt:lpstr>
      <vt:lpstr>Symbol</vt:lpstr>
      <vt:lpstr>Times New Roman</vt:lpstr>
      <vt:lpstr>Wingdings</vt:lpstr>
      <vt:lpstr>魏碑</vt:lpstr>
      <vt:lpstr>Blank Presentation</vt:lpstr>
      <vt:lpstr>Custom Design</vt:lpstr>
      <vt:lpstr>1_Custom Design</vt:lpstr>
      <vt:lpstr>2_Custom Design</vt:lpstr>
      <vt:lpstr>3_Custom Design</vt:lpstr>
      <vt:lpstr>Towards HPC-ABDS: An Initial Experience Optimizing Hadoop for Scalable High Performance Data Analytics</vt:lpstr>
      <vt:lpstr>Important Trends</vt:lpstr>
      <vt:lpstr>Challenges and Opportunities</vt:lpstr>
      <vt:lpstr>What Could Happen in 5 years?</vt:lpstr>
      <vt:lpstr>PowerPoint Presentation</vt:lpstr>
      <vt:lpstr>Applications and Computation Models</vt:lpstr>
      <vt:lpstr>Large Scale Data Analysis Applications</vt:lpstr>
      <vt:lpstr>PowerPoint Presentation</vt:lpstr>
      <vt:lpstr>PowerPoint Presentation</vt:lpstr>
      <vt:lpstr>PowerPoint Presentation</vt:lpstr>
      <vt:lpstr>PowerPoint Presentation</vt:lpstr>
      <vt:lpstr>Why Collective Communications For Big Data Processing?</vt:lpstr>
      <vt:lpstr>PowerPoint Presentation</vt:lpstr>
      <vt:lpstr>K-means Clustering Parallel Efficiency</vt:lpstr>
      <vt:lpstr>Map-Collective</vt:lpstr>
      <vt:lpstr>Component Layers</vt:lpstr>
      <vt:lpstr>Contributions</vt:lpstr>
      <vt:lpstr>The Harp Library</vt:lpstr>
      <vt:lpstr>Collective Communication Operations</vt:lpstr>
      <vt:lpstr>MapCollective Programming Model</vt:lpstr>
      <vt:lpstr>A MapCollective Job</vt:lpstr>
      <vt:lpstr>K-means Clustering</vt:lpstr>
      <vt:lpstr>Force-directed Graph Drawing Algorithm</vt:lpstr>
      <vt:lpstr>WDA SMACOF</vt:lpstr>
      <vt:lpstr>WDA-SMACOF</vt:lpstr>
      <vt:lpstr>Collective Communication Abstractions</vt:lpstr>
      <vt:lpstr>Hierarchical Data Abstractions</vt:lpstr>
      <vt:lpstr>The Models of Contemporary Big Data Tools</vt:lpstr>
      <vt:lpstr>PowerPoint Presentation</vt:lpstr>
      <vt:lpstr>Comparison of current Data Analytics stack from Cloud and HPC infrastructure</vt:lpstr>
      <vt:lpstr>Big Data Ogres1</vt:lpstr>
      <vt:lpstr>Ogre Views</vt:lpstr>
      <vt:lpstr>Parallel Tweet Clustering with Storm I</vt:lpstr>
      <vt:lpstr>Social media data stream and it’s clustering</vt:lpstr>
      <vt:lpstr>Sequential algorithm for clustering tweet stream</vt:lpstr>
      <vt:lpstr>Defining Protomemes</vt:lpstr>
      <vt:lpstr>Online K-Means clustering</vt:lpstr>
      <vt:lpstr>Parallelization with Storm – challenges I</vt:lpstr>
      <vt:lpstr>Parallelization with Storm – challenges II</vt:lpstr>
      <vt:lpstr>Parallel Tweet Clustering with Storm</vt:lpstr>
      <vt:lpstr>LDA: mining topics in text collection</vt:lpstr>
      <vt:lpstr>LDA and Topic Models</vt:lpstr>
      <vt:lpstr>Inference Algorithm for LDA</vt:lpstr>
      <vt:lpstr>Challenges in large scale LDA</vt:lpstr>
      <vt:lpstr>Harp-LDA Execution Flow</vt:lpstr>
      <vt:lpstr>Large-Scale Data Analysis and Applications</vt:lpstr>
      <vt:lpstr>Six Computation Models for Data Analytics</vt:lpstr>
      <vt:lpstr>Machine Learning in Network Science, Imaging in Computer Vision  , Pathology, Polar Science, Biomolecular Simulations</vt:lpstr>
      <vt:lpstr>Some specialized data analytics in SPIDAL</vt:lpstr>
      <vt:lpstr>Some Core Machine Learning Building Blocks</vt:lpstr>
      <vt:lpstr>Applications SPIDAL MIDAS ABDS</vt:lpstr>
      <vt:lpstr>Summary of Insights</vt:lpstr>
    </vt:vector>
  </TitlesOfParts>
  <LinksUpToDate>false</LinksUpToDate>
  <SharedDoc>false</SharedDoc>
  <HyperlinkBase/>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zhangbj</dc:creator>
  <cp:lastModifiedBy>Geoffrey Fox</cp:lastModifiedBy>
  <cp:revision>783</cp:revision>
  <dcterms:created xsi:type="dcterms:W3CDTF">2014-03-26T02:42:24Z</dcterms:created>
  <dcterms:modified xsi:type="dcterms:W3CDTF">2015-07-09T15:11:01Z</dcterms:modified>
</cp:coreProperties>
</file>