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28" r:id="rId2"/>
    <p:sldMasterId id="2147483740" r:id="rId3"/>
    <p:sldMasterId id="2147483752" r:id="rId4"/>
    <p:sldMasterId id="2147483764" r:id="rId5"/>
    <p:sldMasterId id="2147483776" r:id="rId6"/>
    <p:sldMasterId id="2147483780" r:id="rId7"/>
  </p:sldMasterIdLst>
  <p:notesMasterIdLst>
    <p:notesMasterId r:id="rId70"/>
  </p:notesMasterIdLst>
  <p:handoutMasterIdLst>
    <p:handoutMasterId r:id="rId71"/>
  </p:handoutMasterIdLst>
  <p:sldIdLst>
    <p:sldId id="425" r:id="rId8"/>
    <p:sldId id="380" r:id="rId9"/>
    <p:sldId id="424" r:id="rId10"/>
    <p:sldId id="426" r:id="rId11"/>
    <p:sldId id="427" r:id="rId12"/>
    <p:sldId id="443" r:id="rId13"/>
    <p:sldId id="444" r:id="rId14"/>
    <p:sldId id="445" r:id="rId15"/>
    <p:sldId id="446" r:id="rId16"/>
    <p:sldId id="447" r:id="rId17"/>
    <p:sldId id="481" r:id="rId18"/>
    <p:sldId id="480" r:id="rId19"/>
    <p:sldId id="479" r:id="rId20"/>
    <p:sldId id="470" r:id="rId21"/>
    <p:sldId id="471" r:id="rId22"/>
    <p:sldId id="472" r:id="rId23"/>
    <p:sldId id="476" r:id="rId24"/>
    <p:sldId id="477" r:id="rId25"/>
    <p:sldId id="478" r:id="rId26"/>
    <p:sldId id="452" r:id="rId27"/>
    <p:sldId id="467" r:id="rId28"/>
    <p:sldId id="451" r:id="rId29"/>
    <p:sldId id="466" r:id="rId30"/>
    <p:sldId id="386" r:id="rId31"/>
    <p:sldId id="482" r:id="rId32"/>
    <p:sldId id="496" r:id="rId33"/>
    <p:sldId id="497" r:id="rId34"/>
    <p:sldId id="494" r:id="rId35"/>
    <p:sldId id="495" r:id="rId36"/>
    <p:sldId id="391" r:id="rId37"/>
    <p:sldId id="393" r:id="rId38"/>
    <p:sldId id="394" r:id="rId39"/>
    <p:sldId id="395" r:id="rId40"/>
    <p:sldId id="397" r:id="rId41"/>
    <p:sldId id="398" r:id="rId42"/>
    <p:sldId id="399" r:id="rId43"/>
    <p:sldId id="400" r:id="rId44"/>
    <p:sldId id="401" r:id="rId45"/>
    <p:sldId id="402" r:id="rId46"/>
    <p:sldId id="483" r:id="rId47"/>
    <p:sldId id="484" r:id="rId48"/>
    <p:sldId id="485" r:id="rId49"/>
    <p:sldId id="486" r:id="rId50"/>
    <p:sldId id="421" r:id="rId51"/>
    <p:sldId id="422" r:id="rId52"/>
    <p:sldId id="423" r:id="rId53"/>
    <p:sldId id="418" r:id="rId54"/>
    <p:sldId id="487" r:id="rId55"/>
    <p:sldId id="455" r:id="rId56"/>
    <p:sldId id="456" r:id="rId57"/>
    <p:sldId id="488" r:id="rId58"/>
    <p:sldId id="406" r:id="rId59"/>
    <p:sldId id="474" r:id="rId60"/>
    <p:sldId id="475" r:id="rId61"/>
    <p:sldId id="438" r:id="rId62"/>
    <p:sldId id="448" r:id="rId63"/>
    <p:sldId id="449" r:id="rId64"/>
    <p:sldId id="408" r:id="rId65"/>
    <p:sldId id="453" r:id="rId66"/>
    <p:sldId id="490" r:id="rId67"/>
    <p:sldId id="492" r:id="rId68"/>
    <p:sldId id="409" r:id="rId69"/>
  </p:sldIdLst>
  <p:sldSz cx="12192000" cy="6858000"/>
  <p:notesSz cx="6858000" cy="9144000"/>
  <p:custDataLst>
    <p:tags r:id="rId72"/>
  </p:custDataLst>
  <p:defaultTextStyle>
    <a:defPPr>
      <a:defRPr lang="en-US"/>
    </a:defPPr>
    <a:lvl1pPr marL="0" algn="l" defTabSz="913108" rtl="0" eaLnBrk="1" latinLnBrk="0" hangingPunct="1">
      <a:defRPr sz="1900" kern="1200">
        <a:solidFill>
          <a:schemeClr val="tx1"/>
        </a:solidFill>
        <a:latin typeface="+mn-lt"/>
        <a:ea typeface="+mn-ea"/>
        <a:cs typeface="+mn-cs"/>
      </a:defRPr>
    </a:lvl1pPr>
    <a:lvl2pPr marL="456558" algn="l" defTabSz="913108" rtl="0" eaLnBrk="1" latinLnBrk="0" hangingPunct="1">
      <a:defRPr sz="1900" kern="1200">
        <a:solidFill>
          <a:schemeClr val="tx1"/>
        </a:solidFill>
        <a:latin typeface="+mn-lt"/>
        <a:ea typeface="+mn-ea"/>
        <a:cs typeface="+mn-cs"/>
      </a:defRPr>
    </a:lvl2pPr>
    <a:lvl3pPr marL="913108" algn="l" defTabSz="913108" rtl="0" eaLnBrk="1" latinLnBrk="0" hangingPunct="1">
      <a:defRPr sz="1900" kern="1200">
        <a:solidFill>
          <a:schemeClr val="tx1"/>
        </a:solidFill>
        <a:latin typeface="+mn-lt"/>
        <a:ea typeface="+mn-ea"/>
        <a:cs typeface="+mn-cs"/>
      </a:defRPr>
    </a:lvl3pPr>
    <a:lvl4pPr marL="1369656" algn="l" defTabSz="913108" rtl="0" eaLnBrk="1" latinLnBrk="0" hangingPunct="1">
      <a:defRPr sz="1900" kern="1200">
        <a:solidFill>
          <a:schemeClr val="tx1"/>
        </a:solidFill>
        <a:latin typeface="+mn-lt"/>
        <a:ea typeface="+mn-ea"/>
        <a:cs typeface="+mn-cs"/>
      </a:defRPr>
    </a:lvl4pPr>
    <a:lvl5pPr marL="1826214" algn="l" defTabSz="913108" rtl="0" eaLnBrk="1" latinLnBrk="0" hangingPunct="1">
      <a:defRPr sz="1900" kern="1200">
        <a:solidFill>
          <a:schemeClr val="tx1"/>
        </a:solidFill>
        <a:latin typeface="+mn-lt"/>
        <a:ea typeface="+mn-ea"/>
        <a:cs typeface="+mn-cs"/>
      </a:defRPr>
    </a:lvl5pPr>
    <a:lvl6pPr marL="2282771" algn="l" defTabSz="913108" rtl="0" eaLnBrk="1" latinLnBrk="0" hangingPunct="1">
      <a:defRPr sz="1900" kern="1200">
        <a:solidFill>
          <a:schemeClr val="tx1"/>
        </a:solidFill>
        <a:latin typeface="+mn-lt"/>
        <a:ea typeface="+mn-ea"/>
        <a:cs typeface="+mn-cs"/>
      </a:defRPr>
    </a:lvl6pPr>
    <a:lvl7pPr marL="2739326" algn="l" defTabSz="913108" rtl="0" eaLnBrk="1" latinLnBrk="0" hangingPunct="1">
      <a:defRPr sz="1900" kern="1200">
        <a:solidFill>
          <a:schemeClr val="tx1"/>
        </a:solidFill>
        <a:latin typeface="+mn-lt"/>
        <a:ea typeface="+mn-ea"/>
        <a:cs typeface="+mn-cs"/>
      </a:defRPr>
    </a:lvl7pPr>
    <a:lvl8pPr marL="3195867" algn="l" defTabSz="913108" rtl="0" eaLnBrk="1" latinLnBrk="0" hangingPunct="1">
      <a:defRPr sz="1900" kern="1200">
        <a:solidFill>
          <a:schemeClr val="tx1"/>
        </a:solidFill>
        <a:latin typeface="+mn-lt"/>
        <a:ea typeface="+mn-ea"/>
        <a:cs typeface="+mn-cs"/>
      </a:defRPr>
    </a:lvl8pPr>
    <a:lvl9pPr marL="3652425" algn="l" defTabSz="913108"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FC7C60-9558-4C3A-A472-874B57B0C9AF}">
          <p14:sldIdLst>
            <p14:sldId id="425"/>
            <p14:sldId id="380"/>
            <p14:sldId id="424"/>
            <p14:sldId id="426"/>
            <p14:sldId id="427"/>
            <p14:sldId id="443"/>
            <p14:sldId id="444"/>
            <p14:sldId id="445"/>
            <p14:sldId id="446"/>
            <p14:sldId id="447"/>
            <p14:sldId id="481"/>
            <p14:sldId id="480"/>
            <p14:sldId id="479"/>
            <p14:sldId id="470"/>
            <p14:sldId id="471"/>
            <p14:sldId id="472"/>
            <p14:sldId id="476"/>
            <p14:sldId id="477"/>
            <p14:sldId id="478"/>
            <p14:sldId id="452"/>
            <p14:sldId id="467"/>
            <p14:sldId id="451"/>
            <p14:sldId id="466"/>
            <p14:sldId id="386"/>
            <p14:sldId id="482"/>
            <p14:sldId id="496"/>
            <p14:sldId id="497"/>
            <p14:sldId id="494"/>
            <p14:sldId id="495"/>
            <p14:sldId id="391"/>
            <p14:sldId id="393"/>
            <p14:sldId id="394"/>
            <p14:sldId id="395"/>
            <p14:sldId id="397"/>
            <p14:sldId id="398"/>
            <p14:sldId id="399"/>
            <p14:sldId id="400"/>
            <p14:sldId id="401"/>
            <p14:sldId id="402"/>
            <p14:sldId id="483"/>
            <p14:sldId id="484"/>
            <p14:sldId id="485"/>
            <p14:sldId id="486"/>
            <p14:sldId id="421"/>
            <p14:sldId id="422"/>
            <p14:sldId id="423"/>
            <p14:sldId id="418"/>
            <p14:sldId id="487"/>
            <p14:sldId id="455"/>
            <p14:sldId id="456"/>
            <p14:sldId id="488"/>
            <p14:sldId id="406"/>
            <p14:sldId id="474"/>
            <p14:sldId id="475"/>
            <p14:sldId id="438"/>
            <p14:sldId id="448"/>
            <p14:sldId id="449"/>
            <p14:sldId id="408"/>
            <p14:sldId id="453"/>
            <p14:sldId id="490"/>
            <p14:sldId id="492"/>
            <p14:sldId id="40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Judy" initials="QJ"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9999"/>
    <a:srgbClr val="006666"/>
    <a:srgbClr val="DEE7F8"/>
    <a:srgbClr val="C2D9FA"/>
    <a:srgbClr val="D5EEFB"/>
    <a:srgbClr val="E0F3FC"/>
    <a:srgbClr val="BED3FE"/>
    <a:srgbClr val="D2E1FE"/>
    <a:srgbClr val="DAE6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97" autoAdjust="0"/>
    <p:restoredTop sz="91883" autoAdjust="0"/>
  </p:normalViewPr>
  <p:slideViewPr>
    <p:cSldViewPr snapToGrid="0">
      <p:cViewPr varScale="1">
        <p:scale>
          <a:sx n="76" d="100"/>
          <a:sy n="76" d="100"/>
        </p:scale>
        <p:origin x="708"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1" d="100"/>
          <a:sy n="91" d="100"/>
        </p:scale>
        <p:origin x="-320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DFA00-C6DF-4D13-9F8B-090502DE939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74B1BA89-40D5-47F4-8329-BECE5778C6AF}">
      <dgm:prSet custT="1"/>
      <dgm:spPr>
        <a:xfrm>
          <a:off x="0" y="2124"/>
          <a:ext cx="2839212" cy="1402286"/>
        </a:xfrm>
      </dgm:spPr>
      <dgm:t>
        <a:bodyPr/>
        <a:lstStyle/>
        <a:p>
          <a:pPr rtl="0"/>
          <a:r>
            <a:rPr lang="en-US" sz="2400" b="1" dirty="0"/>
            <a:t>Scheduler</a:t>
          </a:r>
        </a:p>
      </dgm:t>
    </dgm:pt>
    <dgm:pt modelId="{6BC415D2-6FB5-4A06-9DE1-9661BF176D89}" type="parTrans" cxnId="{66496F8E-4D80-4D95-A072-E9DEEFDCFA28}">
      <dgm:prSet/>
      <dgm:spPr/>
      <dgm:t>
        <a:bodyPr/>
        <a:lstStyle/>
        <a:p>
          <a:endParaRPr lang="en-US" sz="2400" b="1"/>
        </a:p>
      </dgm:t>
    </dgm:pt>
    <dgm:pt modelId="{77A199EC-7588-4A8E-8F69-763C208EC865}" type="sibTrans" cxnId="{66496F8E-4D80-4D95-A072-E9DEEFDCFA28}">
      <dgm:prSet/>
      <dgm:spPr/>
      <dgm:t>
        <a:bodyPr/>
        <a:lstStyle/>
        <a:p>
          <a:endParaRPr lang="en-US" sz="2400" b="1"/>
        </a:p>
      </dgm:t>
    </dgm:pt>
    <dgm:pt modelId="{0FC51EF4-E609-4C05-9C42-C9AD639BBD94}">
      <dgm:prSet custT="1"/>
      <dgm:spPr>
        <a:xfrm>
          <a:off x="0" y="1474525"/>
          <a:ext cx="2839212" cy="1402286"/>
        </a:xfrm>
      </dgm:spPr>
      <dgm:t>
        <a:bodyPr/>
        <a:lstStyle/>
        <a:p>
          <a:pPr rtl="0"/>
          <a:r>
            <a:rPr lang="en-US" sz="2400" b="1" dirty="0"/>
            <a:t>Collective</a:t>
          </a:r>
        </a:p>
      </dgm:t>
    </dgm:pt>
    <dgm:pt modelId="{27AF2A4E-8045-4A87-B100-67A7A761F4CD}" type="parTrans" cxnId="{B10B4AEA-7E6F-4648-9DF4-618079C67FA7}">
      <dgm:prSet/>
      <dgm:spPr/>
      <dgm:t>
        <a:bodyPr/>
        <a:lstStyle/>
        <a:p>
          <a:endParaRPr lang="en-US" sz="2400" b="1"/>
        </a:p>
      </dgm:t>
    </dgm:pt>
    <dgm:pt modelId="{970E9A61-CD1C-48BB-B3F0-AB6C47712717}" type="sibTrans" cxnId="{B10B4AEA-7E6F-4648-9DF4-618079C67FA7}">
      <dgm:prSet/>
      <dgm:spPr/>
      <dgm:t>
        <a:bodyPr/>
        <a:lstStyle/>
        <a:p>
          <a:endParaRPr lang="en-US" sz="2400" b="1"/>
        </a:p>
      </dgm:t>
    </dgm:pt>
    <dgm:pt modelId="{90C76F07-4AF4-4DE6-A986-D84F856AC407}">
      <dgm:prSet custT="1"/>
      <dgm:spPr>
        <a:xfrm rot="5400000">
          <a:off x="4802041" y="-348074"/>
          <a:ext cx="1121829" cy="5047488"/>
        </a:xfrm>
      </dgm:spPr>
      <dgm:t>
        <a:bodyPr/>
        <a:lstStyle/>
        <a:p>
          <a:pPr rtl="0"/>
          <a:r>
            <a:rPr lang="en-US" sz="2400" b="0" dirty="0"/>
            <a:t>broadcast</a:t>
          </a:r>
        </a:p>
      </dgm:t>
    </dgm:pt>
    <dgm:pt modelId="{EBF6661E-5E0A-4E18-B00F-97D73E2ABB01}" type="parTrans" cxnId="{8C4B7B71-2A3B-4D96-8691-270373F4FB1B}">
      <dgm:prSet/>
      <dgm:spPr/>
      <dgm:t>
        <a:bodyPr/>
        <a:lstStyle/>
        <a:p>
          <a:endParaRPr lang="en-US" sz="2400" b="1"/>
        </a:p>
      </dgm:t>
    </dgm:pt>
    <dgm:pt modelId="{33DACB75-B1BF-4FE3-9EA0-2B9E76383CEE}" type="sibTrans" cxnId="{8C4B7B71-2A3B-4D96-8691-270373F4FB1B}">
      <dgm:prSet/>
      <dgm:spPr/>
      <dgm:t>
        <a:bodyPr/>
        <a:lstStyle/>
        <a:p>
          <a:endParaRPr lang="en-US" sz="2400" b="1"/>
        </a:p>
      </dgm:t>
    </dgm:pt>
    <dgm:pt modelId="{52562360-32B4-4988-8BBC-552A265585DF}">
      <dgm:prSet custT="1"/>
      <dgm:spPr>
        <a:xfrm rot="5400000">
          <a:off x="4802041" y="1124325"/>
          <a:ext cx="1121829" cy="5047488"/>
        </a:xfrm>
      </dgm:spPr>
      <dgm:t>
        <a:bodyPr/>
        <a:lstStyle/>
        <a:p>
          <a:pPr rtl="0"/>
          <a:r>
            <a:rPr lang="en-US" sz="2400" b="1" dirty="0"/>
            <a:t>Event Driven</a:t>
          </a:r>
        </a:p>
      </dgm:t>
    </dgm:pt>
    <dgm:pt modelId="{8DB73375-BEA8-4897-BEE1-D6B84F3A2050}" type="parTrans" cxnId="{3C537E69-47E9-4F40-9374-843E95F90595}">
      <dgm:prSet/>
      <dgm:spPr/>
      <dgm:t>
        <a:bodyPr/>
        <a:lstStyle/>
        <a:p>
          <a:endParaRPr lang="en-US" sz="2400" b="1"/>
        </a:p>
      </dgm:t>
    </dgm:pt>
    <dgm:pt modelId="{B2C036B3-B9F5-451A-9154-5BE1201D32B2}" type="sibTrans" cxnId="{3C537E69-47E9-4F40-9374-843E95F90595}">
      <dgm:prSet/>
      <dgm:spPr/>
      <dgm:t>
        <a:bodyPr/>
        <a:lstStyle/>
        <a:p>
          <a:endParaRPr lang="en-US" sz="2400" b="1"/>
        </a:p>
      </dgm:t>
    </dgm:pt>
    <dgm:pt modelId="{DCC0F0A9-A7BE-40DB-BCDB-E5E29CE2B4F3}">
      <dgm:prSet custT="1"/>
      <dgm:spPr>
        <a:xfrm rot="5400000">
          <a:off x="4802041" y="-348074"/>
          <a:ext cx="1121829" cy="5047488"/>
        </a:xfrm>
      </dgm:spPr>
      <dgm:t>
        <a:bodyPr/>
        <a:lstStyle/>
        <a:p>
          <a:pPr rtl="0"/>
          <a:r>
            <a:rPr lang="en-US" sz="2400" b="0" dirty="0"/>
            <a:t>reduce</a:t>
          </a:r>
        </a:p>
      </dgm:t>
    </dgm:pt>
    <dgm:pt modelId="{C168230B-098D-498D-B8D8-08C35E6CD8D4}" type="parTrans" cxnId="{D4174EDE-C7F5-48D6-BBBE-A76CB60AFAE7}">
      <dgm:prSet/>
      <dgm:spPr/>
      <dgm:t>
        <a:bodyPr/>
        <a:lstStyle/>
        <a:p>
          <a:endParaRPr lang="en-US" sz="2400"/>
        </a:p>
      </dgm:t>
    </dgm:pt>
    <dgm:pt modelId="{E3AD6DC6-6637-47FA-BE04-65A3FD129D3B}" type="sibTrans" cxnId="{D4174EDE-C7F5-48D6-BBBE-A76CB60AFAE7}">
      <dgm:prSet/>
      <dgm:spPr/>
      <dgm:t>
        <a:bodyPr/>
        <a:lstStyle/>
        <a:p>
          <a:endParaRPr lang="en-US" sz="2400"/>
        </a:p>
      </dgm:t>
    </dgm:pt>
    <dgm:pt modelId="{BC649C75-8E09-4593-B20B-9A0A9BBED54D}">
      <dgm:prSet custT="1"/>
      <dgm:spPr>
        <a:xfrm rot="5400000">
          <a:off x="4802041" y="-348074"/>
          <a:ext cx="1121829" cy="5047488"/>
        </a:xfrm>
      </dgm:spPr>
      <dgm:t>
        <a:bodyPr/>
        <a:lstStyle/>
        <a:p>
          <a:pPr rtl="0"/>
          <a:r>
            <a:rPr lang="en-US" sz="2400" b="0" dirty="0" err="1"/>
            <a:t>allgather</a:t>
          </a:r>
          <a:endParaRPr lang="en-US" sz="2400" b="0" dirty="0"/>
        </a:p>
      </dgm:t>
    </dgm:pt>
    <dgm:pt modelId="{D2DFC9FF-1E67-4B56-A8CF-A89D92EE78F0}" type="parTrans" cxnId="{7FA741B2-3587-40EA-8A9E-03C1A16F683E}">
      <dgm:prSet/>
      <dgm:spPr/>
      <dgm:t>
        <a:bodyPr/>
        <a:lstStyle/>
        <a:p>
          <a:endParaRPr lang="en-US" sz="2400"/>
        </a:p>
      </dgm:t>
    </dgm:pt>
    <dgm:pt modelId="{6E38AD26-1358-4343-9C45-25F461340E57}" type="sibTrans" cxnId="{7FA741B2-3587-40EA-8A9E-03C1A16F683E}">
      <dgm:prSet/>
      <dgm:spPr/>
      <dgm:t>
        <a:bodyPr/>
        <a:lstStyle/>
        <a:p>
          <a:endParaRPr lang="en-US" sz="2400"/>
        </a:p>
      </dgm:t>
    </dgm:pt>
    <dgm:pt modelId="{456A218D-34F2-45B6-827F-7C8EC457BE30}">
      <dgm:prSet custT="1"/>
      <dgm:spPr>
        <a:xfrm rot="5400000">
          <a:off x="4802041" y="-348074"/>
          <a:ext cx="1121829" cy="5047488"/>
        </a:xfrm>
      </dgm:spPr>
      <dgm:t>
        <a:bodyPr/>
        <a:lstStyle/>
        <a:p>
          <a:pPr rtl="0"/>
          <a:r>
            <a:rPr lang="en-US" sz="2400" b="0" dirty="0" err="1"/>
            <a:t>allreduce</a:t>
          </a:r>
          <a:endParaRPr lang="en-US" sz="2400" b="0" dirty="0"/>
        </a:p>
      </dgm:t>
    </dgm:pt>
    <dgm:pt modelId="{313FE400-A9FD-48DF-BF28-4AB8D82FA688}" type="parTrans" cxnId="{99862930-7885-4C22-B68D-46DC864E3011}">
      <dgm:prSet/>
      <dgm:spPr/>
      <dgm:t>
        <a:bodyPr/>
        <a:lstStyle/>
        <a:p>
          <a:endParaRPr lang="en-US" sz="2400"/>
        </a:p>
      </dgm:t>
    </dgm:pt>
    <dgm:pt modelId="{2E7351B9-C881-44F1-A089-A423840A4E85}" type="sibTrans" cxnId="{99862930-7885-4C22-B68D-46DC864E3011}">
      <dgm:prSet/>
      <dgm:spPr/>
      <dgm:t>
        <a:bodyPr/>
        <a:lstStyle/>
        <a:p>
          <a:endParaRPr lang="en-US" sz="2400"/>
        </a:p>
      </dgm:t>
    </dgm:pt>
    <dgm:pt modelId="{3578145A-19CA-44BA-A3DD-4F62EF5695B7}">
      <dgm:prSet custT="1"/>
      <dgm:spPr>
        <a:xfrm rot="5400000">
          <a:off x="4802041" y="-348074"/>
          <a:ext cx="1121829" cy="5047488"/>
        </a:xfrm>
      </dgm:spPr>
      <dgm:t>
        <a:bodyPr/>
        <a:lstStyle/>
        <a:p>
          <a:pPr rtl="0"/>
          <a:r>
            <a:rPr lang="en-US" sz="2400" b="0" dirty="0"/>
            <a:t>regroup</a:t>
          </a:r>
        </a:p>
      </dgm:t>
    </dgm:pt>
    <dgm:pt modelId="{35BFD2E1-3A26-46B0-9BFA-C1B0D5465E45}" type="parTrans" cxnId="{C032B1DF-DDE1-45C0-9C19-033490061690}">
      <dgm:prSet/>
      <dgm:spPr/>
      <dgm:t>
        <a:bodyPr/>
        <a:lstStyle/>
        <a:p>
          <a:endParaRPr lang="en-US" sz="2400"/>
        </a:p>
      </dgm:t>
    </dgm:pt>
    <dgm:pt modelId="{1ABD1F86-BAD8-439D-8C11-21495D6CDBD5}" type="sibTrans" cxnId="{C032B1DF-DDE1-45C0-9C19-033490061690}">
      <dgm:prSet/>
      <dgm:spPr/>
      <dgm:t>
        <a:bodyPr/>
        <a:lstStyle/>
        <a:p>
          <a:endParaRPr lang="en-US" sz="2400"/>
        </a:p>
      </dgm:t>
    </dgm:pt>
    <dgm:pt modelId="{EBFDDDBE-3269-416B-A3F0-AD976F9F9BE9}">
      <dgm:prSet custT="1"/>
      <dgm:spPr>
        <a:xfrm rot="5400000">
          <a:off x="4802041" y="-348074"/>
          <a:ext cx="1121829" cy="5047488"/>
        </a:xfrm>
      </dgm:spPr>
      <dgm:t>
        <a:bodyPr/>
        <a:lstStyle/>
        <a:p>
          <a:pPr rtl="0"/>
          <a:r>
            <a:rPr lang="en-US" sz="2400" b="0" dirty="0"/>
            <a:t>push </a:t>
          </a:r>
        </a:p>
      </dgm:t>
    </dgm:pt>
    <dgm:pt modelId="{98705945-1769-46B5-96CC-C08D7FD27725}" type="parTrans" cxnId="{7D75A077-034D-48E4-9E52-C5C5C81E0BC1}">
      <dgm:prSet/>
      <dgm:spPr/>
      <dgm:t>
        <a:bodyPr/>
        <a:lstStyle/>
        <a:p>
          <a:endParaRPr lang="en-US" sz="2400"/>
        </a:p>
      </dgm:t>
    </dgm:pt>
    <dgm:pt modelId="{5D928B9F-43EC-4D58-AED6-AC80A9C59102}" type="sibTrans" cxnId="{7D75A077-034D-48E4-9E52-C5C5C81E0BC1}">
      <dgm:prSet/>
      <dgm:spPr/>
      <dgm:t>
        <a:bodyPr/>
        <a:lstStyle/>
        <a:p>
          <a:endParaRPr lang="en-US" sz="2400"/>
        </a:p>
      </dgm:t>
    </dgm:pt>
    <dgm:pt modelId="{859468B5-7A3A-46DB-8419-B5D5BE0754ED}">
      <dgm:prSet custT="1"/>
      <dgm:spPr>
        <a:xfrm rot="5400000">
          <a:off x="4802041" y="-348074"/>
          <a:ext cx="1121829" cy="5047488"/>
        </a:xfrm>
      </dgm:spPr>
      <dgm:t>
        <a:bodyPr/>
        <a:lstStyle/>
        <a:p>
          <a:pPr rtl="0"/>
          <a:r>
            <a:rPr lang="en-US" sz="2400" b="0" dirty="0"/>
            <a:t>pull</a:t>
          </a:r>
        </a:p>
      </dgm:t>
    </dgm:pt>
    <dgm:pt modelId="{4A9A23B8-732D-4E79-9D25-9F5BC731F0F4}" type="parTrans" cxnId="{712F10CD-4C81-4852-AE13-CEDFF82F1711}">
      <dgm:prSet/>
      <dgm:spPr/>
      <dgm:t>
        <a:bodyPr/>
        <a:lstStyle/>
        <a:p>
          <a:endParaRPr lang="en-US" sz="2400"/>
        </a:p>
      </dgm:t>
    </dgm:pt>
    <dgm:pt modelId="{9D5DC291-EFDB-4FE9-B2D7-FE3F36B3BD86}" type="sibTrans" cxnId="{712F10CD-4C81-4852-AE13-CEDFF82F1711}">
      <dgm:prSet/>
      <dgm:spPr/>
      <dgm:t>
        <a:bodyPr/>
        <a:lstStyle/>
        <a:p>
          <a:endParaRPr lang="en-US" sz="2400"/>
        </a:p>
      </dgm:t>
    </dgm:pt>
    <dgm:pt modelId="{751C58F4-F47A-4064-A036-3F825E226B08}">
      <dgm:prSet custT="1"/>
      <dgm:spPr>
        <a:xfrm rot="5400000">
          <a:off x="4802041" y="-348074"/>
          <a:ext cx="1121829" cy="5047488"/>
        </a:xfrm>
      </dgm:spPr>
      <dgm:t>
        <a:bodyPr/>
        <a:lstStyle/>
        <a:p>
          <a:pPr rtl="0"/>
          <a:r>
            <a:rPr lang="en-US" sz="2400" b="0" dirty="0"/>
            <a:t>rotate</a:t>
          </a:r>
        </a:p>
      </dgm:t>
    </dgm:pt>
    <dgm:pt modelId="{48E4F499-DD78-4C6F-B244-CC16164FBEF0}" type="parTrans" cxnId="{77E8CDAF-6EB0-48AF-BC60-FB7945AC2145}">
      <dgm:prSet/>
      <dgm:spPr/>
      <dgm:t>
        <a:bodyPr/>
        <a:lstStyle/>
        <a:p>
          <a:endParaRPr lang="en-US" sz="2400"/>
        </a:p>
      </dgm:t>
    </dgm:pt>
    <dgm:pt modelId="{AD497AE2-949E-4864-B81B-D3F333651CEB}" type="sibTrans" cxnId="{77E8CDAF-6EB0-48AF-BC60-FB7945AC2145}">
      <dgm:prSet/>
      <dgm:spPr/>
      <dgm:t>
        <a:bodyPr/>
        <a:lstStyle/>
        <a:p>
          <a:endParaRPr lang="en-US" sz="2400"/>
        </a:p>
      </dgm:t>
    </dgm:pt>
    <dgm:pt modelId="{E5032803-419C-40B6-A2C2-B0BC8B375F2F}">
      <dgm:prSet custT="1"/>
      <dgm:spPr>
        <a:xfrm rot="5400000">
          <a:off x="4802041" y="1124325"/>
          <a:ext cx="1121829" cy="5047488"/>
        </a:xfrm>
      </dgm:spPr>
      <dgm:t>
        <a:bodyPr/>
        <a:lstStyle/>
        <a:p>
          <a:pPr rtl="0"/>
          <a:r>
            <a:rPr lang="en-US" sz="2400" b="0" dirty="0" err="1"/>
            <a:t>getEvent</a:t>
          </a:r>
          <a:endParaRPr lang="en-US" sz="2400" b="0" dirty="0"/>
        </a:p>
      </dgm:t>
    </dgm:pt>
    <dgm:pt modelId="{340DF3C1-85D4-43F7-AE02-7F09F05A2FE1}" type="parTrans" cxnId="{6917FB67-412F-49DE-925D-764177C82C5B}">
      <dgm:prSet/>
      <dgm:spPr/>
      <dgm:t>
        <a:bodyPr/>
        <a:lstStyle/>
        <a:p>
          <a:endParaRPr lang="en-US" sz="2400"/>
        </a:p>
      </dgm:t>
    </dgm:pt>
    <dgm:pt modelId="{7E332590-FD67-4CE6-B488-7D2DEF74CAF1}" type="sibTrans" cxnId="{6917FB67-412F-49DE-925D-764177C82C5B}">
      <dgm:prSet/>
      <dgm:spPr/>
      <dgm:t>
        <a:bodyPr/>
        <a:lstStyle/>
        <a:p>
          <a:endParaRPr lang="en-US" sz="2400"/>
        </a:p>
      </dgm:t>
    </dgm:pt>
    <dgm:pt modelId="{34A5E4CE-798D-4E93-90DD-18C1A443D6E8}">
      <dgm:prSet custT="1"/>
      <dgm:spPr>
        <a:xfrm rot="5400000">
          <a:off x="4802041" y="1124325"/>
          <a:ext cx="1121829" cy="5047488"/>
        </a:xfrm>
      </dgm:spPr>
      <dgm:t>
        <a:bodyPr/>
        <a:lstStyle/>
        <a:p>
          <a:pPr rtl="0"/>
          <a:r>
            <a:rPr lang="en-US" sz="2400" b="0" dirty="0" err="1"/>
            <a:t>waitEvent</a:t>
          </a:r>
          <a:endParaRPr lang="en-US" sz="2400" b="0" dirty="0"/>
        </a:p>
      </dgm:t>
    </dgm:pt>
    <dgm:pt modelId="{82C854FF-2802-4DDE-BFB3-DAF13BE36DCB}" type="parTrans" cxnId="{78192EBD-EFF7-4924-AB09-7BC3D340BEB0}">
      <dgm:prSet/>
      <dgm:spPr/>
      <dgm:t>
        <a:bodyPr/>
        <a:lstStyle/>
        <a:p>
          <a:endParaRPr lang="en-US" sz="2400"/>
        </a:p>
      </dgm:t>
    </dgm:pt>
    <dgm:pt modelId="{15058F58-5F71-4906-9FF7-F9561397C2C6}" type="sibTrans" cxnId="{78192EBD-EFF7-4924-AB09-7BC3D340BEB0}">
      <dgm:prSet/>
      <dgm:spPr/>
      <dgm:t>
        <a:bodyPr/>
        <a:lstStyle/>
        <a:p>
          <a:endParaRPr lang="en-US" sz="2400"/>
        </a:p>
      </dgm:t>
    </dgm:pt>
    <dgm:pt modelId="{08C5671E-B642-4973-9FBF-9A284B3FBA82}">
      <dgm:prSet custT="1"/>
      <dgm:spPr>
        <a:xfrm rot="5400000">
          <a:off x="4802041" y="1124325"/>
          <a:ext cx="1121829" cy="5047488"/>
        </a:xfrm>
      </dgm:spPr>
      <dgm:t>
        <a:bodyPr/>
        <a:lstStyle/>
        <a:p>
          <a:pPr rtl="0"/>
          <a:r>
            <a:rPr lang="en-US" sz="2400" b="0" dirty="0" err="1"/>
            <a:t>sendEvent</a:t>
          </a:r>
          <a:endParaRPr lang="en-US" sz="2400" b="0" dirty="0"/>
        </a:p>
      </dgm:t>
    </dgm:pt>
    <dgm:pt modelId="{0B041D9E-2266-4E3D-9DBE-F1B13DECDAA8}" type="parTrans" cxnId="{2D7351B9-82B9-4453-B768-5BBAA72DDFC3}">
      <dgm:prSet/>
      <dgm:spPr/>
      <dgm:t>
        <a:bodyPr/>
        <a:lstStyle/>
        <a:p>
          <a:endParaRPr lang="en-US" sz="2400"/>
        </a:p>
      </dgm:t>
    </dgm:pt>
    <dgm:pt modelId="{C337E9CB-8380-449D-990A-1F46435BA9D4}" type="sibTrans" cxnId="{2D7351B9-82B9-4453-B768-5BBAA72DDFC3}">
      <dgm:prSet/>
      <dgm:spPr/>
      <dgm:t>
        <a:bodyPr/>
        <a:lstStyle/>
        <a:p>
          <a:endParaRPr lang="en-US" sz="2400"/>
        </a:p>
      </dgm:t>
    </dgm:pt>
    <dgm:pt modelId="{F0E3FDA0-9B2C-46E1-A3A1-67C338B6DBF5}">
      <dgm:prSet custT="1"/>
      <dgm:spPr>
        <a:xfrm rot="5400000">
          <a:off x="4802041" y="-1820475"/>
          <a:ext cx="1121829" cy="5047488"/>
        </a:xfrm>
      </dgm:spPr>
      <dgm:t>
        <a:bodyPr/>
        <a:lstStyle/>
        <a:p>
          <a:pPr rtl="0"/>
          <a:r>
            <a:rPr lang="en-US" sz="2400" b="0" dirty="0" err="1"/>
            <a:t>DynamicScheduler</a:t>
          </a:r>
          <a:endParaRPr lang="en-US" sz="2400" b="0" dirty="0"/>
        </a:p>
      </dgm:t>
    </dgm:pt>
    <dgm:pt modelId="{FBBD8C52-3826-41DA-ACBB-B7BA5E3F35F9}" type="parTrans" cxnId="{D9A628BB-3152-4A4F-8795-262AEA381A00}">
      <dgm:prSet/>
      <dgm:spPr/>
      <dgm:t>
        <a:bodyPr/>
        <a:lstStyle/>
        <a:p>
          <a:endParaRPr lang="en-US" sz="2400"/>
        </a:p>
      </dgm:t>
    </dgm:pt>
    <dgm:pt modelId="{73B052D1-14C6-4DC1-9054-D00EC0979A24}" type="sibTrans" cxnId="{D9A628BB-3152-4A4F-8795-262AEA381A00}">
      <dgm:prSet/>
      <dgm:spPr/>
      <dgm:t>
        <a:bodyPr/>
        <a:lstStyle/>
        <a:p>
          <a:endParaRPr lang="en-US" sz="2400"/>
        </a:p>
      </dgm:t>
    </dgm:pt>
    <dgm:pt modelId="{001EAAFF-4659-4EAE-98D3-10F4636363BA}">
      <dgm:prSet custT="1"/>
      <dgm:spPr>
        <a:xfrm rot="5400000">
          <a:off x="4802041" y="-1820475"/>
          <a:ext cx="1121829" cy="5047488"/>
        </a:xfrm>
      </dgm:spPr>
      <dgm:t>
        <a:bodyPr/>
        <a:lstStyle/>
        <a:p>
          <a:pPr rtl="0"/>
          <a:r>
            <a:rPr lang="en-US" sz="2400" b="0" dirty="0" err="1"/>
            <a:t>StaticScheduler</a:t>
          </a:r>
          <a:endParaRPr lang="en-US" sz="2400" b="0" dirty="0"/>
        </a:p>
      </dgm:t>
    </dgm:pt>
    <dgm:pt modelId="{257276FD-723A-4F67-9C3C-C22C373E8962}" type="parTrans" cxnId="{684EBEBB-383A-4F1F-A39D-53F589620A12}">
      <dgm:prSet/>
      <dgm:spPr/>
      <dgm:t>
        <a:bodyPr/>
        <a:lstStyle/>
        <a:p>
          <a:endParaRPr lang="en-US" sz="2400"/>
        </a:p>
      </dgm:t>
    </dgm:pt>
    <dgm:pt modelId="{D4763CE1-44EE-4C92-A0D6-9E371B31AF4D}" type="sibTrans" cxnId="{684EBEBB-383A-4F1F-A39D-53F589620A12}">
      <dgm:prSet/>
      <dgm:spPr/>
      <dgm:t>
        <a:bodyPr/>
        <a:lstStyle/>
        <a:p>
          <a:endParaRPr lang="en-US" sz="2400"/>
        </a:p>
      </dgm:t>
    </dgm:pt>
    <dgm:pt modelId="{723A4DFF-E2FB-48A9-B136-016B6410B40C}" type="pres">
      <dgm:prSet presAssocID="{645DFA00-C6DF-4D13-9F8B-090502DE9390}" presName="Name0" presStyleCnt="0">
        <dgm:presLayoutVars>
          <dgm:dir/>
          <dgm:animLvl val="lvl"/>
          <dgm:resizeHandles val="exact"/>
        </dgm:presLayoutVars>
      </dgm:prSet>
      <dgm:spPr/>
    </dgm:pt>
    <dgm:pt modelId="{EFB110A4-D666-473D-AFDF-208233C90BB4}" type="pres">
      <dgm:prSet presAssocID="{74B1BA89-40D5-47F4-8329-BECE5778C6AF}" presName="composite" presStyleCnt="0"/>
      <dgm:spPr/>
    </dgm:pt>
    <dgm:pt modelId="{B2CD8618-07F3-4ABA-B6CD-E9D3E021F90E}" type="pres">
      <dgm:prSet presAssocID="{74B1BA89-40D5-47F4-8329-BECE5778C6AF}" presName="parTx" presStyleLbl="alignNode1" presStyleIdx="0" presStyleCnt="3">
        <dgm:presLayoutVars>
          <dgm:chMax val="0"/>
          <dgm:chPref val="0"/>
          <dgm:bulletEnabled val="1"/>
        </dgm:presLayoutVars>
      </dgm:prSet>
      <dgm:spPr/>
    </dgm:pt>
    <dgm:pt modelId="{71D9B0EF-E2A5-47AC-AE09-943BF35221C4}" type="pres">
      <dgm:prSet presAssocID="{74B1BA89-40D5-47F4-8329-BECE5778C6AF}" presName="desTx" presStyleLbl="alignAccFollowNode1" presStyleIdx="0" presStyleCnt="3">
        <dgm:presLayoutVars>
          <dgm:bulletEnabled val="1"/>
        </dgm:presLayoutVars>
      </dgm:prSet>
      <dgm:spPr/>
    </dgm:pt>
    <dgm:pt modelId="{7D67D2A1-1292-4966-AD94-12E79987F18D}" type="pres">
      <dgm:prSet presAssocID="{77A199EC-7588-4A8E-8F69-763C208EC865}" presName="space" presStyleCnt="0"/>
      <dgm:spPr/>
    </dgm:pt>
    <dgm:pt modelId="{99B34FEC-5450-42CE-A41B-6C832DC6A01F}" type="pres">
      <dgm:prSet presAssocID="{0FC51EF4-E609-4C05-9C42-C9AD639BBD94}" presName="composite" presStyleCnt="0"/>
      <dgm:spPr/>
    </dgm:pt>
    <dgm:pt modelId="{3C4E333C-2259-429B-A63B-6209FFAE36DB}" type="pres">
      <dgm:prSet presAssocID="{0FC51EF4-E609-4C05-9C42-C9AD639BBD94}" presName="parTx" presStyleLbl="alignNode1" presStyleIdx="1" presStyleCnt="3">
        <dgm:presLayoutVars>
          <dgm:chMax val="0"/>
          <dgm:chPref val="0"/>
          <dgm:bulletEnabled val="1"/>
        </dgm:presLayoutVars>
      </dgm:prSet>
      <dgm:spPr/>
    </dgm:pt>
    <dgm:pt modelId="{83349EA9-27BF-4681-B83E-5FC4B19C92CF}" type="pres">
      <dgm:prSet presAssocID="{0FC51EF4-E609-4C05-9C42-C9AD639BBD94}" presName="desTx" presStyleLbl="alignAccFollowNode1" presStyleIdx="1" presStyleCnt="3">
        <dgm:presLayoutVars>
          <dgm:bulletEnabled val="1"/>
        </dgm:presLayoutVars>
      </dgm:prSet>
      <dgm:spPr/>
    </dgm:pt>
    <dgm:pt modelId="{E259CB64-2F9A-4754-A73B-36243249F009}" type="pres">
      <dgm:prSet presAssocID="{970E9A61-CD1C-48BB-B3F0-AB6C47712717}" presName="space" presStyleCnt="0"/>
      <dgm:spPr/>
    </dgm:pt>
    <dgm:pt modelId="{49EAC779-1670-4FBF-9902-FD689F638618}" type="pres">
      <dgm:prSet presAssocID="{52562360-32B4-4988-8BBC-552A265585DF}" presName="composite" presStyleCnt="0"/>
      <dgm:spPr/>
    </dgm:pt>
    <dgm:pt modelId="{9060A02A-7592-44B0-8BA0-7FF32B7667CB}" type="pres">
      <dgm:prSet presAssocID="{52562360-32B4-4988-8BBC-552A265585DF}" presName="parTx" presStyleLbl="alignNode1" presStyleIdx="2" presStyleCnt="3">
        <dgm:presLayoutVars>
          <dgm:chMax val="0"/>
          <dgm:chPref val="0"/>
          <dgm:bulletEnabled val="1"/>
        </dgm:presLayoutVars>
      </dgm:prSet>
      <dgm:spPr/>
    </dgm:pt>
    <dgm:pt modelId="{87C4A136-CAEF-4ACB-9B9A-DC1E51850C6D}" type="pres">
      <dgm:prSet presAssocID="{52562360-32B4-4988-8BBC-552A265585DF}" presName="desTx" presStyleLbl="alignAccFollowNode1" presStyleIdx="2" presStyleCnt="3">
        <dgm:presLayoutVars>
          <dgm:bulletEnabled val="1"/>
        </dgm:presLayoutVars>
      </dgm:prSet>
      <dgm:spPr/>
    </dgm:pt>
  </dgm:ptLst>
  <dgm:cxnLst>
    <dgm:cxn modelId="{B18EC20B-1EFB-4818-8847-92B5E4FB88B5}" type="presOf" srcId="{08C5671E-B642-4973-9FBF-9A284B3FBA82}" destId="{87C4A136-CAEF-4ACB-9B9A-DC1E51850C6D}" srcOrd="0" destOrd="2" presId="urn:microsoft.com/office/officeart/2005/8/layout/hList1"/>
    <dgm:cxn modelId="{F36CEB1D-AD54-48BC-AB58-674DD42E95DE}" type="presOf" srcId="{751C58F4-F47A-4064-A036-3F825E226B08}" destId="{83349EA9-27BF-4681-B83E-5FC4B19C92CF}" srcOrd="0" destOrd="7" presId="urn:microsoft.com/office/officeart/2005/8/layout/hList1"/>
    <dgm:cxn modelId="{F53B0C1F-74C0-4BD1-A6F5-84E07E2EB22F}" type="presOf" srcId="{74B1BA89-40D5-47F4-8329-BECE5778C6AF}" destId="{B2CD8618-07F3-4ABA-B6CD-E9D3E021F90E}" srcOrd="0" destOrd="0" presId="urn:microsoft.com/office/officeart/2005/8/layout/hList1"/>
    <dgm:cxn modelId="{99862930-7885-4C22-B68D-46DC864E3011}" srcId="{0FC51EF4-E609-4C05-9C42-C9AD639BBD94}" destId="{456A218D-34F2-45B6-827F-7C8EC457BE30}" srcOrd="3" destOrd="0" parTransId="{313FE400-A9FD-48DF-BF28-4AB8D82FA688}" sibTransId="{2E7351B9-C881-44F1-A089-A423840A4E85}"/>
    <dgm:cxn modelId="{F0F34E33-48E1-4EE3-9A9E-768F898CBE0D}" type="presOf" srcId="{EBFDDDBE-3269-416B-A3F0-AD976F9F9BE9}" destId="{83349EA9-27BF-4681-B83E-5FC4B19C92CF}" srcOrd="0" destOrd="5" presId="urn:microsoft.com/office/officeart/2005/8/layout/hList1"/>
    <dgm:cxn modelId="{30827736-2C63-4BFB-9409-6E05DBCEEB49}" type="presOf" srcId="{0FC51EF4-E609-4C05-9C42-C9AD639BBD94}" destId="{3C4E333C-2259-429B-A63B-6209FFAE36DB}" srcOrd="0" destOrd="0" presId="urn:microsoft.com/office/officeart/2005/8/layout/hList1"/>
    <dgm:cxn modelId="{F9ECA73E-B78B-4D04-89C6-9E317F334103}" type="presOf" srcId="{3578145A-19CA-44BA-A3DD-4F62EF5695B7}" destId="{83349EA9-27BF-4681-B83E-5FC4B19C92CF}" srcOrd="0" destOrd="4" presId="urn:microsoft.com/office/officeart/2005/8/layout/hList1"/>
    <dgm:cxn modelId="{6917FB67-412F-49DE-925D-764177C82C5B}" srcId="{52562360-32B4-4988-8BBC-552A265585DF}" destId="{E5032803-419C-40B6-A2C2-B0BC8B375F2F}" srcOrd="0" destOrd="0" parTransId="{340DF3C1-85D4-43F7-AE02-7F09F05A2FE1}" sibTransId="{7E332590-FD67-4CE6-B488-7D2DEF74CAF1}"/>
    <dgm:cxn modelId="{3C537E69-47E9-4F40-9374-843E95F90595}" srcId="{645DFA00-C6DF-4D13-9F8B-090502DE9390}" destId="{52562360-32B4-4988-8BBC-552A265585DF}" srcOrd="2" destOrd="0" parTransId="{8DB73375-BEA8-4897-BEE1-D6B84F3A2050}" sibTransId="{B2C036B3-B9F5-451A-9154-5BE1201D32B2}"/>
    <dgm:cxn modelId="{8C4B7B71-2A3B-4D96-8691-270373F4FB1B}" srcId="{0FC51EF4-E609-4C05-9C42-C9AD639BBD94}" destId="{90C76F07-4AF4-4DE6-A986-D84F856AC407}" srcOrd="0" destOrd="0" parTransId="{EBF6661E-5E0A-4E18-B00F-97D73E2ABB01}" sibTransId="{33DACB75-B1BF-4FE3-9EA0-2B9E76383CEE}"/>
    <dgm:cxn modelId="{67690476-796F-4A4F-B918-B4A9F2FD6596}" type="presOf" srcId="{001EAAFF-4659-4EAE-98D3-10F4636363BA}" destId="{71D9B0EF-E2A5-47AC-AE09-943BF35221C4}" srcOrd="0" destOrd="1" presId="urn:microsoft.com/office/officeart/2005/8/layout/hList1"/>
    <dgm:cxn modelId="{7D75A077-034D-48E4-9E52-C5C5C81E0BC1}" srcId="{0FC51EF4-E609-4C05-9C42-C9AD639BBD94}" destId="{EBFDDDBE-3269-416B-A3F0-AD976F9F9BE9}" srcOrd="5" destOrd="0" parTransId="{98705945-1769-46B5-96CC-C08D7FD27725}" sibTransId="{5D928B9F-43EC-4D58-AED6-AC80A9C59102}"/>
    <dgm:cxn modelId="{A0C9687E-8F3D-41C5-BBDA-468A46F465A7}" type="presOf" srcId="{90C76F07-4AF4-4DE6-A986-D84F856AC407}" destId="{83349EA9-27BF-4681-B83E-5FC4B19C92CF}" srcOrd="0" destOrd="0" presId="urn:microsoft.com/office/officeart/2005/8/layout/hList1"/>
    <dgm:cxn modelId="{66496F8E-4D80-4D95-A072-E9DEEFDCFA28}" srcId="{645DFA00-C6DF-4D13-9F8B-090502DE9390}" destId="{74B1BA89-40D5-47F4-8329-BECE5778C6AF}" srcOrd="0" destOrd="0" parTransId="{6BC415D2-6FB5-4A06-9DE1-9661BF176D89}" sibTransId="{77A199EC-7588-4A8E-8F69-763C208EC865}"/>
    <dgm:cxn modelId="{E64C0393-FB08-4290-B90B-EDC501BC97D7}" type="presOf" srcId="{34A5E4CE-798D-4E93-90DD-18C1A443D6E8}" destId="{87C4A136-CAEF-4ACB-9B9A-DC1E51850C6D}" srcOrd="0" destOrd="1" presId="urn:microsoft.com/office/officeart/2005/8/layout/hList1"/>
    <dgm:cxn modelId="{0DF398A0-FBD9-43E3-9FC1-9F6B769DAFF9}" type="presOf" srcId="{F0E3FDA0-9B2C-46E1-A3A1-67C338B6DBF5}" destId="{71D9B0EF-E2A5-47AC-AE09-943BF35221C4}" srcOrd="0" destOrd="0" presId="urn:microsoft.com/office/officeart/2005/8/layout/hList1"/>
    <dgm:cxn modelId="{8CB30DA7-8E18-4AA5-852A-C73B829E841E}" type="presOf" srcId="{BC649C75-8E09-4593-B20B-9A0A9BBED54D}" destId="{83349EA9-27BF-4681-B83E-5FC4B19C92CF}" srcOrd="0" destOrd="2" presId="urn:microsoft.com/office/officeart/2005/8/layout/hList1"/>
    <dgm:cxn modelId="{0FB6D8A9-4833-4681-9769-3174AA194D52}" type="presOf" srcId="{645DFA00-C6DF-4D13-9F8B-090502DE9390}" destId="{723A4DFF-E2FB-48A9-B136-016B6410B40C}" srcOrd="0" destOrd="0" presId="urn:microsoft.com/office/officeart/2005/8/layout/hList1"/>
    <dgm:cxn modelId="{77E8CDAF-6EB0-48AF-BC60-FB7945AC2145}" srcId="{0FC51EF4-E609-4C05-9C42-C9AD639BBD94}" destId="{751C58F4-F47A-4064-A036-3F825E226B08}" srcOrd="7" destOrd="0" parTransId="{48E4F499-DD78-4C6F-B244-CC16164FBEF0}" sibTransId="{AD497AE2-949E-4864-B81B-D3F333651CEB}"/>
    <dgm:cxn modelId="{7FA741B2-3587-40EA-8A9E-03C1A16F683E}" srcId="{0FC51EF4-E609-4C05-9C42-C9AD639BBD94}" destId="{BC649C75-8E09-4593-B20B-9A0A9BBED54D}" srcOrd="2" destOrd="0" parTransId="{D2DFC9FF-1E67-4B56-A8CF-A89D92EE78F0}" sibTransId="{6E38AD26-1358-4343-9C45-25F461340E57}"/>
    <dgm:cxn modelId="{16BF1EB5-620A-41B0-A2A1-D4A9B357EF28}" type="presOf" srcId="{52562360-32B4-4988-8BBC-552A265585DF}" destId="{9060A02A-7592-44B0-8BA0-7FF32B7667CB}" srcOrd="0" destOrd="0" presId="urn:microsoft.com/office/officeart/2005/8/layout/hList1"/>
    <dgm:cxn modelId="{0F2DE3B7-C521-4B99-AB61-9F1DD0A9FA8C}" type="presOf" srcId="{456A218D-34F2-45B6-827F-7C8EC457BE30}" destId="{83349EA9-27BF-4681-B83E-5FC4B19C92CF}" srcOrd="0" destOrd="3" presId="urn:microsoft.com/office/officeart/2005/8/layout/hList1"/>
    <dgm:cxn modelId="{2D7351B9-82B9-4453-B768-5BBAA72DDFC3}" srcId="{52562360-32B4-4988-8BBC-552A265585DF}" destId="{08C5671E-B642-4973-9FBF-9A284B3FBA82}" srcOrd="2" destOrd="0" parTransId="{0B041D9E-2266-4E3D-9DBE-F1B13DECDAA8}" sibTransId="{C337E9CB-8380-449D-990A-1F46435BA9D4}"/>
    <dgm:cxn modelId="{D9A628BB-3152-4A4F-8795-262AEA381A00}" srcId="{74B1BA89-40D5-47F4-8329-BECE5778C6AF}" destId="{F0E3FDA0-9B2C-46E1-A3A1-67C338B6DBF5}" srcOrd="0" destOrd="0" parTransId="{FBBD8C52-3826-41DA-ACBB-B7BA5E3F35F9}" sibTransId="{73B052D1-14C6-4DC1-9054-D00EC0979A24}"/>
    <dgm:cxn modelId="{684EBEBB-383A-4F1F-A39D-53F589620A12}" srcId="{74B1BA89-40D5-47F4-8329-BECE5778C6AF}" destId="{001EAAFF-4659-4EAE-98D3-10F4636363BA}" srcOrd="1" destOrd="0" parTransId="{257276FD-723A-4F67-9C3C-C22C373E8962}" sibTransId="{D4763CE1-44EE-4C92-A0D6-9E371B31AF4D}"/>
    <dgm:cxn modelId="{78192EBD-EFF7-4924-AB09-7BC3D340BEB0}" srcId="{52562360-32B4-4988-8BBC-552A265585DF}" destId="{34A5E4CE-798D-4E93-90DD-18C1A443D6E8}" srcOrd="1" destOrd="0" parTransId="{82C854FF-2802-4DDE-BFB3-DAF13BE36DCB}" sibTransId="{15058F58-5F71-4906-9FF7-F9561397C2C6}"/>
    <dgm:cxn modelId="{46D2F4C9-EA4F-4A71-BEA8-581116DC6385}" type="presOf" srcId="{859468B5-7A3A-46DB-8419-B5D5BE0754ED}" destId="{83349EA9-27BF-4681-B83E-5FC4B19C92CF}" srcOrd="0" destOrd="6" presId="urn:microsoft.com/office/officeart/2005/8/layout/hList1"/>
    <dgm:cxn modelId="{712F10CD-4C81-4852-AE13-CEDFF82F1711}" srcId="{0FC51EF4-E609-4C05-9C42-C9AD639BBD94}" destId="{859468B5-7A3A-46DB-8419-B5D5BE0754ED}" srcOrd="6" destOrd="0" parTransId="{4A9A23B8-732D-4E79-9D25-9F5BC731F0F4}" sibTransId="{9D5DC291-EFDB-4FE9-B2D7-FE3F36B3BD86}"/>
    <dgm:cxn modelId="{619492DB-8E79-4D7A-9E35-69DE7019BCD8}" type="presOf" srcId="{DCC0F0A9-A7BE-40DB-BCDB-E5E29CE2B4F3}" destId="{83349EA9-27BF-4681-B83E-5FC4B19C92CF}" srcOrd="0" destOrd="1" presId="urn:microsoft.com/office/officeart/2005/8/layout/hList1"/>
    <dgm:cxn modelId="{D4174EDE-C7F5-48D6-BBBE-A76CB60AFAE7}" srcId="{0FC51EF4-E609-4C05-9C42-C9AD639BBD94}" destId="{DCC0F0A9-A7BE-40DB-BCDB-E5E29CE2B4F3}" srcOrd="1" destOrd="0" parTransId="{C168230B-098D-498D-B8D8-08C35E6CD8D4}" sibTransId="{E3AD6DC6-6637-47FA-BE04-65A3FD129D3B}"/>
    <dgm:cxn modelId="{C032B1DF-DDE1-45C0-9C19-033490061690}" srcId="{0FC51EF4-E609-4C05-9C42-C9AD639BBD94}" destId="{3578145A-19CA-44BA-A3DD-4F62EF5695B7}" srcOrd="4" destOrd="0" parTransId="{35BFD2E1-3A26-46B0-9BFA-C1B0D5465E45}" sibTransId="{1ABD1F86-BAD8-439D-8C11-21495D6CDBD5}"/>
    <dgm:cxn modelId="{B10B4AEA-7E6F-4648-9DF4-618079C67FA7}" srcId="{645DFA00-C6DF-4D13-9F8B-090502DE9390}" destId="{0FC51EF4-E609-4C05-9C42-C9AD639BBD94}" srcOrd="1" destOrd="0" parTransId="{27AF2A4E-8045-4A87-B100-67A7A761F4CD}" sibTransId="{970E9A61-CD1C-48BB-B3F0-AB6C47712717}"/>
    <dgm:cxn modelId="{D2EA33EE-3F1F-4917-8524-1882012AE19C}" type="presOf" srcId="{E5032803-419C-40B6-A2C2-B0BC8B375F2F}" destId="{87C4A136-CAEF-4ACB-9B9A-DC1E51850C6D}" srcOrd="0" destOrd="0" presId="urn:microsoft.com/office/officeart/2005/8/layout/hList1"/>
    <dgm:cxn modelId="{206DB1E3-5799-488F-827D-E9243B7B8A46}" type="presParOf" srcId="{723A4DFF-E2FB-48A9-B136-016B6410B40C}" destId="{EFB110A4-D666-473D-AFDF-208233C90BB4}" srcOrd="0" destOrd="0" presId="urn:microsoft.com/office/officeart/2005/8/layout/hList1"/>
    <dgm:cxn modelId="{69612B18-DE63-4C69-BCD5-B4443B0DFE88}" type="presParOf" srcId="{EFB110A4-D666-473D-AFDF-208233C90BB4}" destId="{B2CD8618-07F3-4ABA-B6CD-E9D3E021F90E}" srcOrd="0" destOrd="0" presId="urn:microsoft.com/office/officeart/2005/8/layout/hList1"/>
    <dgm:cxn modelId="{49806A8C-AE21-4363-B28D-551DC066EC0F}" type="presParOf" srcId="{EFB110A4-D666-473D-AFDF-208233C90BB4}" destId="{71D9B0EF-E2A5-47AC-AE09-943BF35221C4}" srcOrd="1" destOrd="0" presId="urn:microsoft.com/office/officeart/2005/8/layout/hList1"/>
    <dgm:cxn modelId="{629D83B3-6185-4BBE-8D56-410BCBCD5E0E}" type="presParOf" srcId="{723A4DFF-E2FB-48A9-B136-016B6410B40C}" destId="{7D67D2A1-1292-4966-AD94-12E79987F18D}" srcOrd="1" destOrd="0" presId="urn:microsoft.com/office/officeart/2005/8/layout/hList1"/>
    <dgm:cxn modelId="{E5EDAA47-FD57-4DAD-96E3-F8F993E00EB2}" type="presParOf" srcId="{723A4DFF-E2FB-48A9-B136-016B6410B40C}" destId="{99B34FEC-5450-42CE-A41B-6C832DC6A01F}" srcOrd="2" destOrd="0" presId="urn:microsoft.com/office/officeart/2005/8/layout/hList1"/>
    <dgm:cxn modelId="{E4B51161-3471-462E-BD88-D5B6AD4A8FB8}" type="presParOf" srcId="{99B34FEC-5450-42CE-A41B-6C832DC6A01F}" destId="{3C4E333C-2259-429B-A63B-6209FFAE36DB}" srcOrd="0" destOrd="0" presId="urn:microsoft.com/office/officeart/2005/8/layout/hList1"/>
    <dgm:cxn modelId="{04A2DB32-0B6A-434F-BDE3-DD4E220B8F8C}" type="presParOf" srcId="{99B34FEC-5450-42CE-A41B-6C832DC6A01F}" destId="{83349EA9-27BF-4681-B83E-5FC4B19C92CF}" srcOrd="1" destOrd="0" presId="urn:microsoft.com/office/officeart/2005/8/layout/hList1"/>
    <dgm:cxn modelId="{F29072E0-F33A-4321-BAFB-FD987AB0CA97}" type="presParOf" srcId="{723A4DFF-E2FB-48A9-B136-016B6410B40C}" destId="{E259CB64-2F9A-4754-A73B-36243249F009}" srcOrd="3" destOrd="0" presId="urn:microsoft.com/office/officeart/2005/8/layout/hList1"/>
    <dgm:cxn modelId="{762B1D11-5224-4FDE-9A0E-31C180D5BFF7}" type="presParOf" srcId="{723A4DFF-E2FB-48A9-B136-016B6410B40C}" destId="{49EAC779-1670-4FBF-9902-FD689F638618}" srcOrd="4" destOrd="0" presId="urn:microsoft.com/office/officeart/2005/8/layout/hList1"/>
    <dgm:cxn modelId="{E1C0D833-D8FB-43AA-8C9D-85DAC8B266FC}" type="presParOf" srcId="{49EAC779-1670-4FBF-9902-FD689F638618}" destId="{9060A02A-7592-44B0-8BA0-7FF32B7667CB}" srcOrd="0" destOrd="0" presId="urn:microsoft.com/office/officeart/2005/8/layout/hList1"/>
    <dgm:cxn modelId="{E2B35BA9-17BD-47D1-86E1-E70E52B69B06}" type="presParOf" srcId="{49EAC779-1670-4FBF-9902-FD689F638618}" destId="{87C4A136-CAEF-4ACB-9B9A-DC1E51850C6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9D6D67-82F4-4023-9B7B-868F8C8CA62E}"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2D6B3D15-48E6-4C70-84B4-44339DEF50CA}">
      <dgm:prSet phldrT="[Text]" custT="1"/>
      <dgm:spPr/>
      <dgm:t>
        <a:bodyPr/>
        <a:lstStyle/>
        <a:p>
          <a:r>
            <a:rPr lang="en-US" sz="2000" dirty="0"/>
            <a:t>Computation Model</a:t>
          </a:r>
        </a:p>
      </dgm:t>
    </dgm:pt>
    <dgm:pt modelId="{36F32D63-AFC6-4FD4-BB3F-86C453738EBE}" type="parTrans" cxnId="{A2BDE399-086D-4294-9B17-751CCCCD7D44}">
      <dgm:prSet/>
      <dgm:spPr/>
      <dgm:t>
        <a:bodyPr/>
        <a:lstStyle/>
        <a:p>
          <a:endParaRPr lang="en-US"/>
        </a:p>
      </dgm:t>
    </dgm:pt>
    <dgm:pt modelId="{C7E97EEB-052C-4417-92D9-60ACACE4C58A}" type="sibTrans" cxnId="{A2BDE399-086D-4294-9B17-751CCCCD7D44}">
      <dgm:prSet custT="1"/>
      <dgm:spPr/>
      <dgm:t>
        <a:bodyPr/>
        <a:lstStyle/>
        <a:p>
          <a:endParaRPr lang="en-US" sz="3200"/>
        </a:p>
      </dgm:t>
    </dgm:pt>
    <dgm:pt modelId="{C2801B12-5233-49DC-B3C8-B4DACC75B575}">
      <dgm:prSet phldrT="[Text]" custT="1"/>
      <dgm:spPr/>
      <dgm:t>
        <a:bodyPr/>
        <a:lstStyle/>
        <a:p>
          <a:pPr>
            <a:lnSpc>
              <a:spcPct val="90000"/>
            </a:lnSpc>
            <a:spcAft>
              <a:spcPct val="15000"/>
            </a:spcAft>
          </a:pPr>
          <a:r>
            <a:rPr lang="en-US" sz="1400" dirty="0"/>
            <a:t>Collective Communication Operations</a:t>
          </a:r>
        </a:p>
      </dgm:t>
    </dgm:pt>
    <dgm:pt modelId="{25E2C6AA-BBC1-4FEA-9A11-9CDA9D77464E}" type="parTrans" cxnId="{7F74AB47-E864-4BE1-BE98-9BCD8D3FF762}">
      <dgm:prSet/>
      <dgm:spPr/>
      <dgm:t>
        <a:bodyPr/>
        <a:lstStyle/>
        <a:p>
          <a:endParaRPr lang="en-US"/>
        </a:p>
      </dgm:t>
    </dgm:pt>
    <dgm:pt modelId="{4305B45B-6750-4A24-A7A8-429E26F130BA}" type="sibTrans" cxnId="{7F74AB47-E864-4BE1-BE98-9BCD8D3FF762}">
      <dgm:prSet/>
      <dgm:spPr/>
      <dgm:t>
        <a:bodyPr/>
        <a:lstStyle/>
        <a:p>
          <a:endParaRPr lang="en-US"/>
        </a:p>
      </dgm:t>
    </dgm:pt>
    <dgm:pt modelId="{906A7E9F-68BF-4A30-B7CF-9C3EFD5EC06B}">
      <dgm:prSet phldrT="[Text]" custT="1"/>
      <dgm:spPr/>
      <dgm:t>
        <a:bodyPr/>
        <a:lstStyle/>
        <a:p>
          <a:r>
            <a:rPr lang="en-US" sz="1600" dirty="0"/>
            <a:t>Algorithm</a:t>
          </a:r>
        </a:p>
      </dgm:t>
    </dgm:pt>
    <dgm:pt modelId="{EB693875-B215-4438-866A-57D18DDE01A8}" type="parTrans" cxnId="{B221B6CA-48D0-41B7-90E4-2390B0D1A163}">
      <dgm:prSet/>
      <dgm:spPr/>
      <dgm:t>
        <a:bodyPr/>
        <a:lstStyle/>
        <a:p>
          <a:endParaRPr lang="en-US"/>
        </a:p>
      </dgm:t>
    </dgm:pt>
    <dgm:pt modelId="{50FEF774-1FFF-4B07-AF23-9097989CA28B}" type="sibTrans" cxnId="{B221B6CA-48D0-41B7-90E4-2390B0D1A163}">
      <dgm:prSet custT="1"/>
      <dgm:spPr/>
      <dgm:t>
        <a:bodyPr/>
        <a:lstStyle/>
        <a:p>
          <a:endParaRPr lang="en-US" sz="3200"/>
        </a:p>
      </dgm:t>
    </dgm:pt>
    <dgm:pt modelId="{33C968AF-2D52-4BE5-A425-7644A26639AC}">
      <dgm:prSet phldrT="[Text]" custT="1"/>
      <dgm:spPr/>
      <dgm:t>
        <a:bodyPr/>
        <a:lstStyle/>
        <a:p>
          <a:pPr>
            <a:lnSpc>
              <a:spcPct val="90000"/>
            </a:lnSpc>
            <a:spcAft>
              <a:spcPct val="15000"/>
            </a:spcAft>
          </a:pPr>
          <a:r>
            <a:rPr lang="en-US" sz="1400" dirty="0"/>
            <a:t>Load Balancing on Computation and Communication</a:t>
          </a:r>
        </a:p>
      </dgm:t>
    </dgm:pt>
    <dgm:pt modelId="{3B360946-F295-4C18-BAF3-D9F82F7DEA47}" type="parTrans" cxnId="{C6F0A0DC-829F-42C2-A1D5-FD1212D26CA9}">
      <dgm:prSet/>
      <dgm:spPr/>
      <dgm:t>
        <a:bodyPr/>
        <a:lstStyle/>
        <a:p>
          <a:endParaRPr lang="en-US"/>
        </a:p>
      </dgm:t>
    </dgm:pt>
    <dgm:pt modelId="{AC02D79D-D83A-40EC-817C-9B0699FB3785}" type="sibTrans" cxnId="{C6F0A0DC-829F-42C2-A1D5-FD1212D26CA9}">
      <dgm:prSet/>
      <dgm:spPr/>
      <dgm:t>
        <a:bodyPr/>
        <a:lstStyle/>
        <a:p>
          <a:endParaRPr lang="en-US"/>
        </a:p>
      </dgm:t>
    </dgm:pt>
    <dgm:pt modelId="{7B95CF8C-1484-4023-BD42-DAE7CD7BE404}">
      <dgm:prSet phldrT="[Text]" custT="1"/>
      <dgm:spPr/>
      <dgm:t>
        <a:bodyPr/>
        <a:lstStyle/>
        <a:p>
          <a:pPr>
            <a:lnSpc>
              <a:spcPct val="100000"/>
            </a:lnSpc>
            <a:spcAft>
              <a:spcPts val="0"/>
            </a:spcAft>
          </a:pPr>
          <a:r>
            <a:rPr lang="en-US" sz="1800" dirty="0"/>
            <a:t>System Optimization</a:t>
          </a:r>
        </a:p>
      </dgm:t>
    </dgm:pt>
    <dgm:pt modelId="{13A69427-C08B-4778-8CBE-62420B69B3BF}" type="parTrans" cxnId="{12C8B9D0-376F-4F15-82BF-CFF70316AF79}">
      <dgm:prSet/>
      <dgm:spPr/>
      <dgm:t>
        <a:bodyPr/>
        <a:lstStyle/>
        <a:p>
          <a:endParaRPr lang="en-US"/>
        </a:p>
      </dgm:t>
    </dgm:pt>
    <dgm:pt modelId="{B74D05BA-CA4F-4802-99FA-89CD7E20D1C3}" type="sibTrans" cxnId="{12C8B9D0-376F-4F15-82BF-CFF70316AF79}">
      <dgm:prSet/>
      <dgm:spPr/>
      <dgm:t>
        <a:bodyPr/>
        <a:lstStyle/>
        <a:p>
          <a:endParaRPr lang="en-US"/>
        </a:p>
      </dgm:t>
    </dgm:pt>
    <dgm:pt modelId="{13FAB510-46F4-4009-805A-F8E9DD30861C}">
      <dgm:prSet phldrT="[Text]" custT="1"/>
      <dgm:spPr/>
      <dgm:t>
        <a:bodyPr/>
        <a:lstStyle/>
        <a:p>
          <a:r>
            <a:rPr lang="en-US" sz="2000" dirty="0"/>
            <a:t>Locking, Rotation, </a:t>
          </a:r>
          <a:r>
            <a:rPr lang="en-US" sz="2000" dirty="0" err="1"/>
            <a:t>Allreduce</a:t>
          </a:r>
          <a:r>
            <a:rPr lang="en-US" sz="2000" dirty="0"/>
            <a:t>, Asynchronous</a:t>
          </a:r>
        </a:p>
      </dgm:t>
    </dgm:pt>
    <dgm:pt modelId="{9188B71F-AE8E-430C-875B-99AF03BC4D83}" type="parTrans" cxnId="{36E9ADCC-4554-454C-BB05-8E3549AEFAE2}">
      <dgm:prSet/>
      <dgm:spPr/>
      <dgm:t>
        <a:bodyPr/>
        <a:lstStyle/>
        <a:p>
          <a:endParaRPr lang="en-US"/>
        </a:p>
      </dgm:t>
    </dgm:pt>
    <dgm:pt modelId="{59218353-BDFC-48AA-950E-590D4EEE750F}" type="sibTrans" cxnId="{36E9ADCC-4554-454C-BB05-8E3549AEFAE2}">
      <dgm:prSet/>
      <dgm:spPr/>
      <dgm:t>
        <a:bodyPr/>
        <a:lstStyle/>
        <a:p>
          <a:endParaRPr lang="en-US"/>
        </a:p>
      </dgm:t>
    </dgm:pt>
    <dgm:pt modelId="{A465491E-70BE-481E-AA44-44D737B3EB85}">
      <dgm:prSet phldrT="[Text]" custT="1"/>
      <dgm:spPr/>
      <dgm:t>
        <a:bodyPr/>
        <a:lstStyle/>
        <a:p>
          <a:r>
            <a:rPr lang="en-US" sz="1600" dirty="0"/>
            <a:t>Expectation-Maximization, Gradient Optimization, Markov Chain Monte Carlo…</a:t>
          </a:r>
        </a:p>
      </dgm:t>
    </dgm:pt>
    <dgm:pt modelId="{7E1556E2-906F-4326-80D9-285A61CAB47E}" type="parTrans" cxnId="{8F2E4355-417C-4E4D-868B-F03F88192179}">
      <dgm:prSet/>
      <dgm:spPr/>
      <dgm:t>
        <a:bodyPr/>
        <a:lstStyle/>
        <a:p>
          <a:endParaRPr lang="en-US"/>
        </a:p>
      </dgm:t>
    </dgm:pt>
    <dgm:pt modelId="{9B5657E4-8A71-48D5-9D52-A6762A64C864}" type="sibTrans" cxnId="{8F2E4355-417C-4E4D-868B-F03F88192179}">
      <dgm:prSet/>
      <dgm:spPr/>
      <dgm:t>
        <a:bodyPr/>
        <a:lstStyle/>
        <a:p>
          <a:endParaRPr lang="en-US"/>
        </a:p>
      </dgm:t>
    </dgm:pt>
    <dgm:pt modelId="{838FF61B-8A41-4844-98B4-1873B347CCE9}">
      <dgm:prSet phldrT="[Text]" custT="1"/>
      <dgm:spPr/>
      <dgm:t>
        <a:bodyPr/>
        <a:lstStyle/>
        <a:p>
          <a:pPr>
            <a:lnSpc>
              <a:spcPct val="90000"/>
            </a:lnSpc>
            <a:spcAft>
              <a:spcPct val="15000"/>
            </a:spcAft>
          </a:pPr>
          <a:r>
            <a:rPr lang="en-US" sz="1400" dirty="0"/>
            <a:t>Per-Thread Implementation</a:t>
          </a:r>
        </a:p>
      </dgm:t>
    </dgm:pt>
    <dgm:pt modelId="{23BC56B5-2ED0-490D-8DDA-F38E82DDD07E}" type="parTrans" cxnId="{AED9577B-A326-4E7E-8E66-AE133EC70BC7}">
      <dgm:prSet/>
      <dgm:spPr/>
      <dgm:t>
        <a:bodyPr/>
        <a:lstStyle/>
        <a:p>
          <a:endParaRPr lang="en-US"/>
        </a:p>
      </dgm:t>
    </dgm:pt>
    <dgm:pt modelId="{01F7F029-1C95-4508-BDC1-985B7305D32D}" type="sibTrans" cxnId="{AED9577B-A326-4E7E-8E66-AE133EC70BC7}">
      <dgm:prSet/>
      <dgm:spPr/>
      <dgm:t>
        <a:bodyPr/>
        <a:lstStyle/>
        <a:p>
          <a:endParaRPr lang="en-US"/>
        </a:p>
      </dgm:t>
    </dgm:pt>
    <dgm:pt modelId="{BBAFD829-CD5D-4516-BEEF-3CDC213DFEB0}">
      <dgm:prSet phldrT="[Text]" custT="1"/>
      <dgm:spPr/>
      <dgm:t>
        <a:bodyPr/>
        <a:lstStyle/>
        <a:p>
          <a:r>
            <a:rPr lang="en-US" sz="1600" dirty="0"/>
            <a:t>Latent </a:t>
          </a:r>
          <a:r>
            <a:rPr lang="en-US" sz="1600" dirty="0" err="1"/>
            <a:t>Dirichlet</a:t>
          </a:r>
          <a:r>
            <a:rPr lang="en-US" sz="1600" dirty="0"/>
            <a:t> Allocation, Matrix Factorization,  Linear Regression…</a:t>
          </a:r>
        </a:p>
      </dgm:t>
    </dgm:pt>
    <dgm:pt modelId="{20323BC1-6892-4FBC-BF34-2FD7428CD480}">
      <dgm:prSet phldrT="[Text]" custT="1"/>
      <dgm:spPr/>
      <dgm:t>
        <a:bodyPr/>
        <a:lstStyle/>
        <a:p>
          <a:r>
            <a:rPr lang="en-US" sz="1600" dirty="0"/>
            <a:t>Application</a:t>
          </a:r>
        </a:p>
      </dgm:t>
    </dgm:pt>
    <dgm:pt modelId="{9B786304-A1CD-4582-913C-8B4B48CD2914}" type="sibTrans" cxnId="{EC44DE2E-8009-45C0-818C-FAAD09204579}">
      <dgm:prSet custT="1"/>
      <dgm:spPr/>
      <dgm:t>
        <a:bodyPr/>
        <a:lstStyle/>
        <a:p>
          <a:endParaRPr lang="en-US" sz="3200"/>
        </a:p>
      </dgm:t>
    </dgm:pt>
    <dgm:pt modelId="{D6547BF3-D999-47BE-ABE6-42E9538AE897}" type="parTrans" cxnId="{EC44DE2E-8009-45C0-818C-FAAD09204579}">
      <dgm:prSet/>
      <dgm:spPr/>
      <dgm:t>
        <a:bodyPr/>
        <a:lstStyle/>
        <a:p>
          <a:endParaRPr lang="en-US"/>
        </a:p>
      </dgm:t>
    </dgm:pt>
    <dgm:pt modelId="{45CD05D0-00E6-41F7-86A5-D9608D5EE998}" type="sibTrans" cxnId="{6E38EEAC-D618-4601-9256-86AEAB43B485}">
      <dgm:prSet/>
      <dgm:spPr/>
      <dgm:t>
        <a:bodyPr/>
        <a:lstStyle/>
        <a:p>
          <a:endParaRPr lang="en-US"/>
        </a:p>
      </dgm:t>
    </dgm:pt>
    <dgm:pt modelId="{4BC1DACF-1970-43D5-B9B8-31822A71E047}" type="parTrans" cxnId="{6E38EEAC-D618-4601-9256-86AEAB43B485}">
      <dgm:prSet/>
      <dgm:spPr/>
      <dgm:t>
        <a:bodyPr/>
        <a:lstStyle/>
        <a:p>
          <a:endParaRPr lang="en-US"/>
        </a:p>
      </dgm:t>
    </dgm:pt>
    <dgm:pt modelId="{3C398C61-B0FB-4121-AD1F-A2B98EB7A0AB}" type="pres">
      <dgm:prSet presAssocID="{CF9D6D67-82F4-4023-9B7B-868F8C8CA62E}" presName="outerComposite" presStyleCnt="0">
        <dgm:presLayoutVars>
          <dgm:chMax val="5"/>
          <dgm:dir/>
          <dgm:resizeHandles val="exact"/>
        </dgm:presLayoutVars>
      </dgm:prSet>
      <dgm:spPr/>
    </dgm:pt>
    <dgm:pt modelId="{F47B782E-169F-4411-A739-06E962C919AD}" type="pres">
      <dgm:prSet presAssocID="{CF9D6D67-82F4-4023-9B7B-868F8C8CA62E}" presName="dummyMaxCanvas" presStyleCnt="0">
        <dgm:presLayoutVars/>
      </dgm:prSet>
      <dgm:spPr/>
    </dgm:pt>
    <dgm:pt modelId="{A203F99C-3318-4E18-9CAC-3BA039292315}" type="pres">
      <dgm:prSet presAssocID="{CF9D6D67-82F4-4023-9B7B-868F8C8CA62E}" presName="FourNodes_1" presStyleLbl="node1" presStyleIdx="0" presStyleCnt="4">
        <dgm:presLayoutVars>
          <dgm:bulletEnabled val="1"/>
        </dgm:presLayoutVars>
      </dgm:prSet>
      <dgm:spPr/>
    </dgm:pt>
    <dgm:pt modelId="{6B10CC3B-9737-48DD-8C6C-D33F43B2D0F5}" type="pres">
      <dgm:prSet presAssocID="{CF9D6D67-82F4-4023-9B7B-868F8C8CA62E}" presName="FourNodes_2" presStyleLbl="node1" presStyleIdx="1" presStyleCnt="4">
        <dgm:presLayoutVars>
          <dgm:bulletEnabled val="1"/>
        </dgm:presLayoutVars>
      </dgm:prSet>
      <dgm:spPr/>
    </dgm:pt>
    <dgm:pt modelId="{CBC7520A-2DC3-4416-9723-A8CAA9A712EF}" type="pres">
      <dgm:prSet presAssocID="{CF9D6D67-82F4-4023-9B7B-868F8C8CA62E}" presName="FourNodes_3" presStyleLbl="node1" presStyleIdx="2" presStyleCnt="4">
        <dgm:presLayoutVars>
          <dgm:bulletEnabled val="1"/>
        </dgm:presLayoutVars>
      </dgm:prSet>
      <dgm:spPr/>
    </dgm:pt>
    <dgm:pt modelId="{197486F8-2D8B-4F69-BF51-871529858FA1}" type="pres">
      <dgm:prSet presAssocID="{CF9D6D67-82F4-4023-9B7B-868F8C8CA62E}" presName="FourNodes_4" presStyleLbl="node1" presStyleIdx="3" presStyleCnt="4">
        <dgm:presLayoutVars>
          <dgm:bulletEnabled val="1"/>
        </dgm:presLayoutVars>
      </dgm:prSet>
      <dgm:spPr/>
    </dgm:pt>
    <dgm:pt modelId="{B8E1D085-E955-4955-9009-A1BA937EB2BA}" type="pres">
      <dgm:prSet presAssocID="{CF9D6D67-82F4-4023-9B7B-868F8C8CA62E}" presName="FourConn_1-2" presStyleLbl="fgAccFollowNode1" presStyleIdx="0" presStyleCnt="3">
        <dgm:presLayoutVars>
          <dgm:bulletEnabled val="1"/>
        </dgm:presLayoutVars>
      </dgm:prSet>
      <dgm:spPr/>
    </dgm:pt>
    <dgm:pt modelId="{6B578452-25F9-4765-AA29-00CB313F86B5}" type="pres">
      <dgm:prSet presAssocID="{CF9D6D67-82F4-4023-9B7B-868F8C8CA62E}" presName="FourConn_2-3" presStyleLbl="fgAccFollowNode1" presStyleIdx="1" presStyleCnt="3">
        <dgm:presLayoutVars>
          <dgm:bulletEnabled val="1"/>
        </dgm:presLayoutVars>
      </dgm:prSet>
      <dgm:spPr/>
    </dgm:pt>
    <dgm:pt modelId="{130B265D-97D1-4346-8317-FDD357831221}" type="pres">
      <dgm:prSet presAssocID="{CF9D6D67-82F4-4023-9B7B-868F8C8CA62E}" presName="FourConn_3-4" presStyleLbl="fgAccFollowNode1" presStyleIdx="2" presStyleCnt="3">
        <dgm:presLayoutVars>
          <dgm:bulletEnabled val="1"/>
        </dgm:presLayoutVars>
      </dgm:prSet>
      <dgm:spPr/>
    </dgm:pt>
    <dgm:pt modelId="{BB58751F-C2A9-4BAE-A558-AC2BF20035E7}" type="pres">
      <dgm:prSet presAssocID="{CF9D6D67-82F4-4023-9B7B-868F8C8CA62E}" presName="FourNodes_1_text" presStyleLbl="node1" presStyleIdx="3" presStyleCnt="4">
        <dgm:presLayoutVars>
          <dgm:bulletEnabled val="1"/>
        </dgm:presLayoutVars>
      </dgm:prSet>
      <dgm:spPr/>
    </dgm:pt>
    <dgm:pt modelId="{53684B9F-CF9D-4675-985A-950535ED69ED}" type="pres">
      <dgm:prSet presAssocID="{CF9D6D67-82F4-4023-9B7B-868F8C8CA62E}" presName="FourNodes_2_text" presStyleLbl="node1" presStyleIdx="3" presStyleCnt="4">
        <dgm:presLayoutVars>
          <dgm:bulletEnabled val="1"/>
        </dgm:presLayoutVars>
      </dgm:prSet>
      <dgm:spPr/>
    </dgm:pt>
    <dgm:pt modelId="{9FF8DE06-87C4-4BBD-8427-6CCBD0337BA4}" type="pres">
      <dgm:prSet presAssocID="{CF9D6D67-82F4-4023-9B7B-868F8C8CA62E}" presName="FourNodes_3_text" presStyleLbl="node1" presStyleIdx="3" presStyleCnt="4">
        <dgm:presLayoutVars>
          <dgm:bulletEnabled val="1"/>
        </dgm:presLayoutVars>
      </dgm:prSet>
      <dgm:spPr/>
    </dgm:pt>
    <dgm:pt modelId="{61A695DB-2F46-4EAF-B4CC-39B5B85AC5ED}" type="pres">
      <dgm:prSet presAssocID="{CF9D6D67-82F4-4023-9B7B-868F8C8CA62E}" presName="FourNodes_4_text" presStyleLbl="node1" presStyleIdx="3" presStyleCnt="4">
        <dgm:presLayoutVars>
          <dgm:bulletEnabled val="1"/>
        </dgm:presLayoutVars>
      </dgm:prSet>
      <dgm:spPr/>
    </dgm:pt>
  </dgm:ptLst>
  <dgm:cxnLst>
    <dgm:cxn modelId="{E3843F03-C8C5-4DC6-866F-F2A062288BB1}" type="presOf" srcId="{2D6B3D15-48E6-4C70-84B4-44339DEF50CA}" destId="{9FF8DE06-87C4-4BBD-8427-6CCBD0337BA4}" srcOrd="1" destOrd="0" presId="urn:microsoft.com/office/officeart/2005/8/layout/vProcess5"/>
    <dgm:cxn modelId="{FAA38F10-172C-450C-8556-F30B2A61417C}" type="presOf" srcId="{A465491E-70BE-481E-AA44-44D737B3EB85}" destId="{53684B9F-CF9D-4675-985A-950535ED69ED}" srcOrd="1" destOrd="1" presId="urn:microsoft.com/office/officeart/2005/8/layout/vProcess5"/>
    <dgm:cxn modelId="{E7A0E814-8015-4BFE-82EC-0A7E522F9D2D}" type="presOf" srcId="{906A7E9F-68BF-4A30-B7CF-9C3EFD5EC06B}" destId="{6B10CC3B-9737-48DD-8C6C-D33F43B2D0F5}" srcOrd="0" destOrd="0" presId="urn:microsoft.com/office/officeart/2005/8/layout/vProcess5"/>
    <dgm:cxn modelId="{1D71151C-4487-4D52-9DDA-C74C4D21AEA8}" type="presOf" srcId="{838FF61B-8A41-4844-98B4-1873B347CCE9}" destId="{197486F8-2D8B-4F69-BF51-871529858FA1}" srcOrd="0" destOrd="3" presId="urn:microsoft.com/office/officeart/2005/8/layout/vProcess5"/>
    <dgm:cxn modelId="{EC44DE2E-8009-45C0-818C-FAAD09204579}" srcId="{CF9D6D67-82F4-4023-9B7B-868F8C8CA62E}" destId="{20323BC1-6892-4FBC-BF34-2FD7428CD480}" srcOrd="0" destOrd="0" parTransId="{D6547BF3-D999-47BE-ABE6-42E9538AE897}" sibTransId="{9B786304-A1CD-4582-913C-8B4B48CD2914}"/>
    <dgm:cxn modelId="{A8055233-C115-476B-A8AA-955A38E90205}" type="presOf" srcId="{50FEF774-1FFF-4B07-AF23-9097989CA28B}" destId="{6B578452-25F9-4765-AA29-00CB313F86B5}" srcOrd="0" destOrd="0" presId="urn:microsoft.com/office/officeart/2005/8/layout/vProcess5"/>
    <dgm:cxn modelId="{EF755A3D-2551-41F7-A442-20EAD98D5EA0}" type="presOf" srcId="{20323BC1-6892-4FBC-BF34-2FD7428CD480}" destId="{A203F99C-3318-4E18-9CAC-3BA039292315}" srcOrd="0" destOrd="0" presId="urn:microsoft.com/office/officeart/2005/8/layout/vProcess5"/>
    <dgm:cxn modelId="{3E4B9B3D-E81C-4E88-9062-D87B79A6C523}" type="presOf" srcId="{7B95CF8C-1484-4023-BD42-DAE7CD7BE404}" destId="{61A695DB-2F46-4EAF-B4CC-39B5B85AC5ED}" srcOrd="1" destOrd="0" presId="urn:microsoft.com/office/officeart/2005/8/layout/vProcess5"/>
    <dgm:cxn modelId="{D8065D3E-9573-4F41-B955-F14F3AD93D0D}" type="presOf" srcId="{33C968AF-2D52-4BE5-A425-7644A26639AC}" destId="{197486F8-2D8B-4F69-BF51-871529858FA1}" srcOrd="0" destOrd="2" presId="urn:microsoft.com/office/officeart/2005/8/layout/vProcess5"/>
    <dgm:cxn modelId="{7F76A13F-1F01-4CA1-B1E6-5AAD030BDF4F}" type="presOf" srcId="{906A7E9F-68BF-4A30-B7CF-9C3EFD5EC06B}" destId="{53684B9F-CF9D-4675-985A-950535ED69ED}" srcOrd="1" destOrd="0" presId="urn:microsoft.com/office/officeart/2005/8/layout/vProcess5"/>
    <dgm:cxn modelId="{49001561-C6E4-4603-8269-CFA41A6BAF5E}" type="presOf" srcId="{CF9D6D67-82F4-4023-9B7B-868F8C8CA62E}" destId="{3C398C61-B0FB-4121-AD1F-A2B98EB7A0AB}" srcOrd="0" destOrd="0" presId="urn:microsoft.com/office/officeart/2005/8/layout/vProcess5"/>
    <dgm:cxn modelId="{7F74AB47-E864-4BE1-BE98-9BCD8D3FF762}" srcId="{7B95CF8C-1484-4023-BD42-DAE7CD7BE404}" destId="{C2801B12-5233-49DC-B3C8-B4DACC75B575}" srcOrd="0" destOrd="0" parTransId="{25E2C6AA-BBC1-4FEA-9A11-9CDA9D77464E}" sibTransId="{4305B45B-6750-4A24-A7A8-429E26F130BA}"/>
    <dgm:cxn modelId="{8F2E4355-417C-4E4D-868B-F03F88192179}" srcId="{906A7E9F-68BF-4A30-B7CF-9C3EFD5EC06B}" destId="{A465491E-70BE-481E-AA44-44D737B3EB85}" srcOrd="0" destOrd="0" parTransId="{7E1556E2-906F-4326-80D9-285A61CAB47E}" sibTransId="{9B5657E4-8A71-48D5-9D52-A6762A64C864}"/>
    <dgm:cxn modelId="{EF867475-3598-4465-BA20-5E3FC4205214}" type="presOf" srcId="{33C968AF-2D52-4BE5-A425-7644A26639AC}" destId="{61A695DB-2F46-4EAF-B4CC-39B5B85AC5ED}" srcOrd="1" destOrd="2" presId="urn:microsoft.com/office/officeart/2005/8/layout/vProcess5"/>
    <dgm:cxn modelId="{5823CA76-FC8F-4892-90C9-BFD9AEC7A73D}" type="presOf" srcId="{13FAB510-46F4-4009-805A-F8E9DD30861C}" destId="{CBC7520A-2DC3-4416-9723-A8CAA9A712EF}" srcOrd="0" destOrd="1" presId="urn:microsoft.com/office/officeart/2005/8/layout/vProcess5"/>
    <dgm:cxn modelId="{AED9577B-A326-4E7E-8E66-AE133EC70BC7}" srcId="{7B95CF8C-1484-4023-BD42-DAE7CD7BE404}" destId="{838FF61B-8A41-4844-98B4-1873B347CCE9}" srcOrd="2" destOrd="0" parTransId="{23BC56B5-2ED0-490D-8DDA-F38E82DDD07E}" sibTransId="{01F7F029-1C95-4508-BDC1-985B7305D32D}"/>
    <dgm:cxn modelId="{295F4582-9905-4866-B2E5-006CD4111825}" type="presOf" srcId="{2D6B3D15-48E6-4C70-84B4-44339DEF50CA}" destId="{CBC7520A-2DC3-4416-9723-A8CAA9A712EF}" srcOrd="0" destOrd="0" presId="urn:microsoft.com/office/officeart/2005/8/layout/vProcess5"/>
    <dgm:cxn modelId="{9B6EAD84-B8A2-4F84-B37F-A8AE28F02376}" type="presOf" srcId="{A465491E-70BE-481E-AA44-44D737B3EB85}" destId="{6B10CC3B-9737-48DD-8C6C-D33F43B2D0F5}" srcOrd="0" destOrd="1" presId="urn:microsoft.com/office/officeart/2005/8/layout/vProcess5"/>
    <dgm:cxn modelId="{E383B989-CF96-4B6A-B995-1F12FE6D1F13}" type="presOf" srcId="{20323BC1-6892-4FBC-BF34-2FD7428CD480}" destId="{BB58751F-C2A9-4BAE-A558-AC2BF20035E7}" srcOrd="1" destOrd="0" presId="urn:microsoft.com/office/officeart/2005/8/layout/vProcess5"/>
    <dgm:cxn modelId="{A2BDE399-086D-4294-9B17-751CCCCD7D44}" srcId="{CF9D6D67-82F4-4023-9B7B-868F8C8CA62E}" destId="{2D6B3D15-48E6-4C70-84B4-44339DEF50CA}" srcOrd="2" destOrd="0" parTransId="{36F32D63-AFC6-4FD4-BB3F-86C453738EBE}" sibTransId="{C7E97EEB-052C-4417-92D9-60ACACE4C58A}"/>
    <dgm:cxn modelId="{1892D99A-B167-4C33-AC86-092D2F7115C7}" type="presOf" srcId="{7B95CF8C-1484-4023-BD42-DAE7CD7BE404}" destId="{197486F8-2D8B-4F69-BF51-871529858FA1}" srcOrd="0" destOrd="0" presId="urn:microsoft.com/office/officeart/2005/8/layout/vProcess5"/>
    <dgm:cxn modelId="{6E38EEAC-D618-4601-9256-86AEAB43B485}" srcId="{20323BC1-6892-4FBC-BF34-2FD7428CD480}" destId="{BBAFD829-CD5D-4516-BEEF-3CDC213DFEB0}" srcOrd="0" destOrd="0" parTransId="{4BC1DACF-1970-43D5-B9B8-31822A71E047}" sibTransId="{45CD05D0-00E6-41F7-86A5-D9608D5EE998}"/>
    <dgm:cxn modelId="{C984B5AE-28A4-4D3F-B144-5B876023F029}" type="presOf" srcId="{BBAFD829-CD5D-4516-BEEF-3CDC213DFEB0}" destId="{BB58751F-C2A9-4BAE-A558-AC2BF20035E7}" srcOrd="1" destOrd="1" presId="urn:microsoft.com/office/officeart/2005/8/layout/vProcess5"/>
    <dgm:cxn modelId="{F8A33CBC-FA84-4CDB-A0F4-D520D3E72616}" type="presOf" srcId="{838FF61B-8A41-4844-98B4-1873B347CCE9}" destId="{61A695DB-2F46-4EAF-B4CC-39B5B85AC5ED}" srcOrd="1" destOrd="3" presId="urn:microsoft.com/office/officeart/2005/8/layout/vProcess5"/>
    <dgm:cxn modelId="{D42F93BD-EA27-4D5A-9696-A36EAF4EA5E0}" type="presOf" srcId="{BBAFD829-CD5D-4516-BEEF-3CDC213DFEB0}" destId="{A203F99C-3318-4E18-9CAC-3BA039292315}" srcOrd="0" destOrd="1" presId="urn:microsoft.com/office/officeart/2005/8/layout/vProcess5"/>
    <dgm:cxn modelId="{B221B6CA-48D0-41B7-90E4-2390B0D1A163}" srcId="{CF9D6D67-82F4-4023-9B7B-868F8C8CA62E}" destId="{906A7E9F-68BF-4A30-B7CF-9C3EFD5EC06B}" srcOrd="1" destOrd="0" parTransId="{EB693875-B215-4438-866A-57D18DDE01A8}" sibTransId="{50FEF774-1FFF-4B07-AF23-9097989CA28B}"/>
    <dgm:cxn modelId="{36E9ADCC-4554-454C-BB05-8E3549AEFAE2}" srcId="{2D6B3D15-48E6-4C70-84B4-44339DEF50CA}" destId="{13FAB510-46F4-4009-805A-F8E9DD30861C}" srcOrd="0" destOrd="0" parTransId="{9188B71F-AE8E-430C-875B-99AF03BC4D83}" sibTransId="{59218353-BDFC-48AA-950E-590D4EEE750F}"/>
    <dgm:cxn modelId="{A5E941CF-73F0-447C-988B-404FF6E7B848}" type="presOf" srcId="{9B786304-A1CD-4582-913C-8B4B48CD2914}" destId="{B8E1D085-E955-4955-9009-A1BA937EB2BA}" srcOrd="0" destOrd="0" presId="urn:microsoft.com/office/officeart/2005/8/layout/vProcess5"/>
    <dgm:cxn modelId="{12C8B9D0-376F-4F15-82BF-CFF70316AF79}" srcId="{CF9D6D67-82F4-4023-9B7B-868F8C8CA62E}" destId="{7B95CF8C-1484-4023-BD42-DAE7CD7BE404}" srcOrd="3" destOrd="0" parTransId="{13A69427-C08B-4778-8CBE-62420B69B3BF}" sibTransId="{B74D05BA-CA4F-4802-99FA-89CD7E20D1C3}"/>
    <dgm:cxn modelId="{79D193D3-F60A-4608-97F4-9D5EBC609422}" type="presOf" srcId="{13FAB510-46F4-4009-805A-F8E9DD30861C}" destId="{9FF8DE06-87C4-4BBD-8427-6CCBD0337BA4}" srcOrd="1" destOrd="1" presId="urn:microsoft.com/office/officeart/2005/8/layout/vProcess5"/>
    <dgm:cxn modelId="{C6F0A0DC-829F-42C2-A1D5-FD1212D26CA9}" srcId="{7B95CF8C-1484-4023-BD42-DAE7CD7BE404}" destId="{33C968AF-2D52-4BE5-A425-7644A26639AC}" srcOrd="1" destOrd="0" parTransId="{3B360946-F295-4C18-BAF3-D9F82F7DEA47}" sibTransId="{AC02D79D-D83A-40EC-817C-9B0699FB3785}"/>
    <dgm:cxn modelId="{9F953EE1-AF61-48A7-92B0-D12FC5E0B3A7}" type="presOf" srcId="{C7E97EEB-052C-4417-92D9-60ACACE4C58A}" destId="{130B265D-97D1-4346-8317-FDD357831221}" srcOrd="0" destOrd="0" presId="urn:microsoft.com/office/officeart/2005/8/layout/vProcess5"/>
    <dgm:cxn modelId="{E132FFE3-9C6D-4870-85D0-6339D292F3AA}" type="presOf" srcId="{C2801B12-5233-49DC-B3C8-B4DACC75B575}" destId="{197486F8-2D8B-4F69-BF51-871529858FA1}" srcOrd="0" destOrd="1" presId="urn:microsoft.com/office/officeart/2005/8/layout/vProcess5"/>
    <dgm:cxn modelId="{9D5B67EC-FF1D-4F04-8D34-8C374FDF40D0}" type="presOf" srcId="{C2801B12-5233-49DC-B3C8-B4DACC75B575}" destId="{61A695DB-2F46-4EAF-B4CC-39B5B85AC5ED}" srcOrd="1" destOrd="1" presId="urn:microsoft.com/office/officeart/2005/8/layout/vProcess5"/>
    <dgm:cxn modelId="{8032F5B6-A36A-4D69-96F5-801F77BBEAE2}" type="presParOf" srcId="{3C398C61-B0FB-4121-AD1F-A2B98EB7A0AB}" destId="{F47B782E-169F-4411-A739-06E962C919AD}" srcOrd="0" destOrd="0" presId="urn:microsoft.com/office/officeart/2005/8/layout/vProcess5"/>
    <dgm:cxn modelId="{0B986133-1A84-442D-9DF8-5D35925B8423}" type="presParOf" srcId="{3C398C61-B0FB-4121-AD1F-A2B98EB7A0AB}" destId="{A203F99C-3318-4E18-9CAC-3BA039292315}" srcOrd="1" destOrd="0" presId="urn:microsoft.com/office/officeart/2005/8/layout/vProcess5"/>
    <dgm:cxn modelId="{00A217BE-1676-4C3F-85D5-4B22F7C69EE2}" type="presParOf" srcId="{3C398C61-B0FB-4121-AD1F-A2B98EB7A0AB}" destId="{6B10CC3B-9737-48DD-8C6C-D33F43B2D0F5}" srcOrd="2" destOrd="0" presId="urn:microsoft.com/office/officeart/2005/8/layout/vProcess5"/>
    <dgm:cxn modelId="{7499A25D-901D-407B-8FFE-92D2C14682AE}" type="presParOf" srcId="{3C398C61-B0FB-4121-AD1F-A2B98EB7A0AB}" destId="{CBC7520A-2DC3-4416-9723-A8CAA9A712EF}" srcOrd="3" destOrd="0" presId="urn:microsoft.com/office/officeart/2005/8/layout/vProcess5"/>
    <dgm:cxn modelId="{52EAF329-772C-4CC4-B673-BC44062215CE}" type="presParOf" srcId="{3C398C61-B0FB-4121-AD1F-A2B98EB7A0AB}" destId="{197486F8-2D8B-4F69-BF51-871529858FA1}" srcOrd="4" destOrd="0" presId="urn:microsoft.com/office/officeart/2005/8/layout/vProcess5"/>
    <dgm:cxn modelId="{6076CE27-1FC1-4A1A-9082-7308A34CD75C}" type="presParOf" srcId="{3C398C61-B0FB-4121-AD1F-A2B98EB7A0AB}" destId="{B8E1D085-E955-4955-9009-A1BA937EB2BA}" srcOrd="5" destOrd="0" presId="urn:microsoft.com/office/officeart/2005/8/layout/vProcess5"/>
    <dgm:cxn modelId="{1C79C564-027A-486F-9868-7B4870E4AA79}" type="presParOf" srcId="{3C398C61-B0FB-4121-AD1F-A2B98EB7A0AB}" destId="{6B578452-25F9-4765-AA29-00CB313F86B5}" srcOrd="6" destOrd="0" presId="urn:microsoft.com/office/officeart/2005/8/layout/vProcess5"/>
    <dgm:cxn modelId="{9B26E82B-1431-44A9-AF78-7E64116F3C90}" type="presParOf" srcId="{3C398C61-B0FB-4121-AD1F-A2B98EB7A0AB}" destId="{130B265D-97D1-4346-8317-FDD357831221}" srcOrd="7" destOrd="0" presId="urn:microsoft.com/office/officeart/2005/8/layout/vProcess5"/>
    <dgm:cxn modelId="{5359C4CC-FDAB-4902-AC2C-16C36E783BC8}" type="presParOf" srcId="{3C398C61-B0FB-4121-AD1F-A2B98EB7A0AB}" destId="{BB58751F-C2A9-4BAE-A558-AC2BF20035E7}" srcOrd="8" destOrd="0" presId="urn:microsoft.com/office/officeart/2005/8/layout/vProcess5"/>
    <dgm:cxn modelId="{DAB51245-BE62-4C9F-81DC-90341B6B5208}" type="presParOf" srcId="{3C398C61-B0FB-4121-AD1F-A2B98EB7A0AB}" destId="{53684B9F-CF9D-4675-985A-950535ED69ED}" srcOrd="9" destOrd="0" presId="urn:microsoft.com/office/officeart/2005/8/layout/vProcess5"/>
    <dgm:cxn modelId="{2CDAD862-1F41-47AF-B875-95B43B293F2F}" type="presParOf" srcId="{3C398C61-B0FB-4121-AD1F-A2B98EB7A0AB}" destId="{9FF8DE06-87C4-4BBD-8427-6CCBD0337BA4}" srcOrd="10" destOrd="0" presId="urn:microsoft.com/office/officeart/2005/8/layout/vProcess5"/>
    <dgm:cxn modelId="{F3A06E0F-45B8-4BED-AB58-AA453145C693}" type="presParOf" srcId="{3C398C61-B0FB-4121-AD1F-A2B98EB7A0AB}" destId="{61A695DB-2F46-4EAF-B4CC-39B5B85AC5ED}"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D8618-07F3-4ABA-B6CD-E9D3E021F90E}">
      <dsp:nvSpPr>
        <dsp:cNvPr id="0" name=""/>
        <dsp:cNvSpPr/>
      </dsp:nvSpPr>
      <dsp:spPr>
        <a:xfrm>
          <a:off x="2939" y="294591"/>
          <a:ext cx="2866087" cy="1146434"/>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t>Scheduler</a:t>
          </a:r>
        </a:p>
      </dsp:txBody>
      <dsp:txXfrm>
        <a:off x="2939" y="294591"/>
        <a:ext cx="2866087" cy="1146434"/>
      </dsp:txXfrm>
    </dsp:sp>
    <dsp:sp modelId="{71D9B0EF-E2A5-47AC-AE09-943BF35221C4}">
      <dsp:nvSpPr>
        <dsp:cNvPr id="0" name=""/>
        <dsp:cNvSpPr/>
      </dsp:nvSpPr>
      <dsp:spPr>
        <a:xfrm>
          <a:off x="2939" y="1441026"/>
          <a:ext cx="2866087" cy="339007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b="0" kern="1200" dirty="0" err="1"/>
            <a:t>DynamicScheduler</a:t>
          </a:r>
          <a:endParaRPr lang="en-US" sz="2400" b="0" kern="1200" dirty="0"/>
        </a:p>
        <a:p>
          <a:pPr marL="228600" lvl="1" indent="-228600" algn="l" defTabSz="1066800" rtl="0">
            <a:lnSpc>
              <a:spcPct val="90000"/>
            </a:lnSpc>
            <a:spcBef>
              <a:spcPct val="0"/>
            </a:spcBef>
            <a:spcAft>
              <a:spcPct val="15000"/>
            </a:spcAft>
            <a:buChar char="•"/>
          </a:pPr>
          <a:r>
            <a:rPr lang="en-US" sz="2400" b="0" kern="1200" dirty="0" err="1"/>
            <a:t>StaticScheduler</a:t>
          </a:r>
          <a:endParaRPr lang="en-US" sz="2400" b="0" kern="1200" dirty="0"/>
        </a:p>
      </dsp:txBody>
      <dsp:txXfrm>
        <a:off x="2939" y="1441026"/>
        <a:ext cx="2866087" cy="3390074"/>
      </dsp:txXfrm>
    </dsp:sp>
    <dsp:sp modelId="{3C4E333C-2259-429B-A63B-6209FFAE36DB}">
      <dsp:nvSpPr>
        <dsp:cNvPr id="0" name=""/>
        <dsp:cNvSpPr/>
      </dsp:nvSpPr>
      <dsp:spPr>
        <a:xfrm>
          <a:off x="3270279" y="294591"/>
          <a:ext cx="2866087" cy="1146434"/>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t>Collective</a:t>
          </a:r>
        </a:p>
      </dsp:txBody>
      <dsp:txXfrm>
        <a:off x="3270279" y="294591"/>
        <a:ext cx="2866087" cy="1146434"/>
      </dsp:txXfrm>
    </dsp:sp>
    <dsp:sp modelId="{83349EA9-27BF-4681-B83E-5FC4B19C92CF}">
      <dsp:nvSpPr>
        <dsp:cNvPr id="0" name=""/>
        <dsp:cNvSpPr/>
      </dsp:nvSpPr>
      <dsp:spPr>
        <a:xfrm>
          <a:off x="3270279" y="1441026"/>
          <a:ext cx="2866087" cy="3390074"/>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b="0" kern="1200" dirty="0"/>
            <a:t>broadcast</a:t>
          </a:r>
        </a:p>
        <a:p>
          <a:pPr marL="228600" lvl="1" indent="-228600" algn="l" defTabSz="1066800" rtl="0">
            <a:lnSpc>
              <a:spcPct val="90000"/>
            </a:lnSpc>
            <a:spcBef>
              <a:spcPct val="0"/>
            </a:spcBef>
            <a:spcAft>
              <a:spcPct val="15000"/>
            </a:spcAft>
            <a:buChar char="•"/>
          </a:pPr>
          <a:r>
            <a:rPr lang="en-US" sz="2400" b="0" kern="1200" dirty="0"/>
            <a:t>reduce</a:t>
          </a:r>
        </a:p>
        <a:p>
          <a:pPr marL="228600" lvl="1" indent="-228600" algn="l" defTabSz="1066800" rtl="0">
            <a:lnSpc>
              <a:spcPct val="90000"/>
            </a:lnSpc>
            <a:spcBef>
              <a:spcPct val="0"/>
            </a:spcBef>
            <a:spcAft>
              <a:spcPct val="15000"/>
            </a:spcAft>
            <a:buChar char="•"/>
          </a:pPr>
          <a:r>
            <a:rPr lang="en-US" sz="2400" b="0" kern="1200" dirty="0" err="1"/>
            <a:t>allgather</a:t>
          </a:r>
          <a:endParaRPr lang="en-US" sz="2400" b="0" kern="1200" dirty="0"/>
        </a:p>
        <a:p>
          <a:pPr marL="228600" lvl="1" indent="-228600" algn="l" defTabSz="1066800" rtl="0">
            <a:lnSpc>
              <a:spcPct val="90000"/>
            </a:lnSpc>
            <a:spcBef>
              <a:spcPct val="0"/>
            </a:spcBef>
            <a:spcAft>
              <a:spcPct val="15000"/>
            </a:spcAft>
            <a:buChar char="•"/>
          </a:pPr>
          <a:r>
            <a:rPr lang="en-US" sz="2400" b="0" kern="1200" dirty="0" err="1"/>
            <a:t>allreduce</a:t>
          </a:r>
          <a:endParaRPr lang="en-US" sz="2400" b="0" kern="1200" dirty="0"/>
        </a:p>
        <a:p>
          <a:pPr marL="228600" lvl="1" indent="-228600" algn="l" defTabSz="1066800" rtl="0">
            <a:lnSpc>
              <a:spcPct val="90000"/>
            </a:lnSpc>
            <a:spcBef>
              <a:spcPct val="0"/>
            </a:spcBef>
            <a:spcAft>
              <a:spcPct val="15000"/>
            </a:spcAft>
            <a:buChar char="•"/>
          </a:pPr>
          <a:r>
            <a:rPr lang="en-US" sz="2400" b="0" kern="1200" dirty="0"/>
            <a:t>regroup</a:t>
          </a:r>
        </a:p>
        <a:p>
          <a:pPr marL="228600" lvl="1" indent="-228600" algn="l" defTabSz="1066800" rtl="0">
            <a:lnSpc>
              <a:spcPct val="90000"/>
            </a:lnSpc>
            <a:spcBef>
              <a:spcPct val="0"/>
            </a:spcBef>
            <a:spcAft>
              <a:spcPct val="15000"/>
            </a:spcAft>
            <a:buChar char="•"/>
          </a:pPr>
          <a:r>
            <a:rPr lang="en-US" sz="2400" b="0" kern="1200" dirty="0"/>
            <a:t>push </a:t>
          </a:r>
        </a:p>
        <a:p>
          <a:pPr marL="228600" lvl="1" indent="-228600" algn="l" defTabSz="1066800" rtl="0">
            <a:lnSpc>
              <a:spcPct val="90000"/>
            </a:lnSpc>
            <a:spcBef>
              <a:spcPct val="0"/>
            </a:spcBef>
            <a:spcAft>
              <a:spcPct val="15000"/>
            </a:spcAft>
            <a:buChar char="•"/>
          </a:pPr>
          <a:r>
            <a:rPr lang="en-US" sz="2400" b="0" kern="1200" dirty="0"/>
            <a:t>pull</a:t>
          </a:r>
        </a:p>
        <a:p>
          <a:pPr marL="228600" lvl="1" indent="-228600" algn="l" defTabSz="1066800" rtl="0">
            <a:lnSpc>
              <a:spcPct val="90000"/>
            </a:lnSpc>
            <a:spcBef>
              <a:spcPct val="0"/>
            </a:spcBef>
            <a:spcAft>
              <a:spcPct val="15000"/>
            </a:spcAft>
            <a:buChar char="•"/>
          </a:pPr>
          <a:r>
            <a:rPr lang="en-US" sz="2400" b="0" kern="1200" dirty="0"/>
            <a:t>rotate</a:t>
          </a:r>
        </a:p>
      </dsp:txBody>
      <dsp:txXfrm>
        <a:off x="3270279" y="1441026"/>
        <a:ext cx="2866087" cy="3390074"/>
      </dsp:txXfrm>
    </dsp:sp>
    <dsp:sp modelId="{9060A02A-7592-44B0-8BA0-7FF32B7667CB}">
      <dsp:nvSpPr>
        <dsp:cNvPr id="0" name=""/>
        <dsp:cNvSpPr/>
      </dsp:nvSpPr>
      <dsp:spPr>
        <a:xfrm>
          <a:off x="6537618" y="294591"/>
          <a:ext cx="2866087" cy="1146434"/>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dirty="0"/>
            <a:t>Event Driven</a:t>
          </a:r>
        </a:p>
      </dsp:txBody>
      <dsp:txXfrm>
        <a:off x="6537618" y="294591"/>
        <a:ext cx="2866087" cy="1146434"/>
      </dsp:txXfrm>
    </dsp:sp>
    <dsp:sp modelId="{87C4A136-CAEF-4ACB-9B9A-DC1E51850C6D}">
      <dsp:nvSpPr>
        <dsp:cNvPr id="0" name=""/>
        <dsp:cNvSpPr/>
      </dsp:nvSpPr>
      <dsp:spPr>
        <a:xfrm>
          <a:off x="6537618" y="1441026"/>
          <a:ext cx="2866087" cy="3390074"/>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b="0" kern="1200" dirty="0" err="1"/>
            <a:t>getEvent</a:t>
          </a:r>
          <a:endParaRPr lang="en-US" sz="2400" b="0" kern="1200" dirty="0"/>
        </a:p>
        <a:p>
          <a:pPr marL="228600" lvl="1" indent="-228600" algn="l" defTabSz="1066800" rtl="0">
            <a:lnSpc>
              <a:spcPct val="90000"/>
            </a:lnSpc>
            <a:spcBef>
              <a:spcPct val="0"/>
            </a:spcBef>
            <a:spcAft>
              <a:spcPct val="15000"/>
            </a:spcAft>
            <a:buChar char="•"/>
          </a:pPr>
          <a:r>
            <a:rPr lang="en-US" sz="2400" b="0" kern="1200" dirty="0" err="1"/>
            <a:t>waitEvent</a:t>
          </a:r>
          <a:endParaRPr lang="en-US" sz="2400" b="0" kern="1200" dirty="0"/>
        </a:p>
        <a:p>
          <a:pPr marL="228600" lvl="1" indent="-228600" algn="l" defTabSz="1066800" rtl="0">
            <a:lnSpc>
              <a:spcPct val="90000"/>
            </a:lnSpc>
            <a:spcBef>
              <a:spcPct val="0"/>
            </a:spcBef>
            <a:spcAft>
              <a:spcPct val="15000"/>
            </a:spcAft>
            <a:buChar char="•"/>
          </a:pPr>
          <a:r>
            <a:rPr lang="en-US" sz="2400" b="0" kern="1200" dirty="0" err="1"/>
            <a:t>sendEvent</a:t>
          </a:r>
          <a:endParaRPr lang="en-US" sz="2400" b="0" kern="1200" dirty="0"/>
        </a:p>
      </dsp:txBody>
      <dsp:txXfrm>
        <a:off x="6537618" y="1441026"/>
        <a:ext cx="2866087" cy="3390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3F99C-3318-4E18-9CAC-3BA039292315}">
      <dsp:nvSpPr>
        <dsp:cNvPr id="0" name=""/>
        <dsp:cNvSpPr/>
      </dsp:nvSpPr>
      <dsp:spPr>
        <a:xfrm>
          <a:off x="0" y="0"/>
          <a:ext cx="6309360" cy="9572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Application</a:t>
          </a:r>
        </a:p>
        <a:p>
          <a:pPr marL="171450" lvl="1" indent="-171450" algn="l" defTabSz="711200">
            <a:lnSpc>
              <a:spcPct val="90000"/>
            </a:lnSpc>
            <a:spcBef>
              <a:spcPct val="0"/>
            </a:spcBef>
            <a:spcAft>
              <a:spcPct val="15000"/>
            </a:spcAft>
            <a:buChar char="•"/>
          </a:pPr>
          <a:r>
            <a:rPr lang="en-US" sz="1600" kern="1200" dirty="0"/>
            <a:t>Latent </a:t>
          </a:r>
          <a:r>
            <a:rPr lang="en-US" sz="1600" kern="1200" dirty="0" err="1"/>
            <a:t>Dirichlet</a:t>
          </a:r>
          <a:r>
            <a:rPr lang="en-US" sz="1600" kern="1200" dirty="0"/>
            <a:t> Allocation, Matrix Factorization,  Linear Regression…</a:t>
          </a:r>
        </a:p>
      </dsp:txBody>
      <dsp:txXfrm>
        <a:off x="28038" y="28038"/>
        <a:ext cx="5195473" cy="901218"/>
      </dsp:txXfrm>
    </dsp:sp>
    <dsp:sp modelId="{6B10CC3B-9737-48DD-8C6C-D33F43B2D0F5}">
      <dsp:nvSpPr>
        <dsp:cNvPr id="0" name=""/>
        <dsp:cNvSpPr/>
      </dsp:nvSpPr>
      <dsp:spPr>
        <a:xfrm>
          <a:off x="528408" y="1131347"/>
          <a:ext cx="6309360" cy="957294"/>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Algorithm</a:t>
          </a:r>
        </a:p>
        <a:p>
          <a:pPr marL="171450" lvl="1" indent="-171450" algn="l" defTabSz="711200">
            <a:lnSpc>
              <a:spcPct val="90000"/>
            </a:lnSpc>
            <a:spcBef>
              <a:spcPct val="0"/>
            </a:spcBef>
            <a:spcAft>
              <a:spcPct val="15000"/>
            </a:spcAft>
            <a:buChar char="•"/>
          </a:pPr>
          <a:r>
            <a:rPr lang="en-US" sz="1600" kern="1200" dirty="0"/>
            <a:t>Expectation-Maximization, Gradient Optimization, Markov Chain Monte Carlo…</a:t>
          </a:r>
        </a:p>
      </dsp:txBody>
      <dsp:txXfrm>
        <a:off x="556446" y="1159385"/>
        <a:ext cx="5102633" cy="901218"/>
      </dsp:txXfrm>
    </dsp:sp>
    <dsp:sp modelId="{CBC7520A-2DC3-4416-9723-A8CAA9A712EF}">
      <dsp:nvSpPr>
        <dsp:cNvPr id="0" name=""/>
        <dsp:cNvSpPr/>
      </dsp:nvSpPr>
      <dsp:spPr>
        <a:xfrm>
          <a:off x="1048931" y="2262695"/>
          <a:ext cx="6309360" cy="957294"/>
        </a:xfrm>
        <a:prstGeom prst="roundRect">
          <a:avLst>
            <a:gd name="adj" fmla="val 100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Computation Model</a:t>
          </a:r>
        </a:p>
        <a:p>
          <a:pPr marL="228600" lvl="1" indent="-228600" algn="l" defTabSz="889000">
            <a:lnSpc>
              <a:spcPct val="90000"/>
            </a:lnSpc>
            <a:spcBef>
              <a:spcPct val="0"/>
            </a:spcBef>
            <a:spcAft>
              <a:spcPct val="15000"/>
            </a:spcAft>
            <a:buChar char="•"/>
          </a:pPr>
          <a:r>
            <a:rPr lang="en-US" sz="2000" kern="1200" dirty="0"/>
            <a:t>Locking, Rotation, </a:t>
          </a:r>
          <a:r>
            <a:rPr lang="en-US" sz="2000" kern="1200" dirty="0" err="1"/>
            <a:t>Allreduce</a:t>
          </a:r>
          <a:r>
            <a:rPr lang="en-US" sz="2000" kern="1200" dirty="0"/>
            <a:t>, Asynchronous</a:t>
          </a:r>
        </a:p>
      </dsp:txBody>
      <dsp:txXfrm>
        <a:off x="1076969" y="2290733"/>
        <a:ext cx="5110520" cy="901218"/>
      </dsp:txXfrm>
    </dsp:sp>
    <dsp:sp modelId="{197486F8-2D8B-4F69-BF51-871529858FA1}">
      <dsp:nvSpPr>
        <dsp:cNvPr id="0" name=""/>
        <dsp:cNvSpPr/>
      </dsp:nvSpPr>
      <dsp:spPr>
        <a:xfrm>
          <a:off x="1577340" y="3394043"/>
          <a:ext cx="6309360" cy="957294"/>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en-US" sz="1800" kern="1200" dirty="0"/>
            <a:t>System Optimization</a:t>
          </a:r>
        </a:p>
        <a:p>
          <a:pPr marL="114300" lvl="1" indent="-114300" algn="l" defTabSz="622300">
            <a:lnSpc>
              <a:spcPct val="90000"/>
            </a:lnSpc>
            <a:spcBef>
              <a:spcPct val="0"/>
            </a:spcBef>
            <a:spcAft>
              <a:spcPct val="15000"/>
            </a:spcAft>
            <a:buChar char="•"/>
          </a:pPr>
          <a:r>
            <a:rPr lang="en-US" sz="1400" kern="1200" dirty="0"/>
            <a:t>Collective Communication Operations</a:t>
          </a:r>
        </a:p>
        <a:p>
          <a:pPr marL="114300" lvl="1" indent="-114300" algn="l" defTabSz="622300">
            <a:lnSpc>
              <a:spcPct val="90000"/>
            </a:lnSpc>
            <a:spcBef>
              <a:spcPct val="0"/>
            </a:spcBef>
            <a:spcAft>
              <a:spcPct val="15000"/>
            </a:spcAft>
            <a:buChar char="•"/>
          </a:pPr>
          <a:r>
            <a:rPr lang="en-US" sz="1400" kern="1200" dirty="0"/>
            <a:t>Load Balancing on Computation and Communication</a:t>
          </a:r>
        </a:p>
        <a:p>
          <a:pPr marL="114300" lvl="1" indent="-114300" algn="l" defTabSz="622300">
            <a:lnSpc>
              <a:spcPct val="90000"/>
            </a:lnSpc>
            <a:spcBef>
              <a:spcPct val="0"/>
            </a:spcBef>
            <a:spcAft>
              <a:spcPct val="15000"/>
            </a:spcAft>
            <a:buChar char="•"/>
          </a:pPr>
          <a:r>
            <a:rPr lang="en-US" sz="1400" kern="1200" dirty="0"/>
            <a:t>Per-Thread Implementation</a:t>
          </a:r>
        </a:p>
      </dsp:txBody>
      <dsp:txXfrm>
        <a:off x="1605378" y="3422081"/>
        <a:ext cx="5102633" cy="901218"/>
      </dsp:txXfrm>
    </dsp:sp>
    <dsp:sp modelId="{B8E1D085-E955-4955-9009-A1BA937EB2BA}">
      <dsp:nvSpPr>
        <dsp:cNvPr id="0" name=""/>
        <dsp:cNvSpPr/>
      </dsp:nvSpPr>
      <dsp:spPr>
        <a:xfrm>
          <a:off x="5687118" y="733200"/>
          <a:ext cx="622241" cy="62224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827122" y="733200"/>
        <a:ext cx="342233" cy="468236"/>
      </dsp:txXfrm>
    </dsp:sp>
    <dsp:sp modelId="{6B578452-25F9-4765-AA29-00CB313F86B5}">
      <dsp:nvSpPr>
        <dsp:cNvPr id="0" name=""/>
        <dsp:cNvSpPr/>
      </dsp:nvSpPr>
      <dsp:spPr>
        <a:xfrm>
          <a:off x="6215527" y="1864548"/>
          <a:ext cx="622241" cy="622241"/>
        </a:xfrm>
        <a:prstGeom prst="downArrow">
          <a:avLst>
            <a:gd name="adj1" fmla="val 55000"/>
            <a:gd name="adj2" fmla="val 45000"/>
          </a:avLst>
        </a:prstGeom>
        <a:solidFill>
          <a:schemeClr val="accent5">
            <a:tint val="40000"/>
            <a:alpha val="90000"/>
            <a:hueOff val="-3695877"/>
            <a:satOff val="-6408"/>
            <a:lumOff val="-64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355531" y="1864548"/>
        <a:ext cx="342233" cy="468236"/>
      </dsp:txXfrm>
    </dsp:sp>
    <dsp:sp modelId="{130B265D-97D1-4346-8317-FDD357831221}">
      <dsp:nvSpPr>
        <dsp:cNvPr id="0" name=""/>
        <dsp:cNvSpPr/>
      </dsp:nvSpPr>
      <dsp:spPr>
        <a:xfrm>
          <a:off x="6736049" y="2995896"/>
          <a:ext cx="622241" cy="622241"/>
        </a:xfrm>
        <a:prstGeom prst="downArrow">
          <a:avLst>
            <a:gd name="adj1" fmla="val 55000"/>
            <a:gd name="adj2" fmla="val 45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876053" y="2995896"/>
        <a:ext cx="342233" cy="46823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CF0B0F-09A5-4E1E-BD26-DC6555AA3FBB}" type="datetimeFigureOut">
              <a:rPr lang="en-US" smtClean="0"/>
              <a:pPr/>
              <a:t>6/1/2017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9A881B-2B13-4957-98B0-D797536C24C2}" type="slidenum">
              <a:rPr lang="en-US" smtClean="0"/>
              <a:pPr/>
              <a:t>‹#›</a:t>
            </a:fld>
            <a:endParaRPr lang="en-US"/>
          </a:p>
        </p:txBody>
      </p:sp>
    </p:spTree>
    <p:extLst>
      <p:ext uri="{BB962C8B-B14F-4D97-AF65-F5344CB8AC3E}">
        <p14:creationId xmlns:p14="http://schemas.microsoft.com/office/powerpoint/2010/main" val="3210385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D254D-D6A8-4F03-A6BD-994C16793977}" type="datetimeFigureOut">
              <a:rPr lang="en-US" smtClean="0"/>
              <a:pPr/>
              <a:t>6/1/2017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DB927-EBE1-49E2-8934-5881B376EE24}" type="slidenum">
              <a:rPr lang="en-US" smtClean="0"/>
              <a:pPr/>
              <a:t>‹#›</a:t>
            </a:fld>
            <a:endParaRPr lang="en-US"/>
          </a:p>
        </p:txBody>
      </p:sp>
    </p:spTree>
    <p:extLst>
      <p:ext uri="{BB962C8B-B14F-4D97-AF65-F5344CB8AC3E}">
        <p14:creationId xmlns:p14="http://schemas.microsoft.com/office/powerpoint/2010/main" val="1474705598"/>
      </p:ext>
    </p:extLst>
  </p:cSld>
  <p:clrMap bg1="lt1" tx1="dk1" bg2="lt2" tx2="dk2" accent1="accent1" accent2="accent2" accent3="accent3" accent4="accent4" accent5="accent5" accent6="accent6" hlink="hlink" folHlink="folHlink"/>
  <p:notesStyle>
    <a:lvl1pPr marL="0" algn="l" defTabSz="913108" rtl="0" eaLnBrk="1" latinLnBrk="0" hangingPunct="1">
      <a:defRPr sz="1200" kern="1200">
        <a:solidFill>
          <a:schemeClr val="tx1"/>
        </a:solidFill>
        <a:latin typeface="+mn-lt"/>
        <a:ea typeface="+mn-ea"/>
        <a:cs typeface="+mn-cs"/>
      </a:defRPr>
    </a:lvl1pPr>
    <a:lvl2pPr marL="456558" algn="l" defTabSz="913108" rtl="0" eaLnBrk="1" latinLnBrk="0" hangingPunct="1">
      <a:defRPr sz="1200" kern="1200">
        <a:solidFill>
          <a:schemeClr val="tx1"/>
        </a:solidFill>
        <a:latin typeface="+mn-lt"/>
        <a:ea typeface="+mn-ea"/>
        <a:cs typeface="+mn-cs"/>
      </a:defRPr>
    </a:lvl2pPr>
    <a:lvl3pPr marL="913108" algn="l" defTabSz="913108" rtl="0" eaLnBrk="1" latinLnBrk="0" hangingPunct="1">
      <a:defRPr sz="1200" kern="1200">
        <a:solidFill>
          <a:schemeClr val="tx1"/>
        </a:solidFill>
        <a:latin typeface="+mn-lt"/>
        <a:ea typeface="+mn-ea"/>
        <a:cs typeface="+mn-cs"/>
      </a:defRPr>
    </a:lvl3pPr>
    <a:lvl4pPr marL="1369656" algn="l" defTabSz="913108" rtl="0" eaLnBrk="1" latinLnBrk="0" hangingPunct="1">
      <a:defRPr sz="1200" kern="1200">
        <a:solidFill>
          <a:schemeClr val="tx1"/>
        </a:solidFill>
        <a:latin typeface="+mn-lt"/>
        <a:ea typeface="+mn-ea"/>
        <a:cs typeface="+mn-cs"/>
      </a:defRPr>
    </a:lvl4pPr>
    <a:lvl5pPr marL="1826214" algn="l" defTabSz="913108" rtl="0" eaLnBrk="1" latinLnBrk="0" hangingPunct="1">
      <a:defRPr sz="1200" kern="1200">
        <a:solidFill>
          <a:schemeClr val="tx1"/>
        </a:solidFill>
        <a:latin typeface="+mn-lt"/>
        <a:ea typeface="+mn-ea"/>
        <a:cs typeface="+mn-cs"/>
      </a:defRPr>
    </a:lvl5pPr>
    <a:lvl6pPr marL="2282771" algn="l" defTabSz="913108" rtl="0" eaLnBrk="1" latinLnBrk="0" hangingPunct="1">
      <a:defRPr sz="1200" kern="1200">
        <a:solidFill>
          <a:schemeClr val="tx1"/>
        </a:solidFill>
        <a:latin typeface="+mn-lt"/>
        <a:ea typeface="+mn-ea"/>
        <a:cs typeface="+mn-cs"/>
      </a:defRPr>
    </a:lvl6pPr>
    <a:lvl7pPr marL="2739326" algn="l" defTabSz="913108" rtl="0" eaLnBrk="1" latinLnBrk="0" hangingPunct="1">
      <a:defRPr sz="1200" kern="1200">
        <a:solidFill>
          <a:schemeClr val="tx1"/>
        </a:solidFill>
        <a:latin typeface="+mn-lt"/>
        <a:ea typeface="+mn-ea"/>
        <a:cs typeface="+mn-cs"/>
      </a:defRPr>
    </a:lvl7pPr>
    <a:lvl8pPr marL="3195867" algn="l" defTabSz="913108" rtl="0" eaLnBrk="1" latinLnBrk="0" hangingPunct="1">
      <a:defRPr sz="1200" kern="1200">
        <a:solidFill>
          <a:schemeClr val="tx1"/>
        </a:solidFill>
        <a:latin typeface="+mn-lt"/>
        <a:ea typeface="+mn-ea"/>
        <a:cs typeface="+mn-cs"/>
      </a:defRPr>
    </a:lvl8pPr>
    <a:lvl9pPr marL="3652425" algn="l" defTabSz="91310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3692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DB927-EBE1-49E2-8934-5881B376EE2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1504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15</a:t>
            </a:fld>
            <a:endParaRPr lang="en-US" altLang="en-US"/>
          </a:p>
        </p:txBody>
      </p:sp>
    </p:spTree>
    <p:extLst>
      <p:ext uri="{BB962C8B-B14F-4D97-AF65-F5344CB8AC3E}">
        <p14:creationId xmlns:p14="http://schemas.microsoft.com/office/powerpoint/2010/main" val="1394784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3365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kumimoji="1" lang="en-US" sz="3200" dirty="0">
              <a:solidFill>
                <a:prstClr val="black"/>
              </a:solidFill>
              <a:latin typeface="Candara" pitchFamily="34" charset="0"/>
              <a:ea typeface="魏碑" charset="-122"/>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1" lang="en-US" sz="3200" dirty="0">
                <a:solidFill>
                  <a:prstClr val="black"/>
                </a:solidFill>
                <a:latin typeface="Candara" pitchFamily="34" charset="0"/>
                <a:ea typeface="魏碑" charset="-122"/>
              </a:rPr>
              <a:t> </a:t>
            </a:r>
          </a:p>
          <a:p>
            <a:endParaRPr lang="en-US" dirty="0"/>
          </a:p>
        </p:txBody>
      </p:sp>
      <p:sp>
        <p:nvSpPr>
          <p:cNvPr id="4" name="Slide Number Placeholder 3"/>
          <p:cNvSpPr>
            <a:spLocks noGrp="1"/>
          </p:cNvSpPr>
          <p:nvPr>
            <p:ph type="sldNum" sz="quarter" idx="10"/>
          </p:nvPr>
        </p:nvSpPr>
        <p:spPr/>
        <p:txBody>
          <a:bodyPr/>
          <a:lstStyle/>
          <a:p>
            <a:fld id="{F37DB927-EBE1-49E2-8934-5881B376EE24}"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127199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7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6558" indent="0" algn="ctr">
              <a:buNone/>
              <a:defRPr>
                <a:solidFill>
                  <a:schemeClr val="tx1">
                    <a:tint val="75000"/>
                  </a:schemeClr>
                </a:solidFill>
              </a:defRPr>
            </a:lvl2pPr>
            <a:lvl3pPr marL="913108" indent="0" algn="ctr">
              <a:buNone/>
              <a:defRPr>
                <a:solidFill>
                  <a:schemeClr val="tx1">
                    <a:tint val="75000"/>
                  </a:schemeClr>
                </a:solidFill>
              </a:defRPr>
            </a:lvl3pPr>
            <a:lvl4pPr marL="1369656" indent="0" algn="ctr">
              <a:buNone/>
              <a:defRPr>
                <a:solidFill>
                  <a:schemeClr val="tx1">
                    <a:tint val="75000"/>
                  </a:schemeClr>
                </a:solidFill>
              </a:defRPr>
            </a:lvl4pPr>
            <a:lvl5pPr marL="1826214" indent="0" algn="ctr">
              <a:buNone/>
              <a:defRPr>
                <a:solidFill>
                  <a:schemeClr val="tx1">
                    <a:tint val="75000"/>
                  </a:schemeClr>
                </a:solidFill>
              </a:defRPr>
            </a:lvl5pPr>
            <a:lvl6pPr marL="2282771" indent="0" algn="ctr">
              <a:buNone/>
              <a:defRPr>
                <a:solidFill>
                  <a:schemeClr val="tx1">
                    <a:tint val="75000"/>
                  </a:schemeClr>
                </a:solidFill>
              </a:defRPr>
            </a:lvl6pPr>
            <a:lvl7pPr marL="2739326" indent="0" algn="ctr">
              <a:buNone/>
              <a:defRPr>
                <a:solidFill>
                  <a:schemeClr val="tx1">
                    <a:tint val="75000"/>
                  </a:schemeClr>
                </a:solidFill>
              </a:defRPr>
            </a:lvl7pPr>
            <a:lvl8pPr marL="3195867" indent="0" algn="ctr">
              <a:buNone/>
              <a:defRPr>
                <a:solidFill>
                  <a:schemeClr val="tx1">
                    <a:tint val="75000"/>
                  </a:schemeClr>
                </a:solidFill>
              </a:defRPr>
            </a:lvl8pPr>
            <a:lvl9pPr marL="3652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8469" y="433954"/>
            <a:ext cx="3076414" cy="244100"/>
          </a:xfrm>
          <a:prstGeom prst="rect">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prstClr val="white"/>
                </a:solidFill>
              </a:rPr>
              <a:t>First</a:t>
            </a:r>
          </a:p>
        </p:txBody>
      </p:sp>
      <p:sp>
        <p:nvSpPr>
          <p:cNvPr id="11" name="Rectangle 10"/>
          <p:cNvSpPr/>
          <p:nvPr userDrawn="1"/>
        </p:nvSpPr>
        <p:spPr>
          <a:xfrm>
            <a:off x="6163878" y="437826"/>
            <a:ext cx="3076414" cy="244100"/>
          </a:xfrm>
          <a:prstGeom prst="rect">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prstClr val="white"/>
                </a:solidFill>
              </a:rPr>
              <a:t>Third</a:t>
            </a:r>
          </a:p>
        </p:txBody>
      </p:sp>
      <p:sp>
        <p:nvSpPr>
          <p:cNvPr id="10" name="Rectangle 9"/>
          <p:cNvSpPr/>
          <p:nvPr userDrawn="1"/>
        </p:nvSpPr>
        <p:spPr>
          <a:xfrm>
            <a:off x="3084883" y="437826"/>
            <a:ext cx="3076414" cy="2441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prstClr val="black"/>
                </a:solidFill>
              </a:rPr>
              <a:t>Second</a:t>
            </a:r>
          </a:p>
        </p:txBody>
      </p:sp>
      <p:sp>
        <p:nvSpPr>
          <p:cNvPr id="12" name="Rectangle 11"/>
          <p:cNvSpPr/>
          <p:nvPr userDrawn="1"/>
        </p:nvSpPr>
        <p:spPr>
          <a:xfrm>
            <a:off x="9240288" y="437778"/>
            <a:ext cx="2931348" cy="244100"/>
          </a:xfrm>
          <a:prstGeom prst="rect">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prstClr val="white"/>
                </a:solidFill>
              </a:rPr>
              <a:t>HARP</a:t>
            </a:r>
          </a:p>
        </p:txBody>
      </p:sp>
    </p:spTree>
    <p:extLst>
      <p:ext uri="{BB962C8B-B14F-4D97-AF65-F5344CB8AC3E}">
        <p14:creationId xmlns:p14="http://schemas.microsoft.com/office/powerpoint/2010/main" val="378588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45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19" y="27465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20" y="274654"/>
            <a:ext cx="80771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588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7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6558" indent="0" algn="ctr">
              <a:buNone/>
              <a:defRPr>
                <a:solidFill>
                  <a:schemeClr val="tx1">
                    <a:tint val="75000"/>
                  </a:schemeClr>
                </a:solidFill>
              </a:defRPr>
            </a:lvl2pPr>
            <a:lvl3pPr marL="913108" indent="0" algn="ctr">
              <a:buNone/>
              <a:defRPr>
                <a:solidFill>
                  <a:schemeClr val="tx1">
                    <a:tint val="75000"/>
                  </a:schemeClr>
                </a:solidFill>
              </a:defRPr>
            </a:lvl3pPr>
            <a:lvl4pPr marL="1369656" indent="0" algn="ctr">
              <a:buNone/>
              <a:defRPr>
                <a:solidFill>
                  <a:schemeClr val="tx1">
                    <a:tint val="75000"/>
                  </a:schemeClr>
                </a:solidFill>
              </a:defRPr>
            </a:lvl4pPr>
            <a:lvl5pPr marL="1826214" indent="0" algn="ctr">
              <a:buNone/>
              <a:defRPr>
                <a:solidFill>
                  <a:schemeClr val="tx1">
                    <a:tint val="75000"/>
                  </a:schemeClr>
                </a:solidFill>
              </a:defRPr>
            </a:lvl5pPr>
            <a:lvl6pPr marL="2282771" indent="0" algn="ctr">
              <a:buNone/>
              <a:defRPr>
                <a:solidFill>
                  <a:schemeClr val="tx1">
                    <a:tint val="75000"/>
                  </a:schemeClr>
                </a:solidFill>
              </a:defRPr>
            </a:lvl6pPr>
            <a:lvl7pPr marL="2739326" indent="0" algn="ctr">
              <a:buNone/>
              <a:defRPr>
                <a:solidFill>
                  <a:schemeClr val="tx1">
                    <a:tint val="75000"/>
                  </a:schemeClr>
                </a:solidFill>
              </a:defRPr>
            </a:lvl7pPr>
            <a:lvl8pPr marL="3195867" indent="0" algn="ctr">
              <a:buNone/>
              <a:defRPr>
                <a:solidFill>
                  <a:schemeClr val="tx1">
                    <a:tint val="75000"/>
                  </a:schemeClr>
                </a:solidFill>
              </a:defRPr>
            </a:lvl8pPr>
            <a:lvl9pPr marL="3652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4E1E9A-82D5-48D9-8DC5-12A701E29959}"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346821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E1E9A-82D5-48D9-8DC5-12A701E29959}"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2508228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9" y="4406966"/>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9" y="2906729"/>
            <a:ext cx="10363200" cy="1500187"/>
          </a:xfrm>
        </p:spPr>
        <p:txBody>
          <a:bodyPr anchor="b"/>
          <a:lstStyle>
            <a:lvl1pPr marL="0" indent="0">
              <a:buNone/>
              <a:defRPr sz="1900">
                <a:solidFill>
                  <a:schemeClr val="tx1">
                    <a:tint val="75000"/>
                  </a:schemeClr>
                </a:solidFill>
              </a:defRPr>
            </a:lvl1pPr>
            <a:lvl2pPr marL="456558" indent="0">
              <a:buNone/>
              <a:defRPr sz="1900">
                <a:solidFill>
                  <a:schemeClr val="tx1">
                    <a:tint val="75000"/>
                  </a:schemeClr>
                </a:solidFill>
              </a:defRPr>
            </a:lvl2pPr>
            <a:lvl3pPr marL="913108" indent="0">
              <a:buNone/>
              <a:defRPr sz="1700">
                <a:solidFill>
                  <a:schemeClr val="tx1">
                    <a:tint val="75000"/>
                  </a:schemeClr>
                </a:solidFill>
              </a:defRPr>
            </a:lvl3pPr>
            <a:lvl4pPr marL="1369656" indent="0">
              <a:buNone/>
              <a:defRPr sz="1400">
                <a:solidFill>
                  <a:schemeClr val="tx1">
                    <a:tint val="75000"/>
                  </a:schemeClr>
                </a:solidFill>
              </a:defRPr>
            </a:lvl4pPr>
            <a:lvl5pPr marL="1826214" indent="0">
              <a:buNone/>
              <a:defRPr sz="1400">
                <a:solidFill>
                  <a:schemeClr val="tx1">
                    <a:tint val="75000"/>
                  </a:schemeClr>
                </a:solidFill>
              </a:defRPr>
            </a:lvl5pPr>
            <a:lvl6pPr marL="2282771" indent="0">
              <a:buNone/>
              <a:defRPr sz="1400">
                <a:solidFill>
                  <a:schemeClr val="tx1">
                    <a:tint val="75000"/>
                  </a:schemeClr>
                </a:solidFill>
              </a:defRPr>
            </a:lvl6pPr>
            <a:lvl7pPr marL="2739326" indent="0">
              <a:buNone/>
              <a:defRPr sz="1400">
                <a:solidFill>
                  <a:schemeClr val="tx1">
                    <a:tint val="75000"/>
                  </a:schemeClr>
                </a:solidFill>
              </a:defRPr>
            </a:lvl7pPr>
            <a:lvl8pPr marL="3195867" indent="0">
              <a:buNone/>
              <a:defRPr sz="1400">
                <a:solidFill>
                  <a:schemeClr val="tx1">
                    <a:tint val="75000"/>
                  </a:schemeClr>
                </a:solidFill>
              </a:defRPr>
            </a:lvl8pPr>
            <a:lvl9pPr marL="365242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4E1E9A-82D5-48D9-8DC5-12A701E29959}"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3278044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0"/>
            <a:ext cx="5410200"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20"/>
            <a:ext cx="5410200"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4E1E9A-82D5-48D9-8DC5-12A701E29959}" type="datetimeFigureOut">
              <a:rPr lang="en-US" smtClean="0"/>
              <a:t>6/1/2017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2930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7" y="1535113"/>
            <a:ext cx="5389564"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192837" y="2174875"/>
            <a:ext cx="5389564"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4E1E9A-82D5-48D9-8DC5-12A701E29959}" type="datetimeFigureOut">
              <a:rPr lang="en-US" smtClean="0"/>
              <a:t>6/1/2017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90813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4E1E9A-82D5-48D9-8DC5-12A701E29959}" type="datetimeFigureOut">
              <a:rPr lang="en-US" smtClean="0"/>
              <a:t>6/1/2017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2410666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E1E9A-82D5-48D9-8DC5-12A701E29959}" type="datetimeFigureOut">
              <a:rPr lang="en-US" smtClean="0"/>
              <a:t>6/1/2017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440946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0" y="273065"/>
            <a:ext cx="4011613" cy="116205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767267" y="273053"/>
            <a:ext cx="6815138" cy="5853113"/>
          </a:xfrm>
        </p:spPr>
        <p:txBody>
          <a:bodyPr/>
          <a:lstStyle>
            <a:lvl1pPr>
              <a:defRPr sz="33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0" y="1435103"/>
            <a:ext cx="4011613" cy="46910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4E1E9A-82D5-48D9-8DC5-12A701E29959}" type="datetimeFigureOut">
              <a:rPr lang="en-US" smtClean="0"/>
              <a:t>6/1/2017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3663886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587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9" y="4800601"/>
            <a:ext cx="7315200" cy="566738"/>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389189" y="612774"/>
            <a:ext cx="7315200" cy="4114800"/>
          </a:xfrm>
        </p:spPr>
        <p:txBody>
          <a:bodyPr/>
          <a:lstStyle>
            <a:lvl1pPr marL="0" indent="0">
              <a:buNone/>
              <a:defRPr sz="3300"/>
            </a:lvl1pPr>
            <a:lvl2pPr marL="456558" indent="0">
              <a:buNone/>
              <a:defRPr sz="2800"/>
            </a:lvl2pPr>
            <a:lvl3pPr marL="913108" indent="0">
              <a:buNone/>
              <a:defRPr sz="2400"/>
            </a:lvl3pPr>
            <a:lvl4pPr marL="1369656" indent="0">
              <a:buNone/>
              <a:defRPr sz="1900"/>
            </a:lvl4pPr>
            <a:lvl5pPr marL="1826214" indent="0">
              <a:buNone/>
              <a:defRPr sz="1900"/>
            </a:lvl5pPr>
            <a:lvl6pPr marL="2282771" indent="0">
              <a:buNone/>
              <a:defRPr sz="1900"/>
            </a:lvl6pPr>
            <a:lvl7pPr marL="2739326" indent="0">
              <a:buNone/>
              <a:defRPr sz="1900"/>
            </a:lvl7pPr>
            <a:lvl8pPr marL="3195867" indent="0">
              <a:buNone/>
              <a:defRPr sz="1900"/>
            </a:lvl8pPr>
            <a:lvl9pPr marL="3652425" indent="0">
              <a:buNone/>
              <a:defRPr sz="1900"/>
            </a:lvl9pPr>
          </a:lstStyle>
          <a:p>
            <a:endParaRPr lang="en-US"/>
          </a:p>
        </p:txBody>
      </p:sp>
      <p:sp>
        <p:nvSpPr>
          <p:cNvPr id="4" name="Text Placeholder 3"/>
          <p:cNvSpPr>
            <a:spLocks noGrp="1"/>
          </p:cNvSpPr>
          <p:nvPr>
            <p:ph type="body" sz="half" idx="2"/>
          </p:nvPr>
        </p:nvSpPr>
        <p:spPr>
          <a:xfrm>
            <a:off x="2389189" y="5367339"/>
            <a:ext cx="7315200" cy="8048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4E1E9A-82D5-48D9-8DC5-12A701E29959}" type="datetimeFigureOut">
              <a:rPr lang="en-US" smtClean="0"/>
              <a:t>6/1/2017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399453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E1E9A-82D5-48D9-8DC5-12A701E29959}"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99506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19" y="27465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20" y="274654"/>
            <a:ext cx="80771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E1E9A-82D5-48D9-8DC5-12A701E29959}"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137284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7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6558" indent="0" algn="ctr">
              <a:buNone/>
              <a:defRPr>
                <a:solidFill>
                  <a:schemeClr val="tx1">
                    <a:tint val="75000"/>
                  </a:schemeClr>
                </a:solidFill>
              </a:defRPr>
            </a:lvl2pPr>
            <a:lvl3pPr marL="913108" indent="0" algn="ctr">
              <a:buNone/>
              <a:defRPr>
                <a:solidFill>
                  <a:schemeClr val="tx1">
                    <a:tint val="75000"/>
                  </a:schemeClr>
                </a:solidFill>
              </a:defRPr>
            </a:lvl3pPr>
            <a:lvl4pPr marL="1369656" indent="0" algn="ctr">
              <a:buNone/>
              <a:defRPr>
                <a:solidFill>
                  <a:schemeClr val="tx1">
                    <a:tint val="75000"/>
                  </a:schemeClr>
                </a:solidFill>
              </a:defRPr>
            </a:lvl4pPr>
            <a:lvl5pPr marL="1826214" indent="0" algn="ctr">
              <a:buNone/>
              <a:defRPr>
                <a:solidFill>
                  <a:schemeClr val="tx1">
                    <a:tint val="75000"/>
                  </a:schemeClr>
                </a:solidFill>
              </a:defRPr>
            </a:lvl5pPr>
            <a:lvl6pPr marL="2282771" indent="0" algn="ctr">
              <a:buNone/>
              <a:defRPr>
                <a:solidFill>
                  <a:schemeClr val="tx1">
                    <a:tint val="75000"/>
                  </a:schemeClr>
                </a:solidFill>
              </a:defRPr>
            </a:lvl6pPr>
            <a:lvl7pPr marL="2739326" indent="0" algn="ctr">
              <a:buNone/>
              <a:defRPr>
                <a:solidFill>
                  <a:schemeClr val="tx1">
                    <a:tint val="75000"/>
                  </a:schemeClr>
                </a:solidFill>
              </a:defRPr>
            </a:lvl7pPr>
            <a:lvl8pPr marL="3195867" indent="0" algn="ctr">
              <a:buNone/>
              <a:defRPr>
                <a:solidFill>
                  <a:schemeClr val="tx1">
                    <a:tint val="75000"/>
                  </a:schemeClr>
                </a:solidFill>
              </a:defRPr>
            </a:lvl8pPr>
            <a:lvl9pPr marL="3652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9AE5E1-0BBD-4765-AC05-DAB5DCD34C70}"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377643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9AE5E1-0BBD-4765-AC05-DAB5DCD34C70}"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513713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9" y="4406966"/>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9" y="2906729"/>
            <a:ext cx="10363200" cy="1500187"/>
          </a:xfrm>
        </p:spPr>
        <p:txBody>
          <a:bodyPr anchor="b"/>
          <a:lstStyle>
            <a:lvl1pPr marL="0" indent="0">
              <a:buNone/>
              <a:defRPr sz="1900">
                <a:solidFill>
                  <a:schemeClr val="tx1">
                    <a:tint val="75000"/>
                  </a:schemeClr>
                </a:solidFill>
              </a:defRPr>
            </a:lvl1pPr>
            <a:lvl2pPr marL="456558" indent="0">
              <a:buNone/>
              <a:defRPr sz="1900">
                <a:solidFill>
                  <a:schemeClr val="tx1">
                    <a:tint val="75000"/>
                  </a:schemeClr>
                </a:solidFill>
              </a:defRPr>
            </a:lvl2pPr>
            <a:lvl3pPr marL="913108" indent="0">
              <a:buNone/>
              <a:defRPr sz="1700">
                <a:solidFill>
                  <a:schemeClr val="tx1">
                    <a:tint val="75000"/>
                  </a:schemeClr>
                </a:solidFill>
              </a:defRPr>
            </a:lvl3pPr>
            <a:lvl4pPr marL="1369656" indent="0">
              <a:buNone/>
              <a:defRPr sz="1400">
                <a:solidFill>
                  <a:schemeClr val="tx1">
                    <a:tint val="75000"/>
                  </a:schemeClr>
                </a:solidFill>
              </a:defRPr>
            </a:lvl4pPr>
            <a:lvl5pPr marL="1826214" indent="0">
              <a:buNone/>
              <a:defRPr sz="1400">
                <a:solidFill>
                  <a:schemeClr val="tx1">
                    <a:tint val="75000"/>
                  </a:schemeClr>
                </a:solidFill>
              </a:defRPr>
            </a:lvl5pPr>
            <a:lvl6pPr marL="2282771" indent="0">
              <a:buNone/>
              <a:defRPr sz="1400">
                <a:solidFill>
                  <a:schemeClr val="tx1">
                    <a:tint val="75000"/>
                  </a:schemeClr>
                </a:solidFill>
              </a:defRPr>
            </a:lvl6pPr>
            <a:lvl7pPr marL="2739326" indent="0">
              <a:buNone/>
              <a:defRPr sz="1400">
                <a:solidFill>
                  <a:schemeClr val="tx1">
                    <a:tint val="75000"/>
                  </a:schemeClr>
                </a:solidFill>
              </a:defRPr>
            </a:lvl7pPr>
            <a:lvl8pPr marL="3195867" indent="0">
              <a:buNone/>
              <a:defRPr sz="1400">
                <a:solidFill>
                  <a:schemeClr val="tx1">
                    <a:tint val="75000"/>
                  </a:schemeClr>
                </a:solidFill>
              </a:defRPr>
            </a:lvl8pPr>
            <a:lvl9pPr marL="365242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9AE5E1-0BBD-4765-AC05-DAB5DCD34C70}"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144515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0"/>
            <a:ext cx="5410200"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20"/>
            <a:ext cx="5410200"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9AE5E1-0BBD-4765-AC05-DAB5DCD34C70}" type="datetimeFigureOut">
              <a:rPr lang="en-US" smtClean="0"/>
              <a:t>6/1/2017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4185738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7" y="1535113"/>
            <a:ext cx="5389564"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192837" y="2174875"/>
            <a:ext cx="5389564"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9AE5E1-0BBD-4765-AC05-DAB5DCD34C70}" type="datetimeFigureOut">
              <a:rPr lang="en-US" smtClean="0"/>
              <a:t>6/1/2017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331089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9AE5E1-0BBD-4765-AC05-DAB5DCD34C70}" type="datetimeFigureOut">
              <a:rPr lang="en-US" smtClean="0"/>
              <a:t>6/1/2017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613132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AE5E1-0BBD-4765-AC05-DAB5DCD34C70}" type="datetimeFigureOut">
              <a:rPr lang="en-US" smtClean="0"/>
              <a:t>6/1/2017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208269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9" y="4406966"/>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9" y="2906729"/>
            <a:ext cx="10363200" cy="1500187"/>
          </a:xfrm>
        </p:spPr>
        <p:txBody>
          <a:bodyPr anchor="b"/>
          <a:lstStyle>
            <a:lvl1pPr marL="0" indent="0">
              <a:buNone/>
              <a:defRPr sz="1900">
                <a:solidFill>
                  <a:schemeClr val="tx1">
                    <a:tint val="75000"/>
                  </a:schemeClr>
                </a:solidFill>
              </a:defRPr>
            </a:lvl1pPr>
            <a:lvl2pPr marL="456558" indent="0">
              <a:buNone/>
              <a:defRPr sz="1900">
                <a:solidFill>
                  <a:schemeClr val="tx1">
                    <a:tint val="75000"/>
                  </a:schemeClr>
                </a:solidFill>
              </a:defRPr>
            </a:lvl2pPr>
            <a:lvl3pPr marL="913108" indent="0">
              <a:buNone/>
              <a:defRPr sz="1700">
                <a:solidFill>
                  <a:schemeClr val="tx1">
                    <a:tint val="75000"/>
                  </a:schemeClr>
                </a:solidFill>
              </a:defRPr>
            </a:lvl3pPr>
            <a:lvl4pPr marL="1369656" indent="0">
              <a:buNone/>
              <a:defRPr sz="1400">
                <a:solidFill>
                  <a:schemeClr val="tx1">
                    <a:tint val="75000"/>
                  </a:schemeClr>
                </a:solidFill>
              </a:defRPr>
            </a:lvl4pPr>
            <a:lvl5pPr marL="1826214" indent="0">
              <a:buNone/>
              <a:defRPr sz="1400">
                <a:solidFill>
                  <a:schemeClr val="tx1">
                    <a:tint val="75000"/>
                  </a:schemeClr>
                </a:solidFill>
              </a:defRPr>
            </a:lvl5pPr>
            <a:lvl6pPr marL="2282771" indent="0">
              <a:buNone/>
              <a:defRPr sz="1400">
                <a:solidFill>
                  <a:schemeClr val="tx1">
                    <a:tint val="75000"/>
                  </a:schemeClr>
                </a:solidFill>
              </a:defRPr>
            </a:lvl6pPr>
            <a:lvl7pPr marL="2739326" indent="0">
              <a:buNone/>
              <a:defRPr sz="1400">
                <a:solidFill>
                  <a:schemeClr val="tx1">
                    <a:tint val="75000"/>
                  </a:schemeClr>
                </a:solidFill>
              </a:defRPr>
            </a:lvl7pPr>
            <a:lvl8pPr marL="3195867" indent="0">
              <a:buNone/>
              <a:defRPr sz="1400">
                <a:solidFill>
                  <a:schemeClr val="tx1">
                    <a:tint val="75000"/>
                  </a:schemeClr>
                </a:solidFill>
              </a:defRPr>
            </a:lvl8pPr>
            <a:lvl9pPr marL="365242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60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0" y="273065"/>
            <a:ext cx="4011613" cy="116205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767267" y="273053"/>
            <a:ext cx="6815138" cy="5853113"/>
          </a:xfrm>
        </p:spPr>
        <p:txBody>
          <a:bodyPr/>
          <a:lstStyle>
            <a:lvl1pPr>
              <a:defRPr sz="33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0" y="1435103"/>
            <a:ext cx="4011613" cy="46910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9AE5E1-0BBD-4765-AC05-DAB5DCD34C70}" type="datetimeFigureOut">
              <a:rPr lang="en-US" smtClean="0"/>
              <a:t>6/1/2017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981863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9" y="4800601"/>
            <a:ext cx="7315200" cy="566738"/>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389189" y="612774"/>
            <a:ext cx="7315200" cy="4114800"/>
          </a:xfrm>
        </p:spPr>
        <p:txBody>
          <a:bodyPr/>
          <a:lstStyle>
            <a:lvl1pPr marL="0" indent="0">
              <a:buNone/>
              <a:defRPr sz="3300"/>
            </a:lvl1pPr>
            <a:lvl2pPr marL="456558" indent="0">
              <a:buNone/>
              <a:defRPr sz="2800"/>
            </a:lvl2pPr>
            <a:lvl3pPr marL="913108" indent="0">
              <a:buNone/>
              <a:defRPr sz="2400"/>
            </a:lvl3pPr>
            <a:lvl4pPr marL="1369656" indent="0">
              <a:buNone/>
              <a:defRPr sz="1900"/>
            </a:lvl4pPr>
            <a:lvl5pPr marL="1826214" indent="0">
              <a:buNone/>
              <a:defRPr sz="1900"/>
            </a:lvl5pPr>
            <a:lvl6pPr marL="2282771" indent="0">
              <a:buNone/>
              <a:defRPr sz="1900"/>
            </a:lvl6pPr>
            <a:lvl7pPr marL="2739326" indent="0">
              <a:buNone/>
              <a:defRPr sz="1900"/>
            </a:lvl7pPr>
            <a:lvl8pPr marL="3195867" indent="0">
              <a:buNone/>
              <a:defRPr sz="1900"/>
            </a:lvl8pPr>
            <a:lvl9pPr marL="3652425" indent="0">
              <a:buNone/>
              <a:defRPr sz="1900"/>
            </a:lvl9pPr>
          </a:lstStyle>
          <a:p>
            <a:endParaRPr lang="en-US"/>
          </a:p>
        </p:txBody>
      </p:sp>
      <p:sp>
        <p:nvSpPr>
          <p:cNvPr id="4" name="Text Placeholder 3"/>
          <p:cNvSpPr>
            <a:spLocks noGrp="1"/>
          </p:cNvSpPr>
          <p:nvPr>
            <p:ph type="body" sz="half" idx="2"/>
          </p:nvPr>
        </p:nvSpPr>
        <p:spPr>
          <a:xfrm>
            <a:off x="2389189" y="5367339"/>
            <a:ext cx="7315200" cy="8048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9AE5E1-0BBD-4765-AC05-DAB5DCD34C70}" type="datetimeFigureOut">
              <a:rPr lang="en-US" smtClean="0"/>
              <a:t>6/1/2017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3029629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9AE5E1-0BBD-4765-AC05-DAB5DCD34C70}"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136382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19" y="27465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20" y="274654"/>
            <a:ext cx="80771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9AE5E1-0BBD-4765-AC05-DAB5DCD34C70}"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2616429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7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6558" indent="0" algn="ctr">
              <a:buNone/>
              <a:defRPr>
                <a:solidFill>
                  <a:schemeClr val="tx1">
                    <a:tint val="75000"/>
                  </a:schemeClr>
                </a:solidFill>
              </a:defRPr>
            </a:lvl2pPr>
            <a:lvl3pPr marL="913108" indent="0" algn="ctr">
              <a:buNone/>
              <a:defRPr>
                <a:solidFill>
                  <a:schemeClr val="tx1">
                    <a:tint val="75000"/>
                  </a:schemeClr>
                </a:solidFill>
              </a:defRPr>
            </a:lvl3pPr>
            <a:lvl4pPr marL="1369656" indent="0" algn="ctr">
              <a:buNone/>
              <a:defRPr>
                <a:solidFill>
                  <a:schemeClr val="tx1">
                    <a:tint val="75000"/>
                  </a:schemeClr>
                </a:solidFill>
              </a:defRPr>
            </a:lvl4pPr>
            <a:lvl5pPr marL="1826214" indent="0" algn="ctr">
              <a:buNone/>
              <a:defRPr>
                <a:solidFill>
                  <a:schemeClr val="tx1">
                    <a:tint val="75000"/>
                  </a:schemeClr>
                </a:solidFill>
              </a:defRPr>
            </a:lvl5pPr>
            <a:lvl6pPr marL="2282771" indent="0" algn="ctr">
              <a:buNone/>
              <a:defRPr>
                <a:solidFill>
                  <a:schemeClr val="tx1">
                    <a:tint val="75000"/>
                  </a:schemeClr>
                </a:solidFill>
              </a:defRPr>
            </a:lvl6pPr>
            <a:lvl7pPr marL="2739326" indent="0" algn="ctr">
              <a:buNone/>
              <a:defRPr>
                <a:solidFill>
                  <a:schemeClr val="tx1">
                    <a:tint val="75000"/>
                  </a:schemeClr>
                </a:solidFill>
              </a:defRPr>
            </a:lvl7pPr>
            <a:lvl8pPr marL="3195867" indent="0" algn="ctr">
              <a:buNone/>
              <a:defRPr>
                <a:solidFill>
                  <a:schemeClr val="tx1">
                    <a:tint val="75000"/>
                  </a:schemeClr>
                </a:solidFill>
              </a:defRPr>
            </a:lvl8pPr>
            <a:lvl9pPr marL="3652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5" name="Footer Placeholder 4"/>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6" name="Slide Number Placeholder 5"/>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
        <p:nvSpPr>
          <p:cNvPr id="8" name="Rectangle 7"/>
          <p:cNvSpPr/>
          <p:nvPr/>
        </p:nvSpPr>
        <p:spPr>
          <a:xfrm>
            <a:off x="304819" y="685800"/>
            <a:ext cx="5994401" cy="12191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endParaRPr lang="en-US">
              <a:solidFill>
                <a:prstClr val="white"/>
              </a:solidFill>
            </a:endParaRPr>
          </a:p>
        </p:txBody>
      </p:sp>
    </p:spTree>
    <p:extLst>
      <p:ext uri="{BB962C8B-B14F-4D97-AF65-F5344CB8AC3E}">
        <p14:creationId xmlns:p14="http://schemas.microsoft.com/office/powerpoint/2010/main" val="140378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5" name="Footer Placeholder 4"/>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6" name="Slide Number Placeholder 5"/>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9783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0" y="4406968"/>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90" y="2906729"/>
            <a:ext cx="10363200" cy="1500187"/>
          </a:xfrm>
        </p:spPr>
        <p:txBody>
          <a:bodyPr anchor="b"/>
          <a:lstStyle>
            <a:lvl1pPr marL="0" indent="0">
              <a:buNone/>
              <a:defRPr sz="1900">
                <a:solidFill>
                  <a:schemeClr val="tx1">
                    <a:tint val="75000"/>
                  </a:schemeClr>
                </a:solidFill>
              </a:defRPr>
            </a:lvl1pPr>
            <a:lvl2pPr marL="456558" indent="0">
              <a:buNone/>
              <a:defRPr sz="1900">
                <a:solidFill>
                  <a:schemeClr val="tx1">
                    <a:tint val="75000"/>
                  </a:schemeClr>
                </a:solidFill>
              </a:defRPr>
            </a:lvl2pPr>
            <a:lvl3pPr marL="913108" indent="0">
              <a:buNone/>
              <a:defRPr sz="1700">
                <a:solidFill>
                  <a:schemeClr val="tx1">
                    <a:tint val="75000"/>
                  </a:schemeClr>
                </a:solidFill>
              </a:defRPr>
            </a:lvl3pPr>
            <a:lvl4pPr marL="1369656" indent="0">
              <a:buNone/>
              <a:defRPr sz="1400">
                <a:solidFill>
                  <a:schemeClr val="tx1">
                    <a:tint val="75000"/>
                  </a:schemeClr>
                </a:solidFill>
              </a:defRPr>
            </a:lvl4pPr>
            <a:lvl5pPr marL="1826214" indent="0">
              <a:buNone/>
              <a:defRPr sz="1400">
                <a:solidFill>
                  <a:schemeClr val="tx1">
                    <a:tint val="75000"/>
                  </a:schemeClr>
                </a:solidFill>
              </a:defRPr>
            </a:lvl5pPr>
            <a:lvl6pPr marL="2282771" indent="0">
              <a:buNone/>
              <a:defRPr sz="1400">
                <a:solidFill>
                  <a:schemeClr val="tx1">
                    <a:tint val="75000"/>
                  </a:schemeClr>
                </a:solidFill>
              </a:defRPr>
            </a:lvl6pPr>
            <a:lvl7pPr marL="2739326" indent="0">
              <a:buNone/>
              <a:defRPr sz="1400">
                <a:solidFill>
                  <a:schemeClr val="tx1">
                    <a:tint val="75000"/>
                  </a:schemeClr>
                </a:solidFill>
              </a:defRPr>
            </a:lvl7pPr>
            <a:lvl8pPr marL="3195867" indent="0">
              <a:buNone/>
              <a:defRPr sz="1400">
                <a:solidFill>
                  <a:schemeClr val="tx1">
                    <a:tint val="75000"/>
                  </a:schemeClr>
                </a:solidFill>
              </a:defRPr>
            </a:lvl8pPr>
            <a:lvl9pPr marL="365242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5" name="Footer Placeholder 4"/>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6" name="Slide Number Placeholder 5"/>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2104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0"/>
            <a:ext cx="5384801"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599" y="1600220"/>
            <a:ext cx="5384801"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6" name="Footer Placeholder 5"/>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7" name="Slide Number Placeholder 6"/>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6118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3"/>
            <a:ext cx="5389033"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8" name="Footer Placeholder 7"/>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9" name="Slide Number Placeholder 8"/>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6940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4" name="Footer Placeholder 3"/>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5" name="Slide Number Placeholder 4"/>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873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0"/>
            <a:ext cx="5410200"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20"/>
            <a:ext cx="5410200"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908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3" name="Footer Placeholder 2"/>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4" name="Slide Number Placeholder 3"/>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2737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65"/>
            <a:ext cx="4011084" cy="116205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3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6" name="Footer Placeholder 5"/>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7" name="Slide Number Placeholder 6"/>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4283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389718" y="612774"/>
            <a:ext cx="7315200" cy="4114800"/>
          </a:xfrm>
        </p:spPr>
        <p:txBody>
          <a:bodyPr/>
          <a:lstStyle>
            <a:lvl1pPr marL="0" indent="0">
              <a:buNone/>
              <a:defRPr sz="3300"/>
            </a:lvl1pPr>
            <a:lvl2pPr marL="456558" indent="0">
              <a:buNone/>
              <a:defRPr sz="2800"/>
            </a:lvl2pPr>
            <a:lvl3pPr marL="913108" indent="0">
              <a:buNone/>
              <a:defRPr sz="2400"/>
            </a:lvl3pPr>
            <a:lvl4pPr marL="1369656" indent="0">
              <a:buNone/>
              <a:defRPr sz="1900"/>
            </a:lvl4pPr>
            <a:lvl5pPr marL="1826214" indent="0">
              <a:buNone/>
              <a:defRPr sz="1900"/>
            </a:lvl5pPr>
            <a:lvl6pPr marL="2282771" indent="0">
              <a:buNone/>
              <a:defRPr sz="1900"/>
            </a:lvl6pPr>
            <a:lvl7pPr marL="2739326" indent="0">
              <a:buNone/>
              <a:defRPr sz="1900"/>
            </a:lvl7pPr>
            <a:lvl8pPr marL="3195867" indent="0">
              <a:buNone/>
              <a:defRPr sz="1900"/>
            </a:lvl8pPr>
            <a:lvl9pPr marL="3652425" indent="0">
              <a:buNone/>
              <a:defRPr sz="1900"/>
            </a:lvl9pPr>
          </a:lstStyle>
          <a:p>
            <a:r>
              <a:rPr lang="en-US"/>
              <a:t>Click icon to add picture</a:t>
            </a:r>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6" name="Footer Placeholder 5"/>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7" name="Slide Number Placeholder 6"/>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801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5" name="Footer Placeholder 4"/>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6" name="Slide Number Placeholder 5"/>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9800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19" y="27465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20" y="274654"/>
            <a:ext cx="80264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415"/>
            <a:ext cx="2844800" cy="365125"/>
          </a:xfrm>
          <a:prstGeom prst="rect">
            <a:avLst/>
          </a:prstGeom>
        </p:spPr>
        <p:txBody>
          <a:bodyPr lIns="91308" tIns="45660" rIns="91308" bIns="45660"/>
          <a:lstStyle/>
          <a:p>
            <a:fld id="{1D8BD707-D9CF-40AE-B4C6-C98DA3205C09}" type="datetimeFigureOut">
              <a:rPr lang="en-US">
                <a:solidFill>
                  <a:prstClr val="black"/>
                </a:solidFill>
              </a:rPr>
              <a:pPr/>
              <a:t>6/1/2017</a:t>
            </a:fld>
            <a:endParaRPr lang="en-US">
              <a:solidFill>
                <a:prstClr val="black"/>
              </a:solidFill>
            </a:endParaRPr>
          </a:p>
        </p:txBody>
      </p:sp>
      <p:sp>
        <p:nvSpPr>
          <p:cNvPr id="5" name="Footer Placeholder 4"/>
          <p:cNvSpPr>
            <a:spLocks noGrp="1"/>
          </p:cNvSpPr>
          <p:nvPr>
            <p:ph type="ftr" sz="quarter" idx="11"/>
          </p:nvPr>
        </p:nvSpPr>
        <p:spPr>
          <a:xfrm>
            <a:off x="4165605" y="6356415"/>
            <a:ext cx="3860800" cy="365125"/>
          </a:xfrm>
          <a:prstGeom prst="rect">
            <a:avLst/>
          </a:prstGeom>
        </p:spPr>
        <p:txBody>
          <a:bodyPr lIns="91308" tIns="45660" rIns="91308" bIns="45660"/>
          <a:lstStyle/>
          <a:p>
            <a:endParaRPr lang="en-US">
              <a:solidFill>
                <a:prstClr val="black"/>
              </a:solidFill>
            </a:endParaRPr>
          </a:p>
        </p:txBody>
      </p:sp>
      <p:sp>
        <p:nvSpPr>
          <p:cNvPr id="6" name="Slide Number Placeholder 5"/>
          <p:cNvSpPr>
            <a:spLocks noGrp="1"/>
          </p:cNvSpPr>
          <p:nvPr>
            <p:ph type="sldNum" sz="quarter" idx="12"/>
          </p:nvPr>
        </p:nvSpPr>
        <p:spPr>
          <a:xfrm>
            <a:off x="8737600" y="6356415"/>
            <a:ext cx="2844800" cy="365125"/>
          </a:xfrm>
          <a:prstGeom prst="rect">
            <a:avLst/>
          </a:prstGeom>
        </p:spPr>
        <p:txBody>
          <a:bodyPr lIns="91308" tIns="45660" rIns="91308" bIns="45660"/>
          <a:lstStyle/>
          <a:p>
            <a:fld id="{B6F15528-21DE-4FAA-801E-634DDDAF4B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6546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11165420" y="6491290"/>
            <a:ext cx="806977" cy="384585"/>
          </a:xfrm>
          <a:prstGeom prst="rect">
            <a:avLst/>
          </a:prstGeom>
          <a:noFill/>
          <a:ln w="9525">
            <a:noFill/>
            <a:miter lim="800000"/>
            <a:headEnd/>
            <a:tailEnd/>
          </a:ln>
        </p:spPr>
        <p:txBody>
          <a:bodyPr wrap="none" lIns="91294" tIns="45653" rIns="91294" bIns="4565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15"/>
            <a:ext cx="2133601" cy="1540764"/>
          </a:xfrm>
          <a:prstGeom prst="rect">
            <a:avLst/>
          </a:prstGeom>
        </p:spPr>
      </p:pic>
      <p:sp>
        <p:nvSpPr>
          <p:cNvPr id="2" name="Title 1"/>
          <p:cNvSpPr>
            <a:spLocks noGrp="1"/>
          </p:cNvSpPr>
          <p:nvPr>
            <p:ph type="ctrTitle"/>
          </p:nvPr>
        </p:nvSpPr>
        <p:spPr>
          <a:xfrm>
            <a:off x="914405" y="213046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6558" indent="0" algn="ctr">
              <a:buNone/>
              <a:defRPr>
                <a:solidFill>
                  <a:schemeClr val="tx1">
                    <a:tint val="75000"/>
                  </a:schemeClr>
                </a:solidFill>
              </a:defRPr>
            </a:lvl2pPr>
            <a:lvl3pPr marL="913108" indent="0" algn="ctr">
              <a:buNone/>
              <a:defRPr>
                <a:solidFill>
                  <a:schemeClr val="tx1">
                    <a:tint val="75000"/>
                  </a:schemeClr>
                </a:solidFill>
              </a:defRPr>
            </a:lvl3pPr>
            <a:lvl4pPr marL="1369656" indent="0" algn="ctr">
              <a:buNone/>
              <a:defRPr>
                <a:solidFill>
                  <a:schemeClr val="tx1">
                    <a:tint val="75000"/>
                  </a:schemeClr>
                </a:solidFill>
              </a:defRPr>
            </a:lvl4pPr>
            <a:lvl5pPr marL="1826214" indent="0" algn="ctr">
              <a:buNone/>
              <a:defRPr>
                <a:solidFill>
                  <a:schemeClr val="tx1">
                    <a:tint val="75000"/>
                  </a:schemeClr>
                </a:solidFill>
              </a:defRPr>
            </a:lvl5pPr>
            <a:lvl6pPr marL="2282771" indent="0" algn="ctr">
              <a:buNone/>
              <a:defRPr>
                <a:solidFill>
                  <a:schemeClr val="tx1">
                    <a:tint val="75000"/>
                  </a:schemeClr>
                </a:solidFill>
              </a:defRPr>
            </a:lvl6pPr>
            <a:lvl7pPr marL="2739326" indent="0" algn="ctr">
              <a:buNone/>
              <a:defRPr>
                <a:solidFill>
                  <a:schemeClr val="tx1">
                    <a:tint val="75000"/>
                  </a:schemeClr>
                </a:solidFill>
              </a:defRPr>
            </a:lvl7pPr>
            <a:lvl8pPr marL="3195867" indent="0" algn="ctr">
              <a:buNone/>
              <a:defRPr>
                <a:solidFill>
                  <a:schemeClr val="tx1">
                    <a:tint val="75000"/>
                  </a:schemeClr>
                </a:solidFill>
              </a:defRPr>
            </a:lvl8pPr>
            <a:lvl9pPr marL="3652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850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432801" y="6492933"/>
            <a:ext cx="28448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5812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0" y="4406944"/>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90" y="2906729"/>
            <a:ext cx="10363200" cy="1500187"/>
          </a:xfrm>
        </p:spPr>
        <p:txBody>
          <a:bodyPr anchor="b"/>
          <a:lstStyle>
            <a:lvl1pPr marL="0" indent="0">
              <a:buNone/>
              <a:defRPr sz="1900">
                <a:solidFill>
                  <a:schemeClr val="tx1">
                    <a:tint val="75000"/>
                  </a:schemeClr>
                </a:solidFill>
              </a:defRPr>
            </a:lvl1pPr>
            <a:lvl2pPr marL="456558" indent="0">
              <a:buNone/>
              <a:defRPr sz="1900">
                <a:solidFill>
                  <a:schemeClr val="tx1">
                    <a:tint val="75000"/>
                  </a:schemeClr>
                </a:solidFill>
              </a:defRPr>
            </a:lvl2pPr>
            <a:lvl3pPr marL="913108" indent="0">
              <a:buNone/>
              <a:defRPr sz="1700">
                <a:solidFill>
                  <a:schemeClr val="tx1">
                    <a:tint val="75000"/>
                  </a:schemeClr>
                </a:solidFill>
              </a:defRPr>
            </a:lvl3pPr>
            <a:lvl4pPr marL="1369656" indent="0">
              <a:buNone/>
              <a:defRPr sz="1400">
                <a:solidFill>
                  <a:schemeClr val="tx1">
                    <a:tint val="75000"/>
                  </a:schemeClr>
                </a:solidFill>
              </a:defRPr>
            </a:lvl4pPr>
            <a:lvl5pPr marL="1826214" indent="0">
              <a:buNone/>
              <a:defRPr sz="1400">
                <a:solidFill>
                  <a:schemeClr val="tx1">
                    <a:tint val="75000"/>
                  </a:schemeClr>
                </a:solidFill>
              </a:defRPr>
            </a:lvl5pPr>
            <a:lvl6pPr marL="2282771" indent="0">
              <a:buNone/>
              <a:defRPr sz="1400">
                <a:solidFill>
                  <a:schemeClr val="tx1">
                    <a:tint val="75000"/>
                  </a:schemeClr>
                </a:solidFill>
              </a:defRPr>
            </a:lvl6pPr>
            <a:lvl7pPr marL="2739326" indent="0">
              <a:buNone/>
              <a:defRPr sz="1400">
                <a:solidFill>
                  <a:schemeClr val="tx1">
                    <a:tint val="75000"/>
                  </a:schemeClr>
                </a:solidFill>
              </a:defRPr>
            </a:lvl7pPr>
            <a:lvl8pPr marL="3195867" indent="0">
              <a:buNone/>
              <a:defRPr sz="1400">
                <a:solidFill>
                  <a:schemeClr val="tx1">
                    <a:tint val="75000"/>
                  </a:schemeClr>
                </a:solidFill>
              </a:defRPr>
            </a:lvl8pPr>
            <a:lvl9pPr marL="365242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918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0"/>
            <a:ext cx="5384801"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599" y="1600220"/>
            <a:ext cx="5384801" cy="4525963"/>
          </a:xfrm>
        </p:spPr>
        <p:txBody>
          <a:bodyPr/>
          <a:lstStyle>
            <a:lvl1pPr>
              <a:defRPr sz="2800"/>
            </a:lvl1pPr>
            <a:lvl2pPr>
              <a:defRPr sz="2400"/>
            </a:lvl2pPr>
            <a:lvl3pPr>
              <a:defRPr sz="19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476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6" y="1535113"/>
            <a:ext cx="5389033"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193396" y="2174875"/>
            <a:ext cx="5389033"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919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7" y="1535113"/>
            <a:ext cx="5389564" cy="639762"/>
          </a:xfrm>
        </p:spPr>
        <p:txBody>
          <a:bodyPr anchor="b"/>
          <a:lstStyle>
            <a:lvl1pPr marL="0" indent="0">
              <a:buNone/>
              <a:defRPr sz="2400" b="1"/>
            </a:lvl1pPr>
            <a:lvl2pPr marL="456558" indent="0">
              <a:buNone/>
              <a:defRPr sz="1900" b="1"/>
            </a:lvl2pPr>
            <a:lvl3pPr marL="913108" indent="0">
              <a:buNone/>
              <a:defRPr sz="1900" b="1"/>
            </a:lvl3pPr>
            <a:lvl4pPr marL="1369656" indent="0">
              <a:buNone/>
              <a:defRPr sz="1700" b="1"/>
            </a:lvl4pPr>
            <a:lvl5pPr marL="1826214" indent="0">
              <a:buNone/>
              <a:defRPr sz="1700" b="1"/>
            </a:lvl5pPr>
            <a:lvl6pPr marL="2282771" indent="0">
              <a:buNone/>
              <a:defRPr sz="1700" b="1"/>
            </a:lvl6pPr>
            <a:lvl7pPr marL="2739326" indent="0">
              <a:buNone/>
              <a:defRPr sz="1700" b="1"/>
            </a:lvl7pPr>
            <a:lvl8pPr marL="3195867" indent="0">
              <a:buNone/>
              <a:defRPr sz="1700" b="1"/>
            </a:lvl8pPr>
            <a:lvl9pPr marL="365242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192837" y="2174875"/>
            <a:ext cx="5389564" cy="3951288"/>
          </a:xfrm>
        </p:spPr>
        <p:txBody>
          <a:bodyPr/>
          <a:lstStyle>
            <a:lvl1pPr>
              <a:defRPr sz="24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797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69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495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65"/>
            <a:ext cx="4011084" cy="116205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3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515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389718" y="612774"/>
            <a:ext cx="7315200" cy="4114800"/>
          </a:xfrm>
        </p:spPr>
        <p:txBody>
          <a:bodyPr/>
          <a:lstStyle>
            <a:lvl1pPr marL="0" indent="0">
              <a:buNone/>
              <a:defRPr sz="3300"/>
            </a:lvl1pPr>
            <a:lvl2pPr marL="456558" indent="0">
              <a:buNone/>
              <a:defRPr sz="2800"/>
            </a:lvl2pPr>
            <a:lvl3pPr marL="913108" indent="0">
              <a:buNone/>
              <a:defRPr sz="2400"/>
            </a:lvl3pPr>
            <a:lvl4pPr marL="1369656" indent="0">
              <a:buNone/>
              <a:defRPr sz="1900"/>
            </a:lvl4pPr>
            <a:lvl5pPr marL="1826214" indent="0">
              <a:buNone/>
              <a:defRPr sz="1900"/>
            </a:lvl5pPr>
            <a:lvl6pPr marL="2282771" indent="0">
              <a:buNone/>
              <a:defRPr sz="1900"/>
            </a:lvl6pPr>
            <a:lvl7pPr marL="2739326" indent="0">
              <a:buNone/>
              <a:defRPr sz="1900"/>
            </a:lvl7pPr>
            <a:lvl8pPr marL="3195867" indent="0">
              <a:buNone/>
              <a:defRPr sz="1900"/>
            </a:lvl8pPr>
            <a:lvl9pPr marL="3652425" indent="0">
              <a:buNone/>
              <a:defRPr sz="19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612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754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19" y="27465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20" y="274654"/>
            <a:ext cx="80264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014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8221" cy="762000"/>
          </a:xfrm>
        </p:spPr>
        <p:txBody>
          <a:bodyPr/>
          <a:lstStyle/>
          <a:p>
            <a:r>
              <a:rPr lang="en-US"/>
              <a:t>Click to edit Master title style</a:t>
            </a:r>
          </a:p>
        </p:txBody>
      </p:sp>
    </p:spTree>
    <p:extLst>
      <p:ext uri="{BB962C8B-B14F-4D97-AF65-F5344CB8AC3E}">
        <p14:creationId xmlns:p14="http://schemas.microsoft.com/office/powerpoint/2010/main" val="9817405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11578" y="708275"/>
            <a:ext cx="9458036" cy="758216"/>
          </a:xfrm>
          <a:prstGeom prst="rect">
            <a:avLst/>
          </a:prstGeom>
        </p:spPr>
        <p:txBody>
          <a:bodyPr anchor="b">
            <a:normAutofit/>
          </a:bodyPr>
          <a:lstStyle>
            <a:lvl1pPr algn="l">
              <a:defRPr sz="5000" b="0" i="0" baseline="0">
                <a:latin typeface="Arial" charset="0"/>
                <a:ea typeface="Arial" charset="0"/>
                <a:cs typeface="Arial" charset="0"/>
              </a:defRPr>
            </a:lvl1pPr>
          </a:lstStyle>
          <a:p>
            <a:r>
              <a:rPr lang="en-US" dirty="0"/>
              <a:t>PRESENTER NAME</a:t>
            </a:r>
          </a:p>
        </p:txBody>
      </p:sp>
      <p:sp>
        <p:nvSpPr>
          <p:cNvPr id="3" name="Subtitle 2"/>
          <p:cNvSpPr>
            <a:spLocks noGrp="1"/>
          </p:cNvSpPr>
          <p:nvPr>
            <p:ph type="subTitle" idx="1" hasCustomPrompt="1"/>
          </p:nvPr>
        </p:nvSpPr>
        <p:spPr>
          <a:xfrm>
            <a:off x="1911577" y="1795065"/>
            <a:ext cx="9144000" cy="1655762"/>
          </a:xfrm>
          <a:prstGeom prst="rect">
            <a:avLst/>
          </a:prstGeom>
        </p:spPr>
        <p:txBody>
          <a:bodyPr/>
          <a:lstStyle>
            <a:lvl1pPr marL="0" indent="0" algn="l">
              <a:buNone/>
              <a:defRPr sz="2400" b="0" i="1" baseline="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TALK TITLE</a:t>
            </a:r>
          </a:p>
        </p:txBody>
      </p:sp>
      <p:sp>
        <p:nvSpPr>
          <p:cNvPr id="8" name="Subtitle 2"/>
          <p:cNvSpPr txBox="1">
            <a:spLocks/>
          </p:cNvSpPr>
          <p:nvPr userDrawn="1"/>
        </p:nvSpPr>
        <p:spPr>
          <a:xfrm>
            <a:off x="1911577" y="3641642"/>
            <a:ext cx="9144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1" kern="1200" baseline="0">
                <a:solidFill>
                  <a:schemeClr val="bg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0" dirty="0">
              <a:solidFill>
                <a:prstClr val="white"/>
              </a:solidFill>
            </a:endParaRPr>
          </a:p>
        </p:txBody>
      </p:sp>
      <p:sp>
        <p:nvSpPr>
          <p:cNvPr id="10" name="Text Placeholder 4"/>
          <p:cNvSpPr>
            <a:spLocks noGrp="1"/>
          </p:cNvSpPr>
          <p:nvPr>
            <p:ph type="body" sz="quarter" idx="11" hasCustomPrompt="1"/>
          </p:nvPr>
        </p:nvSpPr>
        <p:spPr>
          <a:xfrm>
            <a:off x="1911577" y="4353143"/>
            <a:ext cx="9144000" cy="1135076"/>
          </a:xfrm>
          <a:prstGeom prst="rect">
            <a:avLst/>
          </a:prstGeom>
        </p:spPr>
        <p:txBody>
          <a:bodyPr/>
          <a:lstStyle>
            <a:lvl1pPr marL="0" indent="0">
              <a:spcBef>
                <a:spcPts val="400"/>
              </a:spcBef>
              <a:buFontTx/>
              <a:buNone/>
              <a:defRPr b="0" i="0" baseline="0">
                <a:solidFill>
                  <a:schemeClr val="bg1"/>
                </a:solidFill>
                <a:latin typeface="Arial" charset="0"/>
                <a:ea typeface="Arial" charset="0"/>
                <a:cs typeface="Arial" charset="0"/>
              </a:defRPr>
            </a:lvl1pPr>
          </a:lstStyle>
          <a:p>
            <a:pPr lvl="0"/>
            <a:r>
              <a:rPr lang="en-US" dirty="0"/>
              <a:t>Name</a:t>
            </a:r>
          </a:p>
          <a:p>
            <a:pPr lvl="0"/>
            <a:r>
              <a:rPr lang="en-US" dirty="0"/>
              <a:t>Name</a:t>
            </a:r>
          </a:p>
        </p:txBody>
      </p:sp>
    </p:spTree>
    <p:extLst>
      <p:ext uri="{BB962C8B-B14F-4D97-AF65-F5344CB8AC3E}">
        <p14:creationId xmlns:p14="http://schemas.microsoft.com/office/powerpoint/2010/main" val="2964857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4"/>
          <p:cNvSpPr>
            <a:spLocks noGrp="1"/>
          </p:cNvSpPr>
          <p:nvPr>
            <p:ph type="body" sz="quarter" idx="10" hasCustomPrompt="1"/>
          </p:nvPr>
        </p:nvSpPr>
        <p:spPr>
          <a:xfrm>
            <a:off x="712203" y="530694"/>
            <a:ext cx="10776032" cy="573742"/>
          </a:xfrm>
          <a:prstGeom prst="rect">
            <a:avLst/>
          </a:prstGeom>
        </p:spPr>
        <p:txBody>
          <a:bodyPr/>
          <a:lstStyle>
            <a:lvl1pPr marL="0" indent="0">
              <a:buFontTx/>
              <a:buNone/>
              <a:defRPr sz="3600" baseline="0">
                <a:solidFill>
                  <a:schemeClr val="bg1"/>
                </a:solidFill>
                <a:latin typeface="Arial Bold" charset="0"/>
              </a:defRPr>
            </a:lvl1pPr>
          </a:lstStyle>
          <a:p>
            <a:pPr lvl="0"/>
            <a:r>
              <a:rPr lang="en-US" dirty="0"/>
              <a:t>Headline</a:t>
            </a:r>
          </a:p>
        </p:txBody>
      </p:sp>
      <p:sp>
        <p:nvSpPr>
          <p:cNvPr id="5" name="Text Placeholder 4"/>
          <p:cNvSpPr>
            <a:spLocks noGrp="1"/>
          </p:cNvSpPr>
          <p:nvPr>
            <p:ph type="body" sz="quarter" idx="11" hasCustomPrompt="1"/>
          </p:nvPr>
        </p:nvSpPr>
        <p:spPr>
          <a:xfrm>
            <a:off x="712203" y="1156474"/>
            <a:ext cx="10776032" cy="5318667"/>
          </a:xfrm>
          <a:prstGeom prst="rect">
            <a:avLst/>
          </a:prstGeom>
        </p:spPr>
        <p:txBody>
          <a:bodyPr/>
          <a:lstStyle>
            <a:lvl1pPr marL="0" indent="0">
              <a:spcBef>
                <a:spcPts val="400"/>
              </a:spcBef>
              <a:buFontTx/>
              <a:buNone/>
              <a:defRPr sz="2400" b="0" i="0" baseline="0">
                <a:solidFill>
                  <a:schemeClr val="bg1"/>
                </a:solidFill>
                <a:latin typeface="Arial" charset="0"/>
                <a:ea typeface="Arial" charset="0"/>
                <a:cs typeface="Arial" charset="0"/>
              </a:defRPr>
            </a:lvl1pPr>
          </a:lstStyle>
          <a:p>
            <a:pPr lvl="0"/>
            <a:r>
              <a:rPr lang="en-US" dirty="0"/>
              <a:t>Body text</a:t>
            </a:r>
          </a:p>
        </p:txBody>
      </p:sp>
    </p:spTree>
    <p:extLst>
      <p:ext uri="{BB962C8B-B14F-4D97-AF65-F5344CB8AC3E}">
        <p14:creationId xmlns:p14="http://schemas.microsoft.com/office/powerpoint/2010/main" val="3422339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946081" y="2341463"/>
            <a:ext cx="9144000" cy="1135076"/>
          </a:xfrm>
          <a:prstGeom prst="rect">
            <a:avLst/>
          </a:prstGeom>
        </p:spPr>
        <p:txBody>
          <a:bodyPr/>
          <a:lstStyle>
            <a:lvl1pPr marL="0" indent="0">
              <a:spcBef>
                <a:spcPts val="400"/>
              </a:spcBef>
              <a:buFontTx/>
              <a:buNone/>
              <a:defRPr b="0" i="0" baseline="0">
                <a:solidFill>
                  <a:schemeClr val="bg1"/>
                </a:solidFill>
                <a:latin typeface="Arial" charset="0"/>
                <a:ea typeface="Arial" charset="0"/>
                <a:cs typeface="Arial" charset="0"/>
              </a:defRPr>
            </a:lvl1pPr>
          </a:lstStyle>
          <a:p>
            <a:pPr lvl="0"/>
            <a:r>
              <a:rPr lang="en-US" dirty="0"/>
              <a:t>Email, website, etc.</a:t>
            </a:r>
          </a:p>
        </p:txBody>
      </p:sp>
    </p:spTree>
    <p:extLst>
      <p:ext uri="{BB962C8B-B14F-4D97-AF65-F5344CB8AC3E}">
        <p14:creationId xmlns:p14="http://schemas.microsoft.com/office/powerpoint/2010/main" val="63495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5394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604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89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846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495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366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77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7728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965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85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53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6237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7DE35D-5DE1-42D1-8A19-07A3B10587D3}"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075AA4-2263-4643-89A5-42C2AD651D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284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0" y="273065"/>
            <a:ext cx="4011613" cy="116205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767267" y="273053"/>
            <a:ext cx="6815138" cy="5853113"/>
          </a:xfrm>
        </p:spPr>
        <p:txBody>
          <a:bodyPr/>
          <a:lstStyle>
            <a:lvl1pPr>
              <a:defRPr sz="33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0" y="1435103"/>
            <a:ext cx="4011613" cy="46910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133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9" y="4800601"/>
            <a:ext cx="7315200" cy="566738"/>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389189" y="612774"/>
            <a:ext cx="7315200" cy="4114800"/>
          </a:xfrm>
        </p:spPr>
        <p:txBody>
          <a:bodyPr/>
          <a:lstStyle>
            <a:lvl1pPr marL="0" indent="0">
              <a:buNone/>
              <a:defRPr sz="3300"/>
            </a:lvl1pPr>
            <a:lvl2pPr marL="456558" indent="0">
              <a:buNone/>
              <a:defRPr sz="2800"/>
            </a:lvl2pPr>
            <a:lvl3pPr marL="913108" indent="0">
              <a:buNone/>
              <a:defRPr sz="2400"/>
            </a:lvl3pPr>
            <a:lvl4pPr marL="1369656" indent="0">
              <a:buNone/>
              <a:defRPr sz="1900"/>
            </a:lvl4pPr>
            <a:lvl5pPr marL="1826214" indent="0">
              <a:buNone/>
              <a:defRPr sz="1900"/>
            </a:lvl5pPr>
            <a:lvl6pPr marL="2282771" indent="0">
              <a:buNone/>
              <a:defRPr sz="1900"/>
            </a:lvl6pPr>
            <a:lvl7pPr marL="2739326" indent="0">
              <a:buNone/>
              <a:defRPr sz="1900"/>
            </a:lvl7pPr>
            <a:lvl8pPr marL="3195867" indent="0">
              <a:buNone/>
              <a:defRPr sz="1900"/>
            </a:lvl8pPr>
            <a:lvl9pPr marL="3652425" indent="0">
              <a:buNone/>
              <a:defRPr sz="1900"/>
            </a:lvl9pPr>
          </a:lstStyle>
          <a:p>
            <a:endParaRPr lang="en-US"/>
          </a:p>
        </p:txBody>
      </p:sp>
      <p:sp>
        <p:nvSpPr>
          <p:cNvPr id="4" name="Text Placeholder 3"/>
          <p:cNvSpPr>
            <a:spLocks noGrp="1"/>
          </p:cNvSpPr>
          <p:nvPr>
            <p:ph type="body" sz="half" idx="2"/>
          </p:nvPr>
        </p:nvSpPr>
        <p:spPr>
          <a:xfrm>
            <a:off x="2389189" y="5367339"/>
            <a:ext cx="7315200" cy="804862"/>
          </a:xfrm>
        </p:spPr>
        <p:txBody>
          <a:bodyPr/>
          <a:lstStyle>
            <a:lvl1pPr marL="0" indent="0">
              <a:buNone/>
              <a:defRPr sz="1400"/>
            </a:lvl1pPr>
            <a:lvl2pPr marL="456558" indent="0">
              <a:buNone/>
              <a:defRPr sz="1200"/>
            </a:lvl2pPr>
            <a:lvl3pPr marL="913108" indent="0">
              <a:buNone/>
              <a:defRPr sz="900"/>
            </a:lvl3pPr>
            <a:lvl4pPr marL="1369656" indent="0">
              <a:buNone/>
              <a:defRPr sz="900"/>
            </a:lvl4pPr>
            <a:lvl5pPr marL="1826214" indent="0">
              <a:buNone/>
              <a:defRPr sz="900"/>
            </a:lvl5pPr>
            <a:lvl6pPr marL="2282771" indent="0">
              <a:buNone/>
              <a:defRPr sz="900"/>
            </a:lvl6pPr>
            <a:lvl7pPr marL="2739326" indent="0">
              <a:buNone/>
              <a:defRPr sz="900"/>
            </a:lvl7pPr>
            <a:lvl8pPr marL="3195867" indent="0">
              <a:buNone/>
              <a:defRPr sz="900"/>
            </a:lvl8pPr>
            <a:lvl9pPr marL="36524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09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7.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1"/>
          </a:xfrm>
          <a:prstGeom prst="rect">
            <a:avLst/>
          </a:prstGeom>
        </p:spPr>
        <p:txBody>
          <a:bodyPr vert="horz" lIns="91308" tIns="45660" rIns="91308" bIns="45660" rtlCol="0" anchor="ctr">
            <a:normAutofit/>
          </a:bodyPr>
          <a:lstStyle/>
          <a:p>
            <a:r>
              <a:rPr lang="en-US"/>
              <a:t>Click to edit Master title style</a:t>
            </a:r>
          </a:p>
        </p:txBody>
      </p:sp>
      <p:sp>
        <p:nvSpPr>
          <p:cNvPr id="3" name="Text Placeholder 2"/>
          <p:cNvSpPr>
            <a:spLocks noGrp="1"/>
          </p:cNvSpPr>
          <p:nvPr>
            <p:ph type="body" idx="1"/>
          </p:nvPr>
        </p:nvSpPr>
        <p:spPr>
          <a:xfrm>
            <a:off x="609600" y="1600220"/>
            <a:ext cx="10972800" cy="4525963"/>
          </a:xfrm>
          <a:prstGeom prst="rect">
            <a:avLst/>
          </a:prstGeom>
        </p:spPr>
        <p:txBody>
          <a:bodyPr vert="horz" lIns="91308" tIns="45660" rIns="91308"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5"/>
            <a:ext cx="2844800" cy="365125"/>
          </a:xfrm>
          <a:prstGeom prst="rect">
            <a:avLst/>
          </a:prstGeom>
        </p:spPr>
        <p:txBody>
          <a:bodyPr vert="horz" lIns="91308" tIns="45660" rIns="91308" bIns="45660" rtlCol="0" anchor="ctr"/>
          <a:lstStyle>
            <a:lvl1pPr algn="l">
              <a:defRPr sz="1200">
                <a:solidFill>
                  <a:schemeClr val="tx1">
                    <a:tint val="75000"/>
                  </a:schemeClr>
                </a:solidFill>
              </a:defRPr>
            </a:lvl1pPr>
          </a:lstStyle>
          <a:p>
            <a:fld id="{20AEF09C-060A-4CE5-8713-36A46B5F68EA}"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415"/>
            <a:ext cx="3860800" cy="365125"/>
          </a:xfrm>
          <a:prstGeom prst="rect">
            <a:avLst/>
          </a:prstGeom>
        </p:spPr>
        <p:txBody>
          <a:bodyPr vert="horz" lIns="91308" tIns="45660" rIns="91308" bIns="4566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5"/>
            <a:ext cx="2844800" cy="365125"/>
          </a:xfrm>
          <a:prstGeom prst="rect">
            <a:avLst/>
          </a:prstGeom>
        </p:spPr>
        <p:txBody>
          <a:bodyPr vert="horz" lIns="91308" tIns="45660" rIns="91308" bIns="45660" rtlCol="0" anchor="ctr"/>
          <a:lstStyle>
            <a:lvl1pPr algn="r">
              <a:defRPr sz="1200">
                <a:solidFill>
                  <a:schemeClr val="tx1">
                    <a:tint val="75000"/>
                  </a:schemeClr>
                </a:solidFill>
              </a:defRPr>
            </a:lvl1p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20366"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6117970" y="6613952"/>
            <a:ext cx="3076414" cy="244100"/>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schemeClr val="accent3">
                    <a:lumMod val="65000"/>
                  </a:schemeClr>
                </a:solidFill>
              </a:rPr>
              <a:t>HPC-ABDS</a:t>
            </a:r>
          </a:p>
        </p:txBody>
      </p:sp>
      <p:sp>
        <p:nvSpPr>
          <p:cNvPr id="10" name="Rectangle 9"/>
          <p:cNvSpPr/>
          <p:nvPr userDrawn="1"/>
        </p:nvSpPr>
        <p:spPr>
          <a:xfrm>
            <a:off x="3041556" y="6613952"/>
            <a:ext cx="3076414" cy="244100"/>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schemeClr val="accent3">
                    <a:lumMod val="65000"/>
                  </a:schemeClr>
                </a:solidFill>
              </a:rPr>
              <a:t>Applications</a:t>
            </a:r>
          </a:p>
        </p:txBody>
      </p:sp>
      <p:sp>
        <p:nvSpPr>
          <p:cNvPr id="11" name="Rectangle 10"/>
          <p:cNvSpPr/>
          <p:nvPr userDrawn="1"/>
        </p:nvSpPr>
        <p:spPr>
          <a:xfrm>
            <a:off x="9194384" y="6613966"/>
            <a:ext cx="2968788" cy="244098"/>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schemeClr val="accent3">
                    <a:lumMod val="65000"/>
                  </a:schemeClr>
                </a:solidFill>
              </a:rPr>
              <a:t>SPIDAL</a:t>
            </a:r>
          </a:p>
        </p:txBody>
      </p:sp>
      <p:sp>
        <p:nvSpPr>
          <p:cNvPr id="8" name="Rectangle 7"/>
          <p:cNvSpPr/>
          <p:nvPr userDrawn="1"/>
        </p:nvSpPr>
        <p:spPr>
          <a:xfrm>
            <a:off x="-20360" y="6613954"/>
            <a:ext cx="3076414" cy="244100"/>
          </a:xfrm>
          <a:prstGeom prst="rect">
            <a:avLst/>
          </a:prstGeom>
          <a:solidFill>
            <a:schemeClr val="accent5">
              <a:lumMod val="60000"/>
              <a:lumOff val="40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prstClr val="black"/>
                </a:solidFill>
              </a:rPr>
              <a:t>Background</a:t>
            </a:r>
          </a:p>
        </p:txBody>
      </p:sp>
    </p:spTree>
    <p:extLst>
      <p:ext uri="{BB962C8B-B14F-4D97-AF65-F5344CB8AC3E}">
        <p14:creationId xmlns:p14="http://schemas.microsoft.com/office/powerpoint/2010/main" val="338583002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3108" rtl="0" eaLnBrk="1" latinLnBrk="0" hangingPunct="1">
        <a:spcBef>
          <a:spcPct val="0"/>
        </a:spcBef>
        <a:buNone/>
        <a:defRPr sz="4500" b="0" i="0" u="none" kern="1200">
          <a:solidFill>
            <a:schemeClr val="tx1"/>
          </a:solidFill>
          <a:latin typeface="+mj-lt"/>
          <a:ea typeface="+mj-ea"/>
          <a:cs typeface="+mj-cs"/>
        </a:defRPr>
      </a:lvl1pPr>
    </p:titleStyle>
    <p:body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3108" rtl="0" eaLnBrk="1" latinLnBrk="0" hangingPunct="1">
        <a:defRPr sz="1900" kern="1200">
          <a:solidFill>
            <a:schemeClr val="tx1"/>
          </a:solidFill>
          <a:latin typeface="+mn-lt"/>
          <a:ea typeface="+mn-ea"/>
          <a:cs typeface="+mn-cs"/>
        </a:defRPr>
      </a:lvl1pPr>
      <a:lvl2pPr marL="456558" algn="l" defTabSz="913108" rtl="0" eaLnBrk="1" latinLnBrk="0" hangingPunct="1">
        <a:defRPr sz="1900" kern="1200">
          <a:solidFill>
            <a:schemeClr val="tx1"/>
          </a:solidFill>
          <a:latin typeface="+mn-lt"/>
          <a:ea typeface="+mn-ea"/>
          <a:cs typeface="+mn-cs"/>
        </a:defRPr>
      </a:lvl2pPr>
      <a:lvl3pPr marL="913108" algn="l" defTabSz="913108" rtl="0" eaLnBrk="1" latinLnBrk="0" hangingPunct="1">
        <a:defRPr sz="1900" kern="1200">
          <a:solidFill>
            <a:schemeClr val="tx1"/>
          </a:solidFill>
          <a:latin typeface="+mn-lt"/>
          <a:ea typeface="+mn-ea"/>
          <a:cs typeface="+mn-cs"/>
        </a:defRPr>
      </a:lvl3pPr>
      <a:lvl4pPr marL="1369656" algn="l" defTabSz="913108" rtl="0" eaLnBrk="1" latinLnBrk="0" hangingPunct="1">
        <a:defRPr sz="1900" kern="1200">
          <a:solidFill>
            <a:schemeClr val="tx1"/>
          </a:solidFill>
          <a:latin typeface="+mn-lt"/>
          <a:ea typeface="+mn-ea"/>
          <a:cs typeface="+mn-cs"/>
        </a:defRPr>
      </a:lvl4pPr>
      <a:lvl5pPr marL="1826214" algn="l" defTabSz="913108" rtl="0" eaLnBrk="1" latinLnBrk="0" hangingPunct="1">
        <a:defRPr sz="1900" kern="1200">
          <a:solidFill>
            <a:schemeClr val="tx1"/>
          </a:solidFill>
          <a:latin typeface="+mn-lt"/>
          <a:ea typeface="+mn-ea"/>
          <a:cs typeface="+mn-cs"/>
        </a:defRPr>
      </a:lvl5pPr>
      <a:lvl6pPr marL="2282771" algn="l" defTabSz="913108" rtl="0" eaLnBrk="1" latinLnBrk="0" hangingPunct="1">
        <a:defRPr sz="1900" kern="1200">
          <a:solidFill>
            <a:schemeClr val="tx1"/>
          </a:solidFill>
          <a:latin typeface="+mn-lt"/>
          <a:ea typeface="+mn-ea"/>
          <a:cs typeface="+mn-cs"/>
        </a:defRPr>
      </a:lvl6pPr>
      <a:lvl7pPr marL="2739326" algn="l" defTabSz="913108" rtl="0" eaLnBrk="1" latinLnBrk="0" hangingPunct="1">
        <a:defRPr sz="1900" kern="1200">
          <a:solidFill>
            <a:schemeClr val="tx1"/>
          </a:solidFill>
          <a:latin typeface="+mn-lt"/>
          <a:ea typeface="+mn-ea"/>
          <a:cs typeface="+mn-cs"/>
        </a:defRPr>
      </a:lvl7pPr>
      <a:lvl8pPr marL="3195867" algn="l" defTabSz="913108" rtl="0" eaLnBrk="1" latinLnBrk="0" hangingPunct="1">
        <a:defRPr sz="1900" kern="1200">
          <a:solidFill>
            <a:schemeClr val="tx1"/>
          </a:solidFill>
          <a:latin typeface="+mn-lt"/>
          <a:ea typeface="+mn-ea"/>
          <a:cs typeface="+mn-cs"/>
        </a:defRPr>
      </a:lvl8pPr>
      <a:lvl9pPr marL="3652425" algn="l" defTabSz="91310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1"/>
          </a:xfrm>
          <a:prstGeom prst="rect">
            <a:avLst/>
          </a:prstGeom>
        </p:spPr>
        <p:txBody>
          <a:bodyPr vert="horz" lIns="91308" tIns="45660" rIns="91308" bIns="45660" rtlCol="0" anchor="ctr">
            <a:normAutofit/>
          </a:bodyPr>
          <a:lstStyle/>
          <a:p>
            <a:r>
              <a:rPr lang="en-US"/>
              <a:t>Click to edit Master title style</a:t>
            </a:r>
          </a:p>
        </p:txBody>
      </p:sp>
      <p:sp>
        <p:nvSpPr>
          <p:cNvPr id="3" name="Text Placeholder 2"/>
          <p:cNvSpPr>
            <a:spLocks noGrp="1"/>
          </p:cNvSpPr>
          <p:nvPr>
            <p:ph type="body" idx="1"/>
          </p:nvPr>
        </p:nvSpPr>
        <p:spPr>
          <a:xfrm>
            <a:off x="609600" y="1600220"/>
            <a:ext cx="10972800" cy="4525963"/>
          </a:xfrm>
          <a:prstGeom prst="rect">
            <a:avLst/>
          </a:prstGeom>
        </p:spPr>
        <p:txBody>
          <a:bodyPr vert="horz" lIns="91308" tIns="45660" rIns="91308"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5"/>
            <a:ext cx="2844800" cy="365125"/>
          </a:xfrm>
          <a:prstGeom prst="rect">
            <a:avLst/>
          </a:prstGeom>
        </p:spPr>
        <p:txBody>
          <a:bodyPr vert="horz" lIns="91308" tIns="45660" rIns="91308" bIns="45660" rtlCol="0" anchor="ctr"/>
          <a:lstStyle>
            <a:lvl1pPr algn="l">
              <a:defRPr sz="1200">
                <a:solidFill>
                  <a:schemeClr val="tx1">
                    <a:tint val="75000"/>
                  </a:schemeClr>
                </a:solidFill>
              </a:defRPr>
            </a:lvl1pPr>
          </a:lstStyle>
          <a:p>
            <a:fld id="{134E1E9A-82D5-48D9-8DC5-12A701E29959}" type="datetimeFigureOut">
              <a:rPr lang="en-US" smtClean="0"/>
              <a:t>6/1/2017</a:t>
            </a:fld>
            <a:endParaRPr lang="en-US"/>
          </a:p>
        </p:txBody>
      </p:sp>
      <p:sp>
        <p:nvSpPr>
          <p:cNvPr id="5" name="Footer Placeholder 4"/>
          <p:cNvSpPr>
            <a:spLocks noGrp="1"/>
          </p:cNvSpPr>
          <p:nvPr>
            <p:ph type="ftr" sz="quarter" idx="3"/>
          </p:nvPr>
        </p:nvSpPr>
        <p:spPr>
          <a:xfrm>
            <a:off x="4165605" y="6356415"/>
            <a:ext cx="3860800" cy="365125"/>
          </a:xfrm>
          <a:prstGeom prst="rect">
            <a:avLst/>
          </a:prstGeom>
        </p:spPr>
        <p:txBody>
          <a:bodyPr vert="horz" lIns="91308" tIns="45660" rIns="91308"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15"/>
            <a:ext cx="2844800" cy="365125"/>
          </a:xfrm>
          <a:prstGeom prst="rect">
            <a:avLst/>
          </a:prstGeom>
        </p:spPr>
        <p:txBody>
          <a:bodyPr vert="horz" lIns="91308" tIns="45660" rIns="91308" bIns="45660" rtlCol="0" anchor="ctr"/>
          <a:lstStyle>
            <a:lvl1pPr algn="r">
              <a:defRPr sz="1200">
                <a:solidFill>
                  <a:schemeClr val="tx1">
                    <a:tint val="75000"/>
                  </a:schemeClr>
                </a:solidFill>
              </a:defRPr>
            </a:lvl1pPr>
          </a:lstStyle>
          <a:p>
            <a:fld id="{FEC14B07-0702-486D-B77B-E48541059A6A}" type="slidenum">
              <a:rPr lang="en-US" smtClean="0"/>
              <a:t>‹#›</a:t>
            </a:fld>
            <a:endParaRPr lang="en-US"/>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20366"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userDrawn="1"/>
        </p:nvSpPr>
        <p:spPr>
          <a:xfrm>
            <a:off x="-18226" y="602087"/>
            <a:ext cx="3076414" cy="244100"/>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schemeClr val="accent3">
                    <a:lumMod val="65000"/>
                  </a:schemeClr>
                </a:solidFill>
              </a:rPr>
              <a:t>Background</a:t>
            </a:r>
          </a:p>
        </p:txBody>
      </p:sp>
      <p:sp>
        <p:nvSpPr>
          <p:cNvPr id="17" name="Rectangle 16"/>
          <p:cNvSpPr/>
          <p:nvPr userDrawn="1"/>
        </p:nvSpPr>
        <p:spPr>
          <a:xfrm>
            <a:off x="3050024" y="602087"/>
            <a:ext cx="3076414" cy="244100"/>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schemeClr val="accent3">
                    <a:lumMod val="65000"/>
                  </a:schemeClr>
                </a:solidFill>
              </a:rPr>
              <a:t>Applications</a:t>
            </a:r>
          </a:p>
        </p:txBody>
      </p:sp>
      <p:sp>
        <p:nvSpPr>
          <p:cNvPr id="18" name="Rectangle 17"/>
          <p:cNvSpPr/>
          <p:nvPr userDrawn="1"/>
        </p:nvSpPr>
        <p:spPr>
          <a:xfrm>
            <a:off x="9202852" y="602088"/>
            <a:ext cx="2968788" cy="244098"/>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schemeClr val="accent3">
                    <a:lumMod val="65000"/>
                  </a:schemeClr>
                </a:solidFill>
              </a:rPr>
              <a:t>SPIDAL</a:t>
            </a:r>
          </a:p>
        </p:txBody>
      </p:sp>
      <p:sp>
        <p:nvSpPr>
          <p:cNvPr id="19" name="Rectangle 18"/>
          <p:cNvSpPr/>
          <p:nvPr userDrawn="1"/>
        </p:nvSpPr>
        <p:spPr>
          <a:xfrm>
            <a:off x="6126438" y="602085"/>
            <a:ext cx="3076414" cy="244100"/>
          </a:xfrm>
          <a:prstGeom prst="rect">
            <a:avLst/>
          </a:prstGeom>
          <a:solidFill>
            <a:schemeClr val="bg1">
              <a:lumMod val="85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prstClr val="black"/>
                </a:solidFill>
              </a:rPr>
              <a:t>HPC-ABDS</a:t>
            </a:r>
          </a:p>
        </p:txBody>
      </p:sp>
    </p:spTree>
    <p:extLst>
      <p:ext uri="{BB962C8B-B14F-4D97-AF65-F5344CB8AC3E}">
        <p14:creationId xmlns:p14="http://schemas.microsoft.com/office/powerpoint/2010/main" val="16880513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3108" rtl="0" eaLnBrk="1" latinLnBrk="0" hangingPunct="1">
        <a:spcBef>
          <a:spcPct val="0"/>
        </a:spcBef>
        <a:buNone/>
        <a:defRPr sz="4500" kern="1200">
          <a:solidFill>
            <a:schemeClr val="tx1"/>
          </a:solidFill>
          <a:latin typeface="+mj-lt"/>
          <a:ea typeface="+mj-ea"/>
          <a:cs typeface="+mj-cs"/>
        </a:defRPr>
      </a:lvl1pPr>
    </p:titleStyle>
    <p:body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3108" rtl="0" eaLnBrk="1" latinLnBrk="0" hangingPunct="1">
        <a:defRPr sz="1900" kern="1200">
          <a:solidFill>
            <a:schemeClr val="tx1"/>
          </a:solidFill>
          <a:latin typeface="+mn-lt"/>
          <a:ea typeface="+mn-ea"/>
          <a:cs typeface="+mn-cs"/>
        </a:defRPr>
      </a:lvl1pPr>
      <a:lvl2pPr marL="456558" algn="l" defTabSz="913108" rtl="0" eaLnBrk="1" latinLnBrk="0" hangingPunct="1">
        <a:defRPr sz="1900" kern="1200">
          <a:solidFill>
            <a:schemeClr val="tx1"/>
          </a:solidFill>
          <a:latin typeface="+mn-lt"/>
          <a:ea typeface="+mn-ea"/>
          <a:cs typeface="+mn-cs"/>
        </a:defRPr>
      </a:lvl2pPr>
      <a:lvl3pPr marL="913108" algn="l" defTabSz="913108" rtl="0" eaLnBrk="1" latinLnBrk="0" hangingPunct="1">
        <a:defRPr sz="1900" kern="1200">
          <a:solidFill>
            <a:schemeClr val="tx1"/>
          </a:solidFill>
          <a:latin typeface="+mn-lt"/>
          <a:ea typeface="+mn-ea"/>
          <a:cs typeface="+mn-cs"/>
        </a:defRPr>
      </a:lvl3pPr>
      <a:lvl4pPr marL="1369656" algn="l" defTabSz="913108" rtl="0" eaLnBrk="1" latinLnBrk="0" hangingPunct="1">
        <a:defRPr sz="1900" kern="1200">
          <a:solidFill>
            <a:schemeClr val="tx1"/>
          </a:solidFill>
          <a:latin typeface="+mn-lt"/>
          <a:ea typeface="+mn-ea"/>
          <a:cs typeface="+mn-cs"/>
        </a:defRPr>
      </a:lvl4pPr>
      <a:lvl5pPr marL="1826214" algn="l" defTabSz="913108" rtl="0" eaLnBrk="1" latinLnBrk="0" hangingPunct="1">
        <a:defRPr sz="1900" kern="1200">
          <a:solidFill>
            <a:schemeClr val="tx1"/>
          </a:solidFill>
          <a:latin typeface="+mn-lt"/>
          <a:ea typeface="+mn-ea"/>
          <a:cs typeface="+mn-cs"/>
        </a:defRPr>
      </a:lvl5pPr>
      <a:lvl6pPr marL="2282771" algn="l" defTabSz="913108" rtl="0" eaLnBrk="1" latinLnBrk="0" hangingPunct="1">
        <a:defRPr sz="1900" kern="1200">
          <a:solidFill>
            <a:schemeClr val="tx1"/>
          </a:solidFill>
          <a:latin typeface="+mn-lt"/>
          <a:ea typeface="+mn-ea"/>
          <a:cs typeface="+mn-cs"/>
        </a:defRPr>
      </a:lvl6pPr>
      <a:lvl7pPr marL="2739326" algn="l" defTabSz="913108" rtl="0" eaLnBrk="1" latinLnBrk="0" hangingPunct="1">
        <a:defRPr sz="1900" kern="1200">
          <a:solidFill>
            <a:schemeClr val="tx1"/>
          </a:solidFill>
          <a:latin typeface="+mn-lt"/>
          <a:ea typeface="+mn-ea"/>
          <a:cs typeface="+mn-cs"/>
        </a:defRPr>
      </a:lvl7pPr>
      <a:lvl8pPr marL="3195867" algn="l" defTabSz="913108" rtl="0" eaLnBrk="1" latinLnBrk="0" hangingPunct="1">
        <a:defRPr sz="1900" kern="1200">
          <a:solidFill>
            <a:schemeClr val="tx1"/>
          </a:solidFill>
          <a:latin typeface="+mn-lt"/>
          <a:ea typeface="+mn-ea"/>
          <a:cs typeface="+mn-cs"/>
        </a:defRPr>
      </a:lvl8pPr>
      <a:lvl9pPr marL="3652425" algn="l" defTabSz="913108"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1"/>
          </a:xfrm>
          <a:prstGeom prst="rect">
            <a:avLst/>
          </a:prstGeom>
        </p:spPr>
        <p:txBody>
          <a:bodyPr vert="horz" lIns="91308" tIns="45660" rIns="91308" bIns="45660" rtlCol="0" anchor="ctr">
            <a:normAutofit/>
          </a:bodyPr>
          <a:lstStyle/>
          <a:p>
            <a:r>
              <a:rPr lang="en-US"/>
              <a:t>Click to edit Master title style</a:t>
            </a:r>
          </a:p>
        </p:txBody>
      </p:sp>
      <p:sp>
        <p:nvSpPr>
          <p:cNvPr id="3" name="Text Placeholder 2"/>
          <p:cNvSpPr>
            <a:spLocks noGrp="1"/>
          </p:cNvSpPr>
          <p:nvPr>
            <p:ph type="body" idx="1"/>
          </p:nvPr>
        </p:nvSpPr>
        <p:spPr>
          <a:xfrm>
            <a:off x="609600" y="1600220"/>
            <a:ext cx="10972800" cy="4525963"/>
          </a:xfrm>
          <a:prstGeom prst="rect">
            <a:avLst/>
          </a:prstGeom>
        </p:spPr>
        <p:txBody>
          <a:bodyPr vert="horz" lIns="91308" tIns="45660" rIns="91308"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5"/>
            <a:ext cx="2844800" cy="365125"/>
          </a:xfrm>
          <a:prstGeom prst="rect">
            <a:avLst/>
          </a:prstGeom>
        </p:spPr>
        <p:txBody>
          <a:bodyPr vert="horz" lIns="91308" tIns="45660" rIns="91308" bIns="45660" rtlCol="0" anchor="ctr"/>
          <a:lstStyle>
            <a:lvl1pPr algn="l">
              <a:defRPr sz="1200">
                <a:solidFill>
                  <a:schemeClr val="tx1">
                    <a:tint val="75000"/>
                  </a:schemeClr>
                </a:solidFill>
              </a:defRPr>
            </a:lvl1pPr>
          </a:lstStyle>
          <a:p>
            <a:fld id="{629AE5E1-0BBD-4765-AC05-DAB5DCD34C70}" type="datetimeFigureOut">
              <a:rPr lang="en-US" smtClean="0"/>
              <a:t>6/1/2017</a:t>
            </a:fld>
            <a:endParaRPr lang="en-US"/>
          </a:p>
        </p:txBody>
      </p:sp>
      <p:sp>
        <p:nvSpPr>
          <p:cNvPr id="5" name="Footer Placeholder 4"/>
          <p:cNvSpPr>
            <a:spLocks noGrp="1"/>
          </p:cNvSpPr>
          <p:nvPr>
            <p:ph type="ftr" sz="quarter" idx="3"/>
          </p:nvPr>
        </p:nvSpPr>
        <p:spPr>
          <a:xfrm>
            <a:off x="4165605" y="6356415"/>
            <a:ext cx="3860800" cy="365125"/>
          </a:xfrm>
          <a:prstGeom prst="rect">
            <a:avLst/>
          </a:prstGeom>
        </p:spPr>
        <p:txBody>
          <a:bodyPr vert="horz" lIns="91308" tIns="45660" rIns="91308"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15"/>
            <a:ext cx="2844800" cy="365125"/>
          </a:xfrm>
          <a:prstGeom prst="rect">
            <a:avLst/>
          </a:prstGeom>
        </p:spPr>
        <p:txBody>
          <a:bodyPr vert="horz" lIns="91308" tIns="45660" rIns="91308" bIns="45660" rtlCol="0" anchor="ctr"/>
          <a:lstStyle>
            <a:lvl1pPr algn="r">
              <a:defRPr sz="1200">
                <a:solidFill>
                  <a:schemeClr val="tx1">
                    <a:tint val="75000"/>
                  </a:schemeClr>
                </a:solidFill>
              </a:defRPr>
            </a:lvl1pPr>
          </a:lstStyle>
          <a:p>
            <a:fld id="{CE188DFD-7D10-4239-9CE9-6DCE44F4F86D}" type="slidenum">
              <a:rPr lang="en-US" smtClean="0"/>
              <a:t>‹#›</a:t>
            </a:fld>
            <a:endParaRPr lang="en-US"/>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6045203" y="602087"/>
            <a:ext cx="3076414" cy="244100"/>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schemeClr val="accent3">
                    <a:lumMod val="65000"/>
                  </a:schemeClr>
                </a:solidFill>
              </a:rPr>
              <a:t>HPC-ABDS</a:t>
            </a:r>
          </a:p>
        </p:txBody>
      </p:sp>
      <p:sp>
        <p:nvSpPr>
          <p:cNvPr id="13" name="Rectangle 12"/>
          <p:cNvSpPr/>
          <p:nvPr userDrawn="1"/>
        </p:nvSpPr>
        <p:spPr>
          <a:xfrm>
            <a:off x="2968789" y="602089"/>
            <a:ext cx="3076414" cy="244100"/>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schemeClr val="accent3">
                    <a:lumMod val="65000"/>
                  </a:schemeClr>
                </a:solidFill>
              </a:rPr>
              <a:t>Applications</a:t>
            </a:r>
          </a:p>
        </p:txBody>
      </p:sp>
      <p:sp>
        <p:nvSpPr>
          <p:cNvPr id="14" name="Rectangle 13"/>
          <p:cNvSpPr/>
          <p:nvPr userDrawn="1"/>
        </p:nvSpPr>
        <p:spPr>
          <a:xfrm>
            <a:off x="1" y="602088"/>
            <a:ext cx="2968788" cy="244098"/>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schemeClr val="accent3">
                    <a:lumMod val="65000"/>
                  </a:schemeClr>
                </a:solidFill>
              </a:rPr>
              <a:t>Background</a:t>
            </a:r>
          </a:p>
        </p:txBody>
      </p:sp>
      <p:sp>
        <p:nvSpPr>
          <p:cNvPr id="15" name="Rectangle 14"/>
          <p:cNvSpPr/>
          <p:nvPr userDrawn="1"/>
        </p:nvSpPr>
        <p:spPr>
          <a:xfrm>
            <a:off x="9115590" y="607717"/>
            <a:ext cx="3076414" cy="244100"/>
          </a:xfrm>
          <a:prstGeom prst="rect">
            <a:avLst/>
          </a:prstGeom>
          <a:solidFill>
            <a:schemeClr val="bg1">
              <a:lumMod val="85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lIns="91308" tIns="45660" rIns="91308" bIns="45660" rtlCol="0" anchor="ctr"/>
          <a:lstStyle/>
          <a:p>
            <a:pPr algn="ctr"/>
            <a:r>
              <a:rPr lang="en-US" dirty="0">
                <a:solidFill>
                  <a:prstClr val="black"/>
                </a:solidFill>
              </a:rPr>
              <a:t>SPIDAL</a:t>
            </a:r>
          </a:p>
        </p:txBody>
      </p:sp>
    </p:spTree>
    <p:extLst>
      <p:ext uri="{BB962C8B-B14F-4D97-AF65-F5344CB8AC3E}">
        <p14:creationId xmlns:p14="http://schemas.microsoft.com/office/powerpoint/2010/main" val="248044895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3108" rtl="0" eaLnBrk="1" latinLnBrk="0" hangingPunct="1">
        <a:spcBef>
          <a:spcPct val="0"/>
        </a:spcBef>
        <a:buNone/>
        <a:defRPr sz="4500" kern="1200">
          <a:solidFill>
            <a:schemeClr val="tx1"/>
          </a:solidFill>
          <a:latin typeface="+mj-lt"/>
          <a:ea typeface="+mj-ea"/>
          <a:cs typeface="+mj-cs"/>
        </a:defRPr>
      </a:lvl1pPr>
    </p:titleStyle>
    <p:body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3108" rtl="0" eaLnBrk="1" latinLnBrk="0" hangingPunct="1">
        <a:defRPr sz="1900" kern="1200">
          <a:solidFill>
            <a:schemeClr val="tx1"/>
          </a:solidFill>
          <a:latin typeface="+mn-lt"/>
          <a:ea typeface="+mn-ea"/>
          <a:cs typeface="+mn-cs"/>
        </a:defRPr>
      </a:lvl1pPr>
      <a:lvl2pPr marL="456558" algn="l" defTabSz="913108" rtl="0" eaLnBrk="1" latinLnBrk="0" hangingPunct="1">
        <a:defRPr sz="1900" kern="1200">
          <a:solidFill>
            <a:schemeClr val="tx1"/>
          </a:solidFill>
          <a:latin typeface="+mn-lt"/>
          <a:ea typeface="+mn-ea"/>
          <a:cs typeface="+mn-cs"/>
        </a:defRPr>
      </a:lvl2pPr>
      <a:lvl3pPr marL="913108" algn="l" defTabSz="913108" rtl="0" eaLnBrk="1" latinLnBrk="0" hangingPunct="1">
        <a:defRPr sz="1900" kern="1200">
          <a:solidFill>
            <a:schemeClr val="tx1"/>
          </a:solidFill>
          <a:latin typeface="+mn-lt"/>
          <a:ea typeface="+mn-ea"/>
          <a:cs typeface="+mn-cs"/>
        </a:defRPr>
      </a:lvl3pPr>
      <a:lvl4pPr marL="1369656" algn="l" defTabSz="913108" rtl="0" eaLnBrk="1" latinLnBrk="0" hangingPunct="1">
        <a:defRPr sz="1900" kern="1200">
          <a:solidFill>
            <a:schemeClr val="tx1"/>
          </a:solidFill>
          <a:latin typeface="+mn-lt"/>
          <a:ea typeface="+mn-ea"/>
          <a:cs typeface="+mn-cs"/>
        </a:defRPr>
      </a:lvl4pPr>
      <a:lvl5pPr marL="1826214" algn="l" defTabSz="913108" rtl="0" eaLnBrk="1" latinLnBrk="0" hangingPunct="1">
        <a:defRPr sz="1900" kern="1200">
          <a:solidFill>
            <a:schemeClr val="tx1"/>
          </a:solidFill>
          <a:latin typeface="+mn-lt"/>
          <a:ea typeface="+mn-ea"/>
          <a:cs typeface="+mn-cs"/>
        </a:defRPr>
      </a:lvl5pPr>
      <a:lvl6pPr marL="2282771" algn="l" defTabSz="913108" rtl="0" eaLnBrk="1" latinLnBrk="0" hangingPunct="1">
        <a:defRPr sz="1900" kern="1200">
          <a:solidFill>
            <a:schemeClr val="tx1"/>
          </a:solidFill>
          <a:latin typeface="+mn-lt"/>
          <a:ea typeface="+mn-ea"/>
          <a:cs typeface="+mn-cs"/>
        </a:defRPr>
      </a:lvl6pPr>
      <a:lvl7pPr marL="2739326" algn="l" defTabSz="913108" rtl="0" eaLnBrk="1" latinLnBrk="0" hangingPunct="1">
        <a:defRPr sz="1900" kern="1200">
          <a:solidFill>
            <a:schemeClr val="tx1"/>
          </a:solidFill>
          <a:latin typeface="+mn-lt"/>
          <a:ea typeface="+mn-ea"/>
          <a:cs typeface="+mn-cs"/>
        </a:defRPr>
      </a:lvl7pPr>
      <a:lvl8pPr marL="3195867" algn="l" defTabSz="913108" rtl="0" eaLnBrk="1" latinLnBrk="0" hangingPunct="1">
        <a:defRPr sz="1900" kern="1200">
          <a:solidFill>
            <a:schemeClr val="tx1"/>
          </a:solidFill>
          <a:latin typeface="+mn-lt"/>
          <a:ea typeface="+mn-ea"/>
          <a:cs typeface="+mn-cs"/>
        </a:defRPr>
      </a:lvl8pPr>
      <a:lvl9pPr marL="3652425" algn="l" defTabSz="913108"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199"/>
            <a:ext cx="10972800" cy="1143001"/>
          </a:xfrm>
          <a:prstGeom prst="rect">
            <a:avLst/>
          </a:prstGeom>
        </p:spPr>
        <p:txBody>
          <a:bodyPr vert="horz" lIns="91308" tIns="45660" rIns="91308" bIns="4566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22454"/>
            <a:ext cx="10972800" cy="4525963"/>
          </a:xfrm>
          <a:prstGeom prst="rect">
            <a:avLst/>
          </a:prstGeom>
        </p:spPr>
        <p:txBody>
          <a:bodyPr vert="horz" lIns="91308" tIns="45660" rIns="91308"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26" name="Picture 2" descr="C:\Users\yangruan\Documents\Research Assistant\MicroSoft External  Research\foote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781815"/>
            <a:ext cx="12192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yangruan\Documents\Research Assistant\MicroSoft External  Research\DE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63385" y="4072"/>
            <a:ext cx="3556001" cy="4274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yangruan\Documents\Research Assistant\MicroSoft External  Research\microsoft-banner.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74661"/>
          <a:stretch/>
        </p:blipFill>
        <p:spPr bwMode="auto">
          <a:xfrm>
            <a:off x="0" y="1"/>
            <a:ext cx="1312984" cy="4315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om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69600" y="6447544"/>
            <a:ext cx="1244599" cy="25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9640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3108" rtl="0" eaLnBrk="1" latinLnBrk="0" hangingPunct="1">
        <a:spcBef>
          <a:spcPct val="0"/>
        </a:spcBef>
        <a:buNone/>
        <a:defRPr sz="4500" kern="1200">
          <a:solidFill>
            <a:schemeClr val="tx1"/>
          </a:solidFill>
          <a:latin typeface="+mj-lt"/>
          <a:ea typeface="+mj-ea"/>
          <a:cs typeface="+mj-cs"/>
        </a:defRPr>
      </a:lvl1pPr>
    </p:titleStyle>
    <p:body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3108" rtl="0" eaLnBrk="1" latinLnBrk="0" hangingPunct="1">
        <a:defRPr sz="1900" kern="1200">
          <a:solidFill>
            <a:schemeClr val="tx1"/>
          </a:solidFill>
          <a:latin typeface="+mn-lt"/>
          <a:ea typeface="+mn-ea"/>
          <a:cs typeface="+mn-cs"/>
        </a:defRPr>
      </a:lvl1pPr>
      <a:lvl2pPr marL="456558" algn="l" defTabSz="913108" rtl="0" eaLnBrk="1" latinLnBrk="0" hangingPunct="1">
        <a:defRPr sz="1900" kern="1200">
          <a:solidFill>
            <a:schemeClr val="tx1"/>
          </a:solidFill>
          <a:latin typeface="+mn-lt"/>
          <a:ea typeface="+mn-ea"/>
          <a:cs typeface="+mn-cs"/>
        </a:defRPr>
      </a:lvl2pPr>
      <a:lvl3pPr marL="913108" algn="l" defTabSz="913108" rtl="0" eaLnBrk="1" latinLnBrk="0" hangingPunct="1">
        <a:defRPr sz="1900" kern="1200">
          <a:solidFill>
            <a:schemeClr val="tx1"/>
          </a:solidFill>
          <a:latin typeface="+mn-lt"/>
          <a:ea typeface="+mn-ea"/>
          <a:cs typeface="+mn-cs"/>
        </a:defRPr>
      </a:lvl3pPr>
      <a:lvl4pPr marL="1369656" algn="l" defTabSz="913108" rtl="0" eaLnBrk="1" latinLnBrk="0" hangingPunct="1">
        <a:defRPr sz="1900" kern="1200">
          <a:solidFill>
            <a:schemeClr val="tx1"/>
          </a:solidFill>
          <a:latin typeface="+mn-lt"/>
          <a:ea typeface="+mn-ea"/>
          <a:cs typeface="+mn-cs"/>
        </a:defRPr>
      </a:lvl4pPr>
      <a:lvl5pPr marL="1826214" algn="l" defTabSz="913108" rtl="0" eaLnBrk="1" latinLnBrk="0" hangingPunct="1">
        <a:defRPr sz="1900" kern="1200">
          <a:solidFill>
            <a:schemeClr val="tx1"/>
          </a:solidFill>
          <a:latin typeface="+mn-lt"/>
          <a:ea typeface="+mn-ea"/>
          <a:cs typeface="+mn-cs"/>
        </a:defRPr>
      </a:lvl5pPr>
      <a:lvl6pPr marL="2282771" algn="l" defTabSz="913108" rtl="0" eaLnBrk="1" latinLnBrk="0" hangingPunct="1">
        <a:defRPr sz="1900" kern="1200">
          <a:solidFill>
            <a:schemeClr val="tx1"/>
          </a:solidFill>
          <a:latin typeface="+mn-lt"/>
          <a:ea typeface="+mn-ea"/>
          <a:cs typeface="+mn-cs"/>
        </a:defRPr>
      </a:lvl6pPr>
      <a:lvl7pPr marL="2739326" algn="l" defTabSz="913108" rtl="0" eaLnBrk="1" latinLnBrk="0" hangingPunct="1">
        <a:defRPr sz="1900" kern="1200">
          <a:solidFill>
            <a:schemeClr val="tx1"/>
          </a:solidFill>
          <a:latin typeface="+mn-lt"/>
          <a:ea typeface="+mn-ea"/>
          <a:cs typeface="+mn-cs"/>
        </a:defRPr>
      </a:lvl7pPr>
      <a:lvl8pPr marL="3195867" algn="l" defTabSz="913108" rtl="0" eaLnBrk="1" latinLnBrk="0" hangingPunct="1">
        <a:defRPr sz="1900" kern="1200">
          <a:solidFill>
            <a:schemeClr val="tx1"/>
          </a:solidFill>
          <a:latin typeface="+mn-lt"/>
          <a:ea typeface="+mn-ea"/>
          <a:cs typeface="+mn-cs"/>
        </a:defRPr>
      </a:lvl8pPr>
      <a:lvl9pPr marL="3652425" algn="l" defTabSz="913108"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1"/>
          </a:xfrm>
          <a:prstGeom prst="rect">
            <a:avLst/>
          </a:prstGeom>
        </p:spPr>
        <p:txBody>
          <a:bodyPr vert="horz" lIns="91308" tIns="45660" rIns="91308" bIns="45660" rtlCol="0" anchor="ctr">
            <a:normAutofit/>
          </a:bodyPr>
          <a:lstStyle/>
          <a:p>
            <a:r>
              <a:rPr lang="en-US"/>
              <a:t>Click to edit Master title style</a:t>
            </a:r>
          </a:p>
        </p:txBody>
      </p:sp>
      <p:sp>
        <p:nvSpPr>
          <p:cNvPr id="3" name="Text Placeholder 2"/>
          <p:cNvSpPr>
            <a:spLocks noGrp="1"/>
          </p:cNvSpPr>
          <p:nvPr>
            <p:ph type="body" idx="1"/>
          </p:nvPr>
        </p:nvSpPr>
        <p:spPr>
          <a:xfrm>
            <a:off x="609600" y="1600220"/>
            <a:ext cx="10972800" cy="4525963"/>
          </a:xfrm>
          <a:prstGeom prst="rect">
            <a:avLst/>
          </a:prstGeom>
        </p:spPr>
        <p:txBody>
          <a:bodyPr vert="horz" lIns="91308" tIns="45660" rIns="91308"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07"/>
            <a:ext cx="2844800" cy="365125"/>
          </a:xfrm>
          <a:prstGeom prst="rect">
            <a:avLst/>
          </a:prstGeom>
        </p:spPr>
        <p:txBody>
          <a:bodyPr vert="horz" lIns="91308" tIns="45660" rIns="91308" bIns="4566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6/1/2017</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407"/>
            <a:ext cx="3860800" cy="365125"/>
          </a:xfrm>
          <a:prstGeom prst="rect">
            <a:avLst/>
          </a:prstGeom>
        </p:spPr>
        <p:txBody>
          <a:bodyPr vert="horz" lIns="91308" tIns="45660" rIns="91308" bIns="4566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7"/>
            <a:ext cx="2844800" cy="365125"/>
          </a:xfrm>
          <a:prstGeom prst="rect">
            <a:avLst/>
          </a:prstGeom>
        </p:spPr>
        <p:txBody>
          <a:bodyPr vert="horz" lIns="91308" tIns="45660" rIns="91308" bIns="4566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4" cstate="print"/>
          <a:stretch>
            <a:fillRect/>
          </a:stretch>
        </p:blipFill>
        <p:spPr>
          <a:xfrm>
            <a:off x="0" y="15"/>
            <a:ext cx="2133601" cy="1540764"/>
          </a:xfrm>
          <a:prstGeom prst="rect">
            <a:avLst/>
          </a:prstGeom>
        </p:spPr>
      </p:pic>
      <p:sp>
        <p:nvSpPr>
          <p:cNvPr id="8" name="Rectangle 25"/>
          <p:cNvSpPr>
            <a:spLocks noChangeArrowheads="1"/>
          </p:cNvSpPr>
          <p:nvPr/>
        </p:nvSpPr>
        <p:spPr bwMode="auto">
          <a:xfrm>
            <a:off x="11165420" y="6491290"/>
            <a:ext cx="806977" cy="384585"/>
          </a:xfrm>
          <a:prstGeom prst="rect">
            <a:avLst/>
          </a:prstGeom>
          <a:noFill/>
          <a:ln w="9525">
            <a:noFill/>
            <a:miter lim="800000"/>
            <a:headEnd/>
            <a:tailEnd/>
          </a:ln>
        </p:spPr>
        <p:txBody>
          <a:bodyPr wrap="none" lIns="91294" tIns="45653" rIns="91294" bIns="4565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extLst>
      <p:ext uri="{BB962C8B-B14F-4D97-AF65-F5344CB8AC3E}">
        <p14:creationId xmlns:p14="http://schemas.microsoft.com/office/powerpoint/2010/main" val="298891820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92" r:id="rId12"/>
  </p:sldLayoutIdLst>
  <p:txStyles>
    <p:titleStyle>
      <a:lvl1pPr algn="ctr" defTabSz="913108" rtl="0" eaLnBrk="1" latinLnBrk="0" hangingPunct="1">
        <a:spcBef>
          <a:spcPct val="0"/>
        </a:spcBef>
        <a:buNone/>
        <a:defRPr sz="4500" kern="1200">
          <a:solidFill>
            <a:schemeClr val="tx1"/>
          </a:solidFill>
          <a:latin typeface="+mj-lt"/>
          <a:ea typeface="+mj-ea"/>
          <a:cs typeface="+mj-cs"/>
        </a:defRPr>
      </a:lvl1pPr>
    </p:titleStyle>
    <p:body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13108" rtl="0" eaLnBrk="1" latinLnBrk="0" hangingPunct="1">
        <a:defRPr sz="1900" kern="1200">
          <a:solidFill>
            <a:schemeClr val="tx1"/>
          </a:solidFill>
          <a:latin typeface="+mn-lt"/>
          <a:ea typeface="+mn-ea"/>
          <a:cs typeface="+mn-cs"/>
        </a:defRPr>
      </a:lvl1pPr>
      <a:lvl2pPr marL="456558" algn="l" defTabSz="913108" rtl="0" eaLnBrk="1" latinLnBrk="0" hangingPunct="1">
        <a:defRPr sz="1900" kern="1200">
          <a:solidFill>
            <a:schemeClr val="tx1"/>
          </a:solidFill>
          <a:latin typeface="+mn-lt"/>
          <a:ea typeface="+mn-ea"/>
          <a:cs typeface="+mn-cs"/>
        </a:defRPr>
      </a:lvl2pPr>
      <a:lvl3pPr marL="913108" algn="l" defTabSz="913108" rtl="0" eaLnBrk="1" latinLnBrk="0" hangingPunct="1">
        <a:defRPr sz="1900" kern="1200">
          <a:solidFill>
            <a:schemeClr val="tx1"/>
          </a:solidFill>
          <a:latin typeface="+mn-lt"/>
          <a:ea typeface="+mn-ea"/>
          <a:cs typeface="+mn-cs"/>
        </a:defRPr>
      </a:lvl3pPr>
      <a:lvl4pPr marL="1369656" algn="l" defTabSz="913108" rtl="0" eaLnBrk="1" latinLnBrk="0" hangingPunct="1">
        <a:defRPr sz="1900" kern="1200">
          <a:solidFill>
            <a:schemeClr val="tx1"/>
          </a:solidFill>
          <a:latin typeface="+mn-lt"/>
          <a:ea typeface="+mn-ea"/>
          <a:cs typeface="+mn-cs"/>
        </a:defRPr>
      </a:lvl4pPr>
      <a:lvl5pPr marL="1826214" algn="l" defTabSz="913108" rtl="0" eaLnBrk="1" latinLnBrk="0" hangingPunct="1">
        <a:defRPr sz="1900" kern="1200">
          <a:solidFill>
            <a:schemeClr val="tx1"/>
          </a:solidFill>
          <a:latin typeface="+mn-lt"/>
          <a:ea typeface="+mn-ea"/>
          <a:cs typeface="+mn-cs"/>
        </a:defRPr>
      </a:lvl5pPr>
      <a:lvl6pPr marL="2282771" algn="l" defTabSz="913108" rtl="0" eaLnBrk="1" latinLnBrk="0" hangingPunct="1">
        <a:defRPr sz="1900" kern="1200">
          <a:solidFill>
            <a:schemeClr val="tx1"/>
          </a:solidFill>
          <a:latin typeface="+mn-lt"/>
          <a:ea typeface="+mn-ea"/>
          <a:cs typeface="+mn-cs"/>
        </a:defRPr>
      </a:lvl6pPr>
      <a:lvl7pPr marL="2739326" algn="l" defTabSz="913108" rtl="0" eaLnBrk="1" latinLnBrk="0" hangingPunct="1">
        <a:defRPr sz="1900" kern="1200">
          <a:solidFill>
            <a:schemeClr val="tx1"/>
          </a:solidFill>
          <a:latin typeface="+mn-lt"/>
          <a:ea typeface="+mn-ea"/>
          <a:cs typeface="+mn-cs"/>
        </a:defRPr>
      </a:lvl7pPr>
      <a:lvl8pPr marL="3195867" algn="l" defTabSz="913108" rtl="0" eaLnBrk="1" latinLnBrk="0" hangingPunct="1">
        <a:defRPr sz="1900" kern="1200">
          <a:solidFill>
            <a:schemeClr val="tx1"/>
          </a:solidFill>
          <a:latin typeface="+mn-lt"/>
          <a:ea typeface="+mn-ea"/>
          <a:cs typeface="+mn-cs"/>
        </a:defRPr>
      </a:lvl8pPr>
      <a:lvl9pPr marL="3652425" algn="l" defTabSz="913108"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6933373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Ls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7DE35D-5DE1-42D1-8A19-07A3B10587D3}" type="datetimeFigureOut">
              <a:rPr lang="en-US" smtClean="0">
                <a:solidFill>
                  <a:prstClr val="black">
                    <a:tint val="75000"/>
                  </a:prstClr>
                </a:solidFill>
              </a:rPr>
              <a:pPr defTabSz="914400"/>
              <a:t>6/1/2017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5075AA4-2263-4643-89A5-42C2AD651D6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6430272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130.png"/><Relationship Id="rId4" Type="http://schemas.openxmlformats.org/officeDocument/2006/relationships/image" Target="../media/image360.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6.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49.xml"/><Relationship Id="rId5" Type="http://schemas.openxmlformats.org/officeDocument/2006/relationships/image" Target="../media/image48.tiff"/><Relationship Id="rId4" Type="http://schemas.openxmlformats.org/officeDocument/2006/relationships/image" Target="../media/image47.tiff"/></Relationships>
</file>

<file path=ppt/slides/_rels/slide34.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6.xml"/><Relationship Id="rId4" Type="http://schemas.openxmlformats.org/officeDocument/2006/relationships/image" Target="../media/image19.tiff"/></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6.xml"/><Relationship Id="rId5" Type="http://schemas.openxmlformats.org/officeDocument/2006/relationships/image" Target="../media/image60.png"/><Relationship Id="rId4" Type="http://schemas.openxmlformats.org/officeDocument/2006/relationships/image" Target="../media/image59.emf"/></Relationships>
</file>

<file path=ppt/slides/_rels/slide4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46.xml"/><Relationship Id="rId4" Type="http://schemas.openxmlformats.org/officeDocument/2006/relationships/image" Target="../media/image63.emf"/></Relationships>
</file>

<file path=ppt/slides/_rels/slide4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7.png"/><Relationship Id="rId1" Type="http://schemas.openxmlformats.org/officeDocument/2006/relationships/slideLayout" Target="../slideLayouts/slideLayout46.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46.xml"/><Relationship Id="rId4" Type="http://schemas.openxmlformats.org/officeDocument/2006/relationships/image" Target="../media/image69.emf"/></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46.xml"/><Relationship Id="rId4" Type="http://schemas.openxmlformats.org/officeDocument/2006/relationships/image" Target="../media/image72.emf"/></Relationships>
</file>

<file path=ppt/slides/_rels/slide4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46.xml"/><Relationship Id="rId4" Type="http://schemas.openxmlformats.org/officeDocument/2006/relationships/image" Target="../media/image75.emf"/></Relationships>
</file>

<file path=ppt/slides/_rels/slide4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iterativemapreduce.org/" TargetMode="External"/><Relationship Id="rId1" Type="http://schemas.openxmlformats.org/officeDocument/2006/relationships/slideLayout" Target="../slideLayouts/slideLayout5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alsahpc.indiana.edu/twister4azure/"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8" Type="http://schemas.openxmlformats.org/officeDocument/2006/relationships/hyperlink" Target="https://software.intel.com/en-us/node/564625" TargetMode="External"/><Relationship Id="rId3" Type="http://schemas.openxmlformats.org/officeDocument/2006/relationships/hyperlink" Target="https://software.intel.com/en-us/node/564640" TargetMode="External"/><Relationship Id="rId7" Type="http://schemas.openxmlformats.org/officeDocument/2006/relationships/hyperlink" Target="https://software.intel.com/en-us/node/564661" TargetMode="External"/><Relationship Id="rId2" Type="http://schemas.openxmlformats.org/officeDocument/2006/relationships/hyperlink" Target="https://software.intel.com/en-us/node/564631" TargetMode="External"/><Relationship Id="rId1" Type="http://schemas.openxmlformats.org/officeDocument/2006/relationships/slideLayout" Target="../slideLayouts/slideLayout51.xml"/><Relationship Id="rId6" Type="http://schemas.openxmlformats.org/officeDocument/2006/relationships/hyperlink" Target="https://software.intel.com/en-us/node/564657" TargetMode="External"/><Relationship Id="rId5" Type="http://schemas.openxmlformats.org/officeDocument/2006/relationships/hyperlink" Target="https://software.intel.com/en-us/node/564653" TargetMode="External"/><Relationship Id="rId10" Type="http://schemas.openxmlformats.org/officeDocument/2006/relationships/hyperlink" Target="https://software.intel.com/en-us/node/681960" TargetMode="External"/><Relationship Id="rId4" Type="http://schemas.openxmlformats.org/officeDocument/2006/relationships/hyperlink" Target="https://software.intel.com/en-us/node/564649" TargetMode="External"/><Relationship Id="rId9" Type="http://schemas.openxmlformats.org/officeDocument/2006/relationships/hyperlink" Target="https://software.intel.com/en-us/node/56463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46.xml"/><Relationship Id="rId5" Type="http://schemas.openxmlformats.org/officeDocument/2006/relationships/image" Target="../media/image91.png"/><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1.xml"/><Relationship Id="rId5" Type="http://schemas.openxmlformats.org/officeDocument/2006/relationships/image" Target="../media/image95.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6075" y="651009"/>
            <a:ext cx="12094578" cy="573742"/>
          </a:xfrm>
        </p:spPr>
        <p:txBody>
          <a:bodyPr/>
          <a:lstStyle/>
          <a:p>
            <a:r>
              <a:rPr lang="en-US" sz="4400" dirty="0"/>
              <a:t>Scalable High Performance Data Analytics</a:t>
            </a:r>
          </a:p>
        </p:txBody>
      </p:sp>
      <p:sp>
        <p:nvSpPr>
          <p:cNvPr id="10" name="TextBox 9"/>
          <p:cNvSpPr txBox="1"/>
          <p:nvPr/>
        </p:nvSpPr>
        <p:spPr>
          <a:xfrm>
            <a:off x="2481844" y="1552282"/>
            <a:ext cx="6738053" cy="953986"/>
          </a:xfrm>
          <a:prstGeom prst="rect">
            <a:avLst/>
          </a:prstGeom>
          <a:noFill/>
        </p:spPr>
        <p:txBody>
          <a:bodyPr wrap="none" lIns="91308" tIns="45660" rIns="91308" bIns="45660" rtlCol="0">
            <a:spAutoFit/>
          </a:bodyPr>
          <a:lstStyle/>
          <a:p>
            <a:r>
              <a:rPr lang="en-US" sz="3200" dirty="0">
                <a:solidFill>
                  <a:schemeClr val="accent4"/>
                </a:solidFill>
                <a:cs typeface="Times New Roman" pitchFamily="18" charset="0"/>
              </a:rPr>
              <a:t>Intel®PCC Showcase: Indiana University</a:t>
            </a:r>
            <a:endParaRPr lang="en-US" sz="3200" dirty="0">
              <a:solidFill>
                <a:schemeClr val="accent4"/>
              </a:solidFill>
            </a:endParaRPr>
          </a:p>
          <a:p>
            <a:endParaRPr lang="en-US" sz="2400" dirty="0">
              <a:solidFill>
                <a:srgbClr val="4F81BD">
                  <a:lumMod val="20000"/>
                  <a:lumOff val="80000"/>
                </a:srgbClr>
              </a:solidFill>
            </a:endParaRPr>
          </a:p>
        </p:txBody>
      </p:sp>
      <p:sp>
        <p:nvSpPr>
          <p:cNvPr id="11" name="Subtitle 2"/>
          <p:cNvSpPr txBox="1">
            <a:spLocks/>
          </p:cNvSpPr>
          <p:nvPr/>
        </p:nvSpPr>
        <p:spPr>
          <a:xfrm>
            <a:off x="0" y="3516944"/>
            <a:ext cx="12192000" cy="3617782"/>
          </a:xfrm>
          <a:prstGeom prst="rect">
            <a:avLst/>
          </a:prstGeom>
        </p:spPr>
        <p:txBody>
          <a:bodyPr vert="horz" lIns="91308" tIns="45660" rIns="91308" bIns="45660" rtlCol="0">
            <a:normAutofit/>
          </a:bodyPr>
          <a:lstStyle/>
          <a:p>
            <a:pPr algn="ctr">
              <a:spcBef>
                <a:spcPct val="20000"/>
              </a:spcBef>
              <a:defRPr/>
            </a:pPr>
            <a:r>
              <a:rPr lang="en-US" sz="2400" b="1" dirty="0">
                <a:solidFill>
                  <a:schemeClr val="bg1"/>
                </a:solidFill>
                <a:cs typeface="Times New Roman" pitchFamily="18" charset="0"/>
              </a:rPr>
              <a:t>May 22, 2017</a:t>
            </a:r>
          </a:p>
          <a:p>
            <a:pPr algn="ctr">
              <a:spcBef>
                <a:spcPct val="20000"/>
              </a:spcBef>
              <a:defRPr/>
            </a:pPr>
            <a:r>
              <a:rPr lang="en-US" sz="2400" b="1" dirty="0">
                <a:solidFill>
                  <a:schemeClr val="bg1"/>
                </a:solidFill>
                <a:cs typeface="Times New Roman" pitchFamily="18" charset="0"/>
              </a:rPr>
              <a:t>Judy </a:t>
            </a:r>
            <a:r>
              <a:rPr lang="en-US" sz="2400" b="1" dirty="0" err="1">
                <a:solidFill>
                  <a:schemeClr val="bg1"/>
                </a:solidFill>
                <a:cs typeface="Times New Roman" pitchFamily="18" charset="0"/>
              </a:rPr>
              <a:t>Qiu</a:t>
            </a:r>
            <a:endParaRPr lang="en-US" sz="2400" b="1" dirty="0">
              <a:solidFill>
                <a:schemeClr val="bg1"/>
              </a:solidFill>
              <a:cs typeface="Times New Roman" pitchFamily="18" charset="0"/>
            </a:endParaRPr>
          </a:p>
          <a:p>
            <a:pPr algn="ctr">
              <a:spcBef>
                <a:spcPct val="20000"/>
              </a:spcBef>
              <a:defRPr/>
            </a:pPr>
            <a:endParaRPr lang="en-US" sz="2400" b="1" dirty="0">
              <a:solidFill>
                <a:prstClr val="black"/>
              </a:solidFill>
              <a:cs typeface="Times New Roman" pitchFamily="18" charset="0"/>
            </a:endParaRPr>
          </a:p>
          <a:p>
            <a:pPr algn="ctr">
              <a:spcBef>
                <a:spcPct val="20000"/>
              </a:spcBef>
              <a:defRPr/>
            </a:pPr>
            <a:r>
              <a:rPr lang="en-US" sz="2400" b="1" kern="0" dirty="0">
                <a:solidFill>
                  <a:schemeClr val="bg1"/>
                </a:solidFill>
                <a:cs typeface="Times New Roman" pitchFamily="18" charset="0"/>
              </a:rPr>
              <a:t>Intelligent Systems Engineering Department, Indiana University</a:t>
            </a:r>
          </a:p>
          <a:p>
            <a:pPr algn="ctr"/>
            <a:r>
              <a:rPr lang="en-US" sz="2400" b="1" kern="0" dirty="0">
                <a:solidFill>
                  <a:schemeClr val="bg1"/>
                </a:solidFill>
                <a:cs typeface="Times New Roman" pitchFamily="18" charset="0"/>
              </a:rPr>
              <a:t>Email: xqiu@indiana.edu</a:t>
            </a:r>
          </a:p>
          <a:p>
            <a:r>
              <a:rPr lang="en-US" b="1" kern="0" dirty="0">
                <a:solidFill>
                  <a:schemeClr val="bg1"/>
                </a:solidFill>
                <a:cs typeface="Times New Roman" pitchFamily="18" charset="0"/>
              </a:rPr>
              <a:t> </a:t>
            </a:r>
          </a:p>
          <a:p>
            <a:pPr algn="ctr">
              <a:spcBef>
                <a:spcPct val="20000"/>
              </a:spcBef>
              <a:defRPr/>
            </a:pPr>
            <a:endParaRPr lang="en-US" dirty="0">
              <a:solidFill>
                <a:prstClr val="black"/>
              </a:solidFill>
            </a:endParaRPr>
          </a:p>
        </p:txBody>
      </p:sp>
    </p:spTree>
    <p:extLst>
      <p:ext uri="{BB962C8B-B14F-4D97-AF65-F5344CB8AC3E}">
        <p14:creationId xmlns:p14="http://schemas.microsoft.com/office/powerpoint/2010/main" val="16435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2"/>
          <p:cNvSpPr txBox="1">
            <a:spLocks/>
          </p:cNvSpPr>
          <p:nvPr/>
        </p:nvSpPr>
        <p:spPr>
          <a:xfrm>
            <a:off x="1153097" y="255539"/>
            <a:ext cx="9621361" cy="76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8" tIns="45660" rIns="91308" bIns="45660" numCol="1" rtlCol="0" anchor="b" anchorCtr="0" compatLnSpc="1">
            <a:prstTxWarp prst="textNoShape">
              <a:avLst/>
            </a:prstTxWarp>
            <a:noAutofit/>
          </a:bodyPr>
          <a:lstStyle>
            <a:lvl1pPr algn="ctr" defTabSz="913108" rtl="0" eaLnBrk="1" latinLnBrk="0" hangingPunct="1">
              <a:spcBef>
                <a:spcPct val="0"/>
              </a:spcBef>
              <a:buNone/>
              <a:defRPr sz="4500" kern="1200">
                <a:solidFill>
                  <a:schemeClr val="tx1"/>
                </a:solidFill>
                <a:latin typeface="+mj-lt"/>
                <a:ea typeface="+mj-ea"/>
                <a:cs typeface="+mj-cs"/>
              </a:defRPr>
            </a:lvl1pPr>
          </a:lstStyle>
          <a:p>
            <a:pPr eaLnBrk="0" fontAlgn="base" hangingPunct="0">
              <a:spcAft>
                <a:spcPct val="0"/>
              </a:spcAft>
            </a:pPr>
            <a:r>
              <a:rPr lang="en-US" b="1" dirty="0">
                <a:solidFill>
                  <a:srgbClr val="4BACC6">
                    <a:lumMod val="75000"/>
                  </a:srgbClr>
                </a:solidFill>
                <a:effectLst>
                  <a:outerShdw blurRad="50800" dist="25400" dir="5400000" algn="t" rotWithShape="0">
                    <a:prstClr val="black">
                      <a:alpha val="40000"/>
                    </a:prstClr>
                  </a:outerShdw>
                </a:effectLst>
                <a:cs typeface="Times New Roman" pitchFamily="18" charset="0"/>
              </a:rPr>
              <a:t>The Concept of Harp Plug-in</a:t>
            </a:r>
          </a:p>
        </p:txBody>
      </p:sp>
      <p:grpSp>
        <p:nvGrpSpPr>
          <p:cNvPr id="3" name="Group 2"/>
          <p:cNvGrpSpPr/>
          <p:nvPr/>
        </p:nvGrpSpPr>
        <p:grpSpPr>
          <a:xfrm>
            <a:off x="374467" y="941013"/>
            <a:ext cx="11182202" cy="4161880"/>
            <a:chOff x="186052" y="1412790"/>
            <a:chExt cx="11182202" cy="4161880"/>
          </a:xfrm>
        </p:grpSpPr>
        <p:sp>
          <p:nvSpPr>
            <p:cNvPr id="77" name="Text Placeholder 17"/>
            <p:cNvSpPr txBox="1">
              <a:spLocks/>
            </p:cNvSpPr>
            <p:nvPr/>
          </p:nvSpPr>
          <p:spPr>
            <a:xfrm>
              <a:off x="1057714" y="1458835"/>
              <a:ext cx="3868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defRPr/>
              </a:pPr>
              <a:r>
                <a:rPr lang="en-US" dirty="0">
                  <a:solidFill>
                    <a:sysClr val="windowText" lastClr="000000"/>
                  </a:solidFill>
                </a:rPr>
                <a:t>Parallelism Model</a:t>
              </a:r>
            </a:p>
          </p:txBody>
        </p:sp>
        <p:sp>
          <p:nvSpPr>
            <p:cNvPr id="78" name="Text Placeholder 19"/>
            <p:cNvSpPr txBox="1">
              <a:spLocks/>
            </p:cNvSpPr>
            <p:nvPr/>
          </p:nvSpPr>
          <p:spPr>
            <a:xfrm>
              <a:off x="6368539" y="1412790"/>
              <a:ext cx="38873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defRPr/>
              </a:pPr>
              <a:r>
                <a:rPr lang="en-US">
                  <a:solidFill>
                    <a:sysClr val="windowText" lastClr="000000"/>
                  </a:solidFill>
                </a:rPr>
                <a:t>Architecture</a:t>
              </a:r>
              <a:endParaRPr lang="en-US" dirty="0">
                <a:solidFill>
                  <a:sysClr val="windowText" lastClr="000000"/>
                </a:solidFill>
              </a:endParaRPr>
            </a:p>
          </p:txBody>
        </p:sp>
        <p:sp>
          <p:nvSpPr>
            <p:cNvPr id="80" name="Rounded Rectangle 79"/>
            <p:cNvSpPr/>
            <p:nvPr/>
          </p:nvSpPr>
          <p:spPr>
            <a:xfrm>
              <a:off x="186052" y="4042283"/>
              <a:ext cx="2410236" cy="574299"/>
            </a:xfrm>
            <a:prstGeom prst="roundRect">
              <a:avLst/>
            </a:prstGeom>
            <a:solidFill>
              <a:srgbClr val="A5A5A5"/>
            </a:solidFill>
            <a:ln w="19050" cap="flat" cmpd="sng" algn="ctr">
              <a:solidFill>
                <a:sysClr val="window" lastClr="FFFFFF"/>
              </a:solidFill>
              <a:prstDash val="solid"/>
              <a:miter lim="800000"/>
            </a:ln>
            <a:effectLst/>
          </p:spPr>
          <p:txBody>
            <a:bodyPr rtlCol="0" anchor="ctr"/>
            <a:lstStyle/>
            <a:p>
              <a:pPr algn="ctr" defTabSz="914400">
                <a:defRPr/>
              </a:pPr>
              <a:r>
                <a:rPr lang="en-US" sz="1600" kern="0" dirty="0">
                  <a:solidFill>
                    <a:prstClr val="white"/>
                  </a:solidFill>
                </a:rPr>
                <a:t>Shuffle</a:t>
              </a:r>
            </a:p>
          </p:txBody>
        </p:sp>
        <p:grpSp>
          <p:nvGrpSpPr>
            <p:cNvPr id="81" name="Group 80"/>
            <p:cNvGrpSpPr/>
            <p:nvPr/>
          </p:nvGrpSpPr>
          <p:grpSpPr>
            <a:xfrm>
              <a:off x="3297796" y="3031458"/>
              <a:ext cx="2624553" cy="1854437"/>
              <a:chOff x="7121236" y="2211758"/>
              <a:chExt cx="4525819" cy="2166276"/>
            </a:xfrm>
          </p:grpSpPr>
          <p:sp>
            <p:nvSpPr>
              <p:cNvPr id="92" name="Rounded Rectangle 91"/>
              <p:cNvSpPr/>
              <p:nvPr/>
            </p:nvSpPr>
            <p:spPr>
              <a:xfrm>
                <a:off x="7214931"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M</a:t>
                </a:r>
              </a:p>
            </p:txBody>
          </p:sp>
          <p:sp>
            <p:nvSpPr>
              <p:cNvPr id="93" name="Rounded Rectangle 92"/>
              <p:cNvSpPr/>
              <p:nvPr/>
            </p:nvSpPr>
            <p:spPr>
              <a:xfrm>
                <a:off x="8224318" y="2211759"/>
                <a:ext cx="493643" cy="216231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M</a:t>
                </a:r>
              </a:p>
            </p:txBody>
          </p:sp>
          <p:sp>
            <p:nvSpPr>
              <p:cNvPr id="94" name="Rounded Rectangle 93"/>
              <p:cNvSpPr/>
              <p:nvPr/>
            </p:nvSpPr>
            <p:spPr>
              <a:xfrm>
                <a:off x="9233706"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M</a:t>
                </a:r>
              </a:p>
            </p:txBody>
          </p:sp>
          <p:sp>
            <p:nvSpPr>
              <p:cNvPr id="95" name="Rounded Rectangle 94"/>
              <p:cNvSpPr/>
              <p:nvPr/>
            </p:nvSpPr>
            <p:spPr>
              <a:xfrm>
                <a:off x="11079339"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M</a:t>
                </a:r>
              </a:p>
            </p:txBody>
          </p:sp>
          <p:cxnSp>
            <p:nvCxnSpPr>
              <p:cNvPr id="96" name="Straight Connector 95"/>
              <p:cNvCxnSpPr/>
              <p:nvPr/>
            </p:nvCxnSpPr>
            <p:spPr>
              <a:xfrm>
                <a:off x="9992253" y="3313373"/>
                <a:ext cx="918295" cy="0"/>
              </a:xfrm>
              <a:prstGeom prst="line">
                <a:avLst/>
              </a:prstGeom>
              <a:noFill/>
              <a:ln w="50800" cap="rnd" cmpd="sng" algn="ctr">
                <a:solidFill>
                  <a:srgbClr val="5B9BD5"/>
                </a:solidFill>
                <a:prstDash val="sysDot"/>
                <a:round/>
              </a:ln>
              <a:effectLst/>
            </p:spPr>
          </p:cxnSp>
          <p:sp>
            <p:nvSpPr>
              <p:cNvPr id="97" name="Rounded Rectangle 96"/>
              <p:cNvSpPr/>
              <p:nvPr/>
            </p:nvSpPr>
            <p:spPr>
              <a:xfrm>
                <a:off x="7121236" y="3477892"/>
                <a:ext cx="4525819" cy="457578"/>
              </a:xfrm>
              <a:prstGeom prst="roundRect">
                <a:avLst/>
              </a:prstGeom>
              <a:solidFill>
                <a:srgbClr val="ED7D31"/>
              </a:solidFill>
              <a:ln w="19050" cap="flat" cmpd="sng" algn="ctr">
                <a:solidFill>
                  <a:sysClr val="window" lastClr="FFFFFF"/>
                </a:solidFill>
                <a:prstDash val="solid"/>
                <a:miter lim="800000"/>
              </a:ln>
              <a:effectLst/>
            </p:spPr>
            <p:txBody>
              <a:bodyPr rtlCol="0" anchor="ctr"/>
              <a:lstStyle/>
              <a:p>
                <a:pPr algn="ctr" defTabSz="914400">
                  <a:defRPr/>
                </a:pPr>
                <a:r>
                  <a:rPr lang="en-US" sz="1600" kern="0" dirty="0">
                    <a:solidFill>
                      <a:prstClr val="white"/>
                    </a:solidFill>
                  </a:rPr>
                  <a:t>Collective Communication</a:t>
                </a:r>
              </a:p>
            </p:txBody>
          </p:sp>
        </p:grpSp>
        <p:sp>
          <p:nvSpPr>
            <p:cNvPr id="82" name="Rounded Rectangle 81"/>
            <p:cNvSpPr/>
            <p:nvPr/>
          </p:nvSpPr>
          <p:spPr>
            <a:xfrm>
              <a:off x="423105" y="3004244"/>
              <a:ext cx="220035" cy="112474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M</a:t>
              </a:r>
            </a:p>
          </p:txBody>
        </p:sp>
        <p:sp>
          <p:nvSpPr>
            <p:cNvPr id="83" name="Rounded Rectangle 82"/>
            <p:cNvSpPr/>
            <p:nvPr/>
          </p:nvSpPr>
          <p:spPr>
            <a:xfrm>
              <a:off x="873027" y="3004245"/>
              <a:ext cx="220035" cy="112268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M</a:t>
              </a:r>
            </a:p>
          </p:txBody>
        </p:sp>
        <p:sp>
          <p:nvSpPr>
            <p:cNvPr id="84" name="Rounded Rectangle 83"/>
            <p:cNvSpPr/>
            <p:nvPr/>
          </p:nvSpPr>
          <p:spPr>
            <a:xfrm>
              <a:off x="1322949" y="3004244"/>
              <a:ext cx="220035" cy="112474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M</a:t>
              </a:r>
            </a:p>
          </p:txBody>
        </p:sp>
        <p:sp>
          <p:nvSpPr>
            <p:cNvPr id="85" name="Rounded Rectangle 84"/>
            <p:cNvSpPr/>
            <p:nvPr/>
          </p:nvSpPr>
          <p:spPr>
            <a:xfrm>
              <a:off x="2145618" y="3004244"/>
              <a:ext cx="220035" cy="112474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M</a:t>
              </a:r>
            </a:p>
          </p:txBody>
        </p:sp>
        <p:cxnSp>
          <p:nvCxnSpPr>
            <p:cNvPr id="86" name="Straight Connector 85"/>
            <p:cNvCxnSpPr/>
            <p:nvPr/>
          </p:nvCxnSpPr>
          <p:spPr>
            <a:xfrm>
              <a:off x="1661063" y="3576210"/>
              <a:ext cx="409319" cy="0"/>
            </a:xfrm>
            <a:prstGeom prst="line">
              <a:avLst/>
            </a:prstGeom>
            <a:noFill/>
            <a:ln w="50800" cap="rnd" cmpd="sng" algn="ctr">
              <a:solidFill>
                <a:srgbClr val="5B9BD5"/>
              </a:solidFill>
              <a:prstDash val="sysDot"/>
              <a:round/>
            </a:ln>
            <a:effectLst/>
          </p:spPr>
        </p:cxnSp>
        <p:sp>
          <p:nvSpPr>
            <p:cNvPr id="87" name="Rounded Rectangle 86"/>
            <p:cNvSpPr/>
            <p:nvPr/>
          </p:nvSpPr>
          <p:spPr>
            <a:xfrm>
              <a:off x="964682" y="4449926"/>
              <a:ext cx="220035" cy="112474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R</a:t>
              </a:r>
            </a:p>
          </p:txBody>
        </p:sp>
        <p:sp>
          <p:nvSpPr>
            <p:cNvPr id="88" name="Rounded Rectangle 87"/>
            <p:cNvSpPr/>
            <p:nvPr/>
          </p:nvSpPr>
          <p:spPr>
            <a:xfrm>
              <a:off x="1701368" y="4449926"/>
              <a:ext cx="220035" cy="112474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R</a:t>
              </a:r>
            </a:p>
          </p:txBody>
        </p:sp>
        <p:sp>
          <p:nvSpPr>
            <p:cNvPr id="89" name="Right Arrow 88"/>
            <p:cNvSpPr/>
            <p:nvPr/>
          </p:nvSpPr>
          <p:spPr>
            <a:xfrm>
              <a:off x="2628617" y="4131726"/>
              <a:ext cx="386998" cy="322995"/>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914400">
                <a:defRPr/>
              </a:pPr>
              <a:endParaRPr lang="en-US" sz="1600" kern="0">
                <a:solidFill>
                  <a:prstClr val="white"/>
                </a:solidFill>
              </a:endParaRPr>
            </a:p>
          </p:txBody>
        </p:sp>
        <p:sp>
          <p:nvSpPr>
            <p:cNvPr id="90" name="TextBox 89"/>
            <p:cNvSpPr txBox="1"/>
            <p:nvPr/>
          </p:nvSpPr>
          <p:spPr>
            <a:xfrm>
              <a:off x="3173616" y="2499784"/>
              <a:ext cx="2548419" cy="338555"/>
            </a:xfrm>
            <a:prstGeom prst="rect">
              <a:avLst/>
            </a:prstGeom>
            <a:noFill/>
          </p:spPr>
          <p:txBody>
            <a:bodyPr wrap="square" rtlCol="0">
              <a:spAutoFit/>
            </a:bodyPr>
            <a:lstStyle/>
            <a:p>
              <a:pPr algn="ctr" defTabSz="914400">
                <a:defRPr/>
              </a:pPr>
              <a:r>
                <a:rPr lang="en-US" sz="1600" kern="0" dirty="0" err="1">
                  <a:solidFill>
                    <a:prstClr val="black"/>
                  </a:solidFill>
                </a:rPr>
                <a:t>MapCollective</a:t>
              </a:r>
              <a:r>
                <a:rPr lang="en-US" sz="1600" kern="0" dirty="0">
                  <a:solidFill>
                    <a:prstClr val="black"/>
                  </a:solidFill>
                </a:rPr>
                <a:t>  Model</a:t>
              </a:r>
            </a:p>
          </p:txBody>
        </p:sp>
        <p:sp>
          <p:nvSpPr>
            <p:cNvPr id="91" name="TextBox 90"/>
            <p:cNvSpPr txBox="1"/>
            <p:nvPr/>
          </p:nvSpPr>
          <p:spPr>
            <a:xfrm>
              <a:off x="355689" y="2525285"/>
              <a:ext cx="2067466" cy="338555"/>
            </a:xfrm>
            <a:prstGeom prst="rect">
              <a:avLst/>
            </a:prstGeom>
            <a:noFill/>
          </p:spPr>
          <p:txBody>
            <a:bodyPr wrap="square" rtlCol="0">
              <a:spAutoFit/>
            </a:bodyPr>
            <a:lstStyle/>
            <a:p>
              <a:pPr algn="ctr" defTabSz="914400">
                <a:defRPr/>
              </a:pPr>
              <a:r>
                <a:rPr lang="en-US" sz="1600" kern="0" dirty="0" err="1">
                  <a:solidFill>
                    <a:prstClr val="black"/>
                  </a:solidFill>
                </a:rPr>
                <a:t>MapReduce</a:t>
              </a:r>
              <a:r>
                <a:rPr lang="en-US" sz="1600" kern="0" dirty="0">
                  <a:solidFill>
                    <a:prstClr val="black"/>
                  </a:solidFill>
                </a:rPr>
                <a:t>  Model</a:t>
              </a:r>
            </a:p>
          </p:txBody>
        </p:sp>
        <p:grpSp>
          <p:nvGrpSpPr>
            <p:cNvPr id="98" name="Group 97"/>
            <p:cNvGrpSpPr/>
            <p:nvPr/>
          </p:nvGrpSpPr>
          <p:grpSpPr>
            <a:xfrm>
              <a:off x="6090801" y="2479069"/>
              <a:ext cx="5277453" cy="2893597"/>
              <a:chOff x="4694450" y="3124146"/>
              <a:chExt cx="3822092" cy="2013732"/>
            </a:xfrm>
          </p:grpSpPr>
          <p:grpSp>
            <p:nvGrpSpPr>
              <p:cNvPr id="99" name="Group 98"/>
              <p:cNvGrpSpPr/>
              <p:nvPr/>
            </p:nvGrpSpPr>
            <p:grpSpPr>
              <a:xfrm>
                <a:off x="4694450" y="3124146"/>
                <a:ext cx="3822092" cy="1996633"/>
                <a:chOff x="687754" y="1713376"/>
                <a:chExt cx="9667630" cy="4705184"/>
              </a:xfrm>
            </p:grpSpPr>
            <p:sp>
              <p:nvSpPr>
                <p:cNvPr id="101" name="Rectangle 100"/>
                <p:cNvSpPr/>
                <p:nvPr/>
              </p:nvSpPr>
              <p:spPr>
                <a:xfrm>
                  <a:off x="3595076" y="5178057"/>
                  <a:ext cx="6760308" cy="124050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600" kern="0" dirty="0">
                      <a:solidFill>
                        <a:prstClr val="white"/>
                      </a:solidFill>
                    </a:rPr>
                    <a:t>YARN</a:t>
                  </a:r>
                </a:p>
              </p:txBody>
            </p:sp>
            <p:sp>
              <p:nvSpPr>
                <p:cNvPr id="102" name="L-Shape 101"/>
                <p:cNvSpPr/>
                <p:nvPr/>
              </p:nvSpPr>
              <p:spPr>
                <a:xfrm>
                  <a:off x="3595076" y="3454399"/>
                  <a:ext cx="6760304" cy="1632281"/>
                </a:xfrm>
                <a:prstGeom prst="corner">
                  <a:avLst>
                    <a:gd name="adj1" fmla="val 38508"/>
                    <a:gd name="adj2" fmla="val 175135"/>
                  </a:avLst>
                </a:prstGeom>
                <a:solidFill>
                  <a:srgbClr val="A5A5A5"/>
                </a:solidFill>
                <a:ln w="12700" cap="flat" cmpd="sng" algn="ctr">
                  <a:solidFill>
                    <a:srgbClr val="A5A5A5">
                      <a:shade val="50000"/>
                    </a:srgbClr>
                  </a:solidFill>
                  <a:prstDash val="solid"/>
                  <a:miter lim="800000"/>
                </a:ln>
                <a:effectLst/>
              </p:spPr>
              <p:txBody>
                <a:bodyPr rtlCol="0" anchor="ctr"/>
                <a:lstStyle/>
                <a:p>
                  <a:pPr algn="ctr" defTabSz="914400">
                    <a:defRPr/>
                  </a:pPr>
                  <a:r>
                    <a:rPr lang="en-US" sz="1600" kern="0" dirty="0" err="1">
                      <a:solidFill>
                        <a:prstClr val="white"/>
                      </a:solidFill>
                    </a:rPr>
                    <a:t>MapReduce</a:t>
                  </a:r>
                  <a:r>
                    <a:rPr lang="en-US" sz="1600" kern="0" dirty="0">
                      <a:solidFill>
                        <a:prstClr val="white"/>
                      </a:solidFill>
                    </a:rPr>
                    <a:t> V2</a:t>
                  </a:r>
                </a:p>
              </p:txBody>
            </p:sp>
            <p:sp>
              <p:nvSpPr>
                <p:cNvPr id="103" name="Rectangle 102"/>
                <p:cNvSpPr/>
                <p:nvPr/>
              </p:nvSpPr>
              <p:spPr>
                <a:xfrm>
                  <a:off x="7031345" y="3454399"/>
                  <a:ext cx="3324039" cy="922218"/>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914400">
                    <a:defRPr/>
                  </a:pPr>
                  <a:r>
                    <a:rPr lang="en-US" sz="1600" kern="0" dirty="0">
                      <a:solidFill>
                        <a:prstClr val="white"/>
                      </a:solidFill>
                    </a:rPr>
                    <a:t>Harp</a:t>
                  </a:r>
                </a:p>
              </p:txBody>
            </p:sp>
            <p:sp>
              <p:nvSpPr>
                <p:cNvPr id="104" name="Rectangle 103"/>
                <p:cNvSpPr/>
                <p:nvPr/>
              </p:nvSpPr>
              <p:spPr>
                <a:xfrm>
                  <a:off x="3595076" y="1747347"/>
                  <a:ext cx="3324039" cy="1615677"/>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914400">
                    <a:defRPr/>
                  </a:pPr>
                  <a:r>
                    <a:rPr lang="en-US" sz="1600" kern="0" dirty="0" err="1">
                      <a:solidFill>
                        <a:prstClr val="white"/>
                      </a:solidFill>
                    </a:rPr>
                    <a:t>MapReduce</a:t>
                  </a:r>
                  <a:r>
                    <a:rPr lang="en-US" sz="1600" kern="0" dirty="0">
                      <a:solidFill>
                        <a:prstClr val="white"/>
                      </a:solidFill>
                    </a:rPr>
                    <a:t> Applications</a:t>
                  </a:r>
                </a:p>
              </p:txBody>
            </p:sp>
            <p:sp>
              <p:nvSpPr>
                <p:cNvPr id="105" name="Rectangle 104"/>
                <p:cNvSpPr/>
                <p:nvPr/>
              </p:nvSpPr>
              <p:spPr>
                <a:xfrm>
                  <a:off x="7031344" y="1751863"/>
                  <a:ext cx="3324039" cy="1611161"/>
                </a:xfrm>
                <a:prstGeom prst="rect">
                  <a:avLst/>
                </a:prstGeom>
                <a:solidFill>
                  <a:srgbClr val="00B050"/>
                </a:solidFill>
                <a:ln w="12700" cap="flat" cmpd="sng" algn="ctr">
                  <a:solidFill>
                    <a:srgbClr val="70AD47">
                      <a:shade val="50000"/>
                    </a:srgbClr>
                  </a:solidFill>
                  <a:prstDash val="solid"/>
                  <a:miter lim="800000"/>
                </a:ln>
                <a:effectLst/>
              </p:spPr>
              <p:txBody>
                <a:bodyPr rtlCol="0" anchor="ctr"/>
                <a:lstStyle/>
                <a:p>
                  <a:pPr algn="ctr" defTabSz="914400">
                    <a:defRPr/>
                  </a:pPr>
                  <a:r>
                    <a:rPr lang="en-US" sz="1600" kern="0" dirty="0" err="1">
                      <a:solidFill>
                        <a:prstClr val="white"/>
                      </a:solidFill>
                    </a:rPr>
                    <a:t>MapCollective</a:t>
                  </a:r>
                  <a:r>
                    <a:rPr lang="en-US" sz="1600" kern="0" dirty="0">
                      <a:solidFill>
                        <a:prstClr val="white"/>
                      </a:solidFill>
                    </a:rPr>
                    <a:t> Applications</a:t>
                  </a:r>
                </a:p>
              </p:txBody>
            </p:sp>
            <p:sp>
              <p:nvSpPr>
                <p:cNvPr id="106" name="TextBox 105"/>
                <p:cNvSpPr txBox="1"/>
                <p:nvPr/>
              </p:nvSpPr>
              <p:spPr>
                <a:xfrm>
                  <a:off x="765911" y="2333333"/>
                  <a:ext cx="2510197" cy="555226"/>
                </a:xfrm>
                <a:prstGeom prst="rect">
                  <a:avLst/>
                </a:prstGeom>
                <a:noFill/>
              </p:spPr>
              <p:txBody>
                <a:bodyPr wrap="square" rtlCol="0">
                  <a:spAutoFit/>
                </a:bodyPr>
                <a:lstStyle/>
                <a:p>
                  <a:pPr defTabSz="914400">
                    <a:defRPr/>
                  </a:pPr>
                  <a:r>
                    <a:rPr lang="en-US" sz="1600" kern="0" dirty="0">
                      <a:solidFill>
                        <a:prstClr val="black"/>
                      </a:solidFill>
                    </a:rPr>
                    <a:t>Application</a:t>
                  </a:r>
                </a:p>
              </p:txBody>
            </p:sp>
            <p:sp>
              <p:nvSpPr>
                <p:cNvPr id="107" name="TextBox 106"/>
                <p:cNvSpPr txBox="1"/>
                <p:nvPr/>
              </p:nvSpPr>
              <p:spPr>
                <a:xfrm>
                  <a:off x="765911" y="4079840"/>
                  <a:ext cx="2571765" cy="555226"/>
                </a:xfrm>
                <a:prstGeom prst="rect">
                  <a:avLst/>
                </a:prstGeom>
                <a:noFill/>
              </p:spPr>
              <p:txBody>
                <a:bodyPr wrap="square" rtlCol="0">
                  <a:spAutoFit/>
                </a:bodyPr>
                <a:lstStyle/>
                <a:p>
                  <a:pPr defTabSz="914400">
                    <a:defRPr/>
                  </a:pPr>
                  <a:r>
                    <a:rPr lang="en-US" sz="1600" kern="0" dirty="0">
                      <a:solidFill>
                        <a:prstClr val="black"/>
                      </a:solidFill>
                    </a:rPr>
                    <a:t>Framework</a:t>
                  </a:r>
                </a:p>
              </p:txBody>
            </p:sp>
            <p:sp>
              <p:nvSpPr>
                <p:cNvPr id="108" name="TextBox 107"/>
                <p:cNvSpPr txBox="1"/>
                <p:nvPr/>
              </p:nvSpPr>
              <p:spPr>
                <a:xfrm>
                  <a:off x="828665" y="5326604"/>
                  <a:ext cx="2571765" cy="959027"/>
                </a:xfrm>
                <a:prstGeom prst="rect">
                  <a:avLst/>
                </a:prstGeom>
                <a:noFill/>
              </p:spPr>
              <p:txBody>
                <a:bodyPr wrap="square" rtlCol="0">
                  <a:spAutoFit/>
                </a:bodyPr>
                <a:lstStyle/>
                <a:p>
                  <a:pPr defTabSz="914400">
                    <a:defRPr/>
                  </a:pPr>
                  <a:r>
                    <a:rPr lang="en-US" sz="1600" kern="0" dirty="0">
                      <a:solidFill>
                        <a:prstClr val="black"/>
                      </a:solidFill>
                    </a:rPr>
                    <a:t>Resource Manager</a:t>
                  </a:r>
                </a:p>
              </p:txBody>
            </p:sp>
            <p:cxnSp>
              <p:nvCxnSpPr>
                <p:cNvPr id="109" name="Straight Connector 108"/>
                <p:cNvCxnSpPr/>
                <p:nvPr/>
              </p:nvCxnSpPr>
              <p:spPr>
                <a:xfrm>
                  <a:off x="765908" y="3377484"/>
                  <a:ext cx="2235200" cy="7815"/>
                </a:xfrm>
                <a:prstGeom prst="line">
                  <a:avLst/>
                </a:prstGeom>
                <a:noFill/>
                <a:ln w="6350" cap="flat" cmpd="sng" algn="ctr">
                  <a:solidFill>
                    <a:srgbClr val="5B9BD5"/>
                  </a:solidFill>
                  <a:prstDash val="dash"/>
                  <a:miter lim="800000"/>
                </a:ln>
                <a:effectLst/>
              </p:spPr>
            </p:cxnSp>
            <p:cxnSp>
              <p:nvCxnSpPr>
                <p:cNvPr id="110" name="Straight Connector 109"/>
                <p:cNvCxnSpPr/>
                <p:nvPr/>
              </p:nvCxnSpPr>
              <p:spPr>
                <a:xfrm>
                  <a:off x="765908" y="1713376"/>
                  <a:ext cx="2235200" cy="7815"/>
                </a:xfrm>
                <a:prstGeom prst="line">
                  <a:avLst/>
                </a:prstGeom>
                <a:noFill/>
                <a:ln w="6350" cap="flat" cmpd="sng" algn="ctr">
                  <a:solidFill>
                    <a:srgbClr val="5B9BD5"/>
                  </a:solidFill>
                  <a:prstDash val="dash"/>
                  <a:miter lim="800000"/>
                </a:ln>
                <a:effectLst/>
              </p:spPr>
            </p:cxnSp>
            <p:cxnSp>
              <p:nvCxnSpPr>
                <p:cNvPr id="111" name="Straight Connector 110"/>
                <p:cNvCxnSpPr/>
                <p:nvPr/>
              </p:nvCxnSpPr>
              <p:spPr>
                <a:xfrm>
                  <a:off x="687754" y="5104271"/>
                  <a:ext cx="2235200" cy="7815"/>
                </a:xfrm>
                <a:prstGeom prst="line">
                  <a:avLst/>
                </a:prstGeom>
                <a:noFill/>
                <a:ln w="6350" cap="flat" cmpd="sng" algn="ctr">
                  <a:solidFill>
                    <a:srgbClr val="5B9BD5"/>
                  </a:solidFill>
                  <a:prstDash val="dash"/>
                  <a:miter lim="800000"/>
                </a:ln>
                <a:effectLst/>
              </p:spPr>
            </p:cxnSp>
          </p:grpSp>
          <p:cxnSp>
            <p:nvCxnSpPr>
              <p:cNvPr id="100" name="Straight Connector 99"/>
              <p:cNvCxnSpPr/>
              <p:nvPr/>
            </p:nvCxnSpPr>
            <p:spPr>
              <a:xfrm>
                <a:off x="4714967" y="5134561"/>
                <a:ext cx="883685" cy="3317"/>
              </a:xfrm>
              <a:prstGeom prst="line">
                <a:avLst/>
              </a:prstGeom>
              <a:noFill/>
              <a:ln w="6350" cap="flat" cmpd="sng" algn="ctr">
                <a:solidFill>
                  <a:srgbClr val="5B9BD5"/>
                </a:solidFill>
                <a:prstDash val="dash"/>
                <a:miter lim="800000"/>
              </a:ln>
              <a:effectLst/>
            </p:spPr>
          </p:cxnSp>
        </p:grpSp>
        <p:cxnSp>
          <p:nvCxnSpPr>
            <p:cNvPr id="112" name="Straight Connector 111"/>
            <p:cNvCxnSpPr/>
            <p:nvPr/>
          </p:nvCxnSpPr>
          <p:spPr>
            <a:xfrm>
              <a:off x="1287345" y="5024818"/>
              <a:ext cx="291239" cy="0"/>
            </a:xfrm>
            <a:prstGeom prst="line">
              <a:avLst/>
            </a:prstGeom>
            <a:noFill/>
            <a:ln w="50800" cap="rnd" cmpd="sng" algn="ctr">
              <a:solidFill>
                <a:srgbClr val="5B9BD5"/>
              </a:solidFill>
              <a:prstDash val="sysDot"/>
              <a:round/>
            </a:ln>
            <a:effectLst/>
          </p:spPr>
        </p:cxnSp>
        <p:sp>
          <p:nvSpPr>
            <p:cNvPr id="2" name="Curved Right Arrow 1"/>
            <p:cNvSpPr/>
            <p:nvPr/>
          </p:nvSpPr>
          <p:spPr>
            <a:xfrm rot="10800000" flipH="1">
              <a:off x="3065601" y="3533101"/>
              <a:ext cx="297416" cy="1374565"/>
            </a:xfrm>
            <a:prstGeom prst="curved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black"/>
                </a:solidFill>
              </a:endParaRPr>
            </a:p>
          </p:txBody>
        </p:sp>
      </p:grpSp>
      <p:sp>
        <p:nvSpPr>
          <p:cNvPr id="41" name="Content Placeholder 2"/>
          <p:cNvSpPr txBox="1">
            <a:spLocks/>
          </p:cNvSpPr>
          <p:nvPr/>
        </p:nvSpPr>
        <p:spPr>
          <a:xfrm>
            <a:off x="1579585" y="5499899"/>
            <a:ext cx="9473426" cy="891450"/>
          </a:xfrm>
          <a:prstGeom prst="rect">
            <a:avLst/>
          </a:prstGeom>
        </p:spPr>
        <p:txBody>
          <a:bodyPr>
            <a:normAutofit/>
          </a:bodyPr>
          <a:lst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lnSpc>
                <a:spcPts val="2000"/>
              </a:lnSpc>
              <a:spcBef>
                <a:spcPts val="0"/>
              </a:spcBef>
              <a:buFont typeface="Arial" pitchFamily="34" charset="0"/>
              <a:buNone/>
            </a:pPr>
            <a:r>
              <a:rPr lang="en-US" sz="1800" dirty="0">
                <a:solidFill>
                  <a:prstClr val="black"/>
                </a:solidFill>
              </a:rPr>
              <a:t>Harp is an open-source project developed at Indiana University [6], it has:</a:t>
            </a:r>
          </a:p>
          <a:p>
            <a:pPr marL="342900" indent="-342900">
              <a:lnSpc>
                <a:spcPts val="2000"/>
              </a:lnSpc>
              <a:spcBef>
                <a:spcPts val="0"/>
              </a:spcBef>
              <a:buFont typeface="Arial" charset="0"/>
              <a:buChar char="•"/>
            </a:pPr>
            <a:r>
              <a:rPr lang="en-US" sz="1800" dirty="0">
                <a:solidFill>
                  <a:prstClr val="black"/>
                </a:solidFill>
              </a:rPr>
              <a:t>MPI-like </a:t>
            </a:r>
            <a:r>
              <a:rPr lang="en-US" sz="1800" b="1" dirty="0">
                <a:solidFill>
                  <a:prstClr val="black"/>
                </a:solidFill>
              </a:rPr>
              <a:t>collective communication </a:t>
            </a:r>
            <a:r>
              <a:rPr lang="en-US" sz="1800" dirty="0">
                <a:solidFill>
                  <a:prstClr val="black"/>
                </a:solidFill>
              </a:rPr>
              <a:t>operations that are highly optimized for big data problems.</a:t>
            </a:r>
          </a:p>
          <a:p>
            <a:pPr marL="342900" indent="-342900">
              <a:lnSpc>
                <a:spcPts val="2000"/>
              </a:lnSpc>
              <a:spcBef>
                <a:spcPts val="0"/>
              </a:spcBef>
              <a:buFont typeface="Arial" charset="0"/>
              <a:buChar char="•"/>
            </a:pPr>
            <a:r>
              <a:rPr lang="en-US" sz="1800" dirty="0">
                <a:solidFill>
                  <a:prstClr val="black"/>
                </a:solidFill>
              </a:rPr>
              <a:t>Harp has efficient and innovative </a:t>
            </a:r>
            <a:r>
              <a:rPr lang="en-US" sz="1800" b="1" dirty="0">
                <a:solidFill>
                  <a:prstClr val="black"/>
                </a:solidFill>
              </a:rPr>
              <a:t>computation models </a:t>
            </a:r>
            <a:r>
              <a:rPr lang="en-US" sz="1800" dirty="0">
                <a:solidFill>
                  <a:prstClr val="black"/>
                </a:solidFill>
              </a:rPr>
              <a:t>for different machine learning problems. </a:t>
            </a:r>
            <a:endParaRPr lang="en-US" dirty="0">
              <a:solidFill>
                <a:prstClr val="black"/>
              </a:solidFill>
            </a:endParaRPr>
          </a:p>
        </p:txBody>
      </p:sp>
      <p:sp>
        <p:nvSpPr>
          <p:cNvPr id="4" name="TextBox 3"/>
          <p:cNvSpPr txBox="1"/>
          <p:nvPr/>
        </p:nvSpPr>
        <p:spPr>
          <a:xfrm>
            <a:off x="1581377" y="6481185"/>
            <a:ext cx="4008918" cy="276999"/>
          </a:xfrm>
          <a:prstGeom prst="rect">
            <a:avLst/>
          </a:prstGeom>
          <a:noFill/>
        </p:spPr>
        <p:txBody>
          <a:bodyPr wrap="none" rtlCol="0">
            <a:spAutoFit/>
          </a:bodyPr>
          <a:lstStyle/>
          <a:p>
            <a:r>
              <a:rPr lang="en-US" sz="1200" dirty="0">
                <a:solidFill>
                  <a:schemeClr val="tx1">
                    <a:lumMod val="65000"/>
                    <a:lumOff val="35000"/>
                  </a:schemeClr>
                </a:solidFill>
              </a:rPr>
              <a:t>[6] Harp project. Available at https://dsc-spidal.github.io/harp</a:t>
            </a:r>
          </a:p>
        </p:txBody>
      </p:sp>
    </p:spTree>
    <p:extLst>
      <p:ext uri="{BB962C8B-B14F-4D97-AF65-F5344CB8AC3E}">
        <p14:creationId xmlns:p14="http://schemas.microsoft.com/office/powerpoint/2010/main" val="2043979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45" y="1925048"/>
            <a:ext cx="6254051" cy="453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stretch>
            <a:fillRect/>
          </a:stretch>
        </p:blipFill>
        <p:spPr>
          <a:xfrm>
            <a:off x="0" y="-191474"/>
            <a:ext cx="12192000" cy="1111085"/>
          </a:xfrm>
          <a:prstGeom prst="rect">
            <a:avLst/>
          </a:prstGeom>
        </p:spPr>
      </p:pic>
      <p:sp>
        <p:nvSpPr>
          <p:cNvPr id="7" name="TextBox 6"/>
          <p:cNvSpPr txBox="1"/>
          <p:nvPr/>
        </p:nvSpPr>
        <p:spPr>
          <a:xfrm>
            <a:off x="523645" y="1100473"/>
            <a:ext cx="11383950" cy="584775"/>
          </a:xfrm>
          <a:prstGeom prst="rect">
            <a:avLst/>
          </a:prstGeom>
          <a:noFill/>
        </p:spPr>
        <p:txBody>
          <a:bodyPr wrap="none" rtlCol="0">
            <a:spAutoFit/>
          </a:bodyPr>
          <a:lstStyle/>
          <a:p>
            <a:r>
              <a:rPr lang="en-US" sz="3200" dirty="0"/>
              <a:t>Harp-DAAL Framework for Multi-core and Many-core architectures </a:t>
            </a:r>
          </a:p>
        </p:txBody>
      </p:sp>
      <p:sp>
        <p:nvSpPr>
          <p:cNvPr id="9" name="TextBox 8"/>
          <p:cNvSpPr txBox="1"/>
          <p:nvPr/>
        </p:nvSpPr>
        <p:spPr>
          <a:xfrm>
            <a:off x="7358980" y="1925048"/>
            <a:ext cx="3818357" cy="3477875"/>
          </a:xfrm>
          <a:prstGeom prst="rect">
            <a:avLst/>
          </a:prstGeom>
          <a:noFill/>
        </p:spPr>
        <p:txBody>
          <a:bodyPr wrap="square" rtlCol="0">
            <a:spAutoFit/>
          </a:bodyPr>
          <a:lstStyle/>
          <a:p>
            <a:pPr marL="285750" indent="-285750">
              <a:buFont typeface="Arial" charset="0"/>
              <a:buChar char="•"/>
            </a:pPr>
            <a:r>
              <a:rPr lang="en-US" sz="2000" dirty="0"/>
              <a:t>Bridge the gap between HPC hardware and Big data/Machine learning Software</a:t>
            </a:r>
          </a:p>
          <a:p>
            <a:pPr marL="285750" indent="-285750">
              <a:buFont typeface="Arial" charset="0"/>
              <a:buChar char="•"/>
            </a:pPr>
            <a:endParaRPr lang="en-US" sz="2000" dirty="0"/>
          </a:p>
          <a:p>
            <a:pPr marL="285750" indent="-285750">
              <a:buFont typeface="Arial" charset="0"/>
              <a:buChar char="•"/>
            </a:pPr>
            <a:r>
              <a:rPr lang="en-US" sz="2000" dirty="0"/>
              <a:t>Support Iterative Computation,  Collective Communication,  Intel DAAL and native kernels</a:t>
            </a:r>
          </a:p>
          <a:p>
            <a:pPr marL="285750" indent="-285750">
              <a:buFont typeface="Arial" charset="0"/>
              <a:buChar char="•"/>
            </a:pPr>
            <a:endParaRPr lang="en-US" sz="2000" dirty="0"/>
          </a:p>
          <a:p>
            <a:pPr marL="285750" indent="-285750">
              <a:buFont typeface="Arial" charset="0"/>
              <a:buChar char="•"/>
            </a:pPr>
            <a:r>
              <a:rPr lang="en-US" sz="2000" dirty="0"/>
              <a:t>Portable to  new many-core architectures like Xeon Phi and run on Haswell and KNL clusters</a:t>
            </a:r>
          </a:p>
        </p:txBody>
      </p:sp>
    </p:spTree>
    <p:extLst>
      <p:ext uri="{BB962C8B-B14F-4D97-AF65-F5344CB8AC3E}">
        <p14:creationId xmlns:p14="http://schemas.microsoft.com/office/powerpoint/2010/main" val="313706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8137" y="220275"/>
            <a:ext cx="6981848" cy="830997"/>
          </a:xfrm>
          <a:prstGeom prst="rect">
            <a:avLst/>
          </a:prstGeom>
          <a:noFill/>
        </p:spPr>
        <p:txBody>
          <a:bodyPr wrap="none" rtlCol="0">
            <a:spAutoFit/>
          </a:bodyPr>
          <a:lstStyle/>
          <a:p>
            <a:r>
              <a:rPr lang="en-US" sz="2400" b="1" dirty="0"/>
              <a:t>Harp-DAAL: Machine Learning Algorithms </a:t>
            </a:r>
          </a:p>
          <a:p>
            <a:r>
              <a:rPr lang="en-US" sz="2400" b="1" dirty="0" err="1"/>
              <a:t>witin</a:t>
            </a:r>
            <a:r>
              <a:rPr lang="en-US" sz="2400" b="1" dirty="0"/>
              <a:t> Hadoop Clusters on Multi/Many-core Hardware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5156" y="1335505"/>
            <a:ext cx="6669927" cy="4067490"/>
          </a:xfrm>
          <a:prstGeom prst="rect">
            <a:avLst/>
          </a:prstGeom>
        </p:spPr>
      </p:pic>
      <p:sp>
        <p:nvSpPr>
          <p:cNvPr id="8" name="TextBox 7"/>
          <p:cNvSpPr txBox="1"/>
          <p:nvPr/>
        </p:nvSpPr>
        <p:spPr>
          <a:xfrm>
            <a:off x="1812422" y="5819635"/>
            <a:ext cx="8095614" cy="923330"/>
          </a:xfrm>
          <a:prstGeom prst="rect">
            <a:avLst/>
          </a:prstGeom>
          <a:noFill/>
        </p:spPr>
        <p:txBody>
          <a:bodyPr wrap="none" rtlCol="0">
            <a:spAutoFit/>
          </a:bodyPr>
          <a:lstStyle/>
          <a:p>
            <a:pPr marL="285750" indent="-285750">
              <a:buFont typeface="Arial" charset="0"/>
              <a:buChar char="•"/>
            </a:pPr>
            <a:r>
              <a:rPr lang="en-US" dirty="0"/>
              <a:t>Bridge the gap between HPC hardware and Big data/Machine learning Software</a:t>
            </a:r>
          </a:p>
          <a:p>
            <a:pPr marL="285750" indent="-285750">
              <a:buFont typeface="Arial" charset="0"/>
              <a:buChar char="•"/>
            </a:pPr>
            <a:r>
              <a:rPr lang="en-US" dirty="0"/>
              <a:t>Iterative </a:t>
            </a:r>
            <a:r>
              <a:rPr lang="en-US" dirty="0" err="1"/>
              <a:t>MapReduce</a:t>
            </a:r>
            <a:r>
              <a:rPr lang="en-US" dirty="0"/>
              <a:t> + Collective Communication + Intel DAAL HPC native kernels</a:t>
            </a:r>
          </a:p>
          <a:p>
            <a:pPr marL="285750" indent="-285750">
              <a:buFont typeface="Arial" charset="0"/>
              <a:buChar char="•"/>
            </a:pPr>
            <a:r>
              <a:rPr lang="en-US" dirty="0"/>
              <a:t>Good support to new many-core architecture like Intel Xeon Phi KNL</a:t>
            </a:r>
          </a:p>
        </p:txBody>
      </p:sp>
    </p:spTree>
    <p:extLst>
      <p:ext uri="{BB962C8B-B14F-4D97-AF65-F5344CB8AC3E}">
        <p14:creationId xmlns:p14="http://schemas.microsoft.com/office/powerpoint/2010/main" val="332741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957" y="1585368"/>
            <a:ext cx="755142" cy="44246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689" y="4161576"/>
            <a:ext cx="755142" cy="44246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053" y="2862930"/>
            <a:ext cx="755142" cy="44246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828" y="2181206"/>
            <a:ext cx="755142" cy="442465"/>
          </a:xfrm>
          <a:prstGeom prst="rect">
            <a:avLst/>
          </a:prstGeom>
        </p:spPr>
      </p:pic>
      <p:cxnSp>
        <p:nvCxnSpPr>
          <p:cNvPr id="18" name="Straight Connector 17"/>
          <p:cNvCxnSpPr/>
          <p:nvPr/>
        </p:nvCxnSpPr>
        <p:spPr>
          <a:xfrm flipV="1">
            <a:off x="3141098" y="2623671"/>
            <a:ext cx="586861" cy="2129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61431" y="1626505"/>
            <a:ext cx="6144685" cy="384600"/>
          </a:xfrm>
          <a:prstGeom prst="rect">
            <a:avLst/>
          </a:prstGeom>
          <a:noFill/>
        </p:spPr>
        <p:txBody>
          <a:bodyPr wrap="none" lIns="91308" tIns="45660" rIns="91308" bIns="45660" rtlCol="0">
            <a:spAutoFit/>
          </a:bodyPr>
          <a:lstStyle/>
          <a:p>
            <a:pPr algn="ctr"/>
            <a:r>
              <a:rPr lang="en-US" b="1" dirty="0">
                <a:solidFill>
                  <a:prstClr val="white">
                    <a:lumMod val="50000"/>
                  </a:prstClr>
                </a:solidFill>
              </a:rPr>
              <a:t>1.      Introduction: HPC-ABDS, Harp (Hadoop plug in), DAAL </a:t>
            </a:r>
          </a:p>
        </p:txBody>
      </p:sp>
      <p:sp>
        <p:nvSpPr>
          <p:cNvPr id="23" name="TextBox 22"/>
          <p:cNvSpPr txBox="1"/>
          <p:nvPr/>
        </p:nvSpPr>
        <p:spPr>
          <a:xfrm>
            <a:off x="3261431" y="2220786"/>
            <a:ext cx="3603669" cy="384600"/>
          </a:xfrm>
          <a:prstGeom prst="rect">
            <a:avLst/>
          </a:prstGeom>
          <a:noFill/>
        </p:spPr>
        <p:txBody>
          <a:bodyPr wrap="none" lIns="91308" tIns="45660" rIns="91308" bIns="45660" rtlCol="0">
            <a:spAutoFit/>
          </a:bodyPr>
          <a:lstStyle/>
          <a:p>
            <a:r>
              <a:rPr lang="en-US" b="1" dirty="0">
                <a:solidFill>
                  <a:srgbClr val="31859C"/>
                </a:solidFill>
              </a:rPr>
              <a:t>2.      Optimization Methodologies</a:t>
            </a:r>
          </a:p>
        </p:txBody>
      </p:sp>
      <p:sp>
        <p:nvSpPr>
          <p:cNvPr id="24" name="TextBox 23"/>
          <p:cNvSpPr txBox="1"/>
          <p:nvPr/>
        </p:nvSpPr>
        <p:spPr>
          <a:xfrm>
            <a:off x="3326856" y="2888465"/>
            <a:ext cx="7941365" cy="384600"/>
          </a:xfrm>
          <a:prstGeom prst="rect">
            <a:avLst/>
          </a:prstGeom>
          <a:noFill/>
        </p:spPr>
        <p:txBody>
          <a:bodyPr wrap="square" lIns="91308" tIns="45660" rIns="91308" bIns="45660" rtlCol="0">
            <a:spAutoFit/>
          </a:bodyPr>
          <a:lstStyle/>
          <a:p>
            <a:r>
              <a:rPr lang="en-US" b="1" dirty="0">
                <a:solidFill>
                  <a:prstClr val="white">
                    <a:lumMod val="50000"/>
                  </a:prstClr>
                </a:solidFill>
              </a:rPr>
              <a:t>3.      Results (configuration, benchmark) </a:t>
            </a:r>
          </a:p>
        </p:txBody>
      </p:sp>
      <p:sp>
        <p:nvSpPr>
          <p:cNvPr id="25" name="TextBox 24"/>
          <p:cNvSpPr txBox="1"/>
          <p:nvPr/>
        </p:nvSpPr>
        <p:spPr>
          <a:xfrm>
            <a:off x="3371030" y="3561878"/>
            <a:ext cx="3646373" cy="384600"/>
          </a:xfrm>
          <a:prstGeom prst="rect">
            <a:avLst/>
          </a:prstGeom>
          <a:noFill/>
        </p:spPr>
        <p:txBody>
          <a:bodyPr wrap="none" lIns="91308" tIns="45660" rIns="91308" bIns="45660" rtlCol="0">
            <a:spAutoFit/>
          </a:bodyPr>
          <a:lstStyle/>
          <a:p>
            <a:r>
              <a:rPr lang="en-US" b="1" dirty="0">
                <a:solidFill>
                  <a:prstClr val="white">
                    <a:lumMod val="50000"/>
                  </a:prstClr>
                </a:solidFill>
              </a:rPr>
              <a:t>4.      Code Optimization Highlights</a:t>
            </a:r>
          </a:p>
        </p:txBody>
      </p:sp>
      <p:sp>
        <p:nvSpPr>
          <p:cNvPr id="26" name="TextBox 25"/>
          <p:cNvSpPr txBox="1"/>
          <p:nvPr/>
        </p:nvSpPr>
        <p:spPr>
          <a:xfrm>
            <a:off x="3399793" y="4198125"/>
            <a:ext cx="3663493" cy="384600"/>
          </a:xfrm>
          <a:prstGeom prst="rect">
            <a:avLst/>
          </a:prstGeom>
          <a:noFill/>
        </p:spPr>
        <p:txBody>
          <a:bodyPr wrap="none" lIns="91308" tIns="45660" rIns="91308" bIns="45660" rtlCol="0">
            <a:spAutoFit/>
          </a:bodyPr>
          <a:lstStyle/>
          <a:p>
            <a:r>
              <a:rPr lang="en-US" b="1" dirty="0">
                <a:solidFill>
                  <a:prstClr val="white">
                    <a:lumMod val="50000"/>
                  </a:prstClr>
                </a:solidFill>
              </a:rPr>
              <a:t>5.      Conclusions and Future Work</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1" y="3516073"/>
            <a:ext cx="755142" cy="442465"/>
          </a:xfrm>
          <a:prstGeom prst="rect">
            <a:avLst/>
          </a:prstGeom>
        </p:spPr>
      </p:pic>
      <p:sp>
        <p:nvSpPr>
          <p:cNvPr id="32" name="TextBox 31"/>
          <p:cNvSpPr txBox="1"/>
          <p:nvPr/>
        </p:nvSpPr>
        <p:spPr>
          <a:xfrm>
            <a:off x="4797631" y="403059"/>
            <a:ext cx="1965336" cy="784709"/>
          </a:xfrm>
          <a:prstGeom prst="rect">
            <a:avLst/>
          </a:prstGeom>
          <a:noFill/>
        </p:spPr>
        <p:txBody>
          <a:bodyPr wrap="none" lIns="91308" tIns="45660" rIns="91308" bIns="45660" rtlCol="0">
            <a:spAutoFit/>
          </a:bodyPr>
          <a:lstStyle/>
          <a:p>
            <a:pPr algn="ctr">
              <a:spcBef>
                <a:spcPct val="0"/>
              </a:spcBef>
            </a:pPr>
            <a:r>
              <a:rPr lang="en-US" sz="45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p>
        </p:txBody>
      </p:sp>
    </p:spTree>
    <p:extLst>
      <p:ext uri="{BB962C8B-B14F-4D97-AF65-F5344CB8AC3E}">
        <p14:creationId xmlns:p14="http://schemas.microsoft.com/office/powerpoint/2010/main" val="406670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ontent Placeholder 65"/>
          <p:cNvSpPr>
            <a:spLocks noGrp="1"/>
          </p:cNvSpPr>
          <p:nvPr>
            <p:ph idx="1"/>
          </p:nvPr>
        </p:nvSpPr>
        <p:spPr>
          <a:xfrm>
            <a:off x="7701554" y="1320023"/>
            <a:ext cx="3962400" cy="5153962"/>
          </a:xfrm>
        </p:spPr>
        <p:txBody>
          <a:bodyPr>
            <a:normAutofit/>
          </a:bodyPr>
          <a:lstStyle/>
          <a:p>
            <a:pPr marL="0" indent="0">
              <a:buNone/>
            </a:pPr>
            <a:r>
              <a:rPr lang="en-US" sz="2000" b="1" dirty="0"/>
              <a:t>Comparison of Reductions:</a:t>
            </a:r>
          </a:p>
          <a:p>
            <a:pPr marL="231775" indent="-231775"/>
            <a:r>
              <a:rPr lang="en-US" sz="2000" dirty="0"/>
              <a:t>Separate Map and Reduce Tasks</a:t>
            </a:r>
          </a:p>
          <a:p>
            <a:pPr marL="231775" indent="-231775"/>
            <a:r>
              <a:rPr lang="en-US" sz="2000" dirty="0"/>
              <a:t>Switching tasks is expensive</a:t>
            </a:r>
          </a:p>
          <a:p>
            <a:pPr marL="231775" indent="-231775"/>
            <a:r>
              <a:rPr lang="en-US" sz="2000" dirty="0"/>
              <a:t>MPI only has one sets of tasks for map and reduce</a:t>
            </a:r>
          </a:p>
          <a:p>
            <a:pPr marL="231775" indent="-231775"/>
            <a:r>
              <a:rPr lang="en-US" sz="2000" dirty="0"/>
              <a:t>MPI achieves </a:t>
            </a:r>
            <a:r>
              <a:rPr lang="en-US" sz="2000" dirty="0" err="1"/>
              <a:t>AllReduce</a:t>
            </a:r>
            <a:r>
              <a:rPr lang="en-US" sz="2000" dirty="0"/>
              <a:t> by interleaving multiple binary trees</a:t>
            </a:r>
          </a:p>
          <a:p>
            <a:pPr marL="231775" indent="-231775"/>
            <a:r>
              <a:rPr lang="en-US" sz="2000" dirty="0"/>
              <a:t>MPI gets efficiency by using shared memory intra-node (e.g. multi-/</a:t>
            </a:r>
            <a:r>
              <a:rPr lang="en-US" sz="2000" dirty="0" err="1"/>
              <a:t>manycore</a:t>
            </a:r>
            <a:r>
              <a:rPr lang="en-US" sz="2000" dirty="0"/>
              <a:t>, GPU)</a:t>
            </a:r>
          </a:p>
          <a:p>
            <a:pPr marL="231775" indent="-231775"/>
            <a:endParaRPr lang="en-US" sz="2000" dirty="0"/>
          </a:p>
          <a:p>
            <a:pPr marL="231775" indent="-231775"/>
            <a:endParaRPr lang="en-US" sz="2000" dirty="0"/>
          </a:p>
        </p:txBody>
      </p:sp>
      <p:sp>
        <p:nvSpPr>
          <p:cNvPr id="65" name="Title 64"/>
          <p:cNvSpPr>
            <a:spLocks noGrp="1"/>
          </p:cNvSpPr>
          <p:nvPr>
            <p:ph type="title"/>
          </p:nvPr>
        </p:nvSpPr>
        <p:spPr>
          <a:xfrm>
            <a:off x="576739" y="-26640"/>
            <a:ext cx="10972800" cy="1143001"/>
          </a:xfrm>
        </p:spPr>
        <p:txBody>
          <a:bodyPr>
            <a:noAutofit/>
          </a:bodyPr>
          <a:lstStyle/>
          <a:p>
            <a:pPr eaLnBrk="0" fontAlgn="base" hangingPunct="0">
              <a:spcAft>
                <a:spcPct val="0"/>
              </a:spcAft>
            </a:pPr>
            <a:r>
              <a:rPr lang="en-US" sz="3200" b="1" dirty="0">
                <a:solidFill>
                  <a:srgbClr val="4BACC6">
                    <a:lumMod val="75000"/>
                  </a:srgbClr>
                </a:solidFill>
                <a:effectLst>
                  <a:outerShdw blurRad="50800" dist="25400" dir="5400000" algn="t" rotWithShape="0">
                    <a:prstClr val="black">
                      <a:alpha val="40000"/>
                    </a:prstClr>
                  </a:outerShdw>
                </a:effectLst>
                <a:cs typeface="Times New Roman" pitchFamily="18" charset="0"/>
              </a:rPr>
              <a:t>General Reduction in Hadoop, Spark, </a:t>
            </a:r>
            <a:r>
              <a:rPr lang="en-US" sz="3200" b="1" dirty="0" err="1">
                <a:solidFill>
                  <a:srgbClr val="4BACC6">
                    <a:lumMod val="75000"/>
                  </a:srgbClr>
                </a:solidFill>
                <a:effectLst>
                  <a:outerShdw blurRad="50800" dist="25400" dir="5400000" algn="t" rotWithShape="0">
                    <a:prstClr val="black">
                      <a:alpha val="40000"/>
                    </a:prstClr>
                  </a:outerShdw>
                </a:effectLst>
                <a:cs typeface="Times New Roman" pitchFamily="18" charset="0"/>
              </a:rPr>
              <a:t>Flink</a:t>
            </a:r>
            <a:endParaRPr lang="en-US" sz="3200" b="1" dirty="0">
              <a:solidFill>
                <a:srgbClr val="4BACC6">
                  <a:lumMod val="75000"/>
                </a:srgbClr>
              </a:solidFill>
              <a:effectLst>
                <a:outerShdw blurRad="50800" dist="25400" dir="5400000" algn="t" rotWithShape="0">
                  <a:prstClr val="black">
                    <a:alpha val="40000"/>
                  </a:prstClr>
                </a:outerShdw>
              </a:effectLst>
              <a:cs typeface="Times New Roman" pitchFamily="18" charset="0"/>
            </a:endParaRPr>
          </a:p>
        </p:txBody>
      </p:sp>
      <p:sp>
        <p:nvSpPr>
          <p:cNvPr id="51" name="TextBox 50"/>
          <p:cNvSpPr txBox="1"/>
          <p:nvPr/>
        </p:nvSpPr>
        <p:spPr>
          <a:xfrm>
            <a:off x="579931" y="1165493"/>
            <a:ext cx="1556662" cy="384721"/>
          </a:xfrm>
          <a:prstGeom prst="rect">
            <a:avLst/>
          </a:prstGeom>
          <a:noFill/>
        </p:spPr>
        <p:txBody>
          <a:bodyPr wrap="square" rtlCol="0">
            <a:spAutoFit/>
          </a:bodyPr>
          <a:lstStyle/>
          <a:p>
            <a:pPr eaLnBrk="1" fontAlgn="auto" hangingPunct="1">
              <a:spcBef>
                <a:spcPts val="0"/>
              </a:spcBef>
              <a:spcAft>
                <a:spcPts val="0"/>
              </a:spcAft>
            </a:pPr>
            <a:r>
              <a:rPr lang="en-US" b="1" i="0" dirty="0">
                <a:solidFill>
                  <a:prstClr val="black"/>
                </a:solidFill>
                <a:latin typeface="Calibri" panose="020F0502020204030204"/>
                <a:ea typeface="+mn-ea"/>
              </a:rPr>
              <a:t>Map Tasks</a:t>
            </a:r>
          </a:p>
        </p:txBody>
      </p:sp>
      <p:grpSp>
        <p:nvGrpSpPr>
          <p:cNvPr id="64" name="Group 63"/>
          <p:cNvGrpSpPr/>
          <p:nvPr/>
        </p:nvGrpSpPr>
        <p:grpSpPr>
          <a:xfrm>
            <a:off x="706057" y="1571275"/>
            <a:ext cx="6693226" cy="4521674"/>
            <a:chOff x="1713128" y="1091745"/>
            <a:chExt cx="5888176" cy="4521674"/>
          </a:xfrm>
        </p:grpSpPr>
        <p:sp>
          <p:nvSpPr>
            <p:cNvPr id="42" name="Oval 41"/>
            <p:cNvSpPr/>
            <p:nvPr/>
          </p:nvSpPr>
          <p:spPr>
            <a:xfrm>
              <a:off x="1713128" y="1091745"/>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Oval 42"/>
            <p:cNvSpPr/>
            <p:nvPr/>
          </p:nvSpPr>
          <p:spPr>
            <a:xfrm>
              <a:off x="1713128" y="2593551"/>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Oval 43"/>
            <p:cNvSpPr/>
            <p:nvPr/>
          </p:nvSpPr>
          <p:spPr>
            <a:xfrm>
              <a:off x="1713128" y="4095357"/>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Oval 44"/>
            <p:cNvSpPr/>
            <p:nvPr/>
          </p:nvSpPr>
          <p:spPr>
            <a:xfrm>
              <a:off x="3832929" y="3181711"/>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46" name="Straight Arrow Connector 45"/>
            <p:cNvCxnSpPr>
              <a:stCxn id="42" idx="6"/>
              <a:endCxn id="45" idx="2"/>
            </p:cNvCxnSpPr>
            <p:nvPr/>
          </p:nvCxnSpPr>
          <p:spPr>
            <a:xfrm>
              <a:off x="2449974" y="1460168"/>
              <a:ext cx="1382955" cy="2089966"/>
            </a:xfrm>
            <a:prstGeom prst="straightConnector1">
              <a:avLst/>
            </a:prstGeom>
            <a:noFill/>
            <a:ln w="19050" cap="flat" cmpd="sng" algn="ctr">
              <a:solidFill>
                <a:srgbClr val="5B9BD5"/>
              </a:solidFill>
              <a:prstDash val="solid"/>
              <a:miter lim="800000"/>
              <a:tailEnd type="triangle"/>
            </a:ln>
            <a:effectLst/>
          </p:spPr>
        </p:cxnSp>
        <p:cxnSp>
          <p:nvCxnSpPr>
            <p:cNvPr id="47" name="Straight Arrow Connector 46"/>
            <p:cNvCxnSpPr>
              <a:stCxn id="43" idx="6"/>
              <a:endCxn id="45" idx="2"/>
            </p:cNvCxnSpPr>
            <p:nvPr/>
          </p:nvCxnSpPr>
          <p:spPr>
            <a:xfrm>
              <a:off x="2449974" y="2961974"/>
              <a:ext cx="1382955" cy="588160"/>
            </a:xfrm>
            <a:prstGeom prst="straightConnector1">
              <a:avLst/>
            </a:prstGeom>
            <a:noFill/>
            <a:ln w="19050" cap="flat" cmpd="sng" algn="ctr">
              <a:solidFill>
                <a:srgbClr val="5B9BD5"/>
              </a:solidFill>
              <a:prstDash val="solid"/>
              <a:miter lim="800000"/>
              <a:tailEnd type="triangle"/>
            </a:ln>
            <a:effectLst/>
          </p:spPr>
        </p:cxnSp>
        <p:cxnSp>
          <p:nvCxnSpPr>
            <p:cNvPr id="48" name="Straight Arrow Connector 47"/>
            <p:cNvCxnSpPr>
              <a:stCxn id="44" idx="6"/>
              <a:endCxn id="45" idx="2"/>
            </p:cNvCxnSpPr>
            <p:nvPr/>
          </p:nvCxnSpPr>
          <p:spPr>
            <a:xfrm flipV="1">
              <a:off x="2449974" y="3550134"/>
              <a:ext cx="1382955" cy="913646"/>
            </a:xfrm>
            <a:prstGeom prst="straightConnector1">
              <a:avLst/>
            </a:prstGeom>
            <a:noFill/>
            <a:ln w="19050" cap="flat" cmpd="sng" algn="ctr">
              <a:solidFill>
                <a:srgbClr val="5B9BD5"/>
              </a:solidFill>
              <a:prstDash val="solid"/>
              <a:miter lim="800000"/>
              <a:tailEnd type="triangle"/>
            </a:ln>
            <a:effectLst/>
          </p:spPr>
        </p:cxnSp>
        <p:cxnSp>
          <p:nvCxnSpPr>
            <p:cNvPr id="49" name="Straight Connector 48"/>
            <p:cNvCxnSpPr>
              <a:stCxn id="44" idx="0"/>
              <a:endCxn id="43" idx="4"/>
            </p:cNvCxnSpPr>
            <p:nvPr/>
          </p:nvCxnSpPr>
          <p:spPr>
            <a:xfrm flipV="1">
              <a:off x="2081551" y="3330397"/>
              <a:ext cx="0" cy="764960"/>
            </a:xfrm>
            <a:prstGeom prst="line">
              <a:avLst/>
            </a:prstGeom>
            <a:noFill/>
            <a:ln w="6350" cap="flat" cmpd="sng" algn="ctr">
              <a:solidFill>
                <a:srgbClr val="5B9BD5"/>
              </a:solidFill>
              <a:prstDash val="dash"/>
              <a:miter lim="800000"/>
            </a:ln>
            <a:effectLst/>
          </p:spPr>
        </p:cxnSp>
        <p:cxnSp>
          <p:nvCxnSpPr>
            <p:cNvPr id="50" name="Straight Connector 49"/>
            <p:cNvCxnSpPr/>
            <p:nvPr/>
          </p:nvCxnSpPr>
          <p:spPr>
            <a:xfrm flipV="1">
              <a:off x="2081551" y="1828591"/>
              <a:ext cx="0" cy="764960"/>
            </a:xfrm>
            <a:prstGeom prst="line">
              <a:avLst/>
            </a:prstGeom>
            <a:noFill/>
            <a:ln w="6350" cap="flat" cmpd="sng" algn="ctr">
              <a:solidFill>
                <a:srgbClr val="5B9BD5"/>
              </a:solidFill>
              <a:prstDash val="dash"/>
              <a:miter lim="800000"/>
            </a:ln>
            <a:effectLst/>
          </p:spPr>
        </p:cxnSp>
        <p:sp>
          <p:nvSpPr>
            <p:cNvPr id="52" name="TextBox 51"/>
            <p:cNvSpPr txBox="1"/>
            <p:nvPr/>
          </p:nvSpPr>
          <p:spPr>
            <a:xfrm>
              <a:off x="3639025" y="1443870"/>
              <a:ext cx="1549025" cy="384721"/>
            </a:xfrm>
            <a:prstGeom prst="rect">
              <a:avLst/>
            </a:prstGeom>
            <a:noFill/>
          </p:spPr>
          <p:txBody>
            <a:bodyPr wrap="square" rtlCol="0">
              <a:spAutoFit/>
            </a:bodyPr>
            <a:lstStyle/>
            <a:p>
              <a:pPr eaLnBrk="1" fontAlgn="auto" hangingPunct="1">
                <a:spcBef>
                  <a:spcPts val="0"/>
                </a:spcBef>
                <a:spcAft>
                  <a:spcPts val="0"/>
                </a:spcAft>
              </a:pPr>
              <a:r>
                <a:rPr lang="en-US" b="1" i="0" dirty="0">
                  <a:solidFill>
                    <a:prstClr val="black"/>
                  </a:solidFill>
                  <a:latin typeface="Calibri" panose="020F0502020204030204"/>
                  <a:ea typeface="+mn-ea"/>
                </a:rPr>
                <a:t>Reduce Tasks</a:t>
              </a:r>
            </a:p>
          </p:txBody>
        </p:sp>
        <p:sp>
          <p:nvSpPr>
            <p:cNvPr id="54" name="Oval 53"/>
            <p:cNvSpPr/>
            <p:nvPr/>
          </p:nvSpPr>
          <p:spPr>
            <a:xfrm>
              <a:off x="3837623" y="2002745"/>
              <a:ext cx="736846" cy="73684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55" name="Straight Arrow Connector 54"/>
            <p:cNvCxnSpPr>
              <a:stCxn id="42" idx="6"/>
              <a:endCxn id="54" idx="2"/>
            </p:cNvCxnSpPr>
            <p:nvPr/>
          </p:nvCxnSpPr>
          <p:spPr>
            <a:xfrm>
              <a:off x="2449974" y="1460168"/>
              <a:ext cx="1387649" cy="911000"/>
            </a:xfrm>
            <a:prstGeom prst="straightConnector1">
              <a:avLst/>
            </a:prstGeom>
            <a:noFill/>
            <a:ln w="19050" cap="flat" cmpd="sng" algn="ctr">
              <a:solidFill>
                <a:srgbClr val="5B9BD5"/>
              </a:solidFill>
              <a:prstDash val="solid"/>
              <a:miter lim="800000"/>
              <a:tailEnd type="triangle"/>
            </a:ln>
            <a:effectLst/>
          </p:spPr>
        </p:cxnSp>
        <p:cxnSp>
          <p:nvCxnSpPr>
            <p:cNvPr id="56" name="Straight Arrow Connector 55"/>
            <p:cNvCxnSpPr>
              <a:stCxn id="43" idx="6"/>
              <a:endCxn id="54" idx="2"/>
            </p:cNvCxnSpPr>
            <p:nvPr/>
          </p:nvCxnSpPr>
          <p:spPr>
            <a:xfrm flipV="1">
              <a:off x="2449974" y="2371168"/>
              <a:ext cx="1387649" cy="590806"/>
            </a:xfrm>
            <a:prstGeom prst="straightConnector1">
              <a:avLst/>
            </a:prstGeom>
            <a:noFill/>
            <a:ln w="19050" cap="flat" cmpd="sng" algn="ctr">
              <a:solidFill>
                <a:srgbClr val="5B9BD5"/>
              </a:solidFill>
              <a:prstDash val="solid"/>
              <a:miter lim="800000"/>
              <a:tailEnd type="triangle"/>
            </a:ln>
            <a:effectLst/>
          </p:spPr>
        </p:cxnSp>
        <p:cxnSp>
          <p:nvCxnSpPr>
            <p:cNvPr id="57" name="Straight Arrow Connector 56"/>
            <p:cNvCxnSpPr>
              <a:stCxn id="44" idx="6"/>
              <a:endCxn id="54" idx="2"/>
            </p:cNvCxnSpPr>
            <p:nvPr/>
          </p:nvCxnSpPr>
          <p:spPr>
            <a:xfrm flipV="1">
              <a:off x="2449974" y="2371168"/>
              <a:ext cx="1387649" cy="2092612"/>
            </a:xfrm>
            <a:prstGeom prst="straightConnector1">
              <a:avLst/>
            </a:prstGeom>
            <a:noFill/>
            <a:ln w="19050" cap="flat" cmpd="sng" algn="ctr">
              <a:solidFill>
                <a:srgbClr val="5B9BD5"/>
              </a:solidFill>
              <a:prstDash val="solid"/>
              <a:miter lim="800000"/>
              <a:tailEnd type="triangle"/>
            </a:ln>
            <a:effectLst/>
          </p:spPr>
        </p:cxnSp>
        <p:sp>
          <p:nvSpPr>
            <p:cNvPr id="58" name="TextBox 57"/>
            <p:cNvSpPr txBox="1"/>
            <p:nvPr/>
          </p:nvSpPr>
          <p:spPr>
            <a:xfrm>
              <a:off x="2690188" y="4463780"/>
              <a:ext cx="1418702" cy="523220"/>
            </a:xfrm>
            <a:prstGeom prst="rect">
              <a:avLst/>
            </a:prstGeom>
            <a:noFill/>
          </p:spPr>
          <p:txBody>
            <a:bodyPr wrap="square" rtlCol="0">
              <a:spAutoFit/>
            </a:bodyPr>
            <a:lstStyle/>
            <a:p>
              <a:pPr eaLnBrk="1" fontAlgn="auto" hangingPunct="1">
                <a:spcBef>
                  <a:spcPts val="0"/>
                </a:spcBef>
                <a:spcAft>
                  <a:spcPts val="0"/>
                </a:spcAft>
              </a:pPr>
              <a:r>
                <a:rPr lang="en-US" sz="1400" i="0" dirty="0">
                  <a:solidFill>
                    <a:prstClr val="black"/>
                  </a:solidFill>
                  <a:latin typeface="Calibri" panose="020F0502020204030204"/>
                  <a:ea typeface="+mn-ea"/>
                </a:rPr>
                <a:t>Output partitioned with Key</a:t>
              </a:r>
            </a:p>
          </p:txBody>
        </p:sp>
        <p:sp>
          <p:nvSpPr>
            <p:cNvPr id="59" name="TextBox 58"/>
            <p:cNvSpPr txBox="1"/>
            <p:nvPr/>
          </p:nvSpPr>
          <p:spPr>
            <a:xfrm>
              <a:off x="4737904" y="2397154"/>
              <a:ext cx="2863400" cy="3216265"/>
            </a:xfrm>
            <a:prstGeom prst="rect">
              <a:avLst/>
            </a:prstGeom>
            <a:noFill/>
          </p:spPr>
          <p:txBody>
            <a:bodyPr wrap="square" rtlCol="0">
              <a:spAutoFit/>
            </a:bodyPr>
            <a:lstStyle/>
            <a:p>
              <a:r>
                <a:rPr lang="en-US" b="1" i="0" dirty="0">
                  <a:latin typeface="Calibri" panose="020F0502020204030204" pitchFamily="34" charset="0"/>
                </a:rPr>
                <a:t>Follow by </a:t>
              </a:r>
              <a:r>
                <a:rPr lang="en-US" b="1" i="0" dirty="0">
                  <a:solidFill>
                    <a:schemeClr val="accent1"/>
                  </a:solidFill>
                  <a:latin typeface="Calibri" panose="020F0502020204030204" pitchFamily="34" charset="0"/>
                </a:rPr>
                <a:t>Broadcast </a:t>
              </a:r>
              <a:r>
                <a:rPr lang="en-US" b="1" i="0" dirty="0">
                  <a:latin typeface="Calibri" panose="020F0502020204030204" pitchFamily="34" charset="0"/>
                </a:rPr>
                <a:t>for </a:t>
              </a:r>
              <a:r>
                <a:rPr lang="en-US" b="1" i="0" dirty="0" err="1">
                  <a:latin typeface="Calibri" panose="020F0502020204030204" pitchFamily="34" charset="0"/>
                </a:rPr>
                <a:t>AllReduce</a:t>
              </a:r>
              <a:r>
                <a:rPr lang="en-US" b="1" i="0" dirty="0">
                  <a:latin typeface="Calibri" panose="020F0502020204030204" pitchFamily="34" charset="0"/>
                </a:rPr>
                <a:t> which is a common approach to support iterative algorithms</a:t>
              </a:r>
            </a:p>
            <a:p>
              <a:endParaRPr lang="en-US" b="1" dirty="0">
                <a:latin typeface="Calibri" panose="020F0502020204030204" pitchFamily="34" charset="0"/>
              </a:endParaRPr>
            </a:p>
            <a:p>
              <a:r>
                <a:rPr lang="en-US" sz="1800" i="0" dirty="0">
                  <a:latin typeface="Calibri" panose="020F0502020204030204" pitchFamily="34" charset="0"/>
                </a:rPr>
                <a:t>For example</a:t>
              </a:r>
              <a:r>
                <a:rPr lang="en-US" sz="1800" dirty="0">
                  <a:latin typeface="Calibri" panose="020F0502020204030204" pitchFamily="34" charset="0"/>
                </a:rPr>
                <a:t>, paper [7] 10 learning algorithms can be written in a certain “summation form,” which allows them to be easily parallelized on multicore computers.</a:t>
              </a:r>
              <a:endParaRPr lang="en-US" sz="1800" i="0" dirty="0">
                <a:latin typeface="Calibri" panose="020F0502020204030204" pitchFamily="34" charset="0"/>
              </a:endParaRPr>
            </a:p>
          </p:txBody>
        </p:sp>
      </p:grpSp>
      <p:sp>
        <p:nvSpPr>
          <p:cNvPr id="2" name="TextBox 1"/>
          <p:cNvSpPr txBox="1"/>
          <p:nvPr/>
        </p:nvSpPr>
        <p:spPr>
          <a:xfrm>
            <a:off x="1358262" y="6305414"/>
            <a:ext cx="9942541" cy="461665"/>
          </a:xfrm>
          <a:prstGeom prst="rect">
            <a:avLst/>
          </a:prstGeom>
          <a:noFill/>
        </p:spPr>
        <p:txBody>
          <a:bodyPr wrap="square" rtlCol="0">
            <a:spAutoFit/>
          </a:bodyPr>
          <a:lstStyle/>
          <a:p>
            <a:r>
              <a:rPr lang="en-US" sz="1200" dirty="0">
                <a:solidFill>
                  <a:schemeClr val="tx1">
                    <a:lumMod val="65000"/>
                    <a:lumOff val="35000"/>
                  </a:schemeClr>
                </a:solidFill>
              </a:rPr>
              <a:t>[7] Cheng-Tao Chu, Sang </a:t>
            </a:r>
            <a:r>
              <a:rPr lang="en-US" sz="1200" dirty="0" err="1">
                <a:solidFill>
                  <a:schemeClr val="tx1">
                    <a:lumMod val="65000"/>
                    <a:lumOff val="35000"/>
                  </a:schemeClr>
                </a:solidFill>
              </a:rPr>
              <a:t>Kyun</a:t>
            </a:r>
            <a:r>
              <a:rPr lang="en-US" sz="1200" dirty="0">
                <a:solidFill>
                  <a:schemeClr val="tx1">
                    <a:lumMod val="65000"/>
                    <a:lumOff val="35000"/>
                  </a:schemeClr>
                </a:solidFill>
              </a:rPr>
              <a:t> Kim, Yi-An Lin, </a:t>
            </a:r>
            <a:r>
              <a:rPr lang="en-US" sz="1200" dirty="0" err="1">
                <a:solidFill>
                  <a:schemeClr val="tx1">
                    <a:lumMod val="65000"/>
                    <a:lumOff val="35000"/>
                  </a:schemeClr>
                </a:solidFill>
              </a:rPr>
              <a:t>YuanYuan</a:t>
            </a:r>
            <a:r>
              <a:rPr lang="en-US" sz="1200" dirty="0">
                <a:solidFill>
                  <a:schemeClr val="tx1">
                    <a:lumMod val="65000"/>
                    <a:lumOff val="35000"/>
                  </a:schemeClr>
                </a:solidFill>
              </a:rPr>
              <a:t> Yu, Gary </a:t>
            </a:r>
            <a:r>
              <a:rPr lang="en-US" sz="1200" dirty="0" err="1">
                <a:solidFill>
                  <a:schemeClr val="tx1">
                    <a:lumMod val="65000"/>
                    <a:lumOff val="35000"/>
                  </a:schemeClr>
                </a:solidFill>
              </a:rPr>
              <a:t>Bradski</a:t>
            </a:r>
            <a:r>
              <a:rPr lang="en-US" sz="1200" dirty="0">
                <a:solidFill>
                  <a:schemeClr val="tx1">
                    <a:lumMod val="65000"/>
                    <a:lumOff val="35000"/>
                  </a:schemeClr>
                </a:solidFill>
              </a:rPr>
              <a:t>, Andrew Y. Ng and </a:t>
            </a:r>
            <a:r>
              <a:rPr lang="en-US" sz="1200" dirty="0" err="1">
                <a:solidFill>
                  <a:schemeClr val="tx1">
                    <a:lumMod val="65000"/>
                    <a:lumOff val="35000"/>
                  </a:schemeClr>
                </a:solidFill>
              </a:rPr>
              <a:t>Kunle</a:t>
            </a:r>
            <a:r>
              <a:rPr lang="en-US" sz="1200" dirty="0">
                <a:solidFill>
                  <a:schemeClr val="tx1">
                    <a:lumMod val="65000"/>
                    <a:lumOff val="35000"/>
                  </a:schemeClr>
                </a:solidFill>
              </a:rPr>
              <a:t> </a:t>
            </a:r>
            <a:r>
              <a:rPr lang="en-US" sz="1200" dirty="0" err="1">
                <a:solidFill>
                  <a:schemeClr val="tx1">
                    <a:lumMod val="65000"/>
                    <a:lumOff val="35000"/>
                  </a:schemeClr>
                </a:solidFill>
              </a:rPr>
              <a:t>Olukotun</a:t>
            </a:r>
            <a:r>
              <a:rPr lang="en-US" sz="1200" dirty="0">
                <a:solidFill>
                  <a:schemeClr val="tx1">
                    <a:lumMod val="65000"/>
                    <a:lumOff val="35000"/>
                  </a:schemeClr>
                </a:solidFill>
              </a:rPr>
              <a:t>, Map-Reduce for Machine Learning on Multicore, </a:t>
            </a:r>
          </a:p>
          <a:p>
            <a:r>
              <a:rPr lang="en-US" sz="1200" dirty="0">
                <a:solidFill>
                  <a:schemeClr val="tx1">
                    <a:lumMod val="65000"/>
                    <a:lumOff val="35000"/>
                  </a:schemeClr>
                </a:solidFill>
              </a:rPr>
              <a:t>in NIPS 19 2007.</a:t>
            </a:r>
          </a:p>
        </p:txBody>
      </p:sp>
    </p:spTree>
    <p:extLst>
      <p:ext uri="{BB962C8B-B14F-4D97-AF65-F5344CB8AC3E}">
        <p14:creationId xmlns:p14="http://schemas.microsoft.com/office/powerpoint/2010/main" val="799266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66"/>
            <a:ext cx="12191999" cy="753134"/>
          </a:xfrm>
        </p:spPr>
        <p:txBody>
          <a:bodyPr>
            <a:noAutofit/>
          </a:bodyPr>
          <a:lstStyle/>
          <a:p>
            <a:pPr eaLnBrk="0" fontAlgn="base" hangingPunct="0">
              <a:spcAft>
                <a:spcPct val="0"/>
              </a:spcAft>
            </a:pPr>
            <a:r>
              <a:rPr lang="en-US" sz="2800" b="1" dirty="0">
                <a:solidFill>
                  <a:srgbClr val="4BACC6">
                    <a:lumMod val="75000"/>
                  </a:srgbClr>
                </a:solidFill>
                <a:effectLst>
                  <a:outerShdw blurRad="50800" dist="25400" dir="5400000" algn="t" rotWithShape="0">
                    <a:prstClr val="black">
                      <a:alpha val="40000"/>
                    </a:prstClr>
                  </a:outerShdw>
                </a:effectLst>
                <a:cs typeface="Times New Roman" pitchFamily="18" charset="0"/>
              </a:rPr>
              <a:t>HPC Runtime versus ABDS distributed Computing Model on Data Analytics</a:t>
            </a:r>
          </a:p>
        </p:txBody>
      </p:sp>
      <p:pic>
        <p:nvPicPr>
          <p:cNvPr id="114" name="Picture 1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3229" y="2009178"/>
            <a:ext cx="7416800" cy="4522743"/>
          </a:xfrm>
          <a:prstGeom prst="rect">
            <a:avLst/>
          </a:prstGeom>
        </p:spPr>
      </p:pic>
      <p:sp>
        <p:nvSpPr>
          <p:cNvPr id="6" name="Rectangle 5"/>
          <p:cNvSpPr/>
          <p:nvPr/>
        </p:nvSpPr>
        <p:spPr>
          <a:xfrm>
            <a:off x="203201" y="1177899"/>
            <a:ext cx="7588380" cy="384721"/>
          </a:xfrm>
          <a:prstGeom prst="rect">
            <a:avLst/>
          </a:prstGeom>
        </p:spPr>
        <p:txBody>
          <a:bodyPr wrap="square">
            <a:spAutoFit/>
          </a:bodyPr>
          <a:lstStyle/>
          <a:p>
            <a:endParaRPr lang="en-US" dirty="0"/>
          </a:p>
        </p:txBody>
      </p:sp>
      <p:sp>
        <p:nvSpPr>
          <p:cNvPr id="7" name="TextBox 6"/>
          <p:cNvSpPr txBox="1"/>
          <p:nvPr/>
        </p:nvSpPr>
        <p:spPr>
          <a:xfrm>
            <a:off x="2288225" y="1077871"/>
            <a:ext cx="7646809" cy="584775"/>
          </a:xfrm>
          <a:prstGeom prst="rect">
            <a:avLst/>
          </a:prstGeom>
          <a:noFill/>
        </p:spPr>
        <p:txBody>
          <a:bodyPr wrap="square" rtlCol="0">
            <a:spAutoFit/>
          </a:bodyPr>
          <a:lstStyle/>
          <a:p>
            <a:r>
              <a:rPr lang="en-US" sz="1600" dirty="0"/>
              <a:t>Hadoop writes to disk and is slowest; Spark and Flink spawn many processes and do not support </a:t>
            </a:r>
            <a:r>
              <a:rPr lang="en-US" sz="1600" dirty="0" err="1"/>
              <a:t>allreduce</a:t>
            </a:r>
            <a:r>
              <a:rPr lang="en-US" sz="1600" dirty="0"/>
              <a:t> directly; MPI does in-place combined reduce/broadcast</a:t>
            </a:r>
          </a:p>
        </p:txBody>
      </p:sp>
    </p:spTree>
    <p:extLst>
      <p:ext uri="{BB962C8B-B14F-4D97-AF65-F5344CB8AC3E}">
        <p14:creationId xmlns:p14="http://schemas.microsoft.com/office/powerpoint/2010/main" val="413781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64"/>
          <p:cNvSpPr>
            <a:spLocks noGrp="1"/>
          </p:cNvSpPr>
          <p:nvPr>
            <p:ph type="title"/>
          </p:nvPr>
        </p:nvSpPr>
        <p:spPr>
          <a:xfrm>
            <a:off x="609600" y="-120268"/>
            <a:ext cx="10972800" cy="1143001"/>
          </a:xfrm>
        </p:spPr>
        <p:txBody>
          <a:bodyPr>
            <a:normAutofit/>
          </a:bodyPr>
          <a:lstStyle/>
          <a:p>
            <a:pPr algn="ctr"/>
            <a:r>
              <a:rPr lang="en-US" sz="2800" b="1" dirty="0">
                <a:solidFill>
                  <a:srgbClr val="4BACC6">
                    <a:lumMod val="75000"/>
                  </a:srgbClr>
                </a:solidFill>
                <a:effectLst>
                  <a:outerShdw blurRad="50800" dist="25400" dir="5400000" algn="t" rotWithShape="0">
                    <a:prstClr val="black">
                      <a:alpha val="40000"/>
                    </a:prstClr>
                  </a:outerShdw>
                </a:effectLst>
                <a:cs typeface="Times New Roman" pitchFamily="18" charset="0"/>
              </a:rPr>
              <a:t>Illustration of In-Place </a:t>
            </a:r>
            <a:r>
              <a:rPr lang="en-US" sz="2800" b="1" dirty="0" err="1">
                <a:solidFill>
                  <a:srgbClr val="4BACC6">
                    <a:lumMod val="75000"/>
                  </a:srgbClr>
                </a:solidFill>
                <a:effectLst>
                  <a:outerShdw blurRad="50800" dist="25400" dir="5400000" algn="t" rotWithShape="0">
                    <a:prstClr val="black">
                      <a:alpha val="40000"/>
                    </a:prstClr>
                  </a:outerShdw>
                </a:effectLst>
                <a:cs typeface="Times New Roman" pitchFamily="18" charset="0"/>
              </a:rPr>
              <a:t>AllReduce</a:t>
            </a:r>
            <a:r>
              <a:rPr lang="en-US" sz="2800" b="1" dirty="0">
                <a:solidFill>
                  <a:srgbClr val="4BACC6">
                    <a:lumMod val="75000"/>
                  </a:srgbClr>
                </a:solidFill>
                <a:effectLst>
                  <a:outerShdw blurRad="50800" dist="25400" dir="5400000" algn="t" rotWithShape="0">
                    <a:prstClr val="black">
                      <a:alpha val="40000"/>
                    </a:prstClr>
                  </a:outerShdw>
                </a:effectLst>
                <a:cs typeface="Times New Roman" pitchFamily="18" charset="0"/>
              </a:rPr>
              <a:t> in MPI</a:t>
            </a:r>
          </a:p>
        </p:txBody>
      </p:sp>
      <p:pic>
        <p:nvPicPr>
          <p:cNvPr id="69" name="Picture 2" descr="http://cs.umw.edu/~finlayson/class/fall14/cpsc425/notes/images/all-reduc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560" y="860685"/>
            <a:ext cx="9954227" cy="5650223"/>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7403199" y="5364963"/>
            <a:ext cx="184731" cy="384721"/>
          </a:xfrm>
          <a:prstGeom prst="rect">
            <a:avLst/>
          </a:prstGeom>
          <a:noFill/>
        </p:spPr>
        <p:txBody>
          <a:bodyPr wrap="none" rtlCol="0">
            <a:spAutoFit/>
          </a:bodyPr>
          <a:lstStyle/>
          <a:p>
            <a:endParaRPr lang="en-US" b="1" i="0" dirty="0"/>
          </a:p>
        </p:txBody>
      </p:sp>
    </p:spTree>
    <p:extLst>
      <p:ext uri="{BB962C8B-B14F-4D97-AF65-F5344CB8AC3E}">
        <p14:creationId xmlns:p14="http://schemas.microsoft.com/office/powerpoint/2010/main" val="689252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294" y="666366"/>
            <a:ext cx="12107864" cy="6127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8" tIns="45660" rIns="91308" bIns="45660" numCol="1" rtlCol="0" anchor="b" anchorCtr="0" compatLnSpc="1">
            <a:prstTxWarp prst="textNoShape">
              <a:avLst/>
            </a:prstTxWarp>
            <a:noAutofit/>
          </a:bodyPr>
          <a:lstStyle/>
          <a:p>
            <a:pPr lvl="1" algn="ctr" rtl="0" eaLnBrk="0" fontAlgn="base" hangingPunct="0">
              <a:spcBef>
                <a:spcPct val="0"/>
              </a:spcBef>
              <a:spcAft>
                <a:spcPct val="0"/>
              </a:spcAft>
            </a:pPr>
            <a:r>
              <a:rPr lang="en-US" sz="3300" b="1"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Why Collective Communications for Big Data Processing?</a:t>
            </a:r>
          </a:p>
        </p:txBody>
      </p:sp>
      <p:sp>
        <p:nvSpPr>
          <p:cNvPr id="3" name="Content Placeholder 2"/>
          <p:cNvSpPr>
            <a:spLocks noGrp="1"/>
          </p:cNvSpPr>
          <p:nvPr>
            <p:ph idx="4294967295"/>
          </p:nvPr>
        </p:nvSpPr>
        <p:spPr>
          <a:xfrm>
            <a:off x="1417943" y="1584929"/>
            <a:ext cx="10505352" cy="4576763"/>
          </a:xfrm>
        </p:spPr>
        <p:txBody>
          <a:bodyPr>
            <a:normAutofit/>
          </a:bodyPr>
          <a:lstStyle/>
          <a:p>
            <a:r>
              <a:rPr lang="en-US" sz="2400" b="1" dirty="0"/>
              <a:t>Collective Communication and Data Abstractions</a:t>
            </a:r>
          </a:p>
          <a:p>
            <a:pPr lvl="1">
              <a:buSzPct val="60000"/>
              <a:buFont typeface="Courier New" pitchFamily="49" charset="0"/>
              <a:buChar char="o"/>
            </a:pPr>
            <a:r>
              <a:rPr lang="en-US" sz="2400" dirty="0"/>
              <a:t>Optimization of global model synchronization</a:t>
            </a:r>
          </a:p>
          <a:p>
            <a:pPr lvl="2">
              <a:buSzPct val="60000"/>
              <a:buFont typeface="Courier New" pitchFamily="49" charset="0"/>
              <a:buChar char="o"/>
            </a:pPr>
            <a:r>
              <a:rPr lang="en-US" sz="2000" dirty="0"/>
              <a:t>ML algorithms: convergence vs. consistency</a:t>
            </a:r>
          </a:p>
          <a:p>
            <a:pPr lvl="2">
              <a:buSzPct val="60000"/>
              <a:buFont typeface="Courier New" pitchFamily="49" charset="0"/>
              <a:buChar char="o"/>
            </a:pPr>
            <a:r>
              <a:rPr lang="en-US" sz="2000" dirty="0"/>
              <a:t>Model updates can be out of order </a:t>
            </a:r>
          </a:p>
          <a:p>
            <a:pPr lvl="1">
              <a:buSzPct val="60000"/>
              <a:buFont typeface="Courier New" pitchFamily="49" charset="0"/>
              <a:buChar char="o"/>
            </a:pPr>
            <a:r>
              <a:rPr lang="en-US" sz="2400" dirty="0"/>
              <a:t>Hierarchical data abstractions and operations</a:t>
            </a:r>
          </a:p>
          <a:p>
            <a:r>
              <a:rPr lang="en-US" sz="2400" b="1" dirty="0"/>
              <a:t>Map-Collective Programming Model</a:t>
            </a:r>
          </a:p>
          <a:p>
            <a:pPr lvl="1">
              <a:buSzPct val="60000"/>
              <a:buFont typeface="Courier New" pitchFamily="49" charset="0"/>
              <a:buChar char="o"/>
            </a:pPr>
            <a:r>
              <a:rPr lang="en-US" sz="2400" dirty="0"/>
              <a:t>Extended from MapReduce model to support collective communications</a:t>
            </a:r>
          </a:p>
          <a:p>
            <a:pPr lvl="1">
              <a:buSzPct val="60000"/>
              <a:buFont typeface="Courier New" pitchFamily="49" charset="0"/>
              <a:buChar char="o"/>
            </a:pPr>
            <a:r>
              <a:rPr lang="en-US" sz="2400" dirty="0"/>
              <a:t>BSP parallelism at Inter-node vs. Intra-node levels </a:t>
            </a:r>
          </a:p>
          <a:p>
            <a:r>
              <a:rPr lang="en-US" sz="2400" b="1" dirty="0"/>
              <a:t>Harp Implementation</a:t>
            </a:r>
          </a:p>
          <a:p>
            <a:pPr lvl="1">
              <a:buSzPct val="60000"/>
              <a:buFont typeface="Courier New" pitchFamily="49" charset="0"/>
              <a:buChar char="o"/>
            </a:pPr>
            <a:r>
              <a:rPr lang="en-US" sz="2400" dirty="0"/>
              <a:t>A plug-in to Hadoop</a:t>
            </a:r>
            <a:endParaRPr lang="en-US" sz="1900" dirty="0"/>
          </a:p>
        </p:txBody>
      </p:sp>
    </p:spTree>
    <p:extLst>
      <p:ext uri="{BB962C8B-B14F-4D97-AF65-F5344CB8AC3E}">
        <p14:creationId xmlns:p14="http://schemas.microsoft.com/office/powerpoint/2010/main" val="4022816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250572"/>
            <a:ext cx="10972800" cy="1143001"/>
          </a:xfrm>
        </p:spPr>
        <p:txBody>
          <a:bodyPr>
            <a:normAutofit/>
          </a:bodyPr>
          <a:lstStyle/>
          <a:p>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Harp APIs</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58074660"/>
              </p:ext>
            </p:extLst>
          </p:nvPr>
        </p:nvGraphicFramePr>
        <p:xfrm>
          <a:off x="1439694" y="1212468"/>
          <a:ext cx="9406646" cy="5125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5086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92655" y="2688749"/>
            <a:ext cx="622241" cy="622241"/>
            <a:chOff x="5687118" y="733200"/>
            <a:chExt cx="622241" cy="622241"/>
          </a:xfrm>
        </p:grpSpPr>
        <p:sp>
          <p:nvSpPr>
            <p:cNvPr id="15" name="Down Arrow 14"/>
            <p:cNvSpPr/>
            <p:nvPr/>
          </p:nvSpPr>
          <p:spPr>
            <a:xfrm>
              <a:off x="5687118" y="733200"/>
              <a:ext cx="622241" cy="622241"/>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6" name="Down Arrow 4"/>
            <p:cNvSpPr/>
            <p:nvPr/>
          </p:nvSpPr>
          <p:spPr>
            <a:xfrm>
              <a:off x="5827122" y="733200"/>
              <a:ext cx="342233" cy="4682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p:txBody>
        </p:sp>
      </p:grpSp>
      <p:grpSp>
        <p:nvGrpSpPr>
          <p:cNvPr id="8" name="Group 7"/>
          <p:cNvGrpSpPr/>
          <p:nvPr/>
        </p:nvGrpSpPr>
        <p:grpSpPr>
          <a:xfrm>
            <a:off x="9892656" y="1580233"/>
            <a:ext cx="622241" cy="622241"/>
            <a:chOff x="5687118" y="733200"/>
            <a:chExt cx="622241" cy="622241"/>
          </a:xfrm>
        </p:grpSpPr>
        <p:sp>
          <p:nvSpPr>
            <p:cNvPr id="9" name="Down Arrow 8"/>
            <p:cNvSpPr/>
            <p:nvPr/>
          </p:nvSpPr>
          <p:spPr>
            <a:xfrm>
              <a:off x="5687118" y="733200"/>
              <a:ext cx="622241" cy="622241"/>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Down Arrow 4"/>
            <p:cNvSpPr/>
            <p:nvPr/>
          </p:nvSpPr>
          <p:spPr>
            <a:xfrm>
              <a:off x="5827122" y="733200"/>
              <a:ext cx="342233" cy="4682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p:txBody>
        </p:sp>
      </p:grpSp>
      <p:pic>
        <p:nvPicPr>
          <p:cNvPr id="7" name="Content Placeholder 6"/>
          <p:cNvPicPr>
            <a:picLocks noGrp="1" noChangeAspect="1"/>
          </p:cNvPicPr>
          <p:nvPr>
            <p:ph idx="1"/>
          </p:nvPr>
        </p:nvPicPr>
        <p:blipFill>
          <a:blip r:embed="rId2"/>
          <a:stretch>
            <a:fillRect/>
          </a:stretch>
        </p:blipFill>
        <p:spPr>
          <a:xfrm>
            <a:off x="1395663" y="1143207"/>
            <a:ext cx="9097081" cy="3212224"/>
          </a:xfrm>
          <a:prstGeom prst="rect">
            <a:avLst/>
          </a:prstGeom>
        </p:spPr>
      </p:pic>
      <p:sp>
        <p:nvSpPr>
          <p:cNvPr id="2" name="Title 1"/>
          <p:cNvSpPr>
            <a:spLocks noGrp="1"/>
          </p:cNvSpPr>
          <p:nvPr>
            <p:ph type="title"/>
          </p:nvPr>
        </p:nvSpPr>
        <p:spPr>
          <a:xfrm>
            <a:off x="481261" y="0"/>
            <a:ext cx="10972800" cy="1143001"/>
          </a:xfrm>
        </p:spPr>
        <p:txBody>
          <a:bodyPr>
            <a:normAutofit/>
          </a:bodyPr>
          <a:lstStyle/>
          <a:p>
            <a:r>
              <a:rPr lang="en-US" sz="3300" b="1"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sym typeface="+mn-ea"/>
              </a:rPr>
              <a:t>Taxonomy for Machine Learning Algorithms</a:t>
            </a:r>
            <a:endParaRPr lang="en-US" sz="3300" b="1"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sp>
        <p:nvSpPr>
          <p:cNvPr id="5" name="Content Placeholder 4"/>
          <p:cNvSpPr>
            <a:spLocks noGrp="1"/>
          </p:cNvSpPr>
          <p:nvPr/>
        </p:nvSpPr>
        <p:spPr>
          <a:xfrm>
            <a:off x="1572124" y="4550602"/>
            <a:ext cx="9881937" cy="21234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pPr marL="0" indent="0">
              <a:buNone/>
            </a:pPr>
            <a:r>
              <a:rPr lang="en-US" sz="2000" dirty="0">
                <a:solidFill>
                  <a:prstClr val="black"/>
                </a:solidFill>
              </a:rPr>
              <a:t>Optimization and related issues</a:t>
            </a:r>
          </a:p>
          <a:p>
            <a:pPr lvl="1"/>
            <a:r>
              <a:rPr lang="en-US" sz="2000" dirty="0">
                <a:solidFill>
                  <a:prstClr val="black"/>
                </a:solidFill>
              </a:rPr>
              <a:t>Task level only can't capture the traits of  computation </a:t>
            </a:r>
          </a:p>
          <a:p>
            <a:pPr lvl="1"/>
            <a:r>
              <a:rPr sz="2000" dirty="0">
                <a:solidFill>
                  <a:prstClr val="black"/>
                </a:solidFill>
              </a:rPr>
              <a:t>Model is the key for iterative algorithms, it's structure, e.g., vectors, matrix, tree, matrices, and size are critical for performance</a:t>
            </a:r>
          </a:p>
          <a:p>
            <a:pPr lvl="1"/>
            <a:r>
              <a:rPr sz="2000" dirty="0">
                <a:solidFill>
                  <a:prstClr val="black"/>
                </a:solidFill>
              </a:rPr>
              <a:t>Solver has specific computation and communication pattern</a:t>
            </a:r>
          </a:p>
        </p:txBody>
      </p:sp>
      <p:sp>
        <p:nvSpPr>
          <p:cNvPr id="6" name="Text Box 5"/>
          <p:cNvSpPr txBox="1"/>
          <p:nvPr/>
        </p:nvSpPr>
        <p:spPr>
          <a:xfrm>
            <a:off x="1572124" y="6271742"/>
            <a:ext cx="9543050" cy="384721"/>
          </a:xfrm>
          <a:prstGeom prst="rect">
            <a:avLst/>
          </a:prstGeom>
          <a:noFill/>
        </p:spPr>
        <p:txBody>
          <a:bodyPr wrap="square" rtlCol="0">
            <a:spAutoFit/>
          </a:bodyPr>
          <a:lstStyle/>
          <a:p>
            <a:pPr algn="l"/>
            <a:r>
              <a:rPr lang="en-US" dirty="0">
                <a:ln>
                  <a:solidFill>
                    <a:schemeClr val="accent1"/>
                  </a:solidFill>
                </a:ln>
              </a:rPr>
              <a:t>We investigate different computation and communication patterns  of important ml algorithms</a:t>
            </a:r>
          </a:p>
        </p:txBody>
      </p:sp>
    </p:spTree>
    <p:extLst>
      <p:ext uri="{BB962C8B-B14F-4D97-AF65-F5344CB8AC3E}">
        <p14:creationId xmlns:p14="http://schemas.microsoft.com/office/powerpoint/2010/main" val="237830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3249" y="2191854"/>
            <a:ext cx="755142" cy="44246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689" y="4161576"/>
            <a:ext cx="755142" cy="44246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053" y="2862930"/>
            <a:ext cx="755142" cy="44246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828" y="1597573"/>
            <a:ext cx="755142" cy="442465"/>
          </a:xfrm>
          <a:prstGeom prst="rect">
            <a:avLst/>
          </a:prstGeom>
        </p:spPr>
      </p:pic>
      <p:cxnSp>
        <p:nvCxnSpPr>
          <p:cNvPr id="18" name="Straight Connector 17"/>
          <p:cNvCxnSpPr/>
          <p:nvPr/>
        </p:nvCxnSpPr>
        <p:spPr>
          <a:xfrm flipV="1">
            <a:off x="3119230" y="2018709"/>
            <a:ext cx="586861" cy="2129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61431" y="1626505"/>
            <a:ext cx="6144685" cy="384600"/>
          </a:xfrm>
          <a:prstGeom prst="rect">
            <a:avLst/>
          </a:prstGeom>
          <a:noFill/>
        </p:spPr>
        <p:txBody>
          <a:bodyPr wrap="none" lIns="91308" tIns="45660" rIns="91308" bIns="45660" rtlCol="0">
            <a:spAutoFit/>
          </a:bodyPr>
          <a:lstStyle/>
          <a:p>
            <a:pPr algn="ctr"/>
            <a:r>
              <a:rPr lang="en-US" b="1" dirty="0">
                <a:solidFill>
                  <a:srgbClr val="31859C"/>
                </a:solidFill>
              </a:rPr>
              <a:t>1.      Introduction: HPC-ABDS, Harp (Hadoop plug in), DAAL</a:t>
            </a:r>
            <a:r>
              <a:rPr lang="en-US" dirty="0">
                <a:solidFill>
                  <a:srgbClr val="31859C"/>
                </a:solidFill>
              </a:rPr>
              <a:t> </a:t>
            </a:r>
          </a:p>
        </p:txBody>
      </p:sp>
      <p:sp>
        <p:nvSpPr>
          <p:cNvPr id="23" name="TextBox 22"/>
          <p:cNvSpPr txBox="1"/>
          <p:nvPr/>
        </p:nvSpPr>
        <p:spPr>
          <a:xfrm>
            <a:off x="3272552" y="2249719"/>
            <a:ext cx="3603669" cy="384600"/>
          </a:xfrm>
          <a:prstGeom prst="rect">
            <a:avLst/>
          </a:prstGeom>
          <a:noFill/>
        </p:spPr>
        <p:txBody>
          <a:bodyPr wrap="none" lIns="91308" tIns="45660" rIns="91308" bIns="45660" rtlCol="0">
            <a:spAutoFit/>
          </a:bodyPr>
          <a:lstStyle/>
          <a:p>
            <a:r>
              <a:rPr lang="en-US" b="1" dirty="0">
                <a:solidFill>
                  <a:prstClr val="white">
                    <a:lumMod val="50000"/>
                  </a:prstClr>
                </a:solidFill>
              </a:rPr>
              <a:t>2.      Optimization Methodologies</a:t>
            </a:r>
          </a:p>
        </p:txBody>
      </p:sp>
      <p:sp>
        <p:nvSpPr>
          <p:cNvPr id="24" name="TextBox 23"/>
          <p:cNvSpPr txBox="1"/>
          <p:nvPr/>
        </p:nvSpPr>
        <p:spPr>
          <a:xfrm>
            <a:off x="3326856" y="2888465"/>
            <a:ext cx="7941365" cy="384600"/>
          </a:xfrm>
          <a:prstGeom prst="rect">
            <a:avLst/>
          </a:prstGeom>
          <a:noFill/>
        </p:spPr>
        <p:txBody>
          <a:bodyPr wrap="square" lIns="91308" tIns="45660" rIns="91308" bIns="45660" rtlCol="0">
            <a:spAutoFit/>
          </a:bodyPr>
          <a:lstStyle/>
          <a:p>
            <a:r>
              <a:rPr lang="en-US" b="1" dirty="0">
                <a:solidFill>
                  <a:prstClr val="white">
                    <a:lumMod val="50000"/>
                  </a:prstClr>
                </a:solidFill>
              </a:rPr>
              <a:t>3.      Results (configuration, benchmark) </a:t>
            </a:r>
          </a:p>
        </p:txBody>
      </p:sp>
      <p:sp>
        <p:nvSpPr>
          <p:cNvPr id="25" name="TextBox 24"/>
          <p:cNvSpPr txBox="1"/>
          <p:nvPr/>
        </p:nvSpPr>
        <p:spPr>
          <a:xfrm>
            <a:off x="3371030" y="3561878"/>
            <a:ext cx="3646373" cy="384600"/>
          </a:xfrm>
          <a:prstGeom prst="rect">
            <a:avLst/>
          </a:prstGeom>
          <a:noFill/>
        </p:spPr>
        <p:txBody>
          <a:bodyPr wrap="none" lIns="91308" tIns="45660" rIns="91308" bIns="45660" rtlCol="0">
            <a:spAutoFit/>
          </a:bodyPr>
          <a:lstStyle/>
          <a:p>
            <a:r>
              <a:rPr lang="en-US" b="1" dirty="0">
                <a:solidFill>
                  <a:prstClr val="white">
                    <a:lumMod val="50000"/>
                  </a:prstClr>
                </a:solidFill>
              </a:rPr>
              <a:t>4.      Code Optimization Highlights</a:t>
            </a:r>
          </a:p>
        </p:txBody>
      </p:sp>
      <p:sp>
        <p:nvSpPr>
          <p:cNvPr id="26" name="TextBox 25"/>
          <p:cNvSpPr txBox="1"/>
          <p:nvPr/>
        </p:nvSpPr>
        <p:spPr>
          <a:xfrm>
            <a:off x="3399793" y="4198125"/>
            <a:ext cx="3663493" cy="384600"/>
          </a:xfrm>
          <a:prstGeom prst="rect">
            <a:avLst/>
          </a:prstGeom>
          <a:noFill/>
        </p:spPr>
        <p:txBody>
          <a:bodyPr wrap="none" lIns="91308" tIns="45660" rIns="91308" bIns="45660" rtlCol="0">
            <a:spAutoFit/>
          </a:bodyPr>
          <a:lstStyle/>
          <a:p>
            <a:r>
              <a:rPr lang="en-US" b="1" dirty="0">
                <a:solidFill>
                  <a:prstClr val="white">
                    <a:lumMod val="50000"/>
                  </a:prstClr>
                </a:solidFill>
              </a:rPr>
              <a:t>5.      Conclusions and Future Work</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1" y="3516073"/>
            <a:ext cx="755142" cy="442465"/>
          </a:xfrm>
          <a:prstGeom prst="rect">
            <a:avLst/>
          </a:prstGeom>
        </p:spPr>
      </p:pic>
      <p:sp>
        <p:nvSpPr>
          <p:cNvPr id="32" name="TextBox 31"/>
          <p:cNvSpPr txBox="1"/>
          <p:nvPr/>
        </p:nvSpPr>
        <p:spPr>
          <a:xfrm>
            <a:off x="4797631" y="403059"/>
            <a:ext cx="1965336" cy="784709"/>
          </a:xfrm>
          <a:prstGeom prst="rect">
            <a:avLst/>
          </a:prstGeom>
          <a:noFill/>
        </p:spPr>
        <p:txBody>
          <a:bodyPr wrap="none" lIns="91308" tIns="45660" rIns="91308" bIns="45660" rtlCol="0">
            <a:spAutoFit/>
          </a:bodyPr>
          <a:lstStyle/>
          <a:p>
            <a:pPr algn="ctr">
              <a:spcBef>
                <a:spcPct val="0"/>
              </a:spcBef>
            </a:pPr>
            <a:r>
              <a:rPr lang="en-US" sz="45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p>
        </p:txBody>
      </p:sp>
    </p:spTree>
    <p:extLst>
      <p:ext uri="{BB962C8B-B14F-4D97-AF65-F5344CB8AC3E}">
        <p14:creationId xmlns:p14="http://schemas.microsoft.com/office/powerpoint/2010/main" val="2457134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Parallel Machine Learning Application Implementation Guidelines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29939744"/>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3743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5091" y="-595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Computation Models</a:t>
            </a:r>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7288" y="1085852"/>
            <a:ext cx="9372600" cy="5672138"/>
          </a:xfrm>
          <a:prstGeom prst="rect">
            <a:avLst/>
          </a:prstGeom>
        </p:spPr>
      </p:pic>
    </p:spTree>
    <p:extLst>
      <p:ext uri="{BB962C8B-B14F-4D97-AF65-F5344CB8AC3E}">
        <p14:creationId xmlns:p14="http://schemas.microsoft.com/office/powerpoint/2010/main" val="88714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 name="Group 245"/>
          <p:cNvGrpSpPr/>
          <p:nvPr/>
        </p:nvGrpSpPr>
        <p:grpSpPr>
          <a:xfrm>
            <a:off x="1609579" y="2528708"/>
            <a:ext cx="3884245" cy="2335477"/>
            <a:chOff x="116058" y="2719389"/>
            <a:chExt cx="3884245" cy="2335477"/>
          </a:xfrm>
        </p:grpSpPr>
        <p:grpSp>
          <p:nvGrpSpPr>
            <p:cNvPr id="44" name="Group 43"/>
            <p:cNvGrpSpPr/>
            <p:nvPr/>
          </p:nvGrpSpPr>
          <p:grpSpPr>
            <a:xfrm>
              <a:off x="254004" y="3211750"/>
              <a:ext cx="1554480" cy="640080"/>
              <a:chOff x="151081" y="533291"/>
              <a:chExt cx="4158296" cy="1465442"/>
            </a:xfrm>
          </p:grpSpPr>
          <p:sp>
            <p:nvSpPr>
              <p:cNvPr id="4" name="Rectangle 3"/>
              <p:cNvSpPr/>
              <p:nvPr/>
            </p:nvSpPr>
            <p:spPr>
              <a:xfrm>
                <a:off x="1532110" y="533291"/>
                <a:ext cx="1371600" cy="54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b="1" dirty="0">
                  <a:solidFill>
                    <a:prstClr val="white"/>
                  </a:solidFill>
                </a:endParaRPr>
              </a:p>
            </p:txBody>
          </p:sp>
          <p:grpSp>
            <p:nvGrpSpPr>
              <p:cNvPr id="43" name="Group 42"/>
              <p:cNvGrpSpPr/>
              <p:nvPr/>
            </p:nvGrpSpPr>
            <p:grpSpPr>
              <a:xfrm>
                <a:off x="151081" y="1057908"/>
                <a:ext cx="4158296" cy="940825"/>
                <a:chOff x="151081" y="1057908"/>
                <a:chExt cx="4158296" cy="940825"/>
              </a:xfrm>
            </p:grpSpPr>
            <p:sp>
              <p:nvSpPr>
                <p:cNvPr id="5" name="Rounded Rectangle 4"/>
                <p:cNvSpPr/>
                <p:nvPr/>
              </p:nvSpPr>
              <p:spPr>
                <a:xfrm>
                  <a:off x="151081" y="1450093"/>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6" name="Rounded Rectangle 5"/>
                <p:cNvSpPr/>
                <p:nvPr/>
              </p:nvSpPr>
              <p:spPr>
                <a:xfrm>
                  <a:off x="1581048" y="1450093"/>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7" name="Rounded Rectangle 6"/>
                <p:cNvSpPr/>
                <p:nvPr/>
              </p:nvSpPr>
              <p:spPr>
                <a:xfrm>
                  <a:off x="3029217" y="1450093"/>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14" name="Up-Down Arrow 13"/>
                <p:cNvSpPr/>
                <p:nvPr/>
              </p:nvSpPr>
              <p:spPr>
                <a:xfrm rot="3581911">
                  <a:off x="1013924" y="742324"/>
                  <a:ext cx="210386" cy="841553"/>
                </a:xfrm>
                <a:prstGeom prst="up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endParaRPr lang="en-US" sz="1800" b="1">
                    <a:solidFill>
                      <a:prstClr val="black"/>
                    </a:solidFill>
                  </a:endParaRPr>
                </a:p>
              </p:txBody>
            </p:sp>
            <p:sp>
              <p:nvSpPr>
                <p:cNvPr id="15" name="Up-Down Arrow 14"/>
                <p:cNvSpPr/>
                <p:nvPr/>
              </p:nvSpPr>
              <p:spPr>
                <a:xfrm>
                  <a:off x="2112183" y="1096874"/>
                  <a:ext cx="210386" cy="341592"/>
                </a:xfrm>
                <a:prstGeom prst="up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sz="1800" b="1">
                    <a:solidFill>
                      <a:prstClr val="black"/>
                    </a:solidFill>
                  </a:endParaRPr>
                </a:p>
              </p:txBody>
            </p:sp>
            <p:sp>
              <p:nvSpPr>
                <p:cNvPr id="16" name="Up-Down Arrow 15"/>
                <p:cNvSpPr/>
                <p:nvPr/>
              </p:nvSpPr>
              <p:spPr>
                <a:xfrm rot="17996159">
                  <a:off x="3212639" y="762841"/>
                  <a:ext cx="210386" cy="841248"/>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400"/>
                  <a:endParaRPr lang="en-US" sz="1800" b="1">
                    <a:solidFill>
                      <a:prstClr val="black"/>
                    </a:solidFill>
                  </a:endParaRPr>
                </a:p>
              </p:txBody>
            </p:sp>
          </p:grpSp>
        </p:grpSp>
        <p:grpSp>
          <p:nvGrpSpPr>
            <p:cNvPr id="46" name="Group 45"/>
            <p:cNvGrpSpPr/>
            <p:nvPr/>
          </p:nvGrpSpPr>
          <p:grpSpPr>
            <a:xfrm>
              <a:off x="2233072" y="3228822"/>
              <a:ext cx="1554480" cy="640080"/>
              <a:chOff x="4598523" y="601109"/>
              <a:chExt cx="4474991" cy="1558914"/>
            </a:xfrm>
          </p:grpSpPr>
          <p:sp>
            <p:nvSpPr>
              <p:cNvPr id="8" name="Rounded Rectangle 7"/>
              <p:cNvSpPr/>
              <p:nvPr/>
            </p:nvSpPr>
            <p:spPr>
              <a:xfrm>
                <a:off x="4608524" y="1611383"/>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9" name="Rounded Rectangle 8"/>
              <p:cNvSpPr/>
              <p:nvPr/>
            </p:nvSpPr>
            <p:spPr>
              <a:xfrm>
                <a:off x="6201536" y="1605764"/>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10" name="Rounded Rectangle 9"/>
              <p:cNvSpPr/>
              <p:nvPr/>
            </p:nvSpPr>
            <p:spPr>
              <a:xfrm>
                <a:off x="7793354" y="1584953"/>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11" name="Rectangle 10"/>
              <p:cNvSpPr/>
              <p:nvPr/>
            </p:nvSpPr>
            <p:spPr>
              <a:xfrm>
                <a:off x="4598523" y="601109"/>
                <a:ext cx="1280160" cy="54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b="1" dirty="0">
                  <a:solidFill>
                    <a:prstClr val="white"/>
                  </a:solidFill>
                </a:endParaRPr>
              </a:p>
            </p:txBody>
          </p:sp>
          <p:sp>
            <p:nvSpPr>
              <p:cNvPr id="12" name="Rectangle 11"/>
              <p:cNvSpPr/>
              <p:nvPr/>
            </p:nvSpPr>
            <p:spPr>
              <a:xfrm>
                <a:off x="6195183" y="606261"/>
                <a:ext cx="1280160" cy="54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b="1" dirty="0">
                  <a:solidFill>
                    <a:prstClr val="white"/>
                  </a:solidFill>
                </a:endParaRPr>
              </a:p>
            </p:txBody>
          </p:sp>
          <p:sp>
            <p:nvSpPr>
              <p:cNvPr id="13" name="Rectangle 12"/>
              <p:cNvSpPr/>
              <p:nvPr/>
            </p:nvSpPr>
            <p:spPr>
              <a:xfrm>
                <a:off x="7793354" y="610477"/>
                <a:ext cx="1280160" cy="54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b="1" dirty="0">
                  <a:solidFill>
                    <a:prstClr val="white"/>
                  </a:solidFill>
                </a:endParaRPr>
              </a:p>
            </p:txBody>
          </p:sp>
          <p:sp>
            <p:nvSpPr>
              <p:cNvPr id="17" name="Right Arrow 16"/>
              <p:cNvSpPr/>
              <p:nvPr/>
            </p:nvSpPr>
            <p:spPr>
              <a:xfrm rot="10800000">
                <a:off x="5900033" y="819749"/>
                <a:ext cx="274320" cy="150163"/>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sz="1800" b="1">
                  <a:solidFill>
                    <a:prstClr val="black"/>
                  </a:solidFill>
                </a:endParaRPr>
              </a:p>
            </p:txBody>
          </p:sp>
          <p:sp>
            <p:nvSpPr>
              <p:cNvPr id="18" name="Right Arrow 17"/>
              <p:cNvSpPr/>
              <p:nvPr/>
            </p:nvSpPr>
            <p:spPr>
              <a:xfrm rot="10800000">
                <a:off x="7488554" y="819749"/>
                <a:ext cx="274320" cy="15016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400"/>
                <a:endParaRPr lang="en-US" sz="1800" b="1">
                  <a:solidFill>
                    <a:prstClr val="black"/>
                  </a:solidFill>
                </a:endParaRPr>
              </a:p>
            </p:txBody>
          </p:sp>
          <p:sp>
            <p:nvSpPr>
              <p:cNvPr id="19" name="U-Turn Arrow 18"/>
              <p:cNvSpPr/>
              <p:nvPr/>
            </p:nvSpPr>
            <p:spPr>
              <a:xfrm rot="10800000" flipH="1">
                <a:off x="5120474" y="1206266"/>
                <a:ext cx="3497747" cy="255211"/>
              </a:xfrm>
              <a:prstGeom prst="uturnArrow">
                <a:avLst>
                  <a:gd name="adj1" fmla="val 27986"/>
                  <a:gd name="adj2" fmla="val 24291"/>
                  <a:gd name="adj3" fmla="val 30972"/>
                  <a:gd name="adj4" fmla="val 0"/>
                  <a:gd name="adj5" fmla="val 10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endParaRPr lang="en-US" sz="1800" b="1">
                  <a:solidFill>
                    <a:prstClr val="black"/>
                  </a:solidFill>
                </a:endParaRPr>
              </a:p>
            </p:txBody>
          </p:sp>
        </p:grpSp>
        <p:grpSp>
          <p:nvGrpSpPr>
            <p:cNvPr id="45" name="Group 44"/>
            <p:cNvGrpSpPr/>
            <p:nvPr/>
          </p:nvGrpSpPr>
          <p:grpSpPr>
            <a:xfrm>
              <a:off x="252972" y="4143360"/>
              <a:ext cx="1554480" cy="640080"/>
              <a:chOff x="369394" y="2235339"/>
              <a:chExt cx="4138143" cy="1373592"/>
            </a:xfrm>
          </p:grpSpPr>
          <p:sp>
            <p:nvSpPr>
              <p:cNvPr id="24" name="Rectangle 23"/>
              <p:cNvSpPr/>
              <p:nvPr/>
            </p:nvSpPr>
            <p:spPr>
              <a:xfrm>
                <a:off x="1730768" y="2235339"/>
                <a:ext cx="1371600" cy="54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b="1" dirty="0">
                  <a:solidFill>
                    <a:prstClr val="white"/>
                  </a:solidFill>
                </a:endParaRPr>
              </a:p>
            </p:txBody>
          </p:sp>
          <p:sp>
            <p:nvSpPr>
              <p:cNvPr id="25" name="Rounded Rectangle 24"/>
              <p:cNvSpPr/>
              <p:nvPr/>
            </p:nvSpPr>
            <p:spPr>
              <a:xfrm>
                <a:off x="369394" y="3060291"/>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26" name="Rounded Rectangle 25"/>
              <p:cNvSpPr/>
              <p:nvPr/>
            </p:nvSpPr>
            <p:spPr>
              <a:xfrm>
                <a:off x="1771790" y="3060291"/>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27" name="Rounded Rectangle 26"/>
              <p:cNvSpPr/>
              <p:nvPr/>
            </p:nvSpPr>
            <p:spPr>
              <a:xfrm>
                <a:off x="3227377" y="3060291"/>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28" name="Right Arrow 27"/>
              <p:cNvSpPr/>
              <p:nvPr/>
            </p:nvSpPr>
            <p:spPr>
              <a:xfrm rot="20442435">
                <a:off x="778621" y="2625442"/>
                <a:ext cx="914400" cy="13716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endParaRPr lang="en-US" sz="1800" b="1">
                  <a:solidFill>
                    <a:prstClr val="black"/>
                  </a:solidFill>
                </a:endParaRPr>
              </a:p>
            </p:txBody>
          </p:sp>
          <p:sp>
            <p:nvSpPr>
              <p:cNvPr id="29" name="Right Arrow 28"/>
              <p:cNvSpPr/>
              <p:nvPr/>
            </p:nvSpPr>
            <p:spPr>
              <a:xfrm rot="9685834">
                <a:off x="795523" y="2769093"/>
                <a:ext cx="914400" cy="1371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sz="1800" b="1">
                  <a:solidFill>
                    <a:prstClr val="black"/>
                  </a:solidFill>
                </a:endParaRPr>
              </a:p>
            </p:txBody>
          </p:sp>
          <p:sp>
            <p:nvSpPr>
              <p:cNvPr id="30" name="Right Arrow 29"/>
              <p:cNvSpPr/>
              <p:nvPr/>
            </p:nvSpPr>
            <p:spPr>
              <a:xfrm rot="12200827">
                <a:off x="3131469" y="2634743"/>
                <a:ext cx="914400" cy="13716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endParaRPr lang="en-US" sz="1800" b="1">
                  <a:solidFill>
                    <a:prstClr val="black"/>
                  </a:solidFill>
                </a:endParaRPr>
              </a:p>
            </p:txBody>
          </p:sp>
          <p:sp>
            <p:nvSpPr>
              <p:cNvPr id="31" name="Right Arrow 30"/>
              <p:cNvSpPr/>
              <p:nvPr/>
            </p:nvSpPr>
            <p:spPr>
              <a:xfrm rot="1400094">
                <a:off x="3112475" y="2764006"/>
                <a:ext cx="914400" cy="1371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sz="1800" b="1">
                  <a:solidFill>
                    <a:prstClr val="black"/>
                  </a:solidFill>
                </a:endParaRPr>
              </a:p>
            </p:txBody>
          </p:sp>
          <p:sp>
            <p:nvSpPr>
              <p:cNvPr id="32" name="Right Arrow 31"/>
              <p:cNvSpPr/>
              <p:nvPr/>
            </p:nvSpPr>
            <p:spPr>
              <a:xfrm rot="5400000">
                <a:off x="2178000" y="2862762"/>
                <a:ext cx="219713" cy="1371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sz="1800" b="1">
                  <a:solidFill>
                    <a:prstClr val="black"/>
                  </a:solidFill>
                </a:endParaRPr>
              </a:p>
            </p:txBody>
          </p:sp>
          <p:sp>
            <p:nvSpPr>
              <p:cNvPr id="33" name="Right Arrow 32"/>
              <p:cNvSpPr/>
              <p:nvPr/>
            </p:nvSpPr>
            <p:spPr>
              <a:xfrm rot="16200000">
                <a:off x="2370006" y="2842578"/>
                <a:ext cx="218134" cy="13716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endParaRPr lang="en-US" sz="1800" b="1">
                  <a:solidFill>
                    <a:prstClr val="black"/>
                  </a:solidFill>
                </a:endParaRPr>
              </a:p>
            </p:txBody>
          </p:sp>
        </p:grpSp>
        <p:grpSp>
          <p:nvGrpSpPr>
            <p:cNvPr id="47" name="Group 46"/>
            <p:cNvGrpSpPr/>
            <p:nvPr/>
          </p:nvGrpSpPr>
          <p:grpSpPr>
            <a:xfrm>
              <a:off x="2233072" y="4136944"/>
              <a:ext cx="1554480" cy="640080"/>
              <a:chOff x="4933997" y="2244084"/>
              <a:chExt cx="4177565" cy="1361556"/>
            </a:xfrm>
          </p:grpSpPr>
          <p:sp>
            <p:nvSpPr>
              <p:cNvPr id="20" name="Rectangle 19"/>
              <p:cNvSpPr/>
              <p:nvPr/>
            </p:nvSpPr>
            <p:spPr>
              <a:xfrm>
                <a:off x="6391274" y="2244084"/>
                <a:ext cx="1371600" cy="54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b="1" dirty="0">
                  <a:solidFill>
                    <a:prstClr val="white"/>
                  </a:solidFill>
                </a:endParaRPr>
              </a:p>
            </p:txBody>
          </p:sp>
          <p:sp>
            <p:nvSpPr>
              <p:cNvPr id="21" name="Rounded Rectangle 20"/>
              <p:cNvSpPr/>
              <p:nvPr/>
            </p:nvSpPr>
            <p:spPr>
              <a:xfrm>
                <a:off x="4933997" y="3054968"/>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22" name="Rounded Rectangle 21"/>
              <p:cNvSpPr/>
              <p:nvPr/>
            </p:nvSpPr>
            <p:spPr>
              <a:xfrm>
                <a:off x="6380923" y="3057000"/>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23" name="Rounded Rectangle 22"/>
              <p:cNvSpPr/>
              <p:nvPr/>
            </p:nvSpPr>
            <p:spPr>
              <a:xfrm>
                <a:off x="7831402" y="3055984"/>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en-US" sz="1800" b="1" dirty="0">
                  <a:solidFill>
                    <a:prstClr val="white"/>
                  </a:solidFill>
                </a:endParaRPr>
              </a:p>
            </p:txBody>
          </p:sp>
          <p:sp>
            <p:nvSpPr>
              <p:cNvPr id="34" name="Right Arrow 33"/>
              <p:cNvSpPr/>
              <p:nvPr/>
            </p:nvSpPr>
            <p:spPr>
              <a:xfrm rot="20442435">
                <a:off x="5443054" y="2642179"/>
                <a:ext cx="914400" cy="13716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endParaRPr lang="en-US" sz="1800" b="1">
                  <a:solidFill>
                    <a:prstClr val="black"/>
                  </a:solidFill>
                </a:endParaRPr>
              </a:p>
            </p:txBody>
          </p:sp>
          <p:sp>
            <p:nvSpPr>
              <p:cNvPr id="35" name="Right Arrow 34"/>
              <p:cNvSpPr/>
              <p:nvPr/>
            </p:nvSpPr>
            <p:spPr>
              <a:xfrm rot="9685834">
                <a:off x="5456521" y="2784211"/>
                <a:ext cx="914400" cy="137160"/>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defTabSz="914400"/>
                <a:endParaRPr lang="en-US" sz="1800" b="1">
                  <a:solidFill>
                    <a:prstClr val="black"/>
                  </a:solidFill>
                </a:endParaRPr>
              </a:p>
            </p:txBody>
          </p:sp>
          <p:sp>
            <p:nvSpPr>
              <p:cNvPr id="36" name="Right Arrow 35"/>
              <p:cNvSpPr/>
              <p:nvPr/>
            </p:nvSpPr>
            <p:spPr>
              <a:xfrm rot="12200827">
                <a:off x="7806161" y="2644632"/>
                <a:ext cx="914400" cy="13716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400"/>
                <a:endParaRPr lang="en-US" sz="1800" b="1">
                  <a:solidFill>
                    <a:prstClr val="black"/>
                  </a:solidFill>
                </a:endParaRPr>
              </a:p>
            </p:txBody>
          </p:sp>
          <p:sp>
            <p:nvSpPr>
              <p:cNvPr id="37" name="Right Arrow 36"/>
              <p:cNvSpPr/>
              <p:nvPr/>
            </p:nvSpPr>
            <p:spPr>
              <a:xfrm rot="1400094">
                <a:off x="7789294" y="2772520"/>
                <a:ext cx="914400" cy="13716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400"/>
                <a:endParaRPr lang="en-US" sz="1800" b="1">
                  <a:solidFill>
                    <a:prstClr val="black"/>
                  </a:solidFill>
                </a:endParaRPr>
              </a:p>
            </p:txBody>
          </p:sp>
          <p:sp>
            <p:nvSpPr>
              <p:cNvPr id="38" name="Right Arrow 37"/>
              <p:cNvSpPr/>
              <p:nvPr/>
            </p:nvSpPr>
            <p:spPr>
              <a:xfrm rot="5400000">
                <a:off x="6852092" y="2849541"/>
                <a:ext cx="219713" cy="1371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sz="1800" b="1">
                  <a:solidFill>
                    <a:prstClr val="black"/>
                  </a:solidFill>
                </a:endParaRPr>
              </a:p>
            </p:txBody>
          </p:sp>
          <p:sp>
            <p:nvSpPr>
              <p:cNvPr id="39" name="Right Arrow 38"/>
              <p:cNvSpPr/>
              <p:nvPr/>
            </p:nvSpPr>
            <p:spPr>
              <a:xfrm rot="16200000">
                <a:off x="7044098" y="2829357"/>
                <a:ext cx="218134" cy="1371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sz="1800" b="1">
                  <a:solidFill>
                    <a:prstClr val="black"/>
                  </a:solidFill>
                </a:endParaRPr>
              </a:p>
            </p:txBody>
          </p:sp>
        </p:grpSp>
        <p:sp>
          <p:nvSpPr>
            <p:cNvPr id="48" name="Rounded Rectangle 47"/>
            <p:cNvSpPr/>
            <p:nvPr/>
          </p:nvSpPr>
          <p:spPr>
            <a:xfrm>
              <a:off x="116058" y="2719389"/>
              <a:ext cx="3884245" cy="23222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00"/>
              <a:r>
                <a:rPr lang="en-US" sz="1800" dirty="0">
                  <a:solidFill>
                    <a:prstClr val="black"/>
                  </a:solidFill>
                </a:rPr>
                <a:t>Computation Models</a:t>
              </a:r>
            </a:p>
          </p:txBody>
        </p:sp>
        <p:sp>
          <p:nvSpPr>
            <p:cNvPr id="148" name="TextBox 147"/>
            <p:cNvSpPr txBox="1"/>
            <p:nvPr/>
          </p:nvSpPr>
          <p:spPr>
            <a:xfrm>
              <a:off x="474041" y="3757845"/>
              <a:ext cx="1110687" cy="369332"/>
            </a:xfrm>
            <a:prstGeom prst="rect">
              <a:avLst/>
            </a:prstGeom>
            <a:noFill/>
          </p:spPr>
          <p:txBody>
            <a:bodyPr wrap="square" rtlCol="0">
              <a:spAutoFit/>
            </a:bodyPr>
            <a:lstStyle/>
            <a:p>
              <a:pPr algn="ctr" defTabSz="914400"/>
              <a:r>
                <a:rPr lang="en-US" sz="1800" dirty="0">
                  <a:solidFill>
                    <a:prstClr val="black"/>
                  </a:solidFill>
                </a:rPr>
                <a:t>Locking</a:t>
              </a:r>
            </a:p>
          </p:txBody>
        </p:sp>
        <p:sp>
          <p:nvSpPr>
            <p:cNvPr id="149" name="TextBox 148"/>
            <p:cNvSpPr txBox="1"/>
            <p:nvPr/>
          </p:nvSpPr>
          <p:spPr>
            <a:xfrm>
              <a:off x="2533459" y="3775245"/>
              <a:ext cx="1030337" cy="369332"/>
            </a:xfrm>
            <a:prstGeom prst="rect">
              <a:avLst/>
            </a:prstGeom>
            <a:noFill/>
          </p:spPr>
          <p:txBody>
            <a:bodyPr wrap="square" rtlCol="0">
              <a:spAutoFit/>
            </a:bodyPr>
            <a:lstStyle/>
            <a:p>
              <a:pPr algn="ctr" defTabSz="914400"/>
              <a:r>
                <a:rPr lang="en-US" sz="1800" dirty="0">
                  <a:solidFill>
                    <a:prstClr val="black"/>
                  </a:solidFill>
                </a:rPr>
                <a:t>Rotation</a:t>
              </a:r>
            </a:p>
          </p:txBody>
        </p:sp>
        <p:sp>
          <p:nvSpPr>
            <p:cNvPr id="150" name="TextBox 149"/>
            <p:cNvSpPr txBox="1"/>
            <p:nvPr/>
          </p:nvSpPr>
          <p:spPr>
            <a:xfrm>
              <a:off x="2303534" y="4679976"/>
              <a:ext cx="1490186" cy="369332"/>
            </a:xfrm>
            <a:prstGeom prst="rect">
              <a:avLst/>
            </a:prstGeom>
            <a:noFill/>
          </p:spPr>
          <p:txBody>
            <a:bodyPr wrap="square" rtlCol="0">
              <a:spAutoFit/>
            </a:bodyPr>
            <a:lstStyle/>
            <a:p>
              <a:pPr algn="ctr" defTabSz="914400"/>
              <a:r>
                <a:rPr lang="en-US" sz="1800" dirty="0">
                  <a:solidFill>
                    <a:prstClr val="black"/>
                  </a:solidFill>
                </a:rPr>
                <a:t>Asynchronous</a:t>
              </a:r>
            </a:p>
          </p:txBody>
        </p:sp>
        <p:sp>
          <p:nvSpPr>
            <p:cNvPr id="151" name="TextBox 150"/>
            <p:cNvSpPr txBox="1"/>
            <p:nvPr/>
          </p:nvSpPr>
          <p:spPr>
            <a:xfrm>
              <a:off x="458822" y="4685534"/>
              <a:ext cx="1119019" cy="369332"/>
            </a:xfrm>
            <a:prstGeom prst="rect">
              <a:avLst/>
            </a:prstGeom>
            <a:noFill/>
          </p:spPr>
          <p:txBody>
            <a:bodyPr wrap="square" rtlCol="0">
              <a:spAutoFit/>
            </a:bodyPr>
            <a:lstStyle/>
            <a:p>
              <a:pPr algn="ctr" defTabSz="914400"/>
              <a:r>
                <a:rPr lang="en-US" sz="1800" dirty="0" err="1">
                  <a:solidFill>
                    <a:prstClr val="black"/>
                  </a:solidFill>
                </a:rPr>
                <a:t>Allreduce</a:t>
              </a:r>
              <a:endParaRPr lang="en-US" sz="1800" dirty="0">
                <a:solidFill>
                  <a:prstClr val="black"/>
                </a:solidFill>
              </a:endParaRPr>
            </a:p>
          </p:txBody>
        </p:sp>
      </p:grpSp>
      <p:grpSp>
        <p:nvGrpSpPr>
          <p:cNvPr id="237" name="Group 236"/>
          <p:cNvGrpSpPr/>
          <p:nvPr/>
        </p:nvGrpSpPr>
        <p:grpSpPr>
          <a:xfrm>
            <a:off x="5947090" y="1173298"/>
            <a:ext cx="4553270" cy="2468880"/>
            <a:chOff x="4509322" y="1667019"/>
            <a:chExt cx="4396700" cy="2485273"/>
          </a:xfrm>
        </p:grpSpPr>
        <p:grpSp>
          <p:nvGrpSpPr>
            <p:cNvPr id="213" name="Group 212"/>
            <p:cNvGrpSpPr/>
            <p:nvPr/>
          </p:nvGrpSpPr>
          <p:grpSpPr>
            <a:xfrm>
              <a:off x="4509322" y="1667019"/>
              <a:ext cx="4396700" cy="2485273"/>
              <a:chOff x="99059" y="4223717"/>
              <a:chExt cx="4396700" cy="2485273"/>
            </a:xfrm>
          </p:grpSpPr>
          <p:sp>
            <p:nvSpPr>
              <p:cNvPr id="40" name="Rounded Rectangle 39"/>
              <p:cNvSpPr/>
              <p:nvPr/>
            </p:nvSpPr>
            <p:spPr>
              <a:xfrm>
                <a:off x="99059" y="4223717"/>
                <a:ext cx="4396700" cy="2485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00"/>
                <a:r>
                  <a:rPr lang="en-US" sz="1800" dirty="0">
                    <a:solidFill>
                      <a:prstClr val="black"/>
                    </a:solidFill>
                  </a:rPr>
                  <a:t>Distributed Memory</a:t>
                </a:r>
              </a:p>
            </p:txBody>
          </p:sp>
          <p:sp>
            <p:nvSpPr>
              <p:cNvPr id="49" name="Rectangle 48"/>
              <p:cNvSpPr/>
              <p:nvPr/>
            </p:nvSpPr>
            <p:spPr>
              <a:xfrm>
                <a:off x="222282" y="4796323"/>
                <a:ext cx="1280160" cy="2662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1800" dirty="0">
                    <a:solidFill>
                      <a:prstClr val="white"/>
                    </a:solidFill>
                  </a:rPr>
                  <a:t>broadcast</a:t>
                </a:r>
              </a:p>
            </p:txBody>
          </p:sp>
          <p:sp>
            <p:nvSpPr>
              <p:cNvPr id="50" name="Rectangle 49"/>
              <p:cNvSpPr/>
              <p:nvPr/>
            </p:nvSpPr>
            <p:spPr>
              <a:xfrm>
                <a:off x="222282" y="5167582"/>
                <a:ext cx="1280160" cy="2662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1800" dirty="0">
                    <a:solidFill>
                      <a:prstClr val="white"/>
                    </a:solidFill>
                  </a:rPr>
                  <a:t>reduce</a:t>
                </a:r>
              </a:p>
            </p:txBody>
          </p:sp>
          <p:sp>
            <p:nvSpPr>
              <p:cNvPr id="51" name="Rectangle 50"/>
              <p:cNvSpPr/>
              <p:nvPr/>
            </p:nvSpPr>
            <p:spPr>
              <a:xfrm>
                <a:off x="222282" y="5515352"/>
                <a:ext cx="1280160" cy="2662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1800" dirty="0" err="1">
                    <a:solidFill>
                      <a:prstClr val="white"/>
                    </a:solidFill>
                  </a:rPr>
                  <a:t>allgather</a:t>
                </a:r>
                <a:endParaRPr lang="en-US" sz="1800" dirty="0">
                  <a:solidFill>
                    <a:prstClr val="white"/>
                  </a:solidFill>
                </a:endParaRPr>
              </a:p>
            </p:txBody>
          </p:sp>
          <p:sp>
            <p:nvSpPr>
              <p:cNvPr id="52" name="Rectangle 51"/>
              <p:cNvSpPr/>
              <p:nvPr/>
            </p:nvSpPr>
            <p:spPr>
              <a:xfrm>
                <a:off x="222282" y="5863122"/>
                <a:ext cx="1280160" cy="2662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1800" dirty="0" err="1">
                    <a:solidFill>
                      <a:prstClr val="white"/>
                    </a:solidFill>
                  </a:rPr>
                  <a:t>allreduce</a:t>
                </a:r>
                <a:endParaRPr lang="en-US" sz="1800" dirty="0">
                  <a:solidFill>
                    <a:prstClr val="white"/>
                  </a:solidFill>
                </a:endParaRPr>
              </a:p>
            </p:txBody>
          </p:sp>
          <p:sp>
            <p:nvSpPr>
              <p:cNvPr id="53" name="Rectangle 52"/>
              <p:cNvSpPr/>
              <p:nvPr/>
            </p:nvSpPr>
            <p:spPr>
              <a:xfrm>
                <a:off x="1615415" y="4802983"/>
                <a:ext cx="1280160" cy="2662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1800" dirty="0">
                    <a:solidFill>
                      <a:prstClr val="white"/>
                    </a:solidFill>
                  </a:rPr>
                  <a:t>regroup</a:t>
                </a:r>
              </a:p>
            </p:txBody>
          </p:sp>
          <p:sp>
            <p:nvSpPr>
              <p:cNvPr id="54" name="Rectangle 53"/>
              <p:cNvSpPr/>
              <p:nvPr/>
            </p:nvSpPr>
            <p:spPr>
              <a:xfrm>
                <a:off x="1610111" y="5167080"/>
                <a:ext cx="1280160" cy="2662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1800" dirty="0">
                    <a:solidFill>
                      <a:prstClr val="white"/>
                    </a:solidFill>
                  </a:rPr>
                  <a:t>push &amp; pull</a:t>
                </a:r>
              </a:p>
            </p:txBody>
          </p:sp>
          <p:sp>
            <p:nvSpPr>
              <p:cNvPr id="55" name="Rectangle 54"/>
              <p:cNvSpPr/>
              <p:nvPr/>
            </p:nvSpPr>
            <p:spPr>
              <a:xfrm>
                <a:off x="1604666" y="5515352"/>
                <a:ext cx="1280160" cy="2662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1800" dirty="0">
                    <a:solidFill>
                      <a:prstClr val="white"/>
                    </a:solidFill>
                  </a:rPr>
                  <a:t>rotate</a:t>
                </a:r>
              </a:p>
            </p:txBody>
          </p:sp>
          <p:sp>
            <p:nvSpPr>
              <p:cNvPr id="56" name="Rectangle 55"/>
              <p:cNvSpPr/>
              <p:nvPr/>
            </p:nvSpPr>
            <p:spPr>
              <a:xfrm>
                <a:off x="3027312" y="4799932"/>
                <a:ext cx="1280160" cy="2662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800" dirty="0" err="1">
                    <a:solidFill>
                      <a:prstClr val="white"/>
                    </a:solidFill>
                  </a:rPr>
                  <a:t>sendEvent</a:t>
                </a:r>
                <a:endParaRPr lang="en-US" sz="1800" dirty="0">
                  <a:solidFill>
                    <a:prstClr val="white"/>
                  </a:solidFill>
                </a:endParaRPr>
              </a:p>
            </p:txBody>
          </p:sp>
          <p:sp>
            <p:nvSpPr>
              <p:cNvPr id="57" name="Rectangle 56"/>
              <p:cNvSpPr/>
              <p:nvPr/>
            </p:nvSpPr>
            <p:spPr>
              <a:xfrm>
                <a:off x="3036041" y="5163832"/>
                <a:ext cx="1280160" cy="2662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800" dirty="0" err="1">
                    <a:solidFill>
                      <a:prstClr val="white"/>
                    </a:solidFill>
                  </a:rPr>
                  <a:t>getEvent</a:t>
                </a:r>
                <a:endParaRPr lang="en-US" sz="1800" dirty="0">
                  <a:solidFill>
                    <a:prstClr val="white"/>
                  </a:solidFill>
                </a:endParaRPr>
              </a:p>
            </p:txBody>
          </p:sp>
          <p:sp>
            <p:nvSpPr>
              <p:cNvPr id="58" name="Rectangle 57"/>
              <p:cNvSpPr/>
              <p:nvPr/>
            </p:nvSpPr>
            <p:spPr>
              <a:xfrm>
                <a:off x="3036041" y="5527732"/>
                <a:ext cx="1280160" cy="2662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800" dirty="0" err="1">
                    <a:solidFill>
                      <a:prstClr val="white"/>
                    </a:solidFill>
                  </a:rPr>
                  <a:t>waitEvent</a:t>
                </a:r>
                <a:endParaRPr lang="en-US" sz="1800" dirty="0">
                  <a:solidFill>
                    <a:prstClr val="white"/>
                  </a:solidFill>
                </a:endParaRPr>
              </a:p>
            </p:txBody>
          </p:sp>
        </p:grpSp>
        <p:sp>
          <p:nvSpPr>
            <p:cNvPr id="223" name="TextBox 222"/>
            <p:cNvSpPr txBox="1"/>
            <p:nvPr/>
          </p:nvSpPr>
          <p:spPr>
            <a:xfrm>
              <a:off x="5207085" y="3674808"/>
              <a:ext cx="3150594" cy="371784"/>
            </a:xfrm>
            <a:prstGeom prst="rect">
              <a:avLst/>
            </a:prstGeom>
            <a:noFill/>
          </p:spPr>
          <p:txBody>
            <a:bodyPr wrap="square" rtlCol="0">
              <a:spAutoFit/>
            </a:bodyPr>
            <a:lstStyle/>
            <a:p>
              <a:pPr algn="ctr" defTabSz="914400"/>
              <a:r>
                <a:rPr lang="en-US" sz="1800" dirty="0">
                  <a:solidFill>
                    <a:prstClr val="black"/>
                  </a:solidFill>
                </a:rPr>
                <a:t>Communication Operations</a:t>
              </a:r>
            </a:p>
          </p:txBody>
        </p:sp>
      </p:grpSp>
      <p:grpSp>
        <p:nvGrpSpPr>
          <p:cNvPr id="242" name="Group 241"/>
          <p:cNvGrpSpPr/>
          <p:nvPr/>
        </p:nvGrpSpPr>
        <p:grpSpPr>
          <a:xfrm>
            <a:off x="5949502" y="3860538"/>
            <a:ext cx="4550858" cy="2468880"/>
            <a:chOff x="4509322" y="4150280"/>
            <a:chExt cx="4550858" cy="2468880"/>
          </a:xfrm>
        </p:grpSpPr>
        <p:sp>
          <p:nvSpPr>
            <p:cNvPr id="81" name="Rounded Rectangle 80"/>
            <p:cNvSpPr/>
            <p:nvPr/>
          </p:nvSpPr>
          <p:spPr>
            <a:xfrm>
              <a:off x="6799895" y="4642715"/>
              <a:ext cx="2148840" cy="1828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defTabSz="914400"/>
              <a:r>
                <a:rPr lang="en-US" sz="1800" dirty="0">
                  <a:solidFill>
                    <a:prstClr val="white"/>
                  </a:solidFill>
                </a:rPr>
                <a:t>Harp-DAAL</a:t>
              </a:r>
              <a:br>
                <a:rPr lang="en-US" sz="1800" dirty="0">
                  <a:solidFill>
                    <a:prstClr val="white"/>
                  </a:solidFill>
                </a:rPr>
              </a:br>
              <a:r>
                <a:rPr lang="en-US" sz="1800" dirty="0">
                  <a:solidFill>
                    <a:prstClr val="white"/>
                  </a:solidFill>
                </a:rPr>
                <a:t>High Performance Library</a:t>
              </a:r>
            </a:p>
          </p:txBody>
        </p:sp>
        <p:sp>
          <p:nvSpPr>
            <p:cNvPr id="131" name="Rounded Rectangle 130"/>
            <p:cNvSpPr/>
            <p:nvPr/>
          </p:nvSpPr>
          <p:spPr>
            <a:xfrm>
              <a:off x="4509322" y="4150280"/>
              <a:ext cx="4550858" cy="24688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00"/>
              <a:r>
                <a:rPr lang="en-US" sz="1800" dirty="0">
                  <a:solidFill>
                    <a:prstClr val="black"/>
                  </a:solidFill>
                </a:rPr>
                <a:t>Shared Memory</a:t>
              </a:r>
            </a:p>
          </p:txBody>
        </p:sp>
        <p:grpSp>
          <p:nvGrpSpPr>
            <p:cNvPr id="224" name="Group 223"/>
            <p:cNvGrpSpPr/>
            <p:nvPr/>
          </p:nvGrpSpPr>
          <p:grpSpPr>
            <a:xfrm>
              <a:off x="4610058" y="4642715"/>
              <a:ext cx="2148840" cy="1828800"/>
              <a:chOff x="4818889" y="4689872"/>
              <a:chExt cx="3700311" cy="1903484"/>
            </a:xfrm>
          </p:grpSpPr>
          <p:sp>
            <p:nvSpPr>
              <p:cNvPr id="225" name="Rounded Rectangle 224"/>
              <p:cNvSpPr/>
              <p:nvPr/>
            </p:nvSpPr>
            <p:spPr>
              <a:xfrm>
                <a:off x="4818889" y="4689872"/>
                <a:ext cx="3700311" cy="19034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00"/>
                <a:r>
                  <a:rPr lang="en-US" sz="1800" dirty="0">
                    <a:solidFill>
                      <a:prstClr val="black"/>
                    </a:solidFill>
                  </a:rPr>
                  <a:t>Schedulers</a:t>
                </a:r>
              </a:p>
            </p:txBody>
          </p:sp>
          <p:sp>
            <p:nvSpPr>
              <p:cNvPr id="226" name="Hexagon 225"/>
              <p:cNvSpPr/>
              <p:nvPr/>
            </p:nvSpPr>
            <p:spPr>
              <a:xfrm>
                <a:off x="5445492" y="5129077"/>
                <a:ext cx="2517703" cy="640080"/>
              </a:xfrm>
              <a:prstGeom prst="hex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1800" dirty="0">
                    <a:solidFill>
                      <a:prstClr val="white"/>
                    </a:solidFill>
                  </a:rPr>
                  <a:t>Dynamic Scheduler</a:t>
                </a:r>
              </a:p>
            </p:txBody>
          </p:sp>
          <p:sp>
            <p:nvSpPr>
              <p:cNvPr id="227" name="Hexagon 226"/>
              <p:cNvSpPr/>
              <p:nvPr/>
            </p:nvSpPr>
            <p:spPr>
              <a:xfrm>
                <a:off x="5445493" y="5856746"/>
                <a:ext cx="2517702" cy="640080"/>
              </a:xfrm>
              <a:prstGeom prst="hex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1800" dirty="0">
                    <a:solidFill>
                      <a:prstClr val="white"/>
                    </a:solidFill>
                  </a:rPr>
                  <a:t>Static Scheduler</a:t>
                </a:r>
              </a:p>
            </p:txBody>
          </p:sp>
        </p:grpSp>
      </p:grpSp>
      <p:sp>
        <p:nvSpPr>
          <p:cNvPr id="247" name="Right Arrow 246"/>
          <p:cNvSpPr/>
          <p:nvPr/>
        </p:nvSpPr>
        <p:spPr>
          <a:xfrm rot="18900000">
            <a:off x="5524291" y="2884857"/>
            <a:ext cx="457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48" name="Right Arrow 247"/>
          <p:cNvSpPr/>
          <p:nvPr/>
        </p:nvSpPr>
        <p:spPr>
          <a:xfrm rot="2700000">
            <a:off x="5501340" y="4095316"/>
            <a:ext cx="457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73" name="Title 1"/>
          <p:cNvSpPr txBox="1">
            <a:spLocks/>
          </p:cNvSpPr>
          <p:nvPr/>
        </p:nvSpPr>
        <p:spPr>
          <a:xfrm>
            <a:off x="1298864" y="1735171"/>
            <a:ext cx="4327494" cy="716310"/>
          </a:xfrm>
          <a:prstGeom prst="rect">
            <a:avLst/>
          </a:prstGeom>
        </p:spPr>
        <p:txBody>
          <a:bodyPr>
            <a:normAutofit/>
          </a:bodyPr>
          <a:lstStyle>
            <a:lvl1pPr algn="ctr" defTabSz="913108" rtl="0" eaLnBrk="1" latinLnBrk="0" hangingPunct="1">
              <a:spcBef>
                <a:spcPct val="0"/>
              </a:spcBef>
              <a:buNone/>
              <a:defRPr sz="4500" kern="1200">
                <a:solidFill>
                  <a:schemeClr val="tx1"/>
                </a:solidFill>
                <a:latin typeface="+mj-lt"/>
                <a:ea typeface="+mj-ea"/>
                <a:cs typeface="+mj-cs"/>
              </a:defRPr>
            </a:lvl1pPr>
          </a:lstStyle>
          <a:p>
            <a:pPr fontAlgn="base">
              <a:spcAft>
                <a:spcPct val="0"/>
              </a:spcAft>
            </a:pPr>
            <a:r>
              <a:rPr lang="en-US" sz="2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Computation Models</a:t>
            </a:r>
            <a:br>
              <a:rPr lang="en-US" sz="2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br>
            <a:r>
              <a:rPr lang="en-US" sz="2000" b="1" kern="0" dirty="0">
                <a:solidFill>
                  <a:srgbClr val="7030A0"/>
                </a:solidFill>
                <a:effectLst>
                  <a:outerShdw blurRad="50800" dist="25400" dir="5400000" algn="t" rotWithShape="0">
                    <a:prstClr val="black">
                      <a:alpha val="40000"/>
                    </a:prstClr>
                  </a:outerShdw>
                </a:effectLst>
                <a:cs typeface="Times New Roman" pitchFamily="18" charset="0"/>
              </a:rPr>
              <a:t>Model-Centric Synchronization Paradigm</a:t>
            </a:r>
            <a:endParaRPr lang="en-US" sz="2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sp>
        <p:nvSpPr>
          <p:cNvPr id="3" name="Title 2"/>
          <p:cNvSpPr>
            <a:spLocks noGrp="1"/>
          </p:cNvSpPr>
          <p:nvPr>
            <p:ph type="title"/>
          </p:nvPr>
        </p:nvSpPr>
        <p:spPr>
          <a:xfrm>
            <a:off x="818381" y="0"/>
            <a:ext cx="10515600" cy="1325563"/>
          </a:xfrm>
        </p:spPr>
        <p:txBody>
          <a:bodyPr>
            <a:normAutofit/>
          </a:bodyPr>
          <a:lstStyle/>
          <a:p>
            <a:pPr algn="ctr"/>
            <a:r>
              <a:rPr lang="en-US" sz="36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Harp Solution to Big Data Problems</a:t>
            </a:r>
          </a:p>
        </p:txBody>
      </p:sp>
    </p:spTree>
    <p:extLst>
      <p:ext uri="{BB962C8B-B14F-4D97-AF65-F5344CB8AC3E}">
        <p14:creationId xmlns:p14="http://schemas.microsoft.com/office/powerpoint/2010/main" val="4111748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290" y="-321000"/>
            <a:ext cx="10515600" cy="1325563"/>
          </a:xfrm>
        </p:spPr>
        <p:txBody>
          <a:bodyPr>
            <a:normAutofit/>
          </a:bodyPr>
          <a:lstStyle/>
          <a:p>
            <a:pPr algn="ctr"/>
            <a:r>
              <a:rPr lang="en-US" sz="36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Example: K-means Clustering</a:t>
            </a:r>
          </a:p>
        </p:txBody>
      </p:sp>
      <p:grpSp>
        <p:nvGrpSpPr>
          <p:cNvPr id="64" name="Group 63"/>
          <p:cNvGrpSpPr/>
          <p:nvPr/>
        </p:nvGrpSpPr>
        <p:grpSpPr>
          <a:xfrm>
            <a:off x="3665777" y="598473"/>
            <a:ext cx="4844867" cy="1448521"/>
            <a:chOff x="151002" y="2431885"/>
            <a:chExt cx="4051762" cy="2322299"/>
          </a:xfrm>
        </p:grpSpPr>
        <p:sp>
          <p:nvSpPr>
            <p:cNvPr id="48" name="Rounded Rectangle 47"/>
            <p:cNvSpPr/>
            <p:nvPr/>
          </p:nvSpPr>
          <p:spPr>
            <a:xfrm>
              <a:off x="151002" y="2431885"/>
              <a:ext cx="4051762" cy="23222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00"/>
              <a:r>
                <a:rPr lang="en-US" sz="1800" dirty="0">
                  <a:solidFill>
                    <a:prstClr val="black"/>
                  </a:solidFill>
                </a:rPr>
                <a:t>The </a:t>
              </a:r>
              <a:r>
                <a:rPr lang="en-US" sz="1800" dirty="0" err="1">
                  <a:solidFill>
                    <a:prstClr val="black"/>
                  </a:solidFill>
                </a:rPr>
                <a:t>Allreduce</a:t>
              </a:r>
              <a:r>
                <a:rPr lang="en-US" sz="1800" dirty="0">
                  <a:solidFill>
                    <a:prstClr val="black"/>
                  </a:solidFill>
                </a:rPr>
                <a:t> Computation Model</a:t>
              </a:r>
            </a:p>
          </p:txBody>
        </p:sp>
        <p:grpSp>
          <p:nvGrpSpPr>
            <p:cNvPr id="3" name="Group 2"/>
            <p:cNvGrpSpPr/>
            <p:nvPr/>
          </p:nvGrpSpPr>
          <p:grpSpPr>
            <a:xfrm>
              <a:off x="411060" y="3046822"/>
              <a:ext cx="3548543" cy="1384464"/>
              <a:chOff x="177167" y="3973616"/>
              <a:chExt cx="4138143" cy="1373592"/>
            </a:xfrm>
          </p:grpSpPr>
          <p:sp>
            <p:nvSpPr>
              <p:cNvPr id="74" name="Rectangle 73"/>
              <p:cNvSpPr/>
              <p:nvPr/>
            </p:nvSpPr>
            <p:spPr>
              <a:xfrm>
                <a:off x="1538541" y="3973616"/>
                <a:ext cx="1371600" cy="54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Model</a:t>
                </a:r>
              </a:p>
            </p:txBody>
          </p:sp>
          <p:sp>
            <p:nvSpPr>
              <p:cNvPr id="75" name="Rounded Rectangle 74"/>
              <p:cNvSpPr/>
              <p:nvPr/>
            </p:nvSpPr>
            <p:spPr>
              <a:xfrm>
                <a:off x="177167" y="4798568"/>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a:solidFill>
                      <a:schemeClr val="bg1"/>
                    </a:solidFill>
                  </a:rPr>
                  <a:t>Worker</a:t>
                </a:r>
              </a:p>
            </p:txBody>
          </p:sp>
          <p:sp>
            <p:nvSpPr>
              <p:cNvPr id="76" name="Rounded Rectangle 75"/>
              <p:cNvSpPr/>
              <p:nvPr/>
            </p:nvSpPr>
            <p:spPr>
              <a:xfrm>
                <a:off x="1579563" y="4798568"/>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a:solidFill>
                      <a:schemeClr val="bg1"/>
                    </a:solidFill>
                  </a:rPr>
                  <a:t>Worker</a:t>
                </a:r>
              </a:p>
            </p:txBody>
          </p:sp>
          <p:sp>
            <p:nvSpPr>
              <p:cNvPr id="77" name="Rounded Rectangle 76"/>
              <p:cNvSpPr/>
              <p:nvPr/>
            </p:nvSpPr>
            <p:spPr>
              <a:xfrm>
                <a:off x="3035150" y="4798568"/>
                <a:ext cx="1280160" cy="54864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a:solidFill>
                      <a:schemeClr val="bg1"/>
                    </a:solidFill>
                  </a:rPr>
                  <a:t>Worker</a:t>
                </a:r>
              </a:p>
            </p:txBody>
          </p:sp>
          <p:sp>
            <p:nvSpPr>
              <p:cNvPr id="78" name="Right Arrow 77"/>
              <p:cNvSpPr/>
              <p:nvPr/>
            </p:nvSpPr>
            <p:spPr>
              <a:xfrm rot="20442435">
                <a:off x="586394" y="4363719"/>
                <a:ext cx="914400" cy="13716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b="1">
                  <a:solidFill>
                    <a:schemeClr val="tx1"/>
                  </a:solidFill>
                </a:endParaRPr>
              </a:p>
            </p:txBody>
          </p:sp>
          <p:sp>
            <p:nvSpPr>
              <p:cNvPr id="79" name="Right Arrow 78"/>
              <p:cNvSpPr/>
              <p:nvPr/>
            </p:nvSpPr>
            <p:spPr>
              <a:xfrm rot="9685834">
                <a:off x="603296" y="4507370"/>
                <a:ext cx="914400" cy="1371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b="1">
                  <a:solidFill>
                    <a:schemeClr val="tx1"/>
                  </a:solidFill>
                </a:endParaRPr>
              </a:p>
            </p:txBody>
          </p:sp>
          <p:sp>
            <p:nvSpPr>
              <p:cNvPr id="80" name="Right Arrow 79"/>
              <p:cNvSpPr/>
              <p:nvPr/>
            </p:nvSpPr>
            <p:spPr>
              <a:xfrm rot="12200827">
                <a:off x="2939242" y="4373020"/>
                <a:ext cx="914400" cy="13716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b="1">
                  <a:solidFill>
                    <a:schemeClr val="tx1"/>
                  </a:solidFill>
                </a:endParaRPr>
              </a:p>
            </p:txBody>
          </p:sp>
          <p:sp>
            <p:nvSpPr>
              <p:cNvPr id="82" name="Right Arrow 81"/>
              <p:cNvSpPr/>
              <p:nvPr/>
            </p:nvSpPr>
            <p:spPr>
              <a:xfrm rot="1400094">
                <a:off x="2920248" y="4502283"/>
                <a:ext cx="914400" cy="1371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b="1">
                  <a:solidFill>
                    <a:schemeClr val="tx1"/>
                  </a:solidFill>
                </a:endParaRPr>
              </a:p>
            </p:txBody>
          </p:sp>
          <p:sp>
            <p:nvSpPr>
              <p:cNvPr id="83" name="Right Arrow 82"/>
              <p:cNvSpPr/>
              <p:nvPr/>
            </p:nvSpPr>
            <p:spPr>
              <a:xfrm rot="5400000">
                <a:off x="1985773" y="4601039"/>
                <a:ext cx="219713" cy="13716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b="1">
                  <a:solidFill>
                    <a:schemeClr val="tx1"/>
                  </a:solidFill>
                </a:endParaRPr>
              </a:p>
            </p:txBody>
          </p:sp>
          <p:sp>
            <p:nvSpPr>
              <p:cNvPr id="84" name="Right Arrow 83"/>
              <p:cNvSpPr/>
              <p:nvPr/>
            </p:nvSpPr>
            <p:spPr>
              <a:xfrm rot="16200000">
                <a:off x="2177779" y="4580855"/>
                <a:ext cx="218134" cy="13716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b="1">
                  <a:solidFill>
                    <a:schemeClr val="tx1"/>
                  </a:solidFill>
                </a:endParaRPr>
              </a:p>
            </p:txBody>
          </p:sp>
        </p:grpSp>
      </p:grpSp>
      <p:grpSp>
        <p:nvGrpSpPr>
          <p:cNvPr id="71" name="Group 70"/>
          <p:cNvGrpSpPr/>
          <p:nvPr/>
        </p:nvGrpSpPr>
        <p:grpSpPr>
          <a:xfrm>
            <a:off x="99878" y="2985037"/>
            <a:ext cx="2286000" cy="2368656"/>
            <a:chOff x="139206" y="2985037"/>
            <a:chExt cx="2286000" cy="2368656"/>
          </a:xfrm>
        </p:grpSpPr>
        <p:sp>
          <p:nvSpPr>
            <p:cNvPr id="49" name="Rectangle 48"/>
            <p:cNvSpPr/>
            <p:nvPr/>
          </p:nvSpPr>
          <p:spPr>
            <a:xfrm>
              <a:off x="506433" y="2985037"/>
              <a:ext cx="1645920" cy="5486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1800" dirty="0">
                  <a:solidFill>
                    <a:prstClr val="white"/>
                  </a:solidFill>
                </a:rPr>
                <a:t>broadcast</a:t>
              </a:r>
            </a:p>
          </p:txBody>
        </p:sp>
        <p:sp>
          <p:nvSpPr>
            <p:cNvPr id="50" name="Rectangle 49"/>
            <p:cNvSpPr/>
            <p:nvPr/>
          </p:nvSpPr>
          <p:spPr>
            <a:xfrm>
              <a:off x="506433" y="3536673"/>
              <a:ext cx="1645920" cy="5486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1800" dirty="0">
                  <a:solidFill>
                    <a:prstClr val="white"/>
                  </a:solidFill>
                </a:rPr>
                <a:t>reduce</a:t>
              </a:r>
            </a:p>
          </p:txBody>
        </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06" y="4112442"/>
              <a:ext cx="2286000" cy="618988"/>
            </a:xfrm>
            <a:prstGeom prst="rect">
              <a:avLst/>
            </a:prstGeom>
          </p:spPr>
        </p:pic>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06" y="4731430"/>
              <a:ext cx="2286000" cy="622263"/>
            </a:xfrm>
            <a:prstGeom prst="rect">
              <a:avLst/>
            </a:prstGeom>
          </p:spPr>
        </p:pic>
      </p:grpSp>
      <p:grpSp>
        <p:nvGrpSpPr>
          <p:cNvPr id="72" name="Group 71"/>
          <p:cNvGrpSpPr/>
          <p:nvPr/>
        </p:nvGrpSpPr>
        <p:grpSpPr>
          <a:xfrm>
            <a:off x="2397329" y="3182233"/>
            <a:ext cx="2286000" cy="1207623"/>
            <a:chOff x="2436657" y="3182233"/>
            <a:chExt cx="2286000" cy="1207623"/>
          </a:xfrm>
        </p:grpSpPr>
        <p:sp>
          <p:nvSpPr>
            <p:cNvPr id="52" name="Rectangle 51"/>
            <p:cNvSpPr/>
            <p:nvPr/>
          </p:nvSpPr>
          <p:spPr>
            <a:xfrm>
              <a:off x="2755377" y="3182233"/>
              <a:ext cx="1645920" cy="5486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1800" dirty="0" err="1">
                  <a:solidFill>
                    <a:prstClr val="white"/>
                  </a:solidFill>
                </a:rPr>
                <a:t>allreduce</a:t>
              </a:r>
              <a:endParaRPr lang="en-US" sz="1800" dirty="0">
                <a:solidFill>
                  <a:prstClr val="white"/>
                </a:solidFill>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657" y="3725967"/>
              <a:ext cx="2286000" cy="663889"/>
            </a:xfrm>
            <a:prstGeom prst="rect">
              <a:avLst/>
            </a:prstGeom>
          </p:spPr>
        </p:pic>
      </p:grpSp>
      <p:grpSp>
        <p:nvGrpSpPr>
          <p:cNvPr id="87" name="Group 86"/>
          <p:cNvGrpSpPr/>
          <p:nvPr/>
        </p:nvGrpSpPr>
        <p:grpSpPr>
          <a:xfrm>
            <a:off x="9800288" y="3503401"/>
            <a:ext cx="2286000" cy="1471661"/>
            <a:chOff x="9906000" y="3077229"/>
            <a:chExt cx="2286000" cy="1471661"/>
          </a:xfrm>
        </p:grpSpPr>
        <p:sp>
          <p:nvSpPr>
            <p:cNvPr id="55" name="Rectangle 54"/>
            <p:cNvSpPr/>
            <p:nvPr/>
          </p:nvSpPr>
          <p:spPr>
            <a:xfrm>
              <a:off x="10190572" y="3077229"/>
              <a:ext cx="1645920" cy="5486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1800" dirty="0">
                  <a:solidFill>
                    <a:prstClr val="white"/>
                  </a:solidFill>
                </a:rPr>
                <a:t>rotate</a:t>
              </a:r>
            </a:p>
          </p:txBody>
        </p:sp>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3641022"/>
              <a:ext cx="2286000" cy="907868"/>
            </a:xfrm>
            <a:prstGeom prst="rect">
              <a:avLst/>
            </a:prstGeom>
          </p:spPr>
        </p:pic>
      </p:grpSp>
      <p:grpSp>
        <p:nvGrpSpPr>
          <p:cNvPr id="86" name="Group 85"/>
          <p:cNvGrpSpPr/>
          <p:nvPr/>
        </p:nvGrpSpPr>
        <p:grpSpPr>
          <a:xfrm>
            <a:off x="7314467" y="2898110"/>
            <a:ext cx="2286000" cy="3627086"/>
            <a:chOff x="7439316" y="3093504"/>
            <a:chExt cx="2286000" cy="3627086"/>
          </a:xfrm>
        </p:grpSpPr>
        <p:sp>
          <p:nvSpPr>
            <p:cNvPr id="54" name="Rectangle 53"/>
            <p:cNvSpPr/>
            <p:nvPr/>
          </p:nvSpPr>
          <p:spPr>
            <a:xfrm>
              <a:off x="7709851" y="3093504"/>
              <a:ext cx="1645920" cy="5486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1800" dirty="0">
                  <a:solidFill>
                    <a:prstClr val="white"/>
                  </a:solidFill>
                </a:rPr>
                <a:t>push &amp; pull</a:t>
              </a:r>
            </a:p>
          </p:txBody>
        </p:sp>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9316" y="3641022"/>
              <a:ext cx="2286000" cy="1538151"/>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9316" y="5179173"/>
              <a:ext cx="2286000" cy="1541417"/>
            </a:xfrm>
            <a:prstGeom prst="rect">
              <a:avLst/>
            </a:prstGeom>
          </p:spPr>
        </p:pic>
      </p:grpSp>
      <p:grpSp>
        <p:nvGrpSpPr>
          <p:cNvPr id="85" name="Group 84"/>
          <p:cNvGrpSpPr/>
          <p:nvPr/>
        </p:nvGrpSpPr>
        <p:grpSpPr>
          <a:xfrm>
            <a:off x="4905883" y="2898110"/>
            <a:ext cx="2286000" cy="3728854"/>
            <a:chOff x="5053363" y="2898110"/>
            <a:chExt cx="2286000" cy="3728854"/>
          </a:xfrm>
        </p:grpSpPr>
        <p:sp>
          <p:nvSpPr>
            <p:cNvPr id="51" name="Rectangle 50"/>
            <p:cNvSpPr/>
            <p:nvPr/>
          </p:nvSpPr>
          <p:spPr>
            <a:xfrm>
              <a:off x="5361860" y="3464948"/>
              <a:ext cx="1645920" cy="5486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1800" dirty="0" err="1">
                  <a:solidFill>
                    <a:prstClr val="white"/>
                  </a:solidFill>
                </a:rPr>
                <a:t>allgather</a:t>
              </a:r>
              <a:endParaRPr lang="en-US" sz="1800" dirty="0">
                <a:solidFill>
                  <a:prstClr val="white"/>
                </a:solidFill>
              </a:endParaRPr>
            </a:p>
          </p:txBody>
        </p:sp>
        <p:sp>
          <p:nvSpPr>
            <p:cNvPr id="53" name="Rectangle 52"/>
            <p:cNvSpPr/>
            <p:nvPr/>
          </p:nvSpPr>
          <p:spPr>
            <a:xfrm>
              <a:off x="5361860" y="2898110"/>
              <a:ext cx="1645920" cy="5486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1800" dirty="0">
                  <a:solidFill>
                    <a:prstClr val="white"/>
                  </a:solidFill>
                </a:rPr>
                <a:t>regroup</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3363" y="4040881"/>
              <a:ext cx="2286000" cy="1312822"/>
            </a:xfrm>
            <a:prstGeom prst="rect">
              <a:avLst/>
            </a:prstGeom>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3363" y="5372607"/>
              <a:ext cx="2286000" cy="1254357"/>
            </a:xfrm>
            <a:prstGeom prst="rect">
              <a:avLst/>
            </a:prstGeom>
          </p:spPr>
        </p:pic>
      </p:grpSp>
      <p:sp>
        <p:nvSpPr>
          <p:cNvPr id="100" name="Rectangle 99"/>
          <p:cNvSpPr/>
          <p:nvPr/>
        </p:nvSpPr>
        <p:spPr>
          <a:xfrm>
            <a:off x="44481" y="2741075"/>
            <a:ext cx="4705697" cy="4116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00"/>
            <a:endParaRPr lang="en-US" sz="1800" dirty="0">
              <a:solidFill>
                <a:prstClr val="black"/>
              </a:solidFill>
            </a:endParaRPr>
          </a:p>
        </p:txBody>
      </p:sp>
      <p:sp>
        <p:nvSpPr>
          <p:cNvPr id="101" name="Rectangle 100"/>
          <p:cNvSpPr/>
          <p:nvPr/>
        </p:nvSpPr>
        <p:spPr>
          <a:xfrm>
            <a:off x="4751054" y="2741075"/>
            <a:ext cx="4971997" cy="4116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00"/>
            <a:endParaRPr lang="en-US" sz="1800" dirty="0">
              <a:solidFill>
                <a:prstClr val="black"/>
              </a:solidFill>
            </a:endParaRPr>
          </a:p>
        </p:txBody>
      </p:sp>
      <p:sp>
        <p:nvSpPr>
          <p:cNvPr id="69" name="TextBox 68"/>
          <p:cNvSpPr txBox="1"/>
          <p:nvPr/>
        </p:nvSpPr>
        <p:spPr>
          <a:xfrm>
            <a:off x="689290" y="2249762"/>
            <a:ext cx="3313894" cy="369332"/>
          </a:xfrm>
          <a:prstGeom prst="rect">
            <a:avLst/>
          </a:prstGeom>
          <a:noFill/>
        </p:spPr>
        <p:txBody>
          <a:bodyPr wrap="square" rtlCol="0">
            <a:spAutoFit/>
          </a:bodyPr>
          <a:lstStyle/>
          <a:p>
            <a:pPr algn="ctr" defTabSz="914400"/>
            <a:r>
              <a:rPr lang="en-US" sz="1800" dirty="0">
                <a:solidFill>
                  <a:prstClr val="black"/>
                </a:solidFill>
              </a:rPr>
              <a:t>When the model size is small</a:t>
            </a:r>
          </a:p>
        </p:txBody>
      </p:sp>
      <p:sp>
        <p:nvSpPr>
          <p:cNvPr id="70" name="TextBox 69"/>
          <p:cNvSpPr txBox="1"/>
          <p:nvPr/>
        </p:nvSpPr>
        <p:spPr>
          <a:xfrm>
            <a:off x="4771205" y="2125385"/>
            <a:ext cx="4845959" cy="646331"/>
          </a:xfrm>
          <a:prstGeom prst="rect">
            <a:avLst/>
          </a:prstGeom>
          <a:noFill/>
        </p:spPr>
        <p:txBody>
          <a:bodyPr wrap="square" rtlCol="0">
            <a:spAutoFit/>
          </a:bodyPr>
          <a:lstStyle/>
          <a:p>
            <a:r>
              <a:rPr lang="en-US" sz="1800" dirty="0">
                <a:solidFill>
                  <a:prstClr val="black"/>
                </a:solidFill>
              </a:rPr>
              <a:t>When the model size is large but can still be held in each machine’s memory</a:t>
            </a:r>
          </a:p>
        </p:txBody>
      </p:sp>
      <p:sp>
        <p:nvSpPr>
          <p:cNvPr id="109" name="Rectangle 108"/>
          <p:cNvSpPr/>
          <p:nvPr/>
        </p:nvSpPr>
        <p:spPr>
          <a:xfrm>
            <a:off x="9732665" y="2741075"/>
            <a:ext cx="2408584" cy="4116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400"/>
            <a:endParaRPr lang="en-US" sz="1800" dirty="0">
              <a:solidFill>
                <a:prstClr val="black"/>
              </a:solidFill>
            </a:endParaRPr>
          </a:p>
        </p:txBody>
      </p:sp>
      <p:sp>
        <p:nvSpPr>
          <p:cNvPr id="110" name="TextBox 109"/>
          <p:cNvSpPr txBox="1"/>
          <p:nvPr/>
        </p:nvSpPr>
        <p:spPr>
          <a:xfrm>
            <a:off x="9858930" y="1857479"/>
            <a:ext cx="2333070" cy="923330"/>
          </a:xfrm>
          <a:prstGeom prst="rect">
            <a:avLst/>
          </a:prstGeom>
          <a:noFill/>
        </p:spPr>
        <p:txBody>
          <a:bodyPr wrap="square" rtlCol="0">
            <a:spAutoFit/>
          </a:bodyPr>
          <a:lstStyle/>
          <a:p>
            <a:r>
              <a:rPr lang="en-US" sz="1800" dirty="0">
                <a:solidFill>
                  <a:prstClr val="black"/>
                </a:solidFill>
              </a:rPr>
              <a:t>When the model size cannot be held in each machine’s memory</a:t>
            </a:r>
          </a:p>
        </p:txBody>
      </p:sp>
    </p:spTree>
    <p:extLst>
      <p:ext uri="{BB962C8B-B14F-4D97-AF65-F5344CB8AC3E}">
        <p14:creationId xmlns:p14="http://schemas.microsoft.com/office/powerpoint/2010/main" val="2875958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04281" y="1417638"/>
            <a:ext cx="6831912" cy="4956174"/>
            <a:chOff x="1671111" y="244338"/>
            <a:chExt cx="8996890" cy="6526746"/>
          </a:xfrm>
        </p:grpSpPr>
        <mc:AlternateContent xmlns:mc="http://schemas.openxmlformats.org/markup-compatibility/2006" xmlns:a14="http://schemas.microsoft.com/office/drawing/2010/main">
          <mc:Choice Requires="a14">
            <p:sp>
              <p:nvSpPr>
                <p:cNvPr id="4" name="Flowchart: Magnetic Disk 3"/>
                <p:cNvSpPr/>
                <p:nvPr/>
              </p:nvSpPr>
              <p:spPr>
                <a:xfrm>
                  <a:off x="2579386" y="6198815"/>
                  <a:ext cx="7452747" cy="572269"/>
                </a:xfrm>
                <a:prstGeom prst="flowChartMagneticDisk">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r>
                    <a:rPr lang="en-US" sz="2000" b="1" kern="0" dirty="0">
                      <a:solidFill>
                        <a:schemeClr val="tx1"/>
                      </a:solidFill>
                      <a:latin typeface="Calibri" panose="020F0502020204030204"/>
                    </a:rPr>
                    <a:t>Training Data </a:t>
                  </a:r>
                  <a14:m>
                    <m:oMath xmlns:m="http://schemas.openxmlformats.org/officeDocument/2006/math">
                      <m:r>
                        <a:rPr lang="en-US" sz="2000" b="1" i="1" kern="0">
                          <a:solidFill>
                            <a:schemeClr val="tx1"/>
                          </a:solidFill>
                          <a:latin typeface="Cambria Math" panose="02040503050406030204" pitchFamily="18" charset="0"/>
                        </a:rPr>
                        <m:t>𝑫</m:t>
                      </m:r>
                    </m:oMath>
                  </a14:m>
                  <a:r>
                    <a:rPr lang="en-US" sz="2000" b="1" kern="0" dirty="0">
                      <a:solidFill>
                        <a:schemeClr val="tx1"/>
                      </a:solidFill>
                      <a:latin typeface="Calibri" panose="020F0502020204030204"/>
                    </a:rPr>
                    <a:t> on HDFS</a:t>
                  </a:r>
                </a:p>
              </p:txBody>
            </p:sp>
          </mc:Choice>
          <mc:Fallback xmlns="">
            <p:sp>
              <p:nvSpPr>
                <p:cNvPr id="4" name="Flowchart: Magnetic Disk 3"/>
                <p:cNvSpPr>
                  <a:spLocks noRot="1" noChangeAspect="1" noMove="1" noResize="1" noEditPoints="1" noAdjustHandles="1" noChangeArrowheads="1" noChangeShapeType="1" noTextEdit="1"/>
                </p:cNvSpPr>
                <p:nvPr/>
              </p:nvSpPr>
              <p:spPr>
                <a:xfrm>
                  <a:off x="1055385" y="6198814"/>
                  <a:ext cx="7452747" cy="572269"/>
                </a:xfrm>
                <a:prstGeom prst="flowChartMagneticDisk">
                  <a:avLst/>
                </a:prstGeom>
                <a:blipFill rotWithShape="0">
                  <a:blip r:embed="rId2"/>
                  <a:stretch>
                    <a:fillRect b="-32292"/>
                  </a:stretch>
                </a:blipFill>
                <a:ln/>
              </p:spPr>
              <p:txBody>
                <a:bodyPr/>
                <a:lstStyle/>
                <a:p>
                  <a:r>
                    <a:rPr lang="en-US">
                      <a:noFill/>
                    </a:rPr>
                    <a:t> </a:t>
                  </a:r>
                </a:p>
              </p:txBody>
            </p:sp>
          </mc:Fallback>
        </mc:AlternateContent>
        <p:sp>
          <p:nvSpPr>
            <p:cNvPr id="5" name="Up Arrow 4"/>
            <p:cNvSpPr/>
            <p:nvPr/>
          </p:nvSpPr>
          <p:spPr>
            <a:xfrm>
              <a:off x="5945360" y="5689121"/>
              <a:ext cx="457200" cy="457200"/>
            </a:xfrm>
            <a:prstGeom prst="upArrow">
              <a:avLst/>
            </a:prstGeom>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7" name="TextBox 6"/>
            <p:cNvSpPr txBox="1"/>
            <p:nvPr/>
          </p:nvSpPr>
          <p:spPr>
            <a:xfrm>
              <a:off x="6431548" y="5669086"/>
              <a:ext cx="3767021" cy="526902"/>
            </a:xfrm>
            <a:prstGeom prst="rect">
              <a:avLst/>
            </a:prstGeom>
            <a:noFill/>
          </p:spPr>
          <p:txBody>
            <a:bodyPr wrap="square" rtlCol="0">
              <a:spAutoFit/>
            </a:bodyPr>
            <a:lstStyle/>
            <a:p>
              <a:pPr defTabSz="1828800"/>
              <a:r>
                <a:rPr lang="en-US" sz="2000" b="1" dirty="0">
                  <a:solidFill>
                    <a:prstClr val="black"/>
                  </a:solidFill>
                  <a:latin typeface="Calibri" panose="020F0502020204030204"/>
                </a:rPr>
                <a:t>Load, Cache &amp; Initialize</a:t>
              </a:r>
            </a:p>
          </p:txBody>
        </p:sp>
        <p:sp>
          <p:nvSpPr>
            <p:cNvPr id="12" name="Oval 11"/>
            <p:cNvSpPr/>
            <p:nvPr/>
          </p:nvSpPr>
          <p:spPr>
            <a:xfrm>
              <a:off x="1770479" y="332384"/>
              <a:ext cx="365760" cy="365760"/>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1828800">
                <a:defRPr/>
              </a:pPr>
              <a:r>
                <a:rPr lang="en-US" sz="2000" b="1" kern="0" dirty="0">
                  <a:solidFill>
                    <a:prstClr val="white"/>
                  </a:solidFill>
                  <a:latin typeface="Calibri" panose="020F0502020204030204"/>
                </a:rPr>
                <a:t>3</a:t>
              </a:r>
            </a:p>
          </p:txBody>
        </p:sp>
        <p:sp>
          <p:nvSpPr>
            <p:cNvPr id="34" name="Curved Down Arrow 33"/>
            <p:cNvSpPr/>
            <p:nvPr/>
          </p:nvSpPr>
          <p:spPr>
            <a:xfrm rot="5400000" flipV="1">
              <a:off x="-145250" y="2672151"/>
              <a:ext cx="4363911" cy="731189"/>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1828800">
                <a:defRPr/>
              </a:pPr>
              <a:endParaRPr lang="en-US" sz="2000" b="1" kern="0">
                <a:solidFill>
                  <a:prstClr val="black"/>
                </a:solidFill>
                <a:latin typeface="Calibri" panose="020F0502020204030204"/>
              </a:endParaRPr>
            </a:p>
          </p:txBody>
        </p:sp>
        <p:sp>
          <p:nvSpPr>
            <p:cNvPr id="35" name="TextBox 34"/>
            <p:cNvSpPr txBox="1"/>
            <p:nvPr/>
          </p:nvSpPr>
          <p:spPr>
            <a:xfrm>
              <a:off x="2145307" y="244338"/>
              <a:ext cx="2902480" cy="526902"/>
            </a:xfrm>
            <a:prstGeom prst="rect">
              <a:avLst/>
            </a:prstGeom>
            <a:noFill/>
          </p:spPr>
          <p:txBody>
            <a:bodyPr wrap="square" rtlCol="0">
              <a:spAutoFit/>
            </a:bodyPr>
            <a:lstStyle/>
            <a:p>
              <a:pPr defTabSz="1828800"/>
              <a:r>
                <a:rPr lang="en-US" sz="2000" b="1" dirty="0">
                  <a:solidFill>
                    <a:prstClr val="black"/>
                  </a:solidFill>
                  <a:latin typeface="Calibri" panose="020F0502020204030204"/>
                </a:rPr>
                <a:t>Iteration Control</a:t>
              </a:r>
            </a:p>
          </p:txBody>
        </p:sp>
        <p:sp>
          <p:nvSpPr>
            <p:cNvPr id="39" name="Rounded Rectangle 38"/>
            <p:cNvSpPr/>
            <p:nvPr/>
          </p:nvSpPr>
          <p:spPr>
            <a:xfrm>
              <a:off x="7648374" y="855790"/>
              <a:ext cx="2288829" cy="4761295"/>
            </a:xfrm>
            <a:prstGeom prst="roundRect">
              <a:avLst/>
            </a:prstGeom>
            <a:solidFill>
              <a:sysClr val="window" lastClr="FFFFFF">
                <a:lumMod val="85000"/>
              </a:sysClr>
            </a:solidFill>
            <a:ln w="25400" cap="flat" cmpd="sng" algn="ctr">
              <a:solidFill>
                <a:srgbClr val="A5A5A5"/>
              </a:solidFill>
              <a:prstDash val="solid"/>
              <a:miter lim="800000"/>
            </a:ln>
            <a:effectLst/>
          </p:spPr>
          <p:txBody>
            <a:bodyPr tIns="0" bIns="0" rtlCol="0" anchor="t" anchorCtr="0"/>
            <a:lstStyle/>
            <a:p>
              <a:pPr algn="ctr" defTabSz="1828800">
                <a:defRPr/>
              </a:pPr>
              <a:r>
                <a:rPr lang="en-US" sz="2000" b="1" kern="0" dirty="0">
                  <a:solidFill>
                    <a:prstClr val="black"/>
                  </a:solidFill>
                  <a:latin typeface="Calibri" panose="020F0502020204030204"/>
                </a:rPr>
                <a:t>Worker 2</a:t>
              </a:r>
            </a:p>
          </p:txBody>
        </p:sp>
        <p:sp>
          <p:nvSpPr>
            <p:cNvPr id="40" name="Rounded Rectangle 39"/>
            <p:cNvSpPr/>
            <p:nvPr/>
          </p:nvSpPr>
          <p:spPr>
            <a:xfrm>
              <a:off x="5047787" y="862205"/>
              <a:ext cx="2286000" cy="4754880"/>
            </a:xfrm>
            <a:prstGeom prst="roundRect">
              <a:avLst/>
            </a:prstGeom>
            <a:solidFill>
              <a:sysClr val="window" lastClr="FFFFFF">
                <a:lumMod val="85000"/>
              </a:sysClr>
            </a:solidFill>
            <a:ln w="25400" cap="flat" cmpd="sng" algn="ctr">
              <a:solidFill>
                <a:srgbClr val="A5A5A5"/>
              </a:solidFill>
              <a:prstDash val="solid"/>
              <a:miter lim="800000"/>
            </a:ln>
            <a:effectLst/>
          </p:spPr>
          <p:txBody>
            <a:bodyPr tIns="0" bIns="0" rtlCol="0" anchor="t" anchorCtr="0"/>
            <a:lstStyle/>
            <a:p>
              <a:pPr algn="ctr" defTabSz="1828800">
                <a:defRPr/>
              </a:pPr>
              <a:r>
                <a:rPr lang="en-US" sz="2000" b="1" kern="0" dirty="0">
                  <a:solidFill>
                    <a:prstClr val="black"/>
                  </a:solidFill>
                  <a:latin typeface="Calibri" panose="020F0502020204030204"/>
                </a:rPr>
                <a:t>Worker 1</a:t>
              </a:r>
            </a:p>
          </p:txBody>
        </p:sp>
        <p:sp>
          <p:nvSpPr>
            <p:cNvPr id="41" name="Rounded Rectangle 40"/>
            <p:cNvSpPr/>
            <p:nvPr/>
          </p:nvSpPr>
          <p:spPr>
            <a:xfrm>
              <a:off x="2484455" y="855790"/>
              <a:ext cx="2286000" cy="4754880"/>
            </a:xfrm>
            <a:prstGeom prst="roundRect">
              <a:avLst/>
            </a:prstGeom>
            <a:solidFill>
              <a:sysClr val="window" lastClr="FFFFFF">
                <a:lumMod val="85000"/>
              </a:sysClr>
            </a:solidFill>
            <a:ln w="25400" cap="flat" cmpd="sng" algn="ctr">
              <a:solidFill>
                <a:srgbClr val="A5A5A5"/>
              </a:solidFill>
              <a:prstDash val="solid"/>
              <a:miter lim="800000"/>
            </a:ln>
            <a:effectLst/>
          </p:spPr>
          <p:txBody>
            <a:bodyPr tIns="0" bIns="0" rtlCol="0" anchor="t" anchorCtr="0"/>
            <a:lstStyle/>
            <a:p>
              <a:pPr algn="ctr" defTabSz="1828800">
                <a:defRPr/>
              </a:pPr>
              <a:r>
                <a:rPr lang="en-US" sz="2000" b="1" kern="0" dirty="0">
                  <a:solidFill>
                    <a:prstClr val="black"/>
                  </a:solidFill>
                  <a:latin typeface="Calibri" panose="020F0502020204030204"/>
                </a:rPr>
                <a:t>Worker 0</a:t>
              </a:r>
            </a:p>
          </p:txBody>
        </p:sp>
        <p:sp>
          <p:nvSpPr>
            <p:cNvPr id="50" name="TextBox 49"/>
            <p:cNvSpPr txBox="1"/>
            <p:nvPr/>
          </p:nvSpPr>
          <p:spPr>
            <a:xfrm>
              <a:off x="1920241" y="5633096"/>
              <a:ext cx="2725228" cy="526902"/>
            </a:xfrm>
            <a:prstGeom prst="rect">
              <a:avLst/>
            </a:prstGeom>
            <a:noFill/>
          </p:spPr>
          <p:txBody>
            <a:bodyPr wrap="square" rtlCol="0">
              <a:spAutoFit/>
            </a:bodyPr>
            <a:lstStyle/>
            <a:p>
              <a:pPr defTabSz="1828800"/>
              <a:r>
                <a:rPr lang="en-US" sz="2000" b="1" dirty="0">
                  <a:solidFill>
                    <a:prstClr val="black"/>
                  </a:solidFill>
                  <a:latin typeface="Calibri" panose="020F0502020204030204"/>
                </a:rPr>
                <a:t>Local Compute</a:t>
              </a:r>
            </a:p>
          </p:txBody>
        </p:sp>
        <p:sp>
          <p:nvSpPr>
            <p:cNvPr id="51" name="Oval 50"/>
            <p:cNvSpPr/>
            <p:nvPr/>
          </p:nvSpPr>
          <p:spPr>
            <a:xfrm>
              <a:off x="1920241" y="5263472"/>
              <a:ext cx="365760" cy="365760"/>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1828800">
                <a:defRPr/>
              </a:pPr>
              <a:r>
                <a:rPr lang="en-US" sz="2000" b="1" kern="0" dirty="0">
                  <a:solidFill>
                    <a:prstClr val="white"/>
                  </a:solidFill>
                  <a:latin typeface="Calibri" panose="020F0502020204030204"/>
                </a:rPr>
                <a:t>1</a:t>
              </a:r>
            </a:p>
          </p:txBody>
        </p:sp>
        <p:sp>
          <p:nvSpPr>
            <p:cNvPr id="52" name="Oval 51"/>
            <p:cNvSpPr/>
            <p:nvPr/>
          </p:nvSpPr>
          <p:spPr>
            <a:xfrm>
              <a:off x="8011591" y="352294"/>
              <a:ext cx="365760" cy="365760"/>
            </a:xfrm>
            <a:prstGeom prst="ellipse">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1828800">
                <a:defRPr/>
              </a:pPr>
              <a:r>
                <a:rPr lang="en-US" sz="2000" b="1" kern="0" dirty="0">
                  <a:solidFill>
                    <a:prstClr val="white"/>
                  </a:solidFill>
                  <a:latin typeface="Calibri" panose="020F0502020204030204"/>
                </a:rPr>
                <a:t>2</a:t>
              </a:r>
            </a:p>
          </p:txBody>
        </p:sp>
        <p:sp>
          <p:nvSpPr>
            <p:cNvPr id="54" name="TextBox 53"/>
            <p:cNvSpPr txBox="1"/>
            <p:nvPr/>
          </p:nvSpPr>
          <p:spPr>
            <a:xfrm>
              <a:off x="8390364" y="244992"/>
              <a:ext cx="2277637" cy="526902"/>
            </a:xfrm>
            <a:prstGeom prst="rect">
              <a:avLst/>
            </a:prstGeom>
            <a:noFill/>
          </p:spPr>
          <p:txBody>
            <a:bodyPr wrap="square" rtlCol="0">
              <a:spAutoFit/>
            </a:bodyPr>
            <a:lstStyle/>
            <a:p>
              <a:pPr defTabSz="1828800"/>
              <a:r>
                <a:rPr lang="en-US" sz="2000" b="1" dirty="0">
                  <a:solidFill>
                    <a:prstClr val="black"/>
                  </a:solidFill>
                  <a:latin typeface="Calibri" panose="020F0502020204030204"/>
                </a:rPr>
                <a:t>Rotate Model</a:t>
              </a:r>
            </a:p>
          </p:txBody>
        </p:sp>
        <p:sp>
          <p:nvSpPr>
            <p:cNvPr id="57" name="Rounded Rectangle 56"/>
            <p:cNvSpPr/>
            <p:nvPr/>
          </p:nvSpPr>
          <p:spPr>
            <a:xfrm>
              <a:off x="2582294" y="1691407"/>
              <a:ext cx="7254240" cy="982980"/>
            </a:xfrm>
            <a:prstGeom prst="roundRect">
              <a:avLst/>
            </a:prstGeom>
            <a:noFill/>
            <a:ln w="25400" cap="flat" cmpd="sng" algn="ctr">
              <a:solidFill>
                <a:srgbClr val="5B9BD5">
                  <a:shade val="50000"/>
                </a:srgbClr>
              </a:solidFill>
              <a:prstDash val="solid"/>
              <a:miter lim="800000"/>
            </a:ln>
            <a:effectLst/>
          </p:spPr>
          <p:txBody>
            <a:bodyPr tIns="0" bIns="0" rtlCol="0" anchor="t" anchorCtr="0"/>
            <a:lstStyle/>
            <a:p>
              <a:pPr algn="ctr" defTabSz="1828800">
                <a:lnSpc>
                  <a:spcPts val="2000"/>
                </a:lnSpc>
                <a:defRPr/>
              </a:pPr>
              <a:endParaRPr lang="en-US" sz="2000" b="1" kern="0" dirty="0">
                <a:solidFill>
                  <a:prstClr val="black"/>
                </a:solidFill>
                <a:latin typeface="Calibri" panose="020F0502020204030204"/>
              </a:endParaRPr>
            </a:p>
          </p:txBody>
        </p:sp>
        <p:sp>
          <p:nvSpPr>
            <p:cNvPr id="59" name="Rounded Rectangle 58"/>
            <p:cNvSpPr/>
            <p:nvPr/>
          </p:nvSpPr>
          <p:spPr>
            <a:xfrm>
              <a:off x="2775610" y="3057780"/>
              <a:ext cx="1737360" cy="2388572"/>
            </a:xfrm>
            <a:prstGeom prst="roundRect">
              <a:avLst/>
            </a:prstGeom>
            <a:noFill/>
            <a:ln w="12700" cap="flat" cmpd="sng" algn="ctr">
              <a:solidFill>
                <a:srgbClr val="A5A5A5"/>
              </a:solidFill>
              <a:prstDash val="solid"/>
              <a:miter lim="800000"/>
            </a:ln>
            <a:effectLst/>
          </p:spPr>
          <p:txBody>
            <a:bodyPr tIns="0" bIns="0" rtlCol="0" anchor="t" anchorCtr="0"/>
            <a:lstStyle/>
            <a:p>
              <a:pPr algn="ctr" defTabSz="1828800">
                <a:lnSpc>
                  <a:spcPts val="2000"/>
                </a:lnSpc>
                <a:defRPr/>
              </a:pPr>
              <a:endParaRPr lang="en-US" sz="2000" b="1" kern="0" dirty="0">
                <a:solidFill>
                  <a:prstClr val="black"/>
                </a:solidFill>
                <a:latin typeface="Calibri" panose="020F0502020204030204"/>
              </a:endParaRPr>
            </a:p>
          </p:txBody>
        </p:sp>
        <p:sp>
          <p:nvSpPr>
            <p:cNvPr id="60" name="Rounded Rectangle 59"/>
            <p:cNvSpPr/>
            <p:nvPr/>
          </p:nvSpPr>
          <p:spPr>
            <a:xfrm>
              <a:off x="5332883" y="3054752"/>
              <a:ext cx="1737360" cy="2393549"/>
            </a:xfrm>
            <a:prstGeom prst="roundRect">
              <a:avLst/>
            </a:prstGeom>
            <a:noFill/>
            <a:ln w="12700" cap="flat" cmpd="sng" algn="ctr">
              <a:solidFill>
                <a:srgbClr val="A5A5A5"/>
              </a:solidFill>
              <a:prstDash val="solid"/>
              <a:miter lim="800000"/>
            </a:ln>
            <a:effectLst/>
          </p:spPr>
          <p:txBody>
            <a:bodyPr tIns="0" bIns="0" rtlCol="0" anchor="t" anchorCtr="0"/>
            <a:lstStyle/>
            <a:p>
              <a:pPr algn="ctr" defTabSz="1828800">
                <a:lnSpc>
                  <a:spcPts val="2000"/>
                </a:lnSpc>
                <a:defRPr/>
              </a:pPr>
              <a:endParaRPr lang="en-US" sz="2000" b="1" kern="0" dirty="0">
                <a:solidFill>
                  <a:prstClr val="black"/>
                </a:solidFill>
                <a:latin typeface="Calibri" panose="020F0502020204030204"/>
              </a:endParaRPr>
            </a:p>
          </p:txBody>
        </p:sp>
        <p:sp>
          <p:nvSpPr>
            <p:cNvPr id="61" name="Rectangle 60"/>
            <p:cNvSpPr/>
            <p:nvPr/>
          </p:nvSpPr>
          <p:spPr>
            <a:xfrm>
              <a:off x="5550797" y="4853940"/>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62" name="Rectangle 61"/>
            <p:cNvSpPr/>
            <p:nvPr/>
          </p:nvSpPr>
          <p:spPr>
            <a:xfrm>
              <a:off x="6009049" y="4853940"/>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63" name="Rectangle 62"/>
            <p:cNvSpPr/>
            <p:nvPr/>
          </p:nvSpPr>
          <p:spPr>
            <a:xfrm>
              <a:off x="6466249" y="4853940"/>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64" name="Rounded Rectangle 63"/>
            <p:cNvSpPr/>
            <p:nvPr/>
          </p:nvSpPr>
          <p:spPr>
            <a:xfrm>
              <a:off x="7915267" y="3057781"/>
              <a:ext cx="1737360" cy="2392615"/>
            </a:xfrm>
            <a:prstGeom prst="roundRect">
              <a:avLst/>
            </a:prstGeom>
            <a:noFill/>
            <a:ln w="12700" cap="flat" cmpd="sng" algn="ctr">
              <a:solidFill>
                <a:srgbClr val="A5A5A5"/>
              </a:solidFill>
              <a:prstDash val="solid"/>
              <a:miter lim="800000"/>
            </a:ln>
            <a:effectLst/>
          </p:spPr>
          <p:txBody>
            <a:bodyPr tIns="0" bIns="0" rtlCol="0" anchor="t" anchorCtr="0"/>
            <a:lstStyle/>
            <a:p>
              <a:pPr algn="ctr" defTabSz="1828800">
                <a:lnSpc>
                  <a:spcPts val="2000"/>
                </a:lnSpc>
                <a:defRPr/>
              </a:pPr>
              <a:endParaRPr lang="en-US" sz="2000" b="1" kern="0" dirty="0">
                <a:solidFill>
                  <a:prstClr val="black"/>
                </a:solidFill>
                <a:latin typeface="Calibri" panose="020F0502020204030204"/>
              </a:endParaRPr>
            </a:p>
          </p:txBody>
        </p:sp>
        <p:sp>
          <p:nvSpPr>
            <p:cNvPr id="87" name="Rectangle 86"/>
            <p:cNvSpPr/>
            <p:nvPr/>
          </p:nvSpPr>
          <p:spPr>
            <a:xfrm>
              <a:off x="8159250" y="4855168"/>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88" name="Rectangle 87"/>
            <p:cNvSpPr/>
            <p:nvPr/>
          </p:nvSpPr>
          <p:spPr>
            <a:xfrm>
              <a:off x="8616450" y="4855168"/>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89" name="Rectangle 88"/>
            <p:cNvSpPr/>
            <p:nvPr/>
          </p:nvSpPr>
          <p:spPr>
            <a:xfrm>
              <a:off x="9073650" y="4855168"/>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90" name="Rectangle 89"/>
            <p:cNvSpPr/>
            <p:nvPr/>
          </p:nvSpPr>
          <p:spPr>
            <a:xfrm>
              <a:off x="2999371" y="48555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91" name="Rectangle 90"/>
            <p:cNvSpPr/>
            <p:nvPr/>
          </p:nvSpPr>
          <p:spPr>
            <a:xfrm>
              <a:off x="3456571" y="48555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92" name="Rectangle 91"/>
            <p:cNvSpPr/>
            <p:nvPr/>
          </p:nvSpPr>
          <p:spPr>
            <a:xfrm>
              <a:off x="3913771" y="48555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95" name="Rectangle 94"/>
                <p:cNvSpPr/>
                <p:nvPr/>
              </p:nvSpPr>
              <p:spPr>
                <a:xfrm>
                  <a:off x="2725229" y="1866560"/>
                  <a:ext cx="1920240" cy="64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Model </a:t>
                  </a:r>
                  <a14:m>
                    <m:oMath xmlns:m="http://schemas.openxmlformats.org/officeDocument/2006/math">
                      <m:sSubSup>
                        <m:sSubSupPr>
                          <m:ctrlPr>
                            <a:rPr lang="en-US" sz="2000" b="1" i="1">
                              <a:solidFill>
                                <a:schemeClr val="tx1"/>
                              </a:solidFill>
                              <a:latin typeface="Cambria Math" panose="02040503050406030204" pitchFamily="18" charset="0"/>
                            </a:rPr>
                          </m:ctrlPr>
                        </m:sSubSupPr>
                        <m:e>
                          <m:r>
                            <a:rPr lang="en-US" sz="2000" b="1" i="1">
                              <a:solidFill>
                                <a:schemeClr val="tx1"/>
                              </a:solidFill>
                              <a:latin typeface="Cambria Math" panose="02040503050406030204" pitchFamily="18" charset="0"/>
                            </a:rPr>
                            <m:t>𝑨</m:t>
                          </m:r>
                        </m:e>
                        <m:sub>
                          <m:r>
                            <a:rPr lang="en-US" sz="2000" b="1" i="1">
                              <a:solidFill>
                                <a:schemeClr val="tx1"/>
                              </a:solidFill>
                              <a:latin typeface="Cambria Math" panose="02040503050406030204" pitchFamily="18" charset="0"/>
                            </a:rPr>
                            <m:t>𝟎</m:t>
                          </m:r>
                        </m:sub>
                        <m:sup>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𝒕</m:t>
                              </m:r>
                            </m:e>
                            <m:sub>
                              <m:r>
                                <a:rPr lang="en-US" sz="2000" b="1" i="1">
                                  <a:solidFill>
                                    <a:schemeClr val="tx1"/>
                                  </a:solidFill>
                                  <a:latin typeface="Cambria Math" panose="02040503050406030204" pitchFamily="18" charset="0"/>
                                </a:rPr>
                                <m:t>𝒊</m:t>
                              </m:r>
                            </m:sub>
                          </m:sSub>
                        </m:sup>
                      </m:sSubSup>
                    </m:oMath>
                  </a14:m>
                  <a:endParaRPr lang="en-US" sz="2000" b="1" dirty="0">
                    <a:solidFill>
                      <a:schemeClr val="tx1"/>
                    </a:solidFill>
                  </a:endParaRPr>
                </a:p>
              </p:txBody>
            </p:sp>
          </mc:Choice>
          <mc:Fallback xmlns="">
            <p:sp>
              <p:nvSpPr>
                <p:cNvPr id="95" name="Rectangle 94"/>
                <p:cNvSpPr>
                  <a:spLocks noRot="1" noChangeAspect="1" noMove="1" noResize="1" noEditPoints="1" noAdjustHandles="1" noChangeArrowheads="1" noChangeShapeType="1" noTextEdit="1"/>
                </p:cNvSpPr>
                <p:nvPr/>
              </p:nvSpPr>
              <p:spPr>
                <a:xfrm>
                  <a:off x="1201229" y="1866560"/>
                  <a:ext cx="1920240" cy="640080"/>
                </a:xfrm>
                <a:prstGeom prst="rect">
                  <a:avLst/>
                </a:prstGeom>
                <a:blipFill rotWithShape="0">
                  <a:blip r:embed="rId3"/>
                  <a:stretch>
                    <a:fillRect b="-196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5215535" y="1876309"/>
                  <a:ext cx="1920240" cy="64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Model </a:t>
                  </a:r>
                  <a14:m>
                    <m:oMath xmlns:m="http://schemas.openxmlformats.org/officeDocument/2006/math">
                      <m:sSubSup>
                        <m:sSubSupPr>
                          <m:ctrlPr>
                            <a:rPr lang="en-US" sz="2000" b="1" i="1">
                              <a:solidFill>
                                <a:schemeClr val="tx1"/>
                              </a:solidFill>
                              <a:latin typeface="Cambria Math" panose="02040503050406030204" pitchFamily="18" charset="0"/>
                            </a:rPr>
                          </m:ctrlPr>
                        </m:sSubSupPr>
                        <m:e>
                          <m:r>
                            <a:rPr lang="en-US" sz="2000" b="1" i="1">
                              <a:solidFill>
                                <a:schemeClr val="tx1"/>
                              </a:solidFill>
                              <a:latin typeface="Cambria Math" panose="02040503050406030204" pitchFamily="18" charset="0"/>
                            </a:rPr>
                            <m:t>𝑨</m:t>
                          </m:r>
                        </m:e>
                        <m:sub>
                          <m:r>
                            <a:rPr lang="en-US" sz="2000" b="1" i="1">
                              <a:solidFill>
                                <a:schemeClr val="tx1"/>
                              </a:solidFill>
                              <a:latin typeface="Cambria Math" panose="02040503050406030204" pitchFamily="18" charset="0"/>
                            </a:rPr>
                            <m:t>𝟏</m:t>
                          </m:r>
                        </m:sub>
                        <m:sup>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𝒕</m:t>
                              </m:r>
                            </m:e>
                            <m:sub>
                              <m:r>
                                <a:rPr lang="en-US" sz="2000" b="1" i="1">
                                  <a:solidFill>
                                    <a:schemeClr val="tx1"/>
                                  </a:solidFill>
                                  <a:latin typeface="Cambria Math" panose="02040503050406030204" pitchFamily="18" charset="0"/>
                                </a:rPr>
                                <m:t>𝒊</m:t>
                              </m:r>
                            </m:sub>
                          </m:sSub>
                        </m:sup>
                      </m:sSubSup>
                    </m:oMath>
                  </a14:m>
                  <a:endParaRPr lang="en-US" sz="2000" b="1" dirty="0">
                    <a:solidFill>
                      <a:schemeClr val="tx1"/>
                    </a:solidFill>
                  </a:endParaRPr>
                </a:p>
              </p:txBody>
            </p:sp>
          </mc:Choice>
          <mc:Fallback xmlns="">
            <p:sp>
              <p:nvSpPr>
                <p:cNvPr id="97" name="Rectangle 96"/>
                <p:cNvSpPr>
                  <a:spLocks noRot="1" noChangeAspect="1" noMove="1" noResize="1" noEditPoints="1" noAdjustHandles="1" noChangeArrowheads="1" noChangeShapeType="1" noTextEdit="1"/>
                </p:cNvSpPr>
                <p:nvPr/>
              </p:nvSpPr>
              <p:spPr>
                <a:xfrm>
                  <a:off x="3691535" y="1876309"/>
                  <a:ext cx="1920240" cy="640080"/>
                </a:xfrm>
                <a:prstGeom prst="rect">
                  <a:avLst/>
                </a:prstGeom>
                <a:blipFill rotWithShape="0">
                  <a:blip r:embed="rId4"/>
                  <a:stretch>
                    <a:fillRect b="-196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7775961" y="1866559"/>
                  <a:ext cx="1920240" cy="64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Model </a:t>
                  </a:r>
                  <a14:m>
                    <m:oMath xmlns:m="http://schemas.openxmlformats.org/officeDocument/2006/math">
                      <m:sSubSup>
                        <m:sSubSupPr>
                          <m:ctrlPr>
                            <a:rPr lang="en-US" sz="2000" b="1" i="1">
                              <a:solidFill>
                                <a:schemeClr val="tx1"/>
                              </a:solidFill>
                              <a:latin typeface="Cambria Math" panose="02040503050406030204" pitchFamily="18" charset="0"/>
                            </a:rPr>
                          </m:ctrlPr>
                        </m:sSubSupPr>
                        <m:e>
                          <m:r>
                            <a:rPr lang="en-US" sz="2000" b="1" i="1">
                              <a:solidFill>
                                <a:schemeClr val="tx1"/>
                              </a:solidFill>
                              <a:latin typeface="Cambria Math" panose="02040503050406030204" pitchFamily="18" charset="0"/>
                            </a:rPr>
                            <m:t>𝑨</m:t>
                          </m:r>
                        </m:e>
                        <m:sub>
                          <m:r>
                            <a:rPr lang="en-US" sz="2000" b="1" i="1">
                              <a:solidFill>
                                <a:schemeClr val="tx1"/>
                              </a:solidFill>
                              <a:latin typeface="Cambria Math" panose="02040503050406030204" pitchFamily="18" charset="0"/>
                            </a:rPr>
                            <m:t>𝟐</m:t>
                          </m:r>
                        </m:sub>
                        <m:sup>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𝒕</m:t>
                              </m:r>
                            </m:e>
                            <m:sub>
                              <m:r>
                                <a:rPr lang="en-US" sz="2000" b="1" i="1">
                                  <a:solidFill>
                                    <a:schemeClr val="tx1"/>
                                  </a:solidFill>
                                  <a:latin typeface="Cambria Math" panose="02040503050406030204" pitchFamily="18" charset="0"/>
                                </a:rPr>
                                <m:t>𝒊</m:t>
                              </m:r>
                            </m:sub>
                          </m:sSub>
                        </m:sup>
                      </m:sSubSup>
                    </m:oMath>
                  </a14:m>
                  <a:endParaRPr lang="en-US" sz="2000" b="1" dirty="0">
                    <a:solidFill>
                      <a:schemeClr val="tx1"/>
                    </a:solidFill>
                  </a:endParaRPr>
                </a:p>
              </p:txBody>
            </p:sp>
          </mc:Choice>
          <mc:Fallback xmlns="">
            <p:sp>
              <p:nvSpPr>
                <p:cNvPr id="99" name="Rectangle 98"/>
                <p:cNvSpPr>
                  <a:spLocks noRot="1" noChangeAspect="1" noMove="1" noResize="1" noEditPoints="1" noAdjustHandles="1" noChangeArrowheads="1" noChangeShapeType="1" noTextEdit="1"/>
                </p:cNvSpPr>
                <p:nvPr/>
              </p:nvSpPr>
              <p:spPr>
                <a:xfrm>
                  <a:off x="7775961" y="1866559"/>
                  <a:ext cx="1920240" cy="640080"/>
                </a:xfrm>
                <a:prstGeom prst="rect">
                  <a:avLst/>
                </a:prstGeom>
                <a:blipFill rotWithShape="1">
                  <a:blip r:embed="rId5"/>
                  <a:stretch>
                    <a:fillRect b="-14458"/>
                  </a:stretch>
                </a:blipFill>
              </p:spPr>
              <p:txBody>
                <a:bodyPr/>
                <a:lstStyle/>
                <a:p>
                  <a:r>
                    <a:rPr lang="en-US">
                      <a:noFill/>
                    </a:rPr>
                    <a:t> </a:t>
                  </a:r>
                </a:p>
              </p:txBody>
            </p:sp>
          </mc:Fallback>
        </mc:AlternateContent>
        <p:sp>
          <p:nvSpPr>
            <p:cNvPr id="102" name="Rectangle 101"/>
            <p:cNvSpPr/>
            <p:nvPr/>
          </p:nvSpPr>
          <p:spPr>
            <a:xfrm>
              <a:off x="5550797" y="4396740"/>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03" name="Rectangle 102"/>
            <p:cNvSpPr/>
            <p:nvPr/>
          </p:nvSpPr>
          <p:spPr>
            <a:xfrm>
              <a:off x="6009049" y="4396740"/>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04" name="Rectangle 103"/>
            <p:cNvSpPr/>
            <p:nvPr/>
          </p:nvSpPr>
          <p:spPr>
            <a:xfrm>
              <a:off x="6466249" y="4396740"/>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05" name="Rectangle 104"/>
            <p:cNvSpPr/>
            <p:nvPr/>
          </p:nvSpPr>
          <p:spPr>
            <a:xfrm>
              <a:off x="8159250" y="4397968"/>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06" name="Rectangle 105"/>
            <p:cNvSpPr/>
            <p:nvPr/>
          </p:nvSpPr>
          <p:spPr>
            <a:xfrm>
              <a:off x="8616450" y="4397968"/>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07" name="Rectangle 106"/>
            <p:cNvSpPr/>
            <p:nvPr/>
          </p:nvSpPr>
          <p:spPr>
            <a:xfrm>
              <a:off x="9073650" y="4397968"/>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08" name="Rectangle 107"/>
            <p:cNvSpPr/>
            <p:nvPr/>
          </p:nvSpPr>
          <p:spPr>
            <a:xfrm>
              <a:off x="2999371" y="43983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09" name="Rectangle 108"/>
            <p:cNvSpPr/>
            <p:nvPr/>
          </p:nvSpPr>
          <p:spPr>
            <a:xfrm>
              <a:off x="3456571" y="43983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0" name="Rectangle 109"/>
            <p:cNvSpPr/>
            <p:nvPr/>
          </p:nvSpPr>
          <p:spPr>
            <a:xfrm>
              <a:off x="3913771" y="43983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1" name="Rectangle 110"/>
            <p:cNvSpPr/>
            <p:nvPr/>
          </p:nvSpPr>
          <p:spPr>
            <a:xfrm>
              <a:off x="5547889" y="39411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2" name="Rectangle 111"/>
            <p:cNvSpPr/>
            <p:nvPr/>
          </p:nvSpPr>
          <p:spPr>
            <a:xfrm>
              <a:off x="6009049" y="39411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3" name="Rectangle 112"/>
            <p:cNvSpPr/>
            <p:nvPr/>
          </p:nvSpPr>
          <p:spPr>
            <a:xfrm>
              <a:off x="6466249" y="39411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4" name="Rectangle 113"/>
            <p:cNvSpPr/>
            <p:nvPr/>
          </p:nvSpPr>
          <p:spPr>
            <a:xfrm>
              <a:off x="8159250" y="3942374"/>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5" name="Rectangle 114"/>
            <p:cNvSpPr/>
            <p:nvPr/>
          </p:nvSpPr>
          <p:spPr>
            <a:xfrm>
              <a:off x="8616450" y="3940768"/>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6" name="Rectangle 115"/>
            <p:cNvSpPr/>
            <p:nvPr/>
          </p:nvSpPr>
          <p:spPr>
            <a:xfrm>
              <a:off x="9073650" y="3936571"/>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7" name="Rectangle 116"/>
            <p:cNvSpPr/>
            <p:nvPr/>
          </p:nvSpPr>
          <p:spPr>
            <a:xfrm>
              <a:off x="2999371" y="3942752"/>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8" name="Rectangle 117"/>
            <p:cNvSpPr/>
            <p:nvPr/>
          </p:nvSpPr>
          <p:spPr>
            <a:xfrm>
              <a:off x="3456571" y="3942752"/>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119" name="Rectangle 118"/>
            <p:cNvSpPr/>
            <p:nvPr/>
          </p:nvSpPr>
          <p:spPr>
            <a:xfrm>
              <a:off x="3913771" y="3941146"/>
              <a:ext cx="365760" cy="36576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defRPr/>
              </a:pPr>
              <a:endParaRPr lang="en-US" sz="2000" b="1" kern="0">
                <a:solidFill>
                  <a:prstClr val="white"/>
                </a:solidFill>
                <a:latin typeface="Calibri" panose="020F0502020204030204"/>
              </a:endParaRPr>
            </a:p>
          </p:txBody>
        </p:sp>
        <p:sp>
          <p:nvSpPr>
            <p:cNvPr id="65" name="U-Turn Arrow 64"/>
            <p:cNvSpPr/>
            <p:nvPr/>
          </p:nvSpPr>
          <p:spPr>
            <a:xfrm flipH="1">
              <a:off x="3485019" y="1481136"/>
              <a:ext cx="5720015" cy="362132"/>
            </a:xfrm>
            <a:prstGeom prst="uturnArrow">
              <a:avLst>
                <a:gd name="adj1" fmla="val 25000"/>
                <a:gd name="adj2" fmla="val 25000"/>
                <a:gd name="adj3" fmla="val 25000"/>
                <a:gd name="adj4" fmla="val 43750"/>
                <a:gd name="adj5" fmla="val 1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schemeClr val="tx1"/>
                </a:solidFill>
              </a:endParaRPr>
            </a:p>
          </p:txBody>
        </p:sp>
        <p:sp>
          <p:nvSpPr>
            <p:cNvPr id="55" name="U-Turn Arrow 54"/>
            <p:cNvSpPr/>
            <p:nvPr/>
          </p:nvSpPr>
          <p:spPr>
            <a:xfrm rot="10800000" flipH="1">
              <a:off x="3543692" y="2495452"/>
              <a:ext cx="2500660" cy="393900"/>
            </a:xfrm>
            <a:prstGeom prst="uturnArrow">
              <a:avLst>
                <a:gd name="adj1" fmla="val 25000"/>
                <a:gd name="adj2" fmla="val 25000"/>
                <a:gd name="adj3" fmla="val 25000"/>
                <a:gd name="adj4" fmla="val 43750"/>
                <a:gd name="adj5" fmla="val 9241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schemeClr val="tx1"/>
                </a:solidFill>
              </a:endParaRPr>
            </a:p>
          </p:txBody>
        </p:sp>
        <p:sp>
          <p:nvSpPr>
            <p:cNvPr id="58" name="U-Turn Arrow 57"/>
            <p:cNvSpPr/>
            <p:nvPr/>
          </p:nvSpPr>
          <p:spPr>
            <a:xfrm rot="10800000" flipH="1">
              <a:off x="6272127" y="2518313"/>
              <a:ext cx="2946117" cy="377055"/>
            </a:xfrm>
            <a:prstGeom prst="uturnArrow">
              <a:avLst>
                <a:gd name="adj1" fmla="val 25000"/>
                <a:gd name="adj2" fmla="val 25000"/>
                <a:gd name="adj3" fmla="val 25000"/>
                <a:gd name="adj4" fmla="val 43750"/>
                <a:gd name="adj5" fmla="val 1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000">
                <a:solidFill>
                  <a:schemeClr val="tx1"/>
                </a:solidFill>
              </a:endParaRPr>
            </a:p>
          </p:txBody>
        </p:sp>
        <mc:AlternateContent xmlns:mc="http://schemas.openxmlformats.org/markup-compatibility/2006" xmlns:a14="http://schemas.microsoft.com/office/drawing/2010/main">
          <mc:Choice Requires="a14">
            <p:sp>
              <p:nvSpPr>
                <p:cNvPr id="66" name="TextBox 65"/>
                <p:cNvSpPr txBox="1"/>
                <p:nvPr/>
              </p:nvSpPr>
              <p:spPr>
                <a:xfrm>
                  <a:off x="2693437" y="2981021"/>
                  <a:ext cx="1912753" cy="932209"/>
                </a:xfrm>
                <a:prstGeom prst="rect">
                  <a:avLst/>
                </a:prstGeom>
                <a:noFill/>
              </p:spPr>
              <p:txBody>
                <a:bodyPr wrap="square" rtlCol="0">
                  <a:spAutoFit/>
                </a:bodyPr>
                <a:lstStyle/>
                <a:p>
                  <a:pPr algn="ctr" defTabSz="1828800"/>
                  <a:r>
                    <a:rPr lang="en-US" sz="2000" b="1" dirty="0">
                      <a:solidFill>
                        <a:prstClr val="black"/>
                      </a:solidFill>
                      <a:latin typeface="Calibri" panose="020F0502020204030204"/>
                    </a:rPr>
                    <a:t>Training Data </a:t>
                  </a:r>
                  <a14:m>
                    <m:oMath xmlns:m="http://schemas.openxmlformats.org/officeDocument/2006/math">
                      <m:sSub>
                        <m:sSubPr>
                          <m:ctrlPr>
                            <a:rPr lang="en-US" sz="2000" b="1" i="1">
                              <a:solidFill>
                                <a:prstClr val="black"/>
                              </a:solidFill>
                              <a:latin typeface="Cambria Math" panose="02040503050406030204" pitchFamily="18" charset="0"/>
                            </a:rPr>
                          </m:ctrlPr>
                        </m:sSubPr>
                        <m:e>
                          <m:r>
                            <a:rPr lang="en-US" sz="2000" b="1" i="1">
                              <a:solidFill>
                                <a:prstClr val="black"/>
                              </a:solidFill>
                              <a:latin typeface="Cambria Math" panose="02040503050406030204" pitchFamily="18" charset="0"/>
                            </a:rPr>
                            <m:t>𝑫</m:t>
                          </m:r>
                        </m:e>
                        <m:sub>
                          <m:r>
                            <a:rPr lang="en-US" sz="2000" b="1" i="1">
                              <a:solidFill>
                                <a:prstClr val="black"/>
                              </a:solidFill>
                              <a:latin typeface="Cambria Math" panose="02040503050406030204" pitchFamily="18" charset="0"/>
                            </a:rPr>
                            <m:t>𝟎</m:t>
                          </m:r>
                        </m:sub>
                      </m:sSub>
                    </m:oMath>
                  </a14:m>
                  <a:endParaRPr lang="en-US" sz="2000" b="1" dirty="0">
                    <a:solidFill>
                      <a:prstClr val="black"/>
                    </a:solidFill>
                    <a:latin typeface="Calibri" panose="020F0502020204030204"/>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1169436" y="2981020"/>
                  <a:ext cx="1912754" cy="954107"/>
                </a:xfrm>
                <a:prstGeom prst="rect">
                  <a:avLst/>
                </a:prstGeom>
                <a:blipFill rotWithShape="0">
                  <a:blip r:embed="rId6"/>
                  <a:stretch>
                    <a:fillRect t="-5732" b="-17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5240526" y="2976930"/>
                  <a:ext cx="1922075" cy="932209"/>
                </a:xfrm>
                <a:prstGeom prst="rect">
                  <a:avLst/>
                </a:prstGeom>
                <a:noFill/>
              </p:spPr>
              <p:txBody>
                <a:bodyPr wrap="square" rtlCol="0">
                  <a:spAutoFit/>
                </a:bodyPr>
                <a:lstStyle/>
                <a:p>
                  <a:pPr algn="ctr" defTabSz="1828800"/>
                  <a:r>
                    <a:rPr lang="en-US" sz="2000" b="1" dirty="0">
                      <a:solidFill>
                        <a:prstClr val="black"/>
                      </a:solidFill>
                      <a:latin typeface="Calibri" panose="020F0502020204030204"/>
                    </a:rPr>
                    <a:t>Training Data </a:t>
                  </a:r>
                  <a14:m>
                    <m:oMath xmlns:m="http://schemas.openxmlformats.org/officeDocument/2006/math">
                      <m:sSub>
                        <m:sSubPr>
                          <m:ctrlPr>
                            <a:rPr lang="en-US" sz="2000" b="1" i="1">
                              <a:solidFill>
                                <a:prstClr val="black"/>
                              </a:solidFill>
                              <a:latin typeface="Cambria Math" panose="02040503050406030204" pitchFamily="18" charset="0"/>
                            </a:rPr>
                          </m:ctrlPr>
                        </m:sSubPr>
                        <m:e>
                          <m:r>
                            <a:rPr lang="en-US" sz="2000" b="1" i="1">
                              <a:solidFill>
                                <a:prstClr val="black"/>
                              </a:solidFill>
                              <a:latin typeface="Cambria Math" panose="02040503050406030204" pitchFamily="18" charset="0"/>
                            </a:rPr>
                            <m:t>𝑫</m:t>
                          </m:r>
                        </m:e>
                        <m:sub>
                          <m:r>
                            <a:rPr lang="en-US" sz="2000" b="1" i="1">
                              <a:solidFill>
                                <a:prstClr val="black"/>
                              </a:solidFill>
                              <a:latin typeface="Cambria Math" panose="02040503050406030204" pitchFamily="18" charset="0"/>
                            </a:rPr>
                            <m:t>𝟏</m:t>
                          </m:r>
                        </m:sub>
                      </m:sSub>
                    </m:oMath>
                  </a14:m>
                  <a:endParaRPr lang="en-US" sz="2000" b="1" dirty="0">
                    <a:solidFill>
                      <a:prstClr val="black"/>
                    </a:solidFill>
                    <a:latin typeface="Calibri" panose="020F0502020204030204"/>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3716525" y="2976929"/>
                  <a:ext cx="1922075" cy="954107"/>
                </a:xfrm>
                <a:prstGeom prst="rect">
                  <a:avLst/>
                </a:prstGeom>
                <a:blipFill rotWithShape="0">
                  <a:blip r:embed="rId7"/>
                  <a:stretch>
                    <a:fillRect t="-5732" b="-17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7898449" y="2985202"/>
                  <a:ext cx="1770996" cy="932209"/>
                </a:xfrm>
                <a:prstGeom prst="rect">
                  <a:avLst/>
                </a:prstGeom>
                <a:noFill/>
              </p:spPr>
              <p:txBody>
                <a:bodyPr wrap="square" rtlCol="0">
                  <a:spAutoFit/>
                </a:bodyPr>
                <a:lstStyle/>
                <a:p>
                  <a:pPr algn="ctr" defTabSz="1828800"/>
                  <a:r>
                    <a:rPr lang="en-US" sz="2000" b="1" dirty="0">
                      <a:solidFill>
                        <a:prstClr val="black"/>
                      </a:solidFill>
                      <a:latin typeface="Calibri" panose="020F0502020204030204"/>
                    </a:rPr>
                    <a:t>Training Data</a:t>
                  </a:r>
                  <a14:m>
                    <m:oMath xmlns:m="http://schemas.openxmlformats.org/officeDocument/2006/math">
                      <m:sSub>
                        <m:sSubPr>
                          <m:ctrlPr>
                            <a:rPr lang="en-US" sz="2000" b="1" i="1">
                              <a:solidFill>
                                <a:prstClr val="black"/>
                              </a:solidFill>
                              <a:latin typeface="Cambria Math" panose="02040503050406030204" pitchFamily="18" charset="0"/>
                            </a:rPr>
                          </m:ctrlPr>
                        </m:sSubPr>
                        <m:e>
                          <m:r>
                            <a:rPr lang="en-US" sz="2000" b="1" i="1">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𝑫</m:t>
                          </m:r>
                        </m:e>
                        <m:sub>
                          <m:r>
                            <a:rPr lang="en-US" sz="2000" b="1" i="1">
                              <a:solidFill>
                                <a:prstClr val="black"/>
                              </a:solidFill>
                              <a:latin typeface="Cambria Math" panose="02040503050406030204" pitchFamily="18" charset="0"/>
                            </a:rPr>
                            <m:t>𝟐</m:t>
                          </m:r>
                        </m:sub>
                      </m:sSub>
                    </m:oMath>
                  </a14:m>
                  <a:endParaRPr lang="en-US" sz="2000" b="1" dirty="0">
                    <a:solidFill>
                      <a:prstClr val="black"/>
                    </a:solidFill>
                    <a:latin typeface="Calibri" panose="020F0502020204030204"/>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6374449" y="2985201"/>
                  <a:ext cx="1770996" cy="954107"/>
                </a:xfrm>
                <a:prstGeom prst="rect">
                  <a:avLst/>
                </a:prstGeom>
                <a:blipFill rotWithShape="0">
                  <a:blip r:embed="rId8"/>
                  <a:stretch>
                    <a:fillRect t="-6410" b="-17949"/>
                  </a:stretch>
                </a:blipFill>
              </p:spPr>
              <p:txBody>
                <a:bodyPr/>
                <a:lstStyle/>
                <a:p>
                  <a:r>
                    <a:rPr lang="en-US">
                      <a:noFill/>
                    </a:rPr>
                    <a:t> </a:t>
                  </a:r>
                </a:p>
              </p:txBody>
            </p:sp>
          </mc:Fallback>
        </mc:AlternateContent>
      </p:grpSp>
      <p:sp>
        <p:nvSpPr>
          <p:cNvPr id="3" name="Title 2"/>
          <p:cNvSpPr>
            <a:spLocks noGrp="1"/>
          </p:cNvSpPr>
          <p:nvPr>
            <p:ph type="title"/>
          </p:nvPr>
        </p:nvSpPr>
        <p:spPr/>
        <p:txBody>
          <a:bodyPr>
            <a:normAutofit/>
          </a:bodyPr>
          <a:lstStyle/>
          <a:p>
            <a:r>
              <a:rPr lang="en-US" sz="32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An Parallelization Solution Example</a:t>
            </a:r>
            <a:br>
              <a:rPr lang="en-US" sz="32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br>
            <a:r>
              <a:rPr lang="en-US" sz="2000" b="1" kern="0" dirty="0">
                <a:solidFill>
                  <a:srgbClr val="7030A0"/>
                </a:solidFill>
                <a:effectLst>
                  <a:outerShdw blurRad="50800" dist="25400" dir="5400000" algn="t" rotWithShape="0">
                    <a:prstClr val="black">
                      <a:alpha val="40000"/>
                    </a:prstClr>
                  </a:outerShdw>
                </a:effectLst>
                <a:cs typeface="Times New Roman" pitchFamily="18" charset="0"/>
              </a:rPr>
              <a:t>Model Rotation</a:t>
            </a:r>
            <a:endParaRPr lang="en-US" sz="33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8626" y="1839649"/>
            <a:ext cx="4785507" cy="225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036191" y="4340114"/>
            <a:ext cx="5067575" cy="1369606"/>
          </a:xfrm>
          <a:prstGeom prst="rect">
            <a:avLst/>
          </a:prstGeom>
          <a:noFill/>
        </p:spPr>
        <p:txBody>
          <a:bodyPr wrap="square" rtlCol="0">
            <a:spAutoFit/>
          </a:bodyPr>
          <a:lstStyle/>
          <a:p>
            <a:r>
              <a:rPr lang="en-US" sz="1600" b="1" dirty="0"/>
              <a:t>Goals: </a:t>
            </a:r>
          </a:p>
          <a:p>
            <a:pPr marL="168275" indent="-168275">
              <a:buFont typeface="Arial" panose="020B0604020202020204" pitchFamily="34" charset="0"/>
              <a:buChar char="•"/>
            </a:pPr>
            <a:r>
              <a:rPr lang="en-US" sz="1600" dirty="0"/>
              <a:t>Maximizing the effectiveness of parallel model updates for algorithm convergence</a:t>
            </a:r>
          </a:p>
          <a:p>
            <a:pPr marL="168275" indent="-168275">
              <a:buFont typeface="Arial" panose="020B0604020202020204" pitchFamily="34" charset="0"/>
              <a:buChar char="•"/>
            </a:pPr>
            <a:r>
              <a:rPr lang="en-US" sz="1600" dirty="0"/>
              <a:t>Minimizing the overhead of communication for scaling</a:t>
            </a:r>
          </a:p>
          <a:p>
            <a:endParaRPr lang="en-US" dirty="0"/>
          </a:p>
        </p:txBody>
      </p:sp>
    </p:spTree>
    <p:extLst>
      <p:ext uri="{BB962C8B-B14F-4D97-AF65-F5344CB8AC3E}">
        <p14:creationId xmlns:p14="http://schemas.microsoft.com/office/powerpoint/2010/main" val="334476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957" y="1585368"/>
            <a:ext cx="755142" cy="44246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689" y="4161576"/>
            <a:ext cx="755142" cy="44246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977" y="2191853"/>
            <a:ext cx="755142" cy="44246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377" y="2873578"/>
            <a:ext cx="755142" cy="442465"/>
          </a:xfrm>
          <a:prstGeom prst="rect">
            <a:avLst/>
          </a:prstGeom>
        </p:spPr>
      </p:pic>
      <p:cxnSp>
        <p:nvCxnSpPr>
          <p:cNvPr id="18" name="Straight Connector 17"/>
          <p:cNvCxnSpPr/>
          <p:nvPr/>
        </p:nvCxnSpPr>
        <p:spPr>
          <a:xfrm flipV="1">
            <a:off x="3216518" y="3305395"/>
            <a:ext cx="586861" cy="2129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61431" y="1626505"/>
            <a:ext cx="6144685" cy="384600"/>
          </a:xfrm>
          <a:prstGeom prst="rect">
            <a:avLst/>
          </a:prstGeom>
          <a:noFill/>
        </p:spPr>
        <p:txBody>
          <a:bodyPr wrap="none" lIns="91308" tIns="45660" rIns="91308" bIns="45660" rtlCol="0">
            <a:spAutoFit/>
          </a:bodyPr>
          <a:lstStyle/>
          <a:p>
            <a:pPr algn="ctr"/>
            <a:r>
              <a:rPr lang="en-US" b="1" dirty="0">
                <a:solidFill>
                  <a:prstClr val="white">
                    <a:lumMod val="50000"/>
                  </a:prstClr>
                </a:solidFill>
              </a:rPr>
              <a:t>1.      Introduction: HPC-ABDS, Harp (Hadoop plug in), DAAL </a:t>
            </a:r>
          </a:p>
        </p:txBody>
      </p:sp>
      <p:sp>
        <p:nvSpPr>
          <p:cNvPr id="23" name="TextBox 22"/>
          <p:cNvSpPr txBox="1"/>
          <p:nvPr/>
        </p:nvSpPr>
        <p:spPr>
          <a:xfrm>
            <a:off x="3261431" y="2220786"/>
            <a:ext cx="3603669" cy="384600"/>
          </a:xfrm>
          <a:prstGeom prst="rect">
            <a:avLst/>
          </a:prstGeom>
          <a:noFill/>
        </p:spPr>
        <p:txBody>
          <a:bodyPr wrap="none" lIns="91308" tIns="45660" rIns="91308" bIns="45660" rtlCol="0">
            <a:spAutoFit/>
          </a:bodyPr>
          <a:lstStyle/>
          <a:p>
            <a:r>
              <a:rPr lang="en-US" b="1" dirty="0">
                <a:solidFill>
                  <a:prstClr val="white">
                    <a:lumMod val="50000"/>
                  </a:prstClr>
                </a:solidFill>
              </a:rPr>
              <a:t>2.      Optimization Methodologies</a:t>
            </a:r>
          </a:p>
        </p:txBody>
      </p:sp>
      <p:sp>
        <p:nvSpPr>
          <p:cNvPr id="24" name="TextBox 23"/>
          <p:cNvSpPr txBox="1"/>
          <p:nvPr/>
        </p:nvSpPr>
        <p:spPr>
          <a:xfrm>
            <a:off x="3326856" y="2888465"/>
            <a:ext cx="7941365" cy="384600"/>
          </a:xfrm>
          <a:prstGeom prst="rect">
            <a:avLst/>
          </a:prstGeom>
          <a:noFill/>
        </p:spPr>
        <p:txBody>
          <a:bodyPr wrap="square" lIns="91308" tIns="45660" rIns="91308" bIns="45660" rtlCol="0">
            <a:spAutoFit/>
          </a:bodyPr>
          <a:lstStyle/>
          <a:p>
            <a:r>
              <a:rPr lang="en-US" b="1" dirty="0">
                <a:solidFill>
                  <a:srgbClr val="31859C"/>
                </a:solidFill>
              </a:rPr>
              <a:t>3.      Results (configuration, benchmark) </a:t>
            </a:r>
          </a:p>
        </p:txBody>
      </p:sp>
      <p:sp>
        <p:nvSpPr>
          <p:cNvPr id="25" name="TextBox 24"/>
          <p:cNvSpPr txBox="1"/>
          <p:nvPr/>
        </p:nvSpPr>
        <p:spPr>
          <a:xfrm>
            <a:off x="3371030" y="3561878"/>
            <a:ext cx="3646373" cy="384600"/>
          </a:xfrm>
          <a:prstGeom prst="rect">
            <a:avLst/>
          </a:prstGeom>
          <a:noFill/>
        </p:spPr>
        <p:txBody>
          <a:bodyPr wrap="none" lIns="91308" tIns="45660" rIns="91308" bIns="45660" rtlCol="0">
            <a:spAutoFit/>
          </a:bodyPr>
          <a:lstStyle/>
          <a:p>
            <a:r>
              <a:rPr lang="en-US" b="1" dirty="0">
                <a:solidFill>
                  <a:prstClr val="white">
                    <a:lumMod val="50000"/>
                  </a:prstClr>
                </a:solidFill>
              </a:rPr>
              <a:t>4.      Code Optimization Highlights</a:t>
            </a:r>
          </a:p>
        </p:txBody>
      </p:sp>
      <p:sp>
        <p:nvSpPr>
          <p:cNvPr id="26" name="TextBox 25"/>
          <p:cNvSpPr txBox="1"/>
          <p:nvPr/>
        </p:nvSpPr>
        <p:spPr>
          <a:xfrm>
            <a:off x="3399793" y="4198125"/>
            <a:ext cx="3663493" cy="384600"/>
          </a:xfrm>
          <a:prstGeom prst="rect">
            <a:avLst/>
          </a:prstGeom>
          <a:noFill/>
        </p:spPr>
        <p:txBody>
          <a:bodyPr wrap="none" lIns="91308" tIns="45660" rIns="91308" bIns="45660" rtlCol="0">
            <a:spAutoFit/>
          </a:bodyPr>
          <a:lstStyle/>
          <a:p>
            <a:r>
              <a:rPr lang="en-US" b="1" dirty="0">
                <a:solidFill>
                  <a:prstClr val="white">
                    <a:lumMod val="50000"/>
                  </a:prstClr>
                </a:solidFill>
              </a:rPr>
              <a:t>5.      Conclusions and Future Work</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1" y="3516073"/>
            <a:ext cx="755142" cy="442465"/>
          </a:xfrm>
          <a:prstGeom prst="rect">
            <a:avLst/>
          </a:prstGeom>
        </p:spPr>
      </p:pic>
      <p:sp>
        <p:nvSpPr>
          <p:cNvPr id="32" name="TextBox 31"/>
          <p:cNvSpPr txBox="1"/>
          <p:nvPr/>
        </p:nvSpPr>
        <p:spPr>
          <a:xfrm>
            <a:off x="4797631" y="403059"/>
            <a:ext cx="1965336" cy="784709"/>
          </a:xfrm>
          <a:prstGeom prst="rect">
            <a:avLst/>
          </a:prstGeom>
          <a:noFill/>
        </p:spPr>
        <p:txBody>
          <a:bodyPr wrap="none" lIns="91308" tIns="45660" rIns="91308" bIns="45660" rtlCol="0">
            <a:spAutoFit/>
          </a:bodyPr>
          <a:lstStyle/>
          <a:p>
            <a:pPr algn="ctr">
              <a:spcBef>
                <a:spcPct val="0"/>
              </a:spcBef>
            </a:pPr>
            <a:r>
              <a:rPr lang="en-US" sz="45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p>
        </p:txBody>
      </p:sp>
    </p:spTree>
    <p:extLst>
      <p:ext uri="{BB962C8B-B14F-4D97-AF65-F5344CB8AC3E}">
        <p14:creationId xmlns:p14="http://schemas.microsoft.com/office/powerpoint/2010/main" val="2531063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Hardware specifications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860" y="1606968"/>
            <a:ext cx="1015365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898859" y="4015571"/>
            <a:ext cx="10266445" cy="1879903"/>
            <a:chOff x="898859" y="4015571"/>
            <a:chExt cx="10266445" cy="1879903"/>
          </a:xfrm>
        </p:grpSpPr>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859" y="4343902"/>
              <a:ext cx="10266445" cy="155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965" y="4015571"/>
              <a:ext cx="4452436" cy="24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049" y="4033577"/>
              <a:ext cx="7048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54557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3" y="467143"/>
            <a:ext cx="10972800" cy="1143001"/>
          </a:xfrm>
        </p:spPr>
        <p:txBody>
          <a:bodyPr>
            <a:normAutofit/>
          </a:bodyPr>
          <a:lstStyle/>
          <a:p>
            <a:r>
              <a:rPr lang="en-US" sz="3600" dirty="0"/>
              <a:t>Harp-LDA Test Plan and Datasets</a:t>
            </a:r>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3715393762"/>
              </p:ext>
            </p:extLst>
          </p:nvPr>
        </p:nvGraphicFramePr>
        <p:xfrm>
          <a:off x="513080" y="1787525"/>
          <a:ext cx="11165840" cy="1929317"/>
        </p:xfrm>
        <a:graphic>
          <a:graphicData uri="http://schemas.openxmlformats.org/drawingml/2006/table">
            <a:tbl>
              <a:tblPr firstRow="1" bandRow="1">
                <a:tableStyleId>{5C22544A-7EE6-4342-B048-85BDC9FD1C3A}</a:tableStyleId>
              </a:tblPr>
              <a:tblGrid>
                <a:gridCol w="2233168">
                  <a:extLst>
                    <a:ext uri="{9D8B030D-6E8A-4147-A177-3AD203B41FA5}">
                      <a16:colId xmlns:a16="http://schemas.microsoft.com/office/drawing/2014/main" val="20000"/>
                    </a:ext>
                  </a:extLst>
                </a:gridCol>
                <a:gridCol w="2233168">
                  <a:extLst>
                    <a:ext uri="{9D8B030D-6E8A-4147-A177-3AD203B41FA5}">
                      <a16:colId xmlns:a16="http://schemas.microsoft.com/office/drawing/2014/main" val="20001"/>
                    </a:ext>
                  </a:extLst>
                </a:gridCol>
                <a:gridCol w="2233168">
                  <a:extLst>
                    <a:ext uri="{9D8B030D-6E8A-4147-A177-3AD203B41FA5}">
                      <a16:colId xmlns:a16="http://schemas.microsoft.com/office/drawing/2014/main" val="20002"/>
                    </a:ext>
                  </a:extLst>
                </a:gridCol>
                <a:gridCol w="2233168">
                  <a:extLst>
                    <a:ext uri="{9D8B030D-6E8A-4147-A177-3AD203B41FA5}">
                      <a16:colId xmlns:a16="http://schemas.microsoft.com/office/drawing/2014/main" val="20003"/>
                    </a:ext>
                  </a:extLst>
                </a:gridCol>
                <a:gridCol w="2233168">
                  <a:extLst>
                    <a:ext uri="{9D8B030D-6E8A-4147-A177-3AD203B41FA5}">
                      <a16:colId xmlns:a16="http://schemas.microsoft.com/office/drawing/2014/main" val="20004"/>
                    </a:ext>
                  </a:extLst>
                </a:gridCol>
              </a:tblGrid>
              <a:tr h="500193">
                <a:tc>
                  <a:txBody>
                    <a:bodyPr/>
                    <a:lstStyle/>
                    <a:p>
                      <a:pPr algn="ctr"/>
                      <a:r>
                        <a:rPr lang="en-US" dirty="0"/>
                        <a:t>Dataset</a:t>
                      </a:r>
                    </a:p>
                  </a:txBody>
                  <a:tcPr marL="121920" marR="121920"/>
                </a:tc>
                <a:tc>
                  <a:txBody>
                    <a:bodyPr/>
                    <a:lstStyle/>
                    <a:p>
                      <a:pPr algn="ctr"/>
                      <a:r>
                        <a:rPr lang="en-US" dirty="0"/>
                        <a:t>Documents</a:t>
                      </a:r>
                    </a:p>
                  </a:txBody>
                  <a:tcPr marL="121920" marR="121920"/>
                </a:tc>
                <a:tc>
                  <a:txBody>
                    <a:bodyPr/>
                    <a:lstStyle/>
                    <a:p>
                      <a:pPr algn="ctr"/>
                      <a:r>
                        <a:rPr lang="en-US" dirty="0"/>
                        <a:t>Words</a:t>
                      </a:r>
                    </a:p>
                  </a:txBody>
                  <a:tcPr marL="121920" marR="121920"/>
                </a:tc>
                <a:tc>
                  <a:txBody>
                    <a:bodyPr/>
                    <a:lstStyle/>
                    <a:p>
                      <a:pPr algn="ctr"/>
                      <a:r>
                        <a:rPr lang="en-US" dirty="0"/>
                        <a:t>Tokens</a:t>
                      </a:r>
                    </a:p>
                  </a:txBody>
                  <a:tcPr marL="121920" marR="121920"/>
                </a:tc>
                <a:tc>
                  <a:txBody>
                    <a:bodyPr/>
                    <a:lstStyle/>
                    <a:p>
                      <a:pPr algn="ctr"/>
                      <a:r>
                        <a:rPr lang="en-US" dirty="0"/>
                        <a:t>LDA Parameters</a:t>
                      </a:r>
                    </a:p>
                  </a:txBody>
                  <a:tcPr marL="121920" marR="121920"/>
                </a:tc>
                <a:extLst>
                  <a:ext uri="{0D108BD9-81ED-4DB2-BD59-A6C34878D82A}">
                    <a16:rowId xmlns:a16="http://schemas.microsoft.com/office/drawing/2014/main" val="10000"/>
                  </a:ext>
                </a:extLst>
              </a:tr>
              <a:tr h="714562">
                <a:tc>
                  <a:txBody>
                    <a:bodyPr/>
                    <a:lstStyle/>
                    <a:p>
                      <a:pPr algn="ctr"/>
                      <a:r>
                        <a:rPr lang="en-US" dirty="0" err="1"/>
                        <a:t>clueweb</a:t>
                      </a:r>
                      <a:endParaRPr lang="en-US" dirty="0"/>
                    </a:p>
                  </a:txBody>
                  <a:tcPr marL="121920" marR="121920" anchor="ctr"/>
                </a:tc>
                <a:tc>
                  <a:txBody>
                    <a:bodyPr/>
                    <a:lstStyle/>
                    <a:p>
                      <a:pPr algn="ctr"/>
                      <a:r>
                        <a:rPr lang="en-US" dirty="0"/>
                        <a:t>76,163,963 </a:t>
                      </a:r>
                    </a:p>
                  </a:txBody>
                  <a:tcPr marL="121920" marR="121920" anchor="ctr"/>
                </a:tc>
                <a:tc>
                  <a:txBody>
                    <a:bodyPr/>
                    <a:lstStyle/>
                    <a:p>
                      <a:pPr algn="ctr"/>
                      <a:r>
                        <a:rPr lang="en-US" dirty="0"/>
                        <a:t>999,933 </a:t>
                      </a:r>
                    </a:p>
                  </a:txBody>
                  <a:tcPr marL="121920" marR="121920" anchor="ctr"/>
                </a:tc>
                <a:tc>
                  <a:txBody>
                    <a:bodyPr/>
                    <a:lstStyle/>
                    <a:p>
                      <a:pPr algn="ctr"/>
                      <a:r>
                        <a:rPr lang="en-US" dirty="0"/>
                        <a:t>29,911,407,874</a:t>
                      </a:r>
                    </a:p>
                  </a:txBody>
                  <a:tcPr marL="121920" marR="121920" anchor="ctr"/>
                </a:tc>
                <a:tc rowSpan="2">
                  <a:txBody>
                    <a:bodyPr/>
                    <a:lstStyle/>
                    <a:p>
                      <a:pPr algn="ctr"/>
                      <a:r>
                        <a:rPr lang="en-US" i="1" dirty="0"/>
                        <a:t>K</a:t>
                      </a:r>
                      <a:r>
                        <a:rPr lang="en-US" dirty="0"/>
                        <a:t> = 10000 </a:t>
                      </a:r>
                      <a:br>
                        <a:rPr lang="en-US" dirty="0"/>
                      </a:br>
                      <a:r>
                        <a:rPr lang="el-GR" i="1" dirty="0"/>
                        <a:t>α</a:t>
                      </a:r>
                      <a:r>
                        <a:rPr lang="en-US" i="1" dirty="0"/>
                        <a:t> </a:t>
                      </a:r>
                      <a:r>
                        <a:rPr lang="en-US" dirty="0"/>
                        <a:t>= 0.01</a:t>
                      </a:r>
                    </a:p>
                    <a:p>
                      <a:pPr algn="ctr"/>
                      <a:r>
                        <a:rPr lang="el-GR" i="1" dirty="0"/>
                        <a:t>β</a:t>
                      </a:r>
                      <a:r>
                        <a:rPr lang="en-US" dirty="0"/>
                        <a:t> = 0.01</a:t>
                      </a:r>
                    </a:p>
                  </a:txBody>
                  <a:tcPr marL="121920" marR="121920" anchor="ctr"/>
                </a:tc>
                <a:extLst>
                  <a:ext uri="{0D108BD9-81ED-4DB2-BD59-A6C34878D82A}">
                    <a16:rowId xmlns:a16="http://schemas.microsoft.com/office/drawing/2014/main" val="10001"/>
                  </a:ext>
                </a:extLst>
              </a:tr>
              <a:tr h="714562">
                <a:tc>
                  <a:txBody>
                    <a:bodyPr/>
                    <a:lstStyle/>
                    <a:p>
                      <a:pPr algn="ctr"/>
                      <a:r>
                        <a:rPr lang="en-US" dirty="0" err="1"/>
                        <a:t>enwiki</a:t>
                      </a:r>
                      <a:endParaRPr lang="en-US" dirty="0"/>
                    </a:p>
                  </a:txBody>
                  <a:tcPr marL="121920" marR="121920" anchor="ctr"/>
                </a:tc>
                <a:tc>
                  <a:txBody>
                    <a:bodyPr/>
                    <a:lstStyle/>
                    <a:p>
                      <a:pPr algn="ctr"/>
                      <a:r>
                        <a:rPr lang="en-US" dirty="0"/>
                        <a:t>3,775,554</a:t>
                      </a:r>
                    </a:p>
                  </a:txBody>
                  <a:tcPr marL="121920" marR="121920" anchor="ctr"/>
                </a:tc>
                <a:tc>
                  <a:txBody>
                    <a:bodyPr/>
                    <a:lstStyle/>
                    <a:p>
                      <a:pPr algn="ctr"/>
                      <a:r>
                        <a:rPr lang="en-US" dirty="0"/>
                        <a:t>1,000,000</a:t>
                      </a:r>
                    </a:p>
                  </a:txBody>
                  <a:tcPr marL="121920" marR="121920" anchor="ctr"/>
                </a:tc>
                <a:tc>
                  <a:txBody>
                    <a:bodyPr/>
                    <a:lstStyle/>
                    <a:p>
                      <a:pPr algn="ctr"/>
                      <a:r>
                        <a:rPr lang="en-US" dirty="0"/>
                        <a:t>1,107,903,672</a:t>
                      </a:r>
                    </a:p>
                  </a:txBody>
                  <a:tcPr marL="121920" marR="121920" anchor="ctr"/>
                </a:tc>
                <a:tc vMerge="1">
                  <a:txBody>
                    <a:bodyPr/>
                    <a:lstStyle/>
                    <a:p>
                      <a:pPr algn="ctr"/>
                      <a:endParaRPr lang="en-US" dirty="0"/>
                    </a:p>
                  </a:txBody>
                  <a:tcPr anchor="ctr"/>
                </a:tc>
                <a:extLst>
                  <a:ext uri="{0D108BD9-81ED-4DB2-BD59-A6C34878D82A}">
                    <a16:rowId xmlns:a16="http://schemas.microsoft.com/office/drawing/2014/main" val="10002"/>
                  </a:ext>
                </a:extLst>
              </a:tr>
            </a:tbl>
          </a:graphicData>
        </a:graphic>
      </p:graphicFrame>
      <p:sp>
        <p:nvSpPr>
          <p:cNvPr id="5" name="Content Placeholder 2"/>
          <p:cNvSpPr txBox="1">
            <a:spLocks/>
          </p:cNvSpPr>
          <p:nvPr/>
        </p:nvSpPr>
        <p:spPr>
          <a:xfrm>
            <a:off x="645427" y="4157316"/>
            <a:ext cx="11165840" cy="141732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Test Harp LDA (Latent </a:t>
            </a:r>
            <a:r>
              <a:rPr lang="en-US" dirty="0" err="1"/>
              <a:t>Dirichlet</a:t>
            </a:r>
            <a:r>
              <a:rPr lang="en-US" dirty="0"/>
              <a:t> Allocation) and other state-of-the-art implementations </a:t>
            </a:r>
          </a:p>
          <a:p>
            <a:pPr lvl="1"/>
            <a:r>
              <a:rPr lang="en-US" dirty="0" err="1"/>
              <a:t>Petuum</a:t>
            </a:r>
            <a:r>
              <a:rPr lang="en-US" dirty="0"/>
              <a:t> Strads LDA</a:t>
            </a:r>
          </a:p>
          <a:p>
            <a:pPr lvl="1"/>
            <a:r>
              <a:rPr lang="en-US" dirty="0"/>
              <a:t>Yahoo! LDA</a:t>
            </a:r>
          </a:p>
          <a:p>
            <a:r>
              <a:rPr lang="en-US" sz="2400" dirty="0"/>
              <a:t>Test with the same number of threads on Haswell and KNL </a:t>
            </a:r>
          </a:p>
          <a:p>
            <a:r>
              <a:rPr lang="en-US" sz="2400" dirty="0"/>
              <a:t>Throughput scalability test on Haswell and KNL</a:t>
            </a:r>
          </a:p>
        </p:txBody>
      </p:sp>
      <p:sp>
        <p:nvSpPr>
          <p:cNvPr id="6" name="Content Placeholder 2"/>
          <p:cNvSpPr txBox="1">
            <a:spLocks/>
          </p:cNvSpPr>
          <p:nvPr/>
        </p:nvSpPr>
        <p:spPr>
          <a:xfrm>
            <a:off x="248920" y="4993124"/>
            <a:ext cx="10106526" cy="4525963"/>
          </a:xfrm>
          <a:prstGeom prst="rect">
            <a:avLst/>
          </a:prstGeom>
        </p:spPr>
        <p:txBody>
          <a:bodyPr vert="horz" lIns="91308" tIns="45660" rIns="91308" bIns="45660" rtlCol="0">
            <a:normAutofit/>
          </a:bodyPr>
          <a:lst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lvl="1"/>
            <a:endParaRPr lang="en-US" dirty="0"/>
          </a:p>
          <a:p>
            <a:pPr lvl="1"/>
            <a:endParaRPr lang="en-US" dirty="0"/>
          </a:p>
          <a:p>
            <a:pPr marL="0" indent="0">
              <a:buFont typeface="Arial" pitchFamily="34" charset="0"/>
              <a:buNone/>
            </a:pPr>
            <a:endParaRPr lang="en-US" dirty="0"/>
          </a:p>
        </p:txBody>
      </p:sp>
    </p:spTree>
    <p:extLst>
      <p:ext uri="{BB962C8B-B14F-4D97-AF65-F5344CB8AC3E}">
        <p14:creationId xmlns:p14="http://schemas.microsoft.com/office/powerpoint/2010/main" val="2305280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426" y="0"/>
            <a:ext cx="10667998" cy="870111"/>
          </a:xfrm>
        </p:spPr>
        <p:txBody>
          <a:bodyPr>
            <a:normAutofit/>
          </a:bodyPr>
          <a:lstStyle/>
          <a:p>
            <a:r>
              <a:rPr lang="en-US" sz="3200" dirty="0"/>
              <a:t>LDA and Topic model for Text Mining</a:t>
            </a:r>
          </a:p>
        </p:txBody>
      </p:sp>
      <p:sp>
        <p:nvSpPr>
          <p:cNvPr id="4" name="Rectangle 3"/>
          <p:cNvSpPr>
            <a:spLocks noGrp="1" noChangeArrowheads="1"/>
          </p:cNvSpPr>
          <p:nvPr>
            <p:ph idx="4294967295"/>
          </p:nvPr>
        </p:nvSpPr>
        <p:spPr>
          <a:xfrm>
            <a:off x="751300" y="986030"/>
            <a:ext cx="5100639" cy="4525963"/>
          </a:xfrm>
        </p:spPr>
        <p:txBody>
          <a:bodyPr/>
          <a:lstStyle/>
          <a:p>
            <a:r>
              <a:rPr lang="en-US" altLang="en-US" sz="2400" dirty="0"/>
              <a:t>Topic Models is a modeling technique, modeling the data by probabilistic generative process.</a:t>
            </a:r>
          </a:p>
          <a:p>
            <a:r>
              <a:rPr lang="en-US" altLang="en-US" sz="2400" dirty="0"/>
              <a:t>Latent </a:t>
            </a:r>
            <a:r>
              <a:rPr lang="en-US" altLang="en-US" sz="2400" dirty="0" err="1"/>
              <a:t>Dirichlet</a:t>
            </a:r>
            <a:r>
              <a:rPr lang="en-US" altLang="en-US" sz="2400" dirty="0"/>
              <a:t> Allocation (LDA) is one widely used topic model.</a:t>
            </a:r>
            <a:endParaRPr lang="en-US" altLang="en-US" sz="1900" dirty="0"/>
          </a:p>
          <a:p>
            <a:r>
              <a:rPr lang="en-US" altLang="en-US" sz="2400" dirty="0"/>
              <a:t>Inference algorithm for LDA is an iterative algorithm using share global model data.</a:t>
            </a:r>
          </a:p>
        </p:txBody>
      </p:sp>
      <p:sp>
        <p:nvSpPr>
          <p:cNvPr id="5" name="Rectangle 3"/>
          <p:cNvSpPr txBox="1">
            <a:spLocks noChangeArrowheads="1"/>
          </p:cNvSpPr>
          <p:nvPr/>
        </p:nvSpPr>
        <p:spPr>
          <a:xfrm>
            <a:off x="6486258" y="1047649"/>
            <a:ext cx="4866166" cy="3147964"/>
          </a:xfrm>
          <a:prstGeom prst="rect">
            <a:avLst/>
          </a:prstGeom>
        </p:spPr>
        <p:txBody>
          <a:bodyPr vert="horz" lIns="91308" tIns="45660" rIns="91308" bIns="4566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100" dirty="0">
                <a:solidFill>
                  <a:prstClr val="black"/>
                </a:solidFill>
              </a:rPr>
              <a:t>Document</a:t>
            </a:r>
          </a:p>
          <a:p>
            <a:r>
              <a:rPr lang="en-US" altLang="en-US" sz="2100" dirty="0">
                <a:solidFill>
                  <a:prstClr val="black"/>
                </a:solidFill>
              </a:rPr>
              <a:t>Word</a:t>
            </a:r>
          </a:p>
          <a:p>
            <a:r>
              <a:rPr lang="en-US" altLang="en-US" sz="2100" dirty="0">
                <a:solidFill>
                  <a:prstClr val="black"/>
                </a:solidFill>
              </a:rPr>
              <a:t>Topic: semantic unit inside the data</a:t>
            </a:r>
          </a:p>
          <a:p>
            <a:r>
              <a:rPr lang="en-US" altLang="en-US" sz="2100" dirty="0">
                <a:solidFill>
                  <a:prstClr val="black"/>
                </a:solidFill>
              </a:rPr>
              <a:t>Topic Model</a:t>
            </a:r>
          </a:p>
          <a:p>
            <a:pPr lvl="1"/>
            <a:r>
              <a:rPr lang="en-US" altLang="en-US" sz="2100" dirty="0">
                <a:solidFill>
                  <a:prstClr val="black"/>
                </a:solidFill>
              </a:rPr>
              <a:t>documents are mixtures of topics, where a topic is a probability distribution over words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19" y="4043825"/>
            <a:ext cx="5047302" cy="226652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252" y="4280303"/>
            <a:ext cx="4866169" cy="2131306"/>
          </a:xfrm>
          <a:prstGeom prst="rect">
            <a:avLst/>
          </a:prstGeom>
        </p:spPr>
      </p:pic>
      <p:sp>
        <p:nvSpPr>
          <p:cNvPr id="8" name="TextBox 7"/>
          <p:cNvSpPr txBox="1"/>
          <p:nvPr/>
        </p:nvSpPr>
        <p:spPr>
          <a:xfrm>
            <a:off x="6537353" y="6384351"/>
            <a:ext cx="1561040" cy="425758"/>
          </a:xfrm>
          <a:prstGeom prst="rect">
            <a:avLst/>
          </a:prstGeom>
          <a:noFill/>
        </p:spPr>
        <p:txBody>
          <a:bodyPr wrap="square" rtlCol="0">
            <a:spAutoFit/>
          </a:bodyPr>
          <a:lstStyle/>
          <a:p>
            <a:pPr marL="11113" lvl="1">
              <a:lnSpc>
                <a:spcPts val="1280"/>
              </a:lnSpc>
            </a:pPr>
            <a:r>
              <a:rPr lang="en-US" sz="1400" dirty="0">
                <a:solidFill>
                  <a:srgbClr val="4F81BD"/>
                </a:solidFill>
              </a:rPr>
              <a:t>Normalized co-occurrence matrix</a:t>
            </a:r>
          </a:p>
        </p:txBody>
      </p:sp>
      <p:sp>
        <p:nvSpPr>
          <p:cNvPr id="9" name="TextBox 8"/>
          <p:cNvSpPr txBox="1"/>
          <p:nvPr/>
        </p:nvSpPr>
        <p:spPr>
          <a:xfrm>
            <a:off x="8172668" y="6394666"/>
            <a:ext cx="1725344" cy="307777"/>
          </a:xfrm>
          <a:prstGeom prst="rect">
            <a:avLst/>
          </a:prstGeom>
          <a:noFill/>
        </p:spPr>
        <p:txBody>
          <a:bodyPr wrap="none" rtlCol="0">
            <a:spAutoFit/>
          </a:bodyPr>
          <a:lstStyle/>
          <a:p>
            <a:pPr marL="11113" lvl="1"/>
            <a:r>
              <a:rPr lang="en-US" sz="1400" dirty="0">
                <a:solidFill>
                  <a:srgbClr val="4F81BD"/>
                </a:solidFill>
              </a:rPr>
              <a:t>Mixture components</a:t>
            </a:r>
          </a:p>
        </p:txBody>
      </p:sp>
      <p:sp>
        <p:nvSpPr>
          <p:cNvPr id="10" name="TextBox 9"/>
          <p:cNvSpPr txBox="1"/>
          <p:nvPr/>
        </p:nvSpPr>
        <p:spPr>
          <a:xfrm>
            <a:off x="9898012" y="6384351"/>
            <a:ext cx="1383905" cy="307777"/>
          </a:xfrm>
          <a:prstGeom prst="rect">
            <a:avLst/>
          </a:prstGeom>
          <a:noFill/>
        </p:spPr>
        <p:txBody>
          <a:bodyPr wrap="none" rtlCol="0">
            <a:spAutoFit/>
          </a:bodyPr>
          <a:lstStyle/>
          <a:p>
            <a:pPr marL="11113" lvl="1"/>
            <a:r>
              <a:rPr lang="en-US" sz="1400" dirty="0">
                <a:solidFill>
                  <a:srgbClr val="4F81BD"/>
                </a:solidFill>
              </a:rPr>
              <a:t>Mixture weights</a:t>
            </a:r>
          </a:p>
        </p:txBody>
      </p:sp>
      <p:sp>
        <p:nvSpPr>
          <p:cNvPr id="11" name="TextBox 10"/>
          <p:cNvSpPr txBox="1"/>
          <p:nvPr/>
        </p:nvSpPr>
        <p:spPr>
          <a:xfrm>
            <a:off x="5930650" y="5090660"/>
            <a:ext cx="991968" cy="523099"/>
          </a:xfrm>
          <a:prstGeom prst="rect">
            <a:avLst/>
          </a:prstGeom>
          <a:noFill/>
        </p:spPr>
        <p:txBody>
          <a:bodyPr wrap="square" lIns="91308" tIns="45660" rIns="91308" bIns="45660" rtlCol="0">
            <a:spAutoFit/>
          </a:bodyPr>
          <a:lstStyle/>
          <a:p>
            <a:r>
              <a:rPr lang="en-US" sz="1400" dirty="0">
                <a:solidFill>
                  <a:srgbClr val="7030A0"/>
                </a:solidFill>
              </a:rPr>
              <a:t>1 million words</a:t>
            </a:r>
          </a:p>
        </p:txBody>
      </p:sp>
      <p:sp>
        <p:nvSpPr>
          <p:cNvPr id="12" name="TextBox 11"/>
          <p:cNvSpPr txBox="1"/>
          <p:nvPr/>
        </p:nvSpPr>
        <p:spPr>
          <a:xfrm>
            <a:off x="6671600" y="3995697"/>
            <a:ext cx="1447572" cy="307655"/>
          </a:xfrm>
          <a:prstGeom prst="rect">
            <a:avLst/>
          </a:prstGeom>
          <a:noFill/>
        </p:spPr>
        <p:txBody>
          <a:bodyPr wrap="square" lIns="91308" tIns="45660" rIns="91308" bIns="45660" rtlCol="0">
            <a:spAutoFit/>
          </a:bodyPr>
          <a:lstStyle/>
          <a:p>
            <a:r>
              <a:rPr lang="en-US" sz="1400" dirty="0">
                <a:solidFill>
                  <a:srgbClr val="7030A0"/>
                </a:solidFill>
              </a:rPr>
              <a:t>3.7 million docs</a:t>
            </a:r>
          </a:p>
        </p:txBody>
      </p:sp>
      <p:sp>
        <p:nvSpPr>
          <p:cNvPr id="13" name="TextBox 12"/>
          <p:cNvSpPr txBox="1"/>
          <p:nvPr/>
        </p:nvSpPr>
        <p:spPr>
          <a:xfrm>
            <a:off x="10053442" y="4626761"/>
            <a:ext cx="1286622" cy="307655"/>
          </a:xfrm>
          <a:prstGeom prst="rect">
            <a:avLst/>
          </a:prstGeom>
          <a:noFill/>
        </p:spPr>
        <p:txBody>
          <a:bodyPr wrap="square" lIns="91308" tIns="45660" rIns="91308" bIns="45660" rtlCol="0">
            <a:spAutoFit/>
          </a:bodyPr>
          <a:lstStyle/>
          <a:p>
            <a:r>
              <a:rPr lang="en-US" sz="1400" dirty="0">
                <a:solidFill>
                  <a:srgbClr val="7030A0"/>
                </a:solidFill>
              </a:rPr>
              <a:t>10k topics</a:t>
            </a:r>
          </a:p>
        </p:txBody>
      </p:sp>
      <p:sp>
        <p:nvSpPr>
          <p:cNvPr id="14" name="Text Box 9"/>
          <p:cNvSpPr txBox="1">
            <a:spLocks noChangeArrowheads="1"/>
          </p:cNvSpPr>
          <p:nvPr/>
        </p:nvSpPr>
        <p:spPr bwMode="auto">
          <a:xfrm>
            <a:off x="8068492" y="3801995"/>
            <a:ext cx="2037151" cy="3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8" tIns="45660" rIns="91308" bIns="45660">
            <a:spAutoFit/>
          </a:bodyPr>
          <a:lstStyle/>
          <a:p>
            <a:r>
              <a:rPr lang="en-US" altLang="en-US">
                <a:solidFill>
                  <a:srgbClr val="C00000"/>
                </a:solidFill>
              </a:rPr>
              <a:t>Global Model </a:t>
            </a:r>
            <a:r>
              <a:rPr lang="en-US" altLang="en-US" dirty="0">
                <a:solidFill>
                  <a:srgbClr val="C00000"/>
                </a:solidFill>
              </a:rPr>
              <a:t>Data</a:t>
            </a:r>
          </a:p>
        </p:txBody>
      </p:sp>
      <p:cxnSp>
        <p:nvCxnSpPr>
          <p:cNvPr id="15" name="Straight Arrow Connector 14"/>
          <p:cNvCxnSpPr/>
          <p:nvPr/>
        </p:nvCxnSpPr>
        <p:spPr>
          <a:xfrm>
            <a:off x="9111782" y="4107296"/>
            <a:ext cx="929303" cy="709012"/>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802863" y="4107296"/>
            <a:ext cx="308919" cy="25949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39253" y="6318450"/>
            <a:ext cx="4679366" cy="523099"/>
          </a:xfrm>
          <a:prstGeom prst="rect">
            <a:avLst/>
          </a:prstGeom>
          <a:noFill/>
        </p:spPr>
        <p:txBody>
          <a:bodyPr wrap="square" lIns="91308" tIns="45660" rIns="91308" bIns="45660" rtlCol="0">
            <a:spAutoFit/>
          </a:bodyPr>
          <a:lstStyle/>
          <a:p>
            <a:r>
              <a:rPr lang="en-US" altLang="en-US" sz="1400" dirty="0" err="1">
                <a:solidFill>
                  <a:prstClr val="white">
                    <a:lumMod val="50000"/>
                  </a:prstClr>
                </a:solidFill>
              </a:rPr>
              <a:t>Blei</a:t>
            </a:r>
            <a:r>
              <a:rPr lang="en-US" altLang="en-US" sz="1400" dirty="0">
                <a:solidFill>
                  <a:prstClr val="white">
                    <a:lumMod val="50000"/>
                  </a:prstClr>
                </a:solidFill>
              </a:rPr>
              <a:t>, D. M., Ng, A. Y. &amp; Jordan, M. I. Latent </a:t>
            </a:r>
            <a:r>
              <a:rPr lang="en-US" altLang="en-US" sz="1400" dirty="0" err="1">
                <a:solidFill>
                  <a:prstClr val="white">
                    <a:lumMod val="50000"/>
                  </a:prstClr>
                </a:solidFill>
              </a:rPr>
              <a:t>Dirichlet</a:t>
            </a:r>
            <a:r>
              <a:rPr lang="en-US" altLang="en-US" sz="1400" dirty="0">
                <a:solidFill>
                  <a:prstClr val="white">
                    <a:lumMod val="50000"/>
                  </a:prstClr>
                </a:solidFill>
              </a:rPr>
              <a:t> Allocation. J. Mach. Learn. Res. 3, 993–1022 (2003).</a:t>
            </a:r>
            <a:endParaRPr lang="en-US" sz="1400" dirty="0">
              <a:solidFill>
                <a:prstClr val="white">
                  <a:lumMod val="50000"/>
                </a:prstClr>
              </a:solidFill>
            </a:endParaRPr>
          </a:p>
        </p:txBody>
      </p:sp>
    </p:spTree>
    <p:extLst>
      <p:ext uri="{BB962C8B-B14F-4D97-AF65-F5344CB8AC3E}">
        <p14:creationId xmlns:p14="http://schemas.microsoft.com/office/powerpoint/2010/main" val="758410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The Comparison of LDA CGS Model Convergence Speed </a:t>
            </a:r>
          </a:p>
        </p:txBody>
      </p:sp>
      <p:sp>
        <p:nvSpPr>
          <p:cNvPr id="4" name="Content Placeholder 3"/>
          <p:cNvSpPr>
            <a:spLocks noGrp="1"/>
          </p:cNvSpPr>
          <p:nvPr>
            <p:ph sz="half" idx="2"/>
          </p:nvPr>
        </p:nvSpPr>
        <p:spPr>
          <a:xfrm>
            <a:off x="5845629" y="1413164"/>
            <a:ext cx="5584371" cy="4759036"/>
          </a:xfrm>
        </p:spPr>
        <p:txBody>
          <a:bodyPr>
            <a:normAutofit fontScale="62500" lnSpcReduction="20000"/>
          </a:bodyPr>
          <a:lstStyle/>
          <a:p>
            <a:pPr marL="0" indent="0">
              <a:buNone/>
            </a:pPr>
            <a:r>
              <a:rPr lang="en-US" dirty="0"/>
              <a:t>The parallelization strategy can highly affect the algorithm convergence and the system efficiency. This brings us four questions:</a:t>
            </a:r>
          </a:p>
          <a:p>
            <a:pPr>
              <a:spcBef>
                <a:spcPts val="1200"/>
              </a:spcBef>
            </a:pPr>
            <a:r>
              <a:rPr lang="en-US" b="1" dirty="0"/>
              <a:t>What part of the model needs to be synchronized?</a:t>
            </a:r>
            <a:br>
              <a:rPr lang="en-US" dirty="0"/>
            </a:br>
            <a:r>
              <a:rPr lang="en-US" dirty="0"/>
              <a:t>The parallelization needs to decide which model parts needs synchronization.</a:t>
            </a:r>
          </a:p>
          <a:p>
            <a:pPr>
              <a:spcBef>
                <a:spcPts val="1200"/>
              </a:spcBef>
            </a:pPr>
            <a:r>
              <a:rPr lang="en-US" b="1" dirty="0"/>
              <a:t>When should the model synchronization happen?</a:t>
            </a:r>
            <a:br>
              <a:rPr lang="en-US" dirty="0"/>
            </a:br>
            <a:r>
              <a:rPr lang="en-US" dirty="0"/>
              <a:t>In the parallel execution timeline, the parallelization should choose the time point to perform model synchronization.</a:t>
            </a:r>
          </a:p>
          <a:p>
            <a:pPr>
              <a:spcBef>
                <a:spcPts val="1200"/>
              </a:spcBef>
            </a:pPr>
            <a:r>
              <a:rPr lang="en-US" b="1" dirty="0"/>
              <a:t>Where should the model synchronization occur?</a:t>
            </a:r>
            <a:br>
              <a:rPr lang="en-US" dirty="0"/>
            </a:br>
            <a:r>
              <a:rPr lang="en-US" dirty="0"/>
              <a:t>The parallelization needs to tell the distribution of the model among parallel components, what parallel components are involved in the model synchronization.</a:t>
            </a:r>
          </a:p>
          <a:p>
            <a:pPr>
              <a:spcBef>
                <a:spcPts val="1200"/>
              </a:spcBef>
            </a:pPr>
            <a:r>
              <a:rPr lang="en-US" b="1" dirty="0"/>
              <a:t>How is the model synchronization performed?</a:t>
            </a:r>
            <a:br>
              <a:rPr lang="en-US" dirty="0"/>
            </a:br>
            <a:r>
              <a:rPr lang="en-US" dirty="0"/>
              <a:t>The parallelization needs to explain the abstraction and the mechanism of the model synchronization.</a:t>
            </a:r>
          </a:p>
          <a:p>
            <a:endParaRPr lang="en-US" dirty="0"/>
          </a:p>
        </p:txBody>
      </p:sp>
      <p:pic>
        <p:nvPicPr>
          <p:cNvPr id="5"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0" y="1413165"/>
            <a:ext cx="4822371" cy="3613854"/>
          </a:xfrm>
        </p:spPr>
      </p:pic>
      <p:sp>
        <p:nvSpPr>
          <p:cNvPr id="6" name="TextBox 5"/>
          <p:cNvSpPr txBox="1"/>
          <p:nvPr/>
        </p:nvSpPr>
        <p:spPr>
          <a:xfrm>
            <a:off x="1038727" y="4992181"/>
            <a:ext cx="4822372" cy="1077218"/>
          </a:xfrm>
          <a:prstGeom prst="rect">
            <a:avLst/>
          </a:prstGeom>
          <a:noFill/>
        </p:spPr>
        <p:txBody>
          <a:bodyPr wrap="square" rtlCol="0">
            <a:spAutoFit/>
          </a:bodyPr>
          <a:lstStyle/>
          <a:p>
            <a:r>
              <a:rPr lang="en-US" sz="1600" b="1" dirty="0" err="1"/>
              <a:t>rtt</a:t>
            </a:r>
            <a:r>
              <a:rPr lang="en-US" sz="1600" b="1" dirty="0"/>
              <a:t> &amp; </a:t>
            </a:r>
            <a:r>
              <a:rPr lang="en-US" sz="1600" b="1" dirty="0" err="1"/>
              <a:t>Petuum</a:t>
            </a:r>
            <a:r>
              <a:rPr lang="en-US" sz="1600" dirty="0"/>
              <a:t>: rotate model parameters</a:t>
            </a:r>
          </a:p>
          <a:p>
            <a:r>
              <a:rPr lang="en-US" sz="1600" b="1" dirty="0" err="1"/>
              <a:t>lgs</a:t>
            </a:r>
            <a:r>
              <a:rPr lang="en-US" sz="1600" b="1" dirty="0"/>
              <a:t> &amp; lgs-4s</a:t>
            </a:r>
            <a:r>
              <a:rPr lang="en-US" sz="1600" dirty="0"/>
              <a:t>: one or more rounds of model synchronization per iteration</a:t>
            </a:r>
          </a:p>
          <a:p>
            <a:r>
              <a:rPr lang="en-US" sz="1600" b="1" dirty="0" err="1"/>
              <a:t>Yahoo!LDA</a:t>
            </a:r>
            <a:r>
              <a:rPr lang="en-US" sz="1600" dirty="0"/>
              <a:t>: asynchronously fetch model parameters</a:t>
            </a:r>
          </a:p>
        </p:txBody>
      </p:sp>
    </p:spTree>
    <p:extLst>
      <p:ext uri="{BB962C8B-B14F-4D97-AF65-F5344CB8AC3E}">
        <p14:creationId xmlns:p14="http://schemas.microsoft.com/office/powerpoint/2010/main" val="68397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6767" y="-1"/>
            <a:ext cx="8951495" cy="6858002"/>
          </a:xfrm>
          <a:prstGeom prst="rect">
            <a:avLst/>
          </a:prstGeom>
        </p:spPr>
      </p:pic>
    </p:spTree>
    <p:extLst>
      <p:ext uri="{BB962C8B-B14F-4D97-AF65-F5344CB8AC3E}">
        <p14:creationId xmlns:p14="http://schemas.microsoft.com/office/powerpoint/2010/main" val="3047234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4747" y="539332"/>
            <a:ext cx="10972800" cy="1143001"/>
          </a:xfrm>
        </p:spPr>
        <p:txBody>
          <a:bodyPr/>
          <a:lstStyle/>
          <a:p>
            <a:r>
              <a:rPr lang="en-US" dirty="0"/>
              <a:t>Code Optimization Highlights</a:t>
            </a:r>
          </a:p>
        </p:txBody>
      </p:sp>
      <p:sp>
        <p:nvSpPr>
          <p:cNvPr id="3" name="Content Placeholder 2"/>
          <p:cNvSpPr>
            <a:spLocks noGrp="1"/>
          </p:cNvSpPr>
          <p:nvPr>
            <p:ph idx="1"/>
          </p:nvPr>
        </p:nvSpPr>
        <p:spPr>
          <a:xfrm>
            <a:off x="1891785" y="1923316"/>
            <a:ext cx="8805091" cy="4525963"/>
          </a:xfrm>
        </p:spPr>
        <p:txBody>
          <a:bodyPr/>
          <a:lstStyle/>
          <a:p>
            <a:r>
              <a:rPr lang="en-US" dirty="0"/>
              <a:t>Choose the proper computation model</a:t>
            </a:r>
          </a:p>
          <a:p>
            <a:r>
              <a:rPr lang="en-US" dirty="0"/>
              <a:t>Use optimized collective communication</a:t>
            </a:r>
          </a:p>
          <a:p>
            <a:r>
              <a:rPr lang="en-US" dirty="0"/>
              <a:t>Improve load balancing between parallel nodes</a:t>
            </a:r>
          </a:p>
          <a:p>
            <a:r>
              <a:rPr lang="en-US" dirty="0"/>
              <a:t>Optimize data structures and loop structures</a:t>
            </a:r>
          </a:p>
          <a:p>
            <a:r>
              <a:rPr lang="en-US" dirty="0"/>
              <a:t>Improve caching and avoid re-calculation</a:t>
            </a:r>
          </a:p>
          <a:p>
            <a:endParaRPr lang="en-US" dirty="0"/>
          </a:p>
        </p:txBody>
      </p:sp>
    </p:spTree>
    <p:extLst>
      <p:ext uri="{BB962C8B-B14F-4D97-AF65-F5344CB8AC3E}">
        <p14:creationId xmlns:p14="http://schemas.microsoft.com/office/powerpoint/2010/main" val="2208021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clueweb</a:t>
            </a:r>
            <a:r>
              <a:rPr lang="en-US" dirty="0"/>
              <a:t>: 720 threads in total</a:t>
            </a:r>
          </a:p>
        </p:txBody>
      </p:sp>
      <p:sp>
        <p:nvSpPr>
          <p:cNvPr id="5" name="Text Placeholder 4"/>
          <p:cNvSpPr>
            <a:spLocks noGrp="1"/>
          </p:cNvSpPr>
          <p:nvPr>
            <p:ph type="body" idx="1"/>
          </p:nvPr>
        </p:nvSpPr>
        <p:spPr/>
        <p:txBody>
          <a:bodyPr/>
          <a:lstStyle/>
          <a:p>
            <a:pPr algn="ctr"/>
            <a:r>
              <a:rPr lang="en-US" dirty="0"/>
              <a:t>Haswell 24x30</a:t>
            </a:r>
          </a:p>
        </p:txBody>
      </p:sp>
      <p:sp>
        <p:nvSpPr>
          <p:cNvPr id="6" name="Text Placeholder 5"/>
          <p:cNvSpPr>
            <a:spLocks noGrp="1"/>
          </p:cNvSpPr>
          <p:nvPr>
            <p:ph type="body" sz="quarter" idx="3"/>
          </p:nvPr>
        </p:nvSpPr>
        <p:spPr/>
        <p:txBody>
          <a:bodyPr/>
          <a:lstStyle/>
          <a:p>
            <a:pPr algn="ctr"/>
            <a:r>
              <a:rPr lang="en-US" dirty="0"/>
              <a:t>KNL 12x60</a:t>
            </a:r>
          </a:p>
        </p:txBody>
      </p:sp>
      <p:sp>
        <p:nvSpPr>
          <p:cNvPr id="7" name="Content Placeholder 2"/>
          <p:cNvSpPr txBox="1">
            <a:spLocks/>
          </p:cNvSpPr>
          <p:nvPr/>
        </p:nvSpPr>
        <p:spPr>
          <a:xfrm>
            <a:off x="1026160" y="5730248"/>
            <a:ext cx="10017760" cy="701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KNL is four times slower than Haswell when the number of threads is equal</a:t>
            </a:r>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40319" y="2896593"/>
            <a:ext cx="5158316" cy="2901552"/>
          </a:xfrm>
        </p:spPr>
      </p:pic>
      <p:pic>
        <p:nvPicPr>
          <p:cNvPr id="13" name="Content Placeholder 1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889455"/>
            <a:ext cx="5183717" cy="2915841"/>
          </a:xfrm>
        </p:spPr>
      </p:pic>
    </p:spTree>
    <p:extLst>
      <p:ext uri="{BB962C8B-B14F-4D97-AF65-F5344CB8AC3E}">
        <p14:creationId xmlns:p14="http://schemas.microsoft.com/office/powerpoint/2010/main" val="17170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enwiki</a:t>
            </a:r>
            <a:r>
              <a:rPr lang="en-US" dirty="0"/>
              <a:t>: 300 threads in total</a:t>
            </a:r>
          </a:p>
        </p:txBody>
      </p:sp>
      <p:sp>
        <p:nvSpPr>
          <p:cNvPr id="5" name="Text Placeholder 4"/>
          <p:cNvSpPr>
            <a:spLocks noGrp="1"/>
          </p:cNvSpPr>
          <p:nvPr>
            <p:ph type="body" idx="1"/>
          </p:nvPr>
        </p:nvSpPr>
        <p:spPr/>
        <p:txBody>
          <a:bodyPr/>
          <a:lstStyle/>
          <a:p>
            <a:pPr algn="ctr"/>
            <a:r>
              <a:rPr lang="en-US" dirty="0"/>
              <a:t>Haswell 10x30</a:t>
            </a:r>
          </a:p>
        </p:txBody>
      </p:sp>
      <p:sp>
        <p:nvSpPr>
          <p:cNvPr id="6" name="Text Placeholder 5"/>
          <p:cNvSpPr>
            <a:spLocks noGrp="1"/>
          </p:cNvSpPr>
          <p:nvPr>
            <p:ph type="body" sz="quarter" idx="3"/>
          </p:nvPr>
        </p:nvSpPr>
        <p:spPr/>
        <p:txBody>
          <a:bodyPr/>
          <a:lstStyle/>
          <a:p>
            <a:pPr algn="ctr"/>
            <a:r>
              <a:rPr lang="en-US" dirty="0"/>
              <a:t>KNL 5x60</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40319" y="2896593"/>
            <a:ext cx="5158316" cy="2901552"/>
          </a:xfrm>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889455"/>
            <a:ext cx="5183717" cy="2915841"/>
          </a:xfrm>
        </p:spPr>
      </p:pic>
    </p:spTree>
    <p:extLst>
      <p:ext uri="{BB962C8B-B14F-4D97-AF65-F5344CB8AC3E}">
        <p14:creationId xmlns:p14="http://schemas.microsoft.com/office/powerpoint/2010/main" val="2771832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241" y="4032701"/>
            <a:ext cx="4508838" cy="2536221"/>
          </a:xfrm>
          <a:prstGeom prst="rect">
            <a:avLst/>
          </a:prstGeom>
        </p:spPr>
      </p:pic>
      <p:sp>
        <p:nvSpPr>
          <p:cNvPr id="2" name="Title 1"/>
          <p:cNvSpPr>
            <a:spLocks noGrp="1"/>
          </p:cNvSpPr>
          <p:nvPr>
            <p:ph type="title"/>
          </p:nvPr>
        </p:nvSpPr>
        <p:spPr>
          <a:xfrm>
            <a:off x="393032" y="-158500"/>
            <a:ext cx="10972800" cy="1143001"/>
          </a:xfrm>
        </p:spPr>
        <p:txBody>
          <a:bodyPr/>
          <a:lstStyle/>
          <a:p>
            <a:r>
              <a:rPr lang="en-US" dirty="0"/>
              <a:t>Scalability Test on Haswell</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84471" y="1242055"/>
            <a:ext cx="4581192" cy="2576920"/>
          </a:xfrm>
        </p:spPr>
      </p:pic>
      <p:pic>
        <p:nvPicPr>
          <p:cNvPr id="10"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656681" y="1274416"/>
            <a:ext cx="4616908" cy="2608977"/>
          </a:xfrm>
        </p:spPr>
      </p:pic>
      <p:sp>
        <p:nvSpPr>
          <p:cNvPr id="8" name="Text Placeholder 4"/>
          <p:cNvSpPr txBox="1">
            <a:spLocks/>
          </p:cNvSpPr>
          <p:nvPr/>
        </p:nvSpPr>
        <p:spPr>
          <a:xfrm>
            <a:off x="907159" y="3523157"/>
            <a:ext cx="4953002" cy="639762"/>
          </a:xfrm>
          <a:prstGeom prst="rect">
            <a:avLst/>
          </a:prstGeom>
        </p:spPr>
        <p:txBody>
          <a:bodyPr vert="horz" lIns="91308" tIns="45660" rIns="91308" bIns="45660" rtlCol="0" anchor="b">
            <a:normAutofit/>
          </a:bodyPr>
          <a:lstStyle>
            <a:lvl1pPr marL="0" indent="0" algn="l" defTabSz="913108"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6558" indent="0" algn="l" defTabSz="913108" rtl="0" eaLnBrk="1" latinLnBrk="0" hangingPunct="1">
              <a:spcBef>
                <a:spcPct val="20000"/>
              </a:spcBef>
              <a:buFont typeface="Arial" pitchFamily="34" charset="0"/>
              <a:buNone/>
              <a:defRPr sz="1900" b="1" kern="1200">
                <a:solidFill>
                  <a:schemeClr val="tx1"/>
                </a:solidFill>
                <a:latin typeface="+mn-lt"/>
                <a:ea typeface="+mn-ea"/>
                <a:cs typeface="+mn-cs"/>
              </a:defRPr>
            </a:lvl2pPr>
            <a:lvl3pPr marL="913108" indent="0" algn="l" defTabSz="913108" rtl="0" eaLnBrk="1" latinLnBrk="0" hangingPunct="1">
              <a:spcBef>
                <a:spcPct val="20000"/>
              </a:spcBef>
              <a:buFont typeface="Arial" pitchFamily="34" charset="0"/>
              <a:buNone/>
              <a:defRPr sz="1900" b="1" kern="1200">
                <a:solidFill>
                  <a:schemeClr val="tx1"/>
                </a:solidFill>
                <a:latin typeface="+mn-lt"/>
                <a:ea typeface="+mn-ea"/>
                <a:cs typeface="+mn-cs"/>
              </a:defRPr>
            </a:lvl3pPr>
            <a:lvl4pPr marL="1369656"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4pPr>
            <a:lvl5pPr marL="1826214"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5pPr>
            <a:lvl6pPr marL="2282771"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6pPr>
            <a:lvl7pPr marL="2739326"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7pPr>
            <a:lvl8pPr marL="3195867"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8pPr>
            <a:lvl9pPr marL="3652425"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9pPr>
          </a:lstStyle>
          <a:p>
            <a:pPr algn="ctr"/>
            <a:r>
              <a:rPr lang="en-US" dirty="0"/>
              <a:t>8x30</a:t>
            </a:r>
          </a:p>
        </p:txBody>
      </p:sp>
      <p:sp>
        <p:nvSpPr>
          <p:cNvPr id="9" name="Text Placeholder 6"/>
          <p:cNvSpPr txBox="1">
            <a:spLocks/>
          </p:cNvSpPr>
          <p:nvPr/>
        </p:nvSpPr>
        <p:spPr>
          <a:xfrm>
            <a:off x="6327861" y="3621158"/>
            <a:ext cx="5389033" cy="639762"/>
          </a:xfrm>
          <a:prstGeom prst="rect">
            <a:avLst/>
          </a:prstGeom>
        </p:spPr>
        <p:txBody>
          <a:bodyPr vert="horz" lIns="91308" tIns="45660" rIns="91308" bIns="45660" rtlCol="0" anchor="b">
            <a:normAutofit/>
          </a:bodyPr>
          <a:lstStyle>
            <a:lvl1pPr marL="0" indent="0" algn="l" defTabSz="913108"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6558" indent="0" algn="l" defTabSz="913108" rtl="0" eaLnBrk="1" latinLnBrk="0" hangingPunct="1">
              <a:spcBef>
                <a:spcPct val="20000"/>
              </a:spcBef>
              <a:buFont typeface="Arial" pitchFamily="34" charset="0"/>
              <a:buNone/>
              <a:defRPr sz="1900" b="1" kern="1200">
                <a:solidFill>
                  <a:schemeClr val="tx1"/>
                </a:solidFill>
                <a:latin typeface="+mn-lt"/>
                <a:ea typeface="+mn-ea"/>
                <a:cs typeface="+mn-cs"/>
              </a:defRPr>
            </a:lvl2pPr>
            <a:lvl3pPr marL="913108" indent="0" algn="l" defTabSz="913108" rtl="0" eaLnBrk="1" latinLnBrk="0" hangingPunct="1">
              <a:spcBef>
                <a:spcPct val="20000"/>
              </a:spcBef>
              <a:buFont typeface="Arial" pitchFamily="34" charset="0"/>
              <a:buNone/>
              <a:defRPr sz="1900" b="1" kern="1200">
                <a:solidFill>
                  <a:schemeClr val="tx1"/>
                </a:solidFill>
                <a:latin typeface="+mn-lt"/>
                <a:ea typeface="+mn-ea"/>
                <a:cs typeface="+mn-cs"/>
              </a:defRPr>
            </a:lvl3pPr>
            <a:lvl4pPr marL="1369656"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4pPr>
            <a:lvl5pPr marL="1826214"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5pPr>
            <a:lvl6pPr marL="2282771"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6pPr>
            <a:lvl7pPr marL="2739326"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7pPr>
            <a:lvl8pPr marL="3195867"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8pPr>
            <a:lvl9pPr marL="3652425" indent="0" algn="l" defTabSz="913108" rtl="0" eaLnBrk="1" latinLnBrk="0" hangingPunct="1">
              <a:spcBef>
                <a:spcPct val="20000"/>
              </a:spcBef>
              <a:buFont typeface="Arial" pitchFamily="34" charset="0"/>
              <a:buNone/>
              <a:defRPr sz="1700" b="1" kern="1200">
                <a:solidFill>
                  <a:schemeClr val="tx1"/>
                </a:solidFill>
                <a:latin typeface="+mn-lt"/>
                <a:ea typeface="+mn-ea"/>
                <a:cs typeface="+mn-cs"/>
              </a:defRPr>
            </a:lvl9pPr>
          </a:lstStyle>
          <a:p>
            <a:pPr algn="ctr"/>
            <a:r>
              <a:rPr lang="en-US" dirty="0"/>
              <a:t>16x30</a:t>
            </a:r>
          </a:p>
        </p:txBody>
      </p:sp>
      <p:pic>
        <p:nvPicPr>
          <p:cNvPr id="12" name="Content Placeholder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4581" y="4138854"/>
            <a:ext cx="4519165" cy="2478505"/>
          </a:xfrm>
          <a:prstGeom prst="rect">
            <a:avLst/>
          </a:prstGeom>
        </p:spPr>
      </p:pic>
      <p:sp>
        <p:nvSpPr>
          <p:cNvPr id="6" name="Text Placeholder 5"/>
          <p:cNvSpPr>
            <a:spLocks noGrp="1"/>
          </p:cNvSpPr>
          <p:nvPr>
            <p:ph type="body" sz="quarter" idx="3"/>
          </p:nvPr>
        </p:nvSpPr>
        <p:spPr>
          <a:xfrm>
            <a:off x="6327860" y="777116"/>
            <a:ext cx="5389033" cy="639762"/>
          </a:xfrm>
        </p:spPr>
        <p:txBody>
          <a:bodyPr/>
          <a:lstStyle/>
          <a:p>
            <a:pPr algn="ctr"/>
            <a:r>
              <a:rPr lang="en-US" dirty="0"/>
              <a:t>4x30</a:t>
            </a:r>
          </a:p>
        </p:txBody>
      </p:sp>
      <p:sp>
        <p:nvSpPr>
          <p:cNvPr id="4" name="Text Placeholder 3"/>
          <p:cNvSpPr>
            <a:spLocks noGrp="1"/>
          </p:cNvSpPr>
          <p:nvPr>
            <p:ph type="body" idx="1"/>
          </p:nvPr>
        </p:nvSpPr>
        <p:spPr>
          <a:xfrm>
            <a:off x="545431" y="728989"/>
            <a:ext cx="5386917" cy="639762"/>
          </a:xfrm>
        </p:spPr>
        <p:txBody>
          <a:bodyPr/>
          <a:lstStyle/>
          <a:p>
            <a:pPr algn="ctr"/>
            <a:r>
              <a:rPr lang="en-US" dirty="0"/>
              <a:t>2x30</a:t>
            </a:r>
          </a:p>
        </p:txBody>
      </p:sp>
    </p:spTree>
    <p:extLst>
      <p:ext uri="{BB962C8B-B14F-4D97-AF65-F5344CB8AC3E}">
        <p14:creationId xmlns:p14="http://schemas.microsoft.com/office/powerpoint/2010/main" val="2843495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Haswell Throughput Scalability on </a:t>
            </a:r>
            <a:r>
              <a:rPr lang="en-US" dirty="0" err="1"/>
              <a:t>enwiki</a:t>
            </a:r>
            <a:endParaRPr lang="en-US"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2305" y="1371600"/>
            <a:ext cx="7315200" cy="4331368"/>
          </a:xfrm>
        </p:spPr>
      </p:pic>
      <p:sp>
        <p:nvSpPr>
          <p:cNvPr id="10" name="Content Placeholder 2"/>
          <p:cNvSpPr txBox="1">
            <a:spLocks/>
          </p:cNvSpPr>
          <p:nvPr/>
        </p:nvSpPr>
        <p:spPr>
          <a:xfrm>
            <a:off x="955040" y="5902701"/>
            <a:ext cx="10017760" cy="7010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Harp-LDA has the highest throughput, but the speedup is a little lower than the other implementations</a:t>
            </a:r>
          </a:p>
        </p:txBody>
      </p:sp>
    </p:spTree>
    <p:extLst>
      <p:ext uri="{BB962C8B-B14F-4D97-AF65-F5344CB8AC3E}">
        <p14:creationId xmlns:p14="http://schemas.microsoft.com/office/powerpoint/2010/main" val="238438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Scalability Test on KNL (1)</a:t>
            </a:r>
          </a:p>
        </p:txBody>
      </p:sp>
      <p:sp>
        <p:nvSpPr>
          <p:cNvPr id="4" name="Text Placeholder 3"/>
          <p:cNvSpPr>
            <a:spLocks noGrp="1"/>
          </p:cNvSpPr>
          <p:nvPr>
            <p:ph type="body" idx="1"/>
          </p:nvPr>
        </p:nvSpPr>
        <p:spPr/>
        <p:txBody>
          <a:bodyPr/>
          <a:lstStyle/>
          <a:p>
            <a:pPr algn="ctr"/>
            <a:r>
              <a:rPr lang="en-US" dirty="0"/>
              <a:t>2x60</a:t>
            </a:r>
          </a:p>
        </p:txBody>
      </p:sp>
      <p:sp>
        <p:nvSpPr>
          <p:cNvPr id="6" name="Text Placeholder 5"/>
          <p:cNvSpPr>
            <a:spLocks noGrp="1"/>
          </p:cNvSpPr>
          <p:nvPr>
            <p:ph type="body" sz="quarter" idx="3"/>
          </p:nvPr>
        </p:nvSpPr>
        <p:spPr/>
        <p:txBody>
          <a:bodyPr/>
          <a:lstStyle/>
          <a:p>
            <a:pPr algn="ctr"/>
            <a:r>
              <a:rPr lang="en-US" dirty="0"/>
              <a:t>4x60</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40319" y="2896593"/>
            <a:ext cx="5158316" cy="2901552"/>
          </a:xfrm>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889455"/>
            <a:ext cx="5183717" cy="2915841"/>
          </a:xfrm>
        </p:spPr>
      </p:pic>
    </p:spTree>
    <p:extLst>
      <p:ext uri="{BB962C8B-B14F-4D97-AF65-F5344CB8AC3E}">
        <p14:creationId xmlns:p14="http://schemas.microsoft.com/office/powerpoint/2010/main" val="863809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Scalability Test on KNL (2)</a:t>
            </a:r>
          </a:p>
        </p:txBody>
      </p:sp>
      <p:sp>
        <p:nvSpPr>
          <p:cNvPr id="5" name="Text Placeholder 4"/>
          <p:cNvSpPr>
            <a:spLocks noGrp="1"/>
          </p:cNvSpPr>
          <p:nvPr>
            <p:ph type="body" idx="1"/>
          </p:nvPr>
        </p:nvSpPr>
        <p:spPr/>
        <p:txBody>
          <a:bodyPr/>
          <a:lstStyle/>
          <a:p>
            <a:pPr algn="ctr"/>
            <a:r>
              <a:rPr lang="en-US" dirty="0"/>
              <a:t>8x60</a:t>
            </a:r>
          </a:p>
        </p:txBody>
      </p:sp>
      <p:sp>
        <p:nvSpPr>
          <p:cNvPr id="7" name="Text Placeholder 6"/>
          <p:cNvSpPr>
            <a:spLocks noGrp="1"/>
          </p:cNvSpPr>
          <p:nvPr>
            <p:ph type="body" sz="quarter" idx="3"/>
          </p:nvPr>
        </p:nvSpPr>
        <p:spPr/>
        <p:txBody>
          <a:bodyPr/>
          <a:lstStyle/>
          <a:p>
            <a:pPr algn="ctr"/>
            <a:r>
              <a:rPr lang="en-US" dirty="0"/>
              <a:t>16x60</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40319" y="2896593"/>
            <a:ext cx="5158316" cy="2901552"/>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889455"/>
            <a:ext cx="5183717" cy="2915841"/>
          </a:xfrm>
        </p:spPr>
      </p:pic>
    </p:spTree>
    <p:extLst>
      <p:ext uri="{BB962C8B-B14F-4D97-AF65-F5344CB8AC3E}">
        <p14:creationId xmlns:p14="http://schemas.microsoft.com/office/powerpoint/2010/main" val="243011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p:cNvSpPr>
            <a:spLocks noGrp="1"/>
          </p:cNvSpPr>
          <p:nvPr>
            <p:ph type="title"/>
          </p:nvPr>
        </p:nvSpPr>
        <p:spPr>
          <a:xfrm>
            <a:off x="561741" y="190416"/>
            <a:ext cx="10972800" cy="1143001"/>
          </a:xfrm>
        </p:spPr>
        <p:txBody>
          <a:bodyPr/>
          <a:lstStyle/>
          <a:p>
            <a:r>
              <a:rPr lang="en-US" dirty="0"/>
              <a:t>KNL Throughput Scalability on </a:t>
            </a:r>
            <a:r>
              <a:rPr lang="en-US" dirty="0" err="1"/>
              <a:t>enwiki</a:t>
            </a:r>
            <a:endParaRPr lang="en-US" dirty="0"/>
          </a:p>
        </p:txBody>
      </p:sp>
      <p:pic>
        <p:nvPicPr>
          <p:cNvPr id="14" name="Content Placeholder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0831" y="1248482"/>
            <a:ext cx="8337884" cy="4762494"/>
          </a:xfrm>
        </p:spPr>
      </p:pic>
      <p:sp>
        <p:nvSpPr>
          <p:cNvPr id="15" name="Content Placeholder 2"/>
          <p:cNvSpPr txBox="1">
            <a:spLocks/>
          </p:cNvSpPr>
          <p:nvPr/>
        </p:nvSpPr>
        <p:spPr>
          <a:xfrm>
            <a:off x="1652870" y="6010976"/>
            <a:ext cx="9356023" cy="7010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Harp-LDA has the highest throughput, but the speedup is a little lower than the other implementations</a:t>
            </a:r>
          </a:p>
        </p:txBody>
      </p:sp>
    </p:spTree>
    <p:extLst>
      <p:ext uri="{BB962C8B-B14F-4D97-AF65-F5344CB8AC3E}">
        <p14:creationId xmlns:p14="http://schemas.microsoft.com/office/powerpoint/2010/main" val="12741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4906" y="96253"/>
            <a:ext cx="10972800" cy="1143001"/>
          </a:xfrm>
        </p:spPr>
        <p:txBody>
          <a:bodyPr/>
          <a:lstStyle/>
          <a:p>
            <a:r>
              <a:rPr lang="en-US" dirty="0"/>
              <a:t>Code Optimization Highlights</a:t>
            </a:r>
          </a:p>
        </p:txBody>
      </p:sp>
      <p:sp>
        <p:nvSpPr>
          <p:cNvPr id="3" name="Content Placeholder 2"/>
          <p:cNvSpPr>
            <a:spLocks noGrp="1"/>
          </p:cNvSpPr>
          <p:nvPr>
            <p:ph idx="1"/>
          </p:nvPr>
        </p:nvSpPr>
        <p:spPr>
          <a:xfrm>
            <a:off x="1006642" y="1335524"/>
            <a:ext cx="10972800" cy="4525963"/>
          </a:xfrm>
        </p:spPr>
        <p:txBody>
          <a:bodyPr>
            <a:normAutofit fontScale="25000" lnSpcReduction="20000"/>
          </a:bodyPr>
          <a:lstStyle/>
          <a:p>
            <a:r>
              <a:rPr lang="en-US" sz="8000" dirty="0"/>
              <a:t>Apply high-performance inter/intra-node parallel computation model</a:t>
            </a:r>
          </a:p>
          <a:p>
            <a:pPr lvl="1"/>
            <a:r>
              <a:rPr lang="en-US" sz="8000" dirty="0"/>
              <a:t>Use model rotation in both inter-node and intra-node</a:t>
            </a:r>
          </a:p>
          <a:p>
            <a:pPr lvl="1"/>
            <a:endParaRPr lang="en-US" sz="8000" dirty="0"/>
          </a:p>
          <a:p>
            <a:r>
              <a:rPr lang="en-US" sz="8000" dirty="0"/>
              <a:t>Dynamic control on model synchronization</a:t>
            </a:r>
          </a:p>
          <a:p>
            <a:pPr lvl="1"/>
            <a:r>
              <a:rPr lang="en-US" sz="8000" dirty="0"/>
              <a:t>Time controlled synchronization</a:t>
            </a:r>
          </a:p>
          <a:p>
            <a:pPr lvl="1"/>
            <a:endParaRPr lang="en-US" sz="8000" dirty="0"/>
          </a:p>
          <a:p>
            <a:r>
              <a:rPr lang="en-US" sz="8000" dirty="0"/>
              <a:t>Utilize efficient data structures</a:t>
            </a:r>
          </a:p>
          <a:p>
            <a:pPr lvl="1"/>
            <a:r>
              <a:rPr lang="en-US" sz="8000" dirty="0"/>
              <a:t>Use arrays to store topic counts</a:t>
            </a:r>
          </a:p>
          <a:p>
            <a:pPr lvl="1"/>
            <a:r>
              <a:rPr lang="en-US" sz="8000" dirty="0"/>
              <a:t>Combine arrays and maps for fast topic search and traversal during the sampling procedure </a:t>
            </a:r>
          </a:p>
          <a:p>
            <a:pPr lvl="1"/>
            <a:endParaRPr lang="en-US" sz="8000" dirty="0"/>
          </a:p>
          <a:p>
            <a:r>
              <a:rPr lang="en-US" sz="8000" dirty="0"/>
              <a:t>Loop optimization for token sampling</a:t>
            </a:r>
          </a:p>
          <a:p>
            <a:pPr lvl="1"/>
            <a:r>
              <a:rPr lang="en-US" sz="8000" dirty="0"/>
              <a:t>Loop through words and then the documents</a:t>
            </a:r>
          </a:p>
          <a:p>
            <a:pPr lvl="1"/>
            <a:r>
              <a:rPr lang="en-US" sz="8000" dirty="0"/>
              <a:t>Sort topic counts to let the topic with large count come first and reduce the time spent on looping</a:t>
            </a:r>
          </a:p>
          <a:p>
            <a:pPr marL="457200" lvl="1" indent="0">
              <a:buNone/>
            </a:pPr>
            <a:endParaRPr lang="en-US" sz="8000" dirty="0"/>
          </a:p>
          <a:p>
            <a:r>
              <a:rPr lang="en-US" sz="8000" dirty="0"/>
              <a:t>Caching intermediate results in the sampling process</a:t>
            </a:r>
          </a:p>
          <a:p>
            <a:pPr lvl="1"/>
            <a:r>
              <a:rPr lang="en-US" sz="8000" dirty="0"/>
              <a:t>Avoid recalculating topic probabilities during the sampling procedure</a:t>
            </a:r>
          </a:p>
          <a:p>
            <a:endParaRPr lang="en-US" dirty="0"/>
          </a:p>
        </p:txBody>
      </p:sp>
    </p:spTree>
    <p:extLst>
      <p:ext uri="{BB962C8B-B14F-4D97-AF65-F5344CB8AC3E}">
        <p14:creationId xmlns:p14="http://schemas.microsoft.com/office/powerpoint/2010/main" val="535899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fontScale="55000" lnSpcReduction="20000"/>
          </a:bodyPr>
          <a:lstStyle/>
          <a:p>
            <a:r>
              <a:rPr lang="en-US" sz="4000" dirty="0"/>
              <a:t>Harp LDA is 2x~4x faster than </a:t>
            </a:r>
            <a:r>
              <a:rPr lang="en-US" sz="4000" dirty="0" err="1"/>
              <a:t>Petuum</a:t>
            </a:r>
            <a:r>
              <a:rPr lang="en-US" sz="4000" dirty="0"/>
              <a:t> Strads LDA and more than 10x faster than Yahoo! LDA</a:t>
            </a:r>
          </a:p>
          <a:p>
            <a:endParaRPr lang="en-US" sz="4000" dirty="0"/>
          </a:p>
          <a:p>
            <a:r>
              <a:rPr lang="en-US" sz="4000" dirty="0"/>
              <a:t>Harp LDA has higher throughput of token sampling than </a:t>
            </a:r>
            <a:r>
              <a:rPr lang="en-US" sz="4000" dirty="0" err="1"/>
              <a:t>Petuum</a:t>
            </a:r>
            <a:r>
              <a:rPr lang="en-US" sz="4000" dirty="0"/>
              <a:t> Strads LDA and Yahoo! LDA at all the scales</a:t>
            </a:r>
          </a:p>
          <a:p>
            <a:endParaRPr lang="en-US" sz="4000" dirty="0"/>
          </a:p>
          <a:p>
            <a:r>
              <a:rPr lang="en-US" sz="4000" dirty="0"/>
              <a:t>The performance gain comes from a collection of system optimizations through understanding the time complexity bounds in different stages of the </a:t>
            </a:r>
            <a:r>
              <a:rPr lang="en-US" sz="4000" dirty="0" err="1"/>
              <a:t>SparseLDA</a:t>
            </a:r>
            <a:r>
              <a:rPr lang="en-US" sz="4000" dirty="0"/>
              <a:t> algorithm.</a:t>
            </a:r>
          </a:p>
          <a:p>
            <a:endParaRPr lang="en-US" sz="4000" dirty="0"/>
          </a:p>
          <a:p>
            <a:r>
              <a:rPr lang="en-US" sz="4000" dirty="0"/>
              <a:t>When the total number of threads is equal, KNL machines are about four times slower than Haswell machines.</a:t>
            </a:r>
          </a:p>
          <a:p>
            <a:pPr lvl="1"/>
            <a:r>
              <a:rPr lang="en-US" sz="4000" dirty="0"/>
              <a:t>It concludes that, for LDA, when the total number of processors is equal, KNL machines (each use 60 of 68 cores) has the similar performance compared with Haswell machines (each has two processors and each processor uses 15 of 18 cores)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768878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2663" y="360947"/>
            <a:ext cx="11176000" cy="762000"/>
          </a:xfrm>
        </p:spPr>
        <p:txBody>
          <a:bodyPr>
            <a:noAutofit/>
          </a:bodyPr>
          <a:lstStyle/>
          <a:p>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High Performance – Apache Big Data Stack</a:t>
            </a:r>
          </a:p>
        </p:txBody>
      </p:sp>
      <p:sp>
        <p:nvSpPr>
          <p:cNvPr id="3" name="Content Placeholder 2"/>
          <p:cNvSpPr>
            <a:spLocks noGrp="1"/>
          </p:cNvSpPr>
          <p:nvPr>
            <p:ph idx="4294967295"/>
          </p:nvPr>
        </p:nvSpPr>
        <p:spPr>
          <a:xfrm>
            <a:off x="724557" y="1308242"/>
            <a:ext cx="10912643" cy="5434012"/>
          </a:xfrm>
        </p:spPr>
        <p:txBody>
          <a:bodyPr/>
          <a:lstStyle/>
          <a:p>
            <a:pPr lvl="0">
              <a:spcBef>
                <a:spcPts val="1200"/>
              </a:spcBef>
              <a:spcAft>
                <a:spcPts val="600"/>
              </a:spcAft>
            </a:pPr>
            <a:r>
              <a:rPr lang="en-US" sz="2200" b="1" dirty="0"/>
              <a:t>Big Data Application Analysis</a:t>
            </a:r>
            <a:r>
              <a:rPr lang="en-US" sz="2200" dirty="0"/>
              <a:t>  [1] [2] identifies features of data intensive applications that need to be supported in software and represented in benchmarks. This analysis has been extended to support HPC-Simulations-Big Data convergence. </a:t>
            </a:r>
          </a:p>
          <a:p>
            <a:pPr lvl="0">
              <a:spcBef>
                <a:spcPts val="1200"/>
              </a:spcBef>
              <a:spcAft>
                <a:spcPts val="600"/>
              </a:spcAft>
            </a:pPr>
            <a:r>
              <a:rPr lang="en-US" sz="2200" dirty="0"/>
              <a:t>The project is a collaboration between computer and domain scientists in </a:t>
            </a:r>
            <a:r>
              <a:rPr lang="en-US" sz="2200" b="1" dirty="0"/>
              <a:t>application areas </a:t>
            </a:r>
            <a:r>
              <a:rPr lang="en-US" sz="2200" dirty="0"/>
              <a:t>in Biomolecular Simulations, Network  Science, Epidemiology, Computer Vision, Spatial Geographical Information Systems, Remote Sensing for Polar Science and Pathology Informatics. </a:t>
            </a:r>
          </a:p>
          <a:p>
            <a:pPr lvl="0">
              <a:spcBef>
                <a:spcPts val="1200"/>
              </a:spcBef>
              <a:spcAft>
                <a:spcPts val="600"/>
              </a:spcAft>
            </a:pPr>
            <a:r>
              <a:rPr lang="en-US" sz="2200" b="1" dirty="0"/>
              <a:t>HPC-ABDS </a:t>
            </a:r>
            <a:r>
              <a:rPr lang="en-US" sz="2200" dirty="0"/>
              <a:t>[3] as Cloud-HPC interoperable software with performance of HPC (High Performance Computing) and the rich functionality of the commodity Apache Big Data Stack was a bold idea developed. </a:t>
            </a:r>
          </a:p>
        </p:txBody>
      </p:sp>
      <p:sp>
        <p:nvSpPr>
          <p:cNvPr id="4" name="TextBox 3"/>
          <p:cNvSpPr txBox="1"/>
          <p:nvPr/>
        </p:nvSpPr>
        <p:spPr>
          <a:xfrm>
            <a:off x="1088019" y="5439532"/>
            <a:ext cx="10185721" cy="1615827"/>
          </a:xfrm>
          <a:prstGeom prst="rect">
            <a:avLst/>
          </a:prstGeom>
          <a:noFill/>
        </p:spPr>
        <p:txBody>
          <a:bodyPr wrap="square" rtlCol="0">
            <a:spAutoFit/>
          </a:bodyPr>
          <a:lstStyle/>
          <a:p>
            <a:pPr marL="231775" indent="-231775">
              <a:spcAft>
                <a:spcPts val="600"/>
              </a:spcAft>
            </a:pPr>
            <a:r>
              <a:rPr lang="en-US" sz="1200" dirty="0">
                <a:solidFill>
                  <a:schemeClr val="tx1">
                    <a:lumMod val="65000"/>
                    <a:lumOff val="35000"/>
                  </a:schemeClr>
                </a:solidFill>
              </a:rPr>
              <a:t>[1] </a:t>
            </a:r>
            <a:r>
              <a:rPr lang="en-US" sz="1200" dirty="0" err="1">
                <a:solidFill>
                  <a:schemeClr val="tx1">
                    <a:lumMod val="65000"/>
                    <a:lumOff val="35000"/>
                  </a:schemeClr>
                </a:solidFill>
              </a:rPr>
              <a:t>Shantenu</a:t>
            </a:r>
            <a:r>
              <a:rPr lang="en-US" sz="1200" dirty="0">
                <a:solidFill>
                  <a:schemeClr val="tx1">
                    <a:lumMod val="65000"/>
                    <a:lumOff val="35000"/>
                  </a:schemeClr>
                </a:solidFill>
              </a:rPr>
              <a:t> </a:t>
            </a:r>
            <a:r>
              <a:rPr lang="en-US" sz="1200" dirty="0" err="1">
                <a:solidFill>
                  <a:schemeClr val="tx1">
                    <a:lumMod val="65000"/>
                    <a:lumOff val="35000"/>
                  </a:schemeClr>
                </a:solidFill>
              </a:rPr>
              <a:t>Jha</a:t>
            </a:r>
            <a:r>
              <a:rPr lang="en-US" sz="1200" dirty="0">
                <a:solidFill>
                  <a:schemeClr val="tx1">
                    <a:lumMod val="65000"/>
                    <a:lumOff val="35000"/>
                  </a:schemeClr>
                </a:solidFill>
              </a:rPr>
              <a:t>, Judy </a:t>
            </a:r>
            <a:r>
              <a:rPr lang="en-US" sz="1200" dirty="0" err="1">
                <a:solidFill>
                  <a:schemeClr val="tx1">
                    <a:lumMod val="65000"/>
                    <a:lumOff val="35000"/>
                  </a:schemeClr>
                </a:solidFill>
              </a:rPr>
              <a:t>Qiu</a:t>
            </a:r>
            <a:r>
              <a:rPr lang="en-US" sz="1200" dirty="0">
                <a:solidFill>
                  <a:schemeClr val="tx1">
                    <a:lumMod val="65000"/>
                    <a:lumOff val="35000"/>
                  </a:schemeClr>
                </a:solidFill>
              </a:rPr>
              <a:t>, Andre </a:t>
            </a:r>
            <a:r>
              <a:rPr lang="en-US" sz="1200" dirty="0" err="1">
                <a:solidFill>
                  <a:schemeClr val="tx1">
                    <a:lumMod val="65000"/>
                    <a:lumOff val="35000"/>
                  </a:schemeClr>
                </a:solidFill>
              </a:rPr>
              <a:t>Luckow</a:t>
            </a:r>
            <a:r>
              <a:rPr lang="en-US" sz="1200" dirty="0">
                <a:solidFill>
                  <a:schemeClr val="tx1">
                    <a:lumMod val="65000"/>
                    <a:lumOff val="35000"/>
                  </a:schemeClr>
                </a:solidFill>
              </a:rPr>
              <a:t>, Pradeep </a:t>
            </a:r>
            <a:r>
              <a:rPr lang="en-US" sz="1200" dirty="0" err="1">
                <a:solidFill>
                  <a:schemeClr val="tx1">
                    <a:lumMod val="65000"/>
                    <a:lumOff val="35000"/>
                  </a:schemeClr>
                </a:solidFill>
              </a:rPr>
              <a:t>Mantha</a:t>
            </a:r>
            <a:r>
              <a:rPr lang="en-US" sz="1200" dirty="0">
                <a:solidFill>
                  <a:schemeClr val="tx1">
                    <a:lumMod val="65000"/>
                    <a:lumOff val="35000"/>
                  </a:schemeClr>
                </a:solidFill>
              </a:rPr>
              <a:t>, Geoffrey Fox, A Tale of Two Data-Intensive Paradigms: Applications, Abstractions, and Architectures, Proceedings of the 3rd International Congress on Big Data Conference (IEEE </a:t>
            </a:r>
            <a:r>
              <a:rPr lang="en-US" sz="1200" dirty="0" err="1">
                <a:solidFill>
                  <a:schemeClr val="tx1">
                    <a:lumMod val="65000"/>
                    <a:lumOff val="35000"/>
                  </a:schemeClr>
                </a:solidFill>
              </a:rPr>
              <a:t>BigData</a:t>
            </a:r>
            <a:r>
              <a:rPr lang="en-US" sz="1200" dirty="0">
                <a:solidFill>
                  <a:schemeClr val="tx1">
                    <a:lumMod val="65000"/>
                    <a:lumOff val="35000"/>
                  </a:schemeClr>
                </a:solidFill>
              </a:rPr>
              <a:t> 2014).</a:t>
            </a:r>
          </a:p>
          <a:p>
            <a:pPr marL="231775" indent="-231775">
              <a:spcAft>
                <a:spcPts val="600"/>
              </a:spcAft>
            </a:pPr>
            <a:r>
              <a:rPr lang="en-US" sz="1200" dirty="0">
                <a:solidFill>
                  <a:schemeClr val="tx1">
                    <a:lumMod val="65000"/>
                    <a:lumOff val="35000"/>
                  </a:schemeClr>
                </a:solidFill>
              </a:rPr>
              <a:t>[2] Geoffrey Fox, </a:t>
            </a:r>
            <a:r>
              <a:rPr lang="en-US" sz="1200" dirty="0" err="1">
                <a:solidFill>
                  <a:schemeClr val="tx1">
                    <a:lumMod val="65000"/>
                    <a:lumOff val="35000"/>
                  </a:schemeClr>
                </a:solidFill>
              </a:rPr>
              <a:t>Shantenu</a:t>
            </a:r>
            <a:r>
              <a:rPr lang="en-US" sz="1200" dirty="0">
                <a:solidFill>
                  <a:schemeClr val="tx1">
                    <a:lumMod val="65000"/>
                    <a:lumOff val="35000"/>
                  </a:schemeClr>
                </a:solidFill>
              </a:rPr>
              <a:t> </a:t>
            </a:r>
            <a:r>
              <a:rPr lang="en-US" sz="1200" dirty="0" err="1">
                <a:solidFill>
                  <a:schemeClr val="tx1">
                    <a:lumMod val="65000"/>
                    <a:lumOff val="35000"/>
                  </a:schemeClr>
                </a:solidFill>
              </a:rPr>
              <a:t>Jha</a:t>
            </a:r>
            <a:r>
              <a:rPr lang="en-US" sz="1200" dirty="0">
                <a:solidFill>
                  <a:schemeClr val="tx1">
                    <a:lumMod val="65000"/>
                    <a:lumOff val="35000"/>
                  </a:schemeClr>
                </a:solidFill>
              </a:rPr>
              <a:t>, Judy </a:t>
            </a:r>
            <a:r>
              <a:rPr lang="en-US" sz="1200" dirty="0" err="1">
                <a:solidFill>
                  <a:schemeClr val="tx1">
                    <a:lumMod val="65000"/>
                    <a:lumOff val="35000"/>
                  </a:schemeClr>
                </a:solidFill>
              </a:rPr>
              <a:t>Qiu</a:t>
            </a:r>
            <a:r>
              <a:rPr lang="en-US" sz="1200" dirty="0">
                <a:solidFill>
                  <a:schemeClr val="tx1">
                    <a:lumMod val="65000"/>
                    <a:lumOff val="35000"/>
                  </a:schemeClr>
                </a:solidFill>
              </a:rPr>
              <a:t>, Andre </a:t>
            </a:r>
            <a:r>
              <a:rPr lang="en-US" sz="1200" dirty="0" err="1">
                <a:solidFill>
                  <a:schemeClr val="tx1">
                    <a:lumMod val="65000"/>
                    <a:lumOff val="35000"/>
                  </a:schemeClr>
                </a:solidFill>
              </a:rPr>
              <a:t>Luckow</a:t>
            </a:r>
            <a:r>
              <a:rPr lang="en-US" sz="1200" dirty="0">
                <a:solidFill>
                  <a:schemeClr val="tx1">
                    <a:lumMod val="65000"/>
                    <a:lumOff val="35000"/>
                  </a:schemeClr>
                </a:solidFill>
              </a:rPr>
              <a:t>, Towards an Understanding of Facets and Exemplars of Big Data Applications, accepted to the Twenty Years of Beowulf Workshop (Beowulf), 2014.</a:t>
            </a:r>
          </a:p>
          <a:p>
            <a:pPr marL="231775" indent="-231775">
              <a:spcAft>
                <a:spcPts val="600"/>
              </a:spcAft>
            </a:pPr>
            <a:r>
              <a:rPr lang="en-US" sz="1200" dirty="0">
                <a:solidFill>
                  <a:schemeClr val="tx1">
                    <a:lumMod val="65000"/>
                    <a:lumOff val="35000"/>
                  </a:schemeClr>
                </a:solidFill>
              </a:rPr>
              <a:t>[3] Judy </a:t>
            </a:r>
            <a:r>
              <a:rPr lang="en-US" sz="1200" dirty="0" err="1">
                <a:solidFill>
                  <a:schemeClr val="tx1">
                    <a:lumMod val="65000"/>
                    <a:lumOff val="35000"/>
                  </a:schemeClr>
                </a:solidFill>
              </a:rPr>
              <a:t>Qiu</a:t>
            </a:r>
            <a:r>
              <a:rPr lang="en-US" sz="1200" dirty="0">
                <a:solidFill>
                  <a:schemeClr val="tx1">
                    <a:lumMod val="65000"/>
                    <a:lumOff val="35000"/>
                  </a:schemeClr>
                </a:solidFill>
              </a:rPr>
              <a:t>, </a:t>
            </a:r>
            <a:r>
              <a:rPr lang="en-US" sz="1200" dirty="0" err="1">
                <a:solidFill>
                  <a:schemeClr val="tx1">
                    <a:lumMod val="65000"/>
                    <a:lumOff val="35000"/>
                  </a:schemeClr>
                </a:solidFill>
              </a:rPr>
              <a:t>Shantenu</a:t>
            </a:r>
            <a:r>
              <a:rPr lang="en-US" sz="1200" dirty="0">
                <a:solidFill>
                  <a:schemeClr val="tx1">
                    <a:lumMod val="65000"/>
                    <a:lumOff val="35000"/>
                  </a:schemeClr>
                </a:solidFill>
              </a:rPr>
              <a:t> </a:t>
            </a:r>
            <a:r>
              <a:rPr lang="en-US" sz="1200" dirty="0" err="1">
                <a:solidFill>
                  <a:schemeClr val="tx1">
                    <a:lumMod val="65000"/>
                    <a:lumOff val="35000"/>
                  </a:schemeClr>
                </a:solidFill>
              </a:rPr>
              <a:t>Jha</a:t>
            </a:r>
            <a:r>
              <a:rPr lang="en-US" sz="1200" dirty="0">
                <a:solidFill>
                  <a:schemeClr val="tx1">
                    <a:lumMod val="65000"/>
                    <a:lumOff val="35000"/>
                  </a:schemeClr>
                </a:solidFill>
              </a:rPr>
              <a:t>, Andre </a:t>
            </a:r>
            <a:r>
              <a:rPr lang="en-US" sz="1200" dirty="0" err="1">
                <a:solidFill>
                  <a:schemeClr val="tx1">
                    <a:lumMod val="65000"/>
                    <a:lumOff val="35000"/>
                  </a:schemeClr>
                </a:solidFill>
              </a:rPr>
              <a:t>Luckow</a:t>
            </a:r>
            <a:r>
              <a:rPr lang="en-US" sz="1200" dirty="0">
                <a:solidFill>
                  <a:schemeClr val="tx1">
                    <a:lumMod val="65000"/>
                    <a:lumOff val="35000"/>
                  </a:schemeClr>
                </a:solidFill>
              </a:rPr>
              <a:t>, Geoffrey  Fox, Towards HPC-ABDS: An Initial High-Performance Big Data Stack, accepted to the proceedings of ACM 1st Big Data Interoperability Framework Workshop: Building Robust Big Data ecosystem, NIST special publication, 2014.</a:t>
            </a:r>
          </a:p>
          <a:p>
            <a:pPr marL="231775" indent="-231775"/>
            <a:endParaRPr lang="en-US" sz="1200" dirty="0">
              <a:solidFill>
                <a:schemeClr val="tx1">
                  <a:lumMod val="65000"/>
                  <a:lumOff val="35000"/>
                </a:schemeClr>
              </a:solidFill>
            </a:endParaRPr>
          </a:p>
        </p:txBody>
      </p:sp>
    </p:spTree>
    <p:extLst>
      <p:ext uri="{BB962C8B-B14F-4D97-AF65-F5344CB8AC3E}">
        <p14:creationId xmlns:p14="http://schemas.microsoft.com/office/powerpoint/2010/main" val="3153260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97" y="994915"/>
            <a:ext cx="10515600" cy="519778"/>
          </a:xfrm>
        </p:spPr>
        <p:txBody>
          <a:bodyPr>
            <a:normAutofit/>
          </a:bodyPr>
          <a:lstStyle/>
          <a:p>
            <a:r>
              <a:rPr lang="en-US" sz="2400" b="1" dirty="0">
                <a:latin typeface="+mn-lt"/>
                <a:ea typeface="+mn-ea"/>
                <a:cs typeface="+mn-cs"/>
              </a:rPr>
              <a:t>Harp-DAAL Applications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4411" y="2194673"/>
            <a:ext cx="2574226" cy="22720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732" y="2146547"/>
            <a:ext cx="6057072" cy="2227656"/>
          </a:xfrm>
          <a:prstGeom prst="rect">
            <a:avLst/>
          </a:prstGeom>
        </p:spPr>
      </p:pic>
      <p:sp>
        <p:nvSpPr>
          <p:cNvPr id="6" name="TextBox 5"/>
          <p:cNvSpPr txBox="1"/>
          <p:nvPr/>
        </p:nvSpPr>
        <p:spPr>
          <a:xfrm>
            <a:off x="1604411" y="4747773"/>
            <a:ext cx="2840971" cy="1261884"/>
          </a:xfrm>
          <a:prstGeom prst="rect">
            <a:avLst/>
          </a:prstGeom>
          <a:noFill/>
        </p:spPr>
        <p:txBody>
          <a:bodyPr wrap="none" rtlCol="0">
            <a:spAutoFit/>
          </a:bodyPr>
          <a:lstStyle/>
          <a:p>
            <a:pPr marL="285750" indent="-285750">
              <a:buFont typeface="Arial" charset="0"/>
              <a:buChar char="•"/>
            </a:pPr>
            <a:r>
              <a:rPr lang="en-US" dirty="0"/>
              <a:t>Clustering</a:t>
            </a:r>
          </a:p>
          <a:p>
            <a:pPr marL="285750" indent="-285750">
              <a:buFont typeface="Arial" charset="0"/>
              <a:buChar char="•"/>
            </a:pPr>
            <a:r>
              <a:rPr lang="en-US" dirty="0" err="1"/>
              <a:t>Vectorized</a:t>
            </a:r>
            <a:r>
              <a:rPr lang="en-US" dirty="0"/>
              <a:t> computation</a:t>
            </a:r>
          </a:p>
          <a:p>
            <a:pPr marL="285750" indent="-285750">
              <a:buFont typeface="Arial" charset="0"/>
              <a:buChar char="•"/>
            </a:pPr>
            <a:r>
              <a:rPr lang="en-US" b="1" dirty="0"/>
              <a:t>Small model data</a:t>
            </a:r>
          </a:p>
          <a:p>
            <a:pPr marL="285750" indent="-285750">
              <a:buFont typeface="Arial" charset="0"/>
              <a:buChar char="•"/>
            </a:pPr>
            <a:r>
              <a:rPr lang="en-US" dirty="0"/>
              <a:t>Regular Memory Access</a:t>
            </a:r>
          </a:p>
        </p:txBody>
      </p:sp>
      <p:sp>
        <p:nvSpPr>
          <p:cNvPr id="7" name="TextBox 6"/>
          <p:cNvSpPr txBox="1"/>
          <p:nvPr/>
        </p:nvSpPr>
        <p:spPr>
          <a:xfrm>
            <a:off x="5364979" y="4410330"/>
            <a:ext cx="3096264" cy="1846659"/>
          </a:xfrm>
          <a:prstGeom prst="rect">
            <a:avLst/>
          </a:prstGeom>
          <a:noFill/>
        </p:spPr>
        <p:txBody>
          <a:bodyPr wrap="square" rtlCol="0">
            <a:spAutoFit/>
          </a:bodyPr>
          <a:lstStyle/>
          <a:p>
            <a:endParaRPr lang="en-US" dirty="0"/>
          </a:p>
          <a:p>
            <a:pPr marL="285750" indent="-285750">
              <a:buFont typeface="Arial" charset="0"/>
              <a:buChar char="•"/>
            </a:pPr>
            <a:r>
              <a:rPr lang="en-US" dirty="0"/>
              <a:t>Matrix Factorization </a:t>
            </a:r>
          </a:p>
          <a:p>
            <a:pPr marL="285750" indent="-285750">
              <a:buFont typeface="Arial" charset="0"/>
              <a:buChar char="•"/>
            </a:pPr>
            <a:r>
              <a:rPr lang="en-US" dirty="0">
                <a:solidFill>
                  <a:srgbClr val="C00000"/>
                </a:solidFill>
              </a:rPr>
              <a:t>Huge model data</a:t>
            </a:r>
          </a:p>
          <a:p>
            <a:pPr marL="285750" indent="-285750">
              <a:buFont typeface="Arial" charset="0"/>
              <a:buChar char="•"/>
            </a:pPr>
            <a:r>
              <a:rPr lang="en-US" b="1" dirty="0"/>
              <a:t>Random Memory Access</a:t>
            </a:r>
          </a:p>
          <a:p>
            <a:pPr marL="285750" indent="-285750">
              <a:buFont typeface="Arial" charset="0"/>
              <a:buChar char="•"/>
            </a:pPr>
            <a:r>
              <a:rPr lang="en-US" dirty="0"/>
              <a:t>Easy to scale up</a:t>
            </a:r>
          </a:p>
          <a:p>
            <a:pPr marL="285750" indent="-285750">
              <a:buFont typeface="Arial" charset="0"/>
              <a:buChar char="•"/>
            </a:pPr>
            <a:r>
              <a:rPr lang="en-US" dirty="0"/>
              <a:t>Hard to parallelize</a:t>
            </a:r>
          </a:p>
        </p:txBody>
      </p:sp>
      <p:sp>
        <p:nvSpPr>
          <p:cNvPr id="3" name="TextBox 2"/>
          <p:cNvSpPr txBox="1"/>
          <p:nvPr/>
        </p:nvSpPr>
        <p:spPr>
          <a:xfrm>
            <a:off x="8334250" y="4418603"/>
            <a:ext cx="2894447" cy="2139047"/>
          </a:xfrm>
          <a:prstGeom prst="rect">
            <a:avLst/>
          </a:prstGeom>
          <a:noFill/>
        </p:spPr>
        <p:txBody>
          <a:bodyPr wrap="none" rtlCol="0">
            <a:spAutoFit/>
          </a:bodyPr>
          <a:lstStyle/>
          <a:p>
            <a:endParaRPr lang="en-US" dirty="0"/>
          </a:p>
          <a:p>
            <a:pPr marL="285750" indent="-285750">
              <a:buFont typeface="Arial" charset="0"/>
              <a:buChar char="•"/>
            </a:pPr>
            <a:r>
              <a:rPr lang="en-US" dirty="0"/>
              <a:t>Matrix Factorization </a:t>
            </a:r>
          </a:p>
          <a:p>
            <a:pPr marL="285750" indent="-285750">
              <a:buFont typeface="Arial" charset="0"/>
              <a:buChar char="•"/>
            </a:pPr>
            <a:r>
              <a:rPr lang="en-US" dirty="0"/>
              <a:t>Huge model data</a:t>
            </a:r>
          </a:p>
          <a:p>
            <a:pPr marL="285750" indent="-285750">
              <a:buFont typeface="Arial" charset="0"/>
              <a:buChar char="•"/>
            </a:pPr>
            <a:r>
              <a:rPr lang="en-US" b="1" dirty="0"/>
              <a:t>Regular Memory Access</a:t>
            </a:r>
          </a:p>
          <a:p>
            <a:pPr marL="285750" indent="-285750">
              <a:buFont typeface="Arial" charset="0"/>
              <a:buChar char="•"/>
            </a:pPr>
            <a:r>
              <a:rPr lang="en-US" dirty="0"/>
              <a:t>Easy to parallelize</a:t>
            </a:r>
          </a:p>
          <a:p>
            <a:pPr marL="285750" indent="-285750">
              <a:buFont typeface="Arial" charset="0"/>
              <a:buChar char="•"/>
            </a:pPr>
            <a:r>
              <a:rPr lang="en-US" dirty="0"/>
              <a:t>Hard to scale up</a:t>
            </a:r>
          </a:p>
          <a:p>
            <a:endParaRPr lang="en-US" dirty="0"/>
          </a:p>
        </p:txBody>
      </p:sp>
      <p:sp>
        <p:nvSpPr>
          <p:cNvPr id="8" name="TextBox 7"/>
          <p:cNvSpPr txBox="1"/>
          <p:nvPr/>
        </p:nvSpPr>
        <p:spPr>
          <a:xfrm>
            <a:off x="1597825" y="1660363"/>
            <a:ext cx="2128147" cy="677108"/>
          </a:xfrm>
          <a:prstGeom prst="rect">
            <a:avLst/>
          </a:prstGeom>
          <a:noFill/>
        </p:spPr>
        <p:txBody>
          <a:bodyPr wrap="none" rtlCol="0">
            <a:spAutoFit/>
          </a:bodyPr>
          <a:lstStyle/>
          <a:p>
            <a:r>
              <a:rPr lang="en-US" dirty="0"/>
              <a:t>Harp-DAAL-</a:t>
            </a:r>
            <a:r>
              <a:rPr lang="en-US" dirty="0" err="1"/>
              <a:t>Kmeans</a:t>
            </a:r>
            <a:endParaRPr lang="en-US" dirty="0"/>
          </a:p>
          <a:p>
            <a:endParaRPr lang="en-US" dirty="0"/>
          </a:p>
        </p:txBody>
      </p:sp>
      <p:sp>
        <p:nvSpPr>
          <p:cNvPr id="10" name="TextBox 9"/>
          <p:cNvSpPr txBox="1"/>
          <p:nvPr/>
        </p:nvSpPr>
        <p:spPr>
          <a:xfrm>
            <a:off x="5364979" y="1623823"/>
            <a:ext cx="1766446" cy="384721"/>
          </a:xfrm>
          <a:prstGeom prst="rect">
            <a:avLst/>
          </a:prstGeom>
          <a:noFill/>
        </p:spPr>
        <p:txBody>
          <a:bodyPr wrap="none" rtlCol="0">
            <a:spAutoFit/>
          </a:bodyPr>
          <a:lstStyle/>
          <a:p>
            <a:r>
              <a:rPr lang="en-US" dirty="0"/>
              <a:t>Harp-DAAL-SGD</a:t>
            </a:r>
          </a:p>
        </p:txBody>
      </p:sp>
      <p:sp>
        <p:nvSpPr>
          <p:cNvPr id="11" name="TextBox 10"/>
          <p:cNvSpPr txBox="1"/>
          <p:nvPr/>
        </p:nvSpPr>
        <p:spPr>
          <a:xfrm>
            <a:off x="8653126" y="1649701"/>
            <a:ext cx="1705532" cy="384721"/>
          </a:xfrm>
          <a:prstGeom prst="rect">
            <a:avLst/>
          </a:prstGeom>
          <a:noFill/>
        </p:spPr>
        <p:txBody>
          <a:bodyPr wrap="none" rtlCol="0">
            <a:spAutoFit/>
          </a:bodyPr>
          <a:lstStyle/>
          <a:p>
            <a:r>
              <a:rPr lang="en-US" dirty="0"/>
              <a:t>Harp-DAAL-ALS</a:t>
            </a:r>
          </a:p>
        </p:txBody>
      </p:sp>
      <p:pic>
        <p:nvPicPr>
          <p:cNvPr id="12" name="Picture 11"/>
          <p:cNvPicPr>
            <a:picLocks noChangeAspect="1"/>
          </p:cNvPicPr>
          <p:nvPr/>
        </p:nvPicPr>
        <p:blipFill>
          <a:blip r:embed="rId4"/>
          <a:stretch>
            <a:fillRect/>
          </a:stretch>
        </p:blipFill>
        <p:spPr>
          <a:xfrm>
            <a:off x="0" y="-191474"/>
            <a:ext cx="12192000" cy="1111085"/>
          </a:xfrm>
          <a:prstGeom prst="rect">
            <a:avLst/>
          </a:prstGeom>
        </p:spPr>
      </p:pic>
    </p:spTree>
    <p:extLst>
      <p:ext uri="{BB962C8B-B14F-4D97-AF65-F5344CB8AC3E}">
        <p14:creationId xmlns:p14="http://schemas.microsoft.com/office/powerpoint/2010/main" val="342877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545" y="14641"/>
            <a:ext cx="10515600" cy="569153"/>
          </a:xfrm>
        </p:spPr>
        <p:txBody>
          <a:bodyPr>
            <a:normAutofit/>
          </a:bodyPr>
          <a:lstStyle/>
          <a:p>
            <a:r>
              <a:rPr lang="en-US" sz="2400" b="1" dirty="0">
                <a:latin typeface="+mn-lt"/>
                <a:ea typeface="+mn-ea"/>
                <a:cs typeface="+mn-cs"/>
              </a:rPr>
              <a:t>Computation models for K-means</a:t>
            </a:r>
          </a:p>
        </p:txBody>
      </p:sp>
      <p:sp>
        <p:nvSpPr>
          <p:cNvPr id="4" name="TextBox 3"/>
          <p:cNvSpPr txBox="1"/>
          <p:nvPr/>
        </p:nvSpPr>
        <p:spPr>
          <a:xfrm>
            <a:off x="665922" y="860982"/>
            <a:ext cx="4549108" cy="1554272"/>
          </a:xfrm>
          <a:prstGeom prst="rect">
            <a:avLst/>
          </a:prstGeom>
          <a:noFill/>
        </p:spPr>
        <p:txBody>
          <a:bodyPr wrap="square" rtlCol="0">
            <a:spAutoFit/>
          </a:bodyPr>
          <a:lstStyle/>
          <a:p>
            <a:r>
              <a:rPr lang="en-US" dirty="0"/>
              <a:t>Harp-DAAL-</a:t>
            </a:r>
            <a:r>
              <a:rPr lang="en-US" dirty="0" err="1"/>
              <a:t>Kmeans</a:t>
            </a:r>
            <a:endParaRPr lang="en-US" dirty="0"/>
          </a:p>
          <a:p>
            <a:endParaRPr lang="en-US" dirty="0"/>
          </a:p>
          <a:p>
            <a:pPr marL="285750" indent="-285750">
              <a:buFont typeface="Arial" charset="0"/>
              <a:buChar char="•"/>
            </a:pPr>
            <a:r>
              <a:rPr lang="en-US" dirty="0"/>
              <a:t>Inter-node: </a:t>
            </a:r>
            <a:r>
              <a:rPr lang="en-US" dirty="0" err="1"/>
              <a:t>Allreduce</a:t>
            </a:r>
            <a:r>
              <a:rPr lang="en-US" dirty="0"/>
              <a:t>, Easy to implement, efficient when model data is not large</a:t>
            </a:r>
          </a:p>
          <a:p>
            <a:pPr marL="285750" indent="-285750">
              <a:buFont typeface="Arial" charset="0"/>
              <a:buChar char="•"/>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781" y="2366387"/>
            <a:ext cx="3907391" cy="187719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91" y="3125845"/>
            <a:ext cx="6096040" cy="20650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9259" y="536743"/>
            <a:ext cx="8614848" cy="2454230"/>
          </a:xfrm>
          <a:prstGeom prst="rect">
            <a:avLst/>
          </a:prstGeom>
        </p:spPr>
      </p:pic>
      <p:sp>
        <p:nvSpPr>
          <p:cNvPr id="12" name="Rectangle 11"/>
          <p:cNvSpPr/>
          <p:nvPr/>
        </p:nvSpPr>
        <p:spPr>
          <a:xfrm>
            <a:off x="665922" y="4246714"/>
            <a:ext cx="4379043" cy="2031325"/>
          </a:xfrm>
          <a:prstGeom prst="rect">
            <a:avLst/>
          </a:prstGeom>
        </p:spPr>
        <p:txBody>
          <a:bodyPr wrap="square">
            <a:spAutoFit/>
          </a:bodyPr>
          <a:lstStyle/>
          <a:p>
            <a:pPr marL="285750" indent="-285750">
              <a:buFont typeface="Arial" charset="0"/>
              <a:buChar char="•"/>
            </a:pPr>
            <a:r>
              <a:rPr lang="en-US" dirty="0"/>
              <a:t>Intra-node: Shared Memory, matrix-matrix operations, </a:t>
            </a:r>
            <a:r>
              <a:rPr lang="en-US" dirty="0" err="1"/>
              <a:t>xGemm</a:t>
            </a:r>
            <a:r>
              <a:rPr lang="en-US" dirty="0"/>
              <a:t>: aggregate vector-vector distance computation into matrix-matrix multiplication, higher computation intensity (BLAS-3)</a:t>
            </a:r>
          </a:p>
          <a:p>
            <a:pPr marL="285750" indent="-285750">
              <a:buFont typeface="Arial" charset="0"/>
              <a:buChar char="•"/>
            </a:pPr>
            <a:endParaRPr lang="en-US" dirty="0"/>
          </a:p>
          <a:p>
            <a:pPr marL="285750" indent="-285750">
              <a:buFont typeface="Arial" charset="0"/>
              <a:buChar char="•"/>
            </a:pP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0780" y="5545545"/>
            <a:ext cx="3685903" cy="346859"/>
          </a:xfrm>
          <a:prstGeom prst="rect">
            <a:avLst/>
          </a:prstGeom>
        </p:spPr>
      </p:pic>
    </p:spTree>
    <p:extLst>
      <p:ext uri="{BB962C8B-B14F-4D97-AF65-F5344CB8AC3E}">
        <p14:creationId xmlns:p14="http://schemas.microsoft.com/office/powerpoint/2010/main" val="1867840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5922" y="199473"/>
            <a:ext cx="10515600" cy="569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mn-lt"/>
                <a:ea typeface="+mn-ea"/>
                <a:cs typeface="+mn-cs"/>
              </a:rPr>
              <a:t>Computation models for MF-SGD</a:t>
            </a:r>
          </a:p>
        </p:txBody>
      </p:sp>
      <p:sp>
        <p:nvSpPr>
          <p:cNvPr id="5" name="TextBox 4"/>
          <p:cNvSpPr txBox="1"/>
          <p:nvPr/>
        </p:nvSpPr>
        <p:spPr>
          <a:xfrm>
            <a:off x="658770" y="1045625"/>
            <a:ext cx="2898422" cy="646331"/>
          </a:xfrm>
          <a:prstGeom prst="rect">
            <a:avLst/>
          </a:prstGeom>
          <a:noFill/>
        </p:spPr>
        <p:txBody>
          <a:bodyPr wrap="square" rtlCol="0">
            <a:spAutoFit/>
          </a:bodyPr>
          <a:lstStyle/>
          <a:p>
            <a:pPr marL="285750" indent="-285750">
              <a:buFont typeface="Arial" charset="0"/>
              <a:buChar char="•"/>
            </a:pPr>
            <a:r>
              <a:rPr lang="en-US" dirty="0"/>
              <a:t>Inter-node: Rotation</a:t>
            </a:r>
          </a:p>
          <a:p>
            <a:pPr marL="285750" indent="-285750">
              <a:buFont typeface="Arial" charset="0"/>
              <a:buChar char="•"/>
            </a:pPr>
            <a:r>
              <a:rPr lang="en-US" dirty="0"/>
              <a:t>Intra-node: Asynchronous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922" y="1691956"/>
            <a:ext cx="4722529" cy="354189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478" y="3233736"/>
            <a:ext cx="3929308" cy="2802944"/>
          </a:xfrm>
          <a:prstGeom prst="rect">
            <a:avLst/>
          </a:prstGeom>
        </p:spPr>
      </p:pic>
      <p:sp>
        <p:nvSpPr>
          <p:cNvPr id="8" name="TextBox 7"/>
          <p:cNvSpPr txBox="1"/>
          <p:nvPr/>
        </p:nvSpPr>
        <p:spPr>
          <a:xfrm>
            <a:off x="1113037" y="5586829"/>
            <a:ext cx="3813993" cy="646331"/>
          </a:xfrm>
          <a:prstGeom prst="rect">
            <a:avLst/>
          </a:prstGeom>
          <a:noFill/>
        </p:spPr>
        <p:txBody>
          <a:bodyPr wrap="none" rtlCol="0">
            <a:spAutoFit/>
          </a:bodyPr>
          <a:lstStyle/>
          <a:p>
            <a:r>
              <a:rPr lang="en-US" dirty="0"/>
              <a:t>Rotation: </a:t>
            </a:r>
            <a:r>
              <a:rPr lang="en-US" dirty="0" err="1"/>
              <a:t>Efficent</a:t>
            </a:r>
            <a:r>
              <a:rPr lang="en-US" dirty="0"/>
              <a:t> when the mode data</a:t>
            </a:r>
          </a:p>
          <a:p>
            <a:r>
              <a:rPr lang="en-US" dirty="0"/>
              <a:t>Is large, good scalability </a:t>
            </a:r>
          </a:p>
        </p:txBody>
      </p:sp>
      <p:sp>
        <p:nvSpPr>
          <p:cNvPr id="9" name="TextBox 8"/>
          <p:cNvSpPr txBox="1"/>
          <p:nvPr/>
        </p:nvSpPr>
        <p:spPr>
          <a:xfrm>
            <a:off x="5786930" y="6036680"/>
            <a:ext cx="5060873" cy="646331"/>
          </a:xfrm>
          <a:prstGeom prst="rect">
            <a:avLst/>
          </a:prstGeom>
          <a:noFill/>
        </p:spPr>
        <p:txBody>
          <a:bodyPr wrap="none" rtlCol="0">
            <a:spAutoFit/>
          </a:bodyPr>
          <a:lstStyle/>
          <a:p>
            <a:r>
              <a:rPr lang="en-US" dirty="0"/>
              <a:t>Asynchronous: Random access to model data, good </a:t>
            </a:r>
          </a:p>
          <a:p>
            <a:r>
              <a:rPr lang="en-US" dirty="0"/>
              <a:t>For thread-level workload balance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420" y="235092"/>
            <a:ext cx="7280576" cy="2963025"/>
          </a:xfrm>
          <a:prstGeom prst="rect">
            <a:avLst/>
          </a:prstGeom>
        </p:spPr>
      </p:pic>
    </p:spTree>
    <p:extLst>
      <p:ext uri="{BB962C8B-B14F-4D97-AF65-F5344CB8AC3E}">
        <p14:creationId xmlns:p14="http://schemas.microsoft.com/office/powerpoint/2010/main" val="2590161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4" y="358504"/>
            <a:ext cx="10515600" cy="507980"/>
          </a:xfrm>
        </p:spPr>
        <p:txBody>
          <a:bodyPr>
            <a:normAutofit/>
          </a:bodyPr>
          <a:lstStyle/>
          <a:p>
            <a:r>
              <a:rPr lang="en-US" sz="2400" b="1" dirty="0">
                <a:latin typeface="+mn-lt"/>
                <a:ea typeface="+mn-ea"/>
                <a:cs typeface="+mn-cs"/>
              </a:rPr>
              <a:t>Computation Models for 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66" y="1809484"/>
            <a:ext cx="3138457" cy="1507784"/>
          </a:xfrm>
          <a:prstGeom prst="rect">
            <a:avLst/>
          </a:prstGeom>
        </p:spPr>
      </p:pic>
      <p:sp>
        <p:nvSpPr>
          <p:cNvPr id="5" name="TextBox 4"/>
          <p:cNvSpPr txBox="1"/>
          <p:nvPr/>
        </p:nvSpPr>
        <p:spPr>
          <a:xfrm>
            <a:off x="884903" y="1238865"/>
            <a:ext cx="2469330" cy="369332"/>
          </a:xfrm>
          <a:prstGeom prst="rect">
            <a:avLst/>
          </a:prstGeom>
          <a:noFill/>
        </p:spPr>
        <p:txBody>
          <a:bodyPr wrap="none" rtlCol="0">
            <a:spAutoFit/>
          </a:bodyPr>
          <a:lstStyle/>
          <a:p>
            <a:pPr marL="285750" indent="-285750">
              <a:buFont typeface="Arial" charset="0"/>
              <a:buChar char="•"/>
            </a:pPr>
            <a:r>
              <a:rPr lang="en-US" dirty="0"/>
              <a:t>Inter-node: </a:t>
            </a:r>
            <a:r>
              <a:rPr lang="en-US" dirty="0" err="1"/>
              <a:t>Allreduce</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277" y="1238865"/>
            <a:ext cx="7234064" cy="403761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89" y="4597990"/>
            <a:ext cx="3016045" cy="43154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273597"/>
            <a:ext cx="3078480" cy="452553"/>
          </a:xfrm>
          <a:prstGeom prst="rect">
            <a:avLst/>
          </a:prstGeom>
        </p:spPr>
      </p:pic>
      <p:sp>
        <p:nvSpPr>
          <p:cNvPr id="20" name="Rectangle 19"/>
          <p:cNvSpPr/>
          <p:nvPr/>
        </p:nvSpPr>
        <p:spPr>
          <a:xfrm>
            <a:off x="838200" y="3751710"/>
            <a:ext cx="4570225" cy="923330"/>
          </a:xfrm>
          <a:prstGeom prst="rect">
            <a:avLst/>
          </a:prstGeom>
        </p:spPr>
        <p:txBody>
          <a:bodyPr wrap="none">
            <a:spAutoFit/>
          </a:bodyPr>
          <a:lstStyle/>
          <a:p>
            <a:r>
              <a:rPr lang="en-US" dirty="0"/>
              <a:t>Intra-node: Shared Memory, Matrix operations</a:t>
            </a:r>
          </a:p>
          <a:p>
            <a:r>
              <a:rPr lang="en-US" dirty="0" err="1"/>
              <a:t>xSyrk</a:t>
            </a:r>
            <a:r>
              <a:rPr lang="en-US" dirty="0"/>
              <a:t>: symmetric rank-k update</a:t>
            </a:r>
          </a:p>
          <a:p>
            <a:endParaRPr lang="en-US" dirty="0"/>
          </a:p>
        </p:txBody>
      </p:sp>
    </p:spTree>
    <p:extLst>
      <p:ext uri="{BB962C8B-B14F-4D97-AF65-F5344CB8AC3E}">
        <p14:creationId xmlns:p14="http://schemas.microsoft.com/office/powerpoint/2010/main" val="2486921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386288" y="180474"/>
            <a:ext cx="6856750" cy="784830"/>
          </a:xfrm>
          <a:prstGeom prst="rect">
            <a:avLst/>
          </a:prstGeom>
          <a:noFill/>
        </p:spPr>
        <p:txBody>
          <a:bodyPr wrap="none" rtlCol="0">
            <a:spAutoFit/>
          </a:bodyPr>
          <a:lstStyle/>
          <a:p>
            <a:pPr algn="ctr">
              <a:spcBef>
                <a:spcPct val="0"/>
              </a:spcBef>
            </a:pPr>
            <a:r>
              <a:rPr lang="en-US" sz="4500" dirty="0">
                <a:latin typeface="+mj-lt"/>
                <a:ea typeface="+mj-ea"/>
                <a:cs typeface="+mj-cs"/>
              </a:rPr>
              <a:t>Performance on Single Node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94874"/>
            <a:ext cx="3867438" cy="29116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565" y="1094874"/>
            <a:ext cx="3943307" cy="28153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904" y="1094874"/>
            <a:ext cx="4079374" cy="2815389"/>
          </a:xfrm>
          <a:prstGeom prst="rect">
            <a:avLst/>
          </a:prstGeom>
        </p:spPr>
      </p:pic>
      <p:sp>
        <p:nvSpPr>
          <p:cNvPr id="8" name="TextBox 7"/>
          <p:cNvSpPr txBox="1"/>
          <p:nvPr/>
        </p:nvSpPr>
        <p:spPr>
          <a:xfrm>
            <a:off x="556634" y="3969117"/>
            <a:ext cx="3875877" cy="2062103"/>
          </a:xfrm>
          <a:prstGeom prst="rect">
            <a:avLst/>
          </a:prstGeom>
          <a:noFill/>
        </p:spPr>
        <p:txBody>
          <a:bodyPr wrap="square" rtlCol="0">
            <a:spAutoFit/>
          </a:bodyPr>
          <a:lstStyle/>
          <a:p>
            <a:r>
              <a:rPr lang="en-US" sz="1600" dirty="0"/>
              <a:t>Harp-DAAL-</a:t>
            </a:r>
            <a:r>
              <a:rPr lang="en-US" sz="1600" dirty="0" err="1"/>
              <a:t>Kmeans</a:t>
            </a:r>
            <a:r>
              <a:rPr lang="en-US" sz="1600" dirty="0"/>
              <a:t> vs. Spark-</a:t>
            </a:r>
            <a:r>
              <a:rPr lang="en-US" sz="1600" dirty="0" err="1"/>
              <a:t>Kmeans</a:t>
            </a:r>
            <a:r>
              <a:rPr lang="en-US" sz="1600" dirty="0"/>
              <a:t>:</a:t>
            </a:r>
          </a:p>
          <a:p>
            <a:endParaRPr lang="en-US" sz="1600" b="1" i="1" dirty="0"/>
          </a:p>
          <a:p>
            <a:r>
              <a:rPr lang="en-US" sz="1600" b="1" i="1" dirty="0"/>
              <a:t>~ 20x speedup</a:t>
            </a:r>
          </a:p>
          <a:p>
            <a:pPr marL="342900" indent="-342900">
              <a:buAutoNum type="arabicParenR"/>
            </a:pPr>
            <a:r>
              <a:rPr lang="en-US" sz="1600" dirty="0"/>
              <a:t>Harp-DAAL-</a:t>
            </a:r>
            <a:r>
              <a:rPr lang="en-US" sz="1600" dirty="0" err="1"/>
              <a:t>Kmeans</a:t>
            </a:r>
            <a:r>
              <a:rPr lang="en-US" sz="1600" dirty="0"/>
              <a:t> invokes MKL matrix operation kernels at low level</a:t>
            </a:r>
          </a:p>
          <a:p>
            <a:pPr marL="342900" indent="-342900">
              <a:buAutoNum type="arabicParenR"/>
            </a:pPr>
            <a:r>
              <a:rPr lang="en-US" sz="1600" dirty="0"/>
              <a:t>Matrix data stored in contiguous memory space, leading to regular access pattern and data locality</a:t>
            </a:r>
          </a:p>
        </p:txBody>
      </p:sp>
      <p:sp>
        <p:nvSpPr>
          <p:cNvPr id="9" name="TextBox 8"/>
          <p:cNvSpPr txBox="1"/>
          <p:nvPr/>
        </p:nvSpPr>
        <p:spPr>
          <a:xfrm>
            <a:off x="4640618" y="4010801"/>
            <a:ext cx="3362632" cy="1815882"/>
          </a:xfrm>
          <a:prstGeom prst="rect">
            <a:avLst/>
          </a:prstGeom>
          <a:noFill/>
        </p:spPr>
        <p:txBody>
          <a:bodyPr wrap="square" rtlCol="0">
            <a:spAutoFit/>
          </a:bodyPr>
          <a:lstStyle/>
          <a:p>
            <a:r>
              <a:rPr lang="en-US" sz="1600" dirty="0"/>
              <a:t>Harp-DAAL-SGD vs. NOMAD-SGD</a:t>
            </a:r>
          </a:p>
          <a:p>
            <a:endParaRPr lang="en-US" sz="1600" dirty="0"/>
          </a:p>
          <a:p>
            <a:pPr marL="342900" indent="-342900">
              <a:buAutoNum type="arabicParenR"/>
            </a:pPr>
            <a:r>
              <a:rPr lang="en-US" sz="1600" dirty="0"/>
              <a:t>Small dataset (</a:t>
            </a:r>
            <a:r>
              <a:rPr lang="en-US" sz="1600" dirty="0" err="1"/>
              <a:t>MovieLens</a:t>
            </a:r>
            <a:r>
              <a:rPr lang="en-US" sz="1600" dirty="0"/>
              <a:t>, Netflix): comparable perf</a:t>
            </a:r>
          </a:p>
          <a:p>
            <a:pPr marL="342900" indent="-342900">
              <a:buAutoNum type="arabicParenR"/>
            </a:pPr>
            <a:r>
              <a:rPr lang="en-US" sz="1600" dirty="0"/>
              <a:t>Large dataset</a:t>
            </a:r>
            <a:r>
              <a:rPr lang="en-US" sz="1600" dirty="0">
                <a:sym typeface="Wingdings"/>
              </a:rPr>
              <a:t> (</a:t>
            </a:r>
            <a:r>
              <a:rPr lang="en-US" sz="1600" dirty="0" err="1">
                <a:sym typeface="Wingdings"/>
              </a:rPr>
              <a:t>Yahoomusic</a:t>
            </a:r>
            <a:r>
              <a:rPr lang="en-US" sz="1600" dirty="0">
                <a:sym typeface="Wingdings"/>
              </a:rPr>
              <a:t>, </a:t>
            </a:r>
            <a:r>
              <a:rPr lang="en-US" sz="1600" dirty="0" err="1">
                <a:sym typeface="Wingdings"/>
              </a:rPr>
              <a:t>Enwiki</a:t>
            </a:r>
            <a:r>
              <a:rPr lang="en-US" sz="1600" dirty="0">
                <a:sym typeface="Wingdings"/>
              </a:rPr>
              <a:t>): </a:t>
            </a:r>
            <a:r>
              <a:rPr lang="en-US" sz="1600" b="1" i="1" dirty="0">
                <a:sym typeface="Wingdings"/>
              </a:rPr>
              <a:t>1.1x to 2.5x</a:t>
            </a:r>
            <a:r>
              <a:rPr lang="en-US" sz="1600" dirty="0">
                <a:sym typeface="Wingdings"/>
              </a:rPr>
              <a:t>, depending on data distribution of matrices</a:t>
            </a:r>
            <a:endParaRPr lang="en-US" sz="1600" dirty="0"/>
          </a:p>
        </p:txBody>
      </p:sp>
      <p:sp>
        <p:nvSpPr>
          <p:cNvPr id="10" name="TextBox 9"/>
          <p:cNvSpPr txBox="1"/>
          <p:nvPr/>
        </p:nvSpPr>
        <p:spPr>
          <a:xfrm>
            <a:off x="8772719" y="3982451"/>
            <a:ext cx="3189591" cy="2062103"/>
          </a:xfrm>
          <a:prstGeom prst="rect">
            <a:avLst/>
          </a:prstGeom>
          <a:noFill/>
        </p:spPr>
        <p:txBody>
          <a:bodyPr wrap="square" rtlCol="0">
            <a:spAutoFit/>
          </a:bodyPr>
          <a:lstStyle/>
          <a:p>
            <a:r>
              <a:rPr lang="en-US" sz="1600" dirty="0"/>
              <a:t>Harp-DAAL-ALS vs. Spark-ALS</a:t>
            </a:r>
          </a:p>
          <a:p>
            <a:endParaRPr lang="en-US" sz="1600" dirty="0"/>
          </a:p>
          <a:p>
            <a:r>
              <a:rPr lang="en-US" sz="1600" b="1" i="1" dirty="0"/>
              <a:t>20x to 50x speedup</a:t>
            </a:r>
          </a:p>
          <a:p>
            <a:pPr marL="342900" indent="-342900">
              <a:buAutoNum type="arabicParenR"/>
            </a:pPr>
            <a:r>
              <a:rPr lang="en-US" sz="1600" dirty="0"/>
              <a:t>Harp-DAAL-ALS invokes MKL at low level</a:t>
            </a:r>
          </a:p>
          <a:p>
            <a:pPr marL="342900" indent="-342900">
              <a:buAutoNum type="arabicParenR"/>
            </a:pPr>
            <a:r>
              <a:rPr lang="en-US" sz="1600" dirty="0"/>
              <a:t>Regular memory access, data locality in matrix operations</a:t>
            </a:r>
          </a:p>
          <a:p>
            <a:pPr marL="342900" indent="-342900">
              <a:buAutoNum type="arabicParenR"/>
            </a:pPr>
            <a:endParaRPr lang="en-US" sz="1600" dirty="0"/>
          </a:p>
        </p:txBody>
      </p:sp>
      <p:sp>
        <p:nvSpPr>
          <p:cNvPr id="11" name="TextBox 10"/>
          <p:cNvSpPr txBox="1"/>
          <p:nvPr/>
        </p:nvSpPr>
        <p:spPr>
          <a:xfrm>
            <a:off x="949902" y="6056233"/>
            <a:ext cx="10744063" cy="677108"/>
          </a:xfrm>
          <a:prstGeom prst="rect">
            <a:avLst/>
          </a:prstGeom>
          <a:noFill/>
        </p:spPr>
        <p:txBody>
          <a:bodyPr wrap="square" rtlCol="0">
            <a:spAutoFit/>
          </a:bodyPr>
          <a:lstStyle/>
          <a:p>
            <a:r>
              <a:rPr lang="en-US" b="1" i="1" dirty="0">
                <a:solidFill>
                  <a:srgbClr val="7030A0"/>
                </a:solidFill>
              </a:rPr>
              <a:t>Harp-DAAL has much better single node performance than Java solution (Spark-</a:t>
            </a:r>
            <a:r>
              <a:rPr lang="en-US" b="1" i="1" dirty="0" err="1">
                <a:solidFill>
                  <a:srgbClr val="7030A0"/>
                </a:solidFill>
              </a:rPr>
              <a:t>Kmeans</a:t>
            </a:r>
            <a:r>
              <a:rPr lang="en-US" b="1" i="1" dirty="0">
                <a:solidFill>
                  <a:srgbClr val="7030A0"/>
                </a:solidFill>
              </a:rPr>
              <a:t>, Spark-ALS) and comparable performance to state-of-arts C++ solution (NOMAD-SGD)</a:t>
            </a:r>
          </a:p>
        </p:txBody>
      </p:sp>
    </p:spTree>
    <p:extLst>
      <p:ext uri="{BB962C8B-B14F-4D97-AF65-F5344CB8AC3E}">
        <p14:creationId xmlns:p14="http://schemas.microsoft.com/office/powerpoint/2010/main" val="276562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590926" y="25847"/>
            <a:ext cx="7124451" cy="784830"/>
          </a:xfrm>
          <a:prstGeom prst="rect">
            <a:avLst/>
          </a:prstGeom>
          <a:noFill/>
        </p:spPr>
        <p:txBody>
          <a:bodyPr wrap="none" rtlCol="0">
            <a:spAutoFit/>
          </a:bodyPr>
          <a:lstStyle/>
          <a:p>
            <a:r>
              <a:rPr lang="en-US" sz="4500" dirty="0">
                <a:latin typeface="+mj-lt"/>
                <a:ea typeface="+mj-ea"/>
                <a:cs typeface="+mj-cs"/>
              </a:rPr>
              <a:t>Performance on Multi-Nodes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55" y="964381"/>
            <a:ext cx="3877679" cy="27083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246" y="964380"/>
            <a:ext cx="3711482" cy="270837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640" y="964381"/>
            <a:ext cx="3709793" cy="2638724"/>
          </a:xfrm>
          <a:prstGeom prst="rect">
            <a:avLst/>
          </a:prstGeom>
        </p:spPr>
      </p:pic>
      <p:sp>
        <p:nvSpPr>
          <p:cNvPr id="9" name="TextBox 8"/>
          <p:cNvSpPr txBox="1"/>
          <p:nvPr/>
        </p:nvSpPr>
        <p:spPr>
          <a:xfrm>
            <a:off x="381655" y="3675334"/>
            <a:ext cx="4113653" cy="2431435"/>
          </a:xfrm>
          <a:prstGeom prst="rect">
            <a:avLst/>
          </a:prstGeom>
          <a:noFill/>
        </p:spPr>
        <p:txBody>
          <a:bodyPr wrap="square" rtlCol="0">
            <a:spAutoFit/>
          </a:bodyPr>
          <a:lstStyle/>
          <a:p>
            <a:r>
              <a:rPr lang="en-US" dirty="0"/>
              <a:t>Harp-DAAL-</a:t>
            </a:r>
            <a:r>
              <a:rPr lang="en-US" dirty="0" err="1"/>
              <a:t>Kmeans</a:t>
            </a:r>
            <a:r>
              <a:rPr lang="en-US" dirty="0"/>
              <a:t>:</a:t>
            </a:r>
          </a:p>
          <a:p>
            <a:r>
              <a:rPr lang="en-US" b="1" i="1" dirty="0"/>
              <a:t>15x to 20x speedup </a:t>
            </a:r>
            <a:r>
              <a:rPr lang="en-US" dirty="0"/>
              <a:t>over Spark-</a:t>
            </a:r>
            <a:r>
              <a:rPr lang="en-US" dirty="0" err="1"/>
              <a:t>Kmeans</a:t>
            </a:r>
            <a:endParaRPr lang="en-US" dirty="0"/>
          </a:p>
          <a:p>
            <a:pPr marL="342900" indent="-342900">
              <a:buAutoNum type="arabicParenR"/>
            </a:pPr>
            <a:r>
              <a:rPr lang="en-US" dirty="0"/>
              <a:t>Fast single node performance</a:t>
            </a:r>
          </a:p>
          <a:p>
            <a:pPr marL="342900" indent="-342900">
              <a:buAutoNum type="arabicParenR"/>
            </a:pPr>
            <a:r>
              <a:rPr lang="en-US" dirty="0"/>
              <a:t>Near-linear strong scalability from 10 to 20 nodes</a:t>
            </a:r>
          </a:p>
          <a:p>
            <a:pPr marL="342900" indent="-342900">
              <a:buAutoNum type="arabicParenR"/>
            </a:pPr>
            <a:r>
              <a:rPr lang="en-US" dirty="0"/>
              <a:t>After 20 nodes, insufficient computation workload leads to some loss of scalability</a:t>
            </a:r>
          </a:p>
        </p:txBody>
      </p:sp>
      <p:sp>
        <p:nvSpPr>
          <p:cNvPr id="10" name="TextBox 9"/>
          <p:cNvSpPr txBox="1"/>
          <p:nvPr/>
        </p:nvSpPr>
        <p:spPr>
          <a:xfrm>
            <a:off x="4495308" y="3675334"/>
            <a:ext cx="3950860" cy="2431435"/>
          </a:xfrm>
          <a:prstGeom prst="rect">
            <a:avLst/>
          </a:prstGeom>
          <a:noFill/>
        </p:spPr>
        <p:txBody>
          <a:bodyPr wrap="square" rtlCol="0">
            <a:spAutoFit/>
          </a:bodyPr>
          <a:lstStyle/>
          <a:p>
            <a:r>
              <a:rPr lang="en-US" dirty="0"/>
              <a:t>Harp-DAAL-SGD:</a:t>
            </a:r>
          </a:p>
          <a:p>
            <a:r>
              <a:rPr lang="en-US" b="1" i="1" dirty="0"/>
              <a:t>2x to 2.5x </a:t>
            </a:r>
            <a:r>
              <a:rPr lang="en-US" dirty="0"/>
              <a:t>speedup over NOMAD-SGD</a:t>
            </a:r>
          </a:p>
          <a:p>
            <a:pPr marL="342900" indent="-342900">
              <a:buAutoNum type="arabicParenR"/>
            </a:pPr>
            <a:r>
              <a:rPr lang="en-US" dirty="0"/>
              <a:t>Comparable or fast single node performance</a:t>
            </a:r>
          </a:p>
          <a:p>
            <a:pPr marL="342900" indent="-342900">
              <a:buAutoNum type="arabicParenR"/>
            </a:pPr>
            <a:r>
              <a:rPr lang="en-US" dirty="0"/>
              <a:t>Collective communication operations in Harp-DAAL outperform point-to-point MPI communication in NOMAD</a:t>
            </a:r>
          </a:p>
        </p:txBody>
      </p:sp>
      <p:sp>
        <p:nvSpPr>
          <p:cNvPr id="11" name="TextBox 10"/>
          <p:cNvSpPr txBox="1"/>
          <p:nvPr/>
        </p:nvSpPr>
        <p:spPr>
          <a:xfrm>
            <a:off x="8354886" y="3672759"/>
            <a:ext cx="3712790" cy="1554272"/>
          </a:xfrm>
          <a:prstGeom prst="rect">
            <a:avLst/>
          </a:prstGeom>
          <a:noFill/>
        </p:spPr>
        <p:txBody>
          <a:bodyPr wrap="square" rtlCol="0">
            <a:spAutoFit/>
          </a:bodyPr>
          <a:lstStyle/>
          <a:p>
            <a:r>
              <a:rPr lang="en-US" dirty="0"/>
              <a:t>Harp-DAAL-ALS:</a:t>
            </a:r>
          </a:p>
          <a:p>
            <a:r>
              <a:rPr lang="en-US" b="1" i="1" dirty="0"/>
              <a:t>25x to 40x</a:t>
            </a:r>
            <a:r>
              <a:rPr lang="en-US" dirty="0"/>
              <a:t> speedup over Spark-ALS</a:t>
            </a:r>
          </a:p>
          <a:p>
            <a:pPr marL="342900" indent="-342900">
              <a:buAutoNum type="arabicParenR"/>
            </a:pPr>
            <a:r>
              <a:rPr lang="en-US" dirty="0"/>
              <a:t>Fast single node performance</a:t>
            </a:r>
          </a:p>
          <a:p>
            <a:pPr marL="342900" indent="-342900">
              <a:buAutoNum type="arabicParenR"/>
            </a:pPr>
            <a:r>
              <a:rPr lang="en-US" dirty="0"/>
              <a:t>ALS algorithm is not scalable (high communication ratio)</a:t>
            </a:r>
          </a:p>
        </p:txBody>
      </p:sp>
      <p:sp>
        <p:nvSpPr>
          <p:cNvPr id="12" name="TextBox 11"/>
          <p:cNvSpPr txBox="1"/>
          <p:nvPr/>
        </p:nvSpPr>
        <p:spPr>
          <a:xfrm>
            <a:off x="423268" y="6122280"/>
            <a:ext cx="10946020" cy="677108"/>
          </a:xfrm>
          <a:prstGeom prst="rect">
            <a:avLst/>
          </a:prstGeom>
          <a:noFill/>
        </p:spPr>
        <p:txBody>
          <a:bodyPr wrap="square" rtlCol="0">
            <a:spAutoFit/>
          </a:bodyPr>
          <a:lstStyle/>
          <a:p>
            <a:r>
              <a:rPr lang="en-US" b="1" i="1" dirty="0">
                <a:solidFill>
                  <a:srgbClr val="7030A0"/>
                </a:solidFill>
              </a:rPr>
              <a:t>Harp-DAAL combines the benefits from local computation (DAAL kernels) and communication operations (Harp), which is much better than Spark solution and comparable to MPI solution. </a:t>
            </a:r>
          </a:p>
        </p:txBody>
      </p:sp>
    </p:spTree>
    <p:extLst>
      <p:ext uri="{BB962C8B-B14F-4D97-AF65-F5344CB8AC3E}">
        <p14:creationId xmlns:p14="http://schemas.microsoft.com/office/powerpoint/2010/main" val="3632113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376921" y="212298"/>
            <a:ext cx="9187964" cy="784830"/>
          </a:xfrm>
          <a:prstGeom prst="rect">
            <a:avLst/>
          </a:prstGeom>
          <a:noFill/>
        </p:spPr>
        <p:txBody>
          <a:bodyPr wrap="none" rtlCol="0">
            <a:spAutoFit/>
          </a:bodyPr>
          <a:lstStyle/>
          <a:p>
            <a:r>
              <a:rPr lang="en-US" sz="4500" dirty="0">
                <a:latin typeface="+mj-lt"/>
                <a:ea typeface="+mj-ea"/>
                <a:cs typeface="+mj-cs"/>
              </a:rPr>
              <a:t>Breakdown of Intra-node Performance</a:t>
            </a:r>
          </a:p>
        </p:txBody>
      </p:sp>
      <p:sp>
        <p:nvSpPr>
          <p:cNvPr id="11" name="TextBox 10"/>
          <p:cNvSpPr txBox="1"/>
          <p:nvPr/>
        </p:nvSpPr>
        <p:spPr>
          <a:xfrm>
            <a:off x="845219" y="4151775"/>
            <a:ext cx="10644939" cy="2139047"/>
          </a:xfrm>
          <a:prstGeom prst="rect">
            <a:avLst/>
          </a:prstGeom>
          <a:noFill/>
        </p:spPr>
        <p:txBody>
          <a:bodyPr wrap="square" rtlCol="0">
            <a:spAutoFit/>
          </a:bodyPr>
          <a:lstStyle/>
          <a:p>
            <a:r>
              <a:rPr lang="en-US" dirty="0"/>
              <a:t>Thread scalability:</a:t>
            </a:r>
          </a:p>
          <a:p>
            <a:pPr marL="342900" indent="-174625">
              <a:buFont typeface="Arial" panose="020B0604020202020204" pitchFamily="34" charset="0"/>
              <a:buChar char="•"/>
            </a:pPr>
            <a:r>
              <a:rPr lang="en-US" dirty="0"/>
              <a:t>Harp-DAAL best threads number: 64 (K-means, ALS) and 128 (MF-SGD), more than 128 threads no performance gain</a:t>
            </a:r>
          </a:p>
          <a:p>
            <a:pPr marL="577850" indent="-230188">
              <a:buFont typeface="Courier New" panose="02070309020205020404" pitchFamily="49" charset="0"/>
              <a:buChar char="o"/>
            </a:pPr>
            <a:r>
              <a:rPr lang="en-US" dirty="0"/>
              <a:t>communications between cores intensify </a:t>
            </a:r>
          </a:p>
          <a:p>
            <a:pPr marL="577850" indent="-230188">
              <a:buFont typeface="Courier New" panose="02070309020205020404" pitchFamily="49" charset="0"/>
              <a:buChar char="o"/>
            </a:pPr>
            <a:r>
              <a:rPr lang="en-US" dirty="0"/>
              <a:t>cache capacity per thread also drops significantly </a:t>
            </a:r>
          </a:p>
          <a:p>
            <a:pPr marL="342900" indent="-174625">
              <a:buFont typeface="Arial" panose="020B0604020202020204" pitchFamily="34" charset="0"/>
              <a:buChar char="•"/>
            </a:pPr>
            <a:r>
              <a:rPr lang="en-US" dirty="0"/>
              <a:t>Spark best threads number 256, because Spark could not fully Utilize AVX-512 VPUs</a:t>
            </a:r>
          </a:p>
          <a:p>
            <a:pPr marL="342900" indent="-174625">
              <a:buFont typeface="Arial" panose="020B0604020202020204" pitchFamily="34" charset="0"/>
              <a:buChar char="•"/>
            </a:pPr>
            <a:r>
              <a:rPr lang="en-US" dirty="0"/>
              <a:t>NOMAD-SGD could use AVX VPU, thus has 64 its best thread as that of Harp-DAAL-SGD</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7033"/>
            <a:ext cx="3898587" cy="278948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505" y="1217034"/>
            <a:ext cx="3986864" cy="278948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505" y="1205322"/>
            <a:ext cx="3886200" cy="2801193"/>
          </a:xfrm>
          <a:prstGeom prst="rect">
            <a:avLst/>
          </a:prstGeom>
        </p:spPr>
      </p:pic>
    </p:spTree>
    <p:extLst>
      <p:ext uri="{BB962C8B-B14F-4D97-AF65-F5344CB8AC3E}">
        <p14:creationId xmlns:p14="http://schemas.microsoft.com/office/powerpoint/2010/main" val="910815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442514" y="164172"/>
            <a:ext cx="9187964" cy="784830"/>
          </a:xfrm>
          <a:prstGeom prst="rect">
            <a:avLst/>
          </a:prstGeom>
          <a:noFill/>
        </p:spPr>
        <p:txBody>
          <a:bodyPr wrap="none" rtlCol="0">
            <a:spAutoFit/>
          </a:bodyPr>
          <a:lstStyle/>
          <a:p>
            <a:r>
              <a:rPr lang="en-US" sz="4500" dirty="0">
                <a:latin typeface="+mj-lt"/>
                <a:ea typeface="+mj-ea"/>
                <a:cs typeface="+mj-cs"/>
              </a:rPr>
              <a:t>Breakdown of Intra-node Performance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918" y="981289"/>
            <a:ext cx="9319153" cy="4447055"/>
          </a:xfrm>
          <a:prstGeom prst="rect">
            <a:avLst/>
          </a:prstGeom>
        </p:spPr>
      </p:pic>
      <p:sp>
        <p:nvSpPr>
          <p:cNvPr id="4" name="TextBox 3"/>
          <p:cNvSpPr txBox="1"/>
          <p:nvPr/>
        </p:nvSpPr>
        <p:spPr>
          <a:xfrm>
            <a:off x="1806691" y="5581818"/>
            <a:ext cx="9117984" cy="677108"/>
          </a:xfrm>
          <a:prstGeom prst="rect">
            <a:avLst/>
          </a:prstGeom>
          <a:noFill/>
        </p:spPr>
        <p:txBody>
          <a:bodyPr wrap="square" rtlCol="0">
            <a:spAutoFit/>
          </a:bodyPr>
          <a:lstStyle/>
          <a:p>
            <a:r>
              <a:rPr lang="en-US" dirty="0"/>
              <a:t>Spark-</a:t>
            </a:r>
            <a:r>
              <a:rPr lang="en-US" dirty="0" err="1"/>
              <a:t>Kmeans</a:t>
            </a:r>
            <a:r>
              <a:rPr lang="en-US" dirty="0"/>
              <a:t> and Spark-ALS dominated by  Computation (retiring), no AVX-512 to reduce </a:t>
            </a:r>
          </a:p>
          <a:p>
            <a:r>
              <a:rPr lang="en-US" dirty="0"/>
              <a:t>retiring  Instructions, Harp-DAAL improves L1 cache bandwidth utilization due to AVX-512</a:t>
            </a:r>
          </a:p>
        </p:txBody>
      </p:sp>
    </p:spTree>
    <p:extLst>
      <p:ext uri="{BB962C8B-B14F-4D97-AF65-F5344CB8AC3E}">
        <p14:creationId xmlns:p14="http://schemas.microsoft.com/office/powerpoint/2010/main" val="1399013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82" y="919611"/>
            <a:ext cx="10515600" cy="1325563"/>
          </a:xfrm>
        </p:spPr>
        <p:txBody>
          <a:bodyPr>
            <a:normAutofit/>
          </a:bodyPr>
          <a:lstStyle/>
          <a:p>
            <a:r>
              <a:rPr lang="en-US" sz="2400" dirty="0">
                <a:latin typeface="+mn-lt"/>
                <a:ea typeface="+mn-ea"/>
                <a:cs typeface="+mn-cs"/>
              </a:rPr>
              <a:t>Data Conversion Challenge</a:t>
            </a:r>
          </a:p>
        </p:txBody>
      </p:sp>
      <p:sp>
        <p:nvSpPr>
          <p:cNvPr id="5" name="Can 4"/>
          <p:cNvSpPr/>
          <p:nvPr/>
        </p:nvSpPr>
        <p:spPr>
          <a:xfrm>
            <a:off x="1565936" y="1834317"/>
            <a:ext cx="1527933" cy="13155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prstClr val="white"/>
                </a:solidFill>
                <a:effectLst>
                  <a:outerShdw blurRad="38100" dist="19050" dir="2700000" algn="tl" rotWithShape="0">
                    <a:prstClr val="black">
                      <a:alpha val="40000"/>
                    </a:prstClr>
                  </a:outerShdw>
                </a:effectLst>
              </a:rPr>
              <a:t>Harp Data</a:t>
            </a:r>
          </a:p>
        </p:txBody>
      </p:sp>
      <p:sp>
        <p:nvSpPr>
          <p:cNvPr id="6" name="Can 5"/>
          <p:cNvSpPr/>
          <p:nvPr/>
        </p:nvSpPr>
        <p:spPr>
          <a:xfrm>
            <a:off x="4819516" y="1834317"/>
            <a:ext cx="1527933" cy="13155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DAAL Java API</a:t>
            </a:r>
          </a:p>
        </p:txBody>
      </p:sp>
      <p:sp>
        <p:nvSpPr>
          <p:cNvPr id="7" name="Can 6"/>
          <p:cNvSpPr/>
          <p:nvPr/>
        </p:nvSpPr>
        <p:spPr>
          <a:xfrm>
            <a:off x="8073096" y="1834317"/>
            <a:ext cx="1527933" cy="13155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DAAL Native Kernel</a:t>
            </a:r>
          </a:p>
        </p:txBody>
      </p:sp>
      <p:sp>
        <p:nvSpPr>
          <p:cNvPr id="11" name="TextBox 10"/>
          <p:cNvSpPr txBox="1"/>
          <p:nvPr/>
        </p:nvSpPr>
        <p:spPr>
          <a:xfrm>
            <a:off x="1179446" y="3477550"/>
            <a:ext cx="2297039" cy="677108"/>
          </a:xfrm>
          <a:prstGeom prst="rect">
            <a:avLst/>
          </a:prstGeom>
          <a:noFill/>
        </p:spPr>
        <p:txBody>
          <a:bodyPr wrap="none" rtlCol="0">
            <a:spAutoFit/>
          </a:bodyPr>
          <a:lstStyle/>
          <a:p>
            <a:pPr marL="285750" indent="-285750">
              <a:buFont typeface="Arial" charset="0"/>
              <a:buChar char="•"/>
            </a:pPr>
            <a:r>
              <a:rPr lang="en-US" dirty="0">
                <a:solidFill>
                  <a:prstClr val="black"/>
                </a:solidFill>
              </a:rPr>
              <a:t>Table&lt;</a:t>
            </a:r>
            <a:r>
              <a:rPr lang="en-US" dirty="0" err="1">
                <a:solidFill>
                  <a:prstClr val="black"/>
                </a:solidFill>
              </a:rPr>
              <a:t>Obj</a:t>
            </a:r>
            <a:r>
              <a:rPr lang="en-US" dirty="0">
                <a:solidFill>
                  <a:prstClr val="black"/>
                </a:solidFill>
              </a:rPr>
              <a:t>&gt; </a:t>
            </a:r>
          </a:p>
          <a:p>
            <a:pPr marL="285750" indent="-285750">
              <a:buFont typeface="Arial" charset="0"/>
              <a:buChar char="•"/>
            </a:pPr>
            <a:r>
              <a:rPr lang="en-US" dirty="0">
                <a:solidFill>
                  <a:prstClr val="black"/>
                </a:solidFill>
              </a:rPr>
              <a:t>Data on JVM Heap</a:t>
            </a:r>
          </a:p>
        </p:txBody>
      </p:sp>
      <p:sp>
        <p:nvSpPr>
          <p:cNvPr id="12" name="TextBox 11"/>
          <p:cNvSpPr txBox="1"/>
          <p:nvPr/>
        </p:nvSpPr>
        <p:spPr>
          <a:xfrm>
            <a:off x="4732017" y="3477544"/>
            <a:ext cx="2915479" cy="969496"/>
          </a:xfrm>
          <a:prstGeom prst="rect">
            <a:avLst/>
          </a:prstGeom>
          <a:noFill/>
        </p:spPr>
        <p:txBody>
          <a:bodyPr wrap="square" rtlCol="0">
            <a:spAutoFit/>
          </a:bodyPr>
          <a:lstStyle/>
          <a:p>
            <a:pPr marL="285750" indent="-285750">
              <a:buFont typeface="Arial" charset="0"/>
              <a:buChar char="•"/>
            </a:pPr>
            <a:r>
              <a:rPr lang="en-US" dirty="0" err="1">
                <a:solidFill>
                  <a:prstClr val="black"/>
                </a:solidFill>
              </a:rPr>
              <a:t>NumericTable</a:t>
            </a:r>
            <a:endParaRPr lang="en-US" dirty="0">
              <a:solidFill>
                <a:prstClr val="black"/>
              </a:solidFill>
            </a:endParaRPr>
          </a:p>
          <a:p>
            <a:pPr marL="285750" indent="-285750">
              <a:buFont typeface="Arial" charset="0"/>
              <a:buChar char="•"/>
            </a:pPr>
            <a:r>
              <a:rPr lang="en-US" dirty="0">
                <a:solidFill>
                  <a:prstClr val="black"/>
                </a:solidFill>
              </a:rPr>
              <a:t>Data on JVM heap </a:t>
            </a:r>
          </a:p>
          <a:p>
            <a:pPr marL="285750" indent="-285750">
              <a:buFont typeface="Arial" charset="0"/>
              <a:buChar char="•"/>
            </a:pPr>
            <a:r>
              <a:rPr lang="en-US" dirty="0">
                <a:solidFill>
                  <a:prstClr val="black"/>
                </a:solidFill>
              </a:rPr>
              <a:t>Data on Native Memory</a:t>
            </a:r>
          </a:p>
        </p:txBody>
      </p:sp>
      <p:sp>
        <p:nvSpPr>
          <p:cNvPr id="13" name="TextBox 12"/>
          <p:cNvSpPr txBox="1"/>
          <p:nvPr/>
        </p:nvSpPr>
        <p:spPr>
          <a:xfrm>
            <a:off x="8073096" y="3477550"/>
            <a:ext cx="2843471" cy="677108"/>
          </a:xfrm>
          <a:prstGeom prst="rect">
            <a:avLst/>
          </a:prstGeom>
          <a:noFill/>
        </p:spPr>
        <p:txBody>
          <a:bodyPr wrap="none" rtlCol="0">
            <a:spAutoFit/>
          </a:bodyPr>
          <a:lstStyle/>
          <a:p>
            <a:pPr marL="285750" indent="-285750">
              <a:buFont typeface="Arial" charset="0"/>
              <a:buChar char="•"/>
            </a:pPr>
            <a:r>
              <a:rPr lang="en-US" dirty="0" err="1">
                <a:solidFill>
                  <a:prstClr val="black"/>
                </a:solidFill>
              </a:rPr>
              <a:t>MicroTable</a:t>
            </a:r>
            <a:endParaRPr lang="en-US" dirty="0">
              <a:solidFill>
                <a:prstClr val="black"/>
              </a:solidFill>
            </a:endParaRPr>
          </a:p>
          <a:p>
            <a:pPr marL="285750" indent="-285750">
              <a:buFont typeface="Arial" charset="0"/>
              <a:buChar char="•"/>
            </a:pPr>
            <a:r>
              <a:rPr lang="en-US" dirty="0">
                <a:solidFill>
                  <a:prstClr val="black"/>
                </a:solidFill>
              </a:rPr>
              <a:t>Data on Native Memory</a:t>
            </a:r>
          </a:p>
        </p:txBody>
      </p:sp>
      <p:sp>
        <p:nvSpPr>
          <p:cNvPr id="14" name="Right Arrow 13"/>
          <p:cNvSpPr/>
          <p:nvPr/>
        </p:nvSpPr>
        <p:spPr>
          <a:xfrm>
            <a:off x="3467487" y="224977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a:off x="6780531" y="224977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074013" y="4625289"/>
            <a:ext cx="7665175" cy="2139047"/>
          </a:xfrm>
          <a:prstGeom prst="rect">
            <a:avLst/>
          </a:prstGeom>
          <a:noFill/>
        </p:spPr>
        <p:txBody>
          <a:bodyPr wrap="none" rtlCol="0">
            <a:spAutoFit/>
          </a:bodyPr>
          <a:lstStyle/>
          <a:p>
            <a:r>
              <a:rPr lang="en-US" dirty="0">
                <a:solidFill>
                  <a:prstClr val="black"/>
                </a:solidFill>
              </a:rPr>
              <a:t>Store data at DAAL Java API in two ways</a:t>
            </a:r>
          </a:p>
          <a:p>
            <a:endParaRPr lang="en-US" dirty="0">
              <a:solidFill>
                <a:prstClr val="black"/>
              </a:solidFill>
            </a:endParaRPr>
          </a:p>
          <a:p>
            <a:pPr marL="285750" indent="-285750">
              <a:buFont typeface="Arial" charset="0"/>
              <a:buChar char="•"/>
            </a:pPr>
            <a:r>
              <a:rPr lang="en-US" dirty="0">
                <a:solidFill>
                  <a:prstClr val="black"/>
                </a:solidFill>
              </a:rPr>
              <a:t>Keep Data on JVM heap (no contiguous memory access requirement )</a:t>
            </a:r>
          </a:p>
          <a:p>
            <a:pPr marL="742950" lvl="1" indent="-285750">
              <a:buFont typeface="Arial" charset="0"/>
              <a:buChar char="•"/>
            </a:pPr>
            <a:r>
              <a:rPr lang="en-US" dirty="0">
                <a:solidFill>
                  <a:prstClr val="black"/>
                </a:solidFill>
              </a:rPr>
              <a:t>Small size </a:t>
            </a:r>
            <a:r>
              <a:rPr lang="en-US" dirty="0" err="1">
                <a:solidFill>
                  <a:prstClr val="black"/>
                </a:solidFill>
              </a:rPr>
              <a:t>DirectByteBuffer</a:t>
            </a:r>
            <a:r>
              <a:rPr lang="en-US" dirty="0">
                <a:solidFill>
                  <a:prstClr val="black"/>
                </a:solidFill>
              </a:rPr>
              <a:t> and parallel copy (</a:t>
            </a:r>
            <a:r>
              <a:rPr lang="en-US" dirty="0" err="1">
                <a:solidFill>
                  <a:prstClr val="black"/>
                </a:solidFill>
              </a:rPr>
              <a:t>OpenMP</a:t>
            </a:r>
            <a:r>
              <a:rPr lang="en-US" dirty="0">
                <a:solidFill>
                  <a:prstClr val="black"/>
                </a:solidFill>
              </a:rPr>
              <a:t>)</a:t>
            </a:r>
          </a:p>
          <a:p>
            <a:pPr lvl="1"/>
            <a:endParaRPr lang="en-US" dirty="0">
              <a:solidFill>
                <a:prstClr val="black"/>
              </a:solidFill>
            </a:endParaRPr>
          </a:p>
          <a:p>
            <a:pPr marL="285750" indent="-285750">
              <a:buFont typeface="Arial" charset="0"/>
              <a:buChar char="•"/>
            </a:pPr>
            <a:r>
              <a:rPr lang="en-US" dirty="0">
                <a:solidFill>
                  <a:prstClr val="black"/>
                </a:solidFill>
              </a:rPr>
              <a:t>Keep Data on Native Memory ( contiguous memory access requirement )</a:t>
            </a:r>
          </a:p>
          <a:p>
            <a:pPr marL="742950" lvl="1" indent="-285750">
              <a:buFont typeface="Arial" charset="0"/>
              <a:buChar char="•"/>
            </a:pPr>
            <a:r>
              <a:rPr lang="en-US" dirty="0">
                <a:solidFill>
                  <a:prstClr val="black"/>
                </a:solidFill>
              </a:rPr>
              <a:t>Large size </a:t>
            </a:r>
            <a:r>
              <a:rPr lang="en-US" dirty="0" err="1">
                <a:solidFill>
                  <a:prstClr val="black"/>
                </a:solidFill>
              </a:rPr>
              <a:t>DirectByteBuffer</a:t>
            </a:r>
            <a:r>
              <a:rPr lang="en-US" dirty="0">
                <a:solidFill>
                  <a:prstClr val="black"/>
                </a:solidFill>
              </a:rPr>
              <a:t> and bulk copy </a:t>
            </a:r>
          </a:p>
        </p:txBody>
      </p:sp>
      <p:sp>
        <p:nvSpPr>
          <p:cNvPr id="19" name="TextBox 18"/>
          <p:cNvSpPr txBox="1"/>
          <p:nvPr/>
        </p:nvSpPr>
        <p:spPr>
          <a:xfrm>
            <a:off x="8220394" y="4108486"/>
            <a:ext cx="2761269" cy="677108"/>
          </a:xfrm>
          <a:prstGeom prst="rect">
            <a:avLst/>
          </a:prstGeom>
          <a:noFill/>
        </p:spPr>
        <p:txBody>
          <a:bodyPr wrap="none" rtlCol="0">
            <a:spAutoFit/>
          </a:bodyPr>
          <a:lstStyle/>
          <a:p>
            <a:r>
              <a:rPr lang="en-US" dirty="0">
                <a:solidFill>
                  <a:prstClr val="black"/>
                </a:solidFill>
              </a:rPr>
              <a:t>A single </a:t>
            </a:r>
            <a:r>
              <a:rPr lang="en-US" dirty="0" err="1">
                <a:solidFill>
                  <a:prstClr val="black"/>
                </a:solidFill>
              </a:rPr>
              <a:t>DirectByteBuffer</a:t>
            </a:r>
            <a:r>
              <a:rPr lang="en-US" dirty="0">
                <a:solidFill>
                  <a:prstClr val="black"/>
                </a:solidFill>
              </a:rPr>
              <a:t>  </a:t>
            </a:r>
          </a:p>
          <a:p>
            <a:r>
              <a:rPr lang="en-US" dirty="0">
                <a:solidFill>
                  <a:prstClr val="black"/>
                </a:solidFill>
              </a:rPr>
              <a:t>has a size </a:t>
            </a:r>
            <a:r>
              <a:rPr lang="en-US" dirty="0" err="1">
                <a:solidFill>
                  <a:prstClr val="black"/>
                </a:solidFill>
              </a:rPr>
              <a:t>limite</a:t>
            </a:r>
            <a:r>
              <a:rPr lang="en-US" dirty="0">
                <a:solidFill>
                  <a:prstClr val="black"/>
                </a:solidFill>
              </a:rPr>
              <a:t> of 2 GB</a:t>
            </a:r>
          </a:p>
        </p:txBody>
      </p:sp>
      <p:pic>
        <p:nvPicPr>
          <p:cNvPr id="16" name="Picture 15"/>
          <p:cNvPicPr>
            <a:picLocks noChangeAspect="1"/>
          </p:cNvPicPr>
          <p:nvPr/>
        </p:nvPicPr>
        <p:blipFill>
          <a:blip r:embed="rId2"/>
          <a:stretch>
            <a:fillRect/>
          </a:stretch>
        </p:blipFill>
        <p:spPr>
          <a:xfrm>
            <a:off x="0" y="-191474"/>
            <a:ext cx="12192000" cy="1111085"/>
          </a:xfrm>
          <a:prstGeom prst="rect">
            <a:avLst/>
          </a:prstGeom>
        </p:spPr>
      </p:pic>
      <p:sp>
        <p:nvSpPr>
          <p:cNvPr id="17" name="Title 1"/>
          <p:cNvSpPr txBox="1">
            <a:spLocks/>
          </p:cNvSpPr>
          <p:nvPr/>
        </p:nvSpPr>
        <p:spPr>
          <a:xfrm>
            <a:off x="284747" y="539332"/>
            <a:ext cx="10972800" cy="1143001"/>
          </a:xfrm>
          <a:prstGeom prst="rect">
            <a:avLst/>
          </a:prstGeom>
        </p:spPr>
        <p:txBody>
          <a:bodyPr vert="horz" lIns="91308" tIns="45660" rIns="91308" bIns="45660" rtlCol="0" anchor="ctr">
            <a:normAutofit/>
          </a:bodyPr>
          <a:lstStyle>
            <a:lvl1pPr algn="ctr" defTabSz="913108" rtl="0" eaLnBrk="1" latinLnBrk="0" hangingPunct="1">
              <a:spcBef>
                <a:spcPct val="0"/>
              </a:spcBef>
              <a:buNone/>
              <a:defRPr sz="4500" kern="1200">
                <a:solidFill>
                  <a:schemeClr val="tx1"/>
                </a:solidFill>
                <a:latin typeface="+mj-lt"/>
                <a:ea typeface="+mj-ea"/>
                <a:cs typeface="+mj-cs"/>
              </a:defRPr>
            </a:lvl1pPr>
          </a:lstStyle>
          <a:p>
            <a:r>
              <a:rPr lang="en-US"/>
              <a:t>Code Optimization Highlights</a:t>
            </a:r>
            <a:endParaRPr lang="en-US" dirty="0"/>
          </a:p>
        </p:txBody>
      </p:sp>
    </p:spTree>
    <p:extLst>
      <p:ext uri="{BB962C8B-B14F-4D97-AF65-F5344CB8AC3E}">
        <p14:creationId xmlns:p14="http://schemas.microsoft.com/office/powerpoint/2010/main" val="3728160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947" y="699075"/>
            <a:ext cx="5715000" cy="22733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39" y="3647231"/>
            <a:ext cx="6223000" cy="2552700"/>
          </a:xfrm>
          <a:prstGeom prst="rect">
            <a:avLst/>
          </a:prstGeom>
        </p:spPr>
      </p:pic>
      <p:sp>
        <p:nvSpPr>
          <p:cNvPr id="7" name="TextBox 6"/>
          <p:cNvSpPr txBox="1"/>
          <p:nvPr/>
        </p:nvSpPr>
        <p:spPr>
          <a:xfrm>
            <a:off x="560439" y="176981"/>
            <a:ext cx="5064592" cy="461665"/>
          </a:xfrm>
          <a:prstGeom prst="rect">
            <a:avLst/>
          </a:prstGeom>
          <a:noFill/>
        </p:spPr>
        <p:txBody>
          <a:bodyPr wrap="none" rtlCol="0">
            <a:spAutoFit/>
          </a:bodyPr>
          <a:lstStyle/>
          <a:p>
            <a:r>
              <a:rPr lang="en-US" sz="2400" b="1" dirty="0"/>
              <a:t>Data Structures of Harp &amp; Intel’s DAAL</a:t>
            </a:r>
          </a:p>
        </p:txBody>
      </p:sp>
      <p:sp>
        <p:nvSpPr>
          <p:cNvPr id="8" name="TextBox 7"/>
          <p:cNvSpPr txBox="1"/>
          <p:nvPr/>
        </p:nvSpPr>
        <p:spPr>
          <a:xfrm>
            <a:off x="2001346" y="3125137"/>
            <a:ext cx="3174202" cy="369332"/>
          </a:xfrm>
          <a:prstGeom prst="rect">
            <a:avLst/>
          </a:prstGeom>
          <a:noFill/>
        </p:spPr>
        <p:txBody>
          <a:bodyPr wrap="none" rtlCol="0">
            <a:spAutoFit/>
          </a:bodyPr>
          <a:lstStyle/>
          <a:p>
            <a:r>
              <a:rPr lang="en-US" i="1" dirty="0"/>
              <a:t>Harp Table consists of Partitions</a:t>
            </a:r>
          </a:p>
        </p:txBody>
      </p:sp>
      <p:sp>
        <p:nvSpPr>
          <p:cNvPr id="9" name="TextBox 8"/>
          <p:cNvSpPr txBox="1"/>
          <p:nvPr/>
        </p:nvSpPr>
        <p:spPr>
          <a:xfrm>
            <a:off x="1413179" y="6073293"/>
            <a:ext cx="4517519" cy="369332"/>
          </a:xfrm>
          <a:prstGeom prst="rect">
            <a:avLst/>
          </a:prstGeom>
          <a:noFill/>
        </p:spPr>
        <p:txBody>
          <a:bodyPr wrap="none" rtlCol="0">
            <a:spAutoFit/>
          </a:bodyPr>
          <a:lstStyle/>
          <a:p>
            <a:r>
              <a:rPr lang="en-US" i="1" dirty="0"/>
              <a:t>DAAL Table has different types of Data storage</a:t>
            </a:r>
          </a:p>
        </p:txBody>
      </p:sp>
      <p:sp>
        <p:nvSpPr>
          <p:cNvPr id="10" name="TextBox 9"/>
          <p:cNvSpPr txBox="1"/>
          <p:nvPr/>
        </p:nvSpPr>
        <p:spPr>
          <a:xfrm>
            <a:off x="7032030" y="546313"/>
            <a:ext cx="4294731" cy="2031325"/>
          </a:xfrm>
          <a:prstGeom prst="rect">
            <a:avLst/>
          </a:prstGeom>
          <a:noFill/>
        </p:spPr>
        <p:txBody>
          <a:bodyPr wrap="square" rtlCol="0">
            <a:spAutoFit/>
          </a:bodyPr>
          <a:lstStyle/>
          <a:p>
            <a:r>
              <a:rPr lang="en-US" dirty="0"/>
              <a:t>Table&lt;</a:t>
            </a:r>
            <a:r>
              <a:rPr lang="en-US" dirty="0" err="1"/>
              <a:t>Obj</a:t>
            </a:r>
            <a:r>
              <a:rPr lang="en-US" dirty="0"/>
              <a:t>&gt; in Harp has a three-level data </a:t>
            </a:r>
          </a:p>
          <a:p>
            <a:r>
              <a:rPr lang="en-US" dirty="0"/>
              <a:t>Hierarchy</a:t>
            </a:r>
          </a:p>
          <a:p>
            <a:endParaRPr lang="en-US" dirty="0"/>
          </a:p>
          <a:p>
            <a:pPr marL="285750" indent="-285750">
              <a:buFont typeface="Arial" charset="0"/>
              <a:buChar char="•"/>
            </a:pPr>
            <a:r>
              <a:rPr lang="en-US" dirty="0"/>
              <a:t>Table: consists of partitions</a:t>
            </a:r>
          </a:p>
          <a:p>
            <a:pPr marL="285750" indent="-285750">
              <a:buFont typeface="Arial" charset="0"/>
              <a:buChar char="•"/>
            </a:pPr>
            <a:r>
              <a:rPr lang="en-US" dirty="0"/>
              <a:t>Partition: partition id, container</a:t>
            </a:r>
          </a:p>
          <a:p>
            <a:pPr marL="285750" indent="-285750">
              <a:buFont typeface="Arial" charset="0"/>
              <a:buChar char="•"/>
            </a:pPr>
            <a:r>
              <a:rPr lang="en-US" dirty="0"/>
              <a:t>Data container: wrap up Java </a:t>
            </a:r>
            <a:r>
              <a:rPr lang="en-US" dirty="0" err="1"/>
              <a:t>objs</a:t>
            </a:r>
            <a:r>
              <a:rPr lang="en-US" dirty="0"/>
              <a:t>, primitive arrays</a:t>
            </a:r>
          </a:p>
        </p:txBody>
      </p:sp>
      <p:sp>
        <p:nvSpPr>
          <p:cNvPr id="11" name="TextBox 10"/>
          <p:cNvSpPr txBox="1"/>
          <p:nvPr/>
        </p:nvSpPr>
        <p:spPr>
          <a:xfrm>
            <a:off x="7167716" y="2731401"/>
            <a:ext cx="4870757" cy="677108"/>
          </a:xfrm>
          <a:prstGeom prst="rect">
            <a:avLst/>
          </a:prstGeom>
          <a:noFill/>
        </p:spPr>
        <p:txBody>
          <a:bodyPr wrap="none" rtlCol="0">
            <a:spAutoFit/>
          </a:bodyPr>
          <a:lstStyle/>
          <a:p>
            <a:r>
              <a:rPr lang="en-US" b="1" i="1" dirty="0">
                <a:solidFill>
                  <a:schemeClr val="accent1"/>
                </a:solidFill>
              </a:rPr>
              <a:t>Data in different partitions, non-contiguous in </a:t>
            </a:r>
          </a:p>
          <a:p>
            <a:r>
              <a:rPr lang="en-US" b="1" i="1" dirty="0">
                <a:solidFill>
                  <a:schemeClr val="accent1"/>
                </a:solidFill>
              </a:rPr>
              <a:t>memory</a:t>
            </a:r>
          </a:p>
        </p:txBody>
      </p:sp>
      <p:sp>
        <p:nvSpPr>
          <p:cNvPr id="12" name="TextBox 11"/>
          <p:cNvSpPr txBox="1"/>
          <p:nvPr/>
        </p:nvSpPr>
        <p:spPr>
          <a:xfrm>
            <a:off x="7167716" y="3647231"/>
            <a:ext cx="4195379" cy="923330"/>
          </a:xfrm>
          <a:prstGeom prst="rect">
            <a:avLst/>
          </a:prstGeom>
          <a:noFill/>
        </p:spPr>
        <p:txBody>
          <a:bodyPr wrap="none" rtlCol="0">
            <a:spAutoFit/>
          </a:bodyPr>
          <a:lstStyle/>
          <a:p>
            <a:r>
              <a:rPr lang="en-US" dirty="0" err="1"/>
              <a:t>NumericTable</a:t>
            </a:r>
            <a:r>
              <a:rPr lang="en-US" dirty="0"/>
              <a:t> in DAAL stores data either in</a:t>
            </a:r>
          </a:p>
          <a:p>
            <a:r>
              <a:rPr lang="en-US" dirty="0"/>
              <a:t>Contiguous memory space (native side) </a:t>
            </a:r>
          </a:p>
          <a:p>
            <a:r>
              <a:rPr lang="en-US" dirty="0"/>
              <a:t>or non-contiguous arrays (Java heap side)</a:t>
            </a:r>
          </a:p>
        </p:txBody>
      </p:sp>
      <p:sp>
        <p:nvSpPr>
          <p:cNvPr id="13" name="TextBox 12"/>
          <p:cNvSpPr txBox="1"/>
          <p:nvPr/>
        </p:nvSpPr>
        <p:spPr>
          <a:xfrm>
            <a:off x="7167716" y="4923581"/>
            <a:ext cx="5005729" cy="677108"/>
          </a:xfrm>
          <a:prstGeom prst="rect">
            <a:avLst/>
          </a:prstGeom>
          <a:noFill/>
        </p:spPr>
        <p:txBody>
          <a:bodyPr wrap="none" rtlCol="0">
            <a:spAutoFit/>
          </a:bodyPr>
          <a:lstStyle/>
          <a:p>
            <a:r>
              <a:rPr lang="en-US" b="1" i="1" dirty="0">
                <a:solidFill>
                  <a:schemeClr val="accent1"/>
                </a:solidFill>
              </a:rPr>
              <a:t>Data in contiguous memory space favors matrix</a:t>
            </a:r>
          </a:p>
          <a:p>
            <a:r>
              <a:rPr lang="en-US" b="1" i="1" dirty="0">
                <a:solidFill>
                  <a:schemeClr val="accent1"/>
                </a:solidFill>
              </a:rPr>
              <a:t>operations with regular memory accesses. </a:t>
            </a:r>
          </a:p>
        </p:txBody>
      </p:sp>
    </p:spTree>
    <p:extLst>
      <p:ext uri="{BB962C8B-B14F-4D97-AF65-F5344CB8AC3E}">
        <p14:creationId xmlns:p14="http://schemas.microsoft.com/office/powerpoint/2010/main" val="241055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4694" y="288759"/>
            <a:ext cx="11176000" cy="762000"/>
          </a:xfrm>
        </p:spPr>
        <p:txBody>
          <a:bodyPr>
            <a:normAutofit/>
          </a:bodyPr>
          <a:lstStyle/>
          <a:p>
            <a:r>
              <a:rPr lang="en-US" sz="32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Scalable Parallel Interoperable Data Analytics Library</a:t>
            </a:r>
          </a:p>
        </p:txBody>
      </p:sp>
      <p:sp>
        <p:nvSpPr>
          <p:cNvPr id="3" name="Content Placeholder 2"/>
          <p:cNvSpPr>
            <a:spLocks noGrp="1"/>
          </p:cNvSpPr>
          <p:nvPr>
            <p:ph idx="4294967295"/>
          </p:nvPr>
        </p:nvSpPr>
        <p:spPr>
          <a:xfrm>
            <a:off x="959750" y="1319465"/>
            <a:ext cx="10364743" cy="5181600"/>
          </a:xfrm>
        </p:spPr>
        <p:txBody>
          <a:bodyPr>
            <a:normAutofit/>
          </a:bodyPr>
          <a:lstStyle/>
          <a:p>
            <a:pPr lvl="0">
              <a:spcAft>
                <a:spcPts val="600"/>
              </a:spcAft>
            </a:pPr>
            <a:r>
              <a:rPr lang="en-US" sz="2200" b="1" dirty="0"/>
              <a:t>MIDAS </a:t>
            </a:r>
            <a:r>
              <a:rPr lang="en-US" sz="2200" dirty="0"/>
              <a:t>integrating middleware that links HPC and ABDS now has several components including an architecture for Big Data analytics, an integration of HPC in communication and scheduling on ABDS; it also has rules to get high performance Java scientific code.</a:t>
            </a:r>
          </a:p>
          <a:p>
            <a:pPr lvl="0">
              <a:spcAft>
                <a:spcPts val="600"/>
              </a:spcAft>
            </a:pPr>
            <a:r>
              <a:rPr lang="en-US" sz="2200" b="1" dirty="0"/>
              <a:t>SPIDAL</a:t>
            </a:r>
            <a:r>
              <a:rPr lang="en-US" sz="2200" dirty="0"/>
              <a:t> (Scalable Parallel Interoperable Data Analytics Library) now has 20 members with domain specific and core algorithms.</a:t>
            </a:r>
          </a:p>
          <a:p>
            <a:pPr>
              <a:spcAft>
                <a:spcPts val="600"/>
              </a:spcAft>
            </a:pPr>
            <a:r>
              <a:rPr lang="en-US" sz="2200" b="1" dirty="0"/>
              <a:t>Language: </a:t>
            </a:r>
            <a:r>
              <a:rPr lang="en-US" sz="2200" dirty="0"/>
              <a:t>SPIDAL </a:t>
            </a:r>
            <a:r>
              <a:rPr lang="en-US" sz="2200" b="1" dirty="0"/>
              <a:t>Java</a:t>
            </a:r>
            <a:r>
              <a:rPr lang="en-US" sz="2200" dirty="0"/>
              <a:t> runs as fast as </a:t>
            </a:r>
            <a:r>
              <a:rPr lang="en-US" sz="2200" b="1" dirty="0"/>
              <a:t>C++</a:t>
            </a:r>
          </a:p>
          <a:p>
            <a:pPr>
              <a:spcAft>
                <a:spcPts val="600"/>
              </a:spcAft>
            </a:pPr>
            <a:r>
              <a:rPr lang="en-US" sz="2200" dirty="0"/>
              <a:t>Designed and Proposed </a:t>
            </a:r>
            <a:r>
              <a:rPr lang="en-US" sz="2200" b="1" dirty="0" err="1"/>
              <a:t>HPCCloud</a:t>
            </a:r>
            <a:r>
              <a:rPr lang="en-US" sz="2200" b="1" dirty="0"/>
              <a:t> </a:t>
            </a:r>
            <a:r>
              <a:rPr lang="en-US" sz="2200" dirty="0"/>
              <a:t>as hardware-software infrastructure supporting </a:t>
            </a:r>
          </a:p>
          <a:p>
            <a:pPr lvl="1">
              <a:spcAft>
                <a:spcPts val="600"/>
              </a:spcAft>
            </a:pPr>
            <a:r>
              <a:rPr lang="en-US" sz="2200" b="1" dirty="0"/>
              <a:t>Big Data Big Simulation </a:t>
            </a:r>
            <a:r>
              <a:rPr lang="en-US" sz="2200" dirty="0"/>
              <a:t>Convergence</a:t>
            </a:r>
          </a:p>
          <a:p>
            <a:pPr lvl="1">
              <a:spcAft>
                <a:spcPts val="600"/>
              </a:spcAft>
            </a:pPr>
            <a:r>
              <a:rPr lang="en-US" sz="2200" b="1" dirty="0"/>
              <a:t>Big Data Management </a:t>
            </a:r>
            <a:r>
              <a:rPr lang="en-US" sz="2200" dirty="0"/>
              <a:t>via Apache Stack ABDS</a:t>
            </a:r>
          </a:p>
          <a:p>
            <a:pPr lvl="1">
              <a:spcAft>
                <a:spcPts val="600"/>
              </a:spcAft>
            </a:pPr>
            <a:r>
              <a:rPr lang="en-US" sz="2200" b="1" dirty="0"/>
              <a:t>Big Data Analytics </a:t>
            </a:r>
            <a:r>
              <a:rPr lang="en-US" sz="2200" dirty="0"/>
              <a:t>using SPIDAL and other libraries</a:t>
            </a:r>
          </a:p>
          <a:p>
            <a:pPr lvl="0"/>
            <a:endParaRPr lang="en-US" sz="2200" dirty="0"/>
          </a:p>
          <a:p>
            <a:endParaRPr lang="en-US" sz="2200" dirty="0"/>
          </a:p>
        </p:txBody>
      </p:sp>
    </p:spTree>
    <p:extLst>
      <p:ext uri="{BB962C8B-B14F-4D97-AF65-F5344CB8AC3E}">
        <p14:creationId xmlns:p14="http://schemas.microsoft.com/office/powerpoint/2010/main" val="1417286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798" y="726850"/>
            <a:ext cx="3581400" cy="3911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502" y="853850"/>
            <a:ext cx="3873500" cy="3784600"/>
          </a:xfrm>
          <a:prstGeom prst="rect">
            <a:avLst/>
          </a:prstGeom>
        </p:spPr>
      </p:pic>
      <p:sp>
        <p:nvSpPr>
          <p:cNvPr id="7" name="TextBox 6"/>
          <p:cNvSpPr txBox="1"/>
          <p:nvPr/>
        </p:nvSpPr>
        <p:spPr>
          <a:xfrm>
            <a:off x="560439" y="176981"/>
            <a:ext cx="4013919" cy="461665"/>
          </a:xfrm>
          <a:prstGeom prst="rect">
            <a:avLst/>
          </a:prstGeom>
          <a:noFill/>
        </p:spPr>
        <p:txBody>
          <a:bodyPr wrap="none" rtlCol="0">
            <a:spAutoFit/>
          </a:bodyPr>
          <a:lstStyle/>
          <a:p>
            <a:r>
              <a:rPr lang="en-US" sz="2400" b="1" dirty="0"/>
              <a:t>Two Types of Data Conversion</a:t>
            </a:r>
          </a:p>
        </p:txBody>
      </p:sp>
      <p:sp>
        <p:nvSpPr>
          <p:cNvPr id="8" name="TextBox 7"/>
          <p:cNvSpPr txBox="1"/>
          <p:nvPr/>
        </p:nvSpPr>
        <p:spPr>
          <a:xfrm>
            <a:off x="974867" y="4818987"/>
            <a:ext cx="4243598" cy="1754326"/>
          </a:xfrm>
          <a:prstGeom prst="rect">
            <a:avLst/>
          </a:prstGeom>
          <a:noFill/>
        </p:spPr>
        <p:txBody>
          <a:bodyPr wrap="none" rtlCol="0">
            <a:spAutoFit/>
          </a:bodyPr>
          <a:lstStyle/>
          <a:p>
            <a:r>
              <a:rPr lang="en-US" b="1" i="1" dirty="0" err="1"/>
              <a:t>JavaBulkCopy</a:t>
            </a:r>
            <a:r>
              <a:rPr lang="en-US" dirty="0"/>
              <a:t>: </a:t>
            </a:r>
          </a:p>
          <a:p>
            <a:r>
              <a:rPr lang="en-US" dirty="0"/>
              <a:t>Dataflow: Harp Table&lt;</a:t>
            </a:r>
            <a:r>
              <a:rPr lang="en-US" dirty="0" err="1"/>
              <a:t>Obj</a:t>
            </a:r>
            <a:r>
              <a:rPr lang="en-US" dirty="0"/>
              <a:t>&gt; -----</a:t>
            </a:r>
          </a:p>
          <a:p>
            <a:r>
              <a:rPr lang="en-US" dirty="0"/>
              <a:t>Java primitive array ---- </a:t>
            </a:r>
            <a:r>
              <a:rPr lang="en-US" dirty="0" err="1"/>
              <a:t>DiretByteBuffer</a:t>
            </a:r>
            <a:r>
              <a:rPr lang="en-US" dirty="0"/>
              <a:t> ----</a:t>
            </a:r>
          </a:p>
          <a:p>
            <a:r>
              <a:rPr lang="en-US" dirty="0" err="1"/>
              <a:t>NumericTable</a:t>
            </a:r>
            <a:r>
              <a:rPr lang="en-US" dirty="0"/>
              <a:t> (DAAL)</a:t>
            </a:r>
          </a:p>
          <a:p>
            <a:r>
              <a:rPr lang="en-US" dirty="0"/>
              <a:t>Pros: Simplicity in implementation</a:t>
            </a:r>
          </a:p>
          <a:p>
            <a:r>
              <a:rPr lang="en-US" dirty="0"/>
              <a:t>Cons: high demand of </a:t>
            </a:r>
            <a:r>
              <a:rPr lang="en-US" dirty="0" err="1"/>
              <a:t>DirectByteBuffer</a:t>
            </a:r>
            <a:r>
              <a:rPr lang="en-US" dirty="0"/>
              <a:t> size</a:t>
            </a:r>
          </a:p>
        </p:txBody>
      </p:sp>
      <p:sp>
        <p:nvSpPr>
          <p:cNvPr id="10" name="TextBox 9"/>
          <p:cNvSpPr txBox="1"/>
          <p:nvPr/>
        </p:nvSpPr>
        <p:spPr>
          <a:xfrm>
            <a:off x="6807855" y="4818987"/>
            <a:ext cx="4442626" cy="1754326"/>
          </a:xfrm>
          <a:prstGeom prst="rect">
            <a:avLst/>
          </a:prstGeom>
          <a:noFill/>
        </p:spPr>
        <p:txBody>
          <a:bodyPr wrap="none" rtlCol="0">
            <a:spAutoFit/>
          </a:bodyPr>
          <a:lstStyle/>
          <a:p>
            <a:r>
              <a:rPr lang="en-US" b="1" i="1" dirty="0" err="1"/>
              <a:t>NativeDiscreteCopy</a:t>
            </a:r>
            <a:r>
              <a:rPr lang="en-US" dirty="0"/>
              <a:t>:</a:t>
            </a:r>
          </a:p>
          <a:p>
            <a:r>
              <a:rPr lang="en-US" dirty="0"/>
              <a:t>Dataflow: Harp Table&lt;</a:t>
            </a:r>
            <a:r>
              <a:rPr lang="en-US" dirty="0" err="1"/>
              <a:t>Obj</a:t>
            </a:r>
            <a:r>
              <a:rPr lang="en-US" dirty="0"/>
              <a:t>&gt; ----</a:t>
            </a:r>
          </a:p>
          <a:p>
            <a:r>
              <a:rPr lang="en-US" dirty="0"/>
              <a:t>DAAL Java API (SOANumericTable)</a:t>
            </a:r>
          </a:p>
          <a:p>
            <a:r>
              <a:rPr lang="en-US" dirty="0"/>
              <a:t>---- </a:t>
            </a:r>
            <a:r>
              <a:rPr lang="en-US" dirty="0" err="1"/>
              <a:t>DirectByteBuffer</a:t>
            </a:r>
            <a:r>
              <a:rPr lang="en-US" dirty="0"/>
              <a:t> ---- DAAL native memory</a:t>
            </a:r>
          </a:p>
          <a:p>
            <a:r>
              <a:rPr lang="en-US" dirty="0"/>
              <a:t>Pros: Efficiency in parallel data copy </a:t>
            </a:r>
          </a:p>
          <a:p>
            <a:r>
              <a:rPr lang="en-US" dirty="0"/>
              <a:t>Cons: Hard to implement at low-level kernels</a:t>
            </a:r>
          </a:p>
        </p:txBody>
      </p:sp>
    </p:spTree>
    <p:extLst>
      <p:ext uri="{BB962C8B-B14F-4D97-AF65-F5344CB8AC3E}">
        <p14:creationId xmlns:p14="http://schemas.microsoft.com/office/powerpoint/2010/main" val="3118857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3249" y="2191854"/>
            <a:ext cx="755142" cy="44246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383" y="1597572"/>
            <a:ext cx="755142" cy="44246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053" y="2862930"/>
            <a:ext cx="755142" cy="44246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348" y="4173084"/>
            <a:ext cx="755142" cy="442465"/>
          </a:xfrm>
          <a:prstGeom prst="rect">
            <a:avLst/>
          </a:prstGeom>
        </p:spPr>
      </p:pic>
      <p:cxnSp>
        <p:nvCxnSpPr>
          <p:cNvPr id="18" name="Straight Connector 17"/>
          <p:cNvCxnSpPr/>
          <p:nvPr/>
        </p:nvCxnSpPr>
        <p:spPr>
          <a:xfrm flipV="1">
            <a:off x="3261174" y="4604901"/>
            <a:ext cx="586861" cy="2129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61431" y="1626505"/>
            <a:ext cx="6144685" cy="384600"/>
          </a:xfrm>
          <a:prstGeom prst="rect">
            <a:avLst/>
          </a:prstGeom>
          <a:noFill/>
        </p:spPr>
        <p:txBody>
          <a:bodyPr wrap="none" lIns="91308" tIns="45660" rIns="91308" bIns="45660" rtlCol="0">
            <a:spAutoFit/>
          </a:bodyPr>
          <a:lstStyle/>
          <a:p>
            <a:r>
              <a:rPr lang="en-US" b="1" dirty="0">
                <a:solidFill>
                  <a:prstClr val="white">
                    <a:lumMod val="50000"/>
                  </a:prstClr>
                </a:solidFill>
              </a:rPr>
              <a:t>1.      Introduction: HPC-ABDS, Harp (Hadoop plug in), DAAL </a:t>
            </a:r>
          </a:p>
        </p:txBody>
      </p:sp>
      <p:sp>
        <p:nvSpPr>
          <p:cNvPr id="23" name="TextBox 22"/>
          <p:cNvSpPr txBox="1"/>
          <p:nvPr/>
        </p:nvSpPr>
        <p:spPr>
          <a:xfrm>
            <a:off x="3272552" y="2249719"/>
            <a:ext cx="3603669" cy="384600"/>
          </a:xfrm>
          <a:prstGeom prst="rect">
            <a:avLst/>
          </a:prstGeom>
          <a:noFill/>
        </p:spPr>
        <p:txBody>
          <a:bodyPr wrap="none" lIns="91308" tIns="45660" rIns="91308" bIns="45660" rtlCol="0">
            <a:spAutoFit/>
          </a:bodyPr>
          <a:lstStyle/>
          <a:p>
            <a:r>
              <a:rPr lang="en-US" b="1" dirty="0">
                <a:solidFill>
                  <a:prstClr val="white">
                    <a:lumMod val="50000"/>
                  </a:prstClr>
                </a:solidFill>
              </a:rPr>
              <a:t>2.      Optimization Methodologies</a:t>
            </a:r>
          </a:p>
        </p:txBody>
      </p:sp>
      <p:sp>
        <p:nvSpPr>
          <p:cNvPr id="24" name="TextBox 23"/>
          <p:cNvSpPr txBox="1"/>
          <p:nvPr/>
        </p:nvSpPr>
        <p:spPr>
          <a:xfrm>
            <a:off x="3326856" y="2888465"/>
            <a:ext cx="7941365" cy="384600"/>
          </a:xfrm>
          <a:prstGeom prst="rect">
            <a:avLst/>
          </a:prstGeom>
          <a:noFill/>
        </p:spPr>
        <p:txBody>
          <a:bodyPr wrap="square" lIns="91308" tIns="45660" rIns="91308" bIns="45660" rtlCol="0">
            <a:spAutoFit/>
          </a:bodyPr>
          <a:lstStyle/>
          <a:p>
            <a:r>
              <a:rPr lang="en-US" b="1" dirty="0">
                <a:solidFill>
                  <a:prstClr val="white">
                    <a:lumMod val="50000"/>
                  </a:prstClr>
                </a:solidFill>
              </a:rPr>
              <a:t>3.      Results (configuration, benchmark) </a:t>
            </a:r>
          </a:p>
        </p:txBody>
      </p:sp>
      <p:sp>
        <p:nvSpPr>
          <p:cNvPr id="25" name="TextBox 24"/>
          <p:cNvSpPr txBox="1"/>
          <p:nvPr/>
        </p:nvSpPr>
        <p:spPr>
          <a:xfrm>
            <a:off x="3371030" y="3561878"/>
            <a:ext cx="3646373" cy="384600"/>
          </a:xfrm>
          <a:prstGeom prst="rect">
            <a:avLst/>
          </a:prstGeom>
          <a:noFill/>
        </p:spPr>
        <p:txBody>
          <a:bodyPr wrap="none" lIns="91308" tIns="45660" rIns="91308" bIns="45660" rtlCol="0">
            <a:spAutoFit/>
          </a:bodyPr>
          <a:lstStyle/>
          <a:p>
            <a:r>
              <a:rPr lang="en-US" b="1" dirty="0">
                <a:solidFill>
                  <a:prstClr val="white">
                    <a:lumMod val="50000"/>
                  </a:prstClr>
                </a:solidFill>
              </a:rPr>
              <a:t>4.      Code Optimization Highlights</a:t>
            </a:r>
          </a:p>
        </p:txBody>
      </p:sp>
      <p:sp>
        <p:nvSpPr>
          <p:cNvPr id="26" name="TextBox 25"/>
          <p:cNvSpPr txBox="1"/>
          <p:nvPr/>
        </p:nvSpPr>
        <p:spPr>
          <a:xfrm>
            <a:off x="3399793" y="4198125"/>
            <a:ext cx="3663493" cy="384600"/>
          </a:xfrm>
          <a:prstGeom prst="rect">
            <a:avLst/>
          </a:prstGeom>
          <a:noFill/>
        </p:spPr>
        <p:txBody>
          <a:bodyPr wrap="none" lIns="91308" tIns="45660" rIns="91308" bIns="45660" rtlCol="0">
            <a:spAutoFit/>
          </a:bodyPr>
          <a:lstStyle/>
          <a:p>
            <a:r>
              <a:rPr lang="en-US" b="1" dirty="0">
                <a:solidFill>
                  <a:srgbClr val="31859C"/>
                </a:solidFill>
              </a:rPr>
              <a:t>5.      Conclusions and Future Work</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1" y="3516073"/>
            <a:ext cx="755142" cy="442465"/>
          </a:xfrm>
          <a:prstGeom prst="rect">
            <a:avLst/>
          </a:prstGeom>
        </p:spPr>
      </p:pic>
      <p:sp>
        <p:nvSpPr>
          <p:cNvPr id="32" name="TextBox 31"/>
          <p:cNvSpPr txBox="1"/>
          <p:nvPr/>
        </p:nvSpPr>
        <p:spPr>
          <a:xfrm>
            <a:off x="4797631" y="403059"/>
            <a:ext cx="1965336" cy="784709"/>
          </a:xfrm>
          <a:prstGeom prst="rect">
            <a:avLst/>
          </a:prstGeom>
          <a:noFill/>
        </p:spPr>
        <p:txBody>
          <a:bodyPr wrap="none" lIns="91308" tIns="45660" rIns="91308" bIns="45660" rtlCol="0">
            <a:spAutoFit/>
          </a:bodyPr>
          <a:lstStyle/>
          <a:p>
            <a:pPr algn="ctr">
              <a:spcBef>
                <a:spcPct val="0"/>
              </a:spcBef>
            </a:pPr>
            <a:r>
              <a:rPr lang="en-US" sz="45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Outline</a:t>
            </a:r>
          </a:p>
        </p:txBody>
      </p:sp>
    </p:spTree>
    <p:extLst>
      <p:ext uri="{BB962C8B-B14F-4D97-AF65-F5344CB8AC3E}">
        <p14:creationId xmlns:p14="http://schemas.microsoft.com/office/powerpoint/2010/main" val="2608229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91606" y="416664"/>
            <a:ext cx="9712481" cy="4619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8" tIns="45660" rIns="91308" bIns="45660" numCol="1" anchor="b" anchorCtr="0" compatLnSpc="1">
            <a:prstTxWarp prst="textNoShape">
              <a:avLst/>
            </a:prstTxWarp>
            <a:noAutofit/>
          </a:bodyPr>
          <a:lstStyle/>
          <a:p>
            <a:pPr eaLnBrk="0" fontAlgn="base" hangingPunct="0">
              <a:spcAft>
                <a:spcPct val="0"/>
              </a:spcAft>
            </a:pPr>
            <a:r>
              <a:rPr lang="en-US" sz="35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Six Computation Paradigms for Data Analytics</a:t>
            </a:r>
          </a:p>
        </p:txBody>
      </p:sp>
      <p:grpSp>
        <p:nvGrpSpPr>
          <p:cNvPr id="1765" name="Group 1764"/>
          <p:cNvGrpSpPr/>
          <p:nvPr/>
        </p:nvGrpSpPr>
        <p:grpSpPr>
          <a:xfrm>
            <a:off x="20" y="1180730"/>
            <a:ext cx="12118207" cy="4276794"/>
            <a:chOff x="0" y="0"/>
            <a:chExt cx="6013450" cy="1985039"/>
          </a:xfrm>
        </p:grpSpPr>
        <p:grpSp>
          <p:nvGrpSpPr>
            <p:cNvPr id="1766" name="Group 1765"/>
            <p:cNvGrpSpPr>
              <a:grpSpLocks noChangeAspect="1"/>
            </p:cNvGrpSpPr>
            <p:nvPr/>
          </p:nvGrpSpPr>
          <p:grpSpPr bwMode="auto">
            <a:xfrm>
              <a:off x="38099" y="0"/>
              <a:ext cx="5975350" cy="1390650"/>
              <a:chOff x="38099" y="0"/>
              <a:chExt cx="3764" cy="876"/>
            </a:xfrm>
          </p:grpSpPr>
          <p:sp>
            <p:nvSpPr>
              <p:cNvPr id="1813" name="AutoShape 3"/>
              <p:cNvSpPr>
                <a:spLocks noChangeAspect="1" noChangeArrowheads="1" noTextEdit="1"/>
              </p:cNvSpPr>
              <p:nvPr/>
            </p:nvSpPr>
            <p:spPr bwMode="auto">
              <a:xfrm>
                <a:off x="38099" y="0"/>
                <a:ext cx="3764"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nvGrpSpPr>
              <p:cNvPr id="1814" name="Group 1813"/>
              <p:cNvGrpSpPr>
                <a:grpSpLocks/>
              </p:cNvGrpSpPr>
              <p:nvPr/>
            </p:nvGrpSpPr>
            <p:grpSpPr bwMode="auto">
              <a:xfrm>
                <a:off x="38100" y="16"/>
                <a:ext cx="2451" cy="827"/>
                <a:chOff x="38100" y="16"/>
                <a:chExt cx="2451" cy="827"/>
              </a:xfrm>
            </p:grpSpPr>
            <p:sp>
              <p:nvSpPr>
                <p:cNvPr id="2005" name="Rectangle 2004"/>
                <p:cNvSpPr>
                  <a:spLocks noChangeArrowheads="1"/>
                </p:cNvSpPr>
                <p:nvPr/>
              </p:nvSpPr>
              <p:spPr bwMode="auto">
                <a:xfrm>
                  <a:off x="39976" y="165"/>
                  <a:ext cx="575" cy="67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06" name="Rectangle 2005"/>
                <p:cNvSpPr>
                  <a:spLocks noChangeArrowheads="1"/>
                </p:cNvSpPr>
                <p:nvPr/>
              </p:nvSpPr>
              <p:spPr bwMode="auto">
                <a:xfrm>
                  <a:off x="39976" y="165"/>
                  <a:ext cx="575"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07" name="Rectangle 2006"/>
                <p:cNvSpPr>
                  <a:spLocks noChangeArrowheads="1"/>
                </p:cNvSpPr>
                <p:nvPr/>
              </p:nvSpPr>
              <p:spPr bwMode="auto">
                <a:xfrm>
                  <a:off x="38100" y="16"/>
                  <a:ext cx="56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08" name="Rectangle 2007"/>
                <p:cNvSpPr>
                  <a:spLocks noChangeArrowheads="1"/>
                </p:cNvSpPr>
                <p:nvPr/>
              </p:nvSpPr>
              <p:spPr bwMode="auto">
                <a:xfrm>
                  <a:off x="38100" y="16"/>
                  <a:ext cx="564" cy="15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b="1" dirty="0">
                    <a:solidFill>
                      <a:srgbClr val="000000"/>
                    </a:solidFill>
                  </a:endParaRPr>
                </a:p>
              </p:txBody>
            </p:sp>
            <p:sp>
              <p:nvSpPr>
                <p:cNvPr id="2009" name="Rectangle 2008"/>
                <p:cNvSpPr>
                  <a:spLocks noChangeArrowheads="1"/>
                </p:cNvSpPr>
                <p:nvPr/>
              </p:nvSpPr>
              <p:spPr bwMode="auto">
                <a:xfrm>
                  <a:off x="38233" y="29"/>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(1) </a:t>
                  </a:r>
                  <a:endParaRPr lang="en-US" sz="1200" dirty="0">
                    <a:solidFill>
                      <a:srgbClr val="000000"/>
                    </a:solidFill>
                    <a:latin typeface="Times New Roman"/>
                    <a:ea typeface="Times New Roman"/>
                  </a:endParaRPr>
                </a:p>
              </p:txBody>
            </p:sp>
            <p:sp>
              <p:nvSpPr>
                <p:cNvPr id="2010" name="Rectangle 2009"/>
                <p:cNvSpPr>
                  <a:spLocks noChangeArrowheads="1"/>
                </p:cNvSpPr>
                <p:nvPr/>
              </p:nvSpPr>
              <p:spPr bwMode="auto">
                <a:xfrm>
                  <a:off x="38308" y="32"/>
                  <a:ext cx="2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Map Only</a:t>
                  </a:r>
                  <a:endParaRPr lang="en-US" sz="1200" dirty="0">
                    <a:solidFill>
                      <a:srgbClr val="000000"/>
                    </a:solidFill>
                    <a:latin typeface="Times New Roman"/>
                    <a:ea typeface="Times New Roman"/>
                  </a:endParaRPr>
                </a:p>
              </p:txBody>
            </p:sp>
            <p:sp>
              <p:nvSpPr>
                <p:cNvPr id="2011" name="Rectangle 2010"/>
                <p:cNvSpPr>
                  <a:spLocks noChangeArrowheads="1"/>
                </p:cNvSpPr>
                <p:nvPr/>
              </p:nvSpPr>
              <p:spPr bwMode="auto">
                <a:xfrm>
                  <a:off x="39976" y="16"/>
                  <a:ext cx="575" cy="1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12" name="Rectangle 2011"/>
                <p:cNvSpPr>
                  <a:spLocks noChangeArrowheads="1"/>
                </p:cNvSpPr>
                <p:nvPr/>
              </p:nvSpPr>
              <p:spPr bwMode="auto">
                <a:xfrm>
                  <a:off x="39976" y="16"/>
                  <a:ext cx="575" cy="149"/>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13" name="Rectangle 2012"/>
                <p:cNvSpPr>
                  <a:spLocks noChangeArrowheads="1"/>
                </p:cNvSpPr>
                <p:nvPr/>
              </p:nvSpPr>
              <p:spPr bwMode="auto">
                <a:xfrm>
                  <a:off x="40034" y="27"/>
                  <a:ext cx="44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(4) Point to Point or </a:t>
                  </a:r>
                  <a:endParaRPr lang="en-US" sz="1200">
                    <a:solidFill>
                      <a:srgbClr val="000000"/>
                    </a:solidFill>
                    <a:latin typeface="Times New Roman"/>
                    <a:ea typeface="Times New Roman"/>
                  </a:endParaRPr>
                </a:p>
              </p:txBody>
            </p:sp>
            <p:sp>
              <p:nvSpPr>
                <p:cNvPr id="2014" name="Rectangle 2013"/>
                <p:cNvSpPr>
                  <a:spLocks noChangeArrowheads="1"/>
                </p:cNvSpPr>
                <p:nvPr/>
              </p:nvSpPr>
              <p:spPr bwMode="auto">
                <a:xfrm>
                  <a:off x="40029" y="90"/>
                  <a:ext cx="9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Map</a:t>
                  </a:r>
                  <a:endParaRPr lang="en-US" sz="1200" dirty="0">
                    <a:solidFill>
                      <a:srgbClr val="000000"/>
                    </a:solidFill>
                    <a:latin typeface="Times New Roman"/>
                    <a:ea typeface="Times New Roman"/>
                  </a:endParaRPr>
                </a:p>
              </p:txBody>
            </p:sp>
            <p:sp>
              <p:nvSpPr>
                <p:cNvPr id="2015" name="Rectangle 2014"/>
                <p:cNvSpPr>
                  <a:spLocks noChangeArrowheads="1"/>
                </p:cNvSpPr>
                <p:nvPr/>
              </p:nvSpPr>
              <p:spPr bwMode="auto">
                <a:xfrm>
                  <a:off x="40117" y="90"/>
                  <a:ext cx="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a:t>
                  </a:r>
                  <a:endParaRPr lang="en-US" sz="1200">
                    <a:solidFill>
                      <a:srgbClr val="000000"/>
                    </a:solidFill>
                    <a:latin typeface="Times New Roman"/>
                    <a:ea typeface="Times New Roman"/>
                  </a:endParaRPr>
                </a:p>
              </p:txBody>
            </p:sp>
            <p:sp>
              <p:nvSpPr>
                <p:cNvPr id="2016" name="Rectangle 2015"/>
                <p:cNvSpPr>
                  <a:spLocks noChangeArrowheads="1"/>
                </p:cNvSpPr>
                <p:nvPr/>
              </p:nvSpPr>
              <p:spPr bwMode="auto">
                <a:xfrm>
                  <a:off x="40134" y="90"/>
                  <a:ext cx="36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Communication</a:t>
                  </a:r>
                  <a:endParaRPr lang="en-US" sz="1200" dirty="0">
                    <a:solidFill>
                      <a:srgbClr val="000000"/>
                    </a:solidFill>
                    <a:latin typeface="Times New Roman"/>
                    <a:ea typeface="Times New Roman"/>
                  </a:endParaRPr>
                </a:p>
              </p:txBody>
            </p:sp>
            <p:sp>
              <p:nvSpPr>
                <p:cNvPr id="2017" name="Rectangle 2016"/>
                <p:cNvSpPr>
                  <a:spLocks noChangeArrowheads="1"/>
                </p:cNvSpPr>
                <p:nvPr/>
              </p:nvSpPr>
              <p:spPr bwMode="auto">
                <a:xfrm>
                  <a:off x="39301" y="16"/>
                  <a:ext cx="677"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18" name="Rectangle 2017"/>
                <p:cNvSpPr>
                  <a:spLocks noChangeArrowheads="1"/>
                </p:cNvSpPr>
                <p:nvPr/>
              </p:nvSpPr>
              <p:spPr bwMode="auto">
                <a:xfrm>
                  <a:off x="39301" y="16"/>
                  <a:ext cx="677" cy="150"/>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19" name="Rectangle 2018"/>
                <p:cNvSpPr>
                  <a:spLocks noChangeArrowheads="1"/>
                </p:cNvSpPr>
                <p:nvPr/>
              </p:nvSpPr>
              <p:spPr bwMode="auto">
                <a:xfrm>
                  <a:off x="39320" y="25"/>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(3) </a:t>
                  </a:r>
                  <a:endParaRPr lang="en-US" sz="1200">
                    <a:solidFill>
                      <a:srgbClr val="000000"/>
                    </a:solidFill>
                    <a:latin typeface="Times New Roman"/>
                    <a:ea typeface="Times New Roman"/>
                  </a:endParaRPr>
                </a:p>
              </p:txBody>
            </p:sp>
            <p:sp>
              <p:nvSpPr>
                <p:cNvPr id="2020" name="Rectangle 2019"/>
                <p:cNvSpPr>
                  <a:spLocks noChangeArrowheads="1"/>
                </p:cNvSpPr>
                <p:nvPr/>
              </p:nvSpPr>
              <p:spPr bwMode="auto">
                <a:xfrm>
                  <a:off x="39395" y="28"/>
                  <a:ext cx="18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Iterative </a:t>
                  </a:r>
                  <a:endParaRPr lang="en-US" sz="1200" dirty="0">
                    <a:solidFill>
                      <a:srgbClr val="000000"/>
                    </a:solidFill>
                    <a:latin typeface="Times New Roman"/>
                    <a:ea typeface="Times New Roman"/>
                  </a:endParaRPr>
                </a:p>
              </p:txBody>
            </p:sp>
            <p:sp>
              <p:nvSpPr>
                <p:cNvPr id="2021" name="Rectangle 2020"/>
                <p:cNvSpPr>
                  <a:spLocks noChangeArrowheads="1"/>
                </p:cNvSpPr>
                <p:nvPr/>
              </p:nvSpPr>
              <p:spPr bwMode="auto">
                <a:xfrm>
                  <a:off x="39600" y="28"/>
                  <a:ext cx="34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Map Reduce or </a:t>
                  </a:r>
                  <a:endParaRPr lang="en-US" sz="1200" dirty="0">
                    <a:solidFill>
                      <a:srgbClr val="000000"/>
                    </a:solidFill>
                    <a:latin typeface="Times New Roman"/>
                    <a:ea typeface="Times New Roman"/>
                  </a:endParaRPr>
                </a:p>
              </p:txBody>
            </p:sp>
            <p:sp>
              <p:nvSpPr>
                <p:cNvPr id="2022" name="Rectangle 2021"/>
                <p:cNvSpPr>
                  <a:spLocks noChangeArrowheads="1"/>
                </p:cNvSpPr>
                <p:nvPr/>
              </p:nvSpPr>
              <p:spPr bwMode="auto">
                <a:xfrm>
                  <a:off x="39476" y="88"/>
                  <a:ext cx="9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Map</a:t>
                  </a:r>
                  <a:endParaRPr lang="en-US" sz="1200" dirty="0">
                    <a:solidFill>
                      <a:srgbClr val="000000"/>
                    </a:solidFill>
                    <a:latin typeface="Times New Roman"/>
                    <a:ea typeface="Times New Roman"/>
                  </a:endParaRPr>
                </a:p>
              </p:txBody>
            </p:sp>
            <p:sp>
              <p:nvSpPr>
                <p:cNvPr id="2023" name="Rectangle 2022"/>
                <p:cNvSpPr>
                  <a:spLocks noChangeArrowheads="1"/>
                </p:cNvSpPr>
                <p:nvPr/>
              </p:nvSpPr>
              <p:spPr bwMode="auto">
                <a:xfrm>
                  <a:off x="39562" y="88"/>
                  <a:ext cx="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a:t>
                  </a:r>
                  <a:endParaRPr lang="en-US" sz="1200">
                    <a:solidFill>
                      <a:srgbClr val="000000"/>
                    </a:solidFill>
                    <a:latin typeface="Times New Roman"/>
                    <a:ea typeface="Times New Roman"/>
                  </a:endParaRPr>
                </a:p>
              </p:txBody>
            </p:sp>
            <p:sp>
              <p:nvSpPr>
                <p:cNvPr id="2024" name="Rectangle 2023"/>
                <p:cNvSpPr>
                  <a:spLocks noChangeArrowheads="1"/>
                </p:cNvSpPr>
                <p:nvPr/>
              </p:nvSpPr>
              <p:spPr bwMode="auto">
                <a:xfrm>
                  <a:off x="39579" y="91"/>
                  <a:ext cx="227"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Collective</a:t>
                  </a:r>
                  <a:endParaRPr lang="en-US" sz="1200" dirty="0">
                    <a:solidFill>
                      <a:srgbClr val="000000"/>
                    </a:solidFill>
                    <a:latin typeface="Times New Roman"/>
                    <a:ea typeface="Times New Roman"/>
                  </a:endParaRPr>
                </a:p>
              </p:txBody>
            </p:sp>
            <p:sp>
              <p:nvSpPr>
                <p:cNvPr id="2025" name="Rectangle 2024"/>
                <p:cNvSpPr>
                  <a:spLocks noChangeArrowheads="1"/>
                </p:cNvSpPr>
                <p:nvPr/>
              </p:nvSpPr>
              <p:spPr bwMode="auto">
                <a:xfrm>
                  <a:off x="38664" y="16"/>
                  <a:ext cx="637"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26" name="Rectangle 2025"/>
                <p:cNvSpPr>
                  <a:spLocks noChangeArrowheads="1"/>
                </p:cNvSpPr>
                <p:nvPr/>
              </p:nvSpPr>
              <p:spPr bwMode="auto">
                <a:xfrm>
                  <a:off x="38664" y="16"/>
                  <a:ext cx="637" cy="15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27" name="Rectangle 2026"/>
                <p:cNvSpPr>
                  <a:spLocks noChangeArrowheads="1"/>
                </p:cNvSpPr>
                <p:nvPr/>
              </p:nvSpPr>
              <p:spPr bwMode="auto">
                <a:xfrm>
                  <a:off x="38857" y="29"/>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(2) </a:t>
                  </a:r>
                  <a:endParaRPr lang="en-US" sz="1200">
                    <a:solidFill>
                      <a:srgbClr val="000000"/>
                    </a:solidFill>
                    <a:latin typeface="Times New Roman"/>
                    <a:ea typeface="Times New Roman"/>
                  </a:endParaRPr>
                </a:p>
              </p:txBody>
            </p:sp>
            <p:sp>
              <p:nvSpPr>
                <p:cNvPr id="2028" name="Rectangle 2027"/>
                <p:cNvSpPr>
                  <a:spLocks noChangeArrowheads="1"/>
                </p:cNvSpPr>
                <p:nvPr/>
              </p:nvSpPr>
              <p:spPr bwMode="auto">
                <a:xfrm>
                  <a:off x="38932" y="29"/>
                  <a:ext cx="16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Classic </a:t>
                  </a:r>
                  <a:endParaRPr lang="en-US" sz="1200">
                    <a:solidFill>
                      <a:srgbClr val="000000"/>
                    </a:solidFill>
                    <a:latin typeface="Times New Roman"/>
                    <a:ea typeface="Times New Roman"/>
                  </a:endParaRPr>
                </a:p>
              </p:txBody>
            </p:sp>
            <p:sp>
              <p:nvSpPr>
                <p:cNvPr id="2029" name="Rectangle 2028"/>
                <p:cNvSpPr>
                  <a:spLocks noChangeArrowheads="1"/>
                </p:cNvSpPr>
                <p:nvPr/>
              </p:nvSpPr>
              <p:spPr bwMode="auto">
                <a:xfrm>
                  <a:off x="38851" y="92"/>
                  <a:ext cx="28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Map-Reduce</a:t>
                  </a:r>
                  <a:endParaRPr lang="en-US" sz="1200" dirty="0">
                    <a:solidFill>
                      <a:srgbClr val="000000"/>
                    </a:solidFill>
                    <a:latin typeface="Times New Roman"/>
                    <a:ea typeface="Times New Roman"/>
                  </a:endParaRPr>
                </a:p>
              </p:txBody>
            </p:sp>
            <p:sp>
              <p:nvSpPr>
                <p:cNvPr id="2030" name="Rectangle 2029"/>
                <p:cNvSpPr>
                  <a:spLocks noChangeArrowheads="1"/>
                </p:cNvSpPr>
                <p:nvPr/>
              </p:nvSpPr>
              <p:spPr bwMode="auto">
                <a:xfrm>
                  <a:off x="38100" y="170"/>
                  <a:ext cx="564" cy="67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31" name="Rectangle 2030"/>
                <p:cNvSpPr>
                  <a:spLocks noChangeArrowheads="1"/>
                </p:cNvSpPr>
                <p:nvPr/>
              </p:nvSpPr>
              <p:spPr bwMode="auto">
                <a:xfrm>
                  <a:off x="38100" y="167"/>
                  <a:ext cx="564" cy="676"/>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32" name="Rectangle 2031"/>
                <p:cNvSpPr>
                  <a:spLocks noChangeArrowheads="1"/>
                </p:cNvSpPr>
                <p:nvPr/>
              </p:nvSpPr>
              <p:spPr bwMode="auto">
                <a:xfrm>
                  <a:off x="38664" y="165"/>
                  <a:ext cx="640" cy="67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33" name="Rectangle 2032"/>
                <p:cNvSpPr>
                  <a:spLocks noChangeArrowheads="1"/>
                </p:cNvSpPr>
                <p:nvPr/>
              </p:nvSpPr>
              <p:spPr bwMode="auto">
                <a:xfrm>
                  <a:off x="38664" y="165"/>
                  <a:ext cx="640"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34" name="Rectangle 2033"/>
                <p:cNvSpPr>
                  <a:spLocks noChangeArrowheads="1"/>
                </p:cNvSpPr>
                <p:nvPr/>
              </p:nvSpPr>
              <p:spPr bwMode="auto">
                <a:xfrm>
                  <a:off x="38934" y="232"/>
                  <a:ext cx="11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Input</a:t>
                  </a:r>
                  <a:endParaRPr lang="en-US" sz="1200">
                    <a:solidFill>
                      <a:srgbClr val="000000"/>
                    </a:solidFill>
                    <a:latin typeface="Times New Roman"/>
                    <a:ea typeface="Times New Roman"/>
                  </a:endParaRPr>
                </a:p>
              </p:txBody>
            </p:sp>
            <p:sp>
              <p:nvSpPr>
                <p:cNvPr id="2035" name="Oval 2034"/>
                <p:cNvSpPr>
                  <a:spLocks noChangeArrowheads="1"/>
                </p:cNvSpPr>
                <p:nvPr/>
              </p:nvSpPr>
              <p:spPr bwMode="auto">
                <a:xfrm>
                  <a:off x="39087" y="382"/>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36" name="Oval 2035"/>
                <p:cNvSpPr>
                  <a:spLocks noChangeArrowheads="1"/>
                </p:cNvSpPr>
                <p:nvPr/>
              </p:nvSpPr>
              <p:spPr bwMode="auto">
                <a:xfrm>
                  <a:off x="39087" y="382"/>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37" name="Freeform 2036"/>
                <p:cNvSpPr>
                  <a:spLocks noEditPoints="1"/>
                </p:cNvSpPr>
                <p:nvPr/>
              </p:nvSpPr>
              <p:spPr bwMode="auto">
                <a:xfrm>
                  <a:off x="39109" y="270"/>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38" name="Rectangle 2037"/>
                <p:cNvSpPr>
                  <a:spLocks noChangeArrowheads="1"/>
                </p:cNvSpPr>
                <p:nvPr/>
              </p:nvSpPr>
              <p:spPr bwMode="auto">
                <a:xfrm>
                  <a:off x="38956" y="428"/>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39" name="Rectangle 2038"/>
                <p:cNvSpPr>
                  <a:spLocks noChangeArrowheads="1"/>
                </p:cNvSpPr>
                <p:nvPr/>
              </p:nvSpPr>
              <p:spPr bwMode="auto">
                <a:xfrm>
                  <a:off x="38956" y="429"/>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0" name="Rectangle 2039"/>
                <p:cNvSpPr>
                  <a:spLocks noChangeArrowheads="1"/>
                </p:cNvSpPr>
                <p:nvPr/>
              </p:nvSpPr>
              <p:spPr bwMode="auto">
                <a:xfrm>
                  <a:off x="38956" y="430"/>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1" name="Rectangle 2040"/>
                <p:cNvSpPr>
                  <a:spLocks noChangeArrowheads="1"/>
                </p:cNvSpPr>
                <p:nvPr/>
              </p:nvSpPr>
              <p:spPr bwMode="auto">
                <a:xfrm>
                  <a:off x="38956" y="431"/>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2" name="Rectangle 2041"/>
                <p:cNvSpPr>
                  <a:spLocks noChangeArrowheads="1"/>
                </p:cNvSpPr>
                <p:nvPr/>
              </p:nvSpPr>
              <p:spPr bwMode="auto">
                <a:xfrm>
                  <a:off x="38956" y="432"/>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3" name="Rectangle 2042"/>
                <p:cNvSpPr>
                  <a:spLocks noChangeArrowheads="1"/>
                </p:cNvSpPr>
                <p:nvPr/>
              </p:nvSpPr>
              <p:spPr bwMode="auto">
                <a:xfrm>
                  <a:off x="38956" y="433"/>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4" name="Rectangle 2043"/>
                <p:cNvSpPr>
                  <a:spLocks noChangeArrowheads="1"/>
                </p:cNvSpPr>
                <p:nvPr/>
              </p:nvSpPr>
              <p:spPr bwMode="auto">
                <a:xfrm>
                  <a:off x="38956" y="434"/>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5" name="Rectangle 2044"/>
                <p:cNvSpPr>
                  <a:spLocks noChangeArrowheads="1"/>
                </p:cNvSpPr>
                <p:nvPr/>
              </p:nvSpPr>
              <p:spPr bwMode="auto">
                <a:xfrm>
                  <a:off x="38956" y="435"/>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6" name="Rectangle 2045"/>
                <p:cNvSpPr>
                  <a:spLocks noChangeArrowheads="1"/>
                </p:cNvSpPr>
                <p:nvPr/>
              </p:nvSpPr>
              <p:spPr bwMode="auto">
                <a:xfrm>
                  <a:off x="38956" y="436"/>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7" name="Rectangle 2046"/>
                <p:cNvSpPr>
                  <a:spLocks noChangeArrowheads="1"/>
                </p:cNvSpPr>
                <p:nvPr/>
              </p:nvSpPr>
              <p:spPr bwMode="auto">
                <a:xfrm>
                  <a:off x="38956" y="437"/>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8" name="Oval 2047"/>
                <p:cNvSpPr>
                  <a:spLocks noChangeArrowheads="1"/>
                </p:cNvSpPr>
                <p:nvPr/>
              </p:nvSpPr>
              <p:spPr bwMode="auto">
                <a:xfrm>
                  <a:off x="38956" y="429"/>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49" name="Rectangle 2048"/>
                <p:cNvSpPr>
                  <a:spLocks noChangeArrowheads="1"/>
                </p:cNvSpPr>
                <p:nvPr/>
              </p:nvSpPr>
              <p:spPr bwMode="auto">
                <a:xfrm>
                  <a:off x="39019" y="428"/>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0" name="Rectangle 2049"/>
                <p:cNvSpPr>
                  <a:spLocks noChangeArrowheads="1"/>
                </p:cNvSpPr>
                <p:nvPr/>
              </p:nvSpPr>
              <p:spPr bwMode="auto">
                <a:xfrm>
                  <a:off x="39019" y="429"/>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1" name="Rectangle 2050"/>
                <p:cNvSpPr>
                  <a:spLocks noChangeArrowheads="1"/>
                </p:cNvSpPr>
                <p:nvPr/>
              </p:nvSpPr>
              <p:spPr bwMode="auto">
                <a:xfrm>
                  <a:off x="39019" y="430"/>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2" name="Rectangle 2051"/>
                <p:cNvSpPr>
                  <a:spLocks noChangeArrowheads="1"/>
                </p:cNvSpPr>
                <p:nvPr/>
              </p:nvSpPr>
              <p:spPr bwMode="auto">
                <a:xfrm>
                  <a:off x="39019" y="431"/>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3" name="Rectangle 2052"/>
                <p:cNvSpPr>
                  <a:spLocks noChangeArrowheads="1"/>
                </p:cNvSpPr>
                <p:nvPr/>
              </p:nvSpPr>
              <p:spPr bwMode="auto">
                <a:xfrm>
                  <a:off x="39019" y="432"/>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4" name="Rectangle 2053"/>
                <p:cNvSpPr>
                  <a:spLocks noChangeArrowheads="1"/>
                </p:cNvSpPr>
                <p:nvPr/>
              </p:nvSpPr>
              <p:spPr bwMode="auto">
                <a:xfrm>
                  <a:off x="39019" y="433"/>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5" name="Rectangle 2054"/>
                <p:cNvSpPr>
                  <a:spLocks noChangeArrowheads="1"/>
                </p:cNvSpPr>
                <p:nvPr/>
              </p:nvSpPr>
              <p:spPr bwMode="auto">
                <a:xfrm>
                  <a:off x="39019" y="434"/>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6" name="Rectangle 2055"/>
                <p:cNvSpPr>
                  <a:spLocks noChangeArrowheads="1"/>
                </p:cNvSpPr>
                <p:nvPr/>
              </p:nvSpPr>
              <p:spPr bwMode="auto">
                <a:xfrm>
                  <a:off x="39019" y="435"/>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7" name="Rectangle 2056"/>
                <p:cNvSpPr>
                  <a:spLocks noChangeArrowheads="1"/>
                </p:cNvSpPr>
                <p:nvPr/>
              </p:nvSpPr>
              <p:spPr bwMode="auto">
                <a:xfrm>
                  <a:off x="39019" y="436"/>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8" name="Rectangle 2057"/>
                <p:cNvSpPr>
                  <a:spLocks noChangeArrowheads="1"/>
                </p:cNvSpPr>
                <p:nvPr/>
              </p:nvSpPr>
              <p:spPr bwMode="auto">
                <a:xfrm>
                  <a:off x="39019" y="437"/>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59" name="Oval 2058"/>
                <p:cNvSpPr>
                  <a:spLocks noChangeArrowheads="1"/>
                </p:cNvSpPr>
                <p:nvPr/>
              </p:nvSpPr>
              <p:spPr bwMode="auto">
                <a:xfrm>
                  <a:off x="39019" y="429"/>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60" name="Rectangle 2059"/>
                <p:cNvSpPr>
                  <a:spLocks noChangeArrowheads="1"/>
                </p:cNvSpPr>
                <p:nvPr/>
              </p:nvSpPr>
              <p:spPr bwMode="auto">
                <a:xfrm>
                  <a:off x="38944" y="360"/>
                  <a:ext cx="9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map</a:t>
                  </a:r>
                  <a:endParaRPr lang="en-US" sz="1200">
                    <a:solidFill>
                      <a:srgbClr val="000000"/>
                    </a:solidFill>
                    <a:latin typeface="Times New Roman"/>
                    <a:ea typeface="Times New Roman"/>
                  </a:endParaRPr>
                </a:p>
              </p:txBody>
            </p:sp>
            <p:sp>
              <p:nvSpPr>
                <p:cNvPr id="2061" name="Freeform 2060"/>
                <p:cNvSpPr>
                  <a:spLocks noEditPoints="1"/>
                </p:cNvSpPr>
                <p:nvPr/>
              </p:nvSpPr>
              <p:spPr bwMode="auto">
                <a:xfrm>
                  <a:off x="39094" y="490"/>
                  <a:ext cx="49" cy="122"/>
                </a:xfrm>
                <a:custGeom>
                  <a:avLst/>
                  <a:gdLst>
                    <a:gd name="T0" fmla="*/ 38 w 49"/>
                    <a:gd name="T1" fmla="*/ 0 h 122"/>
                    <a:gd name="T2" fmla="*/ 21 w 49"/>
                    <a:gd name="T3" fmla="*/ 82 h 122"/>
                    <a:gd name="T4" fmla="*/ 25 w 49"/>
                    <a:gd name="T5" fmla="*/ 83 h 122"/>
                    <a:gd name="T6" fmla="*/ 42 w 49"/>
                    <a:gd name="T7" fmla="*/ 1 h 122"/>
                    <a:gd name="T8" fmla="*/ 38 w 49"/>
                    <a:gd name="T9" fmla="*/ 0 h 122"/>
                    <a:gd name="T10" fmla="*/ 0 w 49"/>
                    <a:gd name="T11" fmla="*/ 70 h 122"/>
                    <a:gd name="T12" fmla="*/ 14 w 49"/>
                    <a:gd name="T13" fmla="*/ 122 h 122"/>
                    <a:gd name="T14" fmla="*/ 49 w 49"/>
                    <a:gd name="T15" fmla="*/ 80 h 122"/>
                    <a:gd name="T16" fmla="*/ 0 w 49"/>
                    <a:gd name="T17" fmla="*/ 7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22">
                      <a:moveTo>
                        <a:pt x="38" y="0"/>
                      </a:moveTo>
                      <a:lnTo>
                        <a:pt x="21" y="82"/>
                      </a:lnTo>
                      <a:lnTo>
                        <a:pt x="25" y="83"/>
                      </a:lnTo>
                      <a:lnTo>
                        <a:pt x="42" y="1"/>
                      </a:lnTo>
                      <a:lnTo>
                        <a:pt x="38" y="0"/>
                      </a:lnTo>
                      <a:close/>
                      <a:moveTo>
                        <a:pt x="0" y="70"/>
                      </a:moveTo>
                      <a:lnTo>
                        <a:pt x="14" y="122"/>
                      </a:lnTo>
                      <a:lnTo>
                        <a:pt x="49" y="80"/>
                      </a:lnTo>
                      <a:lnTo>
                        <a:pt x="0"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62" name="Oval 2061"/>
                <p:cNvSpPr>
                  <a:spLocks noChangeArrowheads="1"/>
                </p:cNvSpPr>
                <p:nvPr/>
              </p:nvSpPr>
              <p:spPr bwMode="auto">
                <a:xfrm>
                  <a:off x="38682" y="382"/>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63" name="Oval 2062"/>
                <p:cNvSpPr>
                  <a:spLocks noChangeArrowheads="1"/>
                </p:cNvSpPr>
                <p:nvPr/>
              </p:nvSpPr>
              <p:spPr bwMode="auto">
                <a:xfrm>
                  <a:off x="38682" y="382"/>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64" name="Freeform 2063"/>
                <p:cNvSpPr>
                  <a:spLocks noEditPoints="1"/>
                </p:cNvSpPr>
                <p:nvPr/>
              </p:nvSpPr>
              <p:spPr bwMode="auto">
                <a:xfrm>
                  <a:off x="38705" y="271"/>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65" name="Freeform 2064"/>
                <p:cNvSpPr>
                  <a:spLocks noEditPoints="1"/>
                </p:cNvSpPr>
                <p:nvPr/>
              </p:nvSpPr>
              <p:spPr bwMode="auto">
                <a:xfrm>
                  <a:off x="38728" y="489"/>
                  <a:ext cx="79" cy="127"/>
                </a:xfrm>
                <a:custGeom>
                  <a:avLst/>
                  <a:gdLst>
                    <a:gd name="T0" fmla="*/ 3 w 79"/>
                    <a:gd name="T1" fmla="*/ 0 h 127"/>
                    <a:gd name="T2" fmla="*/ 60 w 79"/>
                    <a:gd name="T3" fmla="*/ 91 h 127"/>
                    <a:gd name="T4" fmla="*/ 56 w 79"/>
                    <a:gd name="T5" fmla="*/ 93 h 127"/>
                    <a:gd name="T6" fmla="*/ 0 w 79"/>
                    <a:gd name="T7" fmla="*/ 2 h 127"/>
                    <a:gd name="T8" fmla="*/ 3 w 79"/>
                    <a:gd name="T9" fmla="*/ 0 h 127"/>
                    <a:gd name="T10" fmla="*/ 75 w 79"/>
                    <a:gd name="T11" fmla="*/ 73 h 127"/>
                    <a:gd name="T12" fmla="*/ 79 w 79"/>
                    <a:gd name="T13" fmla="*/ 127 h 127"/>
                    <a:gd name="T14" fmla="*/ 32 w 79"/>
                    <a:gd name="T15" fmla="*/ 98 h 127"/>
                    <a:gd name="T16" fmla="*/ 75 w 79"/>
                    <a:gd name="T17"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27">
                      <a:moveTo>
                        <a:pt x="3" y="0"/>
                      </a:moveTo>
                      <a:lnTo>
                        <a:pt x="60" y="91"/>
                      </a:lnTo>
                      <a:lnTo>
                        <a:pt x="56" y="93"/>
                      </a:lnTo>
                      <a:lnTo>
                        <a:pt x="0" y="2"/>
                      </a:lnTo>
                      <a:lnTo>
                        <a:pt x="3" y="0"/>
                      </a:lnTo>
                      <a:close/>
                      <a:moveTo>
                        <a:pt x="75" y="73"/>
                      </a:moveTo>
                      <a:lnTo>
                        <a:pt x="79" y="127"/>
                      </a:lnTo>
                      <a:lnTo>
                        <a:pt x="32" y="98"/>
                      </a:lnTo>
                      <a:lnTo>
                        <a:pt x="75" y="7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66" name="Oval 2065"/>
                <p:cNvSpPr>
                  <a:spLocks noChangeArrowheads="1"/>
                </p:cNvSpPr>
                <p:nvPr/>
              </p:nvSpPr>
              <p:spPr bwMode="auto">
                <a:xfrm>
                  <a:off x="38794" y="382"/>
                  <a:ext cx="94"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67" name="Oval 2066"/>
                <p:cNvSpPr>
                  <a:spLocks noChangeArrowheads="1"/>
                </p:cNvSpPr>
                <p:nvPr/>
              </p:nvSpPr>
              <p:spPr bwMode="auto">
                <a:xfrm>
                  <a:off x="38794" y="382"/>
                  <a:ext cx="94"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68" name="Freeform 2067"/>
                <p:cNvSpPr>
                  <a:spLocks noEditPoints="1"/>
                </p:cNvSpPr>
                <p:nvPr/>
              </p:nvSpPr>
              <p:spPr bwMode="auto">
                <a:xfrm>
                  <a:off x="38817" y="271"/>
                  <a:ext cx="49" cy="108"/>
                </a:xfrm>
                <a:custGeom>
                  <a:avLst/>
                  <a:gdLst>
                    <a:gd name="T0" fmla="*/ 27 w 49"/>
                    <a:gd name="T1" fmla="*/ 0 h 108"/>
                    <a:gd name="T2" fmla="*/ 27 w 49"/>
                    <a:gd name="T3" fmla="*/ 68 h 108"/>
                    <a:gd name="T4" fmla="*/ 23 w 49"/>
                    <a:gd name="T5" fmla="*/ 68 h 108"/>
                    <a:gd name="T6" fmla="*/ 23 w 49"/>
                    <a:gd name="T7" fmla="*/ 0 h 108"/>
                    <a:gd name="T8" fmla="*/ 27 w 49"/>
                    <a:gd name="T9" fmla="*/ 0 h 108"/>
                    <a:gd name="T10" fmla="*/ 49 w 49"/>
                    <a:gd name="T11" fmla="*/ 60 h 108"/>
                    <a:gd name="T12" fmla="*/ 25 w 49"/>
                    <a:gd name="T13" fmla="*/ 108 h 108"/>
                    <a:gd name="T14" fmla="*/ 0 w 49"/>
                    <a:gd name="T15" fmla="*/ 60 h 108"/>
                    <a:gd name="T16" fmla="*/ 49 w 49"/>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08">
                      <a:moveTo>
                        <a:pt x="27" y="0"/>
                      </a:moveTo>
                      <a:lnTo>
                        <a:pt x="27" y="68"/>
                      </a:lnTo>
                      <a:lnTo>
                        <a:pt x="23" y="68"/>
                      </a:lnTo>
                      <a:lnTo>
                        <a:pt x="23" y="0"/>
                      </a:lnTo>
                      <a:lnTo>
                        <a:pt x="27" y="0"/>
                      </a:lnTo>
                      <a:close/>
                      <a:moveTo>
                        <a:pt x="49" y="60"/>
                      </a:moveTo>
                      <a:lnTo>
                        <a:pt x="25" y="108"/>
                      </a:lnTo>
                      <a:lnTo>
                        <a:pt x="0" y="60"/>
                      </a:lnTo>
                      <a:lnTo>
                        <a:pt x="49"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69" name="Freeform 2068"/>
                <p:cNvSpPr>
                  <a:spLocks noEditPoints="1"/>
                </p:cNvSpPr>
                <p:nvPr/>
              </p:nvSpPr>
              <p:spPr bwMode="auto">
                <a:xfrm>
                  <a:off x="38816" y="490"/>
                  <a:ext cx="50" cy="110"/>
                </a:xfrm>
                <a:custGeom>
                  <a:avLst/>
                  <a:gdLst>
                    <a:gd name="T0" fmla="*/ 23 w 50"/>
                    <a:gd name="T1" fmla="*/ 0 h 110"/>
                    <a:gd name="T2" fmla="*/ 23 w 50"/>
                    <a:gd name="T3" fmla="*/ 70 h 110"/>
                    <a:gd name="T4" fmla="*/ 27 w 50"/>
                    <a:gd name="T5" fmla="*/ 70 h 110"/>
                    <a:gd name="T6" fmla="*/ 27 w 50"/>
                    <a:gd name="T7" fmla="*/ 0 h 110"/>
                    <a:gd name="T8" fmla="*/ 23 w 50"/>
                    <a:gd name="T9" fmla="*/ 0 h 110"/>
                    <a:gd name="T10" fmla="*/ 0 w 50"/>
                    <a:gd name="T11" fmla="*/ 62 h 110"/>
                    <a:gd name="T12" fmla="*/ 25 w 50"/>
                    <a:gd name="T13" fmla="*/ 110 h 110"/>
                    <a:gd name="T14" fmla="*/ 50 w 50"/>
                    <a:gd name="T15" fmla="*/ 62 h 110"/>
                    <a:gd name="T16" fmla="*/ 0 w 50"/>
                    <a:gd name="T17" fmla="*/ 6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0">
                      <a:moveTo>
                        <a:pt x="23" y="0"/>
                      </a:moveTo>
                      <a:lnTo>
                        <a:pt x="23" y="70"/>
                      </a:lnTo>
                      <a:lnTo>
                        <a:pt x="27" y="70"/>
                      </a:lnTo>
                      <a:lnTo>
                        <a:pt x="27" y="0"/>
                      </a:lnTo>
                      <a:lnTo>
                        <a:pt x="23" y="0"/>
                      </a:lnTo>
                      <a:close/>
                      <a:moveTo>
                        <a:pt x="0" y="62"/>
                      </a:moveTo>
                      <a:lnTo>
                        <a:pt x="25" y="110"/>
                      </a:lnTo>
                      <a:lnTo>
                        <a:pt x="50" y="62"/>
                      </a:lnTo>
                      <a:lnTo>
                        <a:pt x="0" y="6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0" name="Oval 2069"/>
                <p:cNvSpPr>
                  <a:spLocks noChangeArrowheads="1"/>
                </p:cNvSpPr>
                <p:nvPr/>
              </p:nvSpPr>
              <p:spPr bwMode="auto">
                <a:xfrm>
                  <a:off x="38793" y="600"/>
                  <a:ext cx="94"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1" name="Oval 2070"/>
                <p:cNvSpPr>
                  <a:spLocks noChangeArrowheads="1"/>
                </p:cNvSpPr>
                <p:nvPr/>
              </p:nvSpPr>
              <p:spPr bwMode="auto">
                <a:xfrm>
                  <a:off x="38793" y="600"/>
                  <a:ext cx="94"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2" name="Oval 2071"/>
                <p:cNvSpPr>
                  <a:spLocks noChangeArrowheads="1"/>
                </p:cNvSpPr>
                <p:nvPr/>
              </p:nvSpPr>
              <p:spPr bwMode="auto">
                <a:xfrm>
                  <a:off x="39027" y="596"/>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3" name="Oval 2072"/>
                <p:cNvSpPr>
                  <a:spLocks noChangeArrowheads="1"/>
                </p:cNvSpPr>
                <p:nvPr/>
              </p:nvSpPr>
              <p:spPr bwMode="auto">
                <a:xfrm>
                  <a:off x="39027" y="596"/>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4" name="Rectangle 2073"/>
                <p:cNvSpPr>
                  <a:spLocks noChangeArrowheads="1"/>
                </p:cNvSpPr>
                <p:nvPr/>
              </p:nvSpPr>
              <p:spPr bwMode="auto">
                <a:xfrm>
                  <a:off x="38928" y="672"/>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5" name="Rectangle 2074"/>
                <p:cNvSpPr>
                  <a:spLocks noChangeArrowheads="1"/>
                </p:cNvSpPr>
                <p:nvPr/>
              </p:nvSpPr>
              <p:spPr bwMode="auto">
                <a:xfrm>
                  <a:off x="38928" y="673"/>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6" name="Rectangle 2075"/>
                <p:cNvSpPr>
                  <a:spLocks noChangeArrowheads="1"/>
                </p:cNvSpPr>
                <p:nvPr/>
              </p:nvSpPr>
              <p:spPr bwMode="auto">
                <a:xfrm>
                  <a:off x="38928" y="674"/>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7" name="Rectangle 2076"/>
                <p:cNvSpPr>
                  <a:spLocks noChangeArrowheads="1"/>
                </p:cNvSpPr>
                <p:nvPr/>
              </p:nvSpPr>
              <p:spPr bwMode="auto">
                <a:xfrm>
                  <a:off x="38928" y="675"/>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8" name="Rectangle 2077"/>
                <p:cNvSpPr>
                  <a:spLocks noChangeArrowheads="1"/>
                </p:cNvSpPr>
                <p:nvPr/>
              </p:nvSpPr>
              <p:spPr bwMode="auto">
                <a:xfrm>
                  <a:off x="38928" y="676"/>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9" name="Rectangle 2078"/>
                <p:cNvSpPr>
                  <a:spLocks noChangeArrowheads="1"/>
                </p:cNvSpPr>
                <p:nvPr/>
              </p:nvSpPr>
              <p:spPr bwMode="auto">
                <a:xfrm>
                  <a:off x="38928" y="677"/>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0" name="Rectangle 2079"/>
                <p:cNvSpPr>
                  <a:spLocks noChangeArrowheads="1"/>
                </p:cNvSpPr>
                <p:nvPr/>
              </p:nvSpPr>
              <p:spPr bwMode="auto">
                <a:xfrm>
                  <a:off x="38928" y="678"/>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1" name="Rectangle 2080"/>
                <p:cNvSpPr>
                  <a:spLocks noChangeArrowheads="1"/>
                </p:cNvSpPr>
                <p:nvPr/>
              </p:nvSpPr>
              <p:spPr bwMode="auto">
                <a:xfrm>
                  <a:off x="38928" y="679"/>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2" name="Rectangle 2081"/>
                <p:cNvSpPr>
                  <a:spLocks noChangeArrowheads="1"/>
                </p:cNvSpPr>
                <p:nvPr/>
              </p:nvSpPr>
              <p:spPr bwMode="auto">
                <a:xfrm>
                  <a:off x="38928" y="680"/>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3" name="Rectangle 2082"/>
                <p:cNvSpPr>
                  <a:spLocks noChangeArrowheads="1"/>
                </p:cNvSpPr>
                <p:nvPr/>
              </p:nvSpPr>
              <p:spPr bwMode="auto">
                <a:xfrm>
                  <a:off x="38928" y="681"/>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4" name="Oval 2083"/>
                <p:cNvSpPr>
                  <a:spLocks noChangeArrowheads="1"/>
                </p:cNvSpPr>
                <p:nvPr/>
              </p:nvSpPr>
              <p:spPr bwMode="auto">
                <a:xfrm>
                  <a:off x="38928" y="673"/>
                  <a:ext cx="8" cy="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5" name="Rectangle 2084"/>
                <p:cNvSpPr>
                  <a:spLocks noChangeArrowheads="1"/>
                </p:cNvSpPr>
                <p:nvPr/>
              </p:nvSpPr>
              <p:spPr bwMode="auto">
                <a:xfrm>
                  <a:off x="38992" y="67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6" name="Rectangle 2085"/>
                <p:cNvSpPr>
                  <a:spLocks noChangeArrowheads="1"/>
                </p:cNvSpPr>
                <p:nvPr/>
              </p:nvSpPr>
              <p:spPr bwMode="auto">
                <a:xfrm>
                  <a:off x="38992" y="673"/>
                  <a:ext cx="8"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7" name="Rectangle 2086"/>
                <p:cNvSpPr>
                  <a:spLocks noChangeArrowheads="1"/>
                </p:cNvSpPr>
                <p:nvPr/>
              </p:nvSpPr>
              <p:spPr bwMode="auto">
                <a:xfrm>
                  <a:off x="38992" y="674"/>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8" name="Rectangle 2087"/>
                <p:cNvSpPr>
                  <a:spLocks noChangeArrowheads="1"/>
                </p:cNvSpPr>
                <p:nvPr/>
              </p:nvSpPr>
              <p:spPr bwMode="auto">
                <a:xfrm>
                  <a:off x="38992" y="675"/>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9" name="Rectangle 2088"/>
                <p:cNvSpPr>
                  <a:spLocks noChangeArrowheads="1"/>
                </p:cNvSpPr>
                <p:nvPr/>
              </p:nvSpPr>
              <p:spPr bwMode="auto">
                <a:xfrm>
                  <a:off x="38992" y="676"/>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0" name="Rectangle 2089"/>
                <p:cNvSpPr>
                  <a:spLocks noChangeArrowheads="1"/>
                </p:cNvSpPr>
                <p:nvPr/>
              </p:nvSpPr>
              <p:spPr bwMode="auto">
                <a:xfrm>
                  <a:off x="38992" y="677"/>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1" name="Rectangle 2090"/>
                <p:cNvSpPr>
                  <a:spLocks noChangeArrowheads="1"/>
                </p:cNvSpPr>
                <p:nvPr/>
              </p:nvSpPr>
              <p:spPr bwMode="auto">
                <a:xfrm>
                  <a:off x="38992" y="678"/>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2" name="Rectangle 2091"/>
                <p:cNvSpPr>
                  <a:spLocks noChangeArrowheads="1"/>
                </p:cNvSpPr>
                <p:nvPr/>
              </p:nvSpPr>
              <p:spPr bwMode="auto">
                <a:xfrm>
                  <a:off x="38992" y="679"/>
                  <a:ext cx="8"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3" name="Rectangle 2092"/>
                <p:cNvSpPr>
                  <a:spLocks noChangeArrowheads="1"/>
                </p:cNvSpPr>
                <p:nvPr/>
              </p:nvSpPr>
              <p:spPr bwMode="auto">
                <a:xfrm>
                  <a:off x="38992" y="680"/>
                  <a:ext cx="8"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4" name="Rectangle 2093"/>
                <p:cNvSpPr>
                  <a:spLocks noChangeArrowheads="1"/>
                </p:cNvSpPr>
                <p:nvPr/>
              </p:nvSpPr>
              <p:spPr bwMode="auto">
                <a:xfrm>
                  <a:off x="38992" y="681"/>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5" name="Oval 2094"/>
                <p:cNvSpPr>
                  <a:spLocks noChangeArrowheads="1"/>
                </p:cNvSpPr>
                <p:nvPr/>
              </p:nvSpPr>
              <p:spPr bwMode="auto">
                <a:xfrm>
                  <a:off x="38992" y="673"/>
                  <a:ext cx="7" cy="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6" name="Freeform 2095"/>
                <p:cNvSpPr>
                  <a:spLocks noEditPoints="1"/>
                </p:cNvSpPr>
                <p:nvPr/>
              </p:nvSpPr>
              <p:spPr bwMode="auto">
                <a:xfrm>
                  <a:off x="38729" y="488"/>
                  <a:ext cx="313" cy="128"/>
                </a:xfrm>
                <a:custGeom>
                  <a:avLst/>
                  <a:gdLst>
                    <a:gd name="T0" fmla="*/ 1 w 313"/>
                    <a:gd name="T1" fmla="*/ 0 h 128"/>
                    <a:gd name="T2" fmla="*/ 275 w 313"/>
                    <a:gd name="T3" fmla="*/ 107 h 128"/>
                    <a:gd name="T4" fmla="*/ 273 w 313"/>
                    <a:gd name="T5" fmla="*/ 110 h 128"/>
                    <a:gd name="T6" fmla="*/ 0 w 313"/>
                    <a:gd name="T7" fmla="*/ 4 h 128"/>
                    <a:gd name="T8" fmla="*/ 1 w 313"/>
                    <a:gd name="T9" fmla="*/ 0 h 128"/>
                    <a:gd name="T10" fmla="*/ 276 w 313"/>
                    <a:gd name="T11" fmla="*/ 83 h 128"/>
                    <a:gd name="T12" fmla="*/ 313 w 313"/>
                    <a:gd name="T13" fmla="*/ 124 h 128"/>
                    <a:gd name="T14" fmla="*/ 257 w 313"/>
                    <a:gd name="T15" fmla="*/ 128 h 128"/>
                    <a:gd name="T16" fmla="*/ 276 w 313"/>
                    <a:gd name="T17" fmla="*/ 8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128">
                      <a:moveTo>
                        <a:pt x="1" y="0"/>
                      </a:moveTo>
                      <a:lnTo>
                        <a:pt x="275" y="107"/>
                      </a:lnTo>
                      <a:lnTo>
                        <a:pt x="273" y="110"/>
                      </a:lnTo>
                      <a:lnTo>
                        <a:pt x="0" y="4"/>
                      </a:lnTo>
                      <a:lnTo>
                        <a:pt x="1" y="0"/>
                      </a:lnTo>
                      <a:close/>
                      <a:moveTo>
                        <a:pt x="276" y="83"/>
                      </a:moveTo>
                      <a:lnTo>
                        <a:pt x="313" y="124"/>
                      </a:lnTo>
                      <a:lnTo>
                        <a:pt x="257" y="128"/>
                      </a:lnTo>
                      <a:lnTo>
                        <a:pt x="276" y="8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7" name="Freeform 2096"/>
                <p:cNvSpPr>
                  <a:spLocks noEditPoints="1"/>
                </p:cNvSpPr>
                <p:nvPr/>
              </p:nvSpPr>
              <p:spPr bwMode="auto">
                <a:xfrm>
                  <a:off x="38841" y="488"/>
                  <a:ext cx="234" cy="109"/>
                </a:xfrm>
                <a:custGeom>
                  <a:avLst/>
                  <a:gdLst>
                    <a:gd name="T0" fmla="*/ 1 w 234"/>
                    <a:gd name="T1" fmla="*/ 0 h 109"/>
                    <a:gd name="T2" fmla="*/ 197 w 234"/>
                    <a:gd name="T3" fmla="*/ 89 h 109"/>
                    <a:gd name="T4" fmla="*/ 196 w 234"/>
                    <a:gd name="T5" fmla="*/ 92 h 109"/>
                    <a:gd name="T6" fmla="*/ 0 w 234"/>
                    <a:gd name="T7" fmla="*/ 4 h 109"/>
                    <a:gd name="T8" fmla="*/ 1 w 234"/>
                    <a:gd name="T9" fmla="*/ 0 h 109"/>
                    <a:gd name="T10" fmla="*/ 200 w 234"/>
                    <a:gd name="T11" fmla="*/ 66 h 109"/>
                    <a:gd name="T12" fmla="*/ 234 w 234"/>
                    <a:gd name="T13" fmla="*/ 108 h 109"/>
                    <a:gd name="T14" fmla="*/ 178 w 234"/>
                    <a:gd name="T15" fmla="*/ 109 h 109"/>
                    <a:gd name="T16" fmla="*/ 200 w 234"/>
                    <a:gd name="T17" fmla="*/ 6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09">
                      <a:moveTo>
                        <a:pt x="1" y="0"/>
                      </a:moveTo>
                      <a:lnTo>
                        <a:pt x="197" y="89"/>
                      </a:lnTo>
                      <a:lnTo>
                        <a:pt x="196" y="92"/>
                      </a:lnTo>
                      <a:lnTo>
                        <a:pt x="0" y="4"/>
                      </a:lnTo>
                      <a:lnTo>
                        <a:pt x="1" y="0"/>
                      </a:lnTo>
                      <a:close/>
                      <a:moveTo>
                        <a:pt x="200" y="66"/>
                      </a:moveTo>
                      <a:lnTo>
                        <a:pt x="234" y="108"/>
                      </a:lnTo>
                      <a:lnTo>
                        <a:pt x="178" y="109"/>
                      </a:lnTo>
                      <a:lnTo>
                        <a:pt x="200" y="6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8" name="Freeform 2097"/>
                <p:cNvSpPr>
                  <a:spLocks noEditPoints="1"/>
                </p:cNvSpPr>
                <p:nvPr/>
              </p:nvSpPr>
              <p:spPr bwMode="auto">
                <a:xfrm>
                  <a:off x="38873" y="488"/>
                  <a:ext cx="262" cy="128"/>
                </a:xfrm>
                <a:custGeom>
                  <a:avLst/>
                  <a:gdLst>
                    <a:gd name="T0" fmla="*/ 260 w 262"/>
                    <a:gd name="T1" fmla="*/ 0 h 128"/>
                    <a:gd name="T2" fmla="*/ 37 w 262"/>
                    <a:gd name="T3" fmla="*/ 108 h 128"/>
                    <a:gd name="T4" fmla="*/ 39 w 262"/>
                    <a:gd name="T5" fmla="*/ 111 h 128"/>
                    <a:gd name="T6" fmla="*/ 262 w 262"/>
                    <a:gd name="T7" fmla="*/ 4 h 128"/>
                    <a:gd name="T8" fmla="*/ 260 w 262"/>
                    <a:gd name="T9" fmla="*/ 0 h 128"/>
                    <a:gd name="T10" fmla="*/ 34 w 262"/>
                    <a:gd name="T11" fmla="*/ 85 h 128"/>
                    <a:gd name="T12" fmla="*/ 0 w 262"/>
                    <a:gd name="T13" fmla="*/ 128 h 128"/>
                    <a:gd name="T14" fmla="*/ 56 w 262"/>
                    <a:gd name="T15" fmla="*/ 128 h 128"/>
                    <a:gd name="T16" fmla="*/ 34 w 262"/>
                    <a:gd name="T17" fmla="*/ 8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128">
                      <a:moveTo>
                        <a:pt x="260" y="0"/>
                      </a:moveTo>
                      <a:lnTo>
                        <a:pt x="37" y="108"/>
                      </a:lnTo>
                      <a:lnTo>
                        <a:pt x="39" y="111"/>
                      </a:lnTo>
                      <a:lnTo>
                        <a:pt x="262" y="4"/>
                      </a:lnTo>
                      <a:lnTo>
                        <a:pt x="260" y="0"/>
                      </a:lnTo>
                      <a:close/>
                      <a:moveTo>
                        <a:pt x="34" y="85"/>
                      </a:moveTo>
                      <a:lnTo>
                        <a:pt x="0" y="128"/>
                      </a:lnTo>
                      <a:lnTo>
                        <a:pt x="56" y="128"/>
                      </a:lnTo>
                      <a:lnTo>
                        <a:pt x="34" y="8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99" name="Rectangle 2098"/>
                <p:cNvSpPr>
                  <a:spLocks noChangeArrowheads="1"/>
                </p:cNvSpPr>
                <p:nvPr/>
              </p:nvSpPr>
              <p:spPr bwMode="auto">
                <a:xfrm>
                  <a:off x="38895" y="690"/>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reduce</a:t>
                  </a:r>
                  <a:endParaRPr lang="en-US" sz="1200">
                    <a:solidFill>
                      <a:srgbClr val="000000"/>
                    </a:solidFill>
                    <a:latin typeface="Times New Roman"/>
                    <a:ea typeface="Times New Roman"/>
                  </a:endParaRPr>
                </a:p>
              </p:txBody>
            </p:sp>
            <p:sp>
              <p:nvSpPr>
                <p:cNvPr id="2100" name="Freeform 2099"/>
                <p:cNvSpPr>
                  <a:spLocks noEditPoints="1"/>
                </p:cNvSpPr>
                <p:nvPr/>
              </p:nvSpPr>
              <p:spPr bwMode="auto">
                <a:xfrm>
                  <a:off x="38816" y="709"/>
                  <a:ext cx="50" cy="105"/>
                </a:xfrm>
                <a:custGeom>
                  <a:avLst/>
                  <a:gdLst>
                    <a:gd name="T0" fmla="*/ 27 w 50"/>
                    <a:gd name="T1" fmla="*/ 0 h 105"/>
                    <a:gd name="T2" fmla="*/ 27 w 50"/>
                    <a:gd name="T3" fmla="*/ 65 h 105"/>
                    <a:gd name="T4" fmla="*/ 23 w 50"/>
                    <a:gd name="T5" fmla="*/ 65 h 105"/>
                    <a:gd name="T6" fmla="*/ 23 w 50"/>
                    <a:gd name="T7" fmla="*/ 0 h 105"/>
                    <a:gd name="T8" fmla="*/ 27 w 50"/>
                    <a:gd name="T9" fmla="*/ 0 h 105"/>
                    <a:gd name="T10" fmla="*/ 50 w 50"/>
                    <a:gd name="T11" fmla="*/ 57 h 105"/>
                    <a:gd name="T12" fmla="*/ 25 w 50"/>
                    <a:gd name="T13" fmla="*/ 105 h 105"/>
                    <a:gd name="T14" fmla="*/ 0 w 50"/>
                    <a:gd name="T15" fmla="*/ 57 h 105"/>
                    <a:gd name="T16" fmla="*/ 50 w 50"/>
                    <a:gd name="T17"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5">
                      <a:moveTo>
                        <a:pt x="27" y="0"/>
                      </a:moveTo>
                      <a:lnTo>
                        <a:pt x="27" y="65"/>
                      </a:lnTo>
                      <a:lnTo>
                        <a:pt x="23" y="65"/>
                      </a:lnTo>
                      <a:lnTo>
                        <a:pt x="23" y="0"/>
                      </a:lnTo>
                      <a:lnTo>
                        <a:pt x="27" y="0"/>
                      </a:lnTo>
                      <a:close/>
                      <a:moveTo>
                        <a:pt x="50" y="57"/>
                      </a:moveTo>
                      <a:lnTo>
                        <a:pt x="25" y="105"/>
                      </a:lnTo>
                      <a:lnTo>
                        <a:pt x="0" y="57"/>
                      </a:lnTo>
                      <a:lnTo>
                        <a:pt x="50" y="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01" name="Freeform 2100"/>
                <p:cNvSpPr>
                  <a:spLocks noEditPoints="1"/>
                </p:cNvSpPr>
                <p:nvPr/>
              </p:nvSpPr>
              <p:spPr bwMode="auto">
                <a:xfrm>
                  <a:off x="39050" y="704"/>
                  <a:ext cx="50" cy="109"/>
                </a:xfrm>
                <a:custGeom>
                  <a:avLst/>
                  <a:gdLst>
                    <a:gd name="T0" fmla="*/ 23 w 50"/>
                    <a:gd name="T1" fmla="*/ 0 h 109"/>
                    <a:gd name="T2" fmla="*/ 23 w 50"/>
                    <a:gd name="T3" fmla="*/ 69 h 109"/>
                    <a:gd name="T4" fmla="*/ 27 w 50"/>
                    <a:gd name="T5" fmla="*/ 69 h 109"/>
                    <a:gd name="T6" fmla="*/ 27 w 50"/>
                    <a:gd name="T7" fmla="*/ 0 h 109"/>
                    <a:gd name="T8" fmla="*/ 23 w 50"/>
                    <a:gd name="T9" fmla="*/ 0 h 109"/>
                    <a:gd name="T10" fmla="*/ 0 w 50"/>
                    <a:gd name="T11" fmla="*/ 61 h 109"/>
                    <a:gd name="T12" fmla="*/ 24 w 50"/>
                    <a:gd name="T13" fmla="*/ 109 h 109"/>
                    <a:gd name="T14" fmla="*/ 50 w 50"/>
                    <a:gd name="T15" fmla="*/ 61 h 109"/>
                    <a:gd name="T16" fmla="*/ 0 w 50"/>
                    <a:gd name="T17" fmla="*/ 6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9">
                      <a:moveTo>
                        <a:pt x="23" y="0"/>
                      </a:moveTo>
                      <a:lnTo>
                        <a:pt x="23" y="69"/>
                      </a:lnTo>
                      <a:lnTo>
                        <a:pt x="27" y="69"/>
                      </a:lnTo>
                      <a:lnTo>
                        <a:pt x="27" y="0"/>
                      </a:lnTo>
                      <a:lnTo>
                        <a:pt x="23" y="0"/>
                      </a:lnTo>
                      <a:close/>
                      <a:moveTo>
                        <a:pt x="0" y="61"/>
                      </a:moveTo>
                      <a:lnTo>
                        <a:pt x="24" y="109"/>
                      </a:lnTo>
                      <a:lnTo>
                        <a:pt x="50" y="61"/>
                      </a:lnTo>
                      <a:lnTo>
                        <a:pt x="0" y="6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02" name="Rectangle 2101"/>
                <p:cNvSpPr>
                  <a:spLocks noChangeArrowheads="1"/>
                </p:cNvSpPr>
                <p:nvPr/>
              </p:nvSpPr>
              <p:spPr bwMode="auto">
                <a:xfrm>
                  <a:off x="39301" y="165"/>
                  <a:ext cx="675" cy="67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03" name="Rectangle 2102"/>
                <p:cNvSpPr>
                  <a:spLocks noChangeArrowheads="1"/>
                </p:cNvSpPr>
                <p:nvPr/>
              </p:nvSpPr>
              <p:spPr bwMode="auto">
                <a:xfrm>
                  <a:off x="39301" y="165"/>
                  <a:ext cx="675"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04" name="Freeform 2103"/>
                <p:cNvSpPr>
                  <a:spLocks noEditPoints="1"/>
                </p:cNvSpPr>
                <p:nvPr/>
              </p:nvSpPr>
              <p:spPr bwMode="auto">
                <a:xfrm>
                  <a:off x="39640" y="216"/>
                  <a:ext cx="331" cy="619"/>
                </a:xfrm>
                <a:custGeom>
                  <a:avLst/>
                  <a:gdLst>
                    <a:gd name="T0" fmla="*/ 123 w 331"/>
                    <a:gd name="T1" fmla="*/ 61 h 619"/>
                    <a:gd name="T2" fmla="*/ 165 w 331"/>
                    <a:gd name="T3" fmla="*/ 24 h 619"/>
                    <a:gd name="T4" fmla="*/ 206 w 331"/>
                    <a:gd name="T5" fmla="*/ 4 h 619"/>
                    <a:gd name="T6" fmla="*/ 245 w 331"/>
                    <a:gd name="T7" fmla="*/ 1 h 619"/>
                    <a:gd name="T8" fmla="*/ 280 w 331"/>
                    <a:gd name="T9" fmla="*/ 17 h 619"/>
                    <a:gd name="T10" fmla="*/ 307 w 331"/>
                    <a:gd name="T11" fmla="*/ 52 h 619"/>
                    <a:gd name="T12" fmla="*/ 324 w 331"/>
                    <a:gd name="T13" fmla="*/ 103 h 619"/>
                    <a:gd name="T14" fmla="*/ 331 w 331"/>
                    <a:gd name="T15" fmla="*/ 165 h 619"/>
                    <a:gd name="T16" fmla="*/ 327 w 331"/>
                    <a:gd name="T17" fmla="*/ 234 h 619"/>
                    <a:gd name="T18" fmla="*/ 314 w 331"/>
                    <a:gd name="T19" fmla="*/ 307 h 619"/>
                    <a:gd name="T20" fmla="*/ 260 w 331"/>
                    <a:gd name="T21" fmla="*/ 453 h 619"/>
                    <a:gd name="T22" fmla="*/ 213 w 331"/>
                    <a:gd name="T23" fmla="*/ 529 h 619"/>
                    <a:gd name="T24" fmla="*/ 171 w 331"/>
                    <a:gd name="T25" fmla="*/ 575 h 619"/>
                    <a:gd name="T26" fmla="*/ 129 w 331"/>
                    <a:gd name="T27" fmla="*/ 605 h 619"/>
                    <a:gd name="T28" fmla="*/ 88 w 331"/>
                    <a:gd name="T29" fmla="*/ 618 h 619"/>
                    <a:gd name="T30" fmla="*/ 51 w 331"/>
                    <a:gd name="T31" fmla="*/ 614 h 619"/>
                    <a:gd name="T32" fmla="*/ 19 w 331"/>
                    <a:gd name="T33" fmla="*/ 590 h 619"/>
                    <a:gd name="T34" fmla="*/ 4 w 331"/>
                    <a:gd name="T35" fmla="*/ 558 h 619"/>
                    <a:gd name="T36" fmla="*/ 17 w 331"/>
                    <a:gd name="T37" fmla="*/ 581 h 619"/>
                    <a:gd name="T38" fmla="*/ 28 w 331"/>
                    <a:gd name="T39" fmla="*/ 593 h 619"/>
                    <a:gd name="T40" fmla="*/ 46 w 331"/>
                    <a:gd name="T41" fmla="*/ 607 h 619"/>
                    <a:gd name="T42" fmla="*/ 59 w 331"/>
                    <a:gd name="T43" fmla="*/ 612 h 619"/>
                    <a:gd name="T44" fmla="*/ 80 w 331"/>
                    <a:gd name="T45" fmla="*/ 615 h 619"/>
                    <a:gd name="T46" fmla="*/ 95 w 331"/>
                    <a:gd name="T47" fmla="*/ 613 h 619"/>
                    <a:gd name="T48" fmla="*/ 119 w 331"/>
                    <a:gd name="T49" fmla="*/ 606 h 619"/>
                    <a:gd name="T50" fmla="*/ 135 w 331"/>
                    <a:gd name="T51" fmla="*/ 597 h 619"/>
                    <a:gd name="T52" fmla="*/ 160 w 331"/>
                    <a:gd name="T53" fmla="*/ 579 h 619"/>
                    <a:gd name="T54" fmla="*/ 177 w 331"/>
                    <a:gd name="T55" fmla="*/ 564 h 619"/>
                    <a:gd name="T56" fmla="*/ 202 w 331"/>
                    <a:gd name="T57" fmla="*/ 537 h 619"/>
                    <a:gd name="T58" fmla="*/ 218 w 331"/>
                    <a:gd name="T59" fmla="*/ 515 h 619"/>
                    <a:gd name="T60" fmla="*/ 242 w 331"/>
                    <a:gd name="T61" fmla="*/ 478 h 619"/>
                    <a:gd name="T62" fmla="*/ 270 w 331"/>
                    <a:gd name="T63" fmla="*/ 423 h 619"/>
                    <a:gd name="T64" fmla="*/ 302 w 331"/>
                    <a:gd name="T65" fmla="*/ 336 h 619"/>
                    <a:gd name="T66" fmla="*/ 313 w 331"/>
                    <a:gd name="T67" fmla="*/ 292 h 619"/>
                    <a:gd name="T68" fmla="*/ 321 w 331"/>
                    <a:gd name="T69" fmla="*/ 248 h 619"/>
                    <a:gd name="T70" fmla="*/ 325 w 331"/>
                    <a:gd name="T71" fmla="*/ 220 h 619"/>
                    <a:gd name="T72" fmla="*/ 327 w 331"/>
                    <a:gd name="T73" fmla="*/ 178 h 619"/>
                    <a:gd name="T74" fmla="*/ 326 w 331"/>
                    <a:gd name="T75" fmla="*/ 152 h 619"/>
                    <a:gd name="T76" fmla="*/ 322 w 331"/>
                    <a:gd name="T77" fmla="*/ 116 h 619"/>
                    <a:gd name="T78" fmla="*/ 318 w 331"/>
                    <a:gd name="T79" fmla="*/ 93 h 619"/>
                    <a:gd name="T80" fmla="*/ 307 w 331"/>
                    <a:gd name="T81" fmla="*/ 63 h 619"/>
                    <a:gd name="T82" fmla="*/ 299 w 331"/>
                    <a:gd name="T83" fmla="*/ 46 h 619"/>
                    <a:gd name="T84" fmla="*/ 283 w 331"/>
                    <a:gd name="T85" fmla="*/ 26 h 619"/>
                    <a:gd name="T86" fmla="*/ 271 w 331"/>
                    <a:gd name="T87" fmla="*/ 16 h 619"/>
                    <a:gd name="T88" fmla="*/ 251 w 331"/>
                    <a:gd name="T89" fmla="*/ 7 h 619"/>
                    <a:gd name="T90" fmla="*/ 238 w 331"/>
                    <a:gd name="T91" fmla="*/ 4 h 619"/>
                    <a:gd name="T92" fmla="*/ 215 w 331"/>
                    <a:gd name="T93" fmla="*/ 6 h 619"/>
                    <a:gd name="T94" fmla="*/ 200 w 331"/>
                    <a:gd name="T95" fmla="*/ 10 h 619"/>
                    <a:gd name="T96" fmla="*/ 175 w 331"/>
                    <a:gd name="T97" fmla="*/ 22 h 619"/>
                    <a:gd name="T98" fmla="*/ 159 w 331"/>
                    <a:gd name="T99" fmla="*/ 33 h 619"/>
                    <a:gd name="T100" fmla="*/ 134 w 331"/>
                    <a:gd name="T101" fmla="*/ 55 h 619"/>
                    <a:gd name="T102" fmla="*/ 117 w 331"/>
                    <a:gd name="T103" fmla="*/ 72 h 619"/>
                    <a:gd name="T104" fmla="*/ 91 w 331"/>
                    <a:gd name="T105" fmla="*/ 107 h 619"/>
                    <a:gd name="T106" fmla="*/ 115 w 331"/>
                    <a:gd name="T107" fmla="*/ 11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619">
                      <a:moveTo>
                        <a:pt x="88" y="105"/>
                      </a:moveTo>
                      <a:lnTo>
                        <a:pt x="98" y="90"/>
                      </a:lnTo>
                      <a:lnTo>
                        <a:pt x="106" y="80"/>
                      </a:lnTo>
                      <a:lnTo>
                        <a:pt x="114" y="70"/>
                      </a:lnTo>
                      <a:lnTo>
                        <a:pt x="123" y="61"/>
                      </a:lnTo>
                      <a:lnTo>
                        <a:pt x="131" y="52"/>
                      </a:lnTo>
                      <a:lnTo>
                        <a:pt x="140" y="44"/>
                      </a:lnTo>
                      <a:lnTo>
                        <a:pt x="148" y="37"/>
                      </a:lnTo>
                      <a:lnTo>
                        <a:pt x="156" y="30"/>
                      </a:lnTo>
                      <a:lnTo>
                        <a:pt x="165" y="24"/>
                      </a:lnTo>
                      <a:lnTo>
                        <a:pt x="173" y="18"/>
                      </a:lnTo>
                      <a:lnTo>
                        <a:pt x="182" y="14"/>
                      </a:lnTo>
                      <a:lnTo>
                        <a:pt x="190" y="10"/>
                      </a:lnTo>
                      <a:lnTo>
                        <a:pt x="198" y="6"/>
                      </a:lnTo>
                      <a:lnTo>
                        <a:pt x="206" y="4"/>
                      </a:lnTo>
                      <a:lnTo>
                        <a:pt x="215" y="2"/>
                      </a:lnTo>
                      <a:lnTo>
                        <a:pt x="222" y="1"/>
                      </a:lnTo>
                      <a:lnTo>
                        <a:pt x="230" y="0"/>
                      </a:lnTo>
                      <a:lnTo>
                        <a:pt x="238" y="0"/>
                      </a:lnTo>
                      <a:lnTo>
                        <a:pt x="245" y="1"/>
                      </a:lnTo>
                      <a:lnTo>
                        <a:pt x="253" y="3"/>
                      </a:lnTo>
                      <a:lnTo>
                        <a:pt x="260" y="6"/>
                      </a:lnTo>
                      <a:lnTo>
                        <a:pt x="267" y="9"/>
                      </a:lnTo>
                      <a:lnTo>
                        <a:pt x="273" y="13"/>
                      </a:lnTo>
                      <a:lnTo>
                        <a:pt x="280" y="17"/>
                      </a:lnTo>
                      <a:lnTo>
                        <a:pt x="286" y="23"/>
                      </a:lnTo>
                      <a:lnTo>
                        <a:pt x="292" y="29"/>
                      </a:lnTo>
                      <a:lnTo>
                        <a:pt x="297" y="36"/>
                      </a:lnTo>
                      <a:lnTo>
                        <a:pt x="302" y="44"/>
                      </a:lnTo>
                      <a:lnTo>
                        <a:pt x="307" y="52"/>
                      </a:lnTo>
                      <a:lnTo>
                        <a:pt x="311" y="62"/>
                      </a:lnTo>
                      <a:lnTo>
                        <a:pt x="315" y="71"/>
                      </a:lnTo>
                      <a:lnTo>
                        <a:pt x="319" y="82"/>
                      </a:lnTo>
                      <a:lnTo>
                        <a:pt x="322" y="92"/>
                      </a:lnTo>
                      <a:lnTo>
                        <a:pt x="324" y="103"/>
                      </a:lnTo>
                      <a:lnTo>
                        <a:pt x="327" y="115"/>
                      </a:lnTo>
                      <a:lnTo>
                        <a:pt x="328" y="127"/>
                      </a:lnTo>
                      <a:lnTo>
                        <a:pt x="330" y="139"/>
                      </a:lnTo>
                      <a:lnTo>
                        <a:pt x="331" y="152"/>
                      </a:lnTo>
                      <a:lnTo>
                        <a:pt x="331" y="165"/>
                      </a:lnTo>
                      <a:lnTo>
                        <a:pt x="331" y="178"/>
                      </a:lnTo>
                      <a:lnTo>
                        <a:pt x="331" y="192"/>
                      </a:lnTo>
                      <a:lnTo>
                        <a:pt x="330" y="206"/>
                      </a:lnTo>
                      <a:lnTo>
                        <a:pt x="329" y="220"/>
                      </a:lnTo>
                      <a:lnTo>
                        <a:pt x="327" y="234"/>
                      </a:lnTo>
                      <a:lnTo>
                        <a:pt x="325" y="249"/>
                      </a:lnTo>
                      <a:lnTo>
                        <a:pt x="323" y="263"/>
                      </a:lnTo>
                      <a:lnTo>
                        <a:pt x="321" y="278"/>
                      </a:lnTo>
                      <a:lnTo>
                        <a:pt x="317" y="293"/>
                      </a:lnTo>
                      <a:lnTo>
                        <a:pt x="314" y="307"/>
                      </a:lnTo>
                      <a:lnTo>
                        <a:pt x="306" y="337"/>
                      </a:lnTo>
                      <a:lnTo>
                        <a:pt x="297" y="367"/>
                      </a:lnTo>
                      <a:lnTo>
                        <a:pt x="286" y="396"/>
                      </a:lnTo>
                      <a:lnTo>
                        <a:pt x="274" y="425"/>
                      </a:lnTo>
                      <a:lnTo>
                        <a:pt x="260" y="453"/>
                      </a:lnTo>
                      <a:lnTo>
                        <a:pt x="245" y="480"/>
                      </a:lnTo>
                      <a:lnTo>
                        <a:pt x="237" y="493"/>
                      </a:lnTo>
                      <a:lnTo>
                        <a:pt x="229" y="506"/>
                      </a:lnTo>
                      <a:lnTo>
                        <a:pt x="221" y="517"/>
                      </a:lnTo>
                      <a:lnTo>
                        <a:pt x="213" y="529"/>
                      </a:lnTo>
                      <a:lnTo>
                        <a:pt x="205" y="539"/>
                      </a:lnTo>
                      <a:lnTo>
                        <a:pt x="196" y="549"/>
                      </a:lnTo>
                      <a:lnTo>
                        <a:pt x="188" y="558"/>
                      </a:lnTo>
                      <a:lnTo>
                        <a:pt x="180" y="567"/>
                      </a:lnTo>
                      <a:lnTo>
                        <a:pt x="171" y="575"/>
                      </a:lnTo>
                      <a:lnTo>
                        <a:pt x="163" y="582"/>
                      </a:lnTo>
                      <a:lnTo>
                        <a:pt x="154" y="589"/>
                      </a:lnTo>
                      <a:lnTo>
                        <a:pt x="146" y="595"/>
                      </a:lnTo>
                      <a:lnTo>
                        <a:pt x="137" y="601"/>
                      </a:lnTo>
                      <a:lnTo>
                        <a:pt x="129" y="605"/>
                      </a:lnTo>
                      <a:lnTo>
                        <a:pt x="121" y="609"/>
                      </a:lnTo>
                      <a:lnTo>
                        <a:pt x="112" y="613"/>
                      </a:lnTo>
                      <a:lnTo>
                        <a:pt x="104" y="615"/>
                      </a:lnTo>
                      <a:lnTo>
                        <a:pt x="96" y="617"/>
                      </a:lnTo>
                      <a:lnTo>
                        <a:pt x="88" y="618"/>
                      </a:lnTo>
                      <a:lnTo>
                        <a:pt x="80" y="619"/>
                      </a:lnTo>
                      <a:lnTo>
                        <a:pt x="73" y="619"/>
                      </a:lnTo>
                      <a:lnTo>
                        <a:pt x="65" y="618"/>
                      </a:lnTo>
                      <a:lnTo>
                        <a:pt x="58" y="616"/>
                      </a:lnTo>
                      <a:lnTo>
                        <a:pt x="51" y="614"/>
                      </a:lnTo>
                      <a:lnTo>
                        <a:pt x="44" y="610"/>
                      </a:lnTo>
                      <a:lnTo>
                        <a:pt x="37" y="606"/>
                      </a:lnTo>
                      <a:lnTo>
                        <a:pt x="31" y="602"/>
                      </a:lnTo>
                      <a:lnTo>
                        <a:pt x="25" y="596"/>
                      </a:lnTo>
                      <a:lnTo>
                        <a:pt x="19" y="590"/>
                      </a:lnTo>
                      <a:lnTo>
                        <a:pt x="14" y="583"/>
                      </a:lnTo>
                      <a:lnTo>
                        <a:pt x="9" y="575"/>
                      </a:lnTo>
                      <a:lnTo>
                        <a:pt x="4" y="567"/>
                      </a:lnTo>
                      <a:lnTo>
                        <a:pt x="0" y="560"/>
                      </a:lnTo>
                      <a:lnTo>
                        <a:pt x="4" y="558"/>
                      </a:lnTo>
                      <a:lnTo>
                        <a:pt x="7" y="565"/>
                      </a:lnTo>
                      <a:lnTo>
                        <a:pt x="7" y="565"/>
                      </a:lnTo>
                      <a:lnTo>
                        <a:pt x="12" y="573"/>
                      </a:lnTo>
                      <a:lnTo>
                        <a:pt x="12" y="573"/>
                      </a:lnTo>
                      <a:lnTo>
                        <a:pt x="17" y="581"/>
                      </a:lnTo>
                      <a:lnTo>
                        <a:pt x="17" y="581"/>
                      </a:lnTo>
                      <a:lnTo>
                        <a:pt x="22" y="587"/>
                      </a:lnTo>
                      <a:lnTo>
                        <a:pt x="22" y="587"/>
                      </a:lnTo>
                      <a:lnTo>
                        <a:pt x="28" y="593"/>
                      </a:lnTo>
                      <a:lnTo>
                        <a:pt x="28" y="593"/>
                      </a:lnTo>
                      <a:lnTo>
                        <a:pt x="34" y="599"/>
                      </a:lnTo>
                      <a:lnTo>
                        <a:pt x="34" y="599"/>
                      </a:lnTo>
                      <a:lnTo>
                        <a:pt x="40" y="603"/>
                      </a:lnTo>
                      <a:lnTo>
                        <a:pt x="40" y="603"/>
                      </a:lnTo>
                      <a:lnTo>
                        <a:pt x="46" y="607"/>
                      </a:lnTo>
                      <a:lnTo>
                        <a:pt x="46" y="607"/>
                      </a:lnTo>
                      <a:lnTo>
                        <a:pt x="52" y="610"/>
                      </a:lnTo>
                      <a:lnTo>
                        <a:pt x="52" y="610"/>
                      </a:lnTo>
                      <a:lnTo>
                        <a:pt x="59" y="612"/>
                      </a:lnTo>
                      <a:lnTo>
                        <a:pt x="59" y="612"/>
                      </a:lnTo>
                      <a:lnTo>
                        <a:pt x="66" y="614"/>
                      </a:lnTo>
                      <a:lnTo>
                        <a:pt x="66" y="614"/>
                      </a:lnTo>
                      <a:lnTo>
                        <a:pt x="73" y="615"/>
                      </a:lnTo>
                      <a:lnTo>
                        <a:pt x="73" y="615"/>
                      </a:lnTo>
                      <a:lnTo>
                        <a:pt x="80" y="615"/>
                      </a:lnTo>
                      <a:lnTo>
                        <a:pt x="80" y="615"/>
                      </a:lnTo>
                      <a:lnTo>
                        <a:pt x="88" y="614"/>
                      </a:lnTo>
                      <a:lnTo>
                        <a:pt x="88" y="614"/>
                      </a:lnTo>
                      <a:lnTo>
                        <a:pt x="95" y="613"/>
                      </a:lnTo>
                      <a:lnTo>
                        <a:pt x="95" y="613"/>
                      </a:lnTo>
                      <a:lnTo>
                        <a:pt x="103" y="611"/>
                      </a:lnTo>
                      <a:lnTo>
                        <a:pt x="103" y="611"/>
                      </a:lnTo>
                      <a:lnTo>
                        <a:pt x="111" y="609"/>
                      </a:lnTo>
                      <a:lnTo>
                        <a:pt x="111" y="609"/>
                      </a:lnTo>
                      <a:lnTo>
                        <a:pt x="119" y="606"/>
                      </a:lnTo>
                      <a:lnTo>
                        <a:pt x="119" y="606"/>
                      </a:lnTo>
                      <a:lnTo>
                        <a:pt x="127" y="602"/>
                      </a:lnTo>
                      <a:lnTo>
                        <a:pt x="127" y="602"/>
                      </a:lnTo>
                      <a:lnTo>
                        <a:pt x="135" y="597"/>
                      </a:lnTo>
                      <a:lnTo>
                        <a:pt x="135" y="597"/>
                      </a:lnTo>
                      <a:lnTo>
                        <a:pt x="143" y="592"/>
                      </a:lnTo>
                      <a:lnTo>
                        <a:pt x="143" y="592"/>
                      </a:lnTo>
                      <a:lnTo>
                        <a:pt x="152" y="586"/>
                      </a:lnTo>
                      <a:lnTo>
                        <a:pt x="152" y="586"/>
                      </a:lnTo>
                      <a:lnTo>
                        <a:pt x="160" y="579"/>
                      </a:lnTo>
                      <a:lnTo>
                        <a:pt x="160" y="579"/>
                      </a:lnTo>
                      <a:lnTo>
                        <a:pt x="168" y="572"/>
                      </a:lnTo>
                      <a:lnTo>
                        <a:pt x="168" y="572"/>
                      </a:lnTo>
                      <a:lnTo>
                        <a:pt x="177" y="564"/>
                      </a:lnTo>
                      <a:lnTo>
                        <a:pt x="177" y="564"/>
                      </a:lnTo>
                      <a:lnTo>
                        <a:pt x="185" y="556"/>
                      </a:lnTo>
                      <a:lnTo>
                        <a:pt x="185" y="556"/>
                      </a:lnTo>
                      <a:lnTo>
                        <a:pt x="193" y="547"/>
                      </a:lnTo>
                      <a:lnTo>
                        <a:pt x="193" y="547"/>
                      </a:lnTo>
                      <a:lnTo>
                        <a:pt x="202" y="537"/>
                      </a:lnTo>
                      <a:lnTo>
                        <a:pt x="201" y="537"/>
                      </a:lnTo>
                      <a:lnTo>
                        <a:pt x="210" y="526"/>
                      </a:lnTo>
                      <a:lnTo>
                        <a:pt x="210" y="526"/>
                      </a:lnTo>
                      <a:lnTo>
                        <a:pt x="218" y="515"/>
                      </a:lnTo>
                      <a:lnTo>
                        <a:pt x="218" y="515"/>
                      </a:lnTo>
                      <a:lnTo>
                        <a:pt x="226" y="503"/>
                      </a:lnTo>
                      <a:lnTo>
                        <a:pt x="226" y="504"/>
                      </a:lnTo>
                      <a:lnTo>
                        <a:pt x="234" y="491"/>
                      </a:lnTo>
                      <a:lnTo>
                        <a:pt x="234" y="491"/>
                      </a:lnTo>
                      <a:lnTo>
                        <a:pt x="242" y="478"/>
                      </a:lnTo>
                      <a:lnTo>
                        <a:pt x="241" y="478"/>
                      </a:lnTo>
                      <a:lnTo>
                        <a:pt x="256" y="451"/>
                      </a:lnTo>
                      <a:lnTo>
                        <a:pt x="256" y="451"/>
                      </a:lnTo>
                      <a:lnTo>
                        <a:pt x="270" y="423"/>
                      </a:lnTo>
                      <a:lnTo>
                        <a:pt x="270" y="423"/>
                      </a:lnTo>
                      <a:lnTo>
                        <a:pt x="282" y="395"/>
                      </a:lnTo>
                      <a:lnTo>
                        <a:pt x="282" y="395"/>
                      </a:lnTo>
                      <a:lnTo>
                        <a:pt x="293" y="365"/>
                      </a:lnTo>
                      <a:lnTo>
                        <a:pt x="293" y="366"/>
                      </a:lnTo>
                      <a:lnTo>
                        <a:pt x="302" y="336"/>
                      </a:lnTo>
                      <a:lnTo>
                        <a:pt x="302" y="336"/>
                      </a:lnTo>
                      <a:lnTo>
                        <a:pt x="310" y="306"/>
                      </a:lnTo>
                      <a:lnTo>
                        <a:pt x="310" y="307"/>
                      </a:lnTo>
                      <a:lnTo>
                        <a:pt x="313" y="292"/>
                      </a:lnTo>
                      <a:lnTo>
                        <a:pt x="313" y="292"/>
                      </a:lnTo>
                      <a:lnTo>
                        <a:pt x="316" y="277"/>
                      </a:lnTo>
                      <a:lnTo>
                        <a:pt x="316" y="277"/>
                      </a:lnTo>
                      <a:lnTo>
                        <a:pt x="319" y="263"/>
                      </a:lnTo>
                      <a:lnTo>
                        <a:pt x="319" y="263"/>
                      </a:lnTo>
                      <a:lnTo>
                        <a:pt x="321" y="248"/>
                      </a:lnTo>
                      <a:lnTo>
                        <a:pt x="321" y="248"/>
                      </a:lnTo>
                      <a:lnTo>
                        <a:pt x="323" y="234"/>
                      </a:lnTo>
                      <a:lnTo>
                        <a:pt x="323" y="234"/>
                      </a:lnTo>
                      <a:lnTo>
                        <a:pt x="325" y="220"/>
                      </a:lnTo>
                      <a:lnTo>
                        <a:pt x="325" y="220"/>
                      </a:lnTo>
                      <a:lnTo>
                        <a:pt x="326" y="206"/>
                      </a:lnTo>
                      <a:lnTo>
                        <a:pt x="326" y="206"/>
                      </a:lnTo>
                      <a:lnTo>
                        <a:pt x="327" y="192"/>
                      </a:lnTo>
                      <a:lnTo>
                        <a:pt x="327" y="192"/>
                      </a:lnTo>
                      <a:lnTo>
                        <a:pt x="327" y="178"/>
                      </a:lnTo>
                      <a:lnTo>
                        <a:pt x="327" y="178"/>
                      </a:lnTo>
                      <a:lnTo>
                        <a:pt x="327" y="165"/>
                      </a:lnTo>
                      <a:lnTo>
                        <a:pt x="327" y="165"/>
                      </a:lnTo>
                      <a:lnTo>
                        <a:pt x="326" y="152"/>
                      </a:lnTo>
                      <a:lnTo>
                        <a:pt x="326" y="152"/>
                      </a:lnTo>
                      <a:lnTo>
                        <a:pt x="325" y="140"/>
                      </a:lnTo>
                      <a:lnTo>
                        <a:pt x="325" y="140"/>
                      </a:lnTo>
                      <a:lnTo>
                        <a:pt x="324" y="127"/>
                      </a:lnTo>
                      <a:lnTo>
                        <a:pt x="324" y="127"/>
                      </a:lnTo>
                      <a:lnTo>
                        <a:pt x="322" y="116"/>
                      </a:lnTo>
                      <a:lnTo>
                        <a:pt x="323" y="116"/>
                      </a:lnTo>
                      <a:lnTo>
                        <a:pt x="320" y="104"/>
                      </a:lnTo>
                      <a:lnTo>
                        <a:pt x="320" y="104"/>
                      </a:lnTo>
                      <a:lnTo>
                        <a:pt x="318" y="93"/>
                      </a:lnTo>
                      <a:lnTo>
                        <a:pt x="318" y="93"/>
                      </a:lnTo>
                      <a:lnTo>
                        <a:pt x="315" y="83"/>
                      </a:lnTo>
                      <a:lnTo>
                        <a:pt x="315" y="83"/>
                      </a:lnTo>
                      <a:lnTo>
                        <a:pt x="311" y="73"/>
                      </a:lnTo>
                      <a:lnTo>
                        <a:pt x="311" y="73"/>
                      </a:lnTo>
                      <a:lnTo>
                        <a:pt x="307" y="63"/>
                      </a:lnTo>
                      <a:lnTo>
                        <a:pt x="307" y="63"/>
                      </a:lnTo>
                      <a:lnTo>
                        <a:pt x="303" y="54"/>
                      </a:lnTo>
                      <a:lnTo>
                        <a:pt x="303" y="54"/>
                      </a:lnTo>
                      <a:lnTo>
                        <a:pt x="298" y="46"/>
                      </a:lnTo>
                      <a:lnTo>
                        <a:pt x="299" y="46"/>
                      </a:lnTo>
                      <a:lnTo>
                        <a:pt x="293" y="38"/>
                      </a:lnTo>
                      <a:lnTo>
                        <a:pt x="294" y="38"/>
                      </a:lnTo>
                      <a:lnTo>
                        <a:pt x="288" y="32"/>
                      </a:lnTo>
                      <a:lnTo>
                        <a:pt x="288" y="32"/>
                      </a:lnTo>
                      <a:lnTo>
                        <a:pt x="283" y="26"/>
                      </a:lnTo>
                      <a:lnTo>
                        <a:pt x="283" y="26"/>
                      </a:lnTo>
                      <a:lnTo>
                        <a:pt x="277" y="20"/>
                      </a:lnTo>
                      <a:lnTo>
                        <a:pt x="277" y="21"/>
                      </a:lnTo>
                      <a:lnTo>
                        <a:pt x="271" y="16"/>
                      </a:lnTo>
                      <a:lnTo>
                        <a:pt x="271" y="16"/>
                      </a:lnTo>
                      <a:lnTo>
                        <a:pt x="265" y="12"/>
                      </a:lnTo>
                      <a:lnTo>
                        <a:pt x="265" y="12"/>
                      </a:lnTo>
                      <a:lnTo>
                        <a:pt x="258" y="9"/>
                      </a:lnTo>
                      <a:lnTo>
                        <a:pt x="258" y="9"/>
                      </a:lnTo>
                      <a:lnTo>
                        <a:pt x="251" y="7"/>
                      </a:lnTo>
                      <a:lnTo>
                        <a:pt x="252" y="7"/>
                      </a:lnTo>
                      <a:lnTo>
                        <a:pt x="245" y="5"/>
                      </a:lnTo>
                      <a:lnTo>
                        <a:pt x="245" y="5"/>
                      </a:lnTo>
                      <a:lnTo>
                        <a:pt x="237" y="4"/>
                      </a:lnTo>
                      <a:lnTo>
                        <a:pt x="238" y="4"/>
                      </a:lnTo>
                      <a:lnTo>
                        <a:pt x="230" y="4"/>
                      </a:lnTo>
                      <a:lnTo>
                        <a:pt x="231" y="4"/>
                      </a:lnTo>
                      <a:lnTo>
                        <a:pt x="223" y="5"/>
                      </a:lnTo>
                      <a:lnTo>
                        <a:pt x="223" y="5"/>
                      </a:lnTo>
                      <a:lnTo>
                        <a:pt x="215" y="6"/>
                      </a:lnTo>
                      <a:lnTo>
                        <a:pt x="215" y="6"/>
                      </a:lnTo>
                      <a:lnTo>
                        <a:pt x="207" y="8"/>
                      </a:lnTo>
                      <a:lnTo>
                        <a:pt x="208" y="8"/>
                      </a:lnTo>
                      <a:lnTo>
                        <a:pt x="200" y="10"/>
                      </a:lnTo>
                      <a:lnTo>
                        <a:pt x="200" y="10"/>
                      </a:lnTo>
                      <a:lnTo>
                        <a:pt x="192" y="13"/>
                      </a:lnTo>
                      <a:lnTo>
                        <a:pt x="192" y="13"/>
                      </a:lnTo>
                      <a:lnTo>
                        <a:pt x="184" y="17"/>
                      </a:lnTo>
                      <a:lnTo>
                        <a:pt x="184" y="17"/>
                      </a:lnTo>
                      <a:lnTo>
                        <a:pt x="175" y="22"/>
                      </a:lnTo>
                      <a:lnTo>
                        <a:pt x="176" y="22"/>
                      </a:lnTo>
                      <a:lnTo>
                        <a:pt x="167" y="27"/>
                      </a:lnTo>
                      <a:lnTo>
                        <a:pt x="167" y="27"/>
                      </a:lnTo>
                      <a:lnTo>
                        <a:pt x="159" y="33"/>
                      </a:lnTo>
                      <a:lnTo>
                        <a:pt x="159" y="33"/>
                      </a:lnTo>
                      <a:lnTo>
                        <a:pt x="151" y="40"/>
                      </a:lnTo>
                      <a:lnTo>
                        <a:pt x="151" y="40"/>
                      </a:lnTo>
                      <a:lnTo>
                        <a:pt x="142" y="47"/>
                      </a:lnTo>
                      <a:lnTo>
                        <a:pt x="142" y="47"/>
                      </a:lnTo>
                      <a:lnTo>
                        <a:pt x="134" y="55"/>
                      </a:lnTo>
                      <a:lnTo>
                        <a:pt x="134" y="55"/>
                      </a:lnTo>
                      <a:lnTo>
                        <a:pt x="126" y="63"/>
                      </a:lnTo>
                      <a:lnTo>
                        <a:pt x="126" y="63"/>
                      </a:lnTo>
                      <a:lnTo>
                        <a:pt x="117" y="73"/>
                      </a:lnTo>
                      <a:lnTo>
                        <a:pt x="117" y="72"/>
                      </a:lnTo>
                      <a:lnTo>
                        <a:pt x="109" y="82"/>
                      </a:lnTo>
                      <a:lnTo>
                        <a:pt x="109" y="82"/>
                      </a:lnTo>
                      <a:lnTo>
                        <a:pt x="101" y="93"/>
                      </a:lnTo>
                      <a:lnTo>
                        <a:pt x="101" y="93"/>
                      </a:lnTo>
                      <a:lnTo>
                        <a:pt x="91" y="107"/>
                      </a:lnTo>
                      <a:lnTo>
                        <a:pt x="88" y="105"/>
                      </a:lnTo>
                      <a:close/>
                      <a:moveTo>
                        <a:pt x="115" y="112"/>
                      </a:moveTo>
                      <a:lnTo>
                        <a:pt x="67" y="140"/>
                      </a:lnTo>
                      <a:lnTo>
                        <a:pt x="73" y="87"/>
                      </a:lnTo>
                      <a:lnTo>
                        <a:pt x="115" y="11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05" name="Rectangle 2104"/>
                <p:cNvSpPr>
                  <a:spLocks noChangeArrowheads="1"/>
                </p:cNvSpPr>
                <p:nvPr/>
              </p:nvSpPr>
              <p:spPr bwMode="auto">
                <a:xfrm>
                  <a:off x="39364" y="197"/>
                  <a:ext cx="11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Input</a:t>
                  </a:r>
                  <a:endParaRPr lang="en-US" sz="1200">
                    <a:solidFill>
                      <a:srgbClr val="000000"/>
                    </a:solidFill>
                    <a:latin typeface="Times New Roman"/>
                    <a:ea typeface="Times New Roman"/>
                  </a:endParaRPr>
                </a:p>
              </p:txBody>
            </p:sp>
            <p:sp>
              <p:nvSpPr>
                <p:cNvPr id="2106" name="Oval 2105"/>
                <p:cNvSpPr>
                  <a:spLocks noChangeArrowheads="1"/>
                </p:cNvSpPr>
                <p:nvPr/>
              </p:nvSpPr>
              <p:spPr bwMode="auto">
                <a:xfrm>
                  <a:off x="39764" y="375"/>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07" name="Oval 2106"/>
                <p:cNvSpPr>
                  <a:spLocks noChangeArrowheads="1"/>
                </p:cNvSpPr>
                <p:nvPr/>
              </p:nvSpPr>
              <p:spPr bwMode="auto">
                <a:xfrm>
                  <a:off x="39764" y="375"/>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08" name="Freeform 2107"/>
                <p:cNvSpPr>
                  <a:spLocks noEditPoints="1"/>
                </p:cNvSpPr>
                <p:nvPr/>
              </p:nvSpPr>
              <p:spPr bwMode="auto">
                <a:xfrm>
                  <a:off x="39770" y="267"/>
                  <a:ext cx="83" cy="108"/>
                </a:xfrm>
                <a:custGeom>
                  <a:avLst/>
                  <a:gdLst>
                    <a:gd name="T0" fmla="*/ 43 w 83"/>
                    <a:gd name="T1" fmla="*/ 0 h 108"/>
                    <a:gd name="T2" fmla="*/ 43 w 83"/>
                    <a:gd name="T3" fmla="*/ 68 h 108"/>
                    <a:gd name="T4" fmla="*/ 39 w 83"/>
                    <a:gd name="T5" fmla="*/ 68 h 108"/>
                    <a:gd name="T6" fmla="*/ 39 w 83"/>
                    <a:gd name="T7" fmla="*/ 0 h 108"/>
                    <a:gd name="T8" fmla="*/ 43 w 83"/>
                    <a:gd name="T9" fmla="*/ 0 h 108"/>
                    <a:gd name="T10" fmla="*/ 83 w 83"/>
                    <a:gd name="T11" fmla="*/ 60 h 108"/>
                    <a:gd name="T12" fmla="*/ 41 w 83"/>
                    <a:gd name="T13" fmla="*/ 108 h 108"/>
                    <a:gd name="T14" fmla="*/ 0 w 83"/>
                    <a:gd name="T15" fmla="*/ 60 h 108"/>
                    <a:gd name="T16" fmla="*/ 83 w 83"/>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08">
                      <a:moveTo>
                        <a:pt x="43" y="0"/>
                      </a:moveTo>
                      <a:lnTo>
                        <a:pt x="43" y="68"/>
                      </a:lnTo>
                      <a:lnTo>
                        <a:pt x="39" y="68"/>
                      </a:lnTo>
                      <a:lnTo>
                        <a:pt x="39" y="0"/>
                      </a:lnTo>
                      <a:lnTo>
                        <a:pt x="43" y="0"/>
                      </a:lnTo>
                      <a:close/>
                      <a:moveTo>
                        <a:pt x="83" y="60"/>
                      </a:moveTo>
                      <a:lnTo>
                        <a:pt x="41" y="108"/>
                      </a:lnTo>
                      <a:lnTo>
                        <a:pt x="0" y="60"/>
                      </a:lnTo>
                      <a:lnTo>
                        <a:pt x="83"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09" name="Rectangle 2108"/>
                <p:cNvSpPr>
                  <a:spLocks noChangeArrowheads="1"/>
                </p:cNvSpPr>
                <p:nvPr/>
              </p:nvSpPr>
              <p:spPr bwMode="auto">
                <a:xfrm>
                  <a:off x="39633" y="425"/>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0" name="Rectangle 2109"/>
                <p:cNvSpPr>
                  <a:spLocks noChangeArrowheads="1"/>
                </p:cNvSpPr>
                <p:nvPr/>
              </p:nvSpPr>
              <p:spPr bwMode="auto">
                <a:xfrm>
                  <a:off x="39633" y="426"/>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1" name="Rectangle 2110"/>
                <p:cNvSpPr>
                  <a:spLocks noChangeArrowheads="1"/>
                </p:cNvSpPr>
                <p:nvPr/>
              </p:nvSpPr>
              <p:spPr bwMode="auto">
                <a:xfrm>
                  <a:off x="39633" y="427"/>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2" name="Rectangle 2111"/>
                <p:cNvSpPr>
                  <a:spLocks noChangeArrowheads="1"/>
                </p:cNvSpPr>
                <p:nvPr/>
              </p:nvSpPr>
              <p:spPr bwMode="auto">
                <a:xfrm>
                  <a:off x="39633" y="428"/>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3" name="Rectangle 2112"/>
                <p:cNvSpPr>
                  <a:spLocks noChangeArrowheads="1"/>
                </p:cNvSpPr>
                <p:nvPr/>
              </p:nvSpPr>
              <p:spPr bwMode="auto">
                <a:xfrm>
                  <a:off x="39633" y="428"/>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4" name="Rectangle 2113"/>
                <p:cNvSpPr>
                  <a:spLocks noChangeArrowheads="1"/>
                </p:cNvSpPr>
                <p:nvPr/>
              </p:nvSpPr>
              <p:spPr bwMode="auto">
                <a:xfrm>
                  <a:off x="39633" y="429"/>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5" name="Rectangle 2114"/>
                <p:cNvSpPr>
                  <a:spLocks noChangeArrowheads="1"/>
                </p:cNvSpPr>
                <p:nvPr/>
              </p:nvSpPr>
              <p:spPr bwMode="auto">
                <a:xfrm>
                  <a:off x="39633" y="430"/>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6" name="Rectangle 2115"/>
                <p:cNvSpPr>
                  <a:spLocks noChangeArrowheads="1"/>
                </p:cNvSpPr>
                <p:nvPr/>
              </p:nvSpPr>
              <p:spPr bwMode="auto">
                <a:xfrm>
                  <a:off x="39633" y="431"/>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7" name="Rectangle 2116"/>
                <p:cNvSpPr>
                  <a:spLocks noChangeArrowheads="1"/>
                </p:cNvSpPr>
                <p:nvPr/>
              </p:nvSpPr>
              <p:spPr bwMode="auto">
                <a:xfrm>
                  <a:off x="39633" y="432"/>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8" name="Rectangle 2117"/>
                <p:cNvSpPr>
                  <a:spLocks noChangeArrowheads="1"/>
                </p:cNvSpPr>
                <p:nvPr/>
              </p:nvSpPr>
              <p:spPr bwMode="auto">
                <a:xfrm>
                  <a:off x="39633" y="433"/>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9" name="Oval 2118"/>
                <p:cNvSpPr>
                  <a:spLocks noChangeArrowheads="1"/>
                </p:cNvSpPr>
                <p:nvPr/>
              </p:nvSpPr>
              <p:spPr bwMode="auto">
                <a:xfrm>
                  <a:off x="39633" y="425"/>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0" name="Rectangle 2119"/>
                <p:cNvSpPr>
                  <a:spLocks noChangeArrowheads="1"/>
                </p:cNvSpPr>
                <p:nvPr/>
              </p:nvSpPr>
              <p:spPr bwMode="auto">
                <a:xfrm>
                  <a:off x="39696" y="425"/>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1" name="Rectangle 2120"/>
                <p:cNvSpPr>
                  <a:spLocks noChangeArrowheads="1"/>
                </p:cNvSpPr>
                <p:nvPr/>
              </p:nvSpPr>
              <p:spPr bwMode="auto">
                <a:xfrm>
                  <a:off x="39696" y="426"/>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2" name="Rectangle 2121"/>
                <p:cNvSpPr>
                  <a:spLocks noChangeArrowheads="1"/>
                </p:cNvSpPr>
                <p:nvPr/>
              </p:nvSpPr>
              <p:spPr bwMode="auto">
                <a:xfrm>
                  <a:off x="39696" y="427"/>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3" name="Rectangle 2122"/>
                <p:cNvSpPr>
                  <a:spLocks noChangeArrowheads="1"/>
                </p:cNvSpPr>
                <p:nvPr/>
              </p:nvSpPr>
              <p:spPr bwMode="auto">
                <a:xfrm>
                  <a:off x="39696" y="428"/>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4" name="Rectangle 2123"/>
                <p:cNvSpPr>
                  <a:spLocks noChangeArrowheads="1"/>
                </p:cNvSpPr>
                <p:nvPr/>
              </p:nvSpPr>
              <p:spPr bwMode="auto">
                <a:xfrm>
                  <a:off x="39696" y="428"/>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5" name="Rectangle 2124"/>
                <p:cNvSpPr>
                  <a:spLocks noChangeArrowheads="1"/>
                </p:cNvSpPr>
                <p:nvPr/>
              </p:nvSpPr>
              <p:spPr bwMode="auto">
                <a:xfrm>
                  <a:off x="39696" y="429"/>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6" name="Rectangle 2125"/>
                <p:cNvSpPr>
                  <a:spLocks noChangeArrowheads="1"/>
                </p:cNvSpPr>
                <p:nvPr/>
              </p:nvSpPr>
              <p:spPr bwMode="auto">
                <a:xfrm>
                  <a:off x="39696" y="430"/>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7" name="Rectangle 2126"/>
                <p:cNvSpPr>
                  <a:spLocks noChangeArrowheads="1"/>
                </p:cNvSpPr>
                <p:nvPr/>
              </p:nvSpPr>
              <p:spPr bwMode="auto">
                <a:xfrm>
                  <a:off x="39696" y="431"/>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8" name="Rectangle 2127"/>
                <p:cNvSpPr>
                  <a:spLocks noChangeArrowheads="1"/>
                </p:cNvSpPr>
                <p:nvPr/>
              </p:nvSpPr>
              <p:spPr bwMode="auto">
                <a:xfrm>
                  <a:off x="39696" y="432"/>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9" name="Rectangle 2128"/>
                <p:cNvSpPr>
                  <a:spLocks noChangeArrowheads="1"/>
                </p:cNvSpPr>
                <p:nvPr/>
              </p:nvSpPr>
              <p:spPr bwMode="auto">
                <a:xfrm>
                  <a:off x="39696" y="433"/>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0" name="Oval 2129"/>
                <p:cNvSpPr>
                  <a:spLocks noChangeArrowheads="1"/>
                </p:cNvSpPr>
                <p:nvPr/>
              </p:nvSpPr>
              <p:spPr bwMode="auto">
                <a:xfrm>
                  <a:off x="39696" y="425"/>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1" name="Rectangle 2130"/>
                <p:cNvSpPr>
                  <a:spLocks noChangeArrowheads="1"/>
                </p:cNvSpPr>
                <p:nvPr/>
              </p:nvSpPr>
              <p:spPr bwMode="auto">
                <a:xfrm>
                  <a:off x="39615" y="356"/>
                  <a:ext cx="9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map</a:t>
                  </a:r>
                  <a:endParaRPr lang="en-US" sz="1200">
                    <a:solidFill>
                      <a:srgbClr val="000000"/>
                    </a:solidFill>
                    <a:latin typeface="Times New Roman"/>
                    <a:ea typeface="Times New Roman"/>
                  </a:endParaRPr>
                </a:p>
              </p:txBody>
            </p:sp>
            <p:sp>
              <p:nvSpPr>
                <p:cNvPr id="2132" name="Freeform 2131"/>
                <p:cNvSpPr>
                  <a:spLocks noEditPoints="1"/>
                </p:cNvSpPr>
                <p:nvPr/>
              </p:nvSpPr>
              <p:spPr bwMode="auto">
                <a:xfrm>
                  <a:off x="39771" y="483"/>
                  <a:ext cx="49" cy="125"/>
                </a:xfrm>
                <a:custGeom>
                  <a:avLst/>
                  <a:gdLst>
                    <a:gd name="T0" fmla="*/ 39 w 49"/>
                    <a:gd name="T1" fmla="*/ 0 h 125"/>
                    <a:gd name="T2" fmla="*/ 21 w 49"/>
                    <a:gd name="T3" fmla="*/ 86 h 125"/>
                    <a:gd name="T4" fmla="*/ 24 w 49"/>
                    <a:gd name="T5" fmla="*/ 87 h 125"/>
                    <a:gd name="T6" fmla="*/ 43 w 49"/>
                    <a:gd name="T7" fmla="*/ 1 h 125"/>
                    <a:gd name="T8" fmla="*/ 39 w 49"/>
                    <a:gd name="T9" fmla="*/ 0 h 125"/>
                    <a:gd name="T10" fmla="*/ 0 w 49"/>
                    <a:gd name="T11" fmla="*/ 74 h 125"/>
                    <a:gd name="T12" fmla="*/ 14 w 49"/>
                    <a:gd name="T13" fmla="*/ 125 h 125"/>
                    <a:gd name="T14" fmla="*/ 49 w 49"/>
                    <a:gd name="T15" fmla="*/ 83 h 125"/>
                    <a:gd name="T16" fmla="*/ 0 w 49"/>
                    <a:gd name="T17" fmla="*/ 7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25">
                      <a:moveTo>
                        <a:pt x="39" y="0"/>
                      </a:moveTo>
                      <a:lnTo>
                        <a:pt x="21" y="86"/>
                      </a:lnTo>
                      <a:lnTo>
                        <a:pt x="24" y="87"/>
                      </a:lnTo>
                      <a:lnTo>
                        <a:pt x="43" y="1"/>
                      </a:lnTo>
                      <a:lnTo>
                        <a:pt x="39" y="0"/>
                      </a:lnTo>
                      <a:close/>
                      <a:moveTo>
                        <a:pt x="0" y="74"/>
                      </a:moveTo>
                      <a:lnTo>
                        <a:pt x="14" y="125"/>
                      </a:lnTo>
                      <a:lnTo>
                        <a:pt x="49" y="83"/>
                      </a:lnTo>
                      <a:lnTo>
                        <a:pt x="0"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3" name="Oval 2132"/>
                <p:cNvSpPr>
                  <a:spLocks noChangeArrowheads="1"/>
                </p:cNvSpPr>
                <p:nvPr/>
              </p:nvSpPr>
              <p:spPr bwMode="auto">
                <a:xfrm>
                  <a:off x="39359" y="378"/>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4" name="Oval 2133"/>
                <p:cNvSpPr>
                  <a:spLocks noChangeArrowheads="1"/>
                </p:cNvSpPr>
                <p:nvPr/>
              </p:nvSpPr>
              <p:spPr bwMode="auto">
                <a:xfrm>
                  <a:off x="39359" y="378"/>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5" name="Freeform 2134"/>
                <p:cNvSpPr>
                  <a:spLocks noEditPoints="1"/>
                </p:cNvSpPr>
                <p:nvPr/>
              </p:nvSpPr>
              <p:spPr bwMode="auto">
                <a:xfrm>
                  <a:off x="39382" y="267"/>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6" name="Freeform 2135"/>
                <p:cNvSpPr>
                  <a:spLocks noEditPoints="1"/>
                </p:cNvSpPr>
                <p:nvPr/>
              </p:nvSpPr>
              <p:spPr bwMode="auto">
                <a:xfrm>
                  <a:off x="39405" y="482"/>
                  <a:ext cx="79" cy="130"/>
                </a:xfrm>
                <a:custGeom>
                  <a:avLst/>
                  <a:gdLst>
                    <a:gd name="T0" fmla="*/ 3 w 79"/>
                    <a:gd name="T1" fmla="*/ 0 h 130"/>
                    <a:gd name="T2" fmla="*/ 60 w 79"/>
                    <a:gd name="T3" fmla="*/ 95 h 130"/>
                    <a:gd name="T4" fmla="*/ 57 w 79"/>
                    <a:gd name="T5" fmla="*/ 97 h 130"/>
                    <a:gd name="T6" fmla="*/ 0 w 79"/>
                    <a:gd name="T7" fmla="*/ 2 h 130"/>
                    <a:gd name="T8" fmla="*/ 3 w 79"/>
                    <a:gd name="T9" fmla="*/ 0 h 130"/>
                    <a:gd name="T10" fmla="*/ 76 w 79"/>
                    <a:gd name="T11" fmla="*/ 77 h 130"/>
                    <a:gd name="T12" fmla="*/ 79 w 79"/>
                    <a:gd name="T13" fmla="*/ 130 h 130"/>
                    <a:gd name="T14" fmla="*/ 33 w 79"/>
                    <a:gd name="T15" fmla="*/ 101 h 130"/>
                    <a:gd name="T16" fmla="*/ 76 w 79"/>
                    <a:gd name="T17"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30">
                      <a:moveTo>
                        <a:pt x="3" y="0"/>
                      </a:moveTo>
                      <a:lnTo>
                        <a:pt x="60" y="95"/>
                      </a:lnTo>
                      <a:lnTo>
                        <a:pt x="57" y="97"/>
                      </a:lnTo>
                      <a:lnTo>
                        <a:pt x="0" y="2"/>
                      </a:lnTo>
                      <a:lnTo>
                        <a:pt x="3" y="0"/>
                      </a:lnTo>
                      <a:close/>
                      <a:moveTo>
                        <a:pt x="76" y="77"/>
                      </a:moveTo>
                      <a:lnTo>
                        <a:pt x="79" y="130"/>
                      </a:lnTo>
                      <a:lnTo>
                        <a:pt x="33" y="101"/>
                      </a:lnTo>
                      <a:lnTo>
                        <a:pt x="76" y="7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7" name="Oval 2136"/>
                <p:cNvSpPr>
                  <a:spLocks noChangeArrowheads="1"/>
                </p:cNvSpPr>
                <p:nvPr/>
              </p:nvSpPr>
              <p:spPr bwMode="auto">
                <a:xfrm>
                  <a:off x="39471" y="375"/>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8" name="Oval 2137"/>
                <p:cNvSpPr>
                  <a:spLocks noChangeArrowheads="1"/>
                </p:cNvSpPr>
                <p:nvPr/>
              </p:nvSpPr>
              <p:spPr bwMode="auto">
                <a:xfrm>
                  <a:off x="39471" y="375"/>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9" name="Freeform 2138"/>
                <p:cNvSpPr>
                  <a:spLocks noEditPoints="1"/>
                </p:cNvSpPr>
                <p:nvPr/>
              </p:nvSpPr>
              <p:spPr bwMode="auto">
                <a:xfrm>
                  <a:off x="39494" y="267"/>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0" name="Freeform 2139"/>
                <p:cNvSpPr>
                  <a:spLocks noEditPoints="1"/>
                </p:cNvSpPr>
                <p:nvPr/>
              </p:nvSpPr>
              <p:spPr bwMode="auto">
                <a:xfrm>
                  <a:off x="39493" y="483"/>
                  <a:ext cx="50" cy="113"/>
                </a:xfrm>
                <a:custGeom>
                  <a:avLst/>
                  <a:gdLst>
                    <a:gd name="T0" fmla="*/ 23 w 50"/>
                    <a:gd name="T1" fmla="*/ 0 h 113"/>
                    <a:gd name="T2" fmla="*/ 23 w 50"/>
                    <a:gd name="T3" fmla="*/ 74 h 113"/>
                    <a:gd name="T4" fmla="*/ 27 w 50"/>
                    <a:gd name="T5" fmla="*/ 74 h 113"/>
                    <a:gd name="T6" fmla="*/ 27 w 50"/>
                    <a:gd name="T7" fmla="*/ 1 h 113"/>
                    <a:gd name="T8" fmla="*/ 23 w 50"/>
                    <a:gd name="T9" fmla="*/ 0 h 113"/>
                    <a:gd name="T10" fmla="*/ 0 w 50"/>
                    <a:gd name="T11" fmla="*/ 65 h 113"/>
                    <a:gd name="T12" fmla="*/ 25 w 50"/>
                    <a:gd name="T13" fmla="*/ 113 h 113"/>
                    <a:gd name="T14" fmla="*/ 50 w 50"/>
                    <a:gd name="T15" fmla="*/ 66 h 113"/>
                    <a:gd name="T16" fmla="*/ 0 w 50"/>
                    <a:gd name="T17"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3">
                      <a:moveTo>
                        <a:pt x="23" y="0"/>
                      </a:moveTo>
                      <a:lnTo>
                        <a:pt x="23" y="74"/>
                      </a:lnTo>
                      <a:lnTo>
                        <a:pt x="27" y="74"/>
                      </a:lnTo>
                      <a:lnTo>
                        <a:pt x="27" y="1"/>
                      </a:lnTo>
                      <a:lnTo>
                        <a:pt x="23" y="0"/>
                      </a:lnTo>
                      <a:close/>
                      <a:moveTo>
                        <a:pt x="0" y="65"/>
                      </a:moveTo>
                      <a:lnTo>
                        <a:pt x="25" y="113"/>
                      </a:lnTo>
                      <a:lnTo>
                        <a:pt x="50" y="66"/>
                      </a:lnTo>
                      <a:lnTo>
                        <a:pt x="0" y="6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1" name="Oval 2140"/>
                <p:cNvSpPr>
                  <a:spLocks noChangeArrowheads="1"/>
                </p:cNvSpPr>
                <p:nvPr/>
              </p:nvSpPr>
              <p:spPr bwMode="auto">
                <a:xfrm>
                  <a:off x="39470" y="596"/>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2" name="Oval 2141"/>
                <p:cNvSpPr>
                  <a:spLocks noChangeArrowheads="1"/>
                </p:cNvSpPr>
                <p:nvPr/>
              </p:nvSpPr>
              <p:spPr bwMode="auto">
                <a:xfrm>
                  <a:off x="39470" y="596"/>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3" name="Oval 2142"/>
                <p:cNvSpPr>
                  <a:spLocks noChangeArrowheads="1"/>
                </p:cNvSpPr>
                <p:nvPr/>
              </p:nvSpPr>
              <p:spPr bwMode="auto">
                <a:xfrm>
                  <a:off x="39704" y="593"/>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4" name="Oval 2143"/>
                <p:cNvSpPr>
                  <a:spLocks noChangeArrowheads="1"/>
                </p:cNvSpPr>
                <p:nvPr/>
              </p:nvSpPr>
              <p:spPr bwMode="auto">
                <a:xfrm>
                  <a:off x="39704" y="592"/>
                  <a:ext cx="95" cy="110"/>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5" name="Rectangle 2144"/>
                <p:cNvSpPr>
                  <a:spLocks noChangeArrowheads="1"/>
                </p:cNvSpPr>
                <p:nvPr/>
              </p:nvSpPr>
              <p:spPr bwMode="auto">
                <a:xfrm>
                  <a:off x="39605" y="669"/>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6" name="Rectangle 2145"/>
                <p:cNvSpPr>
                  <a:spLocks noChangeArrowheads="1"/>
                </p:cNvSpPr>
                <p:nvPr/>
              </p:nvSpPr>
              <p:spPr bwMode="auto">
                <a:xfrm>
                  <a:off x="39605" y="669"/>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7" name="Rectangle 2146"/>
                <p:cNvSpPr>
                  <a:spLocks noChangeArrowheads="1"/>
                </p:cNvSpPr>
                <p:nvPr/>
              </p:nvSpPr>
              <p:spPr bwMode="auto">
                <a:xfrm>
                  <a:off x="39605" y="670"/>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8" name="Rectangle 2147"/>
                <p:cNvSpPr>
                  <a:spLocks noChangeArrowheads="1"/>
                </p:cNvSpPr>
                <p:nvPr/>
              </p:nvSpPr>
              <p:spPr bwMode="auto">
                <a:xfrm>
                  <a:off x="39605" y="671"/>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9" name="Rectangle 2148"/>
                <p:cNvSpPr>
                  <a:spLocks noChangeArrowheads="1"/>
                </p:cNvSpPr>
                <p:nvPr/>
              </p:nvSpPr>
              <p:spPr bwMode="auto">
                <a:xfrm>
                  <a:off x="39605" y="672"/>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0" name="Rectangle 2149"/>
                <p:cNvSpPr>
                  <a:spLocks noChangeArrowheads="1"/>
                </p:cNvSpPr>
                <p:nvPr/>
              </p:nvSpPr>
              <p:spPr bwMode="auto">
                <a:xfrm>
                  <a:off x="39605" y="673"/>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1" name="Rectangle 2150"/>
                <p:cNvSpPr>
                  <a:spLocks noChangeArrowheads="1"/>
                </p:cNvSpPr>
                <p:nvPr/>
              </p:nvSpPr>
              <p:spPr bwMode="auto">
                <a:xfrm>
                  <a:off x="39605" y="674"/>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2" name="Rectangle 2151"/>
                <p:cNvSpPr>
                  <a:spLocks noChangeArrowheads="1"/>
                </p:cNvSpPr>
                <p:nvPr/>
              </p:nvSpPr>
              <p:spPr bwMode="auto">
                <a:xfrm>
                  <a:off x="39605" y="675"/>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3" name="Rectangle 2152"/>
                <p:cNvSpPr>
                  <a:spLocks noChangeArrowheads="1"/>
                </p:cNvSpPr>
                <p:nvPr/>
              </p:nvSpPr>
              <p:spPr bwMode="auto">
                <a:xfrm>
                  <a:off x="39605" y="676"/>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4" name="Rectangle 2153"/>
                <p:cNvSpPr>
                  <a:spLocks noChangeArrowheads="1"/>
                </p:cNvSpPr>
                <p:nvPr/>
              </p:nvSpPr>
              <p:spPr bwMode="auto">
                <a:xfrm>
                  <a:off x="39605" y="677"/>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5" name="Oval 2154"/>
                <p:cNvSpPr>
                  <a:spLocks noChangeArrowheads="1"/>
                </p:cNvSpPr>
                <p:nvPr/>
              </p:nvSpPr>
              <p:spPr bwMode="auto">
                <a:xfrm>
                  <a:off x="39605" y="669"/>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6" name="Rectangle 2155"/>
                <p:cNvSpPr>
                  <a:spLocks noChangeArrowheads="1"/>
                </p:cNvSpPr>
                <p:nvPr/>
              </p:nvSpPr>
              <p:spPr bwMode="auto">
                <a:xfrm>
                  <a:off x="39669" y="669"/>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7" name="Rectangle 2156"/>
                <p:cNvSpPr>
                  <a:spLocks noChangeArrowheads="1"/>
                </p:cNvSpPr>
                <p:nvPr/>
              </p:nvSpPr>
              <p:spPr bwMode="auto">
                <a:xfrm>
                  <a:off x="39669" y="669"/>
                  <a:ext cx="8"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8" name="Rectangle 2157"/>
                <p:cNvSpPr>
                  <a:spLocks noChangeArrowheads="1"/>
                </p:cNvSpPr>
                <p:nvPr/>
              </p:nvSpPr>
              <p:spPr bwMode="auto">
                <a:xfrm>
                  <a:off x="39669" y="670"/>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9" name="Rectangle 2158"/>
                <p:cNvSpPr>
                  <a:spLocks noChangeArrowheads="1"/>
                </p:cNvSpPr>
                <p:nvPr/>
              </p:nvSpPr>
              <p:spPr bwMode="auto">
                <a:xfrm>
                  <a:off x="39669" y="671"/>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0" name="Rectangle 2159"/>
                <p:cNvSpPr>
                  <a:spLocks noChangeArrowheads="1"/>
                </p:cNvSpPr>
                <p:nvPr/>
              </p:nvSpPr>
              <p:spPr bwMode="auto">
                <a:xfrm>
                  <a:off x="39669" y="672"/>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1" name="Rectangle 2160"/>
                <p:cNvSpPr>
                  <a:spLocks noChangeArrowheads="1"/>
                </p:cNvSpPr>
                <p:nvPr/>
              </p:nvSpPr>
              <p:spPr bwMode="auto">
                <a:xfrm>
                  <a:off x="39669" y="673"/>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2" name="Rectangle 2161"/>
                <p:cNvSpPr>
                  <a:spLocks noChangeArrowheads="1"/>
                </p:cNvSpPr>
                <p:nvPr/>
              </p:nvSpPr>
              <p:spPr bwMode="auto">
                <a:xfrm>
                  <a:off x="39669" y="674"/>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3" name="Rectangle 2162"/>
                <p:cNvSpPr>
                  <a:spLocks noChangeArrowheads="1"/>
                </p:cNvSpPr>
                <p:nvPr/>
              </p:nvSpPr>
              <p:spPr bwMode="auto">
                <a:xfrm>
                  <a:off x="39669" y="675"/>
                  <a:ext cx="8"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4" name="Rectangle 2163"/>
                <p:cNvSpPr>
                  <a:spLocks noChangeArrowheads="1"/>
                </p:cNvSpPr>
                <p:nvPr/>
              </p:nvSpPr>
              <p:spPr bwMode="auto">
                <a:xfrm>
                  <a:off x="39669" y="676"/>
                  <a:ext cx="8"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5" name="Rectangle 2164"/>
                <p:cNvSpPr>
                  <a:spLocks noChangeArrowheads="1"/>
                </p:cNvSpPr>
                <p:nvPr/>
              </p:nvSpPr>
              <p:spPr bwMode="auto">
                <a:xfrm>
                  <a:off x="39669" y="677"/>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6" name="Oval 2165"/>
                <p:cNvSpPr>
                  <a:spLocks noChangeArrowheads="1"/>
                </p:cNvSpPr>
                <p:nvPr/>
              </p:nvSpPr>
              <p:spPr bwMode="auto">
                <a:xfrm>
                  <a:off x="39669" y="669"/>
                  <a:ext cx="7"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7" name="Freeform 2166"/>
                <p:cNvSpPr>
                  <a:spLocks noEditPoints="1"/>
                </p:cNvSpPr>
                <p:nvPr/>
              </p:nvSpPr>
              <p:spPr bwMode="auto">
                <a:xfrm>
                  <a:off x="39406" y="482"/>
                  <a:ext cx="313" cy="130"/>
                </a:xfrm>
                <a:custGeom>
                  <a:avLst/>
                  <a:gdLst>
                    <a:gd name="T0" fmla="*/ 2 w 313"/>
                    <a:gd name="T1" fmla="*/ 0 h 130"/>
                    <a:gd name="T2" fmla="*/ 275 w 313"/>
                    <a:gd name="T3" fmla="*/ 109 h 130"/>
                    <a:gd name="T4" fmla="*/ 274 w 313"/>
                    <a:gd name="T5" fmla="*/ 113 h 130"/>
                    <a:gd name="T6" fmla="*/ 0 w 313"/>
                    <a:gd name="T7" fmla="*/ 3 h 130"/>
                    <a:gd name="T8" fmla="*/ 2 w 313"/>
                    <a:gd name="T9" fmla="*/ 0 h 130"/>
                    <a:gd name="T10" fmla="*/ 276 w 313"/>
                    <a:gd name="T11" fmla="*/ 86 h 130"/>
                    <a:gd name="T12" fmla="*/ 313 w 313"/>
                    <a:gd name="T13" fmla="*/ 126 h 130"/>
                    <a:gd name="T14" fmla="*/ 257 w 313"/>
                    <a:gd name="T15" fmla="*/ 130 h 130"/>
                    <a:gd name="T16" fmla="*/ 276 w 313"/>
                    <a:gd name="T17"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130">
                      <a:moveTo>
                        <a:pt x="2" y="0"/>
                      </a:moveTo>
                      <a:lnTo>
                        <a:pt x="275" y="109"/>
                      </a:lnTo>
                      <a:lnTo>
                        <a:pt x="274" y="113"/>
                      </a:lnTo>
                      <a:lnTo>
                        <a:pt x="0" y="3"/>
                      </a:lnTo>
                      <a:lnTo>
                        <a:pt x="2" y="0"/>
                      </a:lnTo>
                      <a:close/>
                      <a:moveTo>
                        <a:pt x="276" y="86"/>
                      </a:moveTo>
                      <a:lnTo>
                        <a:pt x="313" y="126"/>
                      </a:lnTo>
                      <a:lnTo>
                        <a:pt x="257" y="130"/>
                      </a:lnTo>
                      <a:lnTo>
                        <a:pt x="276" y="8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8" name="Freeform 2167"/>
                <p:cNvSpPr>
                  <a:spLocks noEditPoints="1"/>
                </p:cNvSpPr>
                <p:nvPr/>
              </p:nvSpPr>
              <p:spPr bwMode="auto">
                <a:xfrm>
                  <a:off x="39518" y="482"/>
                  <a:ext cx="234" cy="111"/>
                </a:xfrm>
                <a:custGeom>
                  <a:avLst/>
                  <a:gdLst>
                    <a:gd name="T0" fmla="*/ 1 w 234"/>
                    <a:gd name="T1" fmla="*/ 0 h 111"/>
                    <a:gd name="T2" fmla="*/ 198 w 234"/>
                    <a:gd name="T3" fmla="*/ 91 h 111"/>
                    <a:gd name="T4" fmla="*/ 196 w 234"/>
                    <a:gd name="T5" fmla="*/ 95 h 111"/>
                    <a:gd name="T6" fmla="*/ 0 w 234"/>
                    <a:gd name="T7" fmla="*/ 3 h 111"/>
                    <a:gd name="T8" fmla="*/ 1 w 234"/>
                    <a:gd name="T9" fmla="*/ 0 h 111"/>
                    <a:gd name="T10" fmla="*/ 200 w 234"/>
                    <a:gd name="T11" fmla="*/ 68 h 111"/>
                    <a:gd name="T12" fmla="*/ 234 w 234"/>
                    <a:gd name="T13" fmla="*/ 110 h 111"/>
                    <a:gd name="T14" fmla="*/ 178 w 234"/>
                    <a:gd name="T15" fmla="*/ 111 h 111"/>
                    <a:gd name="T16" fmla="*/ 200 w 234"/>
                    <a:gd name="T17" fmla="*/ 6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11">
                      <a:moveTo>
                        <a:pt x="1" y="0"/>
                      </a:moveTo>
                      <a:lnTo>
                        <a:pt x="198" y="91"/>
                      </a:lnTo>
                      <a:lnTo>
                        <a:pt x="196" y="95"/>
                      </a:lnTo>
                      <a:lnTo>
                        <a:pt x="0" y="3"/>
                      </a:lnTo>
                      <a:lnTo>
                        <a:pt x="1" y="0"/>
                      </a:lnTo>
                      <a:close/>
                      <a:moveTo>
                        <a:pt x="200" y="68"/>
                      </a:moveTo>
                      <a:lnTo>
                        <a:pt x="234" y="110"/>
                      </a:lnTo>
                      <a:lnTo>
                        <a:pt x="178" y="111"/>
                      </a:lnTo>
                      <a:lnTo>
                        <a:pt x="200" y="6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9" name="Freeform 2168"/>
                <p:cNvSpPr>
                  <a:spLocks noEditPoints="1"/>
                </p:cNvSpPr>
                <p:nvPr/>
              </p:nvSpPr>
              <p:spPr bwMode="auto">
                <a:xfrm>
                  <a:off x="39551" y="482"/>
                  <a:ext cx="261" cy="130"/>
                </a:xfrm>
                <a:custGeom>
                  <a:avLst/>
                  <a:gdLst>
                    <a:gd name="T0" fmla="*/ 259 w 261"/>
                    <a:gd name="T1" fmla="*/ 0 h 130"/>
                    <a:gd name="T2" fmla="*/ 36 w 261"/>
                    <a:gd name="T3" fmla="*/ 110 h 130"/>
                    <a:gd name="T4" fmla="*/ 38 w 261"/>
                    <a:gd name="T5" fmla="*/ 114 h 130"/>
                    <a:gd name="T6" fmla="*/ 261 w 261"/>
                    <a:gd name="T7" fmla="*/ 3 h 130"/>
                    <a:gd name="T8" fmla="*/ 259 w 261"/>
                    <a:gd name="T9" fmla="*/ 0 h 130"/>
                    <a:gd name="T10" fmla="*/ 33 w 261"/>
                    <a:gd name="T11" fmla="*/ 87 h 130"/>
                    <a:gd name="T12" fmla="*/ 0 w 261"/>
                    <a:gd name="T13" fmla="*/ 130 h 130"/>
                    <a:gd name="T14" fmla="*/ 55 w 261"/>
                    <a:gd name="T15" fmla="*/ 130 h 130"/>
                    <a:gd name="T16" fmla="*/ 33 w 261"/>
                    <a:gd name="T17" fmla="*/ 8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130">
                      <a:moveTo>
                        <a:pt x="259" y="0"/>
                      </a:moveTo>
                      <a:lnTo>
                        <a:pt x="36" y="110"/>
                      </a:lnTo>
                      <a:lnTo>
                        <a:pt x="38" y="114"/>
                      </a:lnTo>
                      <a:lnTo>
                        <a:pt x="261" y="3"/>
                      </a:lnTo>
                      <a:lnTo>
                        <a:pt x="259" y="0"/>
                      </a:lnTo>
                      <a:close/>
                      <a:moveTo>
                        <a:pt x="33" y="87"/>
                      </a:moveTo>
                      <a:lnTo>
                        <a:pt x="0" y="130"/>
                      </a:lnTo>
                      <a:lnTo>
                        <a:pt x="55" y="130"/>
                      </a:lnTo>
                      <a:lnTo>
                        <a:pt x="33" y="8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70" name="Rectangle 2169"/>
                <p:cNvSpPr>
                  <a:spLocks noChangeArrowheads="1"/>
                </p:cNvSpPr>
                <p:nvPr/>
              </p:nvSpPr>
              <p:spPr bwMode="auto">
                <a:xfrm>
                  <a:off x="39570" y="685"/>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reduce</a:t>
                  </a:r>
                  <a:endParaRPr lang="en-US" sz="1200">
                    <a:solidFill>
                      <a:srgbClr val="000000"/>
                    </a:solidFill>
                    <a:latin typeface="Times New Roman"/>
                    <a:ea typeface="Times New Roman"/>
                  </a:endParaRPr>
                </a:p>
              </p:txBody>
            </p:sp>
            <p:sp>
              <p:nvSpPr>
                <p:cNvPr id="2171" name="Freeform 2170"/>
                <p:cNvSpPr>
                  <a:spLocks noEditPoints="1"/>
                </p:cNvSpPr>
                <p:nvPr/>
              </p:nvSpPr>
              <p:spPr bwMode="auto">
                <a:xfrm>
                  <a:off x="39493" y="705"/>
                  <a:ext cx="50" cy="105"/>
                </a:xfrm>
                <a:custGeom>
                  <a:avLst/>
                  <a:gdLst>
                    <a:gd name="T0" fmla="*/ 27 w 50"/>
                    <a:gd name="T1" fmla="*/ 0 h 105"/>
                    <a:gd name="T2" fmla="*/ 27 w 50"/>
                    <a:gd name="T3" fmla="*/ 65 h 105"/>
                    <a:gd name="T4" fmla="*/ 23 w 50"/>
                    <a:gd name="T5" fmla="*/ 65 h 105"/>
                    <a:gd name="T6" fmla="*/ 23 w 50"/>
                    <a:gd name="T7" fmla="*/ 0 h 105"/>
                    <a:gd name="T8" fmla="*/ 27 w 50"/>
                    <a:gd name="T9" fmla="*/ 0 h 105"/>
                    <a:gd name="T10" fmla="*/ 50 w 50"/>
                    <a:gd name="T11" fmla="*/ 57 h 105"/>
                    <a:gd name="T12" fmla="*/ 25 w 50"/>
                    <a:gd name="T13" fmla="*/ 105 h 105"/>
                    <a:gd name="T14" fmla="*/ 0 w 50"/>
                    <a:gd name="T15" fmla="*/ 57 h 105"/>
                    <a:gd name="T16" fmla="*/ 50 w 50"/>
                    <a:gd name="T17"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5">
                      <a:moveTo>
                        <a:pt x="27" y="0"/>
                      </a:moveTo>
                      <a:lnTo>
                        <a:pt x="27" y="65"/>
                      </a:lnTo>
                      <a:lnTo>
                        <a:pt x="23" y="65"/>
                      </a:lnTo>
                      <a:lnTo>
                        <a:pt x="23" y="0"/>
                      </a:lnTo>
                      <a:lnTo>
                        <a:pt x="27" y="0"/>
                      </a:lnTo>
                      <a:close/>
                      <a:moveTo>
                        <a:pt x="50" y="57"/>
                      </a:moveTo>
                      <a:lnTo>
                        <a:pt x="25" y="105"/>
                      </a:lnTo>
                      <a:lnTo>
                        <a:pt x="0" y="57"/>
                      </a:lnTo>
                      <a:lnTo>
                        <a:pt x="50" y="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72" name="Freeform 2171"/>
                <p:cNvSpPr>
                  <a:spLocks noEditPoints="1"/>
                </p:cNvSpPr>
                <p:nvPr/>
              </p:nvSpPr>
              <p:spPr bwMode="auto">
                <a:xfrm>
                  <a:off x="39727" y="702"/>
                  <a:ext cx="50" cy="108"/>
                </a:xfrm>
                <a:custGeom>
                  <a:avLst/>
                  <a:gdLst>
                    <a:gd name="T0" fmla="*/ 23 w 50"/>
                    <a:gd name="T1" fmla="*/ 0 h 108"/>
                    <a:gd name="T2" fmla="*/ 23 w 50"/>
                    <a:gd name="T3" fmla="*/ 68 h 108"/>
                    <a:gd name="T4" fmla="*/ 27 w 50"/>
                    <a:gd name="T5" fmla="*/ 68 h 108"/>
                    <a:gd name="T6" fmla="*/ 27 w 50"/>
                    <a:gd name="T7" fmla="*/ 0 h 108"/>
                    <a:gd name="T8" fmla="*/ 23 w 50"/>
                    <a:gd name="T9" fmla="*/ 0 h 108"/>
                    <a:gd name="T10" fmla="*/ 0 w 50"/>
                    <a:gd name="T11" fmla="*/ 60 h 108"/>
                    <a:gd name="T12" fmla="*/ 24 w 50"/>
                    <a:gd name="T13" fmla="*/ 108 h 108"/>
                    <a:gd name="T14" fmla="*/ 50 w 50"/>
                    <a:gd name="T15" fmla="*/ 61 h 108"/>
                    <a:gd name="T16" fmla="*/ 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3" y="0"/>
                      </a:moveTo>
                      <a:lnTo>
                        <a:pt x="23" y="68"/>
                      </a:lnTo>
                      <a:lnTo>
                        <a:pt x="27" y="68"/>
                      </a:lnTo>
                      <a:lnTo>
                        <a:pt x="27" y="0"/>
                      </a:lnTo>
                      <a:lnTo>
                        <a:pt x="23" y="0"/>
                      </a:lnTo>
                      <a:close/>
                      <a:moveTo>
                        <a:pt x="0" y="60"/>
                      </a:moveTo>
                      <a:lnTo>
                        <a:pt x="24" y="108"/>
                      </a:lnTo>
                      <a:lnTo>
                        <a:pt x="50" y="61"/>
                      </a:lnTo>
                      <a:lnTo>
                        <a:pt x="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73" name="Rectangle 2172"/>
                <p:cNvSpPr>
                  <a:spLocks noChangeArrowheads="1"/>
                </p:cNvSpPr>
                <p:nvPr/>
              </p:nvSpPr>
              <p:spPr bwMode="auto">
                <a:xfrm>
                  <a:off x="39582" y="198"/>
                  <a:ext cx="2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Iterations</a:t>
                  </a:r>
                  <a:endParaRPr lang="en-US" sz="1200">
                    <a:solidFill>
                      <a:srgbClr val="000000"/>
                    </a:solidFill>
                    <a:latin typeface="Times New Roman"/>
                    <a:ea typeface="Times New Roman"/>
                  </a:endParaRPr>
                </a:p>
              </p:txBody>
            </p:sp>
            <p:sp>
              <p:nvSpPr>
                <p:cNvPr id="2174" name="Rectangle 2173"/>
                <p:cNvSpPr>
                  <a:spLocks noChangeArrowheads="1"/>
                </p:cNvSpPr>
                <p:nvPr/>
              </p:nvSpPr>
              <p:spPr bwMode="auto">
                <a:xfrm>
                  <a:off x="38346" y="229"/>
                  <a:ext cx="11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Input</a:t>
                  </a:r>
                  <a:endParaRPr lang="en-US" sz="1200">
                    <a:solidFill>
                      <a:srgbClr val="000000"/>
                    </a:solidFill>
                    <a:latin typeface="Times New Roman"/>
                    <a:ea typeface="Times New Roman"/>
                  </a:endParaRPr>
                </a:p>
              </p:txBody>
            </p:sp>
            <p:sp>
              <p:nvSpPr>
                <p:cNvPr id="2175" name="Oval 2174"/>
                <p:cNvSpPr>
                  <a:spLocks noChangeArrowheads="1"/>
                </p:cNvSpPr>
                <p:nvPr/>
              </p:nvSpPr>
              <p:spPr bwMode="auto">
                <a:xfrm>
                  <a:off x="38547" y="397"/>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76" name="Oval 2175"/>
                <p:cNvSpPr>
                  <a:spLocks noChangeArrowheads="1"/>
                </p:cNvSpPr>
                <p:nvPr/>
              </p:nvSpPr>
              <p:spPr bwMode="auto">
                <a:xfrm>
                  <a:off x="38547" y="397"/>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77" name="Freeform 2176"/>
                <p:cNvSpPr>
                  <a:spLocks noEditPoints="1"/>
                </p:cNvSpPr>
                <p:nvPr/>
              </p:nvSpPr>
              <p:spPr bwMode="auto">
                <a:xfrm>
                  <a:off x="38569" y="286"/>
                  <a:ext cx="50" cy="108"/>
                </a:xfrm>
                <a:custGeom>
                  <a:avLst/>
                  <a:gdLst>
                    <a:gd name="T0" fmla="*/ 27 w 50"/>
                    <a:gd name="T1" fmla="*/ 0 h 108"/>
                    <a:gd name="T2" fmla="*/ 27 w 50"/>
                    <a:gd name="T3" fmla="*/ 69 h 108"/>
                    <a:gd name="T4" fmla="*/ 23 w 50"/>
                    <a:gd name="T5" fmla="*/ 69 h 108"/>
                    <a:gd name="T6" fmla="*/ 23 w 50"/>
                    <a:gd name="T7" fmla="*/ 0 h 108"/>
                    <a:gd name="T8" fmla="*/ 27 w 50"/>
                    <a:gd name="T9" fmla="*/ 0 h 108"/>
                    <a:gd name="T10" fmla="*/ 50 w 50"/>
                    <a:gd name="T11" fmla="*/ 61 h 108"/>
                    <a:gd name="T12" fmla="*/ 25 w 50"/>
                    <a:gd name="T13" fmla="*/ 108 h 108"/>
                    <a:gd name="T14" fmla="*/ 0 w 50"/>
                    <a:gd name="T15" fmla="*/ 61 h 108"/>
                    <a:gd name="T16" fmla="*/ 50 w 50"/>
                    <a:gd name="T17"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9"/>
                      </a:lnTo>
                      <a:lnTo>
                        <a:pt x="23" y="69"/>
                      </a:lnTo>
                      <a:lnTo>
                        <a:pt x="23" y="0"/>
                      </a:lnTo>
                      <a:lnTo>
                        <a:pt x="27" y="0"/>
                      </a:lnTo>
                      <a:close/>
                      <a:moveTo>
                        <a:pt x="50" y="61"/>
                      </a:moveTo>
                      <a:lnTo>
                        <a:pt x="25" y="108"/>
                      </a:lnTo>
                      <a:lnTo>
                        <a:pt x="0" y="61"/>
                      </a:lnTo>
                      <a:lnTo>
                        <a:pt x="50" y="6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78" name="Rectangle 2177"/>
                <p:cNvSpPr>
                  <a:spLocks noChangeArrowheads="1"/>
                </p:cNvSpPr>
                <p:nvPr/>
              </p:nvSpPr>
              <p:spPr bwMode="auto">
                <a:xfrm>
                  <a:off x="38344" y="690"/>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Output</a:t>
                  </a:r>
                  <a:endParaRPr lang="en-US" sz="1200">
                    <a:solidFill>
                      <a:srgbClr val="000000"/>
                    </a:solidFill>
                    <a:latin typeface="Times New Roman"/>
                    <a:ea typeface="Times New Roman"/>
                  </a:endParaRPr>
                </a:p>
              </p:txBody>
            </p:sp>
            <p:sp>
              <p:nvSpPr>
                <p:cNvPr id="2179" name="Rectangle 2178"/>
                <p:cNvSpPr>
                  <a:spLocks noChangeArrowheads="1"/>
                </p:cNvSpPr>
                <p:nvPr/>
              </p:nvSpPr>
              <p:spPr bwMode="auto">
                <a:xfrm>
                  <a:off x="38416" y="515"/>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0" name="Rectangle 2179"/>
                <p:cNvSpPr>
                  <a:spLocks noChangeArrowheads="1"/>
                </p:cNvSpPr>
                <p:nvPr/>
              </p:nvSpPr>
              <p:spPr bwMode="auto">
                <a:xfrm>
                  <a:off x="38416" y="516"/>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1" name="Rectangle 2180"/>
                <p:cNvSpPr>
                  <a:spLocks noChangeArrowheads="1"/>
                </p:cNvSpPr>
                <p:nvPr/>
              </p:nvSpPr>
              <p:spPr bwMode="auto">
                <a:xfrm>
                  <a:off x="38416" y="517"/>
                  <a:ext cx="9" cy="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2" name="Rectangle 2181"/>
                <p:cNvSpPr>
                  <a:spLocks noChangeArrowheads="1"/>
                </p:cNvSpPr>
                <p:nvPr/>
              </p:nvSpPr>
              <p:spPr bwMode="auto">
                <a:xfrm>
                  <a:off x="38416" y="518"/>
                  <a:ext cx="9" cy="1"/>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3" name="Rectangle 2182"/>
                <p:cNvSpPr>
                  <a:spLocks noChangeArrowheads="1"/>
                </p:cNvSpPr>
                <p:nvPr/>
              </p:nvSpPr>
              <p:spPr bwMode="auto">
                <a:xfrm>
                  <a:off x="38416" y="519"/>
                  <a:ext cx="9" cy="1"/>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4" name="Rectangle 2183"/>
                <p:cNvSpPr>
                  <a:spLocks noChangeArrowheads="1"/>
                </p:cNvSpPr>
                <p:nvPr/>
              </p:nvSpPr>
              <p:spPr bwMode="auto">
                <a:xfrm>
                  <a:off x="38416" y="520"/>
                  <a:ext cx="9"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5" name="Rectangle 2184"/>
                <p:cNvSpPr>
                  <a:spLocks noChangeArrowheads="1"/>
                </p:cNvSpPr>
                <p:nvPr/>
              </p:nvSpPr>
              <p:spPr bwMode="auto">
                <a:xfrm>
                  <a:off x="38416" y="521"/>
                  <a:ext cx="9"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6" name="Rectangle 2185"/>
                <p:cNvSpPr>
                  <a:spLocks noChangeArrowheads="1"/>
                </p:cNvSpPr>
                <p:nvPr/>
              </p:nvSpPr>
              <p:spPr bwMode="auto">
                <a:xfrm>
                  <a:off x="38416" y="522"/>
                  <a:ext cx="9" cy="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7" name="Rectangle 2186"/>
                <p:cNvSpPr>
                  <a:spLocks noChangeArrowheads="1"/>
                </p:cNvSpPr>
                <p:nvPr/>
              </p:nvSpPr>
              <p:spPr bwMode="auto">
                <a:xfrm>
                  <a:off x="38416" y="523"/>
                  <a:ext cx="9" cy="1"/>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8" name="Rectangle 2187"/>
                <p:cNvSpPr>
                  <a:spLocks noChangeArrowheads="1"/>
                </p:cNvSpPr>
                <p:nvPr/>
              </p:nvSpPr>
              <p:spPr bwMode="auto">
                <a:xfrm>
                  <a:off x="38416" y="524"/>
                  <a:ext cx="9"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9" name="Rectangle 2188"/>
                <p:cNvSpPr>
                  <a:spLocks noChangeArrowheads="1"/>
                </p:cNvSpPr>
                <p:nvPr/>
              </p:nvSpPr>
              <p:spPr bwMode="auto">
                <a:xfrm>
                  <a:off x="38416" y="525"/>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0" name="Oval 2189"/>
                <p:cNvSpPr>
                  <a:spLocks noChangeArrowheads="1"/>
                </p:cNvSpPr>
                <p:nvPr/>
              </p:nvSpPr>
              <p:spPr bwMode="auto">
                <a:xfrm>
                  <a:off x="38416" y="516"/>
                  <a:ext cx="8" cy="1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1" name="Rectangle 2190"/>
                <p:cNvSpPr>
                  <a:spLocks noChangeArrowheads="1"/>
                </p:cNvSpPr>
                <p:nvPr/>
              </p:nvSpPr>
              <p:spPr bwMode="auto">
                <a:xfrm>
                  <a:off x="38479" y="515"/>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2" name="Rectangle 2191"/>
                <p:cNvSpPr>
                  <a:spLocks noChangeArrowheads="1"/>
                </p:cNvSpPr>
                <p:nvPr/>
              </p:nvSpPr>
              <p:spPr bwMode="auto">
                <a:xfrm>
                  <a:off x="38479" y="516"/>
                  <a:ext cx="8"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3" name="Rectangle 2192"/>
                <p:cNvSpPr>
                  <a:spLocks noChangeArrowheads="1"/>
                </p:cNvSpPr>
                <p:nvPr/>
              </p:nvSpPr>
              <p:spPr bwMode="auto">
                <a:xfrm>
                  <a:off x="38479" y="517"/>
                  <a:ext cx="8" cy="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4" name="Rectangle 2193"/>
                <p:cNvSpPr>
                  <a:spLocks noChangeArrowheads="1"/>
                </p:cNvSpPr>
                <p:nvPr/>
              </p:nvSpPr>
              <p:spPr bwMode="auto">
                <a:xfrm>
                  <a:off x="38479" y="518"/>
                  <a:ext cx="8" cy="1"/>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5" name="Rectangle 2194"/>
                <p:cNvSpPr>
                  <a:spLocks noChangeArrowheads="1"/>
                </p:cNvSpPr>
                <p:nvPr/>
              </p:nvSpPr>
              <p:spPr bwMode="auto">
                <a:xfrm>
                  <a:off x="38479" y="519"/>
                  <a:ext cx="8" cy="1"/>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6" name="Rectangle 2195"/>
                <p:cNvSpPr>
                  <a:spLocks noChangeArrowheads="1"/>
                </p:cNvSpPr>
                <p:nvPr/>
              </p:nvSpPr>
              <p:spPr bwMode="auto">
                <a:xfrm>
                  <a:off x="38479" y="520"/>
                  <a:ext cx="8"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7" name="Rectangle 2196"/>
                <p:cNvSpPr>
                  <a:spLocks noChangeArrowheads="1"/>
                </p:cNvSpPr>
                <p:nvPr/>
              </p:nvSpPr>
              <p:spPr bwMode="auto">
                <a:xfrm>
                  <a:off x="38479" y="521"/>
                  <a:ext cx="8"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8" name="Rectangle 2197"/>
                <p:cNvSpPr>
                  <a:spLocks noChangeArrowheads="1"/>
                </p:cNvSpPr>
                <p:nvPr/>
              </p:nvSpPr>
              <p:spPr bwMode="auto">
                <a:xfrm>
                  <a:off x="38479" y="522"/>
                  <a:ext cx="8" cy="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9" name="Rectangle 2198"/>
                <p:cNvSpPr>
                  <a:spLocks noChangeArrowheads="1"/>
                </p:cNvSpPr>
                <p:nvPr/>
              </p:nvSpPr>
              <p:spPr bwMode="auto">
                <a:xfrm>
                  <a:off x="38479" y="523"/>
                  <a:ext cx="8" cy="1"/>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00" name="Rectangle 2199"/>
                <p:cNvSpPr>
                  <a:spLocks noChangeArrowheads="1"/>
                </p:cNvSpPr>
                <p:nvPr/>
              </p:nvSpPr>
              <p:spPr bwMode="auto">
                <a:xfrm>
                  <a:off x="38479" y="524"/>
                  <a:ext cx="8"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01" name="Rectangle 2200"/>
                <p:cNvSpPr>
                  <a:spLocks noChangeArrowheads="1"/>
                </p:cNvSpPr>
                <p:nvPr/>
              </p:nvSpPr>
              <p:spPr bwMode="auto">
                <a:xfrm>
                  <a:off x="38479" y="525"/>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02" name="Oval 2201"/>
                <p:cNvSpPr>
                  <a:spLocks noChangeArrowheads="1"/>
                </p:cNvSpPr>
                <p:nvPr/>
              </p:nvSpPr>
              <p:spPr bwMode="auto">
                <a:xfrm>
                  <a:off x="38480" y="516"/>
                  <a:ext cx="7" cy="1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03" name="Rectangle 2202"/>
                <p:cNvSpPr>
                  <a:spLocks noChangeArrowheads="1"/>
                </p:cNvSpPr>
                <p:nvPr/>
              </p:nvSpPr>
              <p:spPr bwMode="auto">
                <a:xfrm>
                  <a:off x="38403" y="362"/>
                  <a:ext cx="9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map</a:t>
                  </a:r>
                  <a:endParaRPr lang="en-US" sz="1200">
                    <a:solidFill>
                      <a:srgbClr val="000000"/>
                    </a:solidFill>
                    <a:latin typeface="Times New Roman"/>
                    <a:ea typeface="Times New Roman"/>
                  </a:endParaRPr>
                </a:p>
              </p:txBody>
            </p:sp>
            <p:sp>
              <p:nvSpPr>
                <p:cNvPr id="2204" name="Freeform 2203"/>
                <p:cNvSpPr>
                  <a:spLocks noEditPoints="1"/>
                </p:cNvSpPr>
                <p:nvPr/>
              </p:nvSpPr>
              <p:spPr bwMode="auto">
                <a:xfrm>
                  <a:off x="38569" y="506"/>
                  <a:ext cx="50" cy="115"/>
                </a:xfrm>
                <a:custGeom>
                  <a:avLst/>
                  <a:gdLst>
                    <a:gd name="T0" fmla="*/ 27 w 50"/>
                    <a:gd name="T1" fmla="*/ 0 h 115"/>
                    <a:gd name="T2" fmla="*/ 27 w 50"/>
                    <a:gd name="T3" fmla="*/ 75 h 115"/>
                    <a:gd name="T4" fmla="*/ 23 w 50"/>
                    <a:gd name="T5" fmla="*/ 75 h 115"/>
                    <a:gd name="T6" fmla="*/ 23 w 50"/>
                    <a:gd name="T7" fmla="*/ 0 h 115"/>
                    <a:gd name="T8" fmla="*/ 27 w 50"/>
                    <a:gd name="T9" fmla="*/ 0 h 115"/>
                    <a:gd name="T10" fmla="*/ 50 w 50"/>
                    <a:gd name="T11" fmla="*/ 67 h 115"/>
                    <a:gd name="T12" fmla="*/ 25 w 50"/>
                    <a:gd name="T13" fmla="*/ 115 h 115"/>
                    <a:gd name="T14" fmla="*/ 0 w 50"/>
                    <a:gd name="T15" fmla="*/ 67 h 115"/>
                    <a:gd name="T16" fmla="*/ 50 w 50"/>
                    <a:gd name="T17"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5">
                      <a:moveTo>
                        <a:pt x="27" y="0"/>
                      </a:moveTo>
                      <a:lnTo>
                        <a:pt x="27" y="75"/>
                      </a:lnTo>
                      <a:lnTo>
                        <a:pt x="23" y="75"/>
                      </a:lnTo>
                      <a:lnTo>
                        <a:pt x="23" y="0"/>
                      </a:lnTo>
                      <a:lnTo>
                        <a:pt x="27" y="0"/>
                      </a:lnTo>
                      <a:close/>
                      <a:moveTo>
                        <a:pt x="50" y="67"/>
                      </a:moveTo>
                      <a:lnTo>
                        <a:pt x="25" y="115"/>
                      </a:lnTo>
                      <a:lnTo>
                        <a:pt x="0" y="67"/>
                      </a:lnTo>
                      <a:lnTo>
                        <a:pt x="50" y="6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sp>
            <p:nvSpPr>
              <p:cNvPr id="1815" name="Oval 1814"/>
              <p:cNvSpPr>
                <a:spLocks noChangeArrowheads="1"/>
              </p:cNvSpPr>
              <p:nvPr/>
            </p:nvSpPr>
            <p:spPr bwMode="auto">
              <a:xfrm>
                <a:off x="38141" y="400"/>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16" name="Oval 1815"/>
              <p:cNvSpPr>
                <a:spLocks noChangeArrowheads="1"/>
              </p:cNvSpPr>
              <p:nvPr/>
            </p:nvSpPr>
            <p:spPr bwMode="auto">
              <a:xfrm>
                <a:off x="38141" y="400"/>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17" name="Freeform 1816"/>
              <p:cNvSpPr>
                <a:spLocks noEditPoints="1"/>
              </p:cNvSpPr>
              <p:nvPr/>
            </p:nvSpPr>
            <p:spPr bwMode="auto">
              <a:xfrm>
                <a:off x="38164" y="292"/>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18" name="Freeform 1817"/>
              <p:cNvSpPr>
                <a:spLocks noEditPoints="1"/>
              </p:cNvSpPr>
              <p:nvPr/>
            </p:nvSpPr>
            <p:spPr bwMode="auto">
              <a:xfrm>
                <a:off x="38164" y="512"/>
                <a:ext cx="50" cy="114"/>
              </a:xfrm>
              <a:custGeom>
                <a:avLst/>
                <a:gdLst>
                  <a:gd name="T0" fmla="*/ 27 w 50"/>
                  <a:gd name="T1" fmla="*/ 0 h 114"/>
                  <a:gd name="T2" fmla="*/ 27 w 50"/>
                  <a:gd name="T3" fmla="*/ 74 h 114"/>
                  <a:gd name="T4" fmla="*/ 23 w 50"/>
                  <a:gd name="T5" fmla="*/ 74 h 114"/>
                  <a:gd name="T6" fmla="*/ 23 w 50"/>
                  <a:gd name="T7" fmla="*/ 0 h 114"/>
                  <a:gd name="T8" fmla="*/ 27 w 50"/>
                  <a:gd name="T9" fmla="*/ 0 h 114"/>
                  <a:gd name="T10" fmla="*/ 50 w 50"/>
                  <a:gd name="T11" fmla="*/ 66 h 114"/>
                  <a:gd name="T12" fmla="*/ 25 w 50"/>
                  <a:gd name="T13" fmla="*/ 114 h 114"/>
                  <a:gd name="T14" fmla="*/ 0 w 50"/>
                  <a:gd name="T15" fmla="*/ 66 h 114"/>
                  <a:gd name="T16" fmla="*/ 50 w 50"/>
                  <a:gd name="T17" fmla="*/ 6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4">
                    <a:moveTo>
                      <a:pt x="27" y="0"/>
                    </a:moveTo>
                    <a:lnTo>
                      <a:pt x="27" y="74"/>
                    </a:lnTo>
                    <a:lnTo>
                      <a:pt x="23" y="74"/>
                    </a:lnTo>
                    <a:lnTo>
                      <a:pt x="23" y="0"/>
                    </a:lnTo>
                    <a:lnTo>
                      <a:pt x="27" y="0"/>
                    </a:lnTo>
                    <a:close/>
                    <a:moveTo>
                      <a:pt x="50" y="66"/>
                    </a:moveTo>
                    <a:lnTo>
                      <a:pt x="25" y="114"/>
                    </a:lnTo>
                    <a:lnTo>
                      <a:pt x="0" y="66"/>
                    </a:lnTo>
                    <a:lnTo>
                      <a:pt x="50" y="6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19" name="Oval 1818"/>
              <p:cNvSpPr>
                <a:spLocks noChangeArrowheads="1"/>
              </p:cNvSpPr>
              <p:nvPr/>
            </p:nvSpPr>
            <p:spPr bwMode="auto">
              <a:xfrm>
                <a:off x="38253" y="400"/>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20" name="Oval 1819"/>
              <p:cNvSpPr>
                <a:spLocks noChangeArrowheads="1"/>
              </p:cNvSpPr>
              <p:nvPr/>
            </p:nvSpPr>
            <p:spPr bwMode="auto">
              <a:xfrm>
                <a:off x="38253" y="400"/>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21" name="Freeform 1820"/>
              <p:cNvSpPr>
                <a:spLocks noEditPoints="1"/>
              </p:cNvSpPr>
              <p:nvPr/>
            </p:nvSpPr>
            <p:spPr bwMode="auto">
              <a:xfrm>
                <a:off x="38276" y="295"/>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22" name="Freeform 1821"/>
              <p:cNvSpPr>
                <a:spLocks noEditPoints="1"/>
              </p:cNvSpPr>
              <p:nvPr/>
            </p:nvSpPr>
            <p:spPr bwMode="auto">
              <a:xfrm>
                <a:off x="38276" y="515"/>
                <a:ext cx="50" cy="114"/>
              </a:xfrm>
              <a:custGeom>
                <a:avLst/>
                <a:gdLst>
                  <a:gd name="T0" fmla="*/ 27 w 50"/>
                  <a:gd name="T1" fmla="*/ 0 h 114"/>
                  <a:gd name="T2" fmla="*/ 27 w 50"/>
                  <a:gd name="T3" fmla="*/ 74 h 114"/>
                  <a:gd name="T4" fmla="*/ 23 w 50"/>
                  <a:gd name="T5" fmla="*/ 74 h 114"/>
                  <a:gd name="T6" fmla="*/ 23 w 50"/>
                  <a:gd name="T7" fmla="*/ 0 h 114"/>
                  <a:gd name="T8" fmla="*/ 27 w 50"/>
                  <a:gd name="T9" fmla="*/ 0 h 114"/>
                  <a:gd name="T10" fmla="*/ 50 w 50"/>
                  <a:gd name="T11" fmla="*/ 66 h 114"/>
                  <a:gd name="T12" fmla="*/ 25 w 50"/>
                  <a:gd name="T13" fmla="*/ 114 h 114"/>
                  <a:gd name="T14" fmla="*/ 0 w 50"/>
                  <a:gd name="T15" fmla="*/ 66 h 114"/>
                  <a:gd name="T16" fmla="*/ 50 w 50"/>
                  <a:gd name="T17" fmla="*/ 6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4">
                    <a:moveTo>
                      <a:pt x="27" y="0"/>
                    </a:moveTo>
                    <a:lnTo>
                      <a:pt x="27" y="74"/>
                    </a:lnTo>
                    <a:lnTo>
                      <a:pt x="23" y="74"/>
                    </a:lnTo>
                    <a:lnTo>
                      <a:pt x="23" y="0"/>
                    </a:lnTo>
                    <a:lnTo>
                      <a:pt x="27" y="0"/>
                    </a:lnTo>
                    <a:close/>
                    <a:moveTo>
                      <a:pt x="50" y="66"/>
                    </a:moveTo>
                    <a:lnTo>
                      <a:pt x="25" y="114"/>
                    </a:lnTo>
                    <a:lnTo>
                      <a:pt x="0" y="66"/>
                    </a:lnTo>
                    <a:lnTo>
                      <a:pt x="50" y="6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nvGrpSpPr>
              <p:cNvPr id="1823" name="Group 1822"/>
              <p:cNvGrpSpPr>
                <a:grpSpLocks/>
              </p:cNvGrpSpPr>
              <p:nvPr/>
            </p:nvGrpSpPr>
            <p:grpSpPr bwMode="auto">
              <a:xfrm>
                <a:off x="40025" y="192"/>
                <a:ext cx="269" cy="317"/>
                <a:chOff x="40025" y="192"/>
                <a:chExt cx="269" cy="317"/>
              </a:xfrm>
            </p:grpSpPr>
            <p:sp>
              <p:nvSpPr>
                <p:cNvPr id="1974" name="Rectangle 1973"/>
                <p:cNvSpPr>
                  <a:spLocks noChangeArrowheads="1"/>
                </p:cNvSpPr>
                <p:nvPr/>
              </p:nvSpPr>
              <p:spPr bwMode="auto">
                <a:xfrm>
                  <a:off x="40038" y="212"/>
                  <a:ext cx="233" cy="276"/>
                </a:xfrm>
                <a:prstGeom prst="rect">
                  <a:avLst/>
                </a:prstGeom>
                <a:solidFill>
                  <a:srgbClr val="BDD7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75" name="Rectangle 1974"/>
                <p:cNvSpPr>
                  <a:spLocks noChangeArrowheads="1"/>
                </p:cNvSpPr>
                <p:nvPr/>
              </p:nvSpPr>
              <p:spPr bwMode="auto">
                <a:xfrm>
                  <a:off x="40038" y="212"/>
                  <a:ext cx="233" cy="276"/>
                </a:xfrm>
                <a:prstGeom prst="rect">
                  <a:avLst/>
                </a:prstGeom>
                <a:noFill/>
                <a:ln w="1588" cap="flat">
                  <a:solidFill>
                    <a:srgbClr val="DAE3F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76" name="Freeform 1975"/>
                <p:cNvSpPr>
                  <a:spLocks noEditPoints="1"/>
                </p:cNvSpPr>
                <p:nvPr/>
              </p:nvSpPr>
              <p:spPr bwMode="auto">
                <a:xfrm>
                  <a:off x="40025" y="364"/>
                  <a:ext cx="269" cy="85"/>
                </a:xfrm>
                <a:custGeom>
                  <a:avLst/>
                  <a:gdLst>
                    <a:gd name="T0" fmla="*/ 2 w 269"/>
                    <a:gd name="T1" fmla="*/ 13 h 85"/>
                    <a:gd name="T2" fmla="*/ 1 w 269"/>
                    <a:gd name="T3" fmla="*/ 26 h 85"/>
                    <a:gd name="T4" fmla="*/ 5 w 269"/>
                    <a:gd name="T5" fmla="*/ 39 h 85"/>
                    <a:gd name="T6" fmla="*/ 14 w 269"/>
                    <a:gd name="T7" fmla="*/ 50 h 85"/>
                    <a:gd name="T8" fmla="*/ 27 w 269"/>
                    <a:gd name="T9" fmla="*/ 60 h 85"/>
                    <a:gd name="T10" fmla="*/ 45 w 269"/>
                    <a:gd name="T11" fmla="*/ 69 h 85"/>
                    <a:gd name="T12" fmla="*/ 66 w 269"/>
                    <a:gd name="T13" fmla="*/ 77 h 85"/>
                    <a:gd name="T14" fmla="*/ 90 w 269"/>
                    <a:gd name="T15" fmla="*/ 82 h 85"/>
                    <a:gd name="T16" fmla="*/ 116 w 269"/>
                    <a:gd name="T17" fmla="*/ 85 h 85"/>
                    <a:gd name="T18" fmla="*/ 142 w 269"/>
                    <a:gd name="T19" fmla="*/ 85 h 85"/>
                    <a:gd name="T20" fmla="*/ 168 w 269"/>
                    <a:gd name="T21" fmla="*/ 83 h 85"/>
                    <a:gd name="T22" fmla="*/ 192 w 269"/>
                    <a:gd name="T23" fmla="*/ 79 h 85"/>
                    <a:gd name="T24" fmla="*/ 214 w 269"/>
                    <a:gd name="T25" fmla="*/ 73 h 85"/>
                    <a:gd name="T26" fmla="*/ 233 w 269"/>
                    <a:gd name="T27" fmla="*/ 65 h 85"/>
                    <a:gd name="T28" fmla="*/ 249 w 269"/>
                    <a:gd name="T29" fmla="*/ 55 h 85"/>
                    <a:gd name="T30" fmla="*/ 260 w 269"/>
                    <a:gd name="T31" fmla="*/ 44 h 85"/>
                    <a:gd name="T32" fmla="*/ 266 w 269"/>
                    <a:gd name="T33" fmla="*/ 33 h 85"/>
                    <a:gd name="T34" fmla="*/ 268 w 269"/>
                    <a:gd name="T35" fmla="*/ 22 h 85"/>
                    <a:gd name="T36" fmla="*/ 266 w 269"/>
                    <a:gd name="T37" fmla="*/ 12 h 85"/>
                    <a:gd name="T38" fmla="*/ 263 w 269"/>
                    <a:gd name="T39" fmla="*/ 13 h 85"/>
                    <a:gd name="T40" fmla="*/ 264 w 269"/>
                    <a:gd name="T41" fmla="*/ 18 h 85"/>
                    <a:gd name="T42" fmla="*/ 265 w 269"/>
                    <a:gd name="T43" fmla="*/ 22 h 85"/>
                    <a:gd name="T44" fmla="*/ 264 w 269"/>
                    <a:gd name="T45" fmla="*/ 27 h 85"/>
                    <a:gd name="T46" fmla="*/ 263 w 269"/>
                    <a:gd name="T47" fmla="*/ 32 h 85"/>
                    <a:gd name="T48" fmla="*/ 261 w 269"/>
                    <a:gd name="T49" fmla="*/ 36 h 85"/>
                    <a:gd name="T50" fmla="*/ 258 w 269"/>
                    <a:gd name="T51" fmla="*/ 42 h 85"/>
                    <a:gd name="T52" fmla="*/ 253 w 269"/>
                    <a:gd name="T53" fmla="*/ 47 h 85"/>
                    <a:gd name="T54" fmla="*/ 247 w 269"/>
                    <a:gd name="T55" fmla="*/ 53 h 85"/>
                    <a:gd name="T56" fmla="*/ 240 w 269"/>
                    <a:gd name="T57" fmla="*/ 58 h 85"/>
                    <a:gd name="T58" fmla="*/ 231 w 269"/>
                    <a:gd name="T59" fmla="*/ 62 h 85"/>
                    <a:gd name="T60" fmla="*/ 222 w 269"/>
                    <a:gd name="T61" fmla="*/ 66 h 85"/>
                    <a:gd name="T62" fmla="*/ 213 w 269"/>
                    <a:gd name="T63" fmla="*/ 70 h 85"/>
                    <a:gd name="T64" fmla="*/ 202 w 269"/>
                    <a:gd name="T65" fmla="*/ 73 h 85"/>
                    <a:gd name="T66" fmla="*/ 191 w 269"/>
                    <a:gd name="T67" fmla="*/ 76 h 85"/>
                    <a:gd name="T68" fmla="*/ 180 w 269"/>
                    <a:gd name="T69" fmla="*/ 78 h 85"/>
                    <a:gd name="T70" fmla="*/ 168 w 269"/>
                    <a:gd name="T71" fmla="*/ 80 h 85"/>
                    <a:gd name="T72" fmla="*/ 155 w 269"/>
                    <a:gd name="T73" fmla="*/ 81 h 85"/>
                    <a:gd name="T74" fmla="*/ 142 w 269"/>
                    <a:gd name="T75" fmla="*/ 82 h 85"/>
                    <a:gd name="T76" fmla="*/ 129 w 269"/>
                    <a:gd name="T77" fmla="*/ 82 h 85"/>
                    <a:gd name="T78" fmla="*/ 116 w 269"/>
                    <a:gd name="T79" fmla="*/ 82 h 85"/>
                    <a:gd name="T80" fmla="*/ 103 w 269"/>
                    <a:gd name="T81" fmla="*/ 81 h 85"/>
                    <a:gd name="T82" fmla="*/ 90 w 269"/>
                    <a:gd name="T83" fmla="*/ 79 h 85"/>
                    <a:gd name="T84" fmla="*/ 78 w 269"/>
                    <a:gd name="T85" fmla="*/ 76 h 85"/>
                    <a:gd name="T86" fmla="*/ 66 w 269"/>
                    <a:gd name="T87" fmla="*/ 74 h 85"/>
                    <a:gd name="T88" fmla="*/ 56 w 269"/>
                    <a:gd name="T89" fmla="*/ 70 h 85"/>
                    <a:gd name="T90" fmla="*/ 46 w 269"/>
                    <a:gd name="T91" fmla="*/ 66 h 85"/>
                    <a:gd name="T92" fmla="*/ 37 w 269"/>
                    <a:gd name="T93" fmla="*/ 62 h 85"/>
                    <a:gd name="T94" fmla="*/ 29 w 269"/>
                    <a:gd name="T95" fmla="*/ 58 h 85"/>
                    <a:gd name="T96" fmla="*/ 22 w 269"/>
                    <a:gd name="T97" fmla="*/ 53 h 85"/>
                    <a:gd name="T98" fmla="*/ 16 w 269"/>
                    <a:gd name="T99" fmla="*/ 48 h 85"/>
                    <a:gd name="T100" fmla="*/ 11 w 269"/>
                    <a:gd name="T101" fmla="*/ 43 h 85"/>
                    <a:gd name="T102" fmla="*/ 8 w 269"/>
                    <a:gd name="T103" fmla="*/ 37 h 85"/>
                    <a:gd name="T104" fmla="*/ 5 w 269"/>
                    <a:gd name="T105" fmla="*/ 32 h 85"/>
                    <a:gd name="T106" fmla="*/ 4 w 269"/>
                    <a:gd name="T107" fmla="*/ 26 h 85"/>
                    <a:gd name="T108" fmla="*/ 4 w 269"/>
                    <a:gd name="T109" fmla="*/ 20 h 85"/>
                    <a:gd name="T110" fmla="*/ 5 w 269"/>
                    <a:gd name="T111" fmla="*/ 14 h 85"/>
                    <a:gd name="T112" fmla="*/ 7 w 269"/>
                    <a:gd name="T113" fmla="*/ 8 h 85"/>
                    <a:gd name="T114" fmla="*/ 258 w 269"/>
                    <a:gd name="T11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9" h="85">
                      <a:moveTo>
                        <a:pt x="6" y="4"/>
                      </a:moveTo>
                      <a:lnTo>
                        <a:pt x="4" y="7"/>
                      </a:lnTo>
                      <a:lnTo>
                        <a:pt x="3" y="10"/>
                      </a:lnTo>
                      <a:lnTo>
                        <a:pt x="2" y="13"/>
                      </a:lnTo>
                      <a:lnTo>
                        <a:pt x="1" y="17"/>
                      </a:lnTo>
                      <a:lnTo>
                        <a:pt x="0" y="20"/>
                      </a:lnTo>
                      <a:lnTo>
                        <a:pt x="0" y="23"/>
                      </a:lnTo>
                      <a:lnTo>
                        <a:pt x="1" y="26"/>
                      </a:lnTo>
                      <a:lnTo>
                        <a:pt x="1" y="29"/>
                      </a:lnTo>
                      <a:lnTo>
                        <a:pt x="2" y="32"/>
                      </a:lnTo>
                      <a:lnTo>
                        <a:pt x="3" y="36"/>
                      </a:lnTo>
                      <a:lnTo>
                        <a:pt x="5" y="39"/>
                      </a:lnTo>
                      <a:lnTo>
                        <a:pt x="7" y="42"/>
                      </a:lnTo>
                      <a:lnTo>
                        <a:pt x="9" y="44"/>
                      </a:lnTo>
                      <a:lnTo>
                        <a:pt x="11" y="47"/>
                      </a:lnTo>
                      <a:lnTo>
                        <a:pt x="14" y="50"/>
                      </a:lnTo>
                      <a:lnTo>
                        <a:pt x="17" y="53"/>
                      </a:lnTo>
                      <a:lnTo>
                        <a:pt x="20" y="55"/>
                      </a:lnTo>
                      <a:lnTo>
                        <a:pt x="24" y="58"/>
                      </a:lnTo>
                      <a:lnTo>
                        <a:pt x="27" y="60"/>
                      </a:lnTo>
                      <a:lnTo>
                        <a:pt x="31" y="63"/>
                      </a:lnTo>
                      <a:lnTo>
                        <a:pt x="35" y="65"/>
                      </a:lnTo>
                      <a:lnTo>
                        <a:pt x="40" y="67"/>
                      </a:lnTo>
                      <a:lnTo>
                        <a:pt x="45" y="69"/>
                      </a:lnTo>
                      <a:lnTo>
                        <a:pt x="50" y="71"/>
                      </a:lnTo>
                      <a:lnTo>
                        <a:pt x="55" y="73"/>
                      </a:lnTo>
                      <a:lnTo>
                        <a:pt x="60" y="75"/>
                      </a:lnTo>
                      <a:lnTo>
                        <a:pt x="66" y="77"/>
                      </a:lnTo>
                      <a:lnTo>
                        <a:pt x="71" y="78"/>
                      </a:lnTo>
                      <a:lnTo>
                        <a:pt x="77" y="79"/>
                      </a:lnTo>
                      <a:lnTo>
                        <a:pt x="83" y="81"/>
                      </a:lnTo>
                      <a:lnTo>
                        <a:pt x="90" y="82"/>
                      </a:lnTo>
                      <a:lnTo>
                        <a:pt x="96" y="83"/>
                      </a:lnTo>
                      <a:lnTo>
                        <a:pt x="103" y="84"/>
                      </a:lnTo>
                      <a:lnTo>
                        <a:pt x="110" y="84"/>
                      </a:lnTo>
                      <a:lnTo>
                        <a:pt x="116" y="85"/>
                      </a:lnTo>
                      <a:lnTo>
                        <a:pt x="123" y="85"/>
                      </a:lnTo>
                      <a:lnTo>
                        <a:pt x="129" y="85"/>
                      </a:lnTo>
                      <a:lnTo>
                        <a:pt x="136" y="85"/>
                      </a:lnTo>
                      <a:lnTo>
                        <a:pt x="142" y="85"/>
                      </a:lnTo>
                      <a:lnTo>
                        <a:pt x="149" y="85"/>
                      </a:lnTo>
                      <a:lnTo>
                        <a:pt x="155" y="85"/>
                      </a:lnTo>
                      <a:lnTo>
                        <a:pt x="162" y="84"/>
                      </a:lnTo>
                      <a:lnTo>
                        <a:pt x="168" y="83"/>
                      </a:lnTo>
                      <a:lnTo>
                        <a:pt x="174" y="83"/>
                      </a:lnTo>
                      <a:lnTo>
                        <a:pt x="180" y="82"/>
                      </a:lnTo>
                      <a:lnTo>
                        <a:pt x="186" y="80"/>
                      </a:lnTo>
                      <a:lnTo>
                        <a:pt x="192" y="79"/>
                      </a:lnTo>
                      <a:lnTo>
                        <a:pt x="198" y="78"/>
                      </a:lnTo>
                      <a:lnTo>
                        <a:pt x="203" y="76"/>
                      </a:lnTo>
                      <a:lnTo>
                        <a:pt x="209" y="75"/>
                      </a:lnTo>
                      <a:lnTo>
                        <a:pt x="214" y="73"/>
                      </a:lnTo>
                      <a:lnTo>
                        <a:pt x="219" y="71"/>
                      </a:lnTo>
                      <a:lnTo>
                        <a:pt x="224" y="69"/>
                      </a:lnTo>
                      <a:lnTo>
                        <a:pt x="228" y="67"/>
                      </a:lnTo>
                      <a:lnTo>
                        <a:pt x="233" y="65"/>
                      </a:lnTo>
                      <a:lnTo>
                        <a:pt x="237" y="63"/>
                      </a:lnTo>
                      <a:lnTo>
                        <a:pt x="241" y="60"/>
                      </a:lnTo>
                      <a:lnTo>
                        <a:pt x="245" y="58"/>
                      </a:lnTo>
                      <a:lnTo>
                        <a:pt x="249" y="55"/>
                      </a:lnTo>
                      <a:lnTo>
                        <a:pt x="252" y="52"/>
                      </a:lnTo>
                      <a:lnTo>
                        <a:pt x="255" y="50"/>
                      </a:lnTo>
                      <a:lnTo>
                        <a:pt x="258" y="47"/>
                      </a:lnTo>
                      <a:lnTo>
                        <a:pt x="260" y="44"/>
                      </a:lnTo>
                      <a:lnTo>
                        <a:pt x="262" y="41"/>
                      </a:lnTo>
                      <a:lnTo>
                        <a:pt x="264" y="38"/>
                      </a:lnTo>
                      <a:lnTo>
                        <a:pt x="265" y="35"/>
                      </a:lnTo>
                      <a:lnTo>
                        <a:pt x="266" y="33"/>
                      </a:lnTo>
                      <a:lnTo>
                        <a:pt x="267" y="30"/>
                      </a:lnTo>
                      <a:lnTo>
                        <a:pt x="268" y="28"/>
                      </a:lnTo>
                      <a:lnTo>
                        <a:pt x="268" y="25"/>
                      </a:lnTo>
                      <a:lnTo>
                        <a:pt x="268" y="22"/>
                      </a:lnTo>
                      <a:lnTo>
                        <a:pt x="268" y="20"/>
                      </a:lnTo>
                      <a:lnTo>
                        <a:pt x="268" y="17"/>
                      </a:lnTo>
                      <a:lnTo>
                        <a:pt x="267" y="15"/>
                      </a:lnTo>
                      <a:lnTo>
                        <a:pt x="266" y="12"/>
                      </a:lnTo>
                      <a:lnTo>
                        <a:pt x="265" y="8"/>
                      </a:lnTo>
                      <a:lnTo>
                        <a:pt x="262" y="10"/>
                      </a:lnTo>
                      <a:lnTo>
                        <a:pt x="263" y="13"/>
                      </a:lnTo>
                      <a:lnTo>
                        <a:pt x="263" y="13"/>
                      </a:lnTo>
                      <a:lnTo>
                        <a:pt x="264" y="15"/>
                      </a:lnTo>
                      <a:lnTo>
                        <a:pt x="264" y="15"/>
                      </a:lnTo>
                      <a:lnTo>
                        <a:pt x="265" y="18"/>
                      </a:lnTo>
                      <a:lnTo>
                        <a:pt x="264" y="18"/>
                      </a:lnTo>
                      <a:lnTo>
                        <a:pt x="265" y="20"/>
                      </a:lnTo>
                      <a:lnTo>
                        <a:pt x="265" y="20"/>
                      </a:lnTo>
                      <a:lnTo>
                        <a:pt x="265" y="22"/>
                      </a:lnTo>
                      <a:lnTo>
                        <a:pt x="265" y="22"/>
                      </a:lnTo>
                      <a:lnTo>
                        <a:pt x="265" y="25"/>
                      </a:lnTo>
                      <a:lnTo>
                        <a:pt x="265" y="25"/>
                      </a:lnTo>
                      <a:lnTo>
                        <a:pt x="264" y="27"/>
                      </a:lnTo>
                      <a:lnTo>
                        <a:pt x="264" y="27"/>
                      </a:lnTo>
                      <a:lnTo>
                        <a:pt x="264" y="30"/>
                      </a:lnTo>
                      <a:lnTo>
                        <a:pt x="264" y="29"/>
                      </a:lnTo>
                      <a:lnTo>
                        <a:pt x="263" y="32"/>
                      </a:lnTo>
                      <a:lnTo>
                        <a:pt x="263" y="32"/>
                      </a:lnTo>
                      <a:lnTo>
                        <a:pt x="262" y="34"/>
                      </a:lnTo>
                      <a:lnTo>
                        <a:pt x="262" y="34"/>
                      </a:lnTo>
                      <a:lnTo>
                        <a:pt x="261" y="37"/>
                      </a:lnTo>
                      <a:lnTo>
                        <a:pt x="261" y="36"/>
                      </a:lnTo>
                      <a:lnTo>
                        <a:pt x="260" y="39"/>
                      </a:lnTo>
                      <a:lnTo>
                        <a:pt x="260" y="39"/>
                      </a:lnTo>
                      <a:lnTo>
                        <a:pt x="258" y="42"/>
                      </a:lnTo>
                      <a:lnTo>
                        <a:pt x="258" y="42"/>
                      </a:lnTo>
                      <a:lnTo>
                        <a:pt x="255" y="45"/>
                      </a:lnTo>
                      <a:lnTo>
                        <a:pt x="255" y="45"/>
                      </a:lnTo>
                      <a:lnTo>
                        <a:pt x="253" y="47"/>
                      </a:lnTo>
                      <a:lnTo>
                        <a:pt x="253" y="47"/>
                      </a:lnTo>
                      <a:lnTo>
                        <a:pt x="250" y="50"/>
                      </a:lnTo>
                      <a:lnTo>
                        <a:pt x="250" y="50"/>
                      </a:lnTo>
                      <a:lnTo>
                        <a:pt x="247" y="53"/>
                      </a:lnTo>
                      <a:lnTo>
                        <a:pt x="247" y="53"/>
                      </a:lnTo>
                      <a:lnTo>
                        <a:pt x="243" y="55"/>
                      </a:lnTo>
                      <a:lnTo>
                        <a:pt x="243" y="55"/>
                      </a:lnTo>
                      <a:lnTo>
                        <a:pt x="239" y="58"/>
                      </a:lnTo>
                      <a:lnTo>
                        <a:pt x="240" y="58"/>
                      </a:lnTo>
                      <a:lnTo>
                        <a:pt x="236" y="60"/>
                      </a:lnTo>
                      <a:lnTo>
                        <a:pt x="236" y="60"/>
                      </a:lnTo>
                      <a:lnTo>
                        <a:pt x="231" y="62"/>
                      </a:lnTo>
                      <a:lnTo>
                        <a:pt x="231" y="62"/>
                      </a:lnTo>
                      <a:lnTo>
                        <a:pt x="227" y="64"/>
                      </a:lnTo>
                      <a:lnTo>
                        <a:pt x="227" y="64"/>
                      </a:lnTo>
                      <a:lnTo>
                        <a:pt x="222" y="66"/>
                      </a:lnTo>
                      <a:lnTo>
                        <a:pt x="222" y="66"/>
                      </a:lnTo>
                      <a:lnTo>
                        <a:pt x="218" y="68"/>
                      </a:lnTo>
                      <a:lnTo>
                        <a:pt x="218" y="68"/>
                      </a:lnTo>
                      <a:lnTo>
                        <a:pt x="213" y="70"/>
                      </a:lnTo>
                      <a:lnTo>
                        <a:pt x="213" y="70"/>
                      </a:lnTo>
                      <a:lnTo>
                        <a:pt x="208" y="72"/>
                      </a:lnTo>
                      <a:lnTo>
                        <a:pt x="208" y="72"/>
                      </a:lnTo>
                      <a:lnTo>
                        <a:pt x="202" y="73"/>
                      </a:lnTo>
                      <a:lnTo>
                        <a:pt x="202" y="73"/>
                      </a:lnTo>
                      <a:lnTo>
                        <a:pt x="197" y="75"/>
                      </a:lnTo>
                      <a:lnTo>
                        <a:pt x="197" y="75"/>
                      </a:lnTo>
                      <a:lnTo>
                        <a:pt x="191" y="76"/>
                      </a:lnTo>
                      <a:lnTo>
                        <a:pt x="191" y="76"/>
                      </a:lnTo>
                      <a:lnTo>
                        <a:pt x="185" y="77"/>
                      </a:lnTo>
                      <a:lnTo>
                        <a:pt x="185" y="77"/>
                      </a:lnTo>
                      <a:lnTo>
                        <a:pt x="180" y="78"/>
                      </a:lnTo>
                      <a:lnTo>
                        <a:pt x="180" y="78"/>
                      </a:lnTo>
                      <a:lnTo>
                        <a:pt x="174" y="79"/>
                      </a:lnTo>
                      <a:lnTo>
                        <a:pt x="174" y="79"/>
                      </a:lnTo>
                      <a:lnTo>
                        <a:pt x="168" y="80"/>
                      </a:lnTo>
                      <a:lnTo>
                        <a:pt x="168" y="80"/>
                      </a:lnTo>
                      <a:lnTo>
                        <a:pt x="161" y="81"/>
                      </a:lnTo>
                      <a:lnTo>
                        <a:pt x="161" y="81"/>
                      </a:lnTo>
                      <a:lnTo>
                        <a:pt x="155" y="81"/>
                      </a:lnTo>
                      <a:lnTo>
                        <a:pt x="155" y="81"/>
                      </a:lnTo>
                      <a:lnTo>
                        <a:pt x="149" y="82"/>
                      </a:lnTo>
                      <a:lnTo>
                        <a:pt x="149" y="82"/>
                      </a:lnTo>
                      <a:lnTo>
                        <a:pt x="142" y="82"/>
                      </a:lnTo>
                      <a:lnTo>
                        <a:pt x="142" y="82"/>
                      </a:lnTo>
                      <a:lnTo>
                        <a:pt x="136" y="82"/>
                      </a:lnTo>
                      <a:lnTo>
                        <a:pt x="136" y="82"/>
                      </a:lnTo>
                      <a:lnTo>
                        <a:pt x="129" y="82"/>
                      </a:lnTo>
                      <a:lnTo>
                        <a:pt x="129" y="82"/>
                      </a:lnTo>
                      <a:lnTo>
                        <a:pt x="123" y="82"/>
                      </a:lnTo>
                      <a:lnTo>
                        <a:pt x="123" y="82"/>
                      </a:lnTo>
                      <a:lnTo>
                        <a:pt x="116" y="82"/>
                      </a:lnTo>
                      <a:lnTo>
                        <a:pt x="116" y="82"/>
                      </a:lnTo>
                      <a:lnTo>
                        <a:pt x="110" y="81"/>
                      </a:lnTo>
                      <a:lnTo>
                        <a:pt x="110" y="81"/>
                      </a:lnTo>
                      <a:lnTo>
                        <a:pt x="103" y="81"/>
                      </a:lnTo>
                      <a:lnTo>
                        <a:pt x="103" y="81"/>
                      </a:lnTo>
                      <a:lnTo>
                        <a:pt x="97" y="80"/>
                      </a:lnTo>
                      <a:lnTo>
                        <a:pt x="97" y="80"/>
                      </a:lnTo>
                      <a:lnTo>
                        <a:pt x="90" y="79"/>
                      </a:lnTo>
                      <a:lnTo>
                        <a:pt x="90" y="79"/>
                      </a:lnTo>
                      <a:lnTo>
                        <a:pt x="84" y="78"/>
                      </a:lnTo>
                      <a:lnTo>
                        <a:pt x="84" y="78"/>
                      </a:lnTo>
                      <a:lnTo>
                        <a:pt x="78" y="76"/>
                      </a:lnTo>
                      <a:lnTo>
                        <a:pt x="78" y="76"/>
                      </a:lnTo>
                      <a:lnTo>
                        <a:pt x="72" y="75"/>
                      </a:lnTo>
                      <a:lnTo>
                        <a:pt x="72" y="75"/>
                      </a:lnTo>
                      <a:lnTo>
                        <a:pt x="66" y="73"/>
                      </a:lnTo>
                      <a:lnTo>
                        <a:pt x="66" y="74"/>
                      </a:lnTo>
                      <a:lnTo>
                        <a:pt x="61" y="72"/>
                      </a:lnTo>
                      <a:lnTo>
                        <a:pt x="61" y="72"/>
                      </a:lnTo>
                      <a:lnTo>
                        <a:pt x="56" y="70"/>
                      </a:lnTo>
                      <a:lnTo>
                        <a:pt x="56" y="70"/>
                      </a:lnTo>
                      <a:lnTo>
                        <a:pt x="51" y="68"/>
                      </a:lnTo>
                      <a:lnTo>
                        <a:pt x="51" y="68"/>
                      </a:lnTo>
                      <a:lnTo>
                        <a:pt x="46" y="66"/>
                      </a:lnTo>
                      <a:lnTo>
                        <a:pt x="46" y="66"/>
                      </a:lnTo>
                      <a:lnTo>
                        <a:pt x="41" y="64"/>
                      </a:lnTo>
                      <a:lnTo>
                        <a:pt x="41" y="64"/>
                      </a:lnTo>
                      <a:lnTo>
                        <a:pt x="37" y="62"/>
                      </a:lnTo>
                      <a:lnTo>
                        <a:pt x="37" y="62"/>
                      </a:lnTo>
                      <a:lnTo>
                        <a:pt x="33" y="60"/>
                      </a:lnTo>
                      <a:lnTo>
                        <a:pt x="33" y="60"/>
                      </a:lnTo>
                      <a:lnTo>
                        <a:pt x="29" y="58"/>
                      </a:lnTo>
                      <a:lnTo>
                        <a:pt x="29" y="58"/>
                      </a:lnTo>
                      <a:lnTo>
                        <a:pt x="25" y="55"/>
                      </a:lnTo>
                      <a:lnTo>
                        <a:pt x="25" y="55"/>
                      </a:lnTo>
                      <a:lnTo>
                        <a:pt x="22" y="53"/>
                      </a:lnTo>
                      <a:lnTo>
                        <a:pt x="22" y="53"/>
                      </a:lnTo>
                      <a:lnTo>
                        <a:pt x="19" y="50"/>
                      </a:lnTo>
                      <a:lnTo>
                        <a:pt x="19" y="50"/>
                      </a:lnTo>
                      <a:lnTo>
                        <a:pt x="16" y="48"/>
                      </a:lnTo>
                      <a:lnTo>
                        <a:pt x="16" y="48"/>
                      </a:lnTo>
                      <a:lnTo>
                        <a:pt x="14" y="45"/>
                      </a:lnTo>
                      <a:lnTo>
                        <a:pt x="14" y="45"/>
                      </a:lnTo>
                      <a:lnTo>
                        <a:pt x="11" y="42"/>
                      </a:lnTo>
                      <a:lnTo>
                        <a:pt x="11" y="43"/>
                      </a:lnTo>
                      <a:lnTo>
                        <a:pt x="9" y="40"/>
                      </a:lnTo>
                      <a:lnTo>
                        <a:pt x="9" y="40"/>
                      </a:lnTo>
                      <a:lnTo>
                        <a:pt x="8" y="37"/>
                      </a:lnTo>
                      <a:lnTo>
                        <a:pt x="8" y="37"/>
                      </a:lnTo>
                      <a:lnTo>
                        <a:pt x="6" y="34"/>
                      </a:lnTo>
                      <a:lnTo>
                        <a:pt x="6" y="34"/>
                      </a:lnTo>
                      <a:lnTo>
                        <a:pt x="5" y="31"/>
                      </a:lnTo>
                      <a:lnTo>
                        <a:pt x="5" y="32"/>
                      </a:lnTo>
                      <a:lnTo>
                        <a:pt x="4" y="29"/>
                      </a:lnTo>
                      <a:lnTo>
                        <a:pt x="4" y="29"/>
                      </a:lnTo>
                      <a:lnTo>
                        <a:pt x="4" y="26"/>
                      </a:lnTo>
                      <a:lnTo>
                        <a:pt x="4" y="26"/>
                      </a:lnTo>
                      <a:lnTo>
                        <a:pt x="3" y="23"/>
                      </a:lnTo>
                      <a:lnTo>
                        <a:pt x="3" y="23"/>
                      </a:lnTo>
                      <a:lnTo>
                        <a:pt x="4" y="20"/>
                      </a:lnTo>
                      <a:lnTo>
                        <a:pt x="4" y="20"/>
                      </a:lnTo>
                      <a:lnTo>
                        <a:pt x="4" y="17"/>
                      </a:lnTo>
                      <a:lnTo>
                        <a:pt x="4" y="17"/>
                      </a:lnTo>
                      <a:lnTo>
                        <a:pt x="5" y="14"/>
                      </a:lnTo>
                      <a:lnTo>
                        <a:pt x="5" y="14"/>
                      </a:lnTo>
                      <a:lnTo>
                        <a:pt x="6" y="11"/>
                      </a:lnTo>
                      <a:lnTo>
                        <a:pt x="6" y="11"/>
                      </a:lnTo>
                      <a:lnTo>
                        <a:pt x="7" y="8"/>
                      </a:lnTo>
                      <a:lnTo>
                        <a:pt x="7" y="8"/>
                      </a:lnTo>
                      <a:lnTo>
                        <a:pt x="9" y="5"/>
                      </a:lnTo>
                      <a:lnTo>
                        <a:pt x="6" y="4"/>
                      </a:lnTo>
                      <a:close/>
                      <a:moveTo>
                        <a:pt x="269" y="8"/>
                      </a:moveTo>
                      <a:lnTo>
                        <a:pt x="258" y="0"/>
                      </a:lnTo>
                      <a:lnTo>
                        <a:pt x="259" y="14"/>
                      </a:lnTo>
                      <a:lnTo>
                        <a:pt x="269" y="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77" name="Freeform 1976"/>
                <p:cNvSpPr>
                  <a:spLocks noEditPoints="1"/>
                </p:cNvSpPr>
                <p:nvPr/>
              </p:nvSpPr>
              <p:spPr bwMode="auto">
                <a:xfrm>
                  <a:off x="40160" y="192"/>
                  <a:ext cx="81" cy="317"/>
                </a:xfrm>
                <a:custGeom>
                  <a:avLst/>
                  <a:gdLst>
                    <a:gd name="T0" fmla="*/ 18 w 81"/>
                    <a:gd name="T1" fmla="*/ 315 h 317"/>
                    <a:gd name="T2" fmla="*/ 25 w 81"/>
                    <a:gd name="T3" fmla="*/ 317 h 317"/>
                    <a:gd name="T4" fmla="*/ 32 w 81"/>
                    <a:gd name="T5" fmla="*/ 316 h 317"/>
                    <a:gd name="T6" fmla="*/ 46 w 81"/>
                    <a:gd name="T7" fmla="*/ 307 h 317"/>
                    <a:gd name="T8" fmla="*/ 57 w 81"/>
                    <a:gd name="T9" fmla="*/ 289 h 317"/>
                    <a:gd name="T10" fmla="*/ 67 w 81"/>
                    <a:gd name="T11" fmla="*/ 264 h 317"/>
                    <a:gd name="T12" fmla="*/ 75 w 81"/>
                    <a:gd name="T13" fmla="*/ 232 h 317"/>
                    <a:gd name="T14" fmla="*/ 80 w 81"/>
                    <a:gd name="T15" fmla="*/ 194 h 317"/>
                    <a:gd name="T16" fmla="*/ 81 w 81"/>
                    <a:gd name="T17" fmla="*/ 156 h 317"/>
                    <a:gd name="T18" fmla="*/ 79 w 81"/>
                    <a:gd name="T19" fmla="*/ 118 h 317"/>
                    <a:gd name="T20" fmla="*/ 75 w 81"/>
                    <a:gd name="T21" fmla="*/ 83 h 317"/>
                    <a:gd name="T22" fmla="*/ 67 w 81"/>
                    <a:gd name="T23" fmla="*/ 52 h 317"/>
                    <a:gd name="T24" fmla="*/ 57 w 81"/>
                    <a:gd name="T25" fmla="*/ 27 h 317"/>
                    <a:gd name="T26" fmla="*/ 46 w 81"/>
                    <a:gd name="T27" fmla="*/ 10 h 317"/>
                    <a:gd name="T28" fmla="*/ 38 w 81"/>
                    <a:gd name="T29" fmla="*/ 4 h 317"/>
                    <a:gd name="T30" fmla="*/ 31 w 81"/>
                    <a:gd name="T31" fmla="*/ 1 h 317"/>
                    <a:gd name="T32" fmla="*/ 23 w 81"/>
                    <a:gd name="T33" fmla="*/ 0 h 317"/>
                    <a:gd name="T34" fmla="*/ 15 w 81"/>
                    <a:gd name="T35" fmla="*/ 3 h 317"/>
                    <a:gd name="T36" fmla="*/ 8 w 81"/>
                    <a:gd name="T37" fmla="*/ 8 h 317"/>
                    <a:gd name="T38" fmla="*/ 1 w 81"/>
                    <a:gd name="T39" fmla="*/ 16 h 317"/>
                    <a:gd name="T40" fmla="*/ 5 w 81"/>
                    <a:gd name="T41" fmla="*/ 16 h 317"/>
                    <a:gd name="T42" fmla="*/ 8 w 81"/>
                    <a:gd name="T43" fmla="*/ 13 h 317"/>
                    <a:gd name="T44" fmla="*/ 12 w 81"/>
                    <a:gd name="T45" fmla="*/ 9 h 317"/>
                    <a:gd name="T46" fmla="*/ 14 w 81"/>
                    <a:gd name="T47" fmla="*/ 7 h 317"/>
                    <a:gd name="T48" fmla="*/ 18 w 81"/>
                    <a:gd name="T49" fmla="*/ 5 h 317"/>
                    <a:gd name="T50" fmla="*/ 21 w 81"/>
                    <a:gd name="T51" fmla="*/ 4 h 317"/>
                    <a:gd name="T52" fmla="*/ 25 w 81"/>
                    <a:gd name="T53" fmla="*/ 3 h 317"/>
                    <a:gd name="T54" fmla="*/ 27 w 81"/>
                    <a:gd name="T55" fmla="*/ 3 h 317"/>
                    <a:gd name="T56" fmla="*/ 31 w 81"/>
                    <a:gd name="T57" fmla="*/ 4 h 317"/>
                    <a:gd name="T58" fmla="*/ 34 w 81"/>
                    <a:gd name="T59" fmla="*/ 5 h 317"/>
                    <a:gd name="T60" fmla="*/ 38 w 81"/>
                    <a:gd name="T61" fmla="*/ 8 h 317"/>
                    <a:gd name="T62" fmla="*/ 41 w 81"/>
                    <a:gd name="T63" fmla="*/ 10 h 317"/>
                    <a:gd name="T64" fmla="*/ 45 w 81"/>
                    <a:gd name="T65" fmla="*/ 14 h 317"/>
                    <a:gd name="T66" fmla="*/ 49 w 81"/>
                    <a:gd name="T67" fmla="*/ 21 h 317"/>
                    <a:gd name="T68" fmla="*/ 56 w 81"/>
                    <a:gd name="T69" fmla="*/ 33 h 317"/>
                    <a:gd name="T70" fmla="*/ 60 w 81"/>
                    <a:gd name="T71" fmla="*/ 43 h 317"/>
                    <a:gd name="T72" fmla="*/ 66 w 81"/>
                    <a:gd name="T73" fmla="*/ 59 h 317"/>
                    <a:gd name="T74" fmla="*/ 69 w 81"/>
                    <a:gd name="T75" fmla="*/ 71 h 317"/>
                    <a:gd name="T76" fmla="*/ 73 w 81"/>
                    <a:gd name="T77" fmla="*/ 91 h 317"/>
                    <a:gd name="T78" fmla="*/ 75 w 81"/>
                    <a:gd name="T79" fmla="*/ 104 h 317"/>
                    <a:gd name="T80" fmla="*/ 77 w 81"/>
                    <a:gd name="T81" fmla="*/ 126 h 317"/>
                    <a:gd name="T82" fmla="*/ 78 w 81"/>
                    <a:gd name="T83" fmla="*/ 141 h 317"/>
                    <a:gd name="T84" fmla="*/ 78 w 81"/>
                    <a:gd name="T85" fmla="*/ 163 h 317"/>
                    <a:gd name="T86" fmla="*/ 78 w 81"/>
                    <a:gd name="T87" fmla="*/ 179 h 317"/>
                    <a:gd name="T88" fmla="*/ 76 w 81"/>
                    <a:gd name="T89" fmla="*/ 202 h 317"/>
                    <a:gd name="T90" fmla="*/ 74 w 81"/>
                    <a:gd name="T91" fmla="*/ 217 h 317"/>
                    <a:gd name="T92" fmla="*/ 70 w 81"/>
                    <a:gd name="T93" fmla="*/ 238 h 317"/>
                    <a:gd name="T94" fmla="*/ 68 w 81"/>
                    <a:gd name="T95" fmla="*/ 251 h 317"/>
                    <a:gd name="T96" fmla="*/ 62 w 81"/>
                    <a:gd name="T97" fmla="*/ 269 h 317"/>
                    <a:gd name="T98" fmla="*/ 59 w 81"/>
                    <a:gd name="T99" fmla="*/ 279 h 317"/>
                    <a:gd name="T100" fmla="*/ 52 w 81"/>
                    <a:gd name="T101" fmla="*/ 292 h 317"/>
                    <a:gd name="T102" fmla="*/ 48 w 81"/>
                    <a:gd name="T103" fmla="*/ 299 h 317"/>
                    <a:gd name="T104" fmla="*/ 41 w 81"/>
                    <a:gd name="T105" fmla="*/ 307 h 317"/>
                    <a:gd name="T106" fmla="*/ 36 w 81"/>
                    <a:gd name="T107" fmla="*/ 310 h 317"/>
                    <a:gd name="T108" fmla="*/ 30 w 81"/>
                    <a:gd name="T109" fmla="*/ 313 h 317"/>
                    <a:gd name="T110" fmla="*/ 28 w 81"/>
                    <a:gd name="T111" fmla="*/ 314 h 317"/>
                    <a:gd name="T112" fmla="*/ 24 w 81"/>
                    <a:gd name="T113" fmla="*/ 314 h 317"/>
                    <a:gd name="T114" fmla="*/ 22 w 81"/>
                    <a:gd name="T115" fmla="*/ 313 h 317"/>
                    <a:gd name="T116" fmla="*/ 18 w 81"/>
                    <a:gd name="T117" fmla="*/ 312 h 317"/>
                    <a:gd name="T118" fmla="*/ 16 w 81"/>
                    <a:gd name="T119" fmla="*/ 311 h 317"/>
                    <a:gd name="T120" fmla="*/ 11 w 81"/>
                    <a:gd name="T121" fmla="*/ 3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 h="317">
                      <a:moveTo>
                        <a:pt x="12" y="312"/>
                      </a:moveTo>
                      <a:lnTo>
                        <a:pt x="14" y="313"/>
                      </a:lnTo>
                      <a:lnTo>
                        <a:pt x="15" y="314"/>
                      </a:lnTo>
                      <a:lnTo>
                        <a:pt x="17" y="315"/>
                      </a:lnTo>
                      <a:lnTo>
                        <a:pt x="18" y="315"/>
                      </a:lnTo>
                      <a:lnTo>
                        <a:pt x="20" y="316"/>
                      </a:lnTo>
                      <a:lnTo>
                        <a:pt x="21" y="316"/>
                      </a:lnTo>
                      <a:lnTo>
                        <a:pt x="22" y="317"/>
                      </a:lnTo>
                      <a:lnTo>
                        <a:pt x="24" y="317"/>
                      </a:lnTo>
                      <a:lnTo>
                        <a:pt x="25" y="317"/>
                      </a:lnTo>
                      <a:lnTo>
                        <a:pt x="27" y="317"/>
                      </a:lnTo>
                      <a:lnTo>
                        <a:pt x="28" y="317"/>
                      </a:lnTo>
                      <a:lnTo>
                        <a:pt x="30" y="317"/>
                      </a:lnTo>
                      <a:lnTo>
                        <a:pt x="31" y="316"/>
                      </a:lnTo>
                      <a:lnTo>
                        <a:pt x="32" y="316"/>
                      </a:lnTo>
                      <a:lnTo>
                        <a:pt x="35" y="315"/>
                      </a:lnTo>
                      <a:lnTo>
                        <a:pt x="38" y="313"/>
                      </a:lnTo>
                      <a:lnTo>
                        <a:pt x="40" y="311"/>
                      </a:lnTo>
                      <a:lnTo>
                        <a:pt x="43" y="309"/>
                      </a:lnTo>
                      <a:lnTo>
                        <a:pt x="46" y="307"/>
                      </a:lnTo>
                      <a:lnTo>
                        <a:pt x="48" y="304"/>
                      </a:lnTo>
                      <a:lnTo>
                        <a:pt x="50" y="301"/>
                      </a:lnTo>
                      <a:lnTo>
                        <a:pt x="53" y="297"/>
                      </a:lnTo>
                      <a:lnTo>
                        <a:pt x="55" y="293"/>
                      </a:lnTo>
                      <a:lnTo>
                        <a:pt x="57" y="289"/>
                      </a:lnTo>
                      <a:lnTo>
                        <a:pt x="59" y="285"/>
                      </a:lnTo>
                      <a:lnTo>
                        <a:pt x="61" y="280"/>
                      </a:lnTo>
                      <a:lnTo>
                        <a:pt x="63" y="275"/>
                      </a:lnTo>
                      <a:lnTo>
                        <a:pt x="65" y="270"/>
                      </a:lnTo>
                      <a:lnTo>
                        <a:pt x="67" y="264"/>
                      </a:lnTo>
                      <a:lnTo>
                        <a:pt x="69" y="258"/>
                      </a:lnTo>
                      <a:lnTo>
                        <a:pt x="71" y="252"/>
                      </a:lnTo>
                      <a:lnTo>
                        <a:pt x="72" y="246"/>
                      </a:lnTo>
                      <a:lnTo>
                        <a:pt x="74" y="239"/>
                      </a:lnTo>
                      <a:lnTo>
                        <a:pt x="75" y="232"/>
                      </a:lnTo>
                      <a:lnTo>
                        <a:pt x="76" y="225"/>
                      </a:lnTo>
                      <a:lnTo>
                        <a:pt x="77" y="217"/>
                      </a:lnTo>
                      <a:lnTo>
                        <a:pt x="78" y="210"/>
                      </a:lnTo>
                      <a:lnTo>
                        <a:pt x="79" y="202"/>
                      </a:lnTo>
                      <a:lnTo>
                        <a:pt x="80" y="194"/>
                      </a:lnTo>
                      <a:lnTo>
                        <a:pt x="80" y="187"/>
                      </a:lnTo>
                      <a:lnTo>
                        <a:pt x="81" y="179"/>
                      </a:lnTo>
                      <a:lnTo>
                        <a:pt x="81" y="171"/>
                      </a:lnTo>
                      <a:lnTo>
                        <a:pt x="81" y="164"/>
                      </a:lnTo>
                      <a:lnTo>
                        <a:pt x="81" y="156"/>
                      </a:lnTo>
                      <a:lnTo>
                        <a:pt x="81" y="148"/>
                      </a:lnTo>
                      <a:lnTo>
                        <a:pt x="81" y="141"/>
                      </a:lnTo>
                      <a:lnTo>
                        <a:pt x="80" y="133"/>
                      </a:lnTo>
                      <a:lnTo>
                        <a:pt x="80" y="126"/>
                      </a:lnTo>
                      <a:lnTo>
                        <a:pt x="79" y="118"/>
                      </a:lnTo>
                      <a:lnTo>
                        <a:pt x="79" y="111"/>
                      </a:lnTo>
                      <a:lnTo>
                        <a:pt x="78" y="104"/>
                      </a:lnTo>
                      <a:lnTo>
                        <a:pt x="77" y="97"/>
                      </a:lnTo>
                      <a:lnTo>
                        <a:pt x="76" y="90"/>
                      </a:lnTo>
                      <a:lnTo>
                        <a:pt x="75" y="83"/>
                      </a:lnTo>
                      <a:lnTo>
                        <a:pt x="73" y="77"/>
                      </a:lnTo>
                      <a:lnTo>
                        <a:pt x="72" y="70"/>
                      </a:lnTo>
                      <a:lnTo>
                        <a:pt x="70" y="64"/>
                      </a:lnTo>
                      <a:lnTo>
                        <a:pt x="69" y="58"/>
                      </a:lnTo>
                      <a:lnTo>
                        <a:pt x="67" y="52"/>
                      </a:lnTo>
                      <a:lnTo>
                        <a:pt x="65" y="47"/>
                      </a:lnTo>
                      <a:lnTo>
                        <a:pt x="63" y="41"/>
                      </a:lnTo>
                      <a:lnTo>
                        <a:pt x="61" y="36"/>
                      </a:lnTo>
                      <a:lnTo>
                        <a:pt x="59" y="32"/>
                      </a:lnTo>
                      <a:lnTo>
                        <a:pt x="57" y="27"/>
                      </a:lnTo>
                      <a:lnTo>
                        <a:pt x="55" y="23"/>
                      </a:lnTo>
                      <a:lnTo>
                        <a:pt x="52" y="19"/>
                      </a:lnTo>
                      <a:lnTo>
                        <a:pt x="50" y="15"/>
                      </a:lnTo>
                      <a:lnTo>
                        <a:pt x="47" y="12"/>
                      </a:lnTo>
                      <a:lnTo>
                        <a:pt x="46" y="10"/>
                      </a:lnTo>
                      <a:lnTo>
                        <a:pt x="44" y="9"/>
                      </a:lnTo>
                      <a:lnTo>
                        <a:pt x="43" y="8"/>
                      </a:lnTo>
                      <a:lnTo>
                        <a:pt x="41" y="6"/>
                      </a:lnTo>
                      <a:lnTo>
                        <a:pt x="40" y="5"/>
                      </a:lnTo>
                      <a:lnTo>
                        <a:pt x="38" y="4"/>
                      </a:lnTo>
                      <a:lnTo>
                        <a:pt x="37" y="3"/>
                      </a:lnTo>
                      <a:lnTo>
                        <a:pt x="35" y="2"/>
                      </a:lnTo>
                      <a:lnTo>
                        <a:pt x="34" y="2"/>
                      </a:lnTo>
                      <a:lnTo>
                        <a:pt x="32" y="1"/>
                      </a:lnTo>
                      <a:lnTo>
                        <a:pt x="31" y="1"/>
                      </a:lnTo>
                      <a:lnTo>
                        <a:pt x="29" y="0"/>
                      </a:lnTo>
                      <a:lnTo>
                        <a:pt x="28" y="0"/>
                      </a:lnTo>
                      <a:lnTo>
                        <a:pt x="26" y="0"/>
                      </a:lnTo>
                      <a:lnTo>
                        <a:pt x="25" y="0"/>
                      </a:lnTo>
                      <a:lnTo>
                        <a:pt x="23" y="0"/>
                      </a:lnTo>
                      <a:lnTo>
                        <a:pt x="22" y="1"/>
                      </a:lnTo>
                      <a:lnTo>
                        <a:pt x="20" y="1"/>
                      </a:lnTo>
                      <a:lnTo>
                        <a:pt x="18" y="1"/>
                      </a:lnTo>
                      <a:lnTo>
                        <a:pt x="17" y="2"/>
                      </a:lnTo>
                      <a:lnTo>
                        <a:pt x="15" y="3"/>
                      </a:lnTo>
                      <a:lnTo>
                        <a:pt x="14" y="4"/>
                      </a:lnTo>
                      <a:lnTo>
                        <a:pt x="13" y="5"/>
                      </a:lnTo>
                      <a:lnTo>
                        <a:pt x="11" y="6"/>
                      </a:lnTo>
                      <a:lnTo>
                        <a:pt x="10" y="7"/>
                      </a:lnTo>
                      <a:lnTo>
                        <a:pt x="8" y="8"/>
                      </a:lnTo>
                      <a:lnTo>
                        <a:pt x="7" y="9"/>
                      </a:lnTo>
                      <a:lnTo>
                        <a:pt x="5" y="11"/>
                      </a:lnTo>
                      <a:lnTo>
                        <a:pt x="4" y="13"/>
                      </a:lnTo>
                      <a:lnTo>
                        <a:pt x="3" y="14"/>
                      </a:lnTo>
                      <a:lnTo>
                        <a:pt x="1" y="16"/>
                      </a:lnTo>
                      <a:lnTo>
                        <a:pt x="0" y="18"/>
                      </a:lnTo>
                      <a:lnTo>
                        <a:pt x="3" y="20"/>
                      </a:lnTo>
                      <a:lnTo>
                        <a:pt x="4" y="18"/>
                      </a:lnTo>
                      <a:lnTo>
                        <a:pt x="4" y="18"/>
                      </a:lnTo>
                      <a:lnTo>
                        <a:pt x="5" y="16"/>
                      </a:lnTo>
                      <a:lnTo>
                        <a:pt x="5" y="16"/>
                      </a:lnTo>
                      <a:lnTo>
                        <a:pt x="6" y="15"/>
                      </a:lnTo>
                      <a:lnTo>
                        <a:pt x="6" y="15"/>
                      </a:lnTo>
                      <a:lnTo>
                        <a:pt x="8" y="13"/>
                      </a:lnTo>
                      <a:lnTo>
                        <a:pt x="8" y="13"/>
                      </a:lnTo>
                      <a:lnTo>
                        <a:pt x="9" y="12"/>
                      </a:lnTo>
                      <a:lnTo>
                        <a:pt x="9" y="12"/>
                      </a:lnTo>
                      <a:lnTo>
                        <a:pt x="10" y="10"/>
                      </a:lnTo>
                      <a:lnTo>
                        <a:pt x="10" y="10"/>
                      </a:lnTo>
                      <a:lnTo>
                        <a:pt x="12" y="9"/>
                      </a:lnTo>
                      <a:lnTo>
                        <a:pt x="12" y="9"/>
                      </a:lnTo>
                      <a:lnTo>
                        <a:pt x="13" y="8"/>
                      </a:lnTo>
                      <a:lnTo>
                        <a:pt x="13" y="8"/>
                      </a:lnTo>
                      <a:lnTo>
                        <a:pt x="14" y="7"/>
                      </a:lnTo>
                      <a:lnTo>
                        <a:pt x="14" y="7"/>
                      </a:lnTo>
                      <a:lnTo>
                        <a:pt x="16" y="6"/>
                      </a:lnTo>
                      <a:lnTo>
                        <a:pt x="16" y="6"/>
                      </a:lnTo>
                      <a:lnTo>
                        <a:pt x="17" y="6"/>
                      </a:lnTo>
                      <a:lnTo>
                        <a:pt x="17" y="6"/>
                      </a:lnTo>
                      <a:lnTo>
                        <a:pt x="18" y="5"/>
                      </a:lnTo>
                      <a:lnTo>
                        <a:pt x="18" y="5"/>
                      </a:lnTo>
                      <a:lnTo>
                        <a:pt x="20" y="4"/>
                      </a:lnTo>
                      <a:lnTo>
                        <a:pt x="20" y="4"/>
                      </a:lnTo>
                      <a:lnTo>
                        <a:pt x="21" y="4"/>
                      </a:lnTo>
                      <a:lnTo>
                        <a:pt x="21" y="4"/>
                      </a:lnTo>
                      <a:lnTo>
                        <a:pt x="22" y="4"/>
                      </a:lnTo>
                      <a:lnTo>
                        <a:pt x="22" y="4"/>
                      </a:lnTo>
                      <a:lnTo>
                        <a:pt x="24" y="3"/>
                      </a:lnTo>
                      <a:lnTo>
                        <a:pt x="23" y="3"/>
                      </a:lnTo>
                      <a:lnTo>
                        <a:pt x="25" y="3"/>
                      </a:lnTo>
                      <a:lnTo>
                        <a:pt x="25" y="3"/>
                      </a:lnTo>
                      <a:lnTo>
                        <a:pt x="26" y="3"/>
                      </a:lnTo>
                      <a:lnTo>
                        <a:pt x="26" y="3"/>
                      </a:lnTo>
                      <a:lnTo>
                        <a:pt x="28" y="3"/>
                      </a:lnTo>
                      <a:lnTo>
                        <a:pt x="27" y="3"/>
                      </a:lnTo>
                      <a:lnTo>
                        <a:pt x="29" y="4"/>
                      </a:lnTo>
                      <a:lnTo>
                        <a:pt x="29" y="4"/>
                      </a:lnTo>
                      <a:lnTo>
                        <a:pt x="30" y="4"/>
                      </a:lnTo>
                      <a:lnTo>
                        <a:pt x="30" y="4"/>
                      </a:lnTo>
                      <a:lnTo>
                        <a:pt x="31" y="4"/>
                      </a:lnTo>
                      <a:lnTo>
                        <a:pt x="31" y="4"/>
                      </a:lnTo>
                      <a:lnTo>
                        <a:pt x="33" y="5"/>
                      </a:lnTo>
                      <a:lnTo>
                        <a:pt x="33" y="5"/>
                      </a:lnTo>
                      <a:lnTo>
                        <a:pt x="34" y="5"/>
                      </a:lnTo>
                      <a:lnTo>
                        <a:pt x="34" y="5"/>
                      </a:lnTo>
                      <a:lnTo>
                        <a:pt x="35" y="6"/>
                      </a:lnTo>
                      <a:lnTo>
                        <a:pt x="35" y="6"/>
                      </a:lnTo>
                      <a:lnTo>
                        <a:pt x="37" y="7"/>
                      </a:lnTo>
                      <a:lnTo>
                        <a:pt x="37" y="7"/>
                      </a:lnTo>
                      <a:lnTo>
                        <a:pt x="38" y="8"/>
                      </a:lnTo>
                      <a:lnTo>
                        <a:pt x="38" y="8"/>
                      </a:lnTo>
                      <a:lnTo>
                        <a:pt x="39" y="9"/>
                      </a:lnTo>
                      <a:lnTo>
                        <a:pt x="39" y="9"/>
                      </a:lnTo>
                      <a:lnTo>
                        <a:pt x="41" y="10"/>
                      </a:lnTo>
                      <a:lnTo>
                        <a:pt x="41" y="10"/>
                      </a:lnTo>
                      <a:lnTo>
                        <a:pt x="42" y="11"/>
                      </a:lnTo>
                      <a:lnTo>
                        <a:pt x="42" y="11"/>
                      </a:lnTo>
                      <a:lnTo>
                        <a:pt x="43" y="13"/>
                      </a:lnTo>
                      <a:lnTo>
                        <a:pt x="43" y="13"/>
                      </a:lnTo>
                      <a:lnTo>
                        <a:pt x="45" y="14"/>
                      </a:lnTo>
                      <a:lnTo>
                        <a:pt x="45" y="14"/>
                      </a:lnTo>
                      <a:lnTo>
                        <a:pt x="47" y="17"/>
                      </a:lnTo>
                      <a:lnTo>
                        <a:pt x="47" y="17"/>
                      </a:lnTo>
                      <a:lnTo>
                        <a:pt x="50" y="21"/>
                      </a:lnTo>
                      <a:lnTo>
                        <a:pt x="49" y="21"/>
                      </a:lnTo>
                      <a:lnTo>
                        <a:pt x="52" y="24"/>
                      </a:lnTo>
                      <a:lnTo>
                        <a:pt x="52" y="24"/>
                      </a:lnTo>
                      <a:lnTo>
                        <a:pt x="54" y="29"/>
                      </a:lnTo>
                      <a:lnTo>
                        <a:pt x="54" y="29"/>
                      </a:lnTo>
                      <a:lnTo>
                        <a:pt x="56" y="33"/>
                      </a:lnTo>
                      <a:lnTo>
                        <a:pt x="56" y="33"/>
                      </a:lnTo>
                      <a:lnTo>
                        <a:pt x="58" y="38"/>
                      </a:lnTo>
                      <a:lnTo>
                        <a:pt x="58" y="38"/>
                      </a:lnTo>
                      <a:lnTo>
                        <a:pt x="60" y="43"/>
                      </a:lnTo>
                      <a:lnTo>
                        <a:pt x="60" y="43"/>
                      </a:lnTo>
                      <a:lnTo>
                        <a:pt x="62" y="48"/>
                      </a:lnTo>
                      <a:lnTo>
                        <a:pt x="62" y="48"/>
                      </a:lnTo>
                      <a:lnTo>
                        <a:pt x="64" y="53"/>
                      </a:lnTo>
                      <a:lnTo>
                        <a:pt x="64" y="53"/>
                      </a:lnTo>
                      <a:lnTo>
                        <a:pt x="66" y="59"/>
                      </a:lnTo>
                      <a:lnTo>
                        <a:pt x="66" y="59"/>
                      </a:lnTo>
                      <a:lnTo>
                        <a:pt x="67" y="65"/>
                      </a:lnTo>
                      <a:lnTo>
                        <a:pt x="67" y="65"/>
                      </a:lnTo>
                      <a:lnTo>
                        <a:pt x="69" y="71"/>
                      </a:lnTo>
                      <a:lnTo>
                        <a:pt x="69" y="71"/>
                      </a:lnTo>
                      <a:lnTo>
                        <a:pt x="70" y="77"/>
                      </a:lnTo>
                      <a:lnTo>
                        <a:pt x="70" y="77"/>
                      </a:lnTo>
                      <a:lnTo>
                        <a:pt x="71" y="84"/>
                      </a:lnTo>
                      <a:lnTo>
                        <a:pt x="71" y="84"/>
                      </a:lnTo>
                      <a:lnTo>
                        <a:pt x="73" y="91"/>
                      </a:lnTo>
                      <a:lnTo>
                        <a:pt x="73" y="90"/>
                      </a:lnTo>
                      <a:lnTo>
                        <a:pt x="74" y="97"/>
                      </a:lnTo>
                      <a:lnTo>
                        <a:pt x="74" y="97"/>
                      </a:lnTo>
                      <a:lnTo>
                        <a:pt x="75" y="104"/>
                      </a:lnTo>
                      <a:lnTo>
                        <a:pt x="75" y="104"/>
                      </a:lnTo>
                      <a:lnTo>
                        <a:pt x="75" y="111"/>
                      </a:lnTo>
                      <a:lnTo>
                        <a:pt x="75" y="111"/>
                      </a:lnTo>
                      <a:lnTo>
                        <a:pt x="76" y="119"/>
                      </a:lnTo>
                      <a:lnTo>
                        <a:pt x="76" y="119"/>
                      </a:lnTo>
                      <a:lnTo>
                        <a:pt x="77" y="126"/>
                      </a:lnTo>
                      <a:lnTo>
                        <a:pt x="77" y="126"/>
                      </a:lnTo>
                      <a:lnTo>
                        <a:pt x="77" y="133"/>
                      </a:lnTo>
                      <a:lnTo>
                        <a:pt x="77" y="133"/>
                      </a:lnTo>
                      <a:lnTo>
                        <a:pt x="78" y="141"/>
                      </a:lnTo>
                      <a:lnTo>
                        <a:pt x="78" y="141"/>
                      </a:lnTo>
                      <a:lnTo>
                        <a:pt x="78" y="148"/>
                      </a:lnTo>
                      <a:lnTo>
                        <a:pt x="78" y="148"/>
                      </a:lnTo>
                      <a:lnTo>
                        <a:pt x="78" y="156"/>
                      </a:lnTo>
                      <a:lnTo>
                        <a:pt x="78" y="156"/>
                      </a:lnTo>
                      <a:lnTo>
                        <a:pt x="78" y="163"/>
                      </a:lnTo>
                      <a:lnTo>
                        <a:pt x="78" y="163"/>
                      </a:lnTo>
                      <a:lnTo>
                        <a:pt x="78" y="171"/>
                      </a:lnTo>
                      <a:lnTo>
                        <a:pt x="78" y="171"/>
                      </a:lnTo>
                      <a:lnTo>
                        <a:pt x="78" y="179"/>
                      </a:lnTo>
                      <a:lnTo>
                        <a:pt x="78" y="179"/>
                      </a:lnTo>
                      <a:lnTo>
                        <a:pt x="77" y="186"/>
                      </a:lnTo>
                      <a:lnTo>
                        <a:pt x="77" y="186"/>
                      </a:lnTo>
                      <a:lnTo>
                        <a:pt x="77" y="194"/>
                      </a:lnTo>
                      <a:lnTo>
                        <a:pt x="77" y="194"/>
                      </a:lnTo>
                      <a:lnTo>
                        <a:pt x="76" y="202"/>
                      </a:lnTo>
                      <a:lnTo>
                        <a:pt x="76" y="202"/>
                      </a:lnTo>
                      <a:lnTo>
                        <a:pt x="75" y="209"/>
                      </a:lnTo>
                      <a:lnTo>
                        <a:pt x="75" y="209"/>
                      </a:lnTo>
                      <a:lnTo>
                        <a:pt x="74" y="217"/>
                      </a:lnTo>
                      <a:lnTo>
                        <a:pt x="74" y="217"/>
                      </a:lnTo>
                      <a:lnTo>
                        <a:pt x="73" y="224"/>
                      </a:lnTo>
                      <a:lnTo>
                        <a:pt x="73" y="224"/>
                      </a:lnTo>
                      <a:lnTo>
                        <a:pt x="72" y="231"/>
                      </a:lnTo>
                      <a:lnTo>
                        <a:pt x="72" y="231"/>
                      </a:lnTo>
                      <a:lnTo>
                        <a:pt x="70" y="238"/>
                      </a:lnTo>
                      <a:lnTo>
                        <a:pt x="70" y="238"/>
                      </a:lnTo>
                      <a:lnTo>
                        <a:pt x="69" y="245"/>
                      </a:lnTo>
                      <a:lnTo>
                        <a:pt x="69" y="245"/>
                      </a:lnTo>
                      <a:lnTo>
                        <a:pt x="67" y="251"/>
                      </a:lnTo>
                      <a:lnTo>
                        <a:pt x="68" y="251"/>
                      </a:lnTo>
                      <a:lnTo>
                        <a:pt x="66" y="257"/>
                      </a:lnTo>
                      <a:lnTo>
                        <a:pt x="66" y="257"/>
                      </a:lnTo>
                      <a:lnTo>
                        <a:pt x="64" y="263"/>
                      </a:lnTo>
                      <a:lnTo>
                        <a:pt x="64" y="263"/>
                      </a:lnTo>
                      <a:lnTo>
                        <a:pt x="62" y="269"/>
                      </a:lnTo>
                      <a:lnTo>
                        <a:pt x="62" y="269"/>
                      </a:lnTo>
                      <a:lnTo>
                        <a:pt x="61" y="274"/>
                      </a:lnTo>
                      <a:lnTo>
                        <a:pt x="61" y="274"/>
                      </a:lnTo>
                      <a:lnTo>
                        <a:pt x="59" y="279"/>
                      </a:lnTo>
                      <a:lnTo>
                        <a:pt x="59" y="279"/>
                      </a:lnTo>
                      <a:lnTo>
                        <a:pt x="57" y="283"/>
                      </a:lnTo>
                      <a:lnTo>
                        <a:pt x="57" y="283"/>
                      </a:lnTo>
                      <a:lnTo>
                        <a:pt x="54" y="288"/>
                      </a:lnTo>
                      <a:lnTo>
                        <a:pt x="54" y="288"/>
                      </a:lnTo>
                      <a:lnTo>
                        <a:pt x="52" y="292"/>
                      </a:lnTo>
                      <a:lnTo>
                        <a:pt x="52" y="292"/>
                      </a:lnTo>
                      <a:lnTo>
                        <a:pt x="50" y="295"/>
                      </a:lnTo>
                      <a:lnTo>
                        <a:pt x="50" y="295"/>
                      </a:lnTo>
                      <a:lnTo>
                        <a:pt x="48" y="299"/>
                      </a:lnTo>
                      <a:lnTo>
                        <a:pt x="48" y="299"/>
                      </a:lnTo>
                      <a:lnTo>
                        <a:pt x="46" y="302"/>
                      </a:lnTo>
                      <a:lnTo>
                        <a:pt x="46" y="302"/>
                      </a:lnTo>
                      <a:lnTo>
                        <a:pt x="43" y="304"/>
                      </a:lnTo>
                      <a:lnTo>
                        <a:pt x="43" y="304"/>
                      </a:lnTo>
                      <a:lnTo>
                        <a:pt x="41" y="307"/>
                      </a:lnTo>
                      <a:lnTo>
                        <a:pt x="41" y="307"/>
                      </a:lnTo>
                      <a:lnTo>
                        <a:pt x="38" y="309"/>
                      </a:lnTo>
                      <a:lnTo>
                        <a:pt x="39" y="309"/>
                      </a:lnTo>
                      <a:lnTo>
                        <a:pt x="36" y="311"/>
                      </a:lnTo>
                      <a:lnTo>
                        <a:pt x="36" y="310"/>
                      </a:lnTo>
                      <a:lnTo>
                        <a:pt x="34" y="312"/>
                      </a:lnTo>
                      <a:lnTo>
                        <a:pt x="34" y="312"/>
                      </a:lnTo>
                      <a:lnTo>
                        <a:pt x="31" y="313"/>
                      </a:lnTo>
                      <a:lnTo>
                        <a:pt x="31" y="313"/>
                      </a:lnTo>
                      <a:lnTo>
                        <a:pt x="30" y="313"/>
                      </a:lnTo>
                      <a:lnTo>
                        <a:pt x="30" y="313"/>
                      </a:lnTo>
                      <a:lnTo>
                        <a:pt x="29" y="313"/>
                      </a:lnTo>
                      <a:lnTo>
                        <a:pt x="29" y="313"/>
                      </a:lnTo>
                      <a:lnTo>
                        <a:pt x="28" y="314"/>
                      </a:lnTo>
                      <a:lnTo>
                        <a:pt x="28" y="314"/>
                      </a:lnTo>
                      <a:lnTo>
                        <a:pt x="26" y="314"/>
                      </a:lnTo>
                      <a:lnTo>
                        <a:pt x="27" y="314"/>
                      </a:lnTo>
                      <a:lnTo>
                        <a:pt x="25" y="314"/>
                      </a:lnTo>
                      <a:lnTo>
                        <a:pt x="25" y="314"/>
                      </a:lnTo>
                      <a:lnTo>
                        <a:pt x="24" y="314"/>
                      </a:lnTo>
                      <a:lnTo>
                        <a:pt x="24" y="314"/>
                      </a:lnTo>
                      <a:lnTo>
                        <a:pt x="23" y="314"/>
                      </a:lnTo>
                      <a:lnTo>
                        <a:pt x="23" y="314"/>
                      </a:lnTo>
                      <a:lnTo>
                        <a:pt x="22" y="313"/>
                      </a:lnTo>
                      <a:lnTo>
                        <a:pt x="22" y="313"/>
                      </a:lnTo>
                      <a:lnTo>
                        <a:pt x="20" y="313"/>
                      </a:lnTo>
                      <a:lnTo>
                        <a:pt x="21" y="313"/>
                      </a:lnTo>
                      <a:lnTo>
                        <a:pt x="19" y="312"/>
                      </a:lnTo>
                      <a:lnTo>
                        <a:pt x="19" y="313"/>
                      </a:lnTo>
                      <a:lnTo>
                        <a:pt x="18" y="312"/>
                      </a:lnTo>
                      <a:lnTo>
                        <a:pt x="18" y="312"/>
                      </a:lnTo>
                      <a:lnTo>
                        <a:pt x="17" y="311"/>
                      </a:lnTo>
                      <a:lnTo>
                        <a:pt x="17" y="311"/>
                      </a:lnTo>
                      <a:lnTo>
                        <a:pt x="16" y="311"/>
                      </a:lnTo>
                      <a:lnTo>
                        <a:pt x="16" y="311"/>
                      </a:lnTo>
                      <a:lnTo>
                        <a:pt x="14" y="309"/>
                      </a:lnTo>
                      <a:lnTo>
                        <a:pt x="12" y="312"/>
                      </a:lnTo>
                      <a:close/>
                      <a:moveTo>
                        <a:pt x="19" y="307"/>
                      </a:moveTo>
                      <a:lnTo>
                        <a:pt x="6" y="304"/>
                      </a:lnTo>
                      <a:lnTo>
                        <a:pt x="11" y="317"/>
                      </a:lnTo>
                      <a:lnTo>
                        <a:pt x="19" y="30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cxnSp>
              <p:nvCxnSpPr>
                <p:cNvPr id="1978" name="Line 218"/>
                <p:cNvCxnSpPr/>
                <p:nvPr/>
              </p:nvCxnSpPr>
              <p:spPr bwMode="auto">
                <a:xfrm>
                  <a:off x="40126" y="213"/>
                  <a:ext cx="0" cy="275"/>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cxnSp>
              <p:nvCxnSpPr>
                <p:cNvPr id="1979" name="Line 219"/>
                <p:cNvCxnSpPr/>
                <p:nvPr/>
              </p:nvCxnSpPr>
              <p:spPr bwMode="auto">
                <a:xfrm>
                  <a:off x="40038" y="313"/>
                  <a:ext cx="233" cy="0"/>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cxnSp>
              <p:nvCxnSpPr>
                <p:cNvPr id="1980" name="Line 220"/>
                <p:cNvCxnSpPr/>
                <p:nvPr/>
              </p:nvCxnSpPr>
              <p:spPr bwMode="auto">
                <a:xfrm>
                  <a:off x="40038" y="395"/>
                  <a:ext cx="233" cy="0"/>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sp>
              <p:nvSpPr>
                <p:cNvPr id="1981" name="Rectangle 1980"/>
                <p:cNvSpPr>
                  <a:spLocks noChangeArrowheads="1"/>
                </p:cNvSpPr>
                <p:nvPr/>
              </p:nvSpPr>
              <p:spPr bwMode="auto">
                <a:xfrm>
                  <a:off x="40126" y="298"/>
                  <a:ext cx="72" cy="6"/>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82" name="Rectangle 1981"/>
                <p:cNvSpPr>
                  <a:spLocks noChangeArrowheads="1"/>
                </p:cNvSpPr>
                <p:nvPr/>
              </p:nvSpPr>
              <p:spPr bwMode="auto">
                <a:xfrm>
                  <a:off x="40126" y="304"/>
                  <a:ext cx="72" cy="1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83" name="Rectangle 1982"/>
                <p:cNvSpPr>
                  <a:spLocks noChangeArrowheads="1"/>
                </p:cNvSpPr>
                <p:nvPr/>
              </p:nvSpPr>
              <p:spPr bwMode="auto">
                <a:xfrm>
                  <a:off x="40126" y="315"/>
                  <a:ext cx="72" cy="9"/>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84" name="Rectangle 1983"/>
                <p:cNvSpPr>
                  <a:spLocks noChangeArrowheads="1"/>
                </p:cNvSpPr>
                <p:nvPr/>
              </p:nvSpPr>
              <p:spPr bwMode="auto">
                <a:xfrm>
                  <a:off x="40126" y="324"/>
                  <a:ext cx="72" cy="9"/>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85" name="Rectangle 1984"/>
                <p:cNvSpPr>
                  <a:spLocks noChangeArrowheads="1"/>
                </p:cNvSpPr>
                <p:nvPr/>
              </p:nvSpPr>
              <p:spPr bwMode="auto">
                <a:xfrm>
                  <a:off x="40126" y="333"/>
                  <a:ext cx="72" cy="7"/>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86" name="Rectangle 1985"/>
                <p:cNvSpPr>
                  <a:spLocks noChangeArrowheads="1"/>
                </p:cNvSpPr>
                <p:nvPr/>
              </p:nvSpPr>
              <p:spPr bwMode="auto">
                <a:xfrm>
                  <a:off x="40126" y="340"/>
                  <a:ext cx="72" cy="10"/>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87" name="Rectangle 1986"/>
                <p:cNvSpPr>
                  <a:spLocks noChangeArrowheads="1"/>
                </p:cNvSpPr>
                <p:nvPr/>
              </p:nvSpPr>
              <p:spPr bwMode="auto">
                <a:xfrm>
                  <a:off x="40126" y="350"/>
                  <a:ext cx="72" cy="7"/>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88" name="Rectangle 1987"/>
                <p:cNvSpPr>
                  <a:spLocks noChangeArrowheads="1"/>
                </p:cNvSpPr>
                <p:nvPr/>
              </p:nvSpPr>
              <p:spPr bwMode="auto">
                <a:xfrm>
                  <a:off x="40126" y="357"/>
                  <a:ext cx="72" cy="5"/>
                </a:xfrm>
                <a:prstGeom prst="rect">
                  <a:avLst/>
                </a:prstGeom>
                <a:solidFill>
                  <a:srgbClr val="8D8D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89" name="Rectangle 1988"/>
                <p:cNvSpPr>
                  <a:spLocks noChangeArrowheads="1"/>
                </p:cNvSpPr>
                <p:nvPr/>
              </p:nvSpPr>
              <p:spPr bwMode="auto">
                <a:xfrm>
                  <a:off x="40126" y="362"/>
                  <a:ext cx="72" cy="6"/>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0" name="Rectangle 1989"/>
                <p:cNvSpPr>
                  <a:spLocks noChangeArrowheads="1"/>
                </p:cNvSpPr>
                <p:nvPr/>
              </p:nvSpPr>
              <p:spPr bwMode="auto">
                <a:xfrm>
                  <a:off x="40126" y="368"/>
                  <a:ext cx="72" cy="6"/>
                </a:xfrm>
                <a:prstGeom prst="rect">
                  <a:avLst/>
                </a:prstGeom>
                <a:solidFill>
                  <a:srgbClr val="8989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1" name="Rectangle 1990"/>
                <p:cNvSpPr>
                  <a:spLocks noChangeArrowheads="1"/>
                </p:cNvSpPr>
                <p:nvPr/>
              </p:nvSpPr>
              <p:spPr bwMode="auto">
                <a:xfrm>
                  <a:off x="40126" y="374"/>
                  <a:ext cx="72" cy="5"/>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2" name="Rectangle 1991"/>
                <p:cNvSpPr>
                  <a:spLocks noChangeArrowheads="1"/>
                </p:cNvSpPr>
                <p:nvPr/>
              </p:nvSpPr>
              <p:spPr bwMode="auto">
                <a:xfrm>
                  <a:off x="40126" y="379"/>
                  <a:ext cx="72" cy="7"/>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3" name="Rectangle 1992"/>
                <p:cNvSpPr>
                  <a:spLocks noChangeArrowheads="1"/>
                </p:cNvSpPr>
                <p:nvPr/>
              </p:nvSpPr>
              <p:spPr bwMode="auto">
                <a:xfrm>
                  <a:off x="40126" y="386"/>
                  <a:ext cx="72" cy="5"/>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4" name="Rectangle 1993"/>
                <p:cNvSpPr>
                  <a:spLocks noChangeArrowheads="1"/>
                </p:cNvSpPr>
                <p:nvPr/>
              </p:nvSpPr>
              <p:spPr bwMode="auto">
                <a:xfrm>
                  <a:off x="40126" y="391"/>
                  <a:ext cx="72" cy="5"/>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5" name="Rectangle 1994"/>
                <p:cNvSpPr>
                  <a:spLocks noChangeArrowheads="1"/>
                </p:cNvSpPr>
                <p:nvPr/>
              </p:nvSpPr>
              <p:spPr bwMode="auto">
                <a:xfrm>
                  <a:off x="40126" y="396"/>
                  <a:ext cx="72" cy="5"/>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6" name="Rectangle 1995"/>
                <p:cNvSpPr>
                  <a:spLocks noChangeArrowheads="1"/>
                </p:cNvSpPr>
                <p:nvPr/>
              </p:nvSpPr>
              <p:spPr bwMode="auto">
                <a:xfrm>
                  <a:off x="40126" y="401"/>
                  <a:ext cx="72" cy="7"/>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7" name="Rectangle 1996"/>
                <p:cNvSpPr>
                  <a:spLocks noChangeArrowheads="1"/>
                </p:cNvSpPr>
                <p:nvPr/>
              </p:nvSpPr>
              <p:spPr bwMode="auto">
                <a:xfrm>
                  <a:off x="40126" y="408"/>
                  <a:ext cx="72" cy="4"/>
                </a:xfrm>
                <a:prstGeom prst="rect">
                  <a:avLst/>
                </a:prstGeom>
                <a:solidFill>
                  <a:srgbClr val="7B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8" name="Rectangle 1997"/>
                <p:cNvSpPr>
                  <a:spLocks noChangeArrowheads="1"/>
                </p:cNvSpPr>
                <p:nvPr/>
              </p:nvSpPr>
              <p:spPr bwMode="auto">
                <a:xfrm>
                  <a:off x="40126" y="412"/>
                  <a:ext cx="72"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9" name="Rectangle 1998"/>
                <p:cNvSpPr>
                  <a:spLocks noChangeArrowheads="1"/>
                </p:cNvSpPr>
                <p:nvPr/>
              </p:nvSpPr>
              <p:spPr bwMode="auto">
                <a:xfrm>
                  <a:off x="40126" y="298"/>
                  <a:ext cx="72" cy="115"/>
                </a:xfrm>
                <a:prstGeom prst="rect">
                  <a:avLst/>
                </a:pr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00" name="Freeform 1999"/>
                <p:cNvSpPr>
                  <a:spLocks noEditPoints="1"/>
                </p:cNvSpPr>
                <p:nvPr/>
              </p:nvSpPr>
              <p:spPr bwMode="auto">
                <a:xfrm>
                  <a:off x="40152" y="228"/>
                  <a:ext cx="21" cy="62"/>
                </a:xfrm>
                <a:custGeom>
                  <a:avLst/>
                  <a:gdLst>
                    <a:gd name="T0" fmla="*/ 536 w 1411"/>
                    <a:gd name="T1" fmla="*/ 4061 h 4062"/>
                    <a:gd name="T2" fmla="*/ 559 w 1411"/>
                    <a:gd name="T3" fmla="*/ 300 h 4062"/>
                    <a:gd name="T4" fmla="*/ 863 w 1411"/>
                    <a:gd name="T5" fmla="*/ 302 h 4062"/>
                    <a:gd name="T6" fmla="*/ 840 w 1411"/>
                    <a:gd name="T7" fmla="*/ 4062 h 4062"/>
                    <a:gd name="T8" fmla="*/ 536 w 1411"/>
                    <a:gd name="T9" fmla="*/ 4061 h 4062"/>
                    <a:gd name="T10" fmla="*/ 43 w 1411"/>
                    <a:gd name="T11" fmla="*/ 1133 h 4062"/>
                    <a:gd name="T12" fmla="*/ 713 w 1411"/>
                    <a:gd name="T13" fmla="*/ 0 h 4062"/>
                    <a:gd name="T14" fmla="*/ 1370 w 1411"/>
                    <a:gd name="T15" fmla="*/ 1141 h 4062"/>
                    <a:gd name="T16" fmla="*/ 1314 w 1411"/>
                    <a:gd name="T17" fmla="*/ 1348 h 4062"/>
                    <a:gd name="T18" fmla="*/ 1106 w 1411"/>
                    <a:gd name="T19" fmla="*/ 1292 h 4062"/>
                    <a:gd name="T20" fmla="*/ 1106 w 1411"/>
                    <a:gd name="T21" fmla="*/ 1292 h 4062"/>
                    <a:gd name="T22" fmla="*/ 580 w 1411"/>
                    <a:gd name="T23" fmla="*/ 377 h 4062"/>
                    <a:gd name="T24" fmla="*/ 842 w 1411"/>
                    <a:gd name="T25" fmla="*/ 379 h 4062"/>
                    <a:gd name="T26" fmla="*/ 305 w 1411"/>
                    <a:gd name="T27" fmla="*/ 1288 h 4062"/>
                    <a:gd name="T28" fmla="*/ 96 w 1411"/>
                    <a:gd name="T29" fmla="*/ 1341 h 4062"/>
                    <a:gd name="T30" fmla="*/ 43 w 1411"/>
                    <a:gd name="T31" fmla="*/ 1133 h 4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1" h="4062">
                      <a:moveTo>
                        <a:pt x="536" y="4061"/>
                      </a:moveTo>
                      <a:lnTo>
                        <a:pt x="559" y="300"/>
                      </a:lnTo>
                      <a:lnTo>
                        <a:pt x="863" y="302"/>
                      </a:lnTo>
                      <a:lnTo>
                        <a:pt x="840" y="4062"/>
                      </a:lnTo>
                      <a:lnTo>
                        <a:pt x="536" y="4061"/>
                      </a:lnTo>
                      <a:close/>
                      <a:moveTo>
                        <a:pt x="43" y="1133"/>
                      </a:moveTo>
                      <a:lnTo>
                        <a:pt x="713" y="0"/>
                      </a:lnTo>
                      <a:lnTo>
                        <a:pt x="1370" y="1141"/>
                      </a:lnTo>
                      <a:cubicBezTo>
                        <a:pt x="1411" y="1214"/>
                        <a:pt x="1386" y="1307"/>
                        <a:pt x="1314" y="1348"/>
                      </a:cubicBezTo>
                      <a:cubicBezTo>
                        <a:pt x="1241" y="1390"/>
                        <a:pt x="1148" y="1365"/>
                        <a:pt x="1106" y="1292"/>
                      </a:cubicBezTo>
                      <a:lnTo>
                        <a:pt x="1106" y="1292"/>
                      </a:lnTo>
                      <a:lnTo>
                        <a:pt x="580" y="377"/>
                      </a:lnTo>
                      <a:lnTo>
                        <a:pt x="842" y="379"/>
                      </a:lnTo>
                      <a:lnTo>
                        <a:pt x="305" y="1288"/>
                      </a:lnTo>
                      <a:cubicBezTo>
                        <a:pt x="262" y="1360"/>
                        <a:pt x="169" y="1384"/>
                        <a:pt x="96" y="1341"/>
                      </a:cubicBezTo>
                      <a:cubicBezTo>
                        <a:pt x="24" y="1298"/>
                        <a:pt x="0" y="1205"/>
                        <a:pt x="43" y="1133"/>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01" name="Freeform 2000"/>
                <p:cNvSpPr>
                  <a:spLocks noEditPoints="1"/>
                </p:cNvSpPr>
                <p:nvPr/>
              </p:nvSpPr>
              <p:spPr bwMode="auto">
                <a:xfrm>
                  <a:off x="40061" y="343"/>
                  <a:ext cx="54" cy="22"/>
                </a:xfrm>
                <a:custGeom>
                  <a:avLst/>
                  <a:gdLst>
                    <a:gd name="T0" fmla="*/ 3549 w 3552"/>
                    <a:gd name="T1" fmla="*/ 876 h 1411"/>
                    <a:gd name="T2" fmla="*/ 300 w 3552"/>
                    <a:gd name="T3" fmla="*/ 850 h 1411"/>
                    <a:gd name="T4" fmla="*/ 303 w 3552"/>
                    <a:gd name="T5" fmla="*/ 546 h 1411"/>
                    <a:gd name="T6" fmla="*/ 3552 w 3552"/>
                    <a:gd name="T7" fmla="*/ 572 h 1411"/>
                    <a:gd name="T8" fmla="*/ 3549 w 3552"/>
                    <a:gd name="T9" fmla="*/ 876 h 1411"/>
                    <a:gd name="T10" fmla="*/ 1132 w 3552"/>
                    <a:gd name="T11" fmla="*/ 1368 h 1411"/>
                    <a:gd name="T12" fmla="*/ 0 w 3552"/>
                    <a:gd name="T13" fmla="*/ 695 h 1411"/>
                    <a:gd name="T14" fmla="*/ 1142 w 3552"/>
                    <a:gd name="T15" fmla="*/ 41 h 1411"/>
                    <a:gd name="T16" fmla="*/ 1350 w 3552"/>
                    <a:gd name="T17" fmla="*/ 98 h 1411"/>
                    <a:gd name="T18" fmla="*/ 1293 w 3552"/>
                    <a:gd name="T19" fmla="*/ 305 h 1411"/>
                    <a:gd name="T20" fmla="*/ 377 w 3552"/>
                    <a:gd name="T21" fmla="*/ 830 h 1411"/>
                    <a:gd name="T22" fmla="*/ 379 w 3552"/>
                    <a:gd name="T23" fmla="*/ 567 h 1411"/>
                    <a:gd name="T24" fmla="*/ 1287 w 3552"/>
                    <a:gd name="T25" fmla="*/ 1106 h 1411"/>
                    <a:gd name="T26" fmla="*/ 1340 w 3552"/>
                    <a:gd name="T27" fmla="*/ 1315 h 1411"/>
                    <a:gd name="T28" fmla="*/ 1132 w 3552"/>
                    <a:gd name="T29" fmla="*/ 1368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52" h="1411">
                      <a:moveTo>
                        <a:pt x="3549" y="876"/>
                      </a:moveTo>
                      <a:lnTo>
                        <a:pt x="300" y="850"/>
                      </a:lnTo>
                      <a:lnTo>
                        <a:pt x="303" y="546"/>
                      </a:lnTo>
                      <a:lnTo>
                        <a:pt x="3552" y="572"/>
                      </a:lnTo>
                      <a:lnTo>
                        <a:pt x="3549" y="876"/>
                      </a:lnTo>
                      <a:close/>
                      <a:moveTo>
                        <a:pt x="1132" y="1368"/>
                      </a:moveTo>
                      <a:lnTo>
                        <a:pt x="0" y="695"/>
                      </a:lnTo>
                      <a:lnTo>
                        <a:pt x="1142" y="41"/>
                      </a:lnTo>
                      <a:cubicBezTo>
                        <a:pt x="1215" y="0"/>
                        <a:pt x="1308" y="25"/>
                        <a:pt x="1350" y="98"/>
                      </a:cubicBezTo>
                      <a:cubicBezTo>
                        <a:pt x="1391" y="170"/>
                        <a:pt x="1366" y="263"/>
                        <a:pt x="1293" y="305"/>
                      </a:cubicBezTo>
                      <a:lnTo>
                        <a:pt x="377" y="830"/>
                      </a:lnTo>
                      <a:lnTo>
                        <a:pt x="379" y="567"/>
                      </a:lnTo>
                      <a:lnTo>
                        <a:pt x="1287" y="1106"/>
                      </a:lnTo>
                      <a:cubicBezTo>
                        <a:pt x="1359" y="1149"/>
                        <a:pt x="1383" y="1243"/>
                        <a:pt x="1340" y="1315"/>
                      </a:cubicBezTo>
                      <a:cubicBezTo>
                        <a:pt x="1297" y="1387"/>
                        <a:pt x="1204" y="1411"/>
                        <a:pt x="1132" y="1368"/>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cxnSp>
              <p:nvCxnSpPr>
                <p:cNvPr id="2002" name="Line 242"/>
                <p:cNvCxnSpPr/>
                <p:nvPr/>
              </p:nvCxnSpPr>
              <p:spPr bwMode="auto">
                <a:xfrm>
                  <a:off x="40199" y="215"/>
                  <a:ext cx="0" cy="274"/>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sp>
              <p:nvSpPr>
                <p:cNvPr id="2003" name="Freeform 2002"/>
                <p:cNvSpPr>
                  <a:spLocks noEditPoints="1"/>
                </p:cNvSpPr>
                <p:nvPr/>
              </p:nvSpPr>
              <p:spPr bwMode="auto">
                <a:xfrm>
                  <a:off x="40208" y="340"/>
                  <a:ext cx="54" cy="21"/>
                </a:xfrm>
                <a:custGeom>
                  <a:avLst/>
                  <a:gdLst>
                    <a:gd name="T0" fmla="*/ 3249 w 3552"/>
                    <a:gd name="T1" fmla="*/ 865 h 1412"/>
                    <a:gd name="T2" fmla="*/ 0 w 3552"/>
                    <a:gd name="T3" fmla="*/ 839 h 1412"/>
                    <a:gd name="T4" fmla="*/ 3 w 3552"/>
                    <a:gd name="T5" fmla="*/ 535 h 1412"/>
                    <a:gd name="T6" fmla="*/ 3252 w 3552"/>
                    <a:gd name="T7" fmla="*/ 561 h 1412"/>
                    <a:gd name="T8" fmla="*/ 3249 w 3552"/>
                    <a:gd name="T9" fmla="*/ 865 h 1412"/>
                    <a:gd name="T10" fmla="*/ 2420 w 3552"/>
                    <a:gd name="T11" fmla="*/ 43 h 1412"/>
                    <a:gd name="T12" fmla="*/ 3552 w 3552"/>
                    <a:gd name="T13" fmla="*/ 716 h 1412"/>
                    <a:gd name="T14" fmla="*/ 2410 w 3552"/>
                    <a:gd name="T15" fmla="*/ 1370 h 1412"/>
                    <a:gd name="T16" fmla="*/ 2202 w 3552"/>
                    <a:gd name="T17" fmla="*/ 1314 h 1412"/>
                    <a:gd name="T18" fmla="*/ 2259 w 3552"/>
                    <a:gd name="T19" fmla="*/ 1106 h 1412"/>
                    <a:gd name="T20" fmla="*/ 3175 w 3552"/>
                    <a:gd name="T21" fmla="*/ 581 h 1412"/>
                    <a:gd name="T22" fmla="*/ 3173 w 3552"/>
                    <a:gd name="T23" fmla="*/ 844 h 1412"/>
                    <a:gd name="T24" fmla="*/ 2265 w 3552"/>
                    <a:gd name="T25" fmla="*/ 305 h 1412"/>
                    <a:gd name="T26" fmla="*/ 2212 w 3552"/>
                    <a:gd name="T27" fmla="*/ 96 h 1412"/>
                    <a:gd name="T28" fmla="*/ 2420 w 3552"/>
                    <a:gd name="T29" fmla="*/ 43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52" h="1412">
                      <a:moveTo>
                        <a:pt x="3249" y="865"/>
                      </a:moveTo>
                      <a:lnTo>
                        <a:pt x="0" y="839"/>
                      </a:lnTo>
                      <a:lnTo>
                        <a:pt x="3" y="535"/>
                      </a:lnTo>
                      <a:lnTo>
                        <a:pt x="3252" y="561"/>
                      </a:lnTo>
                      <a:lnTo>
                        <a:pt x="3249" y="865"/>
                      </a:lnTo>
                      <a:close/>
                      <a:moveTo>
                        <a:pt x="2420" y="43"/>
                      </a:moveTo>
                      <a:lnTo>
                        <a:pt x="3552" y="716"/>
                      </a:lnTo>
                      <a:lnTo>
                        <a:pt x="2410" y="1370"/>
                      </a:lnTo>
                      <a:cubicBezTo>
                        <a:pt x="2337" y="1412"/>
                        <a:pt x="2244" y="1386"/>
                        <a:pt x="2202" y="1314"/>
                      </a:cubicBezTo>
                      <a:cubicBezTo>
                        <a:pt x="2161" y="1241"/>
                        <a:pt x="2186" y="1148"/>
                        <a:pt x="2259" y="1106"/>
                      </a:cubicBezTo>
                      <a:lnTo>
                        <a:pt x="3175" y="581"/>
                      </a:lnTo>
                      <a:lnTo>
                        <a:pt x="3173" y="844"/>
                      </a:lnTo>
                      <a:lnTo>
                        <a:pt x="2265" y="305"/>
                      </a:lnTo>
                      <a:cubicBezTo>
                        <a:pt x="2193" y="262"/>
                        <a:pt x="2169" y="169"/>
                        <a:pt x="2212" y="96"/>
                      </a:cubicBezTo>
                      <a:cubicBezTo>
                        <a:pt x="2255" y="24"/>
                        <a:pt x="2348" y="0"/>
                        <a:pt x="2420" y="43"/>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04" name="Freeform 2003"/>
                <p:cNvSpPr>
                  <a:spLocks noEditPoints="1"/>
                </p:cNvSpPr>
                <p:nvPr/>
              </p:nvSpPr>
              <p:spPr bwMode="auto">
                <a:xfrm>
                  <a:off x="40157" y="419"/>
                  <a:ext cx="21" cy="51"/>
                </a:xfrm>
                <a:custGeom>
                  <a:avLst/>
                  <a:gdLst>
                    <a:gd name="T0" fmla="*/ 851 w 1411"/>
                    <a:gd name="T1" fmla="*/ 3056 h 3357"/>
                    <a:gd name="T2" fmla="*/ 873 w 1411"/>
                    <a:gd name="T3" fmla="*/ 3 h 3357"/>
                    <a:gd name="T4" fmla="*/ 569 w 1411"/>
                    <a:gd name="T5" fmla="*/ 0 h 3357"/>
                    <a:gd name="T6" fmla="*/ 547 w 1411"/>
                    <a:gd name="T7" fmla="*/ 3054 h 3357"/>
                    <a:gd name="T8" fmla="*/ 851 w 1411"/>
                    <a:gd name="T9" fmla="*/ 3056 h 3357"/>
                    <a:gd name="T10" fmla="*/ 42 w 1411"/>
                    <a:gd name="T11" fmla="*/ 2215 h 3357"/>
                    <a:gd name="T12" fmla="*/ 696 w 1411"/>
                    <a:gd name="T13" fmla="*/ 3357 h 3357"/>
                    <a:gd name="T14" fmla="*/ 1368 w 1411"/>
                    <a:gd name="T15" fmla="*/ 2225 h 3357"/>
                    <a:gd name="T16" fmla="*/ 1315 w 1411"/>
                    <a:gd name="T17" fmla="*/ 2017 h 3357"/>
                    <a:gd name="T18" fmla="*/ 1107 w 1411"/>
                    <a:gd name="T19" fmla="*/ 2070 h 3357"/>
                    <a:gd name="T20" fmla="*/ 1107 w 1411"/>
                    <a:gd name="T21" fmla="*/ 2070 h 3357"/>
                    <a:gd name="T22" fmla="*/ 568 w 1411"/>
                    <a:gd name="T23" fmla="*/ 2978 h 3357"/>
                    <a:gd name="T24" fmla="*/ 831 w 1411"/>
                    <a:gd name="T25" fmla="*/ 2980 h 3357"/>
                    <a:gd name="T26" fmla="*/ 305 w 1411"/>
                    <a:gd name="T27" fmla="*/ 2064 h 3357"/>
                    <a:gd name="T28" fmla="*/ 98 w 1411"/>
                    <a:gd name="T29" fmla="*/ 2008 h 3357"/>
                    <a:gd name="T30" fmla="*/ 42 w 1411"/>
                    <a:gd name="T31" fmla="*/ 2215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1" h="3357">
                      <a:moveTo>
                        <a:pt x="851" y="3056"/>
                      </a:moveTo>
                      <a:lnTo>
                        <a:pt x="873" y="3"/>
                      </a:lnTo>
                      <a:lnTo>
                        <a:pt x="569" y="0"/>
                      </a:lnTo>
                      <a:lnTo>
                        <a:pt x="547" y="3054"/>
                      </a:lnTo>
                      <a:lnTo>
                        <a:pt x="851" y="3056"/>
                      </a:lnTo>
                      <a:close/>
                      <a:moveTo>
                        <a:pt x="42" y="2215"/>
                      </a:moveTo>
                      <a:lnTo>
                        <a:pt x="696" y="3357"/>
                      </a:lnTo>
                      <a:lnTo>
                        <a:pt x="1368" y="2225"/>
                      </a:lnTo>
                      <a:cubicBezTo>
                        <a:pt x="1411" y="2153"/>
                        <a:pt x="1387" y="2059"/>
                        <a:pt x="1315" y="2017"/>
                      </a:cubicBezTo>
                      <a:cubicBezTo>
                        <a:pt x="1243" y="1974"/>
                        <a:pt x="1149" y="1998"/>
                        <a:pt x="1107" y="2070"/>
                      </a:cubicBezTo>
                      <a:lnTo>
                        <a:pt x="1107" y="2070"/>
                      </a:lnTo>
                      <a:lnTo>
                        <a:pt x="568" y="2978"/>
                      </a:lnTo>
                      <a:lnTo>
                        <a:pt x="831" y="2980"/>
                      </a:lnTo>
                      <a:lnTo>
                        <a:pt x="305" y="2064"/>
                      </a:lnTo>
                      <a:cubicBezTo>
                        <a:pt x="263" y="1991"/>
                        <a:pt x="171" y="1966"/>
                        <a:pt x="98" y="2008"/>
                      </a:cubicBezTo>
                      <a:cubicBezTo>
                        <a:pt x="25" y="2049"/>
                        <a:pt x="0" y="2142"/>
                        <a:pt x="42" y="2215"/>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grpSp>
            <p:nvGrpSpPr>
              <p:cNvPr id="1824" name="Group 1823"/>
              <p:cNvGrpSpPr>
                <a:grpSpLocks/>
              </p:cNvGrpSpPr>
              <p:nvPr/>
            </p:nvGrpSpPr>
            <p:grpSpPr bwMode="auto">
              <a:xfrm>
                <a:off x="40060" y="15"/>
                <a:ext cx="1801" cy="827"/>
                <a:chOff x="40060" y="15"/>
                <a:chExt cx="1801" cy="827"/>
              </a:xfrm>
            </p:grpSpPr>
            <p:sp>
              <p:nvSpPr>
                <p:cNvPr id="1827" name="Rectangle 1826"/>
                <p:cNvSpPr>
                  <a:spLocks noChangeArrowheads="1"/>
                </p:cNvSpPr>
                <p:nvPr/>
              </p:nvSpPr>
              <p:spPr bwMode="auto">
                <a:xfrm>
                  <a:off x="40060" y="526"/>
                  <a:ext cx="12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Local</a:t>
                  </a:r>
                  <a:endParaRPr lang="en-US" sz="1200">
                    <a:solidFill>
                      <a:srgbClr val="000000"/>
                    </a:solidFill>
                    <a:latin typeface="Times New Roman"/>
                    <a:ea typeface="Times New Roman"/>
                  </a:endParaRPr>
                </a:p>
              </p:txBody>
            </p:sp>
            <p:sp>
              <p:nvSpPr>
                <p:cNvPr id="1828" name="Rectangle 1827"/>
                <p:cNvSpPr>
                  <a:spLocks noChangeArrowheads="1"/>
                </p:cNvSpPr>
                <p:nvPr/>
              </p:nvSpPr>
              <p:spPr bwMode="auto">
                <a:xfrm>
                  <a:off x="40182" y="758"/>
                  <a:ext cx="14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Graph</a:t>
                  </a:r>
                  <a:endParaRPr lang="en-US" sz="1200">
                    <a:solidFill>
                      <a:srgbClr val="000000"/>
                    </a:solidFill>
                    <a:latin typeface="Times New Roman"/>
                    <a:ea typeface="Times New Roman"/>
                  </a:endParaRPr>
                </a:p>
              </p:txBody>
            </p:sp>
            <p:sp>
              <p:nvSpPr>
                <p:cNvPr id="1829" name="Rectangle 1828"/>
                <p:cNvSpPr>
                  <a:spLocks noChangeArrowheads="1"/>
                </p:cNvSpPr>
                <p:nvPr/>
              </p:nvSpPr>
              <p:spPr bwMode="auto">
                <a:xfrm>
                  <a:off x="40551" y="15"/>
                  <a:ext cx="66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30" name="Rectangle 1829"/>
                <p:cNvSpPr>
                  <a:spLocks noChangeArrowheads="1"/>
                </p:cNvSpPr>
                <p:nvPr/>
              </p:nvSpPr>
              <p:spPr bwMode="auto">
                <a:xfrm>
                  <a:off x="40552" y="15"/>
                  <a:ext cx="663" cy="150"/>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31" name="Rectangle 1830"/>
                <p:cNvSpPr>
                  <a:spLocks noChangeArrowheads="1"/>
                </p:cNvSpPr>
                <p:nvPr/>
              </p:nvSpPr>
              <p:spPr bwMode="auto">
                <a:xfrm>
                  <a:off x="40691" y="62"/>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(5) </a:t>
                  </a:r>
                  <a:endParaRPr lang="en-US" sz="1200" dirty="0">
                    <a:solidFill>
                      <a:srgbClr val="000000"/>
                    </a:solidFill>
                    <a:latin typeface="Times New Roman"/>
                    <a:ea typeface="Times New Roman"/>
                  </a:endParaRPr>
                </a:p>
              </p:txBody>
            </p:sp>
            <p:sp>
              <p:nvSpPr>
                <p:cNvPr id="1832" name="Rectangle 1831"/>
                <p:cNvSpPr>
                  <a:spLocks noChangeArrowheads="1"/>
                </p:cNvSpPr>
                <p:nvPr/>
              </p:nvSpPr>
              <p:spPr bwMode="auto">
                <a:xfrm>
                  <a:off x="40751" y="62"/>
                  <a:ext cx="9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Map</a:t>
                  </a:r>
                  <a:endParaRPr lang="en-US" sz="1200" dirty="0">
                    <a:solidFill>
                      <a:srgbClr val="000000"/>
                    </a:solidFill>
                    <a:latin typeface="Times New Roman"/>
                    <a:ea typeface="Times New Roman"/>
                  </a:endParaRPr>
                </a:p>
              </p:txBody>
            </p:sp>
            <p:sp>
              <p:nvSpPr>
                <p:cNvPr id="1833" name="Rectangle 1832"/>
                <p:cNvSpPr>
                  <a:spLocks noChangeArrowheads="1"/>
                </p:cNvSpPr>
                <p:nvPr/>
              </p:nvSpPr>
              <p:spPr bwMode="auto">
                <a:xfrm>
                  <a:off x="40842" y="62"/>
                  <a:ext cx="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a:t>
                  </a:r>
                  <a:endParaRPr lang="en-US" sz="1200">
                    <a:solidFill>
                      <a:srgbClr val="000000"/>
                    </a:solidFill>
                    <a:latin typeface="Times New Roman"/>
                    <a:ea typeface="Times New Roman"/>
                  </a:endParaRPr>
                </a:p>
              </p:txBody>
            </p:sp>
            <p:sp>
              <p:nvSpPr>
                <p:cNvPr id="1834" name="Rectangle 1833"/>
                <p:cNvSpPr>
                  <a:spLocks noChangeArrowheads="1"/>
                </p:cNvSpPr>
                <p:nvPr/>
              </p:nvSpPr>
              <p:spPr bwMode="auto">
                <a:xfrm>
                  <a:off x="40858" y="62"/>
                  <a:ext cx="23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Streaming</a:t>
                  </a:r>
                  <a:endParaRPr lang="en-US" sz="1200" dirty="0">
                    <a:solidFill>
                      <a:srgbClr val="000000"/>
                    </a:solidFill>
                    <a:latin typeface="Times New Roman"/>
                    <a:ea typeface="Times New Roman"/>
                  </a:endParaRPr>
                </a:p>
              </p:txBody>
            </p:sp>
            <p:sp>
              <p:nvSpPr>
                <p:cNvPr id="1835" name="Rectangle 1834"/>
                <p:cNvSpPr>
                  <a:spLocks noChangeArrowheads="1"/>
                </p:cNvSpPr>
                <p:nvPr/>
              </p:nvSpPr>
              <p:spPr bwMode="auto">
                <a:xfrm>
                  <a:off x="40541" y="167"/>
                  <a:ext cx="674" cy="6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36" name="Rectangle 1835"/>
                <p:cNvSpPr>
                  <a:spLocks noChangeArrowheads="1"/>
                </p:cNvSpPr>
                <p:nvPr/>
              </p:nvSpPr>
              <p:spPr bwMode="auto">
                <a:xfrm>
                  <a:off x="40552" y="165"/>
                  <a:ext cx="663"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37" name="Rectangle 1836"/>
                <p:cNvSpPr>
                  <a:spLocks noChangeArrowheads="1"/>
                </p:cNvSpPr>
                <p:nvPr/>
              </p:nvSpPr>
              <p:spPr bwMode="auto">
                <a:xfrm>
                  <a:off x="40772" y="50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38" name="Rectangle 1837"/>
                <p:cNvSpPr>
                  <a:spLocks noChangeArrowheads="1"/>
                </p:cNvSpPr>
                <p:nvPr/>
              </p:nvSpPr>
              <p:spPr bwMode="auto">
                <a:xfrm>
                  <a:off x="40772" y="503"/>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39" name="Rectangle 1838"/>
                <p:cNvSpPr>
                  <a:spLocks noChangeArrowheads="1"/>
                </p:cNvSpPr>
                <p:nvPr/>
              </p:nvSpPr>
              <p:spPr bwMode="auto">
                <a:xfrm>
                  <a:off x="40772" y="504"/>
                  <a:ext cx="8" cy="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0" name="Rectangle 1839"/>
                <p:cNvSpPr>
                  <a:spLocks noChangeArrowheads="1"/>
                </p:cNvSpPr>
                <p:nvPr/>
              </p:nvSpPr>
              <p:spPr bwMode="auto">
                <a:xfrm>
                  <a:off x="40772" y="505"/>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1" name="Rectangle 1840"/>
                <p:cNvSpPr>
                  <a:spLocks noChangeArrowheads="1"/>
                </p:cNvSpPr>
                <p:nvPr/>
              </p:nvSpPr>
              <p:spPr bwMode="auto">
                <a:xfrm>
                  <a:off x="40772" y="506"/>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2" name="Rectangle 1841"/>
                <p:cNvSpPr>
                  <a:spLocks noChangeArrowheads="1"/>
                </p:cNvSpPr>
                <p:nvPr/>
              </p:nvSpPr>
              <p:spPr bwMode="auto">
                <a:xfrm>
                  <a:off x="40772" y="507"/>
                  <a:ext cx="8" cy="1"/>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3" name="Rectangle 1842"/>
                <p:cNvSpPr>
                  <a:spLocks noChangeArrowheads="1"/>
                </p:cNvSpPr>
                <p:nvPr/>
              </p:nvSpPr>
              <p:spPr bwMode="auto">
                <a:xfrm>
                  <a:off x="40772" y="508"/>
                  <a:ext cx="8" cy="1"/>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4" name="Rectangle 1843"/>
                <p:cNvSpPr>
                  <a:spLocks noChangeArrowheads="1"/>
                </p:cNvSpPr>
                <p:nvPr/>
              </p:nvSpPr>
              <p:spPr bwMode="auto">
                <a:xfrm>
                  <a:off x="40772" y="509"/>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5" name="Oval 1844"/>
                <p:cNvSpPr>
                  <a:spLocks noChangeArrowheads="1"/>
                </p:cNvSpPr>
                <p:nvPr/>
              </p:nvSpPr>
              <p:spPr bwMode="auto">
                <a:xfrm>
                  <a:off x="40773" y="503"/>
                  <a:ext cx="7" cy="6"/>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6" name="Rectangle 1845"/>
                <p:cNvSpPr>
                  <a:spLocks noChangeArrowheads="1"/>
                </p:cNvSpPr>
                <p:nvPr/>
              </p:nvSpPr>
              <p:spPr bwMode="auto">
                <a:xfrm>
                  <a:off x="40831" y="50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7" name="Rectangle 1846"/>
                <p:cNvSpPr>
                  <a:spLocks noChangeArrowheads="1"/>
                </p:cNvSpPr>
                <p:nvPr/>
              </p:nvSpPr>
              <p:spPr bwMode="auto">
                <a:xfrm>
                  <a:off x="40831" y="503"/>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8" name="Rectangle 1847"/>
                <p:cNvSpPr>
                  <a:spLocks noChangeArrowheads="1"/>
                </p:cNvSpPr>
                <p:nvPr/>
              </p:nvSpPr>
              <p:spPr bwMode="auto">
                <a:xfrm>
                  <a:off x="40831" y="504"/>
                  <a:ext cx="8" cy="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49" name="Rectangle 1848"/>
                <p:cNvSpPr>
                  <a:spLocks noChangeArrowheads="1"/>
                </p:cNvSpPr>
                <p:nvPr/>
              </p:nvSpPr>
              <p:spPr bwMode="auto">
                <a:xfrm>
                  <a:off x="40831" y="505"/>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50" name="Rectangle 1849"/>
                <p:cNvSpPr>
                  <a:spLocks noChangeArrowheads="1"/>
                </p:cNvSpPr>
                <p:nvPr/>
              </p:nvSpPr>
              <p:spPr bwMode="auto">
                <a:xfrm>
                  <a:off x="40831" y="506"/>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51" name="Rectangle 1850"/>
                <p:cNvSpPr>
                  <a:spLocks noChangeArrowheads="1"/>
                </p:cNvSpPr>
                <p:nvPr/>
              </p:nvSpPr>
              <p:spPr bwMode="auto">
                <a:xfrm>
                  <a:off x="40831" y="507"/>
                  <a:ext cx="8" cy="1"/>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52" name="Rectangle 1851"/>
                <p:cNvSpPr>
                  <a:spLocks noChangeArrowheads="1"/>
                </p:cNvSpPr>
                <p:nvPr/>
              </p:nvSpPr>
              <p:spPr bwMode="auto">
                <a:xfrm>
                  <a:off x="40831" y="508"/>
                  <a:ext cx="8" cy="1"/>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53" name="Rectangle 1852"/>
                <p:cNvSpPr>
                  <a:spLocks noChangeArrowheads="1"/>
                </p:cNvSpPr>
                <p:nvPr/>
              </p:nvSpPr>
              <p:spPr bwMode="auto">
                <a:xfrm>
                  <a:off x="40831" y="509"/>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54" name="Oval 1853"/>
                <p:cNvSpPr>
                  <a:spLocks noChangeArrowheads="1"/>
                </p:cNvSpPr>
                <p:nvPr/>
              </p:nvSpPr>
              <p:spPr bwMode="auto">
                <a:xfrm>
                  <a:off x="40832" y="503"/>
                  <a:ext cx="7" cy="6"/>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55" name="Rectangle 1854"/>
                <p:cNvSpPr>
                  <a:spLocks noChangeArrowheads="1"/>
                </p:cNvSpPr>
                <p:nvPr/>
              </p:nvSpPr>
              <p:spPr bwMode="auto">
                <a:xfrm>
                  <a:off x="40626" y="200"/>
                  <a:ext cx="12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maps</a:t>
                  </a:r>
                  <a:endParaRPr lang="en-US" sz="1200">
                    <a:solidFill>
                      <a:srgbClr val="000000"/>
                    </a:solidFill>
                    <a:latin typeface="Times New Roman"/>
                    <a:ea typeface="Times New Roman"/>
                  </a:endParaRPr>
                </a:p>
              </p:txBody>
            </p:sp>
            <p:sp>
              <p:nvSpPr>
                <p:cNvPr id="1856" name="Oval 1855"/>
                <p:cNvSpPr>
                  <a:spLocks noChangeArrowheads="1"/>
                </p:cNvSpPr>
                <p:nvPr/>
              </p:nvSpPr>
              <p:spPr bwMode="auto">
                <a:xfrm>
                  <a:off x="40694" y="556"/>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57" name="Oval 1856"/>
                <p:cNvSpPr>
                  <a:spLocks noChangeArrowheads="1"/>
                </p:cNvSpPr>
                <p:nvPr/>
              </p:nvSpPr>
              <p:spPr bwMode="auto">
                <a:xfrm>
                  <a:off x="40694" y="556"/>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58" name="Freeform 1857"/>
                <p:cNvSpPr>
                  <a:spLocks noEditPoints="1"/>
                </p:cNvSpPr>
                <p:nvPr/>
              </p:nvSpPr>
              <p:spPr bwMode="auto">
                <a:xfrm>
                  <a:off x="40713" y="654"/>
                  <a:ext cx="50" cy="102"/>
                </a:xfrm>
                <a:custGeom>
                  <a:avLst/>
                  <a:gdLst>
                    <a:gd name="T0" fmla="*/ 27 w 50"/>
                    <a:gd name="T1" fmla="*/ 0 h 102"/>
                    <a:gd name="T2" fmla="*/ 27 w 50"/>
                    <a:gd name="T3" fmla="*/ 62 h 102"/>
                    <a:gd name="T4" fmla="*/ 23 w 50"/>
                    <a:gd name="T5" fmla="*/ 62 h 102"/>
                    <a:gd name="T6" fmla="*/ 23 w 50"/>
                    <a:gd name="T7" fmla="*/ 0 h 102"/>
                    <a:gd name="T8" fmla="*/ 27 w 50"/>
                    <a:gd name="T9" fmla="*/ 0 h 102"/>
                    <a:gd name="T10" fmla="*/ 50 w 50"/>
                    <a:gd name="T11" fmla="*/ 54 h 102"/>
                    <a:gd name="T12" fmla="*/ 25 w 50"/>
                    <a:gd name="T13" fmla="*/ 102 h 102"/>
                    <a:gd name="T14" fmla="*/ 0 w 50"/>
                    <a:gd name="T15" fmla="*/ 54 h 102"/>
                    <a:gd name="T16" fmla="*/ 50 w 50"/>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2"/>
                      </a:lnTo>
                      <a:lnTo>
                        <a:pt x="23" y="62"/>
                      </a:lnTo>
                      <a:lnTo>
                        <a:pt x="23" y="0"/>
                      </a:lnTo>
                      <a:lnTo>
                        <a:pt x="27" y="0"/>
                      </a:lnTo>
                      <a:close/>
                      <a:moveTo>
                        <a:pt x="50" y="54"/>
                      </a:moveTo>
                      <a:lnTo>
                        <a:pt x="25" y="102"/>
                      </a:lnTo>
                      <a:lnTo>
                        <a:pt x="0" y="54"/>
                      </a:lnTo>
                      <a:lnTo>
                        <a:pt x="50"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59" name="Oval 1858"/>
                <p:cNvSpPr>
                  <a:spLocks noChangeArrowheads="1"/>
                </p:cNvSpPr>
                <p:nvPr/>
              </p:nvSpPr>
              <p:spPr bwMode="auto">
                <a:xfrm>
                  <a:off x="40694" y="355"/>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0" name="Oval 1859"/>
                <p:cNvSpPr>
                  <a:spLocks noChangeArrowheads="1"/>
                </p:cNvSpPr>
                <p:nvPr/>
              </p:nvSpPr>
              <p:spPr bwMode="auto">
                <a:xfrm>
                  <a:off x="40694" y="355"/>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1" name="Freeform 1860"/>
                <p:cNvSpPr>
                  <a:spLocks noEditPoints="1"/>
                </p:cNvSpPr>
                <p:nvPr/>
              </p:nvSpPr>
              <p:spPr bwMode="auto">
                <a:xfrm>
                  <a:off x="40713" y="255"/>
                  <a:ext cx="50" cy="97"/>
                </a:xfrm>
                <a:custGeom>
                  <a:avLst/>
                  <a:gdLst>
                    <a:gd name="T0" fmla="*/ 27 w 50"/>
                    <a:gd name="T1" fmla="*/ 0 h 97"/>
                    <a:gd name="T2" fmla="*/ 27 w 50"/>
                    <a:gd name="T3" fmla="*/ 57 h 97"/>
                    <a:gd name="T4" fmla="*/ 23 w 50"/>
                    <a:gd name="T5" fmla="*/ 57 h 97"/>
                    <a:gd name="T6" fmla="*/ 23 w 50"/>
                    <a:gd name="T7" fmla="*/ 0 h 97"/>
                    <a:gd name="T8" fmla="*/ 27 w 50"/>
                    <a:gd name="T9" fmla="*/ 0 h 97"/>
                    <a:gd name="T10" fmla="*/ 50 w 50"/>
                    <a:gd name="T11" fmla="*/ 49 h 97"/>
                    <a:gd name="T12" fmla="*/ 25 w 50"/>
                    <a:gd name="T13" fmla="*/ 97 h 97"/>
                    <a:gd name="T14" fmla="*/ 0 w 50"/>
                    <a:gd name="T15" fmla="*/ 49 h 97"/>
                    <a:gd name="T16" fmla="*/ 50 w 50"/>
                    <a:gd name="T1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7">
                      <a:moveTo>
                        <a:pt x="27" y="0"/>
                      </a:moveTo>
                      <a:lnTo>
                        <a:pt x="27" y="57"/>
                      </a:lnTo>
                      <a:lnTo>
                        <a:pt x="23" y="57"/>
                      </a:lnTo>
                      <a:lnTo>
                        <a:pt x="23" y="0"/>
                      </a:lnTo>
                      <a:lnTo>
                        <a:pt x="27" y="0"/>
                      </a:lnTo>
                      <a:close/>
                      <a:moveTo>
                        <a:pt x="50" y="49"/>
                      </a:moveTo>
                      <a:lnTo>
                        <a:pt x="25" y="97"/>
                      </a:lnTo>
                      <a:lnTo>
                        <a:pt x="0" y="49"/>
                      </a:lnTo>
                      <a:lnTo>
                        <a:pt x="50"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2" name="Freeform 1861"/>
                <p:cNvSpPr>
                  <a:spLocks noEditPoints="1"/>
                </p:cNvSpPr>
                <p:nvPr/>
              </p:nvSpPr>
              <p:spPr bwMode="auto">
                <a:xfrm>
                  <a:off x="40713" y="449"/>
                  <a:ext cx="50" cy="102"/>
                </a:xfrm>
                <a:custGeom>
                  <a:avLst/>
                  <a:gdLst>
                    <a:gd name="T0" fmla="*/ 27 w 50"/>
                    <a:gd name="T1" fmla="*/ 0 h 102"/>
                    <a:gd name="T2" fmla="*/ 27 w 50"/>
                    <a:gd name="T3" fmla="*/ 63 h 102"/>
                    <a:gd name="T4" fmla="*/ 23 w 50"/>
                    <a:gd name="T5" fmla="*/ 63 h 102"/>
                    <a:gd name="T6" fmla="*/ 23 w 50"/>
                    <a:gd name="T7" fmla="*/ 0 h 102"/>
                    <a:gd name="T8" fmla="*/ 27 w 50"/>
                    <a:gd name="T9" fmla="*/ 0 h 102"/>
                    <a:gd name="T10" fmla="*/ 50 w 50"/>
                    <a:gd name="T11" fmla="*/ 55 h 102"/>
                    <a:gd name="T12" fmla="*/ 25 w 50"/>
                    <a:gd name="T13" fmla="*/ 102 h 102"/>
                    <a:gd name="T14" fmla="*/ 0 w 50"/>
                    <a:gd name="T15" fmla="*/ 55 h 102"/>
                    <a:gd name="T16" fmla="*/ 50 w 50"/>
                    <a:gd name="T17"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3"/>
                      </a:lnTo>
                      <a:lnTo>
                        <a:pt x="23" y="63"/>
                      </a:lnTo>
                      <a:lnTo>
                        <a:pt x="23" y="0"/>
                      </a:lnTo>
                      <a:lnTo>
                        <a:pt x="27" y="0"/>
                      </a:lnTo>
                      <a:close/>
                      <a:moveTo>
                        <a:pt x="50" y="55"/>
                      </a:moveTo>
                      <a:lnTo>
                        <a:pt x="25" y="102"/>
                      </a:lnTo>
                      <a:lnTo>
                        <a:pt x="0" y="55"/>
                      </a:lnTo>
                      <a:lnTo>
                        <a:pt x="50" y="5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3" name="Oval 1862"/>
                <p:cNvSpPr>
                  <a:spLocks noChangeArrowheads="1"/>
                </p:cNvSpPr>
                <p:nvPr/>
              </p:nvSpPr>
              <p:spPr bwMode="auto">
                <a:xfrm>
                  <a:off x="41035" y="273"/>
                  <a:ext cx="86" cy="98"/>
                </a:xfrm>
                <a:prstGeom prst="ellipse">
                  <a:avLst/>
                </a:prstGeom>
                <a:solidFill>
                  <a:srgbClr val="ADB9C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4" name="Oval 1863"/>
                <p:cNvSpPr>
                  <a:spLocks noChangeArrowheads="1"/>
                </p:cNvSpPr>
                <p:nvPr/>
              </p:nvSpPr>
              <p:spPr bwMode="auto">
                <a:xfrm>
                  <a:off x="41035" y="273"/>
                  <a:ext cx="86" cy="98"/>
                </a:xfrm>
                <a:prstGeom prst="ellipse">
                  <a:avLst/>
                </a:prstGeom>
                <a:ln>
                  <a:headEnd/>
                  <a:tailEn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5" name="Rectangle 1864"/>
                <p:cNvSpPr>
                  <a:spLocks noChangeArrowheads="1"/>
                </p:cNvSpPr>
                <p:nvPr/>
              </p:nvSpPr>
              <p:spPr bwMode="auto">
                <a:xfrm>
                  <a:off x="41074" y="453"/>
                  <a:ext cx="1" cy="9"/>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6" name="Rectangle 1865"/>
                <p:cNvSpPr>
                  <a:spLocks noChangeArrowheads="1"/>
                </p:cNvSpPr>
                <p:nvPr/>
              </p:nvSpPr>
              <p:spPr bwMode="auto">
                <a:xfrm>
                  <a:off x="41075" y="453"/>
                  <a:ext cx="1" cy="9"/>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7" name="Rectangle 1866"/>
                <p:cNvSpPr>
                  <a:spLocks noChangeArrowheads="1"/>
                </p:cNvSpPr>
                <p:nvPr/>
              </p:nvSpPr>
              <p:spPr bwMode="auto">
                <a:xfrm>
                  <a:off x="41076" y="453"/>
                  <a:ext cx="1" cy="9"/>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8" name="Rectangle 1867"/>
                <p:cNvSpPr>
                  <a:spLocks noChangeArrowheads="1"/>
                </p:cNvSpPr>
                <p:nvPr/>
              </p:nvSpPr>
              <p:spPr bwMode="auto">
                <a:xfrm>
                  <a:off x="41077" y="453"/>
                  <a:ext cx="1" cy="9"/>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69" name="Rectangle 1868"/>
                <p:cNvSpPr>
                  <a:spLocks noChangeArrowheads="1"/>
                </p:cNvSpPr>
                <p:nvPr/>
              </p:nvSpPr>
              <p:spPr bwMode="auto">
                <a:xfrm>
                  <a:off x="41078" y="453"/>
                  <a:ext cx="1" cy="9"/>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0" name="Rectangle 1869"/>
                <p:cNvSpPr>
                  <a:spLocks noChangeArrowheads="1"/>
                </p:cNvSpPr>
                <p:nvPr/>
              </p:nvSpPr>
              <p:spPr bwMode="auto">
                <a:xfrm>
                  <a:off x="41079" y="453"/>
                  <a:ext cx="1" cy="9"/>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1" name="Rectangle 1870"/>
                <p:cNvSpPr>
                  <a:spLocks noChangeArrowheads="1"/>
                </p:cNvSpPr>
                <p:nvPr/>
              </p:nvSpPr>
              <p:spPr bwMode="auto">
                <a:xfrm>
                  <a:off x="41080" y="453"/>
                  <a:ext cx="1" cy="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2" name="Rectangle 1871"/>
                <p:cNvSpPr>
                  <a:spLocks noChangeArrowheads="1"/>
                </p:cNvSpPr>
                <p:nvPr/>
              </p:nvSpPr>
              <p:spPr bwMode="auto">
                <a:xfrm>
                  <a:off x="41081" y="453"/>
                  <a:ext cx="1" cy="9"/>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3" name="Oval 1872"/>
                <p:cNvSpPr>
                  <a:spLocks noChangeArrowheads="1"/>
                </p:cNvSpPr>
                <p:nvPr/>
              </p:nvSpPr>
              <p:spPr bwMode="auto">
                <a:xfrm>
                  <a:off x="41075" y="454"/>
                  <a:ext cx="7" cy="7"/>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4" name="Rectangle 1873"/>
                <p:cNvSpPr>
                  <a:spLocks noChangeArrowheads="1"/>
                </p:cNvSpPr>
                <p:nvPr/>
              </p:nvSpPr>
              <p:spPr bwMode="auto">
                <a:xfrm>
                  <a:off x="41074" y="397"/>
                  <a:ext cx="1" cy="8"/>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5" name="Rectangle 1874"/>
                <p:cNvSpPr>
                  <a:spLocks noChangeArrowheads="1"/>
                </p:cNvSpPr>
                <p:nvPr/>
              </p:nvSpPr>
              <p:spPr bwMode="auto">
                <a:xfrm>
                  <a:off x="41075" y="397"/>
                  <a:ext cx="1" cy="8"/>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6" name="Rectangle 1875"/>
                <p:cNvSpPr>
                  <a:spLocks noChangeArrowheads="1"/>
                </p:cNvSpPr>
                <p:nvPr/>
              </p:nvSpPr>
              <p:spPr bwMode="auto">
                <a:xfrm>
                  <a:off x="41076" y="397"/>
                  <a:ext cx="1" cy="8"/>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7" name="Rectangle 1876"/>
                <p:cNvSpPr>
                  <a:spLocks noChangeArrowheads="1"/>
                </p:cNvSpPr>
                <p:nvPr/>
              </p:nvSpPr>
              <p:spPr bwMode="auto">
                <a:xfrm>
                  <a:off x="41077" y="397"/>
                  <a:ext cx="1" cy="8"/>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8" name="Rectangle 1877"/>
                <p:cNvSpPr>
                  <a:spLocks noChangeArrowheads="1"/>
                </p:cNvSpPr>
                <p:nvPr/>
              </p:nvSpPr>
              <p:spPr bwMode="auto">
                <a:xfrm>
                  <a:off x="41078" y="397"/>
                  <a:ext cx="1" cy="8"/>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79" name="Rectangle 1878"/>
                <p:cNvSpPr>
                  <a:spLocks noChangeArrowheads="1"/>
                </p:cNvSpPr>
                <p:nvPr/>
              </p:nvSpPr>
              <p:spPr bwMode="auto">
                <a:xfrm>
                  <a:off x="41079" y="397"/>
                  <a:ext cx="1" cy="8"/>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80" name="Rectangle 1879"/>
                <p:cNvSpPr>
                  <a:spLocks noChangeArrowheads="1"/>
                </p:cNvSpPr>
                <p:nvPr/>
              </p:nvSpPr>
              <p:spPr bwMode="auto">
                <a:xfrm>
                  <a:off x="41080" y="397"/>
                  <a:ext cx="1" cy="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81" name="Rectangle 1880"/>
                <p:cNvSpPr>
                  <a:spLocks noChangeArrowheads="1"/>
                </p:cNvSpPr>
                <p:nvPr/>
              </p:nvSpPr>
              <p:spPr bwMode="auto">
                <a:xfrm>
                  <a:off x="41081" y="397"/>
                  <a:ext cx="1" cy="8"/>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82" name="Oval 1881"/>
                <p:cNvSpPr>
                  <a:spLocks noChangeArrowheads="1"/>
                </p:cNvSpPr>
                <p:nvPr/>
              </p:nvSpPr>
              <p:spPr bwMode="auto">
                <a:xfrm>
                  <a:off x="41075" y="397"/>
                  <a:ext cx="7" cy="7"/>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83" name="Oval 1882"/>
                <p:cNvSpPr>
                  <a:spLocks noChangeArrowheads="1"/>
                </p:cNvSpPr>
                <p:nvPr/>
              </p:nvSpPr>
              <p:spPr bwMode="auto">
                <a:xfrm>
                  <a:off x="41028" y="684"/>
                  <a:ext cx="86" cy="9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84" name="Oval 1883"/>
                <p:cNvSpPr>
                  <a:spLocks noChangeArrowheads="1"/>
                </p:cNvSpPr>
                <p:nvPr/>
              </p:nvSpPr>
              <p:spPr bwMode="auto">
                <a:xfrm>
                  <a:off x="41028" y="684"/>
                  <a:ext cx="86" cy="98"/>
                </a:xfrm>
                <a:prstGeom prst="ellipse">
                  <a:avLst/>
                </a:prstGeom>
                <a:noFill/>
                <a:ln w="6350" cap="flat">
                  <a:solidFill>
                    <a:srgbClr val="ADB9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85" name="Oval 1884"/>
                <p:cNvSpPr>
                  <a:spLocks noChangeArrowheads="1"/>
                </p:cNvSpPr>
                <p:nvPr/>
              </p:nvSpPr>
              <p:spPr bwMode="auto">
                <a:xfrm>
                  <a:off x="41035" y="479"/>
                  <a:ext cx="86" cy="97"/>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86" name="Oval 1885"/>
                <p:cNvSpPr>
                  <a:spLocks noChangeArrowheads="1"/>
                </p:cNvSpPr>
                <p:nvPr/>
              </p:nvSpPr>
              <p:spPr bwMode="auto">
                <a:xfrm>
                  <a:off x="41035" y="479"/>
                  <a:ext cx="86" cy="97"/>
                </a:xfrm>
                <a:prstGeom prst="ellipse">
                  <a:avLst/>
                </a:prstGeom>
                <a:noFill/>
                <a:ln w="6350" cap="flat">
                  <a:solidFill>
                    <a:srgbClr val="ADB9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87" name="Rectangle 1886"/>
                <p:cNvSpPr>
                  <a:spLocks noChangeArrowheads="1"/>
                </p:cNvSpPr>
                <p:nvPr/>
              </p:nvSpPr>
              <p:spPr bwMode="auto">
                <a:xfrm>
                  <a:off x="40944" y="206"/>
                  <a:ext cx="17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brokers</a:t>
                  </a:r>
                  <a:endParaRPr lang="en-US" sz="1200">
                    <a:solidFill>
                      <a:srgbClr val="000000"/>
                    </a:solidFill>
                    <a:latin typeface="Times New Roman"/>
                    <a:ea typeface="Times New Roman"/>
                  </a:endParaRPr>
                </a:p>
              </p:txBody>
            </p:sp>
            <p:sp>
              <p:nvSpPr>
                <p:cNvPr id="1888" name="Rectangle 1887"/>
                <p:cNvSpPr>
                  <a:spLocks noChangeArrowheads="1"/>
                </p:cNvSpPr>
                <p:nvPr/>
              </p:nvSpPr>
              <p:spPr bwMode="auto">
                <a:xfrm>
                  <a:off x="40998" y="784"/>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Events</a:t>
                  </a:r>
                  <a:endParaRPr lang="en-US" sz="1200">
                    <a:solidFill>
                      <a:srgbClr val="000000"/>
                    </a:solidFill>
                    <a:latin typeface="Times New Roman"/>
                    <a:ea typeface="Times New Roman"/>
                  </a:endParaRPr>
                </a:p>
              </p:txBody>
            </p:sp>
            <p:sp>
              <p:nvSpPr>
                <p:cNvPr id="1889" name="Oval 1888"/>
                <p:cNvSpPr>
                  <a:spLocks noChangeArrowheads="1"/>
                </p:cNvSpPr>
                <p:nvPr/>
              </p:nvSpPr>
              <p:spPr bwMode="auto">
                <a:xfrm>
                  <a:off x="40566" y="556"/>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0" name="Oval 1889"/>
                <p:cNvSpPr>
                  <a:spLocks noChangeArrowheads="1"/>
                </p:cNvSpPr>
                <p:nvPr/>
              </p:nvSpPr>
              <p:spPr bwMode="auto">
                <a:xfrm>
                  <a:off x="40566" y="556"/>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1" name="Freeform 1890"/>
                <p:cNvSpPr>
                  <a:spLocks noEditPoints="1"/>
                </p:cNvSpPr>
                <p:nvPr/>
              </p:nvSpPr>
              <p:spPr bwMode="auto">
                <a:xfrm>
                  <a:off x="40585" y="654"/>
                  <a:ext cx="50" cy="102"/>
                </a:xfrm>
                <a:custGeom>
                  <a:avLst/>
                  <a:gdLst>
                    <a:gd name="T0" fmla="*/ 27 w 50"/>
                    <a:gd name="T1" fmla="*/ 0 h 102"/>
                    <a:gd name="T2" fmla="*/ 27 w 50"/>
                    <a:gd name="T3" fmla="*/ 62 h 102"/>
                    <a:gd name="T4" fmla="*/ 23 w 50"/>
                    <a:gd name="T5" fmla="*/ 62 h 102"/>
                    <a:gd name="T6" fmla="*/ 23 w 50"/>
                    <a:gd name="T7" fmla="*/ 0 h 102"/>
                    <a:gd name="T8" fmla="*/ 27 w 50"/>
                    <a:gd name="T9" fmla="*/ 0 h 102"/>
                    <a:gd name="T10" fmla="*/ 50 w 50"/>
                    <a:gd name="T11" fmla="*/ 54 h 102"/>
                    <a:gd name="T12" fmla="*/ 25 w 50"/>
                    <a:gd name="T13" fmla="*/ 102 h 102"/>
                    <a:gd name="T14" fmla="*/ 0 w 50"/>
                    <a:gd name="T15" fmla="*/ 54 h 102"/>
                    <a:gd name="T16" fmla="*/ 50 w 50"/>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2"/>
                      </a:lnTo>
                      <a:lnTo>
                        <a:pt x="23" y="62"/>
                      </a:lnTo>
                      <a:lnTo>
                        <a:pt x="23" y="0"/>
                      </a:lnTo>
                      <a:lnTo>
                        <a:pt x="27" y="0"/>
                      </a:lnTo>
                      <a:close/>
                      <a:moveTo>
                        <a:pt x="50" y="54"/>
                      </a:moveTo>
                      <a:lnTo>
                        <a:pt x="25" y="102"/>
                      </a:lnTo>
                      <a:lnTo>
                        <a:pt x="0" y="54"/>
                      </a:lnTo>
                      <a:lnTo>
                        <a:pt x="50"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2" name="Oval 1891"/>
                <p:cNvSpPr>
                  <a:spLocks noChangeArrowheads="1"/>
                </p:cNvSpPr>
                <p:nvPr/>
              </p:nvSpPr>
              <p:spPr bwMode="auto">
                <a:xfrm>
                  <a:off x="40566" y="355"/>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3" name="Oval 1892"/>
                <p:cNvSpPr>
                  <a:spLocks noChangeArrowheads="1"/>
                </p:cNvSpPr>
                <p:nvPr/>
              </p:nvSpPr>
              <p:spPr bwMode="auto">
                <a:xfrm>
                  <a:off x="40566" y="355"/>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4" name="Freeform 1893"/>
                <p:cNvSpPr>
                  <a:spLocks noEditPoints="1"/>
                </p:cNvSpPr>
                <p:nvPr/>
              </p:nvSpPr>
              <p:spPr bwMode="auto">
                <a:xfrm>
                  <a:off x="40585" y="255"/>
                  <a:ext cx="50" cy="97"/>
                </a:xfrm>
                <a:custGeom>
                  <a:avLst/>
                  <a:gdLst>
                    <a:gd name="T0" fmla="*/ 27 w 50"/>
                    <a:gd name="T1" fmla="*/ 0 h 97"/>
                    <a:gd name="T2" fmla="*/ 27 w 50"/>
                    <a:gd name="T3" fmla="*/ 57 h 97"/>
                    <a:gd name="T4" fmla="*/ 23 w 50"/>
                    <a:gd name="T5" fmla="*/ 57 h 97"/>
                    <a:gd name="T6" fmla="*/ 23 w 50"/>
                    <a:gd name="T7" fmla="*/ 0 h 97"/>
                    <a:gd name="T8" fmla="*/ 27 w 50"/>
                    <a:gd name="T9" fmla="*/ 0 h 97"/>
                    <a:gd name="T10" fmla="*/ 50 w 50"/>
                    <a:gd name="T11" fmla="*/ 49 h 97"/>
                    <a:gd name="T12" fmla="*/ 25 w 50"/>
                    <a:gd name="T13" fmla="*/ 97 h 97"/>
                    <a:gd name="T14" fmla="*/ 0 w 50"/>
                    <a:gd name="T15" fmla="*/ 49 h 97"/>
                    <a:gd name="T16" fmla="*/ 50 w 50"/>
                    <a:gd name="T1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7">
                      <a:moveTo>
                        <a:pt x="27" y="0"/>
                      </a:moveTo>
                      <a:lnTo>
                        <a:pt x="27" y="57"/>
                      </a:lnTo>
                      <a:lnTo>
                        <a:pt x="23" y="57"/>
                      </a:lnTo>
                      <a:lnTo>
                        <a:pt x="23" y="0"/>
                      </a:lnTo>
                      <a:lnTo>
                        <a:pt x="27" y="0"/>
                      </a:lnTo>
                      <a:close/>
                      <a:moveTo>
                        <a:pt x="50" y="49"/>
                      </a:moveTo>
                      <a:lnTo>
                        <a:pt x="25" y="97"/>
                      </a:lnTo>
                      <a:lnTo>
                        <a:pt x="0" y="49"/>
                      </a:lnTo>
                      <a:lnTo>
                        <a:pt x="50"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5" name="Freeform 1894"/>
                <p:cNvSpPr>
                  <a:spLocks noEditPoints="1"/>
                </p:cNvSpPr>
                <p:nvPr/>
              </p:nvSpPr>
              <p:spPr bwMode="auto">
                <a:xfrm>
                  <a:off x="40585" y="449"/>
                  <a:ext cx="50" cy="102"/>
                </a:xfrm>
                <a:custGeom>
                  <a:avLst/>
                  <a:gdLst>
                    <a:gd name="T0" fmla="*/ 27 w 50"/>
                    <a:gd name="T1" fmla="*/ 0 h 102"/>
                    <a:gd name="T2" fmla="*/ 27 w 50"/>
                    <a:gd name="T3" fmla="*/ 63 h 102"/>
                    <a:gd name="T4" fmla="*/ 23 w 50"/>
                    <a:gd name="T5" fmla="*/ 63 h 102"/>
                    <a:gd name="T6" fmla="*/ 23 w 50"/>
                    <a:gd name="T7" fmla="*/ 0 h 102"/>
                    <a:gd name="T8" fmla="*/ 27 w 50"/>
                    <a:gd name="T9" fmla="*/ 0 h 102"/>
                    <a:gd name="T10" fmla="*/ 50 w 50"/>
                    <a:gd name="T11" fmla="*/ 55 h 102"/>
                    <a:gd name="T12" fmla="*/ 25 w 50"/>
                    <a:gd name="T13" fmla="*/ 102 h 102"/>
                    <a:gd name="T14" fmla="*/ 0 w 50"/>
                    <a:gd name="T15" fmla="*/ 55 h 102"/>
                    <a:gd name="T16" fmla="*/ 50 w 50"/>
                    <a:gd name="T17"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3"/>
                      </a:lnTo>
                      <a:lnTo>
                        <a:pt x="23" y="63"/>
                      </a:lnTo>
                      <a:lnTo>
                        <a:pt x="23" y="0"/>
                      </a:lnTo>
                      <a:lnTo>
                        <a:pt x="27" y="0"/>
                      </a:lnTo>
                      <a:close/>
                      <a:moveTo>
                        <a:pt x="50" y="55"/>
                      </a:moveTo>
                      <a:lnTo>
                        <a:pt x="25" y="102"/>
                      </a:lnTo>
                      <a:lnTo>
                        <a:pt x="0" y="55"/>
                      </a:lnTo>
                      <a:lnTo>
                        <a:pt x="50" y="5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6" name="Oval 1895"/>
                <p:cNvSpPr>
                  <a:spLocks noChangeArrowheads="1"/>
                </p:cNvSpPr>
                <p:nvPr/>
              </p:nvSpPr>
              <p:spPr bwMode="auto">
                <a:xfrm>
                  <a:off x="40823" y="556"/>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7" name="Oval 1896"/>
                <p:cNvSpPr>
                  <a:spLocks noChangeArrowheads="1"/>
                </p:cNvSpPr>
                <p:nvPr/>
              </p:nvSpPr>
              <p:spPr bwMode="auto">
                <a:xfrm>
                  <a:off x="40823" y="556"/>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8" name="Freeform 1897"/>
                <p:cNvSpPr>
                  <a:spLocks noEditPoints="1"/>
                </p:cNvSpPr>
                <p:nvPr/>
              </p:nvSpPr>
              <p:spPr bwMode="auto">
                <a:xfrm>
                  <a:off x="40842" y="654"/>
                  <a:ext cx="50" cy="102"/>
                </a:xfrm>
                <a:custGeom>
                  <a:avLst/>
                  <a:gdLst>
                    <a:gd name="T0" fmla="*/ 27 w 50"/>
                    <a:gd name="T1" fmla="*/ 0 h 102"/>
                    <a:gd name="T2" fmla="*/ 27 w 50"/>
                    <a:gd name="T3" fmla="*/ 62 h 102"/>
                    <a:gd name="T4" fmla="*/ 23 w 50"/>
                    <a:gd name="T5" fmla="*/ 62 h 102"/>
                    <a:gd name="T6" fmla="*/ 23 w 50"/>
                    <a:gd name="T7" fmla="*/ 0 h 102"/>
                    <a:gd name="T8" fmla="*/ 27 w 50"/>
                    <a:gd name="T9" fmla="*/ 0 h 102"/>
                    <a:gd name="T10" fmla="*/ 50 w 50"/>
                    <a:gd name="T11" fmla="*/ 54 h 102"/>
                    <a:gd name="T12" fmla="*/ 25 w 50"/>
                    <a:gd name="T13" fmla="*/ 102 h 102"/>
                    <a:gd name="T14" fmla="*/ 0 w 50"/>
                    <a:gd name="T15" fmla="*/ 54 h 102"/>
                    <a:gd name="T16" fmla="*/ 50 w 50"/>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2"/>
                      </a:lnTo>
                      <a:lnTo>
                        <a:pt x="23" y="62"/>
                      </a:lnTo>
                      <a:lnTo>
                        <a:pt x="23" y="0"/>
                      </a:lnTo>
                      <a:lnTo>
                        <a:pt x="27" y="0"/>
                      </a:lnTo>
                      <a:close/>
                      <a:moveTo>
                        <a:pt x="50" y="54"/>
                      </a:moveTo>
                      <a:lnTo>
                        <a:pt x="25" y="102"/>
                      </a:lnTo>
                      <a:lnTo>
                        <a:pt x="0" y="54"/>
                      </a:lnTo>
                      <a:lnTo>
                        <a:pt x="50"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99" name="Oval 1898"/>
                <p:cNvSpPr>
                  <a:spLocks noChangeArrowheads="1"/>
                </p:cNvSpPr>
                <p:nvPr/>
              </p:nvSpPr>
              <p:spPr bwMode="auto">
                <a:xfrm>
                  <a:off x="40823" y="355"/>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0" name="Oval 1899"/>
                <p:cNvSpPr>
                  <a:spLocks noChangeArrowheads="1"/>
                </p:cNvSpPr>
                <p:nvPr/>
              </p:nvSpPr>
              <p:spPr bwMode="auto">
                <a:xfrm>
                  <a:off x="40823" y="355"/>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1" name="Freeform 1900"/>
                <p:cNvSpPr>
                  <a:spLocks noEditPoints="1"/>
                </p:cNvSpPr>
                <p:nvPr/>
              </p:nvSpPr>
              <p:spPr bwMode="auto">
                <a:xfrm>
                  <a:off x="40842" y="255"/>
                  <a:ext cx="50" cy="97"/>
                </a:xfrm>
                <a:custGeom>
                  <a:avLst/>
                  <a:gdLst>
                    <a:gd name="T0" fmla="*/ 27 w 50"/>
                    <a:gd name="T1" fmla="*/ 0 h 97"/>
                    <a:gd name="T2" fmla="*/ 27 w 50"/>
                    <a:gd name="T3" fmla="*/ 57 h 97"/>
                    <a:gd name="T4" fmla="*/ 23 w 50"/>
                    <a:gd name="T5" fmla="*/ 57 h 97"/>
                    <a:gd name="T6" fmla="*/ 23 w 50"/>
                    <a:gd name="T7" fmla="*/ 0 h 97"/>
                    <a:gd name="T8" fmla="*/ 27 w 50"/>
                    <a:gd name="T9" fmla="*/ 0 h 97"/>
                    <a:gd name="T10" fmla="*/ 50 w 50"/>
                    <a:gd name="T11" fmla="*/ 49 h 97"/>
                    <a:gd name="T12" fmla="*/ 25 w 50"/>
                    <a:gd name="T13" fmla="*/ 97 h 97"/>
                    <a:gd name="T14" fmla="*/ 0 w 50"/>
                    <a:gd name="T15" fmla="*/ 49 h 97"/>
                    <a:gd name="T16" fmla="*/ 50 w 50"/>
                    <a:gd name="T1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7">
                      <a:moveTo>
                        <a:pt x="27" y="0"/>
                      </a:moveTo>
                      <a:lnTo>
                        <a:pt x="27" y="57"/>
                      </a:lnTo>
                      <a:lnTo>
                        <a:pt x="23" y="57"/>
                      </a:lnTo>
                      <a:lnTo>
                        <a:pt x="23" y="0"/>
                      </a:lnTo>
                      <a:lnTo>
                        <a:pt x="27" y="0"/>
                      </a:lnTo>
                      <a:close/>
                      <a:moveTo>
                        <a:pt x="50" y="49"/>
                      </a:moveTo>
                      <a:lnTo>
                        <a:pt x="25" y="97"/>
                      </a:lnTo>
                      <a:lnTo>
                        <a:pt x="0" y="49"/>
                      </a:lnTo>
                      <a:lnTo>
                        <a:pt x="50"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2" name="Freeform 1901"/>
                <p:cNvSpPr>
                  <a:spLocks noEditPoints="1"/>
                </p:cNvSpPr>
                <p:nvPr/>
              </p:nvSpPr>
              <p:spPr bwMode="auto">
                <a:xfrm>
                  <a:off x="40842" y="449"/>
                  <a:ext cx="50" cy="102"/>
                </a:xfrm>
                <a:custGeom>
                  <a:avLst/>
                  <a:gdLst>
                    <a:gd name="T0" fmla="*/ 27 w 50"/>
                    <a:gd name="T1" fmla="*/ 0 h 102"/>
                    <a:gd name="T2" fmla="*/ 27 w 50"/>
                    <a:gd name="T3" fmla="*/ 63 h 102"/>
                    <a:gd name="T4" fmla="*/ 23 w 50"/>
                    <a:gd name="T5" fmla="*/ 63 h 102"/>
                    <a:gd name="T6" fmla="*/ 23 w 50"/>
                    <a:gd name="T7" fmla="*/ 0 h 102"/>
                    <a:gd name="T8" fmla="*/ 27 w 50"/>
                    <a:gd name="T9" fmla="*/ 0 h 102"/>
                    <a:gd name="T10" fmla="*/ 50 w 50"/>
                    <a:gd name="T11" fmla="*/ 55 h 102"/>
                    <a:gd name="T12" fmla="*/ 25 w 50"/>
                    <a:gd name="T13" fmla="*/ 102 h 102"/>
                    <a:gd name="T14" fmla="*/ 0 w 50"/>
                    <a:gd name="T15" fmla="*/ 55 h 102"/>
                    <a:gd name="T16" fmla="*/ 50 w 50"/>
                    <a:gd name="T17"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3"/>
                      </a:lnTo>
                      <a:lnTo>
                        <a:pt x="23" y="63"/>
                      </a:lnTo>
                      <a:lnTo>
                        <a:pt x="23" y="0"/>
                      </a:lnTo>
                      <a:lnTo>
                        <a:pt x="27" y="0"/>
                      </a:lnTo>
                      <a:close/>
                      <a:moveTo>
                        <a:pt x="50" y="55"/>
                      </a:moveTo>
                      <a:lnTo>
                        <a:pt x="25" y="102"/>
                      </a:lnTo>
                      <a:lnTo>
                        <a:pt x="0" y="55"/>
                      </a:lnTo>
                      <a:lnTo>
                        <a:pt x="50" y="5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3" name="Freeform 1902"/>
                <p:cNvSpPr>
                  <a:spLocks noEditPoints="1"/>
                </p:cNvSpPr>
                <p:nvPr/>
              </p:nvSpPr>
              <p:spPr bwMode="auto">
                <a:xfrm>
                  <a:off x="40609" y="451"/>
                  <a:ext cx="236" cy="120"/>
                </a:xfrm>
                <a:custGeom>
                  <a:avLst/>
                  <a:gdLst>
                    <a:gd name="T0" fmla="*/ 2 w 236"/>
                    <a:gd name="T1" fmla="*/ 0 h 120"/>
                    <a:gd name="T2" fmla="*/ 200 w 236"/>
                    <a:gd name="T3" fmla="*/ 99 h 120"/>
                    <a:gd name="T4" fmla="*/ 198 w 236"/>
                    <a:gd name="T5" fmla="*/ 103 h 120"/>
                    <a:gd name="T6" fmla="*/ 0 w 236"/>
                    <a:gd name="T7" fmla="*/ 4 h 120"/>
                    <a:gd name="T8" fmla="*/ 2 w 236"/>
                    <a:gd name="T9" fmla="*/ 0 h 120"/>
                    <a:gd name="T10" fmla="*/ 203 w 236"/>
                    <a:gd name="T11" fmla="*/ 76 h 120"/>
                    <a:gd name="T12" fmla="*/ 236 w 236"/>
                    <a:gd name="T13" fmla="*/ 120 h 120"/>
                    <a:gd name="T14" fmla="*/ 180 w 236"/>
                    <a:gd name="T15" fmla="*/ 119 h 120"/>
                    <a:gd name="T16" fmla="*/ 203 w 236"/>
                    <a:gd name="T17"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120">
                      <a:moveTo>
                        <a:pt x="2" y="0"/>
                      </a:moveTo>
                      <a:lnTo>
                        <a:pt x="200" y="99"/>
                      </a:lnTo>
                      <a:lnTo>
                        <a:pt x="198" y="103"/>
                      </a:lnTo>
                      <a:lnTo>
                        <a:pt x="0" y="4"/>
                      </a:lnTo>
                      <a:lnTo>
                        <a:pt x="2" y="0"/>
                      </a:lnTo>
                      <a:close/>
                      <a:moveTo>
                        <a:pt x="203" y="76"/>
                      </a:moveTo>
                      <a:lnTo>
                        <a:pt x="236" y="120"/>
                      </a:lnTo>
                      <a:lnTo>
                        <a:pt x="180" y="119"/>
                      </a:lnTo>
                      <a:lnTo>
                        <a:pt x="203" y="7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4" name="Freeform 1903"/>
                <p:cNvSpPr>
                  <a:spLocks noEditPoints="1"/>
                </p:cNvSpPr>
                <p:nvPr/>
              </p:nvSpPr>
              <p:spPr bwMode="auto">
                <a:xfrm>
                  <a:off x="40654" y="459"/>
                  <a:ext cx="192" cy="116"/>
                </a:xfrm>
                <a:custGeom>
                  <a:avLst/>
                  <a:gdLst>
                    <a:gd name="T0" fmla="*/ 190 w 192"/>
                    <a:gd name="T1" fmla="*/ 0 h 116"/>
                    <a:gd name="T2" fmla="*/ 34 w 192"/>
                    <a:gd name="T3" fmla="*/ 93 h 116"/>
                    <a:gd name="T4" fmla="*/ 37 w 192"/>
                    <a:gd name="T5" fmla="*/ 97 h 116"/>
                    <a:gd name="T6" fmla="*/ 192 w 192"/>
                    <a:gd name="T7" fmla="*/ 3 h 116"/>
                    <a:gd name="T8" fmla="*/ 190 w 192"/>
                    <a:gd name="T9" fmla="*/ 0 h 116"/>
                    <a:gd name="T10" fmla="*/ 29 w 192"/>
                    <a:gd name="T11" fmla="*/ 70 h 116"/>
                    <a:gd name="T12" fmla="*/ 0 w 192"/>
                    <a:gd name="T13" fmla="*/ 116 h 116"/>
                    <a:gd name="T14" fmla="*/ 56 w 192"/>
                    <a:gd name="T15" fmla="*/ 111 h 116"/>
                    <a:gd name="T16" fmla="*/ 29 w 192"/>
                    <a:gd name="T17" fmla="*/ 7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6">
                      <a:moveTo>
                        <a:pt x="190" y="0"/>
                      </a:moveTo>
                      <a:lnTo>
                        <a:pt x="34" y="93"/>
                      </a:lnTo>
                      <a:lnTo>
                        <a:pt x="37" y="97"/>
                      </a:lnTo>
                      <a:lnTo>
                        <a:pt x="192" y="3"/>
                      </a:lnTo>
                      <a:lnTo>
                        <a:pt x="190" y="0"/>
                      </a:lnTo>
                      <a:close/>
                      <a:moveTo>
                        <a:pt x="29" y="70"/>
                      </a:moveTo>
                      <a:lnTo>
                        <a:pt x="0" y="116"/>
                      </a:lnTo>
                      <a:lnTo>
                        <a:pt x="56" y="111"/>
                      </a:lnTo>
                      <a:lnTo>
                        <a:pt x="29"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5" name="Freeform 1904"/>
                <p:cNvSpPr>
                  <a:spLocks noEditPoints="1"/>
                </p:cNvSpPr>
                <p:nvPr/>
              </p:nvSpPr>
              <p:spPr bwMode="auto">
                <a:xfrm>
                  <a:off x="40737" y="451"/>
                  <a:ext cx="129" cy="106"/>
                </a:xfrm>
                <a:custGeom>
                  <a:avLst/>
                  <a:gdLst>
                    <a:gd name="T0" fmla="*/ 2 w 129"/>
                    <a:gd name="T1" fmla="*/ 0 h 106"/>
                    <a:gd name="T2" fmla="*/ 99 w 129"/>
                    <a:gd name="T3" fmla="*/ 79 h 106"/>
                    <a:gd name="T4" fmla="*/ 96 w 129"/>
                    <a:gd name="T5" fmla="*/ 81 h 106"/>
                    <a:gd name="T6" fmla="*/ 0 w 129"/>
                    <a:gd name="T7" fmla="*/ 3 h 106"/>
                    <a:gd name="T8" fmla="*/ 2 w 129"/>
                    <a:gd name="T9" fmla="*/ 0 h 106"/>
                    <a:gd name="T10" fmla="*/ 107 w 129"/>
                    <a:gd name="T11" fmla="*/ 57 h 106"/>
                    <a:gd name="T12" fmla="*/ 129 w 129"/>
                    <a:gd name="T13" fmla="*/ 106 h 106"/>
                    <a:gd name="T14" fmla="*/ 75 w 129"/>
                    <a:gd name="T15" fmla="*/ 93 h 106"/>
                    <a:gd name="T16" fmla="*/ 107 w 129"/>
                    <a:gd name="T17" fmla="*/ 5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06">
                      <a:moveTo>
                        <a:pt x="2" y="0"/>
                      </a:moveTo>
                      <a:lnTo>
                        <a:pt x="99" y="79"/>
                      </a:lnTo>
                      <a:lnTo>
                        <a:pt x="96" y="81"/>
                      </a:lnTo>
                      <a:lnTo>
                        <a:pt x="0" y="3"/>
                      </a:lnTo>
                      <a:lnTo>
                        <a:pt x="2" y="0"/>
                      </a:lnTo>
                      <a:close/>
                      <a:moveTo>
                        <a:pt x="107" y="57"/>
                      </a:moveTo>
                      <a:lnTo>
                        <a:pt x="129" y="106"/>
                      </a:lnTo>
                      <a:lnTo>
                        <a:pt x="75" y="93"/>
                      </a:lnTo>
                      <a:lnTo>
                        <a:pt x="107" y="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6" name="Freeform 1905"/>
                <p:cNvSpPr>
                  <a:spLocks noEditPoints="1"/>
                </p:cNvSpPr>
                <p:nvPr/>
              </p:nvSpPr>
              <p:spPr bwMode="auto">
                <a:xfrm>
                  <a:off x="40641" y="445"/>
                  <a:ext cx="90" cy="126"/>
                </a:xfrm>
                <a:custGeom>
                  <a:avLst/>
                  <a:gdLst>
                    <a:gd name="T0" fmla="*/ 86 w 90"/>
                    <a:gd name="T1" fmla="*/ 0 h 126"/>
                    <a:gd name="T2" fmla="*/ 22 w 90"/>
                    <a:gd name="T3" fmla="*/ 92 h 126"/>
                    <a:gd name="T4" fmla="*/ 25 w 90"/>
                    <a:gd name="T5" fmla="*/ 94 h 126"/>
                    <a:gd name="T6" fmla="*/ 90 w 90"/>
                    <a:gd name="T7" fmla="*/ 2 h 126"/>
                    <a:gd name="T8" fmla="*/ 86 w 90"/>
                    <a:gd name="T9" fmla="*/ 0 h 126"/>
                    <a:gd name="T10" fmla="*/ 7 w 90"/>
                    <a:gd name="T11" fmla="*/ 73 h 126"/>
                    <a:gd name="T12" fmla="*/ 0 w 90"/>
                    <a:gd name="T13" fmla="*/ 126 h 126"/>
                    <a:gd name="T14" fmla="*/ 49 w 90"/>
                    <a:gd name="T15" fmla="*/ 99 h 126"/>
                    <a:gd name="T16" fmla="*/ 7 w 90"/>
                    <a:gd name="T17"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6">
                      <a:moveTo>
                        <a:pt x="86" y="0"/>
                      </a:moveTo>
                      <a:lnTo>
                        <a:pt x="22" y="92"/>
                      </a:lnTo>
                      <a:lnTo>
                        <a:pt x="25" y="94"/>
                      </a:lnTo>
                      <a:lnTo>
                        <a:pt x="90" y="2"/>
                      </a:lnTo>
                      <a:lnTo>
                        <a:pt x="86" y="0"/>
                      </a:lnTo>
                      <a:close/>
                      <a:moveTo>
                        <a:pt x="7" y="73"/>
                      </a:moveTo>
                      <a:lnTo>
                        <a:pt x="0" y="126"/>
                      </a:lnTo>
                      <a:lnTo>
                        <a:pt x="49" y="99"/>
                      </a:lnTo>
                      <a:lnTo>
                        <a:pt x="7" y="7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7" name="Rectangle 1906"/>
                <p:cNvSpPr>
                  <a:spLocks noChangeArrowheads="1"/>
                </p:cNvSpPr>
                <p:nvPr/>
              </p:nvSpPr>
              <p:spPr bwMode="auto">
                <a:xfrm>
                  <a:off x="41070" y="655"/>
                  <a:ext cx="1" cy="8"/>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8" name="Rectangle 1907"/>
                <p:cNvSpPr>
                  <a:spLocks noChangeArrowheads="1"/>
                </p:cNvSpPr>
                <p:nvPr/>
              </p:nvSpPr>
              <p:spPr bwMode="auto">
                <a:xfrm>
                  <a:off x="41071" y="655"/>
                  <a:ext cx="1" cy="8"/>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09" name="Rectangle 1908"/>
                <p:cNvSpPr>
                  <a:spLocks noChangeArrowheads="1"/>
                </p:cNvSpPr>
                <p:nvPr/>
              </p:nvSpPr>
              <p:spPr bwMode="auto">
                <a:xfrm>
                  <a:off x="41072" y="655"/>
                  <a:ext cx="1" cy="8"/>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0" name="Rectangle 1909"/>
                <p:cNvSpPr>
                  <a:spLocks noChangeArrowheads="1"/>
                </p:cNvSpPr>
                <p:nvPr/>
              </p:nvSpPr>
              <p:spPr bwMode="auto">
                <a:xfrm>
                  <a:off x="41073" y="655"/>
                  <a:ext cx="1" cy="8"/>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1" name="Rectangle 1910"/>
                <p:cNvSpPr>
                  <a:spLocks noChangeArrowheads="1"/>
                </p:cNvSpPr>
                <p:nvPr/>
              </p:nvSpPr>
              <p:spPr bwMode="auto">
                <a:xfrm>
                  <a:off x="41074" y="655"/>
                  <a:ext cx="1" cy="8"/>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2" name="Rectangle 1911"/>
                <p:cNvSpPr>
                  <a:spLocks noChangeArrowheads="1"/>
                </p:cNvSpPr>
                <p:nvPr/>
              </p:nvSpPr>
              <p:spPr bwMode="auto">
                <a:xfrm>
                  <a:off x="41075" y="655"/>
                  <a:ext cx="1" cy="8"/>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3" name="Rectangle 1912"/>
                <p:cNvSpPr>
                  <a:spLocks noChangeArrowheads="1"/>
                </p:cNvSpPr>
                <p:nvPr/>
              </p:nvSpPr>
              <p:spPr bwMode="auto">
                <a:xfrm>
                  <a:off x="41076" y="655"/>
                  <a:ext cx="1" cy="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4" name="Rectangle 1913"/>
                <p:cNvSpPr>
                  <a:spLocks noChangeArrowheads="1"/>
                </p:cNvSpPr>
                <p:nvPr/>
              </p:nvSpPr>
              <p:spPr bwMode="auto">
                <a:xfrm>
                  <a:off x="41077" y="655"/>
                  <a:ext cx="1" cy="8"/>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5" name="Oval 1914"/>
                <p:cNvSpPr>
                  <a:spLocks noChangeArrowheads="1"/>
                </p:cNvSpPr>
                <p:nvPr/>
              </p:nvSpPr>
              <p:spPr bwMode="auto">
                <a:xfrm>
                  <a:off x="41071" y="656"/>
                  <a:ext cx="7" cy="6"/>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6" name="Rectangle 1915"/>
                <p:cNvSpPr>
                  <a:spLocks noChangeArrowheads="1"/>
                </p:cNvSpPr>
                <p:nvPr/>
              </p:nvSpPr>
              <p:spPr bwMode="auto">
                <a:xfrm>
                  <a:off x="41070" y="598"/>
                  <a:ext cx="1" cy="7"/>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7" name="Rectangle 1916"/>
                <p:cNvSpPr>
                  <a:spLocks noChangeArrowheads="1"/>
                </p:cNvSpPr>
                <p:nvPr/>
              </p:nvSpPr>
              <p:spPr bwMode="auto">
                <a:xfrm>
                  <a:off x="41071" y="598"/>
                  <a:ext cx="1" cy="7"/>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8" name="Rectangle 1917"/>
                <p:cNvSpPr>
                  <a:spLocks noChangeArrowheads="1"/>
                </p:cNvSpPr>
                <p:nvPr/>
              </p:nvSpPr>
              <p:spPr bwMode="auto">
                <a:xfrm>
                  <a:off x="41072" y="598"/>
                  <a:ext cx="1" cy="7"/>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19" name="Rectangle 1918"/>
                <p:cNvSpPr>
                  <a:spLocks noChangeArrowheads="1"/>
                </p:cNvSpPr>
                <p:nvPr/>
              </p:nvSpPr>
              <p:spPr bwMode="auto">
                <a:xfrm>
                  <a:off x="41073" y="598"/>
                  <a:ext cx="1" cy="7"/>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20" name="Rectangle 1919"/>
                <p:cNvSpPr>
                  <a:spLocks noChangeArrowheads="1"/>
                </p:cNvSpPr>
                <p:nvPr/>
              </p:nvSpPr>
              <p:spPr bwMode="auto">
                <a:xfrm>
                  <a:off x="41074" y="598"/>
                  <a:ext cx="1" cy="7"/>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21" name="Rectangle 1920"/>
                <p:cNvSpPr>
                  <a:spLocks noChangeArrowheads="1"/>
                </p:cNvSpPr>
                <p:nvPr/>
              </p:nvSpPr>
              <p:spPr bwMode="auto">
                <a:xfrm>
                  <a:off x="41075" y="598"/>
                  <a:ext cx="1" cy="7"/>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22" name="Rectangle 1921"/>
                <p:cNvSpPr>
                  <a:spLocks noChangeArrowheads="1"/>
                </p:cNvSpPr>
                <p:nvPr/>
              </p:nvSpPr>
              <p:spPr bwMode="auto">
                <a:xfrm>
                  <a:off x="41076" y="598"/>
                  <a:ext cx="1" cy="7"/>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23" name="Rectangle 1922"/>
                <p:cNvSpPr>
                  <a:spLocks noChangeArrowheads="1"/>
                </p:cNvSpPr>
                <p:nvPr/>
              </p:nvSpPr>
              <p:spPr bwMode="auto">
                <a:xfrm>
                  <a:off x="41077" y="598"/>
                  <a:ext cx="1" cy="7"/>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24" name="Oval 1923"/>
                <p:cNvSpPr>
                  <a:spLocks noChangeArrowheads="1"/>
                </p:cNvSpPr>
                <p:nvPr/>
              </p:nvSpPr>
              <p:spPr bwMode="auto">
                <a:xfrm>
                  <a:off x="41071" y="598"/>
                  <a:ext cx="7" cy="7"/>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25" name="Rectangle 1924"/>
                <p:cNvSpPr>
                  <a:spLocks noChangeArrowheads="1"/>
                </p:cNvSpPr>
                <p:nvPr/>
              </p:nvSpPr>
              <p:spPr bwMode="auto">
                <a:xfrm>
                  <a:off x="41215" y="16"/>
                  <a:ext cx="646" cy="1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26" name="Rectangle 1925"/>
                <p:cNvSpPr>
                  <a:spLocks noChangeArrowheads="1"/>
                </p:cNvSpPr>
                <p:nvPr/>
              </p:nvSpPr>
              <p:spPr bwMode="auto">
                <a:xfrm>
                  <a:off x="41215" y="16"/>
                  <a:ext cx="646" cy="15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27" name="Rectangle 1926"/>
                <p:cNvSpPr>
                  <a:spLocks noChangeArrowheads="1"/>
                </p:cNvSpPr>
                <p:nvPr/>
              </p:nvSpPr>
              <p:spPr bwMode="auto">
                <a:xfrm>
                  <a:off x="41313" y="29"/>
                  <a:ext cx="43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(6) Shared memory </a:t>
                  </a:r>
                  <a:endParaRPr lang="en-US" sz="1200" dirty="0">
                    <a:solidFill>
                      <a:srgbClr val="000000"/>
                    </a:solidFill>
                    <a:latin typeface="Times New Roman"/>
                    <a:ea typeface="Times New Roman"/>
                  </a:endParaRPr>
                </a:p>
              </p:txBody>
            </p:sp>
            <p:sp>
              <p:nvSpPr>
                <p:cNvPr id="1928" name="Rectangle 1927"/>
                <p:cNvSpPr>
                  <a:spLocks noChangeArrowheads="1"/>
                </p:cNvSpPr>
                <p:nvPr/>
              </p:nvSpPr>
              <p:spPr bwMode="auto">
                <a:xfrm>
                  <a:off x="41321" y="95"/>
                  <a:ext cx="11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Map- </a:t>
                  </a:r>
                  <a:endParaRPr lang="en-US" sz="1200" dirty="0">
                    <a:solidFill>
                      <a:srgbClr val="000000"/>
                    </a:solidFill>
                    <a:latin typeface="Times New Roman"/>
                    <a:ea typeface="Times New Roman"/>
                  </a:endParaRPr>
                </a:p>
              </p:txBody>
            </p:sp>
            <p:sp>
              <p:nvSpPr>
                <p:cNvPr id="1929" name="Rectangle 1928"/>
                <p:cNvSpPr>
                  <a:spLocks noChangeArrowheads="1"/>
                </p:cNvSpPr>
                <p:nvPr/>
              </p:nvSpPr>
              <p:spPr bwMode="auto">
                <a:xfrm>
                  <a:off x="41420" y="95"/>
                  <a:ext cx="357"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Communication</a:t>
                  </a:r>
                  <a:endParaRPr lang="en-US" sz="1200" dirty="0">
                    <a:solidFill>
                      <a:srgbClr val="000000"/>
                    </a:solidFill>
                    <a:latin typeface="Times New Roman"/>
                    <a:ea typeface="Times New Roman"/>
                  </a:endParaRPr>
                </a:p>
              </p:txBody>
            </p:sp>
            <p:sp>
              <p:nvSpPr>
                <p:cNvPr id="1930" name="Rectangle 1929"/>
                <p:cNvSpPr>
                  <a:spLocks noChangeArrowheads="1"/>
                </p:cNvSpPr>
                <p:nvPr/>
              </p:nvSpPr>
              <p:spPr bwMode="auto">
                <a:xfrm>
                  <a:off x="41215" y="167"/>
                  <a:ext cx="646" cy="6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31" name="Rectangle 1930"/>
                <p:cNvSpPr>
                  <a:spLocks noChangeArrowheads="1"/>
                </p:cNvSpPr>
                <p:nvPr/>
              </p:nvSpPr>
              <p:spPr bwMode="auto">
                <a:xfrm>
                  <a:off x="41215" y="167"/>
                  <a:ext cx="646" cy="675"/>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32" name="Rectangle 1931"/>
                <p:cNvSpPr>
                  <a:spLocks noChangeArrowheads="1"/>
                </p:cNvSpPr>
                <p:nvPr/>
              </p:nvSpPr>
              <p:spPr bwMode="auto">
                <a:xfrm>
                  <a:off x="41227" y="492"/>
                  <a:ext cx="521"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rPr>
                    <a:t>Map  &amp; Communication</a:t>
                  </a:r>
                  <a:endParaRPr lang="en-US" sz="1200" dirty="0">
                    <a:solidFill>
                      <a:srgbClr val="000000"/>
                    </a:solidFill>
                    <a:latin typeface="Times New Roman"/>
                    <a:ea typeface="Times New Roman"/>
                  </a:endParaRPr>
                </a:p>
              </p:txBody>
            </p:sp>
            <p:sp>
              <p:nvSpPr>
                <p:cNvPr id="1933" name="Oval 1932"/>
                <p:cNvSpPr>
                  <a:spLocks noChangeArrowheads="1"/>
                </p:cNvSpPr>
                <p:nvPr/>
              </p:nvSpPr>
              <p:spPr bwMode="auto">
                <a:xfrm>
                  <a:off x="41247" y="245"/>
                  <a:ext cx="593" cy="139"/>
                </a:xfrm>
                <a:prstGeom prst="ellipse">
                  <a:avLst/>
                </a:prstGeom>
                <a:solidFill>
                  <a:srgbClr val="F29B60"/>
                </a:solidFill>
                <a:ln w="6350" cap="flat">
                  <a:solidFill>
                    <a:schemeClr val="accent2">
                      <a:lumMod val="75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34" name="Rectangle 1933"/>
                <p:cNvSpPr>
                  <a:spLocks noChangeArrowheads="1"/>
                </p:cNvSpPr>
                <p:nvPr/>
              </p:nvSpPr>
              <p:spPr bwMode="auto">
                <a:xfrm>
                  <a:off x="41495" y="73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35" name="Rectangle 1934"/>
                <p:cNvSpPr>
                  <a:spLocks noChangeArrowheads="1"/>
                </p:cNvSpPr>
                <p:nvPr/>
              </p:nvSpPr>
              <p:spPr bwMode="auto">
                <a:xfrm>
                  <a:off x="41495" y="733"/>
                  <a:ext cx="8" cy="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36" name="Rectangle 1935"/>
                <p:cNvSpPr>
                  <a:spLocks noChangeArrowheads="1"/>
                </p:cNvSpPr>
                <p:nvPr/>
              </p:nvSpPr>
              <p:spPr bwMode="auto">
                <a:xfrm>
                  <a:off x="41495" y="734"/>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37" name="Rectangle 1936"/>
                <p:cNvSpPr>
                  <a:spLocks noChangeArrowheads="1"/>
                </p:cNvSpPr>
                <p:nvPr/>
              </p:nvSpPr>
              <p:spPr bwMode="auto">
                <a:xfrm>
                  <a:off x="41495" y="734"/>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38" name="Rectangle 1937"/>
                <p:cNvSpPr>
                  <a:spLocks noChangeArrowheads="1"/>
                </p:cNvSpPr>
                <p:nvPr/>
              </p:nvSpPr>
              <p:spPr bwMode="auto">
                <a:xfrm>
                  <a:off x="41495" y="735"/>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39" name="Rectangle 1938"/>
                <p:cNvSpPr>
                  <a:spLocks noChangeArrowheads="1"/>
                </p:cNvSpPr>
                <p:nvPr/>
              </p:nvSpPr>
              <p:spPr bwMode="auto">
                <a:xfrm>
                  <a:off x="41495" y="736"/>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0" name="Rectangle 1939"/>
                <p:cNvSpPr>
                  <a:spLocks noChangeArrowheads="1"/>
                </p:cNvSpPr>
                <p:nvPr/>
              </p:nvSpPr>
              <p:spPr bwMode="auto">
                <a:xfrm>
                  <a:off x="41495" y="737"/>
                  <a:ext cx="8"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1" name="Rectangle 1940"/>
                <p:cNvSpPr>
                  <a:spLocks noChangeArrowheads="1"/>
                </p:cNvSpPr>
                <p:nvPr/>
              </p:nvSpPr>
              <p:spPr bwMode="auto">
                <a:xfrm>
                  <a:off x="41495" y="738"/>
                  <a:ext cx="8"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2" name="Rectangle 1941"/>
                <p:cNvSpPr>
                  <a:spLocks noChangeArrowheads="1"/>
                </p:cNvSpPr>
                <p:nvPr/>
              </p:nvSpPr>
              <p:spPr bwMode="auto">
                <a:xfrm>
                  <a:off x="41495" y="739"/>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3" name="Rectangle 1942"/>
                <p:cNvSpPr>
                  <a:spLocks noChangeArrowheads="1"/>
                </p:cNvSpPr>
                <p:nvPr/>
              </p:nvSpPr>
              <p:spPr bwMode="auto">
                <a:xfrm>
                  <a:off x="41495" y="740"/>
                  <a:ext cx="8" cy="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4" name="Rectangle 1943"/>
                <p:cNvSpPr>
                  <a:spLocks noChangeArrowheads="1"/>
                </p:cNvSpPr>
                <p:nvPr/>
              </p:nvSpPr>
              <p:spPr bwMode="auto">
                <a:xfrm>
                  <a:off x="41495" y="741"/>
                  <a:ext cx="8"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5" name="Rectangle 1944"/>
                <p:cNvSpPr>
                  <a:spLocks noChangeArrowheads="1"/>
                </p:cNvSpPr>
                <p:nvPr/>
              </p:nvSpPr>
              <p:spPr bwMode="auto">
                <a:xfrm>
                  <a:off x="41495" y="742"/>
                  <a:ext cx="8"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6" name="Rectangle 1945"/>
                <p:cNvSpPr>
                  <a:spLocks noChangeArrowheads="1"/>
                </p:cNvSpPr>
                <p:nvPr/>
              </p:nvSpPr>
              <p:spPr bwMode="auto">
                <a:xfrm>
                  <a:off x="41495" y="743"/>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7" name="Oval 1946"/>
                <p:cNvSpPr>
                  <a:spLocks noChangeArrowheads="1"/>
                </p:cNvSpPr>
                <p:nvPr/>
              </p:nvSpPr>
              <p:spPr bwMode="auto">
                <a:xfrm>
                  <a:off x="41496" y="732"/>
                  <a:ext cx="7" cy="12"/>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8" name="Rectangle 1947"/>
                <p:cNvSpPr>
                  <a:spLocks noChangeArrowheads="1"/>
                </p:cNvSpPr>
                <p:nvPr/>
              </p:nvSpPr>
              <p:spPr bwMode="auto">
                <a:xfrm>
                  <a:off x="41559" y="73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49" name="Rectangle 1948"/>
                <p:cNvSpPr>
                  <a:spLocks noChangeArrowheads="1"/>
                </p:cNvSpPr>
                <p:nvPr/>
              </p:nvSpPr>
              <p:spPr bwMode="auto">
                <a:xfrm>
                  <a:off x="41559" y="733"/>
                  <a:ext cx="8" cy="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0" name="Rectangle 1949"/>
                <p:cNvSpPr>
                  <a:spLocks noChangeArrowheads="1"/>
                </p:cNvSpPr>
                <p:nvPr/>
              </p:nvSpPr>
              <p:spPr bwMode="auto">
                <a:xfrm>
                  <a:off x="41559" y="734"/>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1" name="Rectangle 1950"/>
                <p:cNvSpPr>
                  <a:spLocks noChangeArrowheads="1"/>
                </p:cNvSpPr>
                <p:nvPr/>
              </p:nvSpPr>
              <p:spPr bwMode="auto">
                <a:xfrm>
                  <a:off x="41559" y="734"/>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2" name="Rectangle 1951"/>
                <p:cNvSpPr>
                  <a:spLocks noChangeArrowheads="1"/>
                </p:cNvSpPr>
                <p:nvPr/>
              </p:nvSpPr>
              <p:spPr bwMode="auto">
                <a:xfrm>
                  <a:off x="41559" y="735"/>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3" name="Rectangle 1952"/>
                <p:cNvSpPr>
                  <a:spLocks noChangeArrowheads="1"/>
                </p:cNvSpPr>
                <p:nvPr/>
              </p:nvSpPr>
              <p:spPr bwMode="auto">
                <a:xfrm>
                  <a:off x="41559" y="736"/>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4" name="Rectangle 1953"/>
                <p:cNvSpPr>
                  <a:spLocks noChangeArrowheads="1"/>
                </p:cNvSpPr>
                <p:nvPr/>
              </p:nvSpPr>
              <p:spPr bwMode="auto">
                <a:xfrm>
                  <a:off x="41559" y="737"/>
                  <a:ext cx="8"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5" name="Rectangle 1954"/>
                <p:cNvSpPr>
                  <a:spLocks noChangeArrowheads="1"/>
                </p:cNvSpPr>
                <p:nvPr/>
              </p:nvSpPr>
              <p:spPr bwMode="auto">
                <a:xfrm>
                  <a:off x="41559" y="738"/>
                  <a:ext cx="8"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6" name="Rectangle 1955"/>
                <p:cNvSpPr>
                  <a:spLocks noChangeArrowheads="1"/>
                </p:cNvSpPr>
                <p:nvPr/>
              </p:nvSpPr>
              <p:spPr bwMode="auto">
                <a:xfrm>
                  <a:off x="41559" y="739"/>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7" name="Rectangle 1956"/>
                <p:cNvSpPr>
                  <a:spLocks noChangeArrowheads="1"/>
                </p:cNvSpPr>
                <p:nvPr/>
              </p:nvSpPr>
              <p:spPr bwMode="auto">
                <a:xfrm>
                  <a:off x="41559" y="740"/>
                  <a:ext cx="8" cy="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8" name="Rectangle 1957"/>
                <p:cNvSpPr>
                  <a:spLocks noChangeArrowheads="1"/>
                </p:cNvSpPr>
                <p:nvPr/>
              </p:nvSpPr>
              <p:spPr bwMode="auto">
                <a:xfrm>
                  <a:off x="41559" y="741"/>
                  <a:ext cx="8"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9" name="Rectangle 1958"/>
                <p:cNvSpPr>
                  <a:spLocks noChangeArrowheads="1"/>
                </p:cNvSpPr>
                <p:nvPr/>
              </p:nvSpPr>
              <p:spPr bwMode="auto">
                <a:xfrm>
                  <a:off x="41559" y="742"/>
                  <a:ext cx="8"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0" name="Rectangle 1959"/>
                <p:cNvSpPr>
                  <a:spLocks noChangeArrowheads="1"/>
                </p:cNvSpPr>
                <p:nvPr/>
              </p:nvSpPr>
              <p:spPr bwMode="auto">
                <a:xfrm>
                  <a:off x="41559" y="743"/>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1" name="Oval 1960"/>
                <p:cNvSpPr>
                  <a:spLocks noChangeArrowheads="1"/>
                </p:cNvSpPr>
                <p:nvPr/>
              </p:nvSpPr>
              <p:spPr bwMode="auto">
                <a:xfrm>
                  <a:off x="41560" y="732"/>
                  <a:ext cx="7" cy="12"/>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2" name="Freeform 1961"/>
                <p:cNvSpPr>
                  <a:spLocks noEditPoints="1"/>
                </p:cNvSpPr>
                <p:nvPr/>
              </p:nvSpPr>
              <p:spPr bwMode="auto">
                <a:xfrm>
                  <a:off x="41404" y="395"/>
                  <a:ext cx="74" cy="265"/>
                </a:xfrm>
                <a:custGeom>
                  <a:avLst/>
                  <a:gdLst>
                    <a:gd name="T0" fmla="*/ 48 w 74"/>
                    <a:gd name="T1" fmla="*/ 39 h 265"/>
                    <a:gd name="T2" fmla="*/ 22 w 74"/>
                    <a:gd name="T3" fmla="*/ 225 h 265"/>
                    <a:gd name="T4" fmla="*/ 26 w 74"/>
                    <a:gd name="T5" fmla="*/ 226 h 265"/>
                    <a:gd name="T6" fmla="*/ 52 w 74"/>
                    <a:gd name="T7" fmla="*/ 39 h 265"/>
                    <a:gd name="T8" fmla="*/ 48 w 74"/>
                    <a:gd name="T9" fmla="*/ 39 h 265"/>
                    <a:gd name="T10" fmla="*/ 74 w 74"/>
                    <a:gd name="T11" fmla="*/ 50 h 265"/>
                    <a:gd name="T12" fmla="*/ 56 w 74"/>
                    <a:gd name="T13" fmla="*/ 0 h 265"/>
                    <a:gd name="T14" fmla="*/ 24 w 74"/>
                    <a:gd name="T15" fmla="*/ 44 h 265"/>
                    <a:gd name="T16" fmla="*/ 74 w 74"/>
                    <a:gd name="T17" fmla="*/ 50 h 265"/>
                    <a:gd name="T18" fmla="*/ 0 w 74"/>
                    <a:gd name="T19" fmla="*/ 214 h 265"/>
                    <a:gd name="T20" fmla="*/ 18 w 74"/>
                    <a:gd name="T21" fmla="*/ 265 h 265"/>
                    <a:gd name="T22" fmla="*/ 50 w 74"/>
                    <a:gd name="T23" fmla="*/ 221 h 265"/>
                    <a:gd name="T24" fmla="*/ 0 w 74"/>
                    <a:gd name="T25" fmla="*/ 21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65">
                      <a:moveTo>
                        <a:pt x="48" y="39"/>
                      </a:moveTo>
                      <a:lnTo>
                        <a:pt x="22" y="225"/>
                      </a:lnTo>
                      <a:lnTo>
                        <a:pt x="26" y="226"/>
                      </a:lnTo>
                      <a:lnTo>
                        <a:pt x="52" y="39"/>
                      </a:lnTo>
                      <a:lnTo>
                        <a:pt x="48" y="39"/>
                      </a:lnTo>
                      <a:close/>
                      <a:moveTo>
                        <a:pt x="74" y="50"/>
                      </a:moveTo>
                      <a:lnTo>
                        <a:pt x="56" y="0"/>
                      </a:lnTo>
                      <a:lnTo>
                        <a:pt x="24" y="44"/>
                      </a:lnTo>
                      <a:lnTo>
                        <a:pt x="74" y="50"/>
                      </a:lnTo>
                      <a:close/>
                      <a:moveTo>
                        <a:pt x="0" y="214"/>
                      </a:moveTo>
                      <a:lnTo>
                        <a:pt x="18" y="265"/>
                      </a:lnTo>
                      <a:lnTo>
                        <a:pt x="50" y="221"/>
                      </a:lnTo>
                      <a:lnTo>
                        <a:pt x="0" y="21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3" name="Oval 1962"/>
                <p:cNvSpPr>
                  <a:spLocks noChangeArrowheads="1"/>
                </p:cNvSpPr>
                <p:nvPr/>
              </p:nvSpPr>
              <p:spPr bwMode="auto">
                <a:xfrm>
                  <a:off x="41729" y="675"/>
                  <a:ext cx="96" cy="112"/>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4" name="Oval 1963"/>
                <p:cNvSpPr>
                  <a:spLocks noChangeArrowheads="1"/>
                </p:cNvSpPr>
                <p:nvPr/>
              </p:nvSpPr>
              <p:spPr bwMode="auto">
                <a:xfrm>
                  <a:off x="41729" y="675"/>
                  <a:ext cx="96" cy="112"/>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5" name="Oval 1964"/>
                <p:cNvSpPr>
                  <a:spLocks noChangeArrowheads="1"/>
                </p:cNvSpPr>
                <p:nvPr/>
              </p:nvSpPr>
              <p:spPr bwMode="auto">
                <a:xfrm>
                  <a:off x="41238" y="675"/>
                  <a:ext cx="96"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6" name="Oval 1965"/>
                <p:cNvSpPr>
                  <a:spLocks noChangeArrowheads="1"/>
                </p:cNvSpPr>
                <p:nvPr/>
              </p:nvSpPr>
              <p:spPr bwMode="auto">
                <a:xfrm>
                  <a:off x="41238" y="675"/>
                  <a:ext cx="96"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7" name="Oval 1966"/>
                <p:cNvSpPr>
                  <a:spLocks noChangeArrowheads="1"/>
                </p:cNvSpPr>
                <p:nvPr/>
              </p:nvSpPr>
              <p:spPr bwMode="auto">
                <a:xfrm>
                  <a:off x="41367" y="670"/>
                  <a:ext cx="96" cy="106"/>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8" name="Oval 1967"/>
                <p:cNvSpPr>
                  <a:spLocks noChangeArrowheads="1"/>
                </p:cNvSpPr>
                <p:nvPr/>
              </p:nvSpPr>
              <p:spPr bwMode="auto">
                <a:xfrm>
                  <a:off x="41367" y="670"/>
                  <a:ext cx="96" cy="106"/>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69" name="Oval 1968"/>
                <p:cNvSpPr>
                  <a:spLocks noChangeArrowheads="1"/>
                </p:cNvSpPr>
                <p:nvPr/>
              </p:nvSpPr>
              <p:spPr bwMode="auto">
                <a:xfrm>
                  <a:off x="41600" y="675"/>
                  <a:ext cx="96" cy="107"/>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70" name="Oval 1969"/>
                <p:cNvSpPr>
                  <a:spLocks noChangeArrowheads="1"/>
                </p:cNvSpPr>
                <p:nvPr/>
              </p:nvSpPr>
              <p:spPr bwMode="auto">
                <a:xfrm>
                  <a:off x="41600" y="675"/>
                  <a:ext cx="96" cy="107"/>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71" name="Freeform 1970"/>
                <p:cNvSpPr>
                  <a:spLocks noEditPoints="1"/>
                </p:cNvSpPr>
                <p:nvPr/>
              </p:nvSpPr>
              <p:spPr bwMode="auto">
                <a:xfrm>
                  <a:off x="41276" y="384"/>
                  <a:ext cx="101" cy="275"/>
                </a:xfrm>
                <a:custGeom>
                  <a:avLst/>
                  <a:gdLst>
                    <a:gd name="T0" fmla="*/ 78 w 101"/>
                    <a:gd name="T1" fmla="*/ 38 h 275"/>
                    <a:gd name="T2" fmla="*/ 20 w 101"/>
                    <a:gd name="T3" fmla="*/ 236 h 275"/>
                    <a:gd name="T4" fmla="*/ 23 w 101"/>
                    <a:gd name="T5" fmla="*/ 238 h 275"/>
                    <a:gd name="T6" fmla="*/ 82 w 101"/>
                    <a:gd name="T7" fmla="*/ 39 h 275"/>
                    <a:gd name="T8" fmla="*/ 78 w 101"/>
                    <a:gd name="T9" fmla="*/ 38 h 275"/>
                    <a:gd name="T10" fmla="*/ 101 w 101"/>
                    <a:gd name="T11" fmla="*/ 53 h 275"/>
                    <a:gd name="T12" fmla="*/ 91 w 101"/>
                    <a:gd name="T13" fmla="*/ 0 h 275"/>
                    <a:gd name="T14" fmla="*/ 53 w 101"/>
                    <a:gd name="T15" fmla="*/ 40 h 275"/>
                    <a:gd name="T16" fmla="*/ 101 w 101"/>
                    <a:gd name="T17" fmla="*/ 53 h 275"/>
                    <a:gd name="T18" fmla="*/ 0 w 101"/>
                    <a:gd name="T19" fmla="*/ 223 h 275"/>
                    <a:gd name="T20" fmla="*/ 10 w 101"/>
                    <a:gd name="T21" fmla="*/ 275 h 275"/>
                    <a:gd name="T22" fmla="*/ 48 w 101"/>
                    <a:gd name="T23" fmla="*/ 236 h 275"/>
                    <a:gd name="T24" fmla="*/ 0 w 101"/>
                    <a:gd name="T25" fmla="*/ 22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275">
                      <a:moveTo>
                        <a:pt x="78" y="38"/>
                      </a:moveTo>
                      <a:lnTo>
                        <a:pt x="20" y="236"/>
                      </a:lnTo>
                      <a:lnTo>
                        <a:pt x="23" y="238"/>
                      </a:lnTo>
                      <a:lnTo>
                        <a:pt x="82" y="39"/>
                      </a:lnTo>
                      <a:lnTo>
                        <a:pt x="78" y="38"/>
                      </a:lnTo>
                      <a:close/>
                      <a:moveTo>
                        <a:pt x="101" y="53"/>
                      </a:moveTo>
                      <a:lnTo>
                        <a:pt x="91" y="0"/>
                      </a:lnTo>
                      <a:lnTo>
                        <a:pt x="53" y="40"/>
                      </a:lnTo>
                      <a:lnTo>
                        <a:pt x="101" y="53"/>
                      </a:lnTo>
                      <a:close/>
                      <a:moveTo>
                        <a:pt x="0" y="223"/>
                      </a:moveTo>
                      <a:lnTo>
                        <a:pt x="10" y="275"/>
                      </a:lnTo>
                      <a:lnTo>
                        <a:pt x="48" y="236"/>
                      </a:lnTo>
                      <a:lnTo>
                        <a:pt x="0" y="22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72" name="Freeform 1971"/>
                <p:cNvSpPr>
                  <a:spLocks noEditPoints="1"/>
                </p:cNvSpPr>
                <p:nvPr/>
              </p:nvSpPr>
              <p:spPr bwMode="auto">
                <a:xfrm>
                  <a:off x="41604" y="403"/>
                  <a:ext cx="59" cy="257"/>
                </a:xfrm>
                <a:custGeom>
                  <a:avLst/>
                  <a:gdLst>
                    <a:gd name="T0" fmla="*/ 26 w 59"/>
                    <a:gd name="T1" fmla="*/ 40 h 257"/>
                    <a:gd name="T2" fmla="*/ 36 w 59"/>
                    <a:gd name="T3" fmla="*/ 217 h 257"/>
                    <a:gd name="T4" fmla="*/ 32 w 59"/>
                    <a:gd name="T5" fmla="*/ 217 h 257"/>
                    <a:gd name="T6" fmla="*/ 22 w 59"/>
                    <a:gd name="T7" fmla="*/ 40 h 257"/>
                    <a:gd name="T8" fmla="*/ 26 w 59"/>
                    <a:gd name="T9" fmla="*/ 40 h 257"/>
                    <a:gd name="T10" fmla="*/ 0 w 59"/>
                    <a:gd name="T11" fmla="*/ 49 h 257"/>
                    <a:gd name="T12" fmla="*/ 22 w 59"/>
                    <a:gd name="T13" fmla="*/ 0 h 257"/>
                    <a:gd name="T14" fmla="*/ 49 w 59"/>
                    <a:gd name="T15" fmla="*/ 47 h 257"/>
                    <a:gd name="T16" fmla="*/ 0 w 59"/>
                    <a:gd name="T17" fmla="*/ 49 h 257"/>
                    <a:gd name="T18" fmla="*/ 59 w 59"/>
                    <a:gd name="T19" fmla="*/ 208 h 257"/>
                    <a:gd name="T20" fmla="*/ 37 w 59"/>
                    <a:gd name="T21" fmla="*/ 257 h 257"/>
                    <a:gd name="T22" fmla="*/ 9 w 59"/>
                    <a:gd name="T23" fmla="*/ 211 h 257"/>
                    <a:gd name="T24" fmla="*/ 59 w 59"/>
                    <a:gd name="T25" fmla="*/ 20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57">
                      <a:moveTo>
                        <a:pt x="26" y="40"/>
                      </a:moveTo>
                      <a:lnTo>
                        <a:pt x="36" y="217"/>
                      </a:lnTo>
                      <a:lnTo>
                        <a:pt x="32" y="217"/>
                      </a:lnTo>
                      <a:lnTo>
                        <a:pt x="22" y="40"/>
                      </a:lnTo>
                      <a:lnTo>
                        <a:pt x="26" y="40"/>
                      </a:lnTo>
                      <a:close/>
                      <a:moveTo>
                        <a:pt x="0" y="49"/>
                      </a:moveTo>
                      <a:lnTo>
                        <a:pt x="22" y="0"/>
                      </a:lnTo>
                      <a:lnTo>
                        <a:pt x="49" y="47"/>
                      </a:lnTo>
                      <a:lnTo>
                        <a:pt x="0" y="49"/>
                      </a:lnTo>
                      <a:close/>
                      <a:moveTo>
                        <a:pt x="59" y="208"/>
                      </a:moveTo>
                      <a:lnTo>
                        <a:pt x="37" y="257"/>
                      </a:lnTo>
                      <a:lnTo>
                        <a:pt x="9" y="211"/>
                      </a:lnTo>
                      <a:lnTo>
                        <a:pt x="59" y="20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73" name="Freeform 1972"/>
                <p:cNvSpPr>
                  <a:spLocks noEditPoints="1"/>
                </p:cNvSpPr>
                <p:nvPr/>
              </p:nvSpPr>
              <p:spPr bwMode="auto">
                <a:xfrm>
                  <a:off x="41710" y="375"/>
                  <a:ext cx="76" cy="285"/>
                </a:xfrm>
                <a:custGeom>
                  <a:avLst/>
                  <a:gdLst>
                    <a:gd name="T0" fmla="*/ 26 w 76"/>
                    <a:gd name="T1" fmla="*/ 40 h 285"/>
                    <a:gd name="T2" fmla="*/ 54 w 76"/>
                    <a:gd name="T3" fmla="*/ 245 h 285"/>
                    <a:gd name="T4" fmla="*/ 50 w 76"/>
                    <a:gd name="T5" fmla="*/ 246 h 285"/>
                    <a:gd name="T6" fmla="*/ 22 w 76"/>
                    <a:gd name="T7" fmla="*/ 40 h 285"/>
                    <a:gd name="T8" fmla="*/ 26 w 76"/>
                    <a:gd name="T9" fmla="*/ 40 h 285"/>
                    <a:gd name="T10" fmla="*/ 0 w 76"/>
                    <a:gd name="T11" fmla="*/ 51 h 285"/>
                    <a:gd name="T12" fmla="*/ 19 w 76"/>
                    <a:gd name="T13" fmla="*/ 0 h 285"/>
                    <a:gd name="T14" fmla="*/ 50 w 76"/>
                    <a:gd name="T15" fmla="*/ 45 h 285"/>
                    <a:gd name="T16" fmla="*/ 0 w 76"/>
                    <a:gd name="T17" fmla="*/ 51 h 285"/>
                    <a:gd name="T18" fmla="*/ 76 w 76"/>
                    <a:gd name="T19" fmla="*/ 235 h 285"/>
                    <a:gd name="T20" fmla="*/ 58 w 76"/>
                    <a:gd name="T21" fmla="*/ 285 h 285"/>
                    <a:gd name="T22" fmla="*/ 27 w 76"/>
                    <a:gd name="T23" fmla="*/ 241 h 285"/>
                    <a:gd name="T24" fmla="*/ 76 w 76"/>
                    <a:gd name="T25" fmla="*/ 23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285">
                      <a:moveTo>
                        <a:pt x="26" y="40"/>
                      </a:moveTo>
                      <a:lnTo>
                        <a:pt x="54" y="245"/>
                      </a:lnTo>
                      <a:lnTo>
                        <a:pt x="50" y="246"/>
                      </a:lnTo>
                      <a:lnTo>
                        <a:pt x="22" y="40"/>
                      </a:lnTo>
                      <a:lnTo>
                        <a:pt x="26" y="40"/>
                      </a:lnTo>
                      <a:close/>
                      <a:moveTo>
                        <a:pt x="0" y="51"/>
                      </a:moveTo>
                      <a:lnTo>
                        <a:pt x="19" y="0"/>
                      </a:lnTo>
                      <a:lnTo>
                        <a:pt x="50" y="45"/>
                      </a:lnTo>
                      <a:lnTo>
                        <a:pt x="0" y="51"/>
                      </a:lnTo>
                      <a:close/>
                      <a:moveTo>
                        <a:pt x="76" y="235"/>
                      </a:moveTo>
                      <a:lnTo>
                        <a:pt x="58" y="285"/>
                      </a:lnTo>
                      <a:lnTo>
                        <a:pt x="27" y="241"/>
                      </a:lnTo>
                      <a:lnTo>
                        <a:pt x="76" y="23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sp>
            <p:nvSpPr>
              <p:cNvPr id="1825" name="Rectangle 1824"/>
              <p:cNvSpPr>
                <a:spLocks noChangeArrowheads="1"/>
              </p:cNvSpPr>
              <p:nvPr/>
            </p:nvSpPr>
            <p:spPr bwMode="auto">
              <a:xfrm>
                <a:off x="41383" y="294"/>
                <a:ext cx="16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Shared </a:t>
                </a:r>
                <a:endParaRPr lang="en-US" sz="1200">
                  <a:solidFill>
                    <a:srgbClr val="000000"/>
                  </a:solidFill>
                  <a:latin typeface="Times New Roman"/>
                  <a:ea typeface="Times New Roman"/>
                </a:endParaRPr>
              </a:p>
            </p:txBody>
          </p:sp>
          <p:sp>
            <p:nvSpPr>
              <p:cNvPr id="1826" name="Rectangle 1825"/>
              <p:cNvSpPr>
                <a:spLocks noChangeArrowheads="1"/>
              </p:cNvSpPr>
              <p:nvPr/>
            </p:nvSpPr>
            <p:spPr bwMode="auto">
              <a:xfrm>
                <a:off x="41557" y="295"/>
                <a:ext cx="18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a:solidFill>
                      <a:srgbClr val="000000"/>
                    </a:solidFill>
                    <a:ea typeface="Times New Roman"/>
                  </a:rPr>
                  <a:t>Memory</a:t>
                </a:r>
                <a:endParaRPr lang="en-US" sz="1200">
                  <a:solidFill>
                    <a:srgbClr val="000000"/>
                  </a:solidFill>
                  <a:latin typeface="Times New Roman"/>
                  <a:ea typeface="Times New Roman"/>
                </a:endParaRPr>
              </a:p>
            </p:txBody>
          </p:sp>
        </p:grpSp>
        <p:sp>
          <p:nvSpPr>
            <p:cNvPr id="1767" name="Rectangle 1766"/>
            <p:cNvSpPr>
              <a:spLocks noChangeArrowheads="1"/>
            </p:cNvSpPr>
            <p:nvPr/>
          </p:nvSpPr>
          <p:spPr bwMode="auto">
            <a:xfrm>
              <a:off x="39687" y="1338263"/>
              <a:ext cx="895350" cy="6080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68" name="Rectangle 1767"/>
            <p:cNvSpPr>
              <a:spLocks noChangeArrowheads="1"/>
            </p:cNvSpPr>
            <p:nvPr/>
          </p:nvSpPr>
          <p:spPr bwMode="auto">
            <a:xfrm>
              <a:off x="935036" y="1338263"/>
              <a:ext cx="1011238" cy="6080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69" name="Rectangle 1768"/>
            <p:cNvSpPr>
              <a:spLocks noChangeArrowheads="1"/>
            </p:cNvSpPr>
            <p:nvPr/>
          </p:nvSpPr>
          <p:spPr bwMode="auto">
            <a:xfrm>
              <a:off x="1946275" y="1338263"/>
              <a:ext cx="1074738" cy="6080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70" name="Rectangle 1769"/>
            <p:cNvSpPr>
              <a:spLocks noChangeArrowheads="1"/>
            </p:cNvSpPr>
            <p:nvPr/>
          </p:nvSpPr>
          <p:spPr bwMode="auto">
            <a:xfrm>
              <a:off x="3021013" y="1338364"/>
              <a:ext cx="911223" cy="607913"/>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71" name="Rectangle 1770"/>
            <p:cNvSpPr>
              <a:spLocks noChangeArrowheads="1"/>
            </p:cNvSpPr>
            <p:nvPr/>
          </p:nvSpPr>
          <p:spPr bwMode="auto">
            <a:xfrm>
              <a:off x="3932237" y="1338264"/>
              <a:ext cx="1052513" cy="608013"/>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72" name="Rectangle 1771"/>
            <p:cNvSpPr>
              <a:spLocks noChangeArrowheads="1"/>
            </p:cNvSpPr>
            <p:nvPr/>
          </p:nvSpPr>
          <p:spPr bwMode="auto">
            <a:xfrm>
              <a:off x="4987925" y="1338363"/>
              <a:ext cx="1025525" cy="6079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73" name="Rectangle 1772"/>
            <p:cNvSpPr>
              <a:spLocks noChangeArrowheads="1"/>
            </p:cNvSpPr>
            <p:nvPr/>
          </p:nvSpPr>
          <p:spPr bwMode="auto">
            <a:xfrm>
              <a:off x="176015" y="158735"/>
              <a:ext cx="687583" cy="7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200" b="1" dirty="0">
                  <a:solidFill>
                    <a:srgbClr val="000000"/>
                  </a:solidFill>
                  <a:ea typeface="Times New Roman"/>
                  <a:cs typeface="Times New Roman"/>
                </a:rPr>
                <a:t>Pleasingly </a:t>
              </a:r>
              <a:r>
                <a:rPr lang="en-US" sz="1200" b="1" dirty="0">
                  <a:solidFill>
                    <a:srgbClr val="000000"/>
                  </a:solidFill>
                  <a:ea typeface="Times New Roman"/>
                  <a:cs typeface="Arial" panose="020B0604020202020204" pitchFamily="34" charset="0"/>
                </a:rPr>
                <a:t>Parallel</a:t>
              </a:r>
            </a:p>
          </p:txBody>
        </p:sp>
        <p:grpSp>
          <p:nvGrpSpPr>
            <p:cNvPr id="1774" name="Group 1773"/>
            <p:cNvGrpSpPr/>
            <p:nvPr/>
          </p:nvGrpSpPr>
          <p:grpSpPr>
            <a:xfrm>
              <a:off x="3230582" y="481910"/>
              <a:ext cx="647707" cy="785470"/>
              <a:chOff x="3230563" y="481909"/>
              <a:chExt cx="1365250" cy="1741488"/>
            </a:xfrm>
          </p:grpSpPr>
          <p:sp>
            <p:nvSpPr>
              <p:cNvPr id="1792" name="Oval 1791"/>
              <p:cNvSpPr>
                <a:spLocks noChangeArrowheads="1"/>
              </p:cNvSpPr>
              <p:nvPr/>
            </p:nvSpPr>
            <p:spPr bwMode="auto">
              <a:xfrm>
                <a:off x="4194176" y="642246"/>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93" name="Oval 1792"/>
              <p:cNvSpPr>
                <a:spLocks noChangeArrowheads="1"/>
              </p:cNvSpPr>
              <p:nvPr/>
            </p:nvSpPr>
            <p:spPr bwMode="auto">
              <a:xfrm>
                <a:off x="4519613" y="110262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94" name="Oval 1793"/>
              <p:cNvSpPr>
                <a:spLocks noChangeArrowheads="1"/>
              </p:cNvSpPr>
              <p:nvPr/>
            </p:nvSpPr>
            <p:spPr bwMode="auto">
              <a:xfrm>
                <a:off x="3397251" y="158522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95" name="Oval 1794"/>
              <p:cNvSpPr>
                <a:spLocks noChangeArrowheads="1"/>
              </p:cNvSpPr>
              <p:nvPr/>
            </p:nvSpPr>
            <p:spPr bwMode="auto">
              <a:xfrm>
                <a:off x="3230563" y="2148784"/>
                <a:ext cx="74613"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96" name="Oval 1795"/>
              <p:cNvSpPr>
                <a:spLocks noChangeArrowheads="1"/>
              </p:cNvSpPr>
              <p:nvPr/>
            </p:nvSpPr>
            <p:spPr bwMode="auto">
              <a:xfrm>
                <a:off x="3868738" y="147727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97" name="Oval 1796"/>
              <p:cNvSpPr>
                <a:spLocks noChangeArrowheads="1"/>
              </p:cNvSpPr>
              <p:nvPr/>
            </p:nvSpPr>
            <p:spPr bwMode="auto">
              <a:xfrm>
                <a:off x="3630613" y="190272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98" name="Oval 1797"/>
              <p:cNvSpPr>
                <a:spLocks noChangeArrowheads="1"/>
              </p:cNvSpPr>
              <p:nvPr/>
            </p:nvSpPr>
            <p:spPr bwMode="auto">
              <a:xfrm>
                <a:off x="4071938" y="2063059"/>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99" name="Oval 1798"/>
              <p:cNvSpPr>
                <a:spLocks noChangeArrowheads="1"/>
              </p:cNvSpPr>
              <p:nvPr/>
            </p:nvSpPr>
            <p:spPr bwMode="auto">
              <a:xfrm>
                <a:off x="4430713" y="2091634"/>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0" name="Oval 1799"/>
              <p:cNvSpPr>
                <a:spLocks noChangeArrowheads="1"/>
              </p:cNvSpPr>
              <p:nvPr/>
            </p:nvSpPr>
            <p:spPr bwMode="auto">
              <a:xfrm>
                <a:off x="4268788" y="1689996"/>
                <a:ext cx="74613"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1" name="Oval 1800"/>
              <p:cNvSpPr>
                <a:spLocks noChangeArrowheads="1"/>
              </p:cNvSpPr>
              <p:nvPr/>
            </p:nvSpPr>
            <p:spPr bwMode="auto">
              <a:xfrm>
                <a:off x="4519613" y="481909"/>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2" name="Freeform 1801"/>
              <p:cNvSpPr>
                <a:spLocks noEditPoints="1"/>
              </p:cNvSpPr>
              <p:nvPr/>
            </p:nvSpPr>
            <p:spPr bwMode="auto">
              <a:xfrm>
                <a:off x="4525963" y="620021"/>
                <a:ext cx="63500" cy="449263"/>
              </a:xfrm>
              <a:custGeom>
                <a:avLst/>
                <a:gdLst>
                  <a:gd name="T0" fmla="*/ 22 w 40"/>
                  <a:gd name="T1" fmla="*/ 33 h 283"/>
                  <a:gd name="T2" fmla="*/ 22 w 40"/>
                  <a:gd name="T3" fmla="*/ 250 h 283"/>
                  <a:gd name="T4" fmla="*/ 18 w 40"/>
                  <a:gd name="T5" fmla="*/ 250 h 283"/>
                  <a:gd name="T6" fmla="*/ 18 w 40"/>
                  <a:gd name="T7" fmla="*/ 33 h 283"/>
                  <a:gd name="T8" fmla="*/ 22 w 40"/>
                  <a:gd name="T9" fmla="*/ 33 h 283"/>
                  <a:gd name="T10" fmla="*/ 0 w 40"/>
                  <a:gd name="T11" fmla="*/ 39 h 283"/>
                  <a:gd name="T12" fmla="*/ 20 w 40"/>
                  <a:gd name="T13" fmla="*/ 0 h 283"/>
                  <a:gd name="T14" fmla="*/ 40 w 40"/>
                  <a:gd name="T15" fmla="*/ 39 h 283"/>
                  <a:gd name="T16" fmla="*/ 0 w 40"/>
                  <a:gd name="T17" fmla="*/ 39 h 283"/>
                  <a:gd name="T18" fmla="*/ 40 w 40"/>
                  <a:gd name="T19" fmla="*/ 244 h 283"/>
                  <a:gd name="T20" fmla="*/ 20 w 40"/>
                  <a:gd name="T21" fmla="*/ 283 h 283"/>
                  <a:gd name="T22" fmla="*/ 0 w 40"/>
                  <a:gd name="T23" fmla="*/ 244 h 283"/>
                  <a:gd name="T24" fmla="*/ 40 w 40"/>
                  <a:gd name="T25" fmla="*/ 24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83">
                    <a:moveTo>
                      <a:pt x="22" y="33"/>
                    </a:moveTo>
                    <a:lnTo>
                      <a:pt x="22" y="250"/>
                    </a:lnTo>
                    <a:lnTo>
                      <a:pt x="18" y="250"/>
                    </a:lnTo>
                    <a:lnTo>
                      <a:pt x="18" y="33"/>
                    </a:lnTo>
                    <a:lnTo>
                      <a:pt x="22" y="33"/>
                    </a:lnTo>
                    <a:close/>
                    <a:moveTo>
                      <a:pt x="0" y="39"/>
                    </a:moveTo>
                    <a:lnTo>
                      <a:pt x="20" y="0"/>
                    </a:lnTo>
                    <a:lnTo>
                      <a:pt x="40" y="39"/>
                    </a:lnTo>
                    <a:lnTo>
                      <a:pt x="0" y="39"/>
                    </a:lnTo>
                    <a:close/>
                    <a:moveTo>
                      <a:pt x="40" y="244"/>
                    </a:moveTo>
                    <a:lnTo>
                      <a:pt x="20" y="283"/>
                    </a:lnTo>
                    <a:lnTo>
                      <a:pt x="0" y="244"/>
                    </a:lnTo>
                    <a:lnTo>
                      <a:pt x="40" y="24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3" name="Freeform 1802"/>
              <p:cNvSpPr>
                <a:spLocks noEditPoints="1"/>
              </p:cNvSpPr>
              <p:nvPr/>
            </p:nvSpPr>
            <p:spPr bwMode="auto">
              <a:xfrm>
                <a:off x="4338638" y="1228034"/>
                <a:ext cx="174625" cy="393700"/>
              </a:xfrm>
              <a:custGeom>
                <a:avLst/>
                <a:gdLst>
                  <a:gd name="T0" fmla="*/ 92 w 110"/>
                  <a:gd name="T1" fmla="*/ 29 h 248"/>
                  <a:gd name="T2" fmla="*/ 14 w 110"/>
                  <a:gd name="T3" fmla="*/ 217 h 248"/>
                  <a:gd name="T4" fmla="*/ 18 w 110"/>
                  <a:gd name="T5" fmla="*/ 219 h 248"/>
                  <a:gd name="T6" fmla="*/ 96 w 110"/>
                  <a:gd name="T7" fmla="*/ 31 h 248"/>
                  <a:gd name="T8" fmla="*/ 92 w 110"/>
                  <a:gd name="T9" fmla="*/ 29 h 248"/>
                  <a:gd name="T10" fmla="*/ 110 w 110"/>
                  <a:gd name="T11" fmla="*/ 44 h 248"/>
                  <a:gd name="T12" fmla="*/ 106 w 110"/>
                  <a:gd name="T13" fmla="*/ 0 h 248"/>
                  <a:gd name="T14" fmla="*/ 73 w 110"/>
                  <a:gd name="T15" fmla="*/ 29 h 248"/>
                  <a:gd name="T16" fmla="*/ 110 w 110"/>
                  <a:gd name="T17" fmla="*/ 44 h 248"/>
                  <a:gd name="T18" fmla="*/ 0 w 110"/>
                  <a:gd name="T19" fmla="*/ 205 h 248"/>
                  <a:gd name="T20" fmla="*/ 3 w 110"/>
                  <a:gd name="T21" fmla="*/ 248 h 248"/>
                  <a:gd name="T22" fmla="*/ 37 w 110"/>
                  <a:gd name="T23" fmla="*/ 219 h 248"/>
                  <a:gd name="T24" fmla="*/ 0 w 110"/>
                  <a:gd name="T25" fmla="*/ 20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248">
                    <a:moveTo>
                      <a:pt x="92" y="29"/>
                    </a:moveTo>
                    <a:lnTo>
                      <a:pt x="14" y="217"/>
                    </a:lnTo>
                    <a:lnTo>
                      <a:pt x="18" y="219"/>
                    </a:lnTo>
                    <a:lnTo>
                      <a:pt x="96" y="31"/>
                    </a:lnTo>
                    <a:lnTo>
                      <a:pt x="92" y="29"/>
                    </a:lnTo>
                    <a:close/>
                    <a:moveTo>
                      <a:pt x="110" y="44"/>
                    </a:moveTo>
                    <a:lnTo>
                      <a:pt x="106" y="0"/>
                    </a:lnTo>
                    <a:lnTo>
                      <a:pt x="73" y="29"/>
                    </a:lnTo>
                    <a:lnTo>
                      <a:pt x="110" y="44"/>
                    </a:lnTo>
                    <a:close/>
                    <a:moveTo>
                      <a:pt x="0" y="205"/>
                    </a:moveTo>
                    <a:lnTo>
                      <a:pt x="3" y="248"/>
                    </a:lnTo>
                    <a:lnTo>
                      <a:pt x="37" y="219"/>
                    </a:lnTo>
                    <a:lnTo>
                      <a:pt x="0" y="20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4" name="Freeform 1803"/>
              <p:cNvSpPr>
                <a:spLocks noEditPoints="1"/>
              </p:cNvSpPr>
              <p:nvPr/>
            </p:nvSpPr>
            <p:spPr bwMode="auto">
              <a:xfrm>
                <a:off x="4445001" y="1248671"/>
                <a:ext cx="138113" cy="790575"/>
              </a:xfrm>
              <a:custGeom>
                <a:avLst/>
                <a:gdLst>
                  <a:gd name="T0" fmla="*/ 65 w 87"/>
                  <a:gd name="T1" fmla="*/ 32 h 498"/>
                  <a:gd name="T2" fmla="*/ 17 w 87"/>
                  <a:gd name="T3" fmla="*/ 466 h 498"/>
                  <a:gd name="T4" fmla="*/ 21 w 87"/>
                  <a:gd name="T5" fmla="*/ 466 h 498"/>
                  <a:gd name="T6" fmla="*/ 70 w 87"/>
                  <a:gd name="T7" fmla="*/ 33 h 498"/>
                  <a:gd name="T8" fmla="*/ 65 w 87"/>
                  <a:gd name="T9" fmla="*/ 32 h 498"/>
                  <a:gd name="T10" fmla="*/ 87 w 87"/>
                  <a:gd name="T11" fmla="*/ 41 h 498"/>
                  <a:gd name="T12" fmla="*/ 71 w 87"/>
                  <a:gd name="T13" fmla="*/ 0 h 498"/>
                  <a:gd name="T14" fmla="*/ 47 w 87"/>
                  <a:gd name="T15" fmla="*/ 37 h 498"/>
                  <a:gd name="T16" fmla="*/ 87 w 87"/>
                  <a:gd name="T17" fmla="*/ 41 h 498"/>
                  <a:gd name="T18" fmla="*/ 0 w 87"/>
                  <a:gd name="T19" fmla="*/ 457 h 498"/>
                  <a:gd name="T20" fmla="*/ 15 w 87"/>
                  <a:gd name="T21" fmla="*/ 498 h 498"/>
                  <a:gd name="T22" fmla="*/ 40 w 87"/>
                  <a:gd name="T23" fmla="*/ 461 h 498"/>
                  <a:gd name="T24" fmla="*/ 0 w 87"/>
                  <a:gd name="T25" fmla="*/ 45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498">
                    <a:moveTo>
                      <a:pt x="65" y="32"/>
                    </a:moveTo>
                    <a:lnTo>
                      <a:pt x="17" y="466"/>
                    </a:lnTo>
                    <a:lnTo>
                      <a:pt x="21" y="466"/>
                    </a:lnTo>
                    <a:lnTo>
                      <a:pt x="70" y="33"/>
                    </a:lnTo>
                    <a:lnTo>
                      <a:pt x="65" y="32"/>
                    </a:lnTo>
                    <a:close/>
                    <a:moveTo>
                      <a:pt x="87" y="41"/>
                    </a:moveTo>
                    <a:lnTo>
                      <a:pt x="71" y="0"/>
                    </a:lnTo>
                    <a:lnTo>
                      <a:pt x="47" y="37"/>
                    </a:lnTo>
                    <a:lnTo>
                      <a:pt x="87" y="41"/>
                    </a:lnTo>
                    <a:close/>
                    <a:moveTo>
                      <a:pt x="0" y="457"/>
                    </a:moveTo>
                    <a:lnTo>
                      <a:pt x="15" y="498"/>
                    </a:lnTo>
                    <a:lnTo>
                      <a:pt x="40" y="461"/>
                    </a:lnTo>
                    <a:lnTo>
                      <a:pt x="0" y="4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5" name="Freeform 1804"/>
              <p:cNvSpPr>
                <a:spLocks noEditPoints="1"/>
              </p:cNvSpPr>
              <p:nvPr/>
            </p:nvSpPr>
            <p:spPr bwMode="auto">
              <a:xfrm>
                <a:off x="4135438" y="1799534"/>
                <a:ext cx="131763" cy="242888"/>
              </a:xfrm>
              <a:custGeom>
                <a:avLst/>
                <a:gdLst>
                  <a:gd name="T0" fmla="*/ 65 w 83"/>
                  <a:gd name="T1" fmla="*/ 27 h 153"/>
                  <a:gd name="T2" fmla="*/ 14 w 83"/>
                  <a:gd name="T3" fmla="*/ 123 h 153"/>
                  <a:gd name="T4" fmla="*/ 18 w 83"/>
                  <a:gd name="T5" fmla="*/ 125 h 153"/>
                  <a:gd name="T6" fmla="*/ 70 w 83"/>
                  <a:gd name="T7" fmla="*/ 30 h 153"/>
                  <a:gd name="T8" fmla="*/ 65 w 83"/>
                  <a:gd name="T9" fmla="*/ 27 h 153"/>
                  <a:gd name="T10" fmla="*/ 82 w 83"/>
                  <a:gd name="T11" fmla="*/ 44 h 153"/>
                  <a:gd name="T12" fmla="*/ 83 w 83"/>
                  <a:gd name="T13" fmla="*/ 0 h 153"/>
                  <a:gd name="T14" fmla="*/ 47 w 83"/>
                  <a:gd name="T15" fmla="*/ 25 h 153"/>
                  <a:gd name="T16" fmla="*/ 82 w 83"/>
                  <a:gd name="T17" fmla="*/ 44 h 153"/>
                  <a:gd name="T18" fmla="*/ 1 w 83"/>
                  <a:gd name="T19" fmla="*/ 109 h 153"/>
                  <a:gd name="T20" fmla="*/ 0 w 83"/>
                  <a:gd name="T21" fmla="*/ 153 h 153"/>
                  <a:gd name="T22" fmla="*/ 36 w 83"/>
                  <a:gd name="T23" fmla="*/ 128 h 153"/>
                  <a:gd name="T24" fmla="*/ 1 w 83"/>
                  <a:gd name="T25" fmla="*/ 10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53">
                    <a:moveTo>
                      <a:pt x="65" y="27"/>
                    </a:moveTo>
                    <a:lnTo>
                      <a:pt x="14" y="123"/>
                    </a:lnTo>
                    <a:lnTo>
                      <a:pt x="18" y="125"/>
                    </a:lnTo>
                    <a:lnTo>
                      <a:pt x="70" y="30"/>
                    </a:lnTo>
                    <a:lnTo>
                      <a:pt x="65" y="27"/>
                    </a:lnTo>
                    <a:close/>
                    <a:moveTo>
                      <a:pt x="82" y="44"/>
                    </a:moveTo>
                    <a:lnTo>
                      <a:pt x="83" y="0"/>
                    </a:lnTo>
                    <a:lnTo>
                      <a:pt x="47" y="25"/>
                    </a:lnTo>
                    <a:lnTo>
                      <a:pt x="82" y="44"/>
                    </a:lnTo>
                    <a:close/>
                    <a:moveTo>
                      <a:pt x="1" y="109"/>
                    </a:moveTo>
                    <a:lnTo>
                      <a:pt x="0" y="153"/>
                    </a:lnTo>
                    <a:lnTo>
                      <a:pt x="36" y="128"/>
                    </a:lnTo>
                    <a:lnTo>
                      <a:pt x="1" y="10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6" name="Freeform 1805"/>
              <p:cNvSpPr>
                <a:spLocks noEditPoints="1"/>
              </p:cNvSpPr>
              <p:nvPr/>
            </p:nvSpPr>
            <p:spPr bwMode="auto">
              <a:xfrm>
                <a:off x="3935413" y="727971"/>
                <a:ext cx="276225" cy="723900"/>
              </a:xfrm>
              <a:custGeom>
                <a:avLst/>
                <a:gdLst>
                  <a:gd name="T0" fmla="*/ 155 w 174"/>
                  <a:gd name="T1" fmla="*/ 30 h 456"/>
                  <a:gd name="T2" fmla="*/ 14 w 174"/>
                  <a:gd name="T3" fmla="*/ 424 h 456"/>
                  <a:gd name="T4" fmla="*/ 19 w 174"/>
                  <a:gd name="T5" fmla="*/ 426 h 456"/>
                  <a:gd name="T6" fmla="*/ 159 w 174"/>
                  <a:gd name="T7" fmla="*/ 31 h 456"/>
                  <a:gd name="T8" fmla="*/ 155 w 174"/>
                  <a:gd name="T9" fmla="*/ 30 h 456"/>
                  <a:gd name="T10" fmla="*/ 174 w 174"/>
                  <a:gd name="T11" fmla="*/ 43 h 456"/>
                  <a:gd name="T12" fmla="*/ 168 w 174"/>
                  <a:gd name="T13" fmla="*/ 0 h 456"/>
                  <a:gd name="T14" fmla="*/ 136 w 174"/>
                  <a:gd name="T15" fmla="*/ 30 h 456"/>
                  <a:gd name="T16" fmla="*/ 174 w 174"/>
                  <a:gd name="T17" fmla="*/ 43 h 456"/>
                  <a:gd name="T18" fmla="*/ 0 w 174"/>
                  <a:gd name="T19" fmla="*/ 413 h 456"/>
                  <a:gd name="T20" fmla="*/ 6 w 174"/>
                  <a:gd name="T21" fmla="*/ 456 h 456"/>
                  <a:gd name="T22" fmla="*/ 38 w 174"/>
                  <a:gd name="T23" fmla="*/ 426 h 456"/>
                  <a:gd name="T24" fmla="*/ 0 w 174"/>
                  <a:gd name="T25" fmla="*/ 41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456">
                    <a:moveTo>
                      <a:pt x="155" y="30"/>
                    </a:moveTo>
                    <a:lnTo>
                      <a:pt x="14" y="424"/>
                    </a:lnTo>
                    <a:lnTo>
                      <a:pt x="19" y="426"/>
                    </a:lnTo>
                    <a:lnTo>
                      <a:pt x="159" y="31"/>
                    </a:lnTo>
                    <a:lnTo>
                      <a:pt x="155" y="30"/>
                    </a:lnTo>
                    <a:close/>
                    <a:moveTo>
                      <a:pt x="174" y="43"/>
                    </a:moveTo>
                    <a:lnTo>
                      <a:pt x="168" y="0"/>
                    </a:lnTo>
                    <a:lnTo>
                      <a:pt x="136" y="30"/>
                    </a:lnTo>
                    <a:lnTo>
                      <a:pt x="174" y="43"/>
                    </a:lnTo>
                    <a:close/>
                    <a:moveTo>
                      <a:pt x="0" y="413"/>
                    </a:moveTo>
                    <a:lnTo>
                      <a:pt x="6" y="456"/>
                    </a:lnTo>
                    <a:lnTo>
                      <a:pt x="38" y="426"/>
                    </a:lnTo>
                    <a:lnTo>
                      <a:pt x="0" y="41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7" name="Freeform 1806"/>
              <p:cNvSpPr>
                <a:spLocks noEditPoints="1"/>
              </p:cNvSpPr>
              <p:nvPr/>
            </p:nvSpPr>
            <p:spPr bwMode="auto">
              <a:xfrm>
                <a:off x="3275013" y="1678884"/>
                <a:ext cx="138113" cy="420688"/>
              </a:xfrm>
              <a:custGeom>
                <a:avLst/>
                <a:gdLst>
                  <a:gd name="T0" fmla="*/ 67 w 87"/>
                  <a:gd name="T1" fmla="*/ 32 h 265"/>
                  <a:gd name="T2" fmla="*/ 16 w 87"/>
                  <a:gd name="T3" fmla="*/ 233 h 265"/>
                  <a:gd name="T4" fmla="*/ 20 w 87"/>
                  <a:gd name="T5" fmla="*/ 234 h 265"/>
                  <a:gd name="T6" fmla="*/ 72 w 87"/>
                  <a:gd name="T7" fmla="*/ 33 h 265"/>
                  <a:gd name="T8" fmla="*/ 67 w 87"/>
                  <a:gd name="T9" fmla="*/ 32 h 265"/>
                  <a:gd name="T10" fmla="*/ 87 w 87"/>
                  <a:gd name="T11" fmla="*/ 43 h 265"/>
                  <a:gd name="T12" fmla="*/ 77 w 87"/>
                  <a:gd name="T13" fmla="*/ 0 h 265"/>
                  <a:gd name="T14" fmla="*/ 48 w 87"/>
                  <a:gd name="T15" fmla="*/ 34 h 265"/>
                  <a:gd name="T16" fmla="*/ 87 w 87"/>
                  <a:gd name="T17" fmla="*/ 43 h 265"/>
                  <a:gd name="T18" fmla="*/ 0 w 87"/>
                  <a:gd name="T19" fmla="*/ 223 h 265"/>
                  <a:gd name="T20" fmla="*/ 10 w 87"/>
                  <a:gd name="T21" fmla="*/ 265 h 265"/>
                  <a:gd name="T22" fmla="*/ 39 w 87"/>
                  <a:gd name="T23" fmla="*/ 232 h 265"/>
                  <a:gd name="T24" fmla="*/ 0 w 87"/>
                  <a:gd name="T25" fmla="*/ 22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265">
                    <a:moveTo>
                      <a:pt x="67" y="32"/>
                    </a:moveTo>
                    <a:lnTo>
                      <a:pt x="16" y="233"/>
                    </a:lnTo>
                    <a:lnTo>
                      <a:pt x="20" y="234"/>
                    </a:lnTo>
                    <a:lnTo>
                      <a:pt x="72" y="33"/>
                    </a:lnTo>
                    <a:lnTo>
                      <a:pt x="67" y="32"/>
                    </a:lnTo>
                    <a:close/>
                    <a:moveTo>
                      <a:pt x="87" y="43"/>
                    </a:moveTo>
                    <a:lnTo>
                      <a:pt x="77" y="0"/>
                    </a:lnTo>
                    <a:lnTo>
                      <a:pt x="48" y="34"/>
                    </a:lnTo>
                    <a:lnTo>
                      <a:pt x="87" y="43"/>
                    </a:lnTo>
                    <a:close/>
                    <a:moveTo>
                      <a:pt x="0" y="223"/>
                    </a:moveTo>
                    <a:lnTo>
                      <a:pt x="10" y="265"/>
                    </a:lnTo>
                    <a:lnTo>
                      <a:pt x="39" y="232"/>
                    </a:lnTo>
                    <a:lnTo>
                      <a:pt x="0" y="22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8" name="Freeform 1807"/>
              <p:cNvSpPr>
                <a:spLocks noEditPoints="1"/>
              </p:cNvSpPr>
              <p:nvPr/>
            </p:nvSpPr>
            <p:spPr bwMode="auto">
              <a:xfrm>
                <a:off x="3921126" y="1575696"/>
                <a:ext cx="155575" cy="444500"/>
              </a:xfrm>
              <a:custGeom>
                <a:avLst/>
                <a:gdLst>
                  <a:gd name="T0" fmla="*/ 20 w 98"/>
                  <a:gd name="T1" fmla="*/ 31 h 280"/>
                  <a:gd name="T2" fmla="*/ 83 w 98"/>
                  <a:gd name="T3" fmla="*/ 248 h 280"/>
                  <a:gd name="T4" fmla="*/ 78 w 98"/>
                  <a:gd name="T5" fmla="*/ 249 h 280"/>
                  <a:gd name="T6" fmla="*/ 15 w 98"/>
                  <a:gd name="T7" fmla="*/ 32 h 280"/>
                  <a:gd name="T8" fmla="*/ 20 w 98"/>
                  <a:gd name="T9" fmla="*/ 31 h 280"/>
                  <a:gd name="T10" fmla="*/ 0 w 98"/>
                  <a:gd name="T11" fmla="*/ 43 h 280"/>
                  <a:gd name="T12" fmla="*/ 8 w 98"/>
                  <a:gd name="T13" fmla="*/ 0 h 280"/>
                  <a:gd name="T14" fmla="*/ 38 w 98"/>
                  <a:gd name="T15" fmla="*/ 33 h 280"/>
                  <a:gd name="T16" fmla="*/ 0 w 98"/>
                  <a:gd name="T17" fmla="*/ 43 h 280"/>
                  <a:gd name="T18" fmla="*/ 98 w 98"/>
                  <a:gd name="T19" fmla="*/ 237 h 280"/>
                  <a:gd name="T20" fmla="*/ 89 w 98"/>
                  <a:gd name="T21" fmla="*/ 280 h 280"/>
                  <a:gd name="T22" fmla="*/ 59 w 98"/>
                  <a:gd name="T23" fmla="*/ 248 h 280"/>
                  <a:gd name="T24" fmla="*/ 98 w 98"/>
                  <a:gd name="T25" fmla="*/ 23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280">
                    <a:moveTo>
                      <a:pt x="20" y="31"/>
                    </a:moveTo>
                    <a:lnTo>
                      <a:pt x="83" y="248"/>
                    </a:lnTo>
                    <a:lnTo>
                      <a:pt x="78" y="249"/>
                    </a:lnTo>
                    <a:lnTo>
                      <a:pt x="15" y="32"/>
                    </a:lnTo>
                    <a:lnTo>
                      <a:pt x="20" y="31"/>
                    </a:lnTo>
                    <a:close/>
                    <a:moveTo>
                      <a:pt x="0" y="43"/>
                    </a:moveTo>
                    <a:lnTo>
                      <a:pt x="8" y="0"/>
                    </a:lnTo>
                    <a:lnTo>
                      <a:pt x="38" y="33"/>
                    </a:lnTo>
                    <a:lnTo>
                      <a:pt x="0" y="43"/>
                    </a:lnTo>
                    <a:close/>
                    <a:moveTo>
                      <a:pt x="98" y="237"/>
                    </a:moveTo>
                    <a:lnTo>
                      <a:pt x="89" y="280"/>
                    </a:lnTo>
                    <a:lnTo>
                      <a:pt x="59" y="248"/>
                    </a:lnTo>
                    <a:lnTo>
                      <a:pt x="98" y="2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09" name="Freeform 1808"/>
              <p:cNvSpPr>
                <a:spLocks noEditPoints="1"/>
              </p:cNvSpPr>
              <p:nvPr/>
            </p:nvSpPr>
            <p:spPr bwMode="auto">
              <a:xfrm>
                <a:off x="4281488" y="758134"/>
                <a:ext cx="188913" cy="342900"/>
              </a:xfrm>
              <a:custGeom>
                <a:avLst/>
                <a:gdLst>
                  <a:gd name="T0" fmla="*/ 18 w 119"/>
                  <a:gd name="T1" fmla="*/ 27 h 216"/>
                  <a:gd name="T2" fmla="*/ 105 w 119"/>
                  <a:gd name="T3" fmla="*/ 186 h 216"/>
                  <a:gd name="T4" fmla="*/ 101 w 119"/>
                  <a:gd name="T5" fmla="*/ 188 h 216"/>
                  <a:gd name="T6" fmla="*/ 13 w 119"/>
                  <a:gd name="T7" fmla="*/ 30 h 216"/>
                  <a:gd name="T8" fmla="*/ 18 w 119"/>
                  <a:gd name="T9" fmla="*/ 27 h 216"/>
                  <a:gd name="T10" fmla="*/ 1 w 119"/>
                  <a:gd name="T11" fmla="*/ 43 h 216"/>
                  <a:gd name="T12" fmla="*/ 0 w 119"/>
                  <a:gd name="T13" fmla="*/ 0 h 216"/>
                  <a:gd name="T14" fmla="*/ 36 w 119"/>
                  <a:gd name="T15" fmla="*/ 25 h 216"/>
                  <a:gd name="T16" fmla="*/ 1 w 119"/>
                  <a:gd name="T17" fmla="*/ 43 h 216"/>
                  <a:gd name="T18" fmla="*/ 117 w 119"/>
                  <a:gd name="T19" fmla="*/ 172 h 216"/>
                  <a:gd name="T20" fmla="*/ 119 w 119"/>
                  <a:gd name="T21" fmla="*/ 216 h 216"/>
                  <a:gd name="T22" fmla="*/ 82 w 119"/>
                  <a:gd name="T23" fmla="*/ 191 h 216"/>
                  <a:gd name="T24" fmla="*/ 117 w 119"/>
                  <a:gd name="T25" fmla="*/ 17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16">
                    <a:moveTo>
                      <a:pt x="18" y="27"/>
                    </a:moveTo>
                    <a:lnTo>
                      <a:pt x="105" y="186"/>
                    </a:lnTo>
                    <a:lnTo>
                      <a:pt x="101" y="188"/>
                    </a:lnTo>
                    <a:lnTo>
                      <a:pt x="13" y="30"/>
                    </a:lnTo>
                    <a:lnTo>
                      <a:pt x="18" y="27"/>
                    </a:lnTo>
                    <a:close/>
                    <a:moveTo>
                      <a:pt x="1" y="43"/>
                    </a:moveTo>
                    <a:lnTo>
                      <a:pt x="0" y="0"/>
                    </a:lnTo>
                    <a:lnTo>
                      <a:pt x="36" y="25"/>
                    </a:lnTo>
                    <a:lnTo>
                      <a:pt x="1" y="43"/>
                    </a:lnTo>
                    <a:close/>
                    <a:moveTo>
                      <a:pt x="117" y="172"/>
                    </a:moveTo>
                    <a:lnTo>
                      <a:pt x="119" y="216"/>
                    </a:lnTo>
                    <a:lnTo>
                      <a:pt x="82" y="191"/>
                    </a:lnTo>
                    <a:lnTo>
                      <a:pt x="117" y="1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10" name="Freeform 1809"/>
              <p:cNvSpPr>
                <a:spLocks noEditPoints="1"/>
              </p:cNvSpPr>
              <p:nvPr/>
            </p:nvSpPr>
            <p:spPr bwMode="auto">
              <a:xfrm>
                <a:off x="3495676" y="1507434"/>
                <a:ext cx="354013" cy="111125"/>
              </a:xfrm>
              <a:custGeom>
                <a:avLst/>
                <a:gdLst>
                  <a:gd name="T0" fmla="*/ 33 w 223"/>
                  <a:gd name="T1" fmla="*/ 54 h 70"/>
                  <a:gd name="T2" fmla="*/ 191 w 223"/>
                  <a:gd name="T3" fmla="*/ 20 h 70"/>
                  <a:gd name="T4" fmla="*/ 190 w 223"/>
                  <a:gd name="T5" fmla="*/ 15 h 70"/>
                  <a:gd name="T6" fmla="*/ 32 w 223"/>
                  <a:gd name="T7" fmla="*/ 50 h 70"/>
                  <a:gd name="T8" fmla="*/ 33 w 223"/>
                  <a:gd name="T9" fmla="*/ 54 h 70"/>
                  <a:gd name="T10" fmla="*/ 34 w 223"/>
                  <a:gd name="T11" fmla="*/ 31 h 70"/>
                  <a:gd name="T12" fmla="*/ 0 w 223"/>
                  <a:gd name="T13" fmla="*/ 59 h 70"/>
                  <a:gd name="T14" fmla="*/ 43 w 223"/>
                  <a:gd name="T15" fmla="*/ 70 h 70"/>
                  <a:gd name="T16" fmla="*/ 34 w 223"/>
                  <a:gd name="T17" fmla="*/ 31 h 70"/>
                  <a:gd name="T18" fmla="*/ 188 w 223"/>
                  <a:gd name="T19" fmla="*/ 38 h 70"/>
                  <a:gd name="T20" fmla="*/ 223 w 223"/>
                  <a:gd name="T21" fmla="*/ 10 h 70"/>
                  <a:gd name="T22" fmla="*/ 180 w 223"/>
                  <a:gd name="T23" fmla="*/ 0 h 70"/>
                  <a:gd name="T24" fmla="*/ 188 w 223"/>
                  <a:gd name="T25"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70">
                    <a:moveTo>
                      <a:pt x="33" y="54"/>
                    </a:moveTo>
                    <a:lnTo>
                      <a:pt x="191" y="20"/>
                    </a:lnTo>
                    <a:lnTo>
                      <a:pt x="190" y="15"/>
                    </a:lnTo>
                    <a:lnTo>
                      <a:pt x="32" y="50"/>
                    </a:lnTo>
                    <a:lnTo>
                      <a:pt x="33" y="54"/>
                    </a:lnTo>
                    <a:close/>
                    <a:moveTo>
                      <a:pt x="34" y="31"/>
                    </a:moveTo>
                    <a:lnTo>
                      <a:pt x="0" y="59"/>
                    </a:lnTo>
                    <a:lnTo>
                      <a:pt x="43" y="70"/>
                    </a:lnTo>
                    <a:lnTo>
                      <a:pt x="34" y="31"/>
                    </a:lnTo>
                    <a:close/>
                    <a:moveTo>
                      <a:pt x="188" y="38"/>
                    </a:moveTo>
                    <a:lnTo>
                      <a:pt x="223" y="10"/>
                    </a:lnTo>
                    <a:lnTo>
                      <a:pt x="180" y="0"/>
                    </a:lnTo>
                    <a:lnTo>
                      <a:pt x="18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11" name="Freeform 1810"/>
              <p:cNvSpPr>
                <a:spLocks noEditPoints="1"/>
              </p:cNvSpPr>
              <p:nvPr/>
            </p:nvSpPr>
            <p:spPr bwMode="auto">
              <a:xfrm>
                <a:off x="3668713" y="1572521"/>
                <a:ext cx="195263" cy="317500"/>
              </a:xfrm>
              <a:custGeom>
                <a:avLst/>
                <a:gdLst>
                  <a:gd name="T0" fmla="*/ 103 w 123"/>
                  <a:gd name="T1" fmla="*/ 27 h 200"/>
                  <a:gd name="T2" fmla="*/ 15 w 123"/>
                  <a:gd name="T3" fmla="*/ 171 h 200"/>
                  <a:gd name="T4" fmla="*/ 19 w 123"/>
                  <a:gd name="T5" fmla="*/ 173 h 200"/>
                  <a:gd name="T6" fmla="*/ 108 w 123"/>
                  <a:gd name="T7" fmla="*/ 29 h 200"/>
                  <a:gd name="T8" fmla="*/ 103 w 123"/>
                  <a:gd name="T9" fmla="*/ 27 h 200"/>
                  <a:gd name="T10" fmla="*/ 119 w 123"/>
                  <a:gd name="T11" fmla="*/ 44 h 200"/>
                  <a:gd name="T12" fmla="*/ 123 w 123"/>
                  <a:gd name="T13" fmla="*/ 0 h 200"/>
                  <a:gd name="T14" fmla="*/ 85 w 123"/>
                  <a:gd name="T15" fmla="*/ 23 h 200"/>
                  <a:gd name="T16" fmla="*/ 119 w 123"/>
                  <a:gd name="T17" fmla="*/ 44 h 200"/>
                  <a:gd name="T18" fmla="*/ 4 w 123"/>
                  <a:gd name="T19" fmla="*/ 156 h 200"/>
                  <a:gd name="T20" fmla="*/ 0 w 123"/>
                  <a:gd name="T21" fmla="*/ 200 h 200"/>
                  <a:gd name="T22" fmla="*/ 38 w 123"/>
                  <a:gd name="T23" fmla="*/ 177 h 200"/>
                  <a:gd name="T24" fmla="*/ 4 w 123"/>
                  <a:gd name="T25" fmla="*/ 15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200">
                    <a:moveTo>
                      <a:pt x="103" y="27"/>
                    </a:moveTo>
                    <a:lnTo>
                      <a:pt x="15" y="171"/>
                    </a:lnTo>
                    <a:lnTo>
                      <a:pt x="19" y="173"/>
                    </a:lnTo>
                    <a:lnTo>
                      <a:pt x="108" y="29"/>
                    </a:lnTo>
                    <a:lnTo>
                      <a:pt x="103" y="27"/>
                    </a:lnTo>
                    <a:close/>
                    <a:moveTo>
                      <a:pt x="119" y="44"/>
                    </a:moveTo>
                    <a:lnTo>
                      <a:pt x="123" y="0"/>
                    </a:lnTo>
                    <a:lnTo>
                      <a:pt x="85" y="23"/>
                    </a:lnTo>
                    <a:lnTo>
                      <a:pt x="119" y="44"/>
                    </a:lnTo>
                    <a:close/>
                    <a:moveTo>
                      <a:pt x="4" y="156"/>
                    </a:moveTo>
                    <a:lnTo>
                      <a:pt x="0" y="200"/>
                    </a:lnTo>
                    <a:lnTo>
                      <a:pt x="38" y="177"/>
                    </a:lnTo>
                    <a:lnTo>
                      <a:pt x="4" y="15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12" name="Freeform 1811"/>
              <p:cNvSpPr>
                <a:spLocks noEditPoints="1"/>
              </p:cNvSpPr>
              <p:nvPr/>
            </p:nvSpPr>
            <p:spPr bwMode="auto">
              <a:xfrm>
                <a:off x="3459163" y="1670946"/>
                <a:ext cx="171450" cy="219075"/>
              </a:xfrm>
              <a:custGeom>
                <a:avLst/>
                <a:gdLst>
                  <a:gd name="T0" fmla="*/ 22 w 108"/>
                  <a:gd name="T1" fmla="*/ 24 h 138"/>
                  <a:gd name="T2" fmla="*/ 90 w 108"/>
                  <a:gd name="T3" fmla="*/ 111 h 138"/>
                  <a:gd name="T4" fmla="*/ 86 w 108"/>
                  <a:gd name="T5" fmla="*/ 114 h 138"/>
                  <a:gd name="T6" fmla="*/ 18 w 108"/>
                  <a:gd name="T7" fmla="*/ 27 h 138"/>
                  <a:gd name="T8" fmla="*/ 22 w 108"/>
                  <a:gd name="T9" fmla="*/ 24 h 138"/>
                  <a:gd name="T10" fmla="*/ 8 w 108"/>
                  <a:gd name="T11" fmla="*/ 43 h 138"/>
                  <a:gd name="T12" fmla="*/ 0 w 108"/>
                  <a:gd name="T13" fmla="*/ 0 h 138"/>
                  <a:gd name="T14" fmla="*/ 40 w 108"/>
                  <a:gd name="T15" fmla="*/ 19 h 138"/>
                  <a:gd name="T16" fmla="*/ 8 w 108"/>
                  <a:gd name="T17" fmla="*/ 43 h 138"/>
                  <a:gd name="T18" fmla="*/ 100 w 108"/>
                  <a:gd name="T19" fmla="*/ 95 h 138"/>
                  <a:gd name="T20" fmla="*/ 108 w 108"/>
                  <a:gd name="T21" fmla="*/ 138 h 138"/>
                  <a:gd name="T22" fmla="*/ 68 w 108"/>
                  <a:gd name="T23" fmla="*/ 119 h 138"/>
                  <a:gd name="T24" fmla="*/ 100 w 108"/>
                  <a:gd name="T25" fmla="*/ 9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8">
                    <a:moveTo>
                      <a:pt x="22" y="24"/>
                    </a:moveTo>
                    <a:lnTo>
                      <a:pt x="90" y="111"/>
                    </a:lnTo>
                    <a:lnTo>
                      <a:pt x="86" y="114"/>
                    </a:lnTo>
                    <a:lnTo>
                      <a:pt x="18" y="27"/>
                    </a:lnTo>
                    <a:lnTo>
                      <a:pt x="22" y="24"/>
                    </a:lnTo>
                    <a:close/>
                    <a:moveTo>
                      <a:pt x="8" y="43"/>
                    </a:moveTo>
                    <a:lnTo>
                      <a:pt x="0" y="0"/>
                    </a:lnTo>
                    <a:lnTo>
                      <a:pt x="40" y="19"/>
                    </a:lnTo>
                    <a:lnTo>
                      <a:pt x="8" y="43"/>
                    </a:lnTo>
                    <a:close/>
                    <a:moveTo>
                      <a:pt x="100" y="95"/>
                    </a:moveTo>
                    <a:lnTo>
                      <a:pt x="108" y="138"/>
                    </a:lnTo>
                    <a:lnTo>
                      <a:pt x="68" y="119"/>
                    </a:lnTo>
                    <a:lnTo>
                      <a:pt x="100" y="9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grpSp>
          <p:nvGrpSpPr>
            <p:cNvPr id="1775" name="Group 1774"/>
            <p:cNvGrpSpPr/>
            <p:nvPr/>
          </p:nvGrpSpPr>
          <p:grpSpPr>
            <a:xfrm>
              <a:off x="4514849" y="473075"/>
              <a:ext cx="187326" cy="592364"/>
              <a:chOff x="4514849" y="473075"/>
              <a:chExt cx="365125" cy="592364"/>
            </a:xfrm>
          </p:grpSpPr>
          <p:sp>
            <p:nvSpPr>
              <p:cNvPr id="1787" name="Freeform 1786"/>
              <p:cNvSpPr>
                <a:spLocks noEditPoints="1"/>
              </p:cNvSpPr>
              <p:nvPr/>
            </p:nvSpPr>
            <p:spPr bwMode="auto">
              <a:xfrm>
                <a:off x="4518024" y="473075"/>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88" name="Freeform 1787"/>
              <p:cNvSpPr>
                <a:spLocks noEditPoints="1"/>
              </p:cNvSpPr>
              <p:nvPr/>
            </p:nvSpPr>
            <p:spPr bwMode="auto">
              <a:xfrm>
                <a:off x="4514849" y="604838"/>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89" name="Freeform 1788"/>
              <p:cNvSpPr>
                <a:spLocks noEditPoints="1"/>
              </p:cNvSpPr>
              <p:nvPr/>
            </p:nvSpPr>
            <p:spPr bwMode="auto">
              <a:xfrm>
                <a:off x="4515645" y="736601"/>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90" name="Freeform 1789"/>
              <p:cNvSpPr>
                <a:spLocks noEditPoints="1"/>
              </p:cNvSpPr>
              <p:nvPr/>
            </p:nvSpPr>
            <p:spPr bwMode="auto">
              <a:xfrm>
                <a:off x="4515645" y="863033"/>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91" name="Freeform 1790"/>
              <p:cNvSpPr>
                <a:spLocks noEditPoints="1"/>
              </p:cNvSpPr>
              <p:nvPr/>
            </p:nvSpPr>
            <p:spPr bwMode="auto">
              <a:xfrm>
                <a:off x="4514849" y="990827"/>
                <a:ext cx="361950" cy="74612"/>
              </a:xfrm>
              <a:custGeom>
                <a:avLst/>
                <a:gdLst>
                  <a:gd name="T0" fmla="*/ 188 w 228"/>
                  <a:gd name="T1" fmla="*/ 22 h 47"/>
                  <a:gd name="T2" fmla="*/ 40 w 228"/>
                  <a:gd name="T3" fmla="*/ 22 h 47"/>
                  <a:gd name="T4" fmla="*/ 40 w 228"/>
                  <a:gd name="T5" fmla="*/ 25 h 47"/>
                  <a:gd name="T6" fmla="*/ 188 w 228"/>
                  <a:gd name="T7" fmla="*/ 25 h 47"/>
                  <a:gd name="T8" fmla="*/ 188 w 228"/>
                  <a:gd name="T9" fmla="*/ 22 h 47"/>
                  <a:gd name="T10" fmla="*/ 180 w 228"/>
                  <a:gd name="T11" fmla="*/ 47 h 47"/>
                  <a:gd name="T12" fmla="*/ 228 w 228"/>
                  <a:gd name="T13" fmla="*/ 24 h 47"/>
                  <a:gd name="T14" fmla="*/ 180 w 228"/>
                  <a:gd name="T15" fmla="*/ 0 h 47"/>
                  <a:gd name="T16" fmla="*/ 180 w 228"/>
                  <a:gd name="T17" fmla="*/ 47 h 47"/>
                  <a:gd name="T18" fmla="*/ 48 w 228"/>
                  <a:gd name="T19" fmla="*/ 0 h 47"/>
                  <a:gd name="T20" fmla="*/ 0 w 228"/>
                  <a:gd name="T21" fmla="*/ 24 h 47"/>
                  <a:gd name="T22" fmla="*/ 48 w 228"/>
                  <a:gd name="T23" fmla="*/ 47 h 47"/>
                  <a:gd name="T24" fmla="*/ 48 w 228"/>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7">
                    <a:moveTo>
                      <a:pt x="188" y="22"/>
                    </a:moveTo>
                    <a:lnTo>
                      <a:pt x="40" y="22"/>
                    </a:lnTo>
                    <a:lnTo>
                      <a:pt x="40" y="25"/>
                    </a:lnTo>
                    <a:lnTo>
                      <a:pt x="188" y="25"/>
                    </a:lnTo>
                    <a:lnTo>
                      <a:pt x="188" y="22"/>
                    </a:lnTo>
                    <a:close/>
                    <a:moveTo>
                      <a:pt x="180" y="47"/>
                    </a:moveTo>
                    <a:lnTo>
                      <a:pt x="228" y="24"/>
                    </a:lnTo>
                    <a:lnTo>
                      <a:pt x="180" y="0"/>
                    </a:lnTo>
                    <a:lnTo>
                      <a:pt x="180" y="47"/>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sp>
          <p:nvSpPr>
            <p:cNvPr id="1776" name="Freeform 1775"/>
            <p:cNvSpPr>
              <a:spLocks noEditPoints="1"/>
            </p:cNvSpPr>
            <p:nvPr/>
          </p:nvSpPr>
          <p:spPr bwMode="auto">
            <a:xfrm>
              <a:off x="4849745" y="601542"/>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3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3"/>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77" name="Freeform 1776"/>
            <p:cNvSpPr>
              <a:spLocks noEditPoints="1"/>
            </p:cNvSpPr>
            <p:nvPr/>
          </p:nvSpPr>
          <p:spPr bwMode="auto">
            <a:xfrm>
              <a:off x="4852170" y="468642"/>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78" name="Freeform 1777"/>
            <p:cNvSpPr>
              <a:spLocks noEditPoints="1"/>
            </p:cNvSpPr>
            <p:nvPr/>
          </p:nvSpPr>
          <p:spPr bwMode="auto">
            <a:xfrm>
              <a:off x="4851701" y="743967"/>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79" name="Freeform 1778"/>
            <p:cNvSpPr>
              <a:spLocks noEditPoints="1"/>
            </p:cNvSpPr>
            <p:nvPr/>
          </p:nvSpPr>
          <p:spPr bwMode="auto">
            <a:xfrm>
              <a:off x="4852869" y="996163"/>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80" name="Freeform 1779"/>
            <p:cNvSpPr>
              <a:spLocks noEditPoints="1"/>
            </p:cNvSpPr>
            <p:nvPr/>
          </p:nvSpPr>
          <p:spPr bwMode="auto">
            <a:xfrm>
              <a:off x="4851701" y="872447"/>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81" name="Rectangle 1780"/>
            <p:cNvSpPr/>
            <p:nvPr/>
          </p:nvSpPr>
          <p:spPr>
            <a:xfrm>
              <a:off x="0" y="1355079"/>
              <a:ext cx="963295" cy="525780"/>
            </a:xfrm>
            <a:prstGeom prst="rect">
              <a:avLst/>
            </a:prstGeom>
          </p:spPr>
          <p:txBody>
            <a:bodyPr wrap="square">
              <a:noAutofit/>
            </a:bodyPr>
            <a:lstStyle/>
            <a:p>
              <a:pPr marL="115718" indent="-115718">
                <a:buFont typeface="Calibri"/>
                <a:buChar char="₋"/>
              </a:pPr>
              <a:r>
                <a:rPr lang="en-US" sz="1400" dirty="0">
                  <a:solidFill>
                    <a:srgbClr val="000000"/>
                  </a:solidFill>
                  <a:ea typeface="SimSun"/>
                  <a:cs typeface="Times New Roman"/>
                </a:rPr>
                <a:t>BLAST Analysis</a:t>
              </a:r>
            </a:p>
            <a:p>
              <a:pPr marL="115718" indent="-115718">
                <a:buFont typeface="Calibri"/>
                <a:buChar char="₋"/>
              </a:pPr>
              <a:r>
                <a:rPr lang="en-US" sz="1400" dirty="0">
                  <a:solidFill>
                    <a:srgbClr val="000000"/>
                  </a:solidFill>
                  <a:ea typeface="SimSun"/>
                  <a:cs typeface="Times New Roman"/>
                </a:rPr>
                <a:t>Local Machine Learning</a:t>
              </a:r>
            </a:p>
            <a:p>
              <a:pPr marL="115718" indent="-115718">
                <a:buFont typeface="Calibri"/>
                <a:buChar char="₋"/>
              </a:pPr>
              <a:r>
                <a:rPr lang="en-US" sz="1400" dirty="0">
                  <a:solidFill>
                    <a:srgbClr val="000000"/>
                  </a:solidFill>
                  <a:ea typeface="SimSun"/>
                  <a:cs typeface="Times New Roman"/>
                </a:rPr>
                <a:t>Pleasingly Parallel</a:t>
              </a:r>
            </a:p>
          </p:txBody>
        </p:sp>
        <p:sp>
          <p:nvSpPr>
            <p:cNvPr id="1782" name="TextBox 520"/>
            <p:cNvSpPr txBox="1"/>
            <p:nvPr/>
          </p:nvSpPr>
          <p:spPr>
            <a:xfrm>
              <a:off x="907956" y="1348863"/>
              <a:ext cx="1036955" cy="633730"/>
            </a:xfrm>
            <a:prstGeom prst="rect">
              <a:avLst/>
            </a:prstGeom>
            <a:noFill/>
          </p:spPr>
          <p:txBody>
            <a:bodyPr wrap="square" rtlCol="0">
              <a:noAutofit/>
            </a:bodyPr>
            <a:lstStyle/>
            <a:p>
              <a:pPr marL="115718" indent="-115718">
                <a:buFont typeface="Calibri"/>
                <a:buChar char="₋"/>
              </a:pPr>
              <a:r>
                <a:rPr lang="en-US" sz="1400" dirty="0">
                  <a:solidFill>
                    <a:srgbClr val="000000"/>
                  </a:solidFill>
                  <a:ea typeface="SimSun"/>
                  <a:cs typeface="Times New Roman"/>
                </a:rPr>
                <a:t>High Energy Physics (HEP) Histograms,</a:t>
              </a:r>
            </a:p>
            <a:p>
              <a:pPr marL="115718" indent="-115718">
                <a:buFont typeface="Calibri"/>
                <a:buChar char="₋"/>
              </a:pPr>
              <a:r>
                <a:rPr lang="en-US" sz="1400" dirty="0">
                  <a:solidFill>
                    <a:srgbClr val="000000"/>
                  </a:solidFill>
                  <a:ea typeface="SimSun"/>
                  <a:cs typeface="Times New Roman"/>
                </a:rPr>
                <a:t>Web search</a:t>
              </a:r>
            </a:p>
            <a:p>
              <a:pPr marL="115718" indent="-115718">
                <a:buFont typeface="Calibri"/>
                <a:buChar char="₋"/>
              </a:pPr>
              <a:r>
                <a:rPr lang="en-US" sz="1400" dirty="0">
                  <a:solidFill>
                    <a:srgbClr val="000000"/>
                  </a:solidFill>
                  <a:ea typeface="SimSun"/>
                  <a:cs typeface="Times New Roman"/>
                </a:rPr>
                <a:t>Recommender Engines</a:t>
              </a:r>
            </a:p>
          </p:txBody>
        </p:sp>
        <p:sp>
          <p:nvSpPr>
            <p:cNvPr id="1783" name="TextBox 521"/>
            <p:cNvSpPr txBox="1"/>
            <p:nvPr/>
          </p:nvSpPr>
          <p:spPr>
            <a:xfrm>
              <a:off x="1942896" y="1351309"/>
              <a:ext cx="1082878" cy="633730"/>
            </a:xfrm>
            <a:prstGeom prst="rect">
              <a:avLst/>
            </a:prstGeom>
            <a:noFill/>
          </p:spPr>
          <p:txBody>
            <a:bodyPr wrap="square" rtlCol="0">
              <a:noAutofit/>
            </a:bodyPr>
            <a:lstStyle/>
            <a:p>
              <a:pPr marL="115718" indent="-115718">
                <a:buFont typeface="Calibri"/>
                <a:buChar char="₋"/>
              </a:pPr>
              <a:r>
                <a:rPr lang="en-US" sz="1400" dirty="0">
                  <a:solidFill>
                    <a:srgbClr val="000000"/>
                  </a:solidFill>
                  <a:ea typeface="SimSun"/>
                  <a:cs typeface="Times New Roman"/>
                </a:rPr>
                <a:t>Expectation Maximization</a:t>
              </a:r>
            </a:p>
            <a:p>
              <a:pPr marL="115718" indent="-115718">
                <a:buFont typeface="Calibri"/>
                <a:buChar char="₋"/>
              </a:pPr>
              <a:r>
                <a:rPr lang="en-US" sz="1400" dirty="0">
                  <a:solidFill>
                    <a:srgbClr val="000000"/>
                  </a:solidFill>
                  <a:ea typeface="SimSun"/>
                  <a:cs typeface="Times New Roman"/>
                </a:rPr>
                <a:t>Clustering </a:t>
              </a:r>
            </a:p>
            <a:p>
              <a:pPr marL="115718" indent="-115718">
                <a:buFont typeface="Calibri"/>
                <a:buChar char="₋"/>
              </a:pPr>
              <a:r>
                <a:rPr lang="en-US" sz="1400" dirty="0">
                  <a:solidFill>
                    <a:srgbClr val="000000"/>
                  </a:solidFill>
                  <a:ea typeface="SimSun"/>
                  <a:cs typeface="Times New Roman"/>
                </a:rPr>
                <a:t>Linear Algebra</a:t>
              </a:r>
            </a:p>
            <a:p>
              <a:pPr marL="115718" indent="-115718">
                <a:buFont typeface="Calibri"/>
                <a:buChar char="₋"/>
              </a:pPr>
              <a:r>
                <a:rPr lang="en-US" sz="1400" dirty="0">
                  <a:solidFill>
                    <a:srgbClr val="000000"/>
                  </a:solidFill>
                  <a:ea typeface="SimSun"/>
                  <a:cs typeface="Times New Roman"/>
                </a:rPr>
                <a:t>PageRank</a:t>
              </a:r>
            </a:p>
          </p:txBody>
        </p:sp>
        <p:sp>
          <p:nvSpPr>
            <p:cNvPr id="1784" name="TextBox 522"/>
            <p:cNvSpPr txBox="1"/>
            <p:nvPr/>
          </p:nvSpPr>
          <p:spPr>
            <a:xfrm>
              <a:off x="2994900" y="1344276"/>
              <a:ext cx="912495" cy="525780"/>
            </a:xfrm>
            <a:prstGeom prst="rect">
              <a:avLst/>
            </a:prstGeom>
            <a:noFill/>
          </p:spPr>
          <p:txBody>
            <a:bodyPr wrap="square" rtlCol="0">
              <a:noAutofit/>
            </a:bodyPr>
            <a:lstStyle/>
            <a:p>
              <a:pPr marL="115718" indent="-115718">
                <a:buFont typeface="Calibri"/>
                <a:buChar char="₋"/>
              </a:pPr>
              <a:r>
                <a:rPr lang="en-US" sz="1400" dirty="0">
                  <a:solidFill>
                    <a:srgbClr val="000000"/>
                  </a:solidFill>
                  <a:ea typeface="SimSun"/>
                  <a:cs typeface="Times New Roman"/>
                </a:rPr>
                <a:t>Classic MPI</a:t>
              </a:r>
            </a:p>
            <a:p>
              <a:pPr marL="115718" indent="-115718">
                <a:buFont typeface="Calibri"/>
                <a:buChar char="₋"/>
              </a:pPr>
              <a:r>
                <a:rPr lang="en-US" sz="1400" dirty="0">
                  <a:solidFill>
                    <a:srgbClr val="000000"/>
                  </a:solidFill>
                  <a:ea typeface="SimSun"/>
                  <a:cs typeface="Times New Roman"/>
                </a:rPr>
                <a:t>PDE Solvers and Particle Dynamics</a:t>
              </a:r>
            </a:p>
            <a:p>
              <a:pPr marL="115718" indent="-115718">
                <a:buFont typeface="Calibri"/>
                <a:buChar char="₋"/>
              </a:pPr>
              <a:r>
                <a:rPr lang="en-US" sz="1400" dirty="0">
                  <a:solidFill>
                    <a:srgbClr val="000000"/>
                  </a:solidFill>
                  <a:ea typeface="SimSun"/>
                  <a:cs typeface="Times New Roman"/>
                </a:rPr>
                <a:t>Graph</a:t>
              </a:r>
            </a:p>
          </p:txBody>
        </p:sp>
        <p:sp>
          <p:nvSpPr>
            <p:cNvPr id="1785" name="TextBox 523"/>
            <p:cNvSpPr txBox="1"/>
            <p:nvPr/>
          </p:nvSpPr>
          <p:spPr>
            <a:xfrm>
              <a:off x="3899879" y="1344365"/>
              <a:ext cx="1054100" cy="525780"/>
            </a:xfrm>
            <a:prstGeom prst="rect">
              <a:avLst/>
            </a:prstGeom>
            <a:noFill/>
          </p:spPr>
          <p:txBody>
            <a:bodyPr wrap="square" rtlCol="0">
              <a:noAutofit/>
            </a:bodyPr>
            <a:lstStyle/>
            <a:p>
              <a:pPr marL="115718" indent="-115718">
                <a:buFont typeface="Calibri"/>
                <a:buChar char="₋"/>
              </a:pPr>
              <a:r>
                <a:rPr lang="en-US" sz="1400" dirty="0">
                  <a:solidFill>
                    <a:srgbClr val="000000"/>
                  </a:solidFill>
                  <a:ea typeface="SimSun"/>
                  <a:cs typeface="Times New Roman"/>
                </a:rPr>
                <a:t>Streaming images from Synchrotron sources, Telescopes, </a:t>
              </a:r>
              <a:br>
                <a:rPr lang="en-US" sz="1400" dirty="0">
                  <a:solidFill>
                    <a:srgbClr val="000000"/>
                  </a:solidFill>
                  <a:ea typeface="SimSun"/>
                  <a:cs typeface="Times New Roman"/>
                </a:rPr>
              </a:br>
              <a:r>
                <a:rPr lang="en-US" sz="1400" dirty="0">
                  <a:solidFill>
                    <a:srgbClr val="000000"/>
                  </a:solidFill>
                  <a:ea typeface="SimSun"/>
                  <a:cs typeface="Times New Roman"/>
                </a:rPr>
                <a:t>Internet  of Things</a:t>
              </a:r>
            </a:p>
          </p:txBody>
        </p:sp>
        <p:sp>
          <p:nvSpPr>
            <p:cNvPr id="1786" name="TextBox 524"/>
            <p:cNvSpPr txBox="1"/>
            <p:nvPr/>
          </p:nvSpPr>
          <p:spPr>
            <a:xfrm>
              <a:off x="4949705" y="1355247"/>
              <a:ext cx="1003419" cy="417195"/>
            </a:xfrm>
            <a:prstGeom prst="rect">
              <a:avLst/>
            </a:prstGeom>
            <a:noFill/>
          </p:spPr>
          <p:txBody>
            <a:bodyPr wrap="square" rtlCol="0">
              <a:noAutofit/>
            </a:bodyPr>
            <a:lstStyle/>
            <a:p>
              <a:pPr marL="115718" indent="-115718">
                <a:buFont typeface="Calibri"/>
                <a:buChar char="₋"/>
              </a:pPr>
              <a:r>
                <a:rPr lang="en-US" sz="1400" dirty="0">
                  <a:solidFill>
                    <a:srgbClr val="000000"/>
                  </a:solidFill>
                  <a:ea typeface="SimSun"/>
                  <a:cs typeface="Times New Roman"/>
                </a:rPr>
                <a:t>Difficult to parallelize  </a:t>
              </a:r>
            </a:p>
            <a:p>
              <a:pPr marL="115718" indent="-115718">
                <a:buFont typeface="Calibri"/>
                <a:buChar char="₋"/>
              </a:pPr>
              <a:r>
                <a:rPr lang="en-US" sz="1400" dirty="0">
                  <a:solidFill>
                    <a:srgbClr val="000000"/>
                  </a:solidFill>
                  <a:ea typeface="SimSun"/>
                  <a:cs typeface="Times New Roman"/>
                </a:rPr>
                <a:t>asynchronous parallel </a:t>
              </a:r>
            </a:p>
            <a:p>
              <a:r>
                <a:rPr lang="en-US" sz="1400" dirty="0">
                  <a:solidFill>
                    <a:srgbClr val="000000"/>
                  </a:solidFill>
                  <a:ea typeface="SimSun"/>
                  <a:cs typeface="Times New Roman"/>
                </a:rPr>
                <a:t>   Graph</a:t>
              </a:r>
            </a:p>
          </p:txBody>
        </p:sp>
      </p:grpSp>
      <p:sp>
        <p:nvSpPr>
          <p:cNvPr id="443" name="Rectangle 442"/>
          <p:cNvSpPr/>
          <p:nvPr/>
        </p:nvSpPr>
        <p:spPr bwMode="auto">
          <a:xfrm>
            <a:off x="3910033" y="1772441"/>
            <a:ext cx="6128756" cy="2274494"/>
          </a:xfrm>
          <a:prstGeom prst="rect">
            <a:avLst/>
          </a:prstGeom>
          <a:noFill/>
          <a:ln w="50800" cap="flat" cmpd="sng" algn="ctr">
            <a:solidFill>
              <a:srgbClr val="C00000"/>
            </a:solidFill>
            <a:prstDash val="solid"/>
            <a:round/>
            <a:headEnd type="none" w="med" len="med"/>
            <a:tailEnd type="none" w="med" len="med"/>
          </a:ln>
          <a:effectLst/>
        </p:spPr>
        <p:txBody>
          <a:bodyPr vert="horz" wrap="square" lIns="91308" tIns="45660" rIns="91308" bIns="45660" numCol="1" rtlCol="0" anchor="t" anchorCtr="0" compatLnSpc="1">
            <a:prstTxWarp prst="textNoShape">
              <a:avLst/>
            </a:prstTxWarp>
          </a:bodyPr>
          <a:lstStyle/>
          <a:p>
            <a:pPr eaLnBrk="0" fontAlgn="base" hangingPunct="0">
              <a:spcBef>
                <a:spcPct val="0"/>
              </a:spcBef>
              <a:spcAft>
                <a:spcPct val="0"/>
              </a:spcAft>
            </a:pPr>
            <a:endParaRPr lang="en-US" sz="2400" i="1">
              <a:solidFill>
                <a:prstClr val="black"/>
              </a:solidFill>
              <a:latin typeface="Arial" charset="0"/>
              <a:ea typeface="ＭＳ Ｐゴシック" charset="-128"/>
            </a:endParaRPr>
          </a:p>
        </p:txBody>
      </p:sp>
      <p:sp>
        <p:nvSpPr>
          <p:cNvPr id="3" name="TextBox 2"/>
          <p:cNvSpPr txBox="1"/>
          <p:nvPr/>
        </p:nvSpPr>
        <p:spPr>
          <a:xfrm>
            <a:off x="5456082" y="5530075"/>
            <a:ext cx="3474227" cy="384600"/>
          </a:xfrm>
          <a:prstGeom prst="rect">
            <a:avLst/>
          </a:prstGeom>
          <a:noFill/>
        </p:spPr>
        <p:txBody>
          <a:bodyPr wrap="square" lIns="91308" tIns="45660" rIns="91308" bIns="45660" rtlCol="0">
            <a:spAutoFit/>
          </a:bodyPr>
          <a:lstStyle/>
          <a:p>
            <a:r>
              <a:rPr lang="en-US" b="1" dirty="0">
                <a:solidFill>
                  <a:srgbClr val="C00000"/>
                </a:solidFill>
              </a:rPr>
              <a:t>These 3 Paradigms are our Focus</a:t>
            </a:r>
          </a:p>
        </p:txBody>
      </p:sp>
      <p:cxnSp>
        <p:nvCxnSpPr>
          <p:cNvPr id="5" name="Straight Arrow Connector 4"/>
          <p:cNvCxnSpPr/>
          <p:nvPr/>
        </p:nvCxnSpPr>
        <p:spPr>
          <a:xfrm flipV="1">
            <a:off x="8970285" y="5728252"/>
            <a:ext cx="978925" cy="13465"/>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p:cNvCxnSpPr/>
          <p:nvPr/>
        </p:nvCxnSpPr>
        <p:spPr>
          <a:xfrm flipH="1" flipV="1">
            <a:off x="3941295" y="5741719"/>
            <a:ext cx="978925" cy="13465"/>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293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265112"/>
            <a:ext cx="10972800" cy="1143001"/>
          </a:xfrm>
        </p:spPr>
        <p:txBody>
          <a:bodyPr>
            <a:normAutofit/>
          </a:bodyPr>
          <a:lstStyle/>
          <a:p>
            <a:r>
              <a:rPr lang="en-US" alt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Core Machine Learning </a:t>
            </a:r>
            <a:r>
              <a:rPr lang="x-none" altLang="en-US" sz="4000" b="1" kern="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Algorithms</a:t>
            </a:r>
            <a:endParaRPr lang="x-none" alt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sp>
        <p:nvSpPr>
          <p:cNvPr id="3" name="Content Placeholder 2"/>
          <p:cNvSpPr>
            <a:spLocks noGrp="1"/>
          </p:cNvSpPr>
          <p:nvPr>
            <p:ph idx="1"/>
          </p:nvPr>
        </p:nvSpPr>
        <p:spPr>
          <a:xfrm>
            <a:off x="5281877" y="1441289"/>
            <a:ext cx="6761748" cy="4525963"/>
          </a:xfrm>
        </p:spPr>
        <p:txBody>
          <a:bodyPr>
            <a:normAutofit/>
          </a:bodyPr>
          <a:lstStyle/>
          <a:p>
            <a:pPr marL="0" indent="0">
              <a:buNone/>
            </a:pPr>
            <a:r>
              <a:rPr lang="en-US" sz="2000" dirty="0"/>
              <a:t>1.   </a:t>
            </a:r>
            <a:r>
              <a:rPr lang="en-US" sz="2000" dirty="0" err="1"/>
              <a:t>MB_KMeans</a:t>
            </a:r>
            <a:r>
              <a:rPr lang="en-US" sz="2000" dirty="0"/>
              <a:t>: </a:t>
            </a:r>
            <a:r>
              <a:rPr lang="en-US" sz="2000" dirty="0" err="1"/>
              <a:t>minibatch</a:t>
            </a:r>
            <a:r>
              <a:rPr lang="en-US" sz="2000" dirty="0"/>
              <a:t> K-Means</a:t>
            </a:r>
          </a:p>
          <a:p>
            <a:pPr marL="0" indent="0">
              <a:buNone/>
            </a:pPr>
            <a:r>
              <a:rPr lang="en-US" sz="2000" dirty="0"/>
              <a:t>2.   LR: Logistic Regression</a:t>
            </a:r>
          </a:p>
          <a:p>
            <a:pPr marL="0" indent="0">
              <a:buNone/>
            </a:pPr>
            <a:r>
              <a:rPr lang="en-US" sz="2000" dirty="0"/>
              <a:t>3.   Lasso: linear regression with l1 </a:t>
            </a:r>
            <a:r>
              <a:rPr lang="en-US" sz="2000" dirty="0" err="1"/>
              <a:t>regulizer</a:t>
            </a:r>
            <a:r>
              <a:rPr lang="en-US" sz="2000" dirty="0"/>
              <a:t> </a:t>
            </a:r>
          </a:p>
          <a:p>
            <a:pPr marL="0" indent="0">
              <a:buNone/>
            </a:pPr>
            <a:r>
              <a:rPr lang="en-US" sz="2000" dirty="0"/>
              <a:t>4.   SVM: support vector machine</a:t>
            </a:r>
          </a:p>
          <a:p>
            <a:pPr marL="0" indent="0">
              <a:buNone/>
            </a:pPr>
            <a:r>
              <a:rPr lang="en-US" sz="2000" dirty="0"/>
              <a:t>5.   FM: Factorization Machine</a:t>
            </a:r>
          </a:p>
          <a:p>
            <a:pPr marL="0" indent="0">
              <a:buNone/>
            </a:pPr>
            <a:r>
              <a:rPr lang="en-US" sz="2000" dirty="0"/>
              <a:t>6.   CRFs: conditional random fields</a:t>
            </a:r>
          </a:p>
          <a:p>
            <a:pPr marL="0" indent="0">
              <a:buNone/>
            </a:pPr>
            <a:r>
              <a:rPr lang="en-US" sz="2000" dirty="0"/>
              <a:t>7.   NN: neural networks</a:t>
            </a:r>
          </a:p>
          <a:p>
            <a:pPr marL="0" indent="0">
              <a:buNone/>
            </a:pPr>
            <a:r>
              <a:rPr lang="en-US" sz="2000" dirty="0"/>
              <a:t>8.   ID3/C4.5: decision tree</a:t>
            </a:r>
          </a:p>
          <a:p>
            <a:pPr marL="0" indent="0">
              <a:buNone/>
            </a:pPr>
            <a:r>
              <a:rPr lang="en-US" sz="2000" dirty="0"/>
              <a:t>9.   LDA: latent </a:t>
            </a:r>
            <a:r>
              <a:rPr lang="en-US" sz="2000" dirty="0" err="1"/>
              <a:t>dirichlet</a:t>
            </a:r>
            <a:r>
              <a:rPr lang="en-US" sz="2000" dirty="0"/>
              <a:t> allocation</a:t>
            </a:r>
          </a:p>
          <a:p>
            <a:pPr marL="0" indent="0">
              <a:buNone/>
            </a:pPr>
            <a:r>
              <a:rPr lang="en-US" sz="2000" dirty="0"/>
              <a:t>10. KNN: K-nearest neighbor</a:t>
            </a:r>
          </a:p>
          <a:p>
            <a:endParaRPr lang="x-none" altLang="en-US" dirty="0"/>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062" y="1536046"/>
            <a:ext cx="4109769" cy="4787118"/>
          </a:xfrm>
          <a:prstGeom prst="rect">
            <a:avLst/>
          </a:prstGeom>
        </p:spPr>
      </p:pic>
      <p:sp>
        <p:nvSpPr>
          <p:cNvPr id="5" name="Content Placeholder 3"/>
          <p:cNvSpPr txBox="1">
            <a:spLocks/>
          </p:cNvSpPr>
          <p:nvPr/>
        </p:nvSpPr>
        <p:spPr>
          <a:xfrm>
            <a:off x="5337001" y="5168500"/>
            <a:ext cx="4805634" cy="1154664"/>
          </a:xfrm>
          <a:prstGeom prst="rect">
            <a:avLst/>
          </a:prstGeom>
        </p:spPr>
        <p:txBody>
          <a:bodyPr>
            <a:normAutofit/>
          </a:bodyPr>
          <a:lst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spcBef>
                <a:spcPts val="3000"/>
              </a:spcBef>
              <a:buFont typeface="Arial" pitchFamily="34" charset="0"/>
              <a:buNone/>
            </a:pPr>
            <a:r>
              <a:rPr lang="en-US" sz="2000" i="1" dirty="0"/>
              <a:t>They have:</a:t>
            </a:r>
          </a:p>
          <a:p>
            <a:pPr marL="349250" indent="-349250"/>
            <a:r>
              <a:rPr lang="en-US" sz="2000" dirty="0"/>
              <a:t>Iterative computation workload</a:t>
            </a:r>
          </a:p>
          <a:p>
            <a:pPr marL="349250" indent="-349250"/>
            <a:r>
              <a:rPr lang="en-US" sz="2000" dirty="0"/>
              <a:t>High volume of training &amp; model data</a:t>
            </a:r>
          </a:p>
          <a:p>
            <a:endParaRPr lang="en-US" dirty="0"/>
          </a:p>
          <a:p>
            <a:endParaRPr lang="en-US" dirty="0"/>
          </a:p>
          <a:p>
            <a:endParaRPr lang="en-US" dirty="0"/>
          </a:p>
        </p:txBody>
      </p:sp>
    </p:spTree>
    <p:extLst>
      <p:ext uri="{BB962C8B-B14F-4D97-AF65-F5344CB8AC3E}">
        <p14:creationId xmlns:p14="http://schemas.microsoft.com/office/powerpoint/2010/main" val="4289776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255587"/>
            <a:ext cx="10972800" cy="1143001"/>
          </a:xfrm>
        </p:spPr>
        <p:txBody>
          <a:bodyPr>
            <a:normAutofit/>
          </a:bodyPr>
          <a:lstStyle/>
          <a:p>
            <a:r>
              <a:rPr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Summary of the Candidate</a:t>
            </a:r>
            <a:r>
              <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 Algorithms</a:t>
            </a:r>
            <a:endParaRPr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pic>
        <p:nvPicPr>
          <p:cNvPr id="4" name="Content Placeholder 3" descr="summary"/>
          <p:cNvPicPr>
            <a:picLocks noGrp="1" noChangeAspect="1"/>
          </p:cNvPicPr>
          <p:nvPr>
            <p:ph idx="1"/>
          </p:nvPr>
        </p:nvPicPr>
        <p:blipFill>
          <a:blip r:embed="rId2"/>
          <a:stretch>
            <a:fillRect/>
          </a:stretch>
        </p:blipFill>
        <p:spPr>
          <a:xfrm>
            <a:off x="1576136" y="1355424"/>
            <a:ext cx="9045775" cy="4794950"/>
          </a:xfrm>
          <a:prstGeom prst="rect">
            <a:avLst/>
          </a:prstGeom>
        </p:spPr>
      </p:pic>
    </p:spTree>
    <p:extLst>
      <p:ext uri="{BB962C8B-B14F-4D97-AF65-F5344CB8AC3E}">
        <p14:creationId xmlns:p14="http://schemas.microsoft.com/office/powerpoint/2010/main" val="2714872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24349331"/>
              </p:ext>
            </p:extLst>
          </p:nvPr>
        </p:nvGraphicFramePr>
        <p:xfrm>
          <a:off x="401467" y="451412"/>
          <a:ext cx="11333747" cy="6345331"/>
        </p:xfrm>
        <a:graphic>
          <a:graphicData uri="http://schemas.openxmlformats.org/drawingml/2006/table">
            <a:tbl>
              <a:tblPr firstRow="1" firstCol="1" lastRow="1" lastCol="1" bandRow="1" bandCol="1">
                <a:tableStyleId>{5940675A-B579-460E-94D1-54222C63F5DA}</a:tableStyleId>
              </a:tblPr>
              <a:tblGrid>
                <a:gridCol w="1973178">
                  <a:extLst>
                    <a:ext uri="{9D8B030D-6E8A-4147-A177-3AD203B41FA5}">
                      <a16:colId xmlns:a16="http://schemas.microsoft.com/office/drawing/2014/main" val="20000"/>
                    </a:ext>
                  </a:extLst>
                </a:gridCol>
                <a:gridCol w="1964822">
                  <a:extLst>
                    <a:ext uri="{9D8B030D-6E8A-4147-A177-3AD203B41FA5}">
                      <a16:colId xmlns:a16="http://schemas.microsoft.com/office/drawing/2014/main" val="20001"/>
                    </a:ext>
                  </a:extLst>
                </a:gridCol>
                <a:gridCol w="2305168">
                  <a:extLst>
                    <a:ext uri="{9D8B030D-6E8A-4147-A177-3AD203B41FA5}">
                      <a16:colId xmlns:a16="http://schemas.microsoft.com/office/drawing/2014/main" val="20002"/>
                    </a:ext>
                  </a:extLst>
                </a:gridCol>
                <a:gridCol w="1974399">
                  <a:extLst>
                    <a:ext uri="{9D8B030D-6E8A-4147-A177-3AD203B41FA5}">
                      <a16:colId xmlns:a16="http://schemas.microsoft.com/office/drawing/2014/main" val="20003"/>
                    </a:ext>
                  </a:extLst>
                </a:gridCol>
                <a:gridCol w="1387305">
                  <a:extLst>
                    <a:ext uri="{9D8B030D-6E8A-4147-A177-3AD203B41FA5}">
                      <a16:colId xmlns:a16="http://schemas.microsoft.com/office/drawing/2014/main" val="20004"/>
                    </a:ext>
                  </a:extLst>
                </a:gridCol>
                <a:gridCol w="1728875">
                  <a:extLst>
                    <a:ext uri="{9D8B030D-6E8A-4147-A177-3AD203B41FA5}">
                      <a16:colId xmlns:a16="http://schemas.microsoft.com/office/drawing/2014/main" val="20005"/>
                    </a:ext>
                  </a:extLst>
                </a:gridCol>
              </a:tblGrid>
              <a:tr h="240246">
                <a:tc>
                  <a:txBody>
                    <a:bodyPr/>
                    <a:lstStyle/>
                    <a:p>
                      <a:pPr marL="324485" marR="206375" indent="-118745">
                        <a:lnSpc>
                          <a:spcPct val="107000"/>
                        </a:lnSpc>
                        <a:spcBef>
                          <a:spcPts val="0"/>
                        </a:spcBef>
                        <a:spcAft>
                          <a:spcPts val="0"/>
                        </a:spcAft>
                      </a:pPr>
                      <a:r>
                        <a:rPr lang="en-US" sz="1400" b="1" dirty="0">
                          <a:effectLst/>
                        </a:rPr>
                        <a:t>Algorithm</a:t>
                      </a:r>
                      <a:endParaRPr lang="en-US" sz="1400" b="1" dirty="0">
                        <a:effectLst/>
                        <a:latin typeface="Calibri"/>
                        <a:ea typeface="Calibri"/>
                        <a:cs typeface="Times New Roman"/>
                      </a:endParaRPr>
                    </a:p>
                  </a:txBody>
                  <a:tcPr marL="0" marR="0" marT="0" marB="0" anchor="ctr"/>
                </a:tc>
                <a:tc>
                  <a:txBody>
                    <a:bodyPr/>
                    <a:lstStyle/>
                    <a:p>
                      <a:pPr marL="324485" marR="206375" indent="-118745">
                        <a:lnSpc>
                          <a:spcPct val="107000"/>
                        </a:lnSpc>
                        <a:spcBef>
                          <a:spcPts val="0"/>
                        </a:spcBef>
                        <a:spcAft>
                          <a:spcPts val="0"/>
                        </a:spcAft>
                      </a:pPr>
                      <a:r>
                        <a:rPr lang="en-US" sz="1400" b="1" dirty="0">
                          <a:effectLst/>
                        </a:rPr>
                        <a:t>Category</a:t>
                      </a:r>
                      <a:endParaRPr lang="en-US" sz="1400" b="1" dirty="0">
                        <a:effectLst/>
                        <a:latin typeface="Calibri"/>
                        <a:ea typeface="Calibri"/>
                        <a:cs typeface="Times New Roman"/>
                      </a:endParaRPr>
                    </a:p>
                  </a:txBody>
                  <a:tcPr marL="0" marR="0" marT="0" marB="0" anchor="ctr"/>
                </a:tc>
                <a:tc>
                  <a:txBody>
                    <a:bodyPr/>
                    <a:lstStyle/>
                    <a:p>
                      <a:pPr marL="324485" marR="206375" indent="-118745">
                        <a:lnSpc>
                          <a:spcPct val="107000"/>
                        </a:lnSpc>
                        <a:spcBef>
                          <a:spcPts val="0"/>
                        </a:spcBef>
                        <a:spcAft>
                          <a:spcPts val="0"/>
                        </a:spcAft>
                      </a:pPr>
                      <a:r>
                        <a:rPr lang="en-US" sz="1400" b="1" dirty="0">
                          <a:effectLst/>
                        </a:rPr>
                        <a:t>Applications</a:t>
                      </a:r>
                      <a:endParaRPr lang="en-US" sz="1400" b="1" dirty="0">
                        <a:effectLst/>
                        <a:latin typeface="Calibri"/>
                        <a:ea typeface="Calibri"/>
                        <a:cs typeface="Times New Roman"/>
                      </a:endParaRPr>
                    </a:p>
                  </a:txBody>
                  <a:tcPr marL="0" marR="0" marT="0" marB="0" anchor="ctr"/>
                </a:tc>
                <a:tc>
                  <a:txBody>
                    <a:bodyPr/>
                    <a:lstStyle/>
                    <a:p>
                      <a:pPr marL="324485" marR="206375" indent="-118745">
                        <a:lnSpc>
                          <a:spcPct val="107000"/>
                        </a:lnSpc>
                        <a:spcBef>
                          <a:spcPts val="0"/>
                        </a:spcBef>
                        <a:spcAft>
                          <a:spcPts val="0"/>
                        </a:spcAft>
                      </a:pPr>
                      <a:r>
                        <a:rPr lang="en-US" sz="1400" b="1" dirty="0">
                          <a:effectLst/>
                        </a:rPr>
                        <a:t>Features</a:t>
                      </a:r>
                      <a:endParaRPr lang="en-US" sz="1400" b="1" dirty="0">
                        <a:effectLst/>
                        <a:latin typeface="Calibri"/>
                        <a:ea typeface="Calibri"/>
                        <a:cs typeface="Times New Roman"/>
                      </a:endParaRPr>
                    </a:p>
                  </a:txBody>
                  <a:tcPr marL="0" marR="0" marT="0" marB="0" anchor="ctr"/>
                </a:tc>
                <a:tc>
                  <a:txBody>
                    <a:bodyPr/>
                    <a:lstStyle/>
                    <a:p>
                      <a:pPr marL="114300" marR="206375">
                        <a:lnSpc>
                          <a:spcPct val="107000"/>
                        </a:lnSpc>
                        <a:spcBef>
                          <a:spcPts val="0"/>
                        </a:spcBef>
                        <a:spcAft>
                          <a:spcPts val="0"/>
                        </a:spcAft>
                      </a:pPr>
                      <a:r>
                        <a:rPr lang="en-US" sz="1400" b="1" dirty="0">
                          <a:effectLst/>
                        </a:rPr>
                        <a:t>Computation Model</a:t>
                      </a:r>
                      <a:endParaRPr lang="en-US" sz="1400" b="1" dirty="0">
                        <a:effectLst/>
                        <a:latin typeface="Calibri"/>
                        <a:ea typeface="Calibri"/>
                        <a:cs typeface="Times New Roman"/>
                      </a:endParaRPr>
                    </a:p>
                  </a:txBody>
                  <a:tcPr marL="0" marR="0" marT="0" marB="0" anchor="ctr"/>
                </a:tc>
                <a:tc>
                  <a:txBody>
                    <a:bodyPr/>
                    <a:lstStyle/>
                    <a:p>
                      <a:pPr marL="57150" marR="206375">
                        <a:lnSpc>
                          <a:spcPct val="107000"/>
                        </a:lnSpc>
                        <a:spcBef>
                          <a:spcPts val="0"/>
                        </a:spcBef>
                        <a:spcAft>
                          <a:spcPts val="0"/>
                        </a:spcAft>
                      </a:pPr>
                      <a:r>
                        <a:rPr lang="en-US" sz="1400" b="1" dirty="0">
                          <a:effectLst/>
                        </a:rPr>
                        <a:t>Collective Communication</a:t>
                      </a:r>
                      <a:endParaRPr lang="en-US" sz="1400" b="1"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554962">
                <a:tc rowSpan="2">
                  <a:txBody>
                    <a:bodyPr/>
                    <a:lstStyle/>
                    <a:p>
                      <a:pPr marL="120650" marR="114300">
                        <a:lnSpc>
                          <a:spcPct val="107000"/>
                        </a:lnSpc>
                        <a:spcBef>
                          <a:spcPts val="0"/>
                        </a:spcBef>
                        <a:spcAft>
                          <a:spcPts val="0"/>
                        </a:spcAft>
                      </a:pPr>
                      <a:r>
                        <a:rPr lang="en-US" sz="1400" b="1" dirty="0">
                          <a:effectLst/>
                        </a:rPr>
                        <a:t>K-means</a:t>
                      </a:r>
                      <a:endParaRPr lang="en-US" sz="1400" b="1" dirty="0">
                        <a:effectLst/>
                        <a:latin typeface="Calibri"/>
                        <a:ea typeface="Calibri"/>
                        <a:cs typeface="Times New Roman"/>
                      </a:endParaRPr>
                    </a:p>
                  </a:txBody>
                  <a:tcPr marL="0" marR="0" marT="0" marB="0" anchor="ctr"/>
                </a:tc>
                <a:tc rowSpan="2">
                  <a:txBody>
                    <a:bodyPr/>
                    <a:lstStyle/>
                    <a:p>
                      <a:pPr marL="120650" marR="114300">
                        <a:lnSpc>
                          <a:spcPct val="107000"/>
                        </a:lnSpc>
                        <a:spcBef>
                          <a:spcPts val="0"/>
                        </a:spcBef>
                        <a:spcAft>
                          <a:spcPts val="0"/>
                        </a:spcAft>
                      </a:pPr>
                      <a:r>
                        <a:rPr lang="en-US" sz="1400" dirty="0">
                          <a:effectLst/>
                        </a:rPr>
                        <a:t>Clustering</a:t>
                      </a:r>
                      <a:endParaRPr lang="en-US" sz="1400" dirty="0">
                        <a:effectLst/>
                        <a:latin typeface="Calibri"/>
                        <a:ea typeface="Calibri"/>
                        <a:cs typeface="Times New Roman"/>
                      </a:endParaRPr>
                    </a:p>
                  </a:txBody>
                  <a:tcPr marL="0" marR="0" marT="0" marB="0" anchor="ctr"/>
                </a:tc>
                <a:tc rowSpan="2">
                  <a:txBody>
                    <a:bodyPr/>
                    <a:lstStyle/>
                    <a:p>
                      <a:pPr marL="120650" marR="114300">
                        <a:lnSpc>
                          <a:spcPct val="107000"/>
                        </a:lnSpc>
                        <a:spcBef>
                          <a:spcPts val="0"/>
                        </a:spcBef>
                        <a:spcAft>
                          <a:spcPts val="0"/>
                        </a:spcAft>
                      </a:pPr>
                      <a:r>
                        <a:rPr lang="en-US" sz="1400" dirty="0">
                          <a:effectLst/>
                        </a:rPr>
                        <a:t>Most scientific domain</a:t>
                      </a:r>
                      <a:endParaRPr lang="en-US" sz="1400" dirty="0">
                        <a:effectLst/>
                        <a:latin typeface="Calibri"/>
                        <a:ea typeface="Calibri"/>
                        <a:cs typeface="Times New Roman"/>
                      </a:endParaRPr>
                    </a:p>
                  </a:txBody>
                  <a:tcPr marL="0" marR="0" marT="0" marB="0" anchor="ctr"/>
                </a:tc>
                <a:tc rowSpan="2">
                  <a:txBody>
                    <a:bodyPr/>
                    <a:lstStyle/>
                    <a:p>
                      <a:pPr marL="120650" marR="114300">
                        <a:lnSpc>
                          <a:spcPct val="107000"/>
                        </a:lnSpc>
                        <a:spcBef>
                          <a:spcPts val="0"/>
                        </a:spcBef>
                        <a:spcAft>
                          <a:spcPts val="0"/>
                        </a:spcAft>
                      </a:pPr>
                      <a:r>
                        <a:rPr lang="en-US" sz="1400" dirty="0">
                          <a:effectLst/>
                        </a:rPr>
                        <a:t>Vectors</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err="1">
                          <a:effectLst/>
                        </a:rPr>
                        <a:t>AllReduce</a:t>
                      </a:r>
                      <a:endParaRPr lang="en-US" sz="1400" dirty="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err="1">
                          <a:effectLst/>
                        </a:rPr>
                        <a:t>allreduce</a:t>
                      </a:r>
                      <a:r>
                        <a:rPr lang="en-US" sz="1400" dirty="0">
                          <a:effectLst/>
                        </a:rPr>
                        <a:t>, </a:t>
                      </a:r>
                      <a:r>
                        <a:rPr lang="en-US" sz="1400" dirty="0" err="1">
                          <a:effectLst/>
                        </a:rPr>
                        <a:t>regroup+allgather</a:t>
                      </a:r>
                      <a:r>
                        <a:rPr lang="en-US" sz="1400" dirty="0">
                          <a:effectLst/>
                        </a:rPr>
                        <a:t>, </a:t>
                      </a:r>
                      <a:r>
                        <a:rPr lang="en-US" sz="1400" dirty="0" err="1">
                          <a:effectLst/>
                        </a:rPr>
                        <a:t>broadcast+reduce</a:t>
                      </a:r>
                      <a:r>
                        <a:rPr lang="en-US" sz="1400" dirty="0">
                          <a:effectLst/>
                        </a:rPr>
                        <a:t>, </a:t>
                      </a:r>
                      <a:r>
                        <a:rPr lang="en-US" sz="1400" dirty="0" err="1">
                          <a:effectLst/>
                        </a:rPr>
                        <a:t>push+pull</a:t>
                      </a:r>
                      <a:endParaRPr lang="en-US" sz="1400" dirty="0">
                        <a:effectLst/>
                        <a:latin typeface="Calibri"/>
                        <a:ea typeface="Calibri"/>
                        <a:cs typeface="Times New Roman"/>
                      </a:endParaRPr>
                    </a:p>
                  </a:txBody>
                  <a:tcPr marL="0" marR="0" marT="0" marB="0"/>
                </a:tc>
                <a:extLst>
                  <a:ext uri="{0D108BD9-81ED-4DB2-BD59-A6C34878D82A}">
                    <a16:rowId xmlns:a16="http://schemas.microsoft.com/office/drawing/2014/main" val="10001"/>
                  </a:ext>
                </a:extLst>
              </a:tr>
              <a:tr h="15516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20650" marR="114300">
                        <a:lnSpc>
                          <a:spcPct val="107000"/>
                        </a:lnSpc>
                        <a:spcBef>
                          <a:spcPts val="0"/>
                        </a:spcBef>
                        <a:spcAft>
                          <a:spcPts val="0"/>
                        </a:spcAft>
                      </a:pPr>
                      <a:r>
                        <a:rPr lang="en-US" sz="1400">
                          <a:effectLst/>
                        </a:rPr>
                        <a:t>Rotation</a:t>
                      </a:r>
                      <a:endParaRPr lang="en-US" sz="140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a:effectLst/>
                        </a:rPr>
                        <a:t>rotate</a:t>
                      </a:r>
                      <a:endParaRPr lang="en-US" sz="1400" dirty="0">
                        <a:effectLst/>
                        <a:latin typeface="Calibri"/>
                        <a:ea typeface="Calibri"/>
                        <a:cs typeface="Times New Roman"/>
                      </a:endParaRPr>
                    </a:p>
                  </a:txBody>
                  <a:tcPr marL="0" marR="0" marT="0" marB="0"/>
                </a:tc>
                <a:extLst>
                  <a:ext uri="{0D108BD9-81ED-4DB2-BD59-A6C34878D82A}">
                    <a16:rowId xmlns:a16="http://schemas.microsoft.com/office/drawing/2014/main" val="10002"/>
                  </a:ext>
                </a:extLst>
              </a:tr>
              <a:tr h="404119">
                <a:tc>
                  <a:txBody>
                    <a:bodyPr/>
                    <a:lstStyle/>
                    <a:p>
                      <a:pPr marL="120650" marR="114300">
                        <a:lnSpc>
                          <a:spcPct val="107000"/>
                        </a:lnSpc>
                        <a:spcBef>
                          <a:spcPts val="0"/>
                        </a:spcBef>
                        <a:spcAft>
                          <a:spcPts val="0"/>
                        </a:spcAft>
                      </a:pPr>
                      <a:r>
                        <a:rPr lang="en-US" sz="1400" b="1" dirty="0">
                          <a:effectLst/>
                        </a:rPr>
                        <a:t>Multi-class Logistic Regression</a:t>
                      </a:r>
                      <a:endParaRPr lang="en-US" sz="1400" b="1"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Classification</a:t>
                      </a:r>
                      <a:endParaRPr lang="en-US" sz="1400">
                        <a:effectLst/>
                        <a:latin typeface="Calibri"/>
                        <a:ea typeface="Calibri"/>
                        <a:cs typeface="Times New Roman"/>
                      </a:endParaRPr>
                    </a:p>
                  </a:txBody>
                  <a:tcPr marL="0" marR="0" marT="0" marB="0" anchor="ctr"/>
                </a:tc>
                <a:tc>
                  <a:txBody>
                    <a:bodyPr/>
                    <a:lstStyle/>
                    <a:p>
                      <a:pPr marL="114300" marR="114300">
                        <a:lnSpc>
                          <a:spcPct val="107000"/>
                        </a:lnSpc>
                        <a:spcBef>
                          <a:spcPts val="0"/>
                        </a:spcBef>
                        <a:spcAft>
                          <a:spcPts val="0"/>
                        </a:spcAft>
                      </a:pPr>
                      <a:r>
                        <a:rPr lang="en-US" sz="1400">
                          <a:effectLst/>
                        </a:rPr>
                        <a:t>Most scientific domain</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a:effectLst/>
                        </a:rPr>
                        <a:t>Vectors, words</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Rotation</a:t>
                      </a:r>
                      <a:endParaRPr lang="en-US" sz="1400">
                        <a:effectLst/>
                        <a:latin typeface="Calibri"/>
                        <a:ea typeface="Calibri"/>
                        <a:cs typeface="Times New Roman"/>
                      </a:endParaRPr>
                    </a:p>
                  </a:txBody>
                  <a:tcPr marL="0" marR="0" marT="0" marB="0" anchor="ctr"/>
                </a:tc>
                <a:tc>
                  <a:txBody>
                    <a:bodyPr/>
                    <a:lstStyle/>
                    <a:p>
                      <a:pPr marL="57150" marR="114300">
                        <a:lnSpc>
                          <a:spcPct val="100000"/>
                        </a:lnSpc>
                        <a:spcBef>
                          <a:spcPts val="0"/>
                        </a:spcBef>
                        <a:spcAft>
                          <a:spcPts val="0"/>
                        </a:spcAft>
                      </a:pPr>
                      <a:r>
                        <a:rPr lang="en-US" sz="1400" dirty="0">
                          <a:effectLst/>
                        </a:rPr>
                        <a:t>regroup,</a:t>
                      </a:r>
                    </a:p>
                    <a:p>
                      <a:pPr marL="57150" marR="114300">
                        <a:lnSpc>
                          <a:spcPct val="100000"/>
                        </a:lnSpc>
                        <a:spcBef>
                          <a:spcPts val="0"/>
                        </a:spcBef>
                        <a:spcAft>
                          <a:spcPts val="0"/>
                        </a:spcAft>
                      </a:pPr>
                      <a:r>
                        <a:rPr lang="en-US" sz="1400" dirty="0">
                          <a:effectLst/>
                        </a:rPr>
                        <a:t>rotate, </a:t>
                      </a:r>
                    </a:p>
                    <a:p>
                      <a:pPr marL="57150" marR="114300">
                        <a:lnSpc>
                          <a:spcPct val="100000"/>
                        </a:lnSpc>
                        <a:spcBef>
                          <a:spcPts val="0"/>
                        </a:spcBef>
                        <a:spcAft>
                          <a:spcPts val="0"/>
                        </a:spcAft>
                      </a:pPr>
                      <a:r>
                        <a:rPr lang="en-US" sz="1400" dirty="0" err="1">
                          <a:effectLst/>
                        </a:rPr>
                        <a:t>allgather</a:t>
                      </a:r>
                      <a:endParaRPr lang="en-US" sz="1400" dirty="0">
                        <a:effectLst/>
                        <a:latin typeface="Calibri"/>
                        <a:ea typeface="Calibri"/>
                        <a:cs typeface="Times New Roman"/>
                      </a:endParaRPr>
                    </a:p>
                  </a:txBody>
                  <a:tcPr marL="0" marR="0" marT="0" marB="0"/>
                </a:tc>
                <a:extLst>
                  <a:ext uri="{0D108BD9-81ED-4DB2-BD59-A6C34878D82A}">
                    <a16:rowId xmlns:a16="http://schemas.microsoft.com/office/drawing/2014/main" val="10003"/>
                  </a:ext>
                </a:extLst>
              </a:tr>
              <a:tr h="232531">
                <a:tc>
                  <a:txBody>
                    <a:bodyPr/>
                    <a:lstStyle/>
                    <a:p>
                      <a:pPr marL="120650" marR="114300">
                        <a:lnSpc>
                          <a:spcPct val="107000"/>
                        </a:lnSpc>
                        <a:spcBef>
                          <a:spcPts val="0"/>
                        </a:spcBef>
                        <a:spcAft>
                          <a:spcPts val="0"/>
                        </a:spcAft>
                      </a:pPr>
                      <a:r>
                        <a:rPr lang="en-US" sz="1400" b="1" dirty="0">
                          <a:effectLst/>
                        </a:rPr>
                        <a:t>Random Forests</a:t>
                      </a:r>
                      <a:endParaRPr lang="en-US" sz="1400" b="1"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Classification</a:t>
                      </a:r>
                      <a:endParaRPr lang="en-US" sz="1400">
                        <a:effectLst/>
                        <a:latin typeface="Calibri"/>
                        <a:ea typeface="Calibri"/>
                        <a:cs typeface="Times New Roman"/>
                      </a:endParaRPr>
                    </a:p>
                  </a:txBody>
                  <a:tcPr marL="0" marR="0" marT="0" marB="0" anchor="ctr"/>
                </a:tc>
                <a:tc>
                  <a:txBody>
                    <a:bodyPr/>
                    <a:lstStyle/>
                    <a:p>
                      <a:pPr marL="114300" marR="114300">
                        <a:lnSpc>
                          <a:spcPct val="107000"/>
                        </a:lnSpc>
                        <a:spcBef>
                          <a:spcPts val="0"/>
                        </a:spcBef>
                        <a:spcAft>
                          <a:spcPts val="0"/>
                        </a:spcAft>
                      </a:pPr>
                      <a:r>
                        <a:rPr lang="en-US" sz="1400">
                          <a:effectLst/>
                        </a:rPr>
                        <a:t>Most scientific domain</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a:effectLst/>
                        </a:rPr>
                        <a:t>Vectors</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AllReduce</a:t>
                      </a:r>
                      <a:endParaRPr lang="en-US" sz="140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err="1">
                          <a:effectLst/>
                        </a:rPr>
                        <a:t>allreduce</a:t>
                      </a:r>
                      <a:endParaRPr lang="en-US" sz="1400" dirty="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251980">
                <a:tc>
                  <a:txBody>
                    <a:bodyPr/>
                    <a:lstStyle/>
                    <a:p>
                      <a:pPr marL="120650" marR="114300">
                        <a:lnSpc>
                          <a:spcPct val="107000"/>
                        </a:lnSpc>
                        <a:spcBef>
                          <a:spcPts val="0"/>
                        </a:spcBef>
                        <a:spcAft>
                          <a:spcPts val="0"/>
                        </a:spcAft>
                      </a:pPr>
                      <a:r>
                        <a:rPr lang="en-US" sz="1400" b="1" dirty="0">
                          <a:effectLst/>
                        </a:rPr>
                        <a:t>Support Vector Machine</a:t>
                      </a:r>
                      <a:endParaRPr lang="en-US" sz="1400" b="1"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Classification, Regression</a:t>
                      </a:r>
                      <a:endParaRPr lang="en-US" sz="1400">
                        <a:effectLst/>
                        <a:latin typeface="Calibri"/>
                        <a:ea typeface="Calibri"/>
                        <a:cs typeface="Times New Roman"/>
                      </a:endParaRPr>
                    </a:p>
                  </a:txBody>
                  <a:tcPr marL="0" marR="0" marT="0" marB="0" anchor="ctr"/>
                </a:tc>
                <a:tc>
                  <a:txBody>
                    <a:bodyPr/>
                    <a:lstStyle/>
                    <a:p>
                      <a:pPr marL="114300" marR="114300">
                        <a:lnSpc>
                          <a:spcPct val="107000"/>
                        </a:lnSpc>
                        <a:spcBef>
                          <a:spcPts val="0"/>
                        </a:spcBef>
                        <a:spcAft>
                          <a:spcPts val="0"/>
                        </a:spcAft>
                      </a:pPr>
                      <a:r>
                        <a:rPr lang="en-US" sz="1400">
                          <a:effectLst/>
                        </a:rPr>
                        <a:t>Most scientific domain</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a:effectLst/>
                        </a:rPr>
                        <a:t>Vectors</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AllReduce</a:t>
                      </a:r>
                      <a:endParaRPr lang="en-US" sz="140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err="1">
                          <a:effectLst/>
                        </a:rPr>
                        <a:t>allgather</a:t>
                      </a:r>
                      <a:endParaRPr lang="en-US" sz="1400" dirty="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r h="228641">
                <a:tc>
                  <a:txBody>
                    <a:bodyPr/>
                    <a:lstStyle/>
                    <a:p>
                      <a:pPr marL="120650" marR="114300">
                        <a:lnSpc>
                          <a:spcPct val="107000"/>
                        </a:lnSpc>
                        <a:spcBef>
                          <a:spcPts val="0"/>
                        </a:spcBef>
                        <a:spcAft>
                          <a:spcPts val="0"/>
                        </a:spcAft>
                      </a:pPr>
                      <a:r>
                        <a:rPr lang="en-US" sz="1400" b="1" dirty="0">
                          <a:effectLst/>
                        </a:rPr>
                        <a:t>Neural Networks</a:t>
                      </a:r>
                      <a:endParaRPr lang="en-US" sz="1400" b="1"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Classification</a:t>
                      </a:r>
                      <a:endParaRPr lang="en-US" sz="1400">
                        <a:effectLst/>
                        <a:latin typeface="Calibri"/>
                        <a:ea typeface="Calibri"/>
                        <a:cs typeface="Times New Roman"/>
                      </a:endParaRPr>
                    </a:p>
                  </a:txBody>
                  <a:tcPr marL="0" marR="0" marT="0" marB="0" anchor="ctr"/>
                </a:tc>
                <a:tc>
                  <a:txBody>
                    <a:bodyPr/>
                    <a:lstStyle/>
                    <a:p>
                      <a:pPr marL="114300" marR="114300">
                        <a:lnSpc>
                          <a:spcPct val="107000"/>
                        </a:lnSpc>
                        <a:spcBef>
                          <a:spcPts val="0"/>
                        </a:spcBef>
                        <a:spcAft>
                          <a:spcPts val="0"/>
                        </a:spcAft>
                      </a:pPr>
                      <a:r>
                        <a:rPr lang="en-US" sz="1400">
                          <a:effectLst/>
                        </a:rPr>
                        <a:t>Image processing, </a:t>
                      </a:r>
                    </a:p>
                    <a:p>
                      <a:pPr marL="114300" marR="114300">
                        <a:lnSpc>
                          <a:spcPct val="107000"/>
                        </a:lnSpc>
                        <a:spcBef>
                          <a:spcPts val="0"/>
                        </a:spcBef>
                        <a:spcAft>
                          <a:spcPts val="0"/>
                        </a:spcAft>
                      </a:pPr>
                      <a:r>
                        <a:rPr lang="en-US" sz="1400">
                          <a:effectLst/>
                        </a:rPr>
                        <a:t>voice recognition</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a:effectLst/>
                        </a:rPr>
                        <a:t>Vectors</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AllReduce</a:t>
                      </a:r>
                      <a:endParaRPr lang="en-US" sz="140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err="1">
                          <a:effectLst/>
                        </a:rPr>
                        <a:t>allreduce</a:t>
                      </a:r>
                      <a:endParaRPr lang="en-US" sz="1400" dirty="0">
                        <a:effectLst/>
                        <a:latin typeface="Calibri"/>
                        <a:ea typeface="Calibri"/>
                        <a:cs typeface="Times New Roman"/>
                      </a:endParaRPr>
                    </a:p>
                  </a:txBody>
                  <a:tcPr marL="0" marR="0" marT="0" marB="0" anchor="ctr"/>
                </a:tc>
                <a:extLst>
                  <a:ext uri="{0D108BD9-81ED-4DB2-BD59-A6C34878D82A}">
                    <a16:rowId xmlns:a16="http://schemas.microsoft.com/office/drawing/2014/main" val="10006"/>
                  </a:ext>
                </a:extLst>
              </a:tr>
              <a:tr h="376458">
                <a:tc>
                  <a:txBody>
                    <a:bodyPr/>
                    <a:lstStyle/>
                    <a:p>
                      <a:pPr marL="120650" marR="114300">
                        <a:lnSpc>
                          <a:spcPct val="107000"/>
                        </a:lnSpc>
                        <a:spcBef>
                          <a:spcPts val="0"/>
                        </a:spcBef>
                        <a:spcAft>
                          <a:spcPts val="0"/>
                        </a:spcAft>
                      </a:pPr>
                      <a:r>
                        <a:rPr lang="en-US" sz="1400" b="1" dirty="0">
                          <a:effectLst/>
                        </a:rPr>
                        <a:t>Latent </a:t>
                      </a:r>
                      <a:r>
                        <a:rPr lang="en-US" sz="1400" b="1" dirty="0" err="1">
                          <a:effectLst/>
                        </a:rPr>
                        <a:t>Dirichlet</a:t>
                      </a:r>
                      <a:r>
                        <a:rPr lang="en-US" sz="1400" b="1" dirty="0">
                          <a:effectLst/>
                        </a:rPr>
                        <a:t> Allocation</a:t>
                      </a:r>
                      <a:endParaRPr lang="en-US" sz="1400" b="1"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Structure learning  (Latent topic model)</a:t>
                      </a:r>
                      <a:endParaRPr lang="en-US" sz="1400">
                        <a:effectLst/>
                        <a:latin typeface="Calibri"/>
                        <a:ea typeface="Calibri"/>
                        <a:cs typeface="Times New Roman"/>
                      </a:endParaRPr>
                    </a:p>
                  </a:txBody>
                  <a:tcPr marL="0" marR="0" marT="0" marB="0" anchor="ctr"/>
                </a:tc>
                <a:tc>
                  <a:txBody>
                    <a:bodyPr/>
                    <a:lstStyle/>
                    <a:p>
                      <a:pPr marL="114300" marR="114300">
                        <a:lnSpc>
                          <a:spcPct val="107000"/>
                        </a:lnSpc>
                        <a:spcBef>
                          <a:spcPts val="0"/>
                        </a:spcBef>
                        <a:spcAft>
                          <a:spcPts val="0"/>
                        </a:spcAft>
                      </a:pPr>
                      <a:r>
                        <a:rPr lang="en-US" sz="1400" dirty="0">
                          <a:effectLst/>
                        </a:rPr>
                        <a:t>Text mining, Bioinformatics, Image Processing</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a:effectLst/>
                        </a:rPr>
                        <a:t>Sparse vectors; Bag of words</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a:effectLst/>
                        </a:rPr>
                        <a:t>Rotation</a:t>
                      </a:r>
                      <a:endParaRPr lang="en-US" sz="1400" dirty="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a:effectLst/>
                        </a:rPr>
                        <a:t>rotate, </a:t>
                      </a:r>
                    </a:p>
                    <a:p>
                      <a:pPr marL="57150" marR="114300">
                        <a:lnSpc>
                          <a:spcPct val="107000"/>
                        </a:lnSpc>
                        <a:spcBef>
                          <a:spcPts val="0"/>
                        </a:spcBef>
                        <a:spcAft>
                          <a:spcPts val="0"/>
                        </a:spcAft>
                      </a:pPr>
                      <a:r>
                        <a:rPr lang="en-US" sz="1400" dirty="0" err="1">
                          <a:effectLst/>
                        </a:rPr>
                        <a:t>allreduce</a:t>
                      </a:r>
                      <a:endParaRPr lang="en-US" sz="1400" dirty="0">
                        <a:effectLst/>
                        <a:latin typeface="Calibri"/>
                        <a:ea typeface="Calibri"/>
                        <a:cs typeface="Times New Roman"/>
                      </a:endParaRPr>
                    </a:p>
                  </a:txBody>
                  <a:tcPr marL="0" marR="0" marT="0" marB="0" anchor="ctr"/>
                </a:tc>
                <a:extLst>
                  <a:ext uri="{0D108BD9-81ED-4DB2-BD59-A6C34878D82A}">
                    <a16:rowId xmlns:a16="http://schemas.microsoft.com/office/drawing/2014/main" val="10007"/>
                  </a:ext>
                </a:extLst>
              </a:tr>
              <a:tr h="554962">
                <a:tc>
                  <a:txBody>
                    <a:bodyPr/>
                    <a:lstStyle/>
                    <a:p>
                      <a:pPr marL="120650" marR="114300">
                        <a:lnSpc>
                          <a:spcPct val="107000"/>
                        </a:lnSpc>
                        <a:spcBef>
                          <a:spcPts val="0"/>
                        </a:spcBef>
                        <a:spcAft>
                          <a:spcPts val="0"/>
                        </a:spcAft>
                      </a:pPr>
                      <a:r>
                        <a:rPr lang="en-US" sz="1400" b="1" dirty="0">
                          <a:effectLst/>
                        </a:rPr>
                        <a:t>Matrix Factorization</a:t>
                      </a:r>
                      <a:endParaRPr lang="en-US" sz="1400" b="1"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Structure learning (Matrix completion)</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Recommender system</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Irregular sparse Matrix; Dense model vectors</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a:effectLst/>
                        </a:rPr>
                        <a:t>Rotation</a:t>
                      </a:r>
                      <a:endParaRPr lang="en-US" sz="1400" dirty="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a:effectLst/>
                        </a:rPr>
                        <a:t>rotate</a:t>
                      </a:r>
                      <a:endParaRPr lang="en-US" sz="1400" dirty="0">
                        <a:effectLst/>
                        <a:latin typeface="Calibri"/>
                        <a:ea typeface="Calibri"/>
                        <a:cs typeface="Times New Roman"/>
                      </a:endParaRPr>
                    </a:p>
                  </a:txBody>
                  <a:tcPr marL="0" marR="0" marT="0" marB="0" anchor="ctr"/>
                </a:tc>
                <a:extLst>
                  <a:ext uri="{0D108BD9-81ED-4DB2-BD59-A6C34878D82A}">
                    <a16:rowId xmlns:a16="http://schemas.microsoft.com/office/drawing/2014/main" val="10008"/>
                  </a:ext>
                </a:extLst>
              </a:tr>
              <a:tr h="443969">
                <a:tc>
                  <a:txBody>
                    <a:bodyPr/>
                    <a:lstStyle/>
                    <a:p>
                      <a:pPr marL="120650" marR="114300">
                        <a:lnSpc>
                          <a:spcPct val="107000"/>
                        </a:lnSpc>
                        <a:spcBef>
                          <a:spcPts val="0"/>
                        </a:spcBef>
                        <a:spcAft>
                          <a:spcPts val="0"/>
                        </a:spcAft>
                      </a:pPr>
                      <a:r>
                        <a:rPr lang="en-US" sz="1400" b="1" dirty="0">
                          <a:effectLst/>
                        </a:rPr>
                        <a:t>Multi-Dimensional Scaling</a:t>
                      </a:r>
                      <a:endParaRPr lang="en-US" sz="1400" b="1"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Dimension reduction</a:t>
                      </a:r>
                      <a:endParaRPr lang="en-US" sz="1400">
                        <a:effectLst/>
                        <a:latin typeface="Calibri"/>
                        <a:ea typeface="Calibri"/>
                        <a:cs typeface="Times New Roman"/>
                      </a:endParaRPr>
                    </a:p>
                  </a:txBody>
                  <a:tcPr marL="0" marR="0" marT="0" marB="0" anchor="ctr"/>
                </a:tc>
                <a:tc>
                  <a:txBody>
                    <a:bodyPr/>
                    <a:lstStyle/>
                    <a:p>
                      <a:pPr marL="120650" marR="114300">
                        <a:lnSpc>
                          <a:spcPct val="100000"/>
                        </a:lnSpc>
                        <a:spcBef>
                          <a:spcPts val="0"/>
                        </a:spcBef>
                        <a:spcAft>
                          <a:spcPts val="0"/>
                        </a:spcAft>
                      </a:pPr>
                      <a:r>
                        <a:rPr lang="en-US" sz="1400" dirty="0">
                          <a:effectLst/>
                        </a:rPr>
                        <a:t>Visualization and nonlinear identification of principal components</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Vectors</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err="1">
                          <a:effectLst/>
                        </a:rPr>
                        <a:t>AllReduce</a:t>
                      </a:r>
                      <a:endParaRPr lang="en-US" sz="1400" dirty="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err="1">
                          <a:effectLst/>
                        </a:rPr>
                        <a:t>allgarther</a:t>
                      </a:r>
                      <a:r>
                        <a:rPr lang="en-US" sz="1400" dirty="0">
                          <a:effectLst/>
                        </a:rPr>
                        <a:t>, </a:t>
                      </a:r>
                      <a:r>
                        <a:rPr lang="en-US" sz="1400" dirty="0" err="1">
                          <a:effectLst/>
                        </a:rPr>
                        <a:t>allreduce</a:t>
                      </a:r>
                      <a:endParaRPr lang="en-US" sz="1400" dirty="0">
                        <a:effectLst/>
                        <a:latin typeface="Calibri"/>
                        <a:ea typeface="Calibri"/>
                        <a:cs typeface="Times New Roman"/>
                      </a:endParaRPr>
                    </a:p>
                  </a:txBody>
                  <a:tcPr marL="0" marR="0" marT="0" marB="0" anchor="ctr"/>
                </a:tc>
                <a:extLst>
                  <a:ext uri="{0D108BD9-81ED-4DB2-BD59-A6C34878D82A}">
                    <a16:rowId xmlns:a16="http://schemas.microsoft.com/office/drawing/2014/main" val="10009"/>
                  </a:ext>
                </a:extLst>
              </a:tr>
              <a:tr h="621522">
                <a:tc>
                  <a:txBody>
                    <a:bodyPr/>
                    <a:lstStyle/>
                    <a:p>
                      <a:pPr marL="120650" marR="114300">
                        <a:lnSpc>
                          <a:spcPct val="107000"/>
                        </a:lnSpc>
                        <a:spcBef>
                          <a:spcPts val="0"/>
                        </a:spcBef>
                        <a:spcAft>
                          <a:spcPts val="0"/>
                        </a:spcAft>
                      </a:pPr>
                      <a:r>
                        <a:rPr lang="en-US" sz="1400" b="1" dirty="0">
                          <a:effectLst/>
                        </a:rPr>
                        <a:t>Subgraph Mining</a:t>
                      </a:r>
                      <a:endParaRPr lang="en-US" sz="1400" b="1"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Graph</a:t>
                      </a:r>
                      <a:endParaRPr lang="en-US" sz="1400">
                        <a:effectLst/>
                        <a:latin typeface="Calibri"/>
                        <a:ea typeface="Calibri"/>
                        <a:cs typeface="Times New Roman"/>
                      </a:endParaRPr>
                    </a:p>
                  </a:txBody>
                  <a:tcPr marL="0" marR="0" marT="0" marB="0" anchor="ctr"/>
                </a:tc>
                <a:tc>
                  <a:txBody>
                    <a:bodyPr/>
                    <a:lstStyle/>
                    <a:p>
                      <a:pPr marL="120650" marR="114300">
                        <a:lnSpc>
                          <a:spcPct val="100000"/>
                        </a:lnSpc>
                        <a:spcBef>
                          <a:spcPts val="0"/>
                        </a:spcBef>
                        <a:spcAft>
                          <a:spcPts val="0"/>
                        </a:spcAft>
                      </a:pPr>
                      <a:r>
                        <a:rPr lang="en-US" sz="1400" dirty="0">
                          <a:effectLst/>
                        </a:rPr>
                        <a:t>Social network analysis, data mining, </a:t>
                      </a:r>
                    </a:p>
                    <a:p>
                      <a:pPr marL="120650" marR="114300">
                        <a:lnSpc>
                          <a:spcPct val="100000"/>
                        </a:lnSpc>
                        <a:spcBef>
                          <a:spcPts val="0"/>
                        </a:spcBef>
                        <a:spcAft>
                          <a:spcPts val="0"/>
                        </a:spcAft>
                      </a:pPr>
                      <a:r>
                        <a:rPr lang="en-US" sz="1400" dirty="0">
                          <a:effectLst/>
                        </a:rPr>
                        <a:t>fraud detection, chemical informatics, bioinformatics</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Graph, subgraph</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dirty="0">
                          <a:effectLst/>
                        </a:rPr>
                        <a:t>Rotation</a:t>
                      </a:r>
                      <a:endParaRPr lang="en-US" sz="1400" dirty="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a:effectLst/>
                        </a:rPr>
                        <a:t>rotate</a:t>
                      </a:r>
                      <a:endParaRPr lang="en-US" sz="1400" dirty="0">
                        <a:effectLst/>
                        <a:latin typeface="Calibri"/>
                        <a:ea typeface="Calibri"/>
                        <a:cs typeface="Times New Roman"/>
                      </a:endParaRPr>
                    </a:p>
                  </a:txBody>
                  <a:tcPr marL="0" marR="0" marT="0" marB="0" anchor="ctr"/>
                </a:tc>
                <a:extLst>
                  <a:ext uri="{0D108BD9-81ED-4DB2-BD59-A6C34878D82A}">
                    <a16:rowId xmlns:a16="http://schemas.microsoft.com/office/drawing/2014/main" val="10010"/>
                  </a:ext>
                </a:extLst>
              </a:tr>
              <a:tr h="368678">
                <a:tc>
                  <a:txBody>
                    <a:bodyPr/>
                    <a:lstStyle/>
                    <a:p>
                      <a:pPr marL="120650" marR="114300">
                        <a:lnSpc>
                          <a:spcPct val="107000"/>
                        </a:lnSpc>
                        <a:spcBef>
                          <a:spcPts val="0"/>
                        </a:spcBef>
                        <a:spcAft>
                          <a:spcPts val="0"/>
                        </a:spcAft>
                      </a:pPr>
                      <a:r>
                        <a:rPr lang="en-US" sz="1400" b="1" dirty="0">
                          <a:effectLst/>
                        </a:rPr>
                        <a:t>Force-Directed Graph Drawing</a:t>
                      </a:r>
                      <a:endParaRPr lang="en-US" sz="1400" b="1"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Graph</a:t>
                      </a:r>
                      <a:endParaRPr lang="en-US" sz="1400">
                        <a:effectLst/>
                        <a:latin typeface="Calibri"/>
                        <a:ea typeface="Calibri"/>
                        <a:cs typeface="Times New Roman"/>
                      </a:endParaRPr>
                    </a:p>
                  </a:txBody>
                  <a:tcPr marL="0" marR="0" marT="0" marB="0" anchor="ctr"/>
                </a:tc>
                <a:tc>
                  <a:txBody>
                    <a:bodyPr/>
                    <a:lstStyle/>
                    <a:p>
                      <a:pPr marL="120650" marR="114300">
                        <a:lnSpc>
                          <a:spcPct val="100000"/>
                        </a:lnSpc>
                        <a:spcBef>
                          <a:spcPts val="0"/>
                        </a:spcBef>
                        <a:spcAft>
                          <a:spcPts val="0"/>
                        </a:spcAft>
                      </a:pPr>
                      <a:r>
                        <a:rPr lang="en-US" sz="1400" dirty="0">
                          <a:effectLst/>
                        </a:rPr>
                        <a:t>Social media community detection and visualization</a:t>
                      </a:r>
                      <a:endParaRPr lang="en-US" sz="1400" dirty="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Graph</a:t>
                      </a:r>
                      <a:endParaRPr lang="en-US" sz="1400">
                        <a:effectLst/>
                        <a:latin typeface="Calibri"/>
                        <a:ea typeface="Calibri"/>
                        <a:cs typeface="Times New Roman"/>
                      </a:endParaRPr>
                    </a:p>
                  </a:txBody>
                  <a:tcPr marL="0" marR="0" marT="0" marB="0" anchor="ctr"/>
                </a:tc>
                <a:tc>
                  <a:txBody>
                    <a:bodyPr/>
                    <a:lstStyle/>
                    <a:p>
                      <a:pPr marL="120650" marR="114300">
                        <a:lnSpc>
                          <a:spcPct val="107000"/>
                        </a:lnSpc>
                        <a:spcBef>
                          <a:spcPts val="0"/>
                        </a:spcBef>
                        <a:spcAft>
                          <a:spcPts val="0"/>
                        </a:spcAft>
                      </a:pPr>
                      <a:r>
                        <a:rPr lang="en-US" sz="1400">
                          <a:effectLst/>
                        </a:rPr>
                        <a:t>AllReduce</a:t>
                      </a:r>
                      <a:endParaRPr lang="en-US" sz="1400">
                        <a:effectLst/>
                        <a:latin typeface="Calibri"/>
                        <a:ea typeface="Calibri"/>
                        <a:cs typeface="Times New Roman"/>
                      </a:endParaRPr>
                    </a:p>
                  </a:txBody>
                  <a:tcPr marL="0" marR="0" marT="0" marB="0" anchor="ctr"/>
                </a:tc>
                <a:tc>
                  <a:txBody>
                    <a:bodyPr/>
                    <a:lstStyle/>
                    <a:p>
                      <a:pPr marL="57150" marR="114300">
                        <a:lnSpc>
                          <a:spcPct val="107000"/>
                        </a:lnSpc>
                        <a:spcBef>
                          <a:spcPts val="0"/>
                        </a:spcBef>
                        <a:spcAft>
                          <a:spcPts val="0"/>
                        </a:spcAft>
                      </a:pPr>
                      <a:r>
                        <a:rPr lang="en-US" sz="1400" dirty="0" err="1">
                          <a:effectLst/>
                        </a:rPr>
                        <a:t>allgarther</a:t>
                      </a:r>
                      <a:r>
                        <a:rPr lang="en-US" sz="1400" dirty="0">
                          <a:effectLst/>
                        </a:rPr>
                        <a:t>, </a:t>
                      </a:r>
                      <a:r>
                        <a:rPr lang="en-US" sz="1400" dirty="0" err="1">
                          <a:effectLst/>
                        </a:rPr>
                        <a:t>allreduce</a:t>
                      </a:r>
                      <a:endParaRPr lang="en-US" sz="1400" dirty="0">
                        <a:effectLst/>
                        <a:latin typeface="Calibri"/>
                        <a:ea typeface="Calibri"/>
                        <a:cs typeface="Times New Roman"/>
                      </a:endParaRPr>
                    </a:p>
                  </a:txBody>
                  <a:tcPr marL="0" marR="0" marT="0" marB="0" anchor="ctr"/>
                </a:tc>
                <a:extLst>
                  <a:ext uri="{0D108BD9-81ED-4DB2-BD59-A6C34878D82A}">
                    <a16:rowId xmlns:a16="http://schemas.microsoft.com/office/drawing/2014/main" val="10011"/>
                  </a:ext>
                </a:extLst>
              </a:tr>
            </a:tbl>
          </a:graphicData>
        </a:graphic>
      </p:graphicFrame>
      <p:sp>
        <p:nvSpPr>
          <p:cNvPr id="3" name="Title 1"/>
          <p:cNvSpPr txBox="1">
            <a:spLocks/>
          </p:cNvSpPr>
          <p:nvPr/>
        </p:nvSpPr>
        <p:spPr>
          <a:xfrm>
            <a:off x="583919" y="-11575"/>
            <a:ext cx="10972800" cy="1143001"/>
          </a:xfrm>
          <a:prstGeom prst="rect">
            <a:avLst/>
          </a:prstGeom>
        </p:spPr>
        <p:txBody>
          <a:bodyPr>
            <a:normAutofit/>
          </a:bodyPr>
          <a:lstStyle>
            <a:lvl1pPr algn="ctr" defTabSz="913108" rtl="0" eaLnBrk="1" latinLnBrk="0" hangingPunct="1">
              <a:spcBef>
                <a:spcPct val="0"/>
              </a:spcBef>
              <a:buNone/>
              <a:defRPr sz="4500" kern="1200">
                <a:solidFill>
                  <a:schemeClr val="tx1"/>
                </a:solidFill>
                <a:latin typeface="+mj-lt"/>
                <a:ea typeface="+mj-ea"/>
                <a:cs typeface="+mj-cs"/>
              </a:defRPr>
            </a:lvl1pPr>
          </a:lstStyle>
          <a:p>
            <a:r>
              <a:rPr lang="en-US" sz="24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Scalable Algorithms implemented using Harp</a:t>
            </a:r>
          </a:p>
        </p:txBody>
      </p:sp>
    </p:spTree>
    <p:extLst>
      <p:ext uri="{BB962C8B-B14F-4D97-AF65-F5344CB8AC3E}">
        <p14:creationId xmlns:p14="http://schemas.microsoft.com/office/powerpoint/2010/main" val="2132954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191816"/>
            <a:ext cx="10667998" cy="870111"/>
          </a:xfrm>
          <a:prstGeom prst="rect">
            <a:avLst/>
          </a:prstGeom>
        </p:spPr>
        <p:txBody>
          <a:bodyPr>
            <a:noAutofit/>
          </a:bodyPr>
          <a:lstStyle>
            <a:lvl1pPr algn="ctr" defTabSz="913108" rtl="0" eaLnBrk="1" latinLnBrk="0" hangingPunct="1">
              <a:spcBef>
                <a:spcPct val="0"/>
              </a:spcBef>
              <a:buNone/>
              <a:defRPr sz="4500" kern="1200">
                <a:solidFill>
                  <a:schemeClr val="tx1"/>
                </a:solidFill>
                <a:latin typeface="+mj-lt"/>
                <a:ea typeface="+mj-ea"/>
                <a:cs typeface="+mj-cs"/>
              </a:defRPr>
            </a:lvl1pPr>
          </a:lstStyle>
          <a:p>
            <a:r>
              <a:rPr lang="en-US" sz="40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Conclusions</a:t>
            </a:r>
            <a:br>
              <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br>
            <a:endPar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sp>
        <p:nvSpPr>
          <p:cNvPr id="3" name="Content Placeholder 2"/>
          <p:cNvSpPr txBox="1">
            <a:spLocks/>
          </p:cNvSpPr>
          <p:nvPr/>
        </p:nvSpPr>
        <p:spPr>
          <a:xfrm>
            <a:off x="846083" y="1155721"/>
            <a:ext cx="10667998" cy="4771505"/>
          </a:xfrm>
          <a:prstGeom prst="rect">
            <a:avLst/>
          </a:prstGeom>
          <a:noFill/>
        </p:spPr>
        <p:txBody>
          <a:bodyPr>
            <a:normAutofit fontScale="92500" lnSpcReduction="10000"/>
          </a:bodyPr>
          <a:lst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a:lnSpc>
                <a:spcPct val="120000"/>
              </a:lnSpc>
              <a:spcAft>
                <a:spcPts val="600"/>
              </a:spcAft>
              <a:defRPr/>
            </a:pPr>
            <a:r>
              <a:rPr lang="en-US" sz="2400" dirty="0"/>
              <a:t>Identification of </a:t>
            </a:r>
            <a:r>
              <a:rPr lang="en-US" sz="2400" b="1" dirty="0"/>
              <a:t>Apache Big Data Software Stack </a:t>
            </a:r>
            <a:r>
              <a:rPr lang="en-US" sz="2400" dirty="0"/>
              <a:t>and integration with </a:t>
            </a:r>
            <a:r>
              <a:rPr lang="en-US" sz="2400" b="1" dirty="0"/>
              <a:t>High Performance Computing Stack</a:t>
            </a:r>
            <a:r>
              <a:rPr lang="en-US" sz="2400" dirty="0"/>
              <a:t> to give </a:t>
            </a:r>
            <a:r>
              <a:rPr lang="en-US" sz="2400" b="1" dirty="0"/>
              <a:t>HPC-ABDS</a:t>
            </a:r>
          </a:p>
          <a:p>
            <a:pPr marL="742950" lvl="2" indent="-344488">
              <a:lnSpc>
                <a:spcPct val="120000"/>
              </a:lnSpc>
              <a:spcBef>
                <a:spcPts val="0"/>
              </a:spcBef>
              <a:spcAft>
                <a:spcPts val="600"/>
              </a:spcAft>
              <a:buSzPct val="60000"/>
              <a:buFont typeface="Courier New" panose="02070309020205020404" pitchFamily="49" charset="0"/>
              <a:buChar char="o"/>
              <a:defRPr/>
            </a:pPr>
            <a:r>
              <a:rPr lang="en-US" sz="2000" dirty="0"/>
              <a:t>ABDS (Many Big Data applications/algorithms need HPC for performance)</a:t>
            </a:r>
          </a:p>
          <a:p>
            <a:pPr marL="742950" lvl="2" indent="-344488">
              <a:lnSpc>
                <a:spcPct val="120000"/>
              </a:lnSpc>
              <a:spcBef>
                <a:spcPts val="0"/>
              </a:spcBef>
              <a:spcAft>
                <a:spcPts val="600"/>
              </a:spcAft>
              <a:buSzPct val="60000"/>
              <a:buFont typeface="Courier New" panose="02070309020205020404" pitchFamily="49" charset="0"/>
              <a:buChar char="o"/>
              <a:defRPr/>
            </a:pPr>
            <a:r>
              <a:rPr lang="en-US" sz="2000" dirty="0"/>
              <a:t>HPC (needs software model productivity/sustainability) </a:t>
            </a:r>
          </a:p>
          <a:p>
            <a:pPr>
              <a:lnSpc>
                <a:spcPct val="120000"/>
              </a:lnSpc>
              <a:spcAft>
                <a:spcPts val="600"/>
              </a:spcAft>
            </a:pPr>
            <a:r>
              <a:rPr lang="en-US" sz="2400" dirty="0"/>
              <a:t>Identification of </a:t>
            </a:r>
            <a:r>
              <a:rPr lang="en-US" sz="2400" b="1" dirty="0"/>
              <a:t>4 computation models </a:t>
            </a:r>
            <a:r>
              <a:rPr lang="en-US" sz="2400" dirty="0"/>
              <a:t>for machine learning applications</a:t>
            </a:r>
          </a:p>
          <a:p>
            <a:pPr marL="742950" lvl="2" indent="-344488">
              <a:lnSpc>
                <a:spcPct val="120000"/>
              </a:lnSpc>
              <a:spcBef>
                <a:spcPts val="0"/>
              </a:spcBef>
              <a:spcAft>
                <a:spcPts val="600"/>
              </a:spcAft>
              <a:buSzPct val="60000"/>
              <a:buFont typeface="Courier New" panose="02070309020205020404" pitchFamily="49" charset="0"/>
              <a:buChar char="o"/>
              <a:defRPr/>
            </a:pPr>
            <a:r>
              <a:rPr lang="en-US" sz="2000" dirty="0"/>
              <a:t>Locking, Rotation, </a:t>
            </a:r>
            <a:r>
              <a:rPr lang="en-US" sz="2000" dirty="0" err="1"/>
              <a:t>Allreduce</a:t>
            </a:r>
            <a:r>
              <a:rPr lang="en-US" sz="2000" dirty="0"/>
              <a:t>, </a:t>
            </a:r>
            <a:r>
              <a:rPr lang="en-US" sz="2000" dirty="0" err="1"/>
              <a:t>Asynchroneous</a:t>
            </a:r>
            <a:endParaRPr lang="en-US" sz="2000" dirty="0"/>
          </a:p>
          <a:p>
            <a:pPr>
              <a:lnSpc>
                <a:spcPct val="120000"/>
              </a:lnSpc>
              <a:spcAft>
                <a:spcPts val="600"/>
              </a:spcAft>
            </a:pPr>
            <a:r>
              <a:rPr lang="en-US" sz="2400" b="1" dirty="0"/>
              <a:t>HPC-ABDS Plugin Harp: </a:t>
            </a:r>
            <a:r>
              <a:rPr lang="en-US" sz="2400" dirty="0"/>
              <a:t>adds HPC communication performance and rich data abstractions to Hadoop by development of Harp library of </a:t>
            </a:r>
            <a:r>
              <a:rPr lang="en-US" sz="2400" b="1" dirty="0"/>
              <a:t>Collectives</a:t>
            </a:r>
            <a:r>
              <a:rPr lang="en-US" sz="2400" dirty="0"/>
              <a:t> to use at Reduce phase</a:t>
            </a:r>
          </a:p>
          <a:p>
            <a:pPr marL="742950" lvl="2" indent="-344488">
              <a:lnSpc>
                <a:spcPct val="120000"/>
              </a:lnSpc>
              <a:spcBef>
                <a:spcPts val="0"/>
              </a:spcBef>
              <a:buSzPct val="60000"/>
              <a:buFont typeface="Courier New" panose="02070309020205020404" pitchFamily="49" charset="0"/>
              <a:buChar char="o"/>
              <a:defRPr/>
            </a:pPr>
            <a:r>
              <a:rPr lang="en-US" sz="2000" dirty="0"/>
              <a:t>Broadcast and Gather needed by current applications</a:t>
            </a:r>
          </a:p>
          <a:p>
            <a:pPr marL="742950" lvl="2" indent="-344488">
              <a:lnSpc>
                <a:spcPct val="120000"/>
              </a:lnSpc>
              <a:spcBef>
                <a:spcPts val="0"/>
              </a:spcBef>
              <a:buSzPct val="60000"/>
              <a:buFont typeface="Courier New" panose="02070309020205020404" pitchFamily="49" charset="0"/>
              <a:buChar char="o"/>
              <a:defRPr/>
            </a:pPr>
            <a:r>
              <a:rPr lang="en-US" sz="2000" dirty="0"/>
              <a:t>Discover other important ones (e.g. </a:t>
            </a:r>
            <a:r>
              <a:rPr lang="en-US" sz="2000" dirty="0" err="1"/>
              <a:t>Allgather</a:t>
            </a:r>
            <a:r>
              <a:rPr lang="en-US" sz="2000" dirty="0"/>
              <a:t>, Global-local sync, Rotation pipeline)</a:t>
            </a:r>
          </a:p>
          <a:p>
            <a:pPr marL="342900" indent="-342900">
              <a:defRPr/>
            </a:pPr>
            <a:endParaRPr lang="en-US" sz="2400" dirty="0"/>
          </a:p>
          <a:p>
            <a:pPr marL="640080" lvl="1" indent="-365760">
              <a:lnSpc>
                <a:spcPct val="120000"/>
              </a:lnSpc>
            </a:pPr>
            <a:endParaRPr lang="en-US" sz="2300" dirty="0"/>
          </a:p>
          <a:p>
            <a:endParaRPr lang="en-US" sz="2300" dirty="0"/>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1084" y="6295223"/>
            <a:ext cx="1506764" cy="360686"/>
          </a:xfrm>
          <a:prstGeom prst="rect">
            <a:avLst/>
          </a:prstGeom>
          <a:effectLst>
            <a:glow rad="63500">
              <a:schemeClr val="bg1">
                <a:alpha val="40000"/>
              </a:schemeClr>
            </a:glow>
            <a:outerShdw blurRad="50800" dist="38100" dir="2700000" algn="tl" rotWithShape="0">
              <a:prstClr val="black">
                <a:alpha val="40000"/>
              </a:prstClr>
            </a:outerShdw>
          </a:effectLst>
        </p:spPr>
      </p:pic>
      <p:pic>
        <p:nvPicPr>
          <p:cNvPr id="5"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10" t="17040" b="30610"/>
          <a:stretch/>
        </p:blipFill>
        <p:spPr bwMode="auto">
          <a:xfrm>
            <a:off x="5392436" y="6295223"/>
            <a:ext cx="1605030" cy="35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0557" y="6205491"/>
            <a:ext cx="1088719" cy="437495"/>
          </a:xfrm>
          <a:prstGeom prst="rect">
            <a:avLst/>
          </a:prstGeom>
        </p:spPr>
      </p:pic>
    </p:spTree>
    <p:extLst>
      <p:ext uri="{BB962C8B-B14F-4D97-AF65-F5344CB8AC3E}">
        <p14:creationId xmlns:p14="http://schemas.microsoft.com/office/powerpoint/2010/main" val="3420105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59678"/>
            <a:ext cx="10668000" cy="620729"/>
          </a:xfrm>
          <a:prstGeom prst="rect">
            <a:avLst/>
          </a:prstGeom>
        </p:spPr>
        <p:txBody>
          <a:bodyPr>
            <a:normAutofit fontScale="52500" lnSpcReduction="20000"/>
          </a:bodyPr>
          <a:lstStyle>
            <a:lvl1pPr algn="ctr" defTabSz="913108" rtl="0" eaLnBrk="1" latinLnBrk="0" hangingPunct="1">
              <a:spcBef>
                <a:spcPct val="0"/>
              </a:spcBef>
              <a:buNone/>
              <a:defRPr sz="4500" kern="1200">
                <a:solidFill>
                  <a:schemeClr val="tx1"/>
                </a:solidFill>
                <a:latin typeface="+mj-lt"/>
                <a:ea typeface="+mj-ea"/>
                <a:cs typeface="+mj-cs"/>
              </a:defRPr>
            </a:lvl1pPr>
          </a:lstStyle>
          <a:p>
            <a:r>
              <a:rPr lang="en-US" sz="3600"/>
              <a:t>Hadoop/Harp-DAAL: Prototype and Production Code </a:t>
            </a:r>
            <a:br>
              <a:rPr lang="en-US"/>
            </a:br>
            <a:endParaRPr lang="en-US" dirty="0"/>
          </a:p>
        </p:txBody>
      </p:sp>
      <p:sp>
        <p:nvSpPr>
          <p:cNvPr id="3" name="Content Placeholder 3"/>
          <p:cNvSpPr txBox="1">
            <a:spLocks/>
          </p:cNvSpPr>
          <p:nvPr/>
        </p:nvSpPr>
        <p:spPr>
          <a:xfrm>
            <a:off x="6712312" y="1612668"/>
            <a:ext cx="4842379" cy="4172989"/>
          </a:xfrm>
          <a:prstGeom prst="rect">
            <a:avLst/>
          </a:prstGeom>
        </p:spPr>
        <p:txBody>
          <a:bodyPr>
            <a:normAutofit fontScale="55000" lnSpcReduction="20000"/>
          </a:bodyPr>
          <a:lstStyle>
            <a:lvl1pPr marL="342409" indent="-342409" algn="l" defTabSz="913108"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1897" indent="-285348" algn="l" defTabSz="9131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77" indent="-228279" algn="l" defTabSz="9131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935"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054492"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11043"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96759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424146"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880704" indent="-228279" algn="l" defTabSz="913108"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Font typeface="Arial" pitchFamily="34" charset="0"/>
              <a:buNone/>
            </a:pPr>
            <a:r>
              <a:rPr lang="en-US" sz="4200"/>
              <a:t>Source codes available on Indiana University’s Github account</a:t>
            </a:r>
          </a:p>
          <a:p>
            <a:pPr marL="0" indent="0">
              <a:buFont typeface="Arial" pitchFamily="34" charset="0"/>
              <a:buNone/>
            </a:pPr>
            <a:r>
              <a:rPr lang="en-US" sz="4200"/>
              <a:t>An example of MF-SGD is at </a:t>
            </a:r>
          </a:p>
          <a:p>
            <a:pPr marL="0" indent="0">
              <a:buFont typeface="Arial" pitchFamily="34" charset="0"/>
              <a:buNone/>
            </a:pPr>
            <a:r>
              <a:rPr lang="en-US"/>
              <a:t>https://github.iu.edu/IU-Big-Data-Lab/DAAL-2017-MF-SGD</a:t>
            </a:r>
          </a:p>
          <a:p>
            <a:pPr>
              <a:spcBef>
                <a:spcPts val="1800"/>
              </a:spcBef>
            </a:pPr>
            <a:r>
              <a:rPr lang="en-US"/>
              <a:t>Harp-DAAL follows the same standard of DAAL’s original codes</a:t>
            </a:r>
          </a:p>
          <a:p>
            <a:pPr>
              <a:spcBef>
                <a:spcPts val="1800"/>
              </a:spcBef>
            </a:pPr>
            <a:r>
              <a:rPr lang="en-US"/>
              <a:t>improve DAAL’s existed algorithms for distributed usage</a:t>
            </a:r>
          </a:p>
          <a:p>
            <a:pPr>
              <a:spcBef>
                <a:spcPts val="1800"/>
              </a:spcBef>
            </a:pPr>
            <a:r>
              <a:rPr lang="en-US"/>
              <a:t>add new algorithms to DAAL’s codebase.</a:t>
            </a:r>
          </a:p>
          <a:p>
            <a:pPr>
              <a:spcBef>
                <a:spcPts val="1800"/>
              </a:spcBef>
            </a:pPr>
            <a:r>
              <a:rPr lang="en-US"/>
              <a:t>Harp-DAAL’s kernel is also compatible with other communication tools. </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24" y="1122230"/>
            <a:ext cx="6529388"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385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455314" y="654839"/>
            <a:ext cx="12192000" cy="948910"/>
          </a:xfrm>
          <a:prstGeom prst="rect">
            <a:avLst/>
          </a:prstGeom>
        </p:spPr>
        <p:txBody>
          <a:bodyPr lIns="91308" tIns="45660" rIns="91308" bIns="4566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0" cap="none" spc="0" normalizeH="0" baseline="0" noProof="0" dirty="0">
                <a:ln>
                  <a:noFill/>
                </a:ln>
                <a:solidFill>
                  <a:srgbClr val="4BACC6">
                    <a:lumMod val="75000"/>
                  </a:srgbClr>
                </a:solidFill>
                <a:effectLst>
                  <a:outerShdw blurRad="50800" dist="25400" dir="5400000" algn="t" rotWithShape="0">
                    <a:prstClr val="black">
                      <a:alpha val="40000"/>
                    </a:prstClr>
                  </a:outerShdw>
                </a:effectLst>
                <a:uLnTx/>
                <a:uFillTx/>
                <a:latin typeface="+mn-lt"/>
                <a:ea typeface="+mn-ea"/>
                <a:cs typeface="Times New Roman" pitchFamily="18" charset="0"/>
              </a:rPr>
              <a:t>Future Work</a:t>
            </a:r>
          </a:p>
        </p:txBody>
      </p:sp>
      <p:sp>
        <p:nvSpPr>
          <p:cNvPr id="4" name="Content Placeholder 2"/>
          <p:cNvSpPr txBox="1">
            <a:spLocks/>
          </p:cNvSpPr>
          <p:nvPr/>
        </p:nvSpPr>
        <p:spPr>
          <a:xfrm>
            <a:off x="1375169" y="1352857"/>
            <a:ext cx="10154855" cy="4220251"/>
          </a:xfrm>
          <a:prstGeom prst="rect">
            <a:avLst/>
          </a:prstGeom>
        </p:spPr>
        <p:txBody>
          <a:bodyPr lIns="91308" tIns="45660" rIns="91308" bIns="4566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600"/>
              </a:spcAft>
              <a:buNone/>
            </a:pPr>
            <a:endParaRPr lang="en-US" sz="2400" dirty="0"/>
          </a:p>
          <a:p>
            <a:pPr lvl="0">
              <a:lnSpc>
                <a:spcPct val="150000"/>
              </a:lnSpc>
              <a:defRPr/>
            </a:pPr>
            <a:r>
              <a:rPr lang="en-US" sz="2400" dirty="0"/>
              <a:t>High performance </a:t>
            </a:r>
            <a:r>
              <a:rPr kumimoji="0" lang="en-US" sz="2400" b="1" i="0" u="none" strike="noStrike" kern="1200" cap="none" spc="0" normalizeH="0" baseline="0" noProof="0" dirty="0">
                <a:ln>
                  <a:noFill/>
                </a:ln>
                <a:solidFill>
                  <a:schemeClr val="tx1"/>
                </a:solidFill>
                <a:effectLst/>
                <a:uLnTx/>
                <a:uFillTx/>
                <a:latin typeface="+mn-lt"/>
                <a:ea typeface="+mn-ea"/>
                <a:cs typeface="+mn-cs"/>
              </a:rPr>
              <a:t>Harp-DAAL </a:t>
            </a:r>
            <a:r>
              <a:rPr lang="en-US" sz="2400" dirty="0"/>
              <a:t>data analysis applications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a:lnSpc>
                <a:spcPct val="150000"/>
              </a:lnSpc>
              <a:defRPr/>
            </a:pPr>
            <a:r>
              <a:rPr lang="en-US" sz="2400" b="1" dirty="0"/>
              <a:t>Online Clustering </a:t>
            </a:r>
            <a:r>
              <a:rPr lang="en-US" sz="2400" dirty="0"/>
              <a:t>with </a:t>
            </a:r>
            <a:r>
              <a:rPr lang="en-US" sz="2400" b="1" dirty="0"/>
              <a:t>Harp</a:t>
            </a:r>
            <a:r>
              <a:rPr lang="en-US" sz="2400" dirty="0"/>
              <a:t> or </a:t>
            </a:r>
            <a:r>
              <a:rPr lang="en-US" sz="2400" b="1" dirty="0"/>
              <a:t>Storm</a:t>
            </a:r>
            <a:r>
              <a:rPr lang="en-US" sz="2400" dirty="0"/>
              <a:t> integrates parallel and dataflow computing models</a:t>
            </a:r>
          </a:p>
          <a:p>
            <a:pPr marL="342900" marR="0" lvl="0" indent="-342900" algn="l" defTabSz="914400" rtl="0" eaLnBrk="1" fontAlgn="auto" latinLnBrk="0" hangingPunct="1">
              <a:lnSpc>
                <a:spcPct val="150000"/>
              </a:lnSpc>
              <a:spcBef>
                <a:spcPct val="20000"/>
              </a:spcBef>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Start HPC incubator project in Apache to bring HPC-ABDS to community</a:t>
            </a:r>
          </a:p>
          <a:p>
            <a:pPr>
              <a:defRPr/>
            </a:pPr>
            <a:r>
              <a:rPr lang="en-US" sz="2400" dirty="0"/>
              <a:t>Integration of  </a:t>
            </a:r>
            <a:r>
              <a:rPr lang="en-US" sz="2400" b="1" dirty="0"/>
              <a:t>Hadoop/Harp</a:t>
            </a:r>
            <a:r>
              <a:rPr lang="en-US" sz="2400" dirty="0"/>
              <a:t> with Intel </a:t>
            </a:r>
            <a:r>
              <a:rPr lang="en-US" sz="2400" b="1" dirty="0"/>
              <a:t>DAAL </a:t>
            </a:r>
            <a:r>
              <a:rPr lang="en-US" sz="2400" dirty="0"/>
              <a:t>and other libraries</a:t>
            </a:r>
          </a:p>
          <a:p>
            <a:pPr>
              <a:defRPr/>
            </a:pPr>
            <a:r>
              <a:rPr lang="en-US" sz="2400" dirty="0"/>
              <a:t>Implement efficiently on each platform (e.g. Amazon, Azure, Big Red II, Haswell/KNL Clusters)</a:t>
            </a:r>
            <a:endParaRPr lang="en-US" sz="2800" dirty="0"/>
          </a:p>
          <a:p>
            <a:pPr marL="342900" marR="0" lvl="0" indent="-342900" algn="l" defTabSz="914400" rtl="0" eaLnBrk="1" fontAlgn="auto" latinLnBrk="0" hangingPunct="1">
              <a:lnSpc>
                <a:spcPct val="150000"/>
              </a:lnSpc>
              <a:spcBef>
                <a:spcPct val="20000"/>
              </a:spcBef>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400" dirty="0"/>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1799"/>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ts val="1799"/>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ts val="1799"/>
              </a:spcBef>
              <a:spcAft>
                <a:spcPts val="0"/>
              </a:spcAft>
              <a:buClrTx/>
              <a:buSzTx/>
              <a:buFont typeface="Arial" pitchFamily="34" charset="0"/>
              <a:buChar char="•"/>
              <a:tabLst/>
              <a:defRPr/>
            </a:pPr>
            <a:endParaRPr kumimoji="0" lang="en-US" sz="11100" b="0" i="0" u="none" strike="noStrike" kern="1200" cap="none" spc="0" normalizeH="0" baseline="0" noProof="0" dirty="0">
              <a:ln>
                <a:noFill/>
              </a:ln>
              <a:solidFill>
                <a:srgbClr val="000000"/>
              </a:solidFill>
              <a:effectLst/>
              <a:uLnTx/>
              <a:uFillTx/>
              <a:latin typeface="+mn-lt"/>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7521" y="51614"/>
            <a:ext cx="1920316" cy="778566"/>
          </a:xfrm>
          <a:prstGeom prst="rect">
            <a:avLst/>
          </a:prstGeom>
        </p:spPr>
      </p:pic>
    </p:spTree>
    <p:extLst>
      <p:ext uri="{BB962C8B-B14F-4D97-AF65-F5344CB8AC3E}">
        <p14:creationId xmlns:p14="http://schemas.microsoft.com/office/powerpoint/2010/main" val="883962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71596" y="1702418"/>
            <a:ext cx="6416233" cy="5144998"/>
          </a:xfrm>
          <a:prstGeom prst="rect">
            <a:avLst/>
          </a:prstGeom>
        </p:spPr>
        <p:txBody>
          <a:bodyPr wrap="square">
            <a:spAutoFit/>
          </a:bodyPr>
          <a:lstStyle/>
          <a:p>
            <a:pPr>
              <a:spcBef>
                <a:spcPts val="1000"/>
              </a:spcBef>
            </a:pPr>
            <a:r>
              <a:rPr lang="en-US" sz="2400" b="1" dirty="0">
                <a:solidFill>
                  <a:srgbClr val="4F81BD"/>
                </a:solidFill>
                <a:latin typeface="Calibri" panose="020F0502020204030204" pitchFamily="34" charset="0"/>
                <a:ea typeface="SimSun" panose="02010600030101010101" pitchFamily="2" charset="-122"/>
                <a:cs typeface="Times New Roman" panose="02020603050405020304" pitchFamily="18" charset="0"/>
              </a:rPr>
              <a:t>Candidates with Batch codes</a:t>
            </a:r>
          </a:p>
          <a:p>
            <a:pPr marL="342900" marR="0" lvl="0" indent="-342900">
              <a:spcBef>
                <a:spcPts val="0"/>
              </a:spcBef>
              <a:spcAft>
                <a:spcPts val="1000"/>
              </a:spcAft>
              <a:buFont typeface="Arial" panose="020B0604020202020204" pitchFamily="34" charset="0"/>
              <a:buChar char="•"/>
              <a:tabLst>
                <a:tab pos="0" algn="l"/>
              </a:tabLst>
            </a:pPr>
            <a:r>
              <a:rPr lang="en-US" sz="1400" dirty="0" err="1">
                <a:latin typeface="Cambria" panose="02040503050406030204" pitchFamily="18" charset="0"/>
                <a:ea typeface="Cambria" panose="02040503050406030204" pitchFamily="18" charset="0"/>
                <a:cs typeface="Times New Roman" panose="02020603050405020304" pitchFamily="18" charset="0"/>
              </a:rPr>
              <a:t>Cholesky</a:t>
            </a:r>
            <a:r>
              <a:rPr lang="en-US" sz="1400" dirty="0">
                <a:latin typeface="Cambria" panose="02040503050406030204" pitchFamily="18" charset="0"/>
                <a:ea typeface="Cambria" panose="02040503050406030204" pitchFamily="18" charset="0"/>
                <a:cs typeface="Times New Roman" panose="02020603050405020304" pitchFamily="18" charset="0"/>
              </a:rPr>
              <a:t> Decomposition </a:t>
            </a:r>
          </a:p>
          <a:p>
            <a:pPr marL="304800" marR="0">
              <a:spcBef>
                <a:spcPts val="0"/>
              </a:spcBef>
              <a:spcAft>
                <a:spcPts val="1000"/>
              </a:spcAft>
            </a:pPr>
            <a:r>
              <a:rPr lang="en-US" sz="1400" dirty="0">
                <a:solidFill>
                  <a:srgbClr val="4F81BD"/>
                </a:solidFill>
                <a:latin typeface="Cambria" panose="02040503050406030204" pitchFamily="18" charset="0"/>
                <a:ea typeface="Cambria" panose="02040503050406030204" pitchFamily="18" charset="0"/>
                <a:cs typeface="Times New Roman" panose="02020603050405020304" pitchFamily="18" charset="0"/>
                <a:hlinkClick r:id="rId2"/>
              </a:rPr>
              <a:t>https://software.intel.com/en-us/node/564631</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1000"/>
              </a:spcAft>
              <a:buFont typeface="Arial" panose="020B0604020202020204" pitchFamily="34" charset="0"/>
              <a:buChar char="•"/>
              <a:tabLst>
                <a:tab pos="0" algn="l"/>
              </a:tabLst>
            </a:pPr>
            <a:r>
              <a:rPr lang="en-US" sz="1400" dirty="0">
                <a:latin typeface="Cambria" panose="02040503050406030204" pitchFamily="18" charset="0"/>
                <a:ea typeface="Cambria" panose="02040503050406030204" pitchFamily="18" charset="0"/>
                <a:cs typeface="Times New Roman" panose="02020603050405020304" pitchFamily="18" charset="0"/>
              </a:rPr>
              <a:t>QR Decomposition </a:t>
            </a:r>
          </a:p>
          <a:p>
            <a:pPr marL="304800" marR="0">
              <a:spcBef>
                <a:spcPts val="0"/>
              </a:spcBef>
              <a:spcAft>
                <a:spcPts val="1000"/>
              </a:spcAft>
            </a:pPr>
            <a:r>
              <a:rPr lang="en-US" sz="1400" dirty="0">
                <a:solidFill>
                  <a:srgbClr val="4F81BD"/>
                </a:solidFill>
                <a:latin typeface="Cambria" panose="02040503050406030204" pitchFamily="18" charset="0"/>
                <a:ea typeface="Cambria" panose="02040503050406030204" pitchFamily="18" charset="0"/>
                <a:cs typeface="Times New Roman" panose="02020603050405020304" pitchFamily="18" charset="0"/>
                <a:hlinkClick r:id="rId3"/>
              </a:rPr>
              <a:t>https://software.intel.com/en-us/node/564640</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1000"/>
              </a:spcAft>
              <a:buFont typeface="Arial" panose="020B0604020202020204" pitchFamily="34" charset="0"/>
              <a:buChar char="•"/>
              <a:tabLst>
                <a:tab pos="0" algn="l"/>
              </a:tabLst>
            </a:pPr>
            <a:r>
              <a:rPr lang="en-US" sz="1400" dirty="0">
                <a:latin typeface="Cambria" panose="02040503050406030204" pitchFamily="18" charset="0"/>
                <a:ea typeface="Cambria" panose="02040503050406030204" pitchFamily="18" charset="0"/>
                <a:cs typeface="Times New Roman" panose="02020603050405020304" pitchFamily="18" charset="0"/>
              </a:rPr>
              <a:t>Expectation-Maximization </a:t>
            </a:r>
          </a:p>
          <a:p>
            <a:pPr marL="304800" marR="0">
              <a:spcBef>
                <a:spcPts val="0"/>
              </a:spcBef>
              <a:spcAft>
                <a:spcPts val="1000"/>
              </a:spcAft>
            </a:pPr>
            <a:r>
              <a:rPr lang="en-US" sz="1400" dirty="0">
                <a:solidFill>
                  <a:srgbClr val="4F81BD"/>
                </a:solidFill>
                <a:latin typeface="Cambria" panose="02040503050406030204" pitchFamily="18" charset="0"/>
                <a:ea typeface="Cambria" panose="02040503050406030204" pitchFamily="18" charset="0"/>
                <a:cs typeface="Times New Roman" panose="02020603050405020304" pitchFamily="18" charset="0"/>
                <a:hlinkClick r:id="rId4"/>
              </a:rPr>
              <a:t>https://software.intel.com/en-us/node/564649</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1000"/>
              </a:spcAft>
              <a:buFont typeface="Arial" panose="020B0604020202020204" pitchFamily="34" charset="0"/>
              <a:buChar char="•"/>
              <a:tabLst>
                <a:tab pos="0" algn="l"/>
              </a:tabLst>
            </a:pPr>
            <a:r>
              <a:rPr lang="en-US" sz="1400" dirty="0">
                <a:latin typeface="Cambria" panose="02040503050406030204" pitchFamily="18" charset="0"/>
                <a:ea typeface="Cambria" panose="02040503050406030204" pitchFamily="18" charset="0"/>
                <a:cs typeface="Times New Roman" panose="02020603050405020304" pitchFamily="18" charset="0"/>
              </a:rPr>
              <a:t>Multivariate Outlier Detection </a:t>
            </a:r>
          </a:p>
          <a:p>
            <a:pPr marL="304800" marR="0">
              <a:spcBef>
                <a:spcPts val="0"/>
              </a:spcBef>
              <a:spcAft>
                <a:spcPts val="1000"/>
              </a:spcAft>
            </a:pPr>
            <a:r>
              <a:rPr lang="en-US" sz="1400" dirty="0">
                <a:solidFill>
                  <a:srgbClr val="4F81BD"/>
                </a:solidFill>
                <a:latin typeface="Cambria" panose="02040503050406030204" pitchFamily="18" charset="0"/>
                <a:ea typeface="Cambria" panose="02040503050406030204" pitchFamily="18" charset="0"/>
                <a:cs typeface="Times New Roman" panose="02020603050405020304" pitchFamily="18" charset="0"/>
                <a:hlinkClick r:id="rId5"/>
              </a:rPr>
              <a:t>https://software.intel.com/en-us/node/564653</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1000"/>
              </a:spcAft>
              <a:buFont typeface="Arial" panose="020B0604020202020204" pitchFamily="34" charset="0"/>
              <a:buChar char="•"/>
              <a:tabLst>
                <a:tab pos="0" algn="l"/>
              </a:tabLst>
            </a:pPr>
            <a:r>
              <a:rPr lang="en-US" sz="1400" dirty="0">
                <a:latin typeface="Cambria" panose="02040503050406030204" pitchFamily="18" charset="0"/>
                <a:ea typeface="Cambria" panose="02040503050406030204" pitchFamily="18" charset="0"/>
                <a:cs typeface="Times New Roman" panose="02020603050405020304" pitchFamily="18" charset="0"/>
              </a:rPr>
              <a:t>Univariate Outlier Detection </a:t>
            </a:r>
          </a:p>
          <a:p>
            <a:pPr marL="304800" marR="0">
              <a:spcBef>
                <a:spcPts val="0"/>
              </a:spcBef>
              <a:spcAft>
                <a:spcPts val="1000"/>
              </a:spcAft>
            </a:pPr>
            <a:r>
              <a:rPr lang="en-US" sz="1400" dirty="0">
                <a:solidFill>
                  <a:srgbClr val="4F81BD"/>
                </a:solidFill>
                <a:latin typeface="Cambria" panose="02040503050406030204" pitchFamily="18" charset="0"/>
                <a:ea typeface="Cambria" panose="02040503050406030204" pitchFamily="18" charset="0"/>
                <a:cs typeface="Times New Roman" panose="02020603050405020304" pitchFamily="18" charset="0"/>
                <a:hlinkClick r:id="rId6"/>
              </a:rPr>
              <a:t>https://software.intel.com/en-us/node/564657</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1000"/>
              </a:spcAft>
              <a:buFont typeface="Arial" panose="020B0604020202020204" pitchFamily="34" charset="0"/>
              <a:buChar char="•"/>
              <a:tabLst>
                <a:tab pos="0" algn="l"/>
              </a:tabLst>
            </a:pPr>
            <a:r>
              <a:rPr lang="en-US" sz="1400" dirty="0">
                <a:latin typeface="Cambria" panose="02040503050406030204" pitchFamily="18" charset="0"/>
                <a:ea typeface="Cambria" panose="02040503050406030204" pitchFamily="18" charset="0"/>
                <a:cs typeface="Times New Roman" panose="02020603050405020304" pitchFamily="18" charset="0"/>
              </a:rPr>
              <a:t>Association Rules </a:t>
            </a:r>
          </a:p>
          <a:p>
            <a:pPr marL="304800" marR="0">
              <a:spcBef>
                <a:spcPts val="0"/>
              </a:spcBef>
              <a:spcAft>
                <a:spcPts val="1000"/>
              </a:spcAft>
            </a:pPr>
            <a:r>
              <a:rPr lang="en-US" sz="1400" dirty="0">
                <a:solidFill>
                  <a:srgbClr val="4F81BD"/>
                </a:solidFill>
                <a:latin typeface="Cambria" panose="02040503050406030204" pitchFamily="18" charset="0"/>
                <a:ea typeface="Cambria" panose="02040503050406030204" pitchFamily="18" charset="0"/>
                <a:cs typeface="Times New Roman" panose="02020603050405020304" pitchFamily="18" charset="0"/>
                <a:hlinkClick r:id="rId7"/>
              </a:rPr>
              <a:t>https://software.intel.com/en-us/node/564661</a:t>
            </a:r>
            <a:endParaRPr lang="en-US" sz="1400" dirty="0">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1000"/>
              </a:spcAft>
              <a:buFont typeface="Arial" panose="020B0604020202020204" pitchFamily="34" charset="0"/>
              <a:buChar char="•"/>
              <a:tabLst>
                <a:tab pos="0" algn="l"/>
              </a:tabLst>
            </a:pPr>
            <a:r>
              <a:rPr lang="en-US" sz="1400" dirty="0">
                <a:latin typeface="Cambria" panose="02040503050406030204" pitchFamily="18" charset="0"/>
                <a:ea typeface="Cambria" panose="02040503050406030204" pitchFamily="18" charset="0"/>
                <a:cs typeface="Times New Roman" panose="02020603050405020304" pitchFamily="18" charset="0"/>
              </a:rPr>
              <a:t>Support Vector Machine Classifier (SVM) </a:t>
            </a:r>
          </a:p>
          <a:p>
            <a:pPr marL="304800" marR="0">
              <a:spcBef>
                <a:spcPts val="0"/>
              </a:spcBef>
              <a:spcAft>
                <a:spcPts val="1000"/>
              </a:spcAft>
            </a:pPr>
            <a:r>
              <a:rPr lang="en-US" sz="1400" dirty="0">
                <a:latin typeface="Cambria" panose="02040503050406030204" pitchFamily="18" charset="0"/>
                <a:ea typeface="Cambria" panose="02040503050406030204" pitchFamily="18" charset="0"/>
                <a:cs typeface="Times New Roman" panose="02020603050405020304" pitchFamily="18" charset="0"/>
              </a:rPr>
              <a:t>https://software.intel.com/en-us/node/564708</a:t>
            </a:r>
          </a:p>
        </p:txBody>
      </p:sp>
      <p:sp>
        <p:nvSpPr>
          <p:cNvPr id="3" name="Rectangle 2"/>
          <p:cNvSpPr/>
          <p:nvPr/>
        </p:nvSpPr>
        <p:spPr>
          <a:xfrm>
            <a:off x="138895" y="1702418"/>
            <a:ext cx="5173885" cy="2580194"/>
          </a:xfrm>
          <a:prstGeom prst="rect">
            <a:avLst/>
          </a:prstGeom>
        </p:spPr>
        <p:txBody>
          <a:bodyPr wrap="square">
            <a:spAutoFit/>
          </a:bodyPr>
          <a:lstStyle/>
          <a:p>
            <a:pPr>
              <a:spcBef>
                <a:spcPts val="1000"/>
              </a:spcBef>
            </a:pPr>
            <a:r>
              <a:rPr lang="en-US" sz="2400" b="1" dirty="0">
                <a:solidFill>
                  <a:srgbClr val="4F81BD"/>
                </a:solidFill>
                <a:latin typeface="Calibri" panose="020F0502020204030204" pitchFamily="34" charset="0"/>
                <a:ea typeface="SimSun" panose="02010600030101010101" pitchFamily="2" charset="-122"/>
                <a:cs typeface="Times New Roman" panose="02020603050405020304" pitchFamily="18" charset="0"/>
              </a:rPr>
              <a:t>Candidates with Distributed codes</a:t>
            </a:r>
          </a:p>
          <a:p>
            <a:pPr marL="288925" marR="0" lvl="0" indent="-288925">
              <a:spcBef>
                <a:spcPts val="0"/>
              </a:spcBef>
              <a:spcAft>
                <a:spcPts val="1000"/>
              </a:spcAft>
              <a:buFont typeface="Arial" panose="020B0604020202020204" pitchFamily="34" charset="0"/>
              <a:buChar char="•"/>
              <a:tabLst>
                <a:tab pos="0" algn="l"/>
              </a:tabLst>
            </a:pPr>
            <a:r>
              <a:rPr lang="en-US" sz="1600" dirty="0">
                <a:latin typeface="Cambria" panose="02040503050406030204" pitchFamily="18" charset="0"/>
                <a:ea typeface="Cambria" panose="02040503050406030204" pitchFamily="18" charset="0"/>
                <a:cs typeface="Times New Roman" panose="02020603050405020304" pitchFamily="18" charset="0"/>
              </a:rPr>
              <a:t>Principal Component Analysis (PCA) </a:t>
            </a:r>
          </a:p>
          <a:p>
            <a:pPr marL="288925" marR="0">
              <a:spcBef>
                <a:spcPts val="0"/>
              </a:spcBef>
              <a:spcAft>
                <a:spcPts val="1000"/>
              </a:spcAft>
            </a:pPr>
            <a:r>
              <a:rPr lang="en-US" sz="1600" dirty="0">
                <a:solidFill>
                  <a:srgbClr val="4F81BD"/>
                </a:solidFill>
                <a:latin typeface="Cambria" panose="02040503050406030204" pitchFamily="18" charset="0"/>
                <a:ea typeface="Cambria" panose="02040503050406030204" pitchFamily="18" charset="0"/>
                <a:cs typeface="Times New Roman" panose="02020603050405020304" pitchFamily="18" charset="0"/>
                <a:hlinkClick r:id="rId8"/>
              </a:rPr>
              <a:t>https://software.intel.com/en-us/node/564625</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marL="288925" marR="0" lvl="0" indent="-288925">
              <a:spcBef>
                <a:spcPts val="0"/>
              </a:spcBef>
              <a:spcAft>
                <a:spcPts val="1000"/>
              </a:spcAft>
              <a:buFont typeface="Arial" panose="020B0604020202020204" pitchFamily="34" charset="0"/>
              <a:buChar char="•"/>
              <a:tabLst>
                <a:tab pos="0" algn="l"/>
              </a:tabLst>
            </a:pPr>
            <a:r>
              <a:rPr lang="en-US" sz="1600" dirty="0">
                <a:latin typeface="Cambria" panose="02040503050406030204" pitchFamily="18" charset="0"/>
                <a:ea typeface="Cambria" panose="02040503050406030204" pitchFamily="18" charset="0"/>
                <a:cs typeface="Times New Roman" panose="02020603050405020304" pitchFamily="18" charset="0"/>
              </a:rPr>
              <a:t>Singular Value Decomposition (SVD)</a:t>
            </a:r>
          </a:p>
          <a:p>
            <a:pPr marL="288925" marR="0">
              <a:spcBef>
                <a:spcPts val="0"/>
              </a:spcBef>
              <a:spcAft>
                <a:spcPts val="1000"/>
              </a:spcAft>
            </a:pP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rgbClr val="4F81BD"/>
                </a:solidFill>
                <a:latin typeface="Cambria" panose="02040503050406030204" pitchFamily="18" charset="0"/>
                <a:ea typeface="Cambria" panose="02040503050406030204" pitchFamily="18" charset="0"/>
                <a:cs typeface="Times New Roman" panose="02020603050405020304" pitchFamily="18" charset="0"/>
                <a:hlinkClick r:id="rId9"/>
              </a:rPr>
              <a:t>https://software.intel.com/en-us/node/564635</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marL="288925" marR="0" lvl="0" indent="-288925">
              <a:spcBef>
                <a:spcPts val="0"/>
              </a:spcBef>
              <a:spcAft>
                <a:spcPts val="1000"/>
              </a:spcAft>
              <a:buFont typeface="Arial" panose="020B0604020202020204" pitchFamily="34" charset="0"/>
              <a:buChar char="•"/>
              <a:tabLst>
                <a:tab pos="0" algn="l"/>
              </a:tabLst>
            </a:pPr>
            <a:r>
              <a:rPr lang="en-US" sz="1600" dirty="0">
                <a:latin typeface="Cambria" panose="02040503050406030204" pitchFamily="18" charset="0"/>
                <a:ea typeface="Cambria" panose="02040503050406030204" pitchFamily="18" charset="0"/>
                <a:cs typeface="Times New Roman" panose="02020603050405020304" pitchFamily="18" charset="0"/>
              </a:rPr>
              <a:t>Neural Networks </a:t>
            </a:r>
          </a:p>
          <a:p>
            <a:pPr marL="288925" marR="0">
              <a:spcBef>
                <a:spcPts val="0"/>
              </a:spcBef>
              <a:spcAft>
                <a:spcPts val="1000"/>
              </a:spcAft>
            </a:pPr>
            <a:r>
              <a:rPr lang="en-US" sz="1600" dirty="0">
                <a:solidFill>
                  <a:srgbClr val="4F81BD"/>
                </a:solidFill>
                <a:latin typeface="Cambria" panose="02040503050406030204" pitchFamily="18" charset="0"/>
                <a:ea typeface="Cambria" panose="02040503050406030204" pitchFamily="18" charset="0"/>
                <a:cs typeface="Times New Roman" panose="02020603050405020304" pitchFamily="18" charset="0"/>
                <a:hlinkClick r:id="rId10"/>
              </a:rPr>
              <a:t>https://software.intel.com/en-us/node/681960</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138896" y="277231"/>
            <a:ext cx="5532700" cy="1554272"/>
          </a:xfrm>
          <a:prstGeom prst="rect">
            <a:avLst/>
          </a:prstGeom>
          <a:noFill/>
        </p:spPr>
        <p:txBody>
          <a:bodyPr wrap="square" rtlCol="0">
            <a:spAutoFit/>
          </a:bodyPr>
          <a:lstStyle/>
          <a:p>
            <a:r>
              <a:rPr lang="en-US" b="1" dirty="0"/>
              <a:t>Plan A</a:t>
            </a:r>
          </a:p>
          <a:p>
            <a:r>
              <a:rPr lang="en-US" dirty="0"/>
              <a:t>Development of Harp-DAAL applications. DAAL provides batch or distributed C/C++ codes and Java Interface for the following applications:</a:t>
            </a:r>
          </a:p>
          <a:p>
            <a:endParaRPr lang="en-US" dirty="0"/>
          </a:p>
        </p:txBody>
      </p:sp>
      <p:sp>
        <p:nvSpPr>
          <p:cNvPr id="5" name="TextBox 4"/>
          <p:cNvSpPr txBox="1"/>
          <p:nvPr/>
        </p:nvSpPr>
        <p:spPr>
          <a:xfrm>
            <a:off x="5671596" y="206207"/>
            <a:ext cx="6593140" cy="1846659"/>
          </a:xfrm>
          <a:prstGeom prst="rect">
            <a:avLst/>
          </a:prstGeom>
          <a:noFill/>
        </p:spPr>
        <p:txBody>
          <a:bodyPr wrap="square" rtlCol="0">
            <a:spAutoFit/>
          </a:bodyPr>
          <a:lstStyle/>
          <a:p>
            <a:r>
              <a:rPr lang="en-US" b="1" dirty="0"/>
              <a:t>Plan B</a:t>
            </a:r>
          </a:p>
          <a:p>
            <a:r>
              <a:rPr lang="en-US" dirty="0"/>
              <a:t>A survey and benchmarking work for Machine learning algorithms. We download and run benchmark algorithms from state-of-arts machine learning libraries and evaluate their performance on different platforms (Xeon, Xeon Phi, and GPU)</a:t>
            </a:r>
          </a:p>
          <a:p>
            <a:endParaRPr lang="en-US" dirty="0"/>
          </a:p>
        </p:txBody>
      </p:sp>
    </p:spTree>
    <p:extLst>
      <p:ext uri="{BB962C8B-B14F-4D97-AF65-F5344CB8AC3E}">
        <p14:creationId xmlns:p14="http://schemas.microsoft.com/office/powerpoint/2010/main" val="2432886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4005" y="255386"/>
            <a:ext cx="10972800" cy="1143001"/>
          </a:xfrm>
        </p:spPr>
        <p:txBody>
          <a:bodyPr>
            <a:normAutofit/>
          </a:bodyPr>
          <a:lstStyle/>
          <a:p>
            <a:r>
              <a:rPr lang="x-none" altLang="en-US" sz="4000" b="1" kern="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M</a:t>
            </a:r>
            <a:r>
              <a:rPr lang="en-US" altLang="en-US" sz="4000" b="1" kern="0" dirty="0" err="1">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otivation</a:t>
            </a:r>
            <a:r>
              <a:rPr lang="en-US" alt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 for faster and bigger problems</a:t>
            </a:r>
            <a:endParaRPr lang="x-none" altLang="en-US" sz="4000" b="1" kern="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sp>
        <p:nvSpPr>
          <p:cNvPr id="5" name="Content Placeholder 4"/>
          <p:cNvSpPr>
            <a:spLocks noGrp="1"/>
          </p:cNvSpPr>
          <p:nvPr>
            <p:ph idx="1"/>
          </p:nvPr>
        </p:nvSpPr>
        <p:spPr>
          <a:xfrm>
            <a:off x="1187909" y="1530144"/>
            <a:ext cx="10106438" cy="4525963"/>
          </a:xfrm>
        </p:spPr>
        <p:txBody>
          <a:bodyPr>
            <a:normAutofit fontScale="97500"/>
          </a:bodyPr>
          <a:lstStyle/>
          <a:p>
            <a:r>
              <a:rPr lang="en-US" sz="2400" dirty="0"/>
              <a:t>Machine Learning Needs high performance </a:t>
            </a:r>
          </a:p>
          <a:p>
            <a:pPr lvl="1"/>
            <a:r>
              <a:rPr lang="en-US" sz="2400" b="1" dirty="0"/>
              <a:t>Big data</a:t>
            </a:r>
            <a:r>
              <a:rPr lang="en-US" sz="2400" dirty="0"/>
              <a:t> and </a:t>
            </a:r>
            <a:r>
              <a:rPr lang="en-US" sz="2400" b="1" dirty="0"/>
              <a:t>Big model</a:t>
            </a:r>
          </a:p>
          <a:p>
            <a:pPr lvl="1"/>
            <a:r>
              <a:rPr lang="en-US" sz="2400" b="1" dirty="0"/>
              <a:t>Iterative algorithms</a:t>
            </a:r>
            <a:r>
              <a:rPr lang="en-US" sz="2400" dirty="0"/>
              <a:t> are fundamental in learning a non-trivial model</a:t>
            </a:r>
          </a:p>
          <a:p>
            <a:pPr lvl="1"/>
            <a:r>
              <a:rPr lang="en-US" sz="2400" b="1" dirty="0"/>
              <a:t>Model training </a:t>
            </a:r>
            <a:r>
              <a:rPr lang="en-US" sz="2400" dirty="0"/>
              <a:t>and </a:t>
            </a:r>
            <a:r>
              <a:rPr lang="en-US" sz="2400" b="1" dirty="0"/>
              <a:t>Hyper-parameter tuning</a:t>
            </a:r>
            <a:r>
              <a:rPr lang="en-US" sz="2400" dirty="0"/>
              <a:t> steps run the iterative algorithms many times</a:t>
            </a:r>
          </a:p>
          <a:p>
            <a:r>
              <a:rPr lang="en-US" sz="2400" dirty="0"/>
              <a:t>Architecture for Big Data analytics</a:t>
            </a:r>
          </a:p>
          <a:p>
            <a:pPr lvl="1"/>
            <a:r>
              <a:rPr lang="en-US" sz="2400" dirty="0"/>
              <a:t>to understand the algorithms through a </a:t>
            </a:r>
            <a:r>
              <a:rPr lang="en-US" sz="2400" b="1" dirty="0"/>
              <a:t>Model-Centric</a:t>
            </a:r>
            <a:r>
              <a:rPr lang="en-US" sz="2400" dirty="0"/>
              <a:t> view</a:t>
            </a:r>
          </a:p>
          <a:p>
            <a:pPr lvl="1"/>
            <a:r>
              <a:rPr lang="en-US" sz="2400" dirty="0"/>
              <a:t>to focus on the </a:t>
            </a:r>
            <a:r>
              <a:rPr lang="en-US" sz="2400" b="1" dirty="0"/>
              <a:t>computation and communication patterns </a:t>
            </a:r>
            <a:r>
              <a:rPr lang="en-US" sz="2400" dirty="0"/>
              <a:t>for optimizations</a:t>
            </a:r>
          </a:p>
          <a:p>
            <a:pPr lvl="1"/>
            <a:r>
              <a:rPr lang="en-US" sz="2400" dirty="0"/>
              <a:t>Trade-offs of efficiency and productivity</a:t>
            </a:r>
          </a:p>
          <a:p>
            <a:pPr lvl="2"/>
            <a:r>
              <a:rPr lang="en-US" sz="2000" dirty="0"/>
              <a:t>linear speedup with an increasing number of processors</a:t>
            </a:r>
          </a:p>
          <a:p>
            <a:pPr lvl="2"/>
            <a:r>
              <a:rPr lang="en-US" sz="2000" dirty="0"/>
              <a:t>easier to be parallelized on multicore or </a:t>
            </a:r>
            <a:r>
              <a:rPr lang="en-US" sz="2000" dirty="0" err="1"/>
              <a:t>manycore</a:t>
            </a:r>
            <a:r>
              <a:rPr lang="en-US" sz="2000" dirty="0"/>
              <a:t> computers </a:t>
            </a:r>
          </a:p>
        </p:txBody>
      </p:sp>
    </p:spTree>
    <p:extLst>
      <p:ext uri="{BB962C8B-B14F-4D97-AF65-F5344CB8AC3E}">
        <p14:creationId xmlns:p14="http://schemas.microsoft.com/office/powerpoint/2010/main" val="2219539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826"/>
            <a:ext cx="12192000" cy="1143000"/>
          </a:xfrm>
        </p:spPr>
        <p:txBody>
          <a:bodyPr>
            <a:normAutofit/>
          </a:bodyPr>
          <a:lstStyle/>
          <a:p>
            <a:r>
              <a:rPr lang="en-US" sz="40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Adding HPC to Storm &amp; Heron for Streaming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8231" y="2362201"/>
            <a:ext cx="1892653" cy="150039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87" y="2417128"/>
            <a:ext cx="3144701" cy="1463177"/>
          </a:xfrm>
          <a:prstGeom prst="rect">
            <a:avLst/>
          </a:prstGeom>
        </p:spPr>
      </p:pic>
      <p:sp>
        <p:nvSpPr>
          <p:cNvPr id="6" name="TextBox 5"/>
          <p:cNvSpPr txBox="1"/>
          <p:nvPr/>
        </p:nvSpPr>
        <p:spPr>
          <a:xfrm>
            <a:off x="3486486" y="3904958"/>
            <a:ext cx="2335959" cy="646331"/>
          </a:xfrm>
          <a:prstGeom prst="rect">
            <a:avLst/>
          </a:prstGeom>
          <a:noFill/>
        </p:spPr>
        <p:txBody>
          <a:bodyPr wrap="square" rtlCol="0">
            <a:spAutoFit/>
          </a:bodyPr>
          <a:lstStyle/>
          <a:p>
            <a:pPr algn="ctr"/>
            <a:r>
              <a:rPr lang="en-US" sz="1800" dirty="0"/>
              <a:t>Robot with a Laser Range Finder</a:t>
            </a:r>
          </a:p>
        </p:txBody>
      </p:sp>
      <p:sp>
        <p:nvSpPr>
          <p:cNvPr id="7" name="TextBox 6"/>
          <p:cNvSpPr txBox="1"/>
          <p:nvPr/>
        </p:nvSpPr>
        <p:spPr>
          <a:xfrm>
            <a:off x="238987" y="4016059"/>
            <a:ext cx="1655710" cy="646331"/>
          </a:xfrm>
          <a:prstGeom prst="rect">
            <a:avLst/>
          </a:prstGeom>
          <a:noFill/>
        </p:spPr>
        <p:txBody>
          <a:bodyPr wrap="none" rtlCol="0">
            <a:spAutoFit/>
          </a:bodyPr>
          <a:lstStyle/>
          <a:p>
            <a:r>
              <a:rPr lang="en-US" sz="1800" dirty="0"/>
              <a:t>Map Built from </a:t>
            </a:r>
            <a:br>
              <a:rPr lang="en-US" sz="1800" dirty="0"/>
            </a:br>
            <a:r>
              <a:rPr lang="en-US" sz="1800" dirty="0"/>
              <a:t>Robot data</a:t>
            </a:r>
          </a:p>
        </p:txBody>
      </p:sp>
      <p:sp>
        <p:nvSpPr>
          <p:cNvPr id="8" name="TextBox 7"/>
          <p:cNvSpPr txBox="1"/>
          <p:nvPr/>
        </p:nvSpPr>
        <p:spPr>
          <a:xfrm>
            <a:off x="3486486" y="1806821"/>
            <a:ext cx="2300951" cy="384721"/>
          </a:xfrm>
          <a:prstGeom prst="rect">
            <a:avLst/>
          </a:prstGeom>
          <a:noFill/>
        </p:spPr>
        <p:txBody>
          <a:bodyPr wrap="none" rtlCol="0">
            <a:spAutoFit/>
          </a:bodyPr>
          <a:lstStyle/>
          <a:p>
            <a:r>
              <a:rPr lang="en-US" dirty="0"/>
              <a:t>Robotics Applications</a:t>
            </a: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3172" y="2464793"/>
            <a:ext cx="2729817" cy="1365460"/>
          </a:xfrm>
          <a:prstGeom prst="rect">
            <a:avLst/>
          </a:prstGeom>
        </p:spPr>
      </p:pic>
      <p:sp>
        <p:nvSpPr>
          <p:cNvPr id="10" name="TextBox 9"/>
          <p:cNvSpPr txBox="1"/>
          <p:nvPr/>
        </p:nvSpPr>
        <p:spPr>
          <a:xfrm>
            <a:off x="5730485" y="3904958"/>
            <a:ext cx="2821777" cy="646331"/>
          </a:xfrm>
          <a:prstGeom prst="rect">
            <a:avLst/>
          </a:prstGeom>
          <a:noFill/>
        </p:spPr>
        <p:txBody>
          <a:bodyPr wrap="square" rtlCol="0">
            <a:spAutoFit/>
          </a:bodyPr>
          <a:lstStyle/>
          <a:p>
            <a:pPr algn="ctr"/>
            <a:r>
              <a:rPr lang="en-US" sz="1800" dirty="0"/>
              <a:t>Robots need to avoid collisions when they move</a:t>
            </a:r>
          </a:p>
        </p:txBody>
      </p:sp>
      <p:sp>
        <p:nvSpPr>
          <p:cNvPr id="11" name="Rectangle 10"/>
          <p:cNvSpPr/>
          <p:nvPr/>
        </p:nvSpPr>
        <p:spPr>
          <a:xfrm>
            <a:off x="6403587" y="1819097"/>
            <a:ext cx="2089402" cy="646331"/>
          </a:xfrm>
          <a:prstGeom prst="rect">
            <a:avLst/>
          </a:prstGeom>
        </p:spPr>
        <p:txBody>
          <a:bodyPr wrap="square">
            <a:spAutoFit/>
          </a:bodyPr>
          <a:lstStyle/>
          <a:p>
            <a:r>
              <a:rPr lang="en-US" sz="1800" dirty="0"/>
              <a:t>N-Body Collision</a:t>
            </a:r>
            <a:br>
              <a:rPr lang="en-US" sz="1800" dirty="0"/>
            </a:br>
            <a:r>
              <a:rPr lang="en-US" sz="1800" dirty="0"/>
              <a:t>Avoidance</a:t>
            </a:r>
          </a:p>
        </p:txBody>
      </p:sp>
      <p:sp>
        <p:nvSpPr>
          <p:cNvPr id="12" name="Rectangle 11"/>
          <p:cNvSpPr/>
          <p:nvPr/>
        </p:nvSpPr>
        <p:spPr>
          <a:xfrm>
            <a:off x="326806" y="1793339"/>
            <a:ext cx="3159680" cy="646331"/>
          </a:xfrm>
          <a:prstGeom prst="rect">
            <a:avLst/>
          </a:prstGeom>
        </p:spPr>
        <p:txBody>
          <a:bodyPr wrap="square">
            <a:spAutoFit/>
          </a:bodyPr>
          <a:lstStyle/>
          <a:p>
            <a:r>
              <a:rPr lang="en-US" sz="1800" dirty="0"/>
              <a:t>Simultaneous Localization and Mapping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2800" y="2438045"/>
            <a:ext cx="3312369" cy="1317450"/>
          </a:xfrm>
          <a:prstGeom prst="rect">
            <a:avLst/>
          </a:prstGeom>
        </p:spPr>
      </p:pic>
      <p:sp>
        <p:nvSpPr>
          <p:cNvPr id="13" name="TextBox 12"/>
          <p:cNvSpPr txBox="1"/>
          <p:nvPr/>
        </p:nvSpPr>
        <p:spPr>
          <a:xfrm>
            <a:off x="8884387" y="1770797"/>
            <a:ext cx="3038589" cy="646331"/>
          </a:xfrm>
          <a:prstGeom prst="rect">
            <a:avLst/>
          </a:prstGeom>
          <a:noFill/>
        </p:spPr>
        <p:txBody>
          <a:bodyPr wrap="square" rtlCol="0">
            <a:spAutoFit/>
          </a:bodyPr>
          <a:lstStyle/>
          <a:p>
            <a:r>
              <a:rPr lang="en-US" sz="1800" dirty="0"/>
              <a:t>Time series data visualization in real time</a:t>
            </a:r>
          </a:p>
        </p:txBody>
      </p:sp>
      <p:sp>
        <p:nvSpPr>
          <p:cNvPr id="16" name="TextBox 15"/>
          <p:cNvSpPr txBox="1"/>
          <p:nvPr/>
        </p:nvSpPr>
        <p:spPr>
          <a:xfrm>
            <a:off x="8732666" y="4016058"/>
            <a:ext cx="3262503" cy="1200329"/>
          </a:xfrm>
          <a:prstGeom prst="rect">
            <a:avLst/>
          </a:prstGeom>
          <a:noFill/>
        </p:spPr>
        <p:txBody>
          <a:bodyPr wrap="square" rtlCol="0">
            <a:spAutoFit/>
          </a:bodyPr>
          <a:lstStyle/>
          <a:p>
            <a:r>
              <a:rPr lang="en-US" sz="1800" dirty="0"/>
              <a:t>Map High dimensional data to 3D visualizer</a:t>
            </a:r>
          </a:p>
          <a:p>
            <a:r>
              <a:rPr lang="en-US" sz="1800" dirty="0"/>
              <a:t>Apply to Stock market data tracking 6000 stocks</a:t>
            </a:r>
          </a:p>
        </p:txBody>
      </p:sp>
    </p:spTree>
    <p:extLst>
      <p:ext uri="{BB962C8B-B14F-4D97-AF65-F5344CB8AC3E}">
        <p14:creationId xmlns:p14="http://schemas.microsoft.com/office/powerpoint/2010/main" val="1754895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092" y="998591"/>
            <a:ext cx="4967449" cy="227936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44" y="3616085"/>
            <a:ext cx="4967449" cy="2238450"/>
          </a:xfrm>
          <a:prstGeom prst="rect">
            <a:avLst/>
          </a:prstGeom>
        </p:spPr>
      </p:pic>
      <p:sp>
        <p:nvSpPr>
          <p:cNvPr id="7" name="TextBox 6"/>
          <p:cNvSpPr txBox="1"/>
          <p:nvPr/>
        </p:nvSpPr>
        <p:spPr>
          <a:xfrm>
            <a:off x="1700317" y="5854536"/>
            <a:ext cx="2355068" cy="276999"/>
          </a:xfrm>
          <a:prstGeom prst="rect">
            <a:avLst/>
          </a:prstGeom>
          <a:noFill/>
        </p:spPr>
        <p:txBody>
          <a:bodyPr wrap="none" rtlCol="0">
            <a:spAutoFit/>
          </a:bodyPr>
          <a:lstStyle/>
          <a:p>
            <a:r>
              <a:rPr lang="en-US" sz="1200" dirty="0"/>
              <a:t>Parallelism of 2 and using  8 Nodes</a:t>
            </a:r>
          </a:p>
        </p:txBody>
      </p:sp>
      <p:sp>
        <p:nvSpPr>
          <p:cNvPr id="8" name="TextBox 7"/>
          <p:cNvSpPr txBox="1"/>
          <p:nvPr/>
        </p:nvSpPr>
        <p:spPr>
          <a:xfrm>
            <a:off x="1234286" y="6159556"/>
            <a:ext cx="4185067" cy="523220"/>
          </a:xfrm>
          <a:prstGeom prst="rect">
            <a:avLst/>
          </a:prstGeom>
          <a:noFill/>
        </p:spPr>
        <p:txBody>
          <a:bodyPr wrap="square" rtlCol="0">
            <a:spAutoFit/>
          </a:bodyPr>
          <a:lstStyle/>
          <a:p>
            <a:r>
              <a:rPr lang="en-US" sz="1400" b="1" dirty="0"/>
              <a:t>Intel </a:t>
            </a:r>
            <a:r>
              <a:rPr lang="en-US" sz="1400" b="1" dirty="0" err="1"/>
              <a:t>Haswell</a:t>
            </a:r>
            <a:r>
              <a:rPr lang="en-US" sz="1400" b="1" dirty="0"/>
              <a:t> Cluster with 2.4GHz Processors and 56Gbps </a:t>
            </a:r>
            <a:r>
              <a:rPr lang="en-US" sz="1400" b="1" dirty="0" err="1"/>
              <a:t>Infiniband</a:t>
            </a:r>
            <a:r>
              <a:rPr lang="en-US" sz="1400" b="1" dirty="0"/>
              <a:t> and 1Gbps Ethernet</a:t>
            </a:r>
          </a:p>
        </p:txBody>
      </p:sp>
      <p:sp>
        <p:nvSpPr>
          <p:cNvPr id="11" name="TextBox 10"/>
          <p:cNvSpPr txBox="1"/>
          <p:nvPr/>
        </p:nvSpPr>
        <p:spPr>
          <a:xfrm>
            <a:off x="8091635" y="5863744"/>
            <a:ext cx="2319802" cy="276999"/>
          </a:xfrm>
          <a:prstGeom prst="rect">
            <a:avLst/>
          </a:prstGeom>
          <a:noFill/>
        </p:spPr>
        <p:txBody>
          <a:bodyPr wrap="none" rtlCol="0">
            <a:spAutoFit/>
          </a:bodyPr>
          <a:lstStyle/>
          <a:p>
            <a:r>
              <a:rPr lang="en-US" sz="1200" dirty="0"/>
              <a:t>Parallelism of 2 and using 4 Nodes</a:t>
            </a:r>
          </a:p>
        </p:txBody>
      </p:sp>
      <p:sp>
        <p:nvSpPr>
          <p:cNvPr id="13" name="TextBox 12"/>
          <p:cNvSpPr txBox="1"/>
          <p:nvPr/>
        </p:nvSpPr>
        <p:spPr>
          <a:xfrm>
            <a:off x="3735838" y="3218138"/>
            <a:ext cx="1818703" cy="384721"/>
          </a:xfrm>
          <a:prstGeom prst="rect">
            <a:avLst/>
          </a:prstGeom>
          <a:noFill/>
        </p:spPr>
        <p:txBody>
          <a:bodyPr wrap="none" rtlCol="0">
            <a:spAutoFit/>
          </a:bodyPr>
          <a:lstStyle/>
          <a:p>
            <a:r>
              <a:rPr lang="en-US" b="1" dirty="0"/>
              <a:t>Small messages </a:t>
            </a:r>
          </a:p>
        </p:txBody>
      </p:sp>
      <p:sp>
        <p:nvSpPr>
          <p:cNvPr id="14" name="TextBox 13"/>
          <p:cNvSpPr txBox="1"/>
          <p:nvPr/>
        </p:nvSpPr>
        <p:spPr>
          <a:xfrm>
            <a:off x="3954492" y="530686"/>
            <a:ext cx="1808380" cy="384721"/>
          </a:xfrm>
          <a:prstGeom prst="rect">
            <a:avLst/>
          </a:prstGeom>
          <a:noFill/>
        </p:spPr>
        <p:txBody>
          <a:bodyPr wrap="none" rtlCol="0">
            <a:spAutoFit/>
          </a:bodyPr>
          <a:lstStyle/>
          <a:p>
            <a:r>
              <a:rPr lang="en-US" b="1" dirty="0"/>
              <a:t>Large messages </a:t>
            </a:r>
          </a:p>
        </p:txBody>
      </p:sp>
      <p:sp>
        <p:nvSpPr>
          <p:cNvPr id="15" name="TextBox 14"/>
          <p:cNvSpPr txBox="1"/>
          <p:nvPr/>
        </p:nvSpPr>
        <p:spPr>
          <a:xfrm>
            <a:off x="7096117" y="6164807"/>
            <a:ext cx="4310839" cy="523220"/>
          </a:xfrm>
          <a:prstGeom prst="rect">
            <a:avLst/>
          </a:prstGeom>
          <a:noFill/>
        </p:spPr>
        <p:txBody>
          <a:bodyPr wrap="square" rtlCol="0">
            <a:spAutoFit/>
          </a:bodyPr>
          <a:lstStyle/>
          <a:p>
            <a:r>
              <a:rPr lang="en-US" sz="1400" b="1" dirty="0"/>
              <a:t>Intel KNL Cluster with 1.4GHz Processors and 100Gbps Omni-Path and 1Gbps Ethernet</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2496" y="3608279"/>
            <a:ext cx="4984776" cy="224625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2496" y="940890"/>
            <a:ext cx="5058733" cy="2321255"/>
          </a:xfrm>
          <a:prstGeom prst="rect">
            <a:avLst/>
          </a:prstGeom>
        </p:spPr>
      </p:pic>
      <p:sp>
        <p:nvSpPr>
          <p:cNvPr id="18" name="Title 1"/>
          <p:cNvSpPr txBox="1">
            <a:spLocks/>
          </p:cNvSpPr>
          <p:nvPr/>
        </p:nvSpPr>
        <p:spPr>
          <a:xfrm>
            <a:off x="1231081" y="151188"/>
            <a:ext cx="9617117" cy="758996"/>
          </a:xfrm>
          <a:prstGeom prst="rect">
            <a:avLst/>
          </a:prstGeom>
          <a:solidFill>
            <a:schemeClr val="bg1"/>
          </a:solidFill>
        </p:spPr>
        <p:txBody>
          <a:bodyPr vert="horz" lIns="91308" tIns="45660" rIns="91308" bIns="45660" rtlCol="0" anchor="ctr">
            <a:noAutofit/>
          </a:bodyPr>
          <a:lstStyle>
            <a:lvl1pPr algn="ctr" defTabSz="913108" rtl="0" eaLnBrk="1" latinLnBrk="0" hangingPunct="1">
              <a:spcBef>
                <a:spcPct val="0"/>
              </a:spcBef>
              <a:buNone/>
              <a:defRPr sz="4500" kern="1200">
                <a:solidFill>
                  <a:schemeClr val="tx1"/>
                </a:solidFill>
                <a:latin typeface="+mj-lt"/>
                <a:ea typeface="+mj-ea"/>
                <a:cs typeface="+mj-cs"/>
              </a:defRPr>
            </a:lvl1pPr>
          </a:lstStyle>
          <a:p>
            <a:r>
              <a:rPr lang="en-US" sz="32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Benchmark communication on Haswell vs. KNL clusters </a:t>
            </a:r>
          </a:p>
        </p:txBody>
      </p:sp>
      <p:sp>
        <p:nvSpPr>
          <p:cNvPr id="4" name="Rectangle 3"/>
          <p:cNvSpPr/>
          <p:nvPr/>
        </p:nvSpPr>
        <p:spPr>
          <a:xfrm>
            <a:off x="183855" y="109580"/>
            <a:ext cx="808235" cy="384721"/>
          </a:xfrm>
          <a:prstGeom prst="rect">
            <a:avLst/>
          </a:prstGeom>
        </p:spPr>
        <p:txBody>
          <a:bodyPr wrap="none">
            <a:spAutoFit/>
          </a:bodyPr>
          <a:lstStyle/>
          <a:p>
            <a:r>
              <a:rPr lang="en-US" b="1" dirty="0"/>
              <a:t>Plan C</a:t>
            </a:r>
          </a:p>
        </p:txBody>
      </p:sp>
    </p:spTree>
    <p:extLst>
      <p:ext uri="{BB962C8B-B14F-4D97-AF65-F5344CB8AC3E}">
        <p14:creationId xmlns:p14="http://schemas.microsoft.com/office/powerpoint/2010/main" val="121122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4581943" y="3980661"/>
            <a:ext cx="238901" cy="384600"/>
          </a:xfrm>
          <a:prstGeom prst="rect">
            <a:avLst/>
          </a:prstGeom>
          <a:noFill/>
        </p:spPr>
        <p:txBody>
          <a:bodyPr wrap="none" lIns="91308" tIns="45660" rIns="91308" bIns="45660" rtlCol="0">
            <a:spAutoFit/>
          </a:bodyPr>
          <a:lstStyle/>
          <a:p>
            <a:pPr algn="ctr"/>
            <a:r>
              <a:rPr lang="en-US" dirty="0"/>
              <a:t> </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32912" y="6184255"/>
            <a:ext cx="428007" cy="55049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906310" y="2514546"/>
            <a:ext cx="10115901" cy="2816034"/>
          </a:xfrm>
          <a:prstGeom prst="rect">
            <a:avLst/>
          </a:prstGeom>
          <a:noFill/>
        </p:spPr>
        <p:txBody>
          <a:bodyPr wrap="none" lIns="91308" tIns="45660" rIns="91308" bIns="45660" rtlCol="0">
            <a:spAutoFit/>
          </a:bodyPr>
          <a:lstStyle/>
          <a:p>
            <a:pPr algn="ctr">
              <a:spcBef>
                <a:spcPts val="600"/>
              </a:spcBef>
              <a:spcAft>
                <a:spcPts val="600"/>
              </a:spcAft>
            </a:pPr>
            <a:r>
              <a:rPr lang="en-US" dirty="0">
                <a:solidFill>
                  <a:prstClr val="black"/>
                </a:solidFill>
              </a:rPr>
              <a:t>Langshi Cheng       Bo Peng      </a:t>
            </a:r>
            <a:r>
              <a:rPr lang="en-US" dirty="0"/>
              <a:t>Kannan </a:t>
            </a:r>
            <a:r>
              <a:rPr lang="en-US" dirty="0" err="1"/>
              <a:t>Govindarajan</a:t>
            </a:r>
            <a:endParaRPr lang="en-US" dirty="0"/>
          </a:p>
          <a:p>
            <a:pPr algn="ctr">
              <a:spcBef>
                <a:spcPts val="600"/>
              </a:spcBef>
              <a:spcAft>
                <a:spcPts val="600"/>
              </a:spcAft>
            </a:pPr>
            <a:r>
              <a:rPr lang="en-US" dirty="0" err="1">
                <a:solidFill>
                  <a:prstClr val="black"/>
                </a:solidFill>
              </a:rPr>
              <a:t>Bingjing</a:t>
            </a:r>
            <a:r>
              <a:rPr lang="en-US" dirty="0">
                <a:solidFill>
                  <a:prstClr val="black"/>
                </a:solidFill>
              </a:rPr>
              <a:t> Zhang  </a:t>
            </a:r>
            <a:r>
              <a:rPr lang="en-US" dirty="0" err="1"/>
              <a:t>Supun</a:t>
            </a:r>
            <a:r>
              <a:rPr lang="en-US" dirty="0"/>
              <a:t> </a:t>
            </a:r>
            <a:r>
              <a:rPr lang="en-US" dirty="0" err="1"/>
              <a:t>Kamburugamuve</a:t>
            </a:r>
            <a:r>
              <a:rPr lang="en-US" dirty="0"/>
              <a:t>    </a:t>
            </a:r>
            <a:r>
              <a:rPr lang="en-US" dirty="0" err="1">
                <a:solidFill>
                  <a:prstClr val="black"/>
                </a:solidFill>
              </a:rPr>
              <a:t>Yiming</a:t>
            </a:r>
            <a:r>
              <a:rPr lang="en-US" dirty="0">
                <a:solidFill>
                  <a:prstClr val="black"/>
                </a:solidFill>
              </a:rPr>
              <a:t> Zhou   Ethan Li   Mihai </a:t>
            </a:r>
            <a:r>
              <a:rPr lang="en-US" dirty="0" err="1">
                <a:solidFill>
                  <a:prstClr val="black"/>
                </a:solidFill>
              </a:rPr>
              <a:t>Avram</a:t>
            </a:r>
            <a:r>
              <a:rPr lang="en-US" dirty="0">
                <a:solidFill>
                  <a:prstClr val="black"/>
                </a:solidFill>
              </a:rPr>
              <a:t>    </a:t>
            </a:r>
            <a:r>
              <a:rPr lang="en-US" dirty="0" err="1"/>
              <a:t>Vibhatha</a:t>
            </a:r>
            <a:r>
              <a:rPr lang="en-US" dirty="0"/>
              <a:t> </a:t>
            </a:r>
            <a:r>
              <a:rPr lang="en-US" dirty="0" err="1"/>
              <a:t>Abeykoon</a:t>
            </a:r>
            <a:r>
              <a:rPr lang="en-US" dirty="0"/>
              <a:t> </a:t>
            </a:r>
          </a:p>
          <a:p>
            <a:pPr algn="ctr">
              <a:spcBef>
                <a:spcPts val="600"/>
              </a:spcBef>
              <a:spcAft>
                <a:spcPts val="600"/>
              </a:spcAft>
            </a:pPr>
            <a:r>
              <a:rPr lang="en-US" dirty="0" err="1"/>
              <a:t>Yining</a:t>
            </a:r>
            <a:r>
              <a:rPr lang="en-US" dirty="0"/>
              <a:t> Wang   </a:t>
            </a:r>
            <a:r>
              <a:rPr lang="en-US" dirty="0" err="1"/>
              <a:t>Prawal</a:t>
            </a:r>
            <a:r>
              <a:rPr lang="en-US" dirty="0"/>
              <a:t> </a:t>
            </a:r>
            <a:r>
              <a:rPr lang="en-US" dirty="0" err="1"/>
              <a:t>Gangwar</a:t>
            </a:r>
            <a:r>
              <a:rPr lang="en-US" dirty="0"/>
              <a:t>     </a:t>
            </a:r>
            <a:r>
              <a:rPr lang="en-US" dirty="0" err="1"/>
              <a:t>Bingi</a:t>
            </a:r>
            <a:r>
              <a:rPr lang="en-US" dirty="0"/>
              <a:t> </a:t>
            </a:r>
            <a:r>
              <a:rPr lang="en-US" dirty="0" err="1"/>
              <a:t>Raviteja</a:t>
            </a:r>
            <a:r>
              <a:rPr lang="en-US" dirty="0"/>
              <a:t>     Anurag Sharma  </a:t>
            </a:r>
            <a:r>
              <a:rPr lang="en-US" dirty="0" err="1"/>
              <a:t>Manpreet</a:t>
            </a:r>
            <a:r>
              <a:rPr lang="en-US" dirty="0"/>
              <a:t> </a:t>
            </a:r>
            <a:r>
              <a:rPr lang="en-US" dirty="0" err="1"/>
              <a:t>Gulia</a:t>
            </a:r>
            <a:r>
              <a:rPr lang="en-US" dirty="0"/>
              <a:t>     </a:t>
            </a:r>
            <a:r>
              <a:rPr lang="en-US" dirty="0" err="1"/>
              <a:t>Bingi</a:t>
            </a:r>
            <a:r>
              <a:rPr lang="en-US" dirty="0"/>
              <a:t> Ravi </a:t>
            </a:r>
            <a:r>
              <a:rPr lang="en-US" dirty="0" err="1"/>
              <a:t>Teja</a:t>
            </a:r>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sp>
        <p:nvSpPr>
          <p:cNvPr id="24" name="TextBox 23"/>
          <p:cNvSpPr txBox="1"/>
          <p:nvPr/>
        </p:nvSpPr>
        <p:spPr>
          <a:xfrm>
            <a:off x="3563159" y="497074"/>
            <a:ext cx="4908449" cy="784709"/>
          </a:xfrm>
          <a:prstGeom prst="rect">
            <a:avLst/>
          </a:prstGeom>
          <a:noFill/>
        </p:spPr>
        <p:txBody>
          <a:bodyPr wrap="none" lIns="91308" tIns="45660" rIns="91308" bIns="45660" rtlCol="0">
            <a:spAutoFit/>
          </a:bodyPr>
          <a:lstStyle/>
          <a:p>
            <a:pPr algn="ctr">
              <a:spcBef>
                <a:spcPct val="0"/>
              </a:spcBef>
            </a:pPr>
            <a:r>
              <a:rPr lang="en-US" sz="45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Acknowledgements</a:t>
            </a:r>
          </a:p>
        </p:txBody>
      </p:sp>
      <p:sp>
        <p:nvSpPr>
          <p:cNvPr id="26" name="Rectangle 25"/>
          <p:cNvSpPr/>
          <p:nvPr/>
        </p:nvSpPr>
        <p:spPr>
          <a:xfrm>
            <a:off x="3731382" y="4839737"/>
            <a:ext cx="4572001" cy="981686"/>
          </a:xfrm>
          <a:prstGeom prst="rect">
            <a:avLst/>
          </a:prstGeom>
        </p:spPr>
        <p:txBody>
          <a:bodyPr lIns="91308" tIns="45660" rIns="91308" bIns="45660">
            <a:spAutoFit/>
          </a:bodyPr>
          <a:lstStyle/>
          <a:p>
            <a:pPr marL="342395" indent="-342395" algn="ctr" defTabSz="913056">
              <a:spcBef>
                <a:spcPct val="20000"/>
              </a:spcBef>
              <a:defRPr/>
            </a:pPr>
            <a:r>
              <a:rPr lang="en-US" sz="1700" b="1" dirty="0">
                <a:solidFill>
                  <a:srgbClr val="002060"/>
                </a:solidFill>
                <a:latin typeface="Candara" pitchFamily="34" charset="0"/>
              </a:rPr>
              <a:t>SALSA</a:t>
            </a:r>
            <a:r>
              <a:rPr lang="en-US" sz="1700" b="1" i="1" dirty="0">
                <a:solidFill>
                  <a:srgbClr val="33CC33"/>
                </a:solidFill>
                <a:latin typeface="Arial" pitchFamily="34" charset="0"/>
              </a:rPr>
              <a:t>  </a:t>
            </a:r>
            <a:r>
              <a:rPr lang="en-US" sz="1700" b="1" dirty="0">
                <a:solidFill>
                  <a:srgbClr val="002060"/>
                </a:solidFill>
                <a:latin typeface="Candara" pitchFamily="34" charset="0"/>
              </a:rPr>
              <a:t>HPC Group </a:t>
            </a:r>
          </a:p>
          <a:p>
            <a:pPr marL="342395" indent="-342395" algn="ctr" defTabSz="913056">
              <a:spcBef>
                <a:spcPct val="20000"/>
              </a:spcBef>
              <a:defRPr/>
            </a:pPr>
            <a:r>
              <a:rPr lang="en-US" sz="1700" b="1" dirty="0">
                <a:solidFill>
                  <a:srgbClr val="002060"/>
                </a:solidFill>
                <a:latin typeface="Candara" pitchFamily="34" charset="0"/>
              </a:rPr>
              <a:t>School of Informatics and Computing</a:t>
            </a:r>
          </a:p>
          <a:p>
            <a:pPr marL="342395" indent="-342395" algn="ctr" defTabSz="913056">
              <a:spcBef>
                <a:spcPct val="20000"/>
              </a:spcBef>
              <a:defRPr/>
            </a:pPr>
            <a:r>
              <a:rPr lang="en-US" sz="1700" b="1" dirty="0">
                <a:solidFill>
                  <a:srgbClr val="002060"/>
                </a:solidFill>
                <a:latin typeface="Candara" pitchFamily="34" charset="0"/>
              </a:rPr>
              <a:t>Indiana University</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602523" y="6048230"/>
            <a:ext cx="1710270" cy="948006"/>
          </a:xfrm>
          <a:prstGeom prst="rect">
            <a:avLst/>
          </a:prstGeom>
          <a:noFill/>
          <a:ln w="76200">
            <a:no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874" y="6138021"/>
            <a:ext cx="1479347" cy="831071"/>
          </a:xfrm>
          <a:prstGeom prst="rect">
            <a:avLst/>
          </a:prstGeom>
          <a:noFill/>
          <a:ln w="76200">
            <a:noFill/>
            <a:miter lim="800000"/>
            <a:headEnd/>
            <a:tailEnd/>
          </a:ln>
          <a:effectLst>
            <a:outerShdw blurRad="152400" dist="76201" dir="2700000" rotWithShape="0">
              <a:srgbClr val="808080">
                <a:alpha val="34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3834" y="6175233"/>
            <a:ext cx="827166" cy="547481"/>
          </a:xfrm>
          <a:prstGeom prst="rect">
            <a:avLst/>
          </a:prstGeom>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8763" y="6030551"/>
            <a:ext cx="809769" cy="809770"/>
          </a:xfrm>
          <a:prstGeom prst="rect">
            <a:avLst/>
          </a:prstGeom>
          <a:effectLst/>
        </p:spPr>
      </p:pic>
      <p:sp>
        <p:nvSpPr>
          <p:cNvPr id="4" name="TextBox 3"/>
          <p:cNvSpPr txBox="1"/>
          <p:nvPr/>
        </p:nvSpPr>
        <p:spPr>
          <a:xfrm>
            <a:off x="713798" y="1363935"/>
            <a:ext cx="10904780" cy="461665"/>
          </a:xfrm>
          <a:prstGeom prst="rect">
            <a:avLst/>
          </a:prstGeom>
          <a:noFill/>
        </p:spPr>
        <p:txBody>
          <a:bodyPr wrap="none" rtlCol="0">
            <a:spAutoFit/>
          </a:bodyPr>
          <a:lstStyle/>
          <a:p>
            <a:r>
              <a:rPr lang="en-US" sz="2400" dirty="0">
                <a:solidFill>
                  <a:srgbClr val="7030A0"/>
                </a:solidFill>
                <a:cs typeface="Times New Roman" pitchFamily="18" charset="0"/>
              </a:rPr>
              <a:t>We gratefully acknowledge support from Intel Parallel Computing Center (IPCC) Grant.</a:t>
            </a:r>
          </a:p>
        </p:txBody>
      </p:sp>
      <p:sp>
        <p:nvSpPr>
          <p:cNvPr id="5" name="TextBox 4"/>
          <p:cNvSpPr txBox="1"/>
          <p:nvPr/>
        </p:nvSpPr>
        <p:spPr>
          <a:xfrm>
            <a:off x="713798" y="2887460"/>
            <a:ext cx="239168" cy="384721"/>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158257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135" y="208230"/>
            <a:ext cx="11582400" cy="762000"/>
          </a:xfrm>
          <a:noFill/>
        </p:spPr>
        <p:txBody>
          <a:bodyPr>
            <a:normAutofit/>
          </a:bodyPr>
          <a:lstStyle/>
          <a:p>
            <a:r>
              <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Motivation of Iterative </a:t>
            </a:r>
            <a:r>
              <a:rPr lang="en-US" sz="4000" b="1" kern="0" dirty="0" err="1">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rPr>
              <a:t>MapReduce</a:t>
            </a:r>
            <a:endParaRPr lang="en-US" sz="4000" b="1" kern="0" dirty="0">
              <a:solidFill>
                <a:srgbClr val="4BACC6">
                  <a:lumMod val="75000"/>
                </a:srgbClr>
              </a:solidFill>
              <a:effectLst>
                <a:outerShdw blurRad="50800" dist="25400" dir="5400000" algn="t" rotWithShape="0">
                  <a:prstClr val="black">
                    <a:alpha val="40000"/>
                  </a:prstClr>
                </a:outerShdw>
              </a:effectLst>
              <a:latin typeface="+mn-lt"/>
              <a:ea typeface="+mn-ea"/>
              <a:cs typeface="Times New Roman" pitchFamily="18" charset="0"/>
            </a:endParaRPr>
          </a:p>
        </p:txBody>
      </p:sp>
      <p:grpSp>
        <p:nvGrpSpPr>
          <p:cNvPr id="5" name="Group 4"/>
          <p:cNvGrpSpPr/>
          <p:nvPr/>
        </p:nvGrpSpPr>
        <p:grpSpPr>
          <a:xfrm>
            <a:off x="2021750" y="4475202"/>
            <a:ext cx="1981200" cy="1915855"/>
            <a:chOff x="2021750" y="4475202"/>
            <a:chExt cx="1981200" cy="1915855"/>
          </a:xfrm>
        </p:grpSpPr>
        <p:sp>
          <p:nvSpPr>
            <p:cNvPr id="19" name="TextBox 18"/>
            <p:cNvSpPr txBox="1"/>
            <p:nvPr/>
          </p:nvSpPr>
          <p:spPr>
            <a:xfrm>
              <a:off x="2417990" y="4878725"/>
              <a:ext cx="667683"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Input</a:t>
              </a:r>
            </a:p>
          </p:txBody>
        </p:sp>
        <p:grpSp>
          <p:nvGrpSpPr>
            <p:cNvPr id="4" name="Group 33"/>
            <p:cNvGrpSpPr/>
            <p:nvPr/>
          </p:nvGrpSpPr>
          <p:grpSpPr>
            <a:xfrm>
              <a:off x="2021750" y="5259725"/>
              <a:ext cx="1981200" cy="1131332"/>
              <a:chOff x="762000" y="1600200"/>
              <a:chExt cx="1524000" cy="1131332"/>
            </a:xfrm>
          </p:grpSpPr>
          <p:sp>
            <p:nvSpPr>
              <p:cNvPr id="21" name="Oval 20"/>
              <p:cNvSpPr/>
              <p:nvPr/>
            </p:nvSpPr>
            <p:spPr>
              <a:xfrm>
                <a:off x="762000" y="18288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22" name="Straight Arrow Connector 21"/>
              <p:cNvCxnSpPr>
                <a:endCxn id="21" idx="0"/>
              </p:cNvCxnSpPr>
              <p:nvPr/>
            </p:nvCxnSpPr>
            <p:spPr>
              <a:xfrm rot="5400000">
                <a:off x="800100" y="1714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23" name="Straight Arrow Connector 22"/>
              <p:cNvCxnSpPr/>
              <p:nvPr/>
            </p:nvCxnSpPr>
            <p:spPr>
              <a:xfrm rot="5400000">
                <a:off x="800894" y="2247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24" name="Oval 23"/>
              <p:cNvSpPr/>
              <p:nvPr/>
            </p:nvSpPr>
            <p:spPr>
              <a:xfrm>
                <a:off x="1143000" y="18288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25" name="Straight Arrow Connector 24"/>
              <p:cNvCxnSpPr>
                <a:endCxn id="24" idx="0"/>
              </p:cNvCxnSpPr>
              <p:nvPr/>
            </p:nvCxnSpPr>
            <p:spPr>
              <a:xfrm rot="5400000">
                <a:off x="1181100" y="1714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26" name="Straight Arrow Connector 25"/>
              <p:cNvCxnSpPr/>
              <p:nvPr/>
            </p:nvCxnSpPr>
            <p:spPr>
              <a:xfrm rot="5400000">
                <a:off x="1181894" y="2247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grpSp>
            <p:nvGrpSpPr>
              <p:cNvPr id="7" name="Group 27"/>
              <p:cNvGrpSpPr/>
              <p:nvPr/>
            </p:nvGrpSpPr>
            <p:grpSpPr>
              <a:xfrm>
                <a:off x="1981200" y="1600200"/>
                <a:ext cx="304800" cy="761206"/>
                <a:chOff x="1752600" y="1600994"/>
                <a:chExt cx="304800" cy="761206"/>
              </a:xfrm>
            </p:grpSpPr>
            <p:sp>
              <p:nvSpPr>
                <p:cNvPr id="32" name="Oval 31"/>
                <p:cNvSpPr/>
                <p:nvPr/>
              </p:nvSpPr>
              <p:spPr>
                <a:xfrm>
                  <a:off x="1752600" y="18288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33" name="Straight Arrow Connector 32"/>
                <p:cNvCxnSpPr>
                  <a:endCxn id="32" idx="0"/>
                </p:cNvCxnSpPr>
                <p:nvPr/>
              </p:nvCxnSpPr>
              <p:spPr>
                <a:xfrm rot="5400000">
                  <a:off x="1790700" y="1714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34" name="Straight Arrow Connector 33"/>
                <p:cNvCxnSpPr/>
                <p:nvPr/>
              </p:nvCxnSpPr>
              <p:spPr>
                <a:xfrm rot="5400000">
                  <a:off x="1791494" y="2247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grpSp>
          <p:sp>
            <p:nvSpPr>
              <p:cNvPr id="28" name="TextBox 27"/>
              <p:cNvSpPr txBox="1"/>
              <p:nvPr/>
            </p:nvSpPr>
            <p:spPr>
              <a:xfrm>
                <a:off x="1143000" y="2362200"/>
                <a:ext cx="642244"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Output</a:t>
                </a:r>
              </a:p>
            </p:txBody>
          </p:sp>
          <p:sp>
            <p:nvSpPr>
              <p:cNvPr id="29" name="Oval 28"/>
              <p:cNvSpPr/>
              <p:nvPr/>
            </p:nvSpPr>
            <p:spPr>
              <a:xfrm>
                <a:off x="1600200" y="1981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30" name="Oval 29"/>
              <p:cNvSpPr/>
              <p:nvPr/>
            </p:nvSpPr>
            <p:spPr>
              <a:xfrm>
                <a:off x="1752600" y="1981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31" name="TextBox 30"/>
              <p:cNvSpPr txBox="1"/>
              <p:nvPr/>
            </p:nvSpPr>
            <p:spPr>
              <a:xfrm>
                <a:off x="1371600" y="1600200"/>
                <a:ext cx="451085"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map</a:t>
                </a:r>
              </a:p>
            </p:txBody>
          </p:sp>
        </p:grpSp>
        <p:sp>
          <p:nvSpPr>
            <p:cNvPr id="100" name="TextBox 99"/>
            <p:cNvSpPr txBox="1"/>
            <p:nvPr/>
          </p:nvSpPr>
          <p:spPr>
            <a:xfrm>
              <a:off x="2243663" y="4475202"/>
              <a:ext cx="1684020" cy="369332"/>
            </a:xfrm>
            <a:prstGeom prst="rect">
              <a:avLst/>
            </a:prstGeom>
            <a:noFill/>
          </p:spPr>
          <p:txBody>
            <a:bodyPr wrap="square" rtlCol="0">
              <a:spAutoFit/>
            </a:bodyPr>
            <a:lstStyle/>
            <a:p>
              <a:r>
                <a:rPr lang="en-US" b="1" dirty="0">
                  <a:solidFill>
                    <a:srgbClr val="002060"/>
                  </a:solidFill>
                </a:rPr>
                <a:t>Map-Only</a:t>
              </a:r>
            </a:p>
          </p:txBody>
        </p:sp>
      </p:grpSp>
      <p:grpSp>
        <p:nvGrpSpPr>
          <p:cNvPr id="9" name="Group 8"/>
          <p:cNvGrpSpPr/>
          <p:nvPr/>
        </p:nvGrpSpPr>
        <p:grpSpPr>
          <a:xfrm>
            <a:off x="4466643" y="4452796"/>
            <a:ext cx="2408752" cy="2100404"/>
            <a:chOff x="4466643" y="4452796"/>
            <a:chExt cx="2408752" cy="2100404"/>
          </a:xfrm>
        </p:grpSpPr>
        <p:grpSp>
          <p:nvGrpSpPr>
            <p:cNvPr id="10" name="Group 105"/>
            <p:cNvGrpSpPr/>
            <p:nvPr/>
          </p:nvGrpSpPr>
          <p:grpSpPr>
            <a:xfrm>
              <a:off x="4466643" y="4953000"/>
              <a:ext cx="2408752" cy="1600200"/>
              <a:chOff x="6705600" y="1905000"/>
              <a:chExt cx="1893700" cy="1600200"/>
            </a:xfrm>
          </p:grpSpPr>
          <p:sp>
            <p:nvSpPr>
              <p:cNvPr id="36" name="TextBox 35"/>
              <p:cNvSpPr txBox="1"/>
              <p:nvPr/>
            </p:nvSpPr>
            <p:spPr>
              <a:xfrm>
                <a:off x="7086600" y="1905000"/>
                <a:ext cx="513602"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Input</a:t>
                </a:r>
              </a:p>
            </p:txBody>
          </p:sp>
          <p:sp>
            <p:nvSpPr>
              <p:cNvPr id="37" name="Oval 36"/>
              <p:cNvSpPr/>
              <p:nvPr/>
            </p:nvSpPr>
            <p:spPr>
              <a:xfrm>
                <a:off x="6705600" y="2438400"/>
                <a:ext cx="304800" cy="304800"/>
              </a:xfrm>
              <a:prstGeom prst="ellipse">
                <a:avLst/>
              </a:prstGeom>
              <a:solidFill>
                <a:srgbClr val="92D050"/>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cxnSp>
            <p:nvCxnSpPr>
              <p:cNvPr id="38" name="Straight Arrow Connector 37"/>
              <p:cNvCxnSpPr>
                <a:endCxn id="37" idx="0"/>
              </p:cNvCxnSpPr>
              <p:nvPr/>
            </p:nvCxnSpPr>
            <p:spPr>
              <a:xfrm rot="5400000">
                <a:off x="6743700" y="23241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39" name="Straight Arrow Connector 38"/>
              <p:cNvCxnSpPr>
                <a:stCxn id="37" idx="4"/>
                <a:endCxn id="49" idx="1"/>
              </p:cNvCxnSpPr>
              <p:nvPr/>
            </p:nvCxnSpPr>
            <p:spPr>
              <a:xfrm rot="16200000" flipH="1">
                <a:off x="6858000" y="2743199"/>
                <a:ext cx="273237" cy="2732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40" name="Oval 39"/>
              <p:cNvSpPr/>
              <p:nvPr/>
            </p:nvSpPr>
            <p:spPr>
              <a:xfrm>
                <a:off x="7086600" y="24384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41" name="Straight Arrow Connector 40"/>
              <p:cNvCxnSpPr>
                <a:endCxn id="40" idx="0"/>
              </p:cNvCxnSpPr>
              <p:nvPr/>
            </p:nvCxnSpPr>
            <p:spPr>
              <a:xfrm rot="5400000">
                <a:off x="7124700" y="23241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42" name="Straight Arrow Connector 41"/>
              <p:cNvCxnSpPr>
                <a:stCxn id="40" idx="4"/>
                <a:endCxn id="49" idx="0"/>
              </p:cNvCxnSpPr>
              <p:nvPr/>
            </p:nvCxnSpPr>
            <p:spPr>
              <a:xfrm rot="5400000">
                <a:off x="7124700" y="2857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43" name="Oval 42"/>
              <p:cNvSpPr/>
              <p:nvPr/>
            </p:nvSpPr>
            <p:spPr>
              <a:xfrm>
                <a:off x="7924800" y="2437606"/>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44" name="Straight Arrow Connector 43"/>
              <p:cNvCxnSpPr>
                <a:endCxn id="43" idx="0"/>
              </p:cNvCxnSpPr>
              <p:nvPr/>
            </p:nvCxnSpPr>
            <p:spPr>
              <a:xfrm rot="5400000">
                <a:off x="7962900" y="23233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45" name="Straight Arrow Connector 44"/>
              <p:cNvCxnSpPr>
                <a:stCxn id="43" idx="4"/>
                <a:endCxn id="49" idx="7"/>
              </p:cNvCxnSpPr>
              <p:nvPr/>
            </p:nvCxnSpPr>
            <p:spPr>
              <a:xfrm rot="5400000">
                <a:off x="7574967" y="2514203"/>
                <a:ext cx="274031" cy="7304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46" name="Oval 45"/>
              <p:cNvSpPr/>
              <p:nvPr/>
            </p:nvSpPr>
            <p:spPr>
              <a:xfrm>
                <a:off x="7543800" y="25908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47" name="Oval 46"/>
              <p:cNvSpPr/>
              <p:nvPr/>
            </p:nvSpPr>
            <p:spPr>
              <a:xfrm>
                <a:off x="7696200" y="25908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48" name="TextBox 47"/>
              <p:cNvSpPr txBox="1"/>
              <p:nvPr/>
            </p:nvSpPr>
            <p:spPr>
              <a:xfrm>
                <a:off x="7315200" y="2209800"/>
                <a:ext cx="451085"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map</a:t>
                </a:r>
              </a:p>
            </p:txBody>
          </p:sp>
          <p:sp>
            <p:nvSpPr>
              <p:cNvPr id="49" name="Oval 48"/>
              <p:cNvSpPr/>
              <p:nvPr/>
            </p:nvSpPr>
            <p:spPr>
              <a:xfrm>
                <a:off x="7086600" y="2971800"/>
                <a:ext cx="304800" cy="304800"/>
              </a:xfrm>
              <a:prstGeom prst="ellipse">
                <a:avLst/>
              </a:prstGeom>
              <a:solidFill>
                <a:srgbClr val="00B0F0"/>
              </a:solidFill>
              <a:ln>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sp>
            <p:nvSpPr>
              <p:cNvPr id="50" name="Oval 49"/>
              <p:cNvSpPr/>
              <p:nvPr/>
            </p:nvSpPr>
            <p:spPr>
              <a:xfrm>
                <a:off x="7696200" y="2971800"/>
                <a:ext cx="304800" cy="304800"/>
              </a:xfrm>
              <a:prstGeom prst="ellipse">
                <a:avLst/>
              </a:prstGeom>
              <a:solidFill>
                <a:srgbClr val="00B0F0"/>
              </a:solidFill>
              <a:ln>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endParaRPr>
              </a:p>
            </p:txBody>
          </p:sp>
          <p:cxnSp>
            <p:nvCxnSpPr>
              <p:cNvPr id="51" name="Straight Arrow Connector 50"/>
              <p:cNvCxnSpPr>
                <a:stCxn id="37" idx="4"/>
                <a:endCxn id="50" idx="1"/>
              </p:cNvCxnSpPr>
              <p:nvPr/>
            </p:nvCxnSpPr>
            <p:spPr>
              <a:xfrm rot="16200000" flipH="1">
                <a:off x="7162800" y="2438399"/>
                <a:ext cx="273237" cy="8828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52" name="Straight Arrow Connector 51"/>
              <p:cNvCxnSpPr>
                <a:stCxn id="40" idx="4"/>
                <a:endCxn id="50" idx="0"/>
              </p:cNvCxnSpPr>
              <p:nvPr/>
            </p:nvCxnSpPr>
            <p:spPr>
              <a:xfrm rot="16200000" flipH="1">
                <a:off x="7429500" y="2552700"/>
                <a:ext cx="228600" cy="609600"/>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53" name="Straight Arrow Connector 52"/>
              <p:cNvCxnSpPr>
                <a:stCxn id="43" idx="4"/>
                <a:endCxn id="50" idx="7"/>
              </p:cNvCxnSpPr>
              <p:nvPr/>
            </p:nvCxnSpPr>
            <p:spPr>
              <a:xfrm rot="5400000">
                <a:off x="7879767" y="2819003"/>
                <a:ext cx="274031" cy="1208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54" name="Straight Arrow Connector 53"/>
              <p:cNvCxnSpPr/>
              <p:nvPr/>
            </p:nvCxnSpPr>
            <p:spPr>
              <a:xfrm rot="5400000">
                <a:off x="7125494" y="3390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55" name="Straight Arrow Connector 54"/>
              <p:cNvCxnSpPr/>
              <p:nvPr/>
            </p:nvCxnSpPr>
            <p:spPr>
              <a:xfrm rot="5400000">
                <a:off x="7735094" y="3390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grpSp>
            <p:nvGrpSpPr>
              <p:cNvPr id="14" name="Group 102"/>
              <p:cNvGrpSpPr/>
              <p:nvPr/>
            </p:nvGrpSpPr>
            <p:grpSpPr>
              <a:xfrm>
                <a:off x="7467600" y="3124200"/>
                <a:ext cx="198119" cy="45719"/>
                <a:chOff x="7696200" y="2743200"/>
                <a:chExt cx="198119" cy="45719"/>
              </a:xfrm>
            </p:grpSpPr>
            <p:sp>
              <p:nvSpPr>
                <p:cNvPr id="58" name="Oval 57"/>
                <p:cNvSpPr/>
                <p:nvPr/>
              </p:nvSpPr>
              <p:spPr>
                <a:xfrm>
                  <a:off x="7696200" y="2743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59" name="Oval 58"/>
                <p:cNvSpPr/>
                <p:nvPr/>
              </p:nvSpPr>
              <p:spPr>
                <a:xfrm>
                  <a:off x="7848600" y="2743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sp>
            <p:nvSpPr>
              <p:cNvPr id="57" name="TextBox 56"/>
              <p:cNvSpPr txBox="1"/>
              <p:nvPr/>
            </p:nvSpPr>
            <p:spPr>
              <a:xfrm>
                <a:off x="7973745" y="2971800"/>
                <a:ext cx="625555"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reduce</a:t>
                </a:r>
              </a:p>
            </p:txBody>
          </p:sp>
        </p:grpSp>
        <p:sp>
          <p:nvSpPr>
            <p:cNvPr id="101" name="TextBox 100"/>
            <p:cNvSpPr txBox="1"/>
            <p:nvPr/>
          </p:nvSpPr>
          <p:spPr>
            <a:xfrm>
              <a:off x="4679951" y="4452796"/>
              <a:ext cx="1930400" cy="369332"/>
            </a:xfrm>
            <a:prstGeom prst="rect">
              <a:avLst/>
            </a:prstGeom>
            <a:noFill/>
          </p:spPr>
          <p:txBody>
            <a:bodyPr wrap="square" rtlCol="0">
              <a:spAutoFit/>
            </a:bodyPr>
            <a:lstStyle/>
            <a:p>
              <a:r>
                <a:rPr lang="en-US" b="1" dirty="0">
                  <a:solidFill>
                    <a:srgbClr val="002060"/>
                  </a:solidFill>
                </a:rPr>
                <a:t>MapReduce</a:t>
              </a:r>
            </a:p>
          </p:txBody>
        </p:sp>
      </p:grpSp>
      <p:grpSp>
        <p:nvGrpSpPr>
          <p:cNvPr id="15" name="Group 14"/>
          <p:cNvGrpSpPr/>
          <p:nvPr/>
        </p:nvGrpSpPr>
        <p:grpSpPr>
          <a:xfrm>
            <a:off x="6880534" y="4431268"/>
            <a:ext cx="2688710" cy="2278642"/>
            <a:chOff x="6880534" y="4431268"/>
            <a:chExt cx="2688710" cy="2278642"/>
          </a:xfrm>
        </p:grpSpPr>
        <p:grpSp>
          <p:nvGrpSpPr>
            <p:cNvPr id="20" name="Group 19"/>
            <p:cNvGrpSpPr/>
            <p:nvPr/>
          </p:nvGrpSpPr>
          <p:grpSpPr>
            <a:xfrm>
              <a:off x="6880534" y="4844534"/>
              <a:ext cx="2688710" cy="1865376"/>
              <a:chOff x="6197613" y="4844534"/>
              <a:chExt cx="2688710" cy="1865376"/>
            </a:xfrm>
          </p:grpSpPr>
          <p:sp>
            <p:nvSpPr>
              <p:cNvPr id="61" name="Arc 60"/>
              <p:cNvSpPr/>
              <p:nvPr/>
            </p:nvSpPr>
            <p:spPr>
              <a:xfrm rot="856400">
                <a:off x="7544392" y="5177289"/>
                <a:ext cx="1341931" cy="1532621"/>
              </a:xfrm>
              <a:prstGeom prst="arc">
                <a:avLst>
                  <a:gd name="adj1" fmla="val 13184796"/>
                  <a:gd name="adj2" fmla="val 6304267"/>
                </a:avLst>
              </a:prstGeom>
              <a:noFill/>
              <a:ln w="19050">
                <a:headEnd type="triangle"/>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16" name="Group 162"/>
              <p:cNvGrpSpPr/>
              <p:nvPr/>
            </p:nvGrpSpPr>
            <p:grpSpPr>
              <a:xfrm>
                <a:off x="6197613" y="4844534"/>
                <a:ext cx="2569296" cy="1743168"/>
                <a:chOff x="4571997" y="1762032"/>
                <a:chExt cx="1926972" cy="1743168"/>
              </a:xfrm>
            </p:grpSpPr>
            <p:sp>
              <p:nvSpPr>
                <p:cNvPr id="63" name="TextBox 62"/>
                <p:cNvSpPr txBox="1"/>
                <p:nvPr/>
              </p:nvSpPr>
              <p:spPr>
                <a:xfrm>
                  <a:off x="4724396" y="1905000"/>
                  <a:ext cx="513600"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Input</a:t>
                  </a:r>
                </a:p>
              </p:txBody>
            </p:sp>
            <p:sp>
              <p:nvSpPr>
                <p:cNvPr id="64" name="Oval 63"/>
                <p:cNvSpPr/>
                <p:nvPr/>
              </p:nvSpPr>
              <p:spPr>
                <a:xfrm>
                  <a:off x="4571997" y="24384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65" name="Straight Arrow Connector 64"/>
                <p:cNvCxnSpPr>
                  <a:endCxn id="64" idx="0"/>
                </p:cNvCxnSpPr>
                <p:nvPr/>
              </p:nvCxnSpPr>
              <p:spPr>
                <a:xfrm rot="5400000">
                  <a:off x="4610097" y="23241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66" name="Straight Arrow Connector 65"/>
                <p:cNvCxnSpPr>
                  <a:stCxn id="64" idx="4"/>
                  <a:endCxn id="76" idx="1"/>
                </p:cNvCxnSpPr>
                <p:nvPr/>
              </p:nvCxnSpPr>
              <p:spPr>
                <a:xfrm rot="16200000" flipH="1">
                  <a:off x="4724397" y="2743199"/>
                  <a:ext cx="273237" cy="2732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67" name="Oval 66"/>
                <p:cNvSpPr/>
                <p:nvPr/>
              </p:nvSpPr>
              <p:spPr>
                <a:xfrm>
                  <a:off x="4952997" y="2438400"/>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68" name="Straight Arrow Connector 67"/>
                <p:cNvCxnSpPr>
                  <a:endCxn id="67" idx="0"/>
                </p:cNvCxnSpPr>
                <p:nvPr/>
              </p:nvCxnSpPr>
              <p:spPr>
                <a:xfrm rot="5400000">
                  <a:off x="4991097" y="23241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69" name="Straight Arrow Connector 68"/>
                <p:cNvCxnSpPr>
                  <a:stCxn id="67" idx="4"/>
                  <a:endCxn id="76" idx="0"/>
                </p:cNvCxnSpPr>
                <p:nvPr/>
              </p:nvCxnSpPr>
              <p:spPr>
                <a:xfrm rot="5400000">
                  <a:off x="4991097" y="2857500"/>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70" name="Oval 69"/>
                <p:cNvSpPr/>
                <p:nvPr/>
              </p:nvSpPr>
              <p:spPr>
                <a:xfrm>
                  <a:off x="5791197" y="2437606"/>
                  <a:ext cx="30480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1" name="Straight Arrow Connector 70"/>
                <p:cNvCxnSpPr>
                  <a:endCxn id="70" idx="0"/>
                </p:cNvCxnSpPr>
                <p:nvPr/>
              </p:nvCxnSpPr>
              <p:spPr>
                <a:xfrm rot="5400000">
                  <a:off x="5829297" y="23233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72" name="Straight Arrow Connector 71"/>
                <p:cNvCxnSpPr>
                  <a:stCxn id="70" idx="4"/>
                  <a:endCxn id="76" idx="7"/>
                </p:cNvCxnSpPr>
                <p:nvPr/>
              </p:nvCxnSpPr>
              <p:spPr>
                <a:xfrm rot="5400000">
                  <a:off x="5441364" y="2514204"/>
                  <a:ext cx="274031" cy="7304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73" name="Oval 72"/>
                <p:cNvSpPr/>
                <p:nvPr/>
              </p:nvSpPr>
              <p:spPr>
                <a:xfrm>
                  <a:off x="5410197" y="25908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74" name="Oval 73"/>
                <p:cNvSpPr/>
                <p:nvPr/>
              </p:nvSpPr>
              <p:spPr>
                <a:xfrm>
                  <a:off x="5562597" y="25908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75" name="TextBox 74"/>
                <p:cNvSpPr txBox="1"/>
                <p:nvPr/>
              </p:nvSpPr>
              <p:spPr>
                <a:xfrm>
                  <a:off x="5181597" y="2209800"/>
                  <a:ext cx="451084"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map</a:t>
                  </a:r>
                </a:p>
              </p:txBody>
            </p:sp>
            <p:sp>
              <p:nvSpPr>
                <p:cNvPr id="76" name="Oval 75"/>
                <p:cNvSpPr/>
                <p:nvPr/>
              </p:nvSpPr>
              <p:spPr>
                <a:xfrm>
                  <a:off x="4952997" y="2971800"/>
                  <a:ext cx="304800" cy="304800"/>
                </a:xfrm>
                <a:prstGeom prst="ellipse">
                  <a:avLst/>
                </a:prstGeom>
                <a:solidFill>
                  <a:srgbClr val="00B0F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7" name="Oval 76"/>
                <p:cNvSpPr/>
                <p:nvPr/>
              </p:nvSpPr>
              <p:spPr>
                <a:xfrm>
                  <a:off x="5562597" y="2971800"/>
                  <a:ext cx="304800" cy="304800"/>
                </a:xfrm>
                <a:prstGeom prst="ellipse">
                  <a:avLst/>
                </a:prstGeom>
                <a:solidFill>
                  <a:srgbClr val="00B0F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cxnSp>
              <p:nvCxnSpPr>
                <p:cNvPr id="78" name="Straight Arrow Connector 77"/>
                <p:cNvCxnSpPr>
                  <a:stCxn id="64" idx="4"/>
                  <a:endCxn id="77" idx="1"/>
                </p:cNvCxnSpPr>
                <p:nvPr/>
              </p:nvCxnSpPr>
              <p:spPr>
                <a:xfrm rot="16200000" flipH="1">
                  <a:off x="5029197" y="2438400"/>
                  <a:ext cx="273237" cy="8828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79" name="Straight Arrow Connector 78"/>
                <p:cNvCxnSpPr>
                  <a:stCxn id="67" idx="4"/>
                  <a:endCxn id="77" idx="0"/>
                </p:cNvCxnSpPr>
                <p:nvPr/>
              </p:nvCxnSpPr>
              <p:spPr>
                <a:xfrm rot="16200000" flipH="1">
                  <a:off x="5295897" y="2552700"/>
                  <a:ext cx="228600" cy="609599"/>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80" name="Straight Arrow Connector 79"/>
                <p:cNvCxnSpPr>
                  <a:stCxn id="70" idx="4"/>
                  <a:endCxn id="77" idx="7"/>
                </p:cNvCxnSpPr>
                <p:nvPr/>
              </p:nvCxnSpPr>
              <p:spPr>
                <a:xfrm rot="5400000">
                  <a:off x="5746164" y="2819003"/>
                  <a:ext cx="274031" cy="120837"/>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81" name="Straight Arrow Connector 80"/>
                <p:cNvCxnSpPr/>
                <p:nvPr/>
              </p:nvCxnSpPr>
              <p:spPr>
                <a:xfrm rot="5400000">
                  <a:off x="4991891" y="3390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82" name="Straight Arrow Connector 81"/>
                <p:cNvCxnSpPr/>
                <p:nvPr/>
              </p:nvCxnSpPr>
              <p:spPr>
                <a:xfrm rot="5400000">
                  <a:off x="5601491" y="3390106"/>
                  <a:ext cx="228600" cy="1588"/>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grpSp>
              <p:nvGrpSpPr>
                <p:cNvPr id="17" name="Group 102"/>
                <p:cNvGrpSpPr/>
                <p:nvPr/>
              </p:nvGrpSpPr>
              <p:grpSpPr>
                <a:xfrm>
                  <a:off x="5333998" y="3124200"/>
                  <a:ext cx="198119" cy="45719"/>
                  <a:chOff x="7696200" y="2743200"/>
                  <a:chExt cx="198119" cy="45719"/>
                </a:xfrm>
              </p:grpSpPr>
              <p:sp>
                <p:nvSpPr>
                  <p:cNvPr id="86" name="Oval 85"/>
                  <p:cNvSpPr/>
                  <p:nvPr/>
                </p:nvSpPr>
                <p:spPr>
                  <a:xfrm>
                    <a:off x="7696200" y="2743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87" name="Oval 86"/>
                  <p:cNvSpPr/>
                  <p:nvPr/>
                </p:nvSpPr>
                <p:spPr>
                  <a:xfrm>
                    <a:off x="7848600" y="2743200"/>
                    <a:ext cx="45719" cy="45719"/>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sp>
              <p:nvSpPr>
                <p:cNvPr id="84" name="TextBox 83"/>
                <p:cNvSpPr txBox="1"/>
                <p:nvPr/>
              </p:nvSpPr>
              <p:spPr>
                <a:xfrm>
                  <a:off x="5825924" y="2971800"/>
                  <a:ext cx="625554"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reduce</a:t>
                  </a:r>
                </a:p>
              </p:txBody>
            </p:sp>
            <p:sp>
              <p:nvSpPr>
                <p:cNvPr id="85" name="TextBox 84"/>
                <p:cNvSpPr txBox="1"/>
                <p:nvPr/>
              </p:nvSpPr>
              <p:spPr>
                <a:xfrm>
                  <a:off x="5693028" y="1762032"/>
                  <a:ext cx="805941" cy="369332"/>
                </a:xfrm>
                <a:prstGeom prst="rect">
                  <a:avLst/>
                </a:prstGeom>
                <a:ln w="19050"/>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a:solidFill>
                        <a:prstClr val="black"/>
                      </a:solidFill>
                    </a:rPr>
                    <a:t>iterations</a:t>
                  </a:r>
                </a:p>
              </p:txBody>
            </p:sp>
          </p:grpSp>
        </p:grpSp>
        <p:sp>
          <p:nvSpPr>
            <p:cNvPr id="102" name="TextBox 101"/>
            <p:cNvSpPr txBox="1"/>
            <p:nvPr/>
          </p:nvSpPr>
          <p:spPr>
            <a:xfrm>
              <a:off x="6976065" y="4431268"/>
              <a:ext cx="2260551" cy="369332"/>
            </a:xfrm>
            <a:prstGeom prst="rect">
              <a:avLst/>
            </a:prstGeom>
            <a:noFill/>
          </p:spPr>
          <p:txBody>
            <a:bodyPr wrap="square" rtlCol="0">
              <a:spAutoFit/>
            </a:bodyPr>
            <a:lstStyle/>
            <a:p>
              <a:r>
                <a:rPr lang="en-US" b="1" dirty="0">
                  <a:solidFill>
                    <a:srgbClr val="C00000"/>
                  </a:solidFill>
                </a:rPr>
                <a:t>Iterative MapReduce</a:t>
              </a:r>
            </a:p>
          </p:txBody>
        </p:sp>
      </p:grpSp>
      <p:grpSp>
        <p:nvGrpSpPr>
          <p:cNvPr id="23553" name="Group 23552"/>
          <p:cNvGrpSpPr/>
          <p:nvPr/>
        </p:nvGrpSpPr>
        <p:grpSpPr>
          <a:xfrm>
            <a:off x="9706025" y="4431276"/>
            <a:ext cx="2449583" cy="2114404"/>
            <a:chOff x="9706025" y="4431276"/>
            <a:chExt cx="2449583" cy="2114404"/>
          </a:xfrm>
        </p:grpSpPr>
        <p:grpSp>
          <p:nvGrpSpPr>
            <p:cNvPr id="18" name="Group 161"/>
            <p:cNvGrpSpPr/>
            <p:nvPr/>
          </p:nvGrpSpPr>
          <p:grpSpPr>
            <a:xfrm>
              <a:off x="9706025" y="4869280"/>
              <a:ext cx="2336800" cy="1676400"/>
              <a:chOff x="6934200" y="1828800"/>
              <a:chExt cx="1752600" cy="1676400"/>
            </a:xfrm>
            <a:noFill/>
          </p:grpSpPr>
          <p:sp>
            <p:nvSpPr>
              <p:cNvPr id="89" name="Rectangle 88"/>
              <p:cNvSpPr/>
              <p:nvPr/>
            </p:nvSpPr>
            <p:spPr>
              <a:xfrm>
                <a:off x="7162800" y="2057400"/>
                <a:ext cx="1295400" cy="1295400"/>
              </a:xfrm>
              <a:prstGeom prst="rect">
                <a:avLst/>
              </a:prstGeom>
              <a:grp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cxnSp>
            <p:nvCxnSpPr>
              <p:cNvPr id="90" name="Straight Connector 89"/>
              <p:cNvCxnSpPr/>
              <p:nvPr/>
            </p:nvCxnSpPr>
            <p:spPr>
              <a:xfrm rot="5400000">
                <a:off x="6973094" y="2704306"/>
                <a:ext cx="1295400" cy="1588"/>
              </a:xfrm>
              <a:prstGeom prst="line">
                <a:avLst/>
              </a:prstGeom>
              <a:grpFill/>
              <a:ln w="19050"/>
            </p:spPr>
            <p:style>
              <a:lnRef idx="2">
                <a:schemeClr val="dk1"/>
              </a:lnRef>
              <a:fillRef idx="1">
                <a:schemeClr val="lt1"/>
              </a:fillRef>
              <a:effectRef idx="0">
                <a:schemeClr val="dk1"/>
              </a:effectRef>
              <a:fontRef idx="minor">
                <a:schemeClr val="dk1"/>
              </a:fontRef>
            </p:style>
          </p:cxnSp>
          <p:cxnSp>
            <p:nvCxnSpPr>
              <p:cNvPr id="91" name="Straight Connector 90"/>
              <p:cNvCxnSpPr/>
              <p:nvPr/>
            </p:nvCxnSpPr>
            <p:spPr>
              <a:xfrm>
                <a:off x="7162800" y="2514600"/>
                <a:ext cx="1295400" cy="1588"/>
              </a:xfrm>
              <a:prstGeom prst="line">
                <a:avLst/>
              </a:prstGeom>
              <a:grpFill/>
              <a:ln w="19050"/>
            </p:spPr>
            <p:style>
              <a:lnRef idx="2">
                <a:schemeClr val="dk1"/>
              </a:lnRef>
              <a:fillRef idx="1">
                <a:schemeClr val="lt1"/>
              </a:fillRef>
              <a:effectRef idx="0">
                <a:schemeClr val="dk1"/>
              </a:effectRef>
              <a:fontRef idx="minor">
                <a:schemeClr val="dk1"/>
              </a:fontRef>
            </p:style>
          </p:cxnSp>
          <p:cxnSp>
            <p:nvCxnSpPr>
              <p:cNvPr id="92" name="Straight Connector 91"/>
              <p:cNvCxnSpPr/>
              <p:nvPr/>
            </p:nvCxnSpPr>
            <p:spPr>
              <a:xfrm>
                <a:off x="7162800" y="2819400"/>
                <a:ext cx="1295400" cy="1588"/>
              </a:xfrm>
              <a:prstGeom prst="line">
                <a:avLst/>
              </a:prstGeom>
              <a:grpFill/>
              <a:ln w="19050"/>
            </p:spPr>
            <p:style>
              <a:lnRef idx="2">
                <a:schemeClr val="dk1"/>
              </a:lnRef>
              <a:fillRef idx="1">
                <a:schemeClr val="lt1"/>
              </a:fillRef>
              <a:effectRef idx="0">
                <a:schemeClr val="dk1"/>
              </a:effectRef>
              <a:fontRef idx="minor">
                <a:schemeClr val="dk1"/>
              </a:fontRef>
            </p:style>
          </p:cxnSp>
          <p:sp>
            <p:nvSpPr>
              <p:cNvPr id="93" name="TextBox 92"/>
              <p:cNvSpPr txBox="1"/>
              <p:nvPr/>
            </p:nvSpPr>
            <p:spPr>
              <a:xfrm>
                <a:off x="7578527" y="2514600"/>
                <a:ext cx="308018"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err="1">
                    <a:solidFill>
                      <a:prstClr val="black"/>
                    </a:solidFill>
                  </a:rPr>
                  <a:t>Pij</a:t>
                </a:r>
                <a:endParaRPr lang="en-US" dirty="0">
                  <a:solidFill>
                    <a:prstClr val="black"/>
                  </a:solidFill>
                </a:endParaRPr>
              </a:p>
            </p:txBody>
          </p:sp>
          <p:cxnSp>
            <p:nvCxnSpPr>
              <p:cNvPr id="94" name="Straight Arrow Connector 93"/>
              <p:cNvCxnSpPr/>
              <p:nvPr/>
            </p:nvCxnSpPr>
            <p:spPr>
              <a:xfrm rot="5400000" flipH="1" flipV="1">
                <a:off x="7658894" y="2247106"/>
                <a:ext cx="228600" cy="1588"/>
              </a:xfrm>
              <a:prstGeom prst="straightConnector1">
                <a:avLst/>
              </a:prstGeom>
              <a:grpFill/>
              <a:ln w="19050">
                <a:tailEnd type="arrow"/>
              </a:ln>
            </p:spPr>
            <p:style>
              <a:lnRef idx="2">
                <a:schemeClr val="dk1"/>
              </a:lnRef>
              <a:fillRef idx="1">
                <a:schemeClr val="lt1"/>
              </a:fillRef>
              <a:effectRef idx="0">
                <a:schemeClr val="dk1"/>
              </a:effectRef>
              <a:fontRef idx="minor">
                <a:schemeClr val="dk1"/>
              </a:fontRef>
            </p:style>
          </p:cxnSp>
          <p:cxnSp>
            <p:nvCxnSpPr>
              <p:cNvPr id="95" name="Straight Arrow Connector 94"/>
              <p:cNvCxnSpPr/>
              <p:nvPr/>
            </p:nvCxnSpPr>
            <p:spPr>
              <a:xfrm rot="10800000">
                <a:off x="7239000" y="2667000"/>
                <a:ext cx="228600" cy="1588"/>
              </a:xfrm>
              <a:prstGeom prst="straightConnector1">
                <a:avLst/>
              </a:prstGeom>
              <a:grpFill/>
              <a:ln w="19050">
                <a:tailEnd type="arrow"/>
              </a:ln>
            </p:spPr>
            <p:style>
              <a:lnRef idx="2">
                <a:schemeClr val="dk1"/>
              </a:lnRef>
              <a:fillRef idx="1">
                <a:schemeClr val="lt1"/>
              </a:fillRef>
              <a:effectRef idx="0">
                <a:schemeClr val="dk1"/>
              </a:effectRef>
              <a:fontRef idx="minor">
                <a:schemeClr val="dk1"/>
              </a:fontRef>
            </p:style>
          </p:cxnSp>
          <p:sp>
            <p:nvSpPr>
              <p:cNvPr id="96" name="Arc 95"/>
              <p:cNvSpPr/>
              <p:nvPr/>
            </p:nvSpPr>
            <p:spPr>
              <a:xfrm flipV="1">
                <a:off x="6934200" y="2590800"/>
                <a:ext cx="1752600" cy="457200"/>
              </a:xfrm>
              <a:prstGeom prst="arc">
                <a:avLst>
                  <a:gd name="adj1" fmla="val 10327336"/>
                  <a:gd name="adj2" fmla="val 598130"/>
                </a:avLst>
              </a:prstGeom>
              <a:grpFill/>
              <a:ln w="19050">
                <a:tailEnd type="arrow"/>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97" name="Arc 96"/>
              <p:cNvSpPr/>
              <p:nvPr/>
            </p:nvSpPr>
            <p:spPr>
              <a:xfrm rot="16200000" flipV="1">
                <a:off x="7162800" y="2438400"/>
                <a:ext cx="1676400" cy="457200"/>
              </a:xfrm>
              <a:prstGeom prst="arc">
                <a:avLst>
                  <a:gd name="adj1" fmla="val 10327336"/>
                  <a:gd name="adj2" fmla="val 598130"/>
                </a:avLst>
              </a:prstGeom>
              <a:grpFill/>
              <a:ln w="19050">
                <a:headEnd type="arrow"/>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sp>
          <p:nvSpPr>
            <p:cNvPr id="103" name="TextBox 102"/>
            <p:cNvSpPr txBox="1"/>
            <p:nvPr/>
          </p:nvSpPr>
          <p:spPr>
            <a:xfrm>
              <a:off x="9717208" y="4431276"/>
              <a:ext cx="2438400" cy="369332"/>
            </a:xfrm>
            <a:prstGeom prst="rect">
              <a:avLst/>
            </a:prstGeom>
            <a:noFill/>
          </p:spPr>
          <p:txBody>
            <a:bodyPr wrap="square" rtlCol="0">
              <a:spAutoFit/>
            </a:bodyPr>
            <a:lstStyle/>
            <a:p>
              <a:r>
                <a:rPr lang="en-US" b="1" dirty="0">
                  <a:solidFill>
                    <a:srgbClr val="002060"/>
                  </a:solidFill>
                </a:rPr>
                <a:t>MPI and Point-to-Point</a:t>
              </a:r>
            </a:p>
          </p:txBody>
        </p:sp>
      </p:grpSp>
      <p:sp>
        <p:nvSpPr>
          <p:cNvPr id="107" name="TextBox 106"/>
          <p:cNvSpPr txBox="1"/>
          <p:nvPr/>
        </p:nvSpPr>
        <p:spPr>
          <a:xfrm>
            <a:off x="258398" y="4498352"/>
            <a:ext cx="1684020" cy="369332"/>
          </a:xfrm>
          <a:prstGeom prst="rect">
            <a:avLst/>
          </a:prstGeom>
          <a:noFill/>
        </p:spPr>
        <p:txBody>
          <a:bodyPr wrap="square" rtlCol="0">
            <a:spAutoFit/>
          </a:bodyPr>
          <a:lstStyle/>
          <a:p>
            <a:r>
              <a:rPr lang="en-US" b="1" dirty="0">
                <a:solidFill>
                  <a:srgbClr val="002060"/>
                </a:solidFill>
              </a:rPr>
              <a:t>Sequential</a:t>
            </a:r>
          </a:p>
        </p:txBody>
      </p:sp>
      <p:grpSp>
        <p:nvGrpSpPr>
          <p:cNvPr id="23555" name="Group 23554"/>
          <p:cNvGrpSpPr/>
          <p:nvPr/>
        </p:nvGrpSpPr>
        <p:grpSpPr>
          <a:xfrm>
            <a:off x="432102" y="4860275"/>
            <a:ext cx="834917" cy="1448403"/>
            <a:chOff x="432102" y="4860275"/>
            <a:chExt cx="834917" cy="1448403"/>
          </a:xfrm>
        </p:grpSpPr>
        <p:sp>
          <p:nvSpPr>
            <p:cNvPr id="104" name="Oval 103"/>
            <p:cNvSpPr/>
            <p:nvPr/>
          </p:nvSpPr>
          <p:spPr>
            <a:xfrm>
              <a:off x="623143" y="5421626"/>
              <a:ext cx="396240" cy="304800"/>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105" name="Straight Arrow Connector 104"/>
            <p:cNvCxnSpPr/>
            <p:nvPr/>
          </p:nvCxnSpPr>
          <p:spPr>
            <a:xfrm rot="5400000">
              <a:off x="707995" y="5839694"/>
              <a:ext cx="228600" cy="2064"/>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cxnSp>
          <p:nvCxnSpPr>
            <p:cNvPr id="106" name="Straight Arrow Connector 105"/>
            <p:cNvCxnSpPr/>
            <p:nvPr/>
          </p:nvCxnSpPr>
          <p:spPr>
            <a:xfrm rot="5400000">
              <a:off x="720062" y="5295128"/>
              <a:ext cx="228600" cy="2064"/>
            </a:xfrm>
            <a:prstGeom prst="straightConnector1">
              <a:avLst/>
            </a:prstGeom>
            <a:ln w="12700">
              <a:tailEnd type="triangle" w="lg" len="med"/>
            </a:ln>
          </p:spPr>
          <p:style>
            <a:lnRef idx="2">
              <a:schemeClr val="dk1"/>
            </a:lnRef>
            <a:fillRef idx="1">
              <a:schemeClr val="lt1"/>
            </a:fillRef>
            <a:effectRef idx="0">
              <a:schemeClr val="dk1"/>
            </a:effectRef>
            <a:fontRef idx="minor">
              <a:schemeClr val="dk1"/>
            </a:fontRef>
          </p:style>
        </p:cxnSp>
        <p:sp>
          <p:nvSpPr>
            <p:cNvPr id="109" name="TextBox 108"/>
            <p:cNvSpPr txBox="1"/>
            <p:nvPr/>
          </p:nvSpPr>
          <p:spPr>
            <a:xfrm>
              <a:off x="501552" y="4860275"/>
              <a:ext cx="667683"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Input</a:t>
              </a:r>
            </a:p>
          </p:txBody>
        </p:sp>
        <p:sp>
          <p:nvSpPr>
            <p:cNvPr id="110" name="TextBox 109"/>
            <p:cNvSpPr txBox="1"/>
            <p:nvPr/>
          </p:nvSpPr>
          <p:spPr>
            <a:xfrm>
              <a:off x="432102" y="5939346"/>
              <a:ext cx="834917"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Output</a:t>
              </a:r>
            </a:p>
          </p:txBody>
        </p:sp>
      </p:grpSp>
      <p:sp>
        <p:nvSpPr>
          <p:cNvPr id="111" name="TextBox 110"/>
          <p:cNvSpPr txBox="1"/>
          <p:nvPr/>
        </p:nvSpPr>
        <p:spPr>
          <a:xfrm>
            <a:off x="1071344" y="5331485"/>
            <a:ext cx="586411"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prstClr val="black"/>
                </a:solidFill>
              </a:rPr>
              <a:t>map</a:t>
            </a:r>
          </a:p>
        </p:txBody>
      </p:sp>
      <p:grpSp>
        <p:nvGrpSpPr>
          <p:cNvPr id="124" name="Group 123"/>
          <p:cNvGrpSpPr/>
          <p:nvPr/>
        </p:nvGrpSpPr>
        <p:grpSpPr>
          <a:xfrm>
            <a:off x="258399" y="1104900"/>
            <a:ext cx="11479626" cy="3009900"/>
            <a:chOff x="258399" y="1104900"/>
            <a:chExt cx="11479626" cy="3009900"/>
          </a:xfrm>
        </p:grpSpPr>
        <p:sp>
          <p:nvSpPr>
            <p:cNvPr id="125" name="Rounded Rectangle 124"/>
            <p:cNvSpPr/>
            <p:nvPr/>
          </p:nvSpPr>
          <p:spPr>
            <a:xfrm>
              <a:off x="1960879" y="1203413"/>
              <a:ext cx="28448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prstClr val="black"/>
                  </a:solidFill>
                  <a:cs typeface="Aharoni" pitchFamily="2" charset="-79"/>
                </a:rPr>
                <a:t>MapReduce</a:t>
              </a:r>
            </a:p>
          </p:txBody>
        </p:sp>
        <p:sp>
          <p:nvSpPr>
            <p:cNvPr id="126" name="Rounded Rectangle 125"/>
            <p:cNvSpPr/>
            <p:nvPr/>
          </p:nvSpPr>
          <p:spPr>
            <a:xfrm>
              <a:off x="7184087" y="1104900"/>
              <a:ext cx="2946400" cy="838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prstClr val="black"/>
                  </a:solidFill>
                  <a:cs typeface="Aharoni" pitchFamily="2" charset="-79"/>
                </a:rPr>
                <a:t>Classic Parallel Runtimes (MPI)</a:t>
              </a:r>
            </a:p>
          </p:txBody>
        </p:sp>
        <p:sp>
          <p:nvSpPr>
            <p:cNvPr id="127" name="TextBox 126"/>
            <p:cNvSpPr txBox="1"/>
            <p:nvPr/>
          </p:nvSpPr>
          <p:spPr>
            <a:xfrm>
              <a:off x="2256312" y="1993769"/>
              <a:ext cx="2187759" cy="369332"/>
            </a:xfrm>
            <a:prstGeom prst="rect">
              <a:avLst/>
            </a:prstGeom>
            <a:noFill/>
          </p:spPr>
          <p:txBody>
            <a:bodyPr wrap="square" rtlCol="0">
              <a:spAutoFit/>
            </a:bodyPr>
            <a:lstStyle/>
            <a:p>
              <a:r>
                <a:rPr lang="en-US" b="1" dirty="0">
                  <a:solidFill>
                    <a:srgbClr val="002060"/>
                  </a:solidFill>
                </a:rPr>
                <a:t>Data Centered, </a:t>
              </a:r>
              <a:r>
                <a:rPr lang="en-US" b="1" dirty="0" err="1">
                  <a:solidFill>
                    <a:srgbClr val="002060"/>
                  </a:solidFill>
                </a:rPr>
                <a:t>QoS</a:t>
              </a:r>
              <a:endParaRPr lang="en-US" b="1" dirty="0">
                <a:solidFill>
                  <a:srgbClr val="002060"/>
                </a:solidFill>
              </a:endParaRPr>
            </a:p>
          </p:txBody>
        </p:sp>
        <p:sp>
          <p:nvSpPr>
            <p:cNvPr id="128" name="TextBox 127"/>
            <p:cNvSpPr txBox="1"/>
            <p:nvPr/>
          </p:nvSpPr>
          <p:spPr>
            <a:xfrm>
              <a:off x="7807339" y="1943101"/>
              <a:ext cx="2098661" cy="646331"/>
            </a:xfrm>
            <a:prstGeom prst="rect">
              <a:avLst/>
            </a:prstGeom>
            <a:noFill/>
          </p:spPr>
          <p:txBody>
            <a:bodyPr wrap="square" rtlCol="0">
              <a:spAutoFit/>
            </a:bodyPr>
            <a:lstStyle/>
            <a:p>
              <a:r>
                <a:rPr lang="en-US" b="1" dirty="0">
                  <a:solidFill>
                    <a:srgbClr val="002060"/>
                  </a:solidFill>
                </a:rPr>
                <a:t>Efficient and Proven techniques</a:t>
              </a:r>
            </a:p>
          </p:txBody>
        </p:sp>
        <p:sp>
          <p:nvSpPr>
            <p:cNvPr id="129" name="Left-Right Arrow 128"/>
            <p:cNvSpPr/>
            <p:nvPr/>
          </p:nvSpPr>
          <p:spPr>
            <a:xfrm>
              <a:off x="258399" y="3048000"/>
              <a:ext cx="11479626" cy="1066800"/>
            </a:xfrm>
            <a:prstGeom prst="leftRightArrow">
              <a:avLst>
                <a:gd name="adj1" fmla="val 67910"/>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130" name="Rounded Rectangle 129"/>
            <p:cNvSpPr/>
            <p:nvPr/>
          </p:nvSpPr>
          <p:spPr>
            <a:xfrm>
              <a:off x="2641600" y="3048000"/>
              <a:ext cx="7924800" cy="1066800"/>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prstClr val="black"/>
                  </a:solidFill>
                  <a:cs typeface="Aharoni" pitchFamily="2" charset="-79"/>
                </a:rPr>
                <a:t>Expand the Applicability of MapReduce to more </a:t>
              </a:r>
              <a:r>
                <a:rPr lang="en-US" sz="2000" b="1" dirty="0">
                  <a:solidFill>
                    <a:srgbClr val="002060"/>
                  </a:solidFill>
                  <a:cs typeface="Aharoni" pitchFamily="2" charset="-79"/>
                </a:rPr>
                <a:t>classes</a:t>
              </a:r>
              <a:r>
                <a:rPr lang="en-US" sz="2000" dirty="0">
                  <a:solidFill>
                    <a:prstClr val="black"/>
                  </a:solidFill>
                  <a:cs typeface="Aharoni" pitchFamily="2" charset="-79"/>
                </a:rPr>
                <a:t> of Applications</a:t>
              </a:r>
            </a:p>
          </p:txBody>
        </p:sp>
        <p:grpSp>
          <p:nvGrpSpPr>
            <p:cNvPr id="131" name="Group 130"/>
            <p:cNvGrpSpPr/>
            <p:nvPr/>
          </p:nvGrpSpPr>
          <p:grpSpPr>
            <a:xfrm>
              <a:off x="4429267" y="2016919"/>
              <a:ext cx="3387873" cy="1185862"/>
              <a:chOff x="4429267" y="2016919"/>
              <a:chExt cx="3387873" cy="1185862"/>
            </a:xfrm>
          </p:grpSpPr>
          <p:pic>
            <p:nvPicPr>
              <p:cNvPr id="132" name="Picture 2" descr="C:\Users\jekanaya\AppData\Local\Microsoft\Windows\Temporary Internet Files\Content.IE5\YZ9VVZR1\MC900311328[1].wmf"/>
              <p:cNvPicPr>
                <a:picLocks noChangeAspect="1" noChangeArrowheads="1"/>
              </p:cNvPicPr>
              <p:nvPr/>
            </p:nvPicPr>
            <p:blipFill>
              <a:blip r:embed="rId3" cstate="print"/>
              <a:srcRect/>
              <a:stretch>
                <a:fillRect/>
              </a:stretch>
            </p:blipFill>
            <p:spPr bwMode="auto">
              <a:xfrm>
                <a:off x="5625025" y="2283619"/>
                <a:ext cx="1080615" cy="919162"/>
              </a:xfrm>
              <a:prstGeom prst="rect">
                <a:avLst/>
              </a:prstGeom>
              <a:noFill/>
            </p:spPr>
          </p:pic>
          <p:sp>
            <p:nvSpPr>
              <p:cNvPr id="133" name="Lightning Bolt 132"/>
              <p:cNvSpPr/>
              <p:nvPr/>
            </p:nvSpPr>
            <p:spPr>
              <a:xfrm>
                <a:off x="4429267" y="2049283"/>
                <a:ext cx="1219200" cy="533400"/>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34" name="Lightning Bolt 133"/>
              <p:cNvSpPr/>
              <p:nvPr/>
            </p:nvSpPr>
            <p:spPr>
              <a:xfrm flipH="1">
                <a:off x="6699540" y="2016919"/>
                <a:ext cx="1117600" cy="533400"/>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grpSp>
      </p:grpSp>
    </p:spTree>
    <p:extLst>
      <p:ext uri="{BB962C8B-B14F-4D97-AF65-F5344CB8AC3E}">
        <p14:creationId xmlns:p14="http://schemas.microsoft.com/office/powerpoint/2010/main" val="362561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ipe(left)">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553"/>
                                        </p:tgtEl>
                                        <p:attrNameLst>
                                          <p:attrName>style.visibility</p:attrName>
                                        </p:attrNameLst>
                                      </p:cBhvr>
                                      <p:to>
                                        <p:strVal val="visible"/>
                                      </p:to>
                                    </p:set>
                                    <p:animEffect transition="in" filter="wipe(left)">
                                      <p:cBhvr>
                                        <p:cTn id="27" dur="500"/>
                                        <p:tgtEl>
                                          <p:spTgt spid="235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wipe(down)">
                                      <p:cBhvr>
                                        <p:cTn id="3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rot="5400000" flipV="1">
            <a:off x="3001484" y="2591621"/>
            <a:ext cx="1973759" cy="1295400"/>
          </a:xfrm>
          <a:prstGeom prst="arc">
            <a:avLst>
              <a:gd name="adj1" fmla="val 8931148"/>
              <a:gd name="adj2" fmla="val 1099694"/>
            </a:avLst>
          </a:prstGeom>
          <a:ln w="508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latin typeface="Candara" pitchFamily="34" charset="0"/>
            </a:endParaRPr>
          </a:p>
        </p:txBody>
      </p:sp>
      <p:sp>
        <p:nvSpPr>
          <p:cNvPr id="5" name="TextBox 4"/>
          <p:cNvSpPr txBox="1"/>
          <p:nvPr/>
        </p:nvSpPr>
        <p:spPr>
          <a:xfrm>
            <a:off x="4080271" y="3206251"/>
            <a:ext cx="2743200" cy="300082"/>
          </a:xfrm>
          <a:prstGeom prst="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350" b="1" dirty="0">
                <a:solidFill>
                  <a:prstClr val="black"/>
                </a:solidFill>
                <a:latin typeface="Candara" pitchFamily="34" charset="0"/>
                <a:cs typeface="Courier New" pitchFamily="49" charset="0"/>
              </a:rPr>
              <a:t>Reduce (Key, List&lt;Value&gt;) </a:t>
            </a:r>
          </a:p>
        </p:txBody>
      </p:sp>
      <p:sp>
        <p:nvSpPr>
          <p:cNvPr id="6" name="TextBox 5"/>
          <p:cNvSpPr txBox="1"/>
          <p:nvPr/>
        </p:nvSpPr>
        <p:spPr>
          <a:xfrm>
            <a:off x="4461293" y="2625233"/>
            <a:ext cx="1463799" cy="300082"/>
          </a:xfrm>
          <a:prstGeom prst="rect">
            <a:avLst/>
          </a:prstGeom>
          <a:solidFill>
            <a:srgbClr val="92D050"/>
          </a:solidFill>
          <a:ln/>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1350" b="1" dirty="0">
                <a:solidFill>
                  <a:prstClr val="black"/>
                </a:solidFill>
                <a:latin typeface="Candara" pitchFamily="34" charset="0"/>
                <a:cs typeface="Courier New" pitchFamily="49" charset="0"/>
              </a:rPr>
              <a:t>Map(Key, Value)  </a:t>
            </a:r>
          </a:p>
        </p:txBody>
      </p:sp>
      <p:cxnSp>
        <p:nvCxnSpPr>
          <p:cNvPr id="7" name="Straight Arrow Connector 6"/>
          <p:cNvCxnSpPr/>
          <p:nvPr/>
        </p:nvCxnSpPr>
        <p:spPr>
          <a:xfrm rot="5400000">
            <a:off x="5233590" y="3053847"/>
            <a:ext cx="28575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3" idx="1"/>
            <a:endCxn id="5" idx="3"/>
          </p:cNvCxnSpPr>
          <p:nvPr/>
        </p:nvCxnSpPr>
        <p:spPr>
          <a:xfrm flipH="1">
            <a:off x="6823492" y="2330732"/>
            <a:ext cx="316745" cy="102556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3" idx="1"/>
            <a:endCxn id="6" idx="3"/>
          </p:cNvCxnSpPr>
          <p:nvPr/>
        </p:nvCxnSpPr>
        <p:spPr>
          <a:xfrm flipH="1">
            <a:off x="5925092" y="2330732"/>
            <a:ext cx="1215125" cy="444542"/>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Down Arrow Callout 9"/>
          <p:cNvSpPr/>
          <p:nvPr/>
        </p:nvSpPr>
        <p:spPr>
          <a:xfrm>
            <a:off x="4114464" y="1328301"/>
            <a:ext cx="2590800" cy="685800"/>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a:solidFill>
                  <a:prstClr val="black"/>
                </a:solidFill>
              </a:rPr>
              <a:t>Loop Invariant Data</a:t>
            </a:r>
          </a:p>
          <a:p>
            <a:pPr algn="ctr"/>
            <a:r>
              <a:rPr lang="en-US" sz="1350" i="1" dirty="0">
                <a:solidFill>
                  <a:prstClr val="black"/>
                </a:solidFill>
              </a:rPr>
              <a:t>Loaded only once</a:t>
            </a:r>
          </a:p>
        </p:txBody>
      </p:sp>
      <p:sp>
        <p:nvSpPr>
          <p:cNvPr id="11" name="Left Arrow Callout 10"/>
          <p:cNvSpPr/>
          <p:nvPr/>
        </p:nvSpPr>
        <p:spPr>
          <a:xfrm>
            <a:off x="7140217" y="2889065"/>
            <a:ext cx="2666483" cy="628650"/>
          </a:xfrm>
          <a:prstGeom prst="leftArrowCallout">
            <a:avLst>
              <a:gd name="adj1" fmla="val 25000"/>
              <a:gd name="adj2" fmla="val 25000"/>
              <a:gd name="adj3" fmla="val 25000"/>
              <a:gd name="adj4" fmla="val 8370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a:solidFill>
                  <a:prstClr val="black"/>
                </a:solidFill>
              </a:rPr>
              <a:t>Faster intermediate data transfer mechanism</a:t>
            </a:r>
          </a:p>
        </p:txBody>
      </p:sp>
      <p:sp>
        <p:nvSpPr>
          <p:cNvPr id="12" name="Left Arrow Callout 11"/>
          <p:cNvSpPr/>
          <p:nvPr/>
        </p:nvSpPr>
        <p:spPr>
          <a:xfrm>
            <a:off x="7140217" y="3711850"/>
            <a:ext cx="2666483" cy="628650"/>
          </a:xfrm>
          <a:prstGeom prst="leftArrowCallout">
            <a:avLst>
              <a:gd name="adj1" fmla="val 25000"/>
              <a:gd name="adj2" fmla="val 25000"/>
              <a:gd name="adj3" fmla="val 25000"/>
              <a:gd name="adj4" fmla="val 8128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a:solidFill>
                  <a:prstClr val="black"/>
                </a:solidFill>
              </a:rPr>
              <a:t>Combiner operation to collect all reduce outputs</a:t>
            </a:r>
          </a:p>
        </p:txBody>
      </p:sp>
      <p:sp>
        <p:nvSpPr>
          <p:cNvPr id="13" name="Left Arrow Callout 12"/>
          <p:cNvSpPr/>
          <p:nvPr/>
        </p:nvSpPr>
        <p:spPr>
          <a:xfrm>
            <a:off x="7140217" y="2016407"/>
            <a:ext cx="2666483" cy="628650"/>
          </a:xfrm>
          <a:prstGeom prst="leftArrowCallout">
            <a:avLst>
              <a:gd name="adj1" fmla="val 25000"/>
              <a:gd name="adj2" fmla="val 25000"/>
              <a:gd name="adj3" fmla="val 25000"/>
              <a:gd name="adj4" fmla="val 8392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a:solidFill>
                  <a:prstClr val="black"/>
                </a:solidFill>
              </a:rPr>
              <a:t>Cacheable map/reduce tasks </a:t>
            </a:r>
          </a:p>
          <a:p>
            <a:pPr algn="ctr"/>
            <a:r>
              <a:rPr lang="en-US" sz="1350" i="1" dirty="0">
                <a:solidFill>
                  <a:prstClr val="black"/>
                </a:solidFill>
              </a:rPr>
              <a:t>(in memory)</a:t>
            </a:r>
          </a:p>
        </p:txBody>
      </p:sp>
      <p:sp>
        <p:nvSpPr>
          <p:cNvPr id="14" name="TextBox 13"/>
          <p:cNvSpPr txBox="1"/>
          <p:nvPr/>
        </p:nvSpPr>
        <p:spPr>
          <a:xfrm>
            <a:off x="4537471" y="2053733"/>
            <a:ext cx="1828800" cy="300082"/>
          </a:xfrm>
          <a:prstGeom prst="rect">
            <a:avLst/>
          </a:prstGeom>
          <a:solidFill>
            <a:srgbClr val="CCFFFF"/>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350" b="1" dirty="0">
                <a:solidFill>
                  <a:prstClr val="black"/>
                </a:solidFill>
                <a:latin typeface="Candara" pitchFamily="34" charset="0"/>
                <a:cs typeface="Courier New" pitchFamily="49" charset="0"/>
              </a:rPr>
              <a:t>Configure()</a:t>
            </a:r>
          </a:p>
        </p:txBody>
      </p:sp>
      <p:cxnSp>
        <p:nvCxnSpPr>
          <p:cNvPr id="15" name="Straight Arrow Connector 14"/>
          <p:cNvCxnSpPr/>
          <p:nvPr/>
        </p:nvCxnSpPr>
        <p:spPr>
          <a:xfrm rot="5400000">
            <a:off x="5233590" y="2481579"/>
            <a:ext cx="28575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927883" y="3769000"/>
            <a:ext cx="3158729" cy="300082"/>
          </a:xfrm>
          <a:prstGeom prst="rect">
            <a:avLst/>
          </a:prstGeom>
          <a:solidFill>
            <a:srgbClr val="CCFFFF"/>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defRPr b="1">
                <a:solidFill>
                  <a:schemeClr val="tx1"/>
                </a:solidFill>
                <a:latin typeface="Candara" pitchFamily="34" charset="0"/>
                <a:cs typeface="Courier New" pitchFamily="49" charset="0"/>
              </a:defRPr>
            </a:lvl1pPr>
          </a:lstStyle>
          <a:p>
            <a:r>
              <a:rPr lang="en-US" sz="1350" dirty="0">
                <a:solidFill>
                  <a:prstClr val="black"/>
                </a:solidFill>
              </a:rPr>
              <a:t>Combine(Map&lt;</a:t>
            </a:r>
            <a:r>
              <a:rPr lang="en-US" sz="1350" dirty="0" err="1">
                <a:solidFill>
                  <a:prstClr val="black"/>
                </a:solidFill>
              </a:rPr>
              <a:t>Key,Value</a:t>
            </a:r>
            <a:r>
              <a:rPr lang="en-US" sz="1350" dirty="0">
                <a:solidFill>
                  <a:prstClr val="black"/>
                </a:solidFill>
              </a:rPr>
              <a:t>&gt;)</a:t>
            </a:r>
          </a:p>
        </p:txBody>
      </p:sp>
      <p:cxnSp>
        <p:nvCxnSpPr>
          <p:cNvPr id="17" name="Straight Arrow Connector 16"/>
          <p:cNvCxnSpPr/>
          <p:nvPr/>
        </p:nvCxnSpPr>
        <p:spPr>
          <a:xfrm rot="5400000">
            <a:off x="5233590" y="3625335"/>
            <a:ext cx="28575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Title 2"/>
          <p:cNvSpPr txBox="1">
            <a:spLocks/>
          </p:cNvSpPr>
          <p:nvPr/>
        </p:nvSpPr>
        <p:spPr>
          <a:xfrm>
            <a:off x="1499014" y="496742"/>
            <a:ext cx="9148591" cy="37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ctr" eaLnBrk="0" fontAlgn="base" hangingPunct="0">
              <a:spcBef>
                <a:spcPct val="0"/>
              </a:spcBef>
              <a:spcAft>
                <a:spcPct val="0"/>
              </a:spcAft>
              <a:buNone/>
              <a:defRPr sz="3600" b="1">
                <a:solidFill>
                  <a:schemeClr val="accent5">
                    <a:lumMod val="75000"/>
                  </a:schemeClr>
                </a:solidFill>
                <a:latin typeface="+mj-lt"/>
                <a:ea typeface="+mj-ea"/>
                <a:cs typeface="ＭＳ Ｐゴシック" pitchFamily="-107" charset="-128"/>
              </a:defRPr>
            </a:lvl1pPr>
          </a:lstStyle>
          <a:p>
            <a:pPr eaLnBrk="1" hangingPunct="1"/>
            <a:r>
              <a:rPr lang="en-US" sz="2800"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Programming Model for Iterative MapReduce</a:t>
            </a:r>
          </a:p>
        </p:txBody>
      </p:sp>
      <p:sp>
        <p:nvSpPr>
          <p:cNvPr id="19" name="Content Placeholder 3"/>
          <p:cNvSpPr>
            <a:spLocks noGrp="1"/>
          </p:cNvSpPr>
          <p:nvPr>
            <p:ph idx="4294967295"/>
          </p:nvPr>
        </p:nvSpPr>
        <p:spPr>
          <a:xfrm>
            <a:off x="5822444" y="4539390"/>
            <a:ext cx="4466962" cy="78819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25000" lnSpcReduction="20000"/>
          </a:bodyPr>
          <a:lstStyle/>
          <a:p>
            <a:r>
              <a:rPr lang="en-US" sz="7200" kern="0" dirty="0">
                <a:solidFill>
                  <a:srgbClr val="4BACC6">
                    <a:lumMod val="75000"/>
                  </a:srgbClr>
                </a:solidFill>
                <a:cs typeface="Times New Roman" pitchFamily="18" charset="0"/>
              </a:rPr>
              <a:t>Distinction on loop invariant (e.g. input) data and variable (e.g. intermediate) data</a:t>
            </a:r>
          </a:p>
          <a:p>
            <a:r>
              <a:rPr lang="en-US" sz="7200" kern="0" dirty="0">
                <a:solidFill>
                  <a:srgbClr val="4BACC6">
                    <a:lumMod val="75000"/>
                  </a:srgbClr>
                </a:solidFill>
                <a:cs typeface="Times New Roman" pitchFamily="18" charset="0"/>
              </a:rPr>
              <a:t>Cacheable map/reduce tasks (in-memory)</a:t>
            </a:r>
          </a:p>
          <a:p>
            <a:r>
              <a:rPr lang="en-US" sz="7200" kern="0" dirty="0">
                <a:solidFill>
                  <a:srgbClr val="4BACC6">
                    <a:lumMod val="75000"/>
                  </a:srgbClr>
                </a:solidFill>
                <a:cs typeface="Times New Roman" pitchFamily="18" charset="0"/>
              </a:rPr>
              <a:t>Combine operation</a:t>
            </a:r>
          </a:p>
          <a:p>
            <a:endParaRPr lang="en-US" dirty="0"/>
          </a:p>
        </p:txBody>
      </p:sp>
      <p:sp>
        <p:nvSpPr>
          <p:cNvPr id="21" name="TextBox 20"/>
          <p:cNvSpPr txBox="1"/>
          <p:nvPr/>
        </p:nvSpPr>
        <p:spPr>
          <a:xfrm>
            <a:off x="1743764" y="2442224"/>
            <a:ext cx="1244251" cy="300082"/>
          </a:xfrm>
          <a:prstGeom prst="rect">
            <a:avLst/>
          </a:prstGeom>
          <a:noFill/>
        </p:spPr>
        <p:txBody>
          <a:bodyPr wrap="none" rtlCol="0">
            <a:spAutoFit/>
          </a:bodyPr>
          <a:lstStyle/>
          <a:p>
            <a:r>
              <a:rPr lang="en-US" sz="1350" b="1" dirty="0">
                <a:solidFill>
                  <a:prstClr val="black"/>
                </a:solidFill>
                <a:latin typeface="Candara" pitchFamily="34" charset="0"/>
              </a:rPr>
              <a:t>Main Program</a:t>
            </a:r>
            <a:endParaRPr lang="en-US" sz="1350" dirty="0">
              <a:solidFill>
                <a:prstClr val="black"/>
              </a:solidFill>
            </a:endParaRPr>
          </a:p>
        </p:txBody>
      </p:sp>
      <p:sp>
        <p:nvSpPr>
          <p:cNvPr id="22" name="Rounded Rectangle 21"/>
          <p:cNvSpPr/>
          <p:nvPr/>
        </p:nvSpPr>
        <p:spPr>
          <a:xfrm>
            <a:off x="1499014" y="2705544"/>
            <a:ext cx="2117887" cy="888217"/>
          </a:xfrm>
          <a:prstGeom prst="roundRect">
            <a:avLst>
              <a:gd name="adj" fmla="val 9894"/>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dirty="0">
              <a:solidFill>
                <a:prstClr val="black"/>
              </a:solidFill>
            </a:endParaRPr>
          </a:p>
        </p:txBody>
      </p:sp>
      <p:sp>
        <p:nvSpPr>
          <p:cNvPr id="23" name="TextBox 22"/>
          <p:cNvSpPr txBox="1"/>
          <p:nvPr/>
        </p:nvSpPr>
        <p:spPr>
          <a:xfrm>
            <a:off x="1553211" y="2801351"/>
            <a:ext cx="2009476" cy="738664"/>
          </a:xfrm>
          <a:prstGeom prst="rect">
            <a:avLst/>
          </a:prstGeom>
          <a:solidFill>
            <a:srgbClr val="CCFFFF"/>
          </a:solidFill>
        </p:spPr>
        <p:txBody>
          <a:bodyPr wrap="square" rtlCol="0">
            <a:spAutoFit/>
          </a:bodyPr>
          <a:lstStyle/>
          <a:p>
            <a:r>
              <a:rPr lang="en-US" sz="1050" b="1" dirty="0">
                <a:solidFill>
                  <a:prstClr val="black"/>
                </a:solidFill>
                <a:latin typeface="Courier New" pitchFamily="49" charset="0"/>
                <a:cs typeface="Courier New" pitchFamily="49" charset="0"/>
              </a:rPr>
              <a:t>while(..)</a:t>
            </a:r>
          </a:p>
          <a:p>
            <a:r>
              <a:rPr lang="en-US" sz="1050" b="1" dirty="0">
                <a:solidFill>
                  <a:prstClr val="black"/>
                </a:solidFill>
                <a:latin typeface="Courier New" pitchFamily="49" charset="0"/>
                <a:cs typeface="Courier New" pitchFamily="49" charset="0"/>
              </a:rPr>
              <a:t>{</a:t>
            </a:r>
          </a:p>
          <a:p>
            <a:r>
              <a:rPr lang="en-US" sz="1050" b="1" dirty="0">
                <a:solidFill>
                  <a:prstClr val="black"/>
                </a:solidFill>
                <a:latin typeface="Courier New" pitchFamily="49" charset="0"/>
                <a:cs typeface="Courier New" pitchFamily="49" charset="0"/>
              </a:rPr>
              <a:t>  </a:t>
            </a:r>
            <a:r>
              <a:rPr lang="en-US" sz="1050" b="1" dirty="0" err="1">
                <a:solidFill>
                  <a:prstClr val="black"/>
                </a:solidFill>
                <a:latin typeface="Courier New" pitchFamily="49" charset="0"/>
                <a:cs typeface="Courier New" pitchFamily="49" charset="0"/>
              </a:rPr>
              <a:t>runMapReduce</a:t>
            </a:r>
            <a:r>
              <a:rPr lang="en-US" sz="1050" b="1" dirty="0">
                <a:solidFill>
                  <a:prstClr val="black"/>
                </a:solidFill>
                <a:latin typeface="Courier New" pitchFamily="49" charset="0"/>
                <a:cs typeface="Courier New" pitchFamily="49" charset="0"/>
              </a:rPr>
              <a:t>(..)</a:t>
            </a:r>
          </a:p>
          <a:p>
            <a:r>
              <a:rPr lang="en-US" sz="1050" b="1" dirty="0">
                <a:solidFill>
                  <a:prstClr val="black"/>
                </a:solidFill>
                <a:latin typeface="Courier New" pitchFamily="49" charset="0"/>
                <a:cs typeface="Courier New" pitchFamily="49" charset="0"/>
              </a:rPr>
              <a:t>}</a:t>
            </a:r>
            <a:endParaRPr lang="en-US" sz="1350" dirty="0">
              <a:solidFill>
                <a:prstClr val="black"/>
              </a:solidFill>
            </a:endParaRPr>
          </a:p>
        </p:txBody>
      </p:sp>
      <p:sp>
        <p:nvSpPr>
          <p:cNvPr id="2" name="Right Arrow Callout 1"/>
          <p:cNvSpPr/>
          <p:nvPr/>
        </p:nvSpPr>
        <p:spPr>
          <a:xfrm>
            <a:off x="1787202" y="2134063"/>
            <a:ext cx="1929519" cy="308162"/>
          </a:xfrm>
          <a:prstGeom prst="rightArrowCallout">
            <a:avLst>
              <a:gd name="adj1" fmla="val 50000"/>
              <a:gd name="adj2" fmla="val 46163"/>
              <a:gd name="adj3" fmla="val 57615"/>
              <a:gd name="adj4" fmla="val 8212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i="1" dirty="0">
                <a:solidFill>
                  <a:prstClr val="black"/>
                </a:solidFill>
              </a:rPr>
              <a:t>Intermediate  data</a:t>
            </a:r>
          </a:p>
        </p:txBody>
      </p:sp>
      <p:sp>
        <p:nvSpPr>
          <p:cNvPr id="3" name="TextBox 2"/>
          <p:cNvSpPr txBox="1"/>
          <p:nvPr/>
        </p:nvSpPr>
        <p:spPr>
          <a:xfrm>
            <a:off x="1787202" y="4494971"/>
            <a:ext cx="3954897" cy="1815882"/>
          </a:xfrm>
          <a:prstGeom prst="rect">
            <a:avLst/>
          </a:prstGeom>
          <a:noFill/>
        </p:spPr>
        <p:txBody>
          <a:bodyPr wrap="square" rtlCol="0">
            <a:spAutoFit/>
          </a:bodyPr>
          <a:lstStyle/>
          <a:p>
            <a:r>
              <a:rPr lang="en-US" sz="1600" b="1" dirty="0">
                <a:solidFill>
                  <a:prstClr val="black"/>
                </a:solidFill>
              </a:rPr>
              <a:t>Iterative </a:t>
            </a:r>
            <a:r>
              <a:rPr lang="en-US" sz="1600" b="1" dirty="0" err="1">
                <a:solidFill>
                  <a:prstClr val="black"/>
                </a:solidFill>
              </a:rPr>
              <a:t>MapReduce</a:t>
            </a:r>
            <a:r>
              <a:rPr lang="en-US" sz="1600" b="1" dirty="0">
                <a:solidFill>
                  <a:prstClr val="black"/>
                </a:solidFill>
              </a:rPr>
              <a:t> </a:t>
            </a:r>
            <a:r>
              <a:rPr lang="en-US" sz="1600" dirty="0">
                <a:solidFill>
                  <a:prstClr val="black"/>
                </a:solidFill>
              </a:rPr>
              <a:t>is a programming model that applies a computation (e.g. Map task) or function repeatedly, using output from one iteration as the input of the next iteration. By using this pattern, it can solve complex computation problems by using apparently simple (user defined) functions. </a:t>
            </a:r>
          </a:p>
        </p:txBody>
      </p:sp>
      <p:pic>
        <p:nvPicPr>
          <p:cNvPr id="24" name="Picture 2" descr="D:\academic\phd\Publications\MapReduce++\logo.png"/>
          <p:cNvPicPr>
            <a:picLocks noChangeAspect="1" noChangeArrowheads="1"/>
          </p:cNvPicPr>
          <p:nvPr/>
        </p:nvPicPr>
        <p:blipFill>
          <a:blip r:embed="rId3" cstate="print"/>
          <a:srcRect/>
          <a:stretch>
            <a:fillRect/>
          </a:stretch>
        </p:blipFill>
        <p:spPr bwMode="auto">
          <a:xfrm>
            <a:off x="10494498" y="1964529"/>
            <a:ext cx="668125" cy="609600"/>
          </a:xfrm>
          <a:prstGeom prst="rect">
            <a:avLst/>
          </a:prstGeom>
          <a:noFill/>
        </p:spPr>
      </p:pic>
      <p:sp>
        <p:nvSpPr>
          <p:cNvPr id="20" name="Rectangle 19"/>
          <p:cNvSpPr/>
          <p:nvPr/>
        </p:nvSpPr>
        <p:spPr>
          <a:xfrm>
            <a:off x="10133247" y="2542434"/>
            <a:ext cx="2058753" cy="1846659"/>
          </a:xfrm>
          <a:prstGeom prst="rect">
            <a:avLst/>
          </a:prstGeom>
        </p:spPr>
        <p:txBody>
          <a:bodyPr wrap="square">
            <a:spAutoFit/>
          </a:bodyPr>
          <a:lstStyle/>
          <a:p>
            <a:r>
              <a:rPr lang="en-US"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Twister </a:t>
            </a:r>
            <a:r>
              <a:rPr lang="en-US" kern="0" dirty="0">
                <a:solidFill>
                  <a:srgbClr val="4BACC6">
                    <a:lumMod val="75000"/>
                  </a:srgbClr>
                </a:solidFill>
                <a:cs typeface="Times New Roman" pitchFamily="18" charset="0"/>
              </a:rPr>
              <a:t>was our initial implementation with first paper having 854 Google Scholar citations</a:t>
            </a:r>
            <a:endParaRPr lang="en-US" dirty="0">
              <a:solidFill>
                <a:prstClr val="black"/>
              </a:solidFill>
            </a:endParaRPr>
          </a:p>
        </p:txBody>
      </p:sp>
    </p:spTree>
    <p:extLst>
      <p:ext uri="{BB962C8B-B14F-4D97-AF65-F5344CB8AC3E}">
        <p14:creationId xmlns:p14="http://schemas.microsoft.com/office/powerpoint/2010/main" val="191795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7579" y="530034"/>
            <a:ext cx="9144991" cy="800219"/>
          </a:xfrm>
          <a:prstGeom prst="rect">
            <a:avLst/>
          </a:prstGeom>
          <a:noFill/>
        </p:spPr>
        <p:txBody>
          <a:bodyPr wrap="square" rtlCol="0">
            <a:spAutoFit/>
          </a:bodyPr>
          <a:lstStyle/>
          <a:p>
            <a:pPr algn="ctr" fontAlgn="base">
              <a:spcBef>
                <a:spcPct val="0"/>
              </a:spcBef>
              <a:spcAft>
                <a:spcPct val="0"/>
              </a:spcAft>
            </a:pPr>
            <a:r>
              <a:rPr lang="en-US" sz="2800" b="1" kern="0" dirty="0" err="1">
                <a:solidFill>
                  <a:srgbClr val="4BACC6">
                    <a:lumMod val="75000"/>
                  </a:srgbClr>
                </a:solidFill>
                <a:effectLst>
                  <a:outerShdw blurRad="50800" dist="25400" dir="5400000" algn="t" rotWithShape="0">
                    <a:prstClr val="black">
                      <a:alpha val="40000"/>
                    </a:prstClr>
                  </a:outerShdw>
                </a:effectLst>
                <a:cs typeface="Times New Roman" pitchFamily="18" charset="0"/>
              </a:rPr>
              <a:t>MapReduce</a:t>
            </a:r>
            <a:r>
              <a:rPr lang="en-US" sz="2800" b="1" kern="0" dirty="0">
                <a:solidFill>
                  <a:srgbClr val="4BACC6">
                    <a:lumMod val="75000"/>
                  </a:srgbClr>
                </a:solidFill>
                <a:effectLst>
                  <a:outerShdw blurRad="50800" dist="25400" dir="5400000" algn="t" rotWithShape="0">
                    <a:prstClr val="black">
                      <a:alpha val="40000"/>
                    </a:prstClr>
                  </a:outerShdw>
                </a:effectLst>
                <a:cs typeface="Times New Roman" pitchFamily="18" charset="0"/>
              </a:rPr>
              <a:t> Optimized for Iterative Computations</a:t>
            </a:r>
          </a:p>
          <a:p>
            <a:r>
              <a:rPr lang="en-US" dirty="0">
                <a:solidFill>
                  <a:prstClr val="black"/>
                </a:solidFill>
              </a:rPr>
              <a:t> </a:t>
            </a:r>
          </a:p>
        </p:txBody>
      </p:sp>
      <p:grpSp>
        <p:nvGrpSpPr>
          <p:cNvPr id="95" name="Group 94"/>
          <p:cNvGrpSpPr/>
          <p:nvPr/>
        </p:nvGrpSpPr>
        <p:grpSpPr>
          <a:xfrm>
            <a:off x="4593742" y="1990483"/>
            <a:ext cx="1910559" cy="842379"/>
            <a:chOff x="3280710" y="2016263"/>
            <a:chExt cx="1910559" cy="84237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0710" y="2016263"/>
              <a:ext cx="1910559" cy="660165"/>
            </a:xfrm>
            <a:prstGeom prst="rect">
              <a:avLst/>
            </a:prstGeom>
            <a:effectLst>
              <a:glow rad="63500">
                <a:schemeClr val="bg1">
                  <a:alpha val="40000"/>
                </a:schemeClr>
              </a:glow>
              <a:outerShdw blurRad="50800" dist="38100" dir="2700000" algn="tl" rotWithShape="0">
                <a:prstClr val="black">
                  <a:alpha val="40000"/>
                </a:prstClr>
              </a:outerShdw>
            </a:effectLst>
          </p:spPr>
        </p:pic>
        <p:sp>
          <p:nvSpPr>
            <p:cNvPr id="9" name="Right Arrow 8"/>
            <p:cNvSpPr/>
            <p:nvPr/>
          </p:nvSpPr>
          <p:spPr>
            <a:xfrm>
              <a:off x="3425882" y="2477642"/>
              <a:ext cx="160020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grpSp>
      <p:sp>
        <p:nvSpPr>
          <p:cNvPr id="8" name="TextBox 7"/>
          <p:cNvSpPr txBox="1"/>
          <p:nvPr/>
        </p:nvSpPr>
        <p:spPr>
          <a:xfrm>
            <a:off x="6973535" y="2834273"/>
            <a:ext cx="2295180" cy="384721"/>
          </a:xfrm>
          <a:prstGeom prst="rect">
            <a:avLst/>
          </a:prstGeom>
          <a:noFill/>
        </p:spPr>
        <p:txBody>
          <a:bodyPr wrap="none" rtlCol="0">
            <a:spAutoFit/>
          </a:bodyPr>
          <a:lstStyle/>
          <a:p>
            <a:r>
              <a:rPr lang="en-US" b="1" dirty="0">
                <a:solidFill>
                  <a:srgbClr val="1F497D"/>
                </a:solidFill>
              </a:rPr>
              <a:t>The speedy elephant</a:t>
            </a:r>
          </a:p>
        </p:txBody>
      </p:sp>
      <p:grpSp>
        <p:nvGrpSpPr>
          <p:cNvPr id="23" name="Group 22"/>
          <p:cNvGrpSpPr/>
          <p:nvPr/>
        </p:nvGrpSpPr>
        <p:grpSpPr>
          <a:xfrm>
            <a:off x="2566544" y="1281474"/>
            <a:ext cx="2137711" cy="1630470"/>
            <a:chOff x="1143000" y="1676400"/>
            <a:chExt cx="2137710" cy="163047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676400"/>
              <a:ext cx="2137710" cy="1475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1903" y="2916487"/>
              <a:ext cx="1524000" cy="390383"/>
            </a:xfrm>
            <a:prstGeom prst="rect">
              <a:avLst/>
            </a:prstGeom>
          </p:spPr>
        </p:pic>
      </p:grpSp>
      <p:cxnSp>
        <p:nvCxnSpPr>
          <p:cNvPr id="24" name="Straight Arrow Connector 23"/>
          <p:cNvCxnSpPr/>
          <p:nvPr/>
        </p:nvCxnSpPr>
        <p:spPr>
          <a:xfrm flipH="1">
            <a:off x="2795158" y="2768198"/>
            <a:ext cx="2658831" cy="1203426"/>
          </a:xfrm>
          <a:prstGeom prst="straightConnector1">
            <a:avLst/>
          </a:prstGeom>
          <a:ln w="95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395358" y="2768198"/>
            <a:ext cx="1058631" cy="120342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17" idx="0"/>
          </p:cNvCxnSpPr>
          <p:nvPr/>
        </p:nvCxnSpPr>
        <p:spPr>
          <a:xfrm>
            <a:off x="5453949" y="2788230"/>
            <a:ext cx="339075" cy="120364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453953" y="2768198"/>
            <a:ext cx="4007067" cy="120342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1413013" y="3976883"/>
            <a:ext cx="1849819" cy="1369062"/>
            <a:chOff x="-10510" y="4348655"/>
            <a:chExt cx="1849819" cy="1369062"/>
          </a:xfrm>
          <a:solidFill>
            <a:srgbClr val="CCFFFF"/>
          </a:solidFill>
        </p:grpSpPr>
        <p:sp>
          <p:nvSpPr>
            <p:cNvPr id="115" name="Rounded Rectangle 114"/>
            <p:cNvSpPr/>
            <p:nvPr/>
          </p:nvSpPr>
          <p:spPr>
            <a:xfrm>
              <a:off x="-10510" y="4348655"/>
              <a:ext cx="1773563"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88" name="TextBox 87"/>
            <p:cNvSpPr txBox="1"/>
            <p:nvPr/>
          </p:nvSpPr>
          <p:spPr>
            <a:xfrm>
              <a:off x="-1" y="4405801"/>
              <a:ext cx="1839310" cy="954107"/>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In-Memory </a:t>
              </a:r>
              <a:r>
                <a:rPr kumimoji="1" lang="en-US" sz="1400" dirty="0">
                  <a:solidFill>
                    <a:srgbClr val="1F497D"/>
                  </a:solidFill>
                  <a:latin typeface="Arial" pitchFamily="34" charset="0"/>
                  <a:ea typeface="魏碑" charset="-122"/>
                  <a:cs typeface="Arial" pitchFamily="34" charset="0"/>
                </a:rPr>
                <a:t>[3]</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Cacheable map/reduce tasks</a:t>
              </a:r>
            </a:p>
            <a:p>
              <a:endParaRPr lang="en-US" sz="1400" dirty="0">
                <a:solidFill>
                  <a:prstClr val="black"/>
                </a:solidFill>
                <a:latin typeface="Arial" pitchFamily="34" charset="0"/>
                <a:cs typeface="Arial" pitchFamily="34" charset="0"/>
              </a:endParaRPr>
            </a:p>
          </p:txBody>
        </p:sp>
      </p:grpSp>
      <p:grpSp>
        <p:nvGrpSpPr>
          <p:cNvPr id="126" name="Group 125"/>
          <p:cNvGrpSpPr/>
          <p:nvPr/>
        </p:nvGrpSpPr>
        <p:grpSpPr>
          <a:xfrm>
            <a:off x="3223397" y="3986617"/>
            <a:ext cx="2230591" cy="1369062"/>
            <a:chOff x="1799839" y="4358393"/>
            <a:chExt cx="2230590" cy="1369062"/>
          </a:xfrm>
          <a:solidFill>
            <a:srgbClr val="CCFFFF"/>
          </a:solidFill>
        </p:grpSpPr>
        <p:sp>
          <p:nvSpPr>
            <p:cNvPr id="116" name="Rounded Rectangle 115"/>
            <p:cNvSpPr/>
            <p:nvPr/>
          </p:nvSpPr>
          <p:spPr>
            <a:xfrm>
              <a:off x="1799839" y="4358393"/>
              <a:ext cx="1662829"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89" name="TextBox 88"/>
            <p:cNvSpPr txBox="1"/>
            <p:nvPr/>
          </p:nvSpPr>
          <p:spPr>
            <a:xfrm>
              <a:off x="1830895" y="4405801"/>
              <a:ext cx="2199534" cy="954107"/>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Data Flow </a:t>
              </a:r>
              <a:r>
                <a:rPr kumimoji="1" lang="en-US" sz="1400" dirty="0">
                  <a:solidFill>
                    <a:srgbClr val="1F497D"/>
                  </a:solidFill>
                  <a:latin typeface="Arial" pitchFamily="34" charset="0"/>
                  <a:ea typeface="魏碑" charset="-122"/>
                  <a:cs typeface="Arial" pitchFamily="34" charset="0"/>
                </a:rPr>
                <a:t>[3]</a:t>
              </a:r>
              <a:endParaRPr kumimoji="1" lang="en-US" sz="1400" b="1" dirty="0">
                <a:solidFill>
                  <a:srgbClr val="1F497D"/>
                </a:solidFill>
                <a:latin typeface="Arial" pitchFamily="34" charset="0"/>
                <a:ea typeface="魏碑" charset="-122"/>
                <a:cs typeface="Arial" pitchFamily="34" charset="0"/>
              </a:endParaRP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Iterative</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Loop Invariant </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Variable data</a:t>
              </a:r>
              <a:endParaRPr lang="en-US" sz="1400" dirty="0">
                <a:solidFill>
                  <a:prstClr val="black"/>
                </a:solidFill>
                <a:latin typeface="Arial" pitchFamily="34" charset="0"/>
                <a:cs typeface="Arial" pitchFamily="34" charset="0"/>
              </a:endParaRPr>
            </a:p>
          </p:txBody>
        </p:sp>
      </p:grpSp>
      <p:grpSp>
        <p:nvGrpSpPr>
          <p:cNvPr id="127" name="Group 126"/>
          <p:cNvGrpSpPr/>
          <p:nvPr/>
        </p:nvGrpSpPr>
        <p:grpSpPr>
          <a:xfrm>
            <a:off x="4924636" y="3991872"/>
            <a:ext cx="2204883" cy="1369062"/>
            <a:chOff x="3501115" y="4363648"/>
            <a:chExt cx="2204883" cy="1369062"/>
          </a:xfrm>
          <a:solidFill>
            <a:srgbClr val="CCFFFF"/>
          </a:solidFill>
        </p:grpSpPr>
        <p:sp>
          <p:nvSpPr>
            <p:cNvPr id="117" name="Rounded Rectangle 116"/>
            <p:cNvSpPr/>
            <p:nvPr/>
          </p:nvSpPr>
          <p:spPr>
            <a:xfrm>
              <a:off x="3501115" y="4363648"/>
              <a:ext cx="1736777"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91" name="TextBox 90"/>
            <p:cNvSpPr txBox="1"/>
            <p:nvPr/>
          </p:nvSpPr>
          <p:spPr>
            <a:xfrm>
              <a:off x="3506464" y="4405801"/>
              <a:ext cx="2199534" cy="738664"/>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Thread</a:t>
              </a:r>
              <a:r>
                <a:rPr kumimoji="1" lang="en-US" sz="1400" dirty="0">
                  <a:solidFill>
                    <a:srgbClr val="1F497D"/>
                  </a:solidFill>
                  <a:latin typeface="Arial" pitchFamily="34" charset="0"/>
                  <a:ea typeface="魏碑" charset="-122"/>
                  <a:cs typeface="Arial" pitchFamily="34" charset="0"/>
                </a:rPr>
                <a:t> [3]</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Lightweight</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Local aggregation</a:t>
              </a:r>
            </a:p>
          </p:txBody>
        </p:sp>
      </p:grpSp>
      <p:grpSp>
        <p:nvGrpSpPr>
          <p:cNvPr id="128" name="Group 127"/>
          <p:cNvGrpSpPr/>
          <p:nvPr/>
        </p:nvGrpSpPr>
        <p:grpSpPr>
          <a:xfrm>
            <a:off x="6701454" y="3971633"/>
            <a:ext cx="2209801" cy="1369062"/>
            <a:chOff x="5257799" y="4343400"/>
            <a:chExt cx="2209801" cy="1369062"/>
          </a:xfrm>
          <a:solidFill>
            <a:srgbClr val="CCFFFF"/>
          </a:solidFill>
        </p:grpSpPr>
        <p:sp>
          <p:nvSpPr>
            <p:cNvPr id="118" name="Rounded Rectangle 117"/>
            <p:cNvSpPr/>
            <p:nvPr/>
          </p:nvSpPr>
          <p:spPr>
            <a:xfrm>
              <a:off x="5257799" y="4343400"/>
              <a:ext cx="2112637" cy="1369062"/>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92" name="TextBox 91"/>
            <p:cNvSpPr txBox="1"/>
            <p:nvPr/>
          </p:nvSpPr>
          <p:spPr>
            <a:xfrm>
              <a:off x="5268066" y="4363648"/>
              <a:ext cx="2199534" cy="1169551"/>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Map-Collective</a:t>
              </a:r>
              <a:r>
                <a:rPr kumimoji="1" lang="en-US" sz="1400" dirty="0">
                  <a:solidFill>
                    <a:srgbClr val="1F497D"/>
                  </a:solidFill>
                  <a:latin typeface="Arial" pitchFamily="34" charset="0"/>
                  <a:ea typeface="魏碑" charset="-122"/>
                  <a:cs typeface="Arial" pitchFamily="34" charset="0"/>
                </a:rPr>
                <a:t> [5]</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Communication patterns optimized for large intermediate data transfer</a:t>
              </a:r>
              <a:endParaRPr lang="en-US" sz="1400" dirty="0">
                <a:solidFill>
                  <a:prstClr val="black"/>
                </a:solidFill>
                <a:latin typeface="Arial" pitchFamily="34" charset="0"/>
                <a:cs typeface="Arial" pitchFamily="34" charset="0"/>
              </a:endParaRPr>
            </a:p>
          </p:txBody>
        </p:sp>
      </p:grpSp>
      <p:cxnSp>
        <p:nvCxnSpPr>
          <p:cNvPr id="97" name="Straight Arrow Connector 96"/>
          <p:cNvCxnSpPr/>
          <p:nvPr/>
        </p:nvCxnSpPr>
        <p:spPr>
          <a:xfrm>
            <a:off x="5462121" y="2779852"/>
            <a:ext cx="1995363" cy="119177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9" name="Group 128"/>
          <p:cNvGrpSpPr/>
          <p:nvPr/>
        </p:nvGrpSpPr>
        <p:grpSpPr>
          <a:xfrm>
            <a:off x="8855149" y="3976569"/>
            <a:ext cx="1970937" cy="1374326"/>
            <a:chOff x="7391400" y="4358384"/>
            <a:chExt cx="1970936" cy="1374326"/>
          </a:xfrm>
          <a:solidFill>
            <a:srgbClr val="CCFFFF"/>
          </a:solidFill>
        </p:grpSpPr>
        <p:sp>
          <p:nvSpPr>
            <p:cNvPr id="119" name="Rounded Rectangle 118"/>
            <p:cNvSpPr/>
            <p:nvPr/>
          </p:nvSpPr>
          <p:spPr>
            <a:xfrm>
              <a:off x="7391400" y="4363648"/>
              <a:ext cx="1773563" cy="1369062"/>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105" name="TextBox 104"/>
            <p:cNvSpPr txBox="1"/>
            <p:nvPr/>
          </p:nvSpPr>
          <p:spPr>
            <a:xfrm>
              <a:off x="7467603" y="4358384"/>
              <a:ext cx="1894733" cy="1169551"/>
            </a:xfrm>
            <a:prstGeom prst="rect">
              <a:avLst/>
            </a:prstGeom>
            <a:noFill/>
            <a:ln>
              <a:noFill/>
            </a:ln>
          </p:spPr>
          <p:txBody>
            <a:bodyPr wrap="square" rtlCol="0">
              <a:spAutoFit/>
            </a:bodyPr>
            <a:lstStyle/>
            <a:p>
              <a:pPr marL="0" lvl="1"/>
              <a:r>
                <a:rPr kumimoji="1" lang="en-US" sz="1400" b="1" dirty="0">
                  <a:solidFill>
                    <a:srgbClr val="1F497D"/>
                  </a:solidFill>
                  <a:latin typeface="Arial" pitchFamily="34" charset="0"/>
                  <a:ea typeface="魏碑" charset="-122"/>
                  <a:cs typeface="Arial" pitchFamily="34" charset="0"/>
                </a:rPr>
                <a:t> Portability </a:t>
              </a:r>
              <a:r>
                <a:rPr kumimoji="1" lang="en-US" sz="1400" dirty="0">
                  <a:solidFill>
                    <a:srgbClr val="1F497D"/>
                  </a:solidFill>
                  <a:latin typeface="Arial" pitchFamily="34" charset="0"/>
                  <a:ea typeface="魏碑" charset="-122"/>
                  <a:cs typeface="Arial" pitchFamily="34" charset="0"/>
                </a:rPr>
                <a:t>[4][5]</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HPC (Java)</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Azure Cloud (C#)</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Supercomputer (C++, Java)</a:t>
              </a:r>
              <a:endParaRPr lang="en-US" sz="1400" dirty="0">
                <a:solidFill>
                  <a:prstClr val="black"/>
                </a:solidFill>
                <a:latin typeface="Arial" pitchFamily="34" charset="0"/>
                <a:cs typeface="Arial" pitchFamily="34" charset="0"/>
              </a:endParaRPr>
            </a:p>
          </p:txBody>
        </p:sp>
      </p:grpSp>
      <p:sp>
        <p:nvSpPr>
          <p:cNvPr id="131" name="TextBox 130"/>
          <p:cNvSpPr txBox="1"/>
          <p:nvPr/>
        </p:nvSpPr>
        <p:spPr>
          <a:xfrm>
            <a:off x="4776353" y="3435012"/>
            <a:ext cx="1879041" cy="461665"/>
          </a:xfrm>
          <a:prstGeom prst="rect">
            <a:avLst/>
          </a:prstGeom>
          <a:noFill/>
        </p:spPr>
        <p:txBody>
          <a:bodyPr wrap="none" rtlCol="0">
            <a:spAutoFit/>
          </a:bodyPr>
          <a:lstStyle/>
          <a:p>
            <a:pPr marL="0" lvl="1"/>
            <a:r>
              <a:rPr kumimoji="1" lang="en-US" sz="2400" dirty="0">
                <a:solidFill>
                  <a:srgbClr val="1F497D"/>
                </a:solidFill>
                <a:latin typeface="Arial" pitchFamily="34" charset="0"/>
                <a:ea typeface="魏碑" charset="-122"/>
                <a:cs typeface="Arial" pitchFamily="34" charset="0"/>
              </a:rPr>
              <a:t>Abstractions</a:t>
            </a:r>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358" y="644836"/>
            <a:ext cx="2971429" cy="2685714"/>
          </a:xfrm>
          <a:prstGeom prst="rect">
            <a:avLst/>
          </a:prstGeom>
        </p:spPr>
      </p:pic>
      <p:sp>
        <p:nvSpPr>
          <p:cNvPr id="4" name="TextBox 3"/>
          <p:cNvSpPr txBox="1"/>
          <p:nvPr/>
        </p:nvSpPr>
        <p:spPr>
          <a:xfrm>
            <a:off x="1507835" y="5796337"/>
            <a:ext cx="9358443" cy="1015663"/>
          </a:xfrm>
          <a:prstGeom prst="rect">
            <a:avLst/>
          </a:prstGeom>
          <a:noFill/>
        </p:spPr>
        <p:txBody>
          <a:bodyPr wrap="square" rtlCol="0">
            <a:spAutoFit/>
          </a:bodyPr>
          <a:lstStyle/>
          <a:p>
            <a:pPr marL="231775" indent="-231775"/>
            <a:r>
              <a:rPr lang="en-US" sz="1200" dirty="0">
                <a:solidFill>
                  <a:schemeClr val="tx1">
                    <a:lumMod val="65000"/>
                    <a:lumOff val="35000"/>
                  </a:schemeClr>
                </a:solidFill>
              </a:rPr>
              <a:t>[3] J. </a:t>
            </a:r>
            <a:r>
              <a:rPr lang="en-US" sz="1200" dirty="0" err="1">
                <a:solidFill>
                  <a:schemeClr val="tx1">
                    <a:lumMod val="65000"/>
                    <a:lumOff val="35000"/>
                  </a:schemeClr>
                </a:solidFill>
              </a:rPr>
              <a:t>Ekanayake</a:t>
            </a:r>
            <a:r>
              <a:rPr lang="en-US" sz="1200" dirty="0">
                <a:solidFill>
                  <a:schemeClr val="tx1">
                    <a:lumMod val="65000"/>
                    <a:lumOff val="35000"/>
                  </a:schemeClr>
                </a:solidFill>
              </a:rPr>
              <a:t> et. al, “Twister: A Runtime for Iterative MapReduce”, in Proceedings of the 1st International Workshop on MapReduce and its Applications of ACM HPDC 2010 conference.</a:t>
            </a:r>
          </a:p>
          <a:p>
            <a:pPr marL="231775" indent="-231775"/>
            <a:r>
              <a:rPr lang="en-US" sz="1200" dirty="0">
                <a:solidFill>
                  <a:schemeClr val="tx1">
                    <a:lumMod val="65000"/>
                    <a:lumOff val="35000"/>
                  </a:schemeClr>
                </a:solidFill>
              </a:rPr>
              <a:t>[4] T. </a:t>
            </a:r>
            <a:r>
              <a:rPr lang="en-US" sz="1200" dirty="0" err="1">
                <a:solidFill>
                  <a:schemeClr val="tx1">
                    <a:lumMod val="65000"/>
                    <a:lumOff val="35000"/>
                  </a:schemeClr>
                </a:solidFill>
              </a:rPr>
              <a:t>Gunarathne</a:t>
            </a:r>
            <a:r>
              <a:rPr lang="en-US" sz="1200" dirty="0">
                <a:solidFill>
                  <a:schemeClr val="tx1">
                    <a:lumMod val="65000"/>
                    <a:lumOff val="35000"/>
                  </a:schemeClr>
                </a:solidFill>
              </a:rPr>
              <a:t> et. al, “Portable Parallel Programming on Cloud and HPC: Scientific Applications of Twister4Azure”, in Proceedings of 4th IEEE International Conference on Utility and Cloud Computing (UCC 2011).</a:t>
            </a:r>
          </a:p>
          <a:p>
            <a:pPr marL="231775" indent="-231775"/>
            <a:r>
              <a:rPr lang="en-US" sz="1200" dirty="0">
                <a:solidFill>
                  <a:schemeClr val="tx1">
                    <a:lumMod val="65000"/>
                    <a:lumOff val="35000"/>
                  </a:schemeClr>
                </a:solidFill>
              </a:rPr>
              <a:t>[5] B. Zhang et. al, “Harp: Collective Communication on Hadoop,” in Proceedings of IEEE International Conference on Cloud Engineering (IC2E 2015).</a:t>
            </a:r>
          </a:p>
        </p:txBody>
      </p:sp>
      <p:sp>
        <p:nvSpPr>
          <p:cNvPr id="5" name="TextBox 4"/>
          <p:cNvSpPr txBox="1"/>
          <p:nvPr/>
        </p:nvSpPr>
        <p:spPr>
          <a:xfrm>
            <a:off x="5950360" y="5756145"/>
            <a:ext cx="2442456" cy="276999"/>
          </a:xfrm>
          <a:prstGeom prst="rect">
            <a:avLst/>
          </a:prstGeom>
          <a:noFill/>
        </p:spPr>
        <p:txBody>
          <a:bodyPr wrap="square" rtlCol="0">
            <a:spAutoFit/>
          </a:bodyPr>
          <a:lstStyle/>
          <a:p>
            <a:endParaRPr lang="en-US" sz="1200" dirty="0">
              <a:solidFill>
                <a:schemeClr val="tx1">
                  <a:lumMod val="65000"/>
                  <a:lumOff val="35000"/>
                </a:schemeClr>
              </a:solidFill>
            </a:endParaRPr>
          </a:p>
        </p:txBody>
      </p:sp>
      <p:sp>
        <p:nvSpPr>
          <p:cNvPr id="7" name="TextBox 6"/>
          <p:cNvSpPr txBox="1"/>
          <p:nvPr/>
        </p:nvSpPr>
        <p:spPr>
          <a:xfrm>
            <a:off x="1520161" y="5495006"/>
            <a:ext cx="3210046" cy="384721"/>
          </a:xfrm>
          <a:prstGeom prst="rect">
            <a:avLst/>
          </a:prstGeom>
          <a:noFill/>
        </p:spPr>
        <p:txBody>
          <a:bodyPr wrap="none" rtlCol="0">
            <a:spAutoFit/>
          </a:bodyPr>
          <a:lstStyle/>
          <a:p>
            <a:r>
              <a:rPr lang="en-US" dirty="0"/>
              <a:t>Three PhD thesis/publications:</a:t>
            </a:r>
          </a:p>
        </p:txBody>
      </p:sp>
    </p:spTree>
    <p:extLst>
      <p:ext uri="{BB962C8B-B14F-4D97-AF65-F5344CB8AC3E}">
        <p14:creationId xmlns:p14="http://schemas.microsoft.com/office/powerpoint/2010/main" val="175432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30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ppt_w/2"/>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strVal val="#ppt_h"/>
                                          </p:val>
                                        </p:tav>
                                        <p:tav tm="100000">
                                          <p:val>
                                            <p:strVal val="#ppt_h"/>
                                          </p:val>
                                        </p:tav>
                                      </p:tavLst>
                                    </p:anim>
                                  </p:childTnLst>
                                </p:cTn>
                              </p:par>
                              <p:par>
                                <p:cTn id="11" presetID="17" presetClass="entr" presetSubtype="2" fill="hold" nodeType="withEffect">
                                  <p:stCondLst>
                                    <p:cond delay="3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ppt_x</p:attrName>
                                        </p:attrNameLst>
                                      </p:cBhvr>
                                      <p:tavLst>
                                        <p:tav tm="0">
                                          <p:val>
                                            <p:strVal val="#ppt_x+#ppt_w/2"/>
                                          </p:val>
                                        </p:tav>
                                        <p:tav tm="100000">
                                          <p:val>
                                            <p:strVal val="#ppt_x"/>
                                          </p:val>
                                        </p:tav>
                                      </p:tavLst>
                                    </p:anim>
                                    <p:anim calcmode="lin" valueType="num">
                                      <p:cBhvr>
                                        <p:cTn id="14" dur="500" fill="hold"/>
                                        <p:tgtEl>
                                          <p:spTgt spid="25"/>
                                        </p:tgtEl>
                                        <p:attrNameLst>
                                          <p:attrName>ppt_y</p:attrName>
                                        </p:attrNameLst>
                                      </p:cBhvr>
                                      <p:tavLst>
                                        <p:tav tm="0">
                                          <p:val>
                                            <p:strVal val="#ppt_y"/>
                                          </p:val>
                                        </p:tav>
                                        <p:tav tm="100000">
                                          <p:val>
                                            <p:strVal val="#ppt_y"/>
                                          </p:val>
                                        </p:tav>
                                      </p:tavLst>
                                    </p:anim>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ppt_w/2"/>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3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ppt_x</p:attrName>
                                        </p:attrNameLst>
                                      </p:cBhvr>
                                      <p:tavLst>
                                        <p:tav tm="0">
                                          <p:val>
                                            <p:strVal val="#ppt_x-#ppt_w/2"/>
                                          </p:val>
                                        </p:tav>
                                        <p:tav tm="100000">
                                          <p:val>
                                            <p:strVal val="#ppt_x"/>
                                          </p:val>
                                        </p:tav>
                                      </p:tavLst>
                                    </p:anim>
                                    <p:anim calcmode="lin" valueType="num">
                                      <p:cBhvr>
                                        <p:cTn id="26" dur="500" fill="hold"/>
                                        <p:tgtEl>
                                          <p:spTgt spid="28"/>
                                        </p:tgtEl>
                                        <p:attrNameLst>
                                          <p:attrName>ppt_y</p:attrName>
                                        </p:attrNameLst>
                                      </p:cBhvr>
                                      <p:tavLst>
                                        <p:tav tm="0">
                                          <p:val>
                                            <p:strVal val="#ppt_y"/>
                                          </p:val>
                                        </p:tav>
                                        <p:tav tm="100000">
                                          <p:val>
                                            <p:strVal val="#ppt_y"/>
                                          </p:val>
                                        </p:tav>
                                      </p:tavLst>
                                    </p:anim>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strVal val="#ppt_h"/>
                                          </p:val>
                                        </p:tav>
                                        <p:tav tm="100000">
                                          <p:val>
                                            <p:strVal val="#ppt_h"/>
                                          </p:val>
                                        </p:tav>
                                      </p:tavLst>
                                    </p:anim>
                                  </p:childTnLst>
                                </p:cTn>
                              </p:par>
                              <p:par>
                                <p:cTn id="29" presetID="17" presetClass="entr" presetSubtype="8" fill="hold" nodeType="withEffect">
                                  <p:stCondLst>
                                    <p:cond delay="300"/>
                                  </p:stCondLst>
                                  <p:childTnLst>
                                    <p:set>
                                      <p:cBhvr>
                                        <p:cTn id="30" dur="1" fill="hold">
                                          <p:stCondLst>
                                            <p:cond delay="0"/>
                                          </p:stCondLst>
                                        </p:cTn>
                                        <p:tgtEl>
                                          <p:spTgt spid="97"/>
                                        </p:tgtEl>
                                        <p:attrNameLst>
                                          <p:attrName>style.visibility</p:attrName>
                                        </p:attrNameLst>
                                      </p:cBhvr>
                                      <p:to>
                                        <p:strVal val="visible"/>
                                      </p:to>
                                    </p:set>
                                    <p:anim calcmode="lin" valueType="num">
                                      <p:cBhvr>
                                        <p:cTn id="31" dur="500" fill="hold"/>
                                        <p:tgtEl>
                                          <p:spTgt spid="97"/>
                                        </p:tgtEl>
                                        <p:attrNameLst>
                                          <p:attrName>ppt_x</p:attrName>
                                        </p:attrNameLst>
                                      </p:cBhvr>
                                      <p:tavLst>
                                        <p:tav tm="0">
                                          <p:val>
                                            <p:strVal val="#ppt_x-#ppt_w/2"/>
                                          </p:val>
                                        </p:tav>
                                        <p:tav tm="100000">
                                          <p:val>
                                            <p:strVal val="#ppt_x"/>
                                          </p:val>
                                        </p:tav>
                                      </p:tavLst>
                                    </p:anim>
                                    <p:anim calcmode="lin" valueType="num">
                                      <p:cBhvr>
                                        <p:cTn id="32" dur="500" fill="hold"/>
                                        <p:tgtEl>
                                          <p:spTgt spid="97"/>
                                        </p:tgtEl>
                                        <p:attrNameLst>
                                          <p:attrName>ppt_y</p:attrName>
                                        </p:attrNameLst>
                                      </p:cBhvr>
                                      <p:tavLst>
                                        <p:tav tm="0">
                                          <p:val>
                                            <p:strVal val="#ppt_y"/>
                                          </p:val>
                                        </p:tav>
                                        <p:tav tm="100000">
                                          <p:val>
                                            <p:strVal val="#ppt_y"/>
                                          </p:val>
                                        </p:tav>
                                      </p:tavLst>
                                    </p:anim>
                                    <p:anim calcmode="lin" valueType="num">
                                      <p:cBhvr>
                                        <p:cTn id="33" dur="500" fill="hold"/>
                                        <p:tgtEl>
                                          <p:spTgt spid="97"/>
                                        </p:tgtEl>
                                        <p:attrNameLst>
                                          <p:attrName>ppt_w</p:attrName>
                                        </p:attrNameLst>
                                      </p:cBhvr>
                                      <p:tavLst>
                                        <p:tav tm="0">
                                          <p:val>
                                            <p:fltVal val="0"/>
                                          </p:val>
                                        </p:tav>
                                        <p:tav tm="100000">
                                          <p:val>
                                            <p:strVal val="#ppt_w"/>
                                          </p:val>
                                        </p:tav>
                                      </p:tavLst>
                                    </p:anim>
                                    <p:anim calcmode="lin" valueType="num">
                                      <p:cBhvr>
                                        <p:cTn id="34" dur="500" fill="hold"/>
                                        <p:tgtEl>
                                          <p:spTgt spid="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VIDEO_FILES_RECORD" val="&lt;Videos&gt;&lt;Video Name=&quot;Twister MDS_353_1_81811.mp4&quot; Position=&quot;1&quot; SlideID=&quot;353&quot;/&gt;&lt;/Videos&gt;&#10;"/>
  <p:tag name="MMPROD_UIDATA" val="&lt;database version=&quot;10.0&quot;&gt;&lt;object type=&quot;1&quot; unique_id=&quot;10001&quot;&gt;&lt;property id=&quot;20226&quot; value=&quot;I:\IU-Intel-Center\Annual Report\Presentation\Qiu_Analytics_IntelPCC_Showcase_March_28_2017.pptx&quot;/&gt;&lt;object type=&quot;2&quot; unique_id=&quot;152845&quot;&gt;&lt;object type=&quot;3&quot; unique_id=&quot;558209&quot;&gt;&lt;property id=&quot;20148&quot; value=&quot;5&quot;/&gt;&lt;property id=&quot;20300&quot; value=&quot;Slide 2&quot;/&gt;&lt;property id=&quot;20307&quot; value=&quot;380&quot;/&gt;&lt;/object&gt;&lt;object type=&quot;3&quot; unique_id=&quot;558211&quot;&gt;&lt;property id=&quot;20148&quot; value=&quot;5&quot;/&gt;&lt;property id=&quot;20300&quot; value=&quot;Slide 14 - &amp;quot;Why Collective Communications for Big Data Processing?&amp;quot;&quot;/&gt;&lt;property id=&quot;20307&quot; value=&quot;382&quot;/&gt;&lt;/object&gt;&lt;object type=&quot;3&quot; unique_id=&quot;558212&quot;&gt;&lt;property id=&quot;20148&quot; value=&quot;5&quot;/&gt;&lt;property id=&quot;20300&quot; value=&quot;Slide 16&quot;/&gt;&lt;property id=&quot;20307&quot; value=&quot;383&quot;/&gt;&lt;/object&gt;&lt;object type=&quot;3&quot; unique_id=&quot;558383&quot;&gt;&lt;property id=&quot;20148&quot; value=&quot;5&quot;/&gt;&lt;property id=&quot;20300&quot; value=&quot;Slide 17 - &amp;quot;Harp APIs&amp;quot;&quot;/&gt;&lt;property id=&quot;20307&quot; value=&quot;385&quot;/&gt;&lt;/object&gt;&lt;object type=&quot;3&quot; unique_id=&quot;558384&quot;&gt;&lt;property id=&quot;20148&quot; value=&quot;5&quot;/&gt;&lt;property id=&quot;20300&quot; value=&quot;Slide 18 - &amp;quot;An Parallelization Solution Example Model Rotation&amp;quot;&quot;/&gt;&lt;property id=&quot;20307&quot; value=&quot;386&quot;/&gt;&lt;/object&gt;&lt;object type=&quot;3&quot; unique_id=&quot;558385&quot;&gt;&lt;property id=&quot;20148&quot; value=&quot;5&quot;/&gt;&lt;property id=&quot;20300&quot; value=&quot;Slide 19 - &amp;quot;Model Update Features  in Machine Learning Algorithms&amp;quot;&quot;/&gt;&lt;property id=&quot;20307&quot; value=&quot;387&quot;/&gt;&lt;/object&gt;&lt;object type=&quot;3&quot; unique_id=&quot;558386&quot;&gt;&lt;property id=&quot;20148&quot; value=&quot;5&quot;/&gt;&lt;property id=&quot;20300&quot; value=&quot;Slide 20 - &amp;quot;Machine Learning Alogorithms&amp;quot;&quot;/&gt;&lt;property id=&quot;20307&quot; value=&quot;388&quot;/&gt;&lt;/object&gt;&lt;object type=&quot;3&quot; unique_id=&quot;558387&quot;&gt;&lt;property id=&quot;20148&quot; value=&quot;5&quot;/&gt;&lt;property id=&quot;20300&quot; value=&quot;Slide 21 - &amp;quot;Taxonomy for Machine Learning Algorithms&amp;quot;&quot;/&gt;&lt;property id=&quot;20307&quot; value=&quot;389&quot;/&gt;&lt;/object&gt;&lt;object type=&quot;3&quot; unique_id=&quot;558388&quot;&gt;&lt;property id=&quot;20148&quot; value=&quot;5&quot;/&gt;&lt;property id=&quot;20300&quot; value=&quot;Slide 24 - &amp;quot;Introduction&amp;quot;&quot;/&gt;&lt;property id=&quot;20307&quot; value=&quot;390&quot;/&gt;&lt;/object&gt;&lt;object type=&quot;3&quot; unique_id=&quot;558389&quot;&gt;&lt;property id=&quot;20148&quot; value=&quot;5&quot;/&gt;&lt;property id=&quot;20300&quot; value=&quot;Slide 25 - &amp;quot;Optimization Methodologies&amp;quot;&quot;/&gt;&lt;property id=&quot;20307&quot; value=&quot;391&quot;/&gt;&lt;/object&gt;&lt;object type=&quot;3&quot; unique_id=&quot;558390&quot;&gt;&lt;property id=&quot;20148&quot; value=&quot;5&quot;/&gt;&lt;property id=&quot;20300&quot; value=&quot;Slide 26 - &amp;quot;Harp-LDA Test Plan and Datasets&amp;quot;&quot;/&gt;&lt;property id=&quot;20307&quot; value=&quot;392&quot;/&gt;&lt;/object&gt;&lt;object type=&quot;3&quot; unique_id=&quot;558391&quot;&gt;&lt;property id=&quot;20148&quot; value=&quot;5&quot;/&gt;&lt;property id=&quot;20300&quot; value=&quot;Slide 27 - &amp;quot;clueweb: 720 threads in total&amp;quot;&quot;/&gt;&lt;property id=&quot;20307&quot; value=&quot;393&quot;/&gt;&lt;/object&gt;&lt;object type=&quot;3&quot; unique_id=&quot;558392&quot;&gt;&lt;property id=&quot;20148&quot; value=&quot;5&quot;/&gt;&lt;property id=&quot;20300&quot; value=&quot;Slide 28 - &amp;quot;enwiki: 300 threads in total&amp;quot;&quot;/&gt;&lt;property id=&quot;20307&quot; value=&quot;394&quot;/&gt;&lt;/object&gt;&lt;object type=&quot;3&quot; unique_id=&quot;558393&quot;&gt;&lt;property id=&quot;20148&quot; value=&quot;5&quot;/&gt;&lt;property id=&quot;20300&quot; value=&quot;Slide 29 - &amp;quot;Scalability Test on Haswell&amp;quot;&quot;/&gt;&lt;property id=&quot;20307&quot; value=&quot;395&quot;/&gt;&lt;/object&gt;&lt;object type=&quot;3&quot; unique_id=&quot;558395&quot;&gt;&lt;property id=&quot;20148&quot; value=&quot;5&quot;/&gt;&lt;property id=&quot;20300&quot; value=&quot;Slide 30 - &amp;quot;Haswell Throughput Scalability on enwiki&amp;quot;&quot;/&gt;&lt;property id=&quot;20307&quot; value=&quot;397&quot;/&gt;&lt;/object&gt;&lt;object type=&quot;3&quot; unique_id=&quot;558396&quot;&gt;&lt;property id=&quot;20148&quot; value=&quot;5&quot;/&gt;&lt;property id=&quot;20300&quot; value=&quot;Slide 31 - &amp;quot;Scalability Test on KNL (1)&amp;quot;&quot;/&gt;&lt;property id=&quot;20307&quot; value=&quot;398&quot;/&gt;&lt;/object&gt;&lt;object type=&quot;3&quot; unique_id=&quot;558397&quot;&gt;&lt;property id=&quot;20148&quot; value=&quot;5&quot;/&gt;&lt;property id=&quot;20300&quot; value=&quot;Slide 32 - &amp;quot;Scalability Test on KNL (2)&amp;quot;&quot;/&gt;&lt;property id=&quot;20307&quot; value=&quot;399&quot;/&gt;&lt;/object&gt;&lt;object type=&quot;3&quot; unique_id=&quot;558398&quot;&gt;&lt;property id=&quot;20148&quot; value=&quot;5&quot;/&gt;&lt;property id=&quot;20300&quot; value=&quot;Slide 33 - &amp;quot;KNL Throughput Scalability on enwiki&amp;quot;&quot;/&gt;&lt;property id=&quot;20307&quot; value=&quot;400&quot;/&gt;&lt;/object&gt;&lt;object type=&quot;3&quot; unique_id=&quot;559085&quot;&gt;&lt;property id=&quot;20148&quot; value=&quot;5&quot;/&gt;&lt;property id=&quot;20300&quot; value=&quot;Slide 34 - &amp;quot;Code Optimization Highlights&amp;quot;&quot;/&gt;&lt;property id=&quot;20307&quot; value=&quot;401&quot;/&gt;&lt;/object&gt;&lt;object type=&quot;3&quot; unique_id=&quot;559086&quot;&gt;&lt;property id=&quot;20148&quot; value=&quot;5&quot;/&gt;&lt;property id=&quot;20300&quot; value=&quot;Slide 35 - &amp;quot;Conclusion&amp;quot;&quot;/&gt;&lt;property id=&quot;20307&quot; value=&quot;402&quot;/&gt;&lt;/object&gt;&lt;object type=&quot;3&quot; unique_id=&quot;559192&quot;&gt;&lt;property id=&quot;20148&quot; value=&quot;5&quot;/&gt;&lt;property id=&quot;20300&quot; value=&quot;Slide 37 - &amp;quot;Data Conversion Challenge&amp;quot;&quot;/&gt;&lt;property id=&quot;20307&quot; value=&quot;404&quot;/&gt;&lt;/object&gt;&lt;object type=&quot;3&quot; unique_id=&quot;560200&quot;&gt;&lt;property id=&quot;20148&quot; value=&quot;5&quot;/&gt;&lt;property id=&quot;20300&quot; value=&quot;Slide 53 - &amp;quot;Six Computation Paradigms for Data Analytics&amp;quot;&quot;/&gt;&lt;property id=&quot;20307&quot; value=&quot;406&quot;/&gt;&lt;/object&gt;&lt;object type=&quot;3&quot; unique_id=&quot;560201&quot;&gt;&lt;property id=&quot;20148&quot; value=&quot;5&quot;/&gt;&lt;property id=&quot;20300&quot; value=&quot;Slide 56 - &amp;quot;Conclusions&amp;quot;&quot;/&gt;&lt;property id=&quot;20307&quot; value=&quot;407&quot;/&gt;&lt;/object&gt;&lt;object type=&quot;3&quot; unique_id=&quot;560202&quot;&gt;&lt;property id=&quot;20148&quot; value=&quot;5&quot;/&gt;&lt;property id=&quot;20300&quot; value=&quot;Slide 59&quot;/&gt;&lt;property id=&quot;20307&quot; value=&quot;408&quot;/&gt;&lt;/object&gt;&lt;object type=&quot;3&quot; unique_id=&quot;560203&quot;&gt;&lt;property id=&quot;20148&quot; value=&quot;5&quot;/&gt;&lt;property id=&quot;20300&quot; value=&quot;Slide 61&quot;/&gt;&lt;property id=&quot;20307&quot; value=&quot;409&quot;/&gt;&lt;/object&gt;&lt;object type=&quot;3&quot; unique_id=&quot;560892&quot;&gt;&lt;property id=&quot;20148&quot; value=&quot;5&quot;/&gt;&lt;property id=&quot;20300&quot; value=&quot;Slide 43&quot;/&gt;&lt;property id=&quot;20307&quot; value=&quot;418&quot;/&gt;&lt;/object&gt;&lt;object type=&quot;3&quot; unique_id=&quot;561005&quot;&gt;&lt;property id=&quot;20148&quot; value=&quot;5&quot;/&gt;&lt;property id=&quot;20300&quot; value=&quot;Slide 1&quot;/&gt;&lt;property id=&quot;20307&quot; value=&quot;425&quot;/&gt;&lt;/object&gt;&lt;object type=&quot;3&quot; unique_id=&quot;561006&quot;&gt;&lt;property id=&quot;20148&quot; value=&quot;5&quot;/&gt;&lt;property id=&quot;20300&quot; value=&quot;Slide 3&quot;/&gt;&lt;property id=&quot;20307&quot; value=&quot;424&quot;/&gt;&lt;/object&gt;&lt;object type=&quot;3&quot; unique_id=&quot;561007&quot;&gt;&lt;property id=&quot;20148&quot; value=&quot;5&quot;/&gt;&lt;property id=&quot;20300&quot; value=&quot;Slide 4 - &amp;quot;High Performance – Apache Big Data Stack&amp;quot;&quot;/&gt;&lt;property id=&quot;20307&quot; value=&quot;426&quot;/&gt;&lt;/object&gt;&lt;object type=&quot;3&quot; unique_id=&quot;561008&quot;&gt;&lt;property id=&quot;20148&quot; value=&quot;5&quot;/&gt;&lt;property id=&quot;20300&quot; value=&quot;Slide 5 - &amp;quot;Scalable Parallel Interoperable Data Analytics Library&amp;quot;&quot;/&gt;&lt;property id=&quot;20307&quot; value=&quot;427&quot;/&gt;&lt;/object&gt;&lt;object type=&quot;3&quot; unique_id=&quot;561009&quot;&gt;&lt;property id=&quot;20148&quot; value=&quot;5&quot;/&gt;&lt;property id=&quot;20300&quot; value=&quot;Slide 6 - &amp;quot;Large Scale Data Analysis Applications&amp;quot;&quot;/&gt;&lt;property id=&quot;20307&quot; value=&quot;442&quot;/&gt;&lt;/object&gt;&lt;object type=&quot;3&quot; unique_id=&quot;561010&quot;&gt;&lt;property id=&quot;20148&quot; value=&quot;5&quot;/&gt;&lt;property id=&quot;20300&quot; value=&quot;Slide 7 - &amp;quot;Motivation for faster and bigger problems&amp;quot;&quot;/&gt;&lt;property id=&quot;20307&quot; value=&quot;443&quot;/&gt;&lt;/object&gt;&lt;object type=&quot;3&quot; unique_id=&quot;561011&quot;&gt;&lt;property id=&quot;20148&quot; value=&quot;5&quot;/&gt;&lt;property id=&quot;20300&quot; value=&quot;Slide 8 - &amp;quot;Motivation of Iterative MapReduce&amp;quot;&quot;/&gt;&lt;property id=&quot;20307&quot; value=&quot;444&quot;/&gt;&lt;/object&gt;&lt;object type=&quot;3&quot; unique_id=&quot;561012&quot;&gt;&lt;property id=&quot;20148&quot; value=&quot;5&quot;/&gt;&lt;property id=&quot;20300&quot; value=&quot;Slide 9&quot;/&gt;&lt;property id=&quot;20307&quot; value=&quot;445&quot;/&gt;&lt;/object&gt;&lt;object type=&quot;3&quot; unique_id=&quot;561013&quot;&gt;&lt;property id=&quot;20148&quot; value=&quot;5&quot;/&gt;&lt;property id=&quot;20300&quot; value=&quot;Slide 10&quot;/&gt;&lt;property id=&quot;20307&quot; value=&quot;446&quot;/&gt;&lt;/object&gt;&lt;object type=&quot;3&quot; unique_id=&quot;561014&quot;&gt;&lt;property id=&quot;20148&quot; value=&quot;5&quot;/&gt;&lt;property id=&quot;20300&quot; value=&quot;Slide 11&quot;/&gt;&lt;property id=&quot;20307&quot; value=&quot;447&quot;/&gt;&lt;/object&gt;&lt;object type=&quot;3&quot; unique_id=&quot;561015&quot;&gt;&lt;property id=&quot;20148&quot; value=&quot;5&quot;/&gt;&lt;property id=&quot;20300&quot; value=&quot;Slide 15&quot;/&gt;&lt;property id=&quot;20307&quot; value=&quot;429&quot;/&gt;&lt;/object&gt;&lt;object type=&quot;3&quot; unique_id=&quot;561016&quot;&gt;&lt;property id=&quot;20148&quot; value=&quot;5&quot;/&gt;&lt;property id=&quot;20300&quot; value=&quot;Slide 22 - &amp;quot;Core Machine Learning Algorithms&amp;quot;&quot;/&gt;&lt;property id=&quot;20307&quot; value=&quot;440&quot;/&gt;&lt;/object&gt;&lt;object type=&quot;3&quot; unique_id=&quot;561017&quot;&gt;&lt;property id=&quot;20148&quot; value=&quot;5&quot;/&gt;&lt;property id=&quot;20300&quot; value=&quot;Slide 23 - &amp;quot;Summary of the Candidate Algorithms&amp;quot;&quot;/&gt;&lt;property id=&quot;20307&quot; value=&quot;441&quot;/&gt;&lt;/object&gt;&lt;object type=&quot;3&quot; unique_id=&quot;561018&quot;&gt;&lt;property id=&quot;20148&quot; value=&quot;5&quot;/&gt;&lt;property id=&quot;20300&quot; value=&quot;Slide 36&quot;/&gt;&lt;property id=&quot;20307&quot; value=&quot;428&quot;/&gt;&lt;/object&gt;&lt;object type=&quot;3&quot; unique_id=&quot;561019&quot;&gt;&lt;property id=&quot;20148&quot; value=&quot;5&quot;/&gt;&lt;property id=&quot;20300&quot; value=&quot;Slide 38&quot;/&gt;&lt;property id=&quot;20307&quot; value=&quot;419&quot;/&gt;&lt;/object&gt;&lt;object type=&quot;3&quot; unique_id=&quot;561020&quot;&gt;&lt;property id=&quot;20148&quot; value=&quot;5&quot;/&gt;&lt;property id=&quot;20300&quot; value=&quot;Slide 39&quot;/&gt;&lt;property id=&quot;20307&quot; value=&quot;420&quot;/&gt;&lt;/object&gt;&lt;object type=&quot;3&quot; unique_id=&quot;561021&quot;&gt;&lt;property id=&quot;20148&quot; value=&quot;5&quot;/&gt;&lt;property id=&quot;20300&quot; value=&quot;Slide 40&quot;/&gt;&lt;property id=&quot;20307&quot; value=&quot;421&quot;/&gt;&lt;/object&gt;&lt;object type=&quot;3&quot; unique_id=&quot;561022&quot;&gt;&lt;property id=&quot;20148&quot; value=&quot;5&quot;/&gt;&lt;property id=&quot;20300&quot; value=&quot;Slide 41&quot;/&gt;&lt;property id=&quot;20307&quot; value=&quot;422&quot;/&gt;&lt;/object&gt;&lt;object type=&quot;3&quot; unique_id=&quot;561023&quot;&gt;&lt;property id=&quot;20148&quot; value=&quot;5&quot;/&gt;&lt;property id=&quot;20300&quot; value=&quot;Slide 42&quot;/&gt;&lt;property id=&quot;20307&quot; value=&quot;423&quot;/&gt;&lt;/object&gt;&lt;object type=&quot;3&quot; unique_id=&quot;561024&quot;&gt;&lt;property id=&quot;20148&quot; value=&quot;5&quot;/&gt;&lt;property id=&quot;20300&quot; value=&quot;Slide 54&quot;/&gt;&lt;property id=&quot;20307&quot; value=&quot;438&quot;/&gt;&lt;/object&gt;&lt;object type=&quot;3&quot; unique_id=&quot;561025&quot;&gt;&lt;property id=&quot;20148&quot; value=&quot;5&quot;/&gt;&lt;property id=&quot;20300&quot; value=&quot;Slide 55 - &amp;quot;Large Scale Data Analysis Applications&amp;quot;&quot;/&gt;&lt;property id=&quot;20307&quot; value=&quot;437&quot;/&gt;&lt;/object&gt;&lt;object type=&quot;3&quot; unique_id=&quot;561026&quot;&gt;&lt;property id=&quot;20148&quot; value=&quot;5&quot;/&gt;&lt;property id=&quot;20300&quot; value=&quot;Slide 57&quot;/&gt;&lt;property id=&quot;20307&quot; value=&quot;448&quot;/&gt;&lt;/object&gt;&lt;object type=&quot;3&quot; unique_id=&quot;561027&quot;&gt;&lt;property id=&quot;20148&quot; value=&quot;5&quot;/&gt;&lt;property id=&quot;20300&quot; value=&quot;Slide 58&quot;/&gt;&lt;property id=&quot;20307&quot; value=&quot;449&quot;/&gt;&lt;/object&gt;&lt;object type=&quot;3&quot; unique_id=&quot;561351&quot;&gt;&lt;property id=&quot;20148&quot; value=&quot;5&quot;/&gt;&lt;property id=&quot;20300&quot; value=&quot;Slide 13 - &amp;quot;Harp Solution to Big Data Problems&amp;quot;&quot;/&gt;&lt;property id=&quot;20307&quot; value=&quot;451&quot;/&gt;&lt;/object&gt;&lt;object type=&quot;3&quot; unique_id=&quot;561352&quot;&gt;&lt;property id=&quot;20148&quot; value=&quot;5&quot;/&gt;&lt;property id=&quot;20300&quot; value=&quot;Slide 12 - &amp;quot;Parallel Machine Learning Application Implementation Guidelines&amp;quot;&quot;/&gt;&lt;property id=&quot;20307&quot; value=&quot;452&quot;/&gt;&lt;/object&gt;&lt;object type=&quot;3&quot; unique_id=&quot;561353&quot;&gt;&lt;property id=&quot;20148&quot; value=&quot;5&quot;/&gt;&lt;property id=&quot;20300&quot; value=&quot;Slide 60&quot;/&gt;&lt;property id=&quot;20307&quot; value=&quot;453&quot;/&gt;&lt;/object&gt;&lt;object type=&quot;3&quot; unique_id=&quot;561542&quot;&gt;&lt;property id=&quot;20148&quot; value=&quot;5&quot;/&gt;&lt;property id=&quot;20300&quot; value=&quot;Slide 44&quot;/&gt;&lt;property id=&quot;20307&quot; value=&quot;454&quot;/&gt;&lt;/object&gt;&lt;object type=&quot;3&quot; unique_id=&quot;561543&quot;&gt;&lt;property id=&quot;20148&quot; value=&quot;5&quot;/&gt;&lt;property id=&quot;20300&quot; value=&quot;Slide 45&quot;/&gt;&lt;property id=&quot;20307&quot; value=&quot;455&quot;/&gt;&lt;/object&gt;&lt;object type=&quot;3&quot; unique_id=&quot;561544&quot;&gt;&lt;property id=&quot;20148&quot; value=&quot;5&quot;/&gt;&lt;property id=&quot;20300&quot; value=&quot;Slide 46&quot;/&gt;&lt;property id=&quot;20307&quot; value=&quot;456&quot;/&gt;&lt;/object&gt;&lt;object type=&quot;3&quot; unique_id=&quot;561545&quot;&gt;&lt;property id=&quot;20148&quot; value=&quot;5&quot;/&gt;&lt;property id=&quot;20300&quot; value=&quot;Slide 47 - &amp;quot;Applications&amp;quot;&quot;/&gt;&lt;property id=&quot;20307&quot; value=&quot;457&quot;/&gt;&lt;/object&gt;&lt;object type=&quot;3&quot; unique_id=&quot;561546&quot;&gt;&lt;property id=&quot;20148&quot; value=&quot;5&quot;/&gt;&lt;property id=&quot;20300&quot; value=&quot;Slide 48 - &amp;quot;Computation models for K-means&amp;quot;&quot;/&gt;&lt;property id=&quot;20307&quot; value=&quot;458&quot;/&gt;&lt;/object&gt;&lt;object type=&quot;3&quot; unique_id=&quot;561547&quot;&gt;&lt;property id=&quot;20148&quot; value=&quot;5&quot;/&gt;&lt;property id=&quot;20300&quot; value=&quot;Slide 49&quot;/&gt;&lt;property id=&quot;20307&quot; value=&quot;459&quot;/&gt;&lt;/object&gt;&lt;object type=&quot;3&quot; unique_id=&quot;561548&quot;&gt;&lt;property id=&quot;20148&quot; value=&quot;5&quot;/&gt;&lt;property id=&quot;20300&quot; value=&quot;Slide 50 - &amp;quot;Computation Models for ALS&amp;quot;&quot;/&gt;&lt;property id=&quot;20307&quot; value=&quot;460&quot;/&gt;&lt;/object&gt;&lt;object type=&quot;3&quot; unique_id=&quot;561549&quot;&gt;&lt;property id=&quot;20148&quot; value=&quot;5&quot;/&gt;&lt;property id=&quot;20300&quot; value=&quot;Slide 51&quot;/&gt;&lt;property id=&quot;20307&quot; value=&quot;461&quot;/&gt;&lt;/object&gt;&lt;object type=&quot;3&quot; unique_id=&quot;561550&quot;&gt;&lt;property id=&quot;20148&quot; value=&quot;5&quot;/&gt;&lt;property id=&quot;20300&quot; value=&quot;Slide 52&quot;/&gt;&lt;property id=&quot;20307&quot; value=&quot;462&quot;/&gt;&lt;/object&gt;&lt;/object&gt;&lt;object type=&quot;8&quot; unique_id=&quot;152923&quot;&gt;&lt;/object&gt;&lt;/object&gt;&lt;/database&gt;"/>
  <p:tag name="SECTOMILLISECCONVERTED" val="1"/>
</p:tagLst>
</file>

<file path=ppt/theme/theme1.xml><?xml version="1.0" encoding="utf-8"?>
<a:theme xmlns:a="http://schemas.openxmlformats.org/drawingml/2006/main" name="Custom Design">
  <a:themeElements>
    <a:clrScheme name="Custom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emplate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searchHorizons2016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AD8E0C2-E82B-D443-B5A2-420E12796263}" vid="{6056C2F2-2946-BF46-81E9-2008B822D8D7}"/>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19462</TotalTime>
  <Words>4094</Words>
  <Application>Microsoft Office PowerPoint</Application>
  <PresentationFormat>Widescreen</PresentationFormat>
  <Paragraphs>768</Paragraphs>
  <Slides>62</Slides>
  <Notes>5</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62</vt:i4>
      </vt:variant>
    </vt:vector>
  </HeadingPairs>
  <TitlesOfParts>
    <vt:vector size="84" baseType="lpstr">
      <vt:lpstr>ＭＳ Ｐゴシック</vt:lpstr>
      <vt:lpstr>SimSun</vt:lpstr>
      <vt:lpstr>Aharoni</vt:lpstr>
      <vt:lpstr>Arial</vt:lpstr>
      <vt:lpstr>Arial Bold</vt:lpstr>
      <vt:lpstr>Calibri</vt:lpstr>
      <vt:lpstr>Calibri Light</vt:lpstr>
      <vt:lpstr>Cambria</vt:lpstr>
      <vt:lpstr>Cambria Math</vt:lpstr>
      <vt:lpstr>Candara</vt:lpstr>
      <vt:lpstr>Corbel</vt:lpstr>
      <vt:lpstr>Courier New</vt:lpstr>
      <vt:lpstr>Times New Roman</vt:lpstr>
      <vt:lpstr>Wingdings</vt:lpstr>
      <vt:lpstr>魏碑</vt:lpstr>
      <vt:lpstr>Custom Design</vt:lpstr>
      <vt:lpstr>2_Custom Design</vt:lpstr>
      <vt:lpstr>3_Custom Design</vt:lpstr>
      <vt:lpstr>4_template2[1]</vt:lpstr>
      <vt:lpstr>7_Office Theme</vt:lpstr>
      <vt:lpstr>ResearchHorizons2016 (1)</vt:lpstr>
      <vt:lpstr>Office Theme</vt:lpstr>
      <vt:lpstr>PowerPoint Presentation</vt:lpstr>
      <vt:lpstr>PowerPoint Presentation</vt:lpstr>
      <vt:lpstr>PowerPoint Presentation</vt:lpstr>
      <vt:lpstr>High Performance – Apache Big Data Stack</vt:lpstr>
      <vt:lpstr>Scalable Parallel Interoperable Data Analytics Library</vt:lpstr>
      <vt:lpstr>Motivation for faster and bigger problems</vt:lpstr>
      <vt:lpstr>Motivation of Iterative MapReduce</vt:lpstr>
      <vt:lpstr>PowerPoint Presentation</vt:lpstr>
      <vt:lpstr>PowerPoint Presentation</vt:lpstr>
      <vt:lpstr>PowerPoint Presentation</vt:lpstr>
      <vt:lpstr>PowerPoint Presentation</vt:lpstr>
      <vt:lpstr>PowerPoint Presentation</vt:lpstr>
      <vt:lpstr>PowerPoint Presentation</vt:lpstr>
      <vt:lpstr>General Reduction in Hadoop, Spark, Flink</vt:lpstr>
      <vt:lpstr>HPC Runtime versus ABDS distributed Computing Model on Data Analytics</vt:lpstr>
      <vt:lpstr>Illustration of In-Place AllReduce in MPI</vt:lpstr>
      <vt:lpstr>Why Collective Communications for Big Data Processing?</vt:lpstr>
      <vt:lpstr>Harp APIs</vt:lpstr>
      <vt:lpstr>Taxonomy for Machine Learning Algorithms</vt:lpstr>
      <vt:lpstr>Parallel Machine Learning Application Implementation Guidelines</vt:lpstr>
      <vt:lpstr>PowerPoint Presentation</vt:lpstr>
      <vt:lpstr>Harp Solution to Big Data Problems</vt:lpstr>
      <vt:lpstr>Example: K-means Clustering</vt:lpstr>
      <vt:lpstr>An Parallelization Solution Example Model Rotation</vt:lpstr>
      <vt:lpstr>PowerPoint Presentation</vt:lpstr>
      <vt:lpstr>Hardware specifications</vt:lpstr>
      <vt:lpstr>Harp-LDA Test Plan and Datasets</vt:lpstr>
      <vt:lpstr>LDA and Topic model for Text Mining</vt:lpstr>
      <vt:lpstr>The Comparison of LDA CGS Model Convergence Speed </vt:lpstr>
      <vt:lpstr>Code Optimization Highlights</vt:lpstr>
      <vt:lpstr>clueweb: 720 threads in total</vt:lpstr>
      <vt:lpstr>enwiki: 300 threads in total</vt:lpstr>
      <vt:lpstr>Scalability Test on Haswell</vt:lpstr>
      <vt:lpstr>Haswell Throughput Scalability on enwiki</vt:lpstr>
      <vt:lpstr>Scalability Test on KNL (1)</vt:lpstr>
      <vt:lpstr>Scalability Test on KNL (2)</vt:lpstr>
      <vt:lpstr>KNL Throughput Scalability on enwiki</vt:lpstr>
      <vt:lpstr>Code Optimization Highlights</vt:lpstr>
      <vt:lpstr>Conclusion</vt:lpstr>
      <vt:lpstr>Harp-DAAL Applications</vt:lpstr>
      <vt:lpstr>Computation models for K-means</vt:lpstr>
      <vt:lpstr>PowerPoint Presentation</vt:lpstr>
      <vt:lpstr>Computation Models for ALS</vt:lpstr>
      <vt:lpstr>PowerPoint Presentation</vt:lpstr>
      <vt:lpstr>PowerPoint Presentation</vt:lpstr>
      <vt:lpstr>PowerPoint Presentation</vt:lpstr>
      <vt:lpstr>PowerPoint Presentation</vt:lpstr>
      <vt:lpstr>Data Conversion Challenge</vt:lpstr>
      <vt:lpstr>PowerPoint Presentation</vt:lpstr>
      <vt:lpstr>PowerPoint Presentation</vt:lpstr>
      <vt:lpstr>PowerPoint Presentation</vt:lpstr>
      <vt:lpstr>Six Computation Paradigms for Data Analytics</vt:lpstr>
      <vt:lpstr>Core Machine Learning Algorithms</vt:lpstr>
      <vt:lpstr>Summary of the Candidate Algorithms</vt:lpstr>
      <vt:lpstr>PowerPoint Presentation</vt:lpstr>
      <vt:lpstr>PowerPoint Presentation</vt:lpstr>
      <vt:lpstr>PowerPoint Presentation</vt:lpstr>
      <vt:lpstr>PowerPoint Presentation</vt:lpstr>
      <vt:lpstr>PowerPoint Presentation</vt:lpstr>
      <vt:lpstr>Adding HPC to Storm &amp; Heron for Streaming</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zhangbj</dc:creator>
  <cp:lastModifiedBy>Geoffrey Fox</cp:lastModifiedBy>
  <cp:revision>1389</cp:revision>
  <dcterms:created xsi:type="dcterms:W3CDTF">2014-03-26T02:42:24Z</dcterms:created>
  <dcterms:modified xsi:type="dcterms:W3CDTF">2017-06-01T14:37:51Z</dcterms:modified>
</cp:coreProperties>
</file>