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28" r:id="rId2"/>
    <p:sldMasterId id="2147483740" r:id="rId3"/>
    <p:sldMasterId id="2147483752" r:id="rId4"/>
    <p:sldMasterId id="2147483764" r:id="rId5"/>
  </p:sldMasterIdLst>
  <p:notesMasterIdLst>
    <p:notesMasterId r:id="rId43"/>
  </p:notesMasterIdLst>
  <p:handoutMasterIdLst>
    <p:handoutMasterId r:id="rId44"/>
  </p:handoutMasterIdLst>
  <p:sldIdLst>
    <p:sldId id="766" r:id="rId6"/>
    <p:sldId id="790" r:id="rId7"/>
    <p:sldId id="564" r:id="rId8"/>
    <p:sldId id="767" r:id="rId9"/>
    <p:sldId id="780" r:id="rId10"/>
    <p:sldId id="782" r:id="rId11"/>
    <p:sldId id="768" r:id="rId12"/>
    <p:sldId id="783" r:id="rId13"/>
    <p:sldId id="784" r:id="rId14"/>
    <p:sldId id="777" r:id="rId15"/>
    <p:sldId id="785" r:id="rId16"/>
    <p:sldId id="788" r:id="rId17"/>
    <p:sldId id="789" r:id="rId18"/>
    <p:sldId id="786" r:id="rId19"/>
    <p:sldId id="787" r:id="rId20"/>
    <p:sldId id="778" r:id="rId21"/>
    <p:sldId id="774" r:id="rId22"/>
    <p:sldId id="634" r:id="rId23"/>
    <p:sldId id="642" r:id="rId24"/>
    <p:sldId id="644" r:id="rId25"/>
    <p:sldId id="728" r:id="rId26"/>
    <p:sldId id="734" r:id="rId27"/>
    <p:sldId id="729" r:id="rId28"/>
    <p:sldId id="795" r:id="rId29"/>
    <p:sldId id="791" r:id="rId30"/>
    <p:sldId id="792" r:id="rId31"/>
    <p:sldId id="793" r:id="rId32"/>
    <p:sldId id="794" r:id="rId33"/>
    <p:sldId id="796" r:id="rId34"/>
    <p:sldId id="749" r:id="rId35"/>
    <p:sldId id="750" r:id="rId36"/>
    <p:sldId id="588" r:id="rId37"/>
    <p:sldId id="736" r:id="rId38"/>
    <p:sldId id="737" r:id="rId39"/>
    <p:sldId id="738" r:id="rId40"/>
    <p:sldId id="739" r:id="rId41"/>
    <p:sldId id="715" r:id="rId42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58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65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214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771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32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867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425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FC7C60-9558-4C3A-A472-874B57B0C9AF}">
          <p14:sldIdLst>
            <p14:sldId id="766"/>
            <p14:sldId id="790"/>
            <p14:sldId id="564"/>
            <p14:sldId id="767"/>
            <p14:sldId id="780"/>
            <p14:sldId id="782"/>
            <p14:sldId id="768"/>
            <p14:sldId id="783"/>
            <p14:sldId id="784"/>
            <p14:sldId id="777"/>
            <p14:sldId id="785"/>
            <p14:sldId id="788"/>
            <p14:sldId id="789"/>
            <p14:sldId id="786"/>
            <p14:sldId id="787"/>
            <p14:sldId id="778"/>
            <p14:sldId id="774"/>
            <p14:sldId id="634"/>
            <p14:sldId id="642"/>
            <p14:sldId id="644"/>
            <p14:sldId id="728"/>
            <p14:sldId id="734"/>
            <p14:sldId id="729"/>
            <p14:sldId id="795"/>
            <p14:sldId id="791"/>
            <p14:sldId id="792"/>
            <p14:sldId id="793"/>
            <p14:sldId id="794"/>
            <p14:sldId id="796"/>
            <p14:sldId id="749"/>
            <p14:sldId id="750"/>
            <p14:sldId id="588"/>
            <p14:sldId id="736"/>
            <p14:sldId id="737"/>
            <p14:sldId id="738"/>
            <p14:sldId id="739"/>
            <p14:sldId id="7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, Judy" initials="Q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66"/>
    <a:srgbClr val="DEE7F8"/>
    <a:srgbClr val="C2D9FA"/>
    <a:srgbClr val="D5EEFB"/>
    <a:srgbClr val="E0F3FC"/>
    <a:srgbClr val="BED3FE"/>
    <a:srgbClr val="D2E1FE"/>
    <a:srgbClr val="DAE6FE"/>
    <a:srgbClr val="BFD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4" autoAdjust="0"/>
    <p:restoredTop sz="91887" autoAdjust="0"/>
  </p:normalViewPr>
  <p:slideViewPr>
    <p:cSldViewPr snapToGrid="0">
      <p:cViewPr varScale="1">
        <p:scale>
          <a:sx n="89" d="100"/>
          <a:sy n="89" d="100"/>
        </p:scale>
        <p:origin x="624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-320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_committee\LDA\LDA_performa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_committee\LDA\LDA_perform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55315911598"/>
          <c:y val="0.0417853751187084"/>
          <c:w val="0.779417753940178"/>
          <c:h val="0.737669654713102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Summary!$A$26</c:f>
              <c:strCache>
                <c:ptCount val="1"/>
                <c:pt idx="0">
                  <c:v>Execution Time (hours)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Summary!$A$29:$A$33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75.0</c:v>
                </c:pt>
                <c:pt idx="3">
                  <c:v>100.0</c:v>
                </c:pt>
                <c:pt idx="4">
                  <c:v>125.0</c:v>
                </c:pt>
              </c:numCache>
            </c:numRef>
          </c:xVal>
          <c:yVal>
            <c:numRef>
              <c:f>Summary!$B$29:$B$33</c:f>
              <c:numCache>
                <c:formatCode>General</c:formatCode>
                <c:ptCount val="5"/>
                <c:pt idx="0">
                  <c:v>21.25872583333329</c:v>
                </c:pt>
                <c:pt idx="1">
                  <c:v>11.66768805555556</c:v>
                </c:pt>
                <c:pt idx="2">
                  <c:v>7.784536388888886</c:v>
                </c:pt>
                <c:pt idx="3">
                  <c:v>6.48601888888889</c:v>
                </c:pt>
                <c:pt idx="4">
                  <c:v>5.9587075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1162384"/>
        <c:axId val="2121179488"/>
      </c:scatterChart>
      <c:scatterChart>
        <c:scatterStyle val="lineMarker"/>
        <c:varyColors val="0"/>
        <c:ser>
          <c:idx val="1"/>
          <c:order val="1"/>
          <c:tx>
            <c:strRef>
              <c:f>Summary!$G$26</c:f>
              <c:strCache>
                <c:ptCount val="1"/>
                <c:pt idx="0">
                  <c:v>Parallel Efficiency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bubble3D val="0"/>
            <c:spPr>
              <a:ln w="25400" cap="rnd">
                <a:solidFill>
                  <a:schemeClr val="accent2"/>
                </a:solidFill>
                <a:prstDash val="dash"/>
                <a:round/>
              </a:ln>
              <a:effectLst/>
            </c:spPr>
          </c:dPt>
          <c:xVal>
            <c:numRef>
              <c:f>Summary!$A$28:$A$33</c:f>
              <c:numCache>
                <c:formatCode>General</c:formatCode>
                <c:ptCount val="6"/>
                <c:pt idx="0">
                  <c:v>1.0</c:v>
                </c:pt>
                <c:pt idx="1">
                  <c:v>25.0</c:v>
                </c:pt>
                <c:pt idx="2">
                  <c:v>50.0</c:v>
                </c:pt>
                <c:pt idx="3">
                  <c:v>75.0</c:v>
                </c:pt>
                <c:pt idx="4">
                  <c:v>100.0</c:v>
                </c:pt>
                <c:pt idx="5">
                  <c:v>125.0</c:v>
                </c:pt>
              </c:numCache>
            </c:numRef>
          </c:xVal>
          <c:yVal>
            <c:numRef>
              <c:f>Summary!$D$28:$D$33</c:f>
              <c:numCache>
                <c:formatCode>General</c:formatCode>
                <c:ptCount val="6"/>
                <c:pt idx="0">
                  <c:v>1.0</c:v>
                </c:pt>
                <c:pt idx="1">
                  <c:v>1.0</c:v>
                </c:pt>
                <c:pt idx="2">
                  <c:v>0.911008493375473</c:v>
                </c:pt>
                <c:pt idx="3">
                  <c:v>0.910297234214084</c:v>
                </c:pt>
                <c:pt idx="4">
                  <c:v>0.819405794120927</c:v>
                </c:pt>
                <c:pt idx="5">
                  <c:v>0.713534800402044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1191184"/>
        <c:axId val="2121185568"/>
      </c:scatterChart>
      <c:valAx>
        <c:axId val="2121162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Nodes</a:t>
                </a:r>
              </a:p>
            </c:rich>
          </c:tx>
          <c:layout>
            <c:manualLayout>
              <c:xMode val="edge"/>
              <c:yMode val="edge"/>
              <c:x val="0.447527736569161"/>
              <c:y val="0.85505262978881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1179488"/>
        <c:crosses val="autoZero"/>
        <c:crossBetween val="midCat"/>
      </c:valAx>
      <c:valAx>
        <c:axId val="2121179488"/>
        <c:scaling>
          <c:orientation val="minMax"/>
          <c:max val="3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(hours)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1162384"/>
        <c:crosses val="autoZero"/>
        <c:crossBetween val="midCat"/>
      </c:valAx>
      <c:valAx>
        <c:axId val="2121185568"/>
        <c:scaling>
          <c:orientation val="minMax"/>
        </c:scaling>
        <c:delete val="0"/>
        <c:axPos val="r"/>
        <c:title>
          <c:tx>
            <c:rich>
              <a:bodyPr rot="5400000"/>
              <a:lstStyle/>
              <a:p>
                <a:pPr>
                  <a:defRPr/>
                </a:pPr>
                <a:r>
                  <a:rPr lang="en-US"/>
                  <a:t>Parallel Efficiency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1191184"/>
        <c:crosses val="max"/>
        <c:crossBetween val="midCat"/>
        <c:majorUnit val="0.1"/>
      </c:valAx>
      <c:valAx>
        <c:axId val="2121191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1185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187449757186149"/>
          <c:y val="0.901480648021367"/>
          <c:w val="0.944796556227573"/>
          <c:h val="0.081007497004369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73041956711933"/>
          <c:y val="0.0466617394465794"/>
          <c:w val="0.793241786805635"/>
          <c:h val="0.7150839580836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Summary!$A$26</c:f>
              <c:strCache>
                <c:ptCount val="1"/>
                <c:pt idx="0">
                  <c:v>Execution Time (hours)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Summary!$G$29:$G$33</c:f>
              <c:numCache>
                <c:formatCode>General</c:formatCode>
                <c:ptCount val="5"/>
                <c:pt idx="0">
                  <c:v>10.0</c:v>
                </c:pt>
                <c:pt idx="1">
                  <c:v>15.0</c:v>
                </c:pt>
                <c:pt idx="2">
                  <c:v>20.0</c:v>
                </c:pt>
                <c:pt idx="3">
                  <c:v>25.0</c:v>
                </c:pt>
                <c:pt idx="4">
                  <c:v>30.0</c:v>
                </c:pt>
              </c:numCache>
            </c:numRef>
          </c:xVal>
          <c:yVal>
            <c:numRef>
              <c:f>Summary!$H$29:$H$33</c:f>
              <c:numCache>
                <c:formatCode>General</c:formatCode>
                <c:ptCount val="5"/>
                <c:pt idx="0">
                  <c:v>19.21287861111112</c:v>
                </c:pt>
                <c:pt idx="1">
                  <c:v>14.00901416666667</c:v>
                </c:pt>
                <c:pt idx="2">
                  <c:v>10.60979083333333</c:v>
                </c:pt>
                <c:pt idx="3">
                  <c:v>8.430642777777777</c:v>
                </c:pt>
                <c:pt idx="4">
                  <c:v>7.370490555555555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1710048"/>
        <c:axId val="2121716144"/>
      </c:scatterChart>
      <c:scatterChart>
        <c:scatterStyle val="lineMarker"/>
        <c:varyColors val="0"/>
        <c:ser>
          <c:idx val="1"/>
          <c:order val="1"/>
          <c:tx>
            <c:strRef>
              <c:f>Summary!$G$26</c:f>
              <c:strCache>
                <c:ptCount val="1"/>
                <c:pt idx="0">
                  <c:v>Parallel Efficiency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bubble3D val="0"/>
            <c:spPr>
              <a:ln w="25400" cap="rnd">
                <a:solidFill>
                  <a:schemeClr val="accent2"/>
                </a:solidFill>
                <a:prstDash val="dash"/>
                <a:round/>
              </a:ln>
              <a:effectLst/>
            </c:spPr>
          </c:dPt>
          <c:xVal>
            <c:numRef>
              <c:f>Summary!$G$28:$G$33</c:f>
              <c:numCache>
                <c:formatCode>General</c:formatCode>
                <c:ptCount val="6"/>
                <c:pt idx="0">
                  <c:v>1.0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</c:numCache>
            </c:numRef>
          </c:xVal>
          <c:yVal>
            <c:numRef>
              <c:f>Summary!$J$28:$J$33</c:f>
              <c:numCache>
                <c:formatCode>General</c:formatCode>
                <c:ptCount val="6"/>
                <c:pt idx="0">
                  <c:v>1.0</c:v>
                </c:pt>
                <c:pt idx="1">
                  <c:v>1.0</c:v>
                </c:pt>
                <c:pt idx="2">
                  <c:v>0.9143102853888</c:v>
                </c:pt>
                <c:pt idx="3">
                  <c:v>0.905431544924948</c:v>
                </c:pt>
                <c:pt idx="4">
                  <c:v>0.911573606783772</c:v>
                </c:pt>
                <c:pt idx="5">
                  <c:v>0.868909989382334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1727840"/>
        <c:axId val="2121722224"/>
      </c:scatterChart>
      <c:valAx>
        <c:axId val="212171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Nodes</a:t>
                </a:r>
              </a:p>
            </c:rich>
          </c:tx>
          <c:layout>
            <c:manualLayout>
              <c:xMode val="edge"/>
              <c:yMode val="edge"/>
              <c:x val="0.456437166368697"/>
              <c:y val="0.8431806492623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1716144"/>
        <c:crosses val="autoZero"/>
        <c:crossBetween val="midCat"/>
      </c:valAx>
      <c:valAx>
        <c:axId val="2121716144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(hours)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1710048"/>
        <c:crosses val="autoZero"/>
        <c:crossBetween val="midCat"/>
      </c:valAx>
      <c:valAx>
        <c:axId val="2121722224"/>
        <c:scaling>
          <c:orientation val="minMax"/>
          <c:min val="0.0"/>
        </c:scaling>
        <c:delete val="0"/>
        <c:axPos val="r"/>
        <c:title>
          <c:tx>
            <c:rich>
              <a:bodyPr rot="5400000"/>
              <a:lstStyle/>
              <a:p>
                <a:pPr>
                  <a:defRPr/>
                </a:pPr>
                <a:r>
                  <a:rPr lang="en-US"/>
                  <a:t>Parallel Efficiency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1727840"/>
        <c:crosses val="max"/>
        <c:crossBetween val="midCat"/>
        <c:majorUnit val="0.1"/>
      </c:valAx>
      <c:valAx>
        <c:axId val="2121727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17222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396789531743315"/>
          <c:y val="0.901480648021367"/>
          <c:w val="0.931914108562517"/>
          <c:h val="0.081007497004369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5CEF1-A9AD-4BBF-933A-BB3A3F67AED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BEB24D7-342A-4B8B-9608-881D2A0AD473}">
      <dgm:prSet/>
      <dgm:spPr/>
      <dgm:t>
        <a:bodyPr/>
        <a:lstStyle/>
        <a:p>
          <a:pPr rtl="0"/>
          <a:r>
            <a:rPr lang="en-US" dirty="0" smtClean="0"/>
            <a:t>Expectation-Maximization Type</a:t>
          </a:r>
          <a:endParaRPr lang="en-US" dirty="0"/>
        </a:p>
      </dgm:t>
    </dgm:pt>
    <dgm:pt modelId="{9A12EDAA-A54A-4D83-93BB-70EEAED71D19}" type="parTrans" cxnId="{F571B29B-0FB1-4D51-AAC5-21589F7B5992}">
      <dgm:prSet/>
      <dgm:spPr/>
      <dgm:t>
        <a:bodyPr/>
        <a:lstStyle/>
        <a:p>
          <a:endParaRPr lang="en-US"/>
        </a:p>
      </dgm:t>
    </dgm:pt>
    <dgm:pt modelId="{23DD6E4B-AF99-489A-B14E-AA477B0C8FEC}" type="sibTrans" cxnId="{F571B29B-0FB1-4D51-AAC5-21589F7B5992}">
      <dgm:prSet/>
      <dgm:spPr/>
      <dgm:t>
        <a:bodyPr/>
        <a:lstStyle/>
        <a:p>
          <a:endParaRPr lang="en-US"/>
        </a:p>
      </dgm:t>
    </dgm:pt>
    <dgm:pt modelId="{AAB54937-53E2-4492-9974-BFB3627D3C0D}">
      <dgm:prSet/>
      <dgm:spPr/>
      <dgm:t>
        <a:bodyPr/>
        <a:lstStyle/>
        <a:p>
          <a:pPr rtl="0"/>
          <a:r>
            <a:rPr lang="en-US" smtClean="0"/>
            <a:t>K-Means Clustering</a:t>
          </a:r>
          <a:endParaRPr lang="en-US"/>
        </a:p>
      </dgm:t>
    </dgm:pt>
    <dgm:pt modelId="{2C298EF8-E268-46FA-9416-49B602F0110A}" type="parTrans" cxnId="{50C797D4-B746-4A8E-98AD-EF34D9C52D56}">
      <dgm:prSet/>
      <dgm:spPr/>
      <dgm:t>
        <a:bodyPr/>
        <a:lstStyle/>
        <a:p>
          <a:endParaRPr lang="en-US"/>
        </a:p>
      </dgm:t>
    </dgm:pt>
    <dgm:pt modelId="{8B1E7A7F-03F6-49EA-B620-682BC18FB8F5}" type="sibTrans" cxnId="{50C797D4-B746-4A8E-98AD-EF34D9C52D56}">
      <dgm:prSet/>
      <dgm:spPr/>
      <dgm:t>
        <a:bodyPr/>
        <a:lstStyle/>
        <a:p>
          <a:endParaRPr lang="en-US"/>
        </a:p>
      </dgm:t>
    </dgm:pt>
    <dgm:pt modelId="{DA6229F2-429F-4087-959E-F7AAF7D1B156}">
      <dgm:prSet/>
      <dgm:spPr/>
      <dgm:t>
        <a:bodyPr/>
        <a:lstStyle/>
        <a:p>
          <a:pPr rtl="0"/>
          <a:r>
            <a:rPr lang="en-US" smtClean="0"/>
            <a:t>Collapsed Variational Bayesian for topic modeling (e.g. LDA)</a:t>
          </a:r>
          <a:endParaRPr lang="en-US"/>
        </a:p>
      </dgm:t>
    </dgm:pt>
    <dgm:pt modelId="{4B34FE32-1641-440E-9F91-B81EFE5A3B79}" type="parTrans" cxnId="{02D1E8AF-CF31-4742-BB7B-1DA1AA7F31C3}">
      <dgm:prSet/>
      <dgm:spPr/>
      <dgm:t>
        <a:bodyPr/>
        <a:lstStyle/>
        <a:p>
          <a:endParaRPr lang="en-US"/>
        </a:p>
      </dgm:t>
    </dgm:pt>
    <dgm:pt modelId="{742822B7-4F0A-4E11-A340-C037F7C51160}" type="sibTrans" cxnId="{02D1E8AF-CF31-4742-BB7B-1DA1AA7F31C3}">
      <dgm:prSet/>
      <dgm:spPr/>
      <dgm:t>
        <a:bodyPr/>
        <a:lstStyle/>
        <a:p>
          <a:endParaRPr lang="en-US"/>
        </a:p>
      </dgm:t>
    </dgm:pt>
    <dgm:pt modelId="{28B2E75B-EC81-4EA6-8F1E-AC527FBDFFB4}">
      <dgm:prSet/>
      <dgm:spPr/>
      <dgm:t>
        <a:bodyPr/>
        <a:lstStyle/>
        <a:p>
          <a:pPr rtl="0"/>
          <a:r>
            <a:rPr lang="en-US" smtClean="0"/>
            <a:t>Gradient Optimization Type</a:t>
          </a:r>
          <a:endParaRPr lang="en-US"/>
        </a:p>
      </dgm:t>
    </dgm:pt>
    <dgm:pt modelId="{9CFB279A-001A-466A-9239-1942CBB1658E}" type="parTrans" cxnId="{84E7F3FC-BD57-434B-9851-C383A7A343FC}">
      <dgm:prSet/>
      <dgm:spPr/>
      <dgm:t>
        <a:bodyPr/>
        <a:lstStyle/>
        <a:p>
          <a:endParaRPr lang="en-US"/>
        </a:p>
      </dgm:t>
    </dgm:pt>
    <dgm:pt modelId="{8D821B0A-2E30-4ADC-84D4-75F1B6773209}" type="sibTrans" cxnId="{84E7F3FC-BD57-434B-9851-C383A7A343FC}">
      <dgm:prSet/>
      <dgm:spPr/>
      <dgm:t>
        <a:bodyPr/>
        <a:lstStyle/>
        <a:p>
          <a:endParaRPr lang="en-US"/>
        </a:p>
      </dgm:t>
    </dgm:pt>
    <dgm:pt modelId="{EEF4D024-6133-4362-B93C-C45DCBD0C715}">
      <dgm:prSet/>
      <dgm:spPr/>
      <dgm:t>
        <a:bodyPr/>
        <a:lstStyle/>
        <a:p>
          <a:pPr rtl="0"/>
          <a:r>
            <a:rPr lang="en-US" dirty="0" smtClean="0"/>
            <a:t>Stochastic Gradient Descent and Cyclic Coordinate Descent for classification (e.g. SVM and Logistic Regression), regression (e.g. LASSO), collaborative filtering (e.g. Matrix Factorization)</a:t>
          </a:r>
          <a:endParaRPr lang="en-US" dirty="0"/>
        </a:p>
      </dgm:t>
    </dgm:pt>
    <dgm:pt modelId="{48DEAFD4-F52C-4981-8130-AEE8367CCA05}" type="parTrans" cxnId="{9E5EA3D0-CECE-483D-AD15-F82A15AABC8E}">
      <dgm:prSet/>
      <dgm:spPr/>
      <dgm:t>
        <a:bodyPr/>
        <a:lstStyle/>
        <a:p>
          <a:endParaRPr lang="en-US"/>
        </a:p>
      </dgm:t>
    </dgm:pt>
    <dgm:pt modelId="{5F16594A-B40E-4CDE-AA1C-278C381A95D9}" type="sibTrans" cxnId="{9E5EA3D0-CECE-483D-AD15-F82A15AABC8E}">
      <dgm:prSet/>
      <dgm:spPr/>
      <dgm:t>
        <a:bodyPr/>
        <a:lstStyle/>
        <a:p>
          <a:endParaRPr lang="en-US"/>
        </a:p>
      </dgm:t>
    </dgm:pt>
    <dgm:pt modelId="{6EB4BCAB-FD2E-4CD9-BF6C-1AC86396CD78}">
      <dgm:prSet/>
      <dgm:spPr/>
      <dgm:t>
        <a:bodyPr/>
        <a:lstStyle/>
        <a:p>
          <a:pPr rtl="0"/>
          <a:r>
            <a:rPr lang="en-US" smtClean="0"/>
            <a:t>Markov Chain Monte Carlo Type</a:t>
          </a:r>
          <a:endParaRPr lang="en-US"/>
        </a:p>
      </dgm:t>
    </dgm:pt>
    <dgm:pt modelId="{07EDBC02-7D8B-4A1F-A3AC-F24F16734212}" type="parTrans" cxnId="{2CBC6BE1-06A6-493D-BB32-B0D370EEBD19}">
      <dgm:prSet/>
      <dgm:spPr/>
      <dgm:t>
        <a:bodyPr/>
        <a:lstStyle/>
        <a:p>
          <a:endParaRPr lang="en-US"/>
        </a:p>
      </dgm:t>
    </dgm:pt>
    <dgm:pt modelId="{00C9A094-2276-4E50-A5AD-A65FA0CF8463}" type="sibTrans" cxnId="{2CBC6BE1-06A6-493D-BB32-B0D370EEBD19}">
      <dgm:prSet/>
      <dgm:spPr/>
      <dgm:t>
        <a:bodyPr/>
        <a:lstStyle/>
        <a:p>
          <a:endParaRPr lang="en-US"/>
        </a:p>
      </dgm:t>
    </dgm:pt>
    <dgm:pt modelId="{0FAB1335-F526-4790-8787-2843B5CB0BF2}">
      <dgm:prSet/>
      <dgm:spPr/>
      <dgm:t>
        <a:bodyPr/>
        <a:lstStyle/>
        <a:p>
          <a:pPr rtl="0"/>
          <a:r>
            <a:rPr lang="en-US" dirty="0" smtClean="0"/>
            <a:t>Collapsed Gibbs Sampling for topic modeling (e.g. LDA)</a:t>
          </a:r>
          <a:endParaRPr lang="en-US" dirty="0"/>
        </a:p>
      </dgm:t>
    </dgm:pt>
    <dgm:pt modelId="{AA062F95-AC49-4A31-BED4-83C4A76E1B65}" type="parTrans" cxnId="{0A0301D5-157A-4EE4-84C3-8E71538543FF}">
      <dgm:prSet/>
      <dgm:spPr/>
      <dgm:t>
        <a:bodyPr/>
        <a:lstStyle/>
        <a:p>
          <a:endParaRPr lang="en-US"/>
        </a:p>
      </dgm:t>
    </dgm:pt>
    <dgm:pt modelId="{29A8013B-B82D-401E-A55B-3621BF450247}" type="sibTrans" cxnId="{0A0301D5-157A-4EE4-84C3-8E71538543FF}">
      <dgm:prSet/>
      <dgm:spPr/>
      <dgm:t>
        <a:bodyPr/>
        <a:lstStyle/>
        <a:p>
          <a:endParaRPr lang="en-US"/>
        </a:p>
      </dgm:t>
    </dgm:pt>
    <dgm:pt modelId="{ADAF3BD3-162C-4C64-B80A-B430451B5FF9}" type="pres">
      <dgm:prSet presAssocID="{9A65CEF1-A9AD-4BBF-933A-BB3A3F67AE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0D66DB-AE32-431D-A91D-22DE1D9062A0}" type="pres">
      <dgm:prSet presAssocID="{3BEB24D7-342A-4B8B-9608-881D2A0AD473}" presName="parentLin" presStyleCnt="0"/>
      <dgm:spPr/>
    </dgm:pt>
    <dgm:pt modelId="{9347A23B-E459-4901-A910-ADEF4867F928}" type="pres">
      <dgm:prSet presAssocID="{3BEB24D7-342A-4B8B-9608-881D2A0AD47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E060490-7C08-4570-872D-E4AF5732E7D4}" type="pres">
      <dgm:prSet presAssocID="{3BEB24D7-342A-4B8B-9608-881D2A0AD47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3A258-97E1-427C-A470-BA9584E924F5}" type="pres">
      <dgm:prSet presAssocID="{3BEB24D7-342A-4B8B-9608-881D2A0AD473}" presName="negativeSpace" presStyleCnt="0"/>
      <dgm:spPr/>
    </dgm:pt>
    <dgm:pt modelId="{0CABA635-957C-4347-8592-BB707684E588}" type="pres">
      <dgm:prSet presAssocID="{3BEB24D7-342A-4B8B-9608-881D2A0AD47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E73E7-DBE5-4468-AD97-9423FFDF07A0}" type="pres">
      <dgm:prSet presAssocID="{23DD6E4B-AF99-489A-B14E-AA477B0C8FEC}" presName="spaceBetweenRectangles" presStyleCnt="0"/>
      <dgm:spPr/>
    </dgm:pt>
    <dgm:pt modelId="{B921414D-2DAB-4D12-A20A-4871A7F135B6}" type="pres">
      <dgm:prSet presAssocID="{28B2E75B-EC81-4EA6-8F1E-AC527FBDFFB4}" presName="parentLin" presStyleCnt="0"/>
      <dgm:spPr/>
    </dgm:pt>
    <dgm:pt modelId="{24DBA9E7-1955-4037-A335-8CB535643E76}" type="pres">
      <dgm:prSet presAssocID="{28B2E75B-EC81-4EA6-8F1E-AC527FBDFFB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75FB3A9-EDE2-472F-AB5E-B91C8D83FAE4}" type="pres">
      <dgm:prSet presAssocID="{28B2E75B-EC81-4EA6-8F1E-AC527FBDFF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121F4-109C-4D33-863E-9EB11CB88793}" type="pres">
      <dgm:prSet presAssocID="{28B2E75B-EC81-4EA6-8F1E-AC527FBDFFB4}" presName="negativeSpace" presStyleCnt="0"/>
      <dgm:spPr/>
    </dgm:pt>
    <dgm:pt modelId="{CCA87BBC-4B78-40A5-B501-0EDD1B03DE67}" type="pres">
      <dgm:prSet presAssocID="{28B2E75B-EC81-4EA6-8F1E-AC527FBDFFB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8A06B-66BE-4857-85AA-FF4FDCCD6EC1}" type="pres">
      <dgm:prSet presAssocID="{8D821B0A-2E30-4ADC-84D4-75F1B6773209}" presName="spaceBetweenRectangles" presStyleCnt="0"/>
      <dgm:spPr/>
    </dgm:pt>
    <dgm:pt modelId="{38C12357-3721-4B23-A3DF-55FCCA40ABBC}" type="pres">
      <dgm:prSet presAssocID="{6EB4BCAB-FD2E-4CD9-BF6C-1AC86396CD78}" presName="parentLin" presStyleCnt="0"/>
      <dgm:spPr/>
    </dgm:pt>
    <dgm:pt modelId="{55A4CA05-9AF9-4190-B581-C703F36ED97F}" type="pres">
      <dgm:prSet presAssocID="{6EB4BCAB-FD2E-4CD9-BF6C-1AC86396CD7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86AB888-D00D-4102-9CB6-D020B7223AB8}" type="pres">
      <dgm:prSet presAssocID="{6EB4BCAB-FD2E-4CD9-BF6C-1AC86396CD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C8793-1F7A-4D73-B620-36C0C5040DB1}" type="pres">
      <dgm:prSet presAssocID="{6EB4BCAB-FD2E-4CD9-BF6C-1AC86396CD78}" presName="negativeSpace" presStyleCnt="0"/>
      <dgm:spPr/>
    </dgm:pt>
    <dgm:pt modelId="{B0B4AD72-51D1-4B53-81BE-7610570A54A9}" type="pres">
      <dgm:prSet presAssocID="{6EB4BCAB-FD2E-4CD9-BF6C-1AC86396CD7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D27C57-12D9-114E-B273-D3D99DBBE7E5}" type="presOf" srcId="{AAB54937-53E2-4492-9974-BFB3627D3C0D}" destId="{0CABA635-957C-4347-8592-BB707684E588}" srcOrd="0" destOrd="0" presId="urn:microsoft.com/office/officeart/2005/8/layout/list1"/>
    <dgm:cxn modelId="{0BB9C6E0-911D-9F48-9255-BB16A203B9FD}" type="presOf" srcId="{0FAB1335-F526-4790-8787-2843B5CB0BF2}" destId="{B0B4AD72-51D1-4B53-81BE-7610570A54A9}" srcOrd="0" destOrd="0" presId="urn:microsoft.com/office/officeart/2005/8/layout/list1"/>
    <dgm:cxn modelId="{7C286FB4-66E3-F448-9A9D-C73D5B9E91F6}" type="presOf" srcId="{6EB4BCAB-FD2E-4CD9-BF6C-1AC86396CD78}" destId="{55A4CA05-9AF9-4190-B581-C703F36ED97F}" srcOrd="0" destOrd="0" presId="urn:microsoft.com/office/officeart/2005/8/layout/list1"/>
    <dgm:cxn modelId="{50C797D4-B746-4A8E-98AD-EF34D9C52D56}" srcId="{3BEB24D7-342A-4B8B-9608-881D2A0AD473}" destId="{AAB54937-53E2-4492-9974-BFB3627D3C0D}" srcOrd="0" destOrd="0" parTransId="{2C298EF8-E268-46FA-9416-49B602F0110A}" sibTransId="{8B1E7A7F-03F6-49EA-B620-682BC18FB8F5}"/>
    <dgm:cxn modelId="{F9BCFA76-5099-4040-A11B-C3F04C6CB376}" type="presOf" srcId="{28B2E75B-EC81-4EA6-8F1E-AC527FBDFFB4}" destId="{175FB3A9-EDE2-472F-AB5E-B91C8D83FAE4}" srcOrd="1" destOrd="0" presId="urn:microsoft.com/office/officeart/2005/8/layout/list1"/>
    <dgm:cxn modelId="{2CBC6BE1-06A6-493D-BB32-B0D370EEBD19}" srcId="{9A65CEF1-A9AD-4BBF-933A-BB3A3F67AEDA}" destId="{6EB4BCAB-FD2E-4CD9-BF6C-1AC86396CD78}" srcOrd="2" destOrd="0" parTransId="{07EDBC02-7D8B-4A1F-A3AC-F24F16734212}" sibTransId="{00C9A094-2276-4E50-A5AD-A65FA0CF8463}"/>
    <dgm:cxn modelId="{0FFC68A6-A20D-224E-BB95-593076FDA399}" type="presOf" srcId="{28B2E75B-EC81-4EA6-8F1E-AC527FBDFFB4}" destId="{24DBA9E7-1955-4037-A335-8CB535643E76}" srcOrd="0" destOrd="0" presId="urn:microsoft.com/office/officeart/2005/8/layout/list1"/>
    <dgm:cxn modelId="{23A1EE75-CECA-C242-AEEC-90464BA508AD}" type="presOf" srcId="{DA6229F2-429F-4087-959E-F7AAF7D1B156}" destId="{0CABA635-957C-4347-8592-BB707684E588}" srcOrd="0" destOrd="1" presId="urn:microsoft.com/office/officeart/2005/8/layout/list1"/>
    <dgm:cxn modelId="{7ACCA455-0CFA-774A-AE86-21AF5AAE74C7}" type="presOf" srcId="{3BEB24D7-342A-4B8B-9608-881D2A0AD473}" destId="{7E060490-7C08-4570-872D-E4AF5732E7D4}" srcOrd="1" destOrd="0" presId="urn:microsoft.com/office/officeart/2005/8/layout/list1"/>
    <dgm:cxn modelId="{F571B29B-0FB1-4D51-AAC5-21589F7B5992}" srcId="{9A65CEF1-A9AD-4BBF-933A-BB3A3F67AEDA}" destId="{3BEB24D7-342A-4B8B-9608-881D2A0AD473}" srcOrd="0" destOrd="0" parTransId="{9A12EDAA-A54A-4D83-93BB-70EEAED71D19}" sibTransId="{23DD6E4B-AF99-489A-B14E-AA477B0C8FEC}"/>
    <dgm:cxn modelId="{9E5EA3D0-CECE-483D-AD15-F82A15AABC8E}" srcId="{28B2E75B-EC81-4EA6-8F1E-AC527FBDFFB4}" destId="{EEF4D024-6133-4362-B93C-C45DCBD0C715}" srcOrd="0" destOrd="0" parTransId="{48DEAFD4-F52C-4981-8130-AEE8367CCA05}" sibTransId="{5F16594A-B40E-4CDE-AA1C-278C381A95D9}"/>
    <dgm:cxn modelId="{3A57B11D-7E38-CB4E-9B2F-C2CC74A5BFFD}" type="presOf" srcId="{6EB4BCAB-FD2E-4CD9-BF6C-1AC86396CD78}" destId="{D86AB888-D00D-4102-9CB6-D020B7223AB8}" srcOrd="1" destOrd="0" presId="urn:microsoft.com/office/officeart/2005/8/layout/list1"/>
    <dgm:cxn modelId="{100D8625-B9F5-1643-BC45-735F913EC6C0}" type="presOf" srcId="{3BEB24D7-342A-4B8B-9608-881D2A0AD473}" destId="{9347A23B-E459-4901-A910-ADEF4867F928}" srcOrd="0" destOrd="0" presId="urn:microsoft.com/office/officeart/2005/8/layout/list1"/>
    <dgm:cxn modelId="{82014393-4E32-8A48-9CEE-199810F9E07F}" type="presOf" srcId="{9A65CEF1-A9AD-4BBF-933A-BB3A3F67AEDA}" destId="{ADAF3BD3-162C-4C64-B80A-B430451B5FF9}" srcOrd="0" destOrd="0" presId="urn:microsoft.com/office/officeart/2005/8/layout/list1"/>
    <dgm:cxn modelId="{02D1E8AF-CF31-4742-BB7B-1DA1AA7F31C3}" srcId="{3BEB24D7-342A-4B8B-9608-881D2A0AD473}" destId="{DA6229F2-429F-4087-959E-F7AAF7D1B156}" srcOrd="1" destOrd="0" parTransId="{4B34FE32-1641-440E-9F91-B81EFE5A3B79}" sibTransId="{742822B7-4F0A-4E11-A340-C037F7C51160}"/>
    <dgm:cxn modelId="{0A0301D5-157A-4EE4-84C3-8E71538543FF}" srcId="{6EB4BCAB-FD2E-4CD9-BF6C-1AC86396CD78}" destId="{0FAB1335-F526-4790-8787-2843B5CB0BF2}" srcOrd="0" destOrd="0" parTransId="{AA062F95-AC49-4A31-BED4-83C4A76E1B65}" sibTransId="{29A8013B-B82D-401E-A55B-3621BF450247}"/>
    <dgm:cxn modelId="{84E7F3FC-BD57-434B-9851-C383A7A343FC}" srcId="{9A65CEF1-A9AD-4BBF-933A-BB3A3F67AEDA}" destId="{28B2E75B-EC81-4EA6-8F1E-AC527FBDFFB4}" srcOrd="1" destOrd="0" parTransId="{9CFB279A-001A-466A-9239-1942CBB1658E}" sibTransId="{8D821B0A-2E30-4ADC-84D4-75F1B6773209}"/>
    <dgm:cxn modelId="{C7083B68-2F70-3A46-A8D1-93CC6EE99556}" type="presOf" srcId="{EEF4D024-6133-4362-B93C-C45DCBD0C715}" destId="{CCA87BBC-4B78-40A5-B501-0EDD1B03DE67}" srcOrd="0" destOrd="0" presId="urn:microsoft.com/office/officeart/2005/8/layout/list1"/>
    <dgm:cxn modelId="{DDACEEB9-4A96-DE4E-BB3A-221521ACDB23}" type="presParOf" srcId="{ADAF3BD3-162C-4C64-B80A-B430451B5FF9}" destId="{F10D66DB-AE32-431D-A91D-22DE1D9062A0}" srcOrd="0" destOrd="0" presId="urn:microsoft.com/office/officeart/2005/8/layout/list1"/>
    <dgm:cxn modelId="{B0984107-06DF-7F42-B0BD-44706D095321}" type="presParOf" srcId="{F10D66DB-AE32-431D-A91D-22DE1D9062A0}" destId="{9347A23B-E459-4901-A910-ADEF4867F928}" srcOrd="0" destOrd="0" presId="urn:microsoft.com/office/officeart/2005/8/layout/list1"/>
    <dgm:cxn modelId="{BD1DEA2D-5733-BE46-B2B6-FE5A83B08A28}" type="presParOf" srcId="{F10D66DB-AE32-431D-A91D-22DE1D9062A0}" destId="{7E060490-7C08-4570-872D-E4AF5732E7D4}" srcOrd="1" destOrd="0" presId="urn:microsoft.com/office/officeart/2005/8/layout/list1"/>
    <dgm:cxn modelId="{20D2D575-BF66-E442-BE9C-BDE4A05880E9}" type="presParOf" srcId="{ADAF3BD3-162C-4C64-B80A-B430451B5FF9}" destId="{0F73A258-97E1-427C-A470-BA9584E924F5}" srcOrd="1" destOrd="0" presId="urn:microsoft.com/office/officeart/2005/8/layout/list1"/>
    <dgm:cxn modelId="{6F8F7AEE-3706-0C48-86B2-64954F651E2D}" type="presParOf" srcId="{ADAF3BD3-162C-4C64-B80A-B430451B5FF9}" destId="{0CABA635-957C-4347-8592-BB707684E588}" srcOrd="2" destOrd="0" presId="urn:microsoft.com/office/officeart/2005/8/layout/list1"/>
    <dgm:cxn modelId="{4E6B90FD-B8D3-8D40-90D1-CDCC043676D4}" type="presParOf" srcId="{ADAF3BD3-162C-4C64-B80A-B430451B5FF9}" destId="{B3EE73E7-DBE5-4468-AD97-9423FFDF07A0}" srcOrd="3" destOrd="0" presId="urn:microsoft.com/office/officeart/2005/8/layout/list1"/>
    <dgm:cxn modelId="{934D2CDD-F9A8-BF47-B48F-C41DDB7B5138}" type="presParOf" srcId="{ADAF3BD3-162C-4C64-B80A-B430451B5FF9}" destId="{B921414D-2DAB-4D12-A20A-4871A7F135B6}" srcOrd="4" destOrd="0" presId="urn:microsoft.com/office/officeart/2005/8/layout/list1"/>
    <dgm:cxn modelId="{0B2769DE-2CBA-CC41-8D07-61C3CE0C825B}" type="presParOf" srcId="{B921414D-2DAB-4D12-A20A-4871A7F135B6}" destId="{24DBA9E7-1955-4037-A335-8CB535643E76}" srcOrd="0" destOrd="0" presId="urn:microsoft.com/office/officeart/2005/8/layout/list1"/>
    <dgm:cxn modelId="{E7A212FA-9743-E54E-96A3-6266054CE149}" type="presParOf" srcId="{B921414D-2DAB-4D12-A20A-4871A7F135B6}" destId="{175FB3A9-EDE2-472F-AB5E-B91C8D83FAE4}" srcOrd="1" destOrd="0" presId="urn:microsoft.com/office/officeart/2005/8/layout/list1"/>
    <dgm:cxn modelId="{F763E8CA-A138-6A49-99DA-7A1BB0F81335}" type="presParOf" srcId="{ADAF3BD3-162C-4C64-B80A-B430451B5FF9}" destId="{204121F4-109C-4D33-863E-9EB11CB88793}" srcOrd="5" destOrd="0" presId="urn:microsoft.com/office/officeart/2005/8/layout/list1"/>
    <dgm:cxn modelId="{B374C3FE-F2BA-CB49-829C-D29790F8A8E3}" type="presParOf" srcId="{ADAF3BD3-162C-4C64-B80A-B430451B5FF9}" destId="{CCA87BBC-4B78-40A5-B501-0EDD1B03DE67}" srcOrd="6" destOrd="0" presId="urn:microsoft.com/office/officeart/2005/8/layout/list1"/>
    <dgm:cxn modelId="{8C869E92-677F-CF46-ADD5-B606B5D5CE51}" type="presParOf" srcId="{ADAF3BD3-162C-4C64-B80A-B430451B5FF9}" destId="{6DA8A06B-66BE-4857-85AA-FF4FDCCD6EC1}" srcOrd="7" destOrd="0" presId="urn:microsoft.com/office/officeart/2005/8/layout/list1"/>
    <dgm:cxn modelId="{36DB6112-9AE5-414A-8DDF-6C6CB47C040A}" type="presParOf" srcId="{ADAF3BD3-162C-4C64-B80A-B430451B5FF9}" destId="{38C12357-3721-4B23-A3DF-55FCCA40ABBC}" srcOrd="8" destOrd="0" presId="urn:microsoft.com/office/officeart/2005/8/layout/list1"/>
    <dgm:cxn modelId="{9D8ABE7A-3BD5-114F-BBFE-108CF87EE8A0}" type="presParOf" srcId="{38C12357-3721-4B23-A3DF-55FCCA40ABBC}" destId="{55A4CA05-9AF9-4190-B581-C703F36ED97F}" srcOrd="0" destOrd="0" presId="urn:microsoft.com/office/officeart/2005/8/layout/list1"/>
    <dgm:cxn modelId="{7BEFA80D-404D-9940-BBA4-7EF9EBC58196}" type="presParOf" srcId="{38C12357-3721-4B23-A3DF-55FCCA40ABBC}" destId="{D86AB888-D00D-4102-9CB6-D020B7223AB8}" srcOrd="1" destOrd="0" presId="urn:microsoft.com/office/officeart/2005/8/layout/list1"/>
    <dgm:cxn modelId="{2F6FB931-9026-F648-90DC-938739BAF69E}" type="presParOf" srcId="{ADAF3BD3-162C-4C64-B80A-B430451B5FF9}" destId="{8C0C8793-1F7A-4D73-B620-36C0C5040DB1}" srcOrd="9" destOrd="0" presId="urn:microsoft.com/office/officeart/2005/8/layout/list1"/>
    <dgm:cxn modelId="{398561F5-FC0D-3C45-80C4-FD26E5566B20}" type="presParOf" srcId="{ADAF3BD3-162C-4C64-B80A-B430451B5FF9}" destId="{B0B4AD72-51D1-4B53-81BE-7610570A54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F5DE1-C678-2C49-818F-8B2F641A0CEB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228C30D7-15A5-E64E-94E5-D374A7A458DE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Harp </a:t>
          </a:r>
        </a:p>
        <a:p>
          <a:r>
            <a:rPr lang="en-US" sz="1300" dirty="0" smtClean="0"/>
            <a:t>1. Java API</a:t>
          </a:r>
        </a:p>
        <a:p>
          <a:r>
            <a:rPr lang="en-US" sz="1300" dirty="0" smtClean="0"/>
            <a:t>2. </a:t>
          </a:r>
          <a:r>
            <a:rPr lang="en-US" sz="1300" baseline="0" dirty="0" smtClean="0"/>
            <a:t>Local computation: Java threads</a:t>
          </a:r>
        </a:p>
        <a:p>
          <a:r>
            <a:rPr lang="en-US" sz="1300" baseline="0" dirty="0" smtClean="0"/>
            <a:t>3. Communication: Harp</a:t>
          </a:r>
        </a:p>
        <a:p>
          <a:endParaRPr lang="en-US" sz="800" dirty="0">
            <a:solidFill>
              <a:schemeClr val="accent4"/>
            </a:solidFill>
          </a:endParaRPr>
        </a:p>
      </dgm:t>
    </dgm:pt>
    <dgm:pt modelId="{8135E829-C4B3-284E-9EEA-742ADA6D673E}" type="parTrans" cxnId="{E7E527FE-649C-BA49-9E44-48FC2337F9D2}">
      <dgm:prSet/>
      <dgm:spPr/>
      <dgm:t>
        <a:bodyPr/>
        <a:lstStyle/>
        <a:p>
          <a:endParaRPr lang="en-US"/>
        </a:p>
      </dgm:t>
    </dgm:pt>
    <dgm:pt modelId="{93E11372-605F-A94A-A904-BE5A965B0A7F}" type="sibTrans" cxnId="{E7E527FE-649C-BA49-9E44-48FC2337F9D2}">
      <dgm:prSet/>
      <dgm:spPr/>
      <dgm:t>
        <a:bodyPr/>
        <a:lstStyle/>
        <a:p>
          <a:endParaRPr lang="en-US"/>
        </a:p>
      </dgm:t>
    </dgm:pt>
    <dgm:pt modelId="{E3B881FA-E8AA-F140-8F71-7B188E6FEC9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DAAL</a:t>
          </a:r>
        </a:p>
        <a:p>
          <a:r>
            <a:rPr lang="en-US" sz="1200" dirty="0" smtClean="0"/>
            <a:t>1. Java</a:t>
          </a:r>
          <a:r>
            <a:rPr lang="en-US" sz="1200" baseline="0" dirty="0" smtClean="0"/>
            <a:t> &amp; C++ API</a:t>
          </a:r>
        </a:p>
        <a:p>
          <a:r>
            <a:rPr lang="en-US" sz="1200" baseline="0" dirty="0" smtClean="0"/>
            <a:t>2. Local computation: MKL, TBB</a:t>
          </a:r>
        </a:p>
        <a:p>
          <a:r>
            <a:rPr lang="en-US" sz="1200" baseline="0" dirty="0" smtClean="0"/>
            <a:t>3. Communication: MPI &amp; Hadoop &amp; Spark</a:t>
          </a:r>
          <a:endParaRPr lang="en-US" sz="1200" dirty="0"/>
        </a:p>
      </dgm:t>
    </dgm:pt>
    <dgm:pt modelId="{BA3F99E2-BBC7-9447-8F4B-0267DC8402C0}" type="parTrans" cxnId="{74162913-CEC2-2B44-8A50-7A75668A31F2}">
      <dgm:prSet/>
      <dgm:spPr/>
      <dgm:t>
        <a:bodyPr/>
        <a:lstStyle/>
        <a:p>
          <a:endParaRPr lang="en-US"/>
        </a:p>
      </dgm:t>
    </dgm:pt>
    <dgm:pt modelId="{3CC4390D-8142-B447-AA24-F19927EEA56F}" type="sibTrans" cxnId="{74162913-CEC2-2B44-8A50-7A75668A31F2}">
      <dgm:prSet/>
      <dgm:spPr/>
      <dgm:t>
        <a:bodyPr/>
        <a:lstStyle/>
        <a:p>
          <a:endParaRPr lang="en-US"/>
        </a:p>
      </dgm:t>
    </dgm:pt>
    <dgm:pt modelId="{3D6CE537-0432-CA4D-AF63-46CDA7CE112A}">
      <dgm:prSet phldrT="[Text]" custT="1"/>
      <dgm:spPr>
        <a:gradFill flip="none" rotWithShape="0">
          <a:gsLst>
            <a:gs pos="0">
              <a:srgbClr val="009999">
                <a:shade val="30000"/>
                <a:satMod val="115000"/>
              </a:srgbClr>
            </a:gs>
            <a:gs pos="50000">
              <a:srgbClr val="009999">
                <a:shade val="67500"/>
                <a:satMod val="115000"/>
              </a:srgbClr>
            </a:gs>
            <a:gs pos="100000">
              <a:srgbClr val="0099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Harp-DAAL</a:t>
          </a:r>
        </a:p>
        <a:p>
          <a:r>
            <a:rPr lang="en-US" sz="2200" dirty="0" smtClean="0"/>
            <a:t>1. Java</a:t>
          </a:r>
          <a:r>
            <a:rPr lang="en-US" sz="2200" baseline="0" dirty="0" smtClean="0"/>
            <a:t> API</a:t>
          </a:r>
        </a:p>
        <a:p>
          <a:r>
            <a:rPr lang="en-US" sz="2200" baseline="0" dirty="0" smtClean="0"/>
            <a:t>2. Local Computation: DAAL</a:t>
          </a:r>
        </a:p>
        <a:p>
          <a:r>
            <a:rPr lang="en-US" sz="2200" baseline="0" dirty="0" smtClean="0"/>
            <a:t>3. Communication:</a:t>
          </a:r>
        </a:p>
        <a:p>
          <a:r>
            <a:rPr lang="en-US" sz="2200" baseline="0" dirty="0" smtClean="0"/>
            <a:t>Harp</a:t>
          </a:r>
          <a:endParaRPr lang="en-US" sz="2200" dirty="0"/>
        </a:p>
      </dgm:t>
    </dgm:pt>
    <dgm:pt modelId="{E41021E8-6166-2246-A901-73BA7BA78781}" type="parTrans" cxnId="{98354542-3118-1E4A-8282-16EDD307E129}">
      <dgm:prSet/>
      <dgm:spPr/>
      <dgm:t>
        <a:bodyPr/>
        <a:lstStyle/>
        <a:p>
          <a:endParaRPr lang="en-US"/>
        </a:p>
      </dgm:t>
    </dgm:pt>
    <dgm:pt modelId="{8154237A-5A71-4E48-B9C5-35C9E9336FA2}" type="sibTrans" cxnId="{98354542-3118-1E4A-8282-16EDD307E129}">
      <dgm:prSet/>
      <dgm:spPr/>
      <dgm:t>
        <a:bodyPr/>
        <a:lstStyle/>
        <a:p>
          <a:endParaRPr lang="en-US"/>
        </a:p>
      </dgm:t>
    </dgm:pt>
    <dgm:pt modelId="{15162D73-8A1E-904A-A2AE-8E8FC480E35A}" type="pres">
      <dgm:prSet presAssocID="{230F5DE1-C678-2C49-818F-8B2F641A0CEB}" presName="Name0" presStyleCnt="0">
        <dgm:presLayoutVars>
          <dgm:dir/>
          <dgm:resizeHandles val="exact"/>
        </dgm:presLayoutVars>
      </dgm:prSet>
      <dgm:spPr/>
    </dgm:pt>
    <dgm:pt modelId="{09345CEA-98AC-CF47-B58E-F0B202844322}" type="pres">
      <dgm:prSet presAssocID="{230F5DE1-C678-2C49-818F-8B2F641A0CEB}" presName="vNodes" presStyleCnt="0"/>
      <dgm:spPr/>
    </dgm:pt>
    <dgm:pt modelId="{0D4C231F-C2AE-E942-BB0A-241CF5439E95}" type="pres">
      <dgm:prSet presAssocID="{228C30D7-15A5-E64E-94E5-D374A7A458DE}" presName="node" presStyleLbl="node1" presStyleIdx="0" presStyleCnt="3" custScaleX="104661" custLinFactY="75447" custLinFactNeighborX="-86364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05C6BB1-8910-4749-9B94-9CCF5E0BB005}" type="pres">
      <dgm:prSet presAssocID="{93E11372-605F-A94A-A904-BE5A965B0A7F}" presName="spacerT" presStyleCnt="0"/>
      <dgm:spPr/>
    </dgm:pt>
    <dgm:pt modelId="{9E51C184-EF4C-0444-8C15-F62AE5550B30}" type="pres">
      <dgm:prSet presAssocID="{93E11372-605F-A94A-A904-BE5A965B0A7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162B84B-3D9B-EB42-BFA8-A9A1EA6E6075}" type="pres">
      <dgm:prSet presAssocID="{93E11372-605F-A94A-A904-BE5A965B0A7F}" presName="spacerB" presStyleCnt="0"/>
      <dgm:spPr/>
    </dgm:pt>
    <dgm:pt modelId="{03D0ABE6-25BD-4647-BE06-5F21A8CC1D7F}" type="pres">
      <dgm:prSet presAssocID="{E3B881FA-E8AA-F140-8F71-7B188E6FEC98}" presName="node" presStyleLbl="node1" presStyleIdx="1" presStyleCnt="3" custLinFactY="-82553" custLinFactNeighborX="8741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5D29E-6A68-F242-85BD-ACE9AB16D525}" type="pres">
      <dgm:prSet presAssocID="{230F5DE1-C678-2C49-818F-8B2F641A0CEB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B5904B77-321F-1342-8F34-FB2C8A183341}" type="pres">
      <dgm:prSet presAssocID="{230F5DE1-C678-2C49-818F-8B2F641A0CE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C2AC309-CC64-A34B-BECF-05F1FEBD3067}" type="pres">
      <dgm:prSet presAssocID="{230F5DE1-C678-2C49-818F-8B2F641A0CEB}" presName="lastNode" presStyleLbl="node1" presStyleIdx="2" presStyleCnt="3" custLinFactX="13968" custLinFactNeighborX="100000" custLinFactNeighborY="-261">
        <dgm:presLayoutVars>
          <dgm:bulletEnabled val="1"/>
        </dgm:presLayoutVars>
      </dgm:prSet>
      <dgm:spPr>
        <a:prstGeom prst="dodecagon">
          <a:avLst/>
        </a:prstGeom>
      </dgm:spPr>
      <dgm:t>
        <a:bodyPr/>
        <a:lstStyle/>
        <a:p>
          <a:endParaRPr lang="en-US"/>
        </a:p>
      </dgm:t>
    </dgm:pt>
  </dgm:ptLst>
  <dgm:cxnLst>
    <dgm:cxn modelId="{D0EC747F-3065-497E-8021-57FD0C20465E}" type="presOf" srcId="{3CC4390D-8142-B447-AA24-F19927EEA56F}" destId="{B5904B77-321F-1342-8F34-FB2C8A183341}" srcOrd="1" destOrd="0" presId="urn:microsoft.com/office/officeart/2005/8/layout/equation2"/>
    <dgm:cxn modelId="{3BCDAF22-8DD0-4530-802F-9FFB806796EA}" type="presOf" srcId="{3D6CE537-0432-CA4D-AF63-46CDA7CE112A}" destId="{3C2AC309-CC64-A34B-BECF-05F1FEBD3067}" srcOrd="0" destOrd="0" presId="urn:microsoft.com/office/officeart/2005/8/layout/equation2"/>
    <dgm:cxn modelId="{99F0D8B6-A569-412C-9A93-C5D0A00C27C7}" type="presOf" srcId="{3CC4390D-8142-B447-AA24-F19927EEA56F}" destId="{3555D29E-6A68-F242-85BD-ACE9AB16D525}" srcOrd="0" destOrd="0" presId="urn:microsoft.com/office/officeart/2005/8/layout/equation2"/>
    <dgm:cxn modelId="{74162913-CEC2-2B44-8A50-7A75668A31F2}" srcId="{230F5DE1-C678-2C49-818F-8B2F641A0CEB}" destId="{E3B881FA-E8AA-F140-8F71-7B188E6FEC98}" srcOrd="1" destOrd="0" parTransId="{BA3F99E2-BBC7-9447-8F4B-0267DC8402C0}" sibTransId="{3CC4390D-8142-B447-AA24-F19927EEA56F}"/>
    <dgm:cxn modelId="{656FFF98-613D-4336-9252-D70924ACDA32}" type="presOf" srcId="{E3B881FA-E8AA-F140-8F71-7B188E6FEC98}" destId="{03D0ABE6-25BD-4647-BE06-5F21A8CC1D7F}" srcOrd="0" destOrd="0" presId="urn:microsoft.com/office/officeart/2005/8/layout/equation2"/>
    <dgm:cxn modelId="{980E6289-C9D1-4899-B875-7666C1275A4D}" type="presOf" srcId="{228C30D7-15A5-E64E-94E5-D374A7A458DE}" destId="{0D4C231F-C2AE-E942-BB0A-241CF5439E95}" srcOrd="0" destOrd="0" presId="urn:microsoft.com/office/officeart/2005/8/layout/equation2"/>
    <dgm:cxn modelId="{E7E527FE-649C-BA49-9E44-48FC2337F9D2}" srcId="{230F5DE1-C678-2C49-818F-8B2F641A0CEB}" destId="{228C30D7-15A5-E64E-94E5-D374A7A458DE}" srcOrd="0" destOrd="0" parTransId="{8135E829-C4B3-284E-9EEA-742ADA6D673E}" sibTransId="{93E11372-605F-A94A-A904-BE5A965B0A7F}"/>
    <dgm:cxn modelId="{A0987D74-A84F-4225-A1D9-C8A9AC52199A}" type="presOf" srcId="{230F5DE1-C678-2C49-818F-8B2F641A0CEB}" destId="{15162D73-8A1E-904A-A2AE-8E8FC480E35A}" srcOrd="0" destOrd="0" presId="urn:microsoft.com/office/officeart/2005/8/layout/equation2"/>
    <dgm:cxn modelId="{16CA0407-4AA0-4D32-A740-5ABFD261E73E}" type="presOf" srcId="{93E11372-605F-A94A-A904-BE5A965B0A7F}" destId="{9E51C184-EF4C-0444-8C15-F62AE5550B30}" srcOrd="0" destOrd="0" presId="urn:microsoft.com/office/officeart/2005/8/layout/equation2"/>
    <dgm:cxn modelId="{98354542-3118-1E4A-8282-16EDD307E129}" srcId="{230F5DE1-C678-2C49-818F-8B2F641A0CEB}" destId="{3D6CE537-0432-CA4D-AF63-46CDA7CE112A}" srcOrd="2" destOrd="0" parTransId="{E41021E8-6166-2246-A901-73BA7BA78781}" sibTransId="{8154237A-5A71-4E48-B9C5-35C9E9336FA2}"/>
    <dgm:cxn modelId="{C7CF3259-D897-480C-9766-B2EC97FA0160}" type="presParOf" srcId="{15162D73-8A1E-904A-A2AE-8E8FC480E35A}" destId="{09345CEA-98AC-CF47-B58E-F0B202844322}" srcOrd="0" destOrd="0" presId="urn:microsoft.com/office/officeart/2005/8/layout/equation2"/>
    <dgm:cxn modelId="{D8A317F7-369E-4117-A3DC-76A33B1BA891}" type="presParOf" srcId="{09345CEA-98AC-CF47-B58E-F0B202844322}" destId="{0D4C231F-C2AE-E942-BB0A-241CF5439E95}" srcOrd="0" destOrd="0" presId="urn:microsoft.com/office/officeart/2005/8/layout/equation2"/>
    <dgm:cxn modelId="{46D4817F-8BF1-4A90-8F88-56341B4B7189}" type="presParOf" srcId="{09345CEA-98AC-CF47-B58E-F0B202844322}" destId="{A05C6BB1-8910-4749-9B94-9CCF5E0BB005}" srcOrd="1" destOrd="0" presId="urn:microsoft.com/office/officeart/2005/8/layout/equation2"/>
    <dgm:cxn modelId="{0E2D0E80-4C0E-4F41-996D-DC83E1985BDB}" type="presParOf" srcId="{09345CEA-98AC-CF47-B58E-F0B202844322}" destId="{9E51C184-EF4C-0444-8C15-F62AE5550B30}" srcOrd="2" destOrd="0" presId="urn:microsoft.com/office/officeart/2005/8/layout/equation2"/>
    <dgm:cxn modelId="{DCA3F962-94B0-4BA2-B86B-ED2785AD595D}" type="presParOf" srcId="{09345CEA-98AC-CF47-B58E-F0B202844322}" destId="{9162B84B-3D9B-EB42-BFA8-A9A1EA6E6075}" srcOrd="3" destOrd="0" presId="urn:microsoft.com/office/officeart/2005/8/layout/equation2"/>
    <dgm:cxn modelId="{B2E06DCA-1247-453D-86A7-38A15716C816}" type="presParOf" srcId="{09345CEA-98AC-CF47-B58E-F0B202844322}" destId="{03D0ABE6-25BD-4647-BE06-5F21A8CC1D7F}" srcOrd="4" destOrd="0" presId="urn:microsoft.com/office/officeart/2005/8/layout/equation2"/>
    <dgm:cxn modelId="{D64B7BAC-7BC5-413E-BA00-87128FA311A0}" type="presParOf" srcId="{15162D73-8A1E-904A-A2AE-8E8FC480E35A}" destId="{3555D29E-6A68-F242-85BD-ACE9AB16D525}" srcOrd="1" destOrd="0" presId="urn:microsoft.com/office/officeart/2005/8/layout/equation2"/>
    <dgm:cxn modelId="{5B374EAE-9AB4-4BE9-BDC4-70826D75BFB5}" type="presParOf" srcId="{3555D29E-6A68-F242-85BD-ACE9AB16D525}" destId="{B5904B77-321F-1342-8F34-FB2C8A183341}" srcOrd="0" destOrd="0" presId="urn:microsoft.com/office/officeart/2005/8/layout/equation2"/>
    <dgm:cxn modelId="{DED0102A-5D0D-40C2-9B55-B7E0F92907CF}" type="presParOf" srcId="{15162D73-8A1E-904A-A2AE-8E8FC480E35A}" destId="{3C2AC309-CC64-A34B-BECF-05F1FEBD306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D8D947-2C88-4D4E-A673-36660221008E}" type="doc">
      <dgm:prSet loTypeId="urn:microsoft.com/office/officeart/2005/8/layout/hierarchy6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E153F-984F-CF4B-BFBD-C13052BBE8FD}">
      <dgm:prSet phldrT="[Text]" custT="1"/>
      <dgm:spPr/>
      <dgm:t>
        <a:bodyPr/>
        <a:lstStyle/>
        <a:p>
          <a:r>
            <a:rPr lang="en-US" sz="1100" dirty="0" err="1" smtClean="0"/>
            <a:t>ArrTable</a:t>
          </a:r>
          <a:r>
            <a:rPr lang="en-US" sz="1100" dirty="0" smtClean="0"/>
            <a:t>&lt;T&gt;</a:t>
          </a:r>
          <a:endParaRPr lang="en-US" sz="1100" dirty="0"/>
        </a:p>
      </dgm:t>
    </dgm:pt>
    <dgm:pt modelId="{0EA3E051-1286-8D45-BF76-A532FE4DFC4E}" type="parTrans" cxnId="{559C72F0-81C6-E147-843C-4F76B3753736}">
      <dgm:prSet/>
      <dgm:spPr/>
      <dgm:t>
        <a:bodyPr/>
        <a:lstStyle/>
        <a:p>
          <a:endParaRPr lang="en-US"/>
        </a:p>
      </dgm:t>
    </dgm:pt>
    <dgm:pt modelId="{7E84A8D2-ED4D-3745-9A18-622FDB1129C8}" type="sibTrans" cxnId="{559C72F0-81C6-E147-843C-4F76B3753736}">
      <dgm:prSet/>
      <dgm:spPr/>
      <dgm:t>
        <a:bodyPr/>
        <a:lstStyle/>
        <a:p>
          <a:endParaRPr lang="en-US"/>
        </a:p>
      </dgm:t>
    </dgm:pt>
    <dgm:pt modelId="{E01192E1-F8B4-214F-8740-B49EE1E6E669}">
      <dgm:prSet phldrT="[Text]" custT="1"/>
      <dgm:spPr/>
      <dgm:t>
        <a:bodyPr/>
        <a:lstStyle/>
        <a:p>
          <a:r>
            <a:rPr lang="en-US" sz="1100" dirty="0" err="1" smtClean="0"/>
            <a:t>ArrPartition</a:t>
          </a:r>
          <a:r>
            <a:rPr lang="en-US" sz="1100" dirty="0" smtClean="0"/>
            <a:t>&lt;T&gt;</a:t>
          </a:r>
          <a:endParaRPr lang="en-US" sz="1100" dirty="0"/>
        </a:p>
      </dgm:t>
    </dgm:pt>
    <dgm:pt modelId="{FFC86AE7-8621-744A-9C1E-ABEBFB567280}" type="parTrans" cxnId="{C4CCC616-7C79-1041-A310-4A95F5602E93}">
      <dgm:prSet/>
      <dgm:spPr/>
      <dgm:t>
        <a:bodyPr/>
        <a:lstStyle/>
        <a:p>
          <a:endParaRPr lang="en-US"/>
        </a:p>
      </dgm:t>
    </dgm:pt>
    <dgm:pt modelId="{D5179BDD-A094-B44A-9519-8EE112532828}" type="sibTrans" cxnId="{C4CCC616-7C79-1041-A310-4A95F5602E93}">
      <dgm:prSet/>
      <dgm:spPr/>
      <dgm:t>
        <a:bodyPr/>
        <a:lstStyle/>
        <a:p>
          <a:endParaRPr lang="en-US"/>
        </a:p>
      </dgm:t>
    </dgm:pt>
    <dgm:pt modelId="{A5F0DDE1-9AAD-3D46-B4E9-5659128C73F5}">
      <dgm:prSet phldrT="[Text]" custT="1"/>
      <dgm:spPr/>
      <dgm:t>
        <a:bodyPr/>
        <a:lstStyle/>
        <a:p>
          <a:r>
            <a:rPr lang="en-US" sz="1200" dirty="0" smtClean="0"/>
            <a:t>Array&lt;T&gt;</a:t>
          </a:r>
          <a:endParaRPr lang="en-US" sz="1200" dirty="0"/>
        </a:p>
      </dgm:t>
    </dgm:pt>
    <dgm:pt modelId="{DA8B8790-71A6-7A4A-95F9-FB4440F0840A}" type="parTrans" cxnId="{83C4C8DF-8D60-E14E-BDF7-D73AEA6F04BE}">
      <dgm:prSet/>
      <dgm:spPr/>
      <dgm:t>
        <a:bodyPr/>
        <a:lstStyle/>
        <a:p>
          <a:endParaRPr lang="en-US"/>
        </a:p>
      </dgm:t>
    </dgm:pt>
    <dgm:pt modelId="{00D1A202-5F31-FD44-906A-1F58DC2990B7}" type="sibTrans" cxnId="{83C4C8DF-8D60-E14E-BDF7-D73AEA6F04BE}">
      <dgm:prSet/>
      <dgm:spPr/>
      <dgm:t>
        <a:bodyPr/>
        <a:lstStyle/>
        <a:p>
          <a:endParaRPr lang="en-US"/>
        </a:p>
      </dgm:t>
    </dgm:pt>
    <dgm:pt modelId="{84EF745C-250B-544E-9AB2-A52C4C60873A}">
      <dgm:prSet phldrT="[Text]" custT="1"/>
      <dgm:spPr/>
      <dgm:t>
        <a:bodyPr/>
        <a:lstStyle/>
        <a:p>
          <a:r>
            <a:rPr lang="en-US" sz="1200" dirty="0" smtClean="0"/>
            <a:t>Array&lt;T&gt;</a:t>
          </a:r>
          <a:endParaRPr lang="en-US" sz="1200" dirty="0"/>
        </a:p>
      </dgm:t>
    </dgm:pt>
    <dgm:pt modelId="{FF643C02-0433-7B46-BD75-56D5269D8D7F}" type="parTrans" cxnId="{4110B36C-4F0E-284F-931C-97A488DC47B4}">
      <dgm:prSet/>
      <dgm:spPr/>
      <dgm:t>
        <a:bodyPr/>
        <a:lstStyle/>
        <a:p>
          <a:endParaRPr lang="en-US"/>
        </a:p>
      </dgm:t>
    </dgm:pt>
    <dgm:pt modelId="{D1C8E533-11F7-6047-B189-7EF8E55CE672}" type="sibTrans" cxnId="{4110B36C-4F0E-284F-931C-97A488DC47B4}">
      <dgm:prSet/>
      <dgm:spPr/>
      <dgm:t>
        <a:bodyPr/>
        <a:lstStyle/>
        <a:p>
          <a:endParaRPr lang="en-US"/>
        </a:p>
      </dgm:t>
    </dgm:pt>
    <dgm:pt modelId="{62ADDCAA-00D8-B946-9573-54FC2F85890F}">
      <dgm:prSet phldrT="[Text]" custT="1"/>
      <dgm:spPr/>
      <dgm:t>
        <a:bodyPr/>
        <a:lstStyle/>
        <a:p>
          <a:r>
            <a:rPr lang="en-US" sz="1100" dirty="0" err="1" smtClean="0"/>
            <a:t>ArrPartition</a:t>
          </a:r>
          <a:r>
            <a:rPr lang="en-US" sz="1100" dirty="0" smtClean="0"/>
            <a:t>&lt;T&gt;</a:t>
          </a:r>
          <a:endParaRPr lang="en-US" sz="1100" dirty="0"/>
        </a:p>
      </dgm:t>
    </dgm:pt>
    <dgm:pt modelId="{4B4E141B-7AED-8440-94EE-19EF70028615}" type="parTrans" cxnId="{6182BBC9-A7C2-A04F-9BAC-4279777D519A}">
      <dgm:prSet/>
      <dgm:spPr/>
      <dgm:t>
        <a:bodyPr/>
        <a:lstStyle/>
        <a:p>
          <a:endParaRPr lang="en-US"/>
        </a:p>
      </dgm:t>
    </dgm:pt>
    <dgm:pt modelId="{154583D1-2D1A-0A40-82CF-2FDF6110044B}" type="sibTrans" cxnId="{6182BBC9-A7C2-A04F-9BAC-4279777D519A}">
      <dgm:prSet/>
      <dgm:spPr/>
      <dgm:t>
        <a:bodyPr/>
        <a:lstStyle/>
        <a:p>
          <a:endParaRPr lang="en-US"/>
        </a:p>
      </dgm:t>
    </dgm:pt>
    <dgm:pt modelId="{BD9BC2B6-3AC9-1248-B566-6DB972DB03B0}">
      <dgm:prSet phldrT="[Text]" custT="1"/>
      <dgm:spPr/>
      <dgm:t>
        <a:bodyPr/>
        <a:lstStyle/>
        <a:p>
          <a:r>
            <a:rPr lang="en-US" sz="1200" dirty="0" smtClean="0"/>
            <a:t>Array&lt;T&gt;</a:t>
          </a:r>
          <a:endParaRPr lang="en-US" sz="1200" dirty="0"/>
        </a:p>
      </dgm:t>
    </dgm:pt>
    <dgm:pt modelId="{05B86810-7251-1A48-A492-3C5DB449C72C}" type="parTrans" cxnId="{C044D4DA-1831-0D44-9ADE-532F7090FBA8}">
      <dgm:prSet/>
      <dgm:spPr/>
      <dgm:t>
        <a:bodyPr/>
        <a:lstStyle/>
        <a:p>
          <a:endParaRPr lang="en-US"/>
        </a:p>
      </dgm:t>
    </dgm:pt>
    <dgm:pt modelId="{E5D6A8BE-48B2-FF47-93EE-6411F4741F1F}" type="sibTrans" cxnId="{C044D4DA-1831-0D44-9ADE-532F7090FBA8}">
      <dgm:prSet/>
      <dgm:spPr/>
      <dgm:t>
        <a:bodyPr/>
        <a:lstStyle/>
        <a:p>
          <a:endParaRPr lang="en-US"/>
        </a:p>
      </dgm:t>
    </dgm:pt>
    <dgm:pt modelId="{6C34CDD9-ED77-E14C-8A79-D974EE343485}">
      <dgm:prSet phldrT="[Text]" custT="1"/>
      <dgm:spPr>
        <a:noFill/>
      </dgm:spPr>
      <dgm:t>
        <a:bodyPr/>
        <a:lstStyle/>
        <a:p>
          <a:pPr algn="l"/>
          <a:endParaRPr lang="en-US" sz="1100" dirty="0"/>
        </a:p>
      </dgm:t>
    </dgm:pt>
    <dgm:pt modelId="{8275BBE6-5BEB-2A47-9294-79B489A77860}" type="parTrans" cxnId="{72D4B1B5-7572-934A-BF9B-82BE8FC45558}">
      <dgm:prSet/>
      <dgm:spPr/>
      <dgm:t>
        <a:bodyPr/>
        <a:lstStyle/>
        <a:p>
          <a:endParaRPr lang="en-US"/>
        </a:p>
      </dgm:t>
    </dgm:pt>
    <dgm:pt modelId="{26431C66-9F13-9F41-A88A-CDCEC46F7990}" type="sibTrans" cxnId="{72D4B1B5-7572-934A-BF9B-82BE8FC45558}">
      <dgm:prSet/>
      <dgm:spPr/>
      <dgm:t>
        <a:bodyPr/>
        <a:lstStyle/>
        <a:p>
          <a:endParaRPr lang="en-US"/>
        </a:p>
      </dgm:t>
    </dgm:pt>
    <dgm:pt modelId="{61EF8EA5-37DF-0844-AA59-3274F80D0D01}">
      <dgm:prSet phldrT="[Text]" custT="1"/>
      <dgm:spPr>
        <a:noFill/>
      </dgm:spPr>
      <dgm:t>
        <a:bodyPr/>
        <a:lstStyle/>
        <a:p>
          <a:pPr algn="l"/>
          <a:endParaRPr lang="en-US" sz="1100" dirty="0"/>
        </a:p>
      </dgm:t>
    </dgm:pt>
    <dgm:pt modelId="{39257732-43FD-8F4C-9697-63C1EEA98E01}" type="parTrans" cxnId="{DD699C25-1BD0-6543-B662-1AE36D2F7850}">
      <dgm:prSet/>
      <dgm:spPr/>
      <dgm:t>
        <a:bodyPr/>
        <a:lstStyle/>
        <a:p>
          <a:endParaRPr lang="en-US"/>
        </a:p>
      </dgm:t>
    </dgm:pt>
    <dgm:pt modelId="{91602FB6-5C44-4D4E-BDAA-CBD7CD933A1C}" type="sibTrans" cxnId="{DD699C25-1BD0-6543-B662-1AE36D2F7850}">
      <dgm:prSet/>
      <dgm:spPr/>
      <dgm:t>
        <a:bodyPr/>
        <a:lstStyle/>
        <a:p>
          <a:endParaRPr lang="en-US"/>
        </a:p>
      </dgm:t>
    </dgm:pt>
    <dgm:pt modelId="{C1E817D3-C24B-BF4B-A598-E6BAA876D880}">
      <dgm:prSet phldrT="[Text]" custT="1"/>
      <dgm:spPr>
        <a:noFill/>
      </dgm:spPr>
      <dgm:t>
        <a:bodyPr/>
        <a:lstStyle/>
        <a:p>
          <a:endParaRPr lang="en-US" sz="1100" dirty="0"/>
        </a:p>
      </dgm:t>
    </dgm:pt>
    <dgm:pt modelId="{B19519FF-D7A1-E847-AD11-08EC76AEB408}" type="parTrans" cxnId="{55797371-4392-E241-94B2-EAD97BB77EB9}">
      <dgm:prSet/>
      <dgm:spPr/>
      <dgm:t>
        <a:bodyPr/>
        <a:lstStyle/>
        <a:p>
          <a:endParaRPr lang="en-US"/>
        </a:p>
      </dgm:t>
    </dgm:pt>
    <dgm:pt modelId="{7AE69E4C-BCA4-E447-85CB-F065448FAF0C}" type="sibTrans" cxnId="{55797371-4392-E241-94B2-EAD97BB77EB9}">
      <dgm:prSet/>
      <dgm:spPr/>
      <dgm:t>
        <a:bodyPr/>
        <a:lstStyle/>
        <a:p>
          <a:endParaRPr lang="en-US"/>
        </a:p>
      </dgm:t>
    </dgm:pt>
    <dgm:pt modelId="{EC2A039D-DDF0-3B4C-BDC3-E14FDA92294E}" type="pres">
      <dgm:prSet presAssocID="{DCD8D947-2C88-4D4E-A673-36660221008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2A5E22-E3BC-A449-9B04-C7218C02135F}" type="pres">
      <dgm:prSet presAssocID="{DCD8D947-2C88-4D4E-A673-36660221008E}" presName="hierFlow" presStyleCnt="0"/>
      <dgm:spPr/>
      <dgm:t>
        <a:bodyPr/>
        <a:lstStyle/>
        <a:p>
          <a:endParaRPr lang="en-US"/>
        </a:p>
      </dgm:t>
    </dgm:pt>
    <dgm:pt modelId="{AD702FBF-0A56-A24D-B6A2-0A6593D47BB6}" type="pres">
      <dgm:prSet presAssocID="{DCD8D947-2C88-4D4E-A673-36660221008E}" presName="firstBuf" presStyleCnt="0"/>
      <dgm:spPr/>
      <dgm:t>
        <a:bodyPr/>
        <a:lstStyle/>
        <a:p>
          <a:endParaRPr lang="en-US"/>
        </a:p>
      </dgm:t>
    </dgm:pt>
    <dgm:pt modelId="{7C1C0DCD-429E-3D4D-A2FA-981A2D21006F}" type="pres">
      <dgm:prSet presAssocID="{DCD8D947-2C88-4D4E-A673-36660221008E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A77923-72DF-C14B-87F7-24F4A68F4B73}" type="pres">
      <dgm:prSet presAssocID="{335E153F-984F-CF4B-BFBD-C13052BBE8FD}" presName="Name14" presStyleCnt="0"/>
      <dgm:spPr/>
      <dgm:t>
        <a:bodyPr/>
        <a:lstStyle/>
        <a:p>
          <a:endParaRPr lang="en-US"/>
        </a:p>
      </dgm:t>
    </dgm:pt>
    <dgm:pt modelId="{6DF89A27-004D-ED4F-B493-18AF57295ED0}" type="pres">
      <dgm:prSet presAssocID="{335E153F-984F-CF4B-BFBD-C13052BBE8FD}" presName="level1Shape" presStyleLbl="node0" presStyleIdx="0" presStyleCnt="1" custLinFactNeighborX="3822" custLinFactNeighborY="-38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1F810E-1925-2C47-BDC3-117F1D29B2BD}" type="pres">
      <dgm:prSet presAssocID="{335E153F-984F-CF4B-BFBD-C13052BBE8FD}" presName="hierChild2" presStyleCnt="0"/>
      <dgm:spPr/>
      <dgm:t>
        <a:bodyPr/>
        <a:lstStyle/>
        <a:p>
          <a:endParaRPr lang="en-US"/>
        </a:p>
      </dgm:t>
    </dgm:pt>
    <dgm:pt modelId="{08CC354D-4244-BB42-8C96-068E4B560FF2}" type="pres">
      <dgm:prSet presAssocID="{FFC86AE7-8621-744A-9C1E-ABEBFB567280}" presName="Name19" presStyleLbl="parChTrans1D2" presStyleIdx="0" presStyleCnt="2"/>
      <dgm:spPr/>
      <dgm:t>
        <a:bodyPr/>
        <a:lstStyle/>
        <a:p>
          <a:endParaRPr lang="en-US"/>
        </a:p>
      </dgm:t>
    </dgm:pt>
    <dgm:pt modelId="{98321C33-B1FA-2E43-93AD-95773381C726}" type="pres">
      <dgm:prSet presAssocID="{E01192E1-F8B4-214F-8740-B49EE1E6E669}" presName="Name21" presStyleCnt="0"/>
      <dgm:spPr/>
      <dgm:t>
        <a:bodyPr/>
        <a:lstStyle/>
        <a:p>
          <a:endParaRPr lang="en-US"/>
        </a:p>
      </dgm:t>
    </dgm:pt>
    <dgm:pt modelId="{17BCFA66-643C-2348-962C-46A343A733D4}" type="pres">
      <dgm:prSet presAssocID="{E01192E1-F8B4-214F-8740-B49EE1E6E669}" presName="level2Shape" presStyleLbl="node2" presStyleIdx="0" presStyleCnt="2" custScaleX="122675"/>
      <dgm:spPr/>
      <dgm:t>
        <a:bodyPr/>
        <a:lstStyle/>
        <a:p>
          <a:endParaRPr lang="en-US"/>
        </a:p>
      </dgm:t>
    </dgm:pt>
    <dgm:pt modelId="{F347BDBF-5ACD-B044-B435-4C26359345FD}" type="pres">
      <dgm:prSet presAssocID="{E01192E1-F8B4-214F-8740-B49EE1E6E669}" presName="hierChild3" presStyleCnt="0"/>
      <dgm:spPr/>
      <dgm:t>
        <a:bodyPr/>
        <a:lstStyle/>
        <a:p>
          <a:endParaRPr lang="en-US"/>
        </a:p>
      </dgm:t>
    </dgm:pt>
    <dgm:pt modelId="{51BB6A0C-6C45-E64F-BBCC-4C1FD615D1EE}" type="pres">
      <dgm:prSet presAssocID="{DA8B8790-71A6-7A4A-95F9-FB4440F0840A}" presName="Name19" presStyleLbl="parChTrans1D3" presStyleIdx="0" presStyleCnt="3"/>
      <dgm:spPr/>
      <dgm:t>
        <a:bodyPr/>
        <a:lstStyle/>
        <a:p>
          <a:endParaRPr lang="en-US"/>
        </a:p>
      </dgm:t>
    </dgm:pt>
    <dgm:pt modelId="{07BA171B-AE8A-DF49-BC9B-3782BF708BCA}" type="pres">
      <dgm:prSet presAssocID="{A5F0DDE1-9AAD-3D46-B4E9-5659128C73F5}" presName="Name21" presStyleCnt="0"/>
      <dgm:spPr/>
      <dgm:t>
        <a:bodyPr/>
        <a:lstStyle/>
        <a:p>
          <a:endParaRPr lang="en-US"/>
        </a:p>
      </dgm:t>
    </dgm:pt>
    <dgm:pt modelId="{B4B27552-B07C-EB4B-9FEE-E9E4ABBBD964}" type="pres">
      <dgm:prSet presAssocID="{A5F0DDE1-9AAD-3D46-B4E9-5659128C73F5}" presName="level2Shape" presStyleLbl="node3" presStyleIdx="0" presStyleCnt="3" custLinFactNeighborX="1123" custLinFactNeighborY="53559"/>
      <dgm:spPr/>
      <dgm:t>
        <a:bodyPr/>
        <a:lstStyle/>
        <a:p>
          <a:endParaRPr lang="en-US"/>
        </a:p>
      </dgm:t>
    </dgm:pt>
    <dgm:pt modelId="{54F522BE-F7B5-0D48-B69F-63F90F0CCFB4}" type="pres">
      <dgm:prSet presAssocID="{A5F0DDE1-9AAD-3D46-B4E9-5659128C73F5}" presName="hierChild3" presStyleCnt="0"/>
      <dgm:spPr/>
      <dgm:t>
        <a:bodyPr/>
        <a:lstStyle/>
        <a:p>
          <a:endParaRPr lang="en-US"/>
        </a:p>
      </dgm:t>
    </dgm:pt>
    <dgm:pt modelId="{059633F4-B363-514D-8F25-23F691D5AE42}" type="pres">
      <dgm:prSet presAssocID="{FF643C02-0433-7B46-BD75-56D5269D8D7F}" presName="Name19" presStyleLbl="parChTrans1D3" presStyleIdx="1" presStyleCnt="3"/>
      <dgm:spPr/>
      <dgm:t>
        <a:bodyPr/>
        <a:lstStyle/>
        <a:p>
          <a:endParaRPr lang="en-US"/>
        </a:p>
      </dgm:t>
    </dgm:pt>
    <dgm:pt modelId="{DB8381C3-D589-C94F-AC4F-7ACBE60A48CF}" type="pres">
      <dgm:prSet presAssocID="{84EF745C-250B-544E-9AB2-A52C4C60873A}" presName="Name21" presStyleCnt="0"/>
      <dgm:spPr/>
      <dgm:t>
        <a:bodyPr/>
        <a:lstStyle/>
        <a:p>
          <a:endParaRPr lang="en-US"/>
        </a:p>
      </dgm:t>
    </dgm:pt>
    <dgm:pt modelId="{452D8109-BA94-F84F-B42C-E784A620DFC7}" type="pres">
      <dgm:prSet presAssocID="{84EF745C-250B-544E-9AB2-A52C4C60873A}" presName="level2Shape" presStyleLbl="node3" presStyleIdx="1" presStyleCnt="3" custLinFactNeighborX="1123" custLinFactNeighborY="53559"/>
      <dgm:spPr/>
      <dgm:t>
        <a:bodyPr/>
        <a:lstStyle/>
        <a:p>
          <a:endParaRPr lang="en-US"/>
        </a:p>
      </dgm:t>
    </dgm:pt>
    <dgm:pt modelId="{DA466BCD-B1B8-C64F-BB47-1A89733607F1}" type="pres">
      <dgm:prSet presAssocID="{84EF745C-250B-544E-9AB2-A52C4C60873A}" presName="hierChild3" presStyleCnt="0"/>
      <dgm:spPr/>
      <dgm:t>
        <a:bodyPr/>
        <a:lstStyle/>
        <a:p>
          <a:endParaRPr lang="en-US"/>
        </a:p>
      </dgm:t>
    </dgm:pt>
    <dgm:pt modelId="{4AED32B9-F302-774C-8C13-B0943C81B0FC}" type="pres">
      <dgm:prSet presAssocID="{4B4E141B-7AED-8440-94EE-19EF70028615}" presName="Name19" presStyleLbl="parChTrans1D2" presStyleIdx="1" presStyleCnt="2"/>
      <dgm:spPr/>
      <dgm:t>
        <a:bodyPr/>
        <a:lstStyle/>
        <a:p>
          <a:endParaRPr lang="en-US"/>
        </a:p>
      </dgm:t>
    </dgm:pt>
    <dgm:pt modelId="{51D37D52-781C-294D-B865-93FBBCEA7293}" type="pres">
      <dgm:prSet presAssocID="{62ADDCAA-00D8-B946-9573-54FC2F85890F}" presName="Name21" presStyleCnt="0"/>
      <dgm:spPr/>
      <dgm:t>
        <a:bodyPr/>
        <a:lstStyle/>
        <a:p>
          <a:endParaRPr lang="en-US"/>
        </a:p>
      </dgm:t>
    </dgm:pt>
    <dgm:pt modelId="{FC1CEB30-9053-1148-AE8A-9797506D1E9B}" type="pres">
      <dgm:prSet presAssocID="{62ADDCAA-00D8-B946-9573-54FC2F85890F}" presName="level2Shape" presStyleLbl="node2" presStyleIdx="1" presStyleCnt="2" custScaleX="122675" custLinFactNeighborX="-1123"/>
      <dgm:spPr/>
      <dgm:t>
        <a:bodyPr/>
        <a:lstStyle/>
        <a:p>
          <a:endParaRPr lang="en-US"/>
        </a:p>
      </dgm:t>
    </dgm:pt>
    <dgm:pt modelId="{9BF08E0B-8CF9-1F43-83FB-72E2335C1226}" type="pres">
      <dgm:prSet presAssocID="{62ADDCAA-00D8-B946-9573-54FC2F85890F}" presName="hierChild3" presStyleCnt="0"/>
      <dgm:spPr/>
      <dgm:t>
        <a:bodyPr/>
        <a:lstStyle/>
        <a:p>
          <a:endParaRPr lang="en-US"/>
        </a:p>
      </dgm:t>
    </dgm:pt>
    <dgm:pt modelId="{DE577C81-4AF6-5A4F-95D7-318053B45ED6}" type="pres">
      <dgm:prSet presAssocID="{05B86810-7251-1A48-A492-3C5DB449C72C}" presName="Name19" presStyleLbl="parChTrans1D3" presStyleIdx="2" presStyleCnt="3"/>
      <dgm:spPr/>
      <dgm:t>
        <a:bodyPr/>
        <a:lstStyle/>
        <a:p>
          <a:endParaRPr lang="en-US"/>
        </a:p>
      </dgm:t>
    </dgm:pt>
    <dgm:pt modelId="{C90659A6-5BE4-244D-AE52-A5D4BC27423B}" type="pres">
      <dgm:prSet presAssocID="{BD9BC2B6-3AC9-1248-B566-6DB972DB03B0}" presName="Name21" presStyleCnt="0"/>
      <dgm:spPr/>
      <dgm:t>
        <a:bodyPr/>
        <a:lstStyle/>
        <a:p>
          <a:endParaRPr lang="en-US"/>
        </a:p>
      </dgm:t>
    </dgm:pt>
    <dgm:pt modelId="{613BE767-4ECA-AF47-AD39-CF527FB1630F}" type="pres">
      <dgm:prSet presAssocID="{BD9BC2B6-3AC9-1248-B566-6DB972DB03B0}" presName="level2Shape" presStyleLbl="node3" presStyleIdx="2" presStyleCnt="3" custLinFactNeighborX="-1123" custLinFactNeighborY="53559"/>
      <dgm:spPr/>
      <dgm:t>
        <a:bodyPr/>
        <a:lstStyle/>
        <a:p>
          <a:endParaRPr lang="en-US"/>
        </a:p>
      </dgm:t>
    </dgm:pt>
    <dgm:pt modelId="{EB164B16-24BC-FF45-8D41-00F541A33FA8}" type="pres">
      <dgm:prSet presAssocID="{BD9BC2B6-3AC9-1248-B566-6DB972DB03B0}" presName="hierChild3" presStyleCnt="0"/>
      <dgm:spPr/>
      <dgm:t>
        <a:bodyPr/>
        <a:lstStyle/>
        <a:p>
          <a:endParaRPr lang="en-US"/>
        </a:p>
      </dgm:t>
    </dgm:pt>
    <dgm:pt modelId="{96FFF51C-FA74-9C4A-93C4-D326685D927B}" type="pres">
      <dgm:prSet presAssocID="{DCD8D947-2C88-4D4E-A673-36660221008E}" presName="bgShapesFlow" presStyleCnt="0"/>
      <dgm:spPr/>
      <dgm:t>
        <a:bodyPr/>
        <a:lstStyle/>
        <a:p>
          <a:endParaRPr lang="en-US"/>
        </a:p>
      </dgm:t>
    </dgm:pt>
    <dgm:pt modelId="{6CAA77CA-E0B7-ED4A-A2A8-7184DA22AFBA}" type="pres">
      <dgm:prSet presAssocID="{6C34CDD9-ED77-E14C-8A79-D974EE343485}" presName="rectComp" presStyleCnt="0"/>
      <dgm:spPr/>
      <dgm:t>
        <a:bodyPr/>
        <a:lstStyle/>
        <a:p>
          <a:endParaRPr lang="en-US"/>
        </a:p>
      </dgm:t>
    </dgm:pt>
    <dgm:pt modelId="{1E16796C-D47C-9047-9341-44EA438A1C41}" type="pres">
      <dgm:prSet presAssocID="{6C34CDD9-ED77-E14C-8A79-D974EE343485}" presName="bgRect" presStyleLbl="bgShp" presStyleIdx="0" presStyleCnt="3"/>
      <dgm:spPr/>
      <dgm:t>
        <a:bodyPr/>
        <a:lstStyle/>
        <a:p>
          <a:endParaRPr lang="en-US"/>
        </a:p>
      </dgm:t>
    </dgm:pt>
    <dgm:pt modelId="{F6CF3572-36C7-CE41-8DE3-04B2EA4CB844}" type="pres">
      <dgm:prSet presAssocID="{6C34CDD9-ED77-E14C-8A79-D974EE343485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AC081-1EEE-8F45-AB0E-6B7B5EDBBF29}" type="pres">
      <dgm:prSet presAssocID="{6C34CDD9-ED77-E14C-8A79-D974EE343485}" presName="spComp" presStyleCnt="0"/>
      <dgm:spPr/>
      <dgm:t>
        <a:bodyPr/>
        <a:lstStyle/>
        <a:p>
          <a:endParaRPr lang="en-US"/>
        </a:p>
      </dgm:t>
    </dgm:pt>
    <dgm:pt modelId="{816930E3-2335-4F4B-BF16-CCC334793EB4}" type="pres">
      <dgm:prSet presAssocID="{6C34CDD9-ED77-E14C-8A79-D974EE343485}" presName="vSp" presStyleCnt="0"/>
      <dgm:spPr/>
      <dgm:t>
        <a:bodyPr/>
        <a:lstStyle/>
        <a:p>
          <a:endParaRPr lang="en-US"/>
        </a:p>
      </dgm:t>
    </dgm:pt>
    <dgm:pt modelId="{EB7310C9-75F4-C64C-9E58-3F3EBAB477BE}" type="pres">
      <dgm:prSet presAssocID="{61EF8EA5-37DF-0844-AA59-3274F80D0D01}" presName="rectComp" presStyleCnt="0"/>
      <dgm:spPr/>
      <dgm:t>
        <a:bodyPr/>
        <a:lstStyle/>
        <a:p>
          <a:endParaRPr lang="en-US"/>
        </a:p>
      </dgm:t>
    </dgm:pt>
    <dgm:pt modelId="{1D23E206-0074-C542-B7D4-35684AEF1FDE}" type="pres">
      <dgm:prSet presAssocID="{61EF8EA5-37DF-0844-AA59-3274F80D0D01}" presName="bgRect" presStyleLbl="bgShp" presStyleIdx="1" presStyleCnt="3"/>
      <dgm:spPr/>
      <dgm:t>
        <a:bodyPr/>
        <a:lstStyle/>
        <a:p>
          <a:endParaRPr lang="en-US"/>
        </a:p>
      </dgm:t>
    </dgm:pt>
    <dgm:pt modelId="{CD5673AE-F0C2-154D-B9B9-1DAD9A5199ED}" type="pres">
      <dgm:prSet presAssocID="{61EF8EA5-37DF-0844-AA59-3274F80D0D01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6AEDA-9751-8F40-8229-77B35E649C40}" type="pres">
      <dgm:prSet presAssocID="{61EF8EA5-37DF-0844-AA59-3274F80D0D01}" presName="spComp" presStyleCnt="0"/>
      <dgm:spPr/>
      <dgm:t>
        <a:bodyPr/>
        <a:lstStyle/>
        <a:p>
          <a:endParaRPr lang="en-US"/>
        </a:p>
      </dgm:t>
    </dgm:pt>
    <dgm:pt modelId="{0B34FE57-B5D1-B74D-AF4D-EF243B51083B}" type="pres">
      <dgm:prSet presAssocID="{61EF8EA5-37DF-0844-AA59-3274F80D0D01}" presName="vSp" presStyleCnt="0"/>
      <dgm:spPr/>
      <dgm:t>
        <a:bodyPr/>
        <a:lstStyle/>
        <a:p>
          <a:endParaRPr lang="en-US"/>
        </a:p>
      </dgm:t>
    </dgm:pt>
    <dgm:pt modelId="{99CBD61F-CD83-F74C-A636-85F7FE0DD7DD}" type="pres">
      <dgm:prSet presAssocID="{C1E817D3-C24B-BF4B-A598-E6BAA876D880}" presName="rectComp" presStyleCnt="0"/>
      <dgm:spPr/>
      <dgm:t>
        <a:bodyPr/>
        <a:lstStyle/>
        <a:p>
          <a:endParaRPr lang="en-US"/>
        </a:p>
      </dgm:t>
    </dgm:pt>
    <dgm:pt modelId="{4E09BA0D-5465-5A4A-8992-DCBF4E70398A}" type="pres">
      <dgm:prSet presAssocID="{C1E817D3-C24B-BF4B-A598-E6BAA876D880}" presName="bgRect" presStyleLbl="bgShp" presStyleIdx="2" presStyleCnt="3"/>
      <dgm:spPr/>
      <dgm:t>
        <a:bodyPr/>
        <a:lstStyle/>
        <a:p>
          <a:endParaRPr lang="en-US"/>
        </a:p>
      </dgm:t>
    </dgm:pt>
    <dgm:pt modelId="{08E4DF48-E275-974F-BF5E-7DB45ABFCD5E}" type="pres">
      <dgm:prSet presAssocID="{C1E817D3-C24B-BF4B-A598-E6BAA876D880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0D7CA8-A85D-49B7-89CF-58C979F2EA9C}" type="presOf" srcId="{E01192E1-F8B4-214F-8740-B49EE1E6E669}" destId="{17BCFA66-643C-2348-962C-46A343A733D4}" srcOrd="0" destOrd="0" presId="urn:microsoft.com/office/officeart/2005/8/layout/hierarchy6"/>
    <dgm:cxn modelId="{80B14CA5-1792-4573-A17D-81E23848F404}" type="presOf" srcId="{62ADDCAA-00D8-B946-9573-54FC2F85890F}" destId="{FC1CEB30-9053-1148-AE8A-9797506D1E9B}" srcOrd="0" destOrd="0" presId="urn:microsoft.com/office/officeart/2005/8/layout/hierarchy6"/>
    <dgm:cxn modelId="{0D1F46E6-DDEA-4E4E-B23A-FCDFCE049B88}" type="presOf" srcId="{6C34CDD9-ED77-E14C-8A79-D974EE343485}" destId="{F6CF3572-36C7-CE41-8DE3-04B2EA4CB844}" srcOrd="1" destOrd="0" presId="urn:microsoft.com/office/officeart/2005/8/layout/hierarchy6"/>
    <dgm:cxn modelId="{72D4B1B5-7572-934A-BF9B-82BE8FC45558}" srcId="{DCD8D947-2C88-4D4E-A673-36660221008E}" destId="{6C34CDD9-ED77-E14C-8A79-D974EE343485}" srcOrd="1" destOrd="0" parTransId="{8275BBE6-5BEB-2A47-9294-79B489A77860}" sibTransId="{26431C66-9F13-9F41-A88A-CDCEC46F7990}"/>
    <dgm:cxn modelId="{EB754CBC-DEBF-43EB-8275-0D1E309E0BC5}" type="presOf" srcId="{4B4E141B-7AED-8440-94EE-19EF70028615}" destId="{4AED32B9-F302-774C-8C13-B0943C81B0FC}" srcOrd="0" destOrd="0" presId="urn:microsoft.com/office/officeart/2005/8/layout/hierarchy6"/>
    <dgm:cxn modelId="{919A3D51-21FA-4BC7-A7D2-86649F16C65A}" type="presOf" srcId="{DCD8D947-2C88-4D4E-A673-36660221008E}" destId="{EC2A039D-DDF0-3B4C-BDC3-E14FDA92294E}" srcOrd="0" destOrd="0" presId="urn:microsoft.com/office/officeart/2005/8/layout/hierarchy6"/>
    <dgm:cxn modelId="{594904A8-3198-4E78-B4C8-50376AA9335D}" type="presOf" srcId="{DA8B8790-71A6-7A4A-95F9-FB4440F0840A}" destId="{51BB6A0C-6C45-E64F-BBCC-4C1FD615D1EE}" srcOrd="0" destOrd="0" presId="urn:microsoft.com/office/officeart/2005/8/layout/hierarchy6"/>
    <dgm:cxn modelId="{C044D4DA-1831-0D44-9ADE-532F7090FBA8}" srcId="{62ADDCAA-00D8-B946-9573-54FC2F85890F}" destId="{BD9BC2B6-3AC9-1248-B566-6DB972DB03B0}" srcOrd="0" destOrd="0" parTransId="{05B86810-7251-1A48-A492-3C5DB449C72C}" sibTransId="{E5D6A8BE-48B2-FF47-93EE-6411F4741F1F}"/>
    <dgm:cxn modelId="{1D09876D-6640-458E-9915-0F177B14D6DF}" type="presOf" srcId="{A5F0DDE1-9AAD-3D46-B4E9-5659128C73F5}" destId="{B4B27552-B07C-EB4B-9FEE-E9E4ABBBD964}" srcOrd="0" destOrd="0" presId="urn:microsoft.com/office/officeart/2005/8/layout/hierarchy6"/>
    <dgm:cxn modelId="{8C172C8C-E151-4077-BD87-0C721E7E462F}" type="presOf" srcId="{FFC86AE7-8621-744A-9C1E-ABEBFB567280}" destId="{08CC354D-4244-BB42-8C96-068E4B560FF2}" srcOrd="0" destOrd="0" presId="urn:microsoft.com/office/officeart/2005/8/layout/hierarchy6"/>
    <dgm:cxn modelId="{86C92932-C8B4-4D8A-96E6-CB840230FAD5}" type="presOf" srcId="{C1E817D3-C24B-BF4B-A598-E6BAA876D880}" destId="{08E4DF48-E275-974F-BF5E-7DB45ABFCD5E}" srcOrd="1" destOrd="0" presId="urn:microsoft.com/office/officeart/2005/8/layout/hierarchy6"/>
    <dgm:cxn modelId="{6182BBC9-A7C2-A04F-9BAC-4279777D519A}" srcId="{335E153F-984F-CF4B-BFBD-C13052BBE8FD}" destId="{62ADDCAA-00D8-B946-9573-54FC2F85890F}" srcOrd="1" destOrd="0" parTransId="{4B4E141B-7AED-8440-94EE-19EF70028615}" sibTransId="{154583D1-2D1A-0A40-82CF-2FDF6110044B}"/>
    <dgm:cxn modelId="{69316DA9-8606-456B-9CE3-65D31B020FD0}" type="presOf" srcId="{FF643C02-0433-7B46-BD75-56D5269D8D7F}" destId="{059633F4-B363-514D-8F25-23F691D5AE42}" srcOrd="0" destOrd="0" presId="urn:microsoft.com/office/officeart/2005/8/layout/hierarchy6"/>
    <dgm:cxn modelId="{81133E4F-838B-4E1C-A79B-3DA7BD4CB078}" type="presOf" srcId="{61EF8EA5-37DF-0844-AA59-3274F80D0D01}" destId="{1D23E206-0074-C542-B7D4-35684AEF1FDE}" srcOrd="0" destOrd="0" presId="urn:microsoft.com/office/officeart/2005/8/layout/hierarchy6"/>
    <dgm:cxn modelId="{FE900B49-1718-4F92-B765-06508D3FE286}" type="presOf" srcId="{6C34CDD9-ED77-E14C-8A79-D974EE343485}" destId="{1E16796C-D47C-9047-9341-44EA438A1C41}" srcOrd="0" destOrd="0" presId="urn:microsoft.com/office/officeart/2005/8/layout/hierarchy6"/>
    <dgm:cxn modelId="{70CDEC12-167E-4D04-A614-8E9DA2296B68}" type="presOf" srcId="{BD9BC2B6-3AC9-1248-B566-6DB972DB03B0}" destId="{613BE767-4ECA-AF47-AD39-CF527FB1630F}" srcOrd="0" destOrd="0" presId="urn:microsoft.com/office/officeart/2005/8/layout/hierarchy6"/>
    <dgm:cxn modelId="{DD699C25-1BD0-6543-B662-1AE36D2F7850}" srcId="{DCD8D947-2C88-4D4E-A673-36660221008E}" destId="{61EF8EA5-37DF-0844-AA59-3274F80D0D01}" srcOrd="2" destOrd="0" parTransId="{39257732-43FD-8F4C-9697-63C1EEA98E01}" sibTransId="{91602FB6-5C44-4D4E-BDAA-CBD7CD933A1C}"/>
    <dgm:cxn modelId="{6C902113-6647-46C9-A20C-76B1BCF02594}" type="presOf" srcId="{84EF745C-250B-544E-9AB2-A52C4C60873A}" destId="{452D8109-BA94-F84F-B42C-E784A620DFC7}" srcOrd="0" destOrd="0" presId="urn:microsoft.com/office/officeart/2005/8/layout/hierarchy6"/>
    <dgm:cxn modelId="{A8308352-081D-4370-BBB3-5AF197AAAA46}" type="presOf" srcId="{335E153F-984F-CF4B-BFBD-C13052BBE8FD}" destId="{6DF89A27-004D-ED4F-B493-18AF57295ED0}" srcOrd="0" destOrd="0" presId="urn:microsoft.com/office/officeart/2005/8/layout/hierarchy6"/>
    <dgm:cxn modelId="{9B872552-3DE2-4E7C-AD0E-B850D9F9E464}" type="presOf" srcId="{C1E817D3-C24B-BF4B-A598-E6BAA876D880}" destId="{4E09BA0D-5465-5A4A-8992-DCBF4E70398A}" srcOrd="0" destOrd="0" presId="urn:microsoft.com/office/officeart/2005/8/layout/hierarchy6"/>
    <dgm:cxn modelId="{9343AACC-C406-4799-BB92-86CA663FADA3}" type="presOf" srcId="{05B86810-7251-1A48-A492-3C5DB449C72C}" destId="{DE577C81-4AF6-5A4F-95D7-318053B45ED6}" srcOrd="0" destOrd="0" presId="urn:microsoft.com/office/officeart/2005/8/layout/hierarchy6"/>
    <dgm:cxn modelId="{C4CCC616-7C79-1041-A310-4A95F5602E93}" srcId="{335E153F-984F-CF4B-BFBD-C13052BBE8FD}" destId="{E01192E1-F8B4-214F-8740-B49EE1E6E669}" srcOrd="0" destOrd="0" parTransId="{FFC86AE7-8621-744A-9C1E-ABEBFB567280}" sibTransId="{D5179BDD-A094-B44A-9519-8EE112532828}"/>
    <dgm:cxn modelId="{83C4C8DF-8D60-E14E-BDF7-D73AEA6F04BE}" srcId="{E01192E1-F8B4-214F-8740-B49EE1E6E669}" destId="{A5F0DDE1-9AAD-3D46-B4E9-5659128C73F5}" srcOrd="0" destOrd="0" parTransId="{DA8B8790-71A6-7A4A-95F9-FB4440F0840A}" sibTransId="{00D1A202-5F31-FD44-906A-1F58DC2990B7}"/>
    <dgm:cxn modelId="{B3B31CE3-9D93-4E07-A3C4-738C91E02B90}" type="presOf" srcId="{61EF8EA5-37DF-0844-AA59-3274F80D0D01}" destId="{CD5673AE-F0C2-154D-B9B9-1DAD9A5199ED}" srcOrd="1" destOrd="0" presId="urn:microsoft.com/office/officeart/2005/8/layout/hierarchy6"/>
    <dgm:cxn modelId="{559C72F0-81C6-E147-843C-4F76B3753736}" srcId="{DCD8D947-2C88-4D4E-A673-36660221008E}" destId="{335E153F-984F-CF4B-BFBD-C13052BBE8FD}" srcOrd="0" destOrd="0" parTransId="{0EA3E051-1286-8D45-BF76-A532FE4DFC4E}" sibTransId="{7E84A8D2-ED4D-3745-9A18-622FDB1129C8}"/>
    <dgm:cxn modelId="{4110B36C-4F0E-284F-931C-97A488DC47B4}" srcId="{E01192E1-F8B4-214F-8740-B49EE1E6E669}" destId="{84EF745C-250B-544E-9AB2-A52C4C60873A}" srcOrd="1" destOrd="0" parTransId="{FF643C02-0433-7B46-BD75-56D5269D8D7F}" sibTransId="{D1C8E533-11F7-6047-B189-7EF8E55CE672}"/>
    <dgm:cxn modelId="{55797371-4392-E241-94B2-EAD97BB77EB9}" srcId="{DCD8D947-2C88-4D4E-A673-36660221008E}" destId="{C1E817D3-C24B-BF4B-A598-E6BAA876D880}" srcOrd="3" destOrd="0" parTransId="{B19519FF-D7A1-E847-AD11-08EC76AEB408}" sibTransId="{7AE69E4C-BCA4-E447-85CB-F065448FAF0C}"/>
    <dgm:cxn modelId="{D303D125-A8E7-43FE-918B-C5A583D883F1}" type="presParOf" srcId="{EC2A039D-DDF0-3B4C-BDC3-E14FDA92294E}" destId="{642A5E22-E3BC-A449-9B04-C7218C02135F}" srcOrd="0" destOrd="0" presId="urn:microsoft.com/office/officeart/2005/8/layout/hierarchy6"/>
    <dgm:cxn modelId="{D0F0BCC2-4AC7-4EFE-BD5A-93B0D53F914B}" type="presParOf" srcId="{642A5E22-E3BC-A449-9B04-C7218C02135F}" destId="{AD702FBF-0A56-A24D-B6A2-0A6593D47BB6}" srcOrd="0" destOrd="0" presId="urn:microsoft.com/office/officeart/2005/8/layout/hierarchy6"/>
    <dgm:cxn modelId="{945A17B0-6C58-47D2-B310-79278E0FCD07}" type="presParOf" srcId="{642A5E22-E3BC-A449-9B04-C7218C02135F}" destId="{7C1C0DCD-429E-3D4D-A2FA-981A2D21006F}" srcOrd="1" destOrd="0" presId="urn:microsoft.com/office/officeart/2005/8/layout/hierarchy6"/>
    <dgm:cxn modelId="{7F04A09C-2B32-45D0-84E3-329D87F3FA30}" type="presParOf" srcId="{7C1C0DCD-429E-3D4D-A2FA-981A2D21006F}" destId="{40A77923-72DF-C14B-87F7-24F4A68F4B73}" srcOrd="0" destOrd="0" presId="urn:microsoft.com/office/officeart/2005/8/layout/hierarchy6"/>
    <dgm:cxn modelId="{D377732F-9EE6-44F0-9A5E-28BF38265B8C}" type="presParOf" srcId="{40A77923-72DF-C14B-87F7-24F4A68F4B73}" destId="{6DF89A27-004D-ED4F-B493-18AF57295ED0}" srcOrd="0" destOrd="0" presId="urn:microsoft.com/office/officeart/2005/8/layout/hierarchy6"/>
    <dgm:cxn modelId="{14E485E5-779E-421D-A89A-10331B32E626}" type="presParOf" srcId="{40A77923-72DF-C14B-87F7-24F4A68F4B73}" destId="{4F1F810E-1925-2C47-BDC3-117F1D29B2BD}" srcOrd="1" destOrd="0" presId="urn:microsoft.com/office/officeart/2005/8/layout/hierarchy6"/>
    <dgm:cxn modelId="{3E9B3907-8965-4E3D-AA70-1192336943AF}" type="presParOf" srcId="{4F1F810E-1925-2C47-BDC3-117F1D29B2BD}" destId="{08CC354D-4244-BB42-8C96-068E4B560FF2}" srcOrd="0" destOrd="0" presId="urn:microsoft.com/office/officeart/2005/8/layout/hierarchy6"/>
    <dgm:cxn modelId="{D2E259E4-F0AE-4BE6-810B-62EEF2F40089}" type="presParOf" srcId="{4F1F810E-1925-2C47-BDC3-117F1D29B2BD}" destId="{98321C33-B1FA-2E43-93AD-95773381C726}" srcOrd="1" destOrd="0" presId="urn:microsoft.com/office/officeart/2005/8/layout/hierarchy6"/>
    <dgm:cxn modelId="{53B7EDF3-6546-4A12-ACC9-70C8FA25B945}" type="presParOf" srcId="{98321C33-B1FA-2E43-93AD-95773381C726}" destId="{17BCFA66-643C-2348-962C-46A343A733D4}" srcOrd="0" destOrd="0" presId="urn:microsoft.com/office/officeart/2005/8/layout/hierarchy6"/>
    <dgm:cxn modelId="{3BB4C9BE-2F80-4298-99BC-A0700C7459F4}" type="presParOf" srcId="{98321C33-B1FA-2E43-93AD-95773381C726}" destId="{F347BDBF-5ACD-B044-B435-4C26359345FD}" srcOrd="1" destOrd="0" presId="urn:microsoft.com/office/officeart/2005/8/layout/hierarchy6"/>
    <dgm:cxn modelId="{7B4FCDCA-749C-49C8-AE57-7AE0CF6DA496}" type="presParOf" srcId="{F347BDBF-5ACD-B044-B435-4C26359345FD}" destId="{51BB6A0C-6C45-E64F-BBCC-4C1FD615D1EE}" srcOrd="0" destOrd="0" presId="urn:microsoft.com/office/officeart/2005/8/layout/hierarchy6"/>
    <dgm:cxn modelId="{650532A0-6FE9-43CC-A98C-09390BFF805E}" type="presParOf" srcId="{F347BDBF-5ACD-B044-B435-4C26359345FD}" destId="{07BA171B-AE8A-DF49-BC9B-3782BF708BCA}" srcOrd="1" destOrd="0" presId="urn:microsoft.com/office/officeart/2005/8/layout/hierarchy6"/>
    <dgm:cxn modelId="{980BBEFD-4763-48EF-98FA-724E16CB2127}" type="presParOf" srcId="{07BA171B-AE8A-DF49-BC9B-3782BF708BCA}" destId="{B4B27552-B07C-EB4B-9FEE-E9E4ABBBD964}" srcOrd="0" destOrd="0" presId="urn:microsoft.com/office/officeart/2005/8/layout/hierarchy6"/>
    <dgm:cxn modelId="{6B2AF7DF-24D2-4E7D-A61D-784A5C309AB1}" type="presParOf" srcId="{07BA171B-AE8A-DF49-BC9B-3782BF708BCA}" destId="{54F522BE-F7B5-0D48-B69F-63F90F0CCFB4}" srcOrd="1" destOrd="0" presId="urn:microsoft.com/office/officeart/2005/8/layout/hierarchy6"/>
    <dgm:cxn modelId="{B05F46B4-3406-4D92-A59C-19B9E234E8F8}" type="presParOf" srcId="{F347BDBF-5ACD-B044-B435-4C26359345FD}" destId="{059633F4-B363-514D-8F25-23F691D5AE42}" srcOrd="2" destOrd="0" presId="urn:microsoft.com/office/officeart/2005/8/layout/hierarchy6"/>
    <dgm:cxn modelId="{7A4E1AD4-B7CE-4857-A469-9CE140447764}" type="presParOf" srcId="{F347BDBF-5ACD-B044-B435-4C26359345FD}" destId="{DB8381C3-D589-C94F-AC4F-7ACBE60A48CF}" srcOrd="3" destOrd="0" presId="urn:microsoft.com/office/officeart/2005/8/layout/hierarchy6"/>
    <dgm:cxn modelId="{45846353-9BF6-4849-A1C9-B6789D45F4D8}" type="presParOf" srcId="{DB8381C3-D589-C94F-AC4F-7ACBE60A48CF}" destId="{452D8109-BA94-F84F-B42C-E784A620DFC7}" srcOrd="0" destOrd="0" presId="urn:microsoft.com/office/officeart/2005/8/layout/hierarchy6"/>
    <dgm:cxn modelId="{2BDC2AC5-22E8-49B6-9B08-85ECE8CF5FD0}" type="presParOf" srcId="{DB8381C3-D589-C94F-AC4F-7ACBE60A48CF}" destId="{DA466BCD-B1B8-C64F-BB47-1A89733607F1}" srcOrd="1" destOrd="0" presId="urn:microsoft.com/office/officeart/2005/8/layout/hierarchy6"/>
    <dgm:cxn modelId="{86735A35-4A17-4F08-8916-B4DFB30F1BC0}" type="presParOf" srcId="{4F1F810E-1925-2C47-BDC3-117F1D29B2BD}" destId="{4AED32B9-F302-774C-8C13-B0943C81B0FC}" srcOrd="2" destOrd="0" presId="urn:microsoft.com/office/officeart/2005/8/layout/hierarchy6"/>
    <dgm:cxn modelId="{884984B9-F280-495C-8B52-4F649C2D552B}" type="presParOf" srcId="{4F1F810E-1925-2C47-BDC3-117F1D29B2BD}" destId="{51D37D52-781C-294D-B865-93FBBCEA7293}" srcOrd="3" destOrd="0" presId="urn:microsoft.com/office/officeart/2005/8/layout/hierarchy6"/>
    <dgm:cxn modelId="{141585D6-C6D7-4094-9CB5-7CA2FB4FD778}" type="presParOf" srcId="{51D37D52-781C-294D-B865-93FBBCEA7293}" destId="{FC1CEB30-9053-1148-AE8A-9797506D1E9B}" srcOrd="0" destOrd="0" presId="urn:microsoft.com/office/officeart/2005/8/layout/hierarchy6"/>
    <dgm:cxn modelId="{270AA06B-0A09-4306-9E44-00D89505C3D0}" type="presParOf" srcId="{51D37D52-781C-294D-B865-93FBBCEA7293}" destId="{9BF08E0B-8CF9-1F43-83FB-72E2335C1226}" srcOrd="1" destOrd="0" presId="urn:microsoft.com/office/officeart/2005/8/layout/hierarchy6"/>
    <dgm:cxn modelId="{A5478FE6-5F95-45DE-A377-ECCBFFEEF5A5}" type="presParOf" srcId="{9BF08E0B-8CF9-1F43-83FB-72E2335C1226}" destId="{DE577C81-4AF6-5A4F-95D7-318053B45ED6}" srcOrd="0" destOrd="0" presId="urn:microsoft.com/office/officeart/2005/8/layout/hierarchy6"/>
    <dgm:cxn modelId="{80D3C7B0-C505-46D6-835C-6F52455BBAE2}" type="presParOf" srcId="{9BF08E0B-8CF9-1F43-83FB-72E2335C1226}" destId="{C90659A6-5BE4-244D-AE52-A5D4BC27423B}" srcOrd="1" destOrd="0" presId="urn:microsoft.com/office/officeart/2005/8/layout/hierarchy6"/>
    <dgm:cxn modelId="{EF0E5275-7CA2-4F0C-A4E2-CEE22CFECE95}" type="presParOf" srcId="{C90659A6-5BE4-244D-AE52-A5D4BC27423B}" destId="{613BE767-4ECA-AF47-AD39-CF527FB1630F}" srcOrd="0" destOrd="0" presId="urn:microsoft.com/office/officeart/2005/8/layout/hierarchy6"/>
    <dgm:cxn modelId="{2147F27A-AFCF-43EB-8698-47D2E123F447}" type="presParOf" srcId="{C90659A6-5BE4-244D-AE52-A5D4BC27423B}" destId="{EB164B16-24BC-FF45-8D41-00F541A33FA8}" srcOrd="1" destOrd="0" presId="urn:microsoft.com/office/officeart/2005/8/layout/hierarchy6"/>
    <dgm:cxn modelId="{C56C24CD-7B70-4B57-8095-54BDEBBE4836}" type="presParOf" srcId="{EC2A039D-DDF0-3B4C-BDC3-E14FDA92294E}" destId="{96FFF51C-FA74-9C4A-93C4-D326685D927B}" srcOrd="1" destOrd="0" presId="urn:microsoft.com/office/officeart/2005/8/layout/hierarchy6"/>
    <dgm:cxn modelId="{90A1E985-ED74-4619-A75D-1364BD9F6B1D}" type="presParOf" srcId="{96FFF51C-FA74-9C4A-93C4-D326685D927B}" destId="{6CAA77CA-E0B7-ED4A-A2A8-7184DA22AFBA}" srcOrd="0" destOrd="0" presId="urn:microsoft.com/office/officeart/2005/8/layout/hierarchy6"/>
    <dgm:cxn modelId="{28D0B381-638D-4F04-9F36-03D920B4CA4A}" type="presParOf" srcId="{6CAA77CA-E0B7-ED4A-A2A8-7184DA22AFBA}" destId="{1E16796C-D47C-9047-9341-44EA438A1C41}" srcOrd="0" destOrd="0" presId="urn:microsoft.com/office/officeart/2005/8/layout/hierarchy6"/>
    <dgm:cxn modelId="{EBAC8329-878C-4CE6-93DC-BD8E7BD8A8F4}" type="presParOf" srcId="{6CAA77CA-E0B7-ED4A-A2A8-7184DA22AFBA}" destId="{F6CF3572-36C7-CE41-8DE3-04B2EA4CB844}" srcOrd="1" destOrd="0" presId="urn:microsoft.com/office/officeart/2005/8/layout/hierarchy6"/>
    <dgm:cxn modelId="{25FBD850-D461-4237-BD2B-53D57E845985}" type="presParOf" srcId="{96FFF51C-FA74-9C4A-93C4-D326685D927B}" destId="{A64AC081-1EEE-8F45-AB0E-6B7B5EDBBF29}" srcOrd="1" destOrd="0" presId="urn:microsoft.com/office/officeart/2005/8/layout/hierarchy6"/>
    <dgm:cxn modelId="{820465B9-269E-4D3E-AA68-6A8714A0C55A}" type="presParOf" srcId="{A64AC081-1EEE-8F45-AB0E-6B7B5EDBBF29}" destId="{816930E3-2335-4F4B-BF16-CCC334793EB4}" srcOrd="0" destOrd="0" presId="urn:microsoft.com/office/officeart/2005/8/layout/hierarchy6"/>
    <dgm:cxn modelId="{E4BA905F-E924-4650-9AD4-FB84624DCAE5}" type="presParOf" srcId="{96FFF51C-FA74-9C4A-93C4-D326685D927B}" destId="{EB7310C9-75F4-C64C-9E58-3F3EBAB477BE}" srcOrd="2" destOrd="0" presId="urn:microsoft.com/office/officeart/2005/8/layout/hierarchy6"/>
    <dgm:cxn modelId="{9EF3BC09-9304-4B91-899A-B15F14FBF2D0}" type="presParOf" srcId="{EB7310C9-75F4-C64C-9E58-3F3EBAB477BE}" destId="{1D23E206-0074-C542-B7D4-35684AEF1FDE}" srcOrd="0" destOrd="0" presId="urn:microsoft.com/office/officeart/2005/8/layout/hierarchy6"/>
    <dgm:cxn modelId="{F2FADD1E-773F-4F99-AF90-8DC24410B0BD}" type="presParOf" srcId="{EB7310C9-75F4-C64C-9E58-3F3EBAB477BE}" destId="{CD5673AE-F0C2-154D-B9B9-1DAD9A5199ED}" srcOrd="1" destOrd="0" presId="urn:microsoft.com/office/officeart/2005/8/layout/hierarchy6"/>
    <dgm:cxn modelId="{BAA3F1EF-AA3F-44CE-967F-9C8F5A1FEDD5}" type="presParOf" srcId="{96FFF51C-FA74-9C4A-93C4-D326685D927B}" destId="{C376AEDA-9751-8F40-8229-77B35E649C40}" srcOrd="3" destOrd="0" presId="urn:microsoft.com/office/officeart/2005/8/layout/hierarchy6"/>
    <dgm:cxn modelId="{F909CAB7-7811-45E5-B2FD-EB5519D46268}" type="presParOf" srcId="{C376AEDA-9751-8F40-8229-77B35E649C40}" destId="{0B34FE57-B5D1-B74D-AF4D-EF243B51083B}" srcOrd="0" destOrd="0" presId="urn:microsoft.com/office/officeart/2005/8/layout/hierarchy6"/>
    <dgm:cxn modelId="{49F2B4E1-AB1E-479E-BC40-8F0D034C671E}" type="presParOf" srcId="{96FFF51C-FA74-9C4A-93C4-D326685D927B}" destId="{99CBD61F-CD83-F74C-A636-85F7FE0DD7DD}" srcOrd="4" destOrd="0" presId="urn:microsoft.com/office/officeart/2005/8/layout/hierarchy6"/>
    <dgm:cxn modelId="{20AF16E8-240A-453F-AE37-FC0B8366CA01}" type="presParOf" srcId="{99CBD61F-CD83-F74C-A636-85F7FE0DD7DD}" destId="{4E09BA0D-5465-5A4A-8992-DCBF4E70398A}" srcOrd="0" destOrd="0" presId="urn:microsoft.com/office/officeart/2005/8/layout/hierarchy6"/>
    <dgm:cxn modelId="{FDC4459D-AA3B-4A1D-B25D-5B9A611A7857}" type="presParOf" srcId="{99CBD61F-CD83-F74C-A636-85F7FE0DD7DD}" destId="{08E4DF48-E275-974F-BF5E-7DB45ABFCD5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784FA7-006B-3E4C-9012-A166BD254FDD}" type="doc">
      <dgm:prSet loTypeId="urn:microsoft.com/office/officeart/2005/8/layout/hierarchy6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671023-8491-4742-AED9-BAF33A361D9F}">
      <dgm:prSet phldrT="[Text]"/>
      <dgm:spPr/>
      <dgm:t>
        <a:bodyPr/>
        <a:lstStyle/>
        <a:p>
          <a:r>
            <a:rPr lang="en-US" dirty="0" err="1" smtClean="0"/>
            <a:t>NumericTable</a:t>
          </a:r>
          <a:endParaRPr lang="en-US" dirty="0" smtClean="0"/>
        </a:p>
        <a:p>
          <a:r>
            <a:rPr lang="en-US" dirty="0" err="1" smtClean="0"/>
            <a:t>DataCollection</a:t>
          </a:r>
          <a:endParaRPr lang="en-US" dirty="0" smtClean="0"/>
        </a:p>
        <a:p>
          <a:r>
            <a:rPr lang="en-US" dirty="0" smtClean="0"/>
            <a:t>…</a:t>
          </a:r>
          <a:endParaRPr lang="en-US" dirty="0"/>
        </a:p>
      </dgm:t>
    </dgm:pt>
    <dgm:pt modelId="{46552E19-386F-A341-B77F-5096FE5379D5}" type="parTrans" cxnId="{2E2AF448-984A-B74E-B432-F779A5C05721}">
      <dgm:prSet/>
      <dgm:spPr/>
      <dgm:t>
        <a:bodyPr/>
        <a:lstStyle/>
        <a:p>
          <a:endParaRPr lang="en-US"/>
        </a:p>
      </dgm:t>
    </dgm:pt>
    <dgm:pt modelId="{BB2828FA-0DD2-CE4C-AE20-5257D580106F}" type="sibTrans" cxnId="{2E2AF448-984A-B74E-B432-F779A5C05721}">
      <dgm:prSet/>
      <dgm:spPr/>
      <dgm:t>
        <a:bodyPr/>
        <a:lstStyle/>
        <a:p>
          <a:endParaRPr lang="en-US"/>
        </a:p>
      </dgm:t>
    </dgm:pt>
    <dgm:pt modelId="{39E35D16-53A9-0545-8A4D-8F799F48F956}">
      <dgm:prSet phldrT="[Text]" custT="1"/>
      <dgm:spPr/>
      <dgm:t>
        <a:bodyPr/>
        <a:lstStyle/>
        <a:p>
          <a:r>
            <a:rPr lang="en-US" sz="1100" dirty="0" err="1" smtClean="0"/>
            <a:t>AOSNumericTable</a:t>
          </a:r>
          <a:endParaRPr lang="en-US" sz="1100" dirty="0" smtClean="0"/>
        </a:p>
        <a:p>
          <a:r>
            <a:rPr lang="en-US" sz="1100" dirty="0" err="1" smtClean="0"/>
            <a:t>SOANumericTable</a:t>
          </a:r>
          <a:endParaRPr lang="en-US" sz="1100" dirty="0" smtClean="0"/>
        </a:p>
        <a:p>
          <a:r>
            <a:rPr lang="en-US" sz="1100" dirty="0" smtClean="0"/>
            <a:t>…</a:t>
          </a:r>
          <a:endParaRPr lang="en-US" sz="1100" dirty="0"/>
        </a:p>
      </dgm:t>
    </dgm:pt>
    <dgm:pt modelId="{02A78164-D084-3647-906C-6D6E71EC7DDF}" type="parTrans" cxnId="{335F68D0-E6CB-F14E-8BFC-E7DAB8AC6A20}">
      <dgm:prSet/>
      <dgm:spPr/>
      <dgm:t>
        <a:bodyPr/>
        <a:lstStyle/>
        <a:p>
          <a:endParaRPr lang="en-US"/>
        </a:p>
      </dgm:t>
    </dgm:pt>
    <dgm:pt modelId="{38579A4D-268B-0D4B-8099-925DB7208DDA}" type="sibTrans" cxnId="{335F68D0-E6CB-F14E-8BFC-E7DAB8AC6A20}">
      <dgm:prSet/>
      <dgm:spPr/>
      <dgm:t>
        <a:bodyPr/>
        <a:lstStyle/>
        <a:p>
          <a:endParaRPr lang="en-US"/>
        </a:p>
      </dgm:t>
    </dgm:pt>
    <dgm:pt modelId="{AF6C490E-E192-2B45-9E9C-17787F9E76E8}">
      <dgm:prSet phldrT="[Text]" custT="1"/>
      <dgm:spPr/>
      <dgm:t>
        <a:bodyPr/>
        <a:lstStyle/>
        <a:p>
          <a:r>
            <a:rPr lang="en-US" sz="1100" dirty="0" smtClean="0"/>
            <a:t>Matrix</a:t>
          </a:r>
        </a:p>
        <a:p>
          <a:r>
            <a:rPr lang="en-US" sz="1100" dirty="0" err="1" smtClean="0"/>
            <a:t>HomogenNumericTable</a:t>
          </a:r>
          <a:endParaRPr lang="en-US" sz="1100" dirty="0" smtClean="0"/>
        </a:p>
        <a:p>
          <a:r>
            <a:rPr lang="en-US" sz="1100" dirty="0" smtClean="0"/>
            <a:t>…</a:t>
          </a:r>
          <a:endParaRPr lang="en-US" sz="1100" dirty="0"/>
        </a:p>
      </dgm:t>
    </dgm:pt>
    <dgm:pt modelId="{695CCB20-B997-0B44-8403-5F4CD95FEFAD}" type="parTrans" cxnId="{4964C19F-FDEA-1446-8D47-1EFB1B6088F5}">
      <dgm:prSet/>
      <dgm:spPr/>
      <dgm:t>
        <a:bodyPr/>
        <a:lstStyle/>
        <a:p>
          <a:endParaRPr lang="en-US"/>
        </a:p>
      </dgm:t>
    </dgm:pt>
    <dgm:pt modelId="{44C01803-1BEB-AD47-BD69-A54F30C4D3B0}" type="sibTrans" cxnId="{4964C19F-FDEA-1446-8D47-1EFB1B6088F5}">
      <dgm:prSet/>
      <dgm:spPr/>
      <dgm:t>
        <a:bodyPr/>
        <a:lstStyle/>
        <a:p>
          <a:endParaRPr lang="en-US"/>
        </a:p>
      </dgm:t>
    </dgm:pt>
    <dgm:pt modelId="{92DAB6D6-89FA-F74B-9DB5-E8C7DB8F497C}">
      <dgm:prSet phldrT="[Text]" custT="1"/>
      <dgm:spPr>
        <a:noFill/>
      </dgm:spPr>
      <dgm:t>
        <a:bodyPr/>
        <a:lstStyle/>
        <a:p>
          <a:pPr algn="l"/>
          <a:endParaRPr lang="en-US" sz="1100" dirty="0"/>
        </a:p>
      </dgm:t>
    </dgm:pt>
    <dgm:pt modelId="{454834CB-79F1-7545-8EE2-1CC47384EA9E}" type="sibTrans" cxnId="{81130B6C-2BB4-4241-AAE1-5DCA68CEC4AE}">
      <dgm:prSet/>
      <dgm:spPr/>
      <dgm:t>
        <a:bodyPr/>
        <a:lstStyle/>
        <a:p>
          <a:endParaRPr lang="en-US"/>
        </a:p>
      </dgm:t>
    </dgm:pt>
    <dgm:pt modelId="{2E748DCD-2C80-4D4E-BAA0-D262AC39CD39}" type="parTrans" cxnId="{81130B6C-2BB4-4241-AAE1-5DCA68CEC4AE}">
      <dgm:prSet/>
      <dgm:spPr/>
      <dgm:t>
        <a:bodyPr/>
        <a:lstStyle/>
        <a:p>
          <a:endParaRPr lang="en-US"/>
        </a:p>
      </dgm:t>
    </dgm:pt>
    <dgm:pt modelId="{55E895F0-AA43-1045-BAC6-C2B7FED4114D}" type="pres">
      <dgm:prSet presAssocID="{3A784FA7-006B-3E4C-9012-A166BD254FD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0ECBCE-33C9-4B46-A7F0-54903F192EA8}" type="pres">
      <dgm:prSet presAssocID="{3A784FA7-006B-3E4C-9012-A166BD254FDD}" presName="hierFlow" presStyleCnt="0"/>
      <dgm:spPr/>
      <dgm:t>
        <a:bodyPr/>
        <a:lstStyle/>
        <a:p>
          <a:endParaRPr lang="en-US"/>
        </a:p>
      </dgm:t>
    </dgm:pt>
    <dgm:pt modelId="{D4201E18-F504-8A4B-8B66-C4BC47F62E41}" type="pres">
      <dgm:prSet presAssocID="{3A784FA7-006B-3E4C-9012-A166BD254FDD}" presName="firstBuf" presStyleCnt="0"/>
      <dgm:spPr/>
      <dgm:t>
        <a:bodyPr/>
        <a:lstStyle/>
        <a:p>
          <a:endParaRPr lang="en-US"/>
        </a:p>
      </dgm:t>
    </dgm:pt>
    <dgm:pt modelId="{F6FE73D8-CBF2-AC4C-805E-2303040D4659}" type="pres">
      <dgm:prSet presAssocID="{3A784FA7-006B-3E4C-9012-A166BD254FDD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D73C826-9BD3-3E46-B533-9FF4F48C3B5D}" type="pres">
      <dgm:prSet presAssocID="{A9671023-8491-4742-AED9-BAF33A361D9F}" presName="Name14" presStyleCnt="0"/>
      <dgm:spPr/>
      <dgm:t>
        <a:bodyPr/>
        <a:lstStyle/>
        <a:p>
          <a:endParaRPr lang="en-US"/>
        </a:p>
      </dgm:t>
    </dgm:pt>
    <dgm:pt modelId="{3222F6ED-518E-E749-B692-6D635A8F73F3}" type="pres">
      <dgm:prSet presAssocID="{A9671023-8491-4742-AED9-BAF33A361D9F}" presName="level1Shape" presStyleLbl="node0" presStyleIdx="0" presStyleCnt="1" custLinFactNeighborX="-813" custLinFactNeighborY="-130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A6C656-CB36-3748-8034-B590DBAA7575}" type="pres">
      <dgm:prSet presAssocID="{A9671023-8491-4742-AED9-BAF33A361D9F}" presName="hierChild2" presStyleCnt="0"/>
      <dgm:spPr/>
      <dgm:t>
        <a:bodyPr/>
        <a:lstStyle/>
        <a:p>
          <a:endParaRPr lang="en-US"/>
        </a:p>
      </dgm:t>
    </dgm:pt>
    <dgm:pt modelId="{D717FA40-F79F-CC42-8C08-E8354C826809}" type="pres">
      <dgm:prSet presAssocID="{02A78164-D084-3647-906C-6D6E71EC7DDF}" presName="Name19" presStyleLbl="parChTrans1D2" presStyleIdx="0" presStyleCnt="2"/>
      <dgm:spPr/>
      <dgm:t>
        <a:bodyPr/>
        <a:lstStyle/>
        <a:p>
          <a:endParaRPr lang="en-US"/>
        </a:p>
      </dgm:t>
    </dgm:pt>
    <dgm:pt modelId="{5B463CF9-91D5-6744-9C89-A176E6B2220D}" type="pres">
      <dgm:prSet presAssocID="{39E35D16-53A9-0545-8A4D-8F799F48F956}" presName="Name21" presStyleCnt="0"/>
      <dgm:spPr/>
      <dgm:t>
        <a:bodyPr/>
        <a:lstStyle/>
        <a:p>
          <a:endParaRPr lang="en-US"/>
        </a:p>
      </dgm:t>
    </dgm:pt>
    <dgm:pt modelId="{26CDB5C4-5121-1143-A503-571FFFA0B83F}" type="pres">
      <dgm:prSet presAssocID="{39E35D16-53A9-0545-8A4D-8F799F48F956}" presName="level2Shape" presStyleLbl="node2" presStyleIdx="0" presStyleCnt="2" custLinFactNeighborX="12371" custLinFactNeighborY="11064"/>
      <dgm:spPr/>
      <dgm:t>
        <a:bodyPr/>
        <a:lstStyle/>
        <a:p>
          <a:endParaRPr lang="en-US"/>
        </a:p>
      </dgm:t>
    </dgm:pt>
    <dgm:pt modelId="{9C922EC4-1F87-534A-B18C-DBC126DD69E4}" type="pres">
      <dgm:prSet presAssocID="{39E35D16-53A9-0545-8A4D-8F799F48F956}" presName="hierChild3" presStyleCnt="0"/>
      <dgm:spPr/>
      <dgm:t>
        <a:bodyPr/>
        <a:lstStyle/>
        <a:p>
          <a:endParaRPr lang="en-US"/>
        </a:p>
      </dgm:t>
    </dgm:pt>
    <dgm:pt modelId="{3053B09B-A84B-604E-ABAA-630C674227F3}" type="pres">
      <dgm:prSet presAssocID="{695CCB20-B997-0B44-8403-5F4CD95FEFA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6465FE1-ECF8-4A44-87E0-A15E58CF73D6}" type="pres">
      <dgm:prSet presAssocID="{AF6C490E-E192-2B45-9E9C-17787F9E76E8}" presName="Name21" presStyleCnt="0"/>
      <dgm:spPr/>
      <dgm:t>
        <a:bodyPr/>
        <a:lstStyle/>
        <a:p>
          <a:endParaRPr lang="en-US"/>
        </a:p>
      </dgm:t>
    </dgm:pt>
    <dgm:pt modelId="{469F195E-061E-D240-933D-EA0EE09461FD}" type="pres">
      <dgm:prSet presAssocID="{AF6C490E-E192-2B45-9E9C-17787F9E76E8}" presName="level2Shape" presStyleLbl="node2" presStyleIdx="1" presStyleCnt="2" custAng="0" custScaleX="130561" custLinFactNeighborX="-2345" custLinFactNeighborY="11064"/>
      <dgm:spPr/>
      <dgm:t>
        <a:bodyPr/>
        <a:lstStyle/>
        <a:p>
          <a:endParaRPr lang="en-US"/>
        </a:p>
      </dgm:t>
    </dgm:pt>
    <dgm:pt modelId="{74300C7D-F6C0-7F49-B6E7-AB438A4E9FF9}" type="pres">
      <dgm:prSet presAssocID="{AF6C490E-E192-2B45-9E9C-17787F9E76E8}" presName="hierChild3" presStyleCnt="0"/>
      <dgm:spPr/>
      <dgm:t>
        <a:bodyPr/>
        <a:lstStyle/>
        <a:p>
          <a:endParaRPr lang="en-US"/>
        </a:p>
      </dgm:t>
    </dgm:pt>
    <dgm:pt modelId="{B9D68B60-6B67-9E44-9BFE-10D7740FCE6A}" type="pres">
      <dgm:prSet presAssocID="{3A784FA7-006B-3E4C-9012-A166BD254FDD}" presName="bgShapesFlow" presStyleCnt="0"/>
      <dgm:spPr/>
      <dgm:t>
        <a:bodyPr/>
        <a:lstStyle/>
        <a:p>
          <a:endParaRPr lang="en-US"/>
        </a:p>
      </dgm:t>
    </dgm:pt>
    <dgm:pt modelId="{4A4D488F-16E8-8B4B-B789-8E0C1DD98D2B}" type="pres">
      <dgm:prSet presAssocID="{92DAB6D6-89FA-F74B-9DB5-E8C7DB8F497C}" presName="rectComp" presStyleCnt="0"/>
      <dgm:spPr/>
      <dgm:t>
        <a:bodyPr/>
        <a:lstStyle/>
        <a:p>
          <a:endParaRPr lang="en-US"/>
        </a:p>
      </dgm:t>
    </dgm:pt>
    <dgm:pt modelId="{6207019B-4362-BA46-BDBA-6CCC572BA9BB}" type="pres">
      <dgm:prSet presAssocID="{92DAB6D6-89FA-F74B-9DB5-E8C7DB8F497C}" presName="bgRect" presStyleLbl="bgShp" presStyleIdx="0" presStyleCnt="1" custLinFactNeighborY="-3744"/>
      <dgm:spPr/>
      <dgm:t>
        <a:bodyPr/>
        <a:lstStyle/>
        <a:p>
          <a:endParaRPr lang="en-US"/>
        </a:p>
      </dgm:t>
    </dgm:pt>
    <dgm:pt modelId="{A8947A75-2779-9648-AC3D-8F49095224DE}" type="pres">
      <dgm:prSet presAssocID="{92DAB6D6-89FA-F74B-9DB5-E8C7DB8F497C}" presName="bgRectTx" presStyleLbl="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FB7536-5DE5-4CC1-8370-932FDB3E158C}" type="presOf" srcId="{AF6C490E-E192-2B45-9E9C-17787F9E76E8}" destId="{469F195E-061E-D240-933D-EA0EE09461FD}" srcOrd="0" destOrd="0" presId="urn:microsoft.com/office/officeart/2005/8/layout/hierarchy6"/>
    <dgm:cxn modelId="{55B509CB-8149-4213-8759-3247E577D2FB}" type="presOf" srcId="{02A78164-D084-3647-906C-6D6E71EC7DDF}" destId="{D717FA40-F79F-CC42-8C08-E8354C826809}" srcOrd="0" destOrd="0" presId="urn:microsoft.com/office/officeart/2005/8/layout/hierarchy6"/>
    <dgm:cxn modelId="{D45BD203-5108-4DDD-9558-FF66531B0C91}" type="presOf" srcId="{92DAB6D6-89FA-F74B-9DB5-E8C7DB8F497C}" destId="{6207019B-4362-BA46-BDBA-6CCC572BA9BB}" srcOrd="0" destOrd="0" presId="urn:microsoft.com/office/officeart/2005/8/layout/hierarchy6"/>
    <dgm:cxn modelId="{335F68D0-E6CB-F14E-8BFC-E7DAB8AC6A20}" srcId="{A9671023-8491-4742-AED9-BAF33A361D9F}" destId="{39E35D16-53A9-0545-8A4D-8F799F48F956}" srcOrd="0" destOrd="0" parTransId="{02A78164-D084-3647-906C-6D6E71EC7DDF}" sibTransId="{38579A4D-268B-0D4B-8099-925DB7208DDA}"/>
    <dgm:cxn modelId="{846380F4-86AB-41B1-AACB-9C889C55739A}" type="presOf" srcId="{A9671023-8491-4742-AED9-BAF33A361D9F}" destId="{3222F6ED-518E-E749-B692-6D635A8F73F3}" srcOrd="0" destOrd="0" presId="urn:microsoft.com/office/officeart/2005/8/layout/hierarchy6"/>
    <dgm:cxn modelId="{4964C19F-FDEA-1446-8D47-1EFB1B6088F5}" srcId="{A9671023-8491-4742-AED9-BAF33A361D9F}" destId="{AF6C490E-E192-2B45-9E9C-17787F9E76E8}" srcOrd="1" destOrd="0" parTransId="{695CCB20-B997-0B44-8403-5F4CD95FEFAD}" sibTransId="{44C01803-1BEB-AD47-BD69-A54F30C4D3B0}"/>
    <dgm:cxn modelId="{418C0679-E06C-4E63-AE46-0CEFF4AC72FB}" type="presOf" srcId="{92DAB6D6-89FA-F74B-9DB5-E8C7DB8F497C}" destId="{A8947A75-2779-9648-AC3D-8F49095224DE}" srcOrd="1" destOrd="0" presId="urn:microsoft.com/office/officeart/2005/8/layout/hierarchy6"/>
    <dgm:cxn modelId="{2E2AF448-984A-B74E-B432-F779A5C05721}" srcId="{3A784FA7-006B-3E4C-9012-A166BD254FDD}" destId="{A9671023-8491-4742-AED9-BAF33A361D9F}" srcOrd="0" destOrd="0" parTransId="{46552E19-386F-A341-B77F-5096FE5379D5}" sibTransId="{BB2828FA-0DD2-CE4C-AE20-5257D580106F}"/>
    <dgm:cxn modelId="{F4A1FBCE-CDD6-4D05-96A0-79D4219F6D49}" type="presOf" srcId="{3A784FA7-006B-3E4C-9012-A166BD254FDD}" destId="{55E895F0-AA43-1045-BAC6-C2B7FED4114D}" srcOrd="0" destOrd="0" presId="urn:microsoft.com/office/officeart/2005/8/layout/hierarchy6"/>
    <dgm:cxn modelId="{81130B6C-2BB4-4241-AAE1-5DCA68CEC4AE}" srcId="{3A784FA7-006B-3E4C-9012-A166BD254FDD}" destId="{92DAB6D6-89FA-F74B-9DB5-E8C7DB8F497C}" srcOrd="1" destOrd="0" parTransId="{2E748DCD-2C80-4D4E-BAA0-D262AC39CD39}" sibTransId="{454834CB-79F1-7545-8EE2-1CC47384EA9E}"/>
    <dgm:cxn modelId="{5DBDF82F-5230-47AF-98E9-3223A1DE8D42}" type="presOf" srcId="{695CCB20-B997-0B44-8403-5F4CD95FEFAD}" destId="{3053B09B-A84B-604E-ABAA-630C674227F3}" srcOrd="0" destOrd="0" presId="urn:microsoft.com/office/officeart/2005/8/layout/hierarchy6"/>
    <dgm:cxn modelId="{8458ABE3-F78F-4D63-A7ED-FCE7D9AA5AA8}" type="presOf" srcId="{39E35D16-53A9-0545-8A4D-8F799F48F956}" destId="{26CDB5C4-5121-1143-A503-571FFFA0B83F}" srcOrd="0" destOrd="0" presId="urn:microsoft.com/office/officeart/2005/8/layout/hierarchy6"/>
    <dgm:cxn modelId="{F72CC7EC-7611-41F1-A2AE-D7F261248370}" type="presParOf" srcId="{55E895F0-AA43-1045-BAC6-C2B7FED4114D}" destId="{400ECBCE-33C9-4B46-A7F0-54903F192EA8}" srcOrd="0" destOrd="0" presId="urn:microsoft.com/office/officeart/2005/8/layout/hierarchy6"/>
    <dgm:cxn modelId="{B56485C7-F523-425F-A0DE-BF0228A81D46}" type="presParOf" srcId="{400ECBCE-33C9-4B46-A7F0-54903F192EA8}" destId="{D4201E18-F504-8A4B-8B66-C4BC47F62E41}" srcOrd="0" destOrd="0" presId="urn:microsoft.com/office/officeart/2005/8/layout/hierarchy6"/>
    <dgm:cxn modelId="{DE5035F8-9CA1-4D00-893B-BE565D395D79}" type="presParOf" srcId="{400ECBCE-33C9-4B46-A7F0-54903F192EA8}" destId="{F6FE73D8-CBF2-AC4C-805E-2303040D4659}" srcOrd="1" destOrd="0" presId="urn:microsoft.com/office/officeart/2005/8/layout/hierarchy6"/>
    <dgm:cxn modelId="{00F11BD6-471F-4015-A5C2-96BA02E397AB}" type="presParOf" srcId="{F6FE73D8-CBF2-AC4C-805E-2303040D4659}" destId="{7D73C826-9BD3-3E46-B533-9FF4F48C3B5D}" srcOrd="0" destOrd="0" presId="urn:microsoft.com/office/officeart/2005/8/layout/hierarchy6"/>
    <dgm:cxn modelId="{EEA328CE-2A7E-4FBD-A59B-82191FDAC03C}" type="presParOf" srcId="{7D73C826-9BD3-3E46-B533-9FF4F48C3B5D}" destId="{3222F6ED-518E-E749-B692-6D635A8F73F3}" srcOrd="0" destOrd="0" presId="urn:microsoft.com/office/officeart/2005/8/layout/hierarchy6"/>
    <dgm:cxn modelId="{7E8799F8-ACEF-4241-8770-40875C689181}" type="presParOf" srcId="{7D73C826-9BD3-3E46-B533-9FF4F48C3B5D}" destId="{65A6C656-CB36-3748-8034-B590DBAA7575}" srcOrd="1" destOrd="0" presId="urn:microsoft.com/office/officeart/2005/8/layout/hierarchy6"/>
    <dgm:cxn modelId="{950DB536-54FD-4882-9A38-E8ED9BEC1404}" type="presParOf" srcId="{65A6C656-CB36-3748-8034-B590DBAA7575}" destId="{D717FA40-F79F-CC42-8C08-E8354C826809}" srcOrd="0" destOrd="0" presId="urn:microsoft.com/office/officeart/2005/8/layout/hierarchy6"/>
    <dgm:cxn modelId="{FF2CA37C-E918-478E-9A95-B41221DFFD31}" type="presParOf" srcId="{65A6C656-CB36-3748-8034-B590DBAA7575}" destId="{5B463CF9-91D5-6744-9C89-A176E6B2220D}" srcOrd="1" destOrd="0" presId="urn:microsoft.com/office/officeart/2005/8/layout/hierarchy6"/>
    <dgm:cxn modelId="{A3E8F508-AC2E-4E96-9D68-B9828B245D27}" type="presParOf" srcId="{5B463CF9-91D5-6744-9C89-A176E6B2220D}" destId="{26CDB5C4-5121-1143-A503-571FFFA0B83F}" srcOrd="0" destOrd="0" presId="urn:microsoft.com/office/officeart/2005/8/layout/hierarchy6"/>
    <dgm:cxn modelId="{B2C5EC20-49E6-4E45-A1BF-0465CE7F49F7}" type="presParOf" srcId="{5B463CF9-91D5-6744-9C89-A176E6B2220D}" destId="{9C922EC4-1F87-534A-B18C-DBC126DD69E4}" srcOrd="1" destOrd="0" presId="urn:microsoft.com/office/officeart/2005/8/layout/hierarchy6"/>
    <dgm:cxn modelId="{6562E6FB-BD63-4D18-91DC-2CE3241CEC65}" type="presParOf" srcId="{65A6C656-CB36-3748-8034-B590DBAA7575}" destId="{3053B09B-A84B-604E-ABAA-630C674227F3}" srcOrd="2" destOrd="0" presId="urn:microsoft.com/office/officeart/2005/8/layout/hierarchy6"/>
    <dgm:cxn modelId="{B7877954-D8E2-43AA-82A1-200781156FB1}" type="presParOf" srcId="{65A6C656-CB36-3748-8034-B590DBAA7575}" destId="{C6465FE1-ECF8-4A44-87E0-A15E58CF73D6}" srcOrd="3" destOrd="0" presId="urn:microsoft.com/office/officeart/2005/8/layout/hierarchy6"/>
    <dgm:cxn modelId="{6D03CBA6-D0A1-4A64-A0B4-ABF255D279BD}" type="presParOf" srcId="{C6465FE1-ECF8-4A44-87E0-A15E58CF73D6}" destId="{469F195E-061E-D240-933D-EA0EE09461FD}" srcOrd="0" destOrd="0" presId="urn:microsoft.com/office/officeart/2005/8/layout/hierarchy6"/>
    <dgm:cxn modelId="{7C49359E-BD40-468D-9DE5-8314AA5EF333}" type="presParOf" srcId="{C6465FE1-ECF8-4A44-87E0-A15E58CF73D6}" destId="{74300C7D-F6C0-7F49-B6E7-AB438A4E9FF9}" srcOrd="1" destOrd="0" presId="urn:microsoft.com/office/officeart/2005/8/layout/hierarchy6"/>
    <dgm:cxn modelId="{0587891D-8FA2-4ECD-B0F7-9004545B3135}" type="presParOf" srcId="{55E895F0-AA43-1045-BAC6-C2B7FED4114D}" destId="{B9D68B60-6B67-9E44-9BFE-10D7740FCE6A}" srcOrd="1" destOrd="0" presId="urn:microsoft.com/office/officeart/2005/8/layout/hierarchy6"/>
    <dgm:cxn modelId="{A83C6D76-779C-4502-90E3-97144B84DB29}" type="presParOf" srcId="{B9D68B60-6B67-9E44-9BFE-10D7740FCE6A}" destId="{4A4D488F-16E8-8B4B-B789-8E0C1DD98D2B}" srcOrd="0" destOrd="0" presId="urn:microsoft.com/office/officeart/2005/8/layout/hierarchy6"/>
    <dgm:cxn modelId="{3BA0AB79-D05A-41CC-B9E7-CD49F890A55B}" type="presParOf" srcId="{4A4D488F-16E8-8B4B-B789-8E0C1DD98D2B}" destId="{6207019B-4362-BA46-BDBA-6CCC572BA9BB}" srcOrd="0" destOrd="0" presId="urn:microsoft.com/office/officeart/2005/8/layout/hierarchy6"/>
    <dgm:cxn modelId="{D156C8C4-F9D9-4735-8380-3C0EE0455A18}" type="presParOf" srcId="{4A4D488F-16E8-8B4B-B789-8E0C1DD98D2B}" destId="{A8947A75-2779-9648-AC3D-8F49095224D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BA635-957C-4347-8592-BB707684E588}">
      <dsp:nvSpPr>
        <dsp:cNvPr id="0" name=""/>
        <dsp:cNvSpPr/>
      </dsp:nvSpPr>
      <dsp:spPr>
        <a:xfrm>
          <a:off x="0" y="398581"/>
          <a:ext cx="105156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K-Means Clustering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Collapsed Variational Bayesian for topic modeling (e.g. LDA)</a:t>
          </a:r>
          <a:endParaRPr lang="en-US" sz="2000" kern="1200"/>
        </a:p>
      </dsp:txBody>
      <dsp:txXfrm>
        <a:off x="0" y="398581"/>
        <a:ext cx="10515600" cy="1165500"/>
      </dsp:txXfrm>
    </dsp:sp>
    <dsp:sp modelId="{7E060490-7C08-4570-872D-E4AF5732E7D4}">
      <dsp:nvSpPr>
        <dsp:cNvPr id="0" name=""/>
        <dsp:cNvSpPr/>
      </dsp:nvSpPr>
      <dsp:spPr>
        <a:xfrm>
          <a:off x="525780" y="103381"/>
          <a:ext cx="736092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Expectation-Maximization Type</a:t>
          </a:r>
          <a:endParaRPr lang="en-US" sz="2000" kern="1200" dirty="0"/>
        </a:p>
      </dsp:txBody>
      <dsp:txXfrm>
        <a:off x="554601" y="132202"/>
        <a:ext cx="7303278" cy="532758"/>
      </dsp:txXfrm>
    </dsp:sp>
    <dsp:sp modelId="{CCA87BBC-4B78-40A5-B501-0EDD1B03DE67}">
      <dsp:nvSpPr>
        <dsp:cNvPr id="0" name=""/>
        <dsp:cNvSpPr/>
      </dsp:nvSpPr>
      <dsp:spPr>
        <a:xfrm>
          <a:off x="0" y="1967281"/>
          <a:ext cx="10515600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Stochastic Gradient Descent and Cyclic Coordinate Descent for classification (e.g. SVM and Logistic Regression), regression (e.g. LASSO), collaborative filtering (e.g. Matrix Factorization)</a:t>
          </a:r>
          <a:endParaRPr lang="en-US" sz="2000" kern="1200" dirty="0"/>
        </a:p>
      </dsp:txBody>
      <dsp:txXfrm>
        <a:off x="0" y="1967281"/>
        <a:ext cx="10515600" cy="1417500"/>
      </dsp:txXfrm>
    </dsp:sp>
    <dsp:sp modelId="{175FB3A9-EDE2-472F-AB5E-B91C8D83FAE4}">
      <dsp:nvSpPr>
        <dsp:cNvPr id="0" name=""/>
        <dsp:cNvSpPr/>
      </dsp:nvSpPr>
      <dsp:spPr>
        <a:xfrm>
          <a:off x="525780" y="1672081"/>
          <a:ext cx="7360920" cy="5904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Gradient Optimization Type</a:t>
          </a:r>
          <a:endParaRPr lang="en-US" sz="2000" kern="1200"/>
        </a:p>
      </dsp:txBody>
      <dsp:txXfrm>
        <a:off x="554601" y="1700902"/>
        <a:ext cx="7303278" cy="532758"/>
      </dsp:txXfrm>
    </dsp:sp>
    <dsp:sp modelId="{B0B4AD72-51D1-4B53-81BE-7610570A54A9}">
      <dsp:nvSpPr>
        <dsp:cNvPr id="0" name=""/>
        <dsp:cNvSpPr/>
      </dsp:nvSpPr>
      <dsp:spPr>
        <a:xfrm>
          <a:off x="0" y="3787981"/>
          <a:ext cx="105156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Collapsed Gibbs Sampling for topic modeling (e.g. LDA)</a:t>
          </a:r>
          <a:endParaRPr lang="en-US" sz="2000" kern="1200" dirty="0"/>
        </a:p>
      </dsp:txBody>
      <dsp:txXfrm>
        <a:off x="0" y="3787981"/>
        <a:ext cx="10515600" cy="850500"/>
      </dsp:txXfrm>
    </dsp:sp>
    <dsp:sp modelId="{D86AB888-D00D-4102-9CB6-D020B7223AB8}">
      <dsp:nvSpPr>
        <dsp:cNvPr id="0" name=""/>
        <dsp:cNvSpPr/>
      </dsp:nvSpPr>
      <dsp:spPr>
        <a:xfrm>
          <a:off x="525780" y="3492781"/>
          <a:ext cx="7360920" cy="5904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Markov Chain Monte Carlo Type</a:t>
          </a:r>
          <a:endParaRPr lang="en-US" sz="2000" kern="1200"/>
        </a:p>
      </dsp:txBody>
      <dsp:txXfrm>
        <a:off x="554601" y="3521602"/>
        <a:ext cx="730327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C231F-C2AE-E942-BB0A-241CF5439E95}">
      <dsp:nvSpPr>
        <dsp:cNvPr id="0" name=""/>
        <dsp:cNvSpPr/>
      </dsp:nvSpPr>
      <dsp:spPr>
        <a:xfrm>
          <a:off x="433139" y="1629550"/>
          <a:ext cx="2040677" cy="194979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Harp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1. Java API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2. </a:t>
          </a:r>
          <a:r>
            <a:rPr lang="en-US" sz="1300" kern="1200" baseline="0" dirty="0" smtClean="0"/>
            <a:t>Local computation: Java threads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 smtClean="0"/>
            <a:t>3. Communication: Harp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>
            <a:solidFill>
              <a:schemeClr val="accent4"/>
            </a:solidFill>
          </a:endParaRPr>
        </a:p>
      </dsp:txBody>
      <dsp:txXfrm>
        <a:off x="433139" y="1629550"/>
        <a:ext cx="2040677" cy="1949797"/>
      </dsp:txXfrm>
    </dsp:sp>
    <dsp:sp modelId="{9E51C184-EF4C-0444-8C15-F62AE5550B30}">
      <dsp:nvSpPr>
        <dsp:cNvPr id="0" name=""/>
        <dsp:cNvSpPr/>
      </dsp:nvSpPr>
      <dsp:spPr>
        <a:xfrm>
          <a:off x="2571959" y="2108284"/>
          <a:ext cx="1130882" cy="1130882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721857" y="2540733"/>
        <a:ext cx="831086" cy="265984"/>
      </dsp:txXfrm>
    </dsp:sp>
    <dsp:sp modelId="{03D0ABE6-25BD-4647-BE06-5F21A8CC1D7F}">
      <dsp:nvSpPr>
        <dsp:cNvPr id="0" name=""/>
        <dsp:cNvSpPr/>
      </dsp:nvSpPr>
      <dsp:spPr>
        <a:xfrm>
          <a:off x="3866858" y="1629550"/>
          <a:ext cx="1949797" cy="1949797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DAAL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1. Java</a:t>
          </a:r>
          <a:r>
            <a:rPr lang="en-US" sz="1200" kern="1200" baseline="0" dirty="0" smtClean="0"/>
            <a:t> &amp; C++ API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/>
            <a:t>2. Local computation: MKL, TBB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/>
            <a:t>3. Communication: MPI &amp; Hadoop &amp; Spark</a:t>
          </a:r>
          <a:endParaRPr lang="en-US" sz="1200" kern="1200" dirty="0"/>
        </a:p>
      </dsp:txBody>
      <dsp:txXfrm>
        <a:off x="4152399" y="1915091"/>
        <a:ext cx="1378715" cy="1378715"/>
      </dsp:txXfrm>
    </dsp:sp>
    <dsp:sp modelId="{3555D29E-6A68-F242-85BD-ACE9AB16D525}">
      <dsp:nvSpPr>
        <dsp:cNvPr id="0" name=""/>
        <dsp:cNvSpPr/>
      </dsp:nvSpPr>
      <dsp:spPr>
        <a:xfrm rot="34627">
          <a:off x="6123048" y="2275258"/>
          <a:ext cx="649619" cy="7253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123053" y="2419342"/>
        <a:ext cx="454733" cy="435194"/>
      </dsp:txXfrm>
    </dsp:sp>
    <dsp:sp modelId="{3C2AC309-CC64-A34B-BECF-05F1FEBD3067}">
      <dsp:nvSpPr>
        <dsp:cNvPr id="0" name=""/>
        <dsp:cNvSpPr/>
      </dsp:nvSpPr>
      <dsp:spPr>
        <a:xfrm>
          <a:off x="7042191" y="713750"/>
          <a:ext cx="3899594" cy="3899594"/>
        </a:xfrm>
        <a:prstGeom prst="dodecagon">
          <a:avLst/>
        </a:prstGeom>
        <a:gradFill flip="none" rotWithShape="0">
          <a:gsLst>
            <a:gs pos="0">
              <a:srgbClr val="009999">
                <a:shade val="30000"/>
                <a:satMod val="115000"/>
              </a:srgbClr>
            </a:gs>
            <a:gs pos="50000">
              <a:srgbClr val="009999">
                <a:shade val="67500"/>
                <a:satMod val="115000"/>
              </a:srgbClr>
            </a:gs>
            <a:gs pos="100000">
              <a:srgbClr val="009999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Harp-DAAL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1. Java</a:t>
          </a:r>
          <a:r>
            <a:rPr lang="en-US" sz="2200" kern="1200" baseline="0" dirty="0" smtClean="0"/>
            <a:t> API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/>
            <a:t>2. Local Computation: DAAL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/>
            <a:t>3. Communication: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/>
            <a:t>Harp</a:t>
          </a:r>
          <a:endParaRPr lang="en-US" sz="2200" kern="1200" dirty="0"/>
        </a:p>
      </dsp:txBody>
      <dsp:txXfrm>
        <a:off x="7564664" y="1236223"/>
        <a:ext cx="2854648" cy="2854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9BA0D-5465-5A4A-8992-DCBF4E70398A}">
      <dsp:nvSpPr>
        <dsp:cNvPr id="0" name=""/>
        <dsp:cNvSpPr/>
      </dsp:nvSpPr>
      <dsp:spPr>
        <a:xfrm>
          <a:off x="0" y="1816494"/>
          <a:ext cx="4495309" cy="658492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0" y="1816494"/>
        <a:ext cx="1348592" cy="658492"/>
      </dsp:txXfrm>
    </dsp:sp>
    <dsp:sp modelId="{1D23E206-0074-C542-B7D4-35684AEF1FDE}">
      <dsp:nvSpPr>
        <dsp:cNvPr id="0" name=""/>
        <dsp:cNvSpPr/>
      </dsp:nvSpPr>
      <dsp:spPr>
        <a:xfrm>
          <a:off x="0" y="1048253"/>
          <a:ext cx="4495309" cy="658492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0" y="1048253"/>
        <a:ext cx="1348592" cy="658492"/>
      </dsp:txXfrm>
    </dsp:sp>
    <dsp:sp modelId="{1E16796C-D47C-9047-9341-44EA438A1C41}">
      <dsp:nvSpPr>
        <dsp:cNvPr id="0" name=""/>
        <dsp:cNvSpPr/>
      </dsp:nvSpPr>
      <dsp:spPr>
        <a:xfrm>
          <a:off x="0" y="280011"/>
          <a:ext cx="4495309" cy="658492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0" y="280011"/>
        <a:ext cx="1348592" cy="658492"/>
      </dsp:txXfrm>
    </dsp:sp>
    <dsp:sp modelId="{6DF89A27-004D-ED4F-B493-18AF57295ED0}">
      <dsp:nvSpPr>
        <dsp:cNvPr id="0" name=""/>
        <dsp:cNvSpPr/>
      </dsp:nvSpPr>
      <dsp:spPr>
        <a:xfrm>
          <a:off x="2717751" y="122132"/>
          <a:ext cx="823115" cy="548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ArrTable</a:t>
          </a:r>
          <a:r>
            <a:rPr lang="en-US" sz="1100" kern="1200" dirty="0" smtClean="0"/>
            <a:t>&lt;T&gt;</a:t>
          </a:r>
          <a:endParaRPr lang="en-US" sz="1100" kern="1200" dirty="0"/>
        </a:p>
      </dsp:txBody>
      <dsp:txXfrm>
        <a:off x="2733823" y="138204"/>
        <a:ext cx="790971" cy="516599"/>
      </dsp:txXfrm>
    </dsp:sp>
    <dsp:sp modelId="{08CC354D-4244-BB42-8C96-068E4B560FF2}">
      <dsp:nvSpPr>
        <dsp:cNvPr id="0" name=""/>
        <dsp:cNvSpPr/>
      </dsp:nvSpPr>
      <dsp:spPr>
        <a:xfrm>
          <a:off x="2295312" y="670876"/>
          <a:ext cx="833997" cy="432250"/>
        </a:xfrm>
        <a:custGeom>
          <a:avLst/>
          <a:gdLst/>
          <a:ahLst/>
          <a:cxnLst/>
          <a:rect l="0" t="0" r="0" b="0"/>
          <a:pathLst>
            <a:path>
              <a:moveTo>
                <a:pt x="833997" y="0"/>
              </a:moveTo>
              <a:lnTo>
                <a:pt x="833997" y="216125"/>
              </a:lnTo>
              <a:lnTo>
                <a:pt x="0" y="216125"/>
              </a:lnTo>
              <a:lnTo>
                <a:pt x="0" y="432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CFA66-643C-2348-962C-46A343A733D4}">
      <dsp:nvSpPr>
        <dsp:cNvPr id="0" name=""/>
        <dsp:cNvSpPr/>
      </dsp:nvSpPr>
      <dsp:spPr>
        <a:xfrm>
          <a:off x="1790433" y="1103127"/>
          <a:ext cx="1009757" cy="548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ArrPartition</a:t>
          </a:r>
          <a:r>
            <a:rPr lang="en-US" sz="1100" kern="1200" dirty="0" smtClean="0"/>
            <a:t>&lt;T&gt;</a:t>
          </a:r>
          <a:endParaRPr lang="en-US" sz="1100" kern="1200" dirty="0"/>
        </a:p>
      </dsp:txBody>
      <dsp:txXfrm>
        <a:off x="1806505" y="1119199"/>
        <a:ext cx="977613" cy="516599"/>
      </dsp:txXfrm>
    </dsp:sp>
    <dsp:sp modelId="{51BB6A0C-6C45-E64F-BBCC-4C1FD615D1EE}">
      <dsp:nvSpPr>
        <dsp:cNvPr id="0" name=""/>
        <dsp:cNvSpPr/>
      </dsp:nvSpPr>
      <dsp:spPr>
        <a:xfrm>
          <a:off x="1769530" y="1651871"/>
          <a:ext cx="525781" cy="513399"/>
        </a:xfrm>
        <a:custGeom>
          <a:avLst/>
          <a:gdLst/>
          <a:ahLst/>
          <a:cxnLst/>
          <a:rect l="0" t="0" r="0" b="0"/>
          <a:pathLst>
            <a:path>
              <a:moveTo>
                <a:pt x="525781" y="0"/>
              </a:moveTo>
              <a:lnTo>
                <a:pt x="525781" y="256699"/>
              </a:lnTo>
              <a:lnTo>
                <a:pt x="0" y="256699"/>
              </a:lnTo>
              <a:lnTo>
                <a:pt x="0" y="513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27552-B07C-EB4B-9FEE-E9E4ABBBD964}">
      <dsp:nvSpPr>
        <dsp:cNvPr id="0" name=""/>
        <dsp:cNvSpPr/>
      </dsp:nvSpPr>
      <dsp:spPr>
        <a:xfrm>
          <a:off x="1357972" y="2165270"/>
          <a:ext cx="823115" cy="548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Array&lt;T&gt;</a:t>
          </a:r>
          <a:endParaRPr lang="en-US" sz="1200" kern="1200" dirty="0"/>
        </a:p>
      </dsp:txBody>
      <dsp:txXfrm>
        <a:off x="1374044" y="2181342"/>
        <a:ext cx="790971" cy="516599"/>
      </dsp:txXfrm>
    </dsp:sp>
    <dsp:sp modelId="{059633F4-B363-514D-8F25-23F691D5AE42}">
      <dsp:nvSpPr>
        <dsp:cNvPr id="0" name=""/>
        <dsp:cNvSpPr/>
      </dsp:nvSpPr>
      <dsp:spPr>
        <a:xfrm>
          <a:off x="2295312" y="1651871"/>
          <a:ext cx="544268" cy="513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699"/>
              </a:lnTo>
              <a:lnTo>
                <a:pt x="544268" y="256699"/>
              </a:lnTo>
              <a:lnTo>
                <a:pt x="544268" y="513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D8109-BA94-F84F-B42C-E784A620DFC7}">
      <dsp:nvSpPr>
        <dsp:cNvPr id="0" name=""/>
        <dsp:cNvSpPr/>
      </dsp:nvSpPr>
      <dsp:spPr>
        <a:xfrm>
          <a:off x="2428023" y="2165270"/>
          <a:ext cx="823115" cy="548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Array&lt;T&gt;</a:t>
          </a:r>
          <a:endParaRPr lang="en-US" sz="1200" kern="1200" dirty="0"/>
        </a:p>
      </dsp:txBody>
      <dsp:txXfrm>
        <a:off x="2444095" y="2181342"/>
        <a:ext cx="790971" cy="516599"/>
      </dsp:txXfrm>
    </dsp:sp>
    <dsp:sp modelId="{4AED32B9-F302-774C-8C13-B0943C81B0FC}">
      <dsp:nvSpPr>
        <dsp:cNvPr id="0" name=""/>
        <dsp:cNvSpPr/>
      </dsp:nvSpPr>
      <dsp:spPr>
        <a:xfrm>
          <a:off x="3129309" y="670876"/>
          <a:ext cx="761834" cy="432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125"/>
              </a:lnTo>
              <a:lnTo>
                <a:pt x="761834" y="216125"/>
              </a:lnTo>
              <a:lnTo>
                <a:pt x="761834" y="432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CEB30-9053-1148-AE8A-9797506D1E9B}">
      <dsp:nvSpPr>
        <dsp:cNvPr id="0" name=""/>
        <dsp:cNvSpPr/>
      </dsp:nvSpPr>
      <dsp:spPr>
        <a:xfrm>
          <a:off x="3386265" y="1103127"/>
          <a:ext cx="1009757" cy="548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ArrPartition</a:t>
          </a:r>
          <a:r>
            <a:rPr lang="en-US" sz="1100" kern="1200" dirty="0" smtClean="0"/>
            <a:t>&lt;T&gt;</a:t>
          </a:r>
          <a:endParaRPr lang="en-US" sz="1100" kern="1200" dirty="0"/>
        </a:p>
      </dsp:txBody>
      <dsp:txXfrm>
        <a:off x="3402337" y="1119199"/>
        <a:ext cx="977613" cy="516599"/>
      </dsp:txXfrm>
    </dsp:sp>
    <dsp:sp modelId="{DE577C81-4AF6-5A4F-95D7-318053B45ED6}">
      <dsp:nvSpPr>
        <dsp:cNvPr id="0" name=""/>
        <dsp:cNvSpPr/>
      </dsp:nvSpPr>
      <dsp:spPr>
        <a:xfrm>
          <a:off x="3845424" y="1651871"/>
          <a:ext cx="91440" cy="513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3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BE767-4ECA-AF47-AD39-CF527FB1630F}">
      <dsp:nvSpPr>
        <dsp:cNvPr id="0" name=""/>
        <dsp:cNvSpPr/>
      </dsp:nvSpPr>
      <dsp:spPr>
        <a:xfrm>
          <a:off x="3479586" y="2165270"/>
          <a:ext cx="823115" cy="548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Array&lt;T&gt;</a:t>
          </a:r>
          <a:endParaRPr lang="en-US" sz="1200" kern="1200" dirty="0"/>
        </a:p>
      </dsp:txBody>
      <dsp:txXfrm>
        <a:off x="3495658" y="2181342"/>
        <a:ext cx="790971" cy="516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7019B-4362-BA46-BDBA-6CCC572BA9BB}">
      <dsp:nvSpPr>
        <dsp:cNvPr id="0" name=""/>
        <dsp:cNvSpPr/>
      </dsp:nvSpPr>
      <dsp:spPr>
        <a:xfrm>
          <a:off x="0" y="489541"/>
          <a:ext cx="4495309" cy="93769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0" y="489541"/>
        <a:ext cx="1348592" cy="937693"/>
      </dsp:txXfrm>
    </dsp:sp>
    <dsp:sp modelId="{3222F6ED-518E-E749-B692-6D635A8F73F3}">
      <dsp:nvSpPr>
        <dsp:cNvPr id="0" name=""/>
        <dsp:cNvSpPr/>
      </dsp:nvSpPr>
      <dsp:spPr>
        <a:xfrm>
          <a:off x="2281410" y="501073"/>
          <a:ext cx="1172116" cy="781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NumericTable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DataCollection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…</a:t>
          </a:r>
          <a:endParaRPr lang="en-US" sz="1200" kern="1200" dirty="0"/>
        </a:p>
      </dsp:txBody>
      <dsp:txXfrm>
        <a:off x="2304297" y="523960"/>
        <a:ext cx="1126342" cy="735637"/>
      </dsp:txXfrm>
    </dsp:sp>
    <dsp:sp modelId="{D717FA40-F79F-CC42-8C08-E8354C826809}">
      <dsp:nvSpPr>
        <dsp:cNvPr id="0" name=""/>
        <dsp:cNvSpPr/>
      </dsp:nvSpPr>
      <dsp:spPr>
        <a:xfrm>
          <a:off x="2081019" y="1282485"/>
          <a:ext cx="786449" cy="500736"/>
        </a:xfrm>
        <a:custGeom>
          <a:avLst/>
          <a:gdLst/>
          <a:ahLst/>
          <a:cxnLst/>
          <a:rect l="0" t="0" r="0" b="0"/>
          <a:pathLst>
            <a:path>
              <a:moveTo>
                <a:pt x="786449" y="0"/>
              </a:moveTo>
              <a:lnTo>
                <a:pt x="786449" y="250368"/>
              </a:lnTo>
              <a:lnTo>
                <a:pt x="0" y="250368"/>
              </a:lnTo>
              <a:lnTo>
                <a:pt x="0" y="500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DB5C4-5121-1143-A503-571FFFA0B83F}">
      <dsp:nvSpPr>
        <dsp:cNvPr id="0" name=""/>
        <dsp:cNvSpPr/>
      </dsp:nvSpPr>
      <dsp:spPr>
        <a:xfrm>
          <a:off x="1494960" y="1783221"/>
          <a:ext cx="1172116" cy="781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AOSNumericTable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SOANumericTable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…</a:t>
          </a:r>
          <a:endParaRPr lang="en-US" sz="1100" kern="1200" dirty="0"/>
        </a:p>
      </dsp:txBody>
      <dsp:txXfrm>
        <a:off x="1517847" y="1806108"/>
        <a:ext cx="1126342" cy="735637"/>
      </dsp:txXfrm>
    </dsp:sp>
    <dsp:sp modelId="{3053B09B-A84B-604E-ABAA-630C674227F3}">
      <dsp:nvSpPr>
        <dsp:cNvPr id="0" name=""/>
        <dsp:cNvSpPr/>
      </dsp:nvSpPr>
      <dsp:spPr>
        <a:xfrm>
          <a:off x="2867468" y="1282485"/>
          <a:ext cx="743919" cy="500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68"/>
              </a:lnTo>
              <a:lnTo>
                <a:pt x="743919" y="250368"/>
              </a:lnTo>
              <a:lnTo>
                <a:pt x="743919" y="500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F195E-061E-D240-933D-EA0EE09461FD}">
      <dsp:nvSpPr>
        <dsp:cNvPr id="0" name=""/>
        <dsp:cNvSpPr/>
      </dsp:nvSpPr>
      <dsp:spPr>
        <a:xfrm>
          <a:off x="2846223" y="1783221"/>
          <a:ext cx="1530327" cy="781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Matrix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HomogenNumericTable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…</a:t>
          </a:r>
          <a:endParaRPr lang="en-US" sz="1100" kern="1200" dirty="0"/>
        </a:p>
      </dsp:txBody>
      <dsp:txXfrm>
        <a:off x="2869110" y="1806108"/>
        <a:ext cx="1484553" cy="735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F0B0F-09A5-4E1E-BD26-DC6555AA3FBB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A881B-2B13-4957-98B0-D797536C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85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D254D-D6A8-4F03-A6BD-994C16793977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DB927-EBE1-49E2-8934-5881B376E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0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58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5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14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771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2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67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425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0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200" dirty="0" smtClean="0">
              <a:solidFill>
                <a:prstClr val="black"/>
              </a:solidFill>
              <a:latin typeface="Candara" pitchFamily="34" charset="0"/>
              <a:ea typeface="魏碑" charset="-122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DB927-EBE1-49E2-8934-5881B376EE2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4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9517-7849-409A-9718-7F5EF4870DD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7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9517-7849-409A-9718-7F5EF4870DD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9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9517-7849-409A-9718-7F5EF4870DD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8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5588" y="881063"/>
            <a:ext cx="6846887" cy="3852862"/>
          </a:xfrm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8349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global model data should be word-topic matrix or topic-document matrix, </a:t>
            </a:r>
          </a:p>
        </p:txBody>
      </p:sp>
    </p:spTree>
    <p:extLst>
      <p:ext uri="{BB962C8B-B14F-4D97-AF65-F5344CB8AC3E}">
        <p14:creationId xmlns:p14="http://schemas.microsoft.com/office/powerpoint/2010/main" val="455126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4677B-C5CE-4183-A13D-EB29CCD2130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852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7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469" y="433954"/>
            <a:ext cx="3076414" cy="244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First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63878" y="437826"/>
            <a:ext cx="3076414" cy="244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Third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84883" y="437826"/>
            <a:ext cx="3076414" cy="244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Second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9240288" y="437778"/>
            <a:ext cx="2931348" cy="244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HARP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8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9" y="274654"/>
            <a:ext cx="27432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20" y="274654"/>
            <a:ext cx="807719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8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7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1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2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9" y="4406966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9" y="2906729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6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44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2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2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4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6/29/16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32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6/29/16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66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6/29/16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4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0" y="273065"/>
            <a:ext cx="40116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7" y="273053"/>
            <a:ext cx="6815138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0" y="1435103"/>
            <a:ext cx="40116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8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8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9" y="4800601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9" y="612774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6558" indent="0">
              <a:buNone/>
              <a:defRPr sz="2800"/>
            </a:lvl2pPr>
            <a:lvl3pPr marL="913108" indent="0">
              <a:buNone/>
              <a:defRPr sz="2400"/>
            </a:lvl3pPr>
            <a:lvl4pPr marL="1369656" indent="0">
              <a:buNone/>
              <a:defRPr sz="1900"/>
            </a:lvl4pPr>
            <a:lvl5pPr marL="1826214" indent="0">
              <a:buNone/>
              <a:defRPr sz="1900"/>
            </a:lvl5pPr>
            <a:lvl6pPr marL="2282771" indent="0">
              <a:buNone/>
              <a:defRPr sz="1900"/>
            </a:lvl6pPr>
            <a:lvl7pPr marL="2739326" indent="0">
              <a:buNone/>
              <a:defRPr sz="1900"/>
            </a:lvl7pPr>
            <a:lvl8pPr marL="3195867" indent="0">
              <a:buNone/>
              <a:defRPr sz="1900"/>
            </a:lvl8pPr>
            <a:lvl9pPr marL="365242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9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6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9" y="274654"/>
            <a:ext cx="27432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20" y="274654"/>
            <a:ext cx="807719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8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7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37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13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9" y="4406966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9" y="2906729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6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53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2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8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4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6/29/16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95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6/29/16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2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6/29/16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9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9" y="4406966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9" y="2906729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6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60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0" y="273065"/>
            <a:ext cx="40116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7" y="273053"/>
            <a:ext cx="6815138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0" y="1435103"/>
            <a:ext cx="40116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3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9" y="4800601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9" y="612774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6558" indent="0">
              <a:buNone/>
              <a:defRPr sz="2800"/>
            </a:lvl2pPr>
            <a:lvl3pPr marL="913108" indent="0">
              <a:buNone/>
              <a:defRPr sz="2400"/>
            </a:lvl3pPr>
            <a:lvl4pPr marL="1369656" indent="0">
              <a:buNone/>
              <a:defRPr sz="1900"/>
            </a:lvl4pPr>
            <a:lvl5pPr marL="1826214" indent="0">
              <a:buNone/>
              <a:defRPr sz="1900"/>
            </a:lvl5pPr>
            <a:lvl6pPr marL="2282771" indent="0">
              <a:buNone/>
              <a:defRPr sz="1900"/>
            </a:lvl6pPr>
            <a:lvl7pPr marL="2739326" indent="0">
              <a:buNone/>
              <a:defRPr sz="1900"/>
            </a:lvl7pPr>
            <a:lvl8pPr marL="3195867" indent="0">
              <a:buNone/>
              <a:defRPr sz="1900"/>
            </a:lvl8pPr>
            <a:lvl9pPr marL="365242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9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29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2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9" y="274654"/>
            <a:ext cx="27432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20" y="274654"/>
            <a:ext cx="807719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29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7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6/29/16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19" y="685800"/>
            <a:ext cx="5994401" cy="1219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8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6/29/16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83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0" y="4406968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90" y="2906729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6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6/29/16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04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600220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6/29/16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18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6/29/16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40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6/29/16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3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2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088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6/29/16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37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65"/>
            <a:ext cx="401108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6/29/16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837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4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6558" indent="0">
              <a:buNone/>
              <a:defRPr sz="2800"/>
            </a:lvl2pPr>
            <a:lvl3pPr marL="913108" indent="0">
              <a:buNone/>
              <a:defRPr sz="2400"/>
            </a:lvl3pPr>
            <a:lvl4pPr marL="1369656" indent="0">
              <a:buNone/>
              <a:defRPr sz="1900"/>
            </a:lvl4pPr>
            <a:lvl5pPr marL="1826214" indent="0">
              <a:buNone/>
              <a:defRPr sz="1900"/>
            </a:lvl5pPr>
            <a:lvl6pPr marL="2282771" indent="0">
              <a:buNone/>
              <a:defRPr sz="1900"/>
            </a:lvl6pPr>
            <a:lvl7pPr marL="2739326" indent="0">
              <a:buNone/>
              <a:defRPr sz="1900"/>
            </a:lvl7pPr>
            <a:lvl8pPr marL="3195867" indent="0">
              <a:buNone/>
              <a:defRPr sz="1900"/>
            </a:lvl8pPr>
            <a:lvl9pPr marL="3652425" indent="0">
              <a:buNone/>
              <a:defRPr sz="19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6/29/16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1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6/29/16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00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9" y="274654"/>
            <a:ext cx="27432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20" y="274654"/>
            <a:ext cx="80264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6/29/16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46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11165420" y="6491290"/>
            <a:ext cx="806977" cy="38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4" tIns="45653" rIns="91294" bIns="4565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"/>
            <a:ext cx="2133601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6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502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2801" y="6492933"/>
            <a:ext cx="28448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1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0" y="4406944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90" y="2906729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6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18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600220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768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1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4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9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9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955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65"/>
            <a:ext cx="401108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5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4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6558" indent="0">
              <a:buNone/>
              <a:defRPr sz="2800"/>
            </a:lvl2pPr>
            <a:lvl3pPr marL="913108" indent="0">
              <a:buNone/>
              <a:defRPr sz="2400"/>
            </a:lvl3pPr>
            <a:lvl4pPr marL="1369656" indent="0">
              <a:buNone/>
              <a:defRPr sz="1900"/>
            </a:lvl4pPr>
            <a:lvl5pPr marL="1826214" indent="0">
              <a:buNone/>
              <a:defRPr sz="1900"/>
            </a:lvl5pPr>
            <a:lvl6pPr marL="2282771" indent="0">
              <a:buNone/>
              <a:defRPr sz="1900"/>
            </a:lvl6pPr>
            <a:lvl7pPr marL="2739326" indent="0">
              <a:buNone/>
              <a:defRPr sz="1900"/>
            </a:lvl7pPr>
            <a:lvl8pPr marL="3195867" indent="0">
              <a:buNone/>
              <a:defRPr sz="1900"/>
            </a:lvl8pPr>
            <a:lvl9pPr marL="365242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124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49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9" y="274654"/>
            <a:ext cx="27432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20" y="274654"/>
            <a:ext cx="80264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1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3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2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0" y="273065"/>
            <a:ext cx="40116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7" y="273053"/>
            <a:ext cx="6815138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0" y="1435103"/>
            <a:ext cx="40116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3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9" y="4800601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9" y="612774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6558" indent="0">
              <a:buNone/>
              <a:defRPr sz="2800"/>
            </a:lvl2pPr>
            <a:lvl3pPr marL="913108" indent="0">
              <a:buNone/>
              <a:defRPr sz="2400"/>
            </a:lvl3pPr>
            <a:lvl4pPr marL="1369656" indent="0">
              <a:buNone/>
              <a:defRPr sz="1900"/>
            </a:lvl4pPr>
            <a:lvl5pPr marL="1826214" indent="0">
              <a:buNone/>
              <a:defRPr sz="1900"/>
            </a:lvl5pPr>
            <a:lvl6pPr marL="2282771" indent="0">
              <a:buNone/>
              <a:defRPr sz="1900"/>
            </a:lvl6pPr>
            <a:lvl7pPr marL="2739326" indent="0">
              <a:buNone/>
              <a:defRPr sz="1900"/>
            </a:lvl7pPr>
            <a:lvl8pPr marL="3195867" indent="0">
              <a:buNone/>
              <a:defRPr sz="1900"/>
            </a:lvl8pPr>
            <a:lvl9pPr marL="365242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9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9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 vert="horz" lIns="91308" tIns="45660" rIns="91308" bIns="456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0"/>
            <a:ext cx="10972800" cy="4525963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9"/>
          <a:stretch/>
        </p:blipFill>
        <p:spPr bwMode="auto">
          <a:xfrm>
            <a:off x="-2036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117970" y="6613952"/>
            <a:ext cx="3076414" cy="244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HPC-ABDS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1556" y="6613952"/>
            <a:ext cx="3076414" cy="244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Applications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194384" y="6613966"/>
            <a:ext cx="2968788" cy="2440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SPIDAL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20360" y="6613954"/>
            <a:ext cx="3076414" cy="244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Background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3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ctr" defTabSz="91310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09" indent="-342409" algn="l" defTabSz="9131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97" indent="-285348" algn="l" defTabSz="9131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7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35" indent="-228279" algn="l" defTabSz="91310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2" indent="-228279" algn="l" defTabSz="91310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43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9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4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04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5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4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1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67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25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 vert="horz" lIns="91308" tIns="45660" rIns="91308" bIns="456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0"/>
            <a:ext cx="10972800" cy="4525963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E1E9A-82D5-48D9-8DC5-12A701E29959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9"/>
          <a:stretch/>
        </p:blipFill>
        <p:spPr bwMode="auto">
          <a:xfrm>
            <a:off x="-2036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-18226" y="602087"/>
            <a:ext cx="3076414" cy="244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Background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050024" y="602087"/>
            <a:ext cx="3076414" cy="244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Applications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9202852" y="602088"/>
            <a:ext cx="2968788" cy="2440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SPIDAL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126438" y="602085"/>
            <a:ext cx="3076414" cy="244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HPC-ABDS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5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ctr" defTabSz="91310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09" indent="-342409" algn="l" defTabSz="9131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97" indent="-285348" algn="l" defTabSz="9131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7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35" indent="-228279" algn="l" defTabSz="91310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2" indent="-228279" algn="l" defTabSz="91310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43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9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4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04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5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4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1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67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25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 vert="horz" lIns="91308" tIns="45660" rIns="91308" bIns="456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0"/>
            <a:ext cx="10972800" cy="4525963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E5E1-0BBD-4765-AC05-DAB5DCD34C70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6045203" y="602087"/>
            <a:ext cx="3076414" cy="244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HPC-ABDS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968789" y="602089"/>
            <a:ext cx="3076414" cy="244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Applications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" y="602088"/>
            <a:ext cx="2968788" cy="2440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Background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9115590" y="607717"/>
            <a:ext cx="3076414" cy="244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SPIDAL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txStyles>
    <p:titleStyle>
      <a:lvl1pPr algn="ctr" defTabSz="91310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09" indent="-342409" algn="l" defTabSz="9131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97" indent="-285348" algn="l" defTabSz="9131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7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35" indent="-228279" algn="l" defTabSz="91310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2" indent="-228279" algn="l" defTabSz="91310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43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9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4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04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5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4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1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67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25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199"/>
            <a:ext cx="10972800" cy="1143001"/>
          </a:xfrm>
          <a:prstGeom prst="rect">
            <a:avLst/>
          </a:prstGeom>
        </p:spPr>
        <p:txBody>
          <a:bodyPr vert="horz" lIns="91308" tIns="45660" rIns="91308" bIns="456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54"/>
            <a:ext cx="10972800" cy="4525963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15"/>
            <a:ext cx="12192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85" y="4072"/>
            <a:ext cx="3556001" cy="4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1"/>
            <a:ext cx="1312984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447544"/>
            <a:ext cx="1244599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9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310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09" indent="-342409" algn="l" defTabSz="9131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97" indent="-285348" algn="l" defTabSz="9131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7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35" indent="-228279" algn="l" defTabSz="91310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2" indent="-228279" algn="l" defTabSz="91310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43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9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4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04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5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4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1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67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25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 vert="horz" lIns="91308" tIns="45660" rIns="91308" bIns="456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0"/>
            <a:ext cx="10972800" cy="4525963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7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407"/>
            <a:ext cx="3860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7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5"/>
            <a:ext cx="2133601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1165420" y="6491290"/>
            <a:ext cx="806977" cy="38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4" tIns="45653" rIns="91294" bIns="4565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1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310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09" indent="-342409" algn="l" defTabSz="9131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97" indent="-285348" algn="l" defTabSz="9131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7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35" indent="-228279" algn="l" defTabSz="91310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2" indent="-228279" algn="l" defTabSz="91310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43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9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4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04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5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4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1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67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25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2.tiff"/><Relationship Id="rId3" Type="http://schemas.openxmlformats.org/officeDocument/2006/relationships/image" Target="../media/image3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4" Type="http://schemas.openxmlformats.org/officeDocument/2006/relationships/image" Target="../media/image37.tiff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35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4" Type="http://schemas.openxmlformats.org/officeDocument/2006/relationships/image" Target="../media/image37.tiff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38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37.tiff"/><Relationship Id="rId1" Type="http://schemas.openxmlformats.org/officeDocument/2006/relationships/slideLayout" Target="../slideLayouts/slideLayout51.xml"/><Relationship Id="rId2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5.xml"/><Relationship Id="rId2" Type="http://schemas.openxmlformats.org/officeDocument/2006/relationships/diagramData" Target="../diagrams/data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46.xml"/><Relationship Id="rId2" Type="http://schemas.openxmlformats.org/officeDocument/2006/relationships/diagramData" Target="../diagrams/data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6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5512" y="889816"/>
            <a:ext cx="11245255" cy="947737"/>
          </a:xfrm>
        </p:spPr>
        <p:txBody>
          <a:bodyPr>
            <a:noAutofit/>
          </a:bodyPr>
          <a:lstStyle/>
          <a:p>
            <a:r>
              <a:rPr lang="en-US" sz="3600" b="1" kern="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Convergence of HPC </a:t>
            </a:r>
            <a:r>
              <a:rPr lang="en-US" sz="3600" b="1" kern="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a</a:t>
            </a:r>
            <a:r>
              <a:rPr lang="en-US" sz="3600" b="1" kern="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nd Clouds for Large-Scale </a:t>
            </a:r>
            <a:br>
              <a:rPr lang="en-US" sz="3600" b="1" kern="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</a:br>
            <a:r>
              <a:rPr lang="en-US" sz="3600" b="1" kern="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Data enabled Science</a:t>
            </a:r>
            <a:endParaRPr lang="en-US" sz="3600" b="1" kern="0" dirty="0">
              <a:solidFill>
                <a:schemeClr val="accent5">
                  <a:lumMod val="75000"/>
                </a:scheme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148951"/>
            <a:ext cx="12192000" cy="3617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June 29, 2016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Judy </a:t>
            </a:r>
            <a:r>
              <a:rPr lang="en-US" sz="2400" b="1" dirty="0" err="1" smtClean="0">
                <a:solidFill>
                  <a:prstClr val="black"/>
                </a:solidFill>
                <a:cs typeface="Times New Roman" pitchFamily="18" charset="0"/>
              </a:rPr>
              <a:t>Qiu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3890" y="2451191"/>
            <a:ext cx="4644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cs typeface="Times New Roman" pitchFamily="18" charset="0"/>
              </a:rPr>
              <a:t>HPC 2016 Workshop, </a:t>
            </a:r>
            <a:r>
              <a:rPr lang="en-US" sz="2400" dirty="0" err="1" smtClean="0">
                <a:solidFill>
                  <a:srgbClr val="7030A0"/>
                </a:solidFill>
                <a:cs typeface="Times New Roman" pitchFamily="18" charset="0"/>
              </a:rPr>
              <a:t>Centraro</a:t>
            </a:r>
            <a:r>
              <a:rPr lang="en-US" sz="2400" dirty="0" smtClean="0">
                <a:solidFill>
                  <a:srgbClr val="7030A0"/>
                </a:solidFill>
                <a:cs typeface="Times New Roman" pitchFamily="18" charset="0"/>
              </a:rPr>
              <a:t>, Italy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Arrow Connector 61"/>
          <p:cNvCxnSpPr>
            <a:stCxn id="19" idx="2"/>
          </p:cNvCxnSpPr>
          <p:nvPr/>
        </p:nvCxnSpPr>
        <p:spPr>
          <a:xfrm flipH="1">
            <a:off x="3181007" y="3221423"/>
            <a:ext cx="2143" cy="342945"/>
          </a:xfrm>
          <a:prstGeom prst="straightConnector1">
            <a:avLst/>
          </a:prstGeom>
          <a:ln w="25400" cap="rnd">
            <a:prstDash val="sysDot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665915" y="1959852"/>
            <a:ext cx="1032988" cy="468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Daemon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79338" y="1112865"/>
            <a:ext cx="13255" cy="459246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33811" y="1096664"/>
            <a:ext cx="0" cy="459246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9837" y="111286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Spark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13968" y="1144227"/>
            <a:ext cx="286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Parameter Server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70199" y="2752749"/>
            <a:ext cx="1025844" cy="468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Daemon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665913" y="3544203"/>
            <a:ext cx="1030131" cy="468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Daemon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4157" y="4774096"/>
            <a:ext cx="298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Implicit Data </a:t>
            </a:r>
            <a:r>
              <a:rPr lang="en-US" dirty="0" smtClean="0">
                <a:solidFill>
                  <a:prstClr val="black"/>
                </a:solidFill>
              </a:rPr>
              <a:t>Distribution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Implicit </a:t>
            </a:r>
            <a:r>
              <a:rPr lang="en-US" dirty="0" smtClean="0">
                <a:solidFill>
                  <a:prstClr val="black"/>
                </a:solidFill>
              </a:rPr>
              <a:t>Communication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1388" y="4774099"/>
            <a:ext cx="298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Explicit Data </a:t>
            </a:r>
            <a:r>
              <a:rPr lang="en-US" dirty="0" smtClean="0">
                <a:solidFill>
                  <a:prstClr val="black"/>
                </a:solidFill>
              </a:rPr>
              <a:t>Distribution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Explicit </a:t>
            </a:r>
            <a:r>
              <a:rPr lang="en-US" dirty="0" smtClean="0">
                <a:solidFill>
                  <a:prstClr val="black"/>
                </a:solidFill>
              </a:rPr>
              <a:t>Communication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49959" y="4777866"/>
            <a:ext cx="298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Explicit Data </a:t>
            </a:r>
            <a:r>
              <a:rPr lang="en-US" dirty="0" smtClean="0">
                <a:solidFill>
                  <a:prstClr val="black"/>
                </a:solidFill>
              </a:rPr>
              <a:t>Distribution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Implicit </a:t>
            </a:r>
            <a:r>
              <a:rPr lang="en-US" dirty="0" smtClean="0">
                <a:solidFill>
                  <a:prstClr val="black"/>
                </a:solidFill>
              </a:rPr>
              <a:t>Communication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2354" y="3864232"/>
            <a:ext cx="278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Various Collective Communication Operations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47777" y="2234388"/>
            <a:ext cx="89752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47777" y="2969403"/>
            <a:ext cx="89752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47777" y="3672508"/>
            <a:ext cx="89752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880607" y="2680214"/>
            <a:ext cx="0" cy="425415"/>
          </a:xfrm>
          <a:prstGeom prst="straightConnector1">
            <a:avLst/>
          </a:prstGeom>
          <a:ln w="25400" cap="rnd">
            <a:prstDash val="solid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0207439" y="2680214"/>
            <a:ext cx="0" cy="425415"/>
          </a:xfrm>
          <a:prstGeom prst="straightConnector1">
            <a:avLst/>
          </a:prstGeom>
          <a:ln w="25400" cap="rnd"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4"/>
          <p:cNvCxnSpPr/>
          <p:nvPr/>
        </p:nvCxnSpPr>
        <p:spPr>
          <a:xfrm rot="5400000" flipH="1" flipV="1">
            <a:off x="4945707" y="2469089"/>
            <a:ext cx="456699" cy="353001"/>
          </a:xfrm>
          <a:prstGeom prst="curvedConnector2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44"/>
          <p:cNvCxnSpPr/>
          <p:nvPr/>
        </p:nvCxnSpPr>
        <p:spPr>
          <a:xfrm>
            <a:off x="6728379" y="2385367"/>
            <a:ext cx="353001" cy="472940"/>
          </a:xfrm>
          <a:prstGeom prst="curvedConnector2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" idx="3"/>
            <a:endCxn id="20" idx="3"/>
          </p:cNvCxnSpPr>
          <p:nvPr/>
        </p:nvCxnSpPr>
        <p:spPr>
          <a:xfrm flipH="1">
            <a:off x="3696044" y="2194169"/>
            <a:ext cx="2856" cy="1584351"/>
          </a:xfrm>
          <a:prstGeom prst="bentConnector3">
            <a:avLst>
              <a:gd name="adj1" fmla="val -8004202"/>
            </a:avLst>
          </a:prstGeom>
          <a:ln w="25400" cap="rnd">
            <a:prstDash val="sysDot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9" idx="0"/>
            <a:endCxn id="4" idx="2"/>
          </p:cNvCxnSpPr>
          <p:nvPr/>
        </p:nvCxnSpPr>
        <p:spPr>
          <a:xfrm flipH="1" flipV="1">
            <a:off x="3182406" y="2428526"/>
            <a:ext cx="715" cy="324267"/>
          </a:xfrm>
          <a:prstGeom prst="straightConnector1">
            <a:avLst/>
          </a:prstGeom>
          <a:ln w="25400" cap="rnd">
            <a:solidFill>
              <a:schemeClr val="accent1"/>
            </a:solidFill>
            <a:prstDash val="sysDot"/>
            <a:round/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325089" y="3553676"/>
            <a:ext cx="8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BACC6">
                    <a:lumMod val="20000"/>
                    <a:lumOff val="80000"/>
                  </a:srgbClr>
                </a:solidFill>
              </a:rPr>
              <a:t>Worker</a:t>
            </a:r>
            <a:endParaRPr lang="en-US" dirty="0">
              <a:solidFill>
                <a:srgbClr val="4BACC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8" name="Arc 107"/>
          <p:cNvSpPr/>
          <p:nvPr/>
        </p:nvSpPr>
        <p:spPr>
          <a:xfrm rot="7795724">
            <a:off x="5619880" y="3051927"/>
            <a:ext cx="752727" cy="857919"/>
          </a:xfrm>
          <a:prstGeom prst="arc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541631" y="1113893"/>
            <a:ext cx="909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Harp</a:t>
            </a:r>
          </a:p>
        </p:txBody>
      </p:sp>
      <p:sp>
        <p:nvSpPr>
          <p:cNvPr id="3" name="Rectangle 2"/>
          <p:cNvSpPr/>
          <p:nvPr/>
        </p:nvSpPr>
        <p:spPr>
          <a:xfrm>
            <a:off x="604157" y="2097348"/>
            <a:ext cx="1123679" cy="17447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Driver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691" y="1928167"/>
            <a:ext cx="1255611" cy="76654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BBB59">
                    <a:lumMod val="50000"/>
                  </a:srgbClr>
                </a:solidFill>
              </a:rPr>
              <a:t>Worker</a:t>
            </a:r>
            <a:endParaRPr lang="en-US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46223" y="2946509"/>
            <a:ext cx="1255611" cy="76654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BBB59">
                    <a:lumMod val="50000"/>
                  </a:srgbClr>
                </a:solidFill>
              </a:rPr>
              <a:t>Worker</a:t>
            </a:r>
            <a:endParaRPr lang="en-US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93519" y="2919326"/>
            <a:ext cx="1255611" cy="76654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BBB59">
                    <a:lumMod val="50000"/>
                  </a:srgbClr>
                </a:solidFill>
              </a:rPr>
              <a:t>Worker</a:t>
            </a:r>
            <a:endParaRPr lang="en-US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49959" y="3128971"/>
            <a:ext cx="1255611" cy="7665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497D">
                    <a:lumMod val="75000"/>
                  </a:srgbClr>
                </a:solidFill>
              </a:rPr>
              <a:t>Worker Group</a:t>
            </a:r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693115" y="1890586"/>
            <a:ext cx="1624911" cy="76654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497D">
                    <a:lumMod val="75000"/>
                  </a:srgbClr>
                </a:solidFill>
              </a:rPr>
              <a:t>Server Group</a:t>
            </a:r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680547" y="3134254"/>
            <a:ext cx="1255611" cy="7665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497D">
                    <a:lumMod val="75000"/>
                  </a:srgbClr>
                </a:solidFill>
              </a:rPr>
              <a:t>Worker Group</a:t>
            </a:r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 idx="4294967295"/>
          </p:nvPr>
        </p:nvSpPr>
        <p:spPr>
          <a:xfrm>
            <a:off x="630339" y="-10412"/>
            <a:ext cx="109728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Programming Models</a:t>
            </a:r>
            <a:br>
              <a:rPr lang="en-US" sz="32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</a:br>
            <a:r>
              <a:rPr lang="en-US" sz="2000" b="1" kern="0" dirty="0" smtClean="0">
                <a:solidFill>
                  <a:srgbClr val="7030A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Comparison of Iterative Computation Tools</a:t>
            </a:r>
            <a:endParaRPr lang="en-US" sz="2000" b="1" kern="0" dirty="0">
              <a:solidFill>
                <a:srgbClr val="7030A0"/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52954" y="3929972"/>
            <a:ext cx="278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Asynchronous Communication Operations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884" y="5891594"/>
            <a:ext cx="3869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M.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Zaharia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 “Spark: Cluster Computing with Working Sets”.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HotCloud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2010.</a:t>
            </a: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1926" y="5891594"/>
            <a:ext cx="3641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B. Zhang, Y.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Ruan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J.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Qiu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“Harp: Collective Communication on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Hadoop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”. IC2E, 2015.</a:t>
            </a: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2954" y="5823860"/>
            <a:ext cx="3987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M. Li, D. Anderson et al. “Scaling Distributed Machine Learning with the Parameter Server”. OSDI, 2014.</a:t>
            </a:r>
          </a:p>
        </p:txBody>
      </p:sp>
    </p:spTree>
    <p:extLst>
      <p:ext uri="{BB962C8B-B14F-4D97-AF65-F5344CB8AC3E}">
        <p14:creationId xmlns:p14="http://schemas.microsoft.com/office/powerpoint/2010/main" val="6019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17"/>
          <p:cNvSpPr txBox="1">
            <a:spLocks/>
          </p:cNvSpPr>
          <p:nvPr/>
        </p:nvSpPr>
        <p:spPr>
          <a:xfrm>
            <a:off x="1057714" y="1241115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Parallel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/>
                <a:ea typeface=""/>
                <a:cs typeface=""/>
              </a:rPr>
              <a:t>ism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Model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78" name="Text Placeholder 19"/>
          <p:cNvSpPr txBox="1">
            <a:spLocks/>
          </p:cNvSpPr>
          <p:nvPr/>
        </p:nvSpPr>
        <p:spPr>
          <a:xfrm>
            <a:off x="6368539" y="1195070"/>
            <a:ext cx="388739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Architecture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327570" y="2261349"/>
            <a:ext cx="11040684" cy="3052057"/>
            <a:chOff x="327570" y="2261349"/>
            <a:chExt cx="11040684" cy="3052057"/>
          </a:xfrm>
        </p:grpSpPr>
        <p:grpSp>
          <p:nvGrpSpPr>
            <p:cNvPr id="79" name="Group 78"/>
            <p:cNvGrpSpPr/>
            <p:nvPr/>
          </p:nvGrpSpPr>
          <p:grpSpPr>
            <a:xfrm>
              <a:off x="327570" y="2282064"/>
              <a:ext cx="5464147" cy="3031342"/>
              <a:chOff x="619450" y="2618515"/>
              <a:chExt cx="5207216" cy="2548397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619450" y="3878661"/>
                <a:ext cx="2296904" cy="482803"/>
              </a:xfrm>
              <a:prstGeom prst="roundRect">
                <a:avLst/>
              </a:prstGeom>
              <a:solidFill>
                <a:srgbClr val="A5A5A5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Shuffle</a:t>
                </a:r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3325523" y="3184456"/>
                <a:ext cx="2501143" cy="1558993"/>
                <a:chOff x="7121236" y="2211758"/>
                <a:chExt cx="4525819" cy="2166276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7214931" y="2211758"/>
                  <a:ext cx="493643" cy="216627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</a:t>
                  </a:r>
                </a:p>
              </p:txBody>
            </p:sp>
            <p:sp>
              <p:nvSpPr>
                <p:cNvPr id="93" name="Rounded Rectangle 92"/>
                <p:cNvSpPr/>
                <p:nvPr/>
              </p:nvSpPr>
              <p:spPr>
                <a:xfrm>
                  <a:off x="8224318" y="2211759"/>
                  <a:ext cx="493643" cy="2162314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</a:t>
                  </a:r>
                </a:p>
              </p:txBody>
            </p:sp>
            <p:sp>
              <p:nvSpPr>
                <p:cNvPr id="94" name="Rounded Rectangle 93"/>
                <p:cNvSpPr/>
                <p:nvPr/>
              </p:nvSpPr>
              <p:spPr>
                <a:xfrm>
                  <a:off x="9233706" y="2211758"/>
                  <a:ext cx="493643" cy="216627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</a:t>
                  </a:r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11079339" y="2211758"/>
                  <a:ext cx="493643" cy="216627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</a:t>
                  </a:r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9992253" y="3313373"/>
                  <a:ext cx="918295" cy="0"/>
                </a:xfrm>
                <a:prstGeom prst="line">
                  <a:avLst/>
                </a:prstGeom>
                <a:noFill/>
                <a:ln w="50800" cap="rnd" cmpd="sng" algn="ctr">
                  <a:solidFill>
                    <a:srgbClr val="5B9BD5"/>
                  </a:solidFill>
                  <a:prstDash val="sysDot"/>
                  <a:round/>
                </a:ln>
                <a:effectLst/>
              </p:spPr>
            </p:cxnSp>
            <p:sp>
              <p:nvSpPr>
                <p:cNvPr id="97" name="Rounded Rectangle 96"/>
                <p:cNvSpPr/>
                <p:nvPr/>
              </p:nvSpPr>
              <p:spPr>
                <a:xfrm>
                  <a:off x="7121236" y="3477892"/>
                  <a:ext cx="4525819" cy="457578"/>
                </a:xfrm>
                <a:prstGeom prst="roundRect">
                  <a:avLst/>
                </a:prstGeom>
                <a:solidFill>
                  <a:srgbClr val="ED7D31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Collective Communication</a:t>
                  </a:r>
                </a:p>
              </p:txBody>
            </p:sp>
          </p:grpSp>
          <p:sp>
            <p:nvSpPr>
              <p:cNvPr id="82" name="Rounded Rectangle 81"/>
              <p:cNvSpPr/>
              <p:nvPr/>
            </p:nvSpPr>
            <p:spPr>
              <a:xfrm>
                <a:off x="845356" y="300599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</a:t>
                </a: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1274123" y="3006000"/>
                <a:ext cx="209689" cy="94382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</a:t>
                </a: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1702889" y="300599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</a:t>
                </a: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2486875" y="300599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2025104" y="3486841"/>
                <a:ext cx="390072" cy="0"/>
              </a:xfrm>
              <a:prstGeom prst="line">
                <a:avLst/>
              </a:prstGeom>
              <a:noFill/>
              <a:ln w="50800" cap="rnd" cmpd="sng" algn="ctr">
                <a:solidFill>
                  <a:srgbClr val="5B9BD5"/>
                </a:solidFill>
                <a:prstDash val="sysDot"/>
                <a:round/>
              </a:ln>
              <a:effectLst/>
            </p:spPr>
          </p:cxnSp>
          <p:sp>
            <p:nvSpPr>
              <p:cNvPr id="87" name="Rounded Rectangle 86"/>
              <p:cNvSpPr/>
              <p:nvPr/>
            </p:nvSpPr>
            <p:spPr>
              <a:xfrm>
                <a:off x="1361468" y="422135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R</a:t>
                </a: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2063514" y="422135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R</a:t>
                </a:r>
              </a:p>
            </p:txBody>
          </p:sp>
          <p:sp>
            <p:nvSpPr>
              <p:cNvPr id="89" name="Right Arrow 88"/>
              <p:cNvSpPr/>
              <p:nvPr/>
            </p:nvSpPr>
            <p:spPr>
              <a:xfrm>
                <a:off x="2947163" y="3953854"/>
                <a:ext cx="368801" cy="271536"/>
              </a:xfrm>
              <a:prstGeom prst="rightArrow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279801" y="2618515"/>
                <a:ext cx="2428589" cy="284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MapCollective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Model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822607" y="2621650"/>
                <a:ext cx="1970251" cy="284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MapReduce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Model</a:t>
                </a: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090801" y="2261349"/>
              <a:ext cx="5277453" cy="2893597"/>
              <a:chOff x="4694450" y="3124146"/>
              <a:chExt cx="3822092" cy="2013732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4694450" y="3124146"/>
                <a:ext cx="3822092" cy="1996633"/>
                <a:chOff x="687754" y="1713376"/>
                <a:chExt cx="9667630" cy="4705184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3595076" y="5178057"/>
                  <a:ext cx="6760308" cy="1240503"/>
                </a:xfrm>
                <a:prstGeom prst="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YARN</a:t>
                  </a:r>
                </a:p>
              </p:txBody>
            </p:sp>
            <p:sp>
              <p:nvSpPr>
                <p:cNvPr id="102" name="L-Shape 101"/>
                <p:cNvSpPr/>
                <p:nvPr/>
              </p:nvSpPr>
              <p:spPr>
                <a:xfrm>
                  <a:off x="3595076" y="3454399"/>
                  <a:ext cx="6760304" cy="1632281"/>
                </a:xfrm>
                <a:prstGeom prst="corner">
                  <a:avLst>
                    <a:gd name="adj1" fmla="val 38508"/>
                    <a:gd name="adj2" fmla="val 175135"/>
                  </a:avLst>
                </a:prstGeom>
                <a:solidFill>
                  <a:srgbClr val="A5A5A5"/>
                </a:solidFill>
                <a:ln w="12700" cap="flat" cmpd="sng" algn="ctr">
                  <a:solidFill>
                    <a:srgbClr val="A5A5A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MapReduce</a:t>
                  </a: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 V2</a:t>
                  </a: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7031345" y="3454399"/>
                  <a:ext cx="3324039" cy="922218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Harp</a:t>
                  </a: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3595076" y="1747347"/>
                  <a:ext cx="3324039" cy="1615677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ED7D31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MapReduce</a:t>
                  </a: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 Applications</a:t>
                  </a: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7031344" y="1751863"/>
                  <a:ext cx="3324039" cy="1611161"/>
                </a:xfrm>
                <a:prstGeom prst="rect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MapCollective</a:t>
                  </a: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 Applications</a:t>
                  </a: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765911" y="2333333"/>
                  <a:ext cx="2510197" cy="5552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Application</a:t>
                  </a: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765911" y="4079840"/>
                  <a:ext cx="2571765" cy="5552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Framework</a:t>
                  </a: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828665" y="5326604"/>
                  <a:ext cx="2571765" cy="959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Resource Manager</a:t>
                  </a:r>
                </a:p>
              </p:txBody>
            </p: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65908" y="3377484"/>
                  <a:ext cx="2235200" cy="781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5B9BD5"/>
                  </a:solidFill>
                  <a:prstDash val="dash"/>
                  <a:miter lim="800000"/>
                </a:ln>
                <a:effectLst/>
              </p:spPr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765908" y="1713376"/>
                  <a:ext cx="2235200" cy="781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5B9BD5"/>
                  </a:solidFill>
                  <a:prstDash val="dash"/>
                  <a:miter lim="800000"/>
                </a:ln>
                <a:effectLst/>
              </p:spPr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687754" y="5104271"/>
                  <a:ext cx="2235200" cy="781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5B9BD5"/>
                  </a:solidFill>
                  <a:prstDash val="dash"/>
                  <a:miter lim="800000"/>
                </a:ln>
                <a:effectLst/>
              </p:spPr>
            </p:cxnSp>
          </p:grpSp>
          <p:cxnSp>
            <p:nvCxnSpPr>
              <p:cNvPr id="100" name="Straight Connector 99"/>
              <p:cNvCxnSpPr/>
              <p:nvPr/>
            </p:nvCxnSpPr>
            <p:spPr>
              <a:xfrm>
                <a:off x="4714967" y="5134561"/>
                <a:ext cx="883685" cy="3317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dash"/>
                <a:miter lim="800000"/>
              </a:ln>
              <a:effectLst/>
            </p:spPr>
          </p:cxnSp>
        </p:grpSp>
      </p:grpSp>
      <p:cxnSp>
        <p:nvCxnSpPr>
          <p:cNvPr id="112" name="Straight Connector 111"/>
          <p:cNvCxnSpPr/>
          <p:nvPr/>
        </p:nvCxnSpPr>
        <p:spPr>
          <a:xfrm>
            <a:off x="1964984" y="4377571"/>
            <a:ext cx="291239" cy="0"/>
          </a:xfrm>
          <a:prstGeom prst="line">
            <a:avLst/>
          </a:prstGeom>
          <a:noFill/>
          <a:ln w="50800" cap="rnd" cmpd="sng" algn="ctr">
            <a:solidFill>
              <a:srgbClr val="5B9BD5"/>
            </a:solidFill>
            <a:prstDash val="sysDot"/>
            <a:round/>
          </a:ln>
          <a:effectLst/>
        </p:spPr>
      </p:cxnSp>
      <p:sp>
        <p:nvSpPr>
          <p:cNvPr id="113" name="Title 2"/>
          <p:cNvSpPr txBox="1">
            <a:spLocks/>
          </p:cNvSpPr>
          <p:nvPr/>
        </p:nvSpPr>
        <p:spPr>
          <a:xfrm>
            <a:off x="1234580" y="150224"/>
            <a:ext cx="9621361" cy="76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3108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b="1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The Concept of Harp Plug-in</a:t>
            </a:r>
            <a:endParaRPr lang="en-US" b="1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01433" y="1327733"/>
            <a:ext cx="7924421" cy="4985559"/>
            <a:chOff x="1621139" y="87087"/>
            <a:chExt cx="8993637" cy="6730306"/>
          </a:xfrm>
        </p:grpSpPr>
        <p:sp>
          <p:nvSpPr>
            <p:cNvPr id="3" name="Rounded Rectangle 2"/>
            <p:cNvSpPr/>
            <p:nvPr/>
          </p:nvSpPr>
          <p:spPr>
            <a:xfrm>
              <a:off x="1636694" y="2130293"/>
              <a:ext cx="8900678" cy="1271380"/>
            </a:xfrm>
            <a:prstGeom prst="roundRect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 smtClean="0">
                <a:solidFill>
                  <a:prstClr val="black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636694" y="87087"/>
              <a:ext cx="8900678" cy="1868448"/>
            </a:xfrm>
            <a:prstGeom prst="roundRect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636694" y="3531494"/>
              <a:ext cx="8900678" cy="2335098"/>
            </a:xfrm>
            <a:prstGeom prst="roundRect">
              <a:avLst/>
            </a:prstGeom>
            <a:no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254824" y="917217"/>
              <a:ext cx="1408540" cy="633398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Vertex Table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912645" y="2256367"/>
              <a:ext cx="1355509" cy="622410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Key-Value Partition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03418" y="4993291"/>
              <a:ext cx="1103957" cy="648158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Array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907483" y="6254163"/>
              <a:ext cx="1694001" cy="563230"/>
            </a:xfrm>
            <a:prstGeom prst="round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800" kern="0" smtClean="0">
                  <a:solidFill>
                    <a:prstClr val="white"/>
                  </a:solidFill>
                </a:rPr>
                <a:t>Transferable</a:t>
              </a:r>
              <a:endParaRPr lang="en-US" sz="1800" kern="0" dirty="0" smtClean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24" idx="0"/>
              <a:endCxn id="37" idx="2"/>
            </p:cNvCxnSpPr>
            <p:nvPr/>
          </p:nvCxnSpPr>
          <p:spPr>
            <a:xfrm flipH="1" flipV="1">
              <a:off x="3212319" y="4587975"/>
              <a:ext cx="343078" cy="405316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" name="Straight Arrow Connector 10"/>
            <p:cNvCxnSpPr>
              <a:stCxn id="25" idx="0"/>
              <a:endCxn id="31" idx="2"/>
            </p:cNvCxnSpPr>
            <p:nvPr/>
          </p:nvCxnSpPr>
          <p:spPr>
            <a:xfrm flipV="1">
              <a:off x="5754483" y="5641449"/>
              <a:ext cx="2247527" cy="579048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2" name="Rounded Rectangle 11"/>
            <p:cNvSpPr/>
            <p:nvPr/>
          </p:nvSpPr>
          <p:spPr>
            <a:xfrm>
              <a:off x="8912645" y="3953994"/>
              <a:ext cx="1355508" cy="64025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Key-Values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073730" y="3946086"/>
              <a:ext cx="2280918" cy="648158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Vertices, Edges, Messages</a:t>
              </a:r>
            </a:p>
          </p:txBody>
        </p:sp>
        <p:cxnSp>
          <p:nvCxnSpPr>
            <p:cNvPr id="14" name="Straight Arrow Connector 13"/>
            <p:cNvCxnSpPr>
              <a:stCxn id="39" idx="0"/>
              <a:endCxn id="15" idx="2"/>
            </p:cNvCxnSpPr>
            <p:nvPr/>
          </p:nvCxnSpPr>
          <p:spPr>
            <a:xfrm flipV="1">
              <a:off x="9590400" y="2878777"/>
              <a:ext cx="0" cy="1075217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Straight Arrow Connector 14"/>
            <p:cNvCxnSpPr>
              <a:endCxn id="14" idx="2"/>
            </p:cNvCxnSpPr>
            <p:nvPr/>
          </p:nvCxnSpPr>
          <p:spPr>
            <a:xfrm flipV="1">
              <a:off x="7955760" y="1550616"/>
              <a:ext cx="3334" cy="713000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H="1" flipV="1">
              <a:off x="9590398" y="1550616"/>
              <a:ext cx="1" cy="705751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7" name="Rounded Rectangle 16"/>
            <p:cNvSpPr/>
            <p:nvPr/>
          </p:nvSpPr>
          <p:spPr>
            <a:xfrm>
              <a:off x="3764297" y="3940718"/>
              <a:ext cx="1023342" cy="64880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Double Array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792963" y="3940718"/>
              <a:ext cx="838710" cy="647257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err="1" smtClean="0">
                  <a:solidFill>
                    <a:prstClr val="white"/>
                  </a:solidFill>
                </a:rPr>
                <a:t>Int</a:t>
              </a:r>
              <a:r>
                <a:rPr lang="en-US" sz="1600" kern="0" dirty="0" smtClean="0">
                  <a:solidFill>
                    <a:prstClr val="white"/>
                  </a:solidFill>
                </a:rPr>
                <a:t> Array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740238" y="3946084"/>
              <a:ext cx="886340" cy="64816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Long Array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649527" y="2263616"/>
              <a:ext cx="1811742" cy="600649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Array Partition</a:t>
              </a:r>
              <a:br>
                <a:rPr lang="en-US" sz="1600" kern="0" dirty="0" smtClean="0">
                  <a:solidFill>
                    <a:prstClr val="white"/>
                  </a:solidFill>
                </a:rPr>
              </a:br>
              <a:r>
                <a:rPr lang="en-US" sz="1600" kern="0" dirty="0" smtClean="0">
                  <a:solidFill>
                    <a:prstClr val="white"/>
                  </a:solidFill>
                </a:rPr>
                <a:t> &lt;Array Type&gt;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291592" y="4993291"/>
              <a:ext cx="1420835" cy="648158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Object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254824" y="2263616"/>
              <a:ext cx="1401872" cy="600648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Vertex Partition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561227" y="2263616"/>
              <a:ext cx="1231876" cy="603675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Edge Partition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649527" y="913858"/>
              <a:ext cx="1811742" cy="629203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Array Table &lt;Array Type&gt;</a:t>
              </a:r>
            </a:p>
          </p:txBody>
        </p:sp>
        <p:cxnSp>
          <p:nvCxnSpPr>
            <p:cNvPr id="25" name="Straight Arrow Connector 24"/>
            <p:cNvCxnSpPr>
              <a:stCxn id="25" idx="0"/>
              <a:endCxn id="24" idx="2"/>
            </p:cNvCxnSpPr>
            <p:nvPr/>
          </p:nvCxnSpPr>
          <p:spPr>
            <a:xfrm flipH="1" flipV="1">
              <a:off x="3555397" y="5641449"/>
              <a:ext cx="2199086" cy="579048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6" name="Straight Arrow Connector 25"/>
            <p:cNvCxnSpPr>
              <a:stCxn id="36" idx="0"/>
              <a:endCxn id="27" idx="2"/>
            </p:cNvCxnSpPr>
            <p:nvPr/>
          </p:nvCxnSpPr>
          <p:spPr>
            <a:xfrm flipH="1" flipV="1">
              <a:off x="3555398" y="2864264"/>
              <a:ext cx="720571" cy="1076454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Straight Arrow Connector 26"/>
            <p:cNvCxnSpPr>
              <a:stCxn id="37" idx="0"/>
              <a:endCxn id="27" idx="2"/>
            </p:cNvCxnSpPr>
            <p:nvPr/>
          </p:nvCxnSpPr>
          <p:spPr>
            <a:xfrm flipV="1">
              <a:off x="3212319" y="2864264"/>
              <a:ext cx="343079" cy="1076453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8" name="Straight Arrow Connector 27"/>
            <p:cNvCxnSpPr>
              <a:stCxn id="38" idx="0"/>
              <a:endCxn id="27" idx="2"/>
            </p:cNvCxnSpPr>
            <p:nvPr/>
          </p:nvCxnSpPr>
          <p:spPr>
            <a:xfrm flipV="1">
              <a:off x="2183409" y="2864264"/>
              <a:ext cx="1371989" cy="1081820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9" name="Straight Arrow Connector 28"/>
            <p:cNvCxnSpPr>
              <a:stCxn id="24" idx="0"/>
              <a:endCxn id="36" idx="2"/>
            </p:cNvCxnSpPr>
            <p:nvPr/>
          </p:nvCxnSpPr>
          <p:spPr>
            <a:xfrm flipV="1">
              <a:off x="3555397" y="4589519"/>
              <a:ext cx="720572" cy="403772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0" name="Straight Arrow Connector 29"/>
            <p:cNvCxnSpPr>
              <a:stCxn id="24" idx="0"/>
              <a:endCxn id="38" idx="2"/>
            </p:cNvCxnSpPr>
            <p:nvPr/>
          </p:nvCxnSpPr>
          <p:spPr>
            <a:xfrm flipH="1" flipV="1">
              <a:off x="2183409" y="4594245"/>
              <a:ext cx="1371988" cy="399046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1" name="Rounded Rectangle 30"/>
            <p:cNvSpPr/>
            <p:nvPr/>
          </p:nvSpPr>
          <p:spPr>
            <a:xfrm>
              <a:off x="5884053" y="2263616"/>
              <a:ext cx="1275336" cy="570619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Message Partition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912644" y="922667"/>
              <a:ext cx="1355508" cy="627948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Key-Value Table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909833" y="3940718"/>
              <a:ext cx="844650" cy="64089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Byte Array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5177165" y="2867291"/>
              <a:ext cx="154993" cy="1073427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5" name="Straight Arrow Connector 34"/>
            <p:cNvCxnSpPr>
              <a:stCxn id="40" idx="0"/>
            </p:cNvCxnSpPr>
            <p:nvPr/>
          </p:nvCxnSpPr>
          <p:spPr>
            <a:xfrm flipH="1" flipV="1">
              <a:off x="5177165" y="2867291"/>
              <a:ext cx="2037024" cy="1078795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40" idx="0"/>
            </p:cNvCxnSpPr>
            <p:nvPr/>
          </p:nvCxnSpPr>
          <p:spPr>
            <a:xfrm flipH="1" flipV="1">
              <a:off x="6521722" y="2834235"/>
              <a:ext cx="692468" cy="1111851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>
            <a:xfrm flipV="1">
              <a:off x="5332159" y="2834235"/>
              <a:ext cx="1189563" cy="1106483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8" name="Straight Arrow Connector 37"/>
            <p:cNvCxnSpPr>
              <a:stCxn id="24" idx="0"/>
            </p:cNvCxnSpPr>
            <p:nvPr/>
          </p:nvCxnSpPr>
          <p:spPr>
            <a:xfrm flipV="1">
              <a:off x="3555397" y="4581607"/>
              <a:ext cx="1776762" cy="411684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Straight Arrow Connector 38"/>
            <p:cNvCxnSpPr>
              <a:endCxn id="27" idx="2"/>
            </p:cNvCxnSpPr>
            <p:nvPr/>
          </p:nvCxnSpPr>
          <p:spPr>
            <a:xfrm flipH="1" flipV="1">
              <a:off x="3555398" y="2864264"/>
              <a:ext cx="1776760" cy="1076453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0" name="Straight Arrow Connector 39"/>
            <p:cNvCxnSpPr>
              <a:stCxn id="27" idx="0"/>
            </p:cNvCxnSpPr>
            <p:nvPr/>
          </p:nvCxnSpPr>
          <p:spPr>
            <a:xfrm flipV="1">
              <a:off x="3555398" y="1543061"/>
              <a:ext cx="0" cy="720555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1" name="Straight Arrow Connector 40"/>
            <p:cNvCxnSpPr>
              <a:stCxn id="40" idx="0"/>
            </p:cNvCxnSpPr>
            <p:nvPr/>
          </p:nvCxnSpPr>
          <p:spPr>
            <a:xfrm flipV="1">
              <a:off x="7214189" y="2864263"/>
              <a:ext cx="741571" cy="1081822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2" name="Rounded Rectangle 41"/>
            <p:cNvSpPr/>
            <p:nvPr/>
          </p:nvSpPr>
          <p:spPr>
            <a:xfrm>
              <a:off x="5881780" y="917217"/>
              <a:ext cx="1277608" cy="6281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Message Table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556704" y="917216"/>
              <a:ext cx="1236399" cy="625842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Edge</a:t>
              </a:r>
            </a:p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Table</a:t>
              </a:r>
            </a:p>
          </p:txBody>
        </p:sp>
        <p:cxnSp>
          <p:nvCxnSpPr>
            <p:cNvPr id="44" name="Straight Arrow Connector 43"/>
            <p:cNvCxnSpPr>
              <a:stCxn id="31" idx="0"/>
              <a:endCxn id="40" idx="2"/>
            </p:cNvCxnSpPr>
            <p:nvPr/>
          </p:nvCxnSpPr>
          <p:spPr>
            <a:xfrm flipH="1" flipV="1">
              <a:off x="7214189" y="4594244"/>
              <a:ext cx="787821" cy="399046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5" name="Straight Arrow Connector 44"/>
            <p:cNvCxnSpPr>
              <a:stCxn id="31" idx="0"/>
              <a:endCxn id="39" idx="2"/>
            </p:cNvCxnSpPr>
            <p:nvPr/>
          </p:nvCxnSpPr>
          <p:spPr>
            <a:xfrm flipV="1">
              <a:off x="8002011" y="4594244"/>
              <a:ext cx="1588389" cy="399046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6520585" y="1545342"/>
              <a:ext cx="1137" cy="718274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>
            <a:xfrm flipH="1" flipV="1">
              <a:off x="5174904" y="1543059"/>
              <a:ext cx="2262" cy="720557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8606279" y="5432388"/>
              <a:ext cx="2008497" cy="498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800" kern="0" dirty="0" smtClean="0">
                  <a:solidFill>
                    <a:prstClr val="black"/>
                  </a:solidFill>
                </a:rPr>
                <a:t>Broadcast, Send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49527" y="101420"/>
              <a:ext cx="7867908" cy="87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800" kern="0" dirty="0" smtClean="0">
                  <a:solidFill>
                    <a:prstClr val="black"/>
                  </a:solidFill>
                </a:rPr>
                <a:t>Broadcast, </a:t>
              </a:r>
              <a:r>
                <a:rPr lang="en-US" sz="1800" kern="0" dirty="0" err="1" smtClean="0">
                  <a:solidFill>
                    <a:prstClr val="black"/>
                  </a:solidFill>
                </a:rPr>
                <a:t>AllGather</a:t>
              </a:r>
              <a:r>
                <a:rPr lang="en-US" sz="1800" kern="0" dirty="0" smtClean="0">
                  <a:solidFill>
                    <a:prstClr val="black"/>
                  </a:solidFill>
                </a:rPr>
                <a:t>, </a:t>
              </a:r>
              <a:r>
                <a:rPr lang="en-US" sz="1800" kern="0" dirty="0" err="1" smtClean="0">
                  <a:solidFill>
                    <a:prstClr val="black"/>
                  </a:solidFill>
                </a:rPr>
                <a:t>AllReduce</a:t>
              </a:r>
              <a:r>
                <a:rPr lang="en-US" sz="1800" kern="0" dirty="0" smtClean="0">
                  <a:solidFill>
                    <a:prstClr val="black"/>
                  </a:solidFill>
                </a:rPr>
                <a:t>, </a:t>
              </a:r>
              <a:br>
                <a:rPr lang="en-US" sz="1800" kern="0" dirty="0" smtClean="0">
                  <a:solidFill>
                    <a:prstClr val="black"/>
                  </a:solidFill>
                </a:rPr>
              </a:br>
              <a:r>
                <a:rPr lang="en-US" sz="1800" kern="0" dirty="0" smtClean="0">
                  <a:solidFill>
                    <a:prstClr val="black"/>
                  </a:solidFill>
                </a:rPr>
                <a:t>Regroup-(Combine/Reduce), Message-to-Vertex…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11285" y="2968001"/>
              <a:ext cx="2069928" cy="498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800" kern="0" dirty="0" smtClean="0">
                  <a:solidFill>
                    <a:prstClr val="black"/>
                  </a:solidFill>
                </a:rPr>
                <a:t>Broadcast, Send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21817" y="1061914"/>
              <a:ext cx="1209087" cy="498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800" kern="0" dirty="0" smtClean="0">
                  <a:solidFill>
                    <a:srgbClr val="ED7D31"/>
                  </a:solidFill>
                </a:rPr>
                <a:t>Table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21139" y="2420788"/>
              <a:ext cx="1209087" cy="498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800" kern="0" dirty="0" smtClean="0">
                  <a:solidFill>
                    <a:srgbClr val="70AD47"/>
                  </a:solidFill>
                </a:rPr>
                <a:t>Partition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22853" y="5093082"/>
              <a:ext cx="1424842" cy="498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800" kern="0" dirty="0" smtClean="0">
                  <a:solidFill>
                    <a:srgbClr val="5B9BD5"/>
                  </a:solidFill>
                </a:rPr>
                <a:t>Basic Types</a:t>
              </a:r>
            </a:p>
          </p:txBody>
        </p:sp>
      </p:grpSp>
      <p:sp>
        <p:nvSpPr>
          <p:cNvPr id="55" name="Title 2"/>
          <p:cNvSpPr txBox="1">
            <a:spLocks/>
          </p:cNvSpPr>
          <p:nvPr/>
        </p:nvSpPr>
        <p:spPr>
          <a:xfrm>
            <a:off x="1513993" y="287988"/>
            <a:ext cx="9621361" cy="76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3108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b="1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Hierarchical </a:t>
            </a:r>
            <a:r>
              <a:rPr lang="en-US" b="1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Data Abstraction</a:t>
            </a:r>
            <a:endParaRPr lang="en-US" b="1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008102" y="1352526"/>
            <a:ext cx="7750434" cy="4377714"/>
            <a:chOff x="3595076" y="1747347"/>
            <a:chExt cx="6760308" cy="4671213"/>
          </a:xfrm>
        </p:grpSpPr>
        <p:sp>
          <p:nvSpPr>
            <p:cNvPr id="28" name="Rectangle 27"/>
            <p:cNvSpPr/>
            <p:nvPr/>
          </p:nvSpPr>
          <p:spPr>
            <a:xfrm>
              <a:off x="3595076" y="5178057"/>
              <a:ext cx="6760308" cy="1240503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YARN</a:t>
              </a:r>
            </a:p>
          </p:txBody>
        </p:sp>
        <p:sp>
          <p:nvSpPr>
            <p:cNvPr id="29" name="L-Shape 28"/>
            <p:cNvSpPr/>
            <p:nvPr/>
          </p:nvSpPr>
          <p:spPr>
            <a:xfrm>
              <a:off x="3595076" y="3454398"/>
              <a:ext cx="6760304" cy="1632281"/>
            </a:xfrm>
            <a:prstGeom prst="corner">
              <a:avLst>
                <a:gd name="adj1" fmla="val 38508"/>
                <a:gd name="adj2" fmla="val 248564"/>
              </a:avLst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white"/>
                  </a:solidFill>
                </a:rPr>
                <a:t>MapReduce</a:t>
              </a:r>
              <a:r>
                <a:rPr lang="en-US" b="1" kern="0" dirty="0">
                  <a:solidFill>
                    <a:prstClr val="white"/>
                  </a:solidFill>
                </a:rPr>
                <a:t> V2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31345" y="3454399"/>
              <a:ext cx="3324039" cy="922218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Harp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95076" y="1747347"/>
              <a:ext cx="3324039" cy="1615677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white"/>
                  </a:solidFill>
                </a:rPr>
                <a:t>MapReduce</a:t>
              </a:r>
              <a:r>
                <a:rPr lang="en-US" b="1" kern="0" dirty="0">
                  <a:solidFill>
                    <a:prstClr val="white"/>
                  </a:solidFill>
                </a:rPr>
                <a:t> Applications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31344" y="1751863"/>
              <a:ext cx="3324039" cy="161116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white"/>
                  </a:solidFill>
                </a:rPr>
                <a:t>MapCollective</a:t>
              </a:r>
              <a:r>
                <a:rPr lang="en-US" b="1" kern="0" dirty="0">
                  <a:solidFill>
                    <a:prstClr val="white"/>
                  </a:solidFill>
                </a:rPr>
                <a:t> Applications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389498" y="143046"/>
            <a:ext cx="8648701" cy="7678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rtlCol="0" anchor="b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b="1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Harp Component </a:t>
            </a:r>
            <a:r>
              <a:rPr lang="en-US" b="1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Layers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39964" y="1221898"/>
            <a:ext cx="7886699" cy="4658676"/>
            <a:chOff x="0" y="45720"/>
            <a:chExt cx="9144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5582654"/>
              <a:ext cx="9144000" cy="1321066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white"/>
                  </a:solidFill>
                </a:rPr>
                <a:t>MapReduce</a:t>
              </a:r>
              <a:endParaRPr lang="en-US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4119017"/>
              <a:ext cx="9144000" cy="140743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Collective </a:t>
              </a:r>
              <a:r>
                <a:rPr lang="en-US" b="1" kern="0">
                  <a:solidFill>
                    <a:prstClr val="white"/>
                  </a:solidFill>
                </a:rPr>
                <a:t>Communication Abstractions</a:t>
              </a:r>
              <a:endParaRPr lang="en-US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2012779"/>
              <a:ext cx="9144000" cy="1439357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 smtClean="0">
                  <a:solidFill>
                    <a:prstClr val="white"/>
                  </a:solidFill>
                </a:rPr>
                <a:t>Map-Collective </a:t>
              </a:r>
              <a:r>
                <a:rPr lang="en-US" b="1" kern="0" dirty="0">
                  <a:solidFill>
                    <a:prstClr val="white"/>
                  </a:solidFill>
                </a:rPr>
                <a:t>Programming Model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45720"/>
              <a:ext cx="9144000" cy="1521229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Applications: K-Means, WDA-SMACOF, Graph-Drawing…</a:t>
              </a:r>
            </a:p>
          </p:txBody>
        </p:sp>
        <p:sp>
          <p:nvSpPr>
            <p:cNvPr id="21" name="Up Arrow Callout 20"/>
            <p:cNvSpPr/>
            <p:nvPr/>
          </p:nvSpPr>
          <p:spPr>
            <a:xfrm>
              <a:off x="66638" y="3452136"/>
              <a:ext cx="3438560" cy="1079902"/>
            </a:xfrm>
            <a:prstGeom prst="upArrowCallou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</a:rPr>
                <a:t>Collective Communication Operators</a:t>
              </a:r>
            </a:p>
          </p:txBody>
        </p:sp>
        <p:sp>
          <p:nvSpPr>
            <p:cNvPr id="22" name="Up Arrow Callout 21"/>
            <p:cNvSpPr/>
            <p:nvPr/>
          </p:nvSpPr>
          <p:spPr>
            <a:xfrm>
              <a:off x="3505199" y="3452136"/>
              <a:ext cx="3101339" cy="1079902"/>
            </a:xfrm>
            <a:prstGeom prst="upArrowCallou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</a:rPr>
                <a:t>Hierarchical Data Types </a:t>
              </a:r>
              <a:br>
                <a:rPr lang="en-US" b="1" kern="0" dirty="0">
                  <a:solidFill>
                    <a:prstClr val="black"/>
                  </a:solidFill>
                </a:rPr>
              </a:br>
              <a:r>
                <a:rPr lang="en-US" b="1" kern="0" dirty="0">
                  <a:solidFill>
                    <a:prstClr val="black"/>
                  </a:solidFill>
                </a:rPr>
                <a:t>(Tables &amp; Partitions)</a:t>
              </a:r>
            </a:p>
          </p:txBody>
        </p:sp>
        <p:sp>
          <p:nvSpPr>
            <p:cNvPr id="24" name="Up Arrow Callout 23"/>
            <p:cNvSpPr/>
            <p:nvPr/>
          </p:nvSpPr>
          <p:spPr>
            <a:xfrm>
              <a:off x="6606539" y="3452137"/>
              <a:ext cx="2466084" cy="1079903"/>
            </a:xfrm>
            <a:prstGeom prst="upArrowCallou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</a:rPr>
                <a:t>Memory Resource Pool</a:t>
              </a:r>
            </a:p>
          </p:txBody>
        </p:sp>
        <p:sp>
          <p:nvSpPr>
            <p:cNvPr id="25" name="Up Arrow Callout 24"/>
            <p:cNvSpPr/>
            <p:nvPr/>
          </p:nvSpPr>
          <p:spPr>
            <a:xfrm>
              <a:off x="2807439" y="1248427"/>
              <a:ext cx="3136162" cy="1099282"/>
            </a:xfrm>
            <a:prstGeom prst="upArrowCallou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</a:rPr>
                <a:t>Collective Communication APIs</a:t>
              </a:r>
            </a:p>
          </p:txBody>
        </p:sp>
        <p:sp>
          <p:nvSpPr>
            <p:cNvPr id="26" name="Up Arrow Callout 25"/>
            <p:cNvSpPr/>
            <p:nvPr/>
          </p:nvSpPr>
          <p:spPr>
            <a:xfrm>
              <a:off x="5943601" y="1248428"/>
              <a:ext cx="3129022" cy="1099281"/>
            </a:xfrm>
            <a:prstGeom prst="upArrowCallou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</a:rPr>
                <a:t>Array, Key-Value, Graph Data Abstraction</a:t>
              </a:r>
            </a:p>
          </p:txBody>
        </p:sp>
        <p:sp>
          <p:nvSpPr>
            <p:cNvPr id="31" name="Up Arrow Callout 30"/>
            <p:cNvSpPr/>
            <p:nvPr/>
          </p:nvSpPr>
          <p:spPr>
            <a:xfrm>
              <a:off x="66999" y="1248428"/>
              <a:ext cx="2740439" cy="1099281"/>
            </a:xfrm>
            <a:prstGeom prst="upArrowCallou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</a:rPr>
                <a:t>MapCollective</a:t>
              </a:r>
              <a:r>
                <a:rPr lang="en-US" b="1" kern="0" dirty="0">
                  <a:solidFill>
                    <a:prstClr val="black"/>
                  </a:solidFill>
                </a:rPr>
                <a:t> Interface</a:t>
              </a:r>
            </a:p>
          </p:txBody>
        </p:sp>
        <p:sp>
          <p:nvSpPr>
            <p:cNvPr id="33" name="Up Arrow Callout 32"/>
            <p:cNvSpPr/>
            <p:nvPr/>
          </p:nvSpPr>
          <p:spPr>
            <a:xfrm>
              <a:off x="66116" y="5025039"/>
              <a:ext cx="9006506" cy="656124"/>
            </a:xfrm>
            <a:prstGeom prst="upArrowCallou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</a:rPr>
                <a:t>Task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439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1902" y="666366"/>
            <a:ext cx="12107864" cy="61277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rtlCol="0" anchor="b" anchorCtr="0" compatLnSpc="1">
            <a:prstTxWarp prst="textNoShape">
              <a:avLst/>
            </a:prstTxWarp>
            <a:noAutofit/>
          </a:bodyPr>
          <a:lstStyle/>
          <a:p>
            <a:pPr lvl="1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Why Collective Communications for Big Data Processing?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02962" y="1584929"/>
            <a:ext cx="8380414" cy="457676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Collective Communication and Data Abstractions</a:t>
            </a:r>
          </a:p>
          <a:p>
            <a:pPr lvl="1">
              <a:buSzPct val="60000"/>
              <a:buFont typeface="Courier New" pitchFamily="49" charset="0"/>
              <a:buChar char="o"/>
            </a:pPr>
            <a:r>
              <a:rPr lang="en-US" sz="2400" dirty="0"/>
              <a:t>Our approach to optimize data movement</a:t>
            </a:r>
          </a:p>
          <a:p>
            <a:pPr lvl="1">
              <a:buSzPct val="60000"/>
              <a:buFont typeface="Courier New" pitchFamily="49" charset="0"/>
              <a:buChar char="o"/>
            </a:pPr>
            <a:r>
              <a:rPr lang="en-US" sz="2400" dirty="0"/>
              <a:t>Hierarchical data abstractions and operations defined on top of them</a:t>
            </a:r>
          </a:p>
          <a:p>
            <a:r>
              <a:rPr lang="en-US" sz="2400" b="1" dirty="0"/>
              <a:t>Map-Collective Programming Model</a:t>
            </a:r>
          </a:p>
          <a:p>
            <a:pPr lvl="1">
              <a:buSzPct val="60000"/>
              <a:buFont typeface="Courier New" pitchFamily="49" charset="0"/>
              <a:buChar char="o"/>
            </a:pPr>
            <a:r>
              <a:rPr lang="en-US" sz="2400" dirty="0"/>
              <a:t>Extended from </a:t>
            </a:r>
            <a:r>
              <a:rPr lang="en-US" sz="2400" dirty="0" err="1"/>
              <a:t>MapReduce</a:t>
            </a:r>
            <a:r>
              <a:rPr lang="en-US" sz="2400" dirty="0"/>
              <a:t> model to support collective communications</a:t>
            </a:r>
          </a:p>
          <a:p>
            <a:pPr lvl="1">
              <a:buSzPct val="60000"/>
              <a:buFont typeface="Courier New" pitchFamily="49" charset="0"/>
              <a:buChar char="o"/>
            </a:pPr>
            <a:r>
              <a:rPr lang="en-US" sz="2400" dirty="0"/>
              <a:t>Two Level of BSP parallelism</a:t>
            </a:r>
          </a:p>
          <a:p>
            <a:r>
              <a:rPr lang="en-US" sz="2400" b="1" dirty="0"/>
              <a:t>Harp Implementation</a:t>
            </a:r>
          </a:p>
          <a:p>
            <a:pPr lvl="1">
              <a:buSzPct val="60000"/>
              <a:buFont typeface="Courier New" pitchFamily="49" charset="0"/>
              <a:buChar char="o"/>
            </a:pPr>
            <a:r>
              <a:rPr lang="en-US" sz="2400" dirty="0"/>
              <a:t>A plug-in to Hadoop</a:t>
            </a:r>
          </a:p>
          <a:p>
            <a:pPr lvl="1">
              <a:buSzPct val="60000"/>
              <a:buFont typeface="Courier New" pitchFamily="49" charset="0"/>
              <a:buChar char="o"/>
            </a:pPr>
            <a:r>
              <a:rPr lang="en-US" sz="2400" dirty="0"/>
              <a:t>Component layers and the </a:t>
            </a:r>
            <a:r>
              <a:rPr lang="en-US" sz="2400" dirty="0" smtClean="0"/>
              <a:t>dataflow</a:t>
            </a:r>
            <a:endParaRPr lang="en-US" sz="24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9996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62292" y="103188"/>
            <a:ext cx="8566151" cy="67468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anchor="b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K-means Clustering Parallel Efficiency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33" y="868117"/>
            <a:ext cx="9163052" cy="5453614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1719718" y="6473867"/>
            <a:ext cx="9315451" cy="38417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Shantenu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Jha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Tale of Two Data-Intensive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Paradigms: Applications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Abstractions, and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Architectures. 2014.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2486490" y="2046357"/>
            <a:ext cx="2163277" cy="45410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urved Right Arrow 1"/>
          <p:cNvSpPr/>
          <p:nvPr/>
        </p:nvSpPr>
        <p:spPr>
          <a:xfrm flipV="1">
            <a:off x="1553919" y="2444142"/>
            <a:ext cx="802007" cy="4143233"/>
          </a:xfrm>
          <a:prstGeom prst="curved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5" name="Flowchart: Magnetic Disk 54"/>
          <p:cNvSpPr/>
          <p:nvPr/>
        </p:nvSpPr>
        <p:spPr>
          <a:xfrm>
            <a:off x="2387838" y="965088"/>
            <a:ext cx="7204888" cy="574987"/>
          </a:xfrm>
          <a:prstGeom prst="flowChartMagneticDisk">
            <a:avLst/>
          </a:prstGeom>
          <a:solidFill>
            <a:srgbClr val="3399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Input (Training) Data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9" name="Up Arrow 58"/>
          <p:cNvSpPr/>
          <p:nvPr/>
        </p:nvSpPr>
        <p:spPr>
          <a:xfrm rot="10800000">
            <a:off x="3154765" y="1585814"/>
            <a:ext cx="387497" cy="432665"/>
          </a:xfrm>
          <a:prstGeom prst="upArrow">
            <a:avLst/>
          </a:prstGeom>
          <a:solidFill>
            <a:srgbClr val="3399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48193" y="149102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Load</a:t>
            </a:r>
          </a:p>
        </p:txBody>
      </p:sp>
      <p:sp>
        <p:nvSpPr>
          <p:cNvPr id="61" name="Up Arrow 60"/>
          <p:cNvSpPr/>
          <p:nvPr/>
        </p:nvSpPr>
        <p:spPr>
          <a:xfrm rot="10800000">
            <a:off x="5835258" y="1584589"/>
            <a:ext cx="387496" cy="430520"/>
          </a:xfrm>
          <a:prstGeom prst="upArrow">
            <a:avLst/>
          </a:prstGeom>
          <a:solidFill>
            <a:srgbClr val="3399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02211" y="1483233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Load</a:t>
            </a:r>
          </a:p>
        </p:txBody>
      </p:sp>
      <p:sp>
        <p:nvSpPr>
          <p:cNvPr id="63" name="Up Arrow 62"/>
          <p:cNvSpPr/>
          <p:nvPr/>
        </p:nvSpPr>
        <p:spPr>
          <a:xfrm rot="10800000">
            <a:off x="8361289" y="1584542"/>
            <a:ext cx="394172" cy="433939"/>
          </a:xfrm>
          <a:prstGeom prst="upArrow">
            <a:avLst/>
          </a:prstGeom>
          <a:solidFill>
            <a:srgbClr val="3399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070951" y="1483233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Load</a:t>
            </a:r>
          </a:p>
        </p:txBody>
      </p:sp>
      <p:sp>
        <p:nvSpPr>
          <p:cNvPr id="104" name="Oval 103"/>
          <p:cNvSpPr/>
          <p:nvPr/>
        </p:nvSpPr>
        <p:spPr>
          <a:xfrm>
            <a:off x="3599503" y="1584538"/>
            <a:ext cx="255819" cy="233368"/>
          </a:xfrm>
          <a:prstGeom prst="ellipse">
            <a:avLst/>
          </a:prstGeom>
          <a:solidFill>
            <a:srgbClr val="3399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05" name="Oval 104"/>
          <p:cNvSpPr/>
          <p:nvPr/>
        </p:nvSpPr>
        <p:spPr>
          <a:xfrm>
            <a:off x="6276927" y="1593162"/>
            <a:ext cx="255819" cy="233368"/>
          </a:xfrm>
          <a:prstGeom prst="ellipse">
            <a:avLst/>
          </a:prstGeom>
          <a:solidFill>
            <a:srgbClr val="3399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06" name="Oval 105"/>
          <p:cNvSpPr/>
          <p:nvPr/>
        </p:nvSpPr>
        <p:spPr>
          <a:xfrm>
            <a:off x="8782623" y="1593162"/>
            <a:ext cx="255819" cy="233368"/>
          </a:xfrm>
          <a:prstGeom prst="ellipse">
            <a:avLst/>
          </a:prstGeom>
          <a:solidFill>
            <a:srgbClr val="3399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1240225" y="4531132"/>
            <a:ext cx="255819" cy="23336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96044" y="4428558"/>
            <a:ext cx="1356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Iteration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1029" y="2387768"/>
            <a:ext cx="1895241" cy="52829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prstClr val="white"/>
                </a:solidFill>
              </a:rPr>
              <a:t>Current Model</a:t>
            </a:r>
          </a:p>
        </p:txBody>
      </p:sp>
      <p:sp>
        <p:nvSpPr>
          <p:cNvPr id="127" name="Up-Down Arrow 126"/>
          <p:cNvSpPr/>
          <p:nvPr/>
        </p:nvSpPr>
        <p:spPr>
          <a:xfrm>
            <a:off x="2711299" y="2977298"/>
            <a:ext cx="387497" cy="454622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359445" y="2988092"/>
            <a:ext cx="1142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85" name="Oval 84"/>
          <p:cNvSpPr/>
          <p:nvPr/>
        </p:nvSpPr>
        <p:spPr>
          <a:xfrm>
            <a:off x="3160931" y="3089947"/>
            <a:ext cx="255819" cy="23336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611029" y="5064776"/>
            <a:ext cx="1895241" cy="35425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prstClr val="white"/>
                </a:solidFill>
              </a:rPr>
              <a:t>New Model</a:t>
            </a:r>
          </a:p>
        </p:txBody>
      </p:sp>
      <p:sp>
        <p:nvSpPr>
          <p:cNvPr id="185" name="Down Arrow 184"/>
          <p:cNvSpPr/>
          <p:nvPr/>
        </p:nvSpPr>
        <p:spPr>
          <a:xfrm>
            <a:off x="3371669" y="4647860"/>
            <a:ext cx="407776" cy="39330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87" name="Up Arrow 186"/>
          <p:cNvSpPr/>
          <p:nvPr/>
        </p:nvSpPr>
        <p:spPr>
          <a:xfrm rot="10800000" flipH="1">
            <a:off x="3308999" y="5528078"/>
            <a:ext cx="387497" cy="431110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3764167" y="5602466"/>
            <a:ext cx="255819" cy="23336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908646" y="2046357"/>
            <a:ext cx="2163277" cy="45410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033207" y="2387768"/>
            <a:ext cx="1895241" cy="52829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prstClr val="white"/>
                </a:solidFill>
              </a:rPr>
              <a:t>Current Model</a:t>
            </a:r>
          </a:p>
        </p:txBody>
      </p:sp>
      <p:sp>
        <p:nvSpPr>
          <p:cNvPr id="117" name="Up-Down Arrow 116"/>
          <p:cNvSpPr/>
          <p:nvPr/>
        </p:nvSpPr>
        <p:spPr>
          <a:xfrm>
            <a:off x="5133454" y="2977298"/>
            <a:ext cx="387497" cy="454622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781599" y="2988092"/>
            <a:ext cx="1142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120" name="Oval 119"/>
          <p:cNvSpPr/>
          <p:nvPr/>
        </p:nvSpPr>
        <p:spPr>
          <a:xfrm>
            <a:off x="5583087" y="3089947"/>
            <a:ext cx="255819" cy="23336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033207" y="5064776"/>
            <a:ext cx="1895241" cy="35425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prstClr val="white"/>
                </a:solidFill>
              </a:rPr>
              <a:t>New Model</a:t>
            </a:r>
          </a:p>
        </p:txBody>
      </p:sp>
      <p:sp>
        <p:nvSpPr>
          <p:cNvPr id="133" name="Down Arrow 132"/>
          <p:cNvSpPr/>
          <p:nvPr/>
        </p:nvSpPr>
        <p:spPr>
          <a:xfrm>
            <a:off x="5793823" y="4647860"/>
            <a:ext cx="407776" cy="39330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34" name="Up Arrow 133"/>
          <p:cNvSpPr/>
          <p:nvPr/>
        </p:nvSpPr>
        <p:spPr>
          <a:xfrm rot="10800000" flipH="1">
            <a:off x="5731152" y="5528078"/>
            <a:ext cx="387497" cy="431110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6186319" y="5602466"/>
            <a:ext cx="255819" cy="23336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7250030" y="2046357"/>
            <a:ext cx="2163277" cy="45410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7374565" y="2387768"/>
            <a:ext cx="1895241" cy="52829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prstClr val="white"/>
                </a:solidFill>
              </a:rPr>
              <a:t>Current Model</a:t>
            </a:r>
          </a:p>
        </p:txBody>
      </p:sp>
      <p:sp>
        <p:nvSpPr>
          <p:cNvPr id="152" name="Up-Down Arrow 151"/>
          <p:cNvSpPr/>
          <p:nvPr/>
        </p:nvSpPr>
        <p:spPr>
          <a:xfrm>
            <a:off x="7474837" y="2977298"/>
            <a:ext cx="387497" cy="454622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122986" y="2988092"/>
            <a:ext cx="1142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154" name="Oval 153"/>
          <p:cNvSpPr/>
          <p:nvPr/>
        </p:nvSpPr>
        <p:spPr>
          <a:xfrm>
            <a:off x="7924475" y="3089947"/>
            <a:ext cx="255819" cy="23336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7374565" y="5064776"/>
            <a:ext cx="1895241" cy="35425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prstClr val="white"/>
                </a:solidFill>
              </a:rPr>
              <a:t>New Model</a:t>
            </a:r>
          </a:p>
        </p:txBody>
      </p:sp>
      <p:sp>
        <p:nvSpPr>
          <p:cNvPr id="156" name="Down Arrow 155"/>
          <p:cNvSpPr/>
          <p:nvPr/>
        </p:nvSpPr>
        <p:spPr>
          <a:xfrm>
            <a:off x="8135210" y="4647860"/>
            <a:ext cx="407776" cy="39330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57" name="Up Arrow 156"/>
          <p:cNvSpPr/>
          <p:nvPr/>
        </p:nvSpPr>
        <p:spPr>
          <a:xfrm rot="10800000" flipH="1">
            <a:off x="8072539" y="5528078"/>
            <a:ext cx="387497" cy="431110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8527707" y="5602466"/>
            <a:ext cx="255819" cy="23336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42722" y="6032780"/>
            <a:ext cx="6844639" cy="34409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Collective Communication (e.g. </a:t>
            </a:r>
            <a:r>
              <a:rPr lang="en-US" dirty="0" err="1" smtClean="0">
                <a:solidFill>
                  <a:prstClr val="white"/>
                </a:solidFill>
              </a:rPr>
              <a:t>Allreduce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22962" y="47070"/>
            <a:ext cx="17742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 sz="4400" b="1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defRPr>
            </a:lvl1pPr>
          </a:lstStyle>
          <a:p>
            <a:r>
              <a:rPr lang="en-US" dirty="0"/>
              <a:t>Harp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751700" y="3583823"/>
            <a:ext cx="1632856" cy="965178"/>
            <a:chOff x="2777305" y="2966858"/>
            <a:chExt cx="1632856" cy="965178"/>
          </a:xfrm>
          <a:solidFill>
            <a:srgbClr val="92D050"/>
          </a:solidFill>
        </p:grpSpPr>
        <p:sp>
          <p:nvSpPr>
            <p:cNvPr id="69" name="Rounded Rectangle 68"/>
            <p:cNvSpPr/>
            <p:nvPr/>
          </p:nvSpPr>
          <p:spPr>
            <a:xfrm>
              <a:off x="2777305" y="2966858"/>
              <a:ext cx="1632856" cy="965178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>
                <a:lnSpc>
                  <a:spcPts val="2000"/>
                </a:lnSpc>
              </a:pP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908052" y="3141006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408725" y="3141006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29561" y="3141006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908052" y="3508422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416014" y="3508422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929561" y="3508422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164399" y="3603811"/>
            <a:ext cx="1632856" cy="965178"/>
            <a:chOff x="2777305" y="2966858"/>
            <a:chExt cx="1632856" cy="965178"/>
          </a:xfrm>
          <a:solidFill>
            <a:srgbClr val="92D050"/>
          </a:solidFill>
        </p:grpSpPr>
        <p:sp>
          <p:nvSpPr>
            <p:cNvPr id="80" name="Rounded Rectangle 79"/>
            <p:cNvSpPr/>
            <p:nvPr/>
          </p:nvSpPr>
          <p:spPr>
            <a:xfrm>
              <a:off x="2777305" y="2966858"/>
              <a:ext cx="1632856" cy="965178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>
                <a:lnSpc>
                  <a:spcPts val="2000"/>
                </a:lnSpc>
              </a:pP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08052" y="3141006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408725" y="3141006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929561" y="3141006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908052" y="3508422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416014" y="3508422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929561" y="3508422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505757" y="3583823"/>
            <a:ext cx="1632856" cy="965178"/>
            <a:chOff x="2777305" y="2966858"/>
            <a:chExt cx="1632856" cy="965178"/>
          </a:xfrm>
          <a:solidFill>
            <a:srgbClr val="92D050"/>
          </a:solidFill>
        </p:grpSpPr>
        <p:sp>
          <p:nvSpPr>
            <p:cNvPr id="97" name="Rounded Rectangle 96"/>
            <p:cNvSpPr/>
            <p:nvPr/>
          </p:nvSpPr>
          <p:spPr>
            <a:xfrm>
              <a:off x="2777305" y="2966858"/>
              <a:ext cx="1632856" cy="965178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>
                <a:lnSpc>
                  <a:spcPts val="2000"/>
                </a:lnSpc>
              </a:pP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908052" y="3141006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08725" y="3141006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929561" y="3141006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908052" y="3508422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416014" y="3508422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929561" y="3508422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4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013" y="0"/>
            <a:ext cx="10972800" cy="1143001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4400" b="1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Four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3" y="1143001"/>
            <a:ext cx="10972800" cy="557212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What part of the model needs to be synchronized?</a:t>
            </a:r>
          </a:p>
          <a:p>
            <a:pPr lvl="1"/>
            <a:r>
              <a:rPr lang="en-US" sz="2400" dirty="0" smtClean="0"/>
              <a:t>A machine learning algorithm may involve several model parts, the parallelization needs to decide which model parts needs synchronization.</a:t>
            </a:r>
            <a:endParaRPr lang="en-US" sz="2000" dirty="0" smtClean="0"/>
          </a:p>
          <a:p>
            <a:pPr>
              <a:spcBef>
                <a:spcPts val="1176"/>
              </a:spcBef>
            </a:pPr>
            <a:r>
              <a:rPr lang="en-US" sz="2400" b="1" dirty="0"/>
              <a:t>When should the model synchronization happen?</a:t>
            </a:r>
          </a:p>
          <a:p>
            <a:pPr lvl="1"/>
            <a:r>
              <a:rPr lang="en-US" sz="2400" dirty="0"/>
              <a:t>In the parallel execution timeline, the parallelization should choose the time point to perform model synchronization</a:t>
            </a:r>
            <a:r>
              <a:rPr lang="en-US" sz="2400" dirty="0" smtClean="0"/>
              <a:t>.</a:t>
            </a:r>
            <a:endParaRPr lang="en-US" sz="2400" b="1" dirty="0"/>
          </a:p>
          <a:p>
            <a:pPr>
              <a:spcBef>
                <a:spcPts val="1176"/>
              </a:spcBef>
            </a:pPr>
            <a:r>
              <a:rPr lang="en-US" sz="2400" b="1" dirty="0"/>
              <a:t>Where should the model synchronization occur?</a:t>
            </a:r>
          </a:p>
          <a:p>
            <a:pPr lvl="1"/>
            <a:r>
              <a:rPr lang="en-US" sz="2400" dirty="0"/>
              <a:t>The parallelization needs to tell the distribution of the model among parallel components, what parallel components are involved in the model synchronization</a:t>
            </a:r>
            <a:r>
              <a:rPr lang="en-US" sz="2400" dirty="0" smtClean="0"/>
              <a:t>.</a:t>
            </a:r>
            <a:endParaRPr lang="en-US" sz="2400" b="1" dirty="0"/>
          </a:p>
          <a:p>
            <a:r>
              <a:rPr lang="en-US" sz="2400" b="1" dirty="0"/>
              <a:t>How is the model synchronization performed?</a:t>
            </a:r>
          </a:p>
          <a:p>
            <a:pPr lvl="1"/>
            <a:r>
              <a:rPr lang="en-US" sz="2400" dirty="0"/>
              <a:t>The parallelization needs to explain the abstraction and the mechanism of the model synchronization.</a:t>
            </a:r>
          </a:p>
        </p:txBody>
      </p:sp>
    </p:spTree>
    <p:extLst>
      <p:ext uri="{BB962C8B-B14F-4D97-AF65-F5344CB8AC3E}">
        <p14:creationId xmlns:p14="http://schemas.microsoft.com/office/powerpoint/2010/main" val="399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1119" y="456242"/>
            <a:ext cx="10972800" cy="593725"/>
          </a:xfrm>
          <a:extLst/>
        </p:spPr>
        <p:txBody>
          <a:bodyPr>
            <a:noAutofit/>
          </a:bodyPr>
          <a:lstStyle/>
          <a:p>
            <a:r>
              <a:rPr lang="en-US" sz="35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Large Scale Data Analysis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5310" y="1493822"/>
            <a:ext cx="9945788" cy="3811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/>
              <a:t>Case Studies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Bioinformatics: Multi-Dimensional Scaling (MDS) on gene sequence data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Computer Vision: </a:t>
            </a:r>
            <a:r>
              <a:rPr lang="en-US" sz="1900" dirty="0" smtClean="0"/>
              <a:t>K-means </a:t>
            </a:r>
            <a:r>
              <a:rPr lang="en-US" sz="1900" dirty="0"/>
              <a:t>Clustering on image data (high dimensional model data)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Text Mining: LDA on </a:t>
            </a:r>
            <a:r>
              <a:rPr lang="en-US" sz="1900" dirty="0" err="1"/>
              <a:t>wikipedia</a:t>
            </a:r>
            <a:r>
              <a:rPr lang="en-US" sz="1900" dirty="0"/>
              <a:t> data (dynamic model data due to sampling)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Complex Network: S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ub-graph counting (graph data) and Online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K-means  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(streaming data)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Deep Learning: Convolutional Neural Networks on image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876" y="4682363"/>
            <a:ext cx="1838043" cy="1507692"/>
          </a:xfrm>
          <a:prstGeom prst="rect">
            <a:avLst/>
          </a:prstGeom>
          <a:solidFill>
            <a:srgbClr val="376092"/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46" y="4694381"/>
            <a:ext cx="1688915" cy="1507692"/>
          </a:xfrm>
          <a:prstGeom prst="rect">
            <a:avLst/>
          </a:prstGeom>
          <a:noFill/>
          <a:ln>
            <a:noFill/>
          </a:ln>
          <a:effectLst>
            <a:outerShdw blurRad="50800" dist="50800" dir="78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21" y="4682378"/>
            <a:ext cx="1671460" cy="1474172"/>
          </a:xfrm>
          <a:prstGeom prst="rect">
            <a:avLst/>
          </a:prstGeom>
          <a:noFill/>
          <a:ln>
            <a:noFill/>
          </a:ln>
          <a:effectLst>
            <a:outerShdw blurRad="50800" dist="50800" dir="780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0" y="4716734"/>
            <a:ext cx="1554859" cy="1474172"/>
          </a:xfrm>
          <a:prstGeom prst="rect">
            <a:avLst/>
          </a:prstGeom>
          <a:noFill/>
          <a:ln>
            <a:noFill/>
          </a:ln>
          <a:effectLst>
            <a:outerShdw blurRad="50800" dist="50800" dir="780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21746" y="6284251"/>
            <a:ext cx="1807216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</a:rPr>
              <a:t>Computer Vision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9009" y="6304244"/>
            <a:ext cx="2022531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</a:rPr>
              <a:t>Complex Networks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890" y="6306025"/>
            <a:ext cx="1609725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</a:rPr>
              <a:t>Bioinformatics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54746" y="6293124"/>
            <a:ext cx="1607866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</a:rPr>
              <a:t>Deep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1906" y="4716719"/>
            <a:ext cx="1922229" cy="1439816"/>
          </a:xfrm>
          <a:prstGeom prst="rect">
            <a:avLst/>
          </a:prstGeom>
          <a:noFill/>
          <a:ln>
            <a:noFill/>
          </a:ln>
          <a:effectLst>
            <a:outerShdw blurRad="50800" dist="50800" dir="78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446551" y="6284251"/>
            <a:ext cx="1332919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</a:rPr>
              <a:t>Text Mining</a:t>
            </a:r>
          </a:p>
        </p:txBody>
      </p:sp>
    </p:spTree>
    <p:extLst>
      <p:ext uri="{BB962C8B-B14F-4D97-AF65-F5344CB8AC3E}">
        <p14:creationId xmlns:p14="http://schemas.microsoft.com/office/powerpoint/2010/main" val="17157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21" y="2208848"/>
            <a:ext cx="11277601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Case Study : </a:t>
            </a:r>
            <a:br>
              <a:rPr lang="en-US" b="1" dirty="0" smtClean="0"/>
            </a:br>
            <a:r>
              <a:rPr lang="en-US" b="1" dirty="0" smtClean="0"/>
              <a:t>Parallel Latent Dirichlet Allocation for Text Mining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Map Collective Computing Paradigm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06146" y="1812193"/>
            <a:ext cx="5500278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4.      Interdisciplinary Applications and Technologies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61" y="1766398"/>
            <a:ext cx="755142" cy="44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86618" y="3327009"/>
            <a:ext cx="2118968" cy="676987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Prof. David Crandall</a:t>
            </a:r>
          </a:p>
          <a:p>
            <a:pPr algn="ctr"/>
            <a:r>
              <a:rPr lang="en-US" i="1" dirty="0">
                <a:solidFill>
                  <a:prstClr val="black"/>
                </a:solidFill>
              </a:rPr>
              <a:t>Computer Vision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6504" y="3321904"/>
            <a:ext cx="3298200" cy="676987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Prof.  Filippo </a:t>
            </a:r>
            <a:r>
              <a:rPr lang="en-US" dirty="0" err="1">
                <a:solidFill>
                  <a:prstClr val="black"/>
                </a:solidFill>
              </a:rPr>
              <a:t>Menczer</a:t>
            </a:r>
            <a:r>
              <a:rPr lang="en-US" dirty="0">
                <a:solidFill>
                  <a:prstClr val="black"/>
                </a:solidFill>
              </a:rPr>
              <a:t> &amp; CNETS</a:t>
            </a:r>
          </a:p>
          <a:p>
            <a:pPr algn="ctr"/>
            <a:r>
              <a:rPr lang="en-US" i="1" dirty="0">
                <a:solidFill>
                  <a:prstClr val="black"/>
                </a:solidFill>
              </a:rPr>
              <a:t>Complex Networks and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568" y="3336763"/>
            <a:ext cx="1765152" cy="676987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Prof. </a:t>
            </a:r>
            <a:r>
              <a:rPr lang="en-US" dirty="0" err="1">
                <a:solidFill>
                  <a:prstClr val="black"/>
                </a:solidFill>
              </a:rPr>
              <a:t>Haixu</a:t>
            </a:r>
            <a:r>
              <a:rPr lang="en-US" dirty="0">
                <a:solidFill>
                  <a:prstClr val="black"/>
                </a:solidFill>
              </a:rPr>
              <a:t> Tang</a:t>
            </a:r>
          </a:p>
          <a:p>
            <a:pPr algn="ctr"/>
            <a:r>
              <a:rPr lang="en-US" i="1" dirty="0">
                <a:solidFill>
                  <a:prstClr val="black"/>
                </a:solidFill>
              </a:rPr>
              <a:t>Bioinformatics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0167" y="3338122"/>
            <a:ext cx="1856587" cy="676987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Prof. David Wild</a:t>
            </a:r>
          </a:p>
          <a:p>
            <a:pPr algn="ctr"/>
            <a:r>
              <a:rPr lang="en-US" i="1" dirty="0" err="1">
                <a:solidFill>
                  <a:prstClr val="black"/>
                </a:solidFill>
              </a:rPr>
              <a:t>Cheminformatics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36" y="6414803"/>
            <a:ext cx="1165884" cy="209859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  <p:pic>
        <p:nvPicPr>
          <p:cNvPr id="13" name="Picture 12" descr="nih-logo-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647" y="6217306"/>
            <a:ext cx="630120" cy="570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9370" y="6205367"/>
            <a:ext cx="428007" cy="5504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99730" y="2105562"/>
            <a:ext cx="1631912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Bingjing</a:t>
            </a:r>
            <a:r>
              <a:rPr lang="en-US" dirty="0">
                <a:solidFill>
                  <a:prstClr val="black"/>
                </a:solidFill>
              </a:rPr>
              <a:t> Zhang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98869" y="2468116"/>
            <a:ext cx="987440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Bo Peng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4313" y="2105425"/>
            <a:ext cx="1489244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Langshi</a:t>
            </a:r>
            <a:r>
              <a:rPr lang="en-US" dirty="0" smtClean="0">
                <a:solidFill>
                  <a:prstClr val="black"/>
                </a:solidFill>
              </a:rPr>
              <a:t> Chen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4146" y="2086734"/>
            <a:ext cx="1804010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Thomas Wiggins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5002" y="2471484"/>
            <a:ext cx="971474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Meng</a:t>
            </a:r>
            <a:r>
              <a:rPr lang="en-US" dirty="0" smtClean="0">
                <a:solidFill>
                  <a:prstClr val="black"/>
                </a:solidFill>
              </a:rPr>
              <a:t> Li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46849" y="2416412"/>
            <a:ext cx="1270594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Yiming</a:t>
            </a:r>
            <a:r>
              <a:rPr lang="en-US" dirty="0" smtClean="0">
                <a:solidFill>
                  <a:prstClr val="black"/>
                </a:solidFill>
              </a:rPr>
              <a:t> Zou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3159" y="497074"/>
            <a:ext cx="4908449" cy="784709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5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Acknowledgements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31406" y="4387127"/>
            <a:ext cx="4572001" cy="981686"/>
          </a:xfrm>
          <a:prstGeom prst="rect">
            <a:avLst/>
          </a:prstGeom>
        </p:spPr>
        <p:txBody>
          <a:bodyPr lIns="91308" tIns="45660" rIns="91308" bIns="45660">
            <a:spAutoFit/>
          </a:bodyPr>
          <a:lstStyle/>
          <a:p>
            <a:pPr marL="342395" indent="-342395" algn="ctr" defTabSz="913056">
              <a:spcBef>
                <a:spcPct val="20000"/>
              </a:spcBef>
              <a:defRPr/>
            </a:pPr>
            <a:r>
              <a:rPr lang="en-US" sz="1700" b="1" dirty="0">
                <a:solidFill>
                  <a:srgbClr val="002060"/>
                </a:solidFill>
                <a:latin typeface="Candara" pitchFamily="34" charset="0"/>
              </a:rPr>
              <a:t>SALSA</a:t>
            </a:r>
            <a:r>
              <a:rPr lang="en-US" sz="1700" b="1" i="1" dirty="0">
                <a:solidFill>
                  <a:srgbClr val="33CC33"/>
                </a:solidFill>
                <a:latin typeface="Arial" pitchFamily="34" charset="0"/>
              </a:rPr>
              <a:t>  </a:t>
            </a:r>
            <a:r>
              <a:rPr lang="en-US" sz="1700" b="1" dirty="0">
                <a:solidFill>
                  <a:srgbClr val="002060"/>
                </a:solidFill>
                <a:latin typeface="Candara" pitchFamily="34" charset="0"/>
              </a:rPr>
              <a:t>HPC Group </a:t>
            </a:r>
          </a:p>
          <a:p>
            <a:pPr marL="342395" indent="-342395" algn="ctr" defTabSz="913056">
              <a:spcBef>
                <a:spcPct val="20000"/>
              </a:spcBef>
              <a:defRPr/>
            </a:pPr>
            <a:r>
              <a:rPr lang="en-US" sz="1700" b="1" dirty="0">
                <a:solidFill>
                  <a:srgbClr val="002060"/>
                </a:solidFill>
                <a:latin typeface="Candara" pitchFamily="34" charset="0"/>
              </a:rPr>
              <a:t>School of Informatics and Computing</a:t>
            </a:r>
          </a:p>
          <a:p>
            <a:pPr marL="342395" indent="-342395" algn="ctr" defTabSz="913056">
              <a:spcBef>
                <a:spcPct val="20000"/>
              </a:spcBef>
              <a:defRPr/>
            </a:pPr>
            <a:r>
              <a:rPr lang="en-US" sz="1700" b="1" dirty="0">
                <a:solidFill>
                  <a:srgbClr val="002060"/>
                </a:solidFill>
                <a:latin typeface="Candara" pitchFamily="34" charset="0"/>
              </a:rPr>
              <a:t>Indiana University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33245" y="3330495"/>
            <a:ext cx="1752906" cy="676987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Prof. Raquel Hill</a:t>
            </a:r>
          </a:p>
          <a:p>
            <a:pPr algn="ctr"/>
            <a:r>
              <a:rPr lang="en-US" i="1" dirty="0">
                <a:solidFill>
                  <a:prstClr val="black"/>
                </a:solidFill>
              </a:rPr>
              <a:t>Security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2523" y="6048230"/>
            <a:ext cx="1710270" cy="94800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52400" dist="76201" dir="2700000" rotWithShape="0">
              <a:srgbClr val="80808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810" y="6138021"/>
            <a:ext cx="1479347" cy="83107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52400" dist="76201" dir="2700000" rotWithShape="0">
              <a:srgbClr val="80808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81" y="6235451"/>
            <a:ext cx="827166" cy="547481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14" y="6169567"/>
            <a:ext cx="636192" cy="636193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8"/>
          <a:stretch/>
        </p:blipFill>
        <p:spPr>
          <a:xfrm>
            <a:off x="4016476" y="6322060"/>
            <a:ext cx="1143310" cy="3953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470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4080"/>
            <a:ext cx="8431212" cy="5654297"/>
          </a:xfrm>
          <a:noFill/>
          <a:ln/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05744" y="-229709"/>
            <a:ext cx="7870371" cy="1143001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alt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LDA: mining topics in text collection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91525" y="1197444"/>
            <a:ext cx="3800475" cy="4525963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prstClr val="black"/>
                </a:solidFill>
              </a:rPr>
              <a:t>Huge volume of Text Data</a:t>
            </a:r>
          </a:p>
          <a:p>
            <a:pPr lvl="1">
              <a:lnSpc>
                <a:spcPct val="90000"/>
              </a:lnSpc>
              <a:buSzPct val="60000"/>
              <a:buFont typeface="Courier New" pitchFamily="49" charset="0"/>
              <a:buChar char="o"/>
            </a:pPr>
            <a:r>
              <a:rPr lang="en-US" altLang="en-US" sz="2000" dirty="0">
                <a:solidFill>
                  <a:prstClr val="black"/>
                </a:solidFill>
              </a:rPr>
              <a:t>I</a:t>
            </a:r>
            <a:r>
              <a:rPr lang="en-US" altLang="en-US" sz="2000" dirty="0" smtClean="0">
                <a:solidFill>
                  <a:prstClr val="black"/>
                </a:solidFill>
              </a:rPr>
              <a:t>nformation </a:t>
            </a:r>
            <a:r>
              <a:rPr lang="en-US" altLang="en-US" sz="2000" dirty="0">
                <a:solidFill>
                  <a:prstClr val="black"/>
                </a:solidFill>
              </a:rPr>
              <a:t>overloading</a:t>
            </a:r>
          </a:p>
          <a:p>
            <a:pPr lvl="1">
              <a:lnSpc>
                <a:spcPct val="90000"/>
              </a:lnSpc>
              <a:buSzPct val="60000"/>
              <a:buFont typeface="Courier New" pitchFamily="49" charset="0"/>
              <a:buChar char="o"/>
            </a:pPr>
            <a:r>
              <a:rPr lang="en-US" altLang="en-US" sz="2000" dirty="0">
                <a:solidFill>
                  <a:prstClr val="black"/>
                </a:solidFill>
              </a:rPr>
              <a:t>W</a:t>
            </a:r>
            <a:r>
              <a:rPr lang="en-US" altLang="en-US" sz="2000" dirty="0" smtClean="0">
                <a:solidFill>
                  <a:prstClr val="black"/>
                </a:solidFill>
              </a:rPr>
              <a:t>hat </a:t>
            </a:r>
            <a:r>
              <a:rPr lang="en-US" altLang="en-US" sz="2000" dirty="0">
                <a:solidFill>
                  <a:prstClr val="black"/>
                </a:solidFill>
              </a:rPr>
              <a:t>on earth is inside the TEXT Data?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prstClr val="black"/>
                </a:solidFill>
              </a:rPr>
              <a:t>Search</a:t>
            </a:r>
          </a:p>
          <a:p>
            <a:pPr lvl="1">
              <a:lnSpc>
                <a:spcPct val="90000"/>
              </a:lnSpc>
              <a:buSzPct val="60000"/>
              <a:buFont typeface="Courier New" pitchFamily="49" charset="0"/>
              <a:buChar char="o"/>
            </a:pPr>
            <a:r>
              <a:rPr lang="en-US" altLang="en-US" sz="2000" dirty="0">
                <a:solidFill>
                  <a:prstClr val="black"/>
                </a:solidFill>
              </a:rPr>
              <a:t>F</a:t>
            </a:r>
            <a:r>
              <a:rPr lang="en-US" altLang="en-US" sz="2000" dirty="0" smtClean="0">
                <a:solidFill>
                  <a:prstClr val="black"/>
                </a:solidFill>
              </a:rPr>
              <a:t>ind </a:t>
            </a:r>
            <a:r>
              <a:rPr lang="en-US" altLang="en-US" sz="2000" dirty="0">
                <a:solidFill>
                  <a:prstClr val="black"/>
                </a:solidFill>
              </a:rPr>
              <a:t>the documents relevant to my need (ad hoc query)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prstClr val="black"/>
                </a:solidFill>
              </a:rPr>
              <a:t>Filtering</a:t>
            </a:r>
          </a:p>
          <a:p>
            <a:pPr lvl="1">
              <a:lnSpc>
                <a:spcPct val="90000"/>
              </a:lnSpc>
              <a:buSzPct val="60000"/>
              <a:buFont typeface="Courier New" pitchFamily="49" charset="0"/>
              <a:buChar char="o"/>
            </a:pPr>
            <a:r>
              <a:rPr lang="en-US" altLang="en-US" sz="2000" dirty="0">
                <a:solidFill>
                  <a:prstClr val="black"/>
                </a:solidFill>
              </a:rPr>
              <a:t>F</a:t>
            </a:r>
            <a:r>
              <a:rPr lang="en-US" altLang="en-US" sz="2000" dirty="0" smtClean="0">
                <a:solidFill>
                  <a:prstClr val="black"/>
                </a:solidFill>
              </a:rPr>
              <a:t>ixed </a:t>
            </a:r>
            <a:r>
              <a:rPr lang="en-US" altLang="en-US" sz="2000" dirty="0">
                <a:solidFill>
                  <a:prstClr val="black"/>
                </a:solidFill>
              </a:rPr>
              <a:t>info needs and dynamic text data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prstClr val="black"/>
                </a:solidFill>
              </a:rPr>
              <a:t>What's new inside?</a:t>
            </a:r>
          </a:p>
          <a:p>
            <a:pPr lvl="1">
              <a:lnSpc>
                <a:spcPct val="90000"/>
              </a:lnSpc>
              <a:buSzPct val="60000"/>
              <a:buFont typeface="Courier New" pitchFamily="49" charset="0"/>
              <a:buChar char="o"/>
            </a:pPr>
            <a:r>
              <a:rPr lang="en-US" altLang="en-US" sz="2000" dirty="0">
                <a:solidFill>
                  <a:prstClr val="black"/>
                </a:solidFill>
              </a:rPr>
              <a:t>D</a:t>
            </a:r>
            <a:r>
              <a:rPr lang="en-US" altLang="en-US" sz="2000" dirty="0" smtClean="0">
                <a:solidFill>
                  <a:prstClr val="black"/>
                </a:solidFill>
              </a:rPr>
              <a:t>iscover </a:t>
            </a:r>
            <a:r>
              <a:rPr lang="en-US" altLang="en-US" sz="2000" dirty="0">
                <a:solidFill>
                  <a:prstClr val="black"/>
                </a:solidFill>
              </a:rPr>
              <a:t>something I don't know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1141" y="6550233"/>
            <a:ext cx="7662344" cy="307655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altLang="en-US" sz="1400" dirty="0" err="1">
                <a:solidFill>
                  <a:prstClr val="white">
                    <a:lumMod val="50000"/>
                  </a:prstClr>
                </a:solidFill>
              </a:rPr>
              <a:t>Blei</a:t>
            </a:r>
            <a:r>
              <a:rPr lang="en-US" altLang="en-US" sz="1400" dirty="0">
                <a:solidFill>
                  <a:prstClr val="white">
                    <a:lumMod val="50000"/>
                  </a:prstClr>
                </a:solidFill>
              </a:rPr>
              <a:t>, D. M., Ng, A. Y. &amp; Jordan, M. I. Latent </a:t>
            </a:r>
            <a:r>
              <a:rPr lang="en-US" altLang="en-US" sz="1400" dirty="0" err="1">
                <a:solidFill>
                  <a:prstClr val="white">
                    <a:lumMod val="50000"/>
                  </a:prstClr>
                </a:solidFill>
              </a:rPr>
              <a:t>Dirichlet</a:t>
            </a:r>
            <a:r>
              <a:rPr lang="en-US" altLang="en-US" sz="1400" dirty="0">
                <a:solidFill>
                  <a:prstClr val="white">
                    <a:lumMod val="50000"/>
                  </a:prstClr>
                </a:solidFill>
              </a:rPr>
              <a:t> Allocation. J. Mach. Learn. Res. 3, 993–1022 (2003).</a:t>
            </a:r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2945" y="1067675"/>
            <a:ext cx="5100639" cy="4525963"/>
          </a:xfrm>
        </p:spPr>
        <p:txBody>
          <a:bodyPr/>
          <a:lstStyle/>
          <a:p>
            <a:r>
              <a:rPr lang="en-US" altLang="en-US" sz="2400" dirty="0"/>
              <a:t>Topic Models is a modeling technique, modeling the data by probabilistic generative process.</a:t>
            </a:r>
          </a:p>
          <a:p>
            <a:r>
              <a:rPr lang="en-US" altLang="en-US" sz="2400" dirty="0"/>
              <a:t>Latent </a:t>
            </a:r>
            <a:r>
              <a:rPr lang="en-US" altLang="en-US" sz="2400" dirty="0" err="1"/>
              <a:t>Dirichlet</a:t>
            </a:r>
            <a:r>
              <a:rPr lang="en-US" altLang="en-US" sz="2400" dirty="0"/>
              <a:t> Allocation (LDA) is one widely used topic model.</a:t>
            </a:r>
            <a:endParaRPr lang="en-US" altLang="en-US" sz="1900" dirty="0"/>
          </a:p>
          <a:p>
            <a:r>
              <a:rPr lang="en-US" altLang="en-US" sz="2400" dirty="0"/>
              <a:t>Inference algorithm for LDA is an iterative algorithm using share global model data.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3191" y="297083"/>
            <a:ext cx="7321550" cy="5603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anchor="b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alt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LDA and Topic Models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567903" y="1129294"/>
            <a:ext cx="4866166" cy="3147964"/>
          </a:xfrm>
          <a:prstGeom prst="rect">
            <a:avLst/>
          </a:prstGeom>
        </p:spPr>
        <p:txBody>
          <a:bodyPr vert="horz" lIns="91308" tIns="45660" rIns="91308" bIns="456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100" dirty="0">
                <a:solidFill>
                  <a:prstClr val="black"/>
                </a:solidFill>
              </a:rPr>
              <a:t>Document</a:t>
            </a:r>
          </a:p>
          <a:p>
            <a:r>
              <a:rPr lang="en-US" altLang="en-US" sz="2100" dirty="0">
                <a:solidFill>
                  <a:prstClr val="black"/>
                </a:solidFill>
              </a:rPr>
              <a:t>Word</a:t>
            </a:r>
          </a:p>
          <a:p>
            <a:r>
              <a:rPr lang="en-US" altLang="en-US" sz="2100" dirty="0">
                <a:solidFill>
                  <a:prstClr val="black"/>
                </a:solidFill>
              </a:rPr>
              <a:t>Topic: semantic unit inside the data</a:t>
            </a:r>
          </a:p>
          <a:p>
            <a:r>
              <a:rPr lang="en-US" altLang="en-US" sz="2100" dirty="0">
                <a:solidFill>
                  <a:prstClr val="black"/>
                </a:solidFill>
              </a:rPr>
              <a:t>Topic Model</a:t>
            </a:r>
          </a:p>
          <a:p>
            <a:pPr lvl="1"/>
            <a:r>
              <a:rPr lang="en-US" altLang="en-US" sz="2100" dirty="0">
                <a:solidFill>
                  <a:prstClr val="black"/>
                </a:solidFill>
              </a:rPr>
              <a:t>documents are mixtures of topics, where a topic is a probability distribution over words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4" y="4335095"/>
            <a:ext cx="5047302" cy="2266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97" y="4361948"/>
            <a:ext cx="4866169" cy="213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8998" y="6465996"/>
            <a:ext cx="156104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1">
              <a:lnSpc>
                <a:spcPts val="1280"/>
              </a:lnSpc>
            </a:pPr>
            <a:r>
              <a:rPr lang="en-US" sz="1400" dirty="0">
                <a:solidFill>
                  <a:srgbClr val="4F81BD"/>
                </a:solidFill>
              </a:rPr>
              <a:t>Normalized co-occurrence matrix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4313" y="6476311"/>
            <a:ext cx="1725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3" lvl="1"/>
            <a:r>
              <a:rPr lang="en-US" sz="1400" dirty="0">
                <a:solidFill>
                  <a:srgbClr val="4F81BD"/>
                </a:solidFill>
              </a:rPr>
              <a:t>Mixture components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9657" y="6465996"/>
            <a:ext cx="1383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3" lvl="1"/>
            <a:r>
              <a:rPr lang="en-US" sz="1400" dirty="0">
                <a:solidFill>
                  <a:srgbClr val="4F81BD"/>
                </a:solidFill>
              </a:rPr>
              <a:t>Mixture weights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2295" y="5172305"/>
            <a:ext cx="991968" cy="523099"/>
          </a:xfrm>
          <a:prstGeom prst="rect">
            <a:avLst/>
          </a:prstGeom>
          <a:noFill/>
        </p:spPr>
        <p:txBody>
          <a:bodyPr wrap="square" lIns="91308" tIns="45660" rIns="91308" bIns="45660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1 million words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3245" y="4077342"/>
            <a:ext cx="1447572" cy="307655"/>
          </a:xfrm>
          <a:prstGeom prst="rect">
            <a:avLst/>
          </a:prstGeom>
          <a:noFill/>
        </p:spPr>
        <p:txBody>
          <a:bodyPr wrap="square" lIns="91308" tIns="45660" rIns="91308" bIns="45660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3.7 million docs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35087" y="4708406"/>
            <a:ext cx="1286622" cy="307655"/>
          </a:xfrm>
          <a:prstGeom prst="rect">
            <a:avLst/>
          </a:prstGeom>
          <a:noFill/>
        </p:spPr>
        <p:txBody>
          <a:bodyPr wrap="square" lIns="91308" tIns="45660" rIns="91308" bIns="45660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10k topics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150137" y="3883640"/>
            <a:ext cx="2037151" cy="3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8" tIns="45660" rIns="91308" bIns="45660">
            <a:spAutoFit/>
          </a:bodyPr>
          <a:lstStyle/>
          <a:p>
            <a:r>
              <a:rPr lang="en-US" altLang="en-US" smtClean="0">
                <a:solidFill>
                  <a:srgbClr val="C00000"/>
                </a:solidFill>
              </a:rPr>
              <a:t>Global Model </a:t>
            </a:r>
            <a:r>
              <a:rPr lang="en-US" altLang="en-US" dirty="0">
                <a:solidFill>
                  <a:srgbClr val="C00000"/>
                </a:solidFill>
              </a:rPr>
              <a:t>Data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193427" y="4188941"/>
            <a:ext cx="929303" cy="70901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884508" y="4188941"/>
            <a:ext cx="308919" cy="25949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0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856" y="1663351"/>
            <a:ext cx="6287207" cy="3762760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032321" y="457857"/>
            <a:ext cx="73215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3108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sz="33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Gibbs Sampling in LDA</a:t>
            </a:r>
            <a:endParaRPr lang="en-US" altLang="en-US" sz="3300" b="1" kern="0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3351"/>
            <a:ext cx="5817997" cy="3437287"/>
          </a:xfrm>
          <a:prstGeom prst="rect">
            <a:avLst/>
          </a:prstGeom>
        </p:spPr>
      </p:pic>
      <p:sp>
        <p:nvSpPr>
          <p:cNvPr id="24" name="object 9"/>
          <p:cNvSpPr/>
          <p:nvPr/>
        </p:nvSpPr>
        <p:spPr>
          <a:xfrm>
            <a:off x="1120264" y="3347587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235" y="0"/>
                </a:lnTo>
              </a:path>
            </a:pathLst>
          </a:custGeom>
          <a:ln w="56235">
            <a:solidFill>
              <a:srgbClr val="3333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0"/>
          <p:cNvSpPr/>
          <p:nvPr/>
        </p:nvSpPr>
        <p:spPr>
          <a:xfrm>
            <a:off x="1120264" y="36702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235" y="0"/>
                </a:lnTo>
              </a:path>
            </a:pathLst>
          </a:custGeom>
          <a:ln w="56235">
            <a:solidFill>
              <a:srgbClr val="3333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1"/>
          <p:cNvSpPr/>
          <p:nvPr/>
        </p:nvSpPr>
        <p:spPr>
          <a:xfrm>
            <a:off x="1120264" y="40129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235" y="0"/>
                </a:lnTo>
              </a:path>
            </a:pathLst>
          </a:custGeom>
          <a:ln w="56235">
            <a:solidFill>
              <a:srgbClr val="3333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2"/>
          <p:cNvSpPr/>
          <p:nvPr/>
        </p:nvSpPr>
        <p:spPr>
          <a:xfrm>
            <a:off x="1120264" y="4667842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235" y="0"/>
                </a:lnTo>
              </a:path>
            </a:pathLst>
          </a:custGeom>
          <a:ln w="56235">
            <a:solidFill>
              <a:srgbClr val="3333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3"/>
          <p:cNvSpPr/>
          <p:nvPr/>
        </p:nvSpPr>
        <p:spPr>
          <a:xfrm>
            <a:off x="1105064" y="4971254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235" y="0"/>
                </a:lnTo>
              </a:path>
            </a:pathLst>
          </a:custGeom>
          <a:ln w="56235">
            <a:solidFill>
              <a:srgbClr val="3333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9017000" y="4012985"/>
            <a:ext cx="1384300" cy="343115"/>
          </a:xfrm>
          <a:prstGeom prst="rect">
            <a:avLst/>
          </a:prstGeom>
          <a:solidFill>
            <a:srgbClr val="DEE7F8"/>
          </a:solidFill>
          <a:ln>
            <a:solidFill>
              <a:srgbClr val="DEE7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020476" y="4262284"/>
            <a:ext cx="196424" cy="291258"/>
          </a:xfrm>
          <a:prstGeom prst="rect">
            <a:avLst/>
          </a:prstGeom>
          <a:solidFill>
            <a:srgbClr val="DEE7F8"/>
          </a:solidFill>
          <a:ln>
            <a:solidFill>
              <a:srgbClr val="DEE7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076525" y="4507230"/>
            <a:ext cx="343575" cy="137203"/>
          </a:xfrm>
          <a:prstGeom prst="rect">
            <a:avLst/>
          </a:prstGeom>
          <a:solidFill>
            <a:srgbClr val="DEE7F8"/>
          </a:solidFill>
          <a:ln>
            <a:solidFill>
              <a:srgbClr val="DEE7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020476" y="4475481"/>
            <a:ext cx="31611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∑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076526" y="4305185"/>
            <a:ext cx="49966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___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115681" y="4327302"/>
            <a:ext cx="532518" cy="384721"/>
          </a:xfrm>
          <a:prstGeom prst="rect">
            <a:avLst/>
          </a:prstGeom>
          <a:solidFill>
            <a:srgbClr val="DEE7F8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‘ ~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42784" y="4322151"/>
            <a:ext cx="393056" cy="384721"/>
          </a:xfrm>
          <a:prstGeom prst="rect">
            <a:avLst/>
          </a:prstGeom>
          <a:solidFill>
            <a:srgbClr val="DEE7F8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∞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991901" y="4274526"/>
            <a:ext cx="143939" cy="290251"/>
          </a:xfrm>
          <a:prstGeom prst="rect">
            <a:avLst/>
          </a:prstGeom>
          <a:solidFill>
            <a:srgbClr val="DEE7F8"/>
          </a:solidFill>
          <a:ln>
            <a:solidFill>
              <a:srgbClr val="DEE7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3980" y="354633"/>
            <a:ext cx="7944059" cy="5603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anchor="b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altLang="en-US" sz="33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Training Datasets used in </a:t>
            </a:r>
            <a:r>
              <a:rPr lang="en-US" altLang="en-US" sz="3300" b="1" kern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LDA Experiments</a:t>
            </a:r>
            <a:endParaRPr lang="en-US" altLang="en-US" sz="3300" b="1" kern="0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81503"/>
              </p:ext>
            </p:extLst>
          </p:nvPr>
        </p:nvGraphicFramePr>
        <p:xfrm>
          <a:off x="457201" y="1713136"/>
          <a:ext cx="11163299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679"/>
                <a:gridCol w="1547640"/>
                <a:gridCol w="2232660"/>
                <a:gridCol w="2232660"/>
                <a:gridCol w="22326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enwiki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clueweb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bi-gram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gutenberg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Num. of Docs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50.5M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26.2K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Num. of Tokens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12.4B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836.8M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Vocabulary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 Len. </a:t>
                      </a: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/STD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293/523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224/352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434/776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31879/42147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Highest Word Freq.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1714722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3989024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459631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1815049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3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Lowest Word Freq.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3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Num. of Topics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3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Init.</a:t>
                      </a:r>
                      <a:r>
                        <a:rPr lang="en-US" dirty="0" smtClean="0"/>
                        <a:t> Model Size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2.0GB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14.7GB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5.9GB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1.7GB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1523" y="5301113"/>
            <a:ext cx="1084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Note: Both “</a:t>
            </a:r>
            <a:r>
              <a:rPr lang="en-US" sz="1600" dirty="0" err="1" smtClean="0">
                <a:solidFill>
                  <a:prstClr val="black"/>
                </a:solidFill>
              </a:rPr>
              <a:t>enwiki</a:t>
            </a:r>
            <a:r>
              <a:rPr lang="en-US" sz="1600" dirty="0" smtClean="0">
                <a:solidFill>
                  <a:prstClr val="black"/>
                </a:solidFill>
              </a:rPr>
              <a:t>” and “bi-gram” are English articles from Wikipedia. “</a:t>
            </a:r>
            <a:r>
              <a:rPr lang="en-US" sz="1600" dirty="0" err="1" smtClean="0">
                <a:solidFill>
                  <a:prstClr val="black"/>
                </a:solidFill>
              </a:rPr>
              <a:t>clueweb</a:t>
            </a:r>
            <a:r>
              <a:rPr lang="en-US" sz="1600" dirty="0" smtClean="0">
                <a:solidFill>
                  <a:prstClr val="black"/>
                </a:solidFill>
              </a:rPr>
              <a:t> is a 10% dataset from ClueWeb09, which is a collection of English web pages. “</a:t>
            </a:r>
            <a:r>
              <a:rPr lang="en-US" sz="1600" dirty="0" err="1" smtClean="0">
                <a:solidFill>
                  <a:prstClr val="black"/>
                </a:solidFill>
              </a:rPr>
              <a:t>gutenberg</a:t>
            </a:r>
            <a:r>
              <a:rPr lang="en-US" sz="1600" dirty="0" smtClean="0">
                <a:solidFill>
                  <a:prstClr val="black"/>
                </a:solidFill>
              </a:rPr>
              <a:t>” is comprised of English books from Project Gutenberg.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4423" y="1175270"/>
            <a:ext cx="1016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total number of model parameters is kept as 10 billion on all the datasets.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66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-157162"/>
            <a:ext cx="10972800" cy="1143001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4400" b="1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In LDA (CGS) with model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937" y="814388"/>
            <a:ext cx="10972800" cy="4525963"/>
          </a:xfrm>
        </p:spPr>
        <p:txBody>
          <a:bodyPr>
            <a:noAutofit/>
          </a:bodyPr>
          <a:lstStyle/>
          <a:p>
            <a:r>
              <a:rPr lang="en-US" sz="2200" b="1" dirty="0"/>
              <a:t>What part of the model needs to be synchronized?</a:t>
            </a:r>
          </a:p>
          <a:p>
            <a:pPr lvl="1"/>
            <a:r>
              <a:rPr lang="en-US" sz="2200" dirty="0"/>
              <a:t>Doc-topic matrix stays in local, only word-topic matrix is required to be synchronized.</a:t>
            </a:r>
          </a:p>
          <a:p>
            <a:pPr lvl="1"/>
            <a:endParaRPr lang="en-US" sz="2200" b="1" dirty="0"/>
          </a:p>
          <a:p>
            <a:r>
              <a:rPr lang="en-US" sz="2200" b="1" dirty="0"/>
              <a:t>When should the model synchronization happen?</a:t>
            </a:r>
          </a:p>
          <a:p>
            <a:pPr lvl="1"/>
            <a:r>
              <a:rPr lang="en-US" sz="2200" dirty="0"/>
              <a:t>When all the workers finish performing the computation with the data and model partitions owned, the workers shifts the model partitions in a ring topology.</a:t>
            </a:r>
          </a:p>
          <a:p>
            <a:pPr lvl="1"/>
            <a:r>
              <a:rPr lang="en-US" sz="2200" dirty="0"/>
              <a:t>One round of model rotation per iteration.</a:t>
            </a:r>
          </a:p>
          <a:p>
            <a:pPr lvl="1"/>
            <a:endParaRPr lang="en-US" sz="2200" b="1" dirty="0"/>
          </a:p>
          <a:p>
            <a:r>
              <a:rPr lang="en-US" sz="2200" b="1" dirty="0"/>
              <a:t>Where should the model synchronization occur?</a:t>
            </a:r>
          </a:p>
          <a:p>
            <a:pPr lvl="1"/>
            <a:r>
              <a:rPr lang="en-US" sz="2200" dirty="0"/>
              <a:t>Model parameters are distributed among workers.</a:t>
            </a:r>
          </a:p>
          <a:p>
            <a:pPr lvl="1"/>
            <a:r>
              <a:rPr lang="en-US" sz="2200" dirty="0"/>
              <a:t>Model rotation happens between workers.</a:t>
            </a:r>
          </a:p>
          <a:p>
            <a:pPr lvl="1"/>
            <a:r>
              <a:rPr lang="en-US" sz="2200" dirty="0"/>
              <a:t>In real implementation, each worker is a process.</a:t>
            </a:r>
          </a:p>
          <a:p>
            <a:pPr marL="457200" lvl="1" indent="0">
              <a:buFont typeface="Arial" pitchFamily="34" charset="0"/>
              <a:buNone/>
            </a:pPr>
            <a:endParaRPr lang="en-US" sz="2200" b="1" dirty="0"/>
          </a:p>
          <a:p>
            <a:r>
              <a:rPr lang="en-US" sz="2200" b="1" dirty="0"/>
              <a:t>How is the model synchronization performed?</a:t>
            </a:r>
          </a:p>
          <a:p>
            <a:pPr lvl="1"/>
            <a:r>
              <a:rPr lang="en-US" sz="2200" dirty="0"/>
              <a:t>Model rotation is performed through a collective operation with routing optimized.</a:t>
            </a:r>
          </a:p>
        </p:txBody>
      </p:sp>
    </p:spTree>
    <p:extLst>
      <p:ext uri="{BB962C8B-B14F-4D97-AF65-F5344CB8AC3E}">
        <p14:creationId xmlns:p14="http://schemas.microsoft.com/office/powerpoint/2010/main" val="14763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4518"/>
            <a:ext cx="10972800" cy="1143001"/>
          </a:xfrm>
        </p:spPr>
        <p:txBody>
          <a:bodyPr>
            <a:normAutofit fontScale="90000"/>
          </a:bodyPr>
          <a:lstStyle/>
          <a:p>
            <a:r>
              <a:rPr lang="en-US" dirty="0"/>
              <a:t>What part of the model needs to be synchronized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1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0" y="3897683"/>
            <a:ext cx="4034667" cy="1816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1" y="1886386"/>
            <a:ext cx="4034667" cy="1815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02580" y="3543300"/>
            <a:ext cx="899160" cy="23908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79446" y="6389310"/>
            <a:ext cx="36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Requires model synchronization</a:t>
            </a:r>
            <a:endParaRPr lang="en-US" sz="2000" b="1" dirty="0"/>
          </a:p>
        </p:txBody>
      </p:sp>
      <p:sp>
        <p:nvSpPr>
          <p:cNvPr id="8" name="Right Arrow 7"/>
          <p:cNvSpPr/>
          <p:nvPr/>
        </p:nvSpPr>
        <p:spPr>
          <a:xfrm rot="5400000">
            <a:off x="5623560" y="5988915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711" y="189822"/>
            <a:ext cx="10972800" cy="1143001"/>
          </a:xfrm>
        </p:spPr>
        <p:txBody>
          <a:bodyPr>
            <a:normAutofit fontScale="90000"/>
          </a:bodyPr>
          <a:lstStyle/>
          <a:p>
            <a:r>
              <a:rPr lang="en-US" dirty="0"/>
              <a:t>When should the </a:t>
            </a:r>
            <a:r>
              <a:rPr lang="en-US" dirty="0" smtClean="0"/>
              <a:t>model synchronization </a:t>
            </a:r>
            <a:r>
              <a:rPr lang="en-US" dirty="0"/>
              <a:t>happen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573262" y="6185296"/>
            <a:ext cx="6829819" cy="474585"/>
          </a:xfrm>
          <a:prstGeom prst="flowChartMagneticDisk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Training Data</a:t>
            </a:r>
          </a:p>
        </p:txBody>
      </p:sp>
      <p:sp>
        <p:nvSpPr>
          <p:cNvPr id="5" name="Up Arrow 4"/>
          <p:cNvSpPr/>
          <p:nvPr/>
        </p:nvSpPr>
        <p:spPr>
          <a:xfrm>
            <a:off x="5549835" y="5786774"/>
            <a:ext cx="354427" cy="321446"/>
          </a:xfrm>
          <a:prstGeom prst="up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15861" y="5868662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1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9948" y="5824443"/>
            <a:ext cx="86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Load</a:t>
            </a:r>
          </a:p>
        </p:txBody>
      </p:sp>
      <p:sp>
        <p:nvSpPr>
          <p:cNvPr id="12" name="Oval 11"/>
          <p:cNvSpPr/>
          <p:nvPr/>
        </p:nvSpPr>
        <p:spPr>
          <a:xfrm>
            <a:off x="3751334" y="5416208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4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34" name="Curved Down Arrow 33"/>
          <p:cNvSpPr/>
          <p:nvPr/>
        </p:nvSpPr>
        <p:spPr>
          <a:xfrm rot="5400000" flipV="1">
            <a:off x="2631453" y="4020017"/>
            <a:ext cx="2333016" cy="383965"/>
          </a:xfrm>
          <a:prstGeom prst="curvedDown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78480" y="5360328"/>
            <a:ext cx="1196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Iteration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517332" y="2693012"/>
            <a:ext cx="850626" cy="289343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Worker</a:t>
            </a: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384046" y="2693012"/>
            <a:ext cx="850626" cy="289343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Worker</a:t>
            </a: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273331" y="2693012"/>
            <a:ext cx="887634" cy="289343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Worker</a:t>
            </a: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24941" y="3309036"/>
            <a:ext cx="691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Rotate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445013" y="3746121"/>
            <a:ext cx="708855" cy="38573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lnSpc>
                <a:spcPts val="20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Model 2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89751" y="4795687"/>
            <a:ext cx="904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Compute</a:t>
            </a:r>
          </a:p>
        </p:txBody>
      </p:sp>
      <p:sp>
        <p:nvSpPr>
          <p:cNvPr id="45" name="Oval 44"/>
          <p:cNvSpPr>
            <a:spLocks/>
          </p:cNvSpPr>
          <p:nvPr/>
        </p:nvSpPr>
        <p:spPr>
          <a:xfrm>
            <a:off x="5697233" y="4594555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2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65111" y="3744785"/>
            <a:ext cx="708855" cy="38573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lnSpc>
                <a:spcPts val="20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Model 3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20172" y="4795687"/>
            <a:ext cx="955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Compute</a:t>
            </a:r>
          </a:p>
        </p:txBody>
      </p:sp>
      <p:sp>
        <p:nvSpPr>
          <p:cNvPr id="48" name="Oval 47"/>
          <p:cNvSpPr>
            <a:spLocks/>
          </p:cNvSpPr>
          <p:nvPr/>
        </p:nvSpPr>
        <p:spPr>
          <a:xfrm>
            <a:off x="6861797" y="4594555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2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47861" y="3748765"/>
            <a:ext cx="708855" cy="38573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lnSpc>
                <a:spcPts val="20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Model 1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56037" y="4795687"/>
            <a:ext cx="89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Compute</a:t>
            </a:r>
          </a:p>
        </p:txBody>
      </p:sp>
      <p:sp>
        <p:nvSpPr>
          <p:cNvPr id="51" name="Oval 50"/>
          <p:cNvSpPr/>
          <p:nvPr/>
        </p:nvSpPr>
        <p:spPr>
          <a:xfrm>
            <a:off x="4623785" y="4594555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2</a:t>
            </a:r>
          </a:p>
        </p:txBody>
      </p:sp>
      <p:sp>
        <p:nvSpPr>
          <p:cNvPr id="52" name="Oval 51"/>
          <p:cNvSpPr/>
          <p:nvPr/>
        </p:nvSpPr>
        <p:spPr>
          <a:xfrm>
            <a:off x="6612031" y="3379381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3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488352" y="3367135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3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37974" y="3321282"/>
            <a:ext cx="702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Rotate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22696" y="3310765"/>
            <a:ext cx="722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Rotate</a:t>
            </a:r>
          </a:p>
        </p:txBody>
      </p:sp>
      <p:sp>
        <p:nvSpPr>
          <p:cNvPr id="56" name="Oval 55"/>
          <p:cNvSpPr/>
          <p:nvPr/>
        </p:nvSpPr>
        <p:spPr>
          <a:xfrm>
            <a:off x="4371655" y="3358834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3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315598" y="3691814"/>
            <a:ext cx="3017047" cy="495025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315597" y="5085822"/>
            <a:ext cx="779740" cy="385735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426313" y="5092337"/>
            <a:ext cx="779740" cy="385735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78740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13772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51691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549075" y="5095626"/>
            <a:ext cx="779740" cy="385735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157744" y="2531310"/>
            <a:ext cx="3317476" cy="317565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77" name="Curved Down Arrow 76"/>
          <p:cNvSpPr/>
          <p:nvPr/>
        </p:nvSpPr>
        <p:spPr>
          <a:xfrm rot="16200000" flipH="1">
            <a:off x="3214054" y="4219925"/>
            <a:ext cx="1879692" cy="314542"/>
          </a:xfrm>
          <a:prstGeom prst="curvedDown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black"/>
              </a:solidFill>
              <a:ea typeface="ＭＳ Ｐゴシック"/>
            </a:endParaRPr>
          </a:p>
        </p:txBody>
      </p:sp>
      <p:cxnSp>
        <p:nvCxnSpPr>
          <p:cNvPr id="78" name="Straight Arrow Connector 117"/>
          <p:cNvCxnSpPr>
            <a:stCxn id="49" idx="2"/>
            <a:endCxn id="43" idx="2"/>
          </p:cNvCxnSpPr>
          <p:nvPr/>
        </p:nvCxnSpPr>
        <p:spPr>
          <a:xfrm rot="5400000" flipH="1" flipV="1">
            <a:off x="5249542" y="3584601"/>
            <a:ext cx="2644" cy="1097153"/>
          </a:xfrm>
          <a:prstGeom prst="curvedConnector3">
            <a:avLst>
              <a:gd name="adj1" fmla="val -6079787"/>
            </a:avLst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9" name="Straight Arrow Connector 117"/>
          <p:cNvCxnSpPr>
            <a:stCxn id="43" idx="2"/>
            <a:endCxn id="46" idx="2"/>
          </p:cNvCxnSpPr>
          <p:nvPr/>
        </p:nvCxnSpPr>
        <p:spPr>
          <a:xfrm rot="5400000" flipH="1" flipV="1">
            <a:off x="6358821" y="3571138"/>
            <a:ext cx="1337" cy="1120098"/>
          </a:xfrm>
          <a:prstGeom prst="curvedConnector3">
            <a:avLst>
              <a:gd name="adj1" fmla="val -12025250"/>
            </a:avLst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0" name="Straight Arrow Connector 117"/>
          <p:cNvCxnSpPr>
            <a:stCxn id="46" idx="0"/>
            <a:endCxn id="49" idx="0"/>
          </p:cNvCxnSpPr>
          <p:nvPr/>
        </p:nvCxnSpPr>
        <p:spPr>
          <a:xfrm rot="16200000" flipH="1" flipV="1">
            <a:off x="5808922" y="2638148"/>
            <a:ext cx="3980" cy="2217250"/>
          </a:xfrm>
          <a:prstGeom prst="curvedConnector3">
            <a:avLst>
              <a:gd name="adj1" fmla="val -4038156"/>
            </a:avLst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87" name="Rectangle 86"/>
          <p:cNvSpPr/>
          <p:nvPr/>
        </p:nvSpPr>
        <p:spPr>
          <a:xfrm>
            <a:off x="6599829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836304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077406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356211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592686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33788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720341" y="2531310"/>
            <a:ext cx="1618117" cy="35769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150459" y="1646958"/>
            <a:ext cx="36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Happens per iteration</a:t>
            </a:r>
            <a:endParaRPr lang="en-US" sz="2000" b="1" dirty="0"/>
          </a:p>
        </p:txBody>
      </p:sp>
      <p:sp>
        <p:nvSpPr>
          <p:cNvPr id="95" name="Right Arrow 94"/>
          <p:cNvSpPr/>
          <p:nvPr/>
        </p:nvSpPr>
        <p:spPr>
          <a:xfrm rot="5400000">
            <a:off x="3294134" y="2036409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089" y="129966"/>
            <a:ext cx="10972800" cy="1143001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should the model synchronization occur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573262" y="6185296"/>
            <a:ext cx="6829819" cy="474585"/>
          </a:xfrm>
          <a:prstGeom prst="flowChartMagneticDisk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Training Data</a:t>
            </a:r>
          </a:p>
        </p:txBody>
      </p:sp>
      <p:sp>
        <p:nvSpPr>
          <p:cNvPr id="5" name="Up Arrow 4"/>
          <p:cNvSpPr/>
          <p:nvPr/>
        </p:nvSpPr>
        <p:spPr>
          <a:xfrm>
            <a:off x="5549835" y="5786774"/>
            <a:ext cx="354427" cy="321446"/>
          </a:xfrm>
          <a:prstGeom prst="up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15861" y="5868662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1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9948" y="5824443"/>
            <a:ext cx="86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Load</a:t>
            </a:r>
          </a:p>
        </p:txBody>
      </p:sp>
      <p:sp>
        <p:nvSpPr>
          <p:cNvPr id="12" name="Oval 11"/>
          <p:cNvSpPr/>
          <p:nvPr/>
        </p:nvSpPr>
        <p:spPr>
          <a:xfrm>
            <a:off x="3751334" y="5416208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4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34" name="Curved Down Arrow 33"/>
          <p:cNvSpPr/>
          <p:nvPr/>
        </p:nvSpPr>
        <p:spPr>
          <a:xfrm rot="5400000" flipV="1">
            <a:off x="2631453" y="4020017"/>
            <a:ext cx="2333016" cy="383965"/>
          </a:xfrm>
          <a:prstGeom prst="curvedDown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78480" y="5360328"/>
            <a:ext cx="1196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Iteration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517332" y="2693012"/>
            <a:ext cx="850626" cy="289343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Worker</a:t>
            </a: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384046" y="2693012"/>
            <a:ext cx="850626" cy="289343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Worker</a:t>
            </a: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273331" y="2693012"/>
            <a:ext cx="887634" cy="289343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Worker</a:t>
            </a: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24941" y="3309036"/>
            <a:ext cx="691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Rotate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445013" y="3746121"/>
            <a:ext cx="708855" cy="38573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lnSpc>
                <a:spcPts val="20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Model 2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89751" y="4795687"/>
            <a:ext cx="904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Compute</a:t>
            </a:r>
          </a:p>
        </p:txBody>
      </p:sp>
      <p:sp>
        <p:nvSpPr>
          <p:cNvPr id="45" name="Oval 44"/>
          <p:cNvSpPr>
            <a:spLocks/>
          </p:cNvSpPr>
          <p:nvPr/>
        </p:nvSpPr>
        <p:spPr>
          <a:xfrm>
            <a:off x="5697233" y="4594555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2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65111" y="3744785"/>
            <a:ext cx="708855" cy="38573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lnSpc>
                <a:spcPts val="20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Model 3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20172" y="4795687"/>
            <a:ext cx="955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Compute</a:t>
            </a:r>
          </a:p>
        </p:txBody>
      </p:sp>
      <p:sp>
        <p:nvSpPr>
          <p:cNvPr id="48" name="Oval 47"/>
          <p:cNvSpPr>
            <a:spLocks/>
          </p:cNvSpPr>
          <p:nvPr/>
        </p:nvSpPr>
        <p:spPr>
          <a:xfrm>
            <a:off x="6861797" y="4594555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2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47861" y="3748765"/>
            <a:ext cx="708855" cy="38573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lnSpc>
                <a:spcPts val="20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Model 1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56037" y="4795687"/>
            <a:ext cx="89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Compute</a:t>
            </a:r>
          </a:p>
        </p:txBody>
      </p:sp>
      <p:sp>
        <p:nvSpPr>
          <p:cNvPr id="51" name="Oval 50"/>
          <p:cNvSpPr/>
          <p:nvPr/>
        </p:nvSpPr>
        <p:spPr>
          <a:xfrm>
            <a:off x="4623785" y="4594555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2</a:t>
            </a:r>
          </a:p>
        </p:txBody>
      </p:sp>
      <p:sp>
        <p:nvSpPr>
          <p:cNvPr id="52" name="Oval 51"/>
          <p:cNvSpPr/>
          <p:nvPr/>
        </p:nvSpPr>
        <p:spPr>
          <a:xfrm>
            <a:off x="6612031" y="3379381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3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488352" y="3367135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3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37974" y="3321282"/>
            <a:ext cx="702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Rotate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22696" y="3310765"/>
            <a:ext cx="722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Rotate</a:t>
            </a:r>
          </a:p>
        </p:txBody>
      </p:sp>
      <p:sp>
        <p:nvSpPr>
          <p:cNvPr id="56" name="Oval 55"/>
          <p:cNvSpPr/>
          <p:nvPr/>
        </p:nvSpPr>
        <p:spPr>
          <a:xfrm>
            <a:off x="4371655" y="3358834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3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315598" y="3691814"/>
            <a:ext cx="3017047" cy="495025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315597" y="5085822"/>
            <a:ext cx="779740" cy="385735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426313" y="5092337"/>
            <a:ext cx="779740" cy="385735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78740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13772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51691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549075" y="5095626"/>
            <a:ext cx="779740" cy="385735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157744" y="2531310"/>
            <a:ext cx="3317476" cy="317565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77" name="Curved Down Arrow 76"/>
          <p:cNvSpPr/>
          <p:nvPr/>
        </p:nvSpPr>
        <p:spPr>
          <a:xfrm rot="16200000" flipH="1">
            <a:off x="3214054" y="4219925"/>
            <a:ext cx="1879692" cy="314542"/>
          </a:xfrm>
          <a:prstGeom prst="curvedDown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black"/>
              </a:solidFill>
              <a:ea typeface="ＭＳ Ｐゴシック"/>
            </a:endParaRPr>
          </a:p>
        </p:txBody>
      </p:sp>
      <p:cxnSp>
        <p:nvCxnSpPr>
          <p:cNvPr id="78" name="Straight Arrow Connector 117"/>
          <p:cNvCxnSpPr>
            <a:stCxn id="49" idx="2"/>
            <a:endCxn id="43" idx="2"/>
          </p:cNvCxnSpPr>
          <p:nvPr/>
        </p:nvCxnSpPr>
        <p:spPr>
          <a:xfrm rot="5400000" flipH="1" flipV="1">
            <a:off x="5249542" y="3584601"/>
            <a:ext cx="2644" cy="1097153"/>
          </a:xfrm>
          <a:prstGeom prst="curvedConnector3">
            <a:avLst>
              <a:gd name="adj1" fmla="val -6079787"/>
            </a:avLst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9" name="Straight Arrow Connector 117"/>
          <p:cNvCxnSpPr>
            <a:stCxn id="43" idx="2"/>
            <a:endCxn id="46" idx="2"/>
          </p:cNvCxnSpPr>
          <p:nvPr/>
        </p:nvCxnSpPr>
        <p:spPr>
          <a:xfrm rot="5400000" flipH="1" flipV="1">
            <a:off x="6358821" y="3571138"/>
            <a:ext cx="1337" cy="1120098"/>
          </a:xfrm>
          <a:prstGeom prst="curvedConnector3">
            <a:avLst>
              <a:gd name="adj1" fmla="val -12025250"/>
            </a:avLst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0" name="Straight Arrow Connector 117"/>
          <p:cNvCxnSpPr>
            <a:stCxn id="46" idx="0"/>
            <a:endCxn id="49" idx="0"/>
          </p:cNvCxnSpPr>
          <p:nvPr/>
        </p:nvCxnSpPr>
        <p:spPr>
          <a:xfrm rot="16200000" flipH="1" flipV="1">
            <a:off x="5808922" y="2638148"/>
            <a:ext cx="3980" cy="2217250"/>
          </a:xfrm>
          <a:prstGeom prst="curvedConnector3">
            <a:avLst>
              <a:gd name="adj1" fmla="val -4038156"/>
            </a:avLst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87" name="Rectangle 86"/>
          <p:cNvSpPr/>
          <p:nvPr/>
        </p:nvSpPr>
        <p:spPr>
          <a:xfrm>
            <a:off x="6599829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836304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077406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356211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592686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33788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13814" y="1649582"/>
            <a:ext cx="3709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Occurs between each worker,</a:t>
            </a:r>
            <a:br>
              <a:rPr lang="en-US" sz="2000" b="1" dirty="0"/>
            </a:br>
            <a:r>
              <a:rPr lang="en-US" sz="2000" b="1" dirty="0"/>
              <a:t>a process in the implementation</a:t>
            </a:r>
            <a:endParaRPr lang="en-US" sz="2000" b="1" dirty="0"/>
          </a:p>
        </p:txBody>
      </p:sp>
      <p:sp>
        <p:nvSpPr>
          <p:cNvPr id="66" name="Right Arrow 65"/>
          <p:cNvSpPr/>
          <p:nvPr/>
        </p:nvSpPr>
        <p:spPr>
          <a:xfrm rot="5400000">
            <a:off x="5556613" y="1931388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07971" y="2423836"/>
            <a:ext cx="3154484" cy="6718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62" y="207366"/>
            <a:ext cx="10972800" cy="1143001"/>
          </a:xfrm>
        </p:spPr>
        <p:txBody>
          <a:bodyPr>
            <a:normAutofit/>
          </a:bodyPr>
          <a:lstStyle/>
          <a:p>
            <a:r>
              <a:rPr lang="en-US" dirty="0"/>
              <a:t>How is the model synchronization performed?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2573262" y="6185296"/>
            <a:ext cx="6829819" cy="474585"/>
          </a:xfrm>
          <a:prstGeom prst="flowChartMagneticDisk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Training Data</a:t>
            </a:r>
          </a:p>
        </p:txBody>
      </p:sp>
      <p:sp>
        <p:nvSpPr>
          <p:cNvPr id="5" name="Up Arrow 4"/>
          <p:cNvSpPr/>
          <p:nvPr/>
        </p:nvSpPr>
        <p:spPr>
          <a:xfrm>
            <a:off x="5549835" y="5786774"/>
            <a:ext cx="354427" cy="321446"/>
          </a:xfrm>
          <a:prstGeom prst="up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15861" y="5868662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1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9948" y="5824443"/>
            <a:ext cx="86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Load</a:t>
            </a:r>
          </a:p>
        </p:txBody>
      </p:sp>
      <p:sp>
        <p:nvSpPr>
          <p:cNvPr id="12" name="Oval 11"/>
          <p:cNvSpPr/>
          <p:nvPr/>
        </p:nvSpPr>
        <p:spPr>
          <a:xfrm>
            <a:off x="3751334" y="5416208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4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34" name="Curved Down Arrow 33"/>
          <p:cNvSpPr/>
          <p:nvPr/>
        </p:nvSpPr>
        <p:spPr>
          <a:xfrm rot="5400000" flipV="1">
            <a:off x="2631453" y="4020017"/>
            <a:ext cx="2333016" cy="383965"/>
          </a:xfrm>
          <a:prstGeom prst="curvedDown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78480" y="5360328"/>
            <a:ext cx="1196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Iteration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517332" y="2693012"/>
            <a:ext cx="850626" cy="289343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Worker</a:t>
            </a: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384046" y="2693012"/>
            <a:ext cx="850626" cy="289343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Worker</a:t>
            </a: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273331" y="2693012"/>
            <a:ext cx="887634" cy="289343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Worker</a:t>
            </a: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24941" y="3309036"/>
            <a:ext cx="691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Rotate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445013" y="3746121"/>
            <a:ext cx="708855" cy="38573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lnSpc>
                <a:spcPts val="20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Model 2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89751" y="4795687"/>
            <a:ext cx="904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Compute</a:t>
            </a:r>
          </a:p>
        </p:txBody>
      </p:sp>
      <p:sp>
        <p:nvSpPr>
          <p:cNvPr id="45" name="Oval 44"/>
          <p:cNvSpPr>
            <a:spLocks/>
          </p:cNvSpPr>
          <p:nvPr/>
        </p:nvSpPr>
        <p:spPr>
          <a:xfrm>
            <a:off x="5697233" y="4594555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2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65111" y="3744785"/>
            <a:ext cx="708855" cy="38573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lnSpc>
                <a:spcPts val="20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Model 3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20172" y="4795687"/>
            <a:ext cx="955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Compute</a:t>
            </a:r>
          </a:p>
        </p:txBody>
      </p:sp>
      <p:sp>
        <p:nvSpPr>
          <p:cNvPr id="48" name="Oval 47"/>
          <p:cNvSpPr>
            <a:spLocks/>
          </p:cNvSpPr>
          <p:nvPr/>
        </p:nvSpPr>
        <p:spPr>
          <a:xfrm>
            <a:off x="6861797" y="4594555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2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47861" y="3748765"/>
            <a:ext cx="708855" cy="38573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lnSpc>
                <a:spcPts val="20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Model 1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56037" y="4795687"/>
            <a:ext cx="89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Compute</a:t>
            </a:r>
          </a:p>
        </p:txBody>
      </p:sp>
      <p:sp>
        <p:nvSpPr>
          <p:cNvPr id="51" name="Oval 50"/>
          <p:cNvSpPr/>
          <p:nvPr/>
        </p:nvSpPr>
        <p:spPr>
          <a:xfrm>
            <a:off x="4623785" y="4594555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2</a:t>
            </a:r>
          </a:p>
        </p:txBody>
      </p:sp>
      <p:sp>
        <p:nvSpPr>
          <p:cNvPr id="52" name="Oval 51"/>
          <p:cNvSpPr/>
          <p:nvPr/>
        </p:nvSpPr>
        <p:spPr>
          <a:xfrm>
            <a:off x="6612031" y="3379381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3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488352" y="3367135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3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37974" y="3321282"/>
            <a:ext cx="702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Rotate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22696" y="3310765"/>
            <a:ext cx="722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Rotate</a:t>
            </a:r>
          </a:p>
        </p:txBody>
      </p:sp>
      <p:sp>
        <p:nvSpPr>
          <p:cNvPr id="56" name="Oval 55"/>
          <p:cNvSpPr/>
          <p:nvPr/>
        </p:nvSpPr>
        <p:spPr>
          <a:xfrm>
            <a:off x="4371655" y="3358834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3</a:t>
            </a:r>
            <a:endParaRPr lang="en-US" sz="1200" b="1" kern="0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315598" y="3691814"/>
            <a:ext cx="3017047" cy="495025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315597" y="5085822"/>
            <a:ext cx="779740" cy="385735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426313" y="5092337"/>
            <a:ext cx="779740" cy="385735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78740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13772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51691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549075" y="5095626"/>
            <a:ext cx="779740" cy="385735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157744" y="2531310"/>
            <a:ext cx="3317476" cy="317565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77" name="Curved Down Arrow 76"/>
          <p:cNvSpPr/>
          <p:nvPr/>
        </p:nvSpPr>
        <p:spPr>
          <a:xfrm rot="16200000" flipH="1">
            <a:off x="3214054" y="4219925"/>
            <a:ext cx="1879692" cy="314542"/>
          </a:xfrm>
          <a:prstGeom prst="curvedDown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black"/>
              </a:solidFill>
              <a:ea typeface="ＭＳ Ｐゴシック"/>
            </a:endParaRPr>
          </a:p>
        </p:txBody>
      </p:sp>
      <p:cxnSp>
        <p:nvCxnSpPr>
          <p:cNvPr id="78" name="Straight Arrow Connector 117"/>
          <p:cNvCxnSpPr>
            <a:stCxn id="49" idx="2"/>
            <a:endCxn id="43" idx="2"/>
          </p:cNvCxnSpPr>
          <p:nvPr/>
        </p:nvCxnSpPr>
        <p:spPr>
          <a:xfrm rot="5400000" flipH="1" flipV="1">
            <a:off x="5249542" y="3584601"/>
            <a:ext cx="2644" cy="1097153"/>
          </a:xfrm>
          <a:prstGeom prst="curvedConnector3">
            <a:avLst>
              <a:gd name="adj1" fmla="val -6079787"/>
            </a:avLst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9" name="Straight Arrow Connector 117"/>
          <p:cNvCxnSpPr>
            <a:stCxn id="43" idx="2"/>
            <a:endCxn id="46" idx="2"/>
          </p:cNvCxnSpPr>
          <p:nvPr/>
        </p:nvCxnSpPr>
        <p:spPr>
          <a:xfrm rot="5400000" flipH="1" flipV="1">
            <a:off x="6358821" y="3571138"/>
            <a:ext cx="1337" cy="1120098"/>
          </a:xfrm>
          <a:prstGeom prst="curvedConnector3">
            <a:avLst>
              <a:gd name="adj1" fmla="val -12025250"/>
            </a:avLst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0" name="Straight Arrow Connector 117"/>
          <p:cNvCxnSpPr>
            <a:stCxn id="46" idx="0"/>
            <a:endCxn id="49" idx="0"/>
          </p:cNvCxnSpPr>
          <p:nvPr/>
        </p:nvCxnSpPr>
        <p:spPr>
          <a:xfrm rot="16200000" flipH="1" flipV="1">
            <a:off x="5808922" y="2638148"/>
            <a:ext cx="3980" cy="2217250"/>
          </a:xfrm>
          <a:prstGeom prst="curvedConnector3">
            <a:avLst>
              <a:gd name="adj1" fmla="val -4038156"/>
            </a:avLst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87" name="Rectangle 86"/>
          <p:cNvSpPr/>
          <p:nvPr/>
        </p:nvSpPr>
        <p:spPr>
          <a:xfrm>
            <a:off x="6599829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836304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077406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356211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592686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33788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02460" y="3978109"/>
            <a:ext cx="293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Performed as a collective communication operation</a:t>
            </a:r>
            <a:endParaRPr lang="en-US" sz="2000" b="1" dirty="0"/>
          </a:p>
        </p:txBody>
      </p:sp>
      <p:sp>
        <p:nvSpPr>
          <p:cNvPr id="66" name="Right Arrow 65"/>
          <p:cNvSpPr/>
          <p:nvPr/>
        </p:nvSpPr>
        <p:spPr>
          <a:xfrm>
            <a:off x="7858964" y="3512382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989944" y="3049111"/>
            <a:ext cx="3668156" cy="13837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4294967295"/>
          </p:nvPr>
        </p:nvSpPr>
        <p:spPr>
          <a:xfrm>
            <a:off x="7569608" y="1769178"/>
            <a:ext cx="4184130" cy="1649414"/>
          </a:xfrm>
        </p:spPr>
        <p:txBody>
          <a:bodyPr>
            <a:noAutofit/>
          </a:bodyPr>
          <a:lstStyle/>
          <a:p>
            <a:pPr marL="231453" indent="-231453"/>
            <a:r>
              <a:rPr lang="en-US" sz="1900" dirty="0"/>
              <a:t>High memory consumption for model and input data</a:t>
            </a:r>
          </a:p>
          <a:p>
            <a:pPr marL="231453" indent="-231453"/>
            <a:r>
              <a:rPr lang="en-US" sz="1900" dirty="0"/>
              <a:t>High number of iterations (~1000)</a:t>
            </a:r>
          </a:p>
          <a:p>
            <a:pPr marL="231453" indent="-231453"/>
            <a:r>
              <a:rPr lang="en-US" sz="1900" dirty="0"/>
              <a:t>Computation intensive</a:t>
            </a:r>
          </a:p>
          <a:p>
            <a:pPr marL="231453" indent="-231453"/>
            <a:r>
              <a:rPr lang="en-US" sz="1900" dirty="0"/>
              <a:t>Traditional “</a:t>
            </a:r>
            <a:r>
              <a:rPr lang="en-US" sz="1900" dirty="0" err="1"/>
              <a:t>allreduce</a:t>
            </a:r>
            <a:r>
              <a:rPr lang="en-US" sz="1900" dirty="0"/>
              <a:t>” operation in </a:t>
            </a:r>
          </a:p>
          <a:p>
            <a:pPr marL="0" indent="0">
              <a:buNone/>
            </a:pPr>
            <a:r>
              <a:rPr lang="en-US" sz="1900" dirty="0"/>
              <a:t>    MPI-LDA is not scalable.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idx="4294967295"/>
          </p:nvPr>
        </p:nvSpPr>
        <p:spPr>
          <a:xfrm>
            <a:off x="2469497" y="282004"/>
            <a:ext cx="6764337" cy="5381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anchor="b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Harp-LDA Execution Flow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7546459" y="947538"/>
            <a:ext cx="2524086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+mj-lt"/>
                <a:ea typeface="+mj-ea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kern="0" dirty="0" smtClean="0">
                <a:solidFill>
                  <a:srgbClr val="7030A0"/>
                </a:solidFill>
              </a:rPr>
              <a:t>Challenges</a:t>
            </a:r>
            <a:endParaRPr lang="en-US" kern="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3" y="1182511"/>
            <a:ext cx="6992164" cy="523935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546459" y="3741589"/>
            <a:ext cx="4394251" cy="1567324"/>
          </a:xfrm>
          <a:prstGeom prst="rect">
            <a:avLst/>
          </a:prstGeom>
        </p:spPr>
        <p:txBody>
          <a:bodyPr vert="horz" lIns="91308" tIns="45660" rIns="91308" bIns="4566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453" indent="-231453" defTabSz="913108"/>
            <a:endParaRPr lang="en-US" sz="2500" dirty="0">
              <a:solidFill>
                <a:prstClr val="black"/>
              </a:solidFill>
            </a:endParaRPr>
          </a:p>
          <a:p>
            <a:pPr marL="231453" indent="-231453" defTabSz="91310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600" dirty="0" smtClean="0">
                <a:solidFill>
                  <a:prstClr val="black"/>
                </a:solidFill>
              </a:rPr>
              <a:t>Harp-LDA uses AD-LDA (Approximate Distributed LDA) algorithm (based on Gibbs sampling algorithm) </a:t>
            </a:r>
          </a:p>
          <a:p>
            <a:pPr marL="231453" indent="-231453" defTabSz="913108"/>
            <a:r>
              <a:rPr lang="en-US" sz="7600" dirty="0" smtClean="0">
                <a:solidFill>
                  <a:prstClr val="black"/>
                </a:solidFill>
              </a:rPr>
              <a:t>Harp-LDA runs LDA in iterations of local computation and collective communication to generate new global model.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55" y="2349022"/>
            <a:ext cx="755142" cy="4424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91" y="2998326"/>
            <a:ext cx="755142" cy="4424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03" y="1754741"/>
            <a:ext cx="755142" cy="44246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1832491" y="2175877"/>
            <a:ext cx="586861" cy="2129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84835" y="1776738"/>
            <a:ext cx="6743118" cy="399988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1859C"/>
                </a:solidFill>
              </a:rPr>
              <a:t>1.      Introduction: </a:t>
            </a:r>
            <a:r>
              <a:rPr lang="en-US" sz="2000" b="1" dirty="0">
                <a:solidFill>
                  <a:srgbClr val="31859C"/>
                </a:solidFill>
              </a:rPr>
              <a:t>Big </a:t>
            </a:r>
            <a:r>
              <a:rPr lang="en-US" sz="2000" b="1" dirty="0" smtClean="0">
                <a:solidFill>
                  <a:srgbClr val="31859C"/>
                </a:solidFill>
              </a:rPr>
              <a:t>Data, </a:t>
            </a:r>
            <a:r>
              <a:rPr lang="en-US" sz="2000" b="1" dirty="0">
                <a:solidFill>
                  <a:srgbClr val="31859C"/>
                </a:solidFill>
              </a:rPr>
              <a:t>interdisciplinary, HPC and </a:t>
            </a:r>
            <a:r>
              <a:rPr lang="en-US" sz="2000" b="1" dirty="0" smtClean="0">
                <a:solidFill>
                  <a:srgbClr val="31859C"/>
                </a:solidFill>
              </a:rPr>
              <a:t>Clouds</a:t>
            </a:r>
            <a:r>
              <a:rPr lang="en-US" sz="2000" dirty="0" smtClean="0">
                <a:solidFill>
                  <a:srgbClr val="31859C"/>
                </a:solidFill>
              </a:rPr>
              <a:t> </a:t>
            </a:r>
            <a:endParaRPr lang="en-US" sz="2000" dirty="0">
              <a:solidFill>
                <a:srgbClr val="31859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8034" y="2406887"/>
            <a:ext cx="9700659" cy="399988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sz="2000" b="1" dirty="0">
                <a:solidFill>
                  <a:prstClr val="white">
                    <a:lumMod val="50000"/>
                  </a:prstClr>
                </a:solidFill>
              </a:rPr>
              <a:t>2. </a:t>
            </a:r>
            <a:r>
              <a:rPr lang="en-US" sz="2000" b="1" dirty="0" smtClean="0">
                <a:solidFill>
                  <a:prstClr val="white">
                    <a:lumMod val="50000"/>
                  </a:prstClr>
                </a:solidFill>
              </a:rPr>
              <a:t>     Methodologies</a:t>
            </a:r>
            <a:r>
              <a:rPr lang="en-US" sz="2000" b="1" dirty="0">
                <a:solidFill>
                  <a:prstClr val="white">
                    <a:lumMod val="50000"/>
                  </a:prstClr>
                </a:solidFill>
              </a:rPr>
              <a:t>: Model-Centric Computation Abstractions for Iterative Computations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31311" y="3034878"/>
            <a:ext cx="7941365" cy="399988"/>
          </a:xfrm>
          <a:prstGeom prst="rect">
            <a:avLst/>
          </a:prstGeom>
          <a:noFill/>
        </p:spPr>
        <p:txBody>
          <a:bodyPr wrap="square" lIns="91308" tIns="45660" rIns="91308" bIns="45660" rtlCol="0">
            <a:spAutoFit/>
          </a:bodyPr>
          <a:lstStyle/>
          <a:p>
            <a:r>
              <a:rPr lang="en-US" sz="2000" b="1" dirty="0">
                <a:solidFill>
                  <a:prstClr val="white">
                    <a:lumMod val="50000"/>
                  </a:prstClr>
                </a:solidFill>
              </a:rPr>
              <a:t>3. </a:t>
            </a:r>
            <a:r>
              <a:rPr lang="en-US" sz="2000" b="1" dirty="0" smtClean="0">
                <a:solidFill>
                  <a:prstClr val="white">
                    <a:lumMod val="50000"/>
                  </a:prstClr>
                </a:solidFill>
              </a:rPr>
              <a:t>    Results: </a:t>
            </a:r>
            <a:r>
              <a:rPr lang="en-US" sz="2000" b="1" dirty="0">
                <a:solidFill>
                  <a:prstClr val="white">
                    <a:lumMod val="50000"/>
                  </a:prstClr>
                </a:solidFill>
              </a:rPr>
              <a:t>Interdisciplinary Applications and Technologies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68769" y="3684182"/>
            <a:ext cx="3609440" cy="399988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sz="2000" b="1" dirty="0">
                <a:solidFill>
                  <a:prstClr val="white">
                    <a:lumMod val="50000"/>
                  </a:prstClr>
                </a:solidFill>
              </a:rPr>
              <a:t>4. </a:t>
            </a:r>
            <a:r>
              <a:rPr lang="en-US" sz="2000" b="1" dirty="0" smtClean="0">
                <a:solidFill>
                  <a:prstClr val="white">
                    <a:lumMod val="50000"/>
                  </a:prstClr>
                </a:solidFill>
              </a:rPr>
              <a:t>    Summary and Future Work</a:t>
            </a:r>
            <a:endParaRPr lang="en-US" sz="20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37" y="3673241"/>
            <a:ext cx="755142" cy="44246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742038" y="389289"/>
            <a:ext cx="1965336" cy="784709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5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992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977557"/>
            <a:ext cx="11477625" cy="1143001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Data Parallelism: Comparison </a:t>
            </a:r>
            <a:r>
              <a:rPr lang="en-US" sz="28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between </a:t>
            </a:r>
            <a:r>
              <a:rPr lang="en-US" sz="28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Harp-</a:t>
            </a:r>
            <a:r>
              <a:rPr lang="en-US" sz="2800" b="1" kern="0" dirty="0" err="1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lgs</a:t>
            </a:r>
            <a:r>
              <a:rPr lang="en-US" sz="28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en-US" sz="28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and Yahoo! LDA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03431" y="2335213"/>
            <a:ext cx="5386917" cy="639762"/>
          </a:xfrm>
        </p:spPr>
        <p:txBody>
          <a:bodyPr/>
          <a:lstStyle/>
          <a:p>
            <a:r>
              <a:rPr lang="en-US" dirty="0" err="1" smtClean="0"/>
              <a:t>clueweb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2975769"/>
            <a:ext cx="4876800" cy="27432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87148" y="2287588"/>
            <a:ext cx="5389033" cy="639762"/>
          </a:xfrm>
        </p:spPr>
        <p:txBody>
          <a:bodyPr/>
          <a:lstStyle/>
          <a:p>
            <a:r>
              <a:rPr lang="en-US" dirty="0" err="1" smtClean="0"/>
              <a:t>enwiki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59" y="2975769"/>
            <a:ext cx="4876800" cy="2743200"/>
          </a:xfrm>
        </p:spPr>
      </p:pic>
      <p:sp>
        <p:nvSpPr>
          <p:cNvPr id="2" name="Rectangle 1"/>
          <p:cNvSpPr/>
          <p:nvPr/>
        </p:nvSpPr>
        <p:spPr>
          <a:xfrm>
            <a:off x="1254370" y="5752320"/>
            <a:ext cx="4451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50.5 million webpage documents, </a:t>
            </a:r>
            <a:r>
              <a:rPr lang="en-US" sz="1400" dirty="0"/>
              <a:t>12.4B tokens, </a:t>
            </a:r>
            <a:r>
              <a:rPr lang="en-US" sz="1400" dirty="0" smtClean="0"/>
              <a:t>1 million vocabulary</a:t>
            </a:r>
            <a:r>
              <a:rPr lang="en-US" sz="1400" dirty="0"/>
              <a:t>, </a:t>
            </a:r>
            <a:r>
              <a:rPr lang="en-US" sz="1400" dirty="0" smtClean="0"/>
              <a:t> 10K </a:t>
            </a:r>
            <a:r>
              <a:rPr lang="en-US" sz="1400" dirty="0"/>
              <a:t>topics, </a:t>
            </a:r>
            <a:r>
              <a:rPr lang="en-US" sz="1400" dirty="0" smtClean="0"/>
              <a:t> 14.7 </a:t>
            </a:r>
            <a:r>
              <a:rPr lang="en-US" sz="1400" dirty="0"/>
              <a:t>GB model size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5450" y="5750885"/>
            <a:ext cx="4841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3.8 million </a:t>
            </a:r>
            <a:r>
              <a:rPr lang="en-US" sz="1400" dirty="0" err="1" smtClean="0"/>
              <a:t>wikipedia</a:t>
            </a:r>
            <a:r>
              <a:rPr lang="en-US" sz="1400" dirty="0" smtClean="0"/>
              <a:t> documents, 1.1B </a:t>
            </a:r>
            <a:r>
              <a:rPr lang="en-US" sz="1400" dirty="0"/>
              <a:t>tokens, 1M vocabulary, </a:t>
            </a:r>
            <a:endParaRPr lang="en-US" sz="1400" dirty="0" smtClean="0"/>
          </a:p>
          <a:p>
            <a:r>
              <a:rPr lang="en-US" sz="1400" dirty="0" smtClean="0"/>
              <a:t>10K </a:t>
            </a:r>
            <a:r>
              <a:rPr lang="en-US" sz="1400" dirty="0"/>
              <a:t>topics, </a:t>
            </a:r>
            <a:r>
              <a:rPr lang="en-US" sz="1400" dirty="0" smtClean="0"/>
              <a:t> 2.0 </a:t>
            </a:r>
            <a:r>
              <a:rPr lang="en-US" sz="1400" dirty="0"/>
              <a:t>GB model size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1474"/>
            <a:ext cx="12192000" cy="1111085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136221" y="1825283"/>
            <a:ext cx="9919558" cy="422528"/>
          </a:xfrm>
          <a:prstGeom prst="rect">
            <a:avLst/>
          </a:prstGeom>
        </p:spPr>
        <p:txBody>
          <a:bodyPr vert="horz" lIns="91308" tIns="45660" rIns="91308" bIns="456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108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Harp-LDA Performance Tests on Intel Haswell Cluster</a:t>
            </a:r>
          </a:p>
        </p:txBody>
      </p:sp>
    </p:spTree>
    <p:extLst>
      <p:ext uri="{BB962C8B-B14F-4D97-AF65-F5344CB8AC3E}">
        <p14:creationId xmlns:p14="http://schemas.microsoft.com/office/powerpoint/2010/main" val="31654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0" y="967236"/>
            <a:ext cx="10972800" cy="1143001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Model Parallelism: Comparison between </a:t>
            </a:r>
            <a:r>
              <a:rPr lang="en-US" sz="28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Harp </a:t>
            </a:r>
            <a:r>
              <a:rPr lang="en-US" sz="2800" b="1" kern="0" dirty="0" err="1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rtt</a:t>
            </a:r>
            <a:r>
              <a:rPr lang="en-US" sz="28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en-US" sz="28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and </a:t>
            </a:r>
            <a:r>
              <a:rPr lang="en-US" sz="2800" b="1" kern="0" dirty="0" err="1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Petuum</a:t>
            </a:r>
            <a:r>
              <a:rPr lang="en-US" sz="28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 LDA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075" y="2249488"/>
            <a:ext cx="5386917" cy="639762"/>
          </a:xfrm>
        </p:spPr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lueweb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880519"/>
            <a:ext cx="4876800" cy="2743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9621" y="2239963"/>
            <a:ext cx="5389033" cy="639762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i-gram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34" y="2880519"/>
            <a:ext cx="4876800" cy="2743200"/>
          </a:xfrm>
        </p:spPr>
      </p:pic>
      <p:sp>
        <p:nvSpPr>
          <p:cNvPr id="9" name="Rectangle 8"/>
          <p:cNvSpPr/>
          <p:nvPr/>
        </p:nvSpPr>
        <p:spPr>
          <a:xfrm>
            <a:off x="6657975" y="5673157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3.9Million </a:t>
            </a:r>
            <a:r>
              <a:rPr lang="en-US" sz="1400" dirty="0" err="1" smtClean="0"/>
              <a:t>wikipedia</a:t>
            </a:r>
            <a:r>
              <a:rPr lang="en-US" sz="1400" dirty="0" smtClean="0"/>
              <a:t> documents, 1.7 billion tokens</a:t>
            </a:r>
            <a:r>
              <a:rPr lang="en-US" sz="1400" dirty="0"/>
              <a:t>, </a:t>
            </a:r>
            <a:r>
              <a:rPr lang="en-US" sz="1400" dirty="0" smtClean="0"/>
              <a:t>20 million  </a:t>
            </a:r>
            <a:r>
              <a:rPr lang="en-US" sz="1400" dirty="0"/>
              <a:t>vocabulary, </a:t>
            </a:r>
            <a:r>
              <a:rPr lang="en-US" sz="1400" dirty="0" smtClean="0"/>
              <a:t> 500 </a:t>
            </a:r>
            <a:r>
              <a:rPr lang="en-US" sz="1400" dirty="0"/>
              <a:t>topics, </a:t>
            </a:r>
            <a:r>
              <a:rPr lang="en-US" sz="1400" dirty="0" smtClean="0"/>
              <a:t> 5.9 </a:t>
            </a:r>
            <a:r>
              <a:rPr lang="en-US" sz="1400" dirty="0"/>
              <a:t>GB model size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1519" y="5657070"/>
            <a:ext cx="4841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50.5 million web page documents, 12.4 billion </a:t>
            </a:r>
            <a:r>
              <a:rPr lang="en-US" sz="1400" dirty="0"/>
              <a:t>tokens, </a:t>
            </a:r>
            <a:r>
              <a:rPr lang="en-US" sz="1400" dirty="0" smtClean="0"/>
              <a:t>1 million </a:t>
            </a:r>
            <a:r>
              <a:rPr lang="en-US" sz="1400" dirty="0"/>
              <a:t>vocabulary, </a:t>
            </a:r>
            <a:r>
              <a:rPr lang="en-US" sz="1400" dirty="0" smtClean="0"/>
              <a:t>10K </a:t>
            </a:r>
            <a:r>
              <a:rPr lang="en-US" sz="1400" dirty="0"/>
              <a:t>topics, </a:t>
            </a:r>
            <a:r>
              <a:rPr lang="en-US" sz="1400" dirty="0" smtClean="0"/>
              <a:t> 14.7 </a:t>
            </a:r>
            <a:r>
              <a:rPr lang="en-US" sz="1400" dirty="0"/>
              <a:t>GB model size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1474"/>
            <a:ext cx="12192000" cy="1111085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136221" y="1825283"/>
            <a:ext cx="9919558" cy="422528"/>
          </a:xfrm>
          <a:prstGeom prst="rect">
            <a:avLst/>
          </a:prstGeom>
        </p:spPr>
        <p:txBody>
          <a:bodyPr vert="horz" lIns="91308" tIns="45660" rIns="91308" bIns="456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108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Harp-LDA Performance Tests on Intel Haswell Cluster</a:t>
            </a:r>
          </a:p>
        </p:txBody>
      </p:sp>
    </p:spTree>
    <p:extLst>
      <p:ext uri="{BB962C8B-B14F-4D97-AF65-F5344CB8AC3E}">
        <p14:creationId xmlns:p14="http://schemas.microsoft.com/office/powerpoint/2010/main" val="6975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27906" y="1641183"/>
            <a:ext cx="4237226" cy="341044"/>
          </a:xfrm>
        </p:spPr>
        <p:txBody>
          <a:bodyPr>
            <a:normAutofit fontScale="90000"/>
          </a:bodyPr>
          <a:lstStyle/>
          <a:p>
            <a:r>
              <a:rPr lang="en-US" sz="1900" b="1" dirty="0"/>
              <a:t>Harp LDA on Big Red </a:t>
            </a:r>
            <a:r>
              <a:rPr lang="en-US" sz="1900" b="1"/>
              <a:t>II </a:t>
            </a:r>
            <a:r>
              <a:rPr lang="en-US" sz="1900" b="1" smtClean="0"/>
              <a:t>Supercomputer (Cray)</a:t>
            </a:r>
            <a:endParaRPr lang="en-US" sz="19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60638367"/>
              </p:ext>
            </p:extLst>
          </p:nvPr>
        </p:nvGraphicFramePr>
        <p:xfrm>
          <a:off x="606610" y="2115610"/>
          <a:ext cx="4879818" cy="287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579179"/>
              </p:ext>
            </p:extLst>
          </p:nvPr>
        </p:nvGraphicFramePr>
        <p:xfrm>
          <a:off x="6355562" y="2070359"/>
          <a:ext cx="5115208" cy="310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793900" y="1606711"/>
            <a:ext cx="4238532" cy="424036"/>
          </a:xfrm>
          <a:prstGeom prst="rect">
            <a:avLst/>
          </a:prstGeom>
        </p:spPr>
        <p:txBody>
          <a:bodyPr vert="horz" lIns="91308" tIns="45660" rIns="91308" bIns="456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/>
              <a:t>Harp LDA on Juliet </a:t>
            </a:r>
            <a:r>
              <a:rPr lang="en-US" sz="1900" b="1" dirty="0" smtClean="0"/>
              <a:t>(Intel </a:t>
            </a:r>
            <a:r>
              <a:rPr lang="en-US" sz="1900" b="1" dirty="0" err="1" smtClean="0"/>
              <a:t>Haswell</a:t>
            </a:r>
            <a:r>
              <a:rPr lang="en-US" sz="1900" b="1" dirty="0" smtClean="0"/>
              <a:t>)</a:t>
            </a:r>
            <a:endParaRPr lang="en-US" sz="1900" b="1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249185" y="4974866"/>
            <a:ext cx="4010896" cy="1982708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475358" y="5127183"/>
            <a:ext cx="4925086" cy="1801638"/>
          </a:xfrm>
          <a:prstGeom prst="rect">
            <a:avLst/>
          </a:prstGeom>
        </p:spPr>
        <p:txBody>
          <a:bodyPr vert="horz" lIns="91308" tIns="45660" rIns="91308" bIns="456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Machine settings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Big Red II: tested on 25, 50, 75, 100 and 125 nodes, each node uses 32 parallel threads; Gemini interconnect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Juliet: tested on 10, 15, 20, 25, 30 nodes, each node uses 64 parallel threads on 36 core Intel </a:t>
            </a:r>
            <a:r>
              <a:rPr lang="en-US" sz="1400" dirty="0" err="1">
                <a:solidFill>
                  <a:prstClr val="black"/>
                </a:solidFill>
              </a:rPr>
              <a:t>Haswell</a:t>
            </a:r>
            <a:r>
              <a:rPr lang="en-US" sz="1400" dirty="0">
                <a:solidFill>
                  <a:prstClr val="black"/>
                </a:solidFill>
              </a:rPr>
              <a:t> node (each with 2 chips); </a:t>
            </a:r>
            <a:r>
              <a:rPr lang="en-US" sz="1400" dirty="0" err="1">
                <a:solidFill>
                  <a:prstClr val="black"/>
                </a:solidFill>
              </a:rPr>
              <a:t>infiniband</a:t>
            </a:r>
            <a:r>
              <a:rPr lang="en-US" sz="1400" dirty="0">
                <a:solidFill>
                  <a:prstClr val="black"/>
                </a:solidFill>
              </a:rPr>
              <a:t> interconnect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270708" y="1069133"/>
            <a:ext cx="5323438" cy="422528"/>
          </a:xfrm>
          <a:prstGeom prst="rect">
            <a:avLst/>
          </a:prstGeom>
        </p:spPr>
        <p:txBody>
          <a:bodyPr vert="horz" lIns="91308" tIns="45660" rIns="91308" bIns="456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2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Harp LDA Scaling Tests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1222" y="5187618"/>
            <a:ext cx="4821205" cy="969375"/>
          </a:xfrm>
          <a:prstGeom prst="rect">
            <a:avLst/>
          </a:prstGeom>
          <a:noFill/>
        </p:spPr>
        <p:txBody>
          <a:bodyPr wrap="square" lIns="91308" tIns="45660" rIns="91308" bIns="45660" rtlCol="0">
            <a:spAutoFit/>
          </a:bodyPr>
          <a:lstStyle/>
          <a:p>
            <a:r>
              <a:rPr lang="en-US" dirty="0" smtClean="0"/>
              <a:t>Corpus</a:t>
            </a:r>
            <a:r>
              <a:rPr lang="en-US" dirty="0"/>
              <a:t>: </a:t>
            </a:r>
            <a:r>
              <a:rPr lang="en-US" dirty="0" smtClean="0"/>
              <a:t>3,775,554 </a:t>
            </a:r>
            <a:r>
              <a:rPr lang="en-US" dirty="0"/>
              <a:t>Wikipedia </a:t>
            </a:r>
            <a:r>
              <a:rPr lang="en-US" dirty="0" smtClean="0"/>
              <a:t>documents, Vocabulary</a:t>
            </a:r>
            <a:r>
              <a:rPr lang="en-US" dirty="0"/>
              <a:t>: 1 million </a:t>
            </a:r>
            <a:r>
              <a:rPr lang="en-US" dirty="0" smtClean="0"/>
              <a:t>words; Topics</a:t>
            </a:r>
            <a:r>
              <a:rPr lang="en-US" dirty="0"/>
              <a:t>: 10k </a:t>
            </a:r>
            <a:r>
              <a:rPr lang="en-US" dirty="0" smtClean="0"/>
              <a:t>topics; alpha</a:t>
            </a:r>
            <a:r>
              <a:rPr lang="en-US" dirty="0"/>
              <a:t>: </a:t>
            </a:r>
            <a:r>
              <a:rPr lang="en-US" dirty="0" smtClean="0"/>
              <a:t>0.01; beta</a:t>
            </a:r>
            <a:r>
              <a:rPr lang="en-US" dirty="0"/>
              <a:t>: </a:t>
            </a:r>
            <a:r>
              <a:rPr lang="en-US" dirty="0" smtClean="0"/>
              <a:t>0.01; iteration</a:t>
            </a:r>
            <a:r>
              <a:rPr lang="en-US" dirty="0"/>
              <a:t>: </a:t>
            </a:r>
            <a:r>
              <a:rPr lang="en-US" dirty="0" smtClean="0"/>
              <a:t>200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1474"/>
            <a:ext cx="12192000" cy="11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46" y="-104775"/>
            <a:ext cx="8119479" cy="1751955"/>
          </a:xfrm>
        </p:spPr>
        <p:txBody>
          <a:bodyPr>
            <a:normAutofit/>
          </a:bodyPr>
          <a:lstStyle/>
          <a:p>
            <a:r>
              <a:rPr lang="en-US" sz="33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Harp-DAAL Integration</a:t>
            </a:r>
            <a:endParaRPr lang="en-US" sz="3300" b="1" kern="0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77378219"/>
              </p:ext>
            </p:extLst>
          </p:nvPr>
        </p:nvGraphicFramePr>
        <p:xfrm>
          <a:off x="500064" y="1310523"/>
          <a:ext cx="11344274" cy="534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85177" y="26783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19147" y="1801380"/>
            <a:ext cx="4638675" cy="74004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chemeClr val="tx1"/>
                </a:solidFill>
              </a:rPr>
              <a:t>Int2ObjectOpenHashMap&lt;V&gt;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9148" y="2802138"/>
            <a:ext cx="4638675" cy="74004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err="1">
                <a:solidFill>
                  <a:schemeClr val="tx1"/>
                </a:solidFill>
              </a:rPr>
              <a:t>Array</a:t>
            </a:r>
            <a:r>
              <a:rPr lang="fr-FR" sz="1200" dirty="0">
                <a:solidFill>
                  <a:schemeClr val="tx1"/>
                </a:solidFill>
              </a:rPr>
              <a:t>&lt;T&gt; + Identifier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9149" y="3904133"/>
            <a:ext cx="4638675" cy="74004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chemeClr val="tx1"/>
                </a:solidFill>
              </a:rPr>
              <a:t>T + Start + Size</a:t>
            </a:r>
          </a:p>
          <a:p>
            <a:r>
              <a:rPr lang="fr-FR" sz="1200" dirty="0" err="1">
                <a:solidFill>
                  <a:schemeClr val="tx1"/>
                </a:solidFill>
              </a:rPr>
              <a:t>E.g</a:t>
            </a:r>
            <a:r>
              <a:rPr lang="fr-FR" sz="1200" dirty="0">
                <a:solidFill>
                  <a:schemeClr val="tx1"/>
                </a:solidFill>
              </a:rPr>
              <a:t>. T = double[]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71590" y="2171403"/>
            <a:ext cx="4743451" cy="108874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Function needs to be defined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by user in the subclass of this class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71590" y="3453557"/>
            <a:ext cx="4743451" cy="108874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Interfaces to Package 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com.intel.daal.algorithms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003" y="-153994"/>
            <a:ext cx="10515600" cy="1325563"/>
          </a:xfrm>
        </p:spPr>
        <p:txBody>
          <a:bodyPr>
            <a:normAutofit/>
          </a:bodyPr>
          <a:lstStyle/>
          <a:p>
            <a:r>
              <a:rPr 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Data Structure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5860791"/>
              </p:ext>
            </p:extLst>
          </p:nvPr>
        </p:nvGraphicFramePr>
        <p:xfrm>
          <a:off x="989188" y="1804984"/>
          <a:ext cx="4495309" cy="275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34347911"/>
              </p:ext>
            </p:extLst>
          </p:nvPr>
        </p:nvGraphicFramePr>
        <p:xfrm>
          <a:off x="6562294" y="1824001"/>
          <a:ext cx="4495309" cy="300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65733" y="4954348"/>
            <a:ext cx="877376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Harp: data storage is optimized for communication.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DAAL</a:t>
            </a:r>
            <a:r>
              <a:rPr lang="en-US" sz="1800" dirty="0"/>
              <a:t>: Data could be stored in </a:t>
            </a:r>
            <a:r>
              <a:rPr lang="en-US" sz="1800" dirty="0" smtClean="0"/>
              <a:t>memory in </a:t>
            </a:r>
            <a:r>
              <a:rPr lang="en-US" sz="1800" i="1" dirty="0" err="1" smtClean="0"/>
              <a:t>HomogenNumericTable</a:t>
            </a:r>
            <a:endParaRPr lang="en-US" sz="1800" i="1" dirty="0"/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Harp-DAAL: </a:t>
            </a:r>
            <a:r>
              <a:rPr lang="en-US" sz="1800" dirty="0"/>
              <a:t>data </a:t>
            </a:r>
            <a:r>
              <a:rPr lang="en-US" sz="1800" dirty="0" smtClean="0"/>
              <a:t>type conversion serialization/deserialization of data</a:t>
            </a:r>
            <a:endParaRPr lang="en-US" sz="1800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75183" y="1364974"/>
            <a:ext cx="272332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Harp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1722" y="1594917"/>
            <a:ext cx="21468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DAAL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109"/>
            <a:ext cx="10515600" cy="834197"/>
          </a:xfrm>
        </p:spPr>
        <p:txBody>
          <a:bodyPr>
            <a:normAutofit/>
          </a:bodyPr>
          <a:lstStyle/>
          <a:p>
            <a:r>
              <a:rPr 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Harp-DAAL </a:t>
            </a:r>
            <a:r>
              <a:rPr lang="en-US" sz="33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K-means</a:t>
            </a:r>
            <a:endParaRPr lang="en-US" sz="3300" b="1" kern="0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464365"/>
            <a:ext cx="3733800" cy="3805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6277" y="1577005"/>
            <a:ext cx="64604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KMeansDaalCollectiveMapper.java</a:t>
            </a:r>
            <a:endParaRPr lang="en-US" i="1" dirty="0" smtClean="0"/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Set up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Load data points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Create centroids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…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dirty="0" smtClean="0"/>
              <a:t>2. Iterative </a:t>
            </a:r>
            <a:r>
              <a:rPr lang="en-US" dirty="0" err="1" smtClean="0"/>
              <a:t>MapReduce</a:t>
            </a:r>
            <a:r>
              <a:rPr lang="en-US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DistributedStep1Local (Map: DAAL K-means)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HomogenNumericTable</a:t>
            </a:r>
            <a:r>
              <a:rPr lang="en-US" dirty="0" smtClean="0"/>
              <a:t> to </a:t>
            </a:r>
            <a:r>
              <a:rPr lang="en-US" dirty="0" err="1" smtClean="0"/>
              <a:t>ArrTable</a:t>
            </a:r>
            <a:r>
              <a:rPr lang="en-US" dirty="0" smtClean="0"/>
              <a:t> (Data type conversion)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allreduceLarge</a:t>
            </a:r>
            <a:r>
              <a:rPr lang="en-US" dirty="0" smtClean="0"/>
              <a:t> (shuffle-reduce: Harp </a:t>
            </a:r>
            <a:r>
              <a:rPr lang="en-US" dirty="0" err="1" smtClean="0"/>
              <a:t>AllreduceCollective</a:t>
            </a:r>
            <a:r>
              <a:rPr lang="en-US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ArrTable</a:t>
            </a:r>
            <a:r>
              <a:rPr lang="en-US" dirty="0" smtClean="0"/>
              <a:t> to </a:t>
            </a:r>
            <a:r>
              <a:rPr lang="en-US" dirty="0" err="1" smtClean="0"/>
              <a:t>HomogenNumericTable</a:t>
            </a:r>
            <a:r>
              <a:rPr lang="en-US" dirty="0" smtClean="0"/>
              <a:t> (Data type conversion)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01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957" y="-2047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Preliminary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8" y="974034"/>
            <a:ext cx="5509136" cy="4580801"/>
          </a:xfrm>
        </p:spPr>
      </p:pic>
      <p:sp>
        <p:nvSpPr>
          <p:cNvPr id="5" name="TextBox 4"/>
          <p:cNvSpPr txBox="1"/>
          <p:nvPr/>
        </p:nvSpPr>
        <p:spPr>
          <a:xfrm>
            <a:off x="6494278" y="1117740"/>
            <a:ext cx="497382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Experimentation on 1 node of </a:t>
            </a:r>
            <a:r>
              <a:rPr lang="en-US" i="1" dirty="0" smtClean="0"/>
              <a:t>Juliet </a:t>
            </a:r>
            <a:r>
              <a:rPr lang="en-US" dirty="0" smtClean="0"/>
              <a:t>Cluster</a:t>
            </a:r>
          </a:p>
          <a:p>
            <a:endParaRPr lang="en-US" dirty="0"/>
          </a:p>
          <a:p>
            <a:r>
              <a:rPr lang="en-US" dirty="0" smtClean="0"/>
              <a:t>Node specification (J-023)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two Xeon </a:t>
            </a:r>
            <a:r>
              <a:rPr lang="en-US" dirty="0"/>
              <a:t>E5-2670 </a:t>
            </a:r>
            <a:r>
              <a:rPr lang="en-US" dirty="0" smtClean="0"/>
              <a:t>processors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12 cores, 24 threads per socket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128 GB memory per node</a:t>
            </a:r>
          </a:p>
          <a:p>
            <a:endParaRPr lang="en-US" dirty="0" smtClean="0"/>
          </a:p>
          <a:p>
            <a:r>
              <a:rPr lang="en-US" dirty="0" smtClean="0"/>
              <a:t>Dataset: 5000, 50000, 500000 points</a:t>
            </a:r>
          </a:p>
          <a:p>
            <a:r>
              <a:rPr lang="en-US" dirty="0" err="1" smtClean="0"/>
              <a:t>nCentroids</a:t>
            </a:r>
            <a:r>
              <a:rPr lang="en-US" dirty="0" smtClean="0"/>
              <a:t>: 10, 100, 1000</a:t>
            </a:r>
          </a:p>
          <a:p>
            <a:endParaRPr lang="en-US" dirty="0"/>
          </a:p>
          <a:p>
            <a:r>
              <a:rPr lang="en-US" dirty="0" smtClean="0"/>
              <a:t>Harp-DAAL K-means outperforms DAAL K-means when dataset is large and computation is intensive (saving 20% of time for dataset (500000, 1000)).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93191" y="185741"/>
            <a:ext cx="2215405" cy="707765"/>
          </a:xfrm>
          <a:noFill/>
        </p:spPr>
        <p:txBody>
          <a:bodyPr wrap="none" rtlCol="0">
            <a:spAutoFit/>
          </a:bodyPr>
          <a:lstStyle/>
          <a:p>
            <a:r>
              <a:rPr lang="en-US" sz="40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Summary</a:t>
            </a:r>
            <a:endParaRPr lang="en-US" sz="4000" b="1" kern="0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5738" y="1007810"/>
            <a:ext cx="12158662" cy="4910994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1800" dirty="0" smtClean="0"/>
              <a:t>Identification </a:t>
            </a:r>
            <a:r>
              <a:rPr lang="en-US" sz="1800" dirty="0"/>
              <a:t>of </a:t>
            </a:r>
            <a:r>
              <a:rPr lang="en-US" sz="1800" b="1" dirty="0"/>
              <a:t>Apache Big Data Software Stack </a:t>
            </a:r>
            <a:r>
              <a:rPr lang="en-US" sz="1800" dirty="0"/>
              <a:t>and integration with </a:t>
            </a:r>
            <a:r>
              <a:rPr lang="en-US" sz="1800" b="1" dirty="0"/>
              <a:t>High Performance Computing Stack</a:t>
            </a:r>
            <a:r>
              <a:rPr lang="en-US" sz="1800" dirty="0"/>
              <a:t> to give </a:t>
            </a:r>
            <a:r>
              <a:rPr lang="en-US" sz="1800" b="1" dirty="0"/>
              <a:t>HPC-ABDS</a:t>
            </a:r>
          </a:p>
          <a:p>
            <a:pPr marL="742950" lvl="2" indent="-3444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ABDS/Many Big Data applications/algorithms need HPC for performance</a:t>
            </a:r>
          </a:p>
          <a:p>
            <a:pPr marL="742950" lvl="2" indent="-3444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HPC needs ABDS for rich software model productivity/sustainability 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b="1" dirty="0" smtClean="0"/>
              <a:t>HPC-ABDS </a:t>
            </a:r>
            <a:r>
              <a:rPr lang="en-US" sz="1800" b="1" dirty="0"/>
              <a:t>Plugin Harp: </a:t>
            </a:r>
            <a:r>
              <a:rPr lang="en-US" sz="1800" dirty="0"/>
              <a:t>adds HPC communication performance and rich data abstractions to </a:t>
            </a:r>
            <a:r>
              <a:rPr lang="en-US" sz="1800" dirty="0" smtClean="0"/>
              <a:t>Hadoop; used for SPIDAL </a:t>
            </a:r>
            <a:r>
              <a:rPr lang="en-US" sz="1800" dirty="0" err="1" smtClean="0"/>
              <a:t>libary</a:t>
            </a:r>
            <a:endParaRPr lang="en-US" sz="1800" dirty="0" smtClean="0"/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1800" dirty="0"/>
              <a:t>Identification of </a:t>
            </a:r>
            <a:r>
              <a:rPr lang="en-US" sz="1800" b="1" dirty="0"/>
              <a:t>4 computation models </a:t>
            </a:r>
            <a:r>
              <a:rPr lang="en-US" sz="1800" dirty="0"/>
              <a:t>for machine learning </a:t>
            </a:r>
            <a:r>
              <a:rPr lang="en-US" sz="1800" dirty="0" smtClean="0"/>
              <a:t>applications</a:t>
            </a:r>
          </a:p>
          <a:p>
            <a:pPr marL="342900" lvl="0" indent="-342900" defTabSz="914400">
              <a:defRPr/>
            </a:pPr>
            <a:r>
              <a:rPr lang="en-US" sz="1800" dirty="0"/>
              <a:t>Integration of  </a:t>
            </a:r>
            <a:r>
              <a:rPr lang="en-US" sz="1800" b="1" dirty="0"/>
              <a:t>Harp</a:t>
            </a:r>
            <a:r>
              <a:rPr lang="en-US" sz="1800" dirty="0"/>
              <a:t> with </a:t>
            </a:r>
            <a:r>
              <a:rPr lang="en-US" sz="1800" b="1" dirty="0"/>
              <a:t>DAAL </a:t>
            </a:r>
            <a:r>
              <a:rPr lang="en-US" sz="1800" dirty="0"/>
              <a:t>and other libraries</a:t>
            </a:r>
          </a:p>
          <a:p>
            <a:pPr marL="342900" lvl="0" indent="-342900" defTabSz="914400">
              <a:defRPr/>
            </a:pPr>
            <a:r>
              <a:rPr lang="en-US" sz="1800" dirty="0"/>
              <a:t>Start HPC incubator project in Apache to bring HPC-ABDS to community</a:t>
            </a:r>
          </a:p>
          <a:p>
            <a:pPr>
              <a:defRPr/>
            </a:pPr>
            <a:r>
              <a:rPr lang="en-US" sz="1800" dirty="0"/>
              <a:t>Implement National Strategic Computing Initiative  </a:t>
            </a:r>
            <a:r>
              <a:rPr lang="en-US" sz="1800" b="1" dirty="0"/>
              <a:t>HPC-Big Data Convergence </a:t>
            </a:r>
            <a:r>
              <a:rPr lang="en-US" sz="1800" dirty="0"/>
              <a:t>with </a:t>
            </a:r>
            <a:r>
              <a:rPr lang="en-US" sz="1800" dirty="0" smtClean="0"/>
              <a:t>HPC-ABDS</a:t>
            </a:r>
            <a:endParaRPr lang="en-US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 smtClean="0"/>
              <a:t>Development </a:t>
            </a:r>
            <a:r>
              <a:rPr lang="en-US" sz="1800" dirty="0"/>
              <a:t>of library of </a:t>
            </a:r>
            <a:r>
              <a:rPr lang="en-US" sz="1800" b="1" dirty="0"/>
              <a:t>Collectives</a:t>
            </a:r>
            <a:r>
              <a:rPr lang="en-US" sz="1800" dirty="0"/>
              <a:t> to use at Reduce phase</a:t>
            </a:r>
          </a:p>
          <a:p>
            <a:pPr marL="742950" lvl="2" indent="-344488">
              <a:lnSpc>
                <a:spcPct val="12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Broadcast and Gather needed by current applications</a:t>
            </a:r>
          </a:p>
          <a:p>
            <a:pPr marL="742950" lvl="2" indent="-344488">
              <a:lnSpc>
                <a:spcPct val="12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Discover other important ones (e.g. </a:t>
            </a:r>
            <a:r>
              <a:rPr lang="en-US" sz="1800" dirty="0" err="1"/>
              <a:t>Allgather</a:t>
            </a:r>
            <a:r>
              <a:rPr lang="en-US" sz="1800" dirty="0"/>
              <a:t>, Global-local sync, rotation)</a:t>
            </a:r>
          </a:p>
          <a:p>
            <a:pPr marL="742950" lvl="2" indent="-344488">
              <a:lnSpc>
                <a:spcPct val="12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Implement efficiently on each platform (e.g. Amazon, Azure, Big Red II, </a:t>
            </a:r>
            <a:r>
              <a:rPr lang="en-US" sz="1800" dirty="0" smtClean="0"/>
              <a:t>Haswell/KNL </a:t>
            </a:r>
            <a:r>
              <a:rPr lang="en-US" sz="1800" dirty="0"/>
              <a:t>Clusters)</a:t>
            </a:r>
          </a:p>
          <a:p>
            <a:endParaRPr lang="en-US" sz="2400" dirty="0"/>
          </a:p>
          <a:p>
            <a:pPr>
              <a:buBlip>
                <a:blip r:embed="rId3"/>
              </a:buBlip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5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4"/>
    </mc:Choice>
    <mc:Fallback xmlns="">
      <p:transition spd="slow" advTm="575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5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9" y="879157"/>
            <a:ext cx="10729911" cy="597884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Algorithm</a:t>
            </a:r>
          </a:p>
          <a:p>
            <a:pPr lvl="1"/>
            <a:r>
              <a:rPr lang="en-US" sz="2400" dirty="0" smtClean="0"/>
              <a:t>Choose the algorithm for the big data analysis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Computation Model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igh level description of the parallel algorithm, not associating with any execution environment.</a:t>
            </a:r>
          </a:p>
          <a:p>
            <a:pPr lvl="1"/>
            <a:endParaRPr lang="en-US" sz="2400" dirty="0" smtClean="0"/>
          </a:p>
          <a:p>
            <a:r>
              <a:rPr lang="en-US" sz="2400" b="1" dirty="0" smtClean="0"/>
              <a:t>Programing Model</a:t>
            </a:r>
          </a:p>
          <a:p>
            <a:pPr lvl="1"/>
            <a:r>
              <a:rPr lang="en-US" sz="2400" dirty="0" smtClean="0"/>
              <a:t>Middle level description of the parallelization, associating with a programming framework or runtime environment and including the data abstraction/distribution, processes/threads and the operations/APIs for performing the parallelization (e.g. network and </a:t>
            </a:r>
            <a:r>
              <a:rPr lang="en-US" sz="2400" dirty="0" err="1" smtClean="0"/>
              <a:t>manycore</a:t>
            </a:r>
            <a:r>
              <a:rPr lang="en-US" sz="2400" dirty="0" smtClean="0"/>
              <a:t>/GPU devices).</a:t>
            </a:r>
          </a:p>
          <a:p>
            <a:pPr lvl="1"/>
            <a:endParaRPr lang="en-US" sz="2400" dirty="0" smtClean="0"/>
          </a:p>
          <a:p>
            <a:r>
              <a:rPr lang="en-US" sz="2400" b="1" dirty="0" smtClean="0"/>
              <a:t>Implementation</a:t>
            </a:r>
          </a:p>
          <a:p>
            <a:pPr lvl="1"/>
            <a:r>
              <a:rPr lang="en-US" sz="2400" dirty="0" smtClean="0"/>
              <a:t>Low level details of implementation (e.g. language).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0686" y="114300"/>
            <a:ext cx="1038758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The Data Analytics System Hierarchy</a:t>
            </a:r>
            <a:endParaRPr lang="en-US" sz="3600" b="1" kern="0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4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725"/>
            <a:ext cx="10972800" cy="1143001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33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Types of Machine </a:t>
            </a:r>
            <a:r>
              <a:rPr 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Learning </a:t>
            </a:r>
            <a:r>
              <a:rPr lang="en-US" sz="33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Algorithms</a:t>
            </a:r>
            <a:endParaRPr lang="en-US" sz="3300" b="1" kern="0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15283"/>
              </p:ext>
            </p:extLst>
          </p:nvPr>
        </p:nvGraphicFramePr>
        <p:xfrm>
          <a:off x="876300" y="1558924"/>
          <a:ext cx="10515600" cy="474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8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956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15300" y="439668"/>
            <a:ext cx="40767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Comparison of </a:t>
            </a:r>
            <a:r>
              <a:rPr lang="en-US" sz="36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public large </a:t>
            </a:r>
            <a:r>
              <a:rPr lang="en-US" sz="36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machine learning </a:t>
            </a:r>
            <a:r>
              <a:rPr lang="en-US" sz="36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experiments. </a:t>
            </a:r>
            <a:endParaRPr lang="en-US" sz="3600" b="1" kern="0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Problems </a:t>
            </a:r>
            <a:r>
              <a:rPr lang="en-US" sz="2400" dirty="0"/>
              <a:t>are color-coded as follows: Blue circles — sparse logistic </a:t>
            </a:r>
            <a:r>
              <a:rPr lang="en-US" sz="2400" dirty="0" smtClean="0"/>
              <a:t>regression</a:t>
            </a:r>
            <a:r>
              <a:rPr lang="en-US" sz="2400" dirty="0"/>
              <a:t>; red squares — latent variable graphical models; grey pentagons — deep networks.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6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0"/>
            <a:ext cx="10972800" cy="1143001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Computation </a:t>
            </a:r>
            <a:r>
              <a:rPr lang="en-US" sz="33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Models</a:t>
            </a:r>
            <a:br>
              <a:rPr lang="en-US" sz="33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</a:br>
            <a:r>
              <a:rPr lang="en-US" sz="2400" b="1" kern="0" dirty="0" smtClean="0">
                <a:solidFill>
                  <a:srgbClr val="7030A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Model-Centric Synchronization Paradigm</a:t>
            </a:r>
            <a:endParaRPr lang="en-US" sz="2400" b="1" kern="0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8" y="1085852"/>
            <a:ext cx="9372600" cy="5672138"/>
          </a:xfrm>
        </p:spPr>
      </p:pic>
    </p:spTree>
    <p:extLst>
      <p:ext uri="{BB962C8B-B14F-4D97-AF65-F5344CB8AC3E}">
        <p14:creationId xmlns:p14="http://schemas.microsoft.com/office/powerpoint/2010/main" val="21262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 idx="4294967295"/>
          </p:nvPr>
        </p:nvSpPr>
        <p:spPr>
          <a:xfrm>
            <a:off x="2292040" y="322705"/>
            <a:ext cx="7643446" cy="5381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anchor="b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Data Parallelism &amp; Model Parallelism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93" y="1127234"/>
            <a:ext cx="6623222" cy="511015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1548" y="1281033"/>
            <a:ext cx="2793442" cy="2170168"/>
          </a:xfrm>
          <a:prstGeom prst="rect">
            <a:avLst/>
          </a:prstGeom>
        </p:spPr>
        <p:txBody>
          <a:bodyPr vert="horz" lIns="91308" tIns="45660" rIns="91308" bIns="45660" rtlCol="0">
            <a:normAutofit fontScale="25000" lnSpcReduction="20000"/>
          </a:bodyPr>
          <a:lstStyle>
            <a:lvl1pPr marL="342409" indent="-34240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897" indent="-285348" algn="l" defTabSz="91310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377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935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492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043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596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146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704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8000" b="1" dirty="0" smtClean="0">
                <a:solidFill>
                  <a:prstClr val="black"/>
                </a:solidFill>
              </a:rPr>
              <a:t>Data Parallelism </a:t>
            </a:r>
            <a:r>
              <a:rPr lang="en-US" sz="8000" dirty="0" smtClean="0">
                <a:solidFill>
                  <a:prstClr val="black"/>
                </a:solidFill>
              </a:rPr>
              <a:t/>
            </a:r>
            <a:br>
              <a:rPr lang="en-US" sz="8000" dirty="0" smtClean="0">
                <a:solidFill>
                  <a:prstClr val="black"/>
                </a:solidFill>
              </a:rPr>
            </a:br>
            <a:r>
              <a:rPr lang="en-US" sz="8000" dirty="0" smtClean="0">
                <a:solidFill>
                  <a:prstClr val="black"/>
                </a:solidFill>
              </a:rPr>
              <a:t>While the training data are split among parallel workers, the global model is distributed on a set of servers or existing workers. Each worker computes on a local model and updates it with the synchronization between local models and the global model.</a:t>
            </a:r>
          </a:p>
          <a:p>
            <a:pPr marL="0" indent="0">
              <a:buFont typeface="Arial" pitchFamily="34" charset="0"/>
              <a:buNone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712772" y="1207869"/>
            <a:ext cx="2241326" cy="2271907"/>
          </a:xfrm>
          <a:prstGeom prst="rect">
            <a:avLst/>
          </a:prstGeom>
        </p:spPr>
        <p:txBody>
          <a:bodyPr>
            <a:noAutofit/>
          </a:bodyPr>
          <a:lstStyle>
            <a:lvl1pPr marL="342409" indent="-34240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897" indent="-285348" algn="l" defTabSz="91310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377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935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492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043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596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146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704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prstClr val="black"/>
                </a:solidFill>
              </a:rPr>
              <a:t>Model Parallelism</a:t>
            </a:r>
            <a:r>
              <a:rPr lang="en-US" sz="2000" dirty="0" smtClean="0">
                <a:solidFill>
                  <a:prstClr val="black"/>
                </a:solidFill>
              </a:rPr>
              <a:t/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In addition to splitting the training data over parallel workers, the global model data is split between workers and rotated between workers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2402" y="6280419"/>
            <a:ext cx="7497834" cy="461544"/>
          </a:xfrm>
          <a:prstGeom prst="rect">
            <a:avLst/>
          </a:prstGeom>
          <a:noFill/>
        </p:spPr>
        <p:txBody>
          <a:bodyPr wrap="square" lIns="91308" tIns="45660" rIns="91308" bIns="45660" rtlCol="0">
            <a:spAutoFit/>
          </a:bodyPr>
          <a:lstStyle/>
          <a:p>
            <a:r>
              <a:rPr lang="en-US" sz="1200" dirty="0" err="1" smtClean="0">
                <a:solidFill>
                  <a:prstClr val="white">
                    <a:lumMod val="50000"/>
                  </a:prstClr>
                </a:solidFill>
              </a:rPr>
              <a:t>Bingjing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Zhang, Bo Peng and Judy Qiu, High Performance LDA through Collective Model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</a:rPr>
              <a:t>Communication 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Optimization, </a:t>
            </a:r>
            <a:endParaRPr lang="en-US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</a:rPr>
              <a:t>Proceedings 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of International Conference on Computational Science (ICCS),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</a:rPr>
              <a:t>June 6-8, 2016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83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Twister MDS_353_1_81811.mp4&quot; Position=&quot;1&quot; SlideID=&quot;353&quot;/&gt;&lt;/Videos&gt;&#10;"/>
  <p:tag name="MMPROD_UIDATA" val="&lt;database version=&quot;8.0&quot;&gt;&lt;object type=&quot;1&quot; unique_id=&quot;10001&quot;&gt;&lt;property id=&quot;20226&quot; value=&quot;C:\Users\wigginst\Desktop\Intel Event\Qiu_Analytics_IntelPCC_Showcase_March_25_2016.pptx&quot;/&gt;&lt;object type=&quot;2&quot; unique_id=&quot;152845&quot;&gt;&lt;object type=&quot;3&quot; unique_id=&quot;520333&quot;&gt;&lt;property id=&quot;20148&quot; value=&quot;5&quot;/&gt;&lt;property id=&quot;20300&quot; value=&quot;Slide 1 - &amp;quot;Scalable High Performance Data Analytics&amp;quot;&quot;/&gt;&lt;property id=&quot;20307&quot; value=&quot;378&quot;/&gt;&lt;/object&gt;&lt;object type=&quot;3&quot; unique_id=&quot;530490&quot;&gt;&lt;property id=&quot;20148&quot; value=&quot;5&quot;/&gt;&lt;property id=&quot;20300&quot; value=&quot;Slide 42 - &amp;quot;The Harp Library&amp;quot;&quot;/&gt;&lt;property id=&quot;20307&quot; value=&quot;452&quot;/&gt;&lt;/object&gt;&lt;object type=&quot;3&quot; unique_id=&quot;533111&quot;&gt;&lt;property id=&quot;20148&quot; value=&quot;5&quot;/&gt;&lt;property id=&quot;20300&quot; value=&quot;Slide 43 - &amp;quot;Collective Communication Operations&amp;quot;&quot;/&gt;&lt;property id=&quot;20307&quot; value=&quot;480&quot;/&gt;&lt;/object&gt;&lt;object type=&quot;3&quot; unique_id=&quot;533112&quot;&gt;&lt;property id=&quot;20148&quot; value=&quot;5&quot;/&gt;&lt;property id=&quot;20300&quot; value=&quot;Slide 44 - &amp;quot;K-means Clustering&amp;quot;&quot;/&gt;&lt;property id=&quot;20307&quot; value=&quot;476&quot;/&gt;&lt;/object&gt;&lt;object type=&quot;3&quot; unique_id=&quot;533113&quot;&gt;&lt;property id=&quot;20148&quot; value=&quot;5&quot;/&gt;&lt;property id=&quot;20300&quot; value=&quot;Slide 45 - &amp;quot;Force-directed Graph Drawing Algorithm&amp;quot;&quot;/&gt;&lt;property id=&quot;20307&quot; value=&quot;477&quot;/&gt;&lt;/object&gt;&lt;object type=&quot;3&quot; unique_id=&quot;533115&quot;&gt;&lt;property id=&quot;20148&quot; value=&quot;5&quot;/&gt;&lt;property id=&quot;20300&quot; value=&quot;Slide 46 - &amp;quot;WDA-SMACOF&amp;quot;&quot;/&gt;&lt;property id=&quot;20307&quot; value=&quot;479&quot;/&gt;&lt;/object&gt;&lt;object type=&quot;3&quot; unique_id=&quot;534159&quot;&gt;&lt;property id=&quot;20148&quot; value=&quot;5&quot;/&gt;&lt;property id=&quot;20300&quot; value=&quot;Slide 3&quot;/&gt;&lt;property id=&quot;20307&quot; value=&quot;501&quot;/&gt;&lt;/object&gt;&lt;object type=&quot;3&quot; unique_id=&quot;538708&quot;&gt;&lt;property id=&quot;20148&quot; value=&quot;5&quot;/&gt;&lt;property id=&quot;20300&quot; value=&quot;Slide 2&quot;/&gt;&lt;property id=&quot;20307&quot; value=&quot;564&quot;/&gt;&lt;/object&gt;&lt;object type=&quot;3&quot; unique_id=&quot;538726&quot;&gt;&lt;property id=&quot;20148&quot; value=&quot;5&quot;/&gt;&lt;property id=&quot;20300&quot; value=&quot;Slide 13 - &amp;quot;K-means Clustering Parallel Efficiency&amp;quot;&quot;/&gt;&lt;property id=&quot;20307&quot; value=&quot;582&quot;/&gt;&lt;/object&gt;&lt;object type=&quot;3&quot; unique_id=&quot;538740&quot;&gt;&lt;property id=&quot;20148&quot; value=&quot;5&quot;/&gt;&lt;property id=&quot;20300&quot; value=&quot;Slide 25 - &amp;quot;Harp LDA on Big Red II Supercomputer (Cray)&amp;quot;&quot;/&gt;&lt;property id=&quot;20307&quot; value=&quot;588&quot;/&gt;&lt;/object&gt;&lt;object type=&quot;3&quot; unique_id=&quot;539332&quot;&gt;&lt;property id=&quot;20148&quot; value=&quot;5&quot;/&gt;&lt;property id=&quot;20300&quot; value=&quot;Slide 4 - &amp;quot;Challenges and Opportunities&amp;quot;&quot;/&gt;&lt;property id=&quot;20307&quot; value=&quot;618&quot;/&gt;&lt;/object&gt;&lt;object type=&quot;3&quot; unique_id=&quot;539337&quot;&gt;&lt;property id=&quot;20148&quot; value=&quot;5&quot;/&gt;&lt;property id=&quot;20300&quot; value=&quot;Slide 36 - &amp;quot;Comparison of current Data Analytics stack from Cloud and HPC infrastructure&amp;quot;&quot;/&gt;&lt;property id=&quot;20307&quot; value=&quot;609&quot;/&gt;&lt;/object&gt;&lt;object type=&quot;3&quot; unique_id=&quot;539338&quot;&gt;&lt;property id=&quot;20148&quot; value=&quot;5&quot;/&gt;&lt;property id=&quot;20300&quot; value=&quot;Slide 37 - &amp;quot;The Models of Contemporary Big Data Tools&amp;quot;&quot;/&gt;&lt;property id=&quot;20307&quot; value=&quot;612&quot;/&gt;&lt;/object&gt;&lt;object type=&quot;3&quot; unique_id=&quot;542862&quot;&gt;&lt;property id=&quot;20148&quot; value=&quot;5&quot;/&gt;&lt;property id=&quot;20300&quot; value=&quot;Slide 41&quot;/&gt;&lt;property id=&quot;20307&quot; value=&quot;627&quot;/&gt;&lt;/object&gt;&lt;object type=&quot;3&quot; unique_id=&quot;543478&quot;&gt;&lt;property id=&quot;20148&quot; value=&quot;5&quot;/&gt;&lt;property id=&quot;20300&quot; value=&quot;Slide 11 - &amp;quot;Case Study 1:  High Dimensional Image Data Clustering&amp;quot;&quot;/&gt;&lt;property id=&quot;20307&quot; value=&quot;632&quot;/&gt;&lt;/object&gt;&lt;object type=&quot;3&quot; unique_id=&quot;546239&quot;&gt;&lt;property id=&quot;20148&quot; value=&quot;5&quot;/&gt;&lt;property id=&quot;20300&quot; value=&quot;Slide 10 - &amp;quot;Large Scale Data Analysis Applications&amp;quot;&quot;/&gt;&lt;property id=&quot;20307&quot; value=&quot;634&quot;/&gt;&lt;/object&gt;&lt;object type=&quot;3&quot; unique_id=&quot;546634&quot;&gt;&lt;property id=&quot;20148&quot; value=&quot;5&quot;/&gt;&lt;property id=&quot;20300&quot; value=&quot;Slide 35 - &amp;quot;Six Computation Paradigms for Data Analytics&amp;quot;&quot;/&gt;&lt;property id=&quot;20307&quot; value=&quot;635&quot;/&gt;&lt;/object&gt;&lt;object type=&quot;3&quot; unique_id=&quot;548891&quot;&gt;&lt;property id=&quot;20148&quot; value=&quot;5&quot;/&gt;&lt;property id=&quot;20300&quot; value=&quot;Slide 17 - &amp;quot;Case Study 2:  Parallel Latent Dirichlet Allocation for Text Mining&amp;quot;&quot;/&gt;&lt;property id=&quot;20307&quot; value=&quot;642&quot;/&gt;&lt;/object&gt;&lt;object type=&quot;3&quot; unique_id=&quot;548894&quot;&gt;&lt;property id=&quot;20148&quot; value=&quot;5&quot;/&gt;&lt;property id=&quot;20300&quot; value=&quot;Slide 18 - &amp;quot;LDA: mining topics in text collection&amp;quot;&quot;/&gt;&lt;property id=&quot;20307&quot; value=&quot;644&quot;/&gt;&lt;/object&gt;&lt;object type=&quot;3&quot; unique_id=&quot;551324&quot;&gt;&lt;property id=&quot;20148&quot; value=&quot;5&quot;/&gt;&lt;property id=&quot;20300&quot; value=&quot;Slide 5&quot;/&gt;&lt;property id=&quot;20307&quot; value=&quot;717&quot;/&gt;&lt;/object&gt;&lt;object type=&quot;3&quot; unique_id=&quot;551331&quot;&gt;&lt;property id=&quot;20148&quot; value=&quot;5&quot;/&gt;&lt;property id=&quot;20300&quot; value=&quot;Slide 39 - &amp;quot;Conclusions&amp;quot;&quot;/&gt;&lt;property id=&quot;20307&quot; value=&quot;715&quot;/&gt;&lt;/object&gt;&lt;object type=&quot;3&quot; unique_id=&quot;551332&quot;&gt;&lt;property id=&quot;20148&quot; value=&quot;5&quot;/&gt;&lt;property id=&quot;20300&quot; value=&quot;Slide 40&quot;/&gt;&lt;property id=&quot;20307&quot; value=&quot;716&quot;/&gt;&lt;/object&gt;&lt;object type=&quot;3&quot; unique_id=&quot;551335&quot;&gt;&lt;property id=&quot;20148&quot; value=&quot;5&quot;/&gt;&lt;property id=&quot;20300&quot; value=&quot;Slide 12 - &amp;quot;Data Intensive Batch K-means Clustering&amp;quot;&quot;/&gt;&lt;property id=&quot;20307&quot; value=&quot;725&quot;/&gt;&lt;/object&gt;&lt;object type=&quot;3&quot; unique_id=&quot;551337&quot;&gt;&lt;property id=&quot;20148&quot; value=&quot;5&quot;/&gt;&lt;property id=&quot;20300&quot; value=&quot;Slide 19 - &amp;quot;LDA and Topic Models&amp;quot;&quot;/&gt;&lt;property id=&quot;20307&quot; value=&quot;728&quot;/&gt;&lt;/object&gt;&lt;object type=&quot;3&quot; unique_id=&quot;551338&quot;&gt;&lt;property id=&quot;20148&quot; value=&quot;5&quot;/&gt;&lt;property id=&quot;20300&quot; value=&quot;Slide 20&quot;/&gt;&lt;property id=&quot;20307&quot; value=&quot;734&quot;/&gt;&lt;/object&gt;&lt;object type=&quot;3&quot; unique_id=&quot;551339&quot;&gt;&lt;property id=&quot;20148&quot; value=&quot;5&quot;/&gt;&lt;property id=&quot;20300&quot; value=&quot;Slide 21 - &amp;quot;Training Datasets used in LDA Experiments&amp;quot;&quot;/&gt;&lt;property id=&quot;20307&quot; value=&quot;729&quot;/&gt;&lt;/object&gt;&lt;object type=&quot;3&quot; unique_id=&quot;551341&quot;&gt;&lt;property id=&quot;20148&quot; value=&quot;5&quot;/&gt;&lt;property id=&quot;20300&quot; value=&quot;Slide 22 - &amp;quot;Harp-LDA Execution Flow&amp;quot;&quot;/&gt;&lt;property id=&quot;20307&quot; value=&quot;731&quot;/&gt;&lt;/object&gt;&lt;object type=&quot;3&quot; unique_id=&quot;551343&quot;&gt;&lt;property id=&quot;20148&quot; value=&quot;5&quot;/&gt;&lt;property id=&quot;20300&quot; value=&quot;Slide 38&quot;/&gt;&lt;property id=&quot;20307&quot; value=&quot;735&quot;/&gt;&lt;/object&gt;&lt;object type=&quot;3&quot; unique_id=&quot;552304&quot;&gt;&lt;property id=&quot;20148&quot; value=&quot;5&quot;/&gt;&lt;property id=&quot;20300&quot; value=&quot;Slide 6 - &amp;quot;Why Collective Communications for Big Data Processing?&amp;quot;&quot;/&gt;&lt;property id=&quot;20307&quot; value=&quot;762&quot;/&gt;&lt;/object&gt;&lt;object type=&quot;3&quot; unique_id=&quot;552305&quot;&gt;&lt;property id=&quot;20148&quot; value=&quot;5&quot;/&gt;&lt;property id=&quot;20300&quot; value=&quot;Slide 7&quot;/&gt;&lt;property id=&quot;20307&quot; value=&quot;752&quot;/&gt;&lt;/object&gt;&lt;object type=&quot;3&quot; unique_id=&quot;552306&quot;&gt;&lt;property id=&quot;20148&quot; value=&quot;5&quot;/&gt;&lt;property id=&quot;20300&quot; value=&quot;Slide 8&quot;/&gt;&lt;property id=&quot;20307&quot; value=&quot;753&quot;/&gt;&lt;/object&gt;&lt;object type=&quot;3&quot; unique_id=&quot;552307&quot;&gt;&lt;property id=&quot;20148&quot; value=&quot;5&quot;/&gt;&lt;property id=&quot;20300&quot; value=&quot;Slide 9 - &amp;quot;Harp Component Layers&amp;quot;&quot;/&gt;&lt;property id=&quot;20307&quot; value=&quot;754&quot;/&gt;&lt;/object&gt;&lt;object type=&quot;3&quot; unique_id=&quot;552308&quot;&gt;&lt;property id=&quot;20148&quot; value=&quot;5&quot;/&gt;&lt;property id=&quot;20300&quot; value=&quot;Slide 23 - &amp;quot;Data Parallelism: Comparison between Harp-lgs and Yahoo! LDA&amp;quot;&quot;/&gt;&lt;property id=&quot;20307&quot; value=&quot;749&quot;/&gt;&lt;/object&gt;&lt;object type=&quot;3&quot; unique_id=&quot;552309&quot;&gt;&lt;property id=&quot;20148&quot; value=&quot;5&quot;/&gt;&lt;property id=&quot;20300&quot; value=&quot;Slide 24 - &amp;quot;Model Parallelism: Comparison between Harp rtt and Petuum LDA&amp;quot;&quot;/&gt;&lt;property id=&quot;20307&quot; value=&quot;750&quot;/&gt;&lt;/object&gt;&lt;object type=&quot;3&quot; unique_id=&quot;552310&quot;&gt;&lt;property id=&quot;20148&quot; value=&quot;5&quot;/&gt;&lt;property id=&quot;20300&quot; value=&quot;Slide 26 - &amp;quot;Harp-DAAL Integration&amp;quot;&quot;/&gt;&lt;property id=&quot;20307&quot; value=&quot;736&quot;/&gt;&lt;/object&gt;&lt;object type=&quot;3&quot; unique_id=&quot;552311&quot;&gt;&lt;property id=&quot;20148&quot; value=&quot;5&quot;/&gt;&lt;property id=&quot;20300&quot; value=&quot;Slide 27 - &amp;quot;Data Structure &amp;quot;&quot;/&gt;&lt;property id=&quot;20307&quot; value=&quot;737&quot;/&gt;&lt;/object&gt;&lt;object type=&quot;3&quot; unique_id=&quot;552312&quot;&gt;&lt;property id=&quot;20148&quot; value=&quot;5&quot;/&gt;&lt;property id=&quot;20300&quot; value=&quot;Slide 28 - &amp;quot;Harp-DAAL K-means&amp;quot;&quot;/&gt;&lt;property id=&quot;20307&quot; value=&quot;738&quot;/&gt;&lt;/object&gt;&lt;object type=&quot;3&quot; unique_id=&quot;552313&quot;&gt;&lt;property id=&quot;20148&quot; value=&quot;5&quot;/&gt;&lt;property id=&quot;20300&quot; value=&quot;Slide 29 - &amp;quot;Preliminary Results&amp;quot;&quot;/&gt;&lt;property id=&quot;20307&quot; value=&quot;739&quot;/&gt;&lt;/object&gt;&lt;object type=&quot;3&quot; unique_id=&quot;552314&quot;&gt;&lt;property id=&quot;20148&quot; value=&quot;5&quot;/&gt;&lt;property id=&quot;20300&quot; value=&quot;Slide 30 - &amp;quot;Subgraph Counting problems&amp;quot;&quot;/&gt;&lt;property id=&quot;20307&quot; value=&quot;755&quot;/&gt;&lt;/object&gt;&lt;object type=&quot;3&quot; unique_id=&quot;552315&quot;&gt;&lt;property id=&quot;20148&quot; value=&quot;5&quot;/&gt;&lt;property id=&quot;20300&quot; value=&quot;Slide 31 - &amp;quot;SAHAD: A Hadoop implementation of Color coding &amp;quot;&quot;/&gt;&lt;property id=&quot;20307&quot; value=&quot;756&quot;/&gt;&lt;/object&gt;&lt;object type=&quot;3&quot; unique_id=&quot;552316&quot;&gt;&lt;property id=&quot;20148&quot; value=&quot;5&quot;/&gt;&lt;property id=&quot;20300&quot; value=&quot;Slide 32&quot;/&gt;&lt;property id=&quot;20307&quot; value=&quot;758&quot;/&gt;&lt;/object&gt;&lt;object type=&quot;3&quot; unique_id=&quot;552317&quot;&gt;&lt;property id=&quot;20148&quot; value=&quot;5&quot;/&gt;&lt;property id=&quot;20300&quot; value=&quot;Slide 33&quot;/&gt;&lt;property id=&quot;20307&quot; value=&quot;759&quot;/&gt;&lt;/object&gt;&lt;object type=&quot;3&quot; unique_id=&quot;552318&quot;&gt;&lt;property id=&quot;20148&quot; value=&quot;5&quot;/&gt;&lt;property id=&quot;20300&quot; value=&quot;Slide 34&quot;/&gt;&lt;property id=&quot;20307&quot; value=&quot;760&quot;/&gt;&lt;/object&gt;&lt;object type=&quot;3&quot; unique_id=&quot;552319&quot;&gt;&lt;property id=&quot;20148&quot; value=&quot;5&quot;/&gt;&lt;property id=&quot;20300&quot; value=&quot;Slide 15 - &amp;quot;Computation Models&amp;quot;&quot;/&gt;&lt;property id=&quot;20307&quot; value=&quot;764&quot;/&gt;&lt;/object&gt;&lt;object type=&quot;3&quot; unique_id=&quot;552320&quot;&gt;&lt;property id=&quot;20148&quot; value=&quot;5&quot;/&gt;&lt;property id=&quot;20300&quot; value=&quot;Slide 16 - &amp;quot;Machine Learning Applications&amp;quot;&quot;/&gt;&lt;property id=&quot;20307&quot; value=&quot;765&quot;/&gt;&lt;/object&gt;&lt;object type=&quot;3&quot; unique_id=&quot;552321&quot;&gt;&lt;property id=&quot;20148&quot; value=&quot;5&quot;/&gt;&lt;property id=&quot;20300&quot; value=&quot;Slide 14 - &amp;quot;Data Parallelism &amp;amp; Model Parallelism&amp;quot;&quot;/&gt;&lt;property id=&quot;20307&quot; value=&quot;763&quot;/&gt;&lt;/object&gt;&lt;/object&gt;&lt;object type=&quot;8&quot; unique_id=&quot;15292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17256</TotalTime>
  <Words>2084</Words>
  <Application>Microsoft Macintosh PowerPoint</Application>
  <PresentationFormat>Widescreen</PresentationFormat>
  <Paragraphs>517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Calibri</vt:lpstr>
      <vt:lpstr>Candara</vt:lpstr>
      <vt:lpstr>Corbel</vt:lpstr>
      <vt:lpstr>Courier New</vt:lpstr>
      <vt:lpstr>ＭＳ Ｐゴシック</vt:lpstr>
      <vt:lpstr>Times New Roman</vt:lpstr>
      <vt:lpstr>魏碑</vt:lpstr>
      <vt:lpstr>Arial</vt:lpstr>
      <vt:lpstr>Custom Design</vt:lpstr>
      <vt:lpstr>2_Custom Design</vt:lpstr>
      <vt:lpstr>3_Custom Design</vt:lpstr>
      <vt:lpstr>4_template2[1]</vt:lpstr>
      <vt:lpstr>7_Office Theme</vt:lpstr>
      <vt:lpstr>Convergence of HPC and Clouds for Large-Scale  Data enabled Science</vt:lpstr>
      <vt:lpstr>PowerPoint Presentation</vt:lpstr>
      <vt:lpstr>PowerPoint Presentation</vt:lpstr>
      <vt:lpstr>PowerPoint Presentation</vt:lpstr>
      <vt:lpstr>PowerPoint Presentation</vt:lpstr>
      <vt:lpstr>Types of Machine Learning Algorithms</vt:lpstr>
      <vt:lpstr>PowerPoint Presentation</vt:lpstr>
      <vt:lpstr>Computation Models Model-Centric Synchronization Paradigm</vt:lpstr>
      <vt:lpstr>Data Parallelism &amp; Model Parallelism</vt:lpstr>
      <vt:lpstr>Programming Models Comparison of Iterative Computation Tools</vt:lpstr>
      <vt:lpstr>PowerPoint Presentation</vt:lpstr>
      <vt:lpstr>PowerPoint Presentation</vt:lpstr>
      <vt:lpstr>Harp Component Layers</vt:lpstr>
      <vt:lpstr>Why Collective Communications for Big Data Processing?</vt:lpstr>
      <vt:lpstr>K-means Clustering Parallel Efficiency</vt:lpstr>
      <vt:lpstr>PowerPoint Presentation</vt:lpstr>
      <vt:lpstr>Four Questions</vt:lpstr>
      <vt:lpstr>Large Scale Data Analysis Applications</vt:lpstr>
      <vt:lpstr>Case Study :  Parallel Latent Dirichlet Allocation for Text Mining</vt:lpstr>
      <vt:lpstr>LDA: mining topics in text collection</vt:lpstr>
      <vt:lpstr>LDA and Topic Models</vt:lpstr>
      <vt:lpstr>PowerPoint Presentation</vt:lpstr>
      <vt:lpstr>Training Datasets used in LDA Experiments</vt:lpstr>
      <vt:lpstr>In LDA (CGS) with model rotation</vt:lpstr>
      <vt:lpstr>What part of the model needs to be synchronized?</vt:lpstr>
      <vt:lpstr>When should the model synchronization happen?</vt:lpstr>
      <vt:lpstr>Where should the model synchronization occur?</vt:lpstr>
      <vt:lpstr>How is the model synchronization performed?</vt:lpstr>
      <vt:lpstr>Harp-LDA Execution Flow</vt:lpstr>
      <vt:lpstr>Data Parallelism: Comparison between Harp-lgs and Yahoo! LDA</vt:lpstr>
      <vt:lpstr>Model Parallelism: Comparison between Harp rtt and Petuum LDA</vt:lpstr>
      <vt:lpstr>Harp LDA on Big Red II Supercomputer (Cray)</vt:lpstr>
      <vt:lpstr>Harp-DAAL Integration</vt:lpstr>
      <vt:lpstr>Data Structure </vt:lpstr>
      <vt:lpstr>Harp-DAAL K-means</vt:lpstr>
      <vt:lpstr>Preliminary Results</vt:lpstr>
      <vt:lpstr>Summary</vt:lpstr>
    </vt:vector>
  </TitlesOfParts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zhangbj</dc:creator>
  <cp:lastModifiedBy>Microsoft Office User</cp:lastModifiedBy>
  <cp:revision>1277</cp:revision>
  <dcterms:created xsi:type="dcterms:W3CDTF">2014-03-26T02:42:24Z</dcterms:created>
  <dcterms:modified xsi:type="dcterms:W3CDTF">2016-06-29T15:05:19Z</dcterms:modified>
</cp:coreProperties>
</file>