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8" r:id="rId2"/>
    <p:sldMasterId id="2147483740" r:id="rId3"/>
    <p:sldMasterId id="2147483752" r:id="rId4"/>
    <p:sldMasterId id="2147483764" r:id="rId5"/>
    <p:sldMasterId id="2147483776" r:id="rId6"/>
    <p:sldMasterId id="2147483780" r:id="rId7"/>
  </p:sldMasterIdLst>
  <p:notesMasterIdLst>
    <p:notesMasterId r:id="rId68"/>
  </p:notesMasterIdLst>
  <p:handoutMasterIdLst>
    <p:handoutMasterId r:id="rId69"/>
  </p:handoutMasterIdLst>
  <p:sldIdLst>
    <p:sldId id="425" r:id="rId8"/>
    <p:sldId id="380" r:id="rId9"/>
    <p:sldId id="506" r:id="rId10"/>
    <p:sldId id="509" r:id="rId11"/>
    <p:sldId id="444" r:id="rId12"/>
    <p:sldId id="447" r:id="rId13"/>
    <p:sldId id="500" r:id="rId14"/>
    <p:sldId id="481" r:id="rId15"/>
    <p:sldId id="511" r:id="rId16"/>
    <p:sldId id="479" r:id="rId17"/>
    <p:sldId id="470" r:id="rId18"/>
    <p:sldId id="471" r:id="rId19"/>
    <p:sldId id="476" r:id="rId20"/>
    <p:sldId id="477" r:id="rId21"/>
    <p:sldId id="498" r:id="rId22"/>
    <p:sldId id="478" r:id="rId23"/>
    <p:sldId id="452" r:id="rId24"/>
    <p:sldId id="467" r:id="rId25"/>
    <p:sldId id="451" r:id="rId26"/>
    <p:sldId id="466" r:id="rId27"/>
    <p:sldId id="482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525" r:id="rId40"/>
    <p:sldId id="526" r:id="rId41"/>
    <p:sldId id="527" r:id="rId42"/>
    <p:sldId id="530" r:id="rId43"/>
    <p:sldId id="496" r:id="rId44"/>
    <p:sldId id="505" r:id="rId45"/>
    <p:sldId id="503" r:id="rId46"/>
    <p:sldId id="528" r:id="rId47"/>
    <p:sldId id="497" r:id="rId48"/>
    <p:sldId id="483" r:id="rId49"/>
    <p:sldId id="484" r:id="rId50"/>
    <p:sldId id="485" r:id="rId51"/>
    <p:sldId id="486" r:id="rId52"/>
    <p:sldId id="422" r:id="rId53"/>
    <p:sldId id="423" r:id="rId54"/>
    <p:sldId id="418" r:id="rId55"/>
    <p:sldId id="487" r:id="rId56"/>
    <p:sldId id="455" r:id="rId57"/>
    <p:sldId id="456" r:id="rId58"/>
    <p:sldId id="488" r:id="rId59"/>
    <p:sldId id="448" r:id="rId60"/>
    <p:sldId id="449" r:id="rId61"/>
    <p:sldId id="438" r:id="rId62"/>
    <p:sldId id="512" r:id="rId63"/>
    <p:sldId id="513" r:id="rId64"/>
    <p:sldId id="531" r:id="rId65"/>
    <p:sldId id="408" r:id="rId66"/>
    <p:sldId id="409" r:id="rId67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58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108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56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214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71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326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67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425" algn="l" defTabSz="9131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FC7C60-9558-4C3A-A472-874B57B0C9AF}">
          <p14:sldIdLst>
            <p14:sldId id="425"/>
            <p14:sldId id="380"/>
            <p14:sldId id="506"/>
            <p14:sldId id="509"/>
            <p14:sldId id="444"/>
            <p14:sldId id="447"/>
            <p14:sldId id="500"/>
            <p14:sldId id="481"/>
            <p14:sldId id="511"/>
            <p14:sldId id="479"/>
            <p14:sldId id="470"/>
            <p14:sldId id="471"/>
            <p14:sldId id="476"/>
            <p14:sldId id="477"/>
            <p14:sldId id="498"/>
            <p14:sldId id="478"/>
            <p14:sldId id="452"/>
            <p14:sldId id="467"/>
            <p14:sldId id="451"/>
            <p14:sldId id="466"/>
            <p14:sldId id="482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30"/>
            <p14:sldId id="496"/>
            <p14:sldId id="505"/>
            <p14:sldId id="503"/>
            <p14:sldId id="528"/>
            <p14:sldId id="497"/>
            <p14:sldId id="483"/>
            <p14:sldId id="484"/>
            <p14:sldId id="485"/>
            <p14:sldId id="486"/>
            <p14:sldId id="422"/>
            <p14:sldId id="423"/>
            <p14:sldId id="418"/>
            <p14:sldId id="487"/>
            <p14:sldId id="455"/>
            <p14:sldId id="456"/>
            <p14:sldId id="488"/>
            <p14:sldId id="448"/>
            <p14:sldId id="449"/>
            <p14:sldId id="438"/>
            <p14:sldId id="512"/>
            <p14:sldId id="513"/>
            <p14:sldId id="531"/>
            <p14:sldId id="408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Judy" initials="Q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9999"/>
    <a:srgbClr val="006666"/>
    <a:srgbClr val="DEE7F8"/>
    <a:srgbClr val="C2D9FA"/>
    <a:srgbClr val="D5EEFB"/>
    <a:srgbClr val="E0F3FC"/>
    <a:srgbClr val="BED3FE"/>
    <a:srgbClr val="D2E1FE"/>
    <a:srgbClr val="DAE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8" autoAdjust="0"/>
    <p:restoredTop sz="91933" autoAdjust="0"/>
  </p:normalViewPr>
  <p:slideViewPr>
    <p:cSldViewPr snapToGrid="0">
      <p:cViewPr varScale="1">
        <p:scale>
          <a:sx n="87" d="100"/>
          <a:sy n="87" d="100"/>
        </p:scale>
        <p:origin x="216" y="216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20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tags" Target="tags/tag1.xml"/><Relationship Id="rId71" Type="http://schemas.openxmlformats.org/officeDocument/2006/relationships/commentAuthors" Target="commentAuthors.xml"/><Relationship Id="rId72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_committee\LDA\LDA_perform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_committee\LDA\LDA_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5315911598"/>
          <c:y val="0.0417853751187084"/>
          <c:w val="0.779417753940178"/>
          <c:h val="0.7376696547131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Summary!$A$26</c:f>
              <c:strCache>
                <c:ptCount val="1"/>
                <c:pt idx="0">
                  <c:v>Execution Time (hours)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Summary!$A$29:$A$33</c:f>
              <c:numCache>
                <c:formatCode>General</c:formatCode>
                <c:ptCount val="5"/>
                <c:pt idx="0">
                  <c:v>25.0</c:v>
                </c:pt>
                <c:pt idx="1">
                  <c:v>50.0</c:v>
                </c:pt>
                <c:pt idx="2">
                  <c:v>75.0</c:v>
                </c:pt>
                <c:pt idx="3">
                  <c:v>100.0</c:v>
                </c:pt>
                <c:pt idx="4">
                  <c:v>125.0</c:v>
                </c:pt>
              </c:numCache>
            </c:numRef>
          </c:xVal>
          <c:yVal>
            <c:numRef>
              <c:f>Summary!$B$29:$B$33</c:f>
              <c:numCache>
                <c:formatCode>General</c:formatCode>
                <c:ptCount val="5"/>
                <c:pt idx="0">
                  <c:v>21.25872583333322</c:v>
                </c:pt>
                <c:pt idx="1">
                  <c:v>11.66768805555556</c:v>
                </c:pt>
                <c:pt idx="2">
                  <c:v>7.784536388888886</c:v>
                </c:pt>
                <c:pt idx="3">
                  <c:v>6.48601888888889</c:v>
                </c:pt>
                <c:pt idx="4">
                  <c:v>5.9587075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133040"/>
        <c:axId val="906864160"/>
      </c:scatterChart>
      <c:scatterChart>
        <c:scatterStyle val="lineMarker"/>
        <c:varyColors val="0"/>
        <c:ser>
          <c:idx val="1"/>
          <c:order val="1"/>
          <c:tx>
            <c:strRef>
              <c:f>Summary!$G$26</c:f>
              <c:strCache>
                <c:ptCount val="1"/>
                <c:pt idx="0">
                  <c:v>Parallel Efficiency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</c:dPt>
          <c:xVal>
            <c:numRef>
              <c:f>Summary!$A$28:$A$33</c:f>
              <c:numCache>
                <c:formatCode>General</c:formatCode>
                <c:ptCount val="6"/>
                <c:pt idx="0">
                  <c:v>1.0</c:v>
                </c:pt>
                <c:pt idx="1">
                  <c:v>25.0</c:v>
                </c:pt>
                <c:pt idx="2">
                  <c:v>50.0</c:v>
                </c:pt>
                <c:pt idx="3">
                  <c:v>75.0</c:v>
                </c:pt>
                <c:pt idx="4">
                  <c:v>100.0</c:v>
                </c:pt>
                <c:pt idx="5">
                  <c:v>125.0</c:v>
                </c:pt>
              </c:numCache>
            </c:numRef>
          </c:xVal>
          <c:yVal>
            <c:numRef>
              <c:f>Summary!$D$28:$D$33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0.911008493375473</c:v>
                </c:pt>
                <c:pt idx="3">
                  <c:v>0.910297234214084</c:v>
                </c:pt>
                <c:pt idx="4">
                  <c:v>0.819405794120927</c:v>
                </c:pt>
                <c:pt idx="5">
                  <c:v>0.713534800402044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654160"/>
        <c:axId val="906817616"/>
      </c:scatterChart>
      <c:valAx>
        <c:axId val="906133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Nodes</a:t>
                </a:r>
              </a:p>
            </c:rich>
          </c:tx>
          <c:layout>
            <c:manualLayout>
              <c:xMode val="edge"/>
              <c:yMode val="edge"/>
              <c:x val="0.447527736569161"/>
              <c:y val="0.8550526297888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06864160"/>
        <c:crosses val="autoZero"/>
        <c:crossBetween val="midCat"/>
      </c:valAx>
      <c:valAx>
        <c:axId val="906864160"/>
        <c:scaling>
          <c:orientation val="minMax"/>
          <c:max val="3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06133040"/>
        <c:crosses val="autoZero"/>
        <c:crossBetween val="midCat"/>
      </c:valAx>
      <c:valAx>
        <c:axId val="906817616"/>
        <c:scaling>
          <c:orientation val="minMax"/>
        </c:scaling>
        <c:delete val="0"/>
        <c:axPos val="r"/>
        <c:title>
          <c:tx>
            <c:rich>
              <a:bodyPr rot="5400000"/>
              <a:lstStyle/>
              <a:p>
                <a:pPr>
                  <a:defRPr/>
                </a:pPr>
                <a:r>
                  <a:rPr lang="en-US"/>
                  <a:t>Parallel Efficiency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06654160"/>
        <c:crosses val="max"/>
        <c:crossBetween val="midCat"/>
        <c:majorUnit val="0.1"/>
      </c:valAx>
      <c:valAx>
        <c:axId val="90665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6817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87449757186149"/>
          <c:y val="0.901480648021367"/>
          <c:w val="0.944796556227573"/>
          <c:h val="0.081007497004369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73041956711933"/>
          <c:y val="0.0466617394465794"/>
          <c:w val="0.793241786805635"/>
          <c:h val="0.7150839580836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Summary!$A$26</c:f>
              <c:strCache>
                <c:ptCount val="1"/>
                <c:pt idx="0">
                  <c:v>Execution Time (hours)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Summary!$G$29:$G$33</c:f>
              <c:numCache>
                <c:formatCode>General</c:formatCode>
                <c:ptCount val="5"/>
                <c:pt idx="0">
                  <c:v>10.0</c:v>
                </c:pt>
                <c:pt idx="1">
                  <c:v>15.0</c:v>
                </c:pt>
                <c:pt idx="2">
                  <c:v>20.0</c:v>
                </c:pt>
                <c:pt idx="3">
                  <c:v>25.0</c:v>
                </c:pt>
                <c:pt idx="4">
                  <c:v>30.0</c:v>
                </c:pt>
              </c:numCache>
            </c:numRef>
          </c:xVal>
          <c:yVal>
            <c:numRef>
              <c:f>Summary!$H$29:$H$33</c:f>
              <c:numCache>
                <c:formatCode>General</c:formatCode>
                <c:ptCount val="5"/>
                <c:pt idx="0">
                  <c:v>19.21287861111112</c:v>
                </c:pt>
                <c:pt idx="1">
                  <c:v>14.00901416666667</c:v>
                </c:pt>
                <c:pt idx="2">
                  <c:v>10.60979083333333</c:v>
                </c:pt>
                <c:pt idx="3">
                  <c:v>8.430642777777777</c:v>
                </c:pt>
                <c:pt idx="4">
                  <c:v>7.370490555555555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641808"/>
        <c:axId val="869680144"/>
      </c:scatterChart>
      <c:scatterChart>
        <c:scatterStyle val="lineMarker"/>
        <c:varyColors val="0"/>
        <c:ser>
          <c:idx val="1"/>
          <c:order val="1"/>
          <c:tx>
            <c:strRef>
              <c:f>Summary!$G$26</c:f>
              <c:strCache>
                <c:ptCount val="1"/>
                <c:pt idx="0">
                  <c:v>Parallel Efficiency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</c:dPt>
          <c:xVal>
            <c:numRef>
              <c:f>Summary!$G$28:$G$33</c:f>
              <c:numCache>
                <c:formatCode>General</c:formatCode>
                <c:ptCount val="6"/>
                <c:pt idx="0">
                  <c:v>1.0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</c:numCache>
            </c:numRef>
          </c:xVal>
          <c:yVal>
            <c:numRef>
              <c:f>Summary!$J$28:$J$33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0.9143102853888</c:v>
                </c:pt>
                <c:pt idx="3">
                  <c:v>0.905431544924948</c:v>
                </c:pt>
                <c:pt idx="4">
                  <c:v>0.911573606783772</c:v>
                </c:pt>
                <c:pt idx="5">
                  <c:v>0.868909989382334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490544"/>
        <c:axId val="906382368"/>
      </c:scatterChart>
      <c:valAx>
        <c:axId val="90664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Nodes</a:t>
                </a:r>
              </a:p>
            </c:rich>
          </c:tx>
          <c:layout>
            <c:manualLayout>
              <c:xMode val="edge"/>
              <c:yMode val="edge"/>
              <c:x val="0.456437166368697"/>
              <c:y val="0.8431806492623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869680144"/>
        <c:crosses val="autoZero"/>
        <c:crossBetween val="midCat"/>
      </c:valAx>
      <c:valAx>
        <c:axId val="869680144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06641808"/>
        <c:crosses val="autoZero"/>
        <c:crossBetween val="midCat"/>
      </c:valAx>
      <c:valAx>
        <c:axId val="906382368"/>
        <c:scaling>
          <c:orientation val="minMax"/>
          <c:min val="0.0"/>
        </c:scaling>
        <c:delete val="0"/>
        <c:axPos val="r"/>
        <c:title>
          <c:tx>
            <c:rich>
              <a:bodyPr rot="5400000"/>
              <a:lstStyle/>
              <a:p>
                <a:pPr>
                  <a:defRPr/>
                </a:pPr>
                <a:r>
                  <a:rPr lang="en-US"/>
                  <a:t>Parallel Efficiency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06490544"/>
        <c:crosses val="max"/>
        <c:crossBetween val="midCat"/>
        <c:majorUnit val="0.1"/>
      </c:valAx>
      <c:valAx>
        <c:axId val="906490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6382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96789531743315"/>
          <c:y val="0.901480648021367"/>
          <c:w val="0.931914108562517"/>
          <c:h val="0.081007497004369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DFA00-C6DF-4D13-9F8B-090502DE9390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B1BA89-40D5-47F4-8329-BECE5778C6AF}">
      <dgm:prSet custT="1"/>
      <dgm:spPr>
        <a:xfrm>
          <a:off x="0" y="2124"/>
          <a:ext cx="2839212" cy="1402286"/>
        </a:xfrm>
      </dgm:spPr>
      <dgm:t>
        <a:bodyPr/>
        <a:lstStyle/>
        <a:p>
          <a:pPr rtl="0"/>
          <a:r>
            <a:rPr lang="en-US" sz="2400" b="1" dirty="0" smtClean="0"/>
            <a:t>Scheduler</a:t>
          </a:r>
          <a:endParaRPr lang="en-US" sz="2400" b="1" dirty="0"/>
        </a:p>
      </dgm:t>
    </dgm:pt>
    <dgm:pt modelId="{6BC415D2-6FB5-4A06-9DE1-9661BF176D89}" type="parTrans" cxnId="{66496F8E-4D80-4D95-A072-E9DEEFDCFA28}">
      <dgm:prSet/>
      <dgm:spPr/>
      <dgm:t>
        <a:bodyPr/>
        <a:lstStyle/>
        <a:p>
          <a:endParaRPr lang="en-US" sz="2400" b="1"/>
        </a:p>
      </dgm:t>
    </dgm:pt>
    <dgm:pt modelId="{77A199EC-7588-4A8E-8F69-763C208EC865}" type="sibTrans" cxnId="{66496F8E-4D80-4D95-A072-E9DEEFDCFA28}">
      <dgm:prSet/>
      <dgm:spPr/>
      <dgm:t>
        <a:bodyPr/>
        <a:lstStyle/>
        <a:p>
          <a:endParaRPr lang="en-US" sz="2400" b="1"/>
        </a:p>
      </dgm:t>
    </dgm:pt>
    <dgm:pt modelId="{0FC51EF4-E609-4C05-9C42-C9AD639BBD94}">
      <dgm:prSet custT="1"/>
      <dgm:spPr>
        <a:xfrm>
          <a:off x="0" y="1474525"/>
          <a:ext cx="2839212" cy="1402286"/>
        </a:xfrm>
      </dgm:spPr>
      <dgm:t>
        <a:bodyPr/>
        <a:lstStyle/>
        <a:p>
          <a:pPr rtl="0"/>
          <a:r>
            <a:rPr lang="en-US" sz="2400" b="1" dirty="0" smtClean="0"/>
            <a:t>Collective</a:t>
          </a:r>
          <a:endParaRPr lang="en-US" sz="2400" b="1" dirty="0"/>
        </a:p>
      </dgm:t>
    </dgm:pt>
    <dgm:pt modelId="{27AF2A4E-8045-4A87-B100-67A7A761F4CD}" type="parTrans" cxnId="{B10B4AEA-7E6F-4648-9DF4-618079C67FA7}">
      <dgm:prSet/>
      <dgm:spPr/>
      <dgm:t>
        <a:bodyPr/>
        <a:lstStyle/>
        <a:p>
          <a:endParaRPr lang="en-US" sz="2400" b="1"/>
        </a:p>
      </dgm:t>
    </dgm:pt>
    <dgm:pt modelId="{970E9A61-CD1C-48BB-B3F0-AB6C47712717}" type="sibTrans" cxnId="{B10B4AEA-7E6F-4648-9DF4-618079C67FA7}">
      <dgm:prSet/>
      <dgm:spPr/>
      <dgm:t>
        <a:bodyPr/>
        <a:lstStyle/>
        <a:p>
          <a:endParaRPr lang="en-US" sz="2400" b="1"/>
        </a:p>
      </dgm:t>
    </dgm:pt>
    <dgm:pt modelId="{90C76F07-4AF4-4DE6-A986-D84F856AC407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smtClean="0"/>
            <a:t>broadcast</a:t>
          </a:r>
          <a:endParaRPr lang="en-US" sz="2200" b="0" dirty="0"/>
        </a:p>
      </dgm:t>
    </dgm:pt>
    <dgm:pt modelId="{EBF6661E-5E0A-4E18-B00F-97D73E2ABB01}" type="parTrans" cxnId="{8C4B7B71-2A3B-4D96-8691-270373F4FB1B}">
      <dgm:prSet/>
      <dgm:spPr/>
      <dgm:t>
        <a:bodyPr/>
        <a:lstStyle/>
        <a:p>
          <a:endParaRPr lang="en-US" sz="2400" b="1"/>
        </a:p>
      </dgm:t>
    </dgm:pt>
    <dgm:pt modelId="{33DACB75-B1BF-4FE3-9EA0-2B9E76383CEE}" type="sibTrans" cxnId="{8C4B7B71-2A3B-4D96-8691-270373F4FB1B}">
      <dgm:prSet/>
      <dgm:spPr/>
      <dgm:t>
        <a:bodyPr/>
        <a:lstStyle/>
        <a:p>
          <a:endParaRPr lang="en-US" sz="2400" b="1"/>
        </a:p>
      </dgm:t>
    </dgm:pt>
    <dgm:pt modelId="{52562360-32B4-4988-8BBC-552A265585DF}">
      <dgm:prSet custT="1"/>
      <dgm:spPr>
        <a:xfrm rot="5400000">
          <a:off x="4802041" y="1124325"/>
          <a:ext cx="1121829" cy="5047488"/>
        </a:xfrm>
      </dgm:spPr>
      <dgm:t>
        <a:bodyPr/>
        <a:lstStyle/>
        <a:p>
          <a:pPr rtl="0"/>
          <a:r>
            <a:rPr lang="en-US" sz="2400" b="1" dirty="0" smtClean="0"/>
            <a:t>Event Driven</a:t>
          </a:r>
          <a:endParaRPr lang="en-US" sz="2400" b="1" dirty="0"/>
        </a:p>
      </dgm:t>
    </dgm:pt>
    <dgm:pt modelId="{8DB73375-BEA8-4897-BEE1-D6B84F3A2050}" type="parTrans" cxnId="{3C537E69-47E9-4F40-9374-843E95F90595}">
      <dgm:prSet/>
      <dgm:spPr/>
      <dgm:t>
        <a:bodyPr/>
        <a:lstStyle/>
        <a:p>
          <a:endParaRPr lang="en-US" sz="2400" b="1"/>
        </a:p>
      </dgm:t>
    </dgm:pt>
    <dgm:pt modelId="{B2C036B3-B9F5-451A-9154-5BE1201D32B2}" type="sibTrans" cxnId="{3C537E69-47E9-4F40-9374-843E95F90595}">
      <dgm:prSet/>
      <dgm:spPr/>
      <dgm:t>
        <a:bodyPr/>
        <a:lstStyle/>
        <a:p>
          <a:endParaRPr lang="en-US" sz="2400" b="1"/>
        </a:p>
      </dgm:t>
    </dgm:pt>
    <dgm:pt modelId="{DCC0F0A9-A7BE-40DB-BCDB-E5E29CE2B4F3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smtClean="0"/>
            <a:t>reduce</a:t>
          </a:r>
          <a:endParaRPr lang="en-US" sz="2200" b="0" dirty="0"/>
        </a:p>
      </dgm:t>
    </dgm:pt>
    <dgm:pt modelId="{C168230B-098D-498D-B8D8-08C35E6CD8D4}" type="parTrans" cxnId="{D4174EDE-C7F5-48D6-BBBE-A76CB60AFAE7}">
      <dgm:prSet/>
      <dgm:spPr/>
      <dgm:t>
        <a:bodyPr/>
        <a:lstStyle/>
        <a:p>
          <a:endParaRPr lang="en-US" sz="2400"/>
        </a:p>
      </dgm:t>
    </dgm:pt>
    <dgm:pt modelId="{E3AD6DC6-6637-47FA-BE04-65A3FD129D3B}" type="sibTrans" cxnId="{D4174EDE-C7F5-48D6-BBBE-A76CB60AFAE7}">
      <dgm:prSet/>
      <dgm:spPr/>
      <dgm:t>
        <a:bodyPr/>
        <a:lstStyle/>
        <a:p>
          <a:endParaRPr lang="en-US" sz="2400"/>
        </a:p>
      </dgm:t>
    </dgm:pt>
    <dgm:pt modelId="{BC649C75-8E09-4593-B20B-9A0A9BBED54D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err="1" smtClean="0"/>
            <a:t>allgather</a:t>
          </a:r>
          <a:endParaRPr lang="en-US" sz="2200" b="0" dirty="0"/>
        </a:p>
      </dgm:t>
    </dgm:pt>
    <dgm:pt modelId="{D2DFC9FF-1E67-4B56-A8CF-A89D92EE78F0}" type="parTrans" cxnId="{7FA741B2-3587-40EA-8A9E-03C1A16F683E}">
      <dgm:prSet/>
      <dgm:spPr/>
      <dgm:t>
        <a:bodyPr/>
        <a:lstStyle/>
        <a:p>
          <a:endParaRPr lang="en-US" sz="2400"/>
        </a:p>
      </dgm:t>
    </dgm:pt>
    <dgm:pt modelId="{6E38AD26-1358-4343-9C45-25F461340E57}" type="sibTrans" cxnId="{7FA741B2-3587-40EA-8A9E-03C1A16F683E}">
      <dgm:prSet/>
      <dgm:spPr/>
      <dgm:t>
        <a:bodyPr/>
        <a:lstStyle/>
        <a:p>
          <a:endParaRPr lang="en-US" sz="2400"/>
        </a:p>
      </dgm:t>
    </dgm:pt>
    <dgm:pt modelId="{456A218D-34F2-45B6-827F-7C8EC457BE30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err="1" smtClean="0"/>
            <a:t>allreduce</a:t>
          </a:r>
          <a:endParaRPr lang="en-US" sz="2200" b="0" dirty="0"/>
        </a:p>
      </dgm:t>
    </dgm:pt>
    <dgm:pt modelId="{313FE400-A9FD-48DF-BF28-4AB8D82FA688}" type="parTrans" cxnId="{99862930-7885-4C22-B68D-46DC864E3011}">
      <dgm:prSet/>
      <dgm:spPr/>
      <dgm:t>
        <a:bodyPr/>
        <a:lstStyle/>
        <a:p>
          <a:endParaRPr lang="en-US" sz="2400"/>
        </a:p>
      </dgm:t>
    </dgm:pt>
    <dgm:pt modelId="{2E7351B9-C881-44F1-A089-A423840A4E85}" type="sibTrans" cxnId="{99862930-7885-4C22-B68D-46DC864E3011}">
      <dgm:prSet/>
      <dgm:spPr/>
      <dgm:t>
        <a:bodyPr/>
        <a:lstStyle/>
        <a:p>
          <a:endParaRPr lang="en-US" sz="2400"/>
        </a:p>
      </dgm:t>
    </dgm:pt>
    <dgm:pt modelId="{3578145A-19CA-44BA-A3DD-4F62EF5695B7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ct val="15000"/>
            </a:spcAft>
          </a:pPr>
          <a:r>
            <a:rPr lang="en-US" sz="2200" b="0" dirty="0" smtClean="0"/>
            <a:t>regroup with combine</a:t>
          </a:r>
          <a:endParaRPr lang="en-US" sz="2200" b="0" dirty="0"/>
        </a:p>
      </dgm:t>
    </dgm:pt>
    <dgm:pt modelId="{35BFD2E1-3A26-46B0-9BFA-C1B0D5465E45}" type="parTrans" cxnId="{C032B1DF-DDE1-45C0-9C19-033490061690}">
      <dgm:prSet/>
      <dgm:spPr/>
      <dgm:t>
        <a:bodyPr/>
        <a:lstStyle/>
        <a:p>
          <a:endParaRPr lang="en-US" sz="2400"/>
        </a:p>
      </dgm:t>
    </dgm:pt>
    <dgm:pt modelId="{1ABD1F86-BAD8-439D-8C11-21495D6CDBD5}" type="sibTrans" cxnId="{C032B1DF-DDE1-45C0-9C19-033490061690}">
      <dgm:prSet/>
      <dgm:spPr/>
      <dgm:t>
        <a:bodyPr/>
        <a:lstStyle/>
        <a:p>
          <a:endParaRPr lang="en-US" sz="2400"/>
        </a:p>
      </dgm:t>
    </dgm:pt>
    <dgm:pt modelId="{859468B5-7A3A-46DB-8419-B5D5BE0754ED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ct val="15000"/>
            </a:spcAft>
          </a:pPr>
          <a:r>
            <a:rPr lang="en-US" sz="2200" b="1" dirty="0" smtClean="0"/>
            <a:t>Graph &amp; ML operations</a:t>
          </a:r>
          <a:endParaRPr lang="en-US" sz="2200" b="1" dirty="0"/>
        </a:p>
      </dgm:t>
    </dgm:pt>
    <dgm:pt modelId="{4A9A23B8-732D-4E79-9D25-9F5BC731F0F4}" type="parTrans" cxnId="{712F10CD-4C81-4852-AE13-CEDFF82F1711}">
      <dgm:prSet/>
      <dgm:spPr/>
      <dgm:t>
        <a:bodyPr/>
        <a:lstStyle/>
        <a:p>
          <a:endParaRPr lang="en-US" sz="2400"/>
        </a:p>
      </dgm:t>
    </dgm:pt>
    <dgm:pt modelId="{9D5DC291-EFDB-4FE9-B2D7-FE3F36B3BD86}" type="sibTrans" cxnId="{712F10CD-4C81-4852-AE13-CEDFF82F1711}">
      <dgm:prSet/>
      <dgm:spPr/>
      <dgm:t>
        <a:bodyPr/>
        <a:lstStyle/>
        <a:p>
          <a:endParaRPr lang="en-US" sz="2400"/>
        </a:p>
      </dgm:t>
    </dgm:pt>
    <dgm:pt modelId="{751C58F4-F47A-4064-A036-3F825E226B08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smtClean="0"/>
            <a:t>rotate global model parameters between workers</a:t>
          </a:r>
          <a:endParaRPr lang="en-US" sz="2200" b="0" dirty="0"/>
        </a:p>
      </dgm:t>
    </dgm:pt>
    <dgm:pt modelId="{48E4F499-DD78-4C6F-B244-CC16164FBEF0}" type="parTrans" cxnId="{77E8CDAF-6EB0-48AF-BC60-FB7945AC2145}">
      <dgm:prSet/>
      <dgm:spPr/>
      <dgm:t>
        <a:bodyPr/>
        <a:lstStyle/>
        <a:p>
          <a:endParaRPr lang="en-US" sz="2400"/>
        </a:p>
      </dgm:t>
    </dgm:pt>
    <dgm:pt modelId="{AD497AE2-949E-4864-B81B-D3F333651CEB}" type="sibTrans" cxnId="{77E8CDAF-6EB0-48AF-BC60-FB7945AC2145}">
      <dgm:prSet/>
      <dgm:spPr/>
      <dgm:t>
        <a:bodyPr/>
        <a:lstStyle/>
        <a:p>
          <a:endParaRPr lang="en-US" sz="2400"/>
        </a:p>
      </dgm:t>
    </dgm:pt>
    <dgm:pt modelId="{E5032803-419C-40B6-A2C2-B0BC8B375F2F}">
      <dgm:prSet custT="1"/>
      <dgm:spPr>
        <a:xfrm rot="5400000">
          <a:off x="4802041" y="1124325"/>
          <a:ext cx="1121829" cy="5047488"/>
        </a:xfrm>
      </dgm:spPr>
      <dgm:t>
        <a:bodyPr/>
        <a:lstStyle/>
        <a:p>
          <a:pPr rtl="0"/>
          <a:r>
            <a:rPr lang="en-US" sz="2400" b="0" dirty="0" err="1" smtClean="0"/>
            <a:t>getEvent</a:t>
          </a:r>
          <a:endParaRPr lang="en-US" sz="2400" b="0" dirty="0"/>
        </a:p>
      </dgm:t>
    </dgm:pt>
    <dgm:pt modelId="{340DF3C1-85D4-43F7-AE02-7F09F05A2FE1}" type="parTrans" cxnId="{6917FB67-412F-49DE-925D-764177C82C5B}">
      <dgm:prSet/>
      <dgm:spPr/>
      <dgm:t>
        <a:bodyPr/>
        <a:lstStyle/>
        <a:p>
          <a:endParaRPr lang="en-US" sz="2400"/>
        </a:p>
      </dgm:t>
    </dgm:pt>
    <dgm:pt modelId="{7E332590-FD67-4CE6-B488-7D2DEF74CAF1}" type="sibTrans" cxnId="{6917FB67-412F-49DE-925D-764177C82C5B}">
      <dgm:prSet/>
      <dgm:spPr/>
      <dgm:t>
        <a:bodyPr/>
        <a:lstStyle/>
        <a:p>
          <a:endParaRPr lang="en-US" sz="2400"/>
        </a:p>
      </dgm:t>
    </dgm:pt>
    <dgm:pt modelId="{34A5E4CE-798D-4E93-90DD-18C1A443D6E8}">
      <dgm:prSet custT="1"/>
      <dgm:spPr>
        <a:xfrm rot="5400000">
          <a:off x="4802041" y="1124325"/>
          <a:ext cx="1121829" cy="5047488"/>
        </a:xfrm>
      </dgm:spPr>
      <dgm:t>
        <a:bodyPr/>
        <a:lstStyle/>
        <a:p>
          <a:pPr rtl="0"/>
          <a:r>
            <a:rPr lang="en-US" sz="2400" b="0" dirty="0" err="1" smtClean="0"/>
            <a:t>waitEvent</a:t>
          </a:r>
          <a:endParaRPr lang="en-US" sz="2400" b="0" dirty="0"/>
        </a:p>
      </dgm:t>
    </dgm:pt>
    <dgm:pt modelId="{82C854FF-2802-4DDE-BFB3-DAF13BE36DCB}" type="parTrans" cxnId="{78192EBD-EFF7-4924-AB09-7BC3D340BEB0}">
      <dgm:prSet/>
      <dgm:spPr/>
      <dgm:t>
        <a:bodyPr/>
        <a:lstStyle/>
        <a:p>
          <a:endParaRPr lang="en-US" sz="2400"/>
        </a:p>
      </dgm:t>
    </dgm:pt>
    <dgm:pt modelId="{15058F58-5F71-4906-9FF7-F9561397C2C6}" type="sibTrans" cxnId="{78192EBD-EFF7-4924-AB09-7BC3D340BEB0}">
      <dgm:prSet/>
      <dgm:spPr/>
      <dgm:t>
        <a:bodyPr/>
        <a:lstStyle/>
        <a:p>
          <a:endParaRPr lang="en-US" sz="2400"/>
        </a:p>
      </dgm:t>
    </dgm:pt>
    <dgm:pt modelId="{08C5671E-B642-4973-9FBF-9A284B3FBA82}">
      <dgm:prSet custT="1"/>
      <dgm:spPr>
        <a:xfrm rot="5400000">
          <a:off x="4802041" y="1124325"/>
          <a:ext cx="1121829" cy="5047488"/>
        </a:xfrm>
      </dgm:spPr>
      <dgm:t>
        <a:bodyPr/>
        <a:lstStyle/>
        <a:p>
          <a:pPr rtl="0"/>
          <a:r>
            <a:rPr lang="en-US" sz="2400" b="0" dirty="0" err="1" smtClean="0"/>
            <a:t>sendEvent</a:t>
          </a:r>
          <a:endParaRPr lang="en-US" sz="2400" b="0" dirty="0"/>
        </a:p>
      </dgm:t>
    </dgm:pt>
    <dgm:pt modelId="{0B041D9E-2266-4E3D-9DBE-F1B13DECDAA8}" type="parTrans" cxnId="{2D7351B9-82B9-4453-B768-5BBAA72DDFC3}">
      <dgm:prSet/>
      <dgm:spPr/>
      <dgm:t>
        <a:bodyPr/>
        <a:lstStyle/>
        <a:p>
          <a:endParaRPr lang="en-US" sz="2400"/>
        </a:p>
      </dgm:t>
    </dgm:pt>
    <dgm:pt modelId="{C337E9CB-8380-449D-990A-1F46435BA9D4}" type="sibTrans" cxnId="{2D7351B9-82B9-4453-B768-5BBAA72DDFC3}">
      <dgm:prSet/>
      <dgm:spPr/>
      <dgm:t>
        <a:bodyPr/>
        <a:lstStyle/>
        <a:p>
          <a:endParaRPr lang="en-US" sz="2400"/>
        </a:p>
      </dgm:t>
    </dgm:pt>
    <dgm:pt modelId="{F0E3FDA0-9B2C-46E1-A3A1-67C338B6DBF5}">
      <dgm:prSet custT="1"/>
      <dgm:spPr>
        <a:xfrm rot="5400000">
          <a:off x="4802041" y="-1820475"/>
          <a:ext cx="1121829" cy="5047488"/>
        </a:xfrm>
      </dgm:spPr>
      <dgm:t>
        <a:bodyPr/>
        <a:lstStyle/>
        <a:p>
          <a:pPr rtl="0"/>
          <a:r>
            <a:rPr lang="en-US" sz="2400" b="0" dirty="0" err="1" smtClean="0"/>
            <a:t>DynamicScheduler</a:t>
          </a:r>
          <a:endParaRPr lang="en-US" sz="2400" b="0" dirty="0"/>
        </a:p>
      </dgm:t>
    </dgm:pt>
    <dgm:pt modelId="{FBBD8C52-3826-41DA-ACBB-B7BA5E3F35F9}" type="parTrans" cxnId="{D9A628BB-3152-4A4F-8795-262AEA381A00}">
      <dgm:prSet/>
      <dgm:spPr/>
      <dgm:t>
        <a:bodyPr/>
        <a:lstStyle/>
        <a:p>
          <a:endParaRPr lang="en-US" sz="2400"/>
        </a:p>
      </dgm:t>
    </dgm:pt>
    <dgm:pt modelId="{73B052D1-14C6-4DC1-9054-D00EC0979A24}" type="sibTrans" cxnId="{D9A628BB-3152-4A4F-8795-262AEA381A00}">
      <dgm:prSet/>
      <dgm:spPr/>
      <dgm:t>
        <a:bodyPr/>
        <a:lstStyle/>
        <a:p>
          <a:endParaRPr lang="en-US" sz="2400"/>
        </a:p>
      </dgm:t>
    </dgm:pt>
    <dgm:pt modelId="{001EAAFF-4659-4EAE-98D3-10F4636363BA}">
      <dgm:prSet custT="1"/>
      <dgm:spPr>
        <a:xfrm rot="5400000">
          <a:off x="4802041" y="-1820475"/>
          <a:ext cx="1121829" cy="5047488"/>
        </a:xfrm>
      </dgm:spPr>
      <dgm:t>
        <a:bodyPr/>
        <a:lstStyle/>
        <a:p>
          <a:pPr rtl="0"/>
          <a:r>
            <a:rPr lang="en-US" sz="2400" b="0" dirty="0" err="1" smtClean="0"/>
            <a:t>StaticScheduler</a:t>
          </a:r>
          <a:endParaRPr lang="en-US" sz="2400" b="0" dirty="0"/>
        </a:p>
      </dgm:t>
    </dgm:pt>
    <dgm:pt modelId="{257276FD-723A-4F67-9C3C-C22C373E8962}" type="parTrans" cxnId="{684EBEBB-383A-4F1F-A39D-53F589620A12}">
      <dgm:prSet/>
      <dgm:spPr/>
      <dgm:t>
        <a:bodyPr/>
        <a:lstStyle/>
        <a:p>
          <a:endParaRPr lang="en-US" sz="2400"/>
        </a:p>
      </dgm:t>
    </dgm:pt>
    <dgm:pt modelId="{D4763CE1-44EE-4C92-A0D6-9E371B31AF4D}" type="sibTrans" cxnId="{684EBEBB-383A-4F1F-A39D-53F589620A12}">
      <dgm:prSet/>
      <dgm:spPr/>
      <dgm:t>
        <a:bodyPr/>
        <a:lstStyle/>
        <a:p>
          <a:endParaRPr lang="en-US" sz="2400"/>
        </a:p>
      </dgm:t>
    </dgm:pt>
    <dgm:pt modelId="{17373494-C174-4BE8-AD0A-5708191685EB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ct val="15000"/>
            </a:spcAft>
          </a:pPr>
          <a:r>
            <a:rPr lang="en-US" sz="2200" b="1" dirty="0" smtClean="0"/>
            <a:t>MPI collective communication</a:t>
          </a:r>
          <a:endParaRPr lang="en-US" sz="2200" b="1" dirty="0"/>
        </a:p>
      </dgm:t>
    </dgm:pt>
    <dgm:pt modelId="{0F6B1DB3-81B6-4AC2-9A32-A788D7B5E732}" type="parTrans" cxnId="{42B7DE22-F285-4A66-8648-DA6B4C1F65DF}">
      <dgm:prSet/>
      <dgm:spPr/>
      <dgm:t>
        <a:bodyPr/>
        <a:lstStyle/>
        <a:p>
          <a:endParaRPr lang="en-US"/>
        </a:p>
      </dgm:t>
    </dgm:pt>
    <dgm:pt modelId="{7F54BAE8-29DD-43D2-8D3D-9812D585D538}" type="sibTrans" cxnId="{42B7DE22-F285-4A66-8648-DA6B4C1F65DF}">
      <dgm:prSet/>
      <dgm:spPr/>
      <dgm:t>
        <a:bodyPr/>
        <a:lstStyle/>
        <a:p>
          <a:endParaRPr lang="en-US"/>
        </a:p>
      </dgm:t>
    </dgm:pt>
    <dgm:pt modelId="{C210BC59-D591-49B8-97BD-6269FD6D7E2C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ct val="15000"/>
            </a:spcAft>
          </a:pPr>
          <a:r>
            <a:rPr lang="en-US" sz="2200" b="1" dirty="0" smtClean="0"/>
            <a:t>MapReduce “shuffle-reduce”</a:t>
          </a:r>
          <a:endParaRPr lang="en-US" sz="2200" b="1" dirty="0"/>
        </a:p>
      </dgm:t>
    </dgm:pt>
    <dgm:pt modelId="{8D008851-A8A1-46CA-9086-B7EE8331E932}" type="parTrans" cxnId="{051ACFDA-EA19-48BB-9829-F839DEF31B60}">
      <dgm:prSet/>
      <dgm:spPr/>
      <dgm:t>
        <a:bodyPr/>
        <a:lstStyle/>
        <a:p>
          <a:endParaRPr lang="en-US"/>
        </a:p>
      </dgm:t>
    </dgm:pt>
    <dgm:pt modelId="{BA02EC42-213D-409E-BCDB-F13449646865}" type="sibTrans" cxnId="{051ACFDA-EA19-48BB-9829-F839DEF31B60}">
      <dgm:prSet/>
      <dgm:spPr/>
      <dgm:t>
        <a:bodyPr/>
        <a:lstStyle/>
        <a:p>
          <a:endParaRPr lang="en-US"/>
        </a:p>
      </dgm:t>
    </dgm:pt>
    <dgm:pt modelId="{A94D2B23-2BEE-418E-86C5-D9BAB230011F}">
      <dgm:prSet custT="1"/>
      <dgm:spPr>
        <a:xfrm rot="5400000">
          <a:off x="4802041" y="-348074"/>
          <a:ext cx="1121829" cy="5047488"/>
        </a:xfrm>
      </dgm:spPr>
      <dgm:t>
        <a:bodyPr/>
        <a:lstStyle/>
        <a:p>
          <a:pPr rtl="0">
            <a:spcAft>
              <a:spcPts val="0"/>
            </a:spcAft>
          </a:pPr>
          <a:r>
            <a:rPr lang="en-US" sz="2200" b="0" dirty="0" smtClean="0"/>
            <a:t>“push” &amp; “pull” model parameters</a:t>
          </a:r>
          <a:endParaRPr lang="en-US" sz="2200" b="0" dirty="0"/>
        </a:p>
      </dgm:t>
    </dgm:pt>
    <dgm:pt modelId="{DCC416D7-CBF8-44E9-8189-2AE02E49133A}" type="parTrans" cxnId="{8251E753-73BC-4564-983C-F334769D4D1F}">
      <dgm:prSet/>
      <dgm:spPr/>
      <dgm:t>
        <a:bodyPr/>
        <a:lstStyle/>
        <a:p>
          <a:endParaRPr lang="en-US"/>
        </a:p>
      </dgm:t>
    </dgm:pt>
    <dgm:pt modelId="{0EE2BF03-FCE1-45C2-A3FE-7856C7D7C608}" type="sibTrans" cxnId="{8251E753-73BC-4564-983C-F334769D4D1F}">
      <dgm:prSet/>
      <dgm:spPr/>
      <dgm:t>
        <a:bodyPr/>
        <a:lstStyle/>
        <a:p>
          <a:endParaRPr lang="en-US"/>
        </a:p>
      </dgm:t>
    </dgm:pt>
    <dgm:pt modelId="{723A4DFF-E2FB-48A9-B136-016B6410B40C}" type="pres">
      <dgm:prSet presAssocID="{645DFA00-C6DF-4D13-9F8B-090502DE93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B110A4-D666-473D-AFDF-208233C90BB4}" type="pres">
      <dgm:prSet presAssocID="{74B1BA89-40D5-47F4-8329-BECE5778C6AF}" presName="composite" presStyleCnt="0"/>
      <dgm:spPr/>
      <dgm:t>
        <a:bodyPr/>
        <a:lstStyle/>
        <a:p>
          <a:endParaRPr lang="en-US"/>
        </a:p>
      </dgm:t>
    </dgm:pt>
    <dgm:pt modelId="{B2CD8618-07F3-4ABA-B6CD-E9D3E021F90E}" type="pres">
      <dgm:prSet presAssocID="{74B1BA89-40D5-47F4-8329-BECE5778C6AF}" presName="parTx" presStyleLbl="alignNode1" presStyleIdx="0" presStyleCnt="3" custLinFactNeighborX="57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D9B0EF-E2A5-47AC-AE09-943BF35221C4}" type="pres">
      <dgm:prSet presAssocID="{74B1BA89-40D5-47F4-8329-BECE5778C6AF}" presName="desTx" presStyleLbl="alignAccFollowNode1" presStyleIdx="0" presStyleCnt="3" custLinFactNeighborX="5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7D2A1-1292-4966-AD94-12E79987F18D}" type="pres">
      <dgm:prSet presAssocID="{77A199EC-7588-4A8E-8F69-763C208EC865}" presName="space" presStyleCnt="0"/>
      <dgm:spPr/>
      <dgm:t>
        <a:bodyPr/>
        <a:lstStyle/>
        <a:p>
          <a:endParaRPr lang="en-US"/>
        </a:p>
      </dgm:t>
    </dgm:pt>
    <dgm:pt modelId="{99B34FEC-5450-42CE-A41B-6C832DC6A01F}" type="pres">
      <dgm:prSet presAssocID="{0FC51EF4-E609-4C05-9C42-C9AD639BBD94}" presName="composite" presStyleCnt="0"/>
      <dgm:spPr/>
      <dgm:t>
        <a:bodyPr/>
        <a:lstStyle/>
        <a:p>
          <a:endParaRPr lang="en-US"/>
        </a:p>
      </dgm:t>
    </dgm:pt>
    <dgm:pt modelId="{3C4E333C-2259-429B-A63B-6209FFAE36DB}" type="pres">
      <dgm:prSet presAssocID="{0FC51EF4-E609-4C05-9C42-C9AD639BBD94}" presName="parTx" presStyleLbl="alignNode1" presStyleIdx="1" presStyleCnt="3" custScaleX="1632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49EA9-27BF-4681-B83E-5FC4B19C92CF}" type="pres">
      <dgm:prSet presAssocID="{0FC51EF4-E609-4C05-9C42-C9AD639BBD94}" presName="desTx" presStyleLbl="alignAccFollowNode1" presStyleIdx="1" presStyleCnt="3" custScaleX="163119" custScaleY="100410" custLinFactNeighborX="1" custLinFactNeighborY="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9CB64-2F9A-4754-A73B-36243249F009}" type="pres">
      <dgm:prSet presAssocID="{970E9A61-CD1C-48BB-B3F0-AB6C47712717}" presName="space" presStyleCnt="0"/>
      <dgm:spPr/>
      <dgm:t>
        <a:bodyPr/>
        <a:lstStyle/>
        <a:p>
          <a:endParaRPr lang="en-US"/>
        </a:p>
      </dgm:t>
    </dgm:pt>
    <dgm:pt modelId="{49EAC779-1670-4FBF-9902-FD689F638618}" type="pres">
      <dgm:prSet presAssocID="{52562360-32B4-4988-8BBC-552A265585DF}" presName="composite" presStyleCnt="0"/>
      <dgm:spPr/>
      <dgm:t>
        <a:bodyPr/>
        <a:lstStyle/>
        <a:p>
          <a:endParaRPr lang="en-US"/>
        </a:p>
      </dgm:t>
    </dgm:pt>
    <dgm:pt modelId="{9060A02A-7592-44B0-8BA0-7FF32B7667CB}" type="pres">
      <dgm:prSet presAssocID="{52562360-32B4-4988-8BBC-552A265585DF}" presName="parTx" presStyleLbl="alignNode1" presStyleIdx="2" presStyleCnt="3" custLinFactNeighborX="-65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4A136-CAEF-4ACB-9B9A-DC1E51850C6D}" type="pres">
      <dgm:prSet presAssocID="{52562360-32B4-4988-8BBC-552A265585DF}" presName="desTx" presStyleLbl="alignAccFollowNode1" presStyleIdx="2" presStyleCnt="3" custLinFactNeighborX="-6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9492DB-8E79-4D7A-9E35-69DE7019BCD8}" type="presOf" srcId="{DCC0F0A9-A7BE-40DB-BCDB-E5E29CE2B4F3}" destId="{83349EA9-27BF-4681-B83E-5FC4B19C92CF}" srcOrd="0" destOrd="2" presId="urn:microsoft.com/office/officeart/2005/8/layout/hList1"/>
    <dgm:cxn modelId="{0FB6D8A9-4833-4681-9769-3174AA194D52}" type="presOf" srcId="{645DFA00-C6DF-4D13-9F8B-090502DE9390}" destId="{723A4DFF-E2FB-48A9-B136-016B6410B40C}" srcOrd="0" destOrd="0" presId="urn:microsoft.com/office/officeart/2005/8/layout/hList1"/>
    <dgm:cxn modelId="{D9A628BB-3152-4A4F-8795-262AEA381A00}" srcId="{74B1BA89-40D5-47F4-8329-BECE5778C6AF}" destId="{F0E3FDA0-9B2C-46E1-A3A1-67C338B6DBF5}" srcOrd="0" destOrd="0" parTransId="{FBBD8C52-3826-41DA-ACBB-B7BA5E3F35F9}" sibTransId="{73B052D1-14C6-4DC1-9054-D00EC0979A24}"/>
    <dgm:cxn modelId="{99862930-7885-4C22-B68D-46DC864E3011}" srcId="{17373494-C174-4BE8-AD0A-5708191685EB}" destId="{456A218D-34F2-45B6-827F-7C8EC457BE30}" srcOrd="3" destOrd="0" parTransId="{313FE400-A9FD-48DF-BF28-4AB8D82FA688}" sibTransId="{2E7351B9-C881-44F1-A089-A423840A4E85}"/>
    <dgm:cxn modelId="{8CB30DA7-8E18-4AA5-852A-C73B829E841E}" type="presOf" srcId="{BC649C75-8E09-4593-B20B-9A0A9BBED54D}" destId="{83349EA9-27BF-4681-B83E-5FC4B19C92CF}" srcOrd="0" destOrd="3" presId="urn:microsoft.com/office/officeart/2005/8/layout/hList1"/>
    <dgm:cxn modelId="{B10B4AEA-7E6F-4648-9DF4-618079C67FA7}" srcId="{645DFA00-C6DF-4D13-9F8B-090502DE9390}" destId="{0FC51EF4-E609-4C05-9C42-C9AD639BBD94}" srcOrd="1" destOrd="0" parTransId="{27AF2A4E-8045-4A87-B100-67A7A761F4CD}" sibTransId="{970E9A61-CD1C-48BB-B3F0-AB6C47712717}"/>
    <dgm:cxn modelId="{0DF398A0-FBD9-43E3-9FC1-9F6B769DAFF9}" type="presOf" srcId="{F0E3FDA0-9B2C-46E1-A3A1-67C338B6DBF5}" destId="{71D9B0EF-E2A5-47AC-AE09-943BF35221C4}" srcOrd="0" destOrd="0" presId="urn:microsoft.com/office/officeart/2005/8/layout/hList1"/>
    <dgm:cxn modelId="{0F2DE3B7-C521-4B99-AB61-9F1DD0A9FA8C}" type="presOf" srcId="{456A218D-34F2-45B6-827F-7C8EC457BE30}" destId="{83349EA9-27BF-4681-B83E-5FC4B19C92CF}" srcOrd="0" destOrd="4" presId="urn:microsoft.com/office/officeart/2005/8/layout/hList1"/>
    <dgm:cxn modelId="{6917FB67-412F-49DE-925D-764177C82C5B}" srcId="{52562360-32B4-4988-8BBC-552A265585DF}" destId="{E5032803-419C-40B6-A2C2-B0BC8B375F2F}" srcOrd="0" destOrd="0" parTransId="{340DF3C1-85D4-43F7-AE02-7F09F05A2FE1}" sibTransId="{7E332590-FD67-4CE6-B488-7D2DEF74CAF1}"/>
    <dgm:cxn modelId="{B18EC20B-1EFB-4818-8847-92B5E4FB88B5}" type="presOf" srcId="{08C5671E-B642-4973-9FBF-9A284B3FBA82}" destId="{87C4A136-CAEF-4ACB-9B9A-DC1E51850C6D}" srcOrd="0" destOrd="2" presId="urn:microsoft.com/office/officeart/2005/8/layout/hList1"/>
    <dgm:cxn modelId="{2D7351B9-82B9-4453-B768-5BBAA72DDFC3}" srcId="{52562360-32B4-4988-8BBC-552A265585DF}" destId="{08C5671E-B642-4973-9FBF-9A284B3FBA82}" srcOrd="2" destOrd="0" parTransId="{0B041D9E-2266-4E3D-9DBE-F1B13DECDAA8}" sibTransId="{C337E9CB-8380-449D-990A-1F46435BA9D4}"/>
    <dgm:cxn modelId="{C032B1DF-DDE1-45C0-9C19-033490061690}" srcId="{C210BC59-D591-49B8-97BD-6269FD6D7E2C}" destId="{3578145A-19CA-44BA-A3DD-4F62EF5695B7}" srcOrd="0" destOrd="0" parTransId="{35BFD2E1-3A26-46B0-9BFA-C1B0D5465E45}" sibTransId="{1ABD1F86-BAD8-439D-8C11-21495D6CDBD5}"/>
    <dgm:cxn modelId="{3C537E69-47E9-4F40-9374-843E95F90595}" srcId="{645DFA00-C6DF-4D13-9F8B-090502DE9390}" destId="{52562360-32B4-4988-8BBC-552A265585DF}" srcOrd="2" destOrd="0" parTransId="{8DB73375-BEA8-4897-BEE1-D6B84F3A2050}" sibTransId="{B2C036B3-B9F5-451A-9154-5BE1201D32B2}"/>
    <dgm:cxn modelId="{F53B0C1F-74C0-4BD1-A6F5-84E07E2EB22F}" type="presOf" srcId="{74B1BA89-40D5-47F4-8329-BECE5778C6AF}" destId="{B2CD8618-07F3-4ABA-B6CD-E9D3E021F90E}" srcOrd="0" destOrd="0" presId="urn:microsoft.com/office/officeart/2005/8/layout/hList1"/>
    <dgm:cxn modelId="{F9ECA73E-B78B-4D04-89C6-9E317F334103}" type="presOf" srcId="{3578145A-19CA-44BA-A3DD-4F62EF5695B7}" destId="{83349EA9-27BF-4681-B83E-5FC4B19C92CF}" srcOrd="0" destOrd="6" presId="urn:microsoft.com/office/officeart/2005/8/layout/hList1"/>
    <dgm:cxn modelId="{662E02D6-BE54-4AE5-85F3-5ABA5FCD442E}" type="presOf" srcId="{C210BC59-D591-49B8-97BD-6269FD6D7E2C}" destId="{83349EA9-27BF-4681-B83E-5FC4B19C92CF}" srcOrd="0" destOrd="5" presId="urn:microsoft.com/office/officeart/2005/8/layout/hList1"/>
    <dgm:cxn modelId="{D4174EDE-C7F5-48D6-BBBE-A76CB60AFAE7}" srcId="{17373494-C174-4BE8-AD0A-5708191685EB}" destId="{DCC0F0A9-A7BE-40DB-BCDB-E5E29CE2B4F3}" srcOrd="1" destOrd="0" parTransId="{C168230B-098D-498D-B8D8-08C35E6CD8D4}" sibTransId="{E3AD6DC6-6637-47FA-BE04-65A3FD129D3B}"/>
    <dgm:cxn modelId="{30827736-2C63-4BFB-9409-6E05DBCEEB49}" type="presOf" srcId="{0FC51EF4-E609-4C05-9C42-C9AD639BBD94}" destId="{3C4E333C-2259-429B-A63B-6209FFAE36DB}" srcOrd="0" destOrd="0" presId="urn:microsoft.com/office/officeart/2005/8/layout/hList1"/>
    <dgm:cxn modelId="{42B7DE22-F285-4A66-8648-DA6B4C1F65DF}" srcId="{0FC51EF4-E609-4C05-9C42-C9AD639BBD94}" destId="{17373494-C174-4BE8-AD0A-5708191685EB}" srcOrd="0" destOrd="0" parTransId="{0F6B1DB3-81B6-4AC2-9A32-A788D7B5E732}" sibTransId="{7F54BAE8-29DD-43D2-8D3D-9812D585D538}"/>
    <dgm:cxn modelId="{78192EBD-EFF7-4924-AB09-7BC3D340BEB0}" srcId="{52562360-32B4-4988-8BBC-552A265585DF}" destId="{34A5E4CE-798D-4E93-90DD-18C1A443D6E8}" srcOrd="1" destOrd="0" parTransId="{82C854FF-2802-4DDE-BFB3-DAF13BE36DCB}" sibTransId="{15058F58-5F71-4906-9FF7-F9561397C2C6}"/>
    <dgm:cxn modelId="{8C4B7B71-2A3B-4D96-8691-270373F4FB1B}" srcId="{17373494-C174-4BE8-AD0A-5708191685EB}" destId="{90C76F07-4AF4-4DE6-A986-D84F856AC407}" srcOrd="0" destOrd="0" parTransId="{EBF6661E-5E0A-4E18-B00F-97D73E2ABB01}" sibTransId="{33DACB75-B1BF-4FE3-9EA0-2B9E76383CEE}"/>
    <dgm:cxn modelId="{051ACFDA-EA19-48BB-9829-F839DEF31B60}" srcId="{0FC51EF4-E609-4C05-9C42-C9AD639BBD94}" destId="{C210BC59-D591-49B8-97BD-6269FD6D7E2C}" srcOrd="1" destOrd="0" parTransId="{8D008851-A8A1-46CA-9086-B7EE8331E932}" sibTransId="{BA02EC42-213D-409E-BCDB-F13449646865}"/>
    <dgm:cxn modelId="{66496F8E-4D80-4D95-A072-E9DEEFDCFA28}" srcId="{645DFA00-C6DF-4D13-9F8B-090502DE9390}" destId="{74B1BA89-40D5-47F4-8329-BECE5778C6AF}" srcOrd="0" destOrd="0" parTransId="{6BC415D2-6FB5-4A06-9DE1-9661BF176D89}" sibTransId="{77A199EC-7588-4A8E-8F69-763C208EC865}"/>
    <dgm:cxn modelId="{77E8CDAF-6EB0-48AF-BC60-FB7945AC2145}" srcId="{859468B5-7A3A-46DB-8419-B5D5BE0754ED}" destId="{751C58F4-F47A-4064-A036-3F825E226B08}" srcOrd="1" destOrd="0" parTransId="{48E4F499-DD78-4C6F-B244-CC16164FBEF0}" sibTransId="{AD497AE2-949E-4864-B81B-D3F333651CEB}"/>
    <dgm:cxn modelId="{67690476-796F-4A4F-B918-B4A9F2FD6596}" type="presOf" srcId="{001EAAFF-4659-4EAE-98D3-10F4636363BA}" destId="{71D9B0EF-E2A5-47AC-AE09-943BF35221C4}" srcOrd="0" destOrd="1" presId="urn:microsoft.com/office/officeart/2005/8/layout/hList1"/>
    <dgm:cxn modelId="{46D2F4C9-EA4F-4A71-BEA8-581116DC6385}" type="presOf" srcId="{859468B5-7A3A-46DB-8419-B5D5BE0754ED}" destId="{83349EA9-27BF-4681-B83E-5FC4B19C92CF}" srcOrd="0" destOrd="7" presId="urn:microsoft.com/office/officeart/2005/8/layout/hList1"/>
    <dgm:cxn modelId="{7FA741B2-3587-40EA-8A9E-03C1A16F683E}" srcId="{17373494-C174-4BE8-AD0A-5708191685EB}" destId="{BC649C75-8E09-4593-B20B-9A0A9BBED54D}" srcOrd="2" destOrd="0" parTransId="{D2DFC9FF-1E67-4B56-A8CF-A89D92EE78F0}" sibTransId="{6E38AD26-1358-4343-9C45-25F461340E57}"/>
    <dgm:cxn modelId="{D2EA33EE-3F1F-4917-8524-1882012AE19C}" type="presOf" srcId="{E5032803-419C-40B6-A2C2-B0BC8B375F2F}" destId="{87C4A136-CAEF-4ACB-9B9A-DC1E51850C6D}" srcOrd="0" destOrd="0" presId="urn:microsoft.com/office/officeart/2005/8/layout/hList1"/>
    <dgm:cxn modelId="{8251E753-73BC-4564-983C-F334769D4D1F}" srcId="{859468B5-7A3A-46DB-8419-B5D5BE0754ED}" destId="{A94D2B23-2BEE-418E-86C5-D9BAB230011F}" srcOrd="0" destOrd="0" parTransId="{DCC416D7-CBF8-44E9-8189-2AE02E49133A}" sibTransId="{0EE2BF03-FCE1-45C2-A3FE-7856C7D7C608}"/>
    <dgm:cxn modelId="{05CD04B4-BFCB-4AE6-B12E-E675C65A73C5}" type="presOf" srcId="{17373494-C174-4BE8-AD0A-5708191685EB}" destId="{83349EA9-27BF-4681-B83E-5FC4B19C92CF}" srcOrd="0" destOrd="0" presId="urn:microsoft.com/office/officeart/2005/8/layout/hList1"/>
    <dgm:cxn modelId="{16BF1EB5-620A-41B0-A2A1-D4A9B357EF28}" type="presOf" srcId="{52562360-32B4-4988-8BBC-552A265585DF}" destId="{9060A02A-7592-44B0-8BA0-7FF32B7667CB}" srcOrd="0" destOrd="0" presId="urn:microsoft.com/office/officeart/2005/8/layout/hList1"/>
    <dgm:cxn modelId="{F36CEB1D-AD54-48BC-AB58-674DD42E95DE}" type="presOf" srcId="{751C58F4-F47A-4064-A036-3F825E226B08}" destId="{83349EA9-27BF-4681-B83E-5FC4B19C92CF}" srcOrd="0" destOrd="9" presId="urn:microsoft.com/office/officeart/2005/8/layout/hList1"/>
    <dgm:cxn modelId="{F4768D98-A12A-41DC-A98E-1CC7054BBE62}" type="presOf" srcId="{A94D2B23-2BEE-418E-86C5-D9BAB230011F}" destId="{83349EA9-27BF-4681-B83E-5FC4B19C92CF}" srcOrd="0" destOrd="8" presId="urn:microsoft.com/office/officeart/2005/8/layout/hList1"/>
    <dgm:cxn modelId="{712F10CD-4C81-4852-AE13-CEDFF82F1711}" srcId="{0FC51EF4-E609-4C05-9C42-C9AD639BBD94}" destId="{859468B5-7A3A-46DB-8419-B5D5BE0754ED}" srcOrd="2" destOrd="0" parTransId="{4A9A23B8-732D-4E79-9D25-9F5BC731F0F4}" sibTransId="{9D5DC291-EFDB-4FE9-B2D7-FE3F36B3BD86}"/>
    <dgm:cxn modelId="{A0C9687E-8F3D-41C5-BBDA-468A46F465A7}" type="presOf" srcId="{90C76F07-4AF4-4DE6-A986-D84F856AC407}" destId="{83349EA9-27BF-4681-B83E-5FC4B19C92CF}" srcOrd="0" destOrd="1" presId="urn:microsoft.com/office/officeart/2005/8/layout/hList1"/>
    <dgm:cxn modelId="{684EBEBB-383A-4F1F-A39D-53F589620A12}" srcId="{74B1BA89-40D5-47F4-8329-BECE5778C6AF}" destId="{001EAAFF-4659-4EAE-98D3-10F4636363BA}" srcOrd="1" destOrd="0" parTransId="{257276FD-723A-4F67-9C3C-C22C373E8962}" sibTransId="{D4763CE1-44EE-4C92-A0D6-9E371B31AF4D}"/>
    <dgm:cxn modelId="{E64C0393-FB08-4290-B90B-EDC501BC97D7}" type="presOf" srcId="{34A5E4CE-798D-4E93-90DD-18C1A443D6E8}" destId="{87C4A136-CAEF-4ACB-9B9A-DC1E51850C6D}" srcOrd="0" destOrd="1" presId="urn:microsoft.com/office/officeart/2005/8/layout/hList1"/>
    <dgm:cxn modelId="{206DB1E3-5799-488F-827D-E9243B7B8A46}" type="presParOf" srcId="{723A4DFF-E2FB-48A9-B136-016B6410B40C}" destId="{EFB110A4-D666-473D-AFDF-208233C90BB4}" srcOrd="0" destOrd="0" presId="urn:microsoft.com/office/officeart/2005/8/layout/hList1"/>
    <dgm:cxn modelId="{69612B18-DE63-4C69-BCD5-B4443B0DFE88}" type="presParOf" srcId="{EFB110A4-D666-473D-AFDF-208233C90BB4}" destId="{B2CD8618-07F3-4ABA-B6CD-E9D3E021F90E}" srcOrd="0" destOrd="0" presId="urn:microsoft.com/office/officeart/2005/8/layout/hList1"/>
    <dgm:cxn modelId="{49806A8C-AE21-4363-B28D-551DC066EC0F}" type="presParOf" srcId="{EFB110A4-D666-473D-AFDF-208233C90BB4}" destId="{71D9B0EF-E2A5-47AC-AE09-943BF35221C4}" srcOrd="1" destOrd="0" presId="urn:microsoft.com/office/officeart/2005/8/layout/hList1"/>
    <dgm:cxn modelId="{629D83B3-6185-4BBE-8D56-410BCBCD5E0E}" type="presParOf" srcId="{723A4DFF-E2FB-48A9-B136-016B6410B40C}" destId="{7D67D2A1-1292-4966-AD94-12E79987F18D}" srcOrd="1" destOrd="0" presId="urn:microsoft.com/office/officeart/2005/8/layout/hList1"/>
    <dgm:cxn modelId="{E5EDAA47-FD57-4DAD-96E3-F8F993E00EB2}" type="presParOf" srcId="{723A4DFF-E2FB-48A9-B136-016B6410B40C}" destId="{99B34FEC-5450-42CE-A41B-6C832DC6A01F}" srcOrd="2" destOrd="0" presId="urn:microsoft.com/office/officeart/2005/8/layout/hList1"/>
    <dgm:cxn modelId="{E4B51161-3471-462E-BD88-D5B6AD4A8FB8}" type="presParOf" srcId="{99B34FEC-5450-42CE-A41B-6C832DC6A01F}" destId="{3C4E333C-2259-429B-A63B-6209FFAE36DB}" srcOrd="0" destOrd="0" presId="urn:microsoft.com/office/officeart/2005/8/layout/hList1"/>
    <dgm:cxn modelId="{04A2DB32-0B6A-434F-BDE3-DD4E220B8F8C}" type="presParOf" srcId="{99B34FEC-5450-42CE-A41B-6C832DC6A01F}" destId="{83349EA9-27BF-4681-B83E-5FC4B19C92CF}" srcOrd="1" destOrd="0" presId="urn:microsoft.com/office/officeart/2005/8/layout/hList1"/>
    <dgm:cxn modelId="{F29072E0-F33A-4321-BAFB-FD987AB0CA97}" type="presParOf" srcId="{723A4DFF-E2FB-48A9-B136-016B6410B40C}" destId="{E259CB64-2F9A-4754-A73B-36243249F009}" srcOrd="3" destOrd="0" presId="urn:microsoft.com/office/officeart/2005/8/layout/hList1"/>
    <dgm:cxn modelId="{762B1D11-5224-4FDE-9A0E-31C180D5BFF7}" type="presParOf" srcId="{723A4DFF-E2FB-48A9-B136-016B6410B40C}" destId="{49EAC779-1670-4FBF-9902-FD689F638618}" srcOrd="4" destOrd="0" presId="urn:microsoft.com/office/officeart/2005/8/layout/hList1"/>
    <dgm:cxn modelId="{E1C0D833-D8FB-43AA-8C9D-85DAC8B266FC}" type="presParOf" srcId="{49EAC779-1670-4FBF-9902-FD689F638618}" destId="{9060A02A-7592-44B0-8BA0-7FF32B7667CB}" srcOrd="0" destOrd="0" presId="urn:microsoft.com/office/officeart/2005/8/layout/hList1"/>
    <dgm:cxn modelId="{E2B35BA9-17BD-47D1-86E1-E70E52B69B06}" type="presParOf" srcId="{49EAC779-1670-4FBF-9902-FD689F638618}" destId="{87C4A136-CAEF-4ACB-9B9A-DC1E51850C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D6D67-82F4-4023-9B7B-868F8C8CA62E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6B3D15-48E6-4C70-84B4-44339DEF50CA}">
      <dgm:prSet phldrT="[Text]" custT="1"/>
      <dgm:spPr/>
      <dgm:t>
        <a:bodyPr/>
        <a:lstStyle/>
        <a:p>
          <a:r>
            <a:rPr lang="en-US" sz="2000" dirty="0" smtClean="0"/>
            <a:t>Computation Model</a:t>
          </a:r>
          <a:endParaRPr lang="en-US" sz="2000" dirty="0"/>
        </a:p>
      </dgm:t>
    </dgm:pt>
    <dgm:pt modelId="{36F32D63-AFC6-4FD4-BB3F-86C453738EBE}" type="parTrans" cxnId="{A2BDE399-086D-4294-9B17-751CCCCD7D44}">
      <dgm:prSet/>
      <dgm:spPr/>
      <dgm:t>
        <a:bodyPr/>
        <a:lstStyle/>
        <a:p>
          <a:endParaRPr lang="en-US"/>
        </a:p>
      </dgm:t>
    </dgm:pt>
    <dgm:pt modelId="{C7E97EEB-052C-4417-92D9-60ACACE4C58A}" type="sibTrans" cxnId="{A2BDE399-086D-4294-9B17-751CCCCD7D44}">
      <dgm:prSet custT="1"/>
      <dgm:spPr/>
      <dgm:t>
        <a:bodyPr/>
        <a:lstStyle/>
        <a:p>
          <a:endParaRPr lang="en-US" sz="3200"/>
        </a:p>
      </dgm:t>
    </dgm:pt>
    <dgm:pt modelId="{C2801B12-5233-49DC-B3C8-B4DACC75B575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n-US" sz="1400" dirty="0" smtClean="0"/>
            <a:t>Collective Communication Operations</a:t>
          </a:r>
          <a:endParaRPr lang="en-US" sz="1400" dirty="0"/>
        </a:p>
      </dgm:t>
    </dgm:pt>
    <dgm:pt modelId="{25E2C6AA-BBC1-4FEA-9A11-9CDA9D77464E}" type="parTrans" cxnId="{7F74AB47-E864-4BE1-BE98-9BCD8D3FF762}">
      <dgm:prSet/>
      <dgm:spPr/>
      <dgm:t>
        <a:bodyPr/>
        <a:lstStyle/>
        <a:p>
          <a:endParaRPr lang="en-US"/>
        </a:p>
      </dgm:t>
    </dgm:pt>
    <dgm:pt modelId="{4305B45B-6750-4A24-A7A8-429E26F130BA}" type="sibTrans" cxnId="{7F74AB47-E864-4BE1-BE98-9BCD8D3FF762}">
      <dgm:prSet/>
      <dgm:spPr/>
      <dgm:t>
        <a:bodyPr/>
        <a:lstStyle/>
        <a:p>
          <a:endParaRPr lang="en-US"/>
        </a:p>
      </dgm:t>
    </dgm:pt>
    <dgm:pt modelId="{906A7E9F-68BF-4A30-B7CF-9C3EFD5EC06B}">
      <dgm:prSet phldrT="[Text]" custT="1"/>
      <dgm:spPr/>
      <dgm:t>
        <a:bodyPr/>
        <a:lstStyle/>
        <a:p>
          <a:r>
            <a:rPr lang="en-US" sz="2000" dirty="0" smtClean="0"/>
            <a:t>Algorithm</a:t>
          </a:r>
          <a:endParaRPr lang="en-US" sz="2000" dirty="0"/>
        </a:p>
      </dgm:t>
    </dgm:pt>
    <dgm:pt modelId="{EB693875-B215-4438-866A-57D18DDE01A8}" type="parTrans" cxnId="{B221B6CA-48D0-41B7-90E4-2390B0D1A163}">
      <dgm:prSet/>
      <dgm:spPr/>
      <dgm:t>
        <a:bodyPr/>
        <a:lstStyle/>
        <a:p>
          <a:endParaRPr lang="en-US"/>
        </a:p>
      </dgm:t>
    </dgm:pt>
    <dgm:pt modelId="{50FEF774-1FFF-4B07-AF23-9097989CA28B}" type="sibTrans" cxnId="{B221B6CA-48D0-41B7-90E4-2390B0D1A163}">
      <dgm:prSet custT="1"/>
      <dgm:spPr/>
      <dgm:t>
        <a:bodyPr/>
        <a:lstStyle/>
        <a:p>
          <a:endParaRPr lang="en-US" sz="3200"/>
        </a:p>
      </dgm:t>
    </dgm:pt>
    <dgm:pt modelId="{33C968AF-2D52-4BE5-A425-7644A26639A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n-US" sz="1400" dirty="0" smtClean="0"/>
            <a:t>Load Balancing on Computation and Communication</a:t>
          </a:r>
          <a:endParaRPr lang="en-US" sz="1400" dirty="0"/>
        </a:p>
      </dgm:t>
    </dgm:pt>
    <dgm:pt modelId="{3B360946-F295-4C18-BAF3-D9F82F7DEA47}" type="parTrans" cxnId="{C6F0A0DC-829F-42C2-A1D5-FD1212D26CA9}">
      <dgm:prSet/>
      <dgm:spPr/>
      <dgm:t>
        <a:bodyPr/>
        <a:lstStyle/>
        <a:p>
          <a:endParaRPr lang="en-US"/>
        </a:p>
      </dgm:t>
    </dgm:pt>
    <dgm:pt modelId="{AC02D79D-D83A-40EC-817C-9B0699FB3785}" type="sibTrans" cxnId="{C6F0A0DC-829F-42C2-A1D5-FD1212D26CA9}">
      <dgm:prSet/>
      <dgm:spPr/>
      <dgm:t>
        <a:bodyPr/>
        <a:lstStyle/>
        <a:p>
          <a:endParaRPr lang="en-US"/>
        </a:p>
      </dgm:t>
    </dgm:pt>
    <dgm:pt modelId="{7B95CF8C-1484-4023-BD42-DAE7CD7BE40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System Optimization</a:t>
          </a:r>
          <a:endParaRPr lang="en-US" sz="1800" dirty="0"/>
        </a:p>
      </dgm:t>
    </dgm:pt>
    <dgm:pt modelId="{13A69427-C08B-4778-8CBE-62420B69B3BF}" type="parTrans" cxnId="{12C8B9D0-376F-4F15-82BF-CFF70316AF79}">
      <dgm:prSet/>
      <dgm:spPr/>
      <dgm:t>
        <a:bodyPr/>
        <a:lstStyle/>
        <a:p>
          <a:endParaRPr lang="en-US"/>
        </a:p>
      </dgm:t>
    </dgm:pt>
    <dgm:pt modelId="{B74D05BA-CA4F-4802-99FA-89CD7E20D1C3}" type="sibTrans" cxnId="{12C8B9D0-376F-4F15-82BF-CFF70316AF79}">
      <dgm:prSet/>
      <dgm:spPr/>
      <dgm:t>
        <a:bodyPr/>
        <a:lstStyle/>
        <a:p>
          <a:endParaRPr lang="en-US"/>
        </a:p>
      </dgm:t>
    </dgm:pt>
    <dgm:pt modelId="{13FAB510-46F4-4009-805A-F8E9DD30861C}">
      <dgm:prSet phldrT="[Text]" custT="1"/>
      <dgm:spPr/>
      <dgm:t>
        <a:bodyPr/>
        <a:lstStyle/>
        <a:p>
          <a:r>
            <a:rPr lang="en-US" sz="2000" dirty="0" smtClean="0"/>
            <a:t>Locking, Rotation, </a:t>
          </a:r>
          <a:r>
            <a:rPr lang="en-US" sz="2000" dirty="0" err="1" smtClean="0"/>
            <a:t>Allreduce</a:t>
          </a:r>
          <a:r>
            <a:rPr lang="en-US" sz="2000" dirty="0" smtClean="0"/>
            <a:t>, Asynchronous</a:t>
          </a:r>
          <a:endParaRPr lang="en-US" sz="2000" dirty="0"/>
        </a:p>
      </dgm:t>
    </dgm:pt>
    <dgm:pt modelId="{9188B71F-AE8E-430C-875B-99AF03BC4D83}" type="parTrans" cxnId="{36E9ADCC-4554-454C-BB05-8E3549AEFAE2}">
      <dgm:prSet/>
      <dgm:spPr/>
      <dgm:t>
        <a:bodyPr/>
        <a:lstStyle/>
        <a:p>
          <a:endParaRPr lang="en-US"/>
        </a:p>
      </dgm:t>
    </dgm:pt>
    <dgm:pt modelId="{59218353-BDFC-48AA-950E-590D4EEE750F}" type="sibTrans" cxnId="{36E9ADCC-4554-454C-BB05-8E3549AEFAE2}">
      <dgm:prSet/>
      <dgm:spPr/>
      <dgm:t>
        <a:bodyPr/>
        <a:lstStyle/>
        <a:p>
          <a:endParaRPr lang="en-US"/>
        </a:p>
      </dgm:t>
    </dgm:pt>
    <dgm:pt modelId="{A465491E-70BE-481E-AA44-44D737B3EB85}">
      <dgm:prSet phldrT="[Text]" custT="1"/>
      <dgm:spPr/>
      <dgm:t>
        <a:bodyPr/>
        <a:lstStyle/>
        <a:p>
          <a:r>
            <a:rPr lang="en-US" sz="1800" dirty="0" smtClean="0"/>
            <a:t>Expectation-Maximization, Gradient Optimization, Markov Chain Monte Carlo…</a:t>
          </a:r>
          <a:endParaRPr lang="en-US" sz="1800" dirty="0"/>
        </a:p>
      </dgm:t>
    </dgm:pt>
    <dgm:pt modelId="{7E1556E2-906F-4326-80D9-285A61CAB47E}" type="parTrans" cxnId="{8F2E4355-417C-4E4D-868B-F03F88192179}">
      <dgm:prSet/>
      <dgm:spPr/>
      <dgm:t>
        <a:bodyPr/>
        <a:lstStyle/>
        <a:p>
          <a:endParaRPr lang="en-US"/>
        </a:p>
      </dgm:t>
    </dgm:pt>
    <dgm:pt modelId="{9B5657E4-8A71-48D5-9D52-A6762A64C864}" type="sibTrans" cxnId="{8F2E4355-417C-4E4D-868B-F03F88192179}">
      <dgm:prSet/>
      <dgm:spPr/>
      <dgm:t>
        <a:bodyPr/>
        <a:lstStyle/>
        <a:p>
          <a:endParaRPr lang="en-US"/>
        </a:p>
      </dgm:t>
    </dgm:pt>
    <dgm:pt modelId="{838FF61B-8A41-4844-98B4-1873B347CCE9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n-US" sz="1400" dirty="0" smtClean="0"/>
            <a:t>Per-Thread Implementation</a:t>
          </a:r>
          <a:endParaRPr lang="en-US" sz="1400" dirty="0"/>
        </a:p>
      </dgm:t>
    </dgm:pt>
    <dgm:pt modelId="{23BC56B5-2ED0-490D-8DDA-F38E82DDD07E}" type="parTrans" cxnId="{AED9577B-A326-4E7E-8E66-AE133EC70BC7}">
      <dgm:prSet/>
      <dgm:spPr/>
      <dgm:t>
        <a:bodyPr/>
        <a:lstStyle/>
        <a:p>
          <a:endParaRPr lang="en-US"/>
        </a:p>
      </dgm:t>
    </dgm:pt>
    <dgm:pt modelId="{01F7F029-1C95-4508-BDC1-985B7305D32D}" type="sibTrans" cxnId="{AED9577B-A326-4E7E-8E66-AE133EC70BC7}">
      <dgm:prSet/>
      <dgm:spPr/>
      <dgm:t>
        <a:bodyPr/>
        <a:lstStyle/>
        <a:p>
          <a:endParaRPr lang="en-US"/>
        </a:p>
      </dgm:t>
    </dgm:pt>
    <dgm:pt modelId="{BBAFD829-CD5D-4516-BEEF-3CDC213DFEB0}">
      <dgm:prSet phldrT="[Text]" custT="1"/>
      <dgm:spPr/>
      <dgm:t>
        <a:bodyPr/>
        <a:lstStyle/>
        <a:p>
          <a:r>
            <a:rPr lang="en-US" sz="1800" dirty="0" smtClean="0"/>
            <a:t>Latent </a:t>
          </a:r>
          <a:r>
            <a:rPr lang="en-US" sz="1800" dirty="0" err="1" smtClean="0"/>
            <a:t>Dirichlet</a:t>
          </a:r>
          <a:r>
            <a:rPr lang="en-US" sz="1800" dirty="0" smtClean="0"/>
            <a:t> Allocation, Matrix Factorization,  Linear Regression…</a:t>
          </a:r>
          <a:endParaRPr lang="en-US" sz="1800" dirty="0"/>
        </a:p>
      </dgm:t>
    </dgm:pt>
    <dgm:pt modelId="{20323BC1-6892-4FBC-BF34-2FD7428CD480}">
      <dgm:prSet phldrT="[Text]" custT="1"/>
      <dgm:spPr/>
      <dgm:t>
        <a:bodyPr/>
        <a:lstStyle/>
        <a:p>
          <a:r>
            <a:rPr lang="en-US" sz="2000" dirty="0" smtClean="0"/>
            <a:t>Application</a:t>
          </a:r>
          <a:endParaRPr lang="en-US" sz="2000" dirty="0"/>
        </a:p>
      </dgm:t>
    </dgm:pt>
    <dgm:pt modelId="{9B786304-A1CD-4582-913C-8B4B48CD2914}" type="sibTrans" cxnId="{EC44DE2E-8009-45C0-818C-FAAD09204579}">
      <dgm:prSet custT="1"/>
      <dgm:spPr/>
      <dgm:t>
        <a:bodyPr/>
        <a:lstStyle/>
        <a:p>
          <a:endParaRPr lang="en-US" sz="3200"/>
        </a:p>
      </dgm:t>
    </dgm:pt>
    <dgm:pt modelId="{D6547BF3-D999-47BE-ABE6-42E9538AE897}" type="parTrans" cxnId="{EC44DE2E-8009-45C0-818C-FAAD09204579}">
      <dgm:prSet/>
      <dgm:spPr/>
      <dgm:t>
        <a:bodyPr/>
        <a:lstStyle/>
        <a:p>
          <a:endParaRPr lang="en-US"/>
        </a:p>
      </dgm:t>
    </dgm:pt>
    <dgm:pt modelId="{45CD05D0-00E6-41F7-86A5-D9608D5EE998}" type="sibTrans" cxnId="{6E38EEAC-D618-4601-9256-86AEAB43B485}">
      <dgm:prSet/>
      <dgm:spPr/>
      <dgm:t>
        <a:bodyPr/>
        <a:lstStyle/>
        <a:p>
          <a:endParaRPr lang="en-US"/>
        </a:p>
      </dgm:t>
    </dgm:pt>
    <dgm:pt modelId="{4BC1DACF-1970-43D5-B9B8-31822A71E047}" type="parTrans" cxnId="{6E38EEAC-D618-4601-9256-86AEAB43B485}">
      <dgm:prSet/>
      <dgm:spPr/>
      <dgm:t>
        <a:bodyPr/>
        <a:lstStyle/>
        <a:p>
          <a:endParaRPr lang="en-US"/>
        </a:p>
      </dgm:t>
    </dgm:pt>
    <dgm:pt modelId="{3C398C61-B0FB-4121-AD1F-A2B98EB7A0AB}" type="pres">
      <dgm:prSet presAssocID="{CF9D6D67-82F4-4023-9B7B-868F8C8CA62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7B782E-169F-4411-A739-06E962C919AD}" type="pres">
      <dgm:prSet presAssocID="{CF9D6D67-82F4-4023-9B7B-868F8C8CA62E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A203F99C-3318-4E18-9CAC-3BA039292315}" type="pres">
      <dgm:prSet presAssocID="{CF9D6D67-82F4-4023-9B7B-868F8C8CA62E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0CC3B-9737-48DD-8C6C-D33F43B2D0F5}" type="pres">
      <dgm:prSet presAssocID="{CF9D6D67-82F4-4023-9B7B-868F8C8CA62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7520A-2DC3-4416-9723-A8CAA9A712EF}" type="pres">
      <dgm:prSet presAssocID="{CF9D6D67-82F4-4023-9B7B-868F8C8CA62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486F8-2D8B-4F69-BF51-871529858FA1}" type="pres">
      <dgm:prSet presAssocID="{CF9D6D67-82F4-4023-9B7B-868F8C8CA62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1D085-E955-4955-9009-A1BA937EB2BA}" type="pres">
      <dgm:prSet presAssocID="{CF9D6D67-82F4-4023-9B7B-868F8C8CA62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78452-25F9-4765-AA29-00CB313F86B5}" type="pres">
      <dgm:prSet presAssocID="{CF9D6D67-82F4-4023-9B7B-868F8C8CA62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B265D-97D1-4346-8317-FDD357831221}" type="pres">
      <dgm:prSet presAssocID="{CF9D6D67-82F4-4023-9B7B-868F8C8CA62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8751F-C2A9-4BAE-A558-AC2BF20035E7}" type="pres">
      <dgm:prSet presAssocID="{CF9D6D67-82F4-4023-9B7B-868F8C8CA62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84B9F-CF9D-4675-985A-950535ED69ED}" type="pres">
      <dgm:prSet presAssocID="{CF9D6D67-82F4-4023-9B7B-868F8C8CA62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8DE06-87C4-4BBD-8427-6CCBD0337BA4}" type="pres">
      <dgm:prSet presAssocID="{CF9D6D67-82F4-4023-9B7B-868F8C8CA62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695DB-2F46-4EAF-B4CC-39B5B85AC5ED}" type="pres">
      <dgm:prSet presAssocID="{CF9D6D67-82F4-4023-9B7B-868F8C8CA62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5F4582-9905-4866-B2E5-006CD4111825}" type="presOf" srcId="{2D6B3D15-48E6-4C70-84B4-44339DEF50CA}" destId="{CBC7520A-2DC3-4416-9723-A8CAA9A712EF}" srcOrd="0" destOrd="0" presId="urn:microsoft.com/office/officeart/2005/8/layout/vProcess5"/>
    <dgm:cxn modelId="{12C8B9D0-376F-4F15-82BF-CFF70316AF79}" srcId="{CF9D6D67-82F4-4023-9B7B-868F8C8CA62E}" destId="{7B95CF8C-1484-4023-BD42-DAE7CD7BE404}" srcOrd="3" destOrd="0" parTransId="{13A69427-C08B-4778-8CBE-62420B69B3BF}" sibTransId="{B74D05BA-CA4F-4802-99FA-89CD7E20D1C3}"/>
    <dgm:cxn modelId="{7F76A13F-1F01-4CA1-B1E6-5AAD030BDF4F}" type="presOf" srcId="{906A7E9F-68BF-4A30-B7CF-9C3EFD5EC06B}" destId="{53684B9F-CF9D-4675-985A-950535ED69ED}" srcOrd="1" destOrd="0" presId="urn:microsoft.com/office/officeart/2005/8/layout/vProcess5"/>
    <dgm:cxn modelId="{E3843F03-C8C5-4DC6-866F-F2A062288BB1}" type="presOf" srcId="{2D6B3D15-48E6-4C70-84B4-44339DEF50CA}" destId="{9FF8DE06-87C4-4BBD-8427-6CCBD0337BA4}" srcOrd="1" destOrd="0" presId="urn:microsoft.com/office/officeart/2005/8/layout/vProcess5"/>
    <dgm:cxn modelId="{7F74AB47-E864-4BE1-BE98-9BCD8D3FF762}" srcId="{7B95CF8C-1484-4023-BD42-DAE7CD7BE404}" destId="{C2801B12-5233-49DC-B3C8-B4DACC75B575}" srcOrd="0" destOrd="0" parTransId="{25E2C6AA-BBC1-4FEA-9A11-9CDA9D77464E}" sibTransId="{4305B45B-6750-4A24-A7A8-429E26F130BA}"/>
    <dgm:cxn modelId="{E7A0E814-8015-4BFE-82EC-0A7E522F9D2D}" type="presOf" srcId="{906A7E9F-68BF-4A30-B7CF-9C3EFD5EC06B}" destId="{6B10CC3B-9737-48DD-8C6C-D33F43B2D0F5}" srcOrd="0" destOrd="0" presId="urn:microsoft.com/office/officeart/2005/8/layout/vProcess5"/>
    <dgm:cxn modelId="{5823CA76-FC8F-4892-90C9-BFD9AEC7A73D}" type="presOf" srcId="{13FAB510-46F4-4009-805A-F8E9DD30861C}" destId="{CBC7520A-2DC3-4416-9723-A8CAA9A712EF}" srcOrd="0" destOrd="1" presId="urn:microsoft.com/office/officeart/2005/8/layout/vProcess5"/>
    <dgm:cxn modelId="{1892D99A-B167-4C33-AC86-092D2F7115C7}" type="presOf" srcId="{7B95CF8C-1484-4023-BD42-DAE7CD7BE404}" destId="{197486F8-2D8B-4F69-BF51-871529858FA1}" srcOrd="0" destOrd="0" presId="urn:microsoft.com/office/officeart/2005/8/layout/vProcess5"/>
    <dgm:cxn modelId="{F8A33CBC-FA84-4CDB-A0F4-D520D3E72616}" type="presOf" srcId="{838FF61B-8A41-4844-98B4-1873B347CCE9}" destId="{61A695DB-2F46-4EAF-B4CC-39B5B85AC5ED}" srcOrd="1" destOrd="3" presId="urn:microsoft.com/office/officeart/2005/8/layout/vProcess5"/>
    <dgm:cxn modelId="{8F2E4355-417C-4E4D-868B-F03F88192179}" srcId="{906A7E9F-68BF-4A30-B7CF-9C3EFD5EC06B}" destId="{A465491E-70BE-481E-AA44-44D737B3EB85}" srcOrd="0" destOrd="0" parTransId="{7E1556E2-906F-4326-80D9-285A61CAB47E}" sibTransId="{9B5657E4-8A71-48D5-9D52-A6762A64C864}"/>
    <dgm:cxn modelId="{E132FFE3-9C6D-4870-85D0-6339D292F3AA}" type="presOf" srcId="{C2801B12-5233-49DC-B3C8-B4DACC75B575}" destId="{197486F8-2D8B-4F69-BF51-871529858FA1}" srcOrd="0" destOrd="1" presId="urn:microsoft.com/office/officeart/2005/8/layout/vProcess5"/>
    <dgm:cxn modelId="{3E4B9B3D-E81C-4E88-9062-D87B79A6C523}" type="presOf" srcId="{7B95CF8C-1484-4023-BD42-DAE7CD7BE404}" destId="{61A695DB-2F46-4EAF-B4CC-39B5B85AC5ED}" srcOrd="1" destOrd="0" presId="urn:microsoft.com/office/officeart/2005/8/layout/vProcess5"/>
    <dgm:cxn modelId="{EF755A3D-2551-41F7-A442-20EAD98D5EA0}" type="presOf" srcId="{20323BC1-6892-4FBC-BF34-2FD7428CD480}" destId="{A203F99C-3318-4E18-9CAC-3BA039292315}" srcOrd="0" destOrd="0" presId="urn:microsoft.com/office/officeart/2005/8/layout/vProcess5"/>
    <dgm:cxn modelId="{1D71151C-4487-4D52-9DDA-C74C4D21AEA8}" type="presOf" srcId="{838FF61B-8A41-4844-98B4-1873B347CCE9}" destId="{197486F8-2D8B-4F69-BF51-871529858FA1}" srcOrd="0" destOrd="3" presId="urn:microsoft.com/office/officeart/2005/8/layout/vProcess5"/>
    <dgm:cxn modelId="{36E9ADCC-4554-454C-BB05-8E3549AEFAE2}" srcId="{2D6B3D15-48E6-4C70-84B4-44339DEF50CA}" destId="{13FAB510-46F4-4009-805A-F8E9DD30861C}" srcOrd="0" destOrd="0" parTransId="{9188B71F-AE8E-430C-875B-99AF03BC4D83}" sibTransId="{59218353-BDFC-48AA-950E-590D4EEE750F}"/>
    <dgm:cxn modelId="{79D193D3-F60A-4608-97F4-9D5EBC609422}" type="presOf" srcId="{13FAB510-46F4-4009-805A-F8E9DD30861C}" destId="{9FF8DE06-87C4-4BBD-8427-6CCBD0337BA4}" srcOrd="1" destOrd="1" presId="urn:microsoft.com/office/officeart/2005/8/layout/vProcess5"/>
    <dgm:cxn modelId="{49001561-C6E4-4603-8269-CFA41A6BAF5E}" type="presOf" srcId="{CF9D6D67-82F4-4023-9B7B-868F8C8CA62E}" destId="{3C398C61-B0FB-4121-AD1F-A2B98EB7A0AB}" srcOrd="0" destOrd="0" presId="urn:microsoft.com/office/officeart/2005/8/layout/vProcess5"/>
    <dgm:cxn modelId="{AED9577B-A326-4E7E-8E66-AE133EC70BC7}" srcId="{7B95CF8C-1484-4023-BD42-DAE7CD7BE404}" destId="{838FF61B-8A41-4844-98B4-1873B347CCE9}" srcOrd="2" destOrd="0" parTransId="{23BC56B5-2ED0-490D-8DDA-F38E82DDD07E}" sibTransId="{01F7F029-1C95-4508-BDC1-985B7305D32D}"/>
    <dgm:cxn modelId="{EC44DE2E-8009-45C0-818C-FAAD09204579}" srcId="{CF9D6D67-82F4-4023-9B7B-868F8C8CA62E}" destId="{20323BC1-6892-4FBC-BF34-2FD7428CD480}" srcOrd="0" destOrd="0" parTransId="{D6547BF3-D999-47BE-ABE6-42E9538AE897}" sibTransId="{9B786304-A1CD-4582-913C-8B4B48CD2914}"/>
    <dgm:cxn modelId="{6E38EEAC-D618-4601-9256-86AEAB43B485}" srcId="{20323BC1-6892-4FBC-BF34-2FD7428CD480}" destId="{BBAFD829-CD5D-4516-BEEF-3CDC213DFEB0}" srcOrd="0" destOrd="0" parTransId="{4BC1DACF-1970-43D5-B9B8-31822A71E047}" sibTransId="{45CD05D0-00E6-41F7-86A5-D9608D5EE998}"/>
    <dgm:cxn modelId="{EF867475-3598-4465-BA20-5E3FC4205214}" type="presOf" srcId="{33C968AF-2D52-4BE5-A425-7644A26639AC}" destId="{61A695DB-2F46-4EAF-B4CC-39B5B85AC5ED}" srcOrd="1" destOrd="2" presId="urn:microsoft.com/office/officeart/2005/8/layout/vProcess5"/>
    <dgm:cxn modelId="{9D5B67EC-FF1D-4F04-8D34-8C374FDF40D0}" type="presOf" srcId="{C2801B12-5233-49DC-B3C8-B4DACC75B575}" destId="{61A695DB-2F46-4EAF-B4CC-39B5B85AC5ED}" srcOrd="1" destOrd="1" presId="urn:microsoft.com/office/officeart/2005/8/layout/vProcess5"/>
    <dgm:cxn modelId="{A8055233-C115-476B-A8AA-955A38E90205}" type="presOf" srcId="{50FEF774-1FFF-4B07-AF23-9097989CA28B}" destId="{6B578452-25F9-4765-AA29-00CB313F86B5}" srcOrd="0" destOrd="0" presId="urn:microsoft.com/office/officeart/2005/8/layout/vProcess5"/>
    <dgm:cxn modelId="{C984B5AE-28A4-4D3F-B144-5B876023F029}" type="presOf" srcId="{BBAFD829-CD5D-4516-BEEF-3CDC213DFEB0}" destId="{BB58751F-C2A9-4BAE-A558-AC2BF20035E7}" srcOrd="1" destOrd="1" presId="urn:microsoft.com/office/officeart/2005/8/layout/vProcess5"/>
    <dgm:cxn modelId="{D42F93BD-EA27-4D5A-9696-A36EAF4EA5E0}" type="presOf" srcId="{BBAFD829-CD5D-4516-BEEF-3CDC213DFEB0}" destId="{A203F99C-3318-4E18-9CAC-3BA039292315}" srcOrd="0" destOrd="1" presId="urn:microsoft.com/office/officeart/2005/8/layout/vProcess5"/>
    <dgm:cxn modelId="{B221B6CA-48D0-41B7-90E4-2390B0D1A163}" srcId="{CF9D6D67-82F4-4023-9B7B-868F8C8CA62E}" destId="{906A7E9F-68BF-4A30-B7CF-9C3EFD5EC06B}" srcOrd="1" destOrd="0" parTransId="{EB693875-B215-4438-866A-57D18DDE01A8}" sibTransId="{50FEF774-1FFF-4B07-AF23-9097989CA28B}"/>
    <dgm:cxn modelId="{C6F0A0DC-829F-42C2-A1D5-FD1212D26CA9}" srcId="{7B95CF8C-1484-4023-BD42-DAE7CD7BE404}" destId="{33C968AF-2D52-4BE5-A425-7644A26639AC}" srcOrd="1" destOrd="0" parTransId="{3B360946-F295-4C18-BAF3-D9F82F7DEA47}" sibTransId="{AC02D79D-D83A-40EC-817C-9B0699FB3785}"/>
    <dgm:cxn modelId="{9B6EAD84-B8A2-4F84-B37F-A8AE28F02376}" type="presOf" srcId="{A465491E-70BE-481E-AA44-44D737B3EB85}" destId="{6B10CC3B-9737-48DD-8C6C-D33F43B2D0F5}" srcOrd="0" destOrd="1" presId="urn:microsoft.com/office/officeart/2005/8/layout/vProcess5"/>
    <dgm:cxn modelId="{9F953EE1-AF61-48A7-92B0-D12FC5E0B3A7}" type="presOf" srcId="{C7E97EEB-052C-4417-92D9-60ACACE4C58A}" destId="{130B265D-97D1-4346-8317-FDD357831221}" srcOrd="0" destOrd="0" presId="urn:microsoft.com/office/officeart/2005/8/layout/vProcess5"/>
    <dgm:cxn modelId="{D8065D3E-9573-4F41-B955-F14F3AD93D0D}" type="presOf" srcId="{33C968AF-2D52-4BE5-A425-7644A26639AC}" destId="{197486F8-2D8B-4F69-BF51-871529858FA1}" srcOrd="0" destOrd="2" presId="urn:microsoft.com/office/officeart/2005/8/layout/vProcess5"/>
    <dgm:cxn modelId="{A5E941CF-73F0-447C-988B-404FF6E7B848}" type="presOf" srcId="{9B786304-A1CD-4582-913C-8B4B48CD2914}" destId="{B8E1D085-E955-4955-9009-A1BA937EB2BA}" srcOrd="0" destOrd="0" presId="urn:microsoft.com/office/officeart/2005/8/layout/vProcess5"/>
    <dgm:cxn modelId="{FAA38F10-172C-450C-8556-F30B2A61417C}" type="presOf" srcId="{A465491E-70BE-481E-AA44-44D737B3EB85}" destId="{53684B9F-CF9D-4675-985A-950535ED69ED}" srcOrd="1" destOrd="1" presId="urn:microsoft.com/office/officeart/2005/8/layout/vProcess5"/>
    <dgm:cxn modelId="{E383B989-CF96-4B6A-B995-1F12FE6D1F13}" type="presOf" srcId="{20323BC1-6892-4FBC-BF34-2FD7428CD480}" destId="{BB58751F-C2A9-4BAE-A558-AC2BF20035E7}" srcOrd="1" destOrd="0" presId="urn:microsoft.com/office/officeart/2005/8/layout/vProcess5"/>
    <dgm:cxn modelId="{A2BDE399-086D-4294-9B17-751CCCCD7D44}" srcId="{CF9D6D67-82F4-4023-9B7B-868F8C8CA62E}" destId="{2D6B3D15-48E6-4C70-84B4-44339DEF50CA}" srcOrd="2" destOrd="0" parTransId="{36F32D63-AFC6-4FD4-BB3F-86C453738EBE}" sibTransId="{C7E97EEB-052C-4417-92D9-60ACACE4C58A}"/>
    <dgm:cxn modelId="{8032F5B6-A36A-4D69-96F5-801F77BBEAE2}" type="presParOf" srcId="{3C398C61-B0FB-4121-AD1F-A2B98EB7A0AB}" destId="{F47B782E-169F-4411-A739-06E962C919AD}" srcOrd="0" destOrd="0" presId="urn:microsoft.com/office/officeart/2005/8/layout/vProcess5"/>
    <dgm:cxn modelId="{0B986133-1A84-442D-9DF8-5D35925B8423}" type="presParOf" srcId="{3C398C61-B0FB-4121-AD1F-A2B98EB7A0AB}" destId="{A203F99C-3318-4E18-9CAC-3BA039292315}" srcOrd="1" destOrd="0" presId="urn:microsoft.com/office/officeart/2005/8/layout/vProcess5"/>
    <dgm:cxn modelId="{00A217BE-1676-4C3F-85D5-4B22F7C69EE2}" type="presParOf" srcId="{3C398C61-B0FB-4121-AD1F-A2B98EB7A0AB}" destId="{6B10CC3B-9737-48DD-8C6C-D33F43B2D0F5}" srcOrd="2" destOrd="0" presId="urn:microsoft.com/office/officeart/2005/8/layout/vProcess5"/>
    <dgm:cxn modelId="{7499A25D-901D-407B-8FFE-92D2C14682AE}" type="presParOf" srcId="{3C398C61-B0FB-4121-AD1F-A2B98EB7A0AB}" destId="{CBC7520A-2DC3-4416-9723-A8CAA9A712EF}" srcOrd="3" destOrd="0" presId="urn:microsoft.com/office/officeart/2005/8/layout/vProcess5"/>
    <dgm:cxn modelId="{52EAF329-772C-4CC4-B673-BC44062215CE}" type="presParOf" srcId="{3C398C61-B0FB-4121-AD1F-A2B98EB7A0AB}" destId="{197486F8-2D8B-4F69-BF51-871529858FA1}" srcOrd="4" destOrd="0" presId="urn:microsoft.com/office/officeart/2005/8/layout/vProcess5"/>
    <dgm:cxn modelId="{6076CE27-1FC1-4A1A-9082-7308A34CD75C}" type="presParOf" srcId="{3C398C61-B0FB-4121-AD1F-A2B98EB7A0AB}" destId="{B8E1D085-E955-4955-9009-A1BA937EB2BA}" srcOrd="5" destOrd="0" presId="urn:microsoft.com/office/officeart/2005/8/layout/vProcess5"/>
    <dgm:cxn modelId="{1C79C564-027A-486F-9868-7B4870E4AA79}" type="presParOf" srcId="{3C398C61-B0FB-4121-AD1F-A2B98EB7A0AB}" destId="{6B578452-25F9-4765-AA29-00CB313F86B5}" srcOrd="6" destOrd="0" presId="urn:microsoft.com/office/officeart/2005/8/layout/vProcess5"/>
    <dgm:cxn modelId="{9B26E82B-1431-44A9-AF78-7E64116F3C90}" type="presParOf" srcId="{3C398C61-B0FB-4121-AD1F-A2B98EB7A0AB}" destId="{130B265D-97D1-4346-8317-FDD357831221}" srcOrd="7" destOrd="0" presId="urn:microsoft.com/office/officeart/2005/8/layout/vProcess5"/>
    <dgm:cxn modelId="{5359C4CC-FDAB-4902-AC2C-16C36E783BC8}" type="presParOf" srcId="{3C398C61-B0FB-4121-AD1F-A2B98EB7A0AB}" destId="{BB58751F-C2A9-4BAE-A558-AC2BF20035E7}" srcOrd="8" destOrd="0" presId="urn:microsoft.com/office/officeart/2005/8/layout/vProcess5"/>
    <dgm:cxn modelId="{DAB51245-BE62-4C9F-81DC-90341B6B5208}" type="presParOf" srcId="{3C398C61-B0FB-4121-AD1F-A2B98EB7A0AB}" destId="{53684B9F-CF9D-4675-985A-950535ED69ED}" srcOrd="9" destOrd="0" presId="urn:microsoft.com/office/officeart/2005/8/layout/vProcess5"/>
    <dgm:cxn modelId="{2CDAD862-1F41-47AF-B875-95B43B293F2F}" type="presParOf" srcId="{3C398C61-B0FB-4121-AD1F-A2B98EB7A0AB}" destId="{9FF8DE06-87C4-4BBD-8427-6CCBD0337BA4}" srcOrd="10" destOrd="0" presId="urn:microsoft.com/office/officeart/2005/8/layout/vProcess5"/>
    <dgm:cxn modelId="{F3A06E0F-45B8-4BED-AB58-AA453145C693}" type="presParOf" srcId="{3C398C61-B0FB-4121-AD1F-A2B98EB7A0AB}" destId="{61A695DB-2F46-4EAF-B4CC-39B5B85AC5E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D8618-07F3-4ABA-B6CD-E9D3E021F90E}">
      <dsp:nvSpPr>
        <dsp:cNvPr id="0" name=""/>
        <dsp:cNvSpPr/>
      </dsp:nvSpPr>
      <dsp:spPr>
        <a:xfrm>
          <a:off x="181675" y="196193"/>
          <a:ext cx="2922393" cy="5613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Scheduler</a:t>
          </a:r>
          <a:endParaRPr lang="en-US" sz="2400" b="1" kern="1200" dirty="0"/>
        </a:p>
      </dsp:txBody>
      <dsp:txXfrm>
        <a:off x="181675" y="196193"/>
        <a:ext cx="2922393" cy="561317"/>
      </dsp:txXfrm>
    </dsp:sp>
    <dsp:sp modelId="{71D9B0EF-E2A5-47AC-AE09-943BF35221C4}">
      <dsp:nvSpPr>
        <dsp:cNvPr id="0" name=""/>
        <dsp:cNvSpPr/>
      </dsp:nvSpPr>
      <dsp:spPr>
        <a:xfrm>
          <a:off x="181675" y="757511"/>
          <a:ext cx="2922393" cy="382555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 smtClean="0"/>
            <a:t>DynamicScheduler</a:t>
          </a:r>
          <a:endParaRPr lang="en-US" sz="2400" b="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 smtClean="0"/>
            <a:t>StaticScheduler</a:t>
          </a:r>
          <a:endParaRPr lang="en-US" sz="2400" b="0" kern="1200" dirty="0"/>
        </a:p>
      </dsp:txBody>
      <dsp:txXfrm>
        <a:off x="181675" y="757511"/>
        <a:ext cx="2922393" cy="3825552"/>
      </dsp:txXfrm>
    </dsp:sp>
    <dsp:sp modelId="{3C4E333C-2259-429B-A63B-6209FFAE36DB}">
      <dsp:nvSpPr>
        <dsp:cNvPr id="0" name=""/>
        <dsp:cNvSpPr/>
      </dsp:nvSpPr>
      <dsp:spPr>
        <a:xfrm>
          <a:off x="3344786" y="192272"/>
          <a:ext cx="4776523" cy="561317"/>
        </a:xfrm>
        <a:prstGeom prst="rect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3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Collective</a:t>
          </a:r>
          <a:endParaRPr lang="en-US" sz="2400" b="1" kern="1200" dirty="0"/>
        </a:p>
      </dsp:txBody>
      <dsp:txXfrm>
        <a:off x="3344786" y="192272"/>
        <a:ext cx="4776523" cy="561317"/>
      </dsp:txXfrm>
    </dsp:sp>
    <dsp:sp modelId="{83349EA9-27BF-4681-B83E-5FC4B19C92CF}">
      <dsp:nvSpPr>
        <dsp:cNvPr id="0" name=""/>
        <dsp:cNvSpPr/>
      </dsp:nvSpPr>
      <dsp:spPr>
        <a:xfrm>
          <a:off x="3347257" y="761050"/>
          <a:ext cx="4771638" cy="3841237"/>
        </a:xfrm>
        <a:prstGeom prst="rect">
          <a:avLst/>
        </a:prstGeom>
        <a:solidFill>
          <a:schemeClr val="accent3">
            <a:tint val="40000"/>
            <a:alpha val="90000"/>
            <a:hueOff val="5358426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6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smtClean="0"/>
            <a:t>MPI collective communication</a:t>
          </a:r>
          <a:endParaRPr lang="en-US" sz="2200" b="1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smtClean="0"/>
            <a:t>broadcast</a:t>
          </a:r>
          <a:endParaRPr lang="en-US" sz="2200" b="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smtClean="0"/>
            <a:t>reduce</a:t>
          </a:r>
          <a:endParaRPr lang="en-US" sz="2200" b="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err="1" smtClean="0"/>
            <a:t>allgather</a:t>
          </a:r>
          <a:endParaRPr lang="en-US" sz="2200" b="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err="1" smtClean="0"/>
            <a:t>allreduce</a:t>
          </a:r>
          <a:endParaRPr lang="en-US" sz="2200" b="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smtClean="0"/>
            <a:t>MapReduce “shuffle-reduce”</a:t>
          </a:r>
          <a:endParaRPr lang="en-US" sz="2200" b="1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 dirty="0" smtClean="0"/>
            <a:t>regroup with combine</a:t>
          </a:r>
          <a:endParaRPr lang="en-US" sz="2200" b="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smtClean="0"/>
            <a:t>Graph &amp; ML operations</a:t>
          </a:r>
          <a:endParaRPr lang="en-US" sz="2200" b="1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smtClean="0"/>
            <a:t>“push” &amp; “pull” model parameters</a:t>
          </a:r>
          <a:endParaRPr lang="en-US" sz="2200" b="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200" b="0" kern="1200" dirty="0" smtClean="0"/>
            <a:t>rotate global model parameters between workers</a:t>
          </a:r>
          <a:endParaRPr lang="en-US" sz="2200" b="0" kern="1200" dirty="0"/>
        </a:p>
      </dsp:txBody>
      <dsp:txXfrm>
        <a:off x="3347257" y="761050"/>
        <a:ext cx="4771638" cy="3841237"/>
      </dsp:txXfrm>
    </dsp:sp>
    <dsp:sp modelId="{9060A02A-7592-44B0-8BA0-7FF32B7667CB}">
      <dsp:nvSpPr>
        <dsp:cNvPr id="0" name=""/>
        <dsp:cNvSpPr/>
      </dsp:nvSpPr>
      <dsp:spPr>
        <a:xfrm>
          <a:off x="8338005" y="196193"/>
          <a:ext cx="2922393" cy="561317"/>
        </a:xfrm>
        <a:prstGeom prst="rect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6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Event Driven</a:t>
          </a:r>
          <a:endParaRPr lang="en-US" sz="2400" b="1" kern="1200" dirty="0"/>
        </a:p>
      </dsp:txBody>
      <dsp:txXfrm>
        <a:off x="8338005" y="196193"/>
        <a:ext cx="2922393" cy="561317"/>
      </dsp:txXfrm>
    </dsp:sp>
    <dsp:sp modelId="{87C4A136-CAEF-4ACB-9B9A-DC1E51850C6D}">
      <dsp:nvSpPr>
        <dsp:cNvPr id="0" name=""/>
        <dsp:cNvSpPr/>
      </dsp:nvSpPr>
      <dsp:spPr>
        <a:xfrm>
          <a:off x="8338005" y="757511"/>
          <a:ext cx="2922393" cy="3825552"/>
        </a:xfrm>
        <a:prstGeom prst="rect">
          <a:avLst/>
        </a:prstGeom>
        <a:solidFill>
          <a:schemeClr val="accent3">
            <a:tint val="40000"/>
            <a:alpha val="90000"/>
            <a:hueOff val="10716852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2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 smtClean="0"/>
            <a:t>getEvent</a:t>
          </a:r>
          <a:endParaRPr lang="en-US" sz="2400" b="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 smtClean="0"/>
            <a:t>waitEvent</a:t>
          </a:r>
          <a:endParaRPr lang="en-US" sz="2400" b="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 err="1" smtClean="0"/>
            <a:t>sendEvent</a:t>
          </a:r>
          <a:endParaRPr lang="en-US" sz="2400" b="0" kern="1200" dirty="0"/>
        </a:p>
      </dsp:txBody>
      <dsp:txXfrm>
        <a:off x="8338005" y="757511"/>
        <a:ext cx="2922393" cy="3825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3F99C-3318-4E18-9CAC-3BA039292315}">
      <dsp:nvSpPr>
        <dsp:cNvPr id="0" name=""/>
        <dsp:cNvSpPr/>
      </dsp:nvSpPr>
      <dsp:spPr>
        <a:xfrm>
          <a:off x="0" y="0"/>
          <a:ext cx="630936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Application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/>
            <a:t>Latent </a:t>
          </a:r>
          <a:r>
            <a:rPr lang="en-US" sz="1800" kern="1200" dirty="0" err="1" smtClean="0"/>
            <a:t>Dirichlet</a:t>
          </a:r>
          <a:r>
            <a:rPr lang="en-US" sz="1800" kern="1200" dirty="0" smtClean="0"/>
            <a:t> Allocation, Matrix Factorization,  Linear Regression…</a:t>
          </a:r>
          <a:endParaRPr lang="en-US" sz="1800" kern="1200" dirty="0"/>
        </a:p>
      </dsp:txBody>
      <dsp:txXfrm>
        <a:off x="28038" y="28038"/>
        <a:ext cx="5195473" cy="901218"/>
      </dsp:txXfrm>
    </dsp:sp>
    <dsp:sp modelId="{6B10CC3B-9737-48DD-8C6C-D33F43B2D0F5}">
      <dsp:nvSpPr>
        <dsp:cNvPr id="0" name=""/>
        <dsp:cNvSpPr/>
      </dsp:nvSpPr>
      <dsp:spPr>
        <a:xfrm>
          <a:off x="528408" y="1131347"/>
          <a:ext cx="6309360" cy="957294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Algorithm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smtClean="0"/>
            <a:t>Expectation-Maximization, Gradient Optimization, Markov Chain Monte Carlo…</a:t>
          </a:r>
          <a:endParaRPr lang="en-US" sz="1800" kern="1200" dirty="0"/>
        </a:p>
      </dsp:txBody>
      <dsp:txXfrm>
        <a:off x="556446" y="1159385"/>
        <a:ext cx="5102633" cy="901218"/>
      </dsp:txXfrm>
    </dsp:sp>
    <dsp:sp modelId="{CBC7520A-2DC3-4416-9723-A8CAA9A712EF}">
      <dsp:nvSpPr>
        <dsp:cNvPr id="0" name=""/>
        <dsp:cNvSpPr/>
      </dsp:nvSpPr>
      <dsp:spPr>
        <a:xfrm>
          <a:off x="1048931" y="2262695"/>
          <a:ext cx="6309360" cy="957294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Computation Model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Locking, Rotation, </a:t>
          </a:r>
          <a:r>
            <a:rPr lang="en-US" sz="2000" kern="1200" dirty="0" err="1" smtClean="0"/>
            <a:t>Allreduce</a:t>
          </a:r>
          <a:r>
            <a:rPr lang="en-US" sz="2000" kern="1200" dirty="0" smtClean="0"/>
            <a:t>, Asynchronous</a:t>
          </a:r>
          <a:endParaRPr lang="en-US" sz="2000" kern="1200" dirty="0"/>
        </a:p>
      </dsp:txBody>
      <dsp:txXfrm>
        <a:off x="1076969" y="2290733"/>
        <a:ext cx="5110520" cy="901218"/>
      </dsp:txXfrm>
    </dsp:sp>
    <dsp:sp modelId="{197486F8-2D8B-4F69-BF51-871529858FA1}">
      <dsp:nvSpPr>
        <dsp:cNvPr id="0" name=""/>
        <dsp:cNvSpPr/>
      </dsp:nvSpPr>
      <dsp:spPr>
        <a:xfrm>
          <a:off x="1577340" y="3394043"/>
          <a:ext cx="6309360" cy="957294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System Optimization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Collective Communication Operations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Load Balancing on Computation and Communication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Per-Thread Implementation</a:t>
          </a:r>
          <a:endParaRPr lang="en-US" sz="1400" kern="1200" dirty="0"/>
        </a:p>
      </dsp:txBody>
      <dsp:txXfrm>
        <a:off x="1605378" y="3422081"/>
        <a:ext cx="5102633" cy="901218"/>
      </dsp:txXfrm>
    </dsp:sp>
    <dsp:sp modelId="{B8E1D085-E955-4955-9009-A1BA937EB2BA}">
      <dsp:nvSpPr>
        <dsp:cNvPr id="0" name=""/>
        <dsp:cNvSpPr/>
      </dsp:nvSpPr>
      <dsp:spPr>
        <a:xfrm>
          <a:off x="568711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5827122" y="733200"/>
        <a:ext cx="342233" cy="468236"/>
      </dsp:txXfrm>
    </dsp:sp>
    <dsp:sp modelId="{6B578452-25F9-4765-AA29-00CB313F86B5}">
      <dsp:nvSpPr>
        <dsp:cNvPr id="0" name=""/>
        <dsp:cNvSpPr/>
      </dsp:nvSpPr>
      <dsp:spPr>
        <a:xfrm>
          <a:off x="6215527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695876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6355531" y="1864548"/>
        <a:ext cx="342233" cy="468236"/>
      </dsp:txXfrm>
    </dsp:sp>
    <dsp:sp modelId="{130B265D-97D1-4346-8317-FDD357831221}">
      <dsp:nvSpPr>
        <dsp:cNvPr id="0" name=""/>
        <dsp:cNvSpPr/>
      </dsp:nvSpPr>
      <dsp:spPr>
        <a:xfrm>
          <a:off x="6736049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2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6876053" y="2995896"/>
        <a:ext cx="342233" cy="46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F0B0F-09A5-4E1E-BD26-DC6555AA3FBB}" type="datetimeFigureOut">
              <a:rPr lang="en-US" smtClean="0"/>
              <a:pPr/>
              <a:t>10/1/17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A881B-2B13-4957-98B0-D797536C24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5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D254D-D6A8-4F03-A6BD-994C16793977}" type="datetimeFigureOut">
              <a:rPr lang="en-US" smtClean="0"/>
              <a:pPr/>
              <a:t>10/1/17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DB927-EBE1-49E2-8934-5881B376EE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58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08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56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214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71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326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67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425" algn="l" defTabSz="913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78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09517-7849-409A-9718-7F5EF4870DD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55588" y="881063"/>
            <a:ext cx="6846887" cy="3852862"/>
          </a:xfrm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8092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global model data should be word-topic matrix or topic-document matrix, </a:t>
            </a:r>
          </a:p>
        </p:txBody>
      </p:sp>
    </p:spTree>
    <p:extLst>
      <p:ext uri="{BB962C8B-B14F-4D97-AF65-F5344CB8AC3E}">
        <p14:creationId xmlns:p14="http://schemas.microsoft.com/office/powerpoint/2010/main" val="87292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AF46-25CC-458C-9F6F-FEB9EF0EFE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69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200" dirty="0" smtClean="0">
              <a:solidFill>
                <a:prstClr val="black"/>
              </a:solidFill>
              <a:latin typeface="Candara" pitchFamily="34" charset="0"/>
              <a:ea typeface="魏碑" charset="-122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dirty="0" smtClean="0">
                <a:solidFill>
                  <a:prstClr val="black"/>
                </a:solidFill>
                <a:latin typeface="Candara" pitchFamily="34" charset="0"/>
                <a:ea typeface="魏碑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469" y="433954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First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63878" y="437826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Third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84883" y="437826"/>
            <a:ext cx="3076414" cy="244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Second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240288" y="437778"/>
            <a:ext cx="2931348" cy="244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HARP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8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2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4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66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4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8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5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37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3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53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32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9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9" y="4406966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9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60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63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771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29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7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19" y="685800"/>
            <a:ext cx="5994401" cy="1219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83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68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04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8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0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3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2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8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37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65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83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1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00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10/1/17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lIns="91308" tIns="45660" rIns="91308" bIns="45660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4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3"/>
          <p:cNvSpPr>
            <a:spLocks noChangeAspect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2203" y="530694"/>
            <a:ext cx="10776032" cy="5737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2203" y="1156474"/>
            <a:ext cx="10776032" cy="53186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876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11165420" y="6491290"/>
            <a:ext cx="806977" cy="3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4" tIns="45653" rIns="91294" bIns="4565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"/>
            <a:ext cx="2133601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6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0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2801" y="6492933"/>
            <a:ext cx="28448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44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29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6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18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20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8" indent="0">
              <a:buNone/>
              <a:defRPr sz="1900" b="1"/>
            </a:lvl2pPr>
            <a:lvl3pPr marL="913108" indent="0">
              <a:buNone/>
              <a:defRPr sz="1900" b="1"/>
            </a:lvl3pPr>
            <a:lvl4pPr marL="1369656" indent="0">
              <a:buNone/>
              <a:defRPr sz="1700" b="1"/>
            </a:lvl4pPr>
            <a:lvl5pPr marL="1826214" indent="0">
              <a:buNone/>
              <a:defRPr sz="1700" b="1"/>
            </a:lvl5pPr>
            <a:lvl6pPr marL="2282771" indent="0">
              <a:buNone/>
              <a:defRPr sz="1700" b="1"/>
            </a:lvl6pPr>
            <a:lvl7pPr marL="2739326" indent="0">
              <a:buNone/>
              <a:defRPr sz="1700" b="1"/>
            </a:lvl7pPr>
            <a:lvl8pPr marL="3195867" indent="0">
              <a:buNone/>
              <a:defRPr sz="1700" b="1"/>
            </a:lvl8pPr>
            <a:lvl9pPr marL="365242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19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95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65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5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12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4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9" y="27465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54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14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740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1578" y="708275"/>
            <a:ext cx="9458036" cy="7582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1577" y="179506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911577" y="364164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11577" y="4353143"/>
            <a:ext cx="9144000" cy="11350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5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2203" y="530694"/>
            <a:ext cx="10776032" cy="5737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2203" y="1156474"/>
            <a:ext cx="10776032" cy="53186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3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394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46081" y="2341463"/>
            <a:ext cx="9144000" cy="11350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Email, website,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5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04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89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6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95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6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7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2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65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8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2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30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8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65"/>
            <a:ext cx="40116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7" y="273053"/>
            <a:ext cx="6815138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03"/>
            <a:ext cx="40116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3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774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558" indent="0">
              <a:buNone/>
              <a:defRPr sz="2800"/>
            </a:lvl2pPr>
            <a:lvl3pPr marL="913108" indent="0">
              <a:buNone/>
              <a:defRPr sz="2400"/>
            </a:lvl3pPr>
            <a:lvl4pPr marL="1369656" indent="0">
              <a:buNone/>
              <a:defRPr sz="1900"/>
            </a:lvl4pPr>
            <a:lvl5pPr marL="1826214" indent="0">
              <a:buNone/>
              <a:defRPr sz="1900"/>
            </a:lvl5pPr>
            <a:lvl6pPr marL="2282771" indent="0">
              <a:buNone/>
              <a:defRPr sz="1900"/>
            </a:lvl6pPr>
            <a:lvl7pPr marL="2739326" indent="0">
              <a:buNone/>
              <a:defRPr sz="1900"/>
            </a:lvl7pPr>
            <a:lvl8pPr marL="3195867" indent="0">
              <a:buNone/>
              <a:defRPr sz="1900"/>
            </a:lvl8pPr>
            <a:lvl9pPr marL="365242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8" indent="0">
              <a:buNone/>
              <a:defRPr sz="1200"/>
            </a:lvl2pPr>
            <a:lvl3pPr marL="913108" indent="0">
              <a:buNone/>
              <a:defRPr sz="900"/>
            </a:lvl3pPr>
            <a:lvl4pPr marL="1369656" indent="0">
              <a:buNone/>
              <a:defRPr sz="900"/>
            </a:lvl4pPr>
            <a:lvl5pPr marL="1826214" indent="0">
              <a:buNone/>
              <a:defRPr sz="900"/>
            </a:lvl5pPr>
            <a:lvl6pPr marL="2282771" indent="0">
              <a:buNone/>
              <a:defRPr sz="900"/>
            </a:lvl6pPr>
            <a:lvl7pPr marL="2739326" indent="0">
              <a:buNone/>
              <a:defRPr sz="900"/>
            </a:lvl7pPr>
            <a:lvl8pPr marL="3195867" indent="0">
              <a:buNone/>
              <a:defRPr sz="900"/>
            </a:lvl8pPr>
            <a:lvl9pPr marL="3652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9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theme" Target="../theme/theme6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EF09C-060A-4CE5-8713-36A46B5F6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7CD5-4AA7-4122-9B44-C9727DFE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-2036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6117970" y="6613952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HPC-ABDS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1556" y="6613952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94384" y="6613966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SPIDAL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0360" y="6613954"/>
            <a:ext cx="3076414" cy="244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Background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3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1E9A-82D5-48D9-8DC5-12A701E29959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4B07-0702-486D-B77B-E48541059A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-2036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-18226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Background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050024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202852" y="602088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SPIDAL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126438" y="602085"/>
            <a:ext cx="3076414" cy="24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HPC-ABDS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E5E1-0BBD-4765-AC05-DAB5DCD34C70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15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8DFD-7D10-4239-9CE9-6DCE44F4F8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6045203" y="602087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HPC-ABDS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968789" y="602089"/>
            <a:ext cx="3076414" cy="24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Applications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" y="602088"/>
            <a:ext cx="2968788" cy="2440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Background</a:t>
            </a:r>
            <a:endParaRPr lang="en-US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15590" y="607717"/>
            <a:ext cx="3076414" cy="24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8" tIns="45660" rIns="91308" bIns="45660"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SPIDAL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54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15"/>
            <a:ext cx="12192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85" y="4072"/>
            <a:ext cx="3556001" cy="4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1"/>
            <a:ext cx="1312984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447544"/>
            <a:ext cx="1244599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9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93" r:id="rId12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0"/>
            <a:ext cx="10972800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407"/>
            <a:ext cx="3860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308" tIns="45660" rIns="91308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5"/>
            <a:ext cx="2133601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1165420" y="6491290"/>
            <a:ext cx="806977" cy="3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4" tIns="45653" rIns="91294" bIns="4565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1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92" r:id="rId12"/>
  </p:sldLayoutIdLst>
  <p:txStyles>
    <p:titleStyle>
      <a:lvl1pPr algn="ctr" defTabSz="91310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9" indent="-342409" algn="l" defTabSz="91310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97" indent="-285348" algn="l" defTabSz="913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7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35" indent="-228279" algn="l" defTabSz="91310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2" indent="-228279" algn="l" defTabSz="91310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43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9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6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04" indent="-228279" algn="l" defTabSz="913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2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7DE35D-5DE1-42D1-8A19-07A3B10587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075AA4-2263-4643-89A5-42C2AD651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0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2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52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5.png"/><Relationship Id="rId3" Type="http://schemas.openxmlformats.org/officeDocument/2006/relationships/image" Target="../media/image1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salsahpc.indiana.edu/twister4azure/" TargetMode="External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52.xml"/><Relationship Id="rId2" Type="http://schemas.openxmlformats.org/officeDocument/2006/relationships/hyperlink" Target="http://www.iterativemapreduce.org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5.png"/><Relationship Id="rId3" Type="http://schemas.openxmlformats.org/officeDocument/2006/relationships/hyperlink" Target="https://www.slideshare.net/denisreimer/gartner-top-10-strategic-technology-trends-2016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21615" y="1883042"/>
            <a:ext cx="6689770" cy="1815761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  <a:cs typeface="Times New Roman" pitchFamily="18" charset="0"/>
              </a:rPr>
              <a:t>ORNL </a:t>
            </a:r>
            <a:r>
              <a:rPr lang="en-US" sz="3200" dirty="0" smtClean="0">
                <a:solidFill>
                  <a:schemeClr val="accent4"/>
                </a:solidFill>
                <a:cs typeface="Times New Roman" pitchFamily="18" charset="0"/>
              </a:rPr>
              <a:t>EE </a:t>
            </a:r>
            <a:r>
              <a:rPr lang="en-US" sz="3200" dirty="0" smtClean="0">
                <a:solidFill>
                  <a:schemeClr val="accent4"/>
                </a:solidFill>
                <a:cs typeface="Times New Roman" pitchFamily="18" charset="0"/>
              </a:rPr>
              <a:t>Cloud Computing Conference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October 2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2017</a:t>
            </a:r>
          </a:p>
          <a:p>
            <a:endParaRPr lang="en-US" sz="3200" dirty="0">
              <a:solidFill>
                <a:schemeClr val="accent4"/>
              </a:solidFill>
            </a:endParaRPr>
          </a:p>
          <a:p>
            <a:endParaRPr lang="en-US" sz="2400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3516944"/>
            <a:ext cx="12192000" cy="3617782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Judy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Qiu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400" b="1" kern="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cs typeface="Times New Roman" pitchFamily="18" charset="0"/>
              </a:rPr>
              <a:t>Intelligent Systems Engineering </a:t>
            </a:r>
            <a:r>
              <a:rPr lang="en-US" sz="2400" b="1" kern="0" dirty="0">
                <a:solidFill>
                  <a:schemeClr val="bg1"/>
                </a:solidFill>
                <a:cs typeface="Times New Roman" pitchFamily="18" charset="0"/>
              </a:rPr>
              <a:t>Department, Indiana University</a:t>
            </a:r>
          </a:p>
          <a:p>
            <a:pPr algn="ctr"/>
            <a:r>
              <a:rPr lang="en-US" sz="2400" b="1" kern="0" dirty="0" smtClean="0">
                <a:solidFill>
                  <a:schemeClr val="bg1"/>
                </a:solidFill>
                <a:cs typeface="Times New Roman" pitchFamily="18" charset="0"/>
              </a:rPr>
              <a:t>Email</a:t>
            </a:r>
            <a:r>
              <a:rPr lang="en-US" sz="2400" b="1" kern="0" dirty="0">
                <a:solidFill>
                  <a:schemeClr val="bg1"/>
                </a:solidFill>
                <a:cs typeface="Times New Roman" pitchFamily="18" charset="0"/>
              </a:rPr>
              <a:t>: xqiu@indiana.edu</a:t>
            </a:r>
          </a:p>
          <a:p>
            <a:r>
              <a:rPr lang="en-US" b="1" kern="0" dirty="0">
                <a:solidFill>
                  <a:schemeClr val="bg1"/>
                </a:solidFill>
                <a:cs typeface="Times New Roman" pitchFamily="18" charset="0"/>
              </a:rPr>
              <a:t> </a:t>
            </a:r>
          </a:p>
          <a:p>
            <a:pPr algn="ctr">
              <a:spcBef>
                <a:spcPct val="20000"/>
              </a:spcBef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6864" y="490117"/>
            <a:ext cx="11238271" cy="1574783"/>
          </a:xfrm>
        </p:spPr>
        <p:txBody>
          <a:bodyPr/>
          <a:lstStyle/>
          <a:p>
            <a:pPr algn="ctr"/>
            <a:r>
              <a:rPr lang="en-US" dirty="0" smtClean="0"/>
              <a:t>A High Performance Model-Centric Approach to Machine Learning Across Emerging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57" y="1585368"/>
            <a:ext cx="755142" cy="44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9" y="4161576"/>
            <a:ext cx="755142" cy="44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53" y="2862930"/>
            <a:ext cx="755142" cy="44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28" y="2181206"/>
            <a:ext cx="755142" cy="44246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141098" y="2623671"/>
            <a:ext cx="586861" cy="212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1431" y="1626505"/>
            <a:ext cx="6144685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1.      Introduction: HPC-ABDS, Harp (Hadoop plug in), DAAL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61431" y="2220786"/>
            <a:ext cx="3603669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srgbClr val="31859C"/>
                </a:solidFill>
              </a:rPr>
              <a:t>2.      Optimization Methodologies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6856" y="2888465"/>
            <a:ext cx="7941365" cy="384600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3.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Results (configuration, benchmark) 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030" y="3561878"/>
            <a:ext cx="364637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4.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Code Optimization Highlights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9793" y="4198125"/>
            <a:ext cx="366349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5.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Conclusions and Future 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1" y="3516073"/>
            <a:ext cx="755142" cy="4424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7631" y="403059"/>
            <a:ext cx="1965336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66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65"/>
          <p:cNvSpPr>
            <a:spLocks noGrp="1"/>
          </p:cNvSpPr>
          <p:nvPr>
            <p:ph idx="1"/>
          </p:nvPr>
        </p:nvSpPr>
        <p:spPr>
          <a:xfrm>
            <a:off x="7701554" y="1320023"/>
            <a:ext cx="3962400" cy="5153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Comparison of Reductions:</a:t>
            </a:r>
          </a:p>
          <a:p>
            <a:pPr marL="231775" indent="-231775"/>
            <a:r>
              <a:rPr lang="en-US" sz="2000" dirty="0" smtClean="0"/>
              <a:t>Separate </a:t>
            </a:r>
            <a:r>
              <a:rPr lang="en-US" sz="2000" dirty="0"/>
              <a:t>Map and Reduce Tasks</a:t>
            </a:r>
          </a:p>
          <a:p>
            <a:pPr marL="231775" indent="-231775"/>
            <a:r>
              <a:rPr lang="en-US" sz="2000" dirty="0" smtClean="0"/>
              <a:t>Switching </a:t>
            </a:r>
            <a:r>
              <a:rPr lang="en-US" sz="2000" dirty="0"/>
              <a:t>tasks is </a:t>
            </a:r>
            <a:r>
              <a:rPr lang="en-US" sz="2000" dirty="0" smtClean="0"/>
              <a:t>expensive</a:t>
            </a:r>
          </a:p>
          <a:p>
            <a:pPr marL="231775" indent="-231775"/>
            <a:r>
              <a:rPr lang="en-US" sz="2000" dirty="0"/>
              <a:t>MPI only has one sets of tasks for map and reduce</a:t>
            </a:r>
          </a:p>
          <a:p>
            <a:pPr marL="231775" indent="-231775"/>
            <a:r>
              <a:rPr lang="en-US" sz="2000" dirty="0" smtClean="0"/>
              <a:t>MPI </a:t>
            </a:r>
            <a:r>
              <a:rPr lang="en-US" sz="2000" dirty="0"/>
              <a:t>achieves </a:t>
            </a:r>
            <a:r>
              <a:rPr lang="en-US" sz="2000" dirty="0" err="1"/>
              <a:t>AllReduce</a:t>
            </a:r>
            <a:r>
              <a:rPr lang="en-US" sz="2000" dirty="0"/>
              <a:t> by interleaving multiple binary </a:t>
            </a:r>
            <a:r>
              <a:rPr lang="en-US" sz="2000" dirty="0" smtClean="0"/>
              <a:t>trees</a:t>
            </a:r>
          </a:p>
          <a:p>
            <a:pPr marL="231775" indent="-231775"/>
            <a:r>
              <a:rPr lang="en-US" sz="2000" dirty="0"/>
              <a:t>MPI gets efficiency by using shared memory intra-node (e.g. multi-/</a:t>
            </a:r>
            <a:r>
              <a:rPr lang="en-US" sz="2000" dirty="0" err="1"/>
              <a:t>manycore</a:t>
            </a:r>
            <a:r>
              <a:rPr lang="en-US" sz="2000" dirty="0"/>
              <a:t>, GPU)</a:t>
            </a:r>
          </a:p>
          <a:p>
            <a:pPr marL="231775" indent="-231775"/>
            <a:endParaRPr lang="en-US" sz="2000" dirty="0"/>
          </a:p>
          <a:p>
            <a:pPr marL="231775" indent="-231775"/>
            <a:endParaRPr lang="en-US" sz="2000" dirty="0"/>
          </a:p>
        </p:txBody>
      </p:sp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576739" y="-26640"/>
            <a:ext cx="10972800" cy="1143001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General Reduction in Hadoop, Spark, </a:t>
            </a:r>
            <a:r>
              <a:rPr lang="en-US" sz="3200" b="1" dirty="0" err="1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Flink</a:t>
            </a:r>
            <a:endParaRPr lang="en-US" sz="32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931" y="1165493"/>
            <a:ext cx="15566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Map Tasks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706057" y="1571275"/>
            <a:ext cx="6693226" cy="4521674"/>
            <a:chOff x="1713128" y="1091745"/>
            <a:chExt cx="5888176" cy="4521674"/>
          </a:xfrm>
        </p:grpSpPr>
        <p:sp>
          <p:nvSpPr>
            <p:cNvPr id="42" name="Oval 41"/>
            <p:cNvSpPr/>
            <p:nvPr/>
          </p:nvSpPr>
          <p:spPr>
            <a:xfrm>
              <a:off x="1713128" y="1091745"/>
              <a:ext cx="736846" cy="7368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713128" y="2593551"/>
              <a:ext cx="736846" cy="7368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713128" y="4095357"/>
              <a:ext cx="736846" cy="7368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32929" y="3181711"/>
              <a:ext cx="736846" cy="7368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/>
            <p:cNvCxnSpPr>
              <a:stCxn id="42" idx="6"/>
              <a:endCxn id="45" idx="2"/>
            </p:cNvCxnSpPr>
            <p:nvPr/>
          </p:nvCxnSpPr>
          <p:spPr>
            <a:xfrm>
              <a:off x="2449974" y="1460168"/>
              <a:ext cx="1382955" cy="2089966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/>
            <p:cNvCxnSpPr>
              <a:stCxn id="43" idx="6"/>
              <a:endCxn id="45" idx="2"/>
            </p:cNvCxnSpPr>
            <p:nvPr/>
          </p:nvCxnSpPr>
          <p:spPr>
            <a:xfrm>
              <a:off x="2449974" y="2961974"/>
              <a:ext cx="1382955" cy="588160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/>
            <p:cNvCxnSpPr>
              <a:stCxn id="44" idx="6"/>
              <a:endCxn id="45" idx="2"/>
            </p:cNvCxnSpPr>
            <p:nvPr/>
          </p:nvCxnSpPr>
          <p:spPr>
            <a:xfrm flipV="1">
              <a:off x="2449974" y="3550134"/>
              <a:ext cx="1382955" cy="913646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Connector 48"/>
            <p:cNvCxnSpPr>
              <a:stCxn id="44" idx="0"/>
              <a:endCxn id="43" idx="4"/>
            </p:cNvCxnSpPr>
            <p:nvPr/>
          </p:nvCxnSpPr>
          <p:spPr>
            <a:xfrm flipV="1">
              <a:off x="2081551" y="3330397"/>
              <a:ext cx="0" cy="76496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 flipV="1">
              <a:off x="2081551" y="1828591"/>
              <a:ext cx="0" cy="76496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3639025" y="1443870"/>
              <a:ext cx="154902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i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Reduce Tasks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3837623" y="2002745"/>
              <a:ext cx="736846" cy="7368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Straight Arrow Connector 54"/>
            <p:cNvCxnSpPr>
              <a:stCxn id="42" idx="6"/>
              <a:endCxn id="54" idx="2"/>
            </p:cNvCxnSpPr>
            <p:nvPr/>
          </p:nvCxnSpPr>
          <p:spPr>
            <a:xfrm>
              <a:off x="2449974" y="1460168"/>
              <a:ext cx="1387649" cy="911000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Straight Arrow Connector 55"/>
            <p:cNvCxnSpPr>
              <a:stCxn id="43" idx="6"/>
              <a:endCxn id="54" idx="2"/>
            </p:cNvCxnSpPr>
            <p:nvPr/>
          </p:nvCxnSpPr>
          <p:spPr>
            <a:xfrm flipV="1">
              <a:off x="2449974" y="2371168"/>
              <a:ext cx="1387649" cy="590806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Straight Arrow Connector 56"/>
            <p:cNvCxnSpPr>
              <a:stCxn id="44" idx="6"/>
              <a:endCxn id="54" idx="2"/>
            </p:cNvCxnSpPr>
            <p:nvPr/>
          </p:nvCxnSpPr>
          <p:spPr>
            <a:xfrm flipV="1">
              <a:off x="2449974" y="2371168"/>
              <a:ext cx="1387649" cy="2092612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2690188" y="4463780"/>
              <a:ext cx="1418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Output partitioned with Key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37904" y="2397154"/>
              <a:ext cx="2863400" cy="321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0" dirty="0">
                  <a:latin typeface="Calibri" panose="020F0502020204030204" pitchFamily="34" charset="0"/>
                </a:rPr>
                <a:t>Follow by </a:t>
              </a:r>
              <a:r>
                <a:rPr lang="en-US" b="1" i="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Broadcast </a:t>
              </a:r>
              <a:r>
                <a:rPr lang="en-US" b="1" i="0" dirty="0">
                  <a:latin typeface="Calibri" panose="020F0502020204030204" pitchFamily="34" charset="0"/>
                </a:rPr>
                <a:t>for </a:t>
              </a:r>
              <a:r>
                <a:rPr lang="en-US" b="1" i="0" dirty="0" err="1">
                  <a:latin typeface="Calibri" panose="020F0502020204030204" pitchFamily="34" charset="0"/>
                </a:rPr>
                <a:t>AllReduce</a:t>
              </a:r>
              <a:r>
                <a:rPr lang="en-US" b="1" i="0" dirty="0">
                  <a:latin typeface="Calibri" panose="020F0502020204030204" pitchFamily="34" charset="0"/>
                </a:rPr>
                <a:t> which is </a:t>
              </a:r>
              <a:r>
                <a:rPr lang="en-US" b="1" i="0" dirty="0" smtClean="0">
                  <a:latin typeface="Calibri" panose="020F0502020204030204" pitchFamily="34" charset="0"/>
                </a:rPr>
                <a:t>a common approach to support iterative algorithms</a:t>
              </a:r>
            </a:p>
            <a:p>
              <a:endParaRPr lang="en-US" b="1" dirty="0">
                <a:latin typeface="Calibri" panose="020F0502020204030204" pitchFamily="34" charset="0"/>
              </a:endParaRPr>
            </a:p>
            <a:p>
              <a:r>
                <a:rPr lang="en-US" sz="1800" i="0" dirty="0" smtClean="0">
                  <a:latin typeface="Calibri" panose="020F0502020204030204" pitchFamily="34" charset="0"/>
                </a:rPr>
                <a:t>For example</a:t>
              </a:r>
              <a:r>
                <a:rPr lang="en-US" sz="1800" dirty="0">
                  <a:latin typeface="Calibri" panose="020F0502020204030204" pitchFamily="34" charset="0"/>
                </a:rPr>
                <a:t>, paper [7] </a:t>
              </a:r>
              <a:r>
                <a:rPr lang="en-US" sz="1800" dirty="0" smtClean="0">
                  <a:latin typeface="Calibri" panose="020F0502020204030204" pitchFamily="34" charset="0"/>
                </a:rPr>
                <a:t>10 learning algorithms can </a:t>
              </a:r>
              <a:r>
                <a:rPr lang="en-US" sz="1800" dirty="0">
                  <a:latin typeface="Calibri" panose="020F0502020204030204" pitchFamily="34" charset="0"/>
                </a:rPr>
                <a:t>be written in a certain “summation form,” which allows them to be easily </a:t>
              </a:r>
              <a:r>
                <a:rPr lang="en-US" sz="1800" dirty="0" smtClean="0">
                  <a:latin typeface="Calibri" panose="020F0502020204030204" pitchFamily="34" charset="0"/>
                </a:rPr>
                <a:t>parallelized on </a:t>
              </a:r>
              <a:r>
                <a:rPr lang="en-US" sz="1800" dirty="0">
                  <a:latin typeface="Calibri" panose="020F0502020204030204" pitchFamily="34" charset="0"/>
                </a:rPr>
                <a:t>multicore </a:t>
              </a:r>
              <a:r>
                <a:rPr lang="en-US" sz="1800" dirty="0" smtClean="0">
                  <a:latin typeface="Calibri" panose="020F0502020204030204" pitchFamily="34" charset="0"/>
                </a:rPr>
                <a:t>computers.</a:t>
              </a:r>
              <a:endParaRPr lang="en-US" sz="1800" i="0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58262" y="6305414"/>
            <a:ext cx="9942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[7] Cheng-Tao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Chu, Sang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Kyun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Kim, Yi-An Lin,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YuanYuan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Yu, Gary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Bradski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Andrew Y. Ng and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Kunle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Olukotun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Map-Reduce for Machine Learning on Multicore,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NIPS 19 2007.</a:t>
            </a:r>
          </a:p>
        </p:txBody>
      </p:sp>
    </p:spTree>
    <p:extLst>
      <p:ext uri="{BB962C8B-B14F-4D97-AF65-F5344CB8AC3E}">
        <p14:creationId xmlns:p14="http://schemas.microsoft.com/office/powerpoint/2010/main" val="7992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1666"/>
            <a:ext cx="12191999" cy="753134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HPC Runtime versus ABDS distributed Computing Model on Data Analytics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29" y="2009178"/>
            <a:ext cx="7416800" cy="4522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201" y="1177899"/>
            <a:ext cx="758838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8225" y="1077871"/>
            <a:ext cx="7646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Hadoop writes to disk and is slowest; Spark and Flink spawn many processes and do not support </a:t>
            </a:r>
            <a:r>
              <a:rPr lang="en-US" sz="1600" dirty="0" err="1"/>
              <a:t>allreduce</a:t>
            </a:r>
            <a:r>
              <a:rPr lang="en-US" sz="1600" dirty="0"/>
              <a:t> directly; MPI does in-place combined reduce/broadcast</a:t>
            </a:r>
          </a:p>
        </p:txBody>
      </p:sp>
    </p:spTree>
    <p:extLst>
      <p:ext uri="{BB962C8B-B14F-4D97-AF65-F5344CB8AC3E}">
        <p14:creationId xmlns:p14="http://schemas.microsoft.com/office/powerpoint/2010/main" val="41378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294" y="666366"/>
            <a:ext cx="12107864" cy="61277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/>
          <a:p>
            <a:pPr lvl="1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Why Collective Communications for Big Data Processing?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7943" y="1584929"/>
            <a:ext cx="10505352" cy="4576763"/>
          </a:xfrm>
        </p:spPr>
        <p:txBody>
          <a:bodyPr>
            <a:normAutofit/>
          </a:bodyPr>
          <a:lstStyle/>
          <a:p>
            <a:r>
              <a:rPr lang="en-US" sz="2400" b="1" dirty="0"/>
              <a:t>Collective Communication and Data Abstractions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Optimization of global model synchronization</a:t>
            </a:r>
          </a:p>
          <a:p>
            <a:pPr lvl="2">
              <a:buSzPct val="60000"/>
              <a:buFont typeface="Courier New" pitchFamily="49" charset="0"/>
              <a:buChar char="o"/>
            </a:pPr>
            <a:r>
              <a:rPr lang="en-US" sz="2000" dirty="0" smtClean="0"/>
              <a:t>ML algorithms: convergence vs. consistency</a:t>
            </a:r>
          </a:p>
          <a:p>
            <a:pPr lvl="2">
              <a:buSzPct val="60000"/>
              <a:buFont typeface="Courier New" pitchFamily="49" charset="0"/>
              <a:buChar char="o"/>
            </a:pPr>
            <a:r>
              <a:rPr lang="en-US" sz="2000" dirty="0" smtClean="0"/>
              <a:t>Model updates can be out of order </a:t>
            </a:r>
            <a:endParaRPr lang="en-US" sz="2000" dirty="0"/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/>
              <a:t>Hierarchical data abstractions and </a:t>
            </a:r>
            <a:r>
              <a:rPr lang="en-US" sz="2400" dirty="0" smtClean="0"/>
              <a:t>operations</a:t>
            </a:r>
          </a:p>
          <a:p>
            <a:r>
              <a:rPr lang="en-US" sz="2400" b="1" dirty="0" smtClean="0"/>
              <a:t>Map-Collective Programming Model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Extended </a:t>
            </a:r>
            <a:r>
              <a:rPr lang="en-US" sz="2400" dirty="0"/>
              <a:t>from MapReduce model to support collective communications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BSP </a:t>
            </a:r>
            <a:r>
              <a:rPr lang="en-US" sz="2400" dirty="0"/>
              <a:t>parallelism </a:t>
            </a:r>
            <a:r>
              <a:rPr lang="en-US" sz="2400" dirty="0" smtClean="0"/>
              <a:t>at </a:t>
            </a:r>
            <a:r>
              <a:rPr lang="en-US" sz="2400" dirty="0"/>
              <a:t>Inter-node vs. </a:t>
            </a:r>
            <a:r>
              <a:rPr lang="en-US" sz="2400" dirty="0" smtClean="0"/>
              <a:t>Intra-node levels </a:t>
            </a:r>
          </a:p>
          <a:p>
            <a:r>
              <a:rPr lang="en-US" sz="2400" b="1" dirty="0" smtClean="0"/>
              <a:t>Harp Implementation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en-US" sz="2400" dirty="0" smtClean="0"/>
              <a:t>A </a:t>
            </a:r>
            <a:r>
              <a:rPr lang="en-US" sz="2400" dirty="0"/>
              <a:t>plug-in to </a:t>
            </a:r>
            <a:r>
              <a:rPr lang="en-US" sz="2400" dirty="0" smtClean="0"/>
              <a:t>Hadoop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228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20" y="-146470"/>
            <a:ext cx="10972800" cy="1143001"/>
          </a:xfrm>
        </p:spPr>
        <p:txBody>
          <a:bodyPr>
            <a:normAutofit/>
          </a:bodyPr>
          <a:lstStyle/>
          <a:p>
            <a:r>
              <a:rPr lang="en-US" sz="32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APIs</a:t>
            </a:r>
            <a:endParaRPr lang="en-US" sz="32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092082"/>
              </p:ext>
            </p:extLst>
          </p:nvPr>
        </p:nvGraphicFramePr>
        <p:xfrm>
          <a:off x="372976" y="1212467"/>
          <a:ext cx="11466096" cy="477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0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21" y="372978"/>
            <a:ext cx="10972800" cy="1143001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Collective Communication Operations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6" y="1419726"/>
            <a:ext cx="11357810" cy="493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4" y="1064736"/>
            <a:ext cx="90201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892655" y="2760942"/>
            <a:ext cx="622241" cy="468236"/>
            <a:chOff x="5687118" y="733200"/>
            <a:chExt cx="622241" cy="622241"/>
          </a:xfrm>
        </p:grpSpPr>
        <p:sp>
          <p:nvSpPr>
            <p:cNvPr id="15" name="Down Arrow 14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892656" y="1640394"/>
            <a:ext cx="622241" cy="468236"/>
            <a:chOff x="5687118" y="733200"/>
            <a:chExt cx="622241" cy="622241"/>
          </a:xfrm>
        </p:grpSpPr>
        <p:sp>
          <p:nvSpPr>
            <p:cNvPr id="9" name="Down Arrow 8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1" y="0"/>
            <a:ext cx="10972800" cy="1143001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  <a:sym typeface="+mn-ea"/>
              </a:rPr>
              <a:t>Taxonomy for Machine Learning Algorithms</a:t>
            </a:r>
            <a:endParaRPr lang="en-US" sz="33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/>
        </p:nvSpPr>
        <p:spPr>
          <a:xfrm>
            <a:off x="1572124" y="4550602"/>
            <a:ext cx="9881937" cy="212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Optimization </a:t>
            </a:r>
            <a:r>
              <a:rPr lang="en-US" sz="2000" dirty="0" smtClean="0">
                <a:solidFill>
                  <a:prstClr val="black"/>
                </a:solidFill>
              </a:rPr>
              <a:t>and related issues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Task level only can't </a:t>
            </a:r>
            <a:r>
              <a:rPr lang="en-US" sz="2000" dirty="0" smtClean="0">
                <a:solidFill>
                  <a:prstClr val="black"/>
                </a:solidFill>
              </a:rPr>
              <a:t>capture </a:t>
            </a:r>
            <a:r>
              <a:rPr lang="en-US" sz="2000" dirty="0">
                <a:solidFill>
                  <a:prstClr val="black"/>
                </a:solidFill>
              </a:rPr>
              <a:t>the traits of  computation 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sz="2000" dirty="0" smtClean="0">
                <a:solidFill>
                  <a:prstClr val="black"/>
                </a:solidFill>
              </a:rPr>
              <a:t>Model </a:t>
            </a:r>
            <a:r>
              <a:rPr sz="2000" dirty="0">
                <a:solidFill>
                  <a:prstClr val="black"/>
                </a:solidFill>
              </a:rPr>
              <a:t>is the key for iterative </a:t>
            </a:r>
            <a:r>
              <a:rPr sz="2000" dirty="0" smtClean="0">
                <a:solidFill>
                  <a:prstClr val="black"/>
                </a:solidFill>
              </a:rPr>
              <a:t>algorithms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  <a:r>
              <a:rPr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The</a:t>
            </a:r>
            <a:r>
              <a:rPr sz="2000" dirty="0" smtClean="0">
                <a:solidFill>
                  <a:prstClr val="black"/>
                </a:solidFill>
              </a:rPr>
              <a:t> structure</a:t>
            </a:r>
            <a:r>
              <a:rPr lang="en-US" sz="2000" dirty="0" smtClean="0">
                <a:solidFill>
                  <a:prstClr val="black"/>
                </a:solidFill>
              </a:rPr>
              <a:t> (</a:t>
            </a:r>
            <a:r>
              <a:rPr sz="2000" dirty="0" smtClean="0">
                <a:solidFill>
                  <a:prstClr val="black"/>
                </a:solidFill>
              </a:rPr>
              <a:t>e.g. </a:t>
            </a:r>
            <a:r>
              <a:rPr sz="2000" dirty="0">
                <a:solidFill>
                  <a:prstClr val="black"/>
                </a:solidFill>
              </a:rPr>
              <a:t>vectors, matrix, tree, </a:t>
            </a:r>
            <a:r>
              <a:rPr sz="2000" dirty="0" smtClean="0">
                <a:solidFill>
                  <a:prstClr val="black"/>
                </a:solidFill>
              </a:rPr>
              <a:t>matrices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sz="2000" dirty="0" smtClean="0">
                <a:solidFill>
                  <a:prstClr val="black"/>
                </a:solidFill>
              </a:rPr>
              <a:t> </a:t>
            </a:r>
            <a:r>
              <a:rPr sz="2000" dirty="0">
                <a:solidFill>
                  <a:prstClr val="black"/>
                </a:solidFill>
              </a:rPr>
              <a:t>and size are critical for performance</a:t>
            </a:r>
          </a:p>
          <a:p>
            <a:pPr lvl="1"/>
            <a:r>
              <a:rPr sz="2000" dirty="0">
                <a:solidFill>
                  <a:prstClr val="black"/>
                </a:solidFill>
              </a:rPr>
              <a:t>Solver has specific computation and communication pattern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72124" y="6271742"/>
            <a:ext cx="9543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We </a:t>
            </a:r>
            <a:r>
              <a:rPr lang="en-US" dirty="0">
                <a:ln>
                  <a:solidFill>
                    <a:schemeClr val="accent1"/>
                  </a:solidFill>
                </a:ln>
              </a:rPr>
              <a:t>investigate different computation and communication </a:t>
            </a:r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patterns  of </a:t>
            </a:r>
            <a:r>
              <a:rPr lang="en-US" dirty="0">
                <a:ln>
                  <a:solidFill>
                    <a:schemeClr val="accent1"/>
                  </a:solidFill>
                </a:ln>
              </a:rPr>
              <a:t>important ml algorithms</a:t>
            </a:r>
          </a:p>
        </p:txBody>
      </p:sp>
    </p:spTree>
    <p:extLst>
      <p:ext uri="{BB962C8B-B14F-4D97-AF65-F5344CB8AC3E}">
        <p14:creationId xmlns:p14="http://schemas.microsoft.com/office/powerpoint/2010/main" val="23783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Parallel Machine Learning Application Implementation Guidelines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994870"/>
              </p:ext>
            </p:extLst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07912" y="-2156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Computation Models</a:t>
            </a:r>
            <a:endParaRPr lang="en-US" sz="36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4" y="977568"/>
            <a:ext cx="8099509" cy="49016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9003" y="5883159"/>
            <a:ext cx="829464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457200" indent="-457200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Zhang, B. Peng, and J.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Qiu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“Model-centric computation abstractions in machine learning applications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,”  in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Proceedings of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3rd ACM SIGMOD Workshop on Algorithms and Systems for MapReduce and Beyond,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BeyondMR@SIGMOD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8714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 245"/>
          <p:cNvGrpSpPr/>
          <p:nvPr/>
        </p:nvGrpSpPr>
        <p:grpSpPr>
          <a:xfrm>
            <a:off x="1609579" y="2528708"/>
            <a:ext cx="3884245" cy="2335477"/>
            <a:chOff x="116058" y="2719389"/>
            <a:chExt cx="3884245" cy="2335477"/>
          </a:xfrm>
        </p:grpSpPr>
        <p:grpSp>
          <p:nvGrpSpPr>
            <p:cNvPr id="44" name="Group 43"/>
            <p:cNvGrpSpPr/>
            <p:nvPr/>
          </p:nvGrpSpPr>
          <p:grpSpPr>
            <a:xfrm>
              <a:off x="254004" y="3211750"/>
              <a:ext cx="1554480" cy="640080"/>
              <a:chOff x="151081" y="533291"/>
              <a:chExt cx="4158296" cy="146544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532110" y="533291"/>
                <a:ext cx="137160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51081" y="1057908"/>
                <a:ext cx="4158296" cy="940825"/>
                <a:chOff x="151081" y="1057908"/>
                <a:chExt cx="4158296" cy="940825"/>
              </a:xfrm>
            </p:grpSpPr>
            <p:sp>
              <p:nvSpPr>
                <p:cNvPr id="5" name="Rounded Rectangle 4"/>
                <p:cNvSpPr/>
                <p:nvPr/>
              </p:nvSpPr>
              <p:spPr>
                <a:xfrm>
                  <a:off x="151081" y="1450093"/>
                  <a:ext cx="1280160" cy="548640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Rounded Rectangle 5"/>
                <p:cNvSpPr/>
                <p:nvPr/>
              </p:nvSpPr>
              <p:spPr>
                <a:xfrm>
                  <a:off x="1581048" y="1450093"/>
                  <a:ext cx="1280160" cy="548640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029217" y="1450093"/>
                  <a:ext cx="1280160" cy="548640"/>
                </a:xfrm>
                <a:prstGeom prst="round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Up-Down Arrow 13"/>
                <p:cNvSpPr/>
                <p:nvPr/>
              </p:nvSpPr>
              <p:spPr>
                <a:xfrm rot="3581911">
                  <a:off x="1013924" y="742324"/>
                  <a:ext cx="210386" cy="841553"/>
                </a:xfrm>
                <a:prstGeom prst="upDownArrow">
                  <a:avLst/>
                </a:prstGeom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Up-Down Arrow 14"/>
                <p:cNvSpPr/>
                <p:nvPr/>
              </p:nvSpPr>
              <p:spPr>
                <a:xfrm>
                  <a:off x="2112183" y="1096874"/>
                  <a:ext cx="210386" cy="341592"/>
                </a:xfrm>
                <a:prstGeom prst="upDownArrow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Up-Down Arrow 15"/>
                <p:cNvSpPr/>
                <p:nvPr/>
              </p:nvSpPr>
              <p:spPr>
                <a:xfrm rot="17996159">
                  <a:off x="3212639" y="762841"/>
                  <a:ext cx="210386" cy="841248"/>
                </a:xfrm>
                <a:prstGeom prst="upDown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800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2233072" y="3228822"/>
              <a:ext cx="1554480" cy="640080"/>
              <a:chOff x="4598523" y="601109"/>
              <a:chExt cx="4474991" cy="155891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608524" y="1611383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6201536" y="1605764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793354" y="1584953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98523" y="601109"/>
                <a:ext cx="128016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95183" y="606261"/>
                <a:ext cx="128016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793354" y="610477"/>
                <a:ext cx="128016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5900033" y="819749"/>
                <a:ext cx="274320" cy="150163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10800000">
                <a:off x="7488554" y="819749"/>
                <a:ext cx="274320" cy="150163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U-Turn Arrow 18"/>
              <p:cNvSpPr/>
              <p:nvPr/>
            </p:nvSpPr>
            <p:spPr>
              <a:xfrm rot="10800000" flipH="1">
                <a:off x="5120474" y="1206266"/>
                <a:ext cx="3497747" cy="255211"/>
              </a:xfrm>
              <a:prstGeom prst="uturnArrow">
                <a:avLst>
                  <a:gd name="adj1" fmla="val 27986"/>
                  <a:gd name="adj2" fmla="val 24291"/>
                  <a:gd name="adj3" fmla="val 30972"/>
                  <a:gd name="adj4" fmla="val 0"/>
                  <a:gd name="adj5" fmla="val 100000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52972" y="4143360"/>
              <a:ext cx="1554480" cy="640080"/>
              <a:chOff x="369394" y="2235339"/>
              <a:chExt cx="4138143" cy="137359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730768" y="2235339"/>
                <a:ext cx="137160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69394" y="3060291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771790" y="3060291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227377" y="3060291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20442435">
                <a:off x="778621" y="2625442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9685834">
                <a:off x="795523" y="2769093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2200827">
                <a:off x="3131469" y="2634743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400094">
                <a:off x="3112475" y="2764006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ight Arrow 31"/>
              <p:cNvSpPr/>
              <p:nvPr/>
            </p:nvSpPr>
            <p:spPr>
              <a:xfrm rot="5400000">
                <a:off x="2178000" y="2862762"/>
                <a:ext cx="219713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ight Arrow 32"/>
              <p:cNvSpPr/>
              <p:nvPr/>
            </p:nvSpPr>
            <p:spPr>
              <a:xfrm rot="16200000">
                <a:off x="2370006" y="2842578"/>
                <a:ext cx="218134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233072" y="4136944"/>
              <a:ext cx="1554480" cy="640080"/>
              <a:chOff x="4933997" y="2244084"/>
              <a:chExt cx="4177565" cy="136155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91274" y="2244084"/>
                <a:ext cx="137160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933997" y="3054968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6380923" y="3057000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831402" y="3055984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ight Arrow 33"/>
              <p:cNvSpPr/>
              <p:nvPr/>
            </p:nvSpPr>
            <p:spPr>
              <a:xfrm rot="20442435">
                <a:off x="5443054" y="2642179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ight Arrow 34"/>
              <p:cNvSpPr/>
              <p:nvPr/>
            </p:nvSpPr>
            <p:spPr>
              <a:xfrm rot="9685834">
                <a:off x="5456521" y="2784211"/>
                <a:ext cx="914400" cy="137160"/>
              </a:xfrm>
              <a:prstGeom prst="right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2200827">
                <a:off x="7806161" y="2644632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400094">
                <a:off x="7789294" y="2772520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5400000">
                <a:off x="6852092" y="2849541"/>
                <a:ext cx="219713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16200000">
                <a:off x="7044098" y="2829357"/>
                <a:ext cx="218134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8" name="Rounded Rectangle 47"/>
            <p:cNvSpPr/>
            <p:nvPr/>
          </p:nvSpPr>
          <p:spPr>
            <a:xfrm>
              <a:off x="116058" y="2719389"/>
              <a:ext cx="3884245" cy="23222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Computation Models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74041" y="3757845"/>
              <a:ext cx="1110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Locking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533459" y="3775245"/>
              <a:ext cx="1030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Rotation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303534" y="4679976"/>
              <a:ext cx="1490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Asynchronous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58822" y="4685534"/>
              <a:ext cx="1119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 err="1">
                  <a:solidFill>
                    <a:prstClr val="black"/>
                  </a:solidFill>
                </a:rPr>
                <a:t>Allreduce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947090" y="1173298"/>
            <a:ext cx="4553270" cy="2468880"/>
            <a:chOff x="4509322" y="1667019"/>
            <a:chExt cx="4396700" cy="2485273"/>
          </a:xfrm>
        </p:grpSpPr>
        <p:grpSp>
          <p:nvGrpSpPr>
            <p:cNvPr id="213" name="Group 212"/>
            <p:cNvGrpSpPr/>
            <p:nvPr/>
          </p:nvGrpSpPr>
          <p:grpSpPr>
            <a:xfrm>
              <a:off x="4509322" y="1667019"/>
              <a:ext cx="4396700" cy="2485273"/>
              <a:chOff x="99059" y="4223717"/>
              <a:chExt cx="4396700" cy="2485273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99059" y="4223717"/>
                <a:ext cx="4396700" cy="248527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914400"/>
                <a:r>
                  <a:rPr lang="en-US" sz="1800" dirty="0">
                    <a:solidFill>
                      <a:prstClr val="black"/>
                    </a:solidFill>
                  </a:rPr>
                  <a:t>Distributed Memory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22282" y="4796323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broadcast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2282" y="516758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reduce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22282" y="551535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 err="1">
                    <a:solidFill>
                      <a:prstClr val="white"/>
                    </a:solidFill>
                  </a:rPr>
                  <a:t>allgather</a:t>
                </a:r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22282" y="586312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 err="1">
                    <a:solidFill>
                      <a:prstClr val="white"/>
                    </a:solidFill>
                  </a:rPr>
                  <a:t>allreduce</a:t>
                </a:r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615415" y="4802983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regroup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610111" y="5167080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push &amp; pull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604666" y="551535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rotate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027312" y="479993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 err="1">
                    <a:solidFill>
                      <a:prstClr val="white"/>
                    </a:solidFill>
                  </a:rPr>
                  <a:t>sendEvent</a:t>
                </a:r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036041" y="516383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 err="1">
                    <a:solidFill>
                      <a:prstClr val="white"/>
                    </a:solidFill>
                  </a:rPr>
                  <a:t>getEvent</a:t>
                </a:r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036041" y="5527732"/>
                <a:ext cx="1280160" cy="266279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 err="1">
                    <a:solidFill>
                      <a:prstClr val="white"/>
                    </a:solidFill>
                  </a:rPr>
                  <a:t>waitEvent</a:t>
                </a:r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3" name="TextBox 222"/>
            <p:cNvSpPr txBox="1"/>
            <p:nvPr/>
          </p:nvSpPr>
          <p:spPr>
            <a:xfrm>
              <a:off x="5207085" y="3674808"/>
              <a:ext cx="3150594" cy="371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Communication Operations</a:t>
              </a: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5949502" y="3860538"/>
            <a:ext cx="4550858" cy="2468880"/>
            <a:chOff x="4509322" y="4150280"/>
            <a:chExt cx="4550858" cy="2468880"/>
          </a:xfrm>
        </p:grpSpPr>
        <p:sp>
          <p:nvSpPr>
            <p:cNvPr id="81" name="Rounded Rectangle 80"/>
            <p:cNvSpPr/>
            <p:nvPr/>
          </p:nvSpPr>
          <p:spPr>
            <a:xfrm>
              <a:off x="6799895" y="4642715"/>
              <a:ext cx="2148840" cy="18288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</a:rPr>
                <a:t>Harp-DAAL</a:t>
              </a:r>
              <a:br>
                <a:rPr lang="en-US" sz="1800" dirty="0">
                  <a:solidFill>
                    <a:prstClr val="white"/>
                  </a:solidFill>
                </a:rPr>
              </a:br>
              <a:r>
                <a:rPr lang="en-US" sz="1800" dirty="0">
                  <a:solidFill>
                    <a:prstClr val="white"/>
                  </a:solidFill>
                </a:rPr>
                <a:t>High Performance Library</a:t>
              </a: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4509322" y="4150280"/>
              <a:ext cx="4550858" cy="24688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400"/>
              <a:r>
                <a:rPr lang="en-US" sz="1800" dirty="0">
                  <a:solidFill>
                    <a:prstClr val="black"/>
                  </a:solidFill>
                </a:rPr>
                <a:t>Shared Memory</a:t>
              </a:r>
            </a:p>
          </p:txBody>
        </p:sp>
        <p:grpSp>
          <p:nvGrpSpPr>
            <p:cNvPr id="224" name="Group 223"/>
            <p:cNvGrpSpPr/>
            <p:nvPr/>
          </p:nvGrpSpPr>
          <p:grpSpPr>
            <a:xfrm>
              <a:off x="4610058" y="4642715"/>
              <a:ext cx="2148840" cy="1828800"/>
              <a:chOff x="4818889" y="4689872"/>
              <a:chExt cx="3700311" cy="1903484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4818889" y="4689872"/>
                <a:ext cx="3700311" cy="19034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914400"/>
                <a:r>
                  <a:rPr lang="en-US" sz="1800" dirty="0">
                    <a:solidFill>
                      <a:prstClr val="black"/>
                    </a:solidFill>
                  </a:rPr>
                  <a:t>Schedulers</a:t>
                </a:r>
              </a:p>
            </p:txBody>
          </p:sp>
          <p:sp>
            <p:nvSpPr>
              <p:cNvPr id="226" name="Hexagon 225"/>
              <p:cNvSpPr/>
              <p:nvPr/>
            </p:nvSpPr>
            <p:spPr>
              <a:xfrm>
                <a:off x="5445492" y="5129077"/>
                <a:ext cx="2517703" cy="640080"/>
              </a:xfrm>
              <a:prstGeom prst="hexago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Dynamic Scheduler</a:t>
                </a:r>
              </a:p>
            </p:txBody>
          </p:sp>
          <p:sp>
            <p:nvSpPr>
              <p:cNvPr id="227" name="Hexagon 226"/>
              <p:cNvSpPr/>
              <p:nvPr/>
            </p:nvSpPr>
            <p:spPr>
              <a:xfrm>
                <a:off x="5445493" y="5856746"/>
                <a:ext cx="2517702" cy="640080"/>
              </a:xfrm>
              <a:prstGeom prst="hexago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800" dirty="0">
                    <a:solidFill>
                      <a:prstClr val="white"/>
                    </a:solidFill>
                  </a:rPr>
                  <a:t>Static Scheduler</a:t>
                </a:r>
              </a:p>
            </p:txBody>
          </p:sp>
        </p:grpSp>
      </p:grpSp>
      <p:sp>
        <p:nvSpPr>
          <p:cNvPr id="247" name="Right Arrow 246"/>
          <p:cNvSpPr/>
          <p:nvPr/>
        </p:nvSpPr>
        <p:spPr>
          <a:xfrm rot="18900000">
            <a:off x="5524291" y="2884857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8" name="Right Arrow 247"/>
          <p:cNvSpPr/>
          <p:nvPr/>
        </p:nvSpPr>
        <p:spPr>
          <a:xfrm rot="2700000">
            <a:off x="5501340" y="4095316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1298864" y="1735171"/>
            <a:ext cx="4327494" cy="7163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0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Computation Models</a:t>
            </a:r>
            <a:br>
              <a:rPr lang="en-US" sz="20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</a:br>
            <a:r>
              <a:rPr lang="en-US" sz="2000" b="1" kern="0" dirty="0" smtClean="0">
                <a:solidFill>
                  <a:srgbClr val="7030A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Model-Centric Synchronization Paradigm</a:t>
            </a:r>
            <a:endParaRPr lang="en-US" sz="20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838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Solution to Big Data Problems</a:t>
            </a:r>
          </a:p>
        </p:txBody>
      </p:sp>
    </p:spTree>
    <p:extLst>
      <p:ext uri="{BB962C8B-B14F-4D97-AF65-F5344CB8AC3E}">
        <p14:creationId xmlns:p14="http://schemas.microsoft.com/office/powerpoint/2010/main" val="41117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9" y="2191854"/>
            <a:ext cx="755142" cy="44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9" y="4161576"/>
            <a:ext cx="755142" cy="44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53" y="2862930"/>
            <a:ext cx="755142" cy="44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28" y="1597573"/>
            <a:ext cx="755142" cy="44246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155326" y="2042773"/>
            <a:ext cx="586861" cy="212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1431" y="1626505"/>
            <a:ext cx="6144685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1859C"/>
                </a:solidFill>
              </a:rPr>
              <a:t>1.      Introduction: HPC-ABDS, Harp (Hadoop plug in), DAAL</a:t>
            </a:r>
            <a:r>
              <a:rPr lang="en-US" dirty="0" smtClean="0">
                <a:solidFill>
                  <a:srgbClr val="31859C"/>
                </a:solidFill>
              </a:rPr>
              <a:t> </a:t>
            </a:r>
            <a:endParaRPr lang="en-US" dirty="0">
              <a:solidFill>
                <a:srgbClr val="31859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2552" y="2249719"/>
            <a:ext cx="3603669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2.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Optimization Methodologies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26856" y="2888465"/>
            <a:ext cx="7941365" cy="384600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3.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Results (configuration, benchmark) 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030" y="3561878"/>
            <a:ext cx="364637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4.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Code Optimization Highlights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9793" y="4198125"/>
            <a:ext cx="366349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5.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Conclusions and Future 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1" y="3516073"/>
            <a:ext cx="755142" cy="4424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7631" y="403059"/>
            <a:ext cx="1965336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571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90" y="-321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Example: K-means Clustering</a:t>
            </a:r>
            <a:endParaRPr lang="en-US" sz="36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665777" y="598473"/>
            <a:ext cx="4844867" cy="1448521"/>
            <a:chOff x="151002" y="2431885"/>
            <a:chExt cx="4051762" cy="2322299"/>
          </a:xfrm>
        </p:grpSpPr>
        <p:sp>
          <p:nvSpPr>
            <p:cNvPr id="48" name="Rounded Rectangle 47"/>
            <p:cNvSpPr/>
            <p:nvPr/>
          </p:nvSpPr>
          <p:spPr>
            <a:xfrm>
              <a:off x="151002" y="2431885"/>
              <a:ext cx="4051762" cy="23222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400"/>
              <a:r>
                <a:rPr lang="en-US" sz="1800" dirty="0" smtClean="0">
                  <a:solidFill>
                    <a:prstClr val="black"/>
                  </a:solidFill>
                </a:rPr>
                <a:t>The </a:t>
              </a:r>
              <a:r>
                <a:rPr lang="en-US" sz="1800" dirty="0" err="1" smtClean="0">
                  <a:solidFill>
                    <a:prstClr val="black"/>
                  </a:solidFill>
                </a:rPr>
                <a:t>Allreduce</a:t>
              </a:r>
              <a:r>
                <a:rPr lang="en-US" sz="1800" dirty="0" smtClean="0">
                  <a:solidFill>
                    <a:prstClr val="black"/>
                  </a:solidFill>
                </a:rPr>
                <a:t> Computation Model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11060" y="3046822"/>
              <a:ext cx="3548543" cy="1384464"/>
              <a:chOff x="177167" y="3973616"/>
              <a:chExt cx="4138143" cy="137359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1538541" y="3973616"/>
                <a:ext cx="1371600" cy="5486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Model</a:t>
                </a: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177167" y="4798568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Worker</a:t>
                </a: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1579563" y="4798568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Worker</a:t>
                </a: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3035150" y="4798568"/>
                <a:ext cx="1280160" cy="54864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Worker</a:t>
                </a:r>
              </a:p>
            </p:txBody>
          </p:sp>
          <p:sp>
            <p:nvSpPr>
              <p:cNvPr id="78" name="Right Arrow 77"/>
              <p:cNvSpPr/>
              <p:nvPr/>
            </p:nvSpPr>
            <p:spPr>
              <a:xfrm rot="20442435">
                <a:off x="586394" y="4363719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ight Arrow 78"/>
              <p:cNvSpPr/>
              <p:nvPr/>
            </p:nvSpPr>
            <p:spPr>
              <a:xfrm rot="9685834">
                <a:off x="603296" y="4507370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>
              <a:xfrm rot="12200827">
                <a:off x="2939242" y="4373020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1400094">
                <a:off x="2920248" y="4502283"/>
                <a:ext cx="914400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5400000">
                <a:off x="1985773" y="4601039"/>
                <a:ext cx="219713" cy="13716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ight Arrow 83"/>
              <p:cNvSpPr/>
              <p:nvPr/>
            </p:nvSpPr>
            <p:spPr>
              <a:xfrm rot="16200000">
                <a:off x="2177779" y="4580855"/>
                <a:ext cx="218134" cy="13716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99878" y="2985037"/>
            <a:ext cx="2286000" cy="2368656"/>
            <a:chOff x="139206" y="2985037"/>
            <a:chExt cx="2286000" cy="2368656"/>
          </a:xfrm>
        </p:grpSpPr>
        <p:sp>
          <p:nvSpPr>
            <p:cNvPr id="49" name="Rectangle 48"/>
            <p:cNvSpPr/>
            <p:nvPr/>
          </p:nvSpPr>
          <p:spPr>
            <a:xfrm>
              <a:off x="506433" y="2985037"/>
              <a:ext cx="1645920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</a:rPr>
                <a:t>broadcast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06433" y="3536673"/>
              <a:ext cx="1645920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</a:rPr>
                <a:t>reduce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06" y="4112442"/>
              <a:ext cx="2286000" cy="61898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06" y="4731430"/>
              <a:ext cx="2286000" cy="622263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2397329" y="3182233"/>
            <a:ext cx="2286000" cy="1207623"/>
            <a:chOff x="2436657" y="3182233"/>
            <a:chExt cx="2286000" cy="1207623"/>
          </a:xfrm>
        </p:grpSpPr>
        <p:sp>
          <p:nvSpPr>
            <p:cNvPr id="52" name="Rectangle 51"/>
            <p:cNvSpPr/>
            <p:nvPr/>
          </p:nvSpPr>
          <p:spPr>
            <a:xfrm>
              <a:off x="2755377" y="3182233"/>
              <a:ext cx="1645920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 err="1">
                  <a:solidFill>
                    <a:prstClr val="white"/>
                  </a:solidFill>
                </a:rPr>
                <a:t>allreduce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657" y="3725967"/>
              <a:ext cx="2286000" cy="663889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10113997" y="3451647"/>
            <a:ext cx="1645920" cy="5486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rotate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57" y="4057911"/>
            <a:ext cx="2286000" cy="1191918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7314467" y="2898110"/>
            <a:ext cx="2286000" cy="3959888"/>
            <a:chOff x="7439316" y="3093504"/>
            <a:chExt cx="2286000" cy="3627086"/>
          </a:xfrm>
        </p:grpSpPr>
        <p:sp>
          <p:nvSpPr>
            <p:cNvPr id="54" name="Rectangle 53"/>
            <p:cNvSpPr/>
            <p:nvPr/>
          </p:nvSpPr>
          <p:spPr>
            <a:xfrm>
              <a:off x="7709851" y="3093504"/>
              <a:ext cx="1645920" cy="5486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</a:rPr>
                <a:t>push &amp; pull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316" y="3641022"/>
              <a:ext cx="2286000" cy="153815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316" y="5179173"/>
              <a:ext cx="2286000" cy="1541417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4905883" y="2898110"/>
            <a:ext cx="2286000" cy="3959890"/>
            <a:chOff x="5053363" y="2898110"/>
            <a:chExt cx="2286000" cy="3728854"/>
          </a:xfrm>
        </p:grpSpPr>
        <p:sp>
          <p:nvSpPr>
            <p:cNvPr id="51" name="Rectangle 50"/>
            <p:cNvSpPr/>
            <p:nvPr/>
          </p:nvSpPr>
          <p:spPr>
            <a:xfrm>
              <a:off x="5361860" y="3464948"/>
              <a:ext cx="1645920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 err="1">
                  <a:solidFill>
                    <a:prstClr val="white"/>
                  </a:solidFill>
                </a:rPr>
                <a:t>allgather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361860" y="2898110"/>
              <a:ext cx="1645920" cy="5486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800" dirty="0">
                  <a:solidFill>
                    <a:prstClr val="white"/>
                  </a:solidFill>
                </a:rPr>
                <a:t>regroup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363" y="4040881"/>
              <a:ext cx="2286000" cy="131282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363" y="5372607"/>
              <a:ext cx="2286000" cy="1254357"/>
            </a:xfrm>
            <a:prstGeom prst="rect">
              <a:avLst/>
            </a:prstGeom>
          </p:spPr>
        </p:pic>
      </p:grpSp>
      <p:sp>
        <p:nvSpPr>
          <p:cNvPr id="100" name="Rectangle 99"/>
          <p:cNvSpPr/>
          <p:nvPr/>
        </p:nvSpPr>
        <p:spPr>
          <a:xfrm>
            <a:off x="44481" y="2741075"/>
            <a:ext cx="4705697" cy="4116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751054" y="2741075"/>
            <a:ext cx="4971997" cy="4116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89290" y="2249762"/>
            <a:ext cx="331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When the model size is small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71205" y="2125385"/>
            <a:ext cx="484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When the model size is large but can still be held in each machine’s </a:t>
            </a:r>
            <a:r>
              <a:rPr lang="en-US" sz="1800" dirty="0" smtClean="0">
                <a:solidFill>
                  <a:prstClr val="black"/>
                </a:solidFill>
              </a:rPr>
              <a:t>memory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732665" y="2741075"/>
            <a:ext cx="2408584" cy="4116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858930" y="1857479"/>
            <a:ext cx="233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When the model </a:t>
            </a:r>
            <a:r>
              <a:rPr lang="en-US" sz="1800" dirty="0" smtClean="0">
                <a:solidFill>
                  <a:prstClr val="black"/>
                </a:solidFill>
              </a:rPr>
              <a:t>size cannot be </a:t>
            </a:r>
            <a:r>
              <a:rPr lang="en-US" sz="1800" dirty="0">
                <a:solidFill>
                  <a:prstClr val="black"/>
                </a:solidFill>
              </a:rPr>
              <a:t>held in each machine’s </a:t>
            </a:r>
            <a:r>
              <a:rPr lang="en-US" sz="1800" dirty="0" smtClean="0">
                <a:solidFill>
                  <a:prstClr val="black"/>
                </a:solidFill>
              </a:rPr>
              <a:t>memory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57" y="1585368"/>
            <a:ext cx="755142" cy="44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9" y="4161576"/>
            <a:ext cx="755142" cy="44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77" y="2191853"/>
            <a:ext cx="755142" cy="44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7" y="2873578"/>
            <a:ext cx="755142" cy="44246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216518" y="3305395"/>
            <a:ext cx="586861" cy="212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1431" y="1626505"/>
            <a:ext cx="6144685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1.      Introduction: HPC-ABDS, Harp (Hadoop plug in), DAAL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61431" y="2220786"/>
            <a:ext cx="3603669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2.      Optimization Methodologies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6856" y="2888465"/>
            <a:ext cx="7941365" cy="384600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b="1" dirty="0">
                <a:solidFill>
                  <a:srgbClr val="31859C"/>
                </a:solidFill>
              </a:rPr>
              <a:t>3.      Results (configuration, benchmark)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71030" y="3561878"/>
            <a:ext cx="364637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4.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Code Optimization Highlights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9793" y="4198125"/>
            <a:ext cx="366349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5.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Conclusions and Future 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1" y="3516073"/>
            <a:ext cx="755142" cy="4424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7631" y="403059"/>
            <a:ext cx="1965336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5310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21" y="2208848"/>
            <a:ext cx="11277601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Case Study : </a:t>
            </a:r>
            <a:br>
              <a:rPr lang="en-US" b="1" dirty="0" smtClean="0"/>
            </a:br>
            <a:r>
              <a:rPr lang="en-US" b="1" dirty="0" smtClean="0"/>
              <a:t>Parallel Latent Dirichlet Allocation for Text Mining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Map Collective Computing Paradigm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080"/>
            <a:ext cx="8431212" cy="5654297"/>
          </a:xfrm>
          <a:noFill/>
          <a:ln/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5744" y="-229709"/>
            <a:ext cx="7870371" cy="114300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33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LDA: mining topics in text collection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91525" y="1197444"/>
            <a:ext cx="3800475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Huge volume of Text Data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I</a:t>
            </a:r>
            <a:r>
              <a:rPr lang="en-US" altLang="en-US" sz="2000" dirty="0" smtClean="0">
                <a:solidFill>
                  <a:prstClr val="black"/>
                </a:solidFill>
              </a:rPr>
              <a:t>nformation </a:t>
            </a:r>
            <a:r>
              <a:rPr lang="en-US" altLang="en-US" sz="2000" dirty="0">
                <a:solidFill>
                  <a:prstClr val="black"/>
                </a:solidFill>
              </a:rPr>
              <a:t>overloading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W</a:t>
            </a:r>
            <a:r>
              <a:rPr lang="en-US" altLang="en-US" sz="2000" dirty="0" smtClean="0">
                <a:solidFill>
                  <a:prstClr val="black"/>
                </a:solidFill>
              </a:rPr>
              <a:t>hat </a:t>
            </a:r>
            <a:r>
              <a:rPr lang="en-US" altLang="en-US" sz="2000" dirty="0">
                <a:solidFill>
                  <a:prstClr val="black"/>
                </a:solidFill>
              </a:rPr>
              <a:t>on earth is inside the TEXT Data?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Search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F</a:t>
            </a:r>
            <a:r>
              <a:rPr lang="en-US" altLang="en-US" sz="2000" dirty="0" smtClean="0">
                <a:solidFill>
                  <a:prstClr val="black"/>
                </a:solidFill>
              </a:rPr>
              <a:t>ind </a:t>
            </a:r>
            <a:r>
              <a:rPr lang="en-US" altLang="en-US" sz="2000" dirty="0">
                <a:solidFill>
                  <a:prstClr val="black"/>
                </a:solidFill>
              </a:rPr>
              <a:t>the documents relevant to my need (ad hoc query)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Filtering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F</a:t>
            </a:r>
            <a:r>
              <a:rPr lang="en-US" altLang="en-US" sz="2000" dirty="0" smtClean="0">
                <a:solidFill>
                  <a:prstClr val="black"/>
                </a:solidFill>
              </a:rPr>
              <a:t>ixed </a:t>
            </a:r>
            <a:r>
              <a:rPr lang="en-US" altLang="en-US" sz="2000" dirty="0">
                <a:solidFill>
                  <a:prstClr val="black"/>
                </a:solidFill>
              </a:rPr>
              <a:t>info needs and dynamic text data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prstClr val="black"/>
                </a:solidFill>
              </a:rPr>
              <a:t>What's new inside?</a:t>
            </a:r>
          </a:p>
          <a:p>
            <a:pPr lvl="1">
              <a:lnSpc>
                <a:spcPct val="90000"/>
              </a:lnSpc>
              <a:buSzPct val="60000"/>
              <a:buFont typeface="Courier New" pitchFamily="49" charset="0"/>
              <a:buChar char="o"/>
            </a:pPr>
            <a:r>
              <a:rPr lang="en-US" altLang="en-US" sz="2000" dirty="0">
                <a:solidFill>
                  <a:prstClr val="black"/>
                </a:solidFill>
              </a:rPr>
              <a:t>D</a:t>
            </a:r>
            <a:r>
              <a:rPr lang="en-US" altLang="en-US" sz="2000" dirty="0" smtClean="0">
                <a:solidFill>
                  <a:prstClr val="black"/>
                </a:solidFill>
              </a:rPr>
              <a:t>iscover </a:t>
            </a:r>
            <a:r>
              <a:rPr lang="en-US" altLang="en-US" sz="2000" dirty="0">
                <a:solidFill>
                  <a:prstClr val="black"/>
                </a:solidFill>
              </a:rPr>
              <a:t>something I don't know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141" y="6550233"/>
            <a:ext cx="7662344" cy="307655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altLang="en-US" sz="1400" dirty="0" err="1">
                <a:solidFill>
                  <a:prstClr val="white">
                    <a:lumMod val="50000"/>
                  </a:prstClr>
                </a:solidFill>
              </a:rPr>
              <a:t>Blei</a:t>
            </a:r>
            <a:r>
              <a:rPr lang="en-US" altLang="en-US" sz="1400" dirty="0">
                <a:solidFill>
                  <a:prstClr val="white">
                    <a:lumMod val="50000"/>
                  </a:prstClr>
                </a:solidFill>
              </a:rPr>
              <a:t>, D. M., Ng, A. Y. &amp; Jordan, M. I. Latent </a:t>
            </a:r>
            <a:r>
              <a:rPr lang="en-US" altLang="en-US" sz="1400" dirty="0" err="1">
                <a:solidFill>
                  <a:prstClr val="white">
                    <a:lumMod val="50000"/>
                  </a:prstClr>
                </a:solidFill>
              </a:rPr>
              <a:t>Dirichlet</a:t>
            </a:r>
            <a:r>
              <a:rPr lang="en-US" altLang="en-US" sz="1400" dirty="0">
                <a:solidFill>
                  <a:prstClr val="white">
                    <a:lumMod val="50000"/>
                  </a:prstClr>
                </a:solidFill>
              </a:rPr>
              <a:t> Allocation. J. Mach. Learn. Res. 3, 993–1022 (2003).</a:t>
            </a:r>
            <a:endParaRPr lang="en-US" sz="1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2945" y="1067675"/>
            <a:ext cx="5100639" cy="4525963"/>
          </a:xfrm>
        </p:spPr>
        <p:txBody>
          <a:bodyPr/>
          <a:lstStyle/>
          <a:p>
            <a:r>
              <a:rPr lang="en-US" altLang="en-US" sz="2400" dirty="0"/>
              <a:t>Topic Models is a modeling technique, modeling the data by probabilistic generative process.</a:t>
            </a:r>
          </a:p>
          <a:p>
            <a:r>
              <a:rPr lang="en-US" altLang="en-US" sz="2400" dirty="0"/>
              <a:t>Latent </a:t>
            </a:r>
            <a:r>
              <a:rPr lang="en-US" altLang="en-US" sz="2400" dirty="0" err="1"/>
              <a:t>Dirichlet</a:t>
            </a:r>
            <a:r>
              <a:rPr lang="en-US" altLang="en-US" sz="2400" dirty="0"/>
              <a:t> Allocation (LDA) is one widely used topic model.</a:t>
            </a:r>
            <a:endParaRPr lang="en-US" altLang="en-US" sz="1900" dirty="0"/>
          </a:p>
          <a:p>
            <a:r>
              <a:rPr lang="en-US" altLang="en-US" sz="2400" dirty="0"/>
              <a:t>Inference algorithm for LDA is an iterative algorithm using share global model data.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13191" y="297083"/>
            <a:ext cx="7321550" cy="5603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anchor="b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33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 and Topic Models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67903" y="1129294"/>
            <a:ext cx="4866166" cy="3147964"/>
          </a:xfrm>
          <a:prstGeom prst="rect">
            <a:avLst/>
          </a:prstGeom>
        </p:spPr>
        <p:txBody>
          <a:bodyPr vert="horz" lIns="91308" tIns="45660" rIns="91308" bIns="456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100" dirty="0">
                <a:solidFill>
                  <a:prstClr val="black"/>
                </a:solidFill>
              </a:rPr>
              <a:t>Document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Word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Topic: semantic unit inside the data</a:t>
            </a:r>
          </a:p>
          <a:p>
            <a:r>
              <a:rPr lang="en-US" altLang="en-US" sz="2100" dirty="0">
                <a:solidFill>
                  <a:prstClr val="black"/>
                </a:solidFill>
              </a:rPr>
              <a:t>Topic Model</a:t>
            </a:r>
          </a:p>
          <a:p>
            <a:pPr lvl="1"/>
            <a:r>
              <a:rPr lang="en-US" altLang="en-US" sz="2100" dirty="0">
                <a:solidFill>
                  <a:prstClr val="black"/>
                </a:solidFill>
              </a:rPr>
              <a:t>documents are mixtures of topics, where a topic is a probability distribution over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4" y="4335095"/>
            <a:ext cx="5047302" cy="226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97" y="4361948"/>
            <a:ext cx="4866169" cy="213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8998" y="6465996"/>
            <a:ext cx="156104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>
              <a:lnSpc>
                <a:spcPts val="1280"/>
              </a:lnSpc>
            </a:pPr>
            <a:r>
              <a:rPr lang="en-US" sz="1400" dirty="0">
                <a:solidFill>
                  <a:srgbClr val="4F81BD"/>
                </a:solidFill>
              </a:rPr>
              <a:t>Normalized co-occurrence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4313" y="6476311"/>
            <a:ext cx="172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1"/>
            <a:r>
              <a:rPr lang="en-US" sz="1400" dirty="0">
                <a:solidFill>
                  <a:srgbClr val="4F81BD"/>
                </a:solidFill>
              </a:rPr>
              <a:t>Mixture 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79657" y="6465996"/>
            <a:ext cx="138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1"/>
            <a:r>
              <a:rPr lang="en-US" sz="1400" dirty="0">
                <a:solidFill>
                  <a:srgbClr val="4F81BD"/>
                </a:solidFill>
              </a:rPr>
              <a:t>Mixture weights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295" y="5172305"/>
            <a:ext cx="991968" cy="523099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 million words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3245" y="4077342"/>
            <a:ext cx="1447572" cy="30765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3.7 million docs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35087" y="4708406"/>
            <a:ext cx="1286622" cy="30765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10k topics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50137" y="3883640"/>
            <a:ext cx="2037151" cy="3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8" tIns="45660" rIns="91308" bIns="45660">
            <a:spAutoFit/>
          </a:bodyPr>
          <a:lstStyle/>
          <a:p>
            <a:r>
              <a:rPr lang="en-US" altLang="en-US" smtClean="0">
                <a:solidFill>
                  <a:srgbClr val="C00000"/>
                </a:solidFill>
              </a:rPr>
              <a:t>Global Model </a:t>
            </a:r>
            <a:r>
              <a:rPr lang="en-US" altLang="en-US" dirty="0">
                <a:solidFill>
                  <a:srgbClr val="C00000"/>
                </a:solidFill>
              </a:rPr>
              <a:t>Data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193427" y="4188941"/>
            <a:ext cx="929303" cy="70901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884508" y="4188941"/>
            <a:ext cx="308919" cy="259491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9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56" y="1663351"/>
            <a:ext cx="6287207" cy="3762760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032321" y="457857"/>
            <a:ext cx="73215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n-US" sz="33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Gibbs Sampling in LDA</a:t>
            </a:r>
            <a:endParaRPr lang="en-US" altLang="en-US" sz="33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351"/>
            <a:ext cx="5817997" cy="3437287"/>
          </a:xfrm>
          <a:prstGeom prst="rect">
            <a:avLst/>
          </a:prstGeom>
        </p:spPr>
      </p:pic>
      <p:sp>
        <p:nvSpPr>
          <p:cNvPr id="24" name="object 9"/>
          <p:cNvSpPr/>
          <p:nvPr/>
        </p:nvSpPr>
        <p:spPr>
          <a:xfrm>
            <a:off x="1120264" y="334758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35" y="0"/>
                </a:lnTo>
              </a:path>
            </a:pathLst>
          </a:custGeom>
          <a:ln w="56235">
            <a:solidFill>
              <a:srgbClr val="333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0"/>
          <p:cNvSpPr/>
          <p:nvPr/>
        </p:nvSpPr>
        <p:spPr>
          <a:xfrm>
            <a:off x="1120264" y="36702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35" y="0"/>
                </a:lnTo>
              </a:path>
            </a:pathLst>
          </a:custGeom>
          <a:ln w="56235">
            <a:solidFill>
              <a:srgbClr val="333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1120264" y="401298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35" y="0"/>
                </a:lnTo>
              </a:path>
            </a:pathLst>
          </a:custGeom>
          <a:ln w="56235">
            <a:solidFill>
              <a:srgbClr val="333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1120264" y="4667842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35" y="0"/>
                </a:lnTo>
              </a:path>
            </a:pathLst>
          </a:custGeom>
          <a:ln w="56235">
            <a:solidFill>
              <a:srgbClr val="333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3"/>
          <p:cNvSpPr/>
          <p:nvPr/>
        </p:nvSpPr>
        <p:spPr>
          <a:xfrm>
            <a:off x="1105064" y="497125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35" y="0"/>
                </a:lnTo>
              </a:path>
            </a:pathLst>
          </a:custGeom>
          <a:ln w="56235">
            <a:solidFill>
              <a:srgbClr val="333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9017000" y="4012985"/>
            <a:ext cx="1384300" cy="343115"/>
          </a:xfrm>
          <a:prstGeom prst="rect">
            <a:avLst/>
          </a:prstGeom>
          <a:solidFill>
            <a:srgbClr val="DEE7F8"/>
          </a:solidFill>
          <a:ln>
            <a:solidFill>
              <a:srgbClr val="DEE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020476" y="4262284"/>
            <a:ext cx="196424" cy="291258"/>
          </a:xfrm>
          <a:prstGeom prst="rect">
            <a:avLst/>
          </a:prstGeom>
          <a:solidFill>
            <a:srgbClr val="DEE7F8"/>
          </a:solidFill>
          <a:ln>
            <a:solidFill>
              <a:srgbClr val="DEE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076525" y="4507230"/>
            <a:ext cx="343575" cy="137203"/>
          </a:xfrm>
          <a:prstGeom prst="rect">
            <a:avLst/>
          </a:prstGeom>
          <a:solidFill>
            <a:srgbClr val="DEE7F8"/>
          </a:solidFill>
          <a:ln>
            <a:solidFill>
              <a:srgbClr val="DEE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020476" y="4475481"/>
            <a:ext cx="3161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∑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6526" y="4305185"/>
            <a:ext cx="49966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___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115681" y="4327302"/>
            <a:ext cx="532518" cy="384721"/>
          </a:xfrm>
          <a:prstGeom prst="rect">
            <a:avLst/>
          </a:prstGeom>
          <a:solidFill>
            <a:srgbClr val="DEE7F8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</a:t>
            </a:r>
            <a:r>
              <a:rPr lang="en-US" dirty="0" smtClean="0"/>
              <a:t>‘ ~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42784" y="4322151"/>
            <a:ext cx="393056" cy="384721"/>
          </a:xfrm>
          <a:prstGeom prst="rect">
            <a:avLst/>
          </a:prstGeom>
          <a:solidFill>
            <a:srgbClr val="DEE7F8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∞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991901" y="4274526"/>
            <a:ext cx="143939" cy="290251"/>
          </a:xfrm>
          <a:prstGeom prst="rect">
            <a:avLst/>
          </a:prstGeom>
          <a:solidFill>
            <a:srgbClr val="DEE7F8"/>
          </a:solidFill>
          <a:ln>
            <a:solidFill>
              <a:srgbClr val="DEE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3980" y="354633"/>
            <a:ext cx="7944059" cy="5603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anchor="b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33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Training Datasets used in </a:t>
            </a:r>
            <a:r>
              <a:rPr lang="en-US" altLang="en-US" sz="3300" b="1" kern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 Experiments</a:t>
            </a:r>
            <a:endParaRPr lang="en-US" altLang="en-US" sz="33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201" y="1713136"/>
          <a:ext cx="11163299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679"/>
                <a:gridCol w="1547640"/>
                <a:gridCol w="2232660"/>
                <a:gridCol w="2232660"/>
                <a:gridCol w="22326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enwiki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clueweb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bi-gram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gutenberg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Num. of Docs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50.5M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26.2K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Num. of Tokens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12.4B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836.8M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Vocabulary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Doc Len. 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/STD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293/523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224/352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434/776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31879/42147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Highest Word Freq.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1714722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3989024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459631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1815049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Lowest Word Freq.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Num. of Topics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Init.</a:t>
                      </a:r>
                      <a:r>
                        <a:rPr lang="en-US" dirty="0" smtClean="0"/>
                        <a:t> Model Size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1523" y="5301113"/>
            <a:ext cx="1084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Note: Both “</a:t>
            </a:r>
            <a:r>
              <a:rPr lang="en-US" sz="1600" dirty="0" err="1" smtClean="0">
                <a:solidFill>
                  <a:prstClr val="black"/>
                </a:solidFill>
              </a:rPr>
              <a:t>enwiki</a:t>
            </a:r>
            <a:r>
              <a:rPr lang="en-US" sz="1600" dirty="0" smtClean="0">
                <a:solidFill>
                  <a:prstClr val="black"/>
                </a:solidFill>
              </a:rPr>
              <a:t>” and “bi-gram” are English articles from Wikipedia. “</a:t>
            </a:r>
            <a:r>
              <a:rPr lang="en-US" sz="1600" dirty="0" err="1" smtClean="0">
                <a:solidFill>
                  <a:prstClr val="black"/>
                </a:solidFill>
              </a:rPr>
              <a:t>clueweb</a:t>
            </a:r>
            <a:r>
              <a:rPr lang="en-US" sz="1600" dirty="0" smtClean="0">
                <a:solidFill>
                  <a:prstClr val="black"/>
                </a:solidFill>
              </a:rPr>
              <a:t> is a 10% dataset from ClueWeb09, which is a collection of English web pages. “</a:t>
            </a:r>
            <a:r>
              <a:rPr lang="en-US" sz="1600" dirty="0" err="1" smtClean="0">
                <a:solidFill>
                  <a:prstClr val="black"/>
                </a:solidFill>
              </a:rPr>
              <a:t>gutenberg</a:t>
            </a:r>
            <a:r>
              <a:rPr lang="en-US" sz="1600" dirty="0" smtClean="0">
                <a:solidFill>
                  <a:prstClr val="black"/>
                </a:solidFill>
              </a:rPr>
              <a:t>” is comprised of English books from Project Gutenberg.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4423" y="1175270"/>
            <a:ext cx="1016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total number of model parameters is kept as 10 billion on all the datasets.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69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-157162"/>
            <a:ext cx="10972800" cy="1143001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4400" b="1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In LDA (CGS) with model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7" y="814388"/>
            <a:ext cx="10972800" cy="4525963"/>
          </a:xfrm>
        </p:spPr>
        <p:txBody>
          <a:bodyPr>
            <a:noAutofit/>
          </a:bodyPr>
          <a:lstStyle/>
          <a:p>
            <a:r>
              <a:rPr lang="en-US" sz="2200" b="1" dirty="0"/>
              <a:t>What part of the model needs to be synchronized?</a:t>
            </a:r>
          </a:p>
          <a:p>
            <a:pPr lvl="1"/>
            <a:r>
              <a:rPr lang="en-US" sz="2200" dirty="0"/>
              <a:t>Doc-topic matrix stays in local, only word-topic matrix is required to be synchronized.</a:t>
            </a:r>
          </a:p>
          <a:p>
            <a:pPr lvl="1"/>
            <a:endParaRPr lang="en-US" sz="2200" b="1" dirty="0"/>
          </a:p>
          <a:p>
            <a:r>
              <a:rPr lang="en-US" sz="2200" b="1" dirty="0"/>
              <a:t>When should the model synchronization happen?</a:t>
            </a:r>
          </a:p>
          <a:p>
            <a:pPr lvl="1"/>
            <a:r>
              <a:rPr lang="en-US" sz="2200" dirty="0"/>
              <a:t>When all the workers finish performing the computation with the data and model partitions owned, the workers shifts the model partitions in a ring topology.</a:t>
            </a:r>
          </a:p>
          <a:p>
            <a:pPr lvl="1"/>
            <a:r>
              <a:rPr lang="en-US" sz="2200" dirty="0"/>
              <a:t>One round of model rotation per iteration.</a:t>
            </a:r>
          </a:p>
          <a:p>
            <a:pPr lvl="1"/>
            <a:endParaRPr lang="en-US" sz="2200" b="1" dirty="0"/>
          </a:p>
          <a:p>
            <a:r>
              <a:rPr lang="en-US" sz="2200" b="1" dirty="0"/>
              <a:t>Where should the model synchronization occur?</a:t>
            </a:r>
          </a:p>
          <a:p>
            <a:pPr lvl="1"/>
            <a:r>
              <a:rPr lang="en-US" sz="2200" dirty="0"/>
              <a:t>Model parameters are distributed among workers.</a:t>
            </a:r>
          </a:p>
          <a:p>
            <a:pPr lvl="1"/>
            <a:r>
              <a:rPr lang="en-US" sz="2200" dirty="0"/>
              <a:t>Model rotation happens between workers.</a:t>
            </a:r>
          </a:p>
          <a:p>
            <a:pPr lvl="1"/>
            <a:r>
              <a:rPr lang="en-US" sz="2200" dirty="0"/>
              <a:t>In real implementation, each worker is a process.</a:t>
            </a:r>
          </a:p>
          <a:p>
            <a:pPr marL="457200" lvl="1" indent="0">
              <a:buFont typeface="Arial" pitchFamily="34" charset="0"/>
              <a:buNone/>
            </a:pPr>
            <a:endParaRPr lang="en-US" sz="2200" b="1" dirty="0"/>
          </a:p>
          <a:p>
            <a:r>
              <a:rPr lang="en-US" sz="2200" b="1" dirty="0"/>
              <a:t>How is the model synchronization performed?</a:t>
            </a:r>
          </a:p>
          <a:p>
            <a:pPr lvl="1"/>
            <a:r>
              <a:rPr lang="en-US" sz="2200" dirty="0"/>
              <a:t>Model rotation is performed through a collective operation with routing optimized.</a:t>
            </a:r>
          </a:p>
        </p:txBody>
      </p:sp>
    </p:spTree>
    <p:extLst>
      <p:ext uri="{BB962C8B-B14F-4D97-AF65-F5344CB8AC3E}">
        <p14:creationId xmlns:p14="http://schemas.microsoft.com/office/powerpoint/2010/main" val="14842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4518"/>
            <a:ext cx="10972800" cy="11430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part of the model needs to be synchronized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1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3897683"/>
            <a:ext cx="4034667" cy="1816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1" y="1886386"/>
            <a:ext cx="4034667" cy="1815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2580" y="3543300"/>
            <a:ext cx="899160" cy="23908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79446" y="6389310"/>
            <a:ext cx="361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Requires model synchronization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5623560" y="5988915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711" y="189822"/>
            <a:ext cx="10972800" cy="1143001"/>
          </a:xfrm>
        </p:spPr>
        <p:txBody>
          <a:bodyPr>
            <a:normAutofit fontScale="90000"/>
          </a:bodyPr>
          <a:lstStyle/>
          <a:p>
            <a:r>
              <a:rPr lang="en-US" dirty="0"/>
              <a:t>When should the </a:t>
            </a:r>
            <a:r>
              <a:rPr lang="en-US" dirty="0" smtClean="0"/>
              <a:t>model synchronization </a:t>
            </a:r>
            <a:r>
              <a:rPr lang="en-US" dirty="0"/>
              <a:t>happen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2573262" y="6185296"/>
            <a:ext cx="6829819" cy="474585"/>
          </a:xfrm>
          <a:prstGeom prst="flowChartMagneticDisk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Training Data</a:t>
            </a:r>
          </a:p>
        </p:txBody>
      </p:sp>
      <p:sp>
        <p:nvSpPr>
          <p:cNvPr id="5" name="Up Arrow 4"/>
          <p:cNvSpPr/>
          <p:nvPr/>
        </p:nvSpPr>
        <p:spPr>
          <a:xfrm>
            <a:off x="5549835" y="5786774"/>
            <a:ext cx="354427" cy="321446"/>
          </a:xfrm>
          <a:prstGeom prst="up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15861" y="5868662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948" y="5824443"/>
            <a:ext cx="86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Load</a:t>
            </a:r>
          </a:p>
        </p:txBody>
      </p:sp>
      <p:sp>
        <p:nvSpPr>
          <p:cNvPr id="12" name="Oval 11"/>
          <p:cNvSpPr/>
          <p:nvPr/>
        </p:nvSpPr>
        <p:spPr>
          <a:xfrm>
            <a:off x="3751334" y="5416208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4</a:t>
            </a:r>
          </a:p>
        </p:txBody>
      </p:sp>
      <p:sp>
        <p:nvSpPr>
          <p:cNvPr id="34" name="Curved Down Arrow 33"/>
          <p:cNvSpPr/>
          <p:nvPr/>
        </p:nvSpPr>
        <p:spPr>
          <a:xfrm rot="5400000" flipV="1">
            <a:off x="2631453" y="4020017"/>
            <a:ext cx="2333016" cy="383965"/>
          </a:xfrm>
          <a:prstGeom prst="curvedDown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8480" y="5360328"/>
            <a:ext cx="1196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Iteration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17332" y="269301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84046" y="269301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273331" y="2693012"/>
            <a:ext cx="887634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4941" y="3309036"/>
            <a:ext cx="69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13" y="3746121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89751" y="4795687"/>
            <a:ext cx="904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5" name="Oval 44"/>
          <p:cNvSpPr>
            <a:spLocks/>
          </p:cNvSpPr>
          <p:nvPr/>
        </p:nvSpPr>
        <p:spPr>
          <a:xfrm>
            <a:off x="5697233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565111" y="374478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20172" y="4795687"/>
            <a:ext cx="95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6861797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347861" y="374876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56037" y="4795687"/>
            <a:ext cx="89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51" name="Oval 50"/>
          <p:cNvSpPr/>
          <p:nvPr/>
        </p:nvSpPr>
        <p:spPr>
          <a:xfrm>
            <a:off x="4623785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6612031" y="3379381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3" name="Oval 52"/>
          <p:cNvSpPr/>
          <p:nvPr/>
        </p:nvSpPr>
        <p:spPr>
          <a:xfrm>
            <a:off x="5488352" y="3367135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37974" y="3321282"/>
            <a:ext cx="70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22696" y="3310765"/>
            <a:ext cx="722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6" name="Oval 55"/>
          <p:cNvSpPr/>
          <p:nvPr/>
        </p:nvSpPr>
        <p:spPr>
          <a:xfrm>
            <a:off x="4371655" y="3358834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315598" y="3691814"/>
            <a:ext cx="3017047" cy="495025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315597" y="5085822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426313" y="5092337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78740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13772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51691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549075" y="5095626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157744" y="2531310"/>
            <a:ext cx="3317476" cy="317565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7" name="Curved Down Arrow 76"/>
          <p:cNvSpPr/>
          <p:nvPr/>
        </p:nvSpPr>
        <p:spPr>
          <a:xfrm rot="16200000" flipH="1">
            <a:off x="3214054" y="4219925"/>
            <a:ext cx="1879692" cy="314542"/>
          </a:xfrm>
          <a:prstGeom prst="curvedDown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78" name="Straight Arrow Connector 117"/>
          <p:cNvCxnSpPr>
            <a:stCxn id="49" idx="2"/>
            <a:endCxn id="43" idx="2"/>
          </p:cNvCxnSpPr>
          <p:nvPr/>
        </p:nvCxnSpPr>
        <p:spPr>
          <a:xfrm rot="5400000" flipH="1" flipV="1">
            <a:off x="5249542" y="3584601"/>
            <a:ext cx="2644" cy="1097153"/>
          </a:xfrm>
          <a:prstGeom prst="curvedConnector3">
            <a:avLst>
              <a:gd name="adj1" fmla="val -6079787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Straight Arrow Connector 117"/>
          <p:cNvCxnSpPr>
            <a:stCxn id="43" idx="2"/>
            <a:endCxn id="46" idx="2"/>
          </p:cNvCxnSpPr>
          <p:nvPr/>
        </p:nvCxnSpPr>
        <p:spPr>
          <a:xfrm rot="5400000" flipH="1" flipV="1">
            <a:off x="6358821" y="3571138"/>
            <a:ext cx="1337" cy="1120098"/>
          </a:xfrm>
          <a:prstGeom prst="curvedConnector3">
            <a:avLst>
              <a:gd name="adj1" fmla="val -12025250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Straight Arrow Connector 117"/>
          <p:cNvCxnSpPr>
            <a:stCxn id="46" idx="0"/>
            <a:endCxn id="49" idx="0"/>
          </p:cNvCxnSpPr>
          <p:nvPr/>
        </p:nvCxnSpPr>
        <p:spPr>
          <a:xfrm rot="16200000" flipH="1" flipV="1">
            <a:off x="5808922" y="2638148"/>
            <a:ext cx="3980" cy="2217250"/>
          </a:xfrm>
          <a:prstGeom prst="curvedConnector3">
            <a:avLst>
              <a:gd name="adj1" fmla="val -4038156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Rectangle 86"/>
          <p:cNvSpPr/>
          <p:nvPr/>
        </p:nvSpPr>
        <p:spPr>
          <a:xfrm>
            <a:off x="6599829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836304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77406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356211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592686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33788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20341" y="2531310"/>
            <a:ext cx="1618117" cy="3576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2150459" y="1646958"/>
            <a:ext cx="361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Happens per iteration</a:t>
            </a:r>
          </a:p>
        </p:txBody>
      </p:sp>
      <p:sp>
        <p:nvSpPr>
          <p:cNvPr id="95" name="Right Arrow 94"/>
          <p:cNvSpPr/>
          <p:nvPr/>
        </p:nvSpPr>
        <p:spPr>
          <a:xfrm rot="5400000">
            <a:off x="3294134" y="2036409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6BEDF-0F59-4D5C-A4F9-C1B62AE1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2" y="83772"/>
            <a:ext cx="7188680" cy="121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Intelligent Systems Engineering at Indiana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28F0AA-5F5E-4CC9-AC40-A0668C3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8099"/>
            <a:ext cx="6358270" cy="47846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students do basic engineering plus machine learning (AI), Modelling&amp; Simulation, Internet of Things</a:t>
            </a:r>
          </a:p>
          <a:p>
            <a:r>
              <a:rPr lang="en-US" dirty="0"/>
              <a:t>Also courses on HPC, cloud computing, edge computing, deep learning and physical optimization (this conference)</a:t>
            </a:r>
          </a:p>
          <a:p>
            <a:r>
              <a:rPr lang="en-US" dirty="0"/>
              <a:t>Fits recent headlines:</a:t>
            </a:r>
          </a:p>
          <a:p>
            <a:r>
              <a:rPr lang="en-US" sz="2600" i="1" dirty="0"/>
              <a:t>Google, Facebook, And Microsoft Are Remaking Themselves Around AI</a:t>
            </a:r>
          </a:p>
          <a:p>
            <a:r>
              <a:rPr lang="en-US" sz="2600" i="1" dirty="0"/>
              <a:t>How Google Is Remaking Itself As A “Machine Learning First” Company</a:t>
            </a:r>
          </a:p>
          <a:p>
            <a:r>
              <a:rPr lang="en-US" sz="2600" i="1" dirty="0"/>
              <a:t>If You Love Machine Learning, You Should Check Out General Electric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953772-17FB-4C98-AA66-8A9267D0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5334AD-3411-4B87-ACE8-89F496D7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932" y="80963"/>
            <a:ext cx="570706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4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089" y="129966"/>
            <a:ext cx="10972800" cy="1143001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should the model synchronization occur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2573262" y="6185296"/>
            <a:ext cx="6829819" cy="474585"/>
          </a:xfrm>
          <a:prstGeom prst="flowChartMagneticDisk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Training Data</a:t>
            </a:r>
          </a:p>
        </p:txBody>
      </p:sp>
      <p:sp>
        <p:nvSpPr>
          <p:cNvPr id="5" name="Up Arrow 4"/>
          <p:cNvSpPr/>
          <p:nvPr/>
        </p:nvSpPr>
        <p:spPr>
          <a:xfrm>
            <a:off x="5549835" y="5786774"/>
            <a:ext cx="354427" cy="321446"/>
          </a:xfrm>
          <a:prstGeom prst="up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15861" y="5868662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948" y="5824443"/>
            <a:ext cx="86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Load</a:t>
            </a:r>
          </a:p>
        </p:txBody>
      </p:sp>
      <p:sp>
        <p:nvSpPr>
          <p:cNvPr id="12" name="Oval 11"/>
          <p:cNvSpPr/>
          <p:nvPr/>
        </p:nvSpPr>
        <p:spPr>
          <a:xfrm>
            <a:off x="3751334" y="5416208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4</a:t>
            </a:r>
          </a:p>
        </p:txBody>
      </p:sp>
      <p:sp>
        <p:nvSpPr>
          <p:cNvPr id="34" name="Curved Down Arrow 33"/>
          <p:cNvSpPr/>
          <p:nvPr/>
        </p:nvSpPr>
        <p:spPr>
          <a:xfrm rot="5400000" flipV="1">
            <a:off x="2631453" y="4020017"/>
            <a:ext cx="2333016" cy="383965"/>
          </a:xfrm>
          <a:prstGeom prst="curvedDown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8480" y="5360328"/>
            <a:ext cx="1196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Iteration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17332" y="269301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84046" y="269301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273331" y="2693012"/>
            <a:ext cx="887634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4941" y="3309036"/>
            <a:ext cx="69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13" y="3746121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89751" y="4795687"/>
            <a:ext cx="904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5" name="Oval 44"/>
          <p:cNvSpPr>
            <a:spLocks/>
          </p:cNvSpPr>
          <p:nvPr/>
        </p:nvSpPr>
        <p:spPr>
          <a:xfrm>
            <a:off x="5697233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565111" y="374478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20172" y="4795687"/>
            <a:ext cx="95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6861797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347861" y="374876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56037" y="4795687"/>
            <a:ext cx="89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51" name="Oval 50"/>
          <p:cNvSpPr/>
          <p:nvPr/>
        </p:nvSpPr>
        <p:spPr>
          <a:xfrm>
            <a:off x="4623785" y="459455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6612031" y="3379381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3" name="Oval 52"/>
          <p:cNvSpPr/>
          <p:nvPr/>
        </p:nvSpPr>
        <p:spPr>
          <a:xfrm>
            <a:off x="5488352" y="3367135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37974" y="3321282"/>
            <a:ext cx="70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22696" y="3310765"/>
            <a:ext cx="722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6" name="Oval 55"/>
          <p:cNvSpPr/>
          <p:nvPr/>
        </p:nvSpPr>
        <p:spPr>
          <a:xfrm>
            <a:off x="4371655" y="3358834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315598" y="3691814"/>
            <a:ext cx="3017047" cy="495025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315597" y="5085822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426313" y="5092337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78740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13772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51691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549075" y="5095626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157744" y="2531310"/>
            <a:ext cx="3317476" cy="317565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7" name="Curved Down Arrow 76"/>
          <p:cNvSpPr/>
          <p:nvPr/>
        </p:nvSpPr>
        <p:spPr>
          <a:xfrm rot="16200000" flipH="1">
            <a:off x="3214054" y="4219925"/>
            <a:ext cx="1879692" cy="314542"/>
          </a:xfrm>
          <a:prstGeom prst="curvedDown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78" name="Straight Arrow Connector 117"/>
          <p:cNvCxnSpPr>
            <a:stCxn id="49" idx="2"/>
            <a:endCxn id="43" idx="2"/>
          </p:cNvCxnSpPr>
          <p:nvPr/>
        </p:nvCxnSpPr>
        <p:spPr>
          <a:xfrm rot="5400000" flipH="1" flipV="1">
            <a:off x="5249542" y="3584601"/>
            <a:ext cx="2644" cy="1097153"/>
          </a:xfrm>
          <a:prstGeom prst="curvedConnector3">
            <a:avLst>
              <a:gd name="adj1" fmla="val -6079787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Straight Arrow Connector 117"/>
          <p:cNvCxnSpPr>
            <a:stCxn id="43" idx="2"/>
            <a:endCxn id="46" idx="2"/>
          </p:cNvCxnSpPr>
          <p:nvPr/>
        </p:nvCxnSpPr>
        <p:spPr>
          <a:xfrm rot="5400000" flipH="1" flipV="1">
            <a:off x="6358821" y="3571138"/>
            <a:ext cx="1337" cy="1120098"/>
          </a:xfrm>
          <a:prstGeom prst="curvedConnector3">
            <a:avLst>
              <a:gd name="adj1" fmla="val -12025250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Straight Arrow Connector 117"/>
          <p:cNvCxnSpPr>
            <a:stCxn id="46" idx="0"/>
            <a:endCxn id="49" idx="0"/>
          </p:cNvCxnSpPr>
          <p:nvPr/>
        </p:nvCxnSpPr>
        <p:spPr>
          <a:xfrm rot="16200000" flipH="1" flipV="1">
            <a:off x="5808922" y="2638148"/>
            <a:ext cx="3980" cy="2217250"/>
          </a:xfrm>
          <a:prstGeom prst="curvedConnector3">
            <a:avLst>
              <a:gd name="adj1" fmla="val -4038156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Rectangle 86"/>
          <p:cNvSpPr/>
          <p:nvPr/>
        </p:nvSpPr>
        <p:spPr>
          <a:xfrm>
            <a:off x="6599829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836304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77406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356211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592686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33788" y="518922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13814" y="1649582"/>
            <a:ext cx="370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Occurs between each worker,</a:t>
            </a:r>
            <a:br>
              <a:rPr lang="en-US" sz="2000" b="1" dirty="0"/>
            </a:br>
            <a:r>
              <a:rPr lang="en-US" sz="2000" b="1" dirty="0"/>
              <a:t>a process in the implementation</a:t>
            </a:r>
          </a:p>
        </p:txBody>
      </p:sp>
      <p:sp>
        <p:nvSpPr>
          <p:cNvPr id="66" name="Right Arrow 65"/>
          <p:cNvSpPr/>
          <p:nvPr/>
        </p:nvSpPr>
        <p:spPr>
          <a:xfrm rot="5400000">
            <a:off x="5556613" y="1931388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207971" y="2423836"/>
            <a:ext cx="3154484" cy="6718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62" y="207366"/>
            <a:ext cx="10972800" cy="1143001"/>
          </a:xfrm>
        </p:spPr>
        <p:txBody>
          <a:bodyPr>
            <a:normAutofit/>
          </a:bodyPr>
          <a:lstStyle/>
          <a:p>
            <a:r>
              <a:rPr lang="en-US" dirty="0"/>
              <a:t>How is the model synchronization performed?</a:t>
            </a:r>
          </a:p>
        </p:txBody>
      </p:sp>
      <p:sp>
        <p:nvSpPr>
          <p:cNvPr id="4" name="Flowchart: Magnetic Disk 3"/>
          <p:cNvSpPr/>
          <p:nvPr/>
        </p:nvSpPr>
        <p:spPr>
          <a:xfrm>
            <a:off x="2573262" y="5472766"/>
            <a:ext cx="6829819" cy="474585"/>
          </a:xfrm>
          <a:prstGeom prst="flowChartMagneticDisk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Training Data</a:t>
            </a:r>
          </a:p>
        </p:txBody>
      </p:sp>
      <p:sp>
        <p:nvSpPr>
          <p:cNvPr id="5" name="Up Arrow 4"/>
          <p:cNvSpPr/>
          <p:nvPr/>
        </p:nvSpPr>
        <p:spPr>
          <a:xfrm>
            <a:off x="5549835" y="5074244"/>
            <a:ext cx="354427" cy="321446"/>
          </a:xfrm>
          <a:prstGeom prst="up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15861" y="5156132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948" y="5111913"/>
            <a:ext cx="86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Load</a:t>
            </a:r>
          </a:p>
        </p:txBody>
      </p:sp>
      <p:sp>
        <p:nvSpPr>
          <p:cNvPr id="12" name="Oval 11"/>
          <p:cNvSpPr/>
          <p:nvPr/>
        </p:nvSpPr>
        <p:spPr>
          <a:xfrm>
            <a:off x="3751334" y="4703678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4</a:t>
            </a:r>
          </a:p>
        </p:txBody>
      </p:sp>
      <p:sp>
        <p:nvSpPr>
          <p:cNvPr id="34" name="Curved Down Arrow 33"/>
          <p:cNvSpPr/>
          <p:nvPr/>
        </p:nvSpPr>
        <p:spPr>
          <a:xfrm rot="5400000" flipV="1">
            <a:off x="2631453" y="3307487"/>
            <a:ext cx="2333016" cy="383965"/>
          </a:xfrm>
          <a:prstGeom prst="curvedDown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8480" y="4647798"/>
            <a:ext cx="1196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Iteration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17332" y="198048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84046" y="1980482"/>
            <a:ext cx="850626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273331" y="1980482"/>
            <a:ext cx="887634" cy="289343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black"/>
                </a:solidFill>
                <a:ea typeface="ＭＳ Ｐゴシック"/>
              </a:rPr>
              <a:t>Worker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4941" y="2596506"/>
            <a:ext cx="69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13" y="3033591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89751" y="4083157"/>
            <a:ext cx="904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5" name="Oval 44"/>
          <p:cNvSpPr>
            <a:spLocks/>
          </p:cNvSpPr>
          <p:nvPr/>
        </p:nvSpPr>
        <p:spPr>
          <a:xfrm>
            <a:off x="5697233" y="388202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565111" y="303225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20172" y="4083157"/>
            <a:ext cx="95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6861797" y="388202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347861" y="3036235"/>
            <a:ext cx="708855" cy="38573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lnSpc>
                <a:spcPts val="2000"/>
              </a:lnSpc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Model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56037" y="4083157"/>
            <a:ext cx="89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Compute</a:t>
            </a:r>
          </a:p>
        </p:txBody>
      </p:sp>
      <p:sp>
        <p:nvSpPr>
          <p:cNvPr id="51" name="Oval 50"/>
          <p:cNvSpPr/>
          <p:nvPr/>
        </p:nvSpPr>
        <p:spPr>
          <a:xfrm>
            <a:off x="4623785" y="3882025"/>
            <a:ext cx="182880" cy="18288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6612031" y="2666851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3" name="Oval 52"/>
          <p:cNvSpPr/>
          <p:nvPr/>
        </p:nvSpPr>
        <p:spPr>
          <a:xfrm>
            <a:off x="5488352" y="2654605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37974" y="2608752"/>
            <a:ext cx="70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22696" y="2598235"/>
            <a:ext cx="722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1200" b="1" dirty="0">
                <a:solidFill>
                  <a:prstClr val="black"/>
                </a:solidFill>
                <a:ea typeface="ＭＳ Ｐゴシック"/>
              </a:rPr>
              <a:t>Rotate</a:t>
            </a:r>
          </a:p>
        </p:txBody>
      </p:sp>
      <p:sp>
        <p:nvSpPr>
          <p:cNvPr id="56" name="Oval 55"/>
          <p:cNvSpPr/>
          <p:nvPr/>
        </p:nvSpPr>
        <p:spPr>
          <a:xfrm>
            <a:off x="4371655" y="2646304"/>
            <a:ext cx="182880" cy="18288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sz="1200" b="1" kern="0" dirty="0">
                <a:solidFill>
                  <a:prstClr val="white"/>
                </a:solidFill>
                <a:ea typeface="ＭＳ Ｐゴシック"/>
              </a:rPr>
              <a:t>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315598" y="2979284"/>
            <a:ext cx="3017047" cy="495025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315597" y="4373292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426313" y="4379807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78740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13772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51691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549075" y="4383096"/>
            <a:ext cx="779740" cy="385735"/>
          </a:xfrm>
          <a:prstGeom prst="roundRect">
            <a:avLst/>
          </a:prstGeom>
          <a:noFill/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tIns="0" bIns="0" rtlCol="0" anchor="t" anchorCtr="0"/>
          <a:lstStyle/>
          <a:p>
            <a:pPr algn="ctr" defTabSz="1828800">
              <a:lnSpc>
                <a:spcPts val="2000"/>
              </a:lnSpc>
              <a:defRPr/>
            </a:pPr>
            <a:endParaRPr lang="en-US" sz="1200" b="1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157744" y="1818780"/>
            <a:ext cx="3317476" cy="317565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7" name="Curved Down Arrow 76"/>
          <p:cNvSpPr/>
          <p:nvPr/>
        </p:nvSpPr>
        <p:spPr>
          <a:xfrm rot="16200000" flipH="1">
            <a:off x="3214054" y="3507395"/>
            <a:ext cx="1879692" cy="314542"/>
          </a:xfrm>
          <a:prstGeom prst="curvedDown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78" name="Straight Arrow Connector 117"/>
          <p:cNvCxnSpPr>
            <a:stCxn id="49" idx="2"/>
            <a:endCxn id="43" idx="2"/>
          </p:cNvCxnSpPr>
          <p:nvPr/>
        </p:nvCxnSpPr>
        <p:spPr>
          <a:xfrm rot="5400000" flipH="1" flipV="1">
            <a:off x="5249542" y="2872071"/>
            <a:ext cx="2644" cy="1097153"/>
          </a:xfrm>
          <a:prstGeom prst="curvedConnector3">
            <a:avLst>
              <a:gd name="adj1" fmla="val -6079787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Straight Arrow Connector 117"/>
          <p:cNvCxnSpPr>
            <a:stCxn id="43" idx="2"/>
            <a:endCxn id="46" idx="2"/>
          </p:cNvCxnSpPr>
          <p:nvPr/>
        </p:nvCxnSpPr>
        <p:spPr>
          <a:xfrm rot="5400000" flipH="1" flipV="1">
            <a:off x="6358821" y="2858608"/>
            <a:ext cx="1337" cy="1120098"/>
          </a:xfrm>
          <a:prstGeom prst="curvedConnector3">
            <a:avLst>
              <a:gd name="adj1" fmla="val -12025250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Straight Arrow Connector 117"/>
          <p:cNvCxnSpPr>
            <a:stCxn id="46" idx="0"/>
            <a:endCxn id="49" idx="0"/>
          </p:cNvCxnSpPr>
          <p:nvPr/>
        </p:nvCxnSpPr>
        <p:spPr>
          <a:xfrm rot="16200000" flipH="1" flipV="1">
            <a:off x="5808922" y="1925618"/>
            <a:ext cx="3980" cy="2217250"/>
          </a:xfrm>
          <a:prstGeom prst="curvedConnector3">
            <a:avLst>
              <a:gd name="adj1" fmla="val -4038156"/>
            </a:avLst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Rectangle 86"/>
          <p:cNvSpPr/>
          <p:nvPr/>
        </p:nvSpPr>
        <p:spPr>
          <a:xfrm>
            <a:off x="6599829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836304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77406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356211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592686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33788" y="4476690"/>
            <a:ext cx="182880" cy="18288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endParaRPr lang="en-US" sz="1200" b="1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02460" y="3265579"/>
            <a:ext cx="293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Performed as a collective communication operation</a:t>
            </a:r>
          </a:p>
        </p:txBody>
      </p:sp>
      <p:sp>
        <p:nvSpPr>
          <p:cNvPr id="66" name="Right Arrow 65"/>
          <p:cNvSpPr/>
          <p:nvPr/>
        </p:nvSpPr>
        <p:spPr>
          <a:xfrm>
            <a:off x="7858964" y="2799852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989944" y="2336581"/>
            <a:ext cx="3668156" cy="13837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4294967295"/>
          </p:nvPr>
        </p:nvSpPr>
        <p:spPr>
          <a:xfrm>
            <a:off x="7569608" y="1769178"/>
            <a:ext cx="4184130" cy="1649414"/>
          </a:xfrm>
        </p:spPr>
        <p:txBody>
          <a:bodyPr>
            <a:noAutofit/>
          </a:bodyPr>
          <a:lstStyle/>
          <a:p>
            <a:pPr marL="231453" indent="-231453"/>
            <a:r>
              <a:rPr lang="en-US" sz="1900" dirty="0"/>
              <a:t>High memory consumption for model and input data</a:t>
            </a:r>
          </a:p>
          <a:p>
            <a:pPr marL="231453" indent="-231453"/>
            <a:r>
              <a:rPr lang="en-US" sz="1900" dirty="0"/>
              <a:t>High number of iterations (~1000)</a:t>
            </a:r>
          </a:p>
          <a:p>
            <a:pPr marL="231453" indent="-231453"/>
            <a:r>
              <a:rPr lang="en-US" sz="1900" dirty="0"/>
              <a:t>Computation intensive</a:t>
            </a:r>
          </a:p>
          <a:p>
            <a:pPr marL="231453" indent="-231453"/>
            <a:r>
              <a:rPr lang="en-US" sz="1900" dirty="0"/>
              <a:t>Traditional “</a:t>
            </a:r>
            <a:r>
              <a:rPr lang="en-US" sz="1900" dirty="0" err="1"/>
              <a:t>allreduce</a:t>
            </a:r>
            <a:r>
              <a:rPr lang="en-US" sz="1900" dirty="0"/>
              <a:t>” operation in </a:t>
            </a:r>
          </a:p>
          <a:p>
            <a:pPr marL="0" indent="0">
              <a:buNone/>
            </a:pPr>
            <a:r>
              <a:rPr lang="en-US" sz="1900" dirty="0"/>
              <a:t>    MPI-LDA is not scalable.</a:t>
            </a:r>
          </a:p>
        </p:txBody>
      </p:sp>
      <p:sp>
        <p:nvSpPr>
          <p:cNvPr id="37" name="Title 36"/>
          <p:cNvSpPr>
            <a:spLocks noGrp="1"/>
          </p:cNvSpPr>
          <p:nvPr>
            <p:ph type="title" idx="4294967295"/>
          </p:nvPr>
        </p:nvSpPr>
        <p:spPr>
          <a:xfrm>
            <a:off x="2469497" y="282004"/>
            <a:ext cx="6764337" cy="5381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anchor="b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33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Harp-LDA Execution Flow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7546459" y="947538"/>
            <a:ext cx="2524086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 dirty="0" smtClean="0">
                <a:solidFill>
                  <a:srgbClr val="7030A0"/>
                </a:solidFill>
              </a:rPr>
              <a:t>Challenges</a:t>
            </a:r>
            <a:endParaRPr lang="en-US" kern="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" y="1182511"/>
            <a:ext cx="6992164" cy="523935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546459" y="3741589"/>
            <a:ext cx="4394251" cy="1567324"/>
          </a:xfrm>
          <a:prstGeom prst="rect">
            <a:avLst/>
          </a:prstGeom>
        </p:spPr>
        <p:txBody>
          <a:bodyPr vert="horz" lIns="91308" tIns="45660" rIns="91308" bIns="4566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453" indent="-231453" defTabSz="913108"/>
            <a:endParaRPr lang="en-US" sz="2500" dirty="0">
              <a:solidFill>
                <a:prstClr val="black"/>
              </a:solidFill>
            </a:endParaRPr>
          </a:p>
          <a:p>
            <a:pPr marL="231453" indent="-231453" defTabSz="91310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600" dirty="0" smtClean="0">
                <a:solidFill>
                  <a:prstClr val="black"/>
                </a:solidFill>
              </a:rPr>
              <a:t>Harp-LDA uses AD-LDA (Approximate Distributed LDA) algorithm (based on Gibbs sampling algorithm) </a:t>
            </a:r>
          </a:p>
          <a:p>
            <a:pPr marL="231453" indent="-231453" defTabSz="913108"/>
            <a:r>
              <a:rPr lang="en-US" sz="7600" dirty="0" smtClean="0">
                <a:solidFill>
                  <a:prstClr val="black"/>
                </a:solidFill>
              </a:rPr>
              <a:t>Harp-LDA runs LDA in iterations of local computation and collective communication to generate new global model.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977557"/>
            <a:ext cx="11477625" cy="114300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8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Data Parallelism: Comparison </a:t>
            </a:r>
            <a:r>
              <a:rPr lang="en-US" sz="28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between </a:t>
            </a:r>
            <a:r>
              <a:rPr lang="en-US" sz="28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Harp-</a:t>
            </a:r>
            <a:r>
              <a:rPr lang="en-US" sz="2800" b="1" kern="0" dirty="0" err="1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lgs</a:t>
            </a:r>
            <a:r>
              <a:rPr lang="en-US" sz="28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sz="28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and Yahoo! LDA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03431" y="2335213"/>
            <a:ext cx="5386917" cy="639762"/>
          </a:xfrm>
        </p:spPr>
        <p:txBody>
          <a:bodyPr/>
          <a:lstStyle/>
          <a:p>
            <a:r>
              <a:rPr lang="en-US" dirty="0" err="1" smtClean="0"/>
              <a:t>clueweb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2975769"/>
            <a:ext cx="4876800" cy="2743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87148" y="2287588"/>
            <a:ext cx="5389033" cy="639762"/>
          </a:xfrm>
        </p:spPr>
        <p:txBody>
          <a:bodyPr/>
          <a:lstStyle/>
          <a:p>
            <a:r>
              <a:rPr lang="en-US" dirty="0" err="1" smtClean="0"/>
              <a:t>enwiki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59" y="2975769"/>
            <a:ext cx="4876800" cy="2743200"/>
          </a:xfrm>
        </p:spPr>
      </p:pic>
      <p:sp>
        <p:nvSpPr>
          <p:cNvPr id="2" name="Rectangle 1"/>
          <p:cNvSpPr/>
          <p:nvPr/>
        </p:nvSpPr>
        <p:spPr>
          <a:xfrm>
            <a:off x="1254370" y="5752320"/>
            <a:ext cx="4451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50.5 million webpage documents, </a:t>
            </a:r>
            <a:r>
              <a:rPr lang="en-US" sz="1400" dirty="0"/>
              <a:t>12.4B tokens, </a:t>
            </a:r>
            <a:r>
              <a:rPr lang="en-US" sz="1400" dirty="0" smtClean="0"/>
              <a:t>1 million vocabulary</a:t>
            </a:r>
            <a:r>
              <a:rPr lang="en-US" sz="1400" dirty="0"/>
              <a:t>, </a:t>
            </a:r>
            <a:r>
              <a:rPr lang="en-US" sz="1400" dirty="0" smtClean="0"/>
              <a:t> 10K </a:t>
            </a:r>
            <a:r>
              <a:rPr lang="en-US" sz="1400" dirty="0"/>
              <a:t>topics, </a:t>
            </a:r>
            <a:r>
              <a:rPr lang="en-US" sz="1400" dirty="0" smtClean="0"/>
              <a:t> 14.7 </a:t>
            </a:r>
            <a:r>
              <a:rPr lang="en-US" sz="1400" dirty="0"/>
              <a:t>GB model size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15450" y="5750885"/>
            <a:ext cx="4841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3.8 million </a:t>
            </a:r>
            <a:r>
              <a:rPr lang="en-US" sz="1400" dirty="0" err="1" smtClean="0"/>
              <a:t>wikipedia</a:t>
            </a:r>
            <a:r>
              <a:rPr lang="en-US" sz="1400" dirty="0" smtClean="0"/>
              <a:t> documents, 1.1B </a:t>
            </a:r>
            <a:r>
              <a:rPr lang="en-US" sz="1400" dirty="0"/>
              <a:t>tokens, 1M vocabulary, </a:t>
            </a:r>
            <a:endParaRPr lang="en-US" sz="1400" dirty="0" smtClean="0"/>
          </a:p>
          <a:p>
            <a:r>
              <a:rPr lang="en-US" sz="1400" dirty="0" smtClean="0"/>
              <a:t>10K </a:t>
            </a:r>
            <a:r>
              <a:rPr lang="en-US" sz="1400" dirty="0"/>
              <a:t>topics, </a:t>
            </a:r>
            <a:r>
              <a:rPr lang="en-US" sz="1400" dirty="0" smtClean="0"/>
              <a:t> 2.0 </a:t>
            </a:r>
            <a:r>
              <a:rPr lang="en-US" sz="1400" dirty="0"/>
              <a:t>GB model size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136221" y="1825283"/>
            <a:ext cx="9919558" cy="422528"/>
          </a:xfrm>
          <a:prstGeom prst="rect">
            <a:avLst/>
          </a:prstGeom>
        </p:spPr>
        <p:txBody>
          <a:bodyPr vert="horz" lIns="91308" tIns="45660" rIns="91308" bIns="456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108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Harp-LDA Performance Tests on Intel Haswell Cluster</a:t>
            </a:r>
          </a:p>
        </p:txBody>
      </p:sp>
    </p:spTree>
    <p:extLst>
      <p:ext uri="{BB962C8B-B14F-4D97-AF65-F5344CB8AC3E}">
        <p14:creationId xmlns:p14="http://schemas.microsoft.com/office/powerpoint/2010/main" val="17721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0" y="967236"/>
            <a:ext cx="10972800" cy="114300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8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Model Parallelism: Comparison between </a:t>
            </a:r>
            <a:r>
              <a:rPr lang="en-US" sz="28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</a:t>
            </a:r>
            <a:r>
              <a:rPr lang="en-US" sz="2800" b="1" kern="0" dirty="0" err="1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rtt</a:t>
            </a:r>
            <a:r>
              <a:rPr lang="en-US" sz="28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sz="28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and </a:t>
            </a:r>
            <a:r>
              <a:rPr lang="en-US" sz="2800" b="1" kern="0" dirty="0" err="1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Petuum</a:t>
            </a:r>
            <a:r>
              <a:rPr lang="en-US" sz="28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 LDA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075" y="2249488"/>
            <a:ext cx="5386917" cy="639762"/>
          </a:xfrm>
        </p:spPr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lueweb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2880519"/>
            <a:ext cx="4876800" cy="2743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9621" y="2239963"/>
            <a:ext cx="5389033" cy="639762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i-gram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4" y="2880519"/>
            <a:ext cx="4876800" cy="2743200"/>
          </a:xfrm>
        </p:spPr>
      </p:pic>
      <p:sp>
        <p:nvSpPr>
          <p:cNvPr id="9" name="Rectangle 8"/>
          <p:cNvSpPr/>
          <p:nvPr/>
        </p:nvSpPr>
        <p:spPr>
          <a:xfrm>
            <a:off x="6657975" y="5673157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3.9Million </a:t>
            </a:r>
            <a:r>
              <a:rPr lang="en-US" sz="1400" dirty="0" err="1" smtClean="0"/>
              <a:t>wikipedia</a:t>
            </a:r>
            <a:r>
              <a:rPr lang="en-US" sz="1400" dirty="0" smtClean="0"/>
              <a:t> documents, 1.7 billion tokens</a:t>
            </a:r>
            <a:r>
              <a:rPr lang="en-US" sz="1400" dirty="0"/>
              <a:t>, </a:t>
            </a:r>
            <a:r>
              <a:rPr lang="en-US" sz="1400" dirty="0" smtClean="0"/>
              <a:t>20 million  </a:t>
            </a:r>
            <a:r>
              <a:rPr lang="en-US" sz="1400" dirty="0"/>
              <a:t>vocabulary, </a:t>
            </a:r>
            <a:r>
              <a:rPr lang="en-US" sz="1400" dirty="0" smtClean="0"/>
              <a:t> 500 </a:t>
            </a:r>
            <a:r>
              <a:rPr lang="en-US" sz="1400" dirty="0"/>
              <a:t>topics, </a:t>
            </a:r>
            <a:r>
              <a:rPr lang="en-US" sz="1400" dirty="0" smtClean="0"/>
              <a:t> 5.9 </a:t>
            </a:r>
            <a:r>
              <a:rPr lang="en-US" sz="1400" dirty="0"/>
              <a:t>GB model size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1519" y="5657070"/>
            <a:ext cx="4841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50.5 million web page documents, 12.4 billion </a:t>
            </a:r>
            <a:r>
              <a:rPr lang="en-US" sz="1400" dirty="0"/>
              <a:t>tokens, </a:t>
            </a:r>
            <a:r>
              <a:rPr lang="en-US" sz="1400" dirty="0" smtClean="0"/>
              <a:t>1 million </a:t>
            </a:r>
            <a:r>
              <a:rPr lang="en-US" sz="1400" dirty="0"/>
              <a:t>vocabulary, </a:t>
            </a:r>
            <a:r>
              <a:rPr lang="en-US" sz="1400" dirty="0" smtClean="0"/>
              <a:t>10K </a:t>
            </a:r>
            <a:r>
              <a:rPr lang="en-US" sz="1400" dirty="0"/>
              <a:t>topics, </a:t>
            </a:r>
            <a:r>
              <a:rPr lang="en-US" sz="1400" dirty="0" smtClean="0"/>
              <a:t> 14.7 </a:t>
            </a:r>
            <a:r>
              <a:rPr lang="en-US" sz="1400" dirty="0"/>
              <a:t>GB model size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136221" y="1825283"/>
            <a:ext cx="9919558" cy="422528"/>
          </a:xfrm>
          <a:prstGeom prst="rect">
            <a:avLst/>
          </a:prstGeom>
        </p:spPr>
        <p:txBody>
          <a:bodyPr vert="horz" lIns="91308" tIns="45660" rIns="91308" bIns="456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108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Harp-LDA Performance Tests on Intel Haswell Cluster</a:t>
            </a:r>
          </a:p>
        </p:txBody>
      </p:sp>
    </p:spTree>
    <p:extLst>
      <p:ext uri="{BB962C8B-B14F-4D97-AF65-F5344CB8AC3E}">
        <p14:creationId xmlns:p14="http://schemas.microsoft.com/office/powerpoint/2010/main" val="18409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27906" y="1641183"/>
            <a:ext cx="4237226" cy="341044"/>
          </a:xfrm>
        </p:spPr>
        <p:txBody>
          <a:bodyPr>
            <a:normAutofit fontScale="90000"/>
          </a:bodyPr>
          <a:lstStyle/>
          <a:p>
            <a:r>
              <a:rPr lang="en-US" sz="1900" b="1" dirty="0"/>
              <a:t>Harp LDA on Big Red </a:t>
            </a:r>
            <a:r>
              <a:rPr lang="en-US" sz="1900" b="1"/>
              <a:t>II </a:t>
            </a:r>
            <a:r>
              <a:rPr lang="en-US" sz="1900" b="1" smtClean="0"/>
              <a:t>Supercomputer (Cray)</a:t>
            </a:r>
            <a:endParaRPr lang="en-US" sz="19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06610" y="2115610"/>
          <a:ext cx="4879818" cy="287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6355562" y="2070359"/>
          <a:ext cx="5115208" cy="310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793900" y="1606711"/>
            <a:ext cx="4238532" cy="424036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b="1" dirty="0"/>
              <a:t>Harp LDA on Juliet </a:t>
            </a:r>
            <a:r>
              <a:rPr lang="en-US" sz="1900" b="1" dirty="0" smtClean="0"/>
              <a:t>(Intel </a:t>
            </a:r>
            <a:r>
              <a:rPr lang="en-US" sz="1900" b="1" dirty="0" err="1" smtClean="0"/>
              <a:t>Haswell</a:t>
            </a:r>
            <a:r>
              <a:rPr lang="en-US" sz="1900" b="1" dirty="0" smtClean="0"/>
              <a:t>)</a:t>
            </a:r>
            <a:endParaRPr lang="en-US" sz="19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249185" y="4974866"/>
            <a:ext cx="4010896" cy="1982708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475358" y="5127183"/>
            <a:ext cx="4925086" cy="1801638"/>
          </a:xfrm>
          <a:prstGeom prst="rect">
            <a:avLst/>
          </a:prstGeom>
        </p:spPr>
        <p:txBody>
          <a:bodyPr vert="horz" lIns="91308" tIns="45660" rIns="91308" bIns="456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prstClr val="black"/>
                </a:solidFill>
              </a:rPr>
              <a:t>Machine settings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Big Red II: tested on 25, 50, 75, 100 and 125 nodes, each node uses 32 parallel threads; Gemini interconnect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Juliet: tested on 10, 15, 20, 25, 30 nodes, each node uses 64 parallel threads on 36 core Intel </a:t>
            </a:r>
            <a:r>
              <a:rPr lang="en-US" sz="1400" dirty="0" err="1">
                <a:solidFill>
                  <a:prstClr val="black"/>
                </a:solidFill>
              </a:rPr>
              <a:t>Haswell</a:t>
            </a:r>
            <a:r>
              <a:rPr lang="en-US" sz="1400" dirty="0">
                <a:solidFill>
                  <a:prstClr val="black"/>
                </a:solidFill>
              </a:rPr>
              <a:t> node (each with 2 chips); </a:t>
            </a:r>
            <a:r>
              <a:rPr lang="en-US" sz="1400" dirty="0" err="1">
                <a:solidFill>
                  <a:prstClr val="black"/>
                </a:solidFill>
              </a:rPr>
              <a:t>infiniband</a:t>
            </a:r>
            <a:r>
              <a:rPr lang="en-US" sz="1400" dirty="0">
                <a:solidFill>
                  <a:prstClr val="black"/>
                </a:solidFill>
              </a:rPr>
              <a:t> interconnect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270708" y="1069133"/>
            <a:ext cx="5323438" cy="422528"/>
          </a:xfrm>
          <a:prstGeom prst="rect">
            <a:avLst/>
          </a:prstGeom>
        </p:spPr>
        <p:txBody>
          <a:bodyPr vert="horz" lIns="91308" tIns="45660" rIns="91308" bIns="456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32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LDA Scaling Tests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222" y="5187618"/>
            <a:ext cx="4821205" cy="969375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dirty="0" smtClean="0"/>
              <a:t>Corpus</a:t>
            </a:r>
            <a:r>
              <a:rPr lang="en-US" dirty="0"/>
              <a:t>: </a:t>
            </a:r>
            <a:r>
              <a:rPr lang="en-US" dirty="0" smtClean="0"/>
              <a:t>3,775,554 </a:t>
            </a:r>
            <a:r>
              <a:rPr lang="en-US" dirty="0"/>
              <a:t>Wikipedia </a:t>
            </a:r>
            <a:r>
              <a:rPr lang="en-US" dirty="0" smtClean="0"/>
              <a:t>documents, Vocabulary</a:t>
            </a:r>
            <a:r>
              <a:rPr lang="en-US" dirty="0"/>
              <a:t>: 1 million </a:t>
            </a:r>
            <a:r>
              <a:rPr lang="en-US" dirty="0" smtClean="0"/>
              <a:t>words; Topics</a:t>
            </a:r>
            <a:r>
              <a:rPr lang="en-US" dirty="0"/>
              <a:t>: 10k </a:t>
            </a:r>
            <a:r>
              <a:rPr lang="en-US" dirty="0" smtClean="0"/>
              <a:t>topics; alpha</a:t>
            </a:r>
            <a:r>
              <a:rPr lang="en-US" dirty="0"/>
              <a:t>: </a:t>
            </a:r>
            <a:r>
              <a:rPr lang="en-US" dirty="0" smtClean="0"/>
              <a:t>0.01; beta</a:t>
            </a:r>
            <a:r>
              <a:rPr lang="en-US" dirty="0"/>
              <a:t>: </a:t>
            </a:r>
            <a:r>
              <a:rPr lang="en-US" dirty="0" smtClean="0"/>
              <a:t>0.01; iteration</a:t>
            </a:r>
            <a:r>
              <a:rPr lang="en-US" dirty="0"/>
              <a:t>: </a:t>
            </a:r>
            <a:r>
              <a:rPr lang="en-US" dirty="0" smtClean="0"/>
              <a:t>200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D0B8E-236E-42DB-82F5-1E123304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726281"/>
            <a:ext cx="10515600" cy="797799"/>
          </a:xfrm>
        </p:spPr>
        <p:txBody>
          <a:bodyPr>
            <a:norm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32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Harp </a:t>
            </a:r>
            <a:r>
              <a:rPr lang="en-US" sz="32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LDA compared with </a:t>
            </a:r>
            <a:r>
              <a:rPr lang="en-US" sz="3200" b="1" kern="0" dirty="0" err="1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LightLDA</a:t>
            </a:r>
            <a:r>
              <a:rPr lang="en-US" sz="32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 and Nomad</a:t>
            </a:r>
            <a:endParaRPr lang="en-US" sz="32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FF5B09-058A-439F-AD4D-1A95A5BEE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40" y="5972955"/>
            <a:ext cx="11628839" cy="15661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Harp has a very efficient parallel algorithm compared to Nomad and </a:t>
            </a:r>
            <a:r>
              <a:rPr lang="en-US" sz="1200" dirty="0" err="1" smtClean="0"/>
              <a:t>LightLDA</a:t>
            </a:r>
            <a:r>
              <a:rPr lang="en-US" sz="1200" dirty="0" smtClean="0"/>
              <a:t>. </a:t>
            </a:r>
            <a:r>
              <a:rPr lang="en-US" sz="1200" dirty="0"/>
              <a:t>All use thread </a:t>
            </a:r>
            <a:r>
              <a:rPr lang="en-US" sz="1200" dirty="0" smtClean="0"/>
              <a:t>parallelism.</a:t>
            </a:r>
            <a:endParaRPr lang="en-US" sz="1200" dirty="0"/>
          </a:p>
          <a:p>
            <a:pPr>
              <a:spcBef>
                <a:spcPts val="600"/>
              </a:spcBef>
            </a:pPr>
            <a:r>
              <a:rPr lang="en-US" sz="1200" dirty="0"/>
              <a:t>Row 1: </a:t>
            </a:r>
            <a:r>
              <a:rPr lang="en-US" sz="1200" dirty="0" err="1"/>
              <a:t>enwiki</a:t>
            </a:r>
            <a:r>
              <a:rPr lang="en-US" sz="1200" dirty="0"/>
              <a:t> dataset (3.7M </a:t>
            </a:r>
            <a:r>
              <a:rPr lang="en-US" sz="1200" dirty="0"/>
              <a:t>docs, 5,000 LDA </a:t>
            </a:r>
            <a:r>
              <a:rPr lang="en-US" sz="1200" dirty="0" smtClean="0"/>
              <a:t>Topics</a:t>
            </a:r>
            <a:r>
              <a:rPr lang="en-US" sz="1200" dirty="0" smtClean="0"/>
              <a:t>). </a:t>
            </a:r>
            <a:r>
              <a:rPr lang="en-US" sz="1200" dirty="0"/>
              <a:t>8 nodes, each 16 Threads, </a:t>
            </a:r>
            <a:r>
              <a:rPr lang="en-US" sz="1200" dirty="0" smtClean="0"/>
              <a:t>Row </a:t>
            </a:r>
            <a:r>
              <a:rPr lang="en-US" sz="1200" dirty="0"/>
              <a:t>2: clueweb30b dataset (76M </a:t>
            </a:r>
            <a:r>
              <a:rPr lang="en-US" sz="1200" dirty="0"/>
              <a:t>docs, 10,000 LDA </a:t>
            </a:r>
            <a:r>
              <a:rPr lang="en-US" sz="1200" dirty="0" smtClean="0"/>
              <a:t>Topics</a:t>
            </a:r>
            <a:r>
              <a:rPr lang="en-US" sz="1200" dirty="0" smtClean="0"/>
              <a:t>). </a:t>
            </a:r>
            <a:r>
              <a:rPr lang="en-US" sz="1200" dirty="0"/>
              <a:t>20 nodes, each 16 </a:t>
            </a:r>
            <a:r>
              <a:rPr lang="en-US" sz="1200" dirty="0" smtClean="0"/>
              <a:t>Threads.</a:t>
            </a:r>
          </a:p>
          <a:p>
            <a:pPr>
              <a:spcBef>
                <a:spcPts val="600"/>
              </a:spcBef>
            </a:pPr>
            <a:r>
              <a:rPr lang="en-US" sz="1200" dirty="0" smtClean="0"/>
              <a:t> All </a:t>
            </a:r>
            <a:r>
              <a:rPr lang="en-US" sz="1200" dirty="0"/>
              <a:t>codes run on identical Intel Haswell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2F7C67-79B5-45E8-B872-C93201DD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2801" y="4843759"/>
            <a:ext cx="2844800" cy="365125"/>
          </a:xfrm>
        </p:spPr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B95139-DCEC-4172-ABAF-9DA84EC0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80"/>
            <a:ext cx="12161520" cy="4448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3D9B1-7C23-496E-A2A2-716E91C2DCBC}"/>
              </a:ext>
            </a:extLst>
          </p:cNvPr>
          <p:cNvSpPr txBox="1"/>
          <p:nvPr/>
        </p:nvSpPr>
        <p:spPr>
          <a:xfrm>
            <a:off x="2285997" y="5553268"/>
            <a:ext cx="15274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Time/</a:t>
            </a:r>
            <a:r>
              <a:rPr lang="en-US" sz="1200" dirty="0" err="1"/>
              <a:t>HarpLDA</a:t>
            </a:r>
            <a:r>
              <a:rPr lang="en-US" sz="1200" dirty="0"/>
              <a:t>+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BB0618-9810-48EB-919A-DDD4FEB834E9}"/>
              </a:ext>
            </a:extLst>
          </p:cNvPr>
          <p:cNvSpPr txBox="1"/>
          <p:nvPr/>
        </p:nvSpPr>
        <p:spPr>
          <a:xfrm>
            <a:off x="10053786" y="5653978"/>
            <a:ext cx="1982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Parallel Speedup versus number of nodes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5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Hardware specifications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0" y="1606968"/>
            <a:ext cx="101536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8859" y="4015571"/>
            <a:ext cx="10266445" cy="1879903"/>
            <a:chOff x="898859" y="4015571"/>
            <a:chExt cx="10266445" cy="187990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59" y="4343902"/>
              <a:ext cx="10266445" cy="155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965" y="4015571"/>
              <a:ext cx="4452436" cy="24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049" y="4033577"/>
              <a:ext cx="70485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22004" y="6165503"/>
            <a:ext cx="909967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scalability tests run </a:t>
            </a:r>
            <a:r>
              <a:rPr lang="en-US" sz="2000" dirty="0"/>
              <a:t>on </a:t>
            </a:r>
            <a:r>
              <a:rPr lang="en-US" sz="2000" dirty="0" smtClean="0"/>
              <a:t>the above Haswell (128 node) and KNL (64 node) clusters.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82" y="-89274"/>
            <a:ext cx="109728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Harp-</a:t>
            </a:r>
            <a:r>
              <a:rPr lang="en-US" dirty="0" err="1" smtClean="0"/>
              <a:t>SAhad</a:t>
            </a:r>
            <a:r>
              <a:rPr lang="en-US" dirty="0" smtClean="0"/>
              <a:t> </a:t>
            </a:r>
            <a:r>
              <a:rPr lang="en-US" dirty="0" err="1" smtClean="0"/>
              <a:t>SubGraph</a:t>
            </a:r>
            <a:r>
              <a:rPr lang="en-US" dirty="0" smtClean="0"/>
              <a:t> Mining</a:t>
            </a:r>
            <a:br>
              <a:rPr lang="en-US" dirty="0" smtClean="0"/>
            </a:br>
            <a:r>
              <a:rPr lang="en-US" sz="2000" dirty="0" smtClean="0">
                <a:solidFill>
                  <a:srgbClr val="7030A0"/>
                </a:solidFill>
              </a:rPr>
              <a:t>VT and IU collaborative work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0" name="文本框 16"/>
          <p:cNvSpPr txBox="1"/>
          <p:nvPr/>
        </p:nvSpPr>
        <p:spPr>
          <a:xfrm>
            <a:off x="178130" y="950876"/>
            <a:ext cx="1188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Relational sub-graph isomorphism problem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: find </a:t>
            </a:r>
            <a:r>
              <a:rPr lang="en-US" altLang="zh-CN" sz="2000" dirty="0">
                <a:cs typeface="Times New Roman" panose="02020603050405020304" pitchFamily="18" charset="0"/>
              </a:rPr>
              <a:t>sub-graphs in G which are isomorphic to the given template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T.</a:t>
            </a:r>
          </a:p>
          <a:p>
            <a:r>
              <a:rPr lang="en-US" sz="2000" b="1" dirty="0" err="1" smtClean="0"/>
              <a:t>SAhad</a:t>
            </a:r>
            <a:r>
              <a:rPr lang="en-US" sz="2000" b="1" dirty="0" smtClean="0"/>
              <a:t> </a:t>
            </a:r>
            <a:r>
              <a:rPr lang="en-US" sz="2000" dirty="0"/>
              <a:t>is a challenging graph application that is both data intensive and communication intensive.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r>
              <a:rPr lang="en-US" sz="2000" b="1" dirty="0" smtClean="0"/>
              <a:t>Harp-</a:t>
            </a:r>
            <a:r>
              <a:rPr lang="en-US" sz="2000" b="1" dirty="0" err="1" smtClean="0"/>
              <a:t>SAhad</a:t>
            </a:r>
            <a:r>
              <a:rPr lang="en-US" sz="2000" dirty="0" smtClean="0"/>
              <a:t> </a:t>
            </a:r>
            <a:r>
              <a:rPr lang="en-US" sz="2000" dirty="0"/>
              <a:t>is an implementation for sub-graph counting problem based on SAHAD algorithm and Harp framework. 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00830" y="2161621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2" name="Oval 51"/>
          <p:cNvSpPr/>
          <p:nvPr/>
        </p:nvSpPr>
        <p:spPr>
          <a:xfrm>
            <a:off x="5310415" y="2616238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53" name="Oval 52"/>
          <p:cNvSpPr/>
          <p:nvPr/>
        </p:nvSpPr>
        <p:spPr>
          <a:xfrm>
            <a:off x="5495276" y="3180634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4" name="Oval 53"/>
          <p:cNvSpPr/>
          <p:nvPr/>
        </p:nvSpPr>
        <p:spPr>
          <a:xfrm>
            <a:off x="5164301" y="3690784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55" name="Oval 54"/>
          <p:cNvSpPr/>
          <p:nvPr/>
        </p:nvSpPr>
        <p:spPr>
          <a:xfrm>
            <a:off x="4650618" y="3902591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6" name="Oval 55"/>
          <p:cNvSpPr/>
          <p:nvPr/>
        </p:nvSpPr>
        <p:spPr>
          <a:xfrm>
            <a:off x="4053589" y="3822519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4784936" y="2926202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58" name="Oval 57"/>
          <p:cNvSpPr/>
          <p:nvPr/>
        </p:nvSpPr>
        <p:spPr>
          <a:xfrm>
            <a:off x="4059099" y="3312369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4324809" y="2239356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60" name="Straight Connector 59"/>
          <p:cNvCxnSpPr>
            <a:endCxn id="58" idx="2"/>
          </p:cNvCxnSpPr>
          <p:nvPr/>
        </p:nvCxnSpPr>
        <p:spPr>
          <a:xfrm flipV="1">
            <a:off x="4588279" y="2293357"/>
            <a:ext cx="312550" cy="77735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Straight Connector 60"/>
          <p:cNvCxnSpPr>
            <a:stCxn id="58" idx="5"/>
            <a:endCxn id="74" idx="1"/>
          </p:cNvCxnSpPr>
          <p:nvPr/>
        </p:nvCxnSpPr>
        <p:spPr>
          <a:xfrm>
            <a:off x="5125716" y="2386507"/>
            <a:ext cx="223282" cy="26831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Straight Connector 61"/>
          <p:cNvCxnSpPr>
            <a:stCxn id="74" idx="5"/>
            <a:endCxn id="75" idx="0"/>
          </p:cNvCxnSpPr>
          <p:nvPr/>
        </p:nvCxnSpPr>
        <p:spPr>
          <a:xfrm>
            <a:off x="5535301" y="2841125"/>
            <a:ext cx="91710" cy="339509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Straight Connector 62"/>
          <p:cNvCxnSpPr>
            <a:stCxn id="58" idx="4"/>
          </p:cNvCxnSpPr>
          <p:nvPr/>
        </p:nvCxnSpPr>
        <p:spPr>
          <a:xfrm flipH="1">
            <a:off x="4916671" y="2425091"/>
            <a:ext cx="115894" cy="50111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Straight Connector 63"/>
          <p:cNvCxnSpPr>
            <a:endCxn id="75" idx="2"/>
          </p:cNvCxnSpPr>
          <p:nvPr/>
        </p:nvCxnSpPr>
        <p:spPr>
          <a:xfrm>
            <a:off x="5009823" y="3151089"/>
            <a:ext cx="485453" cy="161281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Straight Connector 64"/>
          <p:cNvCxnSpPr>
            <a:stCxn id="75" idx="4"/>
            <a:endCxn id="76" idx="7"/>
          </p:cNvCxnSpPr>
          <p:nvPr/>
        </p:nvCxnSpPr>
        <p:spPr>
          <a:xfrm flipH="1">
            <a:off x="5389187" y="3444105"/>
            <a:ext cx="237824" cy="285263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6" name="Straight Connector 65"/>
          <p:cNvCxnSpPr>
            <a:stCxn id="76" idx="3"/>
          </p:cNvCxnSpPr>
          <p:nvPr/>
        </p:nvCxnSpPr>
        <p:spPr>
          <a:xfrm flipH="1">
            <a:off x="4914088" y="3915670"/>
            <a:ext cx="288796" cy="118656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7" name="Straight Connector 66"/>
          <p:cNvCxnSpPr>
            <a:endCxn id="76" idx="1"/>
          </p:cNvCxnSpPr>
          <p:nvPr/>
        </p:nvCxnSpPr>
        <p:spPr>
          <a:xfrm>
            <a:off x="4916672" y="3189673"/>
            <a:ext cx="286213" cy="539695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317059" y="3954254"/>
            <a:ext cx="333558" cy="80072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283985" y="3537256"/>
            <a:ext cx="405216" cy="403919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0" name="Oval 69"/>
          <p:cNvSpPr/>
          <p:nvPr/>
        </p:nvSpPr>
        <p:spPr>
          <a:xfrm>
            <a:off x="6936946" y="2146944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1" name="Oval 70"/>
          <p:cNvSpPr/>
          <p:nvPr/>
        </p:nvSpPr>
        <p:spPr>
          <a:xfrm>
            <a:off x="7346531" y="2601561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72" name="Oval 71"/>
          <p:cNvSpPr/>
          <p:nvPr/>
        </p:nvSpPr>
        <p:spPr>
          <a:xfrm>
            <a:off x="7463888" y="3174996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3" name="Oval 72"/>
          <p:cNvSpPr/>
          <p:nvPr/>
        </p:nvSpPr>
        <p:spPr>
          <a:xfrm>
            <a:off x="7200417" y="3676107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74" name="Oval 73"/>
          <p:cNvSpPr/>
          <p:nvPr/>
        </p:nvSpPr>
        <p:spPr>
          <a:xfrm>
            <a:off x="6686734" y="3887914"/>
            <a:ext cx="263471" cy="2634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7161832" y="2371830"/>
            <a:ext cx="223282" cy="26831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571417" y="2826447"/>
            <a:ext cx="24206" cy="348548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7425303" y="3438466"/>
            <a:ext cx="170320" cy="27622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950204" y="3900993"/>
            <a:ext cx="288796" cy="118656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9" name="TextBox 78"/>
          <p:cNvSpPr txBox="1"/>
          <p:nvPr/>
        </p:nvSpPr>
        <p:spPr>
          <a:xfrm>
            <a:off x="6866385" y="1779202"/>
            <a:ext cx="2924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850299" y="1786693"/>
            <a:ext cx="3148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93987" y="3103066"/>
            <a:ext cx="3724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02572" y="3698379"/>
            <a:ext cx="4373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p’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768630" y="3099657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411682" y="3717880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817170" y="3986749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06685" y="2535634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091546" y="1970936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446170" y="2844986"/>
            <a:ext cx="385304" cy="3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400" dirty="0"/>
              <a:t>w</a:t>
            </a:r>
            <a:r>
              <a:rPr lang="en-US" sz="1400" baseline="-25000" dirty="0"/>
              <a:t>4</a:t>
            </a:r>
          </a:p>
        </p:txBody>
      </p:sp>
      <p:cxnSp>
        <p:nvCxnSpPr>
          <p:cNvPr id="89" name="Straight Connector 88"/>
          <p:cNvCxnSpPr>
            <a:endCxn id="66" idx="2"/>
          </p:cNvCxnSpPr>
          <p:nvPr/>
        </p:nvCxnSpPr>
        <p:spPr>
          <a:xfrm>
            <a:off x="3817748" y="2187693"/>
            <a:ext cx="507060" cy="1833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57041" y="3231729"/>
            <a:ext cx="507060" cy="1833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3510659" y="3924897"/>
            <a:ext cx="553443" cy="2679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66" idx="3"/>
          </p:cNvCxnSpPr>
          <p:nvPr/>
        </p:nvCxnSpPr>
        <p:spPr>
          <a:xfrm flipV="1">
            <a:off x="3746670" y="2464242"/>
            <a:ext cx="616722" cy="11922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305002" y="2765267"/>
            <a:ext cx="507060" cy="1833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462239" y="1991258"/>
            <a:ext cx="507060" cy="18339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936" y="4310876"/>
            <a:ext cx="8576127" cy="2099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9097" y="6119661"/>
            <a:ext cx="920744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73038" indent="-173038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[9] Zhao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Z, Wang G, Butt A, Khan M, Kumar VS Anil,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Marathe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SAHad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Subgraph analysis in massive networks using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hadoop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Shanghai, China: IEEE Computer Society; 2012:390–401. Proceedings of the 2012 IEEE 26th International Parallel and Distributed Processing Symposium.</a:t>
            </a:r>
          </a:p>
        </p:txBody>
      </p:sp>
    </p:spTree>
    <p:extLst>
      <p:ext uri="{BB962C8B-B14F-4D97-AF65-F5344CB8AC3E}">
        <p14:creationId xmlns:p14="http://schemas.microsoft.com/office/powerpoint/2010/main" val="21084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Harp-</a:t>
            </a:r>
            <a:r>
              <a:rPr lang="en-US" dirty="0" err="1" smtClean="0"/>
              <a:t>SAHad</a:t>
            </a:r>
            <a:r>
              <a:rPr lang="en-US" dirty="0" smtClean="0"/>
              <a:t> Performance Results</a:t>
            </a:r>
            <a:br>
              <a:rPr lang="en-US" dirty="0" smtClean="0"/>
            </a:br>
            <a:r>
              <a:rPr lang="en-US" sz="2000" dirty="0">
                <a:solidFill>
                  <a:srgbClr val="7030A0"/>
                </a:solidFill>
              </a:rPr>
              <a:t>VT and IU </a:t>
            </a:r>
            <a:r>
              <a:rPr lang="en-US" sz="2000" dirty="0" smtClean="0">
                <a:solidFill>
                  <a:srgbClr val="7030A0"/>
                </a:solidFill>
              </a:rPr>
              <a:t>collaborative </a:t>
            </a:r>
            <a:r>
              <a:rPr lang="en-US" sz="2000" dirty="0">
                <a:solidFill>
                  <a:srgbClr val="7030A0"/>
                </a:solidFill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2" y="2005878"/>
            <a:ext cx="5238750" cy="4010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906" y="5765944"/>
            <a:ext cx="4352925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928" y="2005879"/>
            <a:ext cx="6192982" cy="33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3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4E0EDF1-325E-47F0-B121-A2B219A2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5" y="552424"/>
            <a:ext cx="12120465" cy="57047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Rich software stacks: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300" b="1" dirty="0"/>
              <a:t>HPC</a:t>
            </a:r>
            <a:r>
              <a:rPr lang="en-US" sz="2300" dirty="0"/>
              <a:t> (High Performance Computing) for Parallel Computing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300" b="1" dirty="0"/>
              <a:t>Apache</a:t>
            </a:r>
            <a:r>
              <a:rPr lang="en-US" sz="2300" dirty="0"/>
              <a:t> for Big Data Software Stack ABDS including some edge computing (streaming data)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On general principles </a:t>
            </a:r>
            <a:r>
              <a:rPr lang="en-US" sz="2300" b="1" dirty="0"/>
              <a:t>parallel and distributed computing </a:t>
            </a:r>
            <a:r>
              <a:rPr lang="en-US" sz="2300" dirty="0"/>
              <a:t>have different requirements even if sometimes similar functionalities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Apache stack ABDS  typically uses distributed computing concepts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For example, Reduce operation is different in MPI (Harp) and Spark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Big Data requirements are not clear but there are a few key use types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sz="2300" dirty="0"/>
              <a:t>Pleasingly parallel processing (including </a:t>
            </a:r>
            <a:r>
              <a:rPr lang="en-US" sz="2300" b="1" dirty="0">
                <a:solidFill>
                  <a:srgbClr val="FF0000"/>
                </a:solidFill>
              </a:rPr>
              <a:t>local machine learning LML</a:t>
            </a:r>
            <a:r>
              <a:rPr lang="en-US" sz="2300" dirty="0"/>
              <a:t>) as of different tweets from different users with perhaps MapReduce style of statistics and visualizations; possibly Streaming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sz="2300" b="1" dirty="0"/>
              <a:t>Database model </a:t>
            </a:r>
            <a:r>
              <a:rPr lang="en-US" sz="2300" dirty="0"/>
              <a:t>with queries again supported by MapReduce for horizontal scaling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sz="2300" b="1" dirty="0">
                <a:solidFill>
                  <a:srgbClr val="FF0000"/>
                </a:solidFill>
              </a:rPr>
              <a:t>Global Machine Learning GML  </a:t>
            </a:r>
            <a:r>
              <a:rPr lang="en-US" sz="2300" dirty="0"/>
              <a:t>with single job using multiple nodes as classic parallel computing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sz="2300" b="1" dirty="0"/>
              <a:t>Deep Learning </a:t>
            </a:r>
            <a:r>
              <a:rPr lang="en-US" sz="2300" dirty="0"/>
              <a:t>certainly needs HPC – possibly only multiple small systems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300" dirty="0"/>
              <a:t>Current workloads stress 1) and 2) and are suited to current clouds and to ABDS (with no HPC</a:t>
            </a:r>
            <a:r>
              <a:rPr lang="en-US" sz="2300" dirty="0" smtClean="0"/>
              <a:t>)</a:t>
            </a:r>
            <a:endParaRPr lang="en-US" sz="23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0ECAA5A-3295-46DC-89CC-58A3D03B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545" y="0"/>
            <a:ext cx="5735208" cy="55242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Important Trends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0ECCB2-0A3C-4AD2-BAFB-70D1A21B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70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1500"/>
            <a:ext cx="10464800" cy="612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23" y="0"/>
            <a:ext cx="11582400" cy="11430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100" dirty="0" smtClean="0"/>
              <a:t>Harp-DAAL using Twitter dataset</a:t>
            </a:r>
            <a:r>
              <a:rPr lang="en-US" sz="3100" dirty="0"/>
              <a:t> </a:t>
            </a:r>
            <a:r>
              <a:rPr lang="en-US" sz="3100" dirty="0" smtClean="0"/>
              <a:t>with 44 million</a:t>
            </a:r>
            <a:r>
              <a:rPr lang="en-US" sz="3100" dirty="0"/>
              <a:t> vertices, </a:t>
            </a:r>
            <a:r>
              <a:rPr lang="en-US" sz="3100" dirty="0" smtClean="0"/>
              <a:t>2 billion</a:t>
            </a:r>
            <a:r>
              <a:rPr lang="en-US" sz="3100" dirty="0"/>
              <a:t> </a:t>
            </a:r>
            <a:r>
              <a:rPr lang="en-US" sz="3100" dirty="0" smtClean="0"/>
              <a:t>edges</a:t>
            </a:r>
            <a:br>
              <a:rPr lang="en-US" sz="3100" dirty="0" smtClean="0"/>
            </a:br>
            <a:r>
              <a:rPr lang="en-US" sz="2200" dirty="0" smtClean="0"/>
              <a:t>(on Juliet, a 16 node Intel’s Haswell many-core cluster)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3113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019174"/>
            <a:ext cx="10972800" cy="11430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Test Plan and Datasets</a:t>
            </a:r>
            <a:endParaRPr lang="en-US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8920" y="4993124"/>
            <a:ext cx="10106526" cy="4525963"/>
          </a:xfrm>
          <a:prstGeom prst="rect">
            <a:avLst/>
          </a:prstGeom>
        </p:spPr>
        <p:txBody>
          <a:bodyPr vert="horz" lIns="91308" tIns="45660" rIns="91308" bIns="45660" rtlCol="0">
            <a:normAutofit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162175"/>
            <a:ext cx="10496550" cy="2533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97" y="994915"/>
            <a:ext cx="10515600" cy="51977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  <a:ea typeface="+mn-ea"/>
                <a:cs typeface="+mn-cs"/>
              </a:rPr>
              <a:t>Harp-DAAL Applications</a:t>
            </a:r>
            <a:endParaRPr 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31" y="2278897"/>
            <a:ext cx="2574226" cy="227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52" y="2230771"/>
            <a:ext cx="6057072" cy="222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3931" y="4831997"/>
            <a:ext cx="284097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Clustering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Vectorized</a:t>
            </a:r>
            <a:r>
              <a:rPr lang="en-US" dirty="0" smtClean="0"/>
              <a:t> computation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Small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Regular Memory Access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4499" y="4550953"/>
            <a:ext cx="3096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Matrix Factorization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Huge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Random Memory Access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3769" y="4502825"/>
            <a:ext cx="289451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Matrix Factorization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Huge model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Regular Memory Access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7345" y="1744587"/>
            <a:ext cx="2128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Harp-DAAL-</a:t>
            </a:r>
            <a:r>
              <a:rPr lang="en-US" dirty="0" err="1"/>
              <a:t>Kmeans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4499" y="1708047"/>
            <a:ext cx="17664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Harp-DAAL-SGD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72646" y="1733925"/>
            <a:ext cx="17055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Harp-DAAL-ALS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356" y="6330075"/>
            <a:ext cx="1137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[10]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Langshi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Chen, Bo Peng,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Bingjing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Zhang, Tony Liu,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Yiming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Zou, Lei Jiang, Robert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Henschel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Craig Stewart, Zhang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Zhang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Emily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Mccallum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Zahniser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Tom, Omer Jon, Judy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Qiu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Benchmarking Harp-DAAL: High Performance Hadoop on KNL Clusters,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the Proceedings of the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Conference on Cloud Computing (CLOUD 2017), June 25-30, 2017.</a:t>
            </a:r>
          </a:p>
        </p:txBody>
      </p:sp>
    </p:spTree>
    <p:extLst>
      <p:ext uri="{BB962C8B-B14F-4D97-AF65-F5344CB8AC3E}">
        <p14:creationId xmlns:p14="http://schemas.microsoft.com/office/powerpoint/2010/main" val="3428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44" y="110894"/>
            <a:ext cx="10515600" cy="56915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K-means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922" y="860982"/>
            <a:ext cx="454910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Harp-DAAL-</a:t>
            </a:r>
            <a:r>
              <a:rPr lang="en-US" dirty="0" err="1" smtClean="0"/>
              <a:t>Kmeans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Inter-node: </a:t>
            </a:r>
            <a:r>
              <a:rPr lang="en-US" dirty="0" err="1" smtClean="0"/>
              <a:t>Allreduce</a:t>
            </a:r>
            <a:r>
              <a:rPr lang="en-US" dirty="0" smtClean="0"/>
              <a:t>, Easy to implement, efficient when model data is not large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1" y="2237875"/>
            <a:ext cx="4058184" cy="2005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91" y="3450709"/>
            <a:ext cx="6096040" cy="2065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59" y="861607"/>
            <a:ext cx="8614848" cy="2454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922" y="4246714"/>
            <a:ext cx="4379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Intra-node: Shared Memory, matrix-matrix operations, </a:t>
            </a:r>
            <a:r>
              <a:rPr lang="en-US" dirty="0" err="1" smtClean="0"/>
              <a:t>xGemm</a:t>
            </a:r>
            <a:r>
              <a:rPr lang="en-US" dirty="0" smtClean="0"/>
              <a:t>: aggregate vector-vector distance computation into matrix-matrix multiplication, higher computation intensity (BLAS-3)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80" y="5870409"/>
            <a:ext cx="3685903" cy="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5922" y="199473"/>
            <a:ext cx="10515600" cy="569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MF-SGD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769" y="1045625"/>
            <a:ext cx="39493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Inter-node: Rotation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Intra-node: Asynchronous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2" y="1691956"/>
            <a:ext cx="4722529" cy="354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78" y="3233736"/>
            <a:ext cx="3929308" cy="2802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3037" y="5586829"/>
            <a:ext cx="381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Rotation: </a:t>
            </a:r>
            <a:r>
              <a:rPr lang="en-US" dirty="0" err="1" smtClean="0"/>
              <a:t>Efficent</a:t>
            </a:r>
            <a:r>
              <a:rPr lang="en-US" dirty="0" smtClean="0"/>
              <a:t> when the mode data</a:t>
            </a:r>
          </a:p>
          <a:p>
            <a:r>
              <a:rPr lang="en-US" dirty="0" smtClean="0"/>
              <a:t>Is large, good scalability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82478" y="6036680"/>
            <a:ext cx="4764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Asynchronous: Random access to model data </a:t>
            </a:r>
          </a:p>
          <a:p>
            <a:r>
              <a:rPr lang="en-US" dirty="0" smtClean="0"/>
              <a:t>Good for thread-level workload balance.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30" y="378994"/>
            <a:ext cx="7280576" cy="29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944" y="358504"/>
            <a:ext cx="10515600" cy="50798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Computation Models for 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703" y="1238865"/>
            <a:ext cx="246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Inter-node: </a:t>
            </a:r>
            <a:r>
              <a:rPr lang="en-US" dirty="0" err="1" smtClean="0"/>
              <a:t>Allreduce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7" y="1423531"/>
            <a:ext cx="7234064" cy="4037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0" y="4597991"/>
            <a:ext cx="2637957" cy="377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0" y="5073438"/>
            <a:ext cx="2723147" cy="4003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39000" y="3751710"/>
            <a:ext cx="4570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Intra-node: Shared Memory, Matrix operations</a:t>
            </a:r>
          </a:p>
          <a:p>
            <a:r>
              <a:rPr lang="en-US" dirty="0" err="1" smtClean="0"/>
              <a:t>xSyrk</a:t>
            </a:r>
            <a:r>
              <a:rPr lang="en-US" dirty="0" smtClean="0"/>
              <a:t>: symmetric rank-k update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54" y="1608197"/>
            <a:ext cx="4465943" cy="20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6314" y="25847"/>
            <a:ext cx="7165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Performance on </a:t>
            </a:r>
            <a:r>
              <a:rPr lang="en-US" sz="4000" dirty="0" smtClean="0">
                <a:latin typeface="+mj-lt"/>
                <a:ea typeface="+mj-ea"/>
                <a:cs typeface="+mj-cs"/>
              </a:rPr>
              <a:t>KNL Multi-Nodes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" y="964381"/>
            <a:ext cx="4166042" cy="2909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46" y="964380"/>
            <a:ext cx="3788170" cy="2909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16" y="964381"/>
            <a:ext cx="4052655" cy="2909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268" y="4038336"/>
            <a:ext cx="4113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Harp-DAAL-</a:t>
            </a:r>
            <a:r>
              <a:rPr lang="en-US" sz="1600" dirty="0" err="1" smtClean="0"/>
              <a:t>Kmeans</a:t>
            </a:r>
            <a:r>
              <a:rPr lang="en-US" sz="1600" dirty="0" smtClean="0"/>
              <a:t>:</a:t>
            </a:r>
          </a:p>
          <a:p>
            <a:r>
              <a:rPr lang="en-US" sz="1600" b="1" i="1" dirty="0" smtClean="0"/>
              <a:t>15x to 20x speedup </a:t>
            </a:r>
            <a:r>
              <a:rPr lang="en-US" sz="1600" dirty="0" smtClean="0"/>
              <a:t>over Spark-</a:t>
            </a:r>
            <a:r>
              <a:rPr lang="en-US" sz="1600" dirty="0" err="1" smtClean="0"/>
              <a:t>Kmeans</a:t>
            </a:r>
            <a:endParaRPr lang="en-US" sz="1600" dirty="0" smtClean="0"/>
          </a:p>
          <a:p>
            <a:pPr marL="342900" indent="-342900">
              <a:buAutoNum type="arabicParenR"/>
            </a:pPr>
            <a:r>
              <a:rPr lang="en-US" sz="1600" dirty="0" smtClean="0"/>
              <a:t>Fast single node performance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Near-linear strong scalability from 10 to 20 nodes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After 20 nodes, insufficient computation workload leads to some loss of scalability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3017" y="4080019"/>
            <a:ext cx="3950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Harp-DAAL-SGD:</a:t>
            </a:r>
          </a:p>
          <a:p>
            <a:r>
              <a:rPr lang="en-US" sz="1600" b="1" i="1" dirty="0" smtClean="0"/>
              <a:t>2x to 2.5x </a:t>
            </a:r>
            <a:r>
              <a:rPr lang="en-US" sz="1600" dirty="0" smtClean="0"/>
              <a:t>speedup over NOMAD-SGD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Comparable or fast single node performance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Collective communication operations in Harp-DAAL outperform point-to-point MPI communication in NOMAD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87781" y="4051683"/>
            <a:ext cx="3712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Harp-DAAL-ALS:</a:t>
            </a:r>
          </a:p>
          <a:p>
            <a:r>
              <a:rPr lang="en-US" sz="1600" b="1" i="1" dirty="0" smtClean="0"/>
              <a:t>25x to 40x</a:t>
            </a:r>
            <a:r>
              <a:rPr lang="en-US" sz="1600" dirty="0" smtClean="0"/>
              <a:t> speedup over Spark-ALS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Fast single node performance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ALS algorithm is not scalable (high communication ratio)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12489" y="6032675"/>
            <a:ext cx="109460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Harp-DAAL combines the benefits from local computation (DAAL kernels) and communication operations (Harp), which is much better than Spark solution and comparable to MPI solution. </a:t>
            </a:r>
          </a:p>
        </p:txBody>
      </p:sp>
    </p:spTree>
    <p:extLst>
      <p:ext uri="{BB962C8B-B14F-4D97-AF65-F5344CB8AC3E}">
        <p14:creationId xmlns:p14="http://schemas.microsoft.com/office/powerpoint/2010/main" val="36321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95" y="212298"/>
            <a:ext cx="818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Breakdown of Intra-node Performance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219" y="4151775"/>
            <a:ext cx="1064493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Thread scalability:</a:t>
            </a:r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Harp-DAAL best threads number: 64 (K-means, ALS) and 128 (MF-SGD), more than 128 threads no performance gain</a:t>
            </a:r>
          </a:p>
          <a:p>
            <a:pPr marL="577850" indent="-230188">
              <a:buFont typeface="Courier New" panose="02070309020205020404" pitchFamily="49" charset="0"/>
              <a:buChar char="o"/>
            </a:pPr>
            <a:r>
              <a:rPr lang="en-US" dirty="0" smtClean="0"/>
              <a:t>communications </a:t>
            </a:r>
            <a:r>
              <a:rPr lang="en-US" dirty="0"/>
              <a:t>between cores intensify </a:t>
            </a:r>
            <a:endParaRPr lang="en-US" dirty="0" smtClean="0"/>
          </a:p>
          <a:p>
            <a:pPr marL="577850" indent="-230188">
              <a:buFont typeface="Courier New" panose="02070309020205020404" pitchFamily="49" charset="0"/>
              <a:buChar char="o"/>
            </a:pPr>
            <a:r>
              <a:rPr lang="en-US" dirty="0" smtClean="0"/>
              <a:t>cache </a:t>
            </a:r>
            <a:r>
              <a:rPr lang="en-US" dirty="0"/>
              <a:t>capacity per thread also drops significantly </a:t>
            </a:r>
            <a:endParaRPr lang="en-US" dirty="0" smtClean="0"/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Spark best threads number 256, because Spark could not fully Utilize AVX-512 VPUs</a:t>
            </a:r>
          </a:p>
          <a:p>
            <a:pPr marL="342900" indent="-174625">
              <a:buFont typeface="Arial" panose="020B0604020202020204" pitchFamily="34" charset="0"/>
              <a:buChar char="•"/>
            </a:pPr>
            <a:r>
              <a:rPr lang="en-US" dirty="0" smtClean="0"/>
              <a:t>NOMAD-SGD could use AVX VPU, thus has 64 its best thread as that of Harp-DAAL-SGD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033"/>
            <a:ext cx="3898587" cy="2789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05" y="1217034"/>
            <a:ext cx="3986864" cy="2789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05" y="1205322"/>
            <a:ext cx="3886200" cy="28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2937" y="164172"/>
            <a:ext cx="818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Breakdown of Intra-node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18" y="981289"/>
            <a:ext cx="9319153" cy="4447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6691" y="5581818"/>
            <a:ext cx="9117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Spark-</a:t>
            </a:r>
            <a:r>
              <a:rPr lang="en-US" dirty="0" err="1" smtClean="0"/>
              <a:t>Kmeans</a:t>
            </a:r>
            <a:r>
              <a:rPr lang="en-US" dirty="0" smtClean="0"/>
              <a:t> and Spark-ALS dominated by  Computation (retiring), no AVX-512 to reduce </a:t>
            </a:r>
          </a:p>
          <a:p>
            <a:r>
              <a:rPr lang="en-US" dirty="0" smtClean="0"/>
              <a:t>retiring  Instructions, Harp-DAAL improves L1 cache bandwidth utilization due to AVX-512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7" y="1267243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+mn-ea"/>
                <a:cs typeface="+mn-cs"/>
              </a:rPr>
              <a:t>Data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Conversion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Can 4"/>
          <p:cNvSpPr/>
          <p:nvPr/>
        </p:nvSpPr>
        <p:spPr>
          <a:xfrm>
            <a:off x="1565936" y="2315597"/>
            <a:ext cx="1527933" cy="131555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Harp Data</a:t>
            </a:r>
            <a:endParaRPr lang="en-US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an 5"/>
          <p:cNvSpPr/>
          <p:nvPr/>
        </p:nvSpPr>
        <p:spPr>
          <a:xfrm>
            <a:off x="4819516" y="2315597"/>
            <a:ext cx="1527933" cy="131555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DAAL Java API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>
            <a:off x="8073096" y="2315597"/>
            <a:ext cx="1527933" cy="131555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DAAL Native Kernel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9446" y="3838510"/>
            <a:ext cx="22970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Table&lt;</a:t>
            </a:r>
            <a:r>
              <a:rPr lang="en-US" dirty="0" err="1" smtClean="0">
                <a:solidFill>
                  <a:prstClr val="black"/>
                </a:solidFill>
              </a:rPr>
              <a:t>Obj</a:t>
            </a:r>
            <a:r>
              <a:rPr lang="en-US" dirty="0" smtClean="0">
                <a:solidFill>
                  <a:prstClr val="black"/>
                </a:solidFill>
              </a:rPr>
              <a:t>&gt;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Data on JVM Heap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2017" y="3838504"/>
            <a:ext cx="291547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NumericTable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Data on JVM heap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Data on Native Memory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3096" y="3838510"/>
            <a:ext cx="28434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MicroTable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Data on Native Memory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467487" y="27310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780531" y="27310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3510" y="5193242"/>
            <a:ext cx="508504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Two ways to store data using DAAL Java 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Keep Data on JVM heap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799458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no </a:t>
            </a:r>
            <a:r>
              <a:rPr lang="en-US" sz="1600" dirty="0">
                <a:solidFill>
                  <a:prstClr val="black"/>
                </a:solidFill>
              </a:rPr>
              <a:t>contiguous memory access requirement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Small size </a:t>
            </a:r>
            <a:r>
              <a:rPr lang="en-US" sz="1600" dirty="0" err="1" smtClean="0">
                <a:solidFill>
                  <a:prstClr val="black"/>
                </a:solidFill>
              </a:rPr>
              <a:t>DirectByteBuffer</a:t>
            </a:r>
            <a:r>
              <a:rPr lang="en-US" sz="1600" dirty="0" smtClean="0">
                <a:solidFill>
                  <a:prstClr val="black"/>
                </a:solidFill>
              </a:rPr>
              <a:t> and parallel copy (</a:t>
            </a:r>
            <a:r>
              <a:rPr lang="en-US" sz="1600" dirty="0" err="1" smtClean="0">
                <a:solidFill>
                  <a:prstClr val="black"/>
                </a:solidFill>
              </a:rPr>
              <a:t>OpenMP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7489" y="4469445"/>
            <a:ext cx="2355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A single </a:t>
            </a:r>
            <a:r>
              <a:rPr lang="en-US" sz="1600" dirty="0" err="1" smtClean="0">
                <a:solidFill>
                  <a:prstClr val="black"/>
                </a:solidFill>
              </a:rPr>
              <a:t>DirectByteBuffer</a:t>
            </a:r>
            <a:r>
              <a:rPr lang="en-US" sz="1600" dirty="0" smtClean="0">
                <a:solidFill>
                  <a:prstClr val="black"/>
                </a:solidFill>
              </a:rPr>
              <a:t>  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has a size </a:t>
            </a:r>
            <a:r>
              <a:rPr lang="en-US" sz="1600" dirty="0" smtClean="0">
                <a:solidFill>
                  <a:prstClr val="black"/>
                </a:solidFill>
              </a:rPr>
              <a:t>limits </a:t>
            </a:r>
            <a:r>
              <a:rPr lang="en-US" sz="1600" dirty="0" smtClean="0">
                <a:solidFill>
                  <a:prstClr val="black"/>
                </a:solidFill>
              </a:rPr>
              <a:t>of 2 GB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84747" y="695743"/>
            <a:ext cx="10972800" cy="1143001"/>
          </a:xfrm>
          <a:prstGeom prst="rect">
            <a:avLst/>
          </a:prstGeom>
        </p:spPr>
        <p:txBody>
          <a:bodyPr vert="horz" lIns="91308" tIns="45660" rIns="91308" bIns="45660" rtlCol="0" anchor="ctr">
            <a:norm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Code Optimization Highlights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83688" y="5461702"/>
            <a:ext cx="4475071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Keep Data on Native Memory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799458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contiguous memory access requirement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Large size </a:t>
            </a:r>
            <a:r>
              <a:rPr lang="en-US" sz="1600" dirty="0" err="1">
                <a:solidFill>
                  <a:prstClr val="black"/>
                </a:solidFill>
              </a:rPr>
              <a:t>DirectByteBuffer</a:t>
            </a:r>
            <a:r>
              <a:rPr lang="en-US" sz="1600" dirty="0">
                <a:solidFill>
                  <a:prstClr val="black"/>
                </a:solidFill>
              </a:rPr>
              <a:t> and bulk copy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615" y="111125"/>
            <a:ext cx="11582400" cy="762000"/>
          </a:xfrm>
          <a:noFill/>
        </p:spPr>
        <p:txBody>
          <a:bodyPr>
            <a:normAutofit/>
          </a:bodyPr>
          <a:lstStyle/>
          <a:p>
            <a:r>
              <a:rPr lang="en-US" sz="40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High Performance – Apache Big Data Stack</a:t>
            </a:r>
            <a:endParaRPr lang="en-US" sz="40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1750" y="4475202"/>
            <a:ext cx="1981200" cy="1915855"/>
            <a:chOff x="2021750" y="4475202"/>
            <a:chExt cx="1981200" cy="1915855"/>
          </a:xfrm>
        </p:grpSpPr>
        <p:sp>
          <p:nvSpPr>
            <p:cNvPr id="19" name="TextBox 18"/>
            <p:cNvSpPr txBox="1"/>
            <p:nvPr/>
          </p:nvSpPr>
          <p:spPr>
            <a:xfrm>
              <a:off x="2417990" y="4878725"/>
              <a:ext cx="66768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4" name="Group 33"/>
            <p:cNvGrpSpPr/>
            <p:nvPr/>
          </p:nvGrpSpPr>
          <p:grpSpPr>
            <a:xfrm>
              <a:off x="2021750" y="5259725"/>
              <a:ext cx="1981200" cy="1131332"/>
              <a:chOff x="762000" y="1600200"/>
              <a:chExt cx="1524000" cy="113133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62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2" name="Straight Arrow Connector 21"/>
              <p:cNvCxnSpPr>
                <a:endCxn id="21" idx="0"/>
              </p:cNvCxnSpPr>
              <p:nvPr/>
            </p:nvCxnSpPr>
            <p:spPr>
              <a:xfrm rot="5400000">
                <a:off x="800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5400000">
                <a:off x="800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1143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>
                <a:endCxn id="24" idx="0"/>
              </p:cNvCxnSpPr>
              <p:nvPr/>
            </p:nvCxnSpPr>
            <p:spPr>
              <a:xfrm rot="5400000">
                <a:off x="1181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1181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7" name="Group 27"/>
              <p:cNvGrpSpPr/>
              <p:nvPr/>
            </p:nvGrpSpPr>
            <p:grpSpPr>
              <a:xfrm>
                <a:off x="1981200" y="1600200"/>
                <a:ext cx="304800" cy="761206"/>
                <a:chOff x="1752600" y="1600994"/>
                <a:chExt cx="304800" cy="761206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752600" y="18288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5400000">
                  <a:off x="1790700" y="17145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rot="5400000">
                  <a:off x="1791494" y="2247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1143000" y="2362200"/>
                <a:ext cx="642244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Output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002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526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71600" y="1600200"/>
                <a:ext cx="4510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map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2243663" y="4475202"/>
              <a:ext cx="1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Map-Only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66643" y="4452796"/>
            <a:ext cx="2408752" cy="2100404"/>
            <a:chOff x="4466643" y="4452796"/>
            <a:chExt cx="2408752" cy="2100404"/>
          </a:xfrm>
        </p:grpSpPr>
        <p:grpSp>
          <p:nvGrpSpPr>
            <p:cNvPr id="10" name="Group 105"/>
            <p:cNvGrpSpPr/>
            <p:nvPr/>
          </p:nvGrpSpPr>
          <p:grpSpPr>
            <a:xfrm>
              <a:off x="4466643" y="4953000"/>
              <a:ext cx="2408752" cy="1600200"/>
              <a:chOff x="6705600" y="1905000"/>
              <a:chExt cx="1893700" cy="16002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086600" y="1905000"/>
                <a:ext cx="513602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Input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7056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 rot="5400000">
                <a:off x="67437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9" name="Straight Arrow Connector 38"/>
              <p:cNvCxnSpPr>
                <a:stCxn id="37" idx="4"/>
                <a:endCxn id="49" idx="1"/>
              </p:cNvCxnSpPr>
              <p:nvPr/>
            </p:nvCxnSpPr>
            <p:spPr>
              <a:xfrm rot="16200000" flipH="1">
                <a:off x="6858000" y="2743199"/>
                <a:ext cx="273237" cy="2732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70866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" name="Straight Arrow Connector 40"/>
              <p:cNvCxnSpPr>
                <a:endCxn id="40" idx="0"/>
              </p:cNvCxnSpPr>
              <p:nvPr/>
            </p:nvCxnSpPr>
            <p:spPr>
              <a:xfrm rot="5400000">
                <a:off x="71247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2" name="Straight Arrow Connector 41"/>
              <p:cNvCxnSpPr>
                <a:stCxn id="40" idx="4"/>
                <a:endCxn id="49" idx="0"/>
              </p:cNvCxnSpPr>
              <p:nvPr/>
            </p:nvCxnSpPr>
            <p:spPr>
              <a:xfrm rot="5400000">
                <a:off x="7124700" y="2857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7924800" y="2437606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4" name="Straight Arrow Connector 43"/>
              <p:cNvCxnSpPr>
                <a:endCxn id="43" idx="0"/>
              </p:cNvCxnSpPr>
              <p:nvPr/>
            </p:nvCxnSpPr>
            <p:spPr>
              <a:xfrm rot="5400000">
                <a:off x="7962900" y="23233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>
                <a:stCxn id="43" idx="4"/>
                <a:endCxn id="49" idx="7"/>
              </p:cNvCxnSpPr>
              <p:nvPr/>
            </p:nvCxnSpPr>
            <p:spPr>
              <a:xfrm rot="5400000">
                <a:off x="7574967" y="2514203"/>
                <a:ext cx="274031" cy="7304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75438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6962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15200" y="2209800"/>
                <a:ext cx="4510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map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0866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6962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1" name="Straight Arrow Connector 50"/>
              <p:cNvCxnSpPr>
                <a:stCxn id="37" idx="4"/>
                <a:endCxn id="50" idx="1"/>
              </p:cNvCxnSpPr>
              <p:nvPr/>
            </p:nvCxnSpPr>
            <p:spPr>
              <a:xfrm rot="16200000" flipH="1">
                <a:off x="7162800" y="2438399"/>
                <a:ext cx="273237" cy="882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2" name="Straight Arrow Connector 51"/>
              <p:cNvCxnSpPr>
                <a:stCxn id="40" idx="4"/>
                <a:endCxn id="50" idx="0"/>
              </p:cNvCxnSpPr>
              <p:nvPr/>
            </p:nvCxnSpPr>
            <p:spPr>
              <a:xfrm rot="16200000" flipH="1">
                <a:off x="7429500" y="2552700"/>
                <a:ext cx="228600" cy="609600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3" name="Straight Arrow Connector 52"/>
              <p:cNvCxnSpPr>
                <a:stCxn id="43" idx="4"/>
                <a:endCxn id="50" idx="7"/>
              </p:cNvCxnSpPr>
              <p:nvPr/>
            </p:nvCxnSpPr>
            <p:spPr>
              <a:xfrm rot="5400000">
                <a:off x="7879767" y="2819003"/>
                <a:ext cx="274031" cy="120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5400000">
                <a:off x="71254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5400000">
                <a:off x="77350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14" name="Group 102"/>
              <p:cNvGrpSpPr/>
              <p:nvPr/>
            </p:nvGrpSpPr>
            <p:grpSpPr>
              <a:xfrm>
                <a:off x="7467600" y="3124200"/>
                <a:ext cx="198119" cy="45719"/>
                <a:chOff x="7696200" y="2743200"/>
                <a:chExt cx="198119" cy="45719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76962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8486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7973745" y="2971800"/>
                <a:ext cx="62555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reduce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679951" y="4452796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MapReduce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80534" y="4431268"/>
            <a:ext cx="2688710" cy="2278642"/>
            <a:chOff x="6880534" y="4431268"/>
            <a:chExt cx="2688710" cy="2278642"/>
          </a:xfrm>
        </p:grpSpPr>
        <p:grpSp>
          <p:nvGrpSpPr>
            <p:cNvPr id="20" name="Group 19"/>
            <p:cNvGrpSpPr/>
            <p:nvPr/>
          </p:nvGrpSpPr>
          <p:grpSpPr>
            <a:xfrm>
              <a:off x="6880534" y="4844534"/>
              <a:ext cx="2688710" cy="1865376"/>
              <a:chOff x="6197613" y="4844534"/>
              <a:chExt cx="2688710" cy="1865376"/>
            </a:xfrm>
          </p:grpSpPr>
          <p:sp>
            <p:nvSpPr>
              <p:cNvPr id="61" name="Arc 60"/>
              <p:cNvSpPr/>
              <p:nvPr/>
            </p:nvSpPr>
            <p:spPr>
              <a:xfrm rot="856400">
                <a:off x="7544392" y="5177289"/>
                <a:ext cx="1341931" cy="1532621"/>
              </a:xfrm>
              <a:prstGeom prst="arc">
                <a:avLst>
                  <a:gd name="adj1" fmla="val 13184796"/>
                  <a:gd name="adj2" fmla="val 6304267"/>
                </a:avLst>
              </a:prstGeom>
              <a:noFill/>
              <a:ln w="19050">
                <a:head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6" name="Group 162"/>
              <p:cNvGrpSpPr/>
              <p:nvPr/>
            </p:nvGrpSpPr>
            <p:grpSpPr>
              <a:xfrm>
                <a:off x="6197613" y="4844534"/>
                <a:ext cx="2569296" cy="1743168"/>
                <a:chOff x="4571997" y="1762032"/>
                <a:chExt cx="1926972" cy="1743168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4724396" y="1905000"/>
                  <a:ext cx="513600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Input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4571997" y="24384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5" name="Straight Arrow Connector 64"/>
                <p:cNvCxnSpPr>
                  <a:endCxn id="64" idx="0"/>
                </p:cNvCxnSpPr>
                <p:nvPr/>
              </p:nvCxnSpPr>
              <p:spPr>
                <a:xfrm rot="5400000">
                  <a:off x="4610097" y="23241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6" name="Straight Arrow Connector 65"/>
                <p:cNvCxnSpPr>
                  <a:stCxn id="64" idx="4"/>
                  <a:endCxn id="76" idx="1"/>
                </p:cNvCxnSpPr>
                <p:nvPr/>
              </p:nvCxnSpPr>
              <p:spPr>
                <a:xfrm rot="16200000" flipH="1">
                  <a:off x="4724397" y="2743199"/>
                  <a:ext cx="273237" cy="2732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67" name="Oval 66"/>
                <p:cNvSpPr/>
                <p:nvPr/>
              </p:nvSpPr>
              <p:spPr>
                <a:xfrm>
                  <a:off x="4952997" y="24384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8" name="Straight Arrow Connector 67"/>
                <p:cNvCxnSpPr>
                  <a:endCxn id="67" idx="0"/>
                </p:cNvCxnSpPr>
                <p:nvPr/>
              </p:nvCxnSpPr>
              <p:spPr>
                <a:xfrm rot="5400000">
                  <a:off x="4991097" y="23241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69" name="Straight Arrow Connector 68"/>
                <p:cNvCxnSpPr>
                  <a:stCxn id="67" idx="4"/>
                  <a:endCxn id="76" idx="0"/>
                </p:cNvCxnSpPr>
                <p:nvPr/>
              </p:nvCxnSpPr>
              <p:spPr>
                <a:xfrm rot="5400000">
                  <a:off x="4991097" y="28575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70" name="Oval 69"/>
                <p:cNvSpPr/>
                <p:nvPr/>
              </p:nvSpPr>
              <p:spPr>
                <a:xfrm>
                  <a:off x="5791197" y="2437606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1" name="Straight Arrow Connector 70"/>
                <p:cNvCxnSpPr>
                  <a:endCxn id="70" idx="0"/>
                </p:cNvCxnSpPr>
                <p:nvPr/>
              </p:nvCxnSpPr>
              <p:spPr>
                <a:xfrm rot="5400000">
                  <a:off x="5829297" y="23233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72" name="Straight Arrow Connector 71"/>
                <p:cNvCxnSpPr>
                  <a:stCxn id="70" idx="4"/>
                  <a:endCxn id="76" idx="7"/>
                </p:cNvCxnSpPr>
                <p:nvPr/>
              </p:nvCxnSpPr>
              <p:spPr>
                <a:xfrm rot="5400000">
                  <a:off x="5441364" y="2514204"/>
                  <a:ext cx="274031" cy="7304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sp>
              <p:nvSpPr>
                <p:cNvPr id="73" name="Oval 72"/>
                <p:cNvSpPr/>
                <p:nvPr/>
              </p:nvSpPr>
              <p:spPr>
                <a:xfrm>
                  <a:off x="5410197" y="25908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5562597" y="25908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5181597" y="2209800"/>
                  <a:ext cx="451084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map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4952997" y="2971800"/>
                  <a:ext cx="3048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62597" y="2971800"/>
                  <a:ext cx="3048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8" name="Straight Arrow Connector 77"/>
                <p:cNvCxnSpPr>
                  <a:stCxn id="64" idx="4"/>
                  <a:endCxn id="77" idx="1"/>
                </p:cNvCxnSpPr>
                <p:nvPr/>
              </p:nvCxnSpPr>
              <p:spPr>
                <a:xfrm rot="16200000" flipH="1">
                  <a:off x="5029197" y="2438400"/>
                  <a:ext cx="273237" cy="8828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79" name="Straight Arrow Connector 78"/>
                <p:cNvCxnSpPr>
                  <a:stCxn id="67" idx="4"/>
                  <a:endCxn id="77" idx="0"/>
                </p:cNvCxnSpPr>
                <p:nvPr/>
              </p:nvCxnSpPr>
              <p:spPr>
                <a:xfrm rot="16200000" flipH="1">
                  <a:off x="5295897" y="2552700"/>
                  <a:ext cx="228600" cy="609599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0" name="Straight Arrow Connector 79"/>
                <p:cNvCxnSpPr>
                  <a:stCxn id="70" idx="4"/>
                  <a:endCxn id="77" idx="7"/>
                </p:cNvCxnSpPr>
                <p:nvPr/>
              </p:nvCxnSpPr>
              <p:spPr>
                <a:xfrm rot="5400000">
                  <a:off x="5746164" y="2819003"/>
                  <a:ext cx="274031" cy="120837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 rot="5400000">
                  <a:off x="4991891" y="3390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rot="5400000">
                  <a:off x="5601491" y="3390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grpSp>
              <p:nvGrpSpPr>
                <p:cNvPr id="17" name="Group 102"/>
                <p:cNvGrpSpPr/>
                <p:nvPr/>
              </p:nvGrpSpPr>
              <p:grpSpPr>
                <a:xfrm>
                  <a:off x="5333998" y="3124200"/>
                  <a:ext cx="198119" cy="45719"/>
                  <a:chOff x="7696200" y="2743200"/>
                  <a:chExt cx="198119" cy="45719"/>
                </a:xfrm>
              </p:grpSpPr>
              <p:sp>
                <p:nvSpPr>
                  <p:cNvPr id="86" name="Oval 85"/>
                  <p:cNvSpPr/>
                  <p:nvPr/>
                </p:nvSpPr>
                <p:spPr>
                  <a:xfrm>
                    <a:off x="7696200" y="2743200"/>
                    <a:ext cx="45719" cy="45719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7848600" y="2743200"/>
                    <a:ext cx="45719" cy="45719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4" name="TextBox 83"/>
                <p:cNvSpPr txBox="1"/>
                <p:nvPr/>
              </p:nvSpPr>
              <p:spPr>
                <a:xfrm>
                  <a:off x="5825924" y="2971800"/>
                  <a:ext cx="625554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reduce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5693028" y="1762032"/>
                  <a:ext cx="805941" cy="369332"/>
                </a:xfrm>
                <a:prstGeom prst="rect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iterations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02" name="TextBox 101"/>
            <p:cNvSpPr txBox="1"/>
            <p:nvPr/>
          </p:nvSpPr>
          <p:spPr>
            <a:xfrm>
              <a:off x="6976065" y="4431268"/>
              <a:ext cx="226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Iterative MapReduce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553" name="Group 23552"/>
          <p:cNvGrpSpPr/>
          <p:nvPr/>
        </p:nvGrpSpPr>
        <p:grpSpPr>
          <a:xfrm>
            <a:off x="9706025" y="4431276"/>
            <a:ext cx="2449583" cy="2114404"/>
            <a:chOff x="9706025" y="4431276"/>
            <a:chExt cx="2449583" cy="2114404"/>
          </a:xfrm>
        </p:grpSpPr>
        <p:grpSp>
          <p:nvGrpSpPr>
            <p:cNvPr id="18" name="Group 161"/>
            <p:cNvGrpSpPr/>
            <p:nvPr/>
          </p:nvGrpSpPr>
          <p:grpSpPr>
            <a:xfrm>
              <a:off x="9706025" y="4869280"/>
              <a:ext cx="2336800" cy="1676400"/>
              <a:chOff x="6934200" y="1828800"/>
              <a:chExt cx="1752600" cy="1676400"/>
            </a:xfrm>
            <a:noFill/>
          </p:grpSpPr>
          <p:sp>
            <p:nvSpPr>
              <p:cNvPr id="89" name="Rectangle 88"/>
              <p:cNvSpPr/>
              <p:nvPr/>
            </p:nvSpPr>
            <p:spPr>
              <a:xfrm>
                <a:off x="7162800" y="2057400"/>
                <a:ext cx="1295400" cy="12954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rot="5400000">
                <a:off x="6973094" y="2704306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7162800" y="2514600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7162800" y="2819400"/>
                <a:ext cx="1295400" cy="1588"/>
              </a:xfrm>
              <a:prstGeom prst="line">
                <a:avLst/>
              </a:prstGeom>
              <a:grp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7578527" y="2514600"/>
                <a:ext cx="308018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Pij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4" name="Straight Arrow Connector 93"/>
              <p:cNvCxnSpPr/>
              <p:nvPr/>
            </p:nvCxnSpPr>
            <p:spPr>
              <a:xfrm rot="5400000" flipH="1" flipV="1">
                <a:off x="7658894" y="2247106"/>
                <a:ext cx="228600" cy="1588"/>
              </a:xfrm>
              <a:prstGeom prst="straightConnector1">
                <a:avLst/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rot="10800000">
                <a:off x="7239000" y="2667000"/>
                <a:ext cx="228600" cy="1588"/>
              </a:xfrm>
              <a:prstGeom prst="straightConnector1">
                <a:avLst/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Arc 95"/>
              <p:cNvSpPr/>
              <p:nvPr/>
            </p:nvSpPr>
            <p:spPr>
              <a:xfrm flipV="1">
                <a:off x="6934200" y="2590800"/>
                <a:ext cx="1752600" cy="457200"/>
              </a:xfrm>
              <a:prstGeom prst="arc">
                <a:avLst>
                  <a:gd name="adj1" fmla="val 10327336"/>
                  <a:gd name="adj2" fmla="val 598130"/>
                </a:avLst>
              </a:prstGeom>
              <a:grpFill/>
              <a:ln w="19050"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rc 96"/>
              <p:cNvSpPr/>
              <p:nvPr/>
            </p:nvSpPr>
            <p:spPr>
              <a:xfrm rot="16200000" flipV="1">
                <a:off x="7162800" y="2438400"/>
                <a:ext cx="1676400" cy="457200"/>
              </a:xfrm>
              <a:prstGeom prst="arc">
                <a:avLst>
                  <a:gd name="adj1" fmla="val 10327336"/>
                  <a:gd name="adj2" fmla="val 598130"/>
                </a:avLst>
              </a:prstGeom>
              <a:grpFill/>
              <a:ln w="19050">
                <a:headEnd type="arrow"/>
                <a:tailEnd type="non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9717208" y="4431276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MPI and Point-to-Point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58398" y="4498352"/>
            <a:ext cx="168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Sequential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23555" name="Group 23554"/>
          <p:cNvGrpSpPr/>
          <p:nvPr/>
        </p:nvGrpSpPr>
        <p:grpSpPr>
          <a:xfrm>
            <a:off x="432102" y="4860275"/>
            <a:ext cx="834917" cy="1448403"/>
            <a:chOff x="432102" y="4860275"/>
            <a:chExt cx="834917" cy="1448403"/>
          </a:xfrm>
        </p:grpSpPr>
        <p:sp>
          <p:nvSpPr>
            <p:cNvPr id="104" name="Oval 103"/>
            <p:cNvSpPr/>
            <p:nvPr/>
          </p:nvSpPr>
          <p:spPr>
            <a:xfrm>
              <a:off x="623143" y="5421626"/>
              <a:ext cx="396240" cy="304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rot="5400000">
              <a:off x="707995" y="5839694"/>
              <a:ext cx="228600" cy="2064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>
              <a:off x="720062" y="5295128"/>
              <a:ext cx="228600" cy="2064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501552" y="4860275"/>
              <a:ext cx="66768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32102" y="5939346"/>
              <a:ext cx="83491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Output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071344" y="5331485"/>
            <a:ext cx="586411" cy="36933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258399" y="1104900"/>
            <a:ext cx="11479626" cy="3009900"/>
            <a:chOff x="258399" y="1104900"/>
            <a:chExt cx="11479626" cy="3009900"/>
          </a:xfrm>
        </p:grpSpPr>
        <p:sp>
          <p:nvSpPr>
            <p:cNvPr id="125" name="Rounded Rectangle 124"/>
            <p:cNvSpPr/>
            <p:nvPr/>
          </p:nvSpPr>
          <p:spPr>
            <a:xfrm>
              <a:off x="1960879" y="1203413"/>
              <a:ext cx="2844800" cy="762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  <a:cs typeface="Aharoni" pitchFamily="2" charset="-79"/>
                </a:rPr>
                <a:t>MapReduce</a:t>
              </a: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7184087" y="1104900"/>
              <a:ext cx="2946400" cy="8382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Classic Parallel Runtimes (MPI)</a:t>
              </a:r>
              <a:endParaRPr lang="en-US" sz="2000" dirty="0">
                <a:solidFill>
                  <a:prstClr val="black"/>
                </a:solidFill>
                <a:cs typeface="Aharoni" pitchFamily="2" charset="-79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56312" y="1993769"/>
              <a:ext cx="2187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Data Centered, </a:t>
              </a:r>
              <a:r>
                <a:rPr lang="en-US" b="1" dirty="0" err="1" smtClean="0">
                  <a:solidFill>
                    <a:srgbClr val="002060"/>
                  </a:solidFill>
                </a:rPr>
                <a:t>QoS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807339" y="1943101"/>
              <a:ext cx="20986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Efficient and Proven techniques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9" name="Left-Right Arrow 128"/>
            <p:cNvSpPr/>
            <p:nvPr/>
          </p:nvSpPr>
          <p:spPr>
            <a:xfrm>
              <a:off x="258399" y="3048000"/>
              <a:ext cx="11479626" cy="1066800"/>
            </a:xfrm>
            <a:prstGeom prst="leftRightArrow">
              <a:avLst>
                <a:gd name="adj1" fmla="val 67910"/>
                <a:gd name="adj2" fmla="val 5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744180" y="3047999"/>
              <a:ext cx="1035267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Expand the Applicability of MapReduce to more </a:t>
              </a:r>
              <a:r>
                <a:rPr lang="en-US" sz="2000" b="1" dirty="0" smtClean="0">
                  <a:solidFill>
                    <a:srgbClr val="002060"/>
                  </a:solidFill>
                  <a:cs typeface="Aharoni" pitchFamily="2" charset="-79"/>
                </a:rPr>
                <a:t>classes</a:t>
              </a:r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 of </a:t>
              </a:r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Applications on HPC-Cloud Platforms</a:t>
              </a: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(Multicore, </a:t>
              </a:r>
              <a:r>
                <a:rPr lang="en-US" sz="2000" dirty="0" err="1" smtClean="0">
                  <a:solidFill>
                    <a:prstClr val="black"/>
                  </a:solidFill>
                  <a:cs typeface="Aharoni" pitchFamily="2" charset="-79"/>
                </a:rPr>
                <a:t>Manycore</a:t>
              </a:r>
              <a:r>
                <a:rPr lang="en-US" sz="2000" dirty="0" smtClean="0">
                  <a:solidFill>
                    <a:prstClr val="black"/>
                  </a:solidFill>
                  <a:cs typeface="Aharoni" pitchFamily="2" charset="-79"/>
                </a:rPr>
                <a:t>, GPU, </a:t>
              </a:r>
              <a:r>
                <a:rPr lang="is-IS" sz="2000" dirty="0" smtClean="0">
                  <a:solidFill>
                    <a:prstClr val="black"/>
                  </a:solidFill>
                  <a:cs typeface="Aharoni" pitchFamily="2" charset="-79"/>
                </a:rPr>
                <a:t>…)</a:t>
              </a:r>
              <a:endParaRPr lang="en-US" sz="2000" dirty="0">
                <a:solidFill>
                  <a:prstClr val="black"/>
                </a:solidFill>
                <a:cs typeface="Aharoni" pitchFamily="2" charset="-79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4429267" y="2016919"/>
              <a:ext cx="3387873" cy="1185862"/>
              <a:chOff x="4429267" y="2016919"/>
              <a:chExt cx="3387873" cy="1185862"/>
            </a:xfrm>
          </p:grpSpPr>
          <p:pic>
            <p:nvPicPr>
              <p:cNvPr id="132" name="Picture 2" descr="C:\Users\jekanaya\AppData\Local\Microsoft\Windows\Temporary Internet Files\Content.IE5\YZ9VVZR1\MC900311328[1].w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25025" y="2283619"/>
                <a:ext cx="1080615" cy="919162"/>
              </a:xfrm>
              <a:prstGeom prst="rect">
                <a:avLst/>
              </a:prstGeom>
              <a:noFill/>
            </p:spPr>
          </p:pic>
          <p:sp>
            <p:nvSpPr>
              <p:cNvPr id="133" name="Lightning Bolt 132"/>
              <p:cNvSpPr/>
              <p:nvPr/>
            </p:nvSpPr>
            <p:spPr>
              <a:xfrm>
                <a:off x="4429267" y="2049283"/>
                <a:ext cx="1219200" cy="533400"/>
              </a:xfrm>
              <a:prstGeom prst="lightningBol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ghtning Bolt 133"/>
              <p:cNvSpPr/>
              <p:nvPr/>
            </p:nvSpPr>
            <p:spPr>
              <a:xfrm flipH="1">
                <a:off x="6699540" y="2016919"/>
                <a:ext cx="1117600" cy="533400"/>
              </a:xfrm>
              <a:prstGeom prst="lightningBol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56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7" y="699075"/>
            <a:ext cx="5715000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3647231"/>
            <a:ext cx="6223000" cy="25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439" y="176981"/>
            <a:ext cx="506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Data Structures of Harp &amp; Intel’s DAAL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1346" y="3125137"/>
            <a:ext cx="317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Harp Table consists of Partitions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13179" y="6073293"/>
            <a:ext cx="451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DAAL Table has different types of Data storage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32030" y="546313"/>
            <a:ext cx="4294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Table&lt;</a:t>
            </a:r>
            <a:r>
              <a:rPr lang="en-US" dirty="0" err="1" smtClean="0"/>
              <a:t>Obj</a:t>
            </a:r>
            <a:r>
              <a:rPr lang="en-US" dirty="0" smtClean="0"/>
              <a:t>&gt; in Harp has a three-level data </a:t>
            </a:r>
          </a:p>
          <a:p>
            <a:r>
              <a:rPr lang="en-US" dirty="0" smtClean="0"/>
              <a:t>Hierarchy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Table: consists of partitions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Partition: partition id, container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container: wrap up Java </a:t>
            </a:r>
            <a:r>
              <a:rPr lang="en-US" dirty="0" err="1" smtClean="0"/>
              <a:t>objs</a:t>
            </a:r>
            <a:r>
              <a:rPr lang="en-US" dirty="0" smtClean="0"/>
              <a:t>, primitive arrays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7716" y="2731401"/>
            <a:ext cx="48707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Data in different partitions, non-contiguous in </a:t>
            </a:r>
          </a:p>
          <a:p>
            <a:r>
              <a:rPr lang="en-US" b="1" i="1" dirty="0" smtClean="0">
                <a:solidFill>
                  <a:schemeClr val="accent1"/>
                </a:solidFill>
              </a:rPr>
              <a:t>memory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7716" y="3647231"/>
            <a:ext cx="4195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NumericTable</a:t>
            </a:r>
            <a:r>
              <a:rPr lang="en-US" dirty="0" smtClean="0"/>
              <a:t> in DAAL stores data either in</a:t>
            </a:r>
          </a:p>
          <a:p>
            <a:r>
              <a:rPr lang="en-US" dirty="0" smtClean="0"/>
              <a:t>Contiguous memory space (native side) </a:t>
            </a:r>
          </a:p>
          <a:p>
            <a:r>
              <a:rPr lang="en-US" dirty="0" smtClean="0"/>
              <a:t>or non-contiguous arrays (Java heap side)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7716" y="4923581"/>
            <a:ext cx="50057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Data in contiguous memory space favors matrix</a:t>
            </a:r>
          </a:p>
          <a:p>
            <a:r>
              <a:rPr lang="en-US" b="1" i="1" dirty="0" smtClean="0">
                <a:solidFill>
                  <a:schemeClr val="accent1"/>
                </a:solidFill>
              </a:rPr>
              <a:t>operations with regular memory accesses. </a:t>
            </a:r>
            <a:endParaRPr 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1" y="823106"/>
            <a:ext cx="4420852" cy="391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23" y="818146"/>
            <a:ext cx="4788568" cy="3820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857" y="176981"/>
            <a:ext cx="401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Two Types of Data Conversion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3622" y="5036656"/>
            <a:ext cx="4271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/>
              <a:t>JavaBulkCopy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Dataflow: Harp Table&lt;</a:t>
            </a:r>
            <a:r>
              <a:rPr lang="en-US" sz="1600" dirty="0" err="1" smtClean="0"/>
              <a:t>Obj</a:t>
            </a:r>
            <a:r>
              <a:rPr lang="en-US" sz="1600" dirty="0" smtClean="0"/>
              <a:t>&gt; -----</a:t>
            </a:r>
          </a:p>
          <a:p>
            <a:r>
              <a:rPr lang="en-US" sz="1600" dirty="0" smtClean="0"/>
              <a:t>Java primitive array ---- </a:t>
            </a:r>
            <a:r>
              <a:rPr lang="en-US" sz="1600" dirty="0" err="1" smtClean="0"/>
              <a:t>DiretByteBuffer</a:t>
            </a:r>
            <a:r>
              <a:rPr lang="en-US" sz="1600" dirty="0" smtClean="0"/>
              <a:t> ----</a:t>
            </a:r>
          </a:p>
          <a:p>
            <a:r>
              <a:rPr lang="en-US" sz="1600" dirty="0" err="1" smtClean="0"/>
              <a:t>NumericTable</a:t>
            </a:r>
            <a:r>
              <a:rPr lang="en-US" sz="1600" dirty="0" smtClean="0"/>
              <a:t> (DAAL)</a:t>
            </a:r>
          </a:p>
          <a:p>
            <a:r>
              <a:rPr lang="en-US" sz="1600" dirty="0" smtClean="0"/>
              <a:t>Pros: Simplicity in implementation</a:t>
            </a:r>
          </a:p>
          <a:p>
            <a:r>
              <a:rPr lang="en-US" sz="1600" dirty="0" smtClean="0"/>
              <a:t>Cons: high demand of </a:t>
            </a:r>
            <a:r>
              <a:rPr lang="en-US" sz="1600" dirty="0" err="1" smtClean="0"/>
              <a:t>DirectByteBuffer</a:t>
            </a:r>
            <a:r>
              <a:rPr lang="en-US" sz="1600" dirty="0" smtClean="0"/>
              <a:t> size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04050" y="5004332"/>
            <a:ext cx="39681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/>
              <a:t>NativeDiscreteCopy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Dataflow: Harp Table&lt;</a:t>
            </a:r>
            <a:r>
              <a:rPr lang="en-US" sz="1600" dirty="0" err="1" smtClean="0"/>
              <a:t>Obj</a:t>
            </a:r>
            <a:r>
              <a:rPr lang="en-US" sz="1600" dirty="0" smtClean="0"/>
              <a:t>&gt; ----</a:t>
            </a:r>
          </a:p>
          <a:p>
            <a:r>
              <a:rPr lang="en-US" sz="1600" dirty="0" smtClean="0"/>
              <a:t>DAAL Java API (SOANumericTable)</a:t>
            </a:r>
          </a:p>
          <a:p>
            <a:r>
              <a:rPr lang="en-US" sz="1600" dirty="0" smtClean="0"/>
              <a:t>---- </a:t>
            </a:r>
            <a:r>
              <a:rPr lang="en-US" sz="1600" dirty="0" err="1" smtClean="0"/>
              <a:t>DirectByteBuffer</a:t>
            </a:r>
            <a:r>
              <a:rPr lang="en-US" sz="1600" dirty="0" smtClean="0"/>
              <a:t> ---- DAAL native memory</a:t>
            </a:r>
          </a:p>
          <a:p>
            <a:r>
              <a:rPr lang="en-US" sz="1600" dirty="0" smtClean="0"/>
              <a:t>Pros: Efficiency in parallel data copy </a:t>
            </a:r>
          </a:p>
          <a:p>
            <a:r>
              <a:rPr lang="en-US" sz="1600" dirty="0" smtClean="0"/>
              <a:t>Cons: Hard to implement at low-level kernels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188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9" y="2191854"/>
            <a:ext cx="755142" cy="44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83" y="1597572"/>
            <a:ext cx="755142" cy="44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53" y="2862930"/>
            <a:ext cx="755142" cy="44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48" y="4173084"/>
            <a:ext cx="755142" cy="44246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261174" y="4604901"/>
            <a:ext cx="586861" cy="212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1431" y="1626505"/>
            <a:ext cx="4832018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1.      Introduction: HPC-ABDS, Harp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and DAAL 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2552" y="2249719"/>
            <a:ext cx="3603669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2.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Optimization Methodologies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26856" y="2888465"/>
            <a:ext cx="7941365" cy="384600"/>
          </a:xfrm>
          <a:prstGeom prst="rect">
            <a:avLst/>
          </a:prstGeom>
          <a:noFill/>
        </p:spPr>
        <p:txBody>
          <a:bodyPr wrap="squar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3.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Results (configuration, benchmark) 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030" y="3561878"/>
            <a:ext cx="364637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4.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</a:rPr>
              <a:t>     Code Optimization Highlights</a:t>
            </a:r>
            <a:endParaRPr lang="en-US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9793" y="4198125"/>
            <a:ext cx="3663493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r>
              <a:rPr lang="en-US" b="1" dirty="0">
                <a:solidFill>
                  <a:srgbClr val="31859C"/>
                </a:solidFill>
              </a:rPr>
              <a:t>5.      Conclusions and Future 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1" y="3516073"/>
            <a:ext cx="755142" cy="4424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7631" y="403059"/>
            <a:ext cx="1965336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6082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191816"/>
            <a:ext cx="10667998" cy="8701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Conclusions</a:t>
            </a:r>
            <a:br>
              <a:rPr lang="en-US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</a:br>
            <a:endParaRPr lang="en-US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46083" y="1324169"/>
            <a:ext cx="10667998" cy="477150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400" dirty="0" smtClean="0"/>
              <a:t>Identification of </a:t>
            </a:r>
            <a:r>
              <a:rPr lang="en-US" sz="2400" b="1" dirty="0" smtClean="0"/>
              <a:t>Apache Big Data Software Stack </a:t>
            </a:r>
            <a:r>
              <a:rPr lang="en-US" sz="2400" dirty="0" smtClean="0"/>
              <a:t>and integration with </a:t>
            </a:r>
            <a:r>
              <a:rPr lang="en-US" sz="2400" b="1" dirty="0" smtClean="0"/>
              <a:t>High Performance Computing Stack</a:t>
            </a:r>
            <a:r>
              <a:rPr lang="en-US" sz="2400" dirty="0" smtClean="0"/>
              <a:t> to give </a:t>
            </a:r>
            <a:r>
              <a:rPr lang="en-US" sz="2400" b="1" dirty="0" smtClean="0"/>
              <a:t>HPC-ABDS</a:t>
            </a:r>
          </a:p>
          <a:p>
            <a:pPr marL="742950" lvl="2" indent="-3444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ABDS (Many Big Data applications/algorithms need HPC for performance)</a:t>
            </a:r>
          </a:p>
          <a:p>
            <a:pPr marL="742950" lvl="2" indent="-3444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HPC (needs software model productivity/sustainability) 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 smtClean="0"/>
              <a:t>Identification of </a:t>
            </a:r>
            <a:r>
              <a:rPr lang="en-US" sz="2400" b="1" dirty="0" smtClean="0"/>
              <a:t>4 computation models </a:t>
            </a:r>
            <a:r>
              <a:rPr lang="en-US" sz="2400" dirty="0" smtClean="0"/>
              <a:t>for machine learning applications</a:t>
            </a:r>
          </a:p>
          <a:p>
            <a:pPr marL="742950" lvl="2" indent="-3444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Locking, Rotation, </a:t>
            </a:r>
            <a:r>
              <a:rPr lang="en-US" sz="2000" dirty="0" err="1"/>
              <a:t>Allreduce</a:t>
            </a:r>
            <a:r>
              <a:rPr lang="en-US" sz="2000" dirty="0"/>
              <a:t>, </a:t>
            </a:r>
            <a:r>
              <a:rPr lang="en-US" sz="2000" dirty="0" err="1"/>
              <a:t>Asynchroneous</a:t>
            </a:r>
            <a:endParaRPr lang="en-US" sz="2000" dirty="0"/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 smtClean="0"/>
              <a:t>HPC-ABDS: </a:t>
            </a:r>
            <a:r>
              <a:rPr lang="en-US" sz="2400" dirty="0" smtClean="0"/>
              <a:t>High </a:t>
            </a:r>
            <a:r>
              <a:rPr lang="en-US" sz="2400" dirty="0"/>
              <a:t>performance </a:t>
            </a:r>
            <a:r>
              <a:rPr lang="en-US" sz="2400" b="1" dirty="0"/>
              <a:t>Hadoop</a:t>
            </a:r>
            <a:r>
              <a:rPr lang="en-US" sz="2400" dirty="0"/>
              <a:t> </a:t>
            </a:r>
            <a:r>
              <a:rPr lang="en-US" sz="2400" dirty="0" smtClean="0"/>
              <a:t>(with Harp-DAAL) on </a:t>
            </a:r>
            <a:r>
              <a:rPr lang="en-US" sz="2400" dirty="0"/>
              <a:t>KNL and Haswell clusters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dirty="0" smtClean="0"/>
          </a:p>
          <a:p>
            <a:pPr marL="342900" indent="-342900">
              <a:defRPr/>
            </a:pPr>
            <a:endParaRPr lang="en-US" sz="2400" dirty="0" smtClean="0"/>
          </a:p>
          <a:p>
            <a:pPr marL="640080" lvl="1" indent="-365760">
              <a:lnSpc>
                <a:spcPct val="120000"/>
              </a:lnSpc>
            </a:pPr>
            <a:endParaRPr lang="en-US" sz="2300" dirty="0" smtClean="0"/>
          </a:p>
          <a:p>
            <a:endParaRPr lang="en-US" sz="23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84" y="6205491"/>
            <a:ext cx="1506764" cy="45041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7040" b="30610"/>
          <a:stretch/>
        </p:blipFill>
        <p:spPr bwMode="auto">
          <a:xfrm>
            <a:off x="5392436" y="6205491"/>
            <a:ext cx="1605030" cy="44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57" y="6174529"/>
            <a:ext cx="1165769" cy="4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7463" y="694160"/>
            <a:ext cx="10668000" cy="6207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Harp-DAAL</a:t>
            </a:r>
            <a:r>
              <a:rPr lang="en-US" sz="2400" dirty="0" smtClean="0"/>
              <a:t>: Prototype and Production Code</a:t>
            </a:r>
          </a:p>
          <a:p>
            <a:r>
              <a:rPr lang="en-US" sz="24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8661065" y="1444716"/>
            <a:ext cx="3530935" cy="4172989"/>
          </a:xfrm>
          <a:prstGeom prst="rect">
            <a:avLst/>
          </a:prstGeom>
        </p:spPr>
        <p:txBody>
          <a:bodyPr>
            <a:normAutofit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Source codes became available on </a:t>
            </a:r>
            <a:r>
              <a:rPr lang="en-US" sz="1600" dirty="0" err="1" smtClean="0"/>
              <a:t>Github</a:t>
            </a:r>
            <a:r>
              <a:rPr lang="en-US" sz="1600" dirty="0" smtClean="0"/>
              <a:t> in February, 2017.</a:t>
            </a:r>
          </a:p>
          <a:p>
            <a:pPr marL="228600" indent="-228600">
              <a:spcBef>
                <a:spcPts val="1800"/>
              </a:spcBef>
            </a:pPr>
            <a:r>
              <a:rPr lang="en-US" sz="1600" dirty="0" smtClean="0"/>
              <a:t>Harp-DAAL follows the same standard of DAAL’s original codes</a:t>
            </a:r>
          </a:p>
          <a:p>
            <a:pPr marL="228600" indent="-228600">
              <a:spcBef>
                <a:spcPts val="1800"/>
              </a:spcBef>
            </a:pPr>
            <a:r>
              <a:rPr lang="en-US" sz="1600" dirty="0" smtClean="0"/>
              <a:t>Twelve </a:t>
            </a:r>
            <a:r>
              <a:rPr lang="en-US" sz="1600" dirty="0" smtClean="0"/>
              <a:t>Applications </a:t>
            </a:r>
            <a:endParaRPr lang="en-US" sz="1600" dirty="0" smtClean="0"/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</a:t>
            </a:r>
            <a:r>
              <a:rPr lang="en-US" sz="1600" dirty="0" err="1" smtClean="0"/>
              <a:t>Kmeans</a:t>
            </a:r>
            <a:r>
              <a:rPr lang="en-US" sz="1600" dirty="0" smtClean="0"/>
              <a:t> </a:t>
            </a:r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MF-SGD </a:t>
            </a:r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MF-ALS</a:t>
            </a:r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SVD</a:t>
            </a:r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PCA</a:t>
            </a:r>
          </a:p>
          <a:p>
            <a:pPr marL="517525" lvl="1" indent="-2762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Harp-DAAL Neural Networks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412"/>
            <a:ext cx="8560800" cy="4841745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46157"/>
            <a:ext cx="1219199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7401" y="1125117"/>
            <a:ext cx="565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66CC"/>
                </a:solidFill>
              </a:rPr>
              <a:t>Open Source Available </a:t>
            </a:r>
            <a:r>
              <a:rPr lang="en-US" sz="1800" dirty="0">
                <a:solidFill>
                  <a:srgbClr val="0066CC"/>
                </a:solidFill>
              </a:rPr>
              <a:t>at https://dsc-spidal.github.io/harp</a:t>
            </a:r>
          </a:p>
        </p:txBody>
      </p:sp>
    </p:spTree>
    <p:extLst>
      <p:ext uri="{BB962C8B-B14F-4D97-AF65-F5344CB8AC3E}">
        <p14:creationId xmlns:p14="http://schemas.microsoft.com/office/powerpoint/2010/main" val="25763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349331"/>
              </p:ext>
            </p:extLst>
          </p:nvPr>
        </p:nvGraphicFramePr>
        <p:xfrm>
          <a:off x="401467" y="451412"/>
          <a:ext cx="11333747" cy="63453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73178"/>
                <a:gridCol w="1964822"/>
                <a:gridCol w="2305168"/>
                <a:gridCol w="1974399"/>
                <a:gridCol w="1387305"/>
                <a:gridCol w="1728875"/>
              </a:tblGrid>
              <a:tr h="240246"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Algorithm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Applications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24485" marR="206375" indent="-1187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Features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2063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Computation Model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2063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Collective Communication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54962"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K-means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Clustering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Most scientific domain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regroup+allgather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broadcast+reduce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push+pull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Rotation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04119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Multi-class Logistic Regression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Most scientific domain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Vectors, words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Rotation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regroup,</a:t>
                      </a:r>
                    </a:p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rotate, </a:t>
                      </a:r>
                    </a:p>
                    <a:p>
                      <a:pPr marL="571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allgather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32531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Random Forests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Most scientific domain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51980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Support Vector Machine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Classification, Regression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Most scientific domain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allgather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28641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Neural Networks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Classification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Image processing, </a:t>
                      </a:r>
                    </a:p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voice recognition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6458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Latent </a:t>
                      </a:r>
                      <a:r>
                        <a:rPr lang="en-US" sz="1400" b="1" dirty="0" err="1">
                          <a:effectLst/>
                        </a:rPr>
                        <a:t>Dirichlet</a:t>
                      </a:r>
                      <a:r>
                        <a:rPr lang="en-US" sz="1400" b="1" dirty="0">
                          <a:effectLst/>
                        </a:rPr>
                        <a:t> Allocation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Structure learning  (Latent topic model)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Text mining, Bioinformatics, Image Processing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Sparse vectors; Bag of words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rotate, </a:t>
                      </a:r>
                    </a:p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54962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Matrix Factorization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Structure learning (Matrix completion)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Recommender system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Irregular sparse Matrix; Dense model vectors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43969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Multi-Dimensional Scaling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Dimension reduction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Visualization and nonlinear identification of principal components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Vectors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allgarther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21522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Subgraph Mining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Graph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Social network analysis, data mining, </a:t>
                      </a:r>
                    </a:p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fraud detection, chemical informatics, bioinformatics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Graph, subgraph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rotate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8678"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Force-Directed Graph Drawing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Graph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Social media community detection and visualization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Graph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AllReduce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1143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allgarther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allreduce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83919" y="-11575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kern="0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Scalable Algorithms implemented using Harp</a:t>
            </a:r>
            <a:endParaRPr lang="en-US" sz="24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20"/>
          <p:cNvSpPr txBox="1">
            <a:spLocks noChangeArrowheads="1"/>
          </p:cNvSpPr>
          <p:nvPr/>
        </p:nvSpPr>
        <p:spPr bwMode="auto">
          <a:xfrm>
            <a:off x="579642" y="2280301"/>
            <a:ext cx="11363325" cy="232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8" tIns="45660" rIns="91308" bIns="4566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400" b="1" dirty="0" smtClean="0">
                <a:solidFill>
                  <a:srgbClr val="31859C"/>
                </a:solidFill>
              </a:rPr>
              <a:t>General </a:t>
            </a:r>
            <a:r>
              <a:rPr lang="en-US" altLang="en-US" sz="2400" b="1" dirty="0">
                <a:solidFill>
                  <a:srgbClr val="31859C"/>
                </a:solidFill>
              </a:rPr>
              <a:t>Purpose Machine Intelligence requires both Cloud and HPC  </a:t>
            </a:r>
            <a:r>
              <a:rPr lang="en-US" altLang="en-US" sz="2400" b="1" dirty="0" smtClean="0">
                <a:solidFill>
                  <a:srgbClr val="31859C"/>
                </a:solidFill>
              </a:rPr>
              <a:t>Technologies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400" b="1" dirty="0">
                <a:solidFill>
                  <a:srgbClr val="31859C"/>
                </a:solidFill>
              </a:rPr>
              <a:t>HPC-Apache Big Data Stack supports AI and </a:t>
            </a:r>
            <a:r>
              <a:rPr lang="en-US" altLang="en-US" sz="2400" b="1" dirty="0" err="1" smtClean="0">
                <a:solidFill>
                  <a:srgbClr val="31859C"/>
                </a:solidFill>
              </a:rPr>
              <a:t>IoT</a:t>
            </a:r>
            <a:endParaRPr lang="en-US" altLang="en-US" sz="2400" b="1" dirty="0" smtClean="0">
              <a:solidFill>
                <a:srgbClr val="31859C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400" b="1" dirty="0">
                <a:solidFill>
                  <a:srgbClr val="31859C"/>
                </a:solidFill>
              </a:rPr>
              <a:t>Illustration of Harp and Intel’s High Performance Data Analytics</a:t>
            </a:r>
            <a:endParaRPr lang="en-US" altLang="en-US" sz="2400" b="1" dirty="0">
              <a:solidFill>
                <a:srgbClr val="7F7F7F"/>
              </a:solidFill>
            </a:endParaRPr>
          </a:p>
          <a:p>
            <a:endParaRPr lang="en-US" altLang="en-US" sz="2400" b="1" dirty="0">
              <a:solidFill>
                <a:srgbClr val="7F7F7F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1859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37964" y="816180"/>
            <a:ext cx="5249863" cy="784225"/>
          </a:xfrm>
          <a:prstGeom prst="rect">
            <a:avLst/>
          </a:prstGeom>
          <a:noFill/>
        </p:spPr>
        <p:txBody>
          <a:bodyPr wrap="none" lIns="91308" tIns="45660" rIns="91308" bIns="45660">
            <a:spAutoFit/>
          </a:bodyPr>
          <a:lstStyle/>
          <a:p>
            <a:pPr algn="ctr" defTabSz="913108" eaLnBrk="1" fontAlgn="auto" hangingPunct="1">
              <a:spcAft>
                <a:spcPts val="0"/>
              </a:spcAft>
              <a:defRPr/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Intelligent HPC Cloud</a:t>
            </a:r>
            <a:endParaRPr lang="en-US" sz="4500" b="1" kern="0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3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8" b="-17738"/>
          <a:stretch>
            <a:fillRect/>
          </a:stretch>
        </p:blipFill>
        <p:spPr bwMode="auto">
          <a:xfrm>
            <a:off x="0" y="1279525"/>
            <a:ext cx="12192000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8" name="Group 10"/>
          <p:cNvGrpSpPr>
            <a:grpSpLocks/>
          </p:cNvGrpSpPr>
          <p:nvPr/>
        </p:nvGrpSpPr>
        <p:grpSpPr bwMode="auto">
          <a:xfrm>
            <a:off x="0" y="0"/>
            <a:ext cx="12192000" cy="7218363"/>
            <a:chOff x="0" y="0"/>
            <a:chExt cx="12192000" cy="7218218"/>
          </a:xfrm>
        </p:grpSpPr>
        <p:sp>
          <p:nvSpPr>
            <p:cNvPr id="5" name="TextBox 4"/>
            <p:cNvSpPr txBox="1"/>
            <p:nvPr/>
          </p:nvSpPr>
          <p:spPr>
            <a:xfrm>
              <a:off x="9421813" y="6941999"/>
              <a:ext cx="2668587" cy="2762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5"/>
                  </a:solidFill>
                  <a:latin typeface="+mn-lt"/>
                </a:rPr>
                <a:t>©</a:t>
              </a:r>
              <a:r>
                <a:rPr lang="en-US" sz="1200" dirty="0">
                  <a:latin typeface="+mn-lt"/>
                  <a:hlinkClick r:id="rId3"/>
                </a:rPr>
                <a:t>Digital Transformation and Innovation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12192000" cy="141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3209925" y="152397"/>
              <a:ext cx="7886700" cy="132553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4BACC6">
                      <a:lumMod val="75000"/>
                    </a:srgbClr>
                  </a:solidFill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Times New Roman" pitchFamily="18" charset="0"/>
                </a:rPr>
                <a:t>50 Billion Devices by 2020</a:t>
              </a:r>
            </a:p>
          </p:txBody>
        </p:sp>
        <p:sp>
          <p:nvSpPr>
            <p:cNvPr id="60422" name="TextBox 6"/>
            <p:cNvSpPr txBox="1">
              <a:spLocks noChangeArrowheads="1"/>
            </p:cNvSpPr>
            <p:nvPr/>
          </p:nvSpPr>
          <p:spPr bwMode="auto">
            <a:xfrm>
              <a:off x="3872753" y="794588"/>
              <a:ext cx="4052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sz="1800"/>
                <a:t>World Popular will be 7.6 billion by 2020</a:t>
              </a:r>
              <a:endParaRPr lang="en-US" alt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59338" y="2624085"/>
              <a:ext cx="3065462" cy="32400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0208" y="3776013"/>
              <a:ext cx="2669320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n-lt"/>
                </a:rPr>
                <a:t>HPC Cloud</a:t>
              </a:r>
              <a:endPara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endParaRPr>
            </a:p>
          </p:txBody>
        </p:sp>
        <p:sp>
          <p:nvSpPr>
            <p:cNvPr id="60425" name="TextBox 9"/>
            <p:cNvSpPr txBox="1">
              <a:spLocks noChangeArrowheads="1"/>
            </p:cNvSpPr>
            <p:nvPr/>
          </p:nvSpPr>
          <p:spPr bwMode="auto">
            <a:xfrm>
              <a:off x="5246019" y="4527676"/>
              <a:ext cx="2357697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(e.g. CPU, GPU, FPGA)</a:t>
              </a:r>
            </a:p>
            <a:p>
              <a:pPr eaLnBrk="1" hangingPunct="1"/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61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28C3819-7D72-474B-9E14-D801A672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31385"/>
            <a:ext cx="12191999" cy="526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Supercomputers </a:t>
            </a:r>
            <a:r>
              <a:rPr lang="en-US" sz="2400" dirty="0"/>
              <a:t>will be essential for large simulations and will run other applications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HPC Clouds </a:t>
            </a:r>
            <a:r>
              <a:rPr lang="en-US" sz="2400" dirty="0"/>
              <a:t>or </a:t>
            </a:r>
            <a:r>
              <a:rPr lang="en-US" sz="2400" b="1" dirty="0"/>
              <a:t>Next-Generation Commodity Systems </a:t>
            </a:r>
            <a:r>
              <a:rPr lang="en-US" sz="2400" dirty="0"/>
              <a:t>will be a dominant force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Merge </a:t>
            </a:r>
            <a:r>
              <a:rPr lang="en-US" sz="2400" b="1" dirty="0">
                <a:solidFill>
                  <a:schemeClr val="accent1"/>
                </a:solidFill>
              </a:rPr>
              <a:t>Cloud HPC </a:t>
            </a:r>
            <a:r>
              <a:rPr lang="en-US" sz="2400" dirty="0"/>
              <a:t>and (support of)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Edge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computing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Federated Clouds running in multiple giant datacenters offering all types of computing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Distributed data sources associated with device and Fog processing resources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b="1" dirty="0"/>
              <a:t>Server-hidden computing </a:t>
            </a:r>
            <a:r>
              <a:rPr lang="en-US" sz="2400" dirty="0"/>
              <a:t>and </a:t>
            </a:r>
            <a:r>
              <a:rPr lang="en-US" sz="2400" b="1" dirty="0"/>
              <a:t>Function as a Service </a:t>
            </a:r>
            <a:r>
              <a:rPr lang="en-US" sz="2400" b="1" dirty="0" err="1"/>
              <a:t>FaaS</a:t>
            </a:r>
            <a:r>
              <a:rPr lang="en-US" sz="2400" b="1" dirty="0"/>
              <a:t> </a:t>
            </a:r>
            <a:r>
              <a:rPr lang="en-US" sz="2400" dirty="0"/>
              <a:t>for user pleasure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b="1" dirty="0"/>
              <a:t>Support a </a:t>
            </a:r>
            <a:r>
              <a:rPr lang="en-US" sz="2400" b="1" dirty="0">
                <a:solidFill>
                  <a:schemeClr val="accent1"/>
                </a:solidFill>
              </a:rPr>
              <a:t>distributed event-driven </a:t>
            </a:r>
            <a:r>
              <a:rPr lang="en-US" sz="2400" b="1" dirty="0" err="1">
                <a:solidFill>
                  <a:schemeClr val="accent1"/>
                </a:solidFill>
              </a:rPr>
              <a:t>serverless</a:t>
            </a:r>
            <a:r>
              <a:rPr lang="en-US" sz="2400" b="1" dirty="0">
                <a:solidFill>
                  <a:schemeClr val="accent1"/>
                </a:solidFill>
              </a:rPr>
              <a:t> dataflow computing model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covering </a:t>
            </a:r>
            <a:r>
              <a:rPr lang="en-US" sz="2400" b="1" dirty="0">
                <a:solidFill>
                  <a:schemeClr val="accent1"/>
                </a:solidFill>
              </a:rPr>
              <a:t>batch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1"/>
                </a:solidFill>
              </a:rPr>
              <a:t>streaming</a:t>
            </a:r>
            <a:r>
              <a:rPr lang="en-US" sz="2400" b="1" dirty="0"/>
              <a:t> data as </a:t>
            </a:r>
            <a:r>
              <a:rPr lang="en-US" sz="2400" b="1" dirty="0">
                <a:solidFill>
                  <a:srgbClr val="C00000"/>
                </a:solidFill>
              </a:rPr>
              <a:t>HPC-</a:t>
            </a:r>
            <a:r>
              <a:rPr lang="en-US" sz="2400" b="1" dirty="0" err="1">
                <a:solidFill>
                  <a:srgbClr val="C00000"/>
                </a:solidFill>
              </a:rPr>
              <a:t>FaaS</a:t>
            </a:r>
            <a:endParaRPr lang="en-US" sz="2400" b="1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Needing parallel and distributed </a:t>
            </a:r>
            <a:r>
              <a:rPr lang="en-US" sz="2400" dirty="0" smtClean="0"/>
              <a:t>computing </a:t>
            </a:r>
            <a:r>
              <a:rPr lang="en-US" sz="2400" dirty="0"/>
              <a:t>ideas</a:t>
            </a:r>
          </a:p>
          <a:p>
            <a:pPr lvl="1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Span </a:t>
            </a:r>
            <a:r>
              <a:rPr lang="en-US" sz="2400" b="1" dirty="0"/>
              <a:t>Pleasingly Parallel </a:t>
            </a:r>
            <a:r>
              <a:rPr lang="en-US" sz="2400" dirty="0"/>
              <a:t>to </a:t>
            </a:r>
            <a:r>
              <a:rPr lang="en-US" sz="2400" b="1" dirty="0"/>
              <a:t>Data management </a:t>
            </a:r>
            <a:r>
              <a:rPr lang="en-US" sz="2400" dirty="0"/>
              <a:t>to </a:t>
            </a:r>
            <a:r>
              <a:rPr lang="en-US" sz="2400" b="1" dirty="0"/>
              <a:t>Global Machine Learning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43CB6FB-BA24-470E-956D-B6C9971A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88" y="369894"/>
            <a:ext cx="10515600" cy="6296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Predictions/Assumptions</a:t>
            </a:r>
          </a:p>
        </p:txBody>
      </p:sp>
    </p:spTree>
    <p:extLst>
      <p:ext uri="{BB962C8B-B14F-4D97-AF65-F5344CB8AC3E}">
        <p14:creationId xmlns:p14="http://schemas.microsoft.com/office/powerpoint/2010/main" val="15577105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55314" y="654839"/>
            <a:ext cx="12192000" cy="948910"/>
          </a:xfrm>
          <a:prstGeom prst="rect">
            <a:avLst/>
          </a:prstGeom>
        </p:spPr>
        <p:txBody>
          <a:bodyPr lIns="91308" tIns="45660" rIns="91308" bIns="4566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defTabSz="913108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Future Work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12824" y="1302992"/>
            <a:ext cx="10154855" cy="4220251"/>
          </a:xfrm>
          <a:prstGeom prst="rect">
            <a:avLst/>
          </a:prstGeom>
        </p:spPr>
        <p:txBody>
          <a:bodyPr lIns="91308" tIns="45660" rIns="91308" bIns="4566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en-US" sz="2400" dirty="0"/>
          </a:p>
          <a:p>
            <a:pPr lvl="0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Harp-DAAL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machine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learning and </a:t>
            </a:r>
            <a:r>
              <a:rPr lang="en-US" sz="2400" dirty="0" smtClean="0"/>
              <a:t>data analysis applications with optimal performance.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smtClean="0"/>
              <a:t>Online </a:t>
            </a:r>
            <a:r>
              <a:rPr lang="en-US" sz="2400" b="1" dirty="0"/>
              <a:t>Clustering </a:t>
            </a:r>
            <a:r>
              <a:rPr lang="en-US" sz="2400" dirty="0"/>
              <a:t>with </a:t>
            </a:r>
            <a:r>
              <a:rPr lang="en-US" sz="2400" b="1" dirty="0" smtClean="0"/>
              <a:t>Harp</a:t>
            </a:r>
            <a:r>
              <a:rPr lang="en-US" sz="2400" dirty="0" smtClean="0"/>
              <a:t> or </a:t>
            </a:r>
            <a:r>
              <a:rPr lang="en-US" sz="2400" b="1" dirty="0" smtClean="0"/>
              <a:t>Storm</a:t>
            </a:r>
            <a:r>
              <a:rPr lang="en-US" sz="2400" dirty="0" smtClean="0"/>
              <a:t> </a:t>
            </a:r>
            <a:r>
              <a:rPr lang="en-US" sz="2400" dirty="0"/>
              <a:t>integrates parallel and dataflow computing models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Cloud incubator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in Apache to bring HPC-ABDS to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21" y="51614"/>
            <a:ext cx="1920316" cy="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6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2"/>
          <p:cNvSpPr txBox="1">
            <a:spLocks/>
          </p:cNvSpPr>
          <p:nvPr/>
        </p:nvSpPr>
        <p:spPr>
          <a:xfrm>
            <a:off x="1153097" y="255539"/>
            <a:ext cx="9621361" cy="76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8" tIns="45660" rIns="91308" bIns="4566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3108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The Concept of Harp Plug-in</a:t>
            </a:r>
            <a:endParaRPr lang="en-US" sz="40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4467" y="941013"/>
            <a:ext cx="11182202" cy="4161880"/>
            <a:chOff x="186052" y="1412790"/>
            <a:chExt cx="11182202" cy="4161880"/>
          </a:xfrm>
        </p:grpSpPr>
        <p:sp>
          <p:nvSpPr>
            <p:cNvPr id="77" name="Text Placeholder 17"/>
            <p:cNvSpPr txBox="1">
              <a:spLocks/>
            </p:cNvSpPr>
            <p:nvPr/>
          </p:nvSpPr>
          <p:spPr>
            <a:xfrm>
              <a:off x="1057714" y="1458835"/>
              <a:ext cx="3868340" cy="823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Parallelism Model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Text Placeholder 19"/>
            <p:cNvSpPr txBox="1">
              <a:spLocks/>
            </p:cNvSpPr>
            <p:nvPr/>
          </p:nvSpPr>
          <p:spPr>
            <a:xfrm>
              <a:off x="6368539" y="1412790"/>
              <a:ext cx="3887391" cy="823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mtClean="0">
                  <a:solidFill>
                    <a:sysClr val="windowText" lastClr="000000"/>
                  </a:solidFill>
                </a:rPr>
                <a:t>Architecture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86052" y="4042283"/>
              <a:ext cx="2410236" cy="574299"/>
            </a:xfrm>
            <a:prstGeom prst="roundRect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Shuffle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3297796" y="3031458"/>
              <a:ext cx="2624553" cy="1854437"/>
              <a:chOff x="7121236" y="2211758"/>
              <a:chExt cx="4525819" cy="2166276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7214931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8224318" y="2211759"/>
                <a:ext cx="493643" cy="2162314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9233706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11079339" y="2211758"/>
                <a:ext cx="493643" cy="2166276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M</a:t>
                </a: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9992253" y="3313373"/>
                <a:ext cx="918295" cy="0"/>
              </a:xfrm>
              <a:prstGeom prst="line">
                <a:avLst/>
              </a:prstGeom>
              <a:noFill/>
              <a:ln w="50800" cap="rnd" cmpd="sng" algn="ctr">
                <a:solidFill>
                  <a:srgbClr val="5B9BD5"/>
                </a:solidFill>
                <a:prstDash val="sysDot"/>
                <a:round/>
              </a:ln>
              <a:effectLst/>
            </p:spPr>
          </p:cxnSp>
          <p:sp>
            <p:nvSpPr>
              <p:cNvPr id="97" name="Rounded Rectangle 96"/>
              <p:cNvSpPr/>
              <p:nvPr/>
            </p:nvSpPr>
            <p:spPr>
              <a:xfrm>
                <a:off x="7121236" y="3477892"/>
                <a:ext cx="4525819" cy="457578"/>
              </a:xfrm>
              <a:prstGeom prst="roundRect">
                <a:avLst/>
              </a:prstGeom>
              <a:solidFill>
                <a:srgbClr val="ED7D31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600" kern="0" dirty="0" smtClean="0">
                    <a:solidFill>
                      <a:prstClr val="white"/>
                    </a:solidFill>
                  </a:rPr>
                  <a:t>Collective Communication</a:t>
                </a:r>
              </a:p>
            </p:txBody>
          </p:sp>
        </p:grpSp>
        <p:sp>
          <p:nvSpPr>
            <p:cNvPr id="82" name="Rounded Rectangle 81"/>
            <p:cNvSpPr/>
            <p:nvPr/>
          </p:nvSpPr>
          <p:spPr>
            <a:xfrm>
              <a:off x="423105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873027" y="3004245"/>
              <a:ext cx="220035" cy="1122686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322949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2145618" y="3004244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M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661063" y="3576210"/>
              <a:ext cx="409319" cy="0"/>
            </a:xfrm>
            <a:prstGeom prst="line">
              <a:avLst/>
            </a:prstGeom>
            <a:noFill/>
            <a:ln w="50800" cap="rnd" cmpd="sng" algn="ctr">
              <a:solidFill>
                <a:srgbClr val="5B9BD5"/>
              </a:solidFill>
              <a:prstDash val="sysDot"/>
              <a:round/>
            </a:ln>
            <a:effectLst/>
          </p:spPr>
        </p:cxnSp>
        <p:sp>
          <p:nvSpPr>
            <p:cNvPr id="87" name="Rounded Rectangle 86"/>
            <p:cNvSpPr/>
            <p:nvPr/>
          </p:nvSpPr>
          <p:spPr>
            <a:xfrm>
              <a:off x="964682" y="4449926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R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701368" y="4449926"/>
              <a:ext cx="220035" cy="1124744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600" kern="0" dirty="0" smtClean="0">
                  <a:solidFill>
                    <a:prstClr val="white"/>
                  </a:solidFill>
                </a:rPr>
                <a:t>R</a:t>
              </a:r>
            </a:p>
          </p:txBody>
        </p:sp>
        <p:sp>
          <p:nvSpPr>
            <p:cNvPr id="89" name="Right Arrow 88"/>
            <p:cNvSpPr/>
            <p:nvPr/>
          </p:nvSpPr>
          <p:spPr>
            <a:xfrm>
              <a:off x="2628617" y="4131726"/>
              <a:ext cx="386998" cy="322995"/>
            </a:xfrm>
            <a:prstGeom prst="right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600" kern="0" smtClean="0">
                <a:solidFill>
                  <a:prstClr val="white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173616" y="2499784"/>
              <a:ext cx="25484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600" kern="0" dirty="0" err="1" smtClean="0">
                  <a:solidFill>
                    <a:prstClr val="black"/>
                  </a:solidFill>
                </a:rPr>
                <a:t>MapCollective</a:t>
              </a:r>
              <a:r>
                <a:rPr lang="en-US" sz="1600" kern="0" dirty="0" smtClean="0">
                  <a:solidFill>
                    <a:prstClr val="black"/>
                  </a:solidFill>
                </a:rPr>
                <a:t>  Model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55689" y="2525285"/>
              <a:ext cx="206746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600" kern="0" dirty="0" err="1" smtClean="0">
                  <a:solidFill>
                    <a:prstClr val="black"/>
                  </a:solidFill>
                </a:rPr>
                <a:t>MapReduce</a:t>
              </a:r>
              <a:r>
                <a:rPr lang="en-US" sz="1600" kern="0" dirty="0" smtClean="0">
                  <a:solidFill>
                    <a:prstClr val="black"/>
                  </a:solidFill>
                </a:rPr>
                <a:t>  Model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6090801" y="2479069"/>
              <a:ext cx="5277453" cy="2893597"/>
              <a:chOff x="4694450" y="3124146"/>
              <a:chExt cx="3822092" cy="2013732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4694450" y="3124146"/>
                <a:ext cx="3822092" cy="1996633"/>
                <a:chOff x="687754" y="1713376"/>
                <a:chExt cx="9667630" cy="4705184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3595076" y="5178057"/>
                  <a:ext cx="6760308" cy="124050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YARN</a:t>
                  </a:r>
                </a:p>
              </p:txBody>
            </p:sp>
            <p:sp>
              <p:nvSpPr>
                <p:cNvPr id="102" name="L-Shape 101"/>
                <p:cNvSpPr/>
                <p:nvPr/>
              </p:nvSpPr>
              <p:spPr>
                <a:xfrm>
                  <a:off x="3595076" y="3454399"/>
                  <a:ext cx="6760304" cy="1632281"/>
                </a:xfrm>
                <a:prstGeom prst="corner">
                  <a:avLst>
                    <a:gd name="adj1" fmla="val 38508"/>
                    <a:gd name="adj2" fmla="val 175135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MapReduce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V2</a:t>
                  </a: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031345" y="3454399"/>
                  <a:ext cx="3324039" cy="922218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Harp</a:t>
                  </a: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595076" y="1747347"/>
                  <a:ext cx="3324039" cy="1615677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MapReduce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Applications</a:t>
                  </a: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031344" y="1751863"/>
                  <a:ext cx="3324039" cy="1611161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600" kern="0" dirty="0" err="1" smtClean="0">
                      <a:solidFill>
                        <a:prstClr val="white"/>
                      </a:solidFill>
                    </a:rPr>
                    <a:t>MapCollective</a:t>
                  </a:r>
                  <a:r>
                    <a:rPr lang="en-US" sz="1600" kern="0" dirty="0" smtClean="0">
                      <a:solidFill>
                        <a:prstClr val="white"/>
                      </a:solidFill>
                    </a:rPr>
                    <a:t> Applications</a:t>
                  </a: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765911" y="2333333"/>
                  <a:ext cx="2510197" cy="5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765911" y="4079840"/>
                  <a:ext cx="2571765" cy="5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Framework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828665" y="5326604"/>
                  <a:ext cx="2571765" cy="959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sz="1600" kern="0" dirty="0" smtClean="0">
                      <a:solidFill>
                        <a:prstClr val="black"/>
                      </a:solidFill>
                    </a:rPr>
                    <a:t>Resource Manager</a:t>
                  </a: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65908" y="3377484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65908" y="1713376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87754" y="5104271"/>
                  <a:ext cx="2235200" cy="78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dash"/>
                  <a:miter lim="800000"/>
                </a:ln>
                <a:effectLst/>
              </p:spPr>
            </p:cxnSp>
          </p:grpSp>
          <p:cxnSp>
            <p:nvCxnSpPr>
              <p:cNvPr id="100" name="Straight Connector 99"/>
              <p:cNvCxnSpPr/>
              <p:nvPr/>
            </p:nvCxnSpPr>
            <p:spPr>
              <a:xfrm>
                <a:off x="4714967" y="5134561"/>
                <a:ext cx="883685" cy="331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"/>
                <a:miter lim="800000"/>
              </a:ln>
              <a:effectLst/>
            </p:spPr>
          </p:cxnSp>
        </p:grpSp>
        <p:cxnSp>
          <p:nvCxnSpPr>
            <p:cNvPr id="112" name="Straight Connector 111"/>
            <p:cNvCxnSpPr/>
            <p:nvPr/>
          </p:nvCxnSpPr>
          <p:spPr>
            <a:xfrm>
              <a:off x="1287345" y="5024818"/>
              <a:ext cx="291239" cy="0"/>
            </a:xfrm>
            <a:prstGeom prst="line">
              <a:avLst/>
            </a:prstGeom>
            <a:noFill/>
            <a:ln w="50800" cap="rnd" cmpd="sng" algn="ctr">
              <a:solidFill>
                <a:srgbClr val="5B9BD5"/>
              </a:solidFill>
              <a:prstDash val="sysDot"/>
              <a:round/>
            </a:ln>
            <a:effectLst/>
          </p:spPr>
        </p:cxnSp>
        <p:sp>
          <p:nvSpPr>
            <p:cNvPr id="2" name="Curved Right Arrow 1"/>
            <p:cNvSpPr/>
            <p:nvPr/>
          </p:nvSpPr>
          <p:spPr>
            <a:xfrm rot="10800000" flipH="1">
              <a:off x="3065601" y="3533101"/>
              <a:ext cx="297416" cy="1374565"/>
            </a:xfrm>
            <a:prstGeom prst="curvedRightArrow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1579585" y="5499899"/>
            <a:ext cx="9473426" cy="891450"/>
          </a:xfrm>
          <a:prstGeom prst="rect">
            <a:avLst/>
          </a:prstGeom>
        </p:spPr>
        <p:txBody>
          <a:bodyPr>
            <a:normAutofit/>
          </a:bodyPr>
          <a:lstStyle>
            <a:lvl1pPr marL="342409" indent="-34240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97" indent="-285348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77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35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492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43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59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146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04" indent="-228279" algn="l" defTabSz="913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Harp is an open-source project developed at Indiana University </a:t>
            </a:r>
            <a:r>
              <a:rPr lang="en-US" sz="1800" dirty="0" smtClean="0">
                <a:solidFill>
                  <a:prstClr val="black"/>
                </a:solidFill>
              </a:rPr>
              <a:t>[1], </a:t>
            </a:r>
            <a:r>
              <a:rPr lang="en-US" sz="1800" dirty="0" smtClean="0">
                <a:solidFill>
                  <a:prstClr val="black"/>
                </a:solidFill>
              </a:rPr>
              <a:t>it has:</a:t>
            </a:r>
          </a:p>
          <a:p>
            <a:pPr marL="342900" indent="-342900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MPI-like </a:t>
            </a:r>
            <a:r>
              <a:rPr lang="en-US" sz="1800" b="1" dirty="0" smtClean="0">
                <a:solidFill>
                  <a:prstClr val="black"/>
                </a:solidFill>
              </a:rPr>
              <a:t>collective communication </a:t>
            </a:r>
            <a:r>
              <a:rPr lang="en-US" sz="1800" dirty="0" smtClean="0">
                <a:solidFill>
                  <a:prstClr val="black"/>
                </a:solidFill>
              </a:rPr>
              <a:t>operations that are highly optimized for big data problems.</a:t>
            </a:r>
          </a:p>
          <a:p>
            <a:pPr marL="342900" indent="-342900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Harp has efficient and innovative </a:t>
            </a:r>
            <a:r>
              <a:rPr lang="en-US" sz="1800" b="1" dirty="0" smtClean="0">
                <a:solidFill>
                  <a:prstClr val="black"/>
                </a:solidFill>
              </a:rPr>
              <a:t>computation models </a:t>
            </a:r>
            <a:r>
              <a:rPr lang="en-US" sz="1800" dirty="0" smtClean="0">
                <a:solidFill>
                  <a:prstClr val="black"/>
                </a:solidFill>
              </a:rPr>
              <a:t>for different machine learning problems.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377" y="6481185"/>
            <a:ext cx="4009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 Harp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project. Available at https://dsc-spidal.github.io/harp</a:t>
            </a:r>
          </a:p>
        </p:txBody>
      </p:sp>
    </p:spTree>
    <p:extLst>
      <p:ext uri="{BB962C8B-B14F-4D97-AF65-F5344CB8AC3E}">
        <p14:creationId xmlns:p14="http://schemas.microsoft.com/office/powerpoint/2010/main" val="20439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81943" y="3980661"/>
            <a:ext cx="238901" cy="384600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/>
            <a:r>
              <a:rPr lang="en-US" dirty="0"/>
              <a:t> </a:t>
            </a:r>
            <a:endParaRPr lang="en-US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2912" y="6184255"/>
            <a:ext cx="428007" cy="5504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448670" y="2514546"/>
            <a:ext cx="9031180" cy="2369758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Langshi </a:t>
            </a:r>
            <a:r>
              <a:rPr lang="en-US" dirty="0">
                <a:solidFill>
                  <a:prstClr val="black"/>
                </a:solidFill>
              </a:rPr>
              <a:t>Cheng 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Bingjing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Zhang</a:t>
            </a:r>
            <a:r>
              <a:rPr lang="en-US" dirty="0" smtClean="0">
                <a:solidFill>
                  <a:prstClr val="black"/>
                </a:solidFill>
              </a:rPr>
              <a:t>    Bo </a:t>
            </a:r>
            <a:r>
              <a:rPr lang="en-US" dirty="0">
                <a:solidFill>
                  <a:prstClr val="black"/>
                </a:solidFill>
              </a:rPr>
              <a:t>Peng   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  <a:r>
              <a:rPr lang="en-US" dirty="0" smtClean="0"/>
              <a:t>Kannan </a:t>
            </a:r>
            <a:r>
              <a:rPr lang="en-US" dirty="0" err="1" smtClean="0"/>
              <a:t>Govindarajan</a:t>
            </a:r>
            <a:endParaRPr lang="en-US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Supun</a:t>
            </a:r>
            <a:r>
              <a:rPr lang="en-US" dirty="0" smtClean="0"/>
              <a:t> </a:t>
            </a:r>
            <a:r>
              <a:rPr lang="en-US" dirty="0" err="1"/>
              <a:t>Kamburugamuve</a:t>
            </a:r>
            <a:r>
              <a:rPr lang="en-US" dirty="0"/>
              <a:t>    </a:t>
            </a:r>
            <a:r>
              <a:rPr lang="en-US" dirty="0" err="1">
                <a:solidFill>
                  <a:prstClr val="black"/>
                </a:solidFill>
              </a:rPr>
              <a:t>Yiming</a:t>
            </a:r>
            <a:r>
              <a:rPr lang="en-US" dirty="0">
                <a:solidFill>
                  <a:prstClr val="black"/>
                </a:solidFill>
              </a:rPr>
              <a:t> Zhou   Ethan Li   Mihai </a:t>
            </a:r>
            <a:r>
              <a:rPr lang="en-US" dirty="0" err="1">
                <a:solidFill>
                  <a:prstClr val="black"/>
                </a:solidFill>
              </a:rPr>
              <a:t>Avram</a:t>
            </a:r>
            <a:r>
              <a:rPr lang="en-US" dirty="0">
                <a:solidFill>
                  <a:prstClr val="black"/>
                </a:solidFill>
              </a:rPr>
              <a:t>    </a:t>
            </a:r>
            <a:r>
              <a:rPr lang="en-US" dirty="0" err="1"/>
              <a:t>Vibhatha</a:t>
            </a:r>
            <a:r>
              <a:rPr lang="en-US" dirty="0"/>
              <a:t> </a:t>
            </a:r>
            <a:r>
              <a:rPr lang="en-US" dirty="0" err="1"/>
              <a:t>Abeykoon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3159" y="497074"/>
            <a:ext cx="4908449" cy="784709"/>
          </a:xfrm>
          <a:prstGeom prst="rect">
            <a:avLst/>
          </a:prstGeom>
          <a:noFill/>
        </p:spPr>
        <p:txBody>
          <a:bodyPr wrap="none" lIns="91308" tIns="45660" rIns="91308" bIns="4566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Acknowledgements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24814" y="4722463"/>
            <a:ext cx="4572001" cy="981686"/>
          </a:xfrm>
          <a:prstGeom prst="rect">
            <a:avLst/>
          </a:prstGeom>
        </p:spPr>
        <p:txBody>
          <a:bodyPr lIns="91308" tIns="45660" rIns="91308" bIns="45660">
            <a:spAutoFit/>
          </a:bodyPr>
          <a:lstStyle/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 smtClean="0">
                <a:solidFill>
                  <a:srgbClr val="002060"/>
                </a:solidFill>
                <a:latin typeface="Candara" pitchFamily="34" charset="0"/>
              </a:rPr>
              <a:t>Intelligent Systems Engineering </a:t>
            </a:r>
            <a:endParaRPr lang="en-US" sz="17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002060"/>
                </a:solidFill>
                <a:latin typeface="Candara" pitchFamily="34" charset="0"/>
              </a:rPr>
              <a:t>School of Informatics and Computing</a:t>
            </a:r>
          </a:p>
          <a:p>
            <a:pPr marL="342395" indent="-342395" algn="ctr" defTabSz="913056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002060"/>
                </a:solidFill>
                <a:latin typeface="Candara" pitchFamily="34" charset="0"/>
              </a:rPr>
              <a:t>Indiana University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2523" y="6048230"/>
            <a:ext cx="1710270" cy="9480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52400" dist="76201" dir="2700000" rotWithShape="0">
              <a:srgbClr val="80808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4" y="6138021"/>
            <a:ext cx="1479347" cy="83107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52400" dist="76201" dir="2700000" rotWithShape="0">
              <a:srgbClr val="80808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34" y="6175233"/>
            <a:ext cx="827166" cy="547481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63" y="6030551"/>
            <a:ext cx="809769" cy="80977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-46227" y="1363935"/>
            <a:ext cx="1238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We gratefully acknowledge support </a:t>
            </a:r>
            <a:r>
              <a:rPr lang="en-US" sz="2400" dirty="0" smtClean="0">
                <a:solidFill>
                  <a:srgbClr val="7030A0"/>
                </a:solidFill>
                <a:cs typeface="Times New Roman" pitchFamily="18" charset="0"/>
              </a:rPr>
              <a:t>from NSF, IU and Intel </a:t>
            </a:r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Parallel Computing Center (IPCC) </a:t>
            </a:r>
            <a:r>
              <a:rPr lang="en-US" sz="2400" dirty="0" smtClean="0">
                <a:solidFill>
                  <a:srgbClr val="7030A0"/>
                </a:solidFill>
                <a:cs typeface="Times New Roman" pitchFamily="18" charset="0"/>
              </a:rPr>
              <a:t>Grant.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798" y="2887460"/>
            <a:ext cx="23916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582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6628" y="1618250"/>
            <a:ext cx="5544589" cy="41729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DAAL is an open-source project that provides</a:t>
            </a:r>
            <a:r>
              <a:rPr lang="en-US" sz="2400" dirty="0" smtClean="0"/>
              <a:t>:</a:t>
            </a:r>
            <a:endParaRPr lang="en-US" sz="2400" dirty="0"/>
          </a:p>
          <a:p>
            <a:pPr>
              <a:spcBef>
                <a:spcPts val="1800"/>
              </a:spcBef>
            </a:pPr>
            <a:r>
              <a:rPr lang="en-US" sz="2600" dirty="0"/>
              <a:t>Algorithms Kernels to </a:t>
            </a:r>
            <a:r>
              <a:rPr lang="en-US" sz="2600" dirty="0" smtClean="0"/>
              <a:t>Users</a:t>
            </a:r>
            <a:endParaRPr lang="en-US" sz="2600" dirty="0"/>
          </a:p>
          <a:p>
            <a:pPr marL="640080" lvl="2"/>
            <a:r>
              <a:rPr lang="en-US" dirty="0"/>
              <a:t>Batch Mode (Single Node)</a:t>
            </a:r>
          </a:p>
          <a:p>
            <a:pPr marL="640080" lvl="2"/>
            <a:r>
              <a:rPr lang="en-US" b="1" dirty="0">
                <a:solidFill>
                  <a:srgbClr val="C00000"/>
                </a:solidFill>
              </a:rPr>
              <a:t>Distributed Mode (multi nodes)</a:t>
            </a:r>
          </a:p>
          <a:p>
            <a:pPr marL="640080" lvl="2"/>
            <a:r>
              <a:rPr lang="en-US" dirty="0"/>
              <a:t>Streaming Mode (single node</a:t>
            </a:r>
            <a:r>
              <a:rPr lang="en-US" dirty="0" smtClean="0"/>
              <a:t>)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sz="2600" dirty="0"/>
              <a:t>Data Management &amp; APIs to </a:t>
            </a:r>
            <a:r>
              <a:rPr lang="en-US" sz="2600" dirty="0" smtClean="0"/>
              <a:t>Developers</a:t>
            </a:r>
            <a:endParaRPr lang="en-US" sz="2600" dirty="0"/>
          </a:p>
          <a:p>
            <a:pPr marL="640080" lvl="2"/>
            <a:r>
              <a:rPr lang="en-US" dirty="0"/>
              <a:t>Data structure, e.g., Table, Map, etc.</a:t>
            </a:r>
          </a:p>
          <a:p>
            <a:pPr marL="640080" lvl="2"/>
            <a:r>
              <a:rPr lang="en-US" dirty="0"/>
              <a:t>HPC Kernels and Tools: MKL, TBB, etc.</a:t>
            </a:r>
          </a:p>
          <a:p>
            <a:pPr marL="640080" lvl="2"/>
            <a:r>
              <a:rPr lang="en-US" dirty="0"/>
              <a:t>Hardware Support: Compiler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0816"/>
            <a:ext cx="5410199" cy="4985759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1222057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5" y="1925048"/>
            <a:ext cx="6254051" cy="45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1474"/>
            <a:ext cx="12192000" cy="1111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549" y="1093224"/>
            <a:ext cx="6992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Harp-DAAL enable faster Machine Learning Algorithms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w</a:t>
            </a:r>
            <a:r>
              <a:rPr lang="en-US" sz="2000" dirty="0" smtClean="0">
                <a:solidFill>
                  <a:schemeClr val="accent1"/>
                </a:solidFill>
              </a:rPr>
              <a:t>ith Hadoop Clusters on Multi-core and Many-core architectures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8980" y="1925048"/>
            <a:ext cx="38183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Bridge the gap between HPC hardware and Big data/Machine learning Software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Support Iterative Computation,  Collective Communication,  Intel DAAL and native kernels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Portable to  new many-core architectures like Xeon Phi and run on Haswell and KNL clusters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7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8338" y="919163"/>
            <a:ext cx="7950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3108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Performance of Harp-DAAL on KNL Single Node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665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713"/>
            <a:ext cx="38671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890713"/>
            <a:ext cx="39433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1890713"/>
            <a:ext cx="40798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7213" y="4765675"/>
            <a:ext cx="3875087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 vs. Spark-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:</a:t>
            </a: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>
              <a:latin typeface="+mn-lt"/>
            </a:endParaRP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+mn-lt"/>
              </a:rPr>
              <a:t>~ 20x speedup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Harp-DAAL-</a:t>
            </a:r>
            <a:r>
              <a:rPr lang="en-US" sz="1600" dirty="0" err="1">
                <a:latin typeface="+mn-lt"/>
              </a:rPr>
              <a:t>Kmeans</a:t>
            </a:r>
            <a:r>
              <a:rPr lang="en-US" sz="1600" dirty="0">
                <a:latin typeface="+mn-lt"/>
              </a:rPr>
              <a:t> invokes MKL matrix operation kernels at low level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Matrix data stored in contiguous memory space, leading to regular access pattern and data locality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0263" y="4806950"/>
            <a:ext cx="336232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Harp-DAAL-SGD vs. NOMAD-SGD</a:t>
            </a: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Small dataset (</a:t>
            </a:r>
            <a:r>
              <a:rPr lang="en-US" sz="1600" dirty="0" err="1">
                <a:latin typeface="+mn-lt"/>
              </a:rPr>
              <a:t>MovieLens</a:t>
            </a:r>
            <a:r>
              <a:rPr lang="en-US" sz="1600" dirty="0">
                <a:latin typeface="+mn-lt"/>
              </a:rPr>
              <a:t>, Netflix): comparable perf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Large dataset</a:t>
            </a:r>
            <a:r>
              <a:rPr lang="en-US" sz="1600" dirty="0">
                <a:latin typeface="+mn-lt"/>
                <a:sym typeface="Wingdings"/>
              </a:rPr>
              <a:t> </a:t>
            </a:r>
            <a:r>
              <a:rPr lang="en-US" sz="1600" dirty="0">
                <a:latin typeface="+mn-lt"/>
                <a:sym typeface="Wingdings"/>
              </a:rPr>
              <a:t>(</a:t>
            </a:r>
            <a:r>
              <a:rPr lang="en-US" sz="1600" dirty="0" err="1">
                <a:latin typeface="+mn-lt"/>
                <a:sym typeface="Wingdings"/>
              </a:rPr>
              <a:t>Yahoomusic</a:t>
            </a:r>
            <a:r>
              <a:rPr lang="en-US" sz="1600" dirty="0">
                <a:latin typeface="+mn-lt"/>
                <a:sym typeface="Wingdings"/>
              </a:rPr>
              <a:t>, </a:t>
            </a:r>
            <a:r>
              <a:rPr lang="en-US" sz="1600" dirty="0" err="1">
                <a:latin typeface="+mn-lt"/>
                <a:sym typeface="Wingdings"/>
              </a:rPr>
              <a:t>Enwiki</a:t>
            </a:r>
            <a:r>
              <a:rPr lang="en-US" sz="1600" dirty="0">
                <a:latin typeface="+mn-lt"/>
                <a:sym typeface="Wingdings"/>
              </a:rPr>
              <a:t>): </a:t>
            </a:r>
            <a:r>
              <a:rPr lang="en-US" sz="1600" b="1" i="1" dirty="0">
                <a:latin typeface="+mn-lt"/>
                <a:sym typeface="Wingdings"/>
              </a:rPr>
              <a:t>1.1x to 2.5x</a:t>
            </a:r>
            <a:r>
              <a:rPr lang="en-US" sz="1600" dirty="0">
                <a:latin typeface="+mn-lt"/>
                <a:sym typeface="Wingdings"/>
              </a:rPr>
              <a:t>, depending on data distribution of matrices</a:t>
            </a:r>
            <a:endParaRPr lang="en-US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2525" y="4778375"/>
            <a:ext cx="3189288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Harp-DAAL-ALS vs. Spark-ALS</a:t>
            </a: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defTabSz="913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+mn-lt"/>
              </a:rPr>
              <a:t>20x to 50x speedup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Harp-DAAL-ALS invokes MKL at low level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600" dirty="0">
                <a:latin typeface="+mn-lt"/>
              </a:rPr>
              <a:t>Regular memory access, data locality in matrix operations</a:t>
            </a:r>
          </a:p>
          <a:p>
            <a:pPr marL="342900" indent="-342900" defTabSz="91310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66568" name="TextBox 11"/>
          <p:cNvSpPr txBox="1">
            <a:spLocks noChangeArrowheads="1"/>
          </p:cNvSpPr>
          <p:nvPr/>
        </p:nvSpPr>
        <p:spPr bwMode="auto">
          <a:xfrm>
            <a:off x="3867150" y="1430338"/>
            <a:ext cx="563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chemeClr val="accent1"/>
                </a:solidFill>
              </a:rPr>
              <a:t>Harp-DAAL  vs. Spark vs. NOMAD</a:t>
            </a:r>
          </a:p>
        </p:txBody>
      </p:sp>
      <p:pic>
        <p:nvPicPr>
          <p:cNvPr id="6656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12192000" cy="11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7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DEO_FILES_RECORD" val="&lt;Videos&gt;&lt;Video Name=&quot;Twister MDS_353_1_81811.mp4&quot; Position=&quot;1&quot; SlideID=&quot;353&quot;/&gt;&lt;/Videos&gt;&#10;"/>
  <p:tag name="MMPROD_UIDATA" val="&lt;database version=&quot;10.0&quot;&gt;&lt;object type=&quot;1&quot; unique_id=&quot;10001&quot;&gt;&lt;property id=&quot;20226&quot; value=&quot;K:\IU-Intel-Center\Annual Report\Presentation\Qiu_Analytics_DIBBS_June_23_2017.pptx&quot;/&gt;&lt;object type=&quot;2&quot; unique_id=&quot;152845&quot;&gt;&lt;object type=&quot;3&quot; unique_id=&quot;558209&quot;&gt;&lt;property id=&quot;20148&quot; value=&quot;5&quot;/&gt;&lt;property id=&quot;20300&quot; value=&quot;Slide 2&quot;/&gt;&lt;property id=&quot;20307&quot; value=&quot;380&quot;/&gt;&lt;/object&gt;&lt;object type=&quot;3&quot; unique_id=&quot;560202&quot;&gt;&lt;property id=&quot;20148&quot; value=&quot;5&quot;/&gt;&lt;property id=&quot;20300&quot; value=&quot;Slide 45&quot;/&gt;&lt;property id=&quot;20307&quot; value=&quot;408&quot;/&gt;&lt;/object&gt;&lt;object type=&quot;3&quot; unique_id=&quot;560203&quot;&gt;&lt;property id=&quot;20148&quot; value=&quot;5&quot;/&gt;&lt;property id=&quot;20300&quot; value=&quot;Slide 48&quot;/&gt;&lt;property id=&quot;20307&quot; value=&quot;409&quot;/&gt;&lt;/object&gt;&lt;object type=&quot;3&quot; unique_id=&quot;560892&quot;&gt;&lt;property id=&quot;20148&quot; value=&quot;5&quot;/&gt;&lt;property id=&quot;20300&quot; value=&quot;Slide 37&quot;/&gt;&lt;property id=&quot;20307&quot; value=&quot;418&quot;/&gt;&lt;/object&gt;&lt;object type=&quot;3&quot; unique_id=&quot;561005&quot;&gt;&lt;property id=&quot;20148&quot; value=&quot;5&quot;/&gt;&lt;property id=&quot;20300&quot; value=&quot;Slide 1&quot;/&gt;&lt;property id=&quot;20307&quot; value=&quot;425&quot;/&gt;&lt;/object&gt;&lt;object type=&quot;3&quot; unique_id=&quot;561006&quot;&gt;&lt;property id=&quot;20148&quot; value=&quot;5&quot;/&gt;&lt;property id=&quot;20300&quot; value=&quot;Slide 3&quot;/&gt;&lt;property id=&quot;20307&quot; value=&quot;424&quot;/&gt;&lt;/object&gt;&lt;object type=&quot;3&quot; unique_id=&quot;561007&quot;&gt;&lt;property id=&quot;20148&quot; value=&quot;5&quot;/&gt;&lt;property id=&quot;20300&quot; value=&quot;Slide 4 - &amp;quot;High Performance – Apache Big Data Stack&amp;quot;&quot;/&gt;&lt;property id=&quot;20307&quot; value=&quot;426&quot;/&gt;&lt;/object&gt;&lt;object type=&quot;3&quot; unique_id=&quot;561008&quot;&gt;&lt;property id=&quot;20148&quot; value=&quot;5&quot;/&gt;&lt;property id=&quot;20300&quot; value=&quot;Slide 5 - &amp;quot;Scalable Parallel Interoperable Data Analytics Library&amp;quot;&quot;/&gt;&lt;property id=&quot;20307&quot; value=&quot;427&quot;/&gt;&lt;/object&gt;&lt;object type=&quot;3&quot; unique_id=&quot;561010&quot;&gt;&lt;property id=&quot;20148&quot; value=&quot;5&quot;/&gt;&lt;property id=&quot;20300&quot; value=&quot;Slide 6 - &amp;quot;Motivation for faster and bigger problems&amp;quot;&quot;/&gt;&lt;property id=&quot;20307&quot; value=&quot;443&quot;/&gt;&lt;/object&gt;&lt;object type=&quot;3&quot; unique_id=&quot;561011&quot;&gt;&lt;property id=&quot;20148&quot; value=&quot;5&quot;/&gt;&lt;property id=&quot;20300&quot; value=&quot;Slide 7 - &amp;quot;Motivation of Iterative MapReduce&amp;quot;&quot;/&gt;&lt;property id=&quot;20307&quot; value=&quot;444&quot;/&gt;&lt;/object&gt;&lt;object type=&quot;3&quot; unique_id=&quot;561012&quot;&gt;&lt;property id=&quot;20148&quot; value=&quot;5&quot;/&gt;&lt;property id=&quot;20300&quot; value=&quot;Slide 8&quot;/&gt;&lt;property id=&quot;20307&quot; value=&quot;445&quot;/&gt;&lt;/object&gt;&lt;object type=&quot;3&quot; unique_id=&quot;561013&quot;&gt;&lt;property id=&quot;20148&quot; value=&quot;5&quot;/&gt;&lt;property id=&quot;20300&quot; value=&quot;Slide 9&quot;/&gt;&lt;property id=&quot;20307&quot; value=&quot;446&quot;/&gt;&lt;/object&gt;&lt;object type=&quot;3&quot; unique_id=&quot;561014&quot;&gt;&lt;property id=&quot;20148&quot; value=&quot;5&quot;/&gt;&lt;property id=&quot;20300&quot; value=&quot;Slide 10&quot;/&gt;&lt;property id=&quot;20307&quot; value=&quot;447&quot;/&gt;&lt;/object&gt;&lt;object type=&quot;3&quot; unique_id=&quot;561021&quot;&gt;&lt;property id=&quot;20148&quot; value=&quot;5&quot;/&gt;&lt;property id=&quot;20300&quot; value=&quot;Slide 34&quot;/&gt;&lt;property id=&quot;20307&quot; value=&quot;421&quot;/&gt;&lt;/object&gt;&lt;object type=&quot;3&quot; unique_id=&quot;561022&quot;&gt;&lt;property id=&quot;20148&quot; value=&quot;5&quot;/&gt;&lt;property id=&quot;20300&quot; value=&quot;Slide 35&quot;/&gt;&lt;property id=&quot;20307&quot; value=&quot;422&quot;/&gt;&lt;/object&gt;&lt;object type=&quot;3&quot; unique_id=&quot;561023&quot;&gt;&lt;property id=&quot;20148&quot; value=&quot;5&quot;/&gt;&lt;property id=&quot;20300&quot; value=&quot;Slide 36&quot;/&gt;&lt;property id=&quot;20307&quot; value=&quot;423&quot;/&gt;&lt;/object&gt;&lt;object type=&quot;3&quot; unique_id=&quot;561024&quot;&gt;&lt;property id=&quot;20148&quot; value=&quot;5&quot;/&gt;&lt;property id=&quot;20300&quot; value=&quot;Slide 44&quot;/&gt;&lt;property id=&quot;20307&quot; value=&quot;438&quot;/&gt;&lt;/object&gt;&lt;object type=&quot;3&quot; unique_id=&quot;561026&quot;&gt;&lt;property id=&quot;20148&quot; value=&quot;5&quot;/&gt;&lt;property id=&quot;20300&quot; value=&quot;Slide 42&quot;/&gt;&lt;property id=&quot;20307&quot; value=&quot;448&quot;/&gt;&lt;/object&gt;&lt;object type=&quot;3&quot; unique_id=&quot;561027&quot;&gt;&lt;property id=&quot;20148&quot; value=&quot;5&quot;/&gt;&lt;property id=&quot;20300&quot; value=&quot;Slide 43&quot;/&gt;&lt;property id=&quot;20307&quot; value=&quot;449&quot;/&gt;&lt;/object&gt;&lt;object type=&quot;3&quot; unique_id=&quot;561351&quot;&gt;&lt;property id=&quot;20148&quot; value=&quot;5&quot;/&gt;&lt;property id=&quot;20300&quot; value=&quot;Slide 23 - &amp;quot;Harp Solution to Big Data Problems&amp;quot;&quot;/&gt;&lt;property id=&quot;20307&quot; value=&quot;451&quot;/&gt;&lt;/object&gt;&lt;object type=&quot;3&quot; unique_id=&quot;561352&quot;&gt;&lt;property id=&quot;20148&quot; value=&quot;5&quot;/&gt;&lt;property id=&quot;20300&quot; value=&quot;Slide 21 - &amp;quot;Parallel Machine Learning Application Implementation Guidelines&amp;quot;&quot;/&gt;&lt;property id=&quot;20307&quot; value=&quot;452&quot;/&gt;&lt;/object&gt;&lt;object type=&quot;3&quot; unique_id=&quot;561353&quot;&gt;&lt;property id=&quot;20148&quot; value=&quot;5&quot;/&gt;&lt;property id=&quot;20300&quot; value=&quot;Slide 46&quot;/&gt;&lt;property id=&quot;20307&quot; value=&quot;453&quot;/&gt;&lt;/object&gt;&lt;object type=&quot;3&quot; unique_id=&quot;561543&quot;&gt;&lt;property id=&quot;20148&quot; value=&quot;5&quot;/&gt;&lt;property id=&quot;20300&quot; value=&quot;Slide 39&quot;/&gt;&lt;property id=&quot;20307&quot; value=&quot;455&quot;/&gt;&lt;/object&gt;&lt;object type=&quot;3&quot; unique_id=&quot;561544&quot;&gt;&lt;property id=&quot;20148&quot; value=&quot;5&quot;/&gt;&lt;property id=&quot;20300&quot; value=&quot;Slide 40&quot;/&gt;&lt;property id=&quot;20307&quot; value=&quot;456&quot;/&gt;&lt;/object&gt;&lt;object type=&quot;3&quot; unique_id=&quot;561552&quot;&gt;&lt;property id=&quot;20148&quot; value=&quot;5&quot;/&gt;&lt;property id=&quot;20300&quot; value=&quot;Slide 11&quot;/&gt;&lt;property id=&quot;20307&quot; value=&quot;500&quot;/&gt;&lt;/object&gt;&lt;object type=&quot;3&quot; unique_id=&quot;561553&quot;&gt;&lt;property id=&quot;20148&quot; value=&quot;5&quot;/&gt;&lt;property id=&quot;20300&quot; value=&quot;Slide 12&quot;/&gt;&lt;property id=&quot;20307&quot; value=&quot;481&quot;/&gt;&lt;/object&gt;&lt;object type=&quot;3&quot; unique_id=&quot;561554&quot;&gt;&lt;property id=&quot;20148&quot; value=&quot;5&quot;/&gt;&lt;property id=&quot;20300&quot; value=&quot;Slide 13&quot;/&gt;&lt;property id=&quot;20307&quot; value=&quot;479&quot;/&gt;&lt;/object&gt;&lt;object type=&quot;3&quot; unique_id=&quot;561555&quot;&gt;&lt;property id=&quot;20148&quot; value=&quot;5&quot;/&gt;&lt;property id=&quot;20300&quot; value=&quot;Slide 14 - &amp;quot;General Reduction in Hadoop, Spark, Flink&amp;quot;&quot;/&gt;&lt;property id=&quot;20307&quot; value=&quot;470&quot;/&gt;&lt;/object&gt;&lt;object type=&quot;3&quot; unique_id=&quot;561556&quot;&gt;&lt;property id=&quot;20148&quot; value=&quot;5&quot;/&gt;&lt;property id=&quot;20300&quot; value=&quot;Slide 15 - &amp;quot;HPC Runtime versus ABDS distributed Computing Model on Data Analytics&amp;quot;&quot;/&gt;&lt;property id=&quot;20307&quot; value=&quot;471&quot;/&gt;&lt;/object&gt;&lt;object type=&quot;3&quot; unique_id=&quot;561557&quot;&gt;&lt;property id=&quot;20148&quot; value=&quot;5&quot;/&gt;&lt;property id=&quot;20300&quot; value=&quot;Slide 16 - &amp;quot;Illustration of In-Place AllReduce in MPI&amp;quot;&quot;/&gt;&lt;property id=&quot;20307&quot; value=&quot;472&quot;/&gt;&lt;/object&gt;&lt;object type=&quot;3&quot; unique_id=&quot;561558&quot;&gt;&lt;property id=&quot;20148&quot; value=&quot;5&quot;/&gt;&lt;property id=&quot;20300&quot; value=&quot;Slide 17 - &amp;quot;Why Collective Communications for Big Data Processing?&amp;quot;&quot;/&gt;&lt;property id=&quot;20307&quot; value=&quot;476&quot;/&gt;&lt;/object&gt;&lt;object type=&quot;3&quot; unique_id=&quot;561559&quot;&gt;&lt;property id=&quot;20148&quot; value=&quot;5&quot;/&gt;&lt;property id=&quot;20300&quot; value=&quot;Slide 18 - &amp;quot;Harp APIs&amp;quot;&quot;/&gt;&lt;property id=&quot;20307&quot; value=&quot;477&quot;/&gt;&lt;/object&gt;&lt;object type=&quot;3&quot; unique_id=&quot;561560&quot;&gt;&lt;property id=&quot;20148&quot; value=&quot;5&quot;/&gt;&lt;property id=&quot;20300&quot; value=&quot;Slide 19 - &amp;quot;Collective Communication Operations&amp;quot;&quot;/&gt;&lt;property id=&quot;20307&quot; value=&quot;498&quot;/&gt;&lt;/object&gt;&lt;object type=&quot;3&quot; unique_id=&quot;561561&quot;&gt;&lt;property id=&quot;20148&quot; value=&quot;5&quot;/&gt;&lt;property id=&quot;20300&quot; value=&quot;Slide 20 - &amp;quot;Taxonomy for Machine Learning Algorithms&amp;quot;&quot;/&gt;&lt;property id=&quot;20307&quot; value=&quot;478&quot;/&gt;&lt;/object&gt;&lt;object type=&quot;3&quot; unique_id=&quot;561562&quot;&gt;&lt;property id=&quot;20148&quot; value=&quot;5&quot;/&gt;&lt;property id=&quot;20300&quot; value=&quot;Slide 22&quot;/&gt;&lt;property id=&quot;20307&quot; value=&quot;467&quot;/&gt;&lt;/object&gt;&lt;object type=&quot;3&quot; unique_id=&quot;561563&quot;&gt;&lt;property id=&quot;20148&quot; value=&quot;5&quot;/&gt;&lt;property id=&quot;20300&quot; value=&quot;Slide 24 - &amp;quot;Example: K-means Clustering&amp;quot;&quot;/&gt;&lt;property id=&quot;20307&quot; value=&quot;466&quot;/&gt;&lt;/object&gt;&lt;object type=&quot;3&quot; unique_id=&quot;561564&quot;&gt;&lt;property id=&quot;20148&quot; value=&quot;5&quot;/&gt;&lt;property id=&quot;20300&quot; value=&quot;Slide 25&quot;/&gt;&lt;property id=&quot;20307&quot; value=&quot;482&quot;/&gt;&lt;/object&gt;&lt;object type=&quot;3&quot; unique_id=&quot;561565&quot;&gt;&lt;property id=&quot;20148&quot; value=&quot;5&quot;/&gt;&lt;property id=&quot;20300&quot; value=&quot;Slide 26 - &amp;quot;Hardware specifications&amp;quot;&quot;/&gt;&lt;property id=&quot;20307&quot; value=&quot;496&quot;/&gt;&lt;/object&gt;&lt;object type=&quot;3&quot; unique_id=&quot;561566&quot;&gt;&lt;property id=&quot;20148&quot; value=&quot;5&quot;/&gt;&lt;property id=&quot;20300&quot; value=&quot;Slide 29 - &amp;quot;Test Plan and Datasets&amp;quot;&quot;/&gt;&lt;property id=&quot;20307&quot; value=&quot;497&quot;/&gt;&lt;/object&gt;&lt;object type=&quot;3&quot; unique_id=&quot;561569&quot;&gt;&lt;property id=&quot;20148&quot; value=&quot;5&quot;/&gt;&lt;property id=&quot;20300&quot; value=&quot;Slide 30 - &amp;quot;Harp-DAAL Applications&amp;quot;&quot;/&gt;&lt;property id=&quot;20307&quot; value=&quot;483&quot;/&gt;&lt;/object&gt;&lt;object type=&quot;3&quot; unique_id=&quot;561570&quot;&gt;&lt;property id=&quot;20148&quot; value=&quot;5&quot;/&gt;&lt;property id=&quot;20300&quot; value=&quot;Slide 31 - &amp;quot;Computation models for K-means&amp;quot;&quot;/&gt;&lt;property id=&quot;20307&quot; value=&quot;484&quot;/&gt;&lt;/object&gt;&lt;object type=&quot;3&quot; unique_id=&quot;561571&quot;&gt;&lt;property id=&quot;20148&quot; value=&quot;5&quot;/&gt;&lt;property id=&quot;20300&quot; value=&quot;Slide 32&quot;/&gt;&lt;property id=&quot;20307&quot; value=&quot;485&quot;/&gt;&lt;/object&gt;&lt;object type=&quot;3&quot; unique_id=&quot;561572&quot;&gt;&lt;property id=&quot;20148&quot; value=&quot;5&quot;/&gt;&lt;property id=&quot;20300&quot; value=&quot;Slide 33 - &amp;quot;Computation Models for ALS&amp;quot;&quot;/&gt;&lt;property id=&quot;20307&quot; value=&quot;486&quot;/&gt;&lt;/object&gt;&lt;object type=&quot;3&quot; unique_id=&quot;561573&quot;&gt;&lt;property id=&quot;20148&quot; value=&quot;5&quot;/&gt;&lt;property id=&quot;20300&quot; value=&quot;Slide 38 - &amp;quot;Data Conversion&amp;quot;&quot;/&gt;&lt;property id=&quot;20307&quot; value=&quot;487&quot;/&gt;&lt;/object&gt;&lt;object type=&quot;3&quot; unique_id=&quot;561574&quot;&gt;&lt;property id=&quot;20148&quot; value=&quot;5&quot;/&gt;&lt;property id=&quot;20300&quot; value=&quot;Slide 41&quot;/&gt;&lt;property id=&quot;20307&quot; value=&quot;488&quot;/&gt;&lt;/object&gt;&lt;object type=&quot;3&quot; unique_id=&quot;561577&quot;&gt;&lt;property id=&quot;20148&quot; value=&quot;5&quot;/&gt;&lt;property id=&quot;20300&quot; value=&quot;Slide 47 - &amp;quot;Six Computation Paradigms for Data Analytics&amp;quot;&quot;/&gt;&lt;property id=&quot;20307&quot; value=&quot;501&quot;/&gt;&lt;/object&gt;&lt;object type=&quot;3&quot; unique_id=&quot;606317&quot;&gt;&lt;property id=&quot;20148&quot; value=&quot;5&quot;/&gt;&lt;property id=&quot;20300&quot; value=&quot;Slide 27 - &amp;quot;Harp-SAhad SubGraph Mining VT and IU collaborative work&amp;quot;&quot;/&gt;&lt;property id=&quot;20307&quot; value=&quot;505&quot;/&gt;&lt;/object&gt;&lt;object type=&quot;3&quot; unique_id=&quot;606318&quot;&gt;&lt;property id=&quot;20148&quot; value=&quot;5&quot;/&gt;&lt;property id=&quot;20300&quot; value=&quot;Slide 28 - &amp;quot;Harp-SAHad Performance Results VT and IU collaborative work&amp;quot;&quot;/&gt;&lt;property id=&quot;20307&quot; value=&quot;503&quot;/&gt;&lt;/object&gt;&lt;/object&gt;&lt;object type=&quot;8&quot; unique_id=&quot;1529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searchHorizons2016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AD8E0C2-E82B-D443-B5A2-420E12796263}" vid="{6056C2F2-2946-BF46-81E9-2008B822D8D7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20641</TotalTime>
  <Words>3666</Words>
  <Application>Microsoft Macintosh PowerPoint</Application>
  <PresentationFormat>Widescreen</PresentationFormat>
  <Paragraphs>758</Paragraphs>
  <Slides>60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60</vt:i4>
      </vt:variant>
    </vt:vector>
  </HeadingPairs>
  <TitlesOfParts>
    <vt:vector size="80" baseType="lpstr">
      <vt:lpstr>Aharoni</vt:lpstr>
      <vt:lpstr>Arial Bold</vt:lpstr>
      <vt:lpstr>Calibri</vt:lpstr>
      <vt:lpstr>Calibri Light</vt:lpstr>
      <vt:lpstr>Candara</vt:lpstr>
      <vt:lpstr>Corbel</vt:lpstr>
      <vt:lpstr>Courier New</vt:lpstr>
      <vt:lpstr>ＭＳ Ｐゴシック</vt:lpstr>
      <vt:lpstr>Times New Roman</vt:lpstr>
      <vt:lpstr>Wingdings</vt:lpstr>
      <vt:lpstr>宋体</vt:lpstr>
      <vt:lpstr>魏碑</vt:lpstr>
      <vt:lpstr>Arial</vt:lpstr>
      <vt:lpstr>Custom Design</vt:lpstr>
      <vt:lpstr>2_Custom Design</vt:lpstr>
      <vt:lpstr>3_Custom Design</vt:lpstr>
      <vt:lpstr>4_template2[1]</vt:lpstr>
      <vt:lpstr>7_Office Theme</vt:lpstr>
      <vt:lpstr>ResearchHorizons2016 (1)</vt:lpstr>
      <vt:lpstr>Office Theme</vt:lpstr>
      <vt:lpstr>PowerPoint Presentation</vt:lpstr>
      <vt:lpstr>PowerPoint Presentation</vt:lpstr>
      <vt:lpstr>Intelligent Systems Engineering at Indiana University</vt:lpstr>
      <vt:lpstr>Important Trends II</vt:lpstr>
      <vt:lpstr>High Performance – Apache Big Data Stack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Reduction in Hadoop, Spark, Flink</vt:lpstr>
      <vt:lpstr>HPC Runtime versus ABDS distributed Computing Model on Data Analytics</vt:lpstr>
      <vt:lpstr>Why Collective Communications for Big Data Processing?</vt:lpstr>
      <vt:lpstr>Harp APIs</vt:lpstr>
      <vt:lpstr>Collective Communication Operations</vt:lpstr>
      <vt:lpstr>Taxonomy for Machine Learning Algorithms</vt:lpstr>
      <vt:lpstr>Parallel Machine Learning Application Implementation Guidelines</vt:lpstr>
      <vt:lpstr>PowerPoint Presentation</vt:lpstr>
      <vt:lpstr>Harp Solution to Big Data Problems</vt:lpstr>
      <vt:lpstr>Example: K-means Clustering</vt:lpstr>
      <vt:lpstr>PowerPoint Presentation</vt:lpstr>
      <vt:lpstr>Case Study :  Parallel Latent Dirichlet Allocation for Text Mining</vt:lpstr>
      <vt:lpstr>LDA: mining topics in text collection</vt:lpstr>
      <vt:lpstr>LDA and Topic Models</vt:lpstr>
      <vt:lpstr>PowerPoint Presentation</vt:lpstr>
      <vt:lpstr>Training Datasets used in LDA Experiments</vt:lpstr>
      <vt:lpstr>In LDA (CGS) with model rotation</vt:lpstr>
      <vt:lpstr>What part of the model needs to be synchronized?</vt:lpstr>
      <vt:lpstr>When should the model synchronization happen?</vt:lpstr>
      <vt:lpstr>Where should the model synchronization occur?</vt:lpstr>
      <vt:lpstr>How is the model synchronization performed?</vt:lpstr>
      <vt:lpstr>Harp-LDA Execution Flow</vt:lpstr>
      <vt:lpstr>Data Parallelism: Comparison between Harp-lgs and Yahoo! LDA</vt:lpstr>
      <vt:lpstr>Model Parallelism: Comparison between Harp rtt and Petuum LDA</vt:lpstr>
      <vt:lpstr>Harp LDA on Big Red II Supercomputer (Cray)</vt:lpstr>
      <vt:lpstr>Harp LDA compared with LightLDA and Nomad</vt:lpstr>
      <vt:lpstr>Hardware specifications</vt:lpstr>
      <vt:lpstr>Harp-SAhad SubGraph Mining VT and IU collaborative work</vt:lpstr>
      <vt:lpstr>Harp-SAHad Performance Results VT and IU collaborative work</vt:lpstr>
      <vt:lpstr>Harp-DAAL using Twitter dataset with 44 million vertices, 2 billion edges (on Juliet, a 16 node Intel’s Haswell many-core cluster)</vt:lpstr>
      <vt:lpstr>Test Plan and Datasets</vt:lpstr>
      <vt:lpstr>Harp-DAAL Applications</vt:lpstr>
      <vt:lpstr>Computation models for K-means</vt:lpstr>
      <vt:lpstr>PowerPoint Presentation</vt:lpstr>
      <vt:lpstr>Computation Models for ALS</vt:lpstr>
      <vt:lpstr>PowerPoint Presentation</vt:lpstr>
      <vt:lpstr>PowerPoint Presentation</vt:lpstr>
      <vt:lpstr>PowerPoint Presentation</vt:lpstr>
      <vt:lpstr>Data Conversion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Predictions/Assumptions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zhangbj</dc:creator>
  <cp:lastModifiedBy>Microsoft Office User</cp:lastModifiedBy>
  <cp:revision>1473</cp:revision>
  <cp:lastPrinted>2017-06-27T18:52:55Z</cp:lastPrinted>
  <dcterms:created xsi:type="dcterms:W3CDTF">2014-03-26T02:42:24Z</dcterms:created>
  <dcterms:modified xsi:type="dcterms:W3CDTF">2017-10-02T05:08:15Z</dcterms:modified>
</cp:coreProperties>
</file>