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mp4" ContentType="video/mp4"/>
  <Default Extension="rels" ContentType="application/vnd.openxmlformats-package.relationships+xml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2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3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4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5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6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7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  <p:sldMasterId id="2147483728" r:id="rId2"/>
    <p:sldMasterId id="2147483740" r:id="rId3"/>
    <p:sldMasterId id="2147483752" r:id="rId4"/>
    <p:sldMasterId id="2147483764" r:id="rId5"/>
    <p:sldMasterId id="2147483780" r:id="rId6"/>
    <p:sldMasterId id="2147483830" r:id="rId7"/>
    <p:sldMasterId id="2147483844" r:id="rId8"/>
    <p:sldMasterId id="2147483858" r:id="rId9"/>
    <p:sldMasterId id="2147483872" r:id="rId10"/>
    <p:sldMasterId id="2147483886" r:id="rId11"/>
    <p:sldMasterId id="2147483900" r:id="rId12"/>
    <p:sldMasterId id="2147483914" r:id="rId13"/>
    <p:sldMasterId id="2147483928" r:id="rId14"/>
    <p:sldMasterId id="2147483940" r:id="rId15"/>
    <p:sldMasterId id="2147483954" r:id="rId16"/>
    <p:sldMasterId id="2147483967" r:id="rId17"/>
    <p:sldMasterId id="2147483979" r:id="rId18"/>
  </p:sldMasterIdLst>
  <p:notesMasterIdLst>
    <p:notesMasterId r:id="rId71"/>
  </p:notesMasterIdLst>
  <p:handoutMasterIdLst>
    <p:handoutMasterId r:id="rId72"/>
  </p:handoutMasterIdLst>
  <p:sldIdLst>
    <p:sldId id="625" r:id="rId19"/>
    <p:sldId id="662" r:id="rId20"/>
    <p:sldId id="631" r:id="rId21"/>
    <p:sldId id="629" r:id="rId22"/>
    <p:sldId id="632" r:id="rId23"/>
    <p:sldId id="633" r:id="rId24"/>
    <p:sldId id="634" r:id="rId25"/>
    <p:sldId id="635" r:id="rId26"/>
    <p:sldId id="609" r:id="rId27"/>
    <p:sldId id="580" r:id="rId28"/>
    <p:sldId id="667" r:id="rId29"/>
    <p:sldId id="618" r:id="rId30"/>
    <p:sldId id="621" r:id="rId31"/>
    <p:sldId id="637" r:id="rId32"/>
    <p:sldId id="620" r:id="rId33"/>
    <p:sldId id="640" r:id="rId34"/>
    <p:sldId id="655" r:id="rId35"/>
    <p:sldId id="656" r:id="rId36"/>
    <p:sldId id="589" r:id="rId37"/>
    <p:sldId id="641" r:id="rId38"/>
    <p:sldId id="657" r:id="rId39"/>
    <p:sldId id="643" r:id="rId40"/>
    <p:sldId id="652" r:id="rId41"/>
    <p:sldId id="645" r:id="rId42"/>
    <p:sldId id="646" r:id="rId43"/>
    <p:sldId id="647" r:id="rId44"/>
    <p:sldId id="648" r:id="rId45"/>
    <p:sldId id="650" r:id="rId46"/>
    <p:sldId id="651" r:id="rId47"/>
    <p:sldId id="639" r:id="rId48"/>
    <p:sldId id="653" r:id="rId49"/>
    <p:sldId id="515" r:id="rId50"/>
    <p:sldId id="660" r:id="rId51"/>
    <p:sldId id="516" r:id="rId52"/>
    <p:sldId id="615" r:id="rId53"/>
    <p:sldId id="616" r:id="rId54"/>
    <p:sldId id="617" r:id="rId55"/>
    <p:sldId id="566" r:id="rId56"/>
    <p:sldId id="527" r:id="rId57"/>
    <p:sldId id="654" r:id="rId58"/>
    <p:sldId id="505" r:id="rId59"/>
    <p:sldId id="659" r:id="rId60"/>
    <p:sldId id="547" r:id="rId61"/>
    <p:sldId id="658" r:id="rId62"/>
    <p:sldId id="638" r:id="rId63"/>
    <p:sldId id="661" r:id="rId64"/>
    <p:sldId id="668" r:id="rId65"/>
    <p:sldId id="669" r:id="rId66"/>
    <p:sldId id="672" r:id="rId67"/>
    <p:sldId id="671" r:id="rId68"/>
    <p:sldId id="665" r:id="rId69"/>
    <p:sldId id="666" r:id="rId70"/>
  </p:sldIdLst>
  <p:sldSz cx="12192000" cy="6858000"/>
  <p:notesSz cx="6858000" cy="9144000"/>
  <p:custDataLst>
    <p:tags r:id="rId73"/>
  </p:custDataLst>
  <p:defaultTextStyle>
    <a:defPPr>
      <a:defRPr lang="en-US"/>
    </a:defPPr>
    <a:lvl1pPr marL="0" algn="l" defTabSz="9131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558" algn="l" defTabSz="9131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108" algn="l" defTabSz="9131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69656" algn="l" defTabSz="9131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6214" algn="l" defTabSz="9131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2771" algn="l" defTabSz="9131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39326" algn="l" defTabSz="9131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5867" algn="l" defTabSz="9131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2425" algn="l" defTabSz="9131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1FC7C60-9558-4C3A-A472-874B57B0C9AF}">
          <p14:sldIdLst>
            <p14:sldId id="625"/>
            <p14:sldId id="662"/>
            <p14:sldId id="631"/>
            <p14:sldId id="629"/>
            <p14:sldId id="632"/>
            <p14:sldId id="633"/>
            <p14:sldId id="634"/>
            <p14:sldId id="635"/>
            <p14:sldId id="609"/>
            <p14:sldId id="580"/>
            <p14:sldId id="667"/>
            <p14:sldId id="618"/>
            <p14:sldId id="621"/>
            <p14:sldId id="637"/>
            <p14:sldId id="620"/>
            <p14:sldId id="640"/>
            <p14:sldId id="655"/>
            <p14:sldId id="656"/>
            <p14:sldId id="589"/>
            <p14:sldId id="641"/>
            <p14:sldId id="657"/>
            <p14:sldId id="643"/>
            <p14:sldId id="652"/>
            <p14:sldId id="645"/>
            <p14:sldId id="646"/>
            <p14:sldId id="647"/>
            <p14:sldId id="648"/>
            <p14:sldId id="650"/>
            <p14:sldId id="651"/>
            <p14:sldId id="639"/>
            <p14:sldId id="653"/>
            <p14:sldId id="515"/>
            <p14:sldId id="660"/>
            <p14:sldId id="516"/>
            <p14:sldId id="615"/>
            <p14:sldId id="616"/>
            <p14:sldId id="617"/>
            <p14:sldId id="566"/>
            <p14:sldId id="527"/>
            <p14:sldId id="654"/>
            <p14:sldId id="505"/>
            <p14:sldId id="659"/>
            <p14:sldId id="547"/>
            <p14:sldId id="658"/>
            <p14:sldId id="638"/>
            <p14:sldId id="661"/>
            <p14:sldId id="668"/>
            <p14:sldId id="669"/>
            <p14:sldId id="672"/>
            <p14:sldId id="671"/>
            <p14:sldId id="665"/>
            <p14:sldId id="6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iu, Judy" initials="QJ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ACE3"/>
    <a:srgbClr val="00AAAA"/>
    <a:srgbClr val="009999"/>
    <a:srgbClr val="078F9B"/>
    <a:srgbClr val="2F3A31"/>
    <a:srgbClr val="006666"/>
    <a:srgbClr val="0066CC"/>
    <a:srgbClr val="DEE7F8"/>
    <a:srgbClr val="C2D9FA"/>
    <a:srgbClr val="D5EE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39" autoAdjust="0"/>
    <p:restoredTop sz="68109" autoAdjust="0"/>
  </p:normalViewPr>
  <p:slideViewPr>
    <p:cSldViewPr snapToGrid="0">
      <p:cViewPr>
        <p:scale>
          <a:sx n="59" d="100"/>
          <a:sy n="59" d="100"/>
        </p:scale>
        <p:origin x="1096" y="144"/>
      </p:cViewPr>
      <p:guideLst>
        <p:guide orient="horz" pos="213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1" d="100"/>
          <a:sy n="91" d="100"/>
        </p:scale>
        <p:origin x="-3204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" Target="slides/slide1.xml"/><Relationship Id="rId63" Type="http://schemas.openxmlformats.org/officeDocument/2006/relationships/slide" Target="slides/slide45.xml"/><Relationship Id="rId64" Type="http://schemas.openxmlformats.org/officeDocument/2006/relationships/slide" Target="slides/slide46.xml"/><Relationship Id="rId65" Type="http://schemas.openxmlformats.org/officeDocument/2006/relationships/slide" Target="slides/slide47.xml"/><Relationship Id="rId66" Type="http://schemas.openxmlformats.org/officeDocument/2006/relationships/slide" Target="slides/slide48.xml"/><Relationship Id="rId67" Type="http://schemas.openxmlformats.org/officeDocument/2006/relationships/slide" Target="slides/slide49.xml"/><Relationship Id="rId68" Type="http://schemas.openxmlformats.org/officeDocument/2006/relationships/slide" Target="slides/slide50.xml"/><Relationship Id="rId69" Type="http://schemas.openxmlformats.org/officeDocument/2006/relationships/slide" Target="slides/slide51.xml"/><Relationship Id="rId50" Type="http://schemas.openxmlformats.org/officeDocument/2006/relationships/slide" Target="slides/slide32.xml"/><Relationship Id="rId51" Type="http://schemas.openxmlformats.org/officeDocument/2006/relationships/slide" Target="slides/slide33.xml"/><Relationship Id="rId52" Type="http://schemas.openxmlformats.org/officeDocument/2006/relationships/slide" Target="slides/slide34.xml"/><Relationship Id="rId53" Type="http://schemas.openxmlformats.org/officeDocument/2006/relationships/slide" Target="slides/slide35.xml"/><Relationship Id="rId54" Type="http://schemas.openxmlformats.org/officeDocument/2006/relationships/slide" Target="slides/slide36.xml"/><Relationship Id="rId55" Type="http://schemas.openxmlformats.org/officeDocument/2006/relationships/slide" Target="slides/slide37.xml"/><Relationship Id="rId56" Type="http://schemas.openxmlformats.org/officeDocument/2006/relationships/slide" Target="slides/slide38.xml"/><Relationship Id="rId57" Type="http://schemas.openxmlformats.org/officeDocument/2006/relationships/slide" Target="slides/slide39.xml"/><Relationship Id="rId58" Type="http://schemas.openxmlformats.org/officeDocument/2006/relationships/slide" Target="slides/slide40.xml"/><Relationship Id="rId59" Type="http://schemas.openxmlformats.org/officeDocument/2006/relationships/slide" Target="slides/slide41.xml"/><Relationship Id="rId40" Type="http://schemas.openxmlformats.org/officeDocument/2006/relationships/slide" Target="slides/slide22.xml"/><Relationship Id="rId41" Type="http://schemas.openxmlformats.org/officeDocument/2006/relationships/slide" Target="slides/slide23.xml"/><Relationship Id="rId42" Type="http://schemas.openxmlformats.org/officeDocument/2006/relationships/slide" Target="slides/slide24.xml"/><Relationship Id="rId43" Type="http://schemas.openxmlformats.org/officeDocument/2006/relationships/slide" Target="slides/slide25.xml"/><Relationship Id="rId44" Type="http://schemas.openxmlformats.org/officeDocument/2006/relationships/slide" Target="slides/slide26.xml"/><Relationship Id="rId45" Type="http://schemas.openxmlformats.org/officeDocument/2006/relationships/slide" Target="slides/slide27.xml"/><Relationship Id="rId46" Type="http://schemas.openxmlformats.org/officeDocument/2006/relationships/slide" Target="slides/slide28.xml"/><Relationship Id="rId47" Type="http://schemas.openxmlformats.org/officeDocument/2006/relationships/slide" Target="slides/slide29.xml"/><Relationship Id="rId48" Type="http://schemas.openxmlformats.org/officeDocument/2006/relationships/slide" Target="slides/slide30.xml"/><Relationship Id="rId49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2.xml"/><Relationship Id="rId31" Type="http://schemas.openxmlformats.org/officeDocument/2006/relationships/slide" Target="slides/slide13.xml"/><Relationship Id="rId32" Type="http://schemas.openxmlformats.org/officeDocument/2006/relationships/slide" Target="slides/slide14.xml"/><Relationship Id="rId33" Type="http://schemas.openxmlformats.org/officeDocument/2006/relationships/slide" Target="slides/slide15.xml"/><Relationship Id="rId34" Type="http://schemas.openxmlformats.org/officeDocument/2006/relationships/slide" Target="slides/slide16.xml"/><Relationship Id="rId35" Type="http://schemas.openxmlformats.org/officeDocument/2006/relationships/slide" Target="slides/slide17.xml"/><Relationship Id="rId36" Type="http://schemas.openxmlformats.org/officeDocument/2006/relationships/slide" Target="slides/slide18.xml"/><Relationship Id="rId37" Type="http://schemas.openxmlformats.org/officeDocument/2006/relationships/slide" Target="slides/slide19.xml"/><Relationship Id="rId38" Type="http://schemas.openxmlformats.org/officeDocument/2006/relationships/slide" Target="slides/slide20.xml"/><Relationship Id="rId39" Type="http://schemas.openxmlformats.org/officeDocument/2006/relationships/slide" Target="slides/slide21.xml"/><Relationship Id="rId70" Type="http://schemas.openxmlformats.org/officeDocument/2006/relationships/slide" Target="slides/slide52.xml"/><Relationship Id="rId71" Type="http://schemas.openxmlformats.org/officeDocument/2006/relationships/notesMaster" Target="notesMasters/notesMaster1.xml"/><Relationship Id="rId72" Type="http://schemas.openxmlformats.org/officeDocument/2006/relationships/handoutMaster" Target="handoutMasters/handoutMaster1.xml"/><Relationship Id="rId20" Type="http://schemas.openxmlformats.org/officeDocument/2006/relationships/slide" Target="slides/slide2.xml"/><Relationship Id="rId21" Type="http://schemas.openxmlformats.org/officeDocument/2006/relationships/slide" Target="slides/slide3.xml"/><Relationship Id="rId22" Type="http://schemas.openxmlformats.org/officeDocument/2006/relationships/slide" Target="slides/slide4.xml"/><Relationship Id="rId23" Type="http://schemas.openxmlformats.org/officeDocument/2006/relationships/slide" Target="slides/slide5.xml"/><Relationship Id="rId24" Type="http://schemas.openxmlformats.org/officeDocument/2006/relationships/slide" Target="slides/slide6.xml"/><Relationship Id="rId25" Type="http://schemas.openxmlformats.org/officeDocument/2006/relationships/slide" Target="slides/slide7.xml"/><Relationship Id="rId26" Type="http://schemas.openxmlformats.org/officeDocument/2006/relationships/slide" Target="slides/slide8.xml"/><Relationship Id="rId27" Type="http://schemas.openxmlformats.org/officeDocument/2006/relationships/slide" Target="slides/slide9.xml"/><Relationship Id="rId28" Type="http://schemas.openxmlformats.org/officeDocument/2006/relationships/slide" Target="slides/slide10.xml"/><Relationship Id="rId29" Type="http://schemas.openxmlformats.org/officeDocument/2006/relationships/slide" Target="slides/slide11.xml"/><Relationship Id="rId73" Type="http://schemas.openxmlformats.org/officeDocument/2006/relationships/tags" Target="tags/tag1.xml"/><Relationship Id="rId74" Type="http://schemas.openxmlformats.org/officeDocument/2006/relationships/commentAuthors" Target="commentAuthors.xml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42.xml"/><Relationship Id="rId61" Type="http://schemas.openxmlformats.org/officeDocument/2006/relationships/slide" Target="slides/slide43.xml"/><Relationship Id="rId62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D:\research_committee\LDA\LDA_performanc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D:\research_committee\LDA\LDA_performanc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55315911598"/>
          <c:y val="0.0417853751187084"/>
          <c:w val="0.779417753940178"/>
          <c:h val="0.737669654713102"/>
        </c:manualLayout>
      </c:layout>
      <c:scatterChart>
        <c:scatterStyle val="lineMarker"/>
        <c:varyColors val="0"/>
        <c:ser>
          <c:idx val="0"/>
          <c:order val="0"/>
          <c:tx>
            <c:strRef>
              <c:f>Summary!$A$26</c:f>
              <c:strCache>
                <c:ptCount val="1"/>
                <c:pt idx="0">
                  <c:v>Execution Time (hours)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Summary!$A$29:$A$33</c:f>
              <c:numCache>
                <c:formatCode>General</c:formatCode>
                <c:ptCount val="5"/>
                <c:pt idx="0">
                  <c:v>25.0</c:v>
                </c:pt>
                <c:pt idx="1">
                  <c:v>50.0</c:v>
                </c:pt>
                <c:pt idx="2">
                  <c:v>75.0</c:v>
                </c:pt>
                <c:pt idx="3">
                  <c:v>100.0</c:v>
                </c:pt>
                <c:pt idx="4">
                  <c:v>125.0</c:v>
                </c:pt>
              </c:numCache>
            </c:numRef>
          </c:xVal>
          <c:yVal>
            <c:numRef>
              <c:f>Summary!$B$29:$B$33</c:f>
              <c:numCache>
                <c:formatCode>General</c:formatCode>
                <c:ptCount val="5"/>
                <c:pt idx="0">
                  <c:v>21.2587258333332</c:v>
                </c:pt>
                <c:pt idx="1">
                  <c:v>11.66768805555556</c:v>
                </c:pt>
                <c:pt idx="2">
                  <c:v>7.784536388888886</c:v>
                </c:pt>
                <c:pt idx="3">
                  <c:v>6.48601888888889</c:v>
                </c:pt>
                <c:pt idx="4">
                  <c:v>5.9587075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37962176"/>
        <c:axId val="1337944960"/>
      </c:scatterChart>
      <c:scatterChart>
        <c:scatterStyle val="lineMarker"/>
        <c:varyColors val="0"/>
        <c:ser>
          <c:idx val="1"/>
          <c:order val="1"/>
          <c:tx>
            <c:strRef>
              <c:f>Summary!$G$26</c:f>
              <c:strCache>
                <c:ptCount val="1"/>
                <c:pt idx="0">
                  <c:v>Parallel Efficiency</c:v>
                </c:pt>
              </c:strCache>
            </c:strRef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1"/>
            <c:bubble3D val="0"/>
            <c:spPr>
              <a:ln w="25400" cap="rnd">
                <a:solidFill>
                  <a:schemeClr val="accent2"/>
                </a:solidFill>
                <a:prstDash val="dash"/>
                <a:round/>
              </a:ln>
              <a:effectLst/>
            </c:spPr>
          </c:dPt>
          <c:xVal>
            <c:numRef>
              <c:f>Summary!$A$28:$A$33</c:f>
              <c:numCache>
                <c:formatCode>General</c:formatCode>
                <c:ptCount val="6"/>
                <c:pt idx="0">
                  <c:v>1.0</c:v>
                </c:pt>
                <c:pt idx="1">
                  <c:v>25.0</c:v>
                </c:pt>
                <c:pt idx="2">
                  <c:v>50.0</c:v>
                </c:pt>
                <c:pt idx="3">
                  <c:v>75.0</c:v>
                </c:pt>
                <c:pt idx="4">
                  <c:v>100.0</c:v>
                </c:pt>
                <c:pt idx="5">
                  <c:v>125.0</c:v>
                </c:pt>
              </c:numCache>
            </c:numRef>
          </c:xVal>
          <c:yVal>
            <c:numRef>
              <c:f>Summary!$D$28:$D$33</c:f>
              <c:numCache>
                <c:formatCode>General</c:formatCode>
                <c:ptCount val="6"/>
                <c:pt idx="0">
                  <c:v>1.0</c:v>
                </c:pt>
                <c:pt idx="1">
                  <c:v>1.0</c:v>
                </c:pt>
                <c:pt idx="2">
                  <c:v>0.911008493375473</c:v>
                </c:pt>
                <c:pt idx="3">
                  <c:v>0.910297234214084</c:v>
                </c:pt>
                <c:pt idx="4">
                  <c:v>0.819405794120927</c:v>
                </c:pt>
                <c:pt idx="5">
                  <c:v>0.713534800402044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37926896"/>
        <c:axId val="1337931568"/>
      </c:scatterChart>
      <c:valAx>
        <c:axId val="13379621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Nodes</a:t>
                </a:r>
              </a:p>
            </c:rich>
          </c:tx>
          <c:layout>
            <c:manualLayout>
              <c:xMode val="edge"/>
              <c:yMode val="edge"/>
              <c:x val="0.447527736569161"/>
              <c:y val="0.85505262978881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337944960"/>
        <c:crosses val="autoZero"/>
        <c:crossBetween val="midCat"/>
      </c:valAx>
      <c:valAx>
        <c:axId val="1337944960"/>
        <c:scaling>
          <c:orientation val="minMax"/>
          <c:max val="30.0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Execution Time (hours)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337962176"/>
        <c:crosses val="autoZero"/>
        <c:crossBetween val="midCat"/>
      </c:valAx>
      <c:valAx>
        <c:axId val="1337931568"/>
        <c:scaling>
          <c:orientation val="minMax"/>
        </c:scaling>
        <c:delete val="0"/>
        <c:axPos val="r"/>
        <c:title>
          <c:tx>
            <c:rich>
              <a:bodyPr rot="5400000"/>
              <a:lstStyle/>
              <a:p>
                <a:pPr>
                  <a:defRPr/>
                </a:pPr>
                <a:r>
                  <a:rPr lang="en-US"/>
                  <a:t>Parallel Efficiency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337926896"/>
        <c:crosses val="max"/>
        <c:crossBetween val="midCat"/>
        <c:majorUnit val="0.1"/>
      </c:valAx>
      <c:valAx>
        <c:axId val="13379268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379315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187449757186149"/>
          <c:y val="0.901480648021367"/>
          <c:w val="0.944796556227573"/>
          <c:h val="0.0810074970043697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973041956711933"/>
          <c:y val="0.0466617394465794"/>
          <c:w val="0.793241786805635"/>
          <c:h val="0.715083958083698"/>
        </c:manualLayout>
      </c:layout>
      <c:scatterChart>
        <c:scatterStyle val="lineMarker"/>
        <c:varyColors val="0"/>
        <c:ser>
          <c:idx val="0"/>
          <c:order val="0"/>
          <c:tx>
            <c:strRef>
              <c:f>Summary!$A$26</c:f>
              <c:strCache>
                <c:ptCount val="1"/>
                <c:pt idx="0">
                  <c:v>Execution Time (hours)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Summary!$G$29:$G$33</c:f>
              <c:numCache>
                <c:formatCode>General</c:formatCode>
                <c:ptCount val="5"/>
                <c:pt idx="0">
                  <c:v>10.0</c:v>
                </c:pt>
                <c:pt idx="1">
                  <c:v>15.0</c:v>
                </c:pt>
                <c:pt idx="2">
                  <c:v>20.0</c:v>
                </c:pt>
                <c:pt idx="3">
                  <c:v>25.0</c:v>
                </c:pt>
                <c:pt idx="4">
                  <c:v>30.0</c:v>
                </c:pt>
              </c:numCache>
            </c:numRef>
          </c:xVal>
          <c:yVal>
            <c:numRef>
              <c:f>Summary!$H$29:$H$33</c:f>
              <c:numCache>
                <c:formatCode>General</c:formatCode>
                <c:ptCount val="5"/>
                <c:pt idx="0">
                  <c:v>19.21287861111112</c:v>
                </c:pt>
                <c:pt idx="1">
                  <c:v>14.00901416666667</c:v>
                </c:pt>
                <c:pt idx="2">
                  <c:v>10.60979083333333</c:v>
                </c:pt>
                <c:pt idx="3">
                  <c:v>8.430642777777777</c:v>
                </c:pt>
                <c:pt idx="4">
                  <c:v>7.370490555555555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25736656"/>
        <c:axId val="-2025772944"/>
      </c:scatterChart>
      <c:scatterChart>
        <c:scatterStyle val="lineMarker"/>
        <c:varyColors val="0"/>
        <c:ser>
          <c:idx val="1"/>
          <c:order val="1"/>
          <c:tx>
            <c:strRef>
              <c:f>Summary!$G$26</c:f>
              <c:strCache>
                <c:ptCount val="1"/>
                <c:pt idx="0">
                  <c:v>Parallel Efficiency</c:v>
                </c:pt>
              </c:strCache>
            </c:strRef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1"/>
            <c:bubble3D val="0"/>
            <c:spPr>
              <a:ln w="25400" cap="rnd">
                <a:solidFill>
                  <a:schemeClr val="accent2"/>
                </a:solidFill>
                <a:prstDash val="dash"/>
                <a:round/>
              </a:ln>
              <a:effectLst/>
            </c:spPr>
          </c:dPt>
          <c:xVal>
            <c:numRef>
              <c:f>Summary!$G$28:$G$33</c:f>
              <c:numCache>
                <c:formatCode>General</c:formatCode>
                <c:ptCount val="6"/>
                <c:pt idx="0">
                  <c:v>1.0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</c:numCache>
            </c:numRef>
          </c:xVal>
          <c:yVal>
            <c:numRef>
              <c:f>Summary!$J$28:$J$33</c:f>
              <c:numCache>
                <c:formatCode>General</c:formatCode>
                <c:ptCount val="6"/>
                <c:pt idx="0">
                  <c:v>1.0</c:v>
                </c:pt>
                <c:pt idx="1">
                  <c:v>1.0</c:v>
                </c:pt>
                <c:pt idx="2">
                  <c:v>0.9143102853888</c:v>
                </c:pt>
                <c:pt idx="3">
                  <c:v>0.905431544924948</c:v>
                </c:pt>
                <c:pt idx="4">
                  <c:v>0.911573606783772</c:v>
                </c:pt>
                <c:pt idx="5">
                  <c:v>0.868909989382334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25801200"/>
        <c:axId val="-2025788352"/>
      </c:scatterChart>
      <c:valAx>
        <c:axId val="-20257366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Nodes</a:t>
                </a:r>
              </a:p>
            </c:rich>
          </c:tx>
          <c:layout>
            <c:manualLayout>
              <c:xMode val="edge"/>
              <c:yMode val="edge"/>
              <c:x val="0.456437166368697"/>
              <c:y val="0.84318064926236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025772944"/>
        <c:crosses val="autoZero"/>
        <c:crossBetween val="midCat"/>
      </c:valAx>
      <c:valAx>
        <c:axId val="-2025772944"/>
        <c:scaling>
          <c:orientation val="minMax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Execution Time (hours)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025736656"/>
        <c:crosses val="autoZero"/>
        <c:crossBetween val="midCat"/>
      </c:valAx>
      <c:valAx>
        <c:axId val="-2025788352"/>
        <c:scaling>
          <c:orientation val="minMax"/>
          <c:min val="0.0"/>
        </c:scaling>
        <c:delete val="0"/>
        <c:axPos val="r"/>
        <c:title>
          <c:tx>
            <c:rich>
              <a:bodyPr rot="5400000"/>
              <a:lstStyle/>
              <a:p>
                <a:pPr>
                  <a:defRPr/>
                </a:pPr>
                <a:r>
                  <a:rPr lang="en-US"/>
                  <a:t>Parallel Efficiency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025801200"/>
        <c:crosses val="max"/>
        <c:crossBetween val="midCat"/>
        <c:majorUnit val="0.1"/>
      </c:valAx>
      <c:valAx>
        <c:axId val="-20258012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02578835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396789531743315"/>
          <c:y val="0.901480648021367"/>
          <c:w val="0.931914108562517"/>
          <c:h val="0.0810074970043697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95419B-3B5D-4BF4-A755-5CEBE973E4C6}" type="doc">
      <dgm:prSet loTypeId="urn:microsoft.com/office/officeart/2005/8/layout/cycle3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E6B0C5A-6E80-436C-AA1A-937829BFBF2D}">
      <dgm:prSet custT="1"/>
      <dgm:spPr/>
      <dgm:t>
        <a:bodyPr/>
        <a:lstStyle/>
        <a:p>
          <a:pPr rtl="0"/>
          <a:r>
            <a:rPr lang="en-US" sz="2000" b="1" dirty="0"/>
            <a:t>Machine Learning Application</a:t>
          </a:r>
        </a:p>
      </dgm:t>
    </dgm:pt>
    <dgm:pt modelId="{3C9B8089-DD26-4F46-8B7C-4C80868C0D20}" type="parTrans" cxnId="{828A80B2-1C24-4185-A24A-1359D0D7B450}">
      <dgm:prSet/>
      <dgm:spPr/>
      <dgm:t>
        <a:bodyPr/>
        <a:lstStyle/>
        <a:p>
          <a:endParaRPr lang="en-US" sz="2000" b="1"/>
        </a:p>
      </dgm:t>
    </dgm:pt>
    <dgm:pt modelId="{4D3FFDCB-7258-4FC6-B8C7-10183C66EA05}" type="sibTrans" cxnId="{828A80B2-1C24-4185-A24A-1359D0D7B450}">
      <dgm:prSet/>
      <dgm:spPr/>
      <dgm:t>
        <a:bodyPr/>
        <a:lstStyle/>
        <a:p>
          <a:endParaRPr lang="en-US" sz="2000" b="1"/>
        </a:p>
      </dgm:t>
    </dgm:pt>
    <dgm:pt modelId="{A1A4D915-CE25-4100-901B-9A549B6D5827}">
      <dgm:prSet custT="1"/>
      <dgm:spPr/>
      <dgm:t>
        <a:bodyPr/>
        <a:lstStyle/>
        <a:p>
          <a:pPr rtl="0"/>
          <a:r>
            <a:rPr lang="en-US" sz="2000" b="1" dirty="0"/>
            <a:t>Machine Learning Algorithm</a:t>
          </a:r>
        </a:p>
      </dgm:t>
    </dgm:pt>
    <dgm:pt modelId="{4C2D4BB7-3C05-4568-990F-D4AFD6A47020}" type="parTrans" cxnId="{0203DEAD-E695-4E41-8C43-ADCE8A77E655}">
      <dgm:prSet/>
      <dgm:spPr/>
      <dgm:t>
        <a:bodyPr/>
        <a:lstStyle/>
        <a:p>
          <a:endParaRPr lang="en-US" sz="2000" b="1"/>
        </a:p>
      </dgm:t>
    </dgm:pt>
    <dgm:pt modelId="{1638F110-B6F4-4E35-A3F2-73FCEDD9B132}" type="sibTrans" cxnId="{0203DEAD-E695-4E41-8C43-ADCE8A77E655}">
      <dgm:prSet/>
      <dgm:spPr/>
      <dgm:t>
        <a:bodyPr/>
        <a:lstStyle/>
        <a:p>
          <a:endParaRPr lang="en-US" sz="2000" b="1"/>
        </a:p>
      </dgm:t>
    </dgm:pt>
    <dgm:pt modelId="{FF03F7A5-D8D8-4711-A532-C3C82EAFDAA1}">
      <dgm:prSet custT="1"/>
      <dgm:spPr/>
      <dgm:t>
        <a:bodyPr/>
        <a:lstStyle/>
        <a:p>
          <a:pPr rtl="0"/>
          <a:r>
            <a:rPr lang="en-US" sz="2000" b="1" dirty="0"/>
            <a:t>Programming Interface</a:t>
          </a:r>
        </a:p>
      </dgm:t>
    </dgm:pt>
    <dgm:pt modelId="{E9276898-6A96-4448-B995-3A4C22DD9B60}" type="parTrans" cxnId="{517EA99F-E202-4A0B-AC39-2DE75B0742C9}">
      <dgm:prSet/>
      <dgm:spPr/>
      <dgm:t>
        <a:bodyPr/>
        <a:lstStyle/>
        <a:p>
          <a:endParaRPr lang="en-US" sz="2000" b="1"/>
        </a:p>
      </dgm:t>
    </dgm:pt>
    <dgm:pt modelId="{21D65C9D-EF7D-405F-B91C-53D670BFEF12}" type="sibTrans" cxnId="{517EA99F-E202-4A0B-AC39-2DE75B0742C9}">
      <dgm:prSet/>
      <dgm:spPr/>
      <dgm:t>
        <a:bodyPr/>
        <a:lstStyle/>
        <a:p>
          <a:endParaRPr lang="en-US" sz="2000" b="1"/>
        </a:p>
      </dgm:t>
    </dgm:pt>
    <dgm:pt modelId="{9A9420F6-C6D0-42C3-891F-78806F8D3265}">
      <dgm:prSet custT="1"/>
      <dgm:spPr/>
      <dgm:t>
        <a:bodyPr/>
        <a:lstStyle/>
        <a:p>
          <a:pPr rtl="0"/>
          <a:r>
            <a:rPr lang="en-US" sz="2000" b="1" dirty="0"/>
            <a:t>Computation Model</a:t>
          </a:r>
        </a:p>
      </dgm:t>
    </dgm:pt>
    <dgm:pt modelId="{CBB20B6D-C879-4FB6-8525-D241AE198F28}" type="parTrans" cxnId="{E6661E14-165C-4B84-BB0D-17B1910261DB}">
      <dgm:prSet/>
      <dgm:spPr/>
      <dgm:t>
        <a:bodyPr/>
        <a:lstStyle/>
        <a:p>
          <a:endParaRPr lang="en-US" sz="2000" b="1"/>
        </a:p>
      </dgm:t>
    </dgm:pt>
    <dgm:pt modelId="{5FC5A1F6-6A4B-4B68-8C34-490F644104C0}" type="sibTrans" cxnId="{E6661E14-165C-4B84-BB0D-17B1910261DB}">
      <dgm:prSet/>
      <dgm:spPr/>
      <dgm:t>
        <a:bodyPr/>
        <a:lstStyle/>
        <a:p>
          <a:endParaRPr lang="en-US" sz="2000" b="1"/>
        </a:p>
      </dgm:t>
    </dgm:pt>
    <dgm:pt modelId="{0DA8EA3B-7AE1-4802-B92D-8C7A206AB92B}">
      <dgm:prSet custT="1"/>
      <dgm:spPr/>
      <dgm:t>
        <a:bodyPr/>
        <a:lstStyle/>
        <a:p>
          <a:pPr rtl="0"/>
          <a:r>
            <a:rPr lang="en-US" sz="2000" b="1"/>
            <a:t>Implementation</a:t>
          </a:r>
          <a:endParaRPr lang="en-US" sz="2000" b="1" dirty="0"/>
        </a:p>
      </dgm:t>
    </dgm:pt>
    <dgm:pt modelId="{CE7BF9C4-FDE3-49B2-9CA3-A4CA54FDECB0}" type="parTrans" cxnId="{94C6BDF5-40BA-4229-9B60-E9FECFDC5A9E}">
      <dgm:prSet/>
      <dgm:spPr/>
      <dgm:t>
        <a:bodyPr/>
        <a:lstStyle/>
        <a:p>
          <a:endParaRPr lang="en-US"/>
        </a:p>
      </dgm:t>
    </dgm:pt>
    <dgm:pt modelId="{7F9D133E-8E43-4481-8328-EFFB66E0DD34}" type="sibTrans" cxnId="{94C6BDF5-40BA-4229-9B60-E9FECFDC5A9E}">
      <dgm:prSet/>
      <dgm:spPr/>
      <dgm:t>
        <a:bodyPr/>
        <a:lstStyle/>
        <a:p>
          <a:endParaRPr lang="en-US"/>
        </a:p>
      </dgm:t>
    </dgm:pt>
    <dgm:pt modelId="{CE5AE454-9E1E-490E-BF78-FF9D78B5A0C0}" type="pres">
      <dgm:prSet presAssocID="{C595419B-3B5D-4BF4-A755-5CEBE973E4C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9359B36-48F5-4340-9294-B640C9CD7A87}" type="pres">
      <dgm:prSet presAssocID="{C595419B-3B5D-4BF4-A755-5CEBE973E4C6}" presName="cycle" presStyleCnt="0"/>
      <dgm:spPr/>
    </dgm:pt>
    <dgm:pt modelId="{9398A517-EC29-4FED-8E5D-14CEA14B24C2}" type="pres">
      <dgm:prSet presAssocID="{3E6B0C5A-6E80-436C-AA1A-937829BFBF2D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8CBEC2-4BF6-4B34-B5AA-97E97F602587}" type="pres">
      <dgm:prSet presAssocID="{4D3FFDCB-7258-4FC6-B8C7-10183C66EA05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92DDC5E7-58FA-41F1-984E-06F72BCF32B7}" type="pres">
      <dgm:prSet presAssocID="{A1A4D915-CE25-4100-901B-9A549B6D5827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169226-9236-4D19-9E56-B2A81A6CAADC}" type="pres">
      <dgm:prSet presAssocID="{9A9420F6-C6D0-42C3-891F-78806F8D3265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FAD56F-7565-4570-B1E0-015DE435AC33}" type="pres">
      <dgm:prSet presAssocID="{FF03F7A5-D8D8-4711-A532-C3C82EAFDAA1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BFDBD6-50F2-482A-853B-F8D278C16D7F}" type="pres">
      <dgm:prSet presAssocID="{0DA8EA3B-7AE1-4802-B92D-8C7A206AB92B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851BF0-57E6-1643-ABF2-CFD76C8F061A}" type="presOf" srcId="{9A9420F6-C6D0-42C3-891F-78806F8D3265}" destId="{08169226-9236-4D19-9E56-B2A81A6CAADC}" srcOrd="0" destOrd="0" presId="urn:microsoft.com/office/officeart/2005/8/layout/cycle3"/>
    <dgm:cxn modelId="{64402C7C-0AD2-B240-B774-EB761B7C93F1}" type="presOf" srcId="{A1A4D915-CE25-4100-901B-9A549B6D5827}" destId="{92DDC5E7-58FA-41F1-984E-06F72BCF32B7}" srcOrd="0" destOrd="0" presId="urn:microsoft.com/office/officeart/2005/8/layout/cycle3"/>
    <dgm:cxn modelId="{CC633A72-3573-B743-BCC4-F429F8136DB5}" type="presOf" srcId="{0DA8EA3B-7AE1-4802-B92D-8C7A206AB92B}" destId="{21BFDBD6-50F2-482A-853B-F8D278C16D7F}" srcOrd="0" destOrd="0" presId="urn:microsoft.com/office/officeart/2005/8/layout/cycle3"/>
    <dgm:cxn modelId="{9788D953-E139-6E46-A998-D73A0BF715FD}" type="presOf" srcId="{C595419B-3B5D-4BF4-A755-5CEBE973E4C6}" destId="{CE5AE454-9E1E-490E-BF78-FF9D78B5A0C0}" srcOrd="0" destOrd="0" presId="urn:microsoft.com/office/officeart/2005/8/layout/cycle3"/>
    <dgm:cxn modelId="{662D21F9-F0E9-A54C-B82F-A47A4CD655D3}" type="presOf" srcId="{3E6B0C5A-6E80-436C-AA1A-937829BFBF2D}" destId="{9398A517-EC29-4FED-8E5D-14CEA14B24C2}" srcOrd="0" destOrd="0" presId="urn:microsoft.com/office/officeart/2005/8/layout/cycle3"/>
    <dgm:cxn modelId="{517EA99F-E202-4A0B-AC39-2DE75B0742C9}" srcId="{C595419B-3B5D-4BF4-A755-5CEBE973E4C6}" destId="{FF03F7A5-D8D8-4711-A532-C3C82EAFDAA1}" srcOrd="3" destOrd="0" parTransId="{E9276898-6A96-4448-B995-3A4C22DD9B60}" sibTransId="{21D65C9D-EF7D-405F-B91C-53D670BFEF12}"/>
    <dgm:cxn modelId="{0203DEAD-E695-4E41-8C43-ADCE8A77E655}" srcId="{C595419B-3B5D-4BF4-A755-5CEBE973E4C6}" destId="{A1A4D915-CE25-4100-901B-9A549B6D5827}" srcOrd="1" destOrd="0" parTransId="{4C2D4BB7-3C05-4568-990F-D4AFD6A47020}" sibTransId="{1638F110-B6F4-4E35-A3F2-73FCEDD9B132}"/>
    <dgm:cxn modelId="{826D393D-F0F8-5D4D-9350-6C7384725B97}" type="presOf" srcId="{FF03F7A5-D8D8-4711-A532-C3C82EAFDAA1}" destId="{00FAD56F-7565-4570-B1E0-015DE435AC33}" srcOrd="0" destOrd="0" presId="urn:microsoft.com/office/officeart/2005/8/layout/cycle3"/>
    <dgm:cxn modelId="{E6661E14-165C-4B84-BB0D-17B1910261DB}" srcId="{C595419B-3B5D-4BF4-A755-5CEBE973E4C6}" destId="{9A9420F6-C6D0-42C3-891F-78806F8D3265}" srcOrd="2" destOrd="0" parTransId="{CBB20B6D-C879-4FB6-8525-D241AE198F28}" sibTransId="{5FC5A1F6-6A4B-4B68-8C34-490F644104C0}"/>
    <dgm:cxn modelId="{94C6BDF5-40BA-4229-9B60-E9FECFDC5A9E}" srcId="{C595419B-3B5D-4BF4-A755-5CEBE973E4C6}" destId="{0DA8EA3B-7AE1-4802-B92D-8C7A206AB92B}" srcOrd="4" destOrd="0" parTransId="{CE7BF9C4-FDE3-49B2-9CA3-A4CA54FDECB0}" sibTransId="{7F9D133E-8E43-4481-8328-EFFB66E0DD34}"/>
    <dgm:cxn modelId="{828A80B2-1C24-4185-A24A-1359D0D7B450}" srcId="{C595419B-3B5D-4BF4-A755-5CEBE973E4C6}" destId="{3E6B0C5A-6E80-436C-AA1A-937829BFBF2D}" srcOrd="0" destOrd="0" parTransId="{3C9B8089-DD26-4F46-8B7C-4C80868C0D20}" sibTransId="{4D3FFDCB-7258-4FC6-B8C7-10183C66EA05}"/>
    <dgm:cxn modelId="{D747AC8E-CD98-8348-ACAD-9E5EA8F8E8EF}" type="presOf" srcId="{4D3FFDCB-7258-4FC6-B8C7-10183C66EA05}" destId="{598CBEC2-4BF6-4B34-B5AA-97E97F602587}" srcOrd="0" destOrd="0" presId="urn:microsoft.com/office/officeart/2005/8/layout/cycle3"/>
    <dgm:cxn modelId="{985A215C-3E6A-D045-916A-36A4E63866FF}" type="presParOf" srcId="{CE5AE454-9E1E-490E-BF78-FF9D78B5A0C0}" destId="{39359B36-48F5-4340-9294-B640C9CD7A87}" srcOrd="0" destOrd="0" presId="urn:microsoft.com/office/officeart/2005/8/layout/cycle3"/>
    <dgm:cxn modelId="{03B6115A-8143-B94E-A4F6-66D31746B093}" type="presParOf" srcId="{39359B36-48F5-4340-9294-B640C9CD7A87}" destId="{9398A517-EC29-4FED-8E5D-14CEA14B24C2}" srcOrd="0" destOrd="0" presId="urn:microsoft.com/office/officeart/2005/8/layout/cycle3"/>
    <dgm:cxn modelId="{DCAC9D8A-222C-F448-A25A-5099A34792F9}" type="presParOf" srcId="{39359B36-48F5-4340-9294-B640C9CD7A87}" destId="{598CBEC2-4BF6-4B34-B5AA-97E97F602587}" srcOrd="1" destOrd="0" presId="urn:microsoft.com/office/officeart/2005/8/layout/cycle3"/>
    <dgm:cxn modelId="{374582BC-DED7-9449-B713-EFB742E64B64}" type="presParOf" srcId="{39359B36-48F5-4340-9294-B640C9CD7A87}" destId="{92DDC5E7-58FA-41F1-984E-06F72BCF32B7}" srcOrd="2" destOrd="0" presId="urn:microsoft.com/office/officeart/2005/8/layout/cycle3"/>
    <dgm:cxn modelId="{F46B4EB1-4AF6-7F43-9B93-EEFA57851DB5}" type="presParOf" srcId="{39359B36-48F5-4340-9294-B640C9CD7A87}" destId="{08169226-9236-4D19-9E56-B2A81A6CAADC}" srcOrd="3" destOrd="0" presId="urn:microsoft.com/office/officeart/2005/8/layout/cycle3"/>
    <dgm:cxn modelId="{227844C6-8128-C045-9744-43F6BC370F03}" type="presParOf" srcId="{39359B36-48F5-4340-9294-B640C9CD7A87}" destId="{00FAD56F-7565-4570-B1E0-015DE435AC33}" srcOrd="4" destOrd="0" presId="urn:microsoft.com/office/officeart/2005/8/layout/cycle3"/>
    <dgm:cxn modelId="{FEB5C5DD-2ECB-284C-85A1-0E2A8B0DD8AC}" type="presParOf" srcId="{39359B36-48F5-4340-9294-B640C9CD7A87}" destId="{21BFDBD6-50F2-482A-853B-F8D278C16D7F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8CBEC2-4BF6-4B34-B5AA-97E97F602587}">
      <dsp:nvSpPr>
        <dsp:cNvPr id="0" name=""/>
        <dsp:cNvSpPr/>
      </dsp:nvSpPr>
      <dsp:spPr>
        <a:xfrm>
          <a:off x="1780555" y="-26335"/>
          <a:ext cx="4325589" cy="4325589"/>
        </a:xfrm>
        <a:prstGeom prst="circularArrow">
          <a:avLst>
            <a:gd name="adj1" fmla="val 5544"/>
            <a:gd name="adj2" fmla="val 330680"/>
            <a:gd name="adj3" fmla="val 13775841"/>
            <a:gd name="adj4" fmla="val 17386015"/>
            <a:gd name="adj5" fmla="val 5757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8A517-EC29-4FED-8E5D-14CEA14B24C2}">
      <dsp:nvSpPr>
        <dsp:cNvPr id="0" name=""/>
        <dsp:cNvSpPr/>
      </dsp:nvSpPr>
      <dsp:spPr>
        <a:xfrm>
          <a:off x="2930556" y="814"/>
          <a:ext cx="2025587" cy="101279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Machine Learning Application</a:t>
          </a:r>
        </a:p>
      </dsp:txBody>
      <dsp:txXfrm>
        <a:off x="2979996" y="50254"/>
        <a:ext cx="1926707" cy="913913"/>
      </dsp:txXfrm>
    </dsp:sp>
    <dsp:sp modelId="{92DDC5E7-58FA-41F1-984E-06F72BCF32B7}">
      <dsp:nvSpPr>
        <dsp:cNvPr id="0" name=""/>
        <dsp:cNvSpPr/>
      </dsp:nvSpPr>
      <dsp:spPr>
        <a:xfrm>
          <a:off x="4684876" y="1275402"/>
          <a:ext cx="2025587" cy="1012793"/>
        </a:xfrm>
        <a:prstGeom prst="roundRect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Machine Learning Algorithm</a:t>
          </a:r>
        </a:p>
      </dsp:txBody>
      <dsp:txXfrm>
        <a:off x="4734316" y="1324842"/>
        <a:ext cx="1926707" cy="913913"/>
      </dsp:txXfrm>
    </dsp:sp>
    <dsp:sp modelId="{08169226-9236-4D19-9E56-B2A81A6CAADC}">
      <dsp:nvSpPr>
        <dsp:cNvPr id="0" name=""/>
        <dsp:cNvSpPr/>
      </dsp:nvSpPr>
      <dsp:spPr>
        <a:xfrm>
          <a:off x="4014785" y="3337729"/>
          <a:ext cx="2025587" cy="1012793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Computation Model</a:t>
          </a:r>
        </a:p>
      </dsp:txBody>
      <dsp:txXfrm>
        <a:off x="4064225" y="3387169"/>
        <a:ext cx="1926707" cy="913913"/>
      </dsp:txXfrm>
    </dsp:sp>
    <dsp:sp modelId="{00FAD56F-7565-4570-B1E0-015DE435AC33}">
      <dsp:nvSpPr>
        <dsp:cNvPr id="0" name=""/>
        <dsp:cNvSpPr/>
      </dsp:nvSpPr>
      <dsp:spPr>
        <a:xfrm>
          <a:off x="1846326" y="3337729"/>
          <a:ext cx="2025587" cy="1012793"/>
        </a:xfrm>
        <a:prstGeom prst="roundRect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Programming Interface</a:t>
          </a:r>
        </a:p>
      </dsp:txBody>
      <dsp:txXfrm>
        <a:off x="1895766" y="3387169"/>
        <a:ext cx="1926707" cy="913913"/>
      </dsp:txXfrm>
    </dsp:sp>
    <dsp:sp modelId="{21BFDBD6-50F2-482A-853B-F8D278C16D7F}">
      <dsp:nvSpPr>
        <dsp:cNvPr id="0" name=""/>
        <dsp:cNvSpPr/>
      </dsp:nvSpPr>
      <dsp:spPr>
        <a:xfrm>
          <a:off x="1176235" y="1275402"/>
          <a:ext cx="2025587" cy="1012793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/>
            <a:t>Implementation</a:t>
          </a:r>
          <a:endParaRPr lang="en-US" sz="2000" b="1" kern="1200" dirty="0"/>
        </a:p>
      </dsp:txBody>
      <dsp:txXfrm>
        <a:off x="1225675" y="1324842"/>
        <a:ext cx="1926707" cy="9139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CF0B0F-09A5-4E1E-BD26-DC6555AA3FBB}" type="datetimeFigureOut">
              <a:rPr lang="en-US" smtClean="0"/>
              <a:pPr/>
              <a:t>11/18/17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9A881B-2B13-4957-98B0-D797536C24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858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FD254D-D6A8-4F03-A6BD-994C16793977}" type="datetimeFigureOut">
              <a:rPr lang="en-US" smtClean="0"/>
              <a:pPr/>
              <a:t>11/18/17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DB927-EBE1-49E2-8934-5881B376EE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05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558" algn="l" defTabSz="913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108" algn="l" defTabSz="913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656" algn="l" defTabSz="913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214" algn="l" defTabSz="913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771" algn="l" defTabSz="913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326" algn="l" defTabSz="913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5867" algn="l" defTabSz="913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425" algn="l" defTabSz="913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3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3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3200" dirty="0" smtClean="0">
              <a:solidFill>
                <a:prstClr val="black"/>
              </a:solidFill>
              <a:latin typeface="Candara" pitchFamily="34" charset="0"/>
              <a:ea typeface="魏碑" charset="-122"/>
            </a:endParaRP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dirty="0" smtClean="0">
                <a:solidFill>
                  <a:prstClr val="black"/>
                </a:solidFill>
                <a:latin typeface="Candara" pitchFamily="34" charset="0"/>
                <a:ea typeface="魏碑" charset="-122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DB927-EBE1-49E2-8934-5881B376EE24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797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DB927-EBE1-49E2-8934-5881B376EE24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490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DB927-EBE1-49E2-8934-5881B376EE24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4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DB927-EBE1-49E2-8934-5881B376EE24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6837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DB927-EBE1-49E2-8934-5881B376EE24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33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DB927-EBE1-49E2-8934-5881B376EE24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75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702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en-US" dirty="0" smtClean="0"/>
              <a:t>For large scale problems:</a:t>
            </a:r>
          </a:p>
          <a:p>
            <a:pPr lvl="1"/>
            <a:r>
              <a:rPr lang="x-none" altLang="en-US" sz="2400" dirty="0" smtClean="0"/>
              <a:t>X distributed; not only the </a:t>
            </a:r>
            <a:r>
              <a:rPr lang="x-none" altLang="en-US" sz="2400" b="1" dirty="0" smtClean="0"/>
              <a:t>input data</a:t>
            </a:r>
            <a:r>
              <a:rPr lang="x-none" altLang="en-US" sz="2400" dirty="0" smtClean="0"/>
              <a:t>, but also the </a:t>
            </a:r>
            <a:r>
              <a:rPr lang="x-none" altLang="en-US" sz="2400" b="1" dirty="0" smtClean="0"/>
              <a:t>intermediate data</a:t>
            </a:r>
            <a:r>
              <a:rPr lang="x-none" altLang="en-US" sz="2400" dirty="0" smtClean="0"/>
              <a:t> during the process of computation</a:t>
            </a:r>
            <a:r>
              <a:rPr lang="en-US" altLang="en-US" sz="2400" baseline="0" dirty="0" smtClean="0"/>
              <a:t> </a:t>
            </a:r>
            <a:r>
              <a:rPr lang="x-none" altLang="en-US" sz="2400" dirty="0" smtClean="0"/>
              <a:t>no</a:t>
            </a:r>
            <a:r>
              <a:rPr lang="en-US" altLang="en-US" sz="2400" dirty="0" smtClean="0"/>
              <a:t>t</a:t>
            </a:r>
            <a:r>
              <a:rPr lang="x-none" altLang="en-US" sz="2400" dirty="0" smtClean="0"/>
              <a:t> pleasingly parallel, because of </a:t>
            </a:r>
            <a:r>
              <a:rPr lang="x-none" altLang="en-US" sz="2400" b="1" dirty="0" smtClean="0"/>
              <a:t>dependency</a:t>
            </a:r>
            <a:r>
              <a:rPr lang="x-none" altLang="en-US" sz="2400" dirty="0" smtClean="0"/>
              <a:t> determined by the iterative or recursive nature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DB927-EBE1-49E2-8934-5881B376EE2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33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09517-7849-409A-9718-7F5EF4870DD3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325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723C24-93D1-4A66-9504-E6BD833B167B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8464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55588" y="881063"/>
            <a:ext cx="6846887" cy="3852862"/>
          </a:xfrm>
          <a:ln/>
          <a:extLst>
            <a:ext uri="{91240B29-F687-4F45-9708-019B960494DF}">
              <a14:hiddenLine xmlns:a14="http://schemas.microsoft.com/office/drawing/2010/main" w="1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1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680929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409575" y="754063"/>
            <a:ext cx="5854700" cy="3294062"/>
          </a:xfrm>
          <a:ln/>
          <a:extLst>
            <a:ext uri="{91240B29-F687-4F45-9708-019B960494DF}">
              <a14:hiddenLine xmlns:a14="http://schemas.microsoft.com/office/drawing/2010/main" w="1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1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global model data should be word-topic matrix or topic-document matrix, </a:t>
            </a:r>
          </a:p>
        </p:txBody>
      </p:sp>
    </p:spTree>
    <p:extLst>
      <p:ext uri="{BB962C8B-B14F-4D97-AF65-F5344CB8AC3E}">
        <p14:creationId xmlns:p14="http://schemas.microsoft.com/office/powerpoint/2010/main" val="872922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E949F-5009-4690-B569-73047AA2F88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35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7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7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7.png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7.pn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7.pn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7.pn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7.pn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7.pn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7.png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7.png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7.png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7.png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7.png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7.png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7.png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7.png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7.png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7.png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7.png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7.png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7.png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7.png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7.png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Relationship Id="rId2" Type="http://schemas.openxmlformats.org/officeDocument/2006/relationships/image" Target="../media/image7.png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Relationship Id="rId2" Type="http://schemas.openxmlformats.org/officeDocument/2006/relationships/image" Target="../media/image7.png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Relationship Id="rId2" Type="http://schemas.openxmlformats.org/officeDocument/2006/relationships/image" Target="../media/image7.png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Relationship Id="rId2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jpe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7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7.pn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7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7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F09C-060A-4CE5-8713-36A46B5F6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7CD5-4AA7-4122-9B44-C9727DFE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469" y="433954"/>
            <a:ext cx="3076414" cy="244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8" tIns="45660" rIns="91308" bIns="45660"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First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6163878" y="437826"/>
            <a:ext cx="3076414" cy="244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8" tIns="45660" rIns="91308" bIns="45660"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Third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084883" y="437826"/>
            <a:ext cx="3076414" cy="2441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8" tIns="45660" rIns="91308" bIns="45660"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Second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9240288" y="437778"/>
            <a:ext cx="2931348" cy="244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8" tIns="45660" rIns="91308" bIns="45660"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HARP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887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F09C-060A-4CE5-8713-36A46B5F6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7CD5-4AA7-4122-9B44-C9727DFE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4516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5809753" y="0"/>
            <a:ext cx="6382246" cy="6858000"/>
          </a:xfrm>
          <a:prstGeom prst="rect">
            <a:avLst/>
          </a:prstGeom>
          <a:gradFill flip="none" rotWithShape="1">
            <a:gsLst>
              <a:gs pos="0">
                <a:srgbClr val="72A1A8">
                  <a:shade val="30000"/>
                  <a:satMod val="115000"/>
                </a:srgbClr>
              </a:gs>
              <a:gs pos="50000">
                <a:srgbClr val="72A1A8">
                  <a:shade val="67500"/>
                  <a:satMod val="115000"/>
                </a:srgbClr>
              </a:gs>
              <a:gs pos="100000">
                <a:srgbClr val="72A1A8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srgbClr val="72A1A8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35" y="-59561"/>
            <a:ext cx="1041685" cy="697712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 userDrawn="1"/>
        </p:nvSpPr>
        <p:spPr>
          <a:xfrm>
            <a:off x="551953" y="53266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300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  <a:t>Problem</a:t>
            </a:r>
            <a:r>
              <a:rPr lang="en-US" altLang="en-US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  <a:t/>
            </a:r>
            <a:br>
              <a:rPr lang="en-US" altLang="en-US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</a:br>
            <a:endParaRPr lang="x-none" altLang="en-US" sz="3200" dirty="0">
              <a:solidFill>
                <a:srgbClr val="72A1A8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5809753" y="0"/>
            <a:ext cx="6382246" cy="6858000"/>
          </a:xfrm>
          <a:prstGeom prst="rect">
            <a:avLst/>
          </a:prstGeom>
          <a:gradFill flip="none" rotWithShape="1">
            <a:gsLst>
              <a:gs pos="0">
                <a:srgbClr val="72A1A8">
                  <a:shade val="30000"/>
                  <a:satMod val="115000"/>
                </a:srgbClr>
              </a:gs>
              <a:gs pos="50000">
                <a:srgbClr val="72A1A8">
                  <a:shade val="67500"/>
                  <a:satMod val="115000"/>
                </a:srgbClr>
              </a:gs>
              <a:gs pos="100000">
                <a:srgbClr val="72A1A8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srgbClr val="72A1A8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35" y="-59561"/>
            <a:ext cx="1041685" cy="697712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 userDrawn="1"/>
        </p:nvSpPr>
        <p:spPr>
          <a:xfrm>
            <a:off x="551953" y="53266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300" dirty="0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  <a:t>Result</a:t>
            </a:r>
            <a:r>
              <a:rPr lang="en-US" altLang="en-US" dirty="0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  <a:t/>
            </a:r>
            <a:br>
              <a:rPr lang="en-US" altLang="en-US" dirty="0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</a:br>
            <a:endParaRPr lang="x-none" altLang="en-US" sz="3200" dirty="0">
              <a:solidFill>
                <a:srgbClr val="72A1A8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/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5809753" y="0"/>
            <a:ext cx="6382246" cy="6858000"/>
          </a:xfrm>
          <a:prstGeom prst="rect">
            <a:avLst/>
          </a:prstGeom>
          <a:gradFill flip="none" rotWithShape="1">
            <a:gsLst>
              <a:gs pos="0">
                <a:srgbClr val="72A1A8">
                  <a:shade val="30000"/>
                  <a:satMod val="115000"/>
                </a:srgbClr>
              </a:gs>
              <a:gs pos="50000">
                <a:srgbClr val="72A1A8">
                  <a:shade val="67500"/>
                  <a:satMod val="115000"/>
                </a:srgbClr>
              </a:gs>
              <a:gs pos="100000">
                <a:srgbClr val="72A1A8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srgbClr val="72A1A8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35" y="-59561"/>
            <a:ext cx="1041685" cy="697712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551953" y="53266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300" dirty="0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  <a:t>Demo</a:t>
            </a:r>
            <a:r>
              <a:rPr lang="en-US" altLang="en-US" dirty="0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  <a:t/>
            </a:r>
            <a:br>
              <a:rPr lang="en-US" altLang="en-US" dirty="0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</a:br>
            <a:r>
              <a:rPr lang="en-US" altLang="en-US" sz="3200" dirty="0">
                <a:solidFill>
                  <a:srgbClr val="72A1A8"/>
                </a:solidFill>
                <a:latin typeface="Montserrat" charset="0"/>
                <a:ea typeface="Montserrat" charset="0"/>
                <a:cs typeface="Montserrat" charset="0"/>
              </a:rPr>
              <a:t>Dataset</a:t>
            </a:r>
            <a:endParaRPr lang="x-none" altLang="en-US" sz="3200" dirty="0">
              <a:solidFill>
                <a:srgbClr val="72A1A8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/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19" y="274654"/>
            <a:ext cx="274320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20" y="274654"/>
            <a:ext cx="8077199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F09C-060A-4CE5-8713-36A46B5F6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7CD5-4AA7-4122-9B44-C9727DFE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588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35" y="-59561"/>
            <a:ext cx="1041685" cy="697712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551953" y="53266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300">
                <a:solidFill>
                  <a:srgbClr val="72A1A8"/>
                </a:solidFill>
                <a:latin typeface="Montserrat" charset="0"/>
                <a:ea typeface="Montserrat" charset="0"/>
                <a:cs typeface="Montserrat" charset="0"/>
              </a:rPr>
              <a:t>Solution</a:t>
            </a:r>
            <a:r>
              <a:rPr lang="en-US" altLang="en-US">
                <a:solidFill>
                  <a:srgbClr val="72A1A8"/>
                </a:solidFill>
                <a:latin typeface="Montserrat" charset="0"/>
                <a:ea typeface="Montserrat" charset="0"/>
                <a:cs typeface="Montserrat" charset="0"/>
              </a:rPr>
              <a:t/>
            </a:r>
            <a:br>
              <a:rPr lang="en-US" altLang="en-US">
                <a:solidFill>
                  <a:srgbClr val="72A1A8"/>
                </a:solidFill>
                <a:latin typeface="Montserrat" charset="0"/>
                <a:ea typeface="Montserrat" charset="0"/>
                <a:cs typeface="Montserrat" charset="0"/>
              </a:rPr>
            </a:br>
            <a:endParaRPr lang="x-none" altLang="en-US" sz="3200" dirty="0">
              <a:solidFill>
                <a:srgbClr val="72A1A8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/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35" y="-59561"/>
            <a:ext cx="1041685" cy="697712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5809753" y="0"/>
            <a:ext cx="6382246" cy="6858000"/>
          </a:xfrm>
          <a:prstGeom prst="rect">
            <a:avLst/>
          </a:prstGeom>
          <a:gradFill flip="none" rotWithShape="1">
            <a:gsLst>
              <a:gs pos="0">
                <a:srgbClr val="72A1A8">
                  <a:shade val="30000"/>
                  <a:satMod val="115000"/>
                </a:srgbClr>
              </a:gs>
              <a:gs pos="50000">
                <a:srgbClr val="72A1A8">
                  <a:shade val="67500"/>
                  <a:satMod val="115000"/>
                </a:srgbClr>
              </a:gs>
              <a:gs pos="100000">
                <a:srgbClr val="72A1A8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srgbClr val="72A1A8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35" y="-59561"/>
            <a:ext cx="1041685" cy="697712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35" y="-59561"/>
            <a:ext cx="1041685" cy="697712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7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1E9A-82D5-48D9-8DC5-12A701E29959}" type="datetimeFigureOut">
              <a:rPr lang="en-US" smtClean="0"/>
              <a:t>11/18/17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4B07-0702-486D-B77B-E48541059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146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35" y="-59561"/>
            <a:ext cx="1041685" cy="697712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5809753" y="0"/>
            <a:ext cx="6382246" cy="6858000"/>
          </a:xfrm>
          <a:prstGeom prst="rect">
            <a:avLst/>
          </a:prstGeom>
          <a:gradFill flip="none" rotWithShape="1">
            <a:gsLst>
              <a:gs pos="0">
                <a:srgbClr val="72A1A8">
                  <a:shade val="30000"/>
                  <a:satMod val="115000"/>
                </a:srgbClr>
              </a:gs>
              <a:gs pos="50000">
                <a:srgbClr val="72A1A8">
                  <a:shade val="67500"/>
                  <a:satMod val="115000"/>
                </a:srgbClr>
              </a:gs>
              <a:gs pos="100000">
                <a:srgbClr val="72A1A8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srgbClr val="72A1A8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35" y="-59561"/>
            <a:ext cx="1041685" cy="697712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 userDrawn="1"/>
        </p:nvSpPr>
        <p:spPr>
          <a:xfrm>
            <a:off x="551953" y="53266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300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  <a:t>Problem</a:t>
            </a:r>
            <a:r>
              <a:rPr lang="en-US" altLang="en-US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  <a:t/>
            </a:r>
            <a:br>
              <a:rPr lang="en-US" altLang="en-US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</a:br>
            <a:endParaRPr lang="x-none" altLang="en-US" sz="3200" dirty="0">
              <a:solidFill>
                <a:srgbClr val="72A1A8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5809753" y="0"/>
            <a:ext cx="6382246" cy="6858000"/>
          </a:xfrm>
          <a:prstGeom prst="rect">
            <a:avLst/>
          </a:prstGeom>
          <a:gradFill flip="none" rotWithShape="1">
            <a:gsLst>
              <a:gs pos="0">
                <a:srgbClr val="72A1A8">
                  <a:shade val="30000"/>
                  <a:satMod val="115000"/>
                </a:srgbClr>
              </a:gs>
              <a:gs pos="50000">
                <a:srgbClr val="72A1A8">
                  <a:shade val="67500"/>
                  <a:satMod val="115000"/>
                </a:srgbClr>
              </a:gs>
              <a:gs pos="100000">
                <a:srgbClr val="72A1A8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srgbClr val="72A1A8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35" y="-59561"/>
            <a:ext cx="1041685" cy="697712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 userDrawn="1"/>
        </p:nvSpPr>
        <p:spPr>
          <a:xfrm>
            <a:off x="551953" y="53266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300" dirty="0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  <a:t>Result</a:t>
            </a:r>
            <a:r>
              <a:rPr lang="en-US" altLang="en-US" dirty="0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  <a:t/>
            </a:r>
            <a:br>
              <a:rPr lang="en-US" altLang="en-US" dirty="0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</a:br>
            <a:endParaRPr lang="x-none" altLang="en-US" sz="3200" dirty="0">
              <a:solidFill>
                <a:srgbClr val="72A1A8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/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1E9A-82D5-48D9-8DC5-12A701E29959}" type="datetimeFigureOut">
              <a:rPr lang="en-US" smtClean="0"/>
              <a:t>11/18/17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4B07-0702-486D-B77B-E48541059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2874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5809753" y="0"/>
            <a:ext cx="6382246" cy="6858000"/>
          </a:xfrm>
          <a:prstGeom prst="rect">
            <a:avLst/>
          </a:prstGeom>
          <a:gradFill flip="none" rotWithShape="1">
            <a:gsLst>
              <a:gs pos="0">
                <a:srgbClr val="72A1A8">
                  <a:shade val="30000"/>
                  <a:satMod val="115000"/>
                </a:srgbClr>
              </a:gs>
              <a:gs pos="50000">
                <a:srgbClr val="72A1A8">
                  <a:shade val="67500"/>
                  <a:satMod val="115000"/>
                </a:srgbClr>
              </a:gs>
              <a:gs pos="100000">
                <a:srgbClr val="72A1A8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srgbClr val="72A1A8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35" y="-59561"/>
            <a:ext cx="1041685" cy="697712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551953" y="53266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300" dirty="0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  <a:t>Demo</a:t>
            </a:r>
            <a:r>
              <a:rPr lang="en-US" altLang="en-US" dirty="0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  <a:t/>
            </a:r>
            <a:br>
              <a:rPr lang="en-US" altLang="en-US" dirty="0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</a:br>
            <a:r>
              <a:rPr lang="en-US" altLang="en-US" sz="3200" dirty="0">
                <a:solidFill>
                  <a:srgbClr val="72A1A8"/>
                </a:solidFill>
                <a:latin typeface="Montserrat" charset="0"/>
                <a:ea typeface="Montserrat" charset="0"/>
                <a:cs typeface="Montserrat" charset="0"/>
              </a:rPr>
              <a:t>Dataset</a:t>
            </a:r>
            <a:endParaRPr lang="x-none" altLang="en-US" sz="3200" dirty="0">
              <a:solidFill>
                <a:srgbClr val="72A1A8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/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35" y="-59561"/>
            <a:ext cx="1041685" cy="697712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5809753" y="0"/>
            <a:ext cx="6382246" cy="6858000"/>
          </a:xfrm>
          <a:prstGeom prst="rect">
            <a:avLst/>
          </a:prstGeom>
          <a:gradFill flip="none" rotWithShape="1">
            <a:gsLst>
              <a:gs pos="0">
                <a:srgbClr val="72A1A8">
                  <a:shade val="30000"/>
                  <a:satMod val="115000"/>
                </a:srgbClr>
              </a:gs>
              <a:gs pos="50000">
                <a:srgbClr val="72A1A8">
                  <a:shade val="67500"/>
                  <a:satMod val="115000"/>
                </a:srgbClr>
              </a:gs>
              <a:gs pos="100000">
                <a:srgbClr val="72A1A8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srgbClr val="72A1A8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35" y="-59561"/>
            <a:ext cx="1041685" cy="697712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 userDrawn="1"/>
        </p:nvSpPr>
        <p:spPr>
          <a:xfrm>
            <a:off x="551953" y="53266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300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  <a:t>Problem</a:t>
            </a:r>
            <a:r>
              <a:rPr lang="en-US" altLang="en-US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  <a:t/>
            </a:r>
            <a:br>
              <a:rPr lang="en-US" altLang="en-US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</a:br>
            <a:endParaRPr lang="x-none" altLang="en-US" sz="3200" dirty="0">
              <a:solidFill>
                <a:srgbClr val="72A1A8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9" y="4406966"/>
            <a:ext cx="103632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9" y="2906729"/>
            <a:ext cx="10363200" cy="1500187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565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10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96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2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8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4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1E9A-82D5-48D9-8DC5-12A701E29959}" type="datetimeFigureOut">
              <a:rPr lang="en-US" smtClean="0"/>
              <a:t>11/18/17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4B07-0702-486D-B77B-E48541059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04498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5809753" y="0"/>
            <a:ext cx="6382246" cy="6858000"/>
          </a:xfrm>
          <a:prstGeom prst="rect">
            <a:avLst/>
          </a:prstGeom>
          <a:gradFill flip="none" rotWithShape="1">
            <a:gsLst>
              <a:gs pos="0">
                <a:srgbClr val="72A1A8">
                  <a:shade val="30000"/>
                  <a:satMod val="115000"/>
                </a:srgbClr>
              </a:gs>
              <a:gs pos="50000">
                <a:srgbClr val="72A1A8">
                  <a:shade val="67500"/>
                  <a:satMod val="115000"/>
                </a:srgbClr>
              </a:gs>
              <a:gs pos="100000">
                <a:srgbClr val="72A1A8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srgbClr val="72A1A8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35" y="-59561"/>
            <a:ext cx="1041685" cy="697712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 userDrawn="1"/>
        </p:nvSpPr>
        <p:spPr>
          <a:xfrm>
            <a:off x="551953" y="53266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300" dirty="0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  <a:t>Result</a:t>
            </a:r>
            <a:r>
              <a:rPr lang="en-US" altLang="en-US" dirty="0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  <a:t/>
            </a:r>
            <a:br>
              <a:rPr lang="en-US" altLang="en-US" dirty="0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</a:br>
            <a:endParaRPr lang="x-none" altLang="en-US" sz="3200" dirty="0">
              <a:solidFill>
                <a:srgbClr val="72A1A8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/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5809753" y="0"/>
            <a:ext cx="6382246" cy="6858000"/>
          </a:xfrm>
          <a:prstGeom prst="rect">
            <a:avLst/>
          </a:prstGeom>
          <a:gradFill flip="none" rotWithShape="1">
            <a:gsLst>
              <a:gs pos="0">
                <a:srgbClr val="72A1A8">
                  <a:shade val="30000"/>
                  <a:satMod val="115000"/>
                </a:srgbClr>
              </a:gs>
              <a:gs pos="50000">
                <a:srgbClr val="72A1A8">
                  <a:shade val="67500"/>
                  <a:satMod val="115000"/>
                </a:srgbClr>
              </a:gs>
              <a:gs pos="100000">
                <a:srgbClr val="72A1A8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srgbClr val="72A1A8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35" y="-59561"/>
            <a:ext cx="1041685" cy="697712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551953" y="53266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300" dirty="0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  <a:t>Demo</a:t>
            </a:r>
            <a:r>
              <a:rPr lang="en-US" altLang="en-US" dirty="0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  <a:t/>
            </a:r>
            <a:br>
              <a:rPr lang="en-US" altLang="en-US" dirty="0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</a:br>
            <a:r>
              <a:rPr lang="en-US" altLang="en-US" sz="3200" dirty="0">
                <a:solidFill>
                  <a:srgbClr val="72A1A8"/>
                </a:solidFill>
                <a:latin typeface="Montserrat" charset="0"/>
                <a:ea typeface="Montserrat" charset="0"/>
                <a:cs typeface="Montserrat" charset="0"/>
              </a:rPr>
              <a:t>Dataset</a:t>
            </a:r>
            <a:endParaRPr lang="x-none" altLang="en-US" sz="3200" dirty="0">
              <a:solidFill>
                <a:srgbClr val="72A1A8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/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2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2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1E9A-82D5-48D9-8DC5-12A701E29959}" type="datetimeFigureOut">
              <a:rPr lang="en-US" smtClean="0"/>
              <a:t>11/18/17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4B07-0702-486D-B77B-E48541059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2127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35" y="-59561"/>
            <a:ext cx="1041685" cy="697712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551953" y="53266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300">
                <a:solidFill>
                  <a:srgbClr val="72A1A8"/>
                </a:solidFill>
                <a:latin typeface="Montserrat" charset="0"/>
                <a:ea typeface="Montserrat" charset="0"/>
                <a:cs typeface="Montserrat" charset="0"/>
              </a:rPr>
              <a:t>Solution</a:t>
            </a:r>
            <a:r>
              <a:rPr lang="en-US" altLang="en-US">
                <a:solidFill>
                  <a:srgbClr val="72A1A8"/>
                </a:solidFill>
                <a:latin typeface="Montserrat" charset="0"/>
                <a:ea typeface="Montserrat" charset="0"/>
                <a:cs typeface="Montserrat" charset="0"/>
              </a:rPr>
              <a:t/>
            </a:r>
            <a:br>
              <a:rPr lang="en-US" altLang="en-US">
                <a:solidFill>
                  <a:srgbClr val="72A1A8"/>
                </a:solidFill>
                <a:latin typeface="Montserrat" charset="0"/>
                <a:ea typeface="Montserrat" charset="0"/>
                <a:cs typeface="Montserrat" charset="0"/>
              </a:rPr>
            </a:br>
            <a:endParaRPr lang="x-none" altLang="en-US" sz="3200" dirty="0">
              <a:solidFill>
                <a:srgbClr val="72A1A8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/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35" y="-59561"/>
            <a:ext cx="1041685" cy="697712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5809753" y="0"/>
            <a:ext cx="6382246" cy="6858000"/>
          </a:xfrm>
          <a:prstGeom prst="rect">
            <a:avLst/>
          </a:prstGeom>
          <a:gradFill flip="none" rotWithShape="1">
            <a:gsLst>
              <a:gs pos="0">
                <a:srgbClr val="72A1A8">
                  <a:shade val="30000"/>
                  <a:satMod val="115000"/>
                </a:srgbClr>
              </a:gs>
              <a:gs pos="50000">
                <a:srgbClr val="72A1A8">
                  <a:shade val="67500"/>
                  <a:satMod val="115000"/>
                </a:srgbClr>
              </a:gs>
              <a:gs pos="100000">
                <a:srgbClr val="72A1A8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srgbClr val="72A1A8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35" y="-59561"/>
            <a:ext cx="1041685" cy="697712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35" y="-59561"/>
            <a:ext cx="1041685" cy="697712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7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1E9A-82D5-48D9-8DC5-12A701E299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4B07-0702-486D-B77B-E48541059A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8" indent="0">
              <a:buNone/>
              <a:defRPr sz="1900" b="1"/>
            </a:lvl2pPr>
            <a:lvl3pPr marL="913108" indent="0">
              <a:buNone/>
              <a:defRPr sz="1900" b="1"/>
            </a:lvl3pPr>
            <a:lvl4pPr marL="1369656" indent="0">
              <a:buNone/>
              <a:defRPr sz="1700" b="1"/>
            </a:lvl4pPr>
            <a:lvl5pPr marL="1826214" indent="0">
              <a:buNone/>
              <a:defRPr sz="1700" b="1"/>
            </a:lvl5pPr>
            <a:lvl6pPr marL="2282771" indent="0">
              <a:buNone/>
              <a:defRPr sz="1700" b="1"/>
            </a:lvl6pPr>
            <a:lvl7pPr marL="2739326" indent="0">
              <a:buNone/>
              <a:defRPr sz="1700" b="1"/>
            </a:lvl7pPr>
            <a:lvl8pPr marL="3195867" indent="0">
              <a:buNone/>
              <a:defRPr sz="1700" b="1"/>
            </a:lvl8pPr>
            <a:lvl9pPr marL="3652425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19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8" indent="0">
              <a:buNone/>
              <a:defRPr sz="1900" b="1"/>
            </a:lvl2pPr>
            <a:lvl3pPr marL="913108" indent="0">
              <a:buNone/>
              <a:defRPr sz="1900" b="1"/>
            </a:lvl3pPr>
            <a:lvl4pPr marL="1369656" indent="0">
              <a:buNone/>
              <a:defRPr sz="1700" b="1"/>
            </a:lvl4pPr>
            <a:lvl5pPr marL="1826214" indent="0">
              <a:buNone/>
              <a:defRPr sz="1700" b="1"/>
            </a:lvl5pPr>
            <a:lvl6pPr marL="2282771" indent="0">
              <a:buNone/>
              <a:defRPr sz="1700" b="1"/>
            </a:lvl6pPr>
            <a:lvl7pPr marL="2739326" indent="0">
              <a:buNone/>
              <a:defRPr sz="1700" b="1"/>
            </a:lvl7pPr>
            <a:lvl8pPr marL="3195867" indent="0">
              <a:buNone/>
              <a:defRPr sz="1700" b="1"/>
            </a:lvl8pPr>
            <a:lvl9pPr marL="3652425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4" cy="3951288"/>
          </a:xfrm>
        </p:spPr>
        <p:txBody>
          <a:bodyPr/>
          <a:lstStyle>
            <a:lvl1pPr>
              <a:defRPr sz="2400"/>
            </a:lvl1pPr>
            <a:lvl2pPr>
              <a:defRPr sz="19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1E9A-82D5-48D9-8DC5-12A701E29959}" type="datetimeFigureOut">
              <a:rPr lang="en-US" smtClean="0"/>
              <a:t>11/18/17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4B07-0702-486D-B77B-E48541059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3203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1E9A-82D5-48D9-8DC5-12A701E299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4B07-0702-486D-B77B-E48541059A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9" y="4406966"/>
            <a:ext cx="103632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9" y="2906729"/>
            <a:ext cx="10363200" cy="1500187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565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10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96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2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8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4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1E9A-82D5-48D9-8DC5-12A701E299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4B07-0702-486D-B77B-E48541059A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2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2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1E9A-82D5-48D9-8DC5-12A701E299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4B07-0702-486D-B77B-E48541059A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8" indent="0">
              <a:buNone/>
              <a:defRPr sz="1900" b="1"/>
            </a:lvl2pPr>
            <a:lvl3pPr marL="913108" indent="0">
              <a:buNone/>
              <a:defRPr sz="1900" b="1"/>
            </a:lvl3pPr>
            <a:lvl4pPr marL="1369656" indent="0">
              <a:buNone/>
              <a:defRPr sz="1700" b="1"/>
            </a:lvl4pPr>
            <a:lvl5pPr marL="1826214" indent="0">
              <a:buNone/>
              <a:defRPr sz="1700" b="1"/>
            </a:lvl5pPr>
            <a:lvl6pPr marL="2282771" indent="0">
              <a:buNone/>
              <a:defRPr sz="1700" b="1"/>
            </a:lvl6pPr>
            <a:lvl7pPr marL="2739326" indent="0">
              <a:buNone/>
              <a:defRPr sz="1700" b="1"/>
            </a:lvl7pPr>
            <a:lvl8pPr marL="3195867" indent="0">
              <a:buNone/>
              <a:defRPr sz="1700" b="1"/>
            </a:lvl8pPr>
            <a:lvl9pPr marL="3652425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19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8" indent="0">
              <a:buNone/>
              <a:defRPr sz="1900" b="1"/>
            </a:lvl2pPr>
            <a:lvl3pPr marL="913108" indent="0">
              <a:buNone/>
              <a:defRPr sz="1900" b="1"/>
            </a:lvl3pPr>
            <a:lvl4pPr marL="1369656" indent="0">
              <a:buNone/>
              <a:defRPr sz="1700" b="1"/>
            </a:lvl4pPr>
            <a:lvl5pPr marL="1826214" indent="0">
              <a:buNone/>
              <a:defRPr sz="1700" b="1"/>
            </a:lvl5pPr>
            <a:lvl6pPr marL="2282771" indent="0">
              <a:buNone/>
              <a:defRPr sz="1700" b="1"/>
            </a:lvl6pPr>
            <a:lvl7pPr marL="2739326" indent="0">
              <a:buNone/>
              <a:defRPr sz="1700" b="1"/>
            </a:lvl7pPr>
            <a:lvl8pPr marL="3195867" indent="0">
              <a:buNone/>
              <a:defRPr sz="1700" b="1"/>
            </a:lvl8pPr>
            <a:lvl9pPr marL="3652425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4" cy="3951288"/>
          </a:xfrm>
        </p:spPr>
        <p:txBody>
          <a:bodyPr/>
          <a:lstStyle>
            <a:lvl1pPr>
              <a:defRPr sz="2400"/>
            </a:lvl1pPr>
            <a:lvl2pPr>
              <a:defRPr sz="19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1E9A-82D5-48D9-8DC5-12A701E299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4B07-0702-486D-B77B-E48541059A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1E9A-82D5-48D9-8DC5-12A701E299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4B07-0702-486D-B77B-E48541059A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1E9A-82D5-48D9-8DC5-12A701E299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4B07-0702-486D-B77B-E48541059A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0" y="273065"/>
            <a:ext cx="4011613" cy="1162050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7" y="273053"/>
            <a:ext cx="6815138" cy="585311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0" y="1435103"/>
            <a:ext cx="40116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6558" indent="0">
              <a:buNone/>
              <a:defRPr sz="1200"/>
            </a:lvl2pPr>
            <a:lvl3pPr marL="913108" indent="0">
              <a:buNone/>
              <a:defRPr sz="900"/>
            </a:lvl3pPr>
            <a:lvl4pPr marL="1369656" indent="0">
              <a:buNone/>
              <a:defRPr sz="900"/>
            </a:lvl4pPr>
            <a:lvl5pPr marL="1826214" indent="0">
              <a:buNone/>
              <a:defRPr sz="900"/>
            </a:lvl5pPr>
            <a:lvl6pPr marL="2282771" indent="0">
              <a:buNone/>
              <a:defRPr sz="900"/>
            </a:lvl6pPr>
            <a:lvl7pPr marL="2739326" indent="0">
              <a:buNone/>
              <a:defRPr sz="900"/>
            </a:lvl7pPr>
            <a:lvl8pPr marL="3195867" indent="0">
              <a:buNone/>
              <a:defRPr sz="900"/>
            </a:lvl8pPr>
            <a:lvl9pPr marL="365242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1E9A-82D5-48D9-8DC5-12A701E299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4B07-0702-486D-B77B-E48541059A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9" y="4800601"/>
            <a:ext cx="7315200" cy="566738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9" y="612774"/>
            <a:ext cx="7315200" cy="4114800"/>
          </a:xfrm>
        </p:spPr>
        <p:txBody>
          <a:bodyPr/>
          <a:lstStyle>
            <a:lvl1pPr marL="0" indent="0">
              <a:buNone/>
              <a:defRPr sz="3300"/>
            </a:lvl1pPr>
            <a:lvl2pPr marL="456558" indent="0">
              <a:buNone/>
              <a:defRPr sz="2800"/>
            </a:lvl2pPr>
            <a:lvl3pPr marL="913108" indent="0">
              <a:buNone/>
              <a:defRPr sz="2400"/>
            </a:lvl3pPr>
            <a:lvl4pPr marL="1369656" indent="0">
              <a:buNone/>
              <a:defRPr sz="1900"/>
            </a:lvl4pPr>
            <a:lvl5pPr marL="1826214" indent="0">
              <a:buNone/>
              <a:defRPr sz="1900"/>
            </a:lvl5pPr>
            <a:lvl6pPr marL="2282771" indent="0">
              <a:buNone/>
              <a:defRPr sz="1900"/>
            </a:lvl6pPr>
            <a:lvl7pPr marL="2739326" indent="0">
              <a:buNone/>
              <a:defRPr sz="1900"/>
            </a:lvl7pPr>
            <a:lvl8pPr marL="3195867" indent="0">
              <a:buNone/>
              <a:defRPr sz="1900"/>
            </a:lvl8pPr>
            <a:lvl9pPr marL="3652425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9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58" indent="0">
              <a:buNone/>
              <a:defRPr sz="1200"/>
            </a:lvl2pPr>
            <a:lvl3pPr marL="913108" indent="0">
              <a:buNone/>
              <a:defRPr sz="900"/>
            </a:lvl3pPr>
            <a:lvl4pPr marL="1369656" indent="0">
              <a:buNone/>
              <a:defRPr sz="900"/>
            </a:lvl4pPr>
            <a:lvl5pPr marL="1826214" indent="0">
              <a:buNone/>
              <a:defRPr sz="900"/>
            </a:lvl5pPr>
            <a:lvl6pPr marL="2282771" indent="0">
              <a:buNone/>
              <a:defRPr sz="900"/>
            </a:lvl6pPr>
            <a:lvl7pPr marL="2739326" indent="0">
              <a:buNone/>
              <a:defRPr sz="900"/>
            </a:lvl7pPr>
            <a:lvl8pPr marL="3195867" indent="0">
              <a:buNone/>
              <a:defRPr sz="900"/>
            </a:lvl8pPr>
            <a:lvl9pPr marL="365242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1E9A-82D5-48D9-8DC5-12A701E299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4B07-0702-486D-B77B-E48541059A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1E9A-82D5-48D9-8DC5-12A701E299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4B07-0702-486D-B77B-E48541059A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19" y="274654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20" y="274654"/>
            <a:ext cx="807719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1E9A-82D5-48D9-8DC5-12A701E299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4B07-0702-486D-B77B-E48541059A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1E9A-82D5-48D9-8DC5-12A701E29959}" type="datetimeFigureOut">
              <a:rPr lang="en-US" smtClean="0"/>
              <a:t>11/18/17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4B07-0702-486D-B77B-E48541059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66615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35" y="-59561"/>
            <a:ext cx="1041685" cy="697712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551953" y="53266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300">
                <a:solidFill>
                  <a:srgbClr val="72A1A8"/>
                </a:solidFill>
                <a:latin typeface="Montserrat" charset="0"/>
                <a:ea typeface="Montserrat" charset="0"/>
                <a:cs typeface="Montserrat" charset="0"/>
              </a:rPr>
              <a:t>Solution</a:t>
            </a:r>
            <a:r>
              <a:rPr lang="en-US" altLang="en-US">
                <a:solidFill>
                  <a:srgbClr val="72A1A8"/>
                </a:solidFill>
                <a:latin typeface="Montserrat" charset="0"/>
                <a:ea typeface="Montserrat" charset="0"/>
                <a:cs typeface="Montserrat" charset="0"/>
              </a:rPr>
              <a:t/>
            </a:r>
            <a:br>
              <a:rPr lang="en-US" altLang="en-US">
                <a:solidFill>
                  <a:srgbClr val="72A1A8"/>
                </a:solidFill>
                <a:latin typeface="Montserrat" charset="0"/>
                <a:ea typeface="Montserrat" charset="0"/>
                <a:cs typeface="Montserrat" charset="0"/>
              </a:rPr>
            </a:br>
            <a:endParaRPr lang="x-none" altLang="en-US" sz="3200" dirty="0">
              <a:solidFill>
                <a:srgbClr val="72A1A8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/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35" y="-59561"/>
            <a:ext cx="1041685" cy="697712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5809753" y="0"/>
            <a:ext cx="6382246" cy="6858000"/>
          </a:xfrm>
          <a:prstGeom prst="rect">
            <a:avLst/>
          </a:prstGeom>
          <a:gradFill flip="none" rotWithShape="1">
            <a:gsLst>
              <a:gs pos="0">
                <a:srgbClr val="72A1A8">
                  <a:shade val="30000"/>
                  <a:satMod val="115000"/>
                </a:srgbClr>
              </a:gs>
              <a:gs pos="50000">
                <a:srgbClr val="72A1A8">
                  <a:shade val="67500"/>
                  <a:satMod val="115000"/>
                </a:srgbClr>
              </a:gs>
              <a:gs pos="100000">
                <a:srgbClr val="72A1A8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srgbClr val="72A1A8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35" y="-59561"/>
            <a:ext cx="1041685" cy="697712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1E9A-82D5-48D9-8DC5-12A701E29959}" type="datetimeFigureOut">
              <a:rPr lang="en-US" smtClean="0"/>
              <a:t>11/18/17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4B07-0702-486D-B77B-E48541059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94604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35" y="-59561"/>
            <a:ext cx="1041685" cy="697712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35" y="-59561"/>
            <a:ext cx="1041685" cy="697712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551953" y="53266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300">
                <a:solidFill>
                  <a:srgbClr val="72A1A8"/>
                </a:solidFill>
                <a:latin typeface="Montserrat" charset="0"/>
                <a:ea typeface="Montserrat" charset="0"/>
                <a:cs typeface="Montserrat" charset="0"/>
              </a:rPr>
              <a:t>Solution</a:t>
            </a:r>
            <a:r>
              <a:rPr lang="en-US" altLang="en-US">
                <a:solidFill>
                  <a:srgbClr val="72A1A8"/>
                </a:solidFill>
                <a:latin typeface="Montserrat" charset="0"/>
                <a:ea typeface="Montserrat" charset="0"/>
                <a:cs typeface="Montserrat" charset="0"/>
              </a:rPr>
              <a:t/>
            </a:r>
            <a:br>
              <a:rPr lang="en-US" altLang="en-US">
                <a:solidFill>
                  <a:srgbClr val="72A1A8"/>
                </a:solidFill>
                <a:latin typeface="Montserrat" charset="0"/>
                <a:ea typeface="Montserrat" charset="0"/>
                <a:cs typeface="Montserrat" charset="0"/>
              </a:rPr>
            </a:br>
            <a:endParaRPr lang="x-none" altLang="en-US" sz="3200" dirty="0">
              <a:solidFill>
                <a:srgbClr val="72A1A8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/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35" y="-59561"/>
            <a:ext cx="1041685" cy="697712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0" y="273065"/>
            <a:ext cx="4011613" cy="1162050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7" y="273053"/>
            <a:ext cx="6815138" cy="585311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0" y="1435103"/>
            <a:ext cx="40116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6558" indent="0">
              <a:buNone/>
              <a:defRPr sz="1200"/>
            </a:lvl2pPr>
            <a:lvl3pPr marL="913108" indent="0">
              <a:buNone/>
              <a:defRPr sz="900"/>
            </a:lvl3pPr>
            <a:lvl4pPr marL="1369656" indent="0">
              <a:buNone/>
              <a:defRPr sz="900"/>
            </a:lvl4pPr>
            <a:lvl5pPr marL="1826214" indent="0">
              <a:buNone/>
              <a:defRPr sz="900"/>
            </a:lvl5pPr>
            <a:lvl6pPr marL="2282771" indent="0">
              <a:buNone/>
              <a:defRPr sz="900"/>
            </a:lvl6pPr>
            <a:lvl7pPr marL="2739326" indent="0">
              <a:buNone/>
              <a:defRPr sz="900"/>
            </a:lvl7pPr>
            <a:lvl8pPr marL="3195867" indent="0">
              <a:buNone/>
              <a:defRPr sz="900"/>
            </a:lvl8pPr>
            <a:lvl9pPr marL="365242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1E9A-82D5-48D9-8DC5-12A701E29959}" type="datetimeFigureOut">
              <a:rPr lang="en-US" smtClean="0"/>
              <a:t>11/18/17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4B07-0702-486D-B77B-E48541059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8668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5809753" y="0"/>
            <a:ext cx="6382246" cy="6858000"/>
          </a:xfrm>
          <a:prstGeom prst="rect">
            <a:avLst/>
          </a:prstGeom>
          <a:gradFill flip="none" rotWithShape="1">
            <a:gsLst>
              <a:gs pos="0">
                <a:srgbClr val="72A1A8">
                  <a:shade val="30000"/>
                  <a:satMod val="115000"/>
                </a:srgbClr>
              </a:gs>
              <a:gs pos="50000">
                <a:srgbClr val="72A1A8">
                  <a:shade val="67500"/>
                  <a:satMod val="115000"/>
                </a:srgbClr>
              </a:gs>
              <a:gs pos="100000">
                <a:srgbClr val="72A1A8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srgbClr val="72A1A8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35" y="-59561"/>
            <a:ext cx="1041685" cy="697712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7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pPr defTabSz="914400"/>
            <a:fld id="{1D8BD707-D9CF-40AE-B4C6-C98DA3205C09}" type="datetimeFigureOut">
              <a:rPr lang="en-US" sz="1800">
                <a:solidFill>
                  <a:prstClr val="black"/>
                </a:solidFill>
              </a:rPr>
              <a:pPr defTabSz="914400"/>
              <a:t>11/18/17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5" y="6356415"/>
            <a:ext cx="3860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pPr defTabSz="914400"/>
            <a:fld id="{B6F15528-21DE-4FAA-801E-634DDDAF4B2B}" type="slidenum">
              <a:rPr lang="en-US" sz="180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19" y="685800"/>
            <a:ext cx="5994401" cy="12191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8" tIns="45660" rIns="91308" bIns="45660"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pPr defTabSz="914400"/>
            <a:fld id="{1D8BD707-D9CF-40AE-B4C6-C98DA3205C09}" type="datetimeFigureOut">
              <a:rPr lang="en-US" sz="1800">
                <a:solidFill>
                  <a:prstClr val="black"/>
                </a:solidFill>
              </a:rPr>
              <a:pPr defTabSz="914400"/>
              <a:t>11/18/17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5" y="6356415"/>
            <a:ext cx="3860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pPr defTabSz="914400"/>
            <a:fld id="{B6F15528-21DE-4FAA-801E-634DDDAF4B2B}" type="slidenum">
              <a:rPr lang="en-US" sz="180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90" y="4406968"/>
            <a:ext cx="103632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90" y="2906729"/>
            <a:ext cx="10363200" cy="1500187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565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10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96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2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8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4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pPr defTabSz="914400"/>
            <a:fld id="{1D8BD707-D9CF-40AE-B4C6-C98DA3205C09}" type="datetimeFigureOut">
              <a:rPr lang="en-US" sz="1800">
                <a:solidFill>
                  <a:prstClr val="black"/>
                </a:solidFill>
              </a:rPr>
              <a:pPr defTabSz="914400"/>
              <a:t>11/18/17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5" y="6356415"/>
            <a:ext cx="3860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pPr defTabSz="914400"/>
            <a:fld id="{B6F15528-21DE-4FAA-801E-634DDDAF4B2B}" type="slidenum">
              <a:rPr lang="en-US" sz="180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20"/>
            <a:ext cx="53848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599" y="1600220"/>
            <a:ext cx="53848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pPr defTabSz="914400"/>
            <a:fld id="{1D8BD707-D9CF-40AE-B4C6-C98DA3205C09}" type="datetimeFigureOut">
              <a:rPr lang="en-US" sz="1800">
                <a:solidFill>
                  <a:prstClr val="black"/>
                </a:solidFill>
              </a:rPr>
              <a:pPr defTabSz="914400"/>
              <a:t>11/18/17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5" y="6356415"/>
            <a:ext cx="3860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pPr defTabSz="914400"/>
            <a:fld id="{B6F15528-21DE-4FAA-801E-634DDDAF4B2B}" type="slidenum">
              <a:rPr lang="en-US" sz="180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8" indent="0">
              <a:buNone/>
              <a:defRPr sz="1900" b="1"/>
            </a:lvl2pPr>
            <a:lvl3pPr marL="913108" indent="0">
              <a:buNone/>
              <a:defRPr sz="1900" b="1"/>
            </a:lvl3pPr>
            <a:lvl4pPr marL="1369656" indent="0">
              <a:buNone/>
              <a:defRPr sz="1700" b="1"/>
            </a:lvl4pPr>
            <a:lvl5pPr marL="1826214" indent="0">
              <a:buNone/>
              <a:defRPr sz="1700" b="1"/>
            </a:lvl5pPr>
            <a:lvl6pPr marL="2282771" indent="0">
              <a:buNone/>
              <a:defRPr sz="1700" b="1"/>
            </a:lvl6pPr>
            <a:lvl7pPr marL="2739326" indent="0">
              <a:buNone/>
              <a:defRPr sz="1700" b="1"/>
            </a:lvl7pPr>
            <a:lvl8pPr marL="3195867" indent="0">
              <a:buNone/>
              <a:defRPr sz="1700" b="1"/>
            </a:lvl8pPr>
            <a:lvl9pPr marL="3652425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19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8" indent="0">
              <a:buNone/>
              <a:defRPr sz="1900" b="1"/>
            </a:lvl2pPr>
            <a:lvl3pPr marL="913108" indent="0">
              <a:buNone/>
              <a:defRPr sz="1900" b="1"/>
            </a:lvl3pPr>
            <a:lvl4pPr marL="1369656" indent="0">
              <a:buNone/>
              <a:defRPr sz="1700" b="1"/>
            </a:lvl4pPr>
            <a:lvl5pPr marL="1826214" indent="0">
              <a:buNone/>
              <a:defRPr sz="1700" b="1"/>
            </a:lvl5pPr>
            <a:lvl6pPr marL="2282771" indent="0">
              <a:buNone/>
              <a:defRPr sz="1700" b="1"/>
            </a:lvl6pPr>
            <a:lvl7pPr marL="2739326" indent="0">
              <a:buNone/>
              <a:defRPr sz="1700" b="1"/>
            </a:lvl7pPr>
            <a:lvl8pPr marL="3195867" indent="0">
              <a:buNone/>
              <a:defRPr sz="1700" b="1"/>
            </a:lvl8pPr>
            <a:lvl9pPr marL="3652425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19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pPr defTabSz="914400"/>
            <a:fld id="{1D8BD707-D9CF-40AE-B4C6-C98DA3205C09}" type="datetimeFigureOut">
              <a:rPr lang="en-US" sz="1800">
                <a:solidFill>
                  <a:prstClr val="black"/>
                </a:solidFill>
              </a:rPr>
              <a:pPr defTabSz="914400"/>
              <a:t>11/18/17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5" y="6356415"/>
            <a:ext cx="3860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pPr defTabSz="914400"/>
            <a:fld id="{B6F15528-21DE-4FAA-801E-634DDDAF4B2B}" type="slidenum">
              <a:rPr lang="en-US" sz="180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F09C-060A-4CE5-8713-36A46B5F6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7CD5-4AA7-4122-9B44-C9727DFE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587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9" y="4800601"/>
            <a:ext cx="7315200" cy="566738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9" y="612774"/>
            <a:ext cx="7315200" cy="4114800"/>
          </a:xfrm>
        </p:spPr>
        <p:txBody>
          <a:bodyPr/>
          <a:lstStyle>
            <a:lvl1pPr marL="0" indent="0">
              <a:buNone/>
              <a:defRPr sz="3300"/>
            </a:lvl1pPr>
            <a:lvl2pPr marL="456558" indent="0">
              <a:buNone/>
              <a:defRPr sz="2800"/>
            </a:lvl2pPr>
            <a:lvl3pPr marL="913108" indent="0">
              <a:buNone/>
              <a:defRPr sz="2400"/>
            </a:lvl3pPr>
            <a:lvl4pPr marL="1369656" indent="0">
              <a:buNone/>
              <a:defRPr sz="1900"/>
            </a:lvl4pPr>
            <a:lvl5pPr marL="1826214" indent="0">
              <a:buNone/>
              <a:defRPr sz="1900"/>
            </a:lvl5pPr>
            <a:lvl6pPr marL="2282771" indent="0">
              <a:buNone/>
              <a:defRPr sz="1900"/>
            </a:lvl6pPr>
            <a:lvl7pPr marL="2739326" indent="0">
              <a:buNone/>
              <a:defRPr sz="1900"/>
            </a:lvl7pPr>
            <a:lvl8pPr marL="3195867" indent="0">
              <a:buNone/>
              <a:defRPr sz="1900"/>
            </a:lvl8pPr>
            <a:lvl9pPr marL="3652425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9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58" indent="0">
              <a:buNone/>
              <a:defRPr sz="1200"/>
            </a:lvl2pPr>
            <a:lvl3pPr marL="913108" indent="0">
              <a:buNone/>
              <a:defRPr sz="900"/>
            </a:lvl3pPr>
            <a:lvl4pPr marL="1369656" indent="0">
              <a:buNone/>
              <a:defRPr sz="900"/>
            </a:lvl4pPr>
            <a:lvl5pPr marL="1826214" indent="0">
              <a:buNone/>
              <a:defRPr sz="900"/>
            </a:lvl5pPr>
            <a:lvl6pPr marL="2282771" indent="0">
              <a:buNone/>
              <a:defRPr sz="900"/>
            </a:lvl6pPr>
            <a:lvl7pPr marL="2739326" indent="0">
              <a:buNone/>
              <a:defRPr sz="900"/>
            </a:lvl7pPr>
            <a:lvl8pPr marL="3195867" indent="0">
              <a:buNone/>
              <a:defRPr sz="900"/>
            </a:lvl8pPr>
            <a:lvl9pPr marL="365242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1E9A-82D5-48D9-8DC5-12A701E29959}" type="datetimeFigureOut">
              <a:rPr lang="en-US" smtClean="0"/>
              <a:t>11/18/17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4B07-0702-486D-B77B-E48541059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45342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pPr defTabSz="914400"/>
            <a:fld id="{1D8BD707-D9CF-40AE-B4C6-C98DA3205C09}" type="datetimeFigureOut">
              <a:rPr lang="en-US" sz="1800">
                <a:solidFill>
                  <a:prstClr val="black"/>
                </a:solidFill>
              </a:rPr>
              <a:pPr defTabSz="914400"/>
              <a:t>11/18/17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5" y="6356415"/>
            <a:ext cx="3860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pPr defTabSz="914400"/>
            <a:fld id="{B6F15528-21DE-4FAA-801E-634DDDAF4B2B}" type="slidenum">
              <a:rPr lang="en-US" sz="180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pPr defTabSz="914400"/>
            <a:fld id="{1D8BD707-D9CF-40AE-B4C6-C98DA3205C09}" type="datetimeFigureOut">
              <a:rPr lang="en-US" sz="1800">
                <a:solidFill>
                  <a:prstClr val="black"/>
                </a:solidFill>
              </a:rPr>
              <a:pPr defTabSz="914400"/>
              <a:t>11/18/17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5" y="6356415"/>
            <a:ext cx="3860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pPr defTabSz="914400"/>
            <a:fld id="{B6F15528-21DE-4FAA-801E-634DDDAF4B2B}" type="slidenum">
              <a:rPr lang="en-US" sz="180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65"/>
            <a:ext cx="4011084" cy="1162050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6558" indent="0">
              <a:buNone/>
              <a:defRPr sz="1200"/>
            </a:lvl2pPr>
            <a:lvl3pPr marL="913108" indent="0">
              <a:buNone/>
              <a:defRPr sz="900"/>
            </a:lvl3pPr>
            <a:lvl4pPr marL="1369656" indent="0">
              <a:buNone/>
              <a:defRPr sz="900"/>
            </a:lvl4pPr>
            <a:lvl5pPr marL="1826214" indent="0">
              <a:buNone/>
              <a:defRPr sz="900"/>
            </a:lvl5pPr>
            <a:lvl6pPr marL="2282771" indent="0">
              <a:buNone/>
              <a:defRPr sz="900"/>
            </a:lvl6pPr>
            <a:lvl7pPr marL="2739326" indent="0">
              <a:buNone/>
              <a:defRPr sz="900"/>
            </a:lvl7pPr>
            <a:lvl8pPr marL="3195867" indent="0">
              <a:buNone/>
              <a:defRPr sz="900"/>
            </a:lvl8pPr>
            <a:lvl9pPr marL="365242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pPr defTabSz="914400"/>
            <a:fld id="{1D8BD707-D9CF-40AE-B4C6-C98DA3205C09}" type="datetimeFigureOut">
              <a:rPr lang="en-US" sz="1800">
                <a:solidFill>
                  <a:prstClr val="black"/>
                </a:solidFill>
              </a:rPr>
              <a:pPr defTabSz="914400"/>
              <a:t>11/18/17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5" y="6356415"/>
            <a:ext cx="3860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pPr defTabSz="914400"/>
            <a:fld id="{B6F15528-21DE-4FAA-801E-634DDDAF4B2B}" type="slidenum">
              <a:rPr lang="en-US" sz="180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4"/>
            <a:ext cx="7315200" cy="4114800"/>
          </a:xfrm>
        </p:spPr>
        <p:txBody>
          <a:bodyPr/>
          <a:lstStyle>
            <a:lvl1pPr marL="0" indent="0">
              <a:buNone/>
              <a:defRPr sz="3300"/>
            </a:lvl1pPr>
            <a:lvl2pPr marL="456558" indent="0">
              <a:buNone/>
              <a:defRPr sz="2800"/>
            </a:lvl2pPr>
            <a:lvl3pPr marL="913108" indent="0">
              <a:buNone/>
              <a:defRPr sz="2400"/>
            </a:lvl3pPr>
            <a:lvl4pPr marL="1369656" indent="0">
              <a:buNone/>
              <a:defRPr sz="1900"/>
            </a:lvl4pPr>
            <a:lvl5pPr marL="1826214" indent="0">
              <a:buNone/>
              <a:defRPr sz="1900"/>
            </a:lvl5pPr>
            <a:lvl6pPr marL="2282771" indent="0">
              <a:buNone/>
              <a:defRPr sz="1900"/>
            </a:lvl6pPr>
            <a:lvl7pPr marL="2739326" indent="0">
              <a:buNone/>
              <a:defRPr sz="1900"/>
            </a:lvl7pPr>
            <a:lvl8pPr marL="3195867" indent="0">
              <a:buNone/>
              <a:defRPr sz="1900"/>
            </a:lvl8pPr>
            <a:lvl9pPr marL="3652425" indent="0">
              <a:buNone/>
              <a:defRPr sz="19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58" indent="0">
              <a:buNone/>
              <a:defRPr sz="1200"/>
            </a:lvl2pPr>
            <a:lvl3pPr marL="913108" indent="0">
              <a:buNone/>
              <a:defRPr sz="900"/>
            </a:lvl3pPr>
            <a:lvl4pPr marL="1369656" indent="0">
              <a:buNone/>
              <a:defRPr sz="900"/>
            </a:lvl4pPr>
            <a:lvl5pPr marL="1826214" indent="0">
              <a:buNone/>
              <a:defRPr sz="900"/>
            </a:lvl5pPr>
            <a:lvl6pPr marL="2282771" indent="0">
              <a:buNone/>
              <a:defRPr sz="900"/>
            </a:lvl6pPr>
            <a:lvl7pPr marL="2739326" indent="0">
              <a:buNone/>
              <a:defRPr sz="900"/>
            </a:lvl7pPr>
            <a:lvl8pPr marL="3195867" indent="0">
              <a:buNone/>
              <a:defRPr sz="900"/>
            </a:lvl8pPr>
            <a:lvl9pPr marL="365242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pPr defTabSz="914400"/>
            <a:fld id="{1D8BD707-D9CF-40AE-B4C6-C98DA3205C09}" type="datetimeFigureOut">
              <a:rPr lang="en-US" sz="1800">
                <a:solidFill>
                  <a:prstClr val="black"/>
                </a:solidFill>
              </a:rPr>
              <a:pPr defTabSz="914400"/>
              <a:t>11/18/17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5" y="6356415"/>
            <a:ext cx="3860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pPr defTabSz="914400"/>
            <a:fld id="{B6F15528-21DE-4FAA-801E-634DDDAF4B2B}" type="slidenum">
              <a:rPr lang="en-US" sz="180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pPr defTabSz="914400"/>
            <a:fld id="{1D8BD707-D9CF-40AE-B4C6-C98DA3205C09}" type="datetimeFigureOut">
              <a:rPr lang="en-US" sz="1800">
                <a:solidFill>
                  <a:prstClr val="black"/>
                </a:solidFill>
              </a:rPr>
              <a:pPr defTabSz="914400"/>
              <a:t>11/18/17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5" y="6356415"/>
            <a:ext cx="3860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pPr defTabSz="914400"/>
            <a:fld id="{B6F15528-21DE-4FAA-801E-634DDDAF4B2B}" type="slidenum">
              <a:rPr lang="en-US" sz="180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19" y="274654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20" y="274654"/>
            <a:ext cx="8026401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pPr defTabSz="914400"/>
            <a:fld id="{1D8BD707-D9CF-40AE-B4C6-C98DA3205C09}" type="datetimeFigureOut">
              <a:rPr lang="en-US" sz="1800">
                <a:solidFill>
                  <a:prstClr val="black"/>
                </a:solidFill>
              </a:rPr>
              <a:pPr defTabSz="914400"/>
              <a:t>11/18/17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5" y="6356415"/>
            <a:ext cx="3860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pPr defTabSz="914400"/>
            <a:fld id="{B6F15528-21DE-4FAA-801E-634DDDAF4B2B}" type="slidenum">
              <a:rPr lang="en-US" sz="180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1E9A-82D5-48D9-8DC5-12A701E29959}" type="datetimeFigureOut">
              <a:rPr lang="en-US" smtClean="0"/>
              <a:t>11/18/17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4B07-0702-486D-B77B-E48541059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0678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35" y="-59561"/>
            <a:ext cx="1041685" cy="697712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551953" y="53266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300">
                <a:solidFill>
                  <a:srgbClr val="72A1A8"/>
                </a:solidFill>
                <a:latin typeface="Montserrat" charset="0"/>
                <a:ea typeface="Montserrat" charset="0"/>
                <a:cs typeface="Montserrat" charset="0"/>
              </a:rPr>
              <a:t>Solution</a:t>
            </a:r>
            <a:r>
              <a:rPr lang="en-US" altLang="en-US">
                <a:solidFill>
                  <a:srgbClr val="72A1A8"/>
                </a:solidFill>
                <a:latin typeface="Montserrat" charset="0"/>
                <a:ea typeface="Montserrat" charset="0"/>
                <a:cs typeface="Montserrat" charset="0"/>
              </a:rPr>
              <a:t/>
            </a:r>
            <a:br>
              <a:rPr lang="en-US" altLang="en-US">
                <a:solidFill>
                  <a:srgbClr val="72A1A8"/>
                </a:solidFill>
                <a:latin typeface="Montserrat" charset="0"/>
                <a:ea typeface="Montserrat" charset="0"/>
                <a:cs typeface="Montserrat" charset="0"/>
              </a:rPr>
            </a:br>
            <a:endParaRPr lang="x-none" altLang="en-US" sz="3200" dirty="0">
              <a:solidFill>
                <a:srgbClr val="72A1A8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/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35" y="-59561"/>
            <a:ext cx="1041685" cy="697712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5809753" y="0"/>
            <a:ext cx="6382246" cy="6858000"/>
          </a:xfrm>
          <a:prstGeom prst="rect">
            <a:avLst/>
          </a:prstGeom>
          <a:gradFill flip="none" rotWithShape="1">
            <a:gsLst>
              <a:gs pos="0">
                <a:srgbClr val="72A1A8">
                  <a:shade val="30000"/>
                  <a:satMod val="115000"/>
                </a:srgbClr>
              </a:gs>
              <a:gs pos="50000">
                <a:srgbClr val="72A1A8">
                  <a:shade val="67500"/>
                  <a:satMod val="115000"/>
                </a:srgbClr>
              </a:gs>
              <a:gs pos="100000">
                <a:srgbClr val="72A1A8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srgbClr val="72A1A8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35" y="-59561"/>
            <a:ext cx="1041685" cy="697712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35" y="-59561"/>
            <a:ext cx="1041685" cy="697712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19" y="274654"/>
            <a:ext cx="274320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20" y="274654"/>
            <a:ext cx="8077199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1E9A-82D5-48D9-8DC5-12A701E29959}" type="datetimeFigureOut">
              <a:rPr lang="en-US" smtClean="0"/>
              <a:t>11/18/17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4B07-0702-486D-B77B-E48541059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8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7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E5E1-0BBD-4765-AC05-DAB5DCD34C70}" type="datetimeFigureOut">
              <a:rPr lang="en-US" smtClean="0"/>
              <a:t>11/18/17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88DFD-7D10-4239-9CE9-6DCE44F4F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373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E5E1-0BBD-4765-AC05-DAB5DCD34C70}" type="datetimeFigureOut">
              <a:rPr lang="en-US" smtClean="0"/>
              <a:t>11/18/17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88DFD-7D10-4239-9CE9-6DCE44F4F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7134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9" y="4406966"/>
            <a:ext cx="103632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9" y="2906729"/>
            <a:ext cx="10363200" cy="1500187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565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10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96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2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8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4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E5E1-0BBD-4765-AC05-DAB5DCD34C70}" type="datetimeFigureOut">
              <a:rPr lang="en-US" smtClean="0"/>
              <a:t>11/18/17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88DFD-7D10-4239-9CE9-6DCE44F4F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1534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2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2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E5E1-0BBD-4765-AC05-DAB5DCD34C70}" type="datetimeFigureOut">
              <a:rPr lang="en-US" smtClean="0"/>
              <a:t>11/18/17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88DFD-7D10-4239-9CE9-6DCE44F4F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384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8" indent="0">
              <a:buNone/>
              <a:defRPr sz="1900" b="1"/>
            </a:lvl2pPr>
            <a:lvl3pPr marL="913108" indent="0">
              <a:buNone/>
              <a:defRPr sz="1900" b="1"/>
            </a:lvl3pPr>
            <a:lvl4pPr marL="1369656" indent="0">
              <a:buNone/>
              <a:defRPr sz="1700" b="1"/>
            </a:lvl4pPr>
            <a:lvl5pPr marL="1826214" indent="0">
              <a:buNone/>
              <a:defRPr sz="1700" b="1"/>
            </a:lvl5pPr>
            <a:lvl6pPr marL="2282771" indent="0">
              <a:buNone/>
              <a:defRPr sz="1700" b="1"/>
            </a:lvl6pPr>
            <a:lvl7pPr marL="2739326" indent="0">
              <a:buNone/>
              <a:defRPr sz="1700" b="1"/>
            </a:lvl7pPr>
            <a:lvl8pPr marL="3195867" indent="0">
              <a:buNone/>
              <a:defRPr sz="1700" b="1"/>
            </a:lvl8pPr>
            <a:lvl9pPr marL="3652425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19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8" indent="0">
              <a:buNone/>
              <a:defRPr sz="1900" b="1"/>
            </a:lvl2pPr>
            <a:lvl3pPr marL="913108" indent="0">
              <a:buNone/>
              <a:defRPr sz="1900" b="1"/>
            </a:lvl3pPr>
            <a:lvl4pPr marL="1369656" indent="0">
              <a:buNone/>
              <a:defRPr sz="1700" b="1"/>
            </a:lvl4pPr>
            <a:lvl5pPr marL="1826214" indent="0">
              <a:buNone/>
              <a:defRPr sz="1700" b="1"/>
            </a:lvl5pPr>
            <a:lvl6pPr marL="2282771" indent="0">
              <a:buNone/>
              <a:defRPr sz="1700" b="1"/>
            </a:lvl6pPr>
            <a:lvl7pPr marL="2739326" indent="0">
              <a:buNone/>
              <a:defRPr sz="1700" b="1"/>
            </a:lvl7pPr>
            <a:lvl8pPr marL="3195867" indent="0">
              <a:buNone/>
              <a:defRPr sz="1700" b="1"/>
            </a:lvl8pPr>
            <a:lvl9pPr marL="3652425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4" cy="3951288"/>
          </a:xfrm>
        </p:spPr>
        <p:txBody>
          <a:bodyPr/>
          <a:lstStyle>
            <a:lvl1pPr>
              <a:defRPr sz="2400"/>
            </a:lvl1pPr>
            <a:lvl2pPr>
              <a:defRPr sz="19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E5E1-0BBD-4765-AC05-DAB5DCD34C70}" type="datetimeFigureOut">
              <a:rPr lang="en-US" smtClean="0"/>
              <a:t>11/18/17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88DFD-7D10-4239-9CE9-6DCE44F4F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95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E5E1-0BBD-4765-AC05-DAB5DCD34C70}" type="datetimeFigureOut">
              <a:rPr lang="en-US" smtClean="0"/>
              <a:t>11/18/17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88DFD-7D10-4239-9CE9-6DCE44F4F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320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E5E1-0BBD-4765-AC05-DAB5DCD34C70}" type="datetimeFigureOut">
              <a:rPr lang="en-US" smtClean="0"/>
              <a:t>11/18/17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88DFD-7D10-4239-9CE9-6DCE44F4F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690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9" y="4406966"/>
            <a:ext cx="103632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9" y="2906729"/>
            <a:ext cx="10363200" cy="1500187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565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10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96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2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8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4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F09C-060A-4CE5-8713-36A46B5F6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7CD5-4AA7-4122-9B44-C9727DFE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0600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0" y="273065"/>
            <a:ext cx="4011613" cy="1162050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7" y="273053"/>
            <a:ext cx="6815138" cy="585311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0" y="1435103"/>
            <a:ext cx="40116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6558" indent="0">
              <a:buNone/>
              <a:defRPr sz="1200"/>
            </a:lvl2pPr>
            <a:lvl3pPr marL="913108" indent="0">
              <a:buNone/>
              <a:defRPr sz="900"/>
            </a:lvl3pPr>
            <a:lvl4pPr marL="1369656" indent="0">
              <a:buNone/>
              <a:defRPr sz="900"/>
            </a:lvl4pPr>
            <a:lvl5pPr marL="1826214" indent="0">
              <a:buNone/>
              <a:defRPr sz="900"/>
            </a:lvl5pPr>
            <a:lvl6pPr marL="2282771" indent="0">
              <a:buNone/>
              <a:defRPr sz="900"/>
            </a:lvl6pPr>
            <a:lvl7pPr marL="2739326" indent="0">
              <a:buNone/>
              <a:defRPr sz="900"/>
            </a:lvl7pPr>
            <a:lvl8pPr marL="3195867" indent="0">
              <a:buNone/>
              <a:defRPr sz="900"/>
            </a:lvl8pPr>
            <a:lvl9pPr marL="365242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E5E1-0BBD-4765-AC05-DAB5DCD34C70}" type="datetimeFigureOut">
              <a:rPr lang="en-US" smtClean="0"/>
              <a:t>11/18/17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88DFD-7D10-4239-9CE9-6DCE44F4F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63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9" y="4800601"/>
            <a:ext cx="7315200" cy="566738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9" y="612774"/>
            <a:ext cx="7315200" cy="4114800"/>
          </a:xfrm>
        </p:spPr>
        <p:txBody>
          <a:bodyPr/>
          <a:lstStyle>
            <a:lvl1pPr marL="0" indent="0">
              <a:buNone/>
              <a:defRPr sz="3300"/>
            </a:lvl1pPr>
            <a:lvl2pPr marL="456558" indent="0">
              <a:buNone/>
              <a:defRPr sz="2800"/>
            </a:lvl2pPr>
            <a:lvl3pPr marL="913108" indent="0">
              <a:buNone/>
              <a:defRPr sz="2400"/>
            </a:lvl3pPr>
            <a:lvl4pPr marL="1369656" indent="0">
              <a:buNone/>
              <a:defRPr sz="1900"/>
            </a:lvl4pPr>
            <a:lvl5pPr marL="1826214" indent="0">
              <a:buNone/>
              <a:defRPr sz="1900"/>
            </a:lvl5pPr>
            <a:lvl6pPr marL="2282771" indent="0">
              <a:buNone/>
              <a:defRPr sz="1900"/>
            </a:lvl6pPr>
            <a:lvl7pPr marL="2739326" indent="0">
              <a:buNone/>
              <a:defRPr sz="1900"/>
            </a:lvl7pPr>
            <a:lvl8pPr marL="3195867" indent="0">
              <a:buNone/>
              <a:defRPr sz="1900"/>
            </a:lvl8pPr>
            <a:lvl9pPr marL="3652425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9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58" indent="0">
              <a:buNone/>
              <a:defRPr sz="1200"/>
            </a:lvl2pPr>
            <a:lvl3pPr marL="913108" indent="0">
              <a:buNone/>
              <a:defRPr sz="900"/>
            </a:lvl3pPr>
            <a:lvl4pPr marL="1369656" indent="0">
              <a:buNone/>
              <a:defRPr sz="900"/>
            </a:lvl4pPr>
            <a:lvl5pPr marL="1826214" indent="0">
              <a:buNone/>
              <a:defRPr sz="900"/>
            </a:lvl5pPr>
            <a:lvl6pPr marL="2282771" indent="0">
              <a:buNone/>
              <a:defRPr sz="900"/>
            </a:lvl6pPr>
            <a:lvl7pPr marL="2739326" indent="0">
              <a:buNone/>
              <a:defRPr sz="900"/>
            </a:lvl7pPr>
            <a:lvl8pPr marL="3195867" indent="0">
              <a:buNone/>
              <a:defRPr sz="900"/>
            </a:lvl8pPr>
            <a:lvl9pPr marL="365242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E5E1-0BBD-4765-AC05-DAB5DCD34C70}" type="datetimeFigureOut">
              <a:rPr lang="en-US" smtClean="0"/>
              <a:t>11/18/17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88DFD-7D10-4239-9CE9-6DCE44F4F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291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E5E1-0BBD-4765-AC05-DAB5DCD34C70}" type="datetimeFigureOut">
              <a:rPr lang="en-US" smtClean="0"/>
              <a:t>11/18/17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88DFD-7D10-4239-9CE9-6DCE44F4F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26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19" y="274654"/>
            <a:ext cx="274320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20" y="274654"/>
            <a:ext cx="8077199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E5E1-0BBD-4765-AC05-DAB5DCD34C70}" type="datetimeFigureOut">
              <a:rPr lang="en-US" smtClean="0"/>
              <a:t>11/18/17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88DFD-7D10-4239-9CE9-6DCE44F4F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4290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7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11/18/17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5" y="6356415"/>
            <a:ext cx="3860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19" y="685800"/>
            <a:ext cx="5994401" cy="12191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8" tIns="45660" rIns="91308" bIns="4566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785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11/18/17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5" y="6356415"/>
            <a:ext cx="3860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7833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90" y="4406968"/>
            <a:ext cx="103632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90" y="2906729"/>
            <a:ext cx="10363200" cy="1500187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565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10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96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2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8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4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11/18/17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5" y="6356415"/>
            <a:ext cx="3860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1042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20"/>
            <a:ext cx="53848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599" y="1600220"/>
            <a:ext cx="53848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11/18/17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5" y="6356415"/>
            <a:ext cx="3860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1185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8" indent="0">
              <a:buNone/>
              <a:defRPr sz="1900" b="1"/>
            </a:lvl2pPr>
            <a:lvl3pPr marL="913108" indent="0">
              <a:buNone/>
              <a:defRPr sz="1900" b="1"/>
            </a:lvl3pPr>
            <a:lvl4pPr marL="1369656" indent="0">
              <a:buNone/>
              <a:defRPr sz="1700" b="1"/>
            </a:lvl4pPr>
            <a:lvl5pPr marL="1826214" indent="0">
              <a:buNone/>
              <a:defRPr sz="1700" b="1"/>
            </a:lvl5pPr>
            <a:lvl6pPr marL="2282771" indent="0">
              <a:buNone/>
              <a:defRPr sz="1700" b="1"/>
            </a:lvl6pPr>
            <a:lvl7pPr marL="2739326" indent="0">
              <a:buNone/>
              <a:defRPr sz="1700" b="1"/>
            </a:lvl7pPr>
            <a:lvl8pPr marL="3195867" indent="0">
              <a:buNone/>
              <a:defRPr sz="1700" b="1"/>
            </a:lvl8pPr>
            <a:lvl9pPr marL="3652425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19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8" indent="0">
              <a:buNone/>
              <a:defRPr sz="1900" b="1"/>
            </a:lvl2pPr>
            <a:lvl3pPr marL="913108" indent="0">
              <a:buNone/>
              <a:defRPr sz="1900" b="1"/>
            </a:lvl3pPr>
            <a:lvl4pPr marL="1369656" indent="0">
              <a:buNone/>
              <a:defRPr sz="1700" b="1"/>
            </a:lvl4pPr>
            <a:lvl5pPr marL="1826214" indent="0">
              <a:buNone/>
              <a:defRPr sz="1700" b="1"/>
            </a:lvl5pPr>
            <a:lvl6pPr marL="2282771" indent="0">
              <a:buNone/>
              <a:defRPr sz="1700" b="1"/>
            </a:lvl6pPr>
            <a:lvl7pPr marL="2739326" indent="0">
              <a:buNone/>
              <a:defRPr sz="1700" b="1"/>
            </a:lvl7pPr>
            <a:lvl8pPr marL="3195867" indent="0">
              <a:buNone/>
              <a:defRPr sz="1700" b="1"/>
            </a:lvl8pPr>
            <a:lvl9pPr marL="3652425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19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11/18/17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5" y="6356415"/>
            <a:ext cx="3860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406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11/18/17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5" y="6356415"/>
            <a:ext cx="3860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737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2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2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F09C-060A-4CE5-8713-36A46B5F6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7CD5-4AA7-4122-9B44-C9727DFE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9088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11/18/17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5" y="6356415"/>
            <a:ext cx="3860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7378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65"/>
            <a:ext cx="4011084" cy="1162050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6558" indent="0">
              <a:buNone/>
              <a:defRPr sz="1200"/>
            </a:lvl2pPr>
            <a:lvl3pPr marL="913108" indent="0">
              <a:buNone/>
              <a:defRPr sz="900"/>
            </a:lvl3pPr>
            <a:lvl4pPr marL="1369656" indent="0">
              <a:buNone/>
              <a:defRPr sz="900"/>
            </a:lvl4pPr>
            <a:lvl5pPr marL="1826214" indent="0">
              <a:buNone/>
              <a:defRPr sz="900"/>
            </a:lvl5pPr>
            <a:lvl6pPr marL="2282771" indent="0">
              <a:buNone/>
              <a:defRPr sz="900"/>
            </a:lvl6pPr>
            <a:lvl7pPr marL="2739326" indent="0">
              <a:buNone/>
              <a:defRPr sz="900"/>
            </a:lvl7pPr>
            <a:lvl8pPr marL="3195867" indent="0">
              <a:buNone/>
              <a:defRPr sz="900"/>
            </a:lvl8pPr>
            <a:lvl9pPr marL="365242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11/18/17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5" y="6356415"/>
            <a:ext cx="3860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2837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4"/>
            <a:ext cx="7315200" cy="4114800"/>
          </a:xfrm>
        </p:spPr>
        <p:txBody>
          <a:bodyPr/>
          <a:lstStyle>
            <a:lvl1pPr marL="0" indent="0">
              <a:buNone/>
              <a:defRPr sz="3300"/>
            </a:lvl1pPr>
            <a:lvl2pPr marL="456558" indent="0">
              <a:buNone/>
              <a:defRPr sz="2800"/>
            </a:lvl2pPr>
            <a:lvl3pPr marL="913108" indent="0">
              <a:buNone/>
              <a:defRPr sz="2400"/>
            </a:lvl3pPr>
            <a:lvl4pPr marL="1369656" indent="0">
              <a:buNone/>
              <a:defRPr sz="1900"/>
            </a:lvl4pPr>
            <a:lvl5pPr marL="1826214" indent="0">
              <a:buNone/>
              <a:defRPr sz="1900"/>
            </a:lvl5pPr>
            <a:lvl6pPr marL="2282771" indent="0">
              <a:buNone/>
              <a:defRPr sz="1900"/>
            </a:lvl6pPr>
            <a:lvl7pPr marL="2739326" indent="0">
              <a:buNone/>
              <a:defRPr sz="1900"/>
            </a:lvl7pPr>
            <a:lvl8pPr marL="3195867" indent="0">
              <a:buNone/>
              <a:defRPr sz="1900"/>
            </a:lvl8pPr>
            <a:lvl9pPr marL="3652425" indent="0">
              <a:buNone/>
              <a:defRPr sz="19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58" indent="0">
              <a:buNone/>
              <a:defRPr sz="1200"/>
            </a:lvl2pPr>
            <a:lvl3pPr marL="913108" indent="0">
              <a:buNone/>
              <a:defRPr sz="900"/>
            </a:lvl3pPr>
            <a:lvl4pPr marL="1369656" indent="0">
              <a:buNone/>
              <a:defRPr sz="900"/>
            </a:lvl4pPr>
            <a:lvl5pPr marL="1826214" indent="0">
              <a:buNone/>
              <a:defRPr sz="900"/>
            </a:lvl5pPr>
            <a:lvl6pPr marL="2282771" indent="0">
              <a:buNone/>
              <a:defRPr sz="900"/>
            </a:lvl6pPr>
            <a:lvl7pPr marL="2739326" indent="0">
              <a:buNone/>
              <a:defRPr sz="900"/>
            </a:lvl7pPr>
            <a:lvl8pPr marL="3195867" indent="0">
              <a:buNone/>
              <a:defRPr sz="900"/>
            </a:lvl8pPr>
            <a:lvl9pPr marL="365242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11/18/17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5" y="6356415"/>
            <a:ext cx="3860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014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11/18/17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5" y="6356415"/>
            <a:ext cx="3860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8004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19" y="274654"/>
            <a:ext cx="274320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20" y="274654"/>
            <a:ext cx="8026401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11/18/17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5" y="6356415"/>
            <a:ext cx="3860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5469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5"/>
          <p:cNvSpPr>
            <a:spLocks noChangeArrowheads="1"/>
          </p:cNvSpPr>
          <p:nvPr userDrawn="1"/>
        </p:nvSpPr>
        <p:spPr bwMode="auto">
          <a:xfrm>
            <a:off x="11165420" y="6491290"/>
            <a:ext cx="806977" cy="384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94" tIns="45653" rIns="91294" bIns="45653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1851CE"/>
                </a:solidFill>
              </a:rPr>
              <a:t>S</a:t>
            </a:r>
            <a:r>
              <a:rPr lang="en-US" b="1" i="1" dirty="0">
                <a:solidFill>
                  <a:srgbClr val="E40701"/>
                </a:solidFill>
              </a:rPr>
              <a:t>A</a:t>
            </a:r>
            <a:r>
              <a:rPr lang="en-US" b="1" i="1" dirty="0">
                <a:solidFill>
                  <a:srgbClr val="EFBA00"/>
                </a:solidFill>
              </a:rPr>
              <a:t>L</a:t>
            </a:r>
            <a:r>
              <a:rPr lang="en-US" b="1" i="1" dirty="0">
                <a:solidFill>
                  <a:srgbClr val="1851CE"/>
                </a:solidFill>
              </a:rPr>
              <a:t>S</a:t>
            </a:r>
            <a:r>
              <a:rPr lang="en-US" b="1" i="1" dirty="0">
                <a:solidFill>
                  <a:srgbClr val="18A221"/>
                </a:solidFill>
              </a:rPr>
              <a:t>A</a:t>
            </a:r>
            <a:endParaRPr lang="en-US" dirty="0">
              <a:solidFill>
                <a:prstClr val="black"/>
              </a:solidFill>
              <a:latin typeface="Corbel" pitchFamily="34" charset="0"/>
            </a:endParaRPr>
          </a:p>
        </p:txBody>
      </p:sp>
      <p:pic>
        <p:nvPicPr>
          <p:cNvPr id="7" name="Picture 6" descr="350px-Zuoshangjia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5"/>
            <a:ext cx="2133601" cy="15407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6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8502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2801" y="6492933"/>
            <a:ext cx="2844800" cy="365125"/>
          </a:xfrm>
        </p:spPr>
        <p:txBody>
          <a:bodyPr/>
          <a:lstStyle/>
          <a:p>
            <a:fld id="{B3999606-967B-419A-9AEC-8752E61A74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12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90" y="4406944"/>
            <a:ext cx="103632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90" y="2906729"/>
            <a:ext cx="10363200" cy="1500187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565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10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96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2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8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4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9181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20"/>
            <a:ext cx="53848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599" y="1600220"/>
            <a:ext cx="53848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4768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8" indent="0">
              <a:buNone/>
              <a:defRPr sz="1900" b="1"/>
            </a:lvl2pPr>
            <a:lvl3pPr marL="913108" indent="0">
              <a:buNone/>
              <a:defRPr sz="1900" b="1"/>
            </a:lvl3pPr>
            <a:lvl4pPr marL="1369656" indent="0">
              <a:buNone/>
              <a:defRPr sz="1700" b="1"/>
            </a:lvl4pPr>
            <a:lvl5pPr marL="1826214" indent="0">
              <a:buNone/>
              <a:defRPr sz="1700" b="1"/>
            </a:lvl5pPr>
            <a:lvl6pPr marL="2282771" indent="0">
              <a:buNone/>
              <a:defRPr sz="1700" b="1"/>
            </a:lvl6pPr>
            <a:lvl7pPr marL="2739326" indent="0">
              <a:buNone/>
              <a:defRPr sz="1700" b="1"/>
            </a:lvl7pPr>
            <a:lvl8pPr marL="3195867" indent="0">
              <a:buNone/>
              <a:defRPr sz="1700" b="1"/>
            </a:lvl8pPr>
            <a:lvl9pPr marL="3652425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19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8" indent="0">
              <a:buNone/>
              <a:defRPr sz="1900" b="1"/>
            </a:lvl2pPr>
            <a:lvl3pPr marL="913108" indent="0">
              <a:buNone/>
              <a:defRPr sz="1900" b="1"/>
            </a:lvl3pPr>
            <a:lvl4pPr marL="1369656" indent="0">
              <a:buNone/>
              <a:defRPr sz="1700" b="1"/>
            </a:lvl4pPr>
            <a:lvl5pPr marL="1826214" indent="0">
              <a:buNone/>
              <a:defRPr sz="1700" b="1"/>
            </a:lvl5pPr>
            <a:lvl6pPr marL="2282771" indent="0">
              <a:buNone/>
              <a:defRPr sz="1700" b="1"/>
            </a:lvl6pPr>
            <a:lvl7pPr marL="2739326" indent="0">
              <a:buNone/>
              <a:defRPr sz="1700" b="1"/>
            </a:lvl7pPr>
            <a:lvl8pPr marL="3195867" indent="0">
              <a:buNone/>
              <a:defRPr sz="1700" b="1"/>
            </a:lvl8pPr>
            <a:lvl9pPr marL="3652425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19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919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8" indent="0">
              <a:buNone/>
              <a:defRPr sz="1900" b="1"/>
            </a:lvl2pPr>
            <a:lvl3pPr marL="913108" indent="0">
              <a:buNone/>
              <a:defRPr sz="1900" b="1"/>
            </a:lvl3pPr>
            <a:lvl4pPr marL="1369656" indent="0">
              <a:buNone/>
              <a:defRPr sz="1700" b="1"/>
            </a:lvl4pPr>
            <a:lvl5pPr marL="1826214" indent="0">
              <a:buNone/>
              <a:defRPr sz="1700" b="1"/>
            </a:lvl5pPr>
            <a:lvl6pPr marL="2282771" indent="0">
              <a:buNone/>
              <a:defRPr sz="1700" b="1"/>
            </a:lvl6pPr>
            <a:lvl7pPr marL="2739326" indent="0">
              <a:buNone/>
              <a:defRPr sz="1700" b="1"/>
            </a:lvl7pPr>
            <a:lvl8pPr marL="3195867" indent="0">
              <a:buNone/>
              <a:defRPr sz="1700" b="1"/>
            </a:lvl8pPr>
            <a:lvl9pPr marL="3652425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19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8" indent="0">
              <a:buNone/>
              <a:defRPr sz="1900" b="1"/>
            </a:lvl2pPr>
            <a:lvl3pPr marL="913108" indent="0">
              <a:buNone/>
              <a:defRPr sz="1900" b="1"/>
            </a:lvl3pPr>
            <a:lvl4pPr marL="1369656" indent="0">
              <a:buNone/>
              <a:defRPr sz="1700" b="1"/>
            </a:lvl4pPr>
            <a:lvl5pPr marL="1826214" indent="0">
              <a:buNone/>
              <a:defRPr sz="1700" b="1"/>
            </a:lvl5pPr>
            <a:lvl6pPr marL="2282771" indent="0">
              <a:buNone/>
              <a:defRPr sz="1700" b="1"/>
            </a:lvl6pPr>
            <a:lvl7pPr marL="2739326" indent="0">
              <a:buNone/>
              <a:defRPr sz="1700" b="1"/>
            </a:lvl7pPr>
            <a:lvl8pPr marL="3195867" indent="0">
              <a:buNone/>
              <a:defRPr sz="1700" b="1"/>
            </a:lvl8pPr>
            <a:lvl9pPr marL="3652425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4" cy="3951288"/>
          </a:xfrm>
        </p:spPr>
        <p:txBody>
          <a:bodyPr/>
          <a:lstStyle>
            <a:lvl1pPr>
              <a:defRPr sz="2400"/>
            </a:lvl1pPr>
            <a:lvl2pPr>
              <a:defRPr sz="19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F09C-060A-4CE5-8713-36A46B5F6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7CD5-4AA7-4122-9B44-C9727DFE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797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693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955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65"/>
            <a:ext cx="4011084" cy="1162050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6558" indent="0">
              <a:buNone/>
              <a:defRPr sz="1200"/>
            </a:lvl2pPr>
            <a:lvl3pPr marL="913108" indent="0">
              <a:buNone/>
              <a:defRPr sz="900"/>
            </a:lvl3pPr>
            <a:lvl4pPr marL="1369656" indent="0">
              <a:buNone/>
              <a:defRPr sz="900"/>
            </a:lvl4pPr>
            <a:lvl5pPr marL="1826214" indent="0">
              <a:buNone/>
              <a:defRPr sz="900"/>
            </a:lvl5pPr>
            <a:lvl6pPr marL="2282771" indent="0">
              <a:buNone/>
              <a:defRPr sz="900"/>
            </a:lvl6pPr>
            <a:lvl7pPr marL="2739326" indent="0">
              <a:buNone/>
              <a:defRPr sz="900"/>
            </a:lvl7pPr>
            <a:lvl8pPr marL="3195867" indent="0">
              <a:buNone/>
              <a:defRPr sz="900"/>
            </a:lvl8pPr>
            <a:lvl9pPr marL="365242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158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4"/>
            <a:ext cx="7315200" cy="4114800"/>
          </a:xfrm>
        </p:spPr>
        <p:txBody>
          <a:bodyPr/>
          <a:lstStyle>
            <a:lvl1pPr marL="0" indent="0">
              <a:buNone/>
              <a:defRPr sz="3300"/>
            </a:lvl1pPr>
            <a:lvl2pPr marL="456558" indent="0">
              <a:buNone/>
              <a:defRPr sz="2800"/>
            </a:lvl2pPr>
            <a:lvl3pPr marL="913108" indent="0">
              <a:buNone/>
              <a:defRPr sz="2400"/>
            </a:lvl3pPr>
            <a:lvl4pPr marL="1369656" indent="0">
              <a:buNone/>
              <a:defRPr sz="1900"/>
            </a:lvl4pPr>
            <a:lvl5pPr marL="1826214" indent="0">
              <a:buNone/>
              <a:defRPr sz="1900"/>
            </a:lvl5pPr>
            <a:lvl6pPr marL="2282771" indent="0">
              <a:buNone/>
              <a:defRPr sz="1900"/>
            </a:lvl6pPr>
            <a:lvl7pPr marL="2739326" indent="0">
              <a:buNone/>
              <a:defRPr sz="1900"/>
            </a:lvl7pPr>
            <a:lvl8pPr marL="3195867" indent="0">
              <a:buNone/>
              <a:defRPr sz="1900"/>
            </a:lvl8pPr>
            <a:lvl9pPr marL="3652425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58" indent="0">
              <a:buNone/>
              <a:defRPr sz="1200"/>
            </a:lvl2pPr>
            <a:lvl3pPr marL="913108" indent="0">
              <a:buNone/>
              <a:defRPr sz="900"/>
            </a:lvl3pPr>
            <a:lvl4pPr marL="1369656" indent="0">
              <a:buNone/>
              <a:defRPr sz="900"/>
            </a:lvl4pPr>
            <a:lvl5pPr marL="1826214" indent="0">
              <a:buNone/>
              <a:defRPr sz="900"/>
            </a:lvl5pPr>
            <a:lvl6pPr marL="2282771" indent="0">
              <a:buNone/>
              <a:defRPr sz="900"/>
            </a:lvl6pPr>
            <a:lvl7pPr marL="2739326" indent="0">
              <a:buNone/>
              <a:defRPr sz="900"/>
            </a:lvl7pPr>
            <a:lvl8pPr marL="3195867" indent="0">
              <a:buNone/>
              <a:defRPr sz="900"/>
            </a:lvl8pPr>
            <a:lvl9pPr marL="365242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6124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7549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19" y="274654"/>
            <a:ext cx="274320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20" y="274654"/>
            <a:ext cx="8026401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0148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68221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17405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DE35D-5DE1-42D1-8A19-07A3B10587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5AA4-2263-4643-89A5-42C2AD651D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6047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DE35D-5DE1-42D1-8A19-07A3B10587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5AA4-2263-4643-89A5-42C2AD651D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7894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DE35D-5DE1-42D1-8A19-07A3B10587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5AA4-2263-4643-89A5-42C2AD651D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846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F09C-060A-4CE5-8713-36A46B5F6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7CD5-4AA7-4122-9B44-C9727DFE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5394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DE35D-5DE1-42D1-8A19-07A3B10587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5AA4-2263-4643-89A5-42C2AD651D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4950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DE35D-5DE1-42D1-8A19-07A3B10587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5AA4-2263-4643-89A5-42C2AD651D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3668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DE35D-5DE1-42D1-8A19-07A3B10587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5AA4-2263-4643-89A5-42C2AD651D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775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DE35D-5DE1-42D1-8A19-07A3B10587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5AA4-2263-4643-89A5-42C2AD651D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7728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DE35D-5DE1-42D1-8A19-07A3B10587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5AA4-2263-4643-89A5-42C2AD651D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9653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DE35D-5DE1-42D1-8A19-07A3B10587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5AA4-2263-4643-89A5-42C2AD651D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0857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DE35D-5DE1-42D1-8A19-07A3B10587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5AA4-2263-4643-89A5-42C2AD651D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5309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DE35D-5DE1-42D1-8A19-07A3B10587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5AA4-2263-4643-89A5-42C2AD651D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2842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F09C-060A-4CE5-8713-36A46B5F6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7CD5-4AA7-4122-9B44-C9727DFE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23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35" y="-59561"/>
            <a:ext cx="1041685" cy="697712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551953" y="53266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300">
                <a:solidFill>
                  <a:srgbClr val="72A1A8"/>
                </a:solidFill>
                <a:latin typeface="Montserrat" charset="0"/>
                <a:ea typeface="Montserrat" charset="0"/>
                <a:cs typeface="Montserrat" charset="0"/>
              </a:rPr>
              <a:t>Solution</a:t>
            </a:r>
            <a:r>
              <a:rPr lang="en-US" altLang="en-US">
                <a:solidFill>
                  <a:srgbClr val="72A1A8"/>
                </a:solidFill>
                <a:latin typeface="Montserrat" charset="0"/>
                <a:ea typeface="Montserrat" charset="0"/>
                <a:cs typeface="Montserrat" charset="0"/>
              </a:rPr>
              <a:t/>
            </a:r>
            <a:br>
              <a:rPr lang="en-US" altLang="en-US">
                <a:solidFill>
                  <a:srgbClr val="72A1A8"/>
                </a:solidFill>
                <a:latin typeface="Montserrat" charset="0"/>
                <a:ea typeface="Montserrat" charset="0"/>
                <a:cs typeface="Montserrat" charset="0"/>
              </a:rPr>
            </a:br>
            <a:endParaRPr lang="x-none" altLang="en-US" sz="3200" dirty="0">
              <a:solidFill>
                <a:srgbClr val="72A1A8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/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35" y="-59561"/>
            <a:ext cx="1041685" cy="697712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5809753" y="0"/>
            <a:ext cx="6382246" cy="6858000"/>
          </a:xfrm>
          <a:prstGeom prst="rect">
            <a:avLst/>
          </a:prstGeom>
          <a:gradFill flip="none" rotWithShape="1">
            <a:gsLst>
              <a:gs pos="0">
                <a:srgbClr val="72A1A8">
                  <a:shade val="30000"/>
                  <a:satMod val="115000"/>
                </a:srgbClr>
              </a:gs>
              <a:gs pos="50000">
                <a:srgbClr val="72A1A8">
                  <a:shade val="67500"/>
                  <a:satMod val="115000"/>
                </a:srgbClr>
              </a:gs>
              <a:gs pos="100000">
                <a:srgbClr val="72A1A8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srgbClr val="72A1A8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35" y="-59561"/>
            <a:ext cx="1041685" cy="697712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0" y="273065"/>
            <a:ext cx="4011613" cy="1162050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7" y="273053"/>
            <a:ext cx="6815138" cy="585311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0" y="1435103"/>
            <a:ext cx="40116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6558" indent="0">
              <a:buNone/>
              <a:defRPr sz="1200"/>
            </a:lvl2pPr>
            <a:lvl3pPr marL="913108" indent="0">
              <a:buNone/>
              <a:defRPr sz="900"/>
            </a:lvl3pPr>
            <a:lvl4pPr marL="1369656" indent="0">
              <a:buNone/>
              <a:defRPr sz="900"/>
            </a:lvl4pPr>
            <a:lvl5pPr marL="1826214" indent="0">
              <a:buNone/>
              <a:defRPr sz="900"/>
            </a:lvl5pPr>
            <a:lvl6pPr marL="2282771" indent="0">
              <a:buNone/>
              <a:defRPr sz="900"/>
            </a:lvl6pPr>
            <a:lvl7pPr marL="2739326" indent="0">
              <a:buNone/>
              <a:defRPr sz="900"/>
            </a:lvl7pPr>
            <a:lvl8pPr marL="3195867" indent="0">
              <a:buNone/>
              <a:defRPr sz="900"/>
            </a:lvl8pPr>
            <a:lvl9pPr marL="365242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F09C-060A-4CE5-8713-36A46B5F6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7CD5-4AA7-4122-9B44-C9727DFE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1334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35" y="-59561"/>
            <a:ext cx="1041685" cy="697712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35" y="-59561"/>
            <a:ext cx="1041685" cy="697712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5809753" y="0"/>
            <a:ext cx="6382246" cy="6858000"/>
          </a:xfrm>
          <a:prstGeom prst="rect">
            <a:avLst/>
          </a:prstGeom>
          <a:gradFill flip="none" rotWithShape="1">
            <a:gsLst>
              <a:gs pos="0">
                <a:srgbClr val="72A1A8">
                  <a:shade val="30000"/>
                  <a:satMod val="115000"/>
                </a:srgbClr>
              </a:gs>
              <a:gs pos="50000">
                <a:srgbClr val="72A1A8">
                  <a:shade val="67500"/>
                  <a:satMod val="115000"/>
                </a:srgbClr>
              </a:gs>
              <a:gs pos="100000">
                <a:srgbClr val="72A1A8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srgbClr val="72A1A8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35" y="-59561"/>
            <a:ext cx="1041685" cy="697712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 userDrawn="1"/>
        </p:nvSpPr>
        <p:spPr>
          <a:xfrm>
            <a:off x="551953" y="53266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300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  <a:t>Problem</a:t>
            </a:r>
            <a:r>
              <a:rPr lang="en-US" altLang="en-US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  <a:t/>
            </a:r>
            <a:br>
              <a:rPr lang="en-US" altLang="en-US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</a:br>
            <a:endParaRPr lang="x-none" altLang="en-US" sz="3200" dirty="0">
              <a:solidFill>
                <a:srgbClr val="72A1A8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5809753" y="0"/>
            <a:ext cx="6382246" cy="6858000"/>
          </a:xfrm>
          <a:prstGeom prst="rect">
            <a:avLst/>
          </a:prstGeom>
          <a:gradFill flip="none" rotWithShape="1">
            <a:gsLst>
              <a:gs pos="0">
                <a:srgbClr val="72A1A8">
                  <a:shade val="30000"/>
                  <a:satMod val="115000"/>
                </a:srgbClr>
              </a:gs>
              <a:gs pos="50000">
                <a:srgbClr val="72A1A8">
                  <a:shade val="67500"/>
                  <a:satMod val="115000"/>
                </a:srgbClr>
              </a:gs>
              <a:gs pos="100000">
                <a:srgbClr val="72A1A8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srgbClr val="72A1A8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35" y="-59561"/>
            <a:ext cx="1041685" cy="697712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 userDrawn="1"/>
        </p:nvSpPr>
        <p:spPr>
          <a:xfrm>
            <a:off x="551953" y="53266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300" dirty="0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  <a:t>Result</a:t>
            </a:r>
            <a:r>
              <a:rPr lang="en-US" altLang="en-US" dirty="0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  <a:t/>
            </a:r>
            <a:br>
              <a:rPr lang="en-US" altLang="en-US" dirty="0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</a:br>
            <a:endParaRPr lang="x-none" altLang="en-US" sz="3200" dirty="0">
              <a:solidFill>
                <a:srgbClr val="72A1A8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9" y="4800601"/>
            <a:ext cx="7315200" cy="566738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9" y="612774"/>
            <a:ext cx="7315200" cy="4114800"/>
          </a:xfrm>
        </p:spPr>
        <p:txBody>
          <a:bodyPr/>
          <a:lstStyle>
            <a:lvl1pPr marL="0" indent="0">
              <a:buNone/>
              <a:defRPr sz="3300"/>
            </a:lvl1pPr>
            <a:lvl2pPr marL="456558" indent="0">
              <a:buNone/>
              <a:defRPr sz="2800"/>
            </a:lvl2pPr>
            <a:lvl3pPr marL="913108" indent="0">
              <a:buNone/>
              <a:defRPr sz="2400"/>
            </a:lvl3pPr>
            <a:lvl4pPr marL="1369656" indent="0">
              <a:buNone/>
              <a:defRPr sz="1900"/>
            </a:lvl4pPr>
            <a:lvl5pPr marL="1826214" indent="0">
              <a:buNone/>
              <a:defRPr sz="1900"/>
            </a:lvl5pPr>
            <a:lvl6pPr marL="2282771" indent="0">
              <a:buNone/>
              <a:defRPr sz="1900"/>
            </a:lvl6pPr>
            <a:lvl7pPr marL="2739326" indent="0">
              <a:buNone/>
              <a:defRPr sz="1900"/>
            </a:lvl7pPr>
            <a:lvl8pPr marL="3195867" indent="0">
              <a:buNone/>
              <a:defRPr sz="1900"/>
            </a:lvl8pPr>
            <a:lvl9pPr marL="3652425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9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58" indent="0">
              <a:buNone/>
              <a:defRPr sz="1200"/>
            </a:lvl2pPr>
            <a:lvl3pPr marL="913108" indent="0">
              <a:buNone/>
              <a:defRPr sz="900"/>
            </a:lvl3pPr>
            <a:lvl4pPr marL="1369656" indent="0">
              <a:buNone/>
              <a:defRPr sz="900"/>
            </a:lvl4pPr>
            <a:lvl5pPr marL="1826214" indent="0">
              <a:buNone/>
              <a:defRPr sz="900"/>
            </a:lvl5pPr>
            <a:lvl6pPr marL="2282771" indent="0">
              <a:buNone/>
              <a:defRPr sz="900"/>
            </a:lvl6pPr>
            <a:lvl7pPr marL="2739326" indent="0">
              <a:buNone/>
              <a:defRPr sz="900"/>
            </a:lvl7pPr>
            <a:lvl8pPr marL="3195867" indent="0">
              <a:buNone/>
              <a:defRPr sz="900"/>
            </a:lvl8pPr>
            <a:lvl9pPr marL="365242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F09C-060A-4CE5-8713-36A46B5F6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7CD5-4AA7-4122-9B44-C9727DFE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0922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5809753" y="0"/>
            <a:ext cx="6382246" cy="6858000"/>
          </a:xfrm>
          <a:prstGeom prst="rect">
            <a:avLst/>
          </a:prstGeom>
          <a:gradFill flip="none" rotWithShape="1">
            <a:gsLst>
              <a:gs pos="0">
                <a:srgbClr val="72A1A8">
                  <a:shade val="30000"/>
                  <a:satMod val="115000"/>
                </a:srgbClr>
              </a:gs>
              <a:gs pos="50000">
                <a:srgbClr val="72A1A8">
                  <a:shade val="67500"/>
                  <a:satMod val="115000"/>
                </a:srgbClr>
              </a:gs>
              <a:gs pos="100000">
                <a:srgbClr val="72A1A8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srgbClr val="72A1A8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35" y="-59561"/>
            <a:ext cx="1041685" cy="697712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551953" y="53266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300" dirty="0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  <a:t>Demo</a:t>
            </a:r>
            <a:r>
              <a:rPr lang="en-US" altLang="en-US" dirty="0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  <a:t/>
            </a:r>
            <a:br>
              <a:rPr lang="en-US" altLang="en-US" dirty="0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</a:br>
            <a:r>
              <a:rPr lang="en-US" altLang="en-US" sz="3200" dirty="0">
                <a:solidFill>
                  <a:srgbClr val="72A1A8"/>
                </a:solidFill>
                <a:latin typeface="Montserrat" charset="0"/>
                <a:ea typeface="Montserrat" charset="0"/>
                <a:cs typeface="Montserrat" charset="0"/>
              </a:rPr>
              <a:t>Dataset</a:t>
            </a:r>
            <a:endParaRPr lang="x-none" altLang="en-US" sz="3200" dirty="0">
              <a:solidFill>
                <a:srgbClr val="72A1A8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/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35" y="-59561"/>
            <a:ext cx="1041685" cy="6977121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19.xml"/><Relationship Id="rId14" Type="http://schemas.openxmlformats.org/officeDocument/2006/relationships/theme" Target="../theme/theme10.xml"/><Relationship Id="rId1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2.xml"/><Relationship Id="rId14" Type="http://schemas.openxmlformats.org/officeDocument/2006/relationships/theme" Target="../theme/theme11.xml"/><Relationship Id="rId1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5.xml"/><Relationship Id="rId14" Type="http://schemas.openxmlformats.org/officeDocument/2006/relationships/theme" Target="../theme/theme12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58.xml"/><Relationship Id="rId14" Type="http://schemas.openxmlformats.org/officeDocument/2006/relationships/theme" Target="../theme/theme13.xml"/><Relationship Id="rId1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2.xml"/><Relationship Id="rId8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5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9.xml"/><Relationship Id="rId12" Type="http://schemas.openxmlformats.org/officeDocument/2006/relationships/theme" Target="../theme/theme14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5.xml"/><Relationship Id="rId8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68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2.xml"/><Relationship Id="rId14" Type="http://schemas.openxmlformats.org/officeDocument/2006/relationships/theme" Target="../theme/theme15.xml"/><Relationship Id="rId1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6.xml"/><Relationship Id="rId8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79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3.xml"/><Relationship Id="rId12" Type="http://schemas.openxmlformats.org/officeDocument/2006/relationships/slideLayout" Target="../slideLayouts/slideLayout194.xml"/><Relationship Id="rId13" Type="http://schemas.openxmlformats.org/officeDocument/2006/relationships/theme" Target="../theme/theme16.xml"/><Relationship Id="rId1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89.xml"/><Relationship Id="rId8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92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5.xml"/><Relationship Id="rId12" Type="http://schemas.openxmlformats.org/officeDocument/2006/relationships/theme" Target="../theme/theme17.xml"/><Relationship Id="rId13" Type="http://schemas.openxmlformats.org/officeDocument/2006/relationships/image" Target="../media/image2.jpe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201.xml"/><Relationship Id="rId8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4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17.xml"/><Relationship Id="rId13" Type="http://schemas.openxmlformats.org/officeDocument/2006/relationships/slideLayout" Target="../slideLayouts/slideLayout218.xml"/><Relationship Id="rId14" Type="http://schemas.openxmlformats.org/officeDocument/2006/relationships/theme" Target="../theme/theme18.xml"/><Relationship Id="rId1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2.xml"/><Relationship Id="rId8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5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2.jpe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14" Type="http://schemas.openxmlformats.org/officeDocument/2006/relationships/image" Target="../media/image6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0.xml"/><Relationship Id="rId14" Type="http://schemas.openxmlformats.org/officeDocument/2006/relationships/theme" Target="../theme/theme7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3.xml"/><Relationship Id="rId14" Type="http://schemas.openxmlformats.org/officeDocument/2006/relationships/theme" Target="../theme/theme8.xml"/><Relationship Id="rId1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8.xml"/><Relationship Id="rId9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06.xml"/><Relationship Id="rId14" Type="http://schemas.openxmlformats.org/officeDocument/2006/relationships/theme" Target="../theme/theme9.xml"/><Relationship Id="rId1" Type="http://schemas.openxmlformats.org/officeDocument/2006/relationships/slideLayout" Target="../slideLayouts/slideLayout94.xml"/><Relationship Id="rId2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1"/>
          </a:xfrm>
          <a:prstGeom prst="rect">
            <a:avLst/>
          </a:prstGeom>
        </p:spPr>
        <p:txBody>
          <a:bodyPr vert="horz" lIns="91308" tIns="45660" rIns="91308" bIns="4566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20"/>
            <a:ext cx="10972800" cy="4525963"/>
          </a:xfrm>
          <a:prstGeom prst="rect">
            <a:avLst/>
          </a:prstGeom>
        </p:spPr>
        <p:txBody>
          <a:bodyPr vert="horz" lIns="91308" tIns="45660" rIns="91308" bIns="4566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vert="horz" lIns="91308" tIns="45660" rIns="91308" bIns="4566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AEF09C-060A-4CE5-8713-36A46B5F6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5" y="6356415"/>
            <a:ext cx="3860800" cy="365125"/>
          </a:xfrm>
          <a:prstGeom prst="rect">
            <a:avLst/>
          </a:prstGeom>
        </p:spPr>
        <p:txBody>
          <a:bodyPr vert="horz" lIns="91308" tIns="45660" rIns="91308" bIns="4566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vert="horz" lIns="91308" tIns="45660" rIns="91308" bIns="4566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F7CD5-4AA7-4122-9B44-C9727DFE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4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69"/>
          <a:stretch/>
        </p:blipFill>
        <p:spPr bwMode="auto">
          <a:xfrm>
            <a:off x="-20366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6117970" y="6613952"/>
            <a:ext cx="3076414" cy="244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8" tIns="45660" rIns="91308" bIns="45660" rtlCol="0" anchor="ctr"/>
          <a:lstStyle/>
          <a:p>
            <a:pPr algn="ctr"/>
            <a:r>
              <a:rPr lang="en-US" dirty="0" smtClean="0">
                <a:solidFill>
                  <a:schemeClr val="accent3">
                    <a:lumMod val="65000"/>
                  </a:schemeClr>
                </a:solidFill>
              </a:rPr>
              <a:t>HPC-ABDS</a:t>
            </a:r>
            <a:endParaRPr lang="en-US" dirty="0">
              <a:solidFill>
                <a:schemeClr val="accent3">
                  <a:lumMod val="65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041556" y="6613952"/>
            <a:ext cx="3076414" cy="244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8" tIns="45660" rIns="91308" bIns="45660" rtlCol="0" anchor="ctr"/>
          <a:lstStyle/>
          <a:p>
            <a:pPr algn="ctr"/>
            <a:r>
              <a:rPr lang="en-US" dirty="0" smtClean="0">
                <a:solidFill>
                  <a:schemeClr val="accent3">
                    <a:lumMod val="65000"/>
                  </a:schemeClr>
                </a:solidFill>
              </a:rPr>
              <a:t>Applications</a:t>
            </a:r>
            <a:endParaRPr lang="en-US" dirty="0">
              <a:solidFill>
                <a:schemeClr val="accent3">
                  <a:lumMod val="65000"/>
                </a:scheme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9194384" y="6613966"/>
            <a:ext cx="2968788" cy="24409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8" tIns="45660" rIns="91308" bIns="45660" rtlCol="0" anchor="ctr"/>
          <a:lstStyle/>
          <a:p>
            <a:pPr algn="ctr"/>
            <a:r>
              <a:rPr lang="en-US" dirty="0" smtClean="0">
                <a:solidFill>
                  <a:schemeClr val="accent3">
                    <a:lumMod val="65000"/>
                  </a:schemeClr>
                </a:solidFill>
              </a:rPr>
              <a:t>SPIDAL</a:t>
            </a:r>
            <a:endParaRPr lang="en-US" dirty="0">
              <a:solidFill>
                <a:schemeClr val="accent3">
                  <a:lumMod val="65000"/>
                </a:scheme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20360" y="6613954"/>
            <a:ext cx="3076414" cy="2441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8" tIns="45660" rIns="91308" bIns="45660"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Background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830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iming>
    <p:tnLst>
      <p:par>
        <p:cTn id="1" dur="indefinite" restart="never" nodeType="tmRoot"/>
      </p:par>
    </p:tnLst>
  </p:timing>
  <p:txStyles>
    <p:titleStyle>
      <a:lvl1pPr algn="ctr" defTabSz="913108" rtl="0" eaLnBrk="1" latinLnBrk="0" hangingPunct="1">
        <a:spcBef>
          <a:spcPct val="0"/>
        </a:spcBef>
        <a:buNone/>
        <a:defRPr sz="45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09" indent="-342409" algn="l" defTabSz="913108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41897" indent="-285348" algn="l" defTabSz="913108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1377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935" indent="-228279" algn="l" defTabSz="913108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492" indent="-228279" algn="l" defTabSz="913108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043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596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146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704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8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08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56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14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771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26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867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425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088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356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020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08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1"/>
          </a:xfrm>
          <a:prstGeom prst="rect">
            <a:avLst/>
          </a:prstGeom>
        </p:spPr>
        <p:txBody>
          <a:bodyPr vert="horz" lIns="91308" tIns="45660" rIns="91308" bIns="456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20"/>
            <a:ext cx="10972800" cy="4525963"/>
          </a:xfrm>
          <a:prstGeom prst="rect">
            <a:avLst/>
          </a:prstGeom>
        </p:spPr>
        <p:txBody>
          <a:bodyPr vert="horz" lIns="91308" tIns="45660" rIns="91308" bIns="456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vert="horz" lIns="91308" tIns="45660" rIns="91308" bIns="4566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34E1E9A-82D5-48D9-8DC5-12A701E299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5" y="6356415"/>
            <a:ext cx="3860800" cy="365125"/>
          </a:xfrm>
          <a:prstGeom prst="rect">
            <a:avLst/>
          </a:prstGeom>
        </p:spPr>
        <p:txBody>
          <a:bodyPr vert="horz" lIns="91308" tIns="45660" rIns="91308" bIns="4566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vert="horz" lIns="91308" tIns="45660" rIns="91308" bIns="4566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EC14B07-0702-486D-B77B-E48541059A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4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69"/>
          <a:stretch/>
        </p:blipFill>
        <p:spPr bwMode="auto">
          <a:xfrm>
            <a:off x="-20366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 userDrawn="1"/>
        </p:nvSpPr>
        <p:spPr>
          <a:xfrm>
            <a:off x="-18226" y="602087"/>
            <a:ext cx="3076414" cy="244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8" tIns="45660" rIns="91308" bIns="45660" rtlCol="0" anchor="ctr"/>
          <a:lstStyle/>
          <a:p>
            <a:pPr algn="ctr" defTabSz="914400"/>
            <a:r>
              <a:rPr lang="en-US" sz="1800" dirty="0">
                <a:solidFill>
                  <a:srgbClr val="9BBB59">
                    <a:lumMod val="65000"/>
                  </a:srgbClr>
                </a:solidFill>
              </a:rPr>
              <a:t>Background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3050024" y="602087"/>
            <a:ext cx="3076414" cy="244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8" tIns="45660" rIns="91308" bIns="45660" rtlCol="0" anchor="ctr"/>
          <a:lstStyle/>
          <a:p>
            <a:pPr algn="ctr" defTabSz="914400"/>
            <a:r>
              <a:rPr lang="en-US" sz="1800" dirty="0">
                <a:solidFill>
                  <a:srgbClr val="9BBB59">
                    <a:lumMod val="65000"/>
                  </a:srgbClr>
                </a:solidFill>
              </a:rPr>
              <a:t>Applications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9202852" y="602088"/>
            <a:ext cx="2968788" cy="24409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8" tIns="45660" rIns="91308" bIns="45660" rtlCol="0" anchor="ctr"/>
          <a:lstStyle/>
          <a:p>
            <a:pPr algn="ctr" defTabSz="914400"/>
            <a:r>
              <a:rPr lang="en-US" sz="1800" dirty="0">
                <a:solidFill>
                  <a:srgbClr val="9BBB59">
                    <a:lumMod val="65000"/>
                  </a:srgbClr>
                </a:solidFill>
              </a:rPr>
              <a:t>SPIDAL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6126438" y="602085"/>
            <a:ext cx="3076414" cy="2441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8" tIns="45660" rIns="91308" bIns="45660" rtlCol="0" anchor="ctr"/>
          <a:lstStyle/>
          <a:p>
            <a:pPr algn="ctr" defTabSz="914400"/>
            <a:r>
              <a:rPr lang="en-US" sz="1800" dirty="0">
                <a:solidFill>
                  <a:prstClr val="black"/>
                </a:solidFill>
              </a:rPr>
              <a:t>HPC-ABDS</a:t>
            </a:r>
          </a:p>
        </p:txBody>
      </p:sp>
    </p:spTree>
    <p:extLst>
      <p:ext uri="{BB962C8B-B14F-4D97-AF65-F5344CB8AC3E}">
        <p14:creationId xmlns:p14="http://schemas.microsoft.com/office/powerpoint/2010/main" val="5905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p:txStyles>
    <p:titleStyle>
      <a:lvl1pPr algn="ctr" defTabSz="913108" rtl="0" eaLnBrk="1" latinLnBrk="0" hangingPunct="1"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09" indent="-342409" algn="l" defTabSz="913108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41897" indent="-285348" algn="l" defTabSz="91310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77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935" indent="-228279" algn="l" defTabSz="913108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492" indent="-228279" algn="l" defTabSz="913108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043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596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146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704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8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08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56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14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771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26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867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425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745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931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7199"/>
            <a:ext cx="10972800" cy="1143001"/>
          </a:xfrm>
          <a:prstGeom prst="rect">
            <a:avLst/>
          </a:prstGeom>
        </p:spPr>
        <p:txBody>
          <a:bodyPr vert="horz" lIns="91308" tIns="45660" rIns="91308" bIns="4566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22454"/>
            <a:ext cx="10972800" cy="4525963"/>
          </a:xfrm>
          <a:prstGeom prst="rect">
            <a:avLst/>
          </a:prstGeom>
        </p:spPr>
        <p:txBody>
          <a:bodyPr vert="horz" lIns="91308" tIns="45660" rIns="91308" bIns="456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26" name="Picture 2" descr="C:\Users\yangruan\Documents\Research Assistant\MicroSoft External  Research\footer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15"/>
            <a:ext cx="12192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yangruan\Documents\Research Assistant\MicroSoft External  Research\DES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385" y="4072"/>
            <a:ext cx="3556001" cy="42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yangruan\Documents\Research Assistant\MicroSoft External  Research\microsoft-banner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61"/>
          <a:stretch/>
        </p:blipFill>
        <p:spPr bwMode="auto">
          <a:xfrm>
            <a:off x="0" y="1"/>
            <a:ext cx="1312984" cy="43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om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6447544"/>
            <a:ext cx="1244599" cy="25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35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txStyles>
    <p:titleStyle>
      <a:lvl1pPr algn="ctr" defTabSz="913108" rtl="0" eaLnBrk="1" latinLnBrk="0" hangingPunct="1"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09" indent="-342409" algn="l" defTabSz="913108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41897" indent="-285348" algn="l" defTabSz="91310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77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935" indent="-228279" algn="l" defTabSz="913108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492" indent="-228279" algn="l" defTabSz="913108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043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596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146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704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8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08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56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14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771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26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867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425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68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  <p:sldLayoutId id="2147483991" r:id="rId12"/>
    <p:sldLayoutId id="214748399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1"/>
          </a:xfrm>
          <a:prstGeom prst="rect">
            <a:avLst/>
          </a:prstGeom>
        </p:spPr>
        <p:txBody>
          <a:bodyPr vert="horz" lIns="91308" tIns="45660" rIns="91308" bIns="4566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20"/>
            <a:ext cx="10972800" cy="4525963"/>
          </a:xfrm>
          <a:prstGeom prst="rect">
            <a:avLst/>
          </a:prstGeom>
        </p:spPr>
        <p:txBody>
          <a:bodyPr vert="horz" lIns="91308" tIns="45660" rIns="91308" bIns="4566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vert="horz" lIns="91308" tIns="45660" rIns="91308" bIns="4566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E1E9A-82D5-48D9-8DC5-12A701E29959}" type="datetimeFigureOut">
              <a:rPr lang="en-US" smtClean="0"/>
              <a:t>11/18/17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5" y="6356415"/>
            <a:ext cx="3860800" cy="365125"/>
          </a:xfrm>
          <a:prstGeom prst="rect">
            <a:avLst/>
          </a:prstGeom>
        </p:spPr>
        <p:txBody>
          <a:bodyPr vert="horz" lIns="91308" tIns="45660" rIns="91308" bIns="4566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vert="horz" lIns="91308" tIns="45660" rIns="91308" bIns="4566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14B07-0702-486D-B77B-E48541059A6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4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69"/>
          <a:stretch/>
        </p:blipFill>
        <p:spPr bwMode="auto">
          <a:xfrm>
            <a:off x="-20366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 userDrawn="1"/>
        </p:nvSpPr>
        <p:spPr>
          <a:xfrm>
            <a:off x="-18226" y="602087"/>
            <a:ext cx="3076414" cy="244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8" tIns="45660" rIns="91308" bIns="45660" rtlCol="0" anchor="ctr"/>
          <a:lstStyle/>
          <a:p>
            <a:pPr algn="ctr"/>
            <a:r>
              <a:rPr lang="en-US" dirty="0" smtClean="0">
                <a:solidFill>
                  <a:schemeClr val="accent3">
                    <a:lumMod val="65000"/>
                  </a:schemeClr>
                </a:solidFill>
              </a:rPr>
              <a:t>Background</a:t>
            </a:r>
            <a:endParaRPr lang="en-US" dirty="0">
              <a:solidFill>
                <a:schemeClr val="accent3">
                  <a:lumMod val="65000"/>
                </a:schemeClr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3050024" y="602087"/>
            <a:ext cx="3076414" cy="244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8" tIns="45660" rIns="91308" bIns="45660" rtlCol="0" anchor="ctr"/>
          <a:lstStyle/>
          <a:p>
            <a:pPr algn="ctr"/>
            <a:r>
              <a:rPr lang="en-US" dirty="0" smtClean="0">
                <a:solidFill>
                  <a:schemeClr val="accent3">
                    <a:lumMod val="65000"/>
                  </a:schemeClr>
                </a:solidFill>
              </a:rPr>
              <a:t>Applications</a:t>
            </a:r>
            <a:endParaRPr lang="en-US" dirty="0">
              <a:solidFill>
                <a:schemeClr val="accent3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9202852" y="602088"/>
            <a:ext cx="2968788" cy="24409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8" tIns="45660" rIns="91308" bIns="45660" rtlCol="0" anchor="ctr"/>
          <a:lstStyle/>
          <a:p>
            <a:pPr algn="ctr"/>
            <a:r>
              <a:rPr lang="en-US" dirty="0" smtClean="0">
                <a:solidFill>
                  <a:schemeClr val="accent3">
                    <a:lumMod val="65000"/>
                  </a:schemeClr>
                </a:solidFill>
              </a:rPr>
              <a:t>SPIDAL</a:t>
            </a:r>
            <a:endParaRPr lang="en-US" dirty="0">
              <a:solidFill>
                <a:schemeClr val="accent3">
                  <a:lumMod val="65000"/>
                </a:schemeClr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6126438" y="602085"/>
            <a:ext cx="3076414" cy="2441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8" tIns="45660" rIns="91308" bIns="45660"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HPC-ABDS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5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iming>
    <p:tnLst>
      <p:par>
        <p:cTn id="1" dur="indefinite" restart="never" nodeType="tmRoot"/>
      </p:par>
    </p:tnLst>
  </p:timing>
  <p:txStyles>
    <p:titleStyle>
      <a:lvl1pPr algn="ctr" defTabSz="913108" rtl="0" eaLnBrk="1" latinLnBrk="0" hangingPunct="1"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09" indent="-342409" algn="l" defTabSz="913108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41897" indent="-285348" algn="l" defTabSz="91310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77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935" indent="-228279" algn="l" defTabSz="913108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492" indent="-228279" algn="l" defTabSz="913108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043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596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146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704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8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08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56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14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771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26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867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425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1"/>
          </a:xfrm>
          <a:prstGeom prst="rect">
            <a:avLst/>
          </a:prstGeom>
        </p:spPr>
        <p:txBody>
          <a:bodyPr vert="horz" lIns="91308" tIns="45660" rIns="91308" bIns="4566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20"/>
            <a:ext cx="10972800" cy="4525963"/>
          </a:xfrm>
          <a:prstGeom prst="rect">
            <a:avLst/>
          </a:prstGeom>
        </p:spPr>
        <p:txBody>
          <a:bodyPr vert="horz" lIns="91308" tIns="45660" rIns="91308" bIns="4566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vert="horz" lIns="91308" tIns="45660" rIns="91308" bIns="4566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AE5E1-0BBD-4765-AC05-DAB5DCD34C70}" type="datetimeFigureOut">
              <a:rPr lang="en-US" smtClean="0"/>
              <a:t>11/18/17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5" y="6356415"/>
            <a:ext cx="3860800" cy="365125"/>
          </a:xfrm>
          <a:prstGeom prst="rect">
            <a:avLst/>
          </a:prstGeom>
        </p:spPr>
        <p:txBody>
          <a:bodyPr vert="horz" lIns="91308" tIns="45660" rIns="91308" bIns="4566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vert="horz" lIns="91308" tIns="45660" rIns="91308" bIns="4566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88DFD-7D10-4239-9CE9-6DCE44F4F86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4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6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 userDrawn="1"/>
        </p:nvSpPr>
        <p:spPr>
          <a:xfrm>
            <a:off x="6045203" y="602087"/>
            <a:ext cx="3076414" cy="244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8" tIns="45660" rIns="91308" bIns="45660" rtlCol="0" anchor="ctr"/>
          <a:lstStyle/>
          <a:p>
            <a:pPr algn="ctr"/>
            <a:r>
              <a:rPr lang="en-US" dirty="0" smtClean="0">
                <a:solidFill>
                  <a:schemeClr val="accent3">
                    <a:lumMod val="65000"/>
                  </a:schemeClr>
                </a:solidFill>
              </a:rPr>
              <a:t>HPC-ABDS</a:t>
            </a:r>
            <a:endParaRPr lang="en-US" dirty="0">
              <a:solidFill>
                <a:schemeClr val="accent3">
                  <a:lumMod val="65000"/>
                </a:scheme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968789" y="602089"/>
            <a:ext cx="3076414" cy="244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8" tIns="45660" rIns="91308" bIns="45660" rtlCol="0" anchor="ctr"/>
          <a:lstStyle/>
          <a:p>
            <a:pPr algn="ctr"/>
            <a:r>
              <a:rPr lang="en-US" dirty="0" smtClean="0">
                <a:solidFill>
                  <a:schemeClr val="accent3">
                    <a:lumMod val="65000"/>
                  </a:schemeClr>
                </a:solidFill>
              </a:rPr>
              <a:t>Applications</a:t>
            </a:r>
            <a:endParaRPr lang="en-US" dirty="0">
              <a:solidFill>
                <a:schemeClr val="accent3">
                  <a:lumMod val="65000"/>
                </a:schemeClr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1" y="602088"/>
            <a:ext cx="2968788" cy="24409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8" tIns="45660" rIns="91308" bIns="45660" rtlCol="0" anchor="ctr"/>
          <a:lstStyle/>
          <a:p>
            <a:pPr algn="ctr"/>
            <a:r>
              <a:rPr lang="en-US" dirty="0" smtClean="0">
                <a:solidFill>
                  <a:schemeClr val="accent3">
                    <a:lumMod val="65000"/>
                  </a:schemeClr>
                </a:solidFill>
              </a:rPr>
              <a:t>Background</a:t>
            </a:r>
            <a:endParaRPr lang="en-US" dirty="0">
              <a:solidFill>
                <a:schemeClr val="accent3">
                  <a:lumMod val="65000"/>
                </a:schemeClr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9115590" y="607717"/>
            <a:ext cx="3076414" cy="2441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8" tIns="45660" rIns="91308" bIns="45660"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SPIDAL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448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iming>
    <p:tnLst>
      <p:par>
        <p:cTn id="1" dur="indefinite" restart="never" nodeType="tmRoot"/>
      </p:par>
    </p:tnLst>
  </p:timing>
  <p:txStyles>
    <p:titleStyle>
      <a:lvl1pPr algn="ctr" defTabSz="913108" rtl="0" eaLnBrk="1" latinLnBrk="0" hangingPunct="1"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09" indent="-342409" algn="l" defTabSz="913108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41897" indent="-285348" algn="l" defTabSz="91310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77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935" indent="-228279" algn="l" defTabSz="913108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492" indent="-228279" algn="l" defTabSz="913108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043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596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146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704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8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08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56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14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771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26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867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425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7199"/>
            <a:ext cx="10972800" cy="1143001"/>
          </a:xfrm>
          <a:prstGeom prst="rect">
            <a:avLst/>
          </a:prstGeom>
        </p:spPr>
        <p:txBody>
          <a:bodyPr vert="horz" lIns="91308" tIns="45660" rIns="91308" bIns="4566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22454"/>
            <a:ext cx="10972800" cy="4525963"/>
          </a:xfrm>
          <a:prstGeom prst="rect">
            <a:avLst/>
          </a:prstGeom>
        </p:spPr>
        <p:txBody>
          <a:bodyPr vert="horz" lIns="91308" tIns="45660" rIns="91308" bIns="4566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6" name="Picture 2" descr="C:\Users\yangruan\Documents\Research Assistant\MicroSoft External  Research\footer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15"/>
            <a:ext cx="12192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yangruan\Documents\Research Assistant\MicroSoft External  Research\DES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385" y="4072"/>
            <a:ext cx="3556001" cy="42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yangruan\Documents\Research Assistant\MicroSoft External  Research\microsoft-banner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61"/>
          <a:stretch/>
        </p:blipFill>
        <p:spPr bwMode="auto">
          <a:xfrm>
            <a:off x="0" y="1"/>
            <a:ext cx="1312984" cy="43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om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6447544"/>
            <a:ext cx="1244599" cy="25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196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defTabSz="913108" rtl="0" eaLnBrk="1" latinLnBrk="0" hangingPunct="1"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09" indent="-342409" algn="l" defTabSz="913108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41897" indent="-285348" algn="l" defTabSz="91310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77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935" indent="-228279" algn="l" defTabSz="913108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492" indent="-228279" algn="l" defTabSz="913108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043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596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146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704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8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08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56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14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771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26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867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425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1"/>
          </a:xfrm>
          <a:prstGeom prst="rect">
            <a:avLst/>
          </a:prstGeom>
        </p:spPr>
        <p:txBody>
          <a:bodyPr vert="horz" lIns="91308" tIns="45660" rIns="91308" bIns="4566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20"/>
            <a:ext cx="10972800" cy="4525963"/>
          </a:xfrm>
          <a:prstGeom prst="rect">
            <a:avLst/>
          </a:prstGeom>
        </p:spPr>
        <p:txBody>
          <a:bodyPr vert="horz" lIns="91308" tIns="45660" rIns="91308" bIns="4566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07"/>
            <a:ext cx="2844800" cy="365125"/>
          </a:xfrm>
          <a:prstGeom prst="rect">
            <a:avLst/>
          </a:prstGeom>
        </p:spPr>
        <p:txBody>
          <a:bodyPr vert="horz" lIns="91308" tIns="45660" rIns="91308" bIns="4566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5" y="6356407"/>
            <a:ext cx="3860800" cy="365125"/>
          </a:xfrm>
          <a:prstGeom prst="rect">
            <a:avLst/>
          </a:prstGeom>
        </p:spPr>
        <p:txBody>
          <a:bodyPr vert="horz" lIns="91308" tIns="45660" rIns="91308" bIns="4566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07"/>
            <a:ext cx="2844800" cy="365125"/>
          </a:xfrm>
          <a:prstGeom prst="rect">
            <a:avLst/>
          </a:prstGeom>
        </p:spPr>
        <p:txBody>
          <a:bodyPr vert="horz" lIns="91308" tIns="45660" rIns="91308" bIns="4566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350px-Zuoshangjiao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15"/>
            <a:ext cx="2133601" cy="1540764"/>
          </a:xfrm>
          <a:prstGeom prst="rect">
            <a:avLst/>
          </a:prstGeom>
        </p:spPr>
      </p:pic>
      <p:sp>
        <p:nvSpPr>
          <p:cNvPr id="8" name="Rectangle 25"/>
          <p:cNvSpPr>
            <a:spLocks noChangeArrowheads="1"/>
          </p:cNvSpPr>
          <p:nvPr/>
        </p:nvSpPr>
        <p:spPr bwMode="auto">
          <a:xfrm>
            <a:off x="11165420" y="6491290"/>
            <a:ext cx="806977" cy="384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94" tIns="45653" rIns="91294" bIns="45653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1851CE"/>
                </a:solidFill>
              </a:rPr>
              <a:t>S</a:t>
            </a:r>
            <a:r>
              <a:rPr lang="en-US" b="1" i="1" dirty="0">
                <a:solidFill>
                  <a:srgbClr val="E40701"/>
                </a:solidFill>
              </a:rPr>
              <a:t>A</a:t>
            </a:r>
            <a:r>
              <a:rPr lang="en-US" b="1" i="1" dirty="0">
                <a:solidFill>
                  <a:srgbClr val="EFBA00"/>
                </a:solidFill>
              </a:rPr>
              <a:t>L</a:t>
            </a:r>
            <a:r>
              <a:rPr lang="en-US" b="1" i="1" dirty="0">
                <a:solidFill>
                  <a:srgbClr val="1851CE"/>
                </a:solidFill>
              </a:rPr>
              <a:t>S</a:t>
            </a:r>
            <a:r>
              <a:rPr lang="en-US" b="1" i="1" dirty="0">
                <a:solidFill>
                  <a:srgbClr val="18A221"/>
                </a:solidFill>
              </a:rPr>
              <a:t>A</a:t>
            </a:r>
            <a:endParaRPr lang="en-US" dirty="0">
              <a:solidFill>
                <a:prstClr val="black"/>
              </a:solidFill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918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92" r:id="rId12"/>
  </p:sldLayoutIdLst>
  <p:txStyles>
    <p:titleStyle>
      <a:lvl1pPr algn="ctr" defTabSz="913108" rtl="0" eaLnBrk="1" latinLnBrk="0" hangingPunct="1"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09" indent="-342409" algn="l" defTabSz="913108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41897" indent="-285348" algn="l" defTabSz="91310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77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935" indent="-228279" algn="l" defTabSz="913108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492" indent="-228279" algn="l" defTabSz="913108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043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596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146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704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8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08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56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14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771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26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867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425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A7DE35D-5DE1-42D1-8A19-07A3B10587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075AA4-2263-4643-89A5-42C2AD651D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302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50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17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226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1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74.xml"/><Relationship Id="rId2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8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tiff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emf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36.png"/><Relationship Id="rId5" Type="http://schemas.openxmlformats.org/officeDocument/2006/relationships/image" Target="../media/image45.emf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4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4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4" Type="http://schemas.openxmlformats.org/officeDocument/2006/relationships/image" Target="../media/image360.png"/><Relationship Id="rId5" Type="http://schemas.openxmlformats.org/officeDocument/2006/relationships/image" Target="../media/image400.png"/><Relationship Id="rId6" Type="http://schemas.openxmlformats.org/officeDocument/2006/relationships/image" Target="../media/image430.png"/><Relationship Id="rId7" Type="http://schemas.openxmlformats.org/officeDocument/2006/relationships/image" Target="../media/image440.png"/><Relationship Id="rId8" Type="http://schemas.openxmlformats.org/officeDocument/2006/relationships/image" Target="../media/image45.png"/><Relationship Id="rId9" Type="http://schemas.openxmlformats.org/officeDocument/2006/relationships/image" Target="../media/image54.emf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20" Type="http://schemas.openxmlformats.org/officeDocument/2006/relationships/image" Target="../media/image260.png"/><Relationship Id="rId21" Type="http://schemas.openxmlformats.org/officeDocument/2006/relationships/image" Target="../media/image270.png"/><Relationship Id="rId22" Type="http://schemas.openxmlformats.org/officeDocument/2006/relationships/image" Target="../media/image60.png"/><Relationship Id="rId23" Type="http://schemas.openxmlformats.org/officeDocument/2006/relationships/image" Target="../media/image61.png"/><Relationship Id="rId24" Type="http://schemas.openxmlformats.org/officeDocument/2006/relationships/image" Target="../media/image300.png"/><Relationship Id="rId25" Type="http://schemas.openxmlformats.org/officeDocument/2006/relationships/image" Target="../media/image310.png"/><Relationship Id="rId26" Type="http://schemas.openxmlformats.org/officeDocument/2006/relationships/image" Target="../media/image320.png"/><Relationship Id="rId27" Type="http://schemas.openxmlformats.org/officeDocument/2006/relationships/image" Target="../media/image330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180.png"/><Relationship Id="rId13" Type="http://schemas.openxmlformats.org/officeDocument/2006/relationships/image" Target="../media/image190.png"/><Relationship Id="rId14" Type="http://schemas.openxmlformats.org/officeDocument/2006/relationships/image" Target="../media/image56.png"/><Relationship Id="rId15" Type="http://schemas.openxmlformats.org/officeDocument/2006/relationships/image" Target="../media/image57.png"/><Relationship Id="rId16" Type="http://schemas.openxmlformats.org/officeDocument/2006/relationships/image" Target="../media/image220.png"/><Relationship Id="rId17" Type="http://schemas.openxmlformats.org/officeDocument/2006/relationships/image" Target="../media/image230.png"/><Relationship Id="rId18" Type="http://schemas.openxmlformats.org/officeDocument/2006/relationships/image" Target="../media/image58.png"/><Relationship Id="rId19" Type="http://schemas.openxmlformats.org/officeDocument/2006/relationships/image" Target="../media/image59.png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500.png"/><Relationship Id="rId3" Type="http://schemas.openxmlformats.org/officeDocument/2006/relationships/image" Target="../media/image90.png"/><Relationship Id="rId4" Type="http://schemas.openxmlformats.org/officeDocument/2006/relationships/image" Target="../media/image510.png"/><Relationship Id="rId5" Type="http://schemas.openxmlformats.org/officeDocument/2006/relationships/image" Target="../media/image110.png"/><Relationship Id="rId6" Type="http://schemas.openxmlformats.org/officeDocument/2006/relationships/image" Target="../media/image520.png"/><Relationship Id="rId7" Type="http://schemas.openxmlformats.org/officeDocument/2006/relationships/image" Target="../media/image530.png"/><Relationship Id="rId8" Type="http://schemas.openxmlformats.org/officeDocument/2006/relationships/image" Target="../media/image14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4" Type="http://schemas.openxmlformats.org/officeDocument/2006/relationships/image" Target="../media/image56.tiff"/><Relationship Id="rId5" Type="http://schemas.openxmlformats.org/officeDocument/2006/relationships/image" Target="../media/image321.png"/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35.tiff"/><Relationship Id="rId1" Type="http://schemas.openxmlformats.org/officeDocument/2006/relationships/slideLayout" Target="../slideLayouts/slideLayout51.xml"/><Relationship Id="rId2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emf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Relationship Id="rId2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5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153.xml"/><Relationship Id="rId2" Type="http://schemas.openxmlformats.org/officeDocument/2006/relationships/notesSlide" Target="../notesSlides/notesSlide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Relationship Id="rId2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Relationship Id="rId2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1.xml"/><Relationship Id="rId2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random.pdf" TargetMode="External"/><Relationship Id="rId4" Type="http://schemas.openxmlformats.org/officeDocument/2006/relationships/image" Target="../media/image72.jpeg"/><Relationship Id="rId1" Type="http://schemas.openxmlformats.org/officeDocument/2006/relationships/slideLayout" Target="../slideLayouts/slideLayout198.xml"/><Relationship Id="rId2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emf"/><Relationship Id="rId1" Type="http://schemas.openxmlformats.org/officeDocument/2006/relationships/slideLayout" Target="../slideLayouts/slideLayout199.xml"/><Relationship Id="rId2" Type="http://schemas.openxmlformats.org/officeDocument/2006/relationships/notesSlide" Target="../notesSlides/notesSlide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0.xml"/><Relationship Id="rId4" Type="http://schemas.openxmlformats.org/officeDocument/2006/relationships/image" Target="../media/image7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png"/><Relationship Id="rId9" Type="http://schemas.openxmlformats.org/officeDocument/2006/relationships/image" Target="../media/image83.png"/><Relationship Id="rId10" Type="http://schemas.openxmlformats.org/officeDocument/2006/relationships/image" Target="../media/image84.png"/><Relationship Id="rId1" Type="http://schemas.openxmlformats.org/officeDocument/2006/relationships/slideLayout" Target="../slideLayouts/slideLayout177.xml"/><Relationship Id="rId2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177.xml"/><Relationship Id="rId2" Type="http://schemas.openxmlformats.org/officeDocument/2006/relationships/hyperlink" Target="https://dexterrules.github.io/SC-Demo-17/SC-Demo.html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3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544" y="190095"/>
            <a:ext cx="12757637" cy="2387600"/>
          </a:xfrm>
        </p:spPr>
        <p:txBody>
          <a:bodyPr>
            <a:normAutofit/>
          </a:bodyPr>
          <a:lstStyle/>
          <a:p>
            <a:r>
              <a:rPr lang="en-US" altLang="en-US" sz="4400" b="1" dirty="0" smtClean="0">
                <a:solidFill>
                  <a:srgbClr val="72A1A8"/>
                </a:solidFill>
                <a:latin typeface="+mn-lt"/>
                <a:ea typeface="Montserrat" charset="0"/>
                <a:cs typeface="Montserrat" charset="0"/>
                <a:sym typeface="+mn-ea"/>
              </a:rPr>
              <a:t>Harp-DAAL:</a:t>
            </a:r>
            <a:r>
              <a:rPr lang="x-none" altLang="en-US" sz="4400" b="1" dirty="0" smtClean="0">
                <a:solidFill>
                  <a:srgbClr val="72A1A8"/>
                </a:solidFill>
                <a:latin typeface="+mn-lt"/>
                <a:ea typeface="Montserrat" charset="0"/>
                <a:cs typeface="Montserrat" charset="0"/>
                <a:sym typeface="+mn-ea"/>
              </a:rPr>
              <a:t> </a:t>
            </a:r>
            <a:r>
              <a:rPr lang="en-US" altLang="en-US" sz="4400" b="1" dirty="0" smtClean="0">
                <a:solidFill>
                  <a:srgbClr val="72A1A8"/>
                </a:solidFill>
                <a:latin typeface="+mn-lt"/>
                <a:ea typeface="Montserrat" charset="0"/>
                <a:cs typeface="Montserrat" charset="0"/>
                <a:sym typeface="+mn-ea"/>
              </a:rPr>
              <a:t>A Next Generation Platform for </a:t>
            </a:r>
            <a:r>
              <a:rPr lang="en-US" altLang="en-US" sz="4400" b="1" dirty="0">
                <a:solidFill>
                  <a:srgbClr val="72A1A8"/>
                </a:solidFill>
                <a:latin typeface="+mn-lt"/>
                <a:ea typeface="Montserrat" charset="0"/>
                <a:cs typeface="Montserrat" charset="0"/>
                <a:sym typeface="+mn-ea"/>
              </a:rPr>
              <a:t/>
            </a:r>
            <a:br>
              <a:rPr lang="en-US" altLang="en-US" sz="4400" b="1" dirty="0">
                <a:solidFill>
                  <a:srgbClr val="72A1A8"/>
                </a:solidFill>
                <a:latin typeface="+mn-lt"/>
                <a:ea typeface="Montserrat" charset="0"/>
                <a:cs typeface="Montserrat" charset="0"/>
                <a:sym typeface="+mn-ea"/>
              </a:rPr>
            </a:br>
            <a:r>
              <a:rPr lang="en-US" altLang="en-US" sz="4400" b="1" dirty="0">
                <a:solidFill>
                  <a:srgbClr val="72A1A8"/>
                </a:solidFill>
                <a:latin typeface="+mn-lt"/>
                <a:ea typeface="Montserrat" charset="0"/>
                <a:cs typeface="Montserrat" charset="0"/>
                <a:sym typeface="+mn-ea"/>
              </a:rPr>
              <a:t>High Performance </a:t>
            </a:r>
            <a:r>
              <a:rPr lang="en-US" altLang="en-US" sz="4400" b="1" dirty="0" smtClean="0">
                <a:solidFill>
                  <a:srgbClr val="72A1A8"/>
                </a:solidFill>
                <a:latin typeface="+mn-lt"/>
                <a:ea typeface="Montserrat" charset="0"/>
                <a:cs typeface="Montserrat" charset="0"/>
                <a:sym typeface="+mn-ea"/>
              </a:rPr>
              <a:t>Machine </a:t>
            </a:r>
            <a:r>
              <a:rPr lang="en-US" altLang="en-US" sz="4400" b="1" dirty="0">
                <a:solidFill>
                  <a:srgbClr val="72A1A8"/>
                </a:solidFill>
                <a:latin typeface="+mn-lt"/>
                <a:ea typeface="Montserrat" charset="0"/>
                <a:cs typeface="Montserrat" charset="0"/>
                <a:sym typeface="+mn-ea"/>
              </a:rPr>
              <a:t>Learning</a:t>
            </a:r>
            <a:endParaRPr lang="x-none" altLang="en-US" sz="4400" b="1" dirty="0">
              <a:solidFill>
                <a:srgbClr val="72A1A8"/>
              </a:solidFill>
              <a:latin typeface="+mn-lt"/>
              <a:ea typeface="Montserrat" charset="0"/>
              <a:cs typeface="Montserrat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7457" y="3203744"/>
            <a:ext cx="9144000" cy="997809"/>
          </a:xfrm>
        </p:spPr>
        <p:txBody>
          <a:bodyPr/>
          <a:lstStyle/>
          <a:p>
            <a:r>
              <a:rPr lang="en-US" altLang="en-US" dirty="0" smtClean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  <a:sym typeface="+mn-ea"/>
              </a:rPr>
              <a:t>SC’17, Denver Colorado</a:t>
            </a:r>
          </a:p>
          <a:p>
            <a:r>
              <a:rPr lang="en-US" altLang="en-US" dirty="0" smtClean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  <a:sym typeface="+mn-ea"/>
              </a:rPr>
              <a:t>November 15, 2017</a:t>
            </a:r>
          </a:p>
          <a:p>
            <a:endParaRPr lang="x-none" altLang="en-US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171961" y="4513555"/>
            <a:ext cx="12192000" cy="3617782"/>
          </a:xfrm>
          <a:prstGeom prst="rect">
            <a:avLst/>
          </a:prstGeom>
        </p:spPr>
        <p:txBody>
          <a:bodyPr vert="horz" lIns="91308" tIns="45660" rIns="91308" bIns="45660" rtlCol="0">
            <a:normAutofit/>
          </a:bodyPr>
          <a:lstStyle/>
          <a:p>
            <a:pPr algn="ctr" defTabSz="914400">
              <a:spcBef>
                <a:spcPct val="20000"/>
              </a:spcBef>
              <a:defRPr/>
            </a:pPr>
            <a:r>
              <a:rPr lang="en-US" sz="2400" dirty="0" smtClean="0">
                <a:solidFill>
                  <a:prstClr val="white"/>
                </a:solidFill>
                <a:cs typeface="Times New Roman" pitchFamily="18" charset="0"/>
              </a:rPr>
              <a:t>Judy </a:t>
            </a:r>
            <a:r>
              <a:rPr lang="en-US" sz="2400" dirty="0" err="1">
                <a:solidFill>
                  <a:prstClr val="white"/>
                </a:solidFill>
                <a:cs typeface="Times New Roman" pitchFamily="18" charset="0"/>
              </a:rPr>
              <a:t>Qiu</a:t>
            </a:r>
            <a:endParaRPr lang="en-US" sz="2400" dirty="0">
              <a:solidFill>
                <a:prstClr val="white"/>
              </a:solidFill>
              <a:cs typeface="Times New Roman" pitchFamily="18" charset="0"/>
            </a:endParaRPr>
          </a:p>
          <a:p>
            <a:pPr algn="ctr" defTabSz="914400">
              <a:spcBef>
                <a:spcPct val="20000"/>
              </a:spcBef>
              <a:defRPr/>
            </a:pPr>
            <a:endParaRPr lang="en-US" sz="2400" kern="0" dirty="0" smtClean="0">
              <a:solidFill>
                <a:prstClr val="white"/>
              </a:solidFill>
              <a:cs typeface="Times New Roman" pitchFamily="18" charset="0"/>
            </a:endParaRPr>
          </a:p>
          <a:p>
            <a:pPr algn="ctr" defTabSz="914400">
              <a:spcBef>
                <a:spcPct val="20000"/>
              </a:spcBef>
              <a:defRPr/>
            </a:pPr>
            <a:r>
              <a:rPr lang="en-US" sz="2400" kern="0" dirty="0" smtClean="0">
                <a:solidFill>
                  <a:prstClr val="white"/>
                </a:solidFill>
                <a:cs typeface="Times New Roman" pitchFamily="18" charset="0"/>
              </a:rPr>
              <a:t>Intelligent Systems Engineering </a:t>
            </a:r>
            <a:r>
              <a:rPr lang="en-US" sz="2400" kern="0" dirty="0">
                <a:solidFill>
                  <a:prstClr val="white"/>
                </a:solidFill>
                <a:cs typeface="Times New Roman" pitchFamily="18" charset="0"/>
              </a:rPr>
              <a:t>Department, Indiana University</a:t>
            </a:r>
          </a:p>
          <a:p>
            <a:pPr algn="ctr" defTabSz="914400"/>
            <a:r>
              <a:rPr lang="en-US" sz="2400" kern="0" dirty="0" smtClean="0">
                <a:solidFill>
                  <a:prstClr val="white"/>
                </a:solidFill>
                <a:cs typeface="Times New Roman" pitchFamily="18" charset="0"/>
              </a:rPr>
              <a:t>Email</a:t>
            </a:r>
            <a:r>
              <a:rPr lang="en-US" sz="2400" kern="0" dirty="0">
                <a:solidFill>
                  <a:prstClr val="white"/>
                </a:solidFill>
                <a:cs typeface="Times New Roman" pitchFamily="18" charset="0"/>
              </a:rPr>
              <a:t>: xqiu@indiana.edu</a:t>
            </a:r>
          </a:p>
          <a:p>
            <a:pPr defTabSz="914400"/>
            <a:r>
              <a:rPr lang="en-US" sz="2000" kern="0" dirty="0">
                <a:solidFill>
                  <a:prstClr val="white"/>
                </a:solidFill>
                <a:cs typeface="Times New Roman" pitchFamily="18" charset="0"/>
              </a:rPr>
              <a:t> </a:t>
            </a:r>
          </a:p>
          <a:p>
            <a:pPr algn="ctr" defTabSz="914400">
              <a:spcBef>
                <a:spcPct val="20000"/>
              </a:spcBef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44" y="1124053"/>
            <a:ext cx="1259857" cy="186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6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4066" y="1618250"/>
            <a:ext cx="5187151" cy="417298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>
                <a:latin typeface="Montserrat" charset="0"/>
                <a:ea typeface="Montserrat" charset="0"/>
                <a:cs typeface="Montserrat" charset="0"/>
              </a:rPr>
              <a:t>Intel® DAAL is an open-source project that provides:</a:t>
            </a:r>
          </a:p>
          <a:p>
            <a:pPr>
              <a:spcBef>
                <a:spcPts val="1800"/>
              </a:spcBef>
            </a:pPr>
            <a:r>
              <a:rPr lang="en-US" sz="2600" dirty="0">
                <a:latin typeface="Montserrat" charset="0"/>
                <a:ea typeface="Montserrat" charset="0"/>
                <a:cs typeface="Montserrat" charset="0"/>
              </a:rPr>
              <a:t>Algorithms Kernels to Users</a:t>
            </a:r>
          </a:p>
          <a:p>
            <a:pPr marL="640080" lvl="2"/>
            <a:r>
              <a:rPr lang="en-US" dirty="0">
                <a:latin typeface="Montserrat" charset="0"/>
                <a:ea typeface="Montserrat" charset="0"/>
                <a:cs typeface="Montserrat" charset="0"/>
              </a:rPr>
              <a:t>Batch Mode (Single Node)</a:t>
            </a:r>
          </a:p>
          <a:p>
            <a:pPr marL="640080" lvl="2"/>
            <a:r>
              <a:rPr lang="en-US" b="1" dirty="0">
                <a:solidFill>
                  <a:srgbClr val="C00000"/>
                </a:solidFill>
                <a:latin typeface="Montserrat" charset="0"/>
                <a:ea typeface="Montserrat" charset="0"/>
                <a:cs typeface="Montserrat" charset="0"/>
              </a:rPr>
              <a:t>Distributed Mode (multi nodes)</a:t>
            </a:r>
          </a:p>
          <a:p>
            <a:pPr marL="640080" lvl="2"/>
            <a:r>
              <a:rPr lang="en-US" dirty="0">
                <a:latin typeface="Montserrat" charset="0"/>
                <a:ea typeface="Montserrat" charset="0"/>
                <a:cs typeface="Montserrat" charset="0"/>
              </a:rPr>
              <a:t>Streaming Mode (single node)</a:t>
            </a:r>
          </a:p>
          <a:p>
            <a:pPr>
              <a:spcBef>
                <a:spcPts val="1800"/>
              </a:spcBef>
            </a:pPr>
            <a:r>
              <a:rPr lang="en-US" sz="2600" dirty="0">
                <a:latin typeface="Montserrat" charset="0"/>
                <a:ea typeface="Montserrat" charset="0"/>
                <a:cs typeface="Montserrat" charset="0"/>
              </a:rPr>
              <a:t>Data Management &amp; APIs to Developers</a:t>
            </a:r>
          </a:p>
          <a:p>
            <a:pPr marL="640080" lvl="2"/>
            <a:r>
              <a:rPr lang="en-US" dirty="0">
                <a:latin typeface="Montserrat" charset="0"/>
                <a:ea typeface="Montserrat" charset="0"/>
                <a:cs typeface="Montserrat" charset="0"/>
              </a:rPr>
              <a:t>Data structure, e.g., Table, Map, etc.</a:t>
            </a:r>
          </a:p>
          <a:p>
            <a:pPr marL="640080" lvl="2"/>
            <a:r>
              <a:rPr lang="en-US" dirty="0">
                <a:latin typeface="Montserrat" charset="0"/>
                <a:ea typeface="Montserrat" charset="0"/>
                <a:cs typeface="Montserrat" charset="0"/>
              </a:rPr>
              <a:t>HPC Kernels and Tools: MKL, TBB, etc.</a:t>
            </a:r>
          </a:p>
          <a:p>
            <a:pPr marL="640080" lvl="2"/>
            <a:r>
              <a:rPr lang="en-US" dirty="0">
                <a:latin typeface="Montserrat" charset="0"/>
                <a:ea typeface="Montserrat" charset="0"/>
                <a:cs typeface="Montserrat" charset="0"/>
              </a:rPr>
              <a:t>Hardware Support: Compiler</a:t>
            </a:r>
          </a:p>
          <a:p>
            <a:endParaRPr lang="en-US" dirty="0"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2" y="-1"/>
            <a:ext cx="12220576" cy="850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294821" y="1193126"/>
            <a:ext cx="2807593" cy="281645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698617" y="3846797"/>
            <a:ext cx="2807593" cy="2816455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244443" y="1193126"/>
            <a:ext cx="2807593" cy="28164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5512" y="1690081"/>
            <a:ext cx="2598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Data management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47355" y="1679356"/>
            <a:ext cx="1804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Algorithms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24240" y="4413924"/>
            <a:ext cx="1804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Services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1177" y="2118925"/>
            <a:ext cx="23891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Data sources</a:t>
            </a:r>
          </a:p>
          <a:p>
            <a:r>
              <a:rPr lang="en-US" sz="1400" dirty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Data dictionaries</a:t>
            </a:r>
          </a:p>
          <a:p>
            <a:r>
              <a:rPr lang="en-US" sz="1400" dirty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Data model</a:t>
            </a:r>
          </a:p>
          <a:p>
            <a:r>
              <a:rPr lang="en-US" sz="1400" dirty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Numeric tables and matrices</a:t>
            </a:r>
          </a:p>
          <a:p>
            <a:r>
              <a:rPr lang="en-US" sz="1400" dirty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Compression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29115" y="2206246"/>
            <a:ext cx="15583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Analysis</a:t>
            </a:r>
          </a:p>
          <a:p>
            <a:r>
              <a:rPr lang="en-US" sz="1400" dirty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Training</a:t>
            </a:r>
          </a:p>
          <a:p>
            <a:r>
              <a:rPr lang="en-US" sz="1400" dirty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Prediction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92091" y="4947604"/>
            <a:ext cx="20527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Memory allocation</a:t>
            </a:r>
          </a:p>
          <a:p>
            <a:r>
              <a:rPr lang="en-US" sz="1400" dirty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Error handling</a:t>
            </a:r>
          </a:p>
          <a:p>
            <a:r>
              <a:rPr lang="en-US" sz="1400" dirty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Collections</a:t>
            </a:r>
          </a:p>
          <a:p>
            <a:r>
              <a:rPr lang="en-US" sz="1400" dirty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Shared pointers</a:t>
            </a:r>
          </a:p>
        </p:txBody>
      </p:sp>
    </p:spTree>
    <p:extLst>
      <p:ext uri="{BB962C8B-B14F-4D97-AF65-F5344CB8AC3E}">
        <p14:creationId xmlns:p14="http://schemas.microsoft.com/office/powerpoint/2010/main" val="91786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" y="1113136"/>
            <a:ext cx="5620813" cy="42718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49004" y="976500"/>
            <a:ext cx="40733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800" dirty="0">
                <a:solidFill>
                  <a:prstClr val="white"/>
                </a:solidFill>
              </a:rPr>
              <a:t>HPC-ABDS is Cloud-HPC interoperable software with the performance of HPC (High Performance Computing) and the rich functionality of the commodity Apache Big Data Stack. This concept is illustrated by Harp-DAAL.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49004" y="2992495"/>
            <a:ext cx="44083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 charset="0"/>
              <a:buChar char="•"/>
            </a:pPr>
            <a:r>
              <a:rPr lang="en-US" sz="1800" dirty="0">
                <a:solidFill>
                  <a:prstClr val="white"/>
                </a:solidFill>
              </a:rPr>
              <a:t>High Level Usability: Python Interface, well documented and packaged modules</a:t>
            </a:r>
          </a:p>
          <a:p>
            <a:pPr marL="285750" indent="-285750" defTabSz="914400">
              <a:buFont typeface="Arial" charset="0"/>
              <a:buChar char="•"/>
            </a:pPr>
            <a:endParaRPr lang="en-US" sz="1800" dirty="0">
              <a:solidFill>
                <a:prstClr val="white"/>
              </a:solidFill>
            </a:endParaRPr>
          </a:p>
          <a:p>
            <a:pPr marL="285750" indent="-285750" defTabSz="914400">
              <a:buFont typeface="Arial" charset="0"/>
              <a:buChar char="•"/>
            </a:pPr>
            <a:r>
              <a:rPr lang="en-US" sz="1800" dirty="0">
                <a:solidFill>
                  <a:prstClr val="white"/>
                </a:solidFill>
              </a:rPr>
              <a:t>Middle Level Data-Centric Abstractions: Computation Model and optimized communication patterns </a:t>
            </a:r>
          </a:p>
          <a:p>
            <a:pPr marL="285750" indent="-285750" defTabSz="914400">
              <a:buFont typeface="Arial" charset="0"/>
              <a:buChar char="•"/>
            </a:pPr>
            <a:endParaRPr lang="en-US" sz="1800" dirty="0">
              <a:solidFill>
                <a:prstClr val="white"/>
              </a:solidFill>
            </a:endParaRPr>
          </a:p>
          <a:p>
            <a:pPr marL="285750" indent="-285750" defTabSz="914400">
              <a:buFont typeface="Arial" charset="0"/>
              <a:buChar char="•"/>
            </a:pPr>
            <a:r>
              <a:rPr lang="en-US" sz="1800" dirty="0">
                <a:solidFill>
                  <a:prstClr val="white"/>
                </a:solidFill>
              </a:rPr>
              <a:t>Low Level optimized for Performance: HPC kernels Intel® DAAL and advanced hardware </a:t>
            </a:r>
            <a:r>
              <a:rPr lang="en-US" sz="1800">
                <a:solidFill>
                  <a:prstClr val="white"/>
                </a:solidFill>
              </a:rPr>
              <a:t>platforms  such </a:t>
            </a:r>
            <a:r>
              <a:rPr lang="en-US" sz="1800" dirty="0">
                <a:solidFill>
                  <a:prstClr val="white"/>
                </a:solidFill>
              </a:rPr>
              <a:t>as Xeon and Xeon Phi</a:t>
            </a:r>
          </a:p>
        </p:txBody>
      </p:sp>
      <p:sp>
        <p:nvSpPr>
          <p:cNvPr id="2" name="Rectangle 1"/>
          <p:cNvSpPr/>
          <p:nvPr/>
        </p:nvSpPr>
        <p:spPr>
          <a:xfrm>
            <a:off x="296187" y="5742935"/>
            <a:ext cx="270433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altLang="en-US" sz="4400" dirty="0">
                <a:solidFill>
                  <a:srgbClr val="72A1A8"/>
                </a:solidFill>
                <a:latin typeface="Montserrat" charset="0"/>
                <a:ea typeface="Montserrat" charset="0"/>
                <a:cs typeface="Montserrat" charset="0"/>
              </a:rPr>
              <a:t>Harp-DAAL</a:t>
            </a:r>
          </a:p>
          <a:p>
            <a:pPr defTabSz="914400"/>
            <a:endParaRPr lang="en-US" sz="4400" dirty="0">
              <a:solidFill>
                <a:srgbClr val="72A1A8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35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15662" y="58427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300" dirty="0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  <a:t>Collective</a:t>
            </a:r>
            <a:r>
              <a:rPr lang="en-US" altLang="en-US" dirty="0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  <a:t/>
            </a:r>
            <a:br>
              <a:rPr lang="en-US" altLang="en-US" dirty="0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</a:br>
            <a:endParaRPr lang="x-none" altLang="en-US" sz="3200" dirty="0">
              <a:solidFill>
                <a:srgbClr val="72A1A8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D5C0770-D19E-4327-A969-0BC645E6D687}"/>
              </a:ext>
            </a:extLst>
          </p:cNvPr>
          <p:cNvSpPr/>
          <p:nvPr/>
        </p:nvSpPr>
        <p:spPr>
          <a:xfrm>
            <a:off x="6348614" y="2147197"/>
            <a:ext cx="1645920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Montserrat" charset="0"/>
              </a:rPr>
              <a:t>allreduce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Montserrat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43CF6F5-3D45-4095-AB71-6580F4AF1E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923" y="902641"/>
            <a:ext cx="2853302" cy="1113088"/>
          </a:xfrm>
          <a:prstGeom prst="rect">
            <a:avLst/>
          </a:prstGeom>
          <a:solidFill>
            <a:srgbClr val="263338"/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E24CBF3-3D88-4173-A406-A4767979BD11}"/>
              </a:ext>
            </a:extLst>
          </p:cNvPr>
          <p:cNvSpPr/>
          <p:nvPr/>
        </p:nvSpPr>
        <p:spPr>
          <a:xfrm>
            <a:off x="3346204" y="2135781"/>
            <a:ext cx="1645920" cy="5400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Montserrat" charset="0"/>
              </a:rPr>
              <a:t>reduce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0B6C9A1-14C7-4489-AC51-1E5827B8D0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8" y="902641"/>
            <a:ext cx="2701082" cy="1113088"/>
          </a:xfrm>
          <a:prstGeom prst="rect">
            <a:avLst/>
          </a:prstGeom>
          <a:solidFill>
            <a:srgbClr val="507A80"/>
          </a:solidFill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445DB97-7501-4A27-A54B-C8E4972018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24" y="902641"/>
            <a:ext cx="2493051" cy="1062389"/>
          </a:xfrm>
          <a:prstGeom prst="rect">
            <a:avLst/>
          </a:prstGeom>
          <a:solidFill>
            <a:srgbClr val="507A80"/>
          </a:solidFill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3C65504-FD08-4185-AD17-9987BCFCCE47}"/>
              </a:ext>
            </a:extLst>
          </p:cNvPr>
          <p:cNvSpPr/>
          <p:nvPr/>
        </p:nvSpPr>
        <p:spPr>
          <a:xfrm>
            <a:off x="9749825" y="5094649"/>
            <a:ext cx="1645920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Montserrat" charset="0"/>
              </a:rPr>
              <a:t>rotate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F596A56-DA0D-406C-8E19-691F854B0C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056" y="3123305"/>
            <a:ext cx="2759458" cy="167432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9E7F4A9-4158-423B-A97D-9EDE0DA5EF8E}"/>
              </a:ext>
            </a:extLst>
          </p:cNvPr>
          <p:cNvSpPr/>
          <p:nvPr/>
        </p:nvSpPr>
        <p:spPr>
          <a:xfrm>
            <a:off x="5346856" y="5131997"/>
            <a:ext cx="1645920" cy="598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Montserrat" charset="0"/>
              </a:rPr>
              <a:t>push &amp; pull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FB06AB5-8DF0-40F8-961D-6A16248B9C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795" y="3154760"/>
            <a:ext cx="2754245" cy="20232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DA163D0-BDCD-4C2B-81C3-7177CFC0AA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614" y="3123304"/>
            <a:ext cx="2740868" cy="205470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46610BC-C160-462C-AC05-EC46767DA0DA}"/>
              </a:ext>
            </a:extLst>
          </p:cNvPr>
          <p:cNvSpPr/>
          <p:nvPr/>
        </p:nvSpPr>
        <p:spPr>
          <a:xfrm>
            <a:off x="9578195" y="2265099"/>
            <a:ext cx="1645920" cy="5826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Montserrat" charset="0"/>
              </a:rPr>
              <a:t>allgather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Montserrat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E3F84C2-CD9E-4F65-B77E-36CCD70093A5}"/>
              </a:ext>
            </a:extLst>
          </p:cNvPr>
          <p:cNvSpPr/>
          <p:nvPr/>
        </p:nvSpPr>
        <p:spPr>
          <a:xfrm>
            <a:off x="551585" y="5117256"/>
            <a:ext cx="1645920" cy="5826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Montserrat" charset="0"/>
              </a:rPr>
              <a:t>regroup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96AB789-B951-4D7D-BE1B-592A02406E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8" y="3128467"/>
            <a:ext cx="3227886" cy="20385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02CF49D-B9E2-4C93-8E37-1BA3263651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796" y="827135"/>
            <a:ext cx="3102718" cy="159438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CE7A705-DBCB-4655-BC46-1F316AC29864}"/>
              </a:ext>
            </a:extLst>
          </p:cNvPr>
          <p:cNvSpPr/>
          <p:nvPr/>
        </p:nvSpPr>
        <p:spPr>
          <a:xfrm>
            <a:off x="551585" y="2135782"/>
            <a:ext cx="1645920" cy="5400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Montserrat" charset="0"/>
              </a:rPr>
              <a:t>broadcast</a:t>
            </a:r>
          </a:p>
        </p:txBody>
      </p:sp>
    </p:spTree>
    <p:extLst>
      <p:ext uri="{BB962C8B-B14F-4D97-AF65-F5344CB8AC3E}">
        <p14:creationId xmlns:p14="http://schemas.microsoft.com/office/powerpoint/2010/main" val="10498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4" y="587235"/>
            <a:ext cx="11461897" cy="41573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942C237-CBDB-4B65-8BF5-5393FA175F5E}"/>
              </a:ext>
            </a:extLst>
          </p:cNvPr>
          <p:cNvGrpSpPr/>
          <p:nvPr/>
        </p:nvGrpSpPr>
        <p:grpSpPr>
          <a:xfrm>
            <a:off x="205929" y="4744565"/>
            <a:ext cx="11588469" cy="1569660"/>
            <a:chOff x="223993" y="4266954"/>
            <a:chExt cx="11588469" cy="1569660"/>
          </a:xfrm>
        </p:grpSpPr>
        <p:sp>
          <p:nvSpPr>
            <p:cNvPr id="5" name="TextBox 4"/>
            <p:cNvSpPr txBox="1"/>
            <p:nvPr/>
          </p:nvSpPr>
          <p:spPr>
            <a:xfrm>
              <a:off x="223993" y="4266954"/>
              <a:ext cx="42555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Datasets: 5 million points, 10 thousand centroids, 10 feature dimensions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to 20 nodes</a:t>
              </a:r>
              <a:r>
                <a:rPr kumimoji="0" lang="en-US" sz="1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of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Intel KNL7250 processors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Harp-DAAL has 15x speedups over Spark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MLlib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186999" y="4266954"/>
              <a:ext cx="366245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Datasets: 500K or 1 million data points of feature dimension 300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Running on single KNL 7250 (Harp-DAAL) vs. single K80 GPU (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PyTorch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Harp-DAAL achieves 3x to 6x speedups  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894731" y="4266954"/>
              <a:ext cx="391773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Datasets: Twitter with 44 million vertices, 2 billion edges, subgraph templates of 10</a:t>
              </a:r>
              <a:r>
                <a:rPr kumimoji="0" lang="en-US" sz="1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to 12 vertices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 nodes of Intel Xeon E5 2670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Harp-DAAL has 2x to 5x speedups over state-of-the-art MPI-Fascia solution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197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551116" y="0"/>
            <a:ext cx="12743116" cy="6870032"/>
            <a:chOff x="-551116" y="0"/>
            <a:chExt cx="12743116" cy="6870032"/>
          </a:xfrm>
        </p:grpSpPr>
        <p:sp>
          <p:nvSpPr>
            <p:cNvPr id="3" name="Content Placeholder 3"/>
            <p:cNvSpPr txBox="1">
              <a:spLocks/>
            </p:cNvSpPr>
            <p:nvPr/>
          </p:nvSpPr>
          <p:spPr>
            <a:xfrm>
              <a:off x="8560800" y="1444715"/>
              <a:ext cx="3153146" cy="4172989"/>
            </a:xfrm>
            <a:prstGeom prst="rect">
              <a:avLst/>
            </a:prstGeom>
          </p:spPr>
          <p:txBody>
            <a:bodyPr>
              <a:normAutofit fontScale="25000" lnSpcReduction="20000"/>
            </a:bodyPr>
            <a:lstStyle>
              <a:lvl1pPr marL="342409" indent="-342409" algn="l" defTabSz="913108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1897" indent="-285348" algn="l" defTabSz="913108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1377" indent="-228279" algn="l" defTabSz="913108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97935" indent="-228279" algn="l" defTabSz="913108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4492" indent="-228279" algn="l" defTabSz="913108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1043" indent="-228279" algn="l" defTabSz="913108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7596" indent="-228279" algn="l" defTabSz="913108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4146" indent="-228279" algn="l" defTabSz="913108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0704" indent="-228279" algn="l" defTabSz="913108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US" sz="5600" dirty="0"/>
                <a:t>Source codes became available on </a:t>
              </a:r>
              <a:r>
                <a:rPr lang="en-US" sz="5600" dirty="0" err="1"/>
                <a:t>Github</a:t>
              </a:r>
              <a:r>
                <a:rPr lang="en-US" sz="5600" dirty="0"/>
                <a:t> in February, 2017.</a:t>
              </a:r>
            </a:p>
            <a:p>
              <a:pPr marL="228600" indent="-228600">
                <a:spcBef>
                  <a:spcPts val="1800"/>
                </a:spcBef>
              </a:pPr>
              <a:r>
                <a:rPr lang="en-US" sz="5600" dirty="0"/>
                <a:t>Harp-DAAL follows the same standard of DAAL’s original codes</a:t>
              </a:r>
            </a:p>
            <a:p>
              <a:pPr marL="228600" indent="-228600">
                <a:spcBef>
                  <a:spcPts val="1800"/>
                </a:spcBef>
              </a:pPr>
              <a:r>
                <a:rPr lang="en-US" sz="5600" dirty="0"/>
                <a:t>Twelve Applications </a:t>
              </a:r>
            </a:p>
            <a:p>
              <a:pPr marL="517525" lvl="1" indent="-276225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en-US" sz="5600" dirty="0"/>
                <a:t>Harp-DAAL Kmeans </a:t>
              </a:r>
            </a:p>
            <a:p>
              <a:pPr marL="517525" lvl="1" indent="-276225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en-US" sz="5600" dirty="0"/>
                <a:t>Harp-DAAL MF-SGD </a:t>
              </a:r>
            </a:p>
            <a:p>
              <a:pPr marL="517525" lvl="1" indent="-276225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en-US" sz="5600" dirty="0"/>
                <a:t>Harp-DAAL MF-ALS</a:t>
              </a:r>
            </a:p>
            <a:p>
              <a:pPr marL="517525" lvl="1" indent="-276225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en-US" sz="5600" dirty="0"/>
                <a:t>Harp-DAAL SVD</a:t>
              </a:r>
            </a:p>
            <a:p>
              <a:pPr marL="517525" lvl="1" indent="-276225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en-US" sz="5600" dirty="0"/>
                <a:t>Harp-DAAL PCA</a:t>
              </a:r>
            </a:p>
            <a:p>
              <a:pPr marL="517525" lvl="1" indent="-276225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en-US" sz="5600" dirty="0"/>
                <a:t>Harp-DAAL Neural Networks</a:t>
              </a:r>
            </a:p>
            <a:p>
              <a:pPr marL="517525" lvl="1" indent="-276225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en-US" sz="5600" dirty="0"/>
                <a:t>Harp-DAAL Naïve Bayes</a:t>
              </a:r>
            </a:p>
            <a:p>
              <a:pPr marL="517525" lvl="1" indent="-276225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en-US" sz="5600" dirty="0"/>
                <a:t>Harp-DAAL Linear Regression</a:t>
              </a:r>
            </a:p>
            <a:p>
              <a:pPr marL="517525" lvl="1" indent="-276225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en-US" sz="5600" dirty="0"/>
                <a:t>Harp-DAAL Ridge Regression</a:t>
              </a:r>
            </a:p>
            <a:p>
              <a:pPr marL="517525" lvl="1" indent="-276225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en-US" sz="5600" dirty="0"/>
                <a:t>Harp-DAAL  QR Decomposition</a:t>
              </a:r>
            </a:p>
            <a:p>
              <a:pPr marL="517525" lvl="1" indent="-276225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en-US" sz="5600" dirty="0"/>
                <a:t>Harp-DAAL Low Order Moments</a:t>
              </a:r>
            </a:p>
            <a:p>
              <a:pPr marL="517525" lvl="1" indent="-276225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en-US" sz="5600" dirty="0"/>
                <a:t>Harp-DAAL Covariance</a:t>
              </a:r>
            </a:p>
            <a:p>
              <a:endParaRPr lang="en-US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504412"/>
              <a:ext cx="8560800" cy="4841745"/>
            </a:xfrm>
            <a:prstGeom prst="rect">
              <a:avLst/>
            </a:prstGeom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704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6346157"/>
              <a:ext cx="12191999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3388093" y="714813"/>
              <a:ext cx="5172707" cy="78959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" name="Title 1"/>
            <p:cNvSpPr txBox="1">
              <a:spLocks/>
            </p:cNvSpPr>
            <p:nvPr/>
          </p:nvSpPr>
          <p:spPr>
            <a:xfrm>
              <a:off x="-551116" y="725365"/>
              <a:ext cx="9400674" cy="62072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3108" rtl="0" eaLnBrk="1" latinLnBrk="0" hangingPunct="1"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dirty="0"/>
                <a:t>Harp-DAAL: Prototype and Production Code</a:t>
              </a:r>
            </a:p>
            <a:p>
              <a:r>
                <a:rPr lang="en-US" sz="2400" dirty="0"/>
                <a:t> </a:t>
              </a:r>
              <a:r>
                <a:rPr lang="en-US" sz="2800" dirty="0"/>
                <a:t/>
              </a:r>
              <a:br>
                <a:rPr lang="en-US" sz="2800" dirty="0"/>
              </a:br>
              <a:endParaRPr lang="en-US" sz="28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97687" y="1109612"/>
              <a:ext cx="45117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0066CC"/>
                  </a:solidFill>
                </a:rPr>
                <a:t>Available at https://dsc-spidal.github.io/harp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720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401467" y="451412"/>
          <a:ext cx="11333747" cy="627465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1973178"/>
                <a:gridCol w="1964822"/>
                <a:gridCol w="2305168"/>
                <a:gridCol w="1974399"/>
                <a:gridCol w="1387305"/>
                <a:gridCol w="1728875"/>
              </a:tblGrid>
              <a:tr h="240246">
                <a:tc>
                  <a:txBody>
                    <a:bodyPr/>
                    <a:lstStyle/>
                    <a:p>
                      <a:pPr marL="324485" marR="206375" indent="-1187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Algorithm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24485" marR="206375" indent="-1187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Category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24485" marR="206375" indent="-1187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Applications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24485" marR="206375" indent="-1187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Features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0" marR="20637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Computation Model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7150" marR="20637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Collective Communication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554962">
                <a:tc rowSpan="2"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K-means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Clustering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Most scientific domain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Vectors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AllReduce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71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allreduce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regroup+allgather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broadcast+reduce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push+pull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551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Rotation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71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rotate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404119"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Multi-class Logistic Regression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Classification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Most scientific domain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Vectors, words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Rotation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7150" marR="1143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regroup,</a:t>
                      </a:r>
                    </a:p>
                    <a:p>
                      <a:pPr marL="57150" marR="1143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rotate, </a:t>
                      </a:r>
                    </a:p>
                    <a:p>
                      <a:pPr marL="57150" marR="1143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allgather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32531"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Random Forests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Classification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Most scientific domain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Vectors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AllReduce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71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allreduce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51980"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Support Vector Machine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Classification, Regression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Most scientific domain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Vectors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AllReduce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71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allgather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28641"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Neural Networks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Classification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Image processing, </a:t>
                      </a:r>
                    </a:p>
                    <a:p>
                      <a:pPr marL="11430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voice recognition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Vectors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AllReduce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71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allreduce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76458"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Latent </a:t>
                      </a:r>
                      <a:r>
                        <a:rPr lang="en-US" sz="1400" b="1" dirty="0" err="1">
                          <a:effectLst/>
                        </a:rPr>
                        <a:t>Dirichlet</a:t>
                      </a:r>
                      <a:r>
                        <a:rPr lang="en-US" sz="1400" b="1" dirty="0">
                          <a:effectLst/>
                        </a:rPr>
                        <a:t> Allocation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Structure learning  (Latent topic model)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Text mining, Bioinformatics, Image Processing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Sparse vectors; Bag of words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Rotation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71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rotate, </a:t>
                      </a:r>
                    </a:p>
                    <a:p>
                      <a:pPr marL="571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allreduce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554962"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Matrix Factorization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Structure learning (Matrix completion)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Recommender system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Irregular sparse Matrix; Dense model vectors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Rotation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71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rotate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443969"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Multi-Dimensional Scaling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Dimension reduction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Visualization and nonlinear identification of principal components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Vectors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AllReduce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71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allgarther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allreduce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621522"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Subgraph Mining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Graph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Social network analysis, data mining, </a:t>
                      </a:r>
                    </a:p>
                    <a:p>
                      <a:pPr marL="120650" marR="1143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fraud detection, chemical informatics, bioinformatics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Graph, subgraph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Rotation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71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rotate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68678"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Force-Directed Graph Drawing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Graph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Social media community detection and visualization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Graph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AllReduce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71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allgarther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allreduce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583919" y="-11575"/>
            <a:ext cx="109728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3108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kern="0" dirty="0" smtClean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Scalable Algorithms implemented using Harp</a:t>
            </a:r>
            <a:endParaRPr lang="en-US" sz="2400" b="1" kern="0" dirty="0">
              <a:solidFill>
                <a:srgbClr val="4BACC6">
                  <a:lumMod val="75000"/>
                </a:srgbClr>
              </a:solidFill>
              <a:effectLst>
                <a:outerShdw blurRad="50800" dist="254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38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2A1A8"/>
            </a:gs>
            <a:gs pos="2000">
              <a:srgbClr val="72A1A8"/>
            </a:gs>
            <a:gs pos="85000">
              <a:srgbClr val="263338"/>
            </a:gs>
            <a:gs pos="16000">
              <a:srgbClr val="72A1A8"/>
            </a:gs>
            <a:gs pos="84000">
              <a:srgbClr val="263338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433195" y="1853799"/>
            <a:ext cx="9926467" cy="2912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7800" dirty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Harp-DAAL </a:t>
            </a:r>
            <a:r>
              <a:rPr lang="en-US" altLang="en-US" sz="7800" dirty="0" smtClean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Machine Learning Framework</a:t>
            </a:r>
            <a:endParaRPr lang="en-US" altLang="en-US" sz="7800" dirty="0">
              <a:solidFill>
                <a:prstClr val="white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altLang="en-US" sz="4800" dirty="0" smtClean="0">
                <a:solidFill>
                  <a:srgbClr val="456A6F"/>
                </a:solidFill>
                <a:latin typeface="Montserrat" charset="0"/>
                <a:ea typeface="Montserrat" charset="0"/>
                <a:cs typeface="Montserrat" charset="0"/>
              </a:rPr>
              <a:t>• </a:t>
            </a:r>
            <a:r>
              <a:rPr lang="en-US" altLang="en-US" sz="4800" dirty="0">
                <a:solidFill>
                  <a:srgbClr val="456A6F"/>
                </a:solidFill>
                <a:latin typeface="Montserrat" charset="0"/>
                <a:ea typeface="Montserrat" charset="0"/>
                <a:cs typeface="Montserrat" charset="0"/>
              </a:rPr>
              <a:t>Concept</a:t>
            </a:r>
            <a:r>
              <a:rPr lang="en-US" altLang="en-US" sz="4800" dirty="0">
                <a:solidFill>
                  <a:srgbClr val="94B9BE"/>
                </a:solidFill>
                <a:latin typeface="Montserrat" charset="0"/>
                <a:ea typeface="Montserrat" charset="0"/>
                <a:cs typeface="Montserrat" charset="0"/>
              </a:rPr>
              <a:t> •</a:t>
            </a:r>
            <a:r>
              <a:rPr lang="en-US" altLang="en-US" sz="4800" dirty="0">
                <a:solidFill>
                  <a:srgbClr val="456A6F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n-US" altLang="en-US" sz="4800" dirty="0">
                <a:solidFill>
                  <a:srgbClr val="94B9BE"/>
                </a:solidFill>
                <a:latin typeface="Montserrat" charset="0"/>
                <a:ea typeface="Montserrat" charset="0"/>
                <a:cs typeface="Montserrat" charset="0"/>
              </a:rPr>
              <a:t>C</a:t>
            </a:r>
            <a:r>
              <a:rPr lang="en-US" altLang="en-US" sz="4800" dirty="0" smtClean="0">
                <a:solidFill>
                  <a:srgbClr val="94B9BE"/>
                </a:solidFill>
                <a:latin typeface="Montserrat" charset="0"/>
                <a:ea typeface="Montserrat" charset="0"/>
                <a:cs typeface="Montserrat" charset="0"/>
              </a:rPr>
              <a:t>omputation Model </a:t>
            </a:r>
            <a:r>
              <a:rPr lang="en-US" altLang="en-US" sz="4800" dirty="0" smtClean="0">
                <a:solidFill>
                  <a:srgbClr val="6C9DA4"/>
                </a:solidFill>
                <a:latin typeface="Montserrat" charset="0"/>
                <a:ea typeface="Montserrat" charset="0"/>
                <a:cs typeface="Montserrat" charset="0"/>
              </a:rPr>
              <a:t>• Runtime </a:t>
            </a:r>
            <a:endParaRPr lang="x-none" altLang="en-US" sz="4800" dirty="0">
              <a:solidFill>
                <a:srgbClr val="6C9DA4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>
              <a:defRPr/>
            </a:pPr>
            <a:r>
              <a:rPr lang="en-US" altLang="en-US" sz="4800" dirty="0" smtClean="0">
                <a:solidFill>
                  <a:srgbClr val="72A1A8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endParaRPr lang="x-none" altLang="en-US" sz="4800" dirty="0">
              <a:solidFill>
                <a:srgbClr val="72A1A8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>
              <a:defRPr/>
            </a:pPr>
            <a:endParaRPr lang="x-none" altLang="en-US" sz="4800" dirty="0">
              <a:solidFill>
                <a:prstClr val="whit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49" y="-55420"/>
            <a:ext cx="1041685" cy="697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8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41" y="1130222"/>
            <a:ext cx="9685222" cy="3487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9449395" y="2929229"/>
            <a:ext cx="622241" cy="468236"/>
            <a:chOff x="5687118" y="733200"/>
            <a:chExt cx="622241" cy="622241"/>
          </a:xfrm>
        </p:grpSpPr>
        <p:sp>
          <p:nvSpPr>
            <p:cNvPr id="8" name="Down Arrow 7"/>
            <p:cNvSpPr/>
            <p:nvPr/>
          </p:nvSpPr>
          <p:spPr>
            <a:xfrm>
              <a:off x="5687118" y="733200"/>
              <a:ext cx="622241" cy="622241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Down Arrow 4"/>
            <p:cNvSpPr/>
            <p:nvPr/>
          </p:nvSpPr>
          <p:spPr>
            <a:xfrm>
              <a:off x="5827122" y="733200"/>
              <a:ext cx="342233" cy="4682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200" kern="120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449395" y="1708974"/>
            <a:ext cx="622241" cy="468236"/>
            <a:chOff x="5687118" y="733200"/>
            <a:chExt cx="622241" cy="622241"/>
          </a:xfrm>
        </p:grpSpPr>
        <p:sp>
          <p:nvSpPr>
            <p:cNvPr id="11" name="Down Arrow 10"/>
            <p:cNvSpPr/>
            <p:nvPr/>
          </p:nvSpPr>
          <p:spPr>
            <a:xfrm>
              <a:off x="5687118" y="733200"/>
              <a:ext cx="622241" cy="622241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Down Arrow 4"/>
            <p:cNvSpPr/>
            <p:nvPr/>
          </p:nvSpPr>
          <p:spPr>
            <a:xfrm>
              <a:off x="5827122" y="733200"/>
              <a:ext cx="342233" cy="4682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200" kern="1200"/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1784281" y="247328"/>
            <a:ext cx="109728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smtClean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  <a:sym typeface="+mn-ea"/>
              </a:rPr>
              <a:t>Taxonomy for Machine Learning Algorithms</a:t>
            </a:r>
            <a:endParaRPr lang="en-US" sz="3300" b="1" dirty="0">
              <a:solidFill>
                <a:srgbClr val="4BACC6">
                  <a:lumMod val="75000"/>
                </a:srgbClr>
              </a:solidFill>
              <a:effectLst>
                <a:outerShdw blurRad="50800" dist="254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14" name="Content Placeholder 4"/>
          <p:cNvSpPr>
            <a:spLocks noGrp="1"/>
          </p:cNvSpPr>
          <p:nvPr/>
        </p:nvSpPr>
        <p:spPr>
          <a:xfrm>
            <a:off x="1532821" y="4799205"/>
            <a:ext cx="9881938" cy="2123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Optimization </a:t>
            </a:r>
            <a:r>
              <a:rPr lang="en-US" sz="2400" dirty="0" smtClean="0">
                <a:solidFill>
                  <a:prstClr val="black"/>
                </a:solidFill>
              </a:rPr>
              <a:t>and related issues</a:t>
            </a:r>
            <a:endParaRPr lang="en-US" sz="2400" dirty="0">
              <a:solidFill>
                <a:prstClr val="black"/>
              </a:solidFill>
            </a:endParaRPr>
          </a:p>
          <a:p>
            <a:pPr lvl="1"/>
            <a:r>
              <a:rPr lang="en-US" dirty="0">
                <a:solidFill>
                  <a:prstClr val="black"/>
                </a:solidFill>
              </a:rPr>
              <a:t>Task level only can't </a:t>
            </a:r>
            <a:r>
              <a:rPr lang="en-US" dirty="0" smtClean="0">
                <a:solidFill>
                  <a:prstClr val="black"/>
                </a:solidFill>
              </a:rPr>
              <a:t>capture </a:t>
            </a:r>
            <a:r>
              <a:rPr lang="en-US" dirty="0">
                <a:solidFill>
                  <a:prstClr val="black"/>
                </a:solidFill>
              </a:rPr>
              <a:t>the traits of  computation </a:t>
            </a:r>
            <a:endParaRPr lang="en-US" dirty="0" smtClean="0">
              <a:solidFill>
                <a:prstClr val="black"/>
              </a:solidFill>
            </a:endParaRPr>
          </a:p>
          <a:p>
            <a:pPr lvl="1"/>
            <a:r>
              <a:rPr dirty="0" smtClean="0">
                <a:solidFill>
                  <a:prstClr val="black"/>
                </a:solidFill>
              </a:rPr>
              <a:t>Model </a:t>
            </a:r>
            <a:r>
              <a:rPr dirty="0">
                <a:solidFill>
                  <a:prstClr val="black"/>
                </a:solidFill>
              </a:rPr>
              <a:t>is the key for iterative </a:t>
            </a:r>
            <a:r>
              <a:rPr dirty="0" smtClean="0">
                <a:solidFill>
                  <a:prstClr val="black"/>
                </a:solidFill>
              </a:rPr>
              <a:t>algorithms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  <a:r>
              <a:rPr dirty="0" smtClean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The</a:t>
            </a:r>
            <a:r>
              <a:rPr dirty="0" smtClean="0">
                <a:solidFill>
                  <a:prstClr val="black"/>
                </a:solidFill>
              </a:rPr>
              <a:t> structure</a:t>
            </a:r>
            <a:r>
              <a:rPr lang="en-US" dirty="0" smtClean="0">
                <a:solidFill>
                  <a:prstClr val="black"/>
                </a:solidFill>
              </a:rPr>
              <a:t> (</a:t>
            </a:r>
            <a:r>
              <a:rPr dirty="0" smtClean="0">
                <a:solidFill>
                  <a:prstClr val="black"/>
                </a:solidFill>
              </a:rPr>
              <a:t>e.g. </a:t>
            </a:r>
            <a:r>
              <a:rPr dirty="0">
                <a:solidFill>
                  <a:prstClr val="black"/>
                </a:solidFill>
              </a:rPr>
              <a:t>vectors, matrix, tree, </a:t>
            </a:r>
            <a:r>
              <a:rPr dirty="0" smtClean="0">
                <a:solidFill>
                  <a:prstClr val="black"/>
                </a:solidFill>
              </a:rPr>
              <a:t>matrices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r>
              <a:rPr dirty="0" smtClean="0">
                <a:solidFill>
                  <a:prstClr val="black"/>
                </a:solidFill>
              </a:rPr>
              <a:t> </a:t>
            </a:r>
            <a:r>
              <a:rPr dirty="0">
                <a:solidFill>
                  <a:prstClr val="black"/>
                </a:solidFill>
              </a:rPr>
              <a:t>and size are critical for performance</a:t>
            </a:r>
          </a:p>
          <a:p>
            <a:pPr lvl="1"/>
            <a:r>
              <a:rPr dirty="0">
                <a:solidFill>
                  <a:prstClr val="black"/>
                </a:solidFill>
              </a:rPr>
              <a:t>Solver has specific computation and communication pattern</a:t>
            </a:r>
          </a:p>
        </p:txBody>
      </p:sp>
    </p:spTree>
    <p:extLst>
      <p:ext uri="{BB962C8B-B14F-4D97-AF65-F5344CB8AC3E}">
        <p14:creationId xmlns:p14="http://schemas.microsoft.com/office/powerpoint/2010/main" val="172619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2112" y="-2156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kern="0" dirty="0" smtClean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Computation Models</a:t>
            </a:r>
            <a:endParaRPr lang="en-US" sz="3600" b="1" kern="0" dirty="0">
              <a:solidFill>
                <a:srgbClr val="4BACC6">
                  <a:lumMod val="75000"/>
                </a:srgbClr>
              </a:solidFill>
              <a:effectLst>
                <a:outerShdw blurRad="50800" dist="254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Times New Roman" pitchFamily="18" charset="0"/>
            </a:endParaRPr>
          </a:p>
        </p:txBody>
      </p:sp>
      <p:pic>
        <p:nvPicPr>
          <p:cNvPr id="3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104" y="977568"/>
            <a:ext cx="8099509" cy="49016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33203" y="5837439"/>
            <a:ext cx="8294646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marL="457200" indent="-457200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Zhang, B. Peng, and J.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Qiu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“Model-centric computation abstractions in machine learning applications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,”  in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Proceedings of </a:t>
            </a: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3rd ACM SIGMOD Workshop on Algorithms and Systems for MapReduce and Beyond,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BeyondMR@SIGMOD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179966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334529" y="457346"/>
          <a:ext cx="7886700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581059" y="5217993"/>
            <a:ext cx="11043147" cy="2204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dirty="0">
                <a:solidFill>
                  <a:srgbClr val="72A1A8"/>
                </a:solidFill>
                <a:latin typeface="Montserrat" charset="0"/>
              </a:rPr>
              <a:t>Parallelization of </a:t>
            </a:r>
          </a:p>
          <a:p>
            <a:r>
              <a:rPr lang="en-US" altLang="en-US" sz="4000" dirty="0">
                <a:solidFill>
                  <a:srgbClr val="72A1A8"/>
                </a:solidFill>
                <a:latin typeface="Montserrat" charset="0"/>
              </a:rPr>
              <a:t>Machine Learning Applications</a:t>
            </a:r>
            <a:r>
              <a:rPr lang="x-none" altLang="en-US" sz="4000" dirty="0">
                <a:solidFill>
                  <a:srgbClr val="72A1A8"/>
                </a:solidFill>
                <a:latin typeface="Montserrat" charset="0"/>
              </a:rPr>
              <a:t> </a:t>
            </a:r>
            <a:r>
              <a:rPr lang="en-US" altLang="en-US" dirty="0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  <a:t/>
            </a:r>
            <a:br>
              <a:rPr lang="en-US" altLang="en-US" dirty="0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</a:br>
            <a:endParaRPr lang="x-none" altLang="en-US" sz="3200" dirty="0">
              <a:solidFill>
                <a:srgbClr val="72A1A8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76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81943" y="3980661"/>
            <a:ext cx="238901" cy="384600"/>
          </a:xfrm>
          <a:prstGeom prst="rect">
            <a:avLst/>
          </a:prstGeom>
          <a:noFill/>
        </p:spPr>
        <p:txBody>
          <a:bodyPr wrap="none" lIns="91308" tIns="45660" rIns="91308" bIns="45660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 </a:t>
            </a:r>
            <a:endParaRPr lang="en-US" dirty="0" smtClean="0">
              <a:solidFill>
                <a:prstClr val="black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32912" y="6184255"/>
            <a:ext cx="428007" cy="55049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-169362" y="2813647"/>
            <a:ext cx="12441409" cy="4154862"/>
          </a:xfrm>
          <a:prstGeom prst="rect">
            <a:avLst/>
          </a:prstGeom>
          <a:noFill/>
        </p:spPr>
        <p:txBody>
          <a:bodyPr wrap="none" lIns="91308" tIns="45660" rIns="91308" bIns="45660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prstClr val="black"/>
                </a:solidFill>
              </a:rPr>
              <a:t>Langshi </a:t>
            </a:r>
            <a:r>
              <a:rPr lang="en-US" dirty="0">
                <a:solidFill>
                  <a:prstClr val="black"/>
                </a:solidFill>
              </a:rPr>
              <a:t>Cheng 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Bingjing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Zhang</a:t>
            </a:r>
            <a:r>
              <a:rPr lang="en-US" dirty="0" smtClean="0">
                <a:solidFill>
                  <a:prstClr val="black"/>
                </a:solidFill>
              </a:rPr>
              <a:t>    Bo </a:t>
            </a:r>
            <a:r>
              <a:rPr lang="en-US" dirty="0">
                <a:solidFill>
                  <a:prstClr val="black"/>
                </a:solidFill>
              </a:rPr>
              <a:t>Peng   </a:t>
            </a:r>
            <a:r>
              <a:rPr lang="en-US" dirty="0" smtClean="0">
                <a:solidFill>
                  <a:prstClr val="black"/>
                </a:solidFill>
              </a:rPr>
              <a:t>Kannan </a:t>
            </a:r>
            <a:r>
              <a:rPr lang="en-US" dirty="0" err="1" smtClean="0">
                <a:solidFill>
                  <a:prstClr val="black"/>
                </a:solidFill>
              </a:rPr>
              <a:t>Govindarajan</a:t>
            </a:r>
            <a:r>
              <a:rPr lang="en-US" dirty="0" smtClean="0">
                <a:solidFill>
                  <a:prstClr val="black"/>
                </a:solidFill>
              </a:rPr>
              <a:t>, </a:t>
            </a:r>
            <a:r>
              <a:rPr lang="en-US" dirty="0" err="1" smtClean="0">
                <a:solidFill>
                  <a:prstClr val="black"/>
                </a:solidFill>
              </a:rPr>
              <a:t>Supun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Kamburugamuve</a:t>
            </a:r>
            <a:r>
              <a:rPr lang="en-US" dirty="0" smtClean="0">
                <a:solidFill>
                  <a:prstClr val="black"/>
                </a:solidFill>
              </a:rPr>
              <a:t>,   Mihai </a:t>
            </a:r>
            <a:r>
              <a:rPr lang="en-US" dirty="0" err="1" smtClean="0">
                <a:solidFill>
                  <a:prstClr val="black"/>
                </a:solidFill>
              </a:rPr>
              <a:t>Avram</a:t>
            </a:r>
            <a:r>
              <a:rPr lang="en-US" dirty="0" smtClean="0">
                <a:solidFill>
                  <a:prstClr val="black"/>
                </a:solidFill>
              </a:rPr>
              <a:t>,   Sabra </a:t>
            </a:r>
            <a:r>
              <a:rPr lang="en-US" dirty="0" err="1" smtClean="0">
                <a:solidFill>
                  <a:prstClr val="black"/>
                </a:solidFill>
              </a:rPr>
              <a:t>Ossen</a:t>
            </a:r>
            <a:r>
              <a:rPr lang="en-US" dirty="0" smtClean="0">
                <a:solidFill>
                  <a:prstClr val="black"/>
                </a:solidFill>
              </a:rPr>
              <a:t> 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Robert </a:t>
            </a:r>
            <a:r>
              <a:rPr lang="en-US" dirty="0" err="1"/>
              <a:t>Henschel</a:t>
            </a:r>
            <a:r>
              <a:rPr lang="en-US" dirty="0"/>
              <a:t>, Craig Stewart, </a:t>
            </a:r>
            <a:r>
              <a:rPr lang="en-US" dirty="0" err="1"/>
              <a:t>Shaojuan</a:t>
            </a:r>
            <a:r>
              <a:rPr lang="en-US" dirty="0"/>
              <a:t> Zhu, Emily </a:t>
            </a:r>
            <a:r>
              <a:rPr lang="en-US" dirty="0" err="1"/>
              <a:t>Mccallum</a:t>
            </a:r>
            <a:r>
              <a:rPr lang="en-US" dirty="0"/>
              <a:t>, Lisa Smith, Tom </a:t>
            </a:r>
            <a:r>
              <a:rPr lang="en-US" dirty="0" err="1"/>
              <a:t>Zahniser</a:t>
            </a:r>
            <a:r>
              <a:rPr lang="en-US" dirty="0"/>
              <a:t>, Jon </a:t>
            </a:r>
            <a:r>
              <a:rPr lang="en-US" dirty="0" smtClean="0"/>
              <a:t>Omer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prstClr val="black"/>
                </a:solidFill>
              </a:rPr>
              <a:t>Zhao Zhao, </a:t>
            </a:r>
            <a:r>
              <a:rPr lang="en-US" dirty="0" err="1" smtClean="0">
                <a:solidFill>
                  <a:prstClr val="black"/>
                </a:solidFill>
              </a:rPr>
              <a:t>Saliya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Ekanalyake</a:t>
            </a:r>
            <a:r>
              <a:rPr lang="en-US" dirty="0" smtClean="0">
                <a:solidFill>
                  <a:prstClr val="black"/>
                </a:solidFill>
              </a:rPr>
              <a:t>, Anil </a:t>
            </a:r>
            <a:r>
              <a:rPr lang="en-US" dirty="0" err="1" smtClean="0">
                <a:solidFill>
                  <a:prstClr val="black"/>
                </a:solidFill>
              </a:rPr>
              <a:t>Vullikanti</a:t>
            </a:r>
            <a:r>
              <a:rPr lang="en-US" dirty="0" smtClean="0">
                <a:solidFill>
                  <a:prstClr val="black"/>
                </a:solidFill>
              </a:rPr>
              <a:t>, </a:t>
            </a:r>
            <a:r>
              <a:rPr lang="en-US" dirty="0" err="1" smtClean="0">
                <a:solidFill>
                  <a:prstClr val="black"/>
                </a:solidFill>
              </a:rPr>
              <a:t>Madhav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Marathe</a:t>
            </a:r>
            <a:endParaRPr lang="en-US" dirty="0" smtClean="0">
              <a:solidFill>
                <a:prstClr val="black"/>
              </a:solidFill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dirty="0">
              <a:solidFill>
                <a:prstClr val="black"/>
              </a:solidFill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dirty="0" smtClean="0">
              <a:solidFill>
                <a:prstClr val="black"/>
              </a:solidFill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prstClr val="black"/>
                </a:solidFill>
              </a:rPr>
              <a:t> 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63159" y="497074"/>
            <a:ext cx="4908449" cy="784709"/>
          </a:xfrm>
          <a:prstGeom prst="rect">
            <a:avLst/>
          </a:prstGeom>
          <a:noFill/>
        </p:spPr>
        <p:txBody>
          <a:bodyPr wrap="none" lIns="91308" tIns="45660" rIns="91308" bIns="45660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500" b="1" kern="0" dirty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Acknowledgements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765344" y="4599253"/>
            <a:ext cx="4572001" cy="981686"/>
          </a:xfrm>
          <a:prstGeom prst="rect">
            <a:avLst/>
          </a:prstGeom>
        </p:spPr>
        <p:txBody>
          <a:bodyPr lIns="91308" tIns="45660" rIns="91308" bIns="45660">
            <a:spAutoFit/>
          </a:bodyPr>
          <a:lstStyle/>
          <a:p>
            <a:pPr marL="342395" indent="-342395" algn="ctr" defTabSz="913056">
              <a:spcBef>
                <a:spcPct val="20000"/>
              </a:spcBef>
              <a:defRPr/>
            </a:pPr>
            <a:r>
              <a:rPr lang="en-US" sz="1700" b="1" dirty="0" smtClean="0">
                <a:solidFill>
                  <a:srgbClr val="002060"/>
                </a:solidFill>
                <a:latin typeface="Candara" pitchFamily="34" charset="0"/>
              </a:rPr>
              <a:t>Intelligent Systems Engineering </a:t>
            </a:r>
            <a:endParaRPr lang="en-US" sz="1700" b="1" dirty="0">
              <a:solidFill>
                <a:srgbClr val="002060"/>
              </a:solidFill>
              <a:latin typeface="Candara" pitchFamily="34" charset="0"/>
            </a:endParaRPr>
          </a:p>
          <a:p>
            <a:pPr marL="342395" indent="-342395" algn="ctr" defTabSz="913056">
              <a:spcBef>
                <a:spcPct val="20000"/>
              </a:spcBef>
              <a:defRPr/>
            </a:pPr>
            <a:r>
              <a:rPr lang="en-US" sz="1700" b="1" dirty="0">
                <a:solidFill>
                  <a:srgbClr val="002060"/>
                </a:solidFill>
                <a:latin typeface="Candara" pitchFamily="34" charset="0"/>
              </a:rPr>
              <a:t>School of Informatics and Computing</a:t>
            </a:r>
          </a:p>
          <a:p>
            <a:pPr marL="342395" indent="-342395" algn="ctr" defTabSz="913056">
              <a:spcBef>
                <a:spcPct val="20000"/>
              </a:spcBef>
              <a:defRPr/>
            </a:pPr>
            <a:r>
              <a:rPr lang="en-US" sz="1700" b="1" dirty="0">
                <a:solidFill>
                  <a:srgbClr val="002060"/>
                </a:solidFill>
                <a:latin typeface="Candara" pitchFamily="34" charset="0"/>
              </a:rPr>
              <a:t>Indiana University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02523" y="6048230"/>
            <a:ext cx="1710270" cy="948006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152400" dist="76201" dir="2700000" rotWithShape="0">
              <a:srgbClr val="80808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4" y="6138021"/>
            <a:ext cx="1479347" cy="83107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152400" dist="76201" dir="2700000" rotWithShape="0">
              <a:srgbClr val="80808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34" y="6175233"/>
            <a:ext cx="827166" cy="547481"/>
          </a:xfrm>
          <a:prstGeom prst="rect">
            <a:avLst/>
          </a:prstGeom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63" y="6030551"/>
            <a:ext cx="809769" cy="809770"/>
          </a:xfrm>
          <a:prstGeom prst="rect">
            <a:avLst/>
          </a:prstGeom>
          <a:effectLst/>
        </p:spPr>
      </p:pic>
      <p:sp>
        <p:nvSpPr>
          <p:cNvPr id="4" name="TextBox 3"/>
          <p:cNvSpPr txBox="1"/>
          <p:nvPr/>
        </p:nvSpPr>
        <p:spPr>
          <a:xfrm>
            <a:off x="-25874" y="1584577"/>
            <a:ext cx="12384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cs typeface="Times New Roman" pitchFamily="18" charset="0"/>
              </a:rPr>
              <a:t>We gratefully acknowledge support </a:t>
            </a:r>
            <a:r>
              <a:rPr lang="en-US" sz="2400" dirty="0" smtClean="0">
                <a:solidFill>
                  <a:srgbClr val="7030A0"/>
                </a:solidFill>
                <a:cs typeface="Times New Roman" pitchFamily="18" charset="0"/>
              </a:rPr>
              <a:t>from NSF, IU and Intel </a:t>
            </a:r>
            <a:r>
              <a:rPr lang="en-US" sz="2400" dirty="0">
                <a:solidFill>
                  <a:srgbClr val="7030A0"/>
                </a:solidFill>
                <a:cs typeface="Times New Roman" pitchFamily="18" charset="0"/>
              </a:rPr>
              <a:t>Parallel Computing Center (IPCC) </a:t>
            </a:r>
            <a:r>
              <a:rPr lang="en-US" sz="2400" dirty="0" smtClean="0">
                <a:solidFill>
                  <a:srgbClr val="7030A0"/>
                </a:solidFill>
                <a:cs typeface="Times New Roman" pitchFamily="18" charset="0"/>
              </a:rPr>
              <a:t>Grant.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3798" y="2887460"/>
            <a:ext cx="23916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1885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2A1A8"/>
            </a:gs>
            <a:gs pos="2000">
              <a:srgbClr val="72A1A8"/>
            </a:gs>
            <a:gs pos="85000">
              <a:srgbClr val="263338"/>
            </a:gs>
            <a:gs pos="16000">
              <a:srgbClr val="72A1A8"/>
            </a:gs>
            <a:gs pos="84000">
              <a:srgbClr val="263338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433195" y="1853799"/>
            <a:ext cx="9608185" cy="2912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7800" dirty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Harp-DAAL </a:t>
            </a:r>
            <a:r>
              <a:rPr lang="en-US" altLang="en-US" sz="7800" dirty="0" smtClean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Machine Learning Framework</a:t>
            </a:r>
            <a:endParaRPr lang="en-US" altLang="en-US" sz="7800" dirty="0">
              <a:solidFill>
                <a:prstClr val="white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lvl="0">
              <a:lnSpc>
                <a:spcPct val="110000"/>
              </a:lnSpc>
              <a:spcBef>
                <a:spcPts val="0"/>
              </a:spcBef>
              <a:defRPr/>
            </a:pPr>
            <a:r>
              <a:rPr lang="en-US" altLang="en-US" sz="4800" dirty="0" smtClean="0">
                <a:solidFill>
                  <a:srgbClr val="456A6F"/>
                </a:solidFill>
                <a:latin typeface="Montserrat" charset="0"/>
                <a:ea typeface="Montserrat" charset="0"/>
                <a:cs typeface="Montserrat" charset="0"/>
              </a:rPr>
              <a:t>• </a:t>
            </a:r>
            <a:r>
              <a:rPr lang="en-US" altLang="en-US" sz="4800" dirty="0">
                <a:solidFill>
                  <a:srgbClr val="456A6F"/>
                </a:solidFill>
                <a:latin typeface="Montserrat" charset="0"/>
                <a:ea typeface="Montserrat" charset="0"/>
                <a:cs typeface="Montserrat" charset="0"/>
              </a:rPr>
              <a:t>Concept • </a:t>
            </a:r>
            <a:r>
              <a:rPr lang="en-US" altLang="en-US" sz="4800" dirty="0">
                <a:solidFill>
                  <a:srgbClr val="507A80"/>
                </a:solidFill>
                <a:latin typeface="Montserrat" charset="0"/>
                <a:ea typeface="Montserrat" charset="0"/>
                <a:cs typeface="Montserrat" charset="0"/>
              </a:rPr>
              <a:t>Data</a:t>
            </a:r>
            <a:r>
              <a:rPr lang="en-US" altLang="en-US" sz="4800" dirty="0">
                <a:solidFill>
                  <a:srgbClr val="5D8E95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n-US" altLang="en-US" sz="4800" dirty="0" smtClean="0">
                <a:solidFill>
                  <a:srgbClr val="5D8E95"/>
                </a:solidFill>
                <a:latin typeface="Montserrat" charset="0"/>
                <a:ea typeface="Montserrat" charset="0"/>
                <a:cs typeface="Montserrat" charset="0"/>
              </a:rPr>
              <a:t>Computation Model </a:t>
            </a:r>
            <a:r>
              <a:rPr lang="en-US" altLang="en-US" sz="4800" dirty="0" smtClean="0">
                <a:solidFill>
                  <a:srgbClr val="BCD3D6"/>
                </a:solidFill>
                <a:latin typeface="Montserrat" charset="0"/>
                <a:ea typeface="Montserrat" charset="0"/>
                <a:cs typeface="Montserrat" charset="0"/>
              </a:rPr>
              <a:t>• Runtime </a:t>
            </a:r>
            <a:endParaRPr lang="x-none" altLang="en-US" sz="4800" dirty="0">
              <a:solidFill>
                <a:srgbClr val="BCD3D6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x-none" altLang="en-US" sz="4800" dirty="0">
              <a:solidFill>
                <a:srgbClr val="6C9DA4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>
              <a:defRPr/>
            </a:pPr>
            <a:r>
              <a:rPr lang="en-US" altLang="en-US" sz="4800" dirty="0" smtClean="0">
                <a:solidFill>
                  <a:srgbClr val="72A1A8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endParaRPr lang="x-none" altLang="en-US" sz="4800" dirty="0">
              <a:solidFill>
                <a:srgbClr val="72A1A8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>
              <a:defRPr/>
            </a:pPr>
            <a:endParaRPr lang="x-none" altLang="en-US" sz="4800" dirty="0">
              <a:solidFill>
                <a:prstClr val="whit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49" y="-55420"/>
            <a:ext cx="1041685" cy="697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76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290" y="-3210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kern="0" dirty="0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  <a:t>Example: K-means Clustering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3665777" y="598473"/>
            <a:ext cx="4844867" cy="1448521"/>
            <a:chOff x="151002" y="2431885"/>
            <a:chExt cx="4051762" cy="2322299"/>
          </a:xfrm>
        </p:grpSpPr>
        <p:sp>
          <p:nvSpPr>
            <p:cNvPr id="48" name="Rounded Rectangle 47"/>
            <p:cNvSpPr/>
            <p:nvPr/>
          </p:nvSpPr>
          <p:spPr>
            <a:xfrm>
              <a:off x="151002" y="2431885"/>
              <a:ext cx="4051762" cy="2322299"/>
            </a:xfrm>
            <a:prstGeom prst="roundRect">
              <a:avLst>
                <a:gd name="adj" fmla="val 4042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914400"/>
              <a:r>
                <a:rPr lang="en-US" sz="1800" dirty="0">
                  <a:solidFill>
                    <a:prstClr val="black"/>
                  </a:solidFill>
                  <a:latin typeface="Montserrat" charset="0"/>
                  <a:ea typeface="Montserrat" charset="0"/>
                  <a:cs typeface="Montserrat" charset="0"/>
                </a:rPr>
                <a:t>The </a:t>
              </a:r>
              <a:r>
                <a:rPr lang="en-US" sz="1800" dirty="0" err="1">
                  <a:solidFill>
                    <a:prstClr val="black"/>
                  </a:solidFill>
                  <a:latin typeface="Montserrat" charset="0"/>
                  <a:ea typeface="Montserrat" charset="0"/>
                  <a:cs typeface="Montserrat" charset="0"/>
                </a:rPr>
                <a:t>Allreduce</a:t>
              </a:r>
              <a:r>
                <a:rPr lang="en-US" sz="1800" dirty="0">
                  <a:solidFill>
                    <a:prstClr val="black"/>
                  </a:solidFill>
                  <a:latin typeface="Montserrat" charset="0"/>
                  <a:ea typeface="Montserrat" charset="0"/>
                  <a:cs typeface="Montserrat" charset="0"/>
                </a:rPr>
                <a:t> Computation Model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11060" y="3046823"/>
              <a:ext cx="3566471" cy="1403526"/>
              <a:chOff x="177167" y="3973616"/>
              <a:chExt cx="4159050" cy="1392504"/>
            </a:xfrm>
          </p:grpSpPr>
          <p:sp>
            <p:nvSpPr>
              <p:cNvPr id="74" name="Rectangle 73"/>
              <p:cNvSpPr/>
              <p:nvPr/>
            </p:nvSpPr>
            <p:spPr>
              <a:xfrm>
                <a:off x="1538541" y="3973616"/>
                <a:ext cx="1371600" cy="548640"/>
              </a:xfrm>
              <a:prstGeom prst="rect">
                <a:avLst/>
              </a:prstGeom>
              <a:solidFill>
                <a:srgbClr val="263338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Montserrat" charset="0"/>
                    <a:ea typeface="Montserrat" charset="0"/>
                    <a:cs typeface="Montserrat" charset="0"/>
                  </a:rPr>
                  <a:t>Model</a:t>
                </a:r>
              </a:p>
            </p:txBody>
          </p:sp>
          <p:sp>
            <p:nvSpPr>
              <p:cNvPr id="75" name="Rounded Rectangle 74"/>
              <p:cNvSpPr/>
              <p:nvPr/>
            </p:nvSpPr>
            <p:spPr>
              <a:xfrm>
                <a:off x="177167" y="4798568"/>
                <a:ext cx="1280160" cy="548640"/>
              </a:xfrm>
              <a:prstGeom prst="roundRect">
                <a:avLst/>
              </a:prstGeom>
              <a:solidFill>
                <a:srgbClr val="6C9DA4"/>
              </a:solidFill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Montserrat" charset="0"/>
                    <a:ea typeface="Montserrat" charset="0"/>
                    <a:cs typeface="Montserrat" charset="0"/>
                  </a:rPr>
                  <a:t>Worker</a:t>
                </a:r>
              </a:p>
            </p:txBody>
          </p:sp>
          <p:sp>
            <p:nvSpPr>
              <p:cNvPr id="76" name="Rounded Rectangle 75"/>
              <p:cNvSpPr/>
              <p:nvPr/>
            </p:nvSpPr>
            <p:spPr>
              <a:xfrm>
                <a:off x="1579563" y="4798568"/>
                <a:ext cx="1280160" cy="548640"/>
              </a:xfrm>
              <a:prstGeom prst="roundRect">
                <a:avLst/>
              </a:prstGeom>
              <a:solidFill>
                <a:srgbClr val="6C9DA4"/>
              </a:solidFill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Montserrat" charset="0"/>
                    <a:ea typeface="Montserrat" charset="0"/>
                    <a:cs typeface="Montserrat" charset="0"/>
                  </a:rPr>
                  <a:t>Worker</a:t>
                </a:r>
              </a:p>
            </p:txBody>
          </p:sp>
          <p:sp>
            <p:nvSpPr>
              <p:cNvPr id="77" name="Rounded Rectangle 76"/>
              <p:cNvSpPr/>
              <p:nvPr/>
            </p:nvSpPr>
            <p:spPr>
              <a:xfrm>
                <a:off x="3056057" y="4817480"/>
                <a:ext cx="1280160" cy="548640"/>
              </a:xfrm>
              <a:prstGeom prst="roundRect">
                <a:avLst/>
              </a:prstGeom>
              <a:solidFill>
                <a:srgbClr val="6C9DA4"/>
              </a:solidFill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Montserrat" charset="0"/>
                    <a:ea typeface="Montserrat" charset="0"/>
                    <a:cs typeface="Montserrat" charset="0"/>
                  </a:rPr>
                  <a:t>Worker</a:t>
                </a:r>
              </a:p>
            </p:txBody>
          </p:sp>
          <p:sp>
            <p:nvSpPr>
              <p:cNvPr id="78" name="Right Arrow 77"/>
              <p:cNvSpPr/>
              <p:nvPr/>
            </p:nvSpPr>
            <p:spPr>
              <a:xfrm rot="20442435">
                <a:off x="586394" y="4363719"/>
                <a:ext cx="914400" cy="137160"/>
              </a:xfrm>
              <a:prstGeom prst="rightArrow">
                <a:avLst/>
              </a:prstGeom>
              <a:solidFill>
                <a:srgbClr val="5D8E95"/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Right Arrow 78"/>
              <p:cNvSpPr/>
              <p:nvPr/>
            </p:nvSpPr>
            <p:spPr>
              <a:xfrm rot="9685834">
                <a:off x="603296" y="4507370"/>
                <a:ext cx="914400" cy="137160"/>
              </a:xfrm>
              <a:prstGeom prst="rightArrow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Right Arrow 79"/>
              <p:cNvSpPr/>
              <p:nvPr/>
            </p:nvSpPr>
            <p:spPr>
              <a:xfrm rot="12200827">
                <a:off x="2939242" y="4373020"/>
                <a:ext cx="914400" cy="137160"/>
              </a:xfrm>
              <a:prstGeom prst="rightArrow">
                <a:avLst/>
              </a:prstGeom>
              <a:solidFill>
                <a:srgbClr val="5D8E95"/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Right Arrow 81"/>
              <p:cNvSpPr/>
              <p:nvPr/>
            </p:nvSpPr>
            <p:spPr>
              <a:xfrm rot="1400094">
                <a:off x="2920248" y="4502283"/>
                <a:ext cx="914400" cy="137160"/>
              </a:xfrm>
              <a:prstGeom prst="rightArrow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Right Arrow 82"/>
              <p:cNvSpPr/>
              <p:nvPr/>
            </p:nvSpPr>
            <p:spPr>
              <a:xfrm rot="5400000">
                <a:off x="1985773" y="4601039"/>
                <a:ext cx="219713" cy="137160"/>
              </a:xfrm>
              <a:prstGeom prst="rightArrow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Right Arrow 83"/>
              <p:cNvSpPr/>
              <p:nvPr/>
            </p:nvSpPr>
            <p:spPr>
              <a:xfrm rot="16200000">
                <a:off x="2177779" y="4580855"/>
                <a:ext cx="218134" cy="137160"/>
              </a:xfrm>
              <a:prstGeom prst="rightArrow">
                <a:avLst/>
              </a:prstGeom>
              <a:solidFill>
                <a:srgbClr val="5D8E95"/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b="1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99878" y="2985037"/>
            <a:ext cx="2286000" cy="2368656"/>
            <a:chOff x="139206" y="2985037"/>
            <a:chExt cx="2286000" cy="2368656"/>
          </a:xfrm>
        </p:grpSpPr>
        <p:sp>
          <p:nvSpPr>
            <p:cNvPr id="49" name="Rectangle 48"/>
            <p:cNvSpPr/>
            <p:nvPr/>
          </p:nvSpPr>
          <p:spPr>
            <a:xfrm>
              <a:off x="506433" y="2985037"/>
              <a:ext cx="1645920" cy="548640"/>
            </a:xfrm>
            <a:prstGeom prst="rect">
              <a:avLst/>
            </a:prstGeom>
            <a:solidFill>
              <a:srgbClr val="263338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1800" dirty="0">
                  <a:solidFill>
                    <a:prstClr val="white"/>
                  </a:solidFill>
                  <a:latin typeface="Montserrat" charset="0"/>
                  <a:ea typeface="Montserrat" charset="0"/>
                  <a:cs typeface="Montserrat" charset="0"/>
                </a:rPr>
                <a:t>broadcast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06433" y="3536673"/>
              <a:ext cx="1645920" cy="548640"/>
            </a:xfrm>
            <a:prstGeom prst="rect">
              <a:avLst/>
            </a:prstGeom>
            <a:solidFill>
              <a:srgbClr val="263338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1800" dirty="0">
                  <a:solidFill>
                    <a:prstClr val="white"/>
                  </a:solidFill>
                  <a:latin typeface="Montserrat" charset="0"/>
                  <a:ea typeface="Montserrat" charset="0"/>
                  <a:cs typeface="Montserrat" charset="0"/>
                </a:rPr>
                <a:t>reduce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06" y="4112442"/>
              <a:ext cx="2286000" cy="618988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06" y="4731430"/>
              <a:ext cx="2286000" cy="622263"/>
            </a:xfrm>
            <a:prstGeom prst="rect">
              <a:avLst/>
            </a:prstGeom>
          </p:spPr>
        </p:pic>
      </p:grpSp>
      <p:grpSp>
        <p:nvGrpSpPr>
          <p:cNvPr id="72" name="Group 71"/>
          <p:cNvGrpSpPr/>
          <p:nvPr/>
        </p:nvGrpSpPr>
        <p:grpSpPr>
          <a:xfrm>
            <a:off x="2397329" y="3182233"/>
            <a:ext cx="2286000" cy="1207623"/>
            <a:chOff x="2436657" y="3182233"/>
            <a:chExt cx="2286000" cy="1207623"/>
          </a:xfrm>
          <a:solidFill>
            <a:srgbClr val="263338"/>
          </a:solidFill>
        </p:grpSpPr>
        <p:sp>
          <p:nvSpPr>
            <p:cNvPr id="52" name="Rectangle 51"/>
            <p:cNvSpPr/>
            <p:nvPr/>
          </p:nvSpPr>
          <p:spPr>
            <a:xfrm>
              <a:off x="2755377" y="3182233"/>
              <a:ext cx="1645920" cy="548640"/>
            </a:xfrm>
            <a:prstGeom prst="rect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1800" dirty="0" err="1">
                  <a:solidFill>
                    <a:prstClr val="white"/>
                  </a:solidFill>
                  <a:latin typeface="Montserrat" charset="0"/>
                  <a:ea typeface="Montserrat" charset="0"/>
                  <a:cs typeface="Montserrat" charset="0"/>
                </a:rPr>
                <a:t>allreduce</a:t>
              </a:r>
              <a:endParaRPr lang="en-US" sz="1800" dirty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6657" y="3725967"/>
              <a:ext cx="2286000" cy="663889"/>
            </a:xfrm>
            <a:prstGeom prst="rect">
              <a:avLst/>
            </a:prstGeom>
            <a:grpFill/>
          </p:spPr>
        </p:pic>
      </p:grpSp>
      <p:sp>
        <p:nvSpPr>
          <p:cNvPr id="55" name="Rectangle 54"/>
          <p:cNvSpPr/>
          <p:nvPr/>
        </p:nvSpPr>
        <p:spPr>
          <a:xfrm>
            <a:off x="10113997" y="3451647"/>
            <a:ext cx="1645920" cy="548640"/>
          </a:xfrm>
          <a:prstGeom prst="rect">
            <a:avLst/>
          </a:prstGeom>
          <a:solidFill>
            <a:srgbClr val="507A8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800" dirty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rotate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957" y="4057911"/>
            <a:ext cx="2286000" cy="1191918"/>
          </a:xfrm>
          <a:prstGeom prst="rect">
            <a:avLst/>
          </a:prstGeom>
        </p:spPr>
      </p:pic>
      <p:grpSp>
        <p:nvGrpSpPr>
          <p:cNvPr id="86" name="Group 85"/>
          <p:cNvGrpSpPr/>
          <p:nvPr/>
        </p:nvGrpSpPr>
        <p:grpSpPr>
          <a:xfrm>
            <a:off x="7314467" y="2898110"/>
            <a:ext cx="2286000" cy="3959888"/>
            <a:chOff x="7439316" y="3093504"/>
            <a:chExt cx="2286000" cy="3627086"/>
          </a:xfrm>
        </p:grpSpPr>
        <p:sp>
          <p:nvSpPr>
            <p:cNvPr id="54" name="Rectangle 53"/>
            <p:cNvSpPr/>
            <p:nvPr/>
          </p:nvSpPr>
          <p:spPr>
            <a:xfrm>
              <a:off x="7709851" y="3093504"/>
              <a:ext cx="1645920" cy="548640"/>
            </a:xfrm>
            <a:prstGeom prst="rect">
              <a:avLst/>
            </a:prstGeom>
            <a:solidFill>
              <a:srgbClr val="507A8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1800" dirty="0">
                  <a:solidFill>
                    <a:prstClr val="white"/>
                  </a:solidFill>
                  <a:latin typeface="Montserrat" charset="0"/>
                  <a:ea typeface="Montserrat" charset="0"/>
                  <a:cs typeface="Montserrat" charset="0"/>
                </a:rPr>
                <a:t>push &amp; pull</a:t>
              </a: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9316" y="3641022"/>
              <a:ext cx="2286000" cy="1538151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9316" y="5179173"/>
              <a:ext cx="2286000" cy="1541417"/>
            </a:xfrm>
            <a:prstGeom prst="rect">
              <a:avLst/>
            </a:prstGeom>
          </p:spPr>
        </p:pic>
      </p:grpSp>
      <p:grpSp>
        <p:nvGrpSpPr>
          <p:cNvPr id="85" name="Group 84"/>
          <p:cNvGrpSpPr/>
          <p:nvPr/>
        </p:nvGrpSpPr>
        <p:grpSpPr>
          <a:xfrm>
            <a:off x="4905883" y="2898110"/>
            <a:ext cx="2286000" cy="3959890"/>
            <a:chOff x="5053363" y="2898110"/>
            <a:chExt cx="2286000" cy="3728854"/>
          </a:xfrm>
        </p:grpSpPr>
        <p:sp>
          <p:nvSpPr>
            <p:cNvPr id="51" name="Rectangle 50"/>
            <p:cNvSpPr/>
            <p:nvPr/>
          </p:nvSpPr>
          <p:spPr>
            <a:xfrm>
              <a:off x="5361860" y="3464948"/>
              <a:ext cx="1645920" cy="548640"/>
            </a:xfrm>
            <a:prstGeom prst="rect">
              <a:avLst/>
            </a:prstGeom>
            <a:solidFill>
              <a:srgbClr val="263338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1800" dirty="0" err="1">
                  <a:solidFill>
                    <a:prstClr val="white"/>
                  </a:solidFill>
                  <a:latin typeface="Montserrat" charset="0"/>
                  <a:ea typeface="Montserrat" charset="0"/>
                  <a:cs typeface="Montserrat" charset="0"/>
                </a:rPr>
                <a:t>allgather</a:t>
              </a:r>
              <a:endParaRPr lang="en-US" sz="1800" dirty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361860" y="2898110"/>
              <a:ext cx="1645920" cy="548640"/>
            </a:xfrm>
            <a:prstGeom prst="rect">
              <a:avLst/>
            </a:prstGeom>
            <a:solidFill>
              <a:srgbClr val="507A8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1800" dirty="0">
                  <a:solidFill>
                    <a:prstClr val="white"/>
                  </a:solidFill>
                  <a:latin typeface="Montserrat" charset="0"/>
                  <a:ea typeface="Montserrat" charset="0"/>
                  <a:cs typeface="Montserrat" charset="0"/>
                </a:rPr>
                <a:t>regroup</a:t>
              </a:r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3363" y="4040881"/>
              <a:ext cx="2286000" cy="1312822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3363" y="5372607"/>
              <a:ext cx="2286000" cy="1254357"/>
            </a:xfrm>
            <a:prstGeom prst="rect">
              <a:avLst/>
            </a:prstGeom>
          </p:spPr>
        </p:pic>
      </p:grpSp>
      <p:sp>
        <p:nvSpPr>
          <p:cNvPr id="100" name="Rectangle 99"/>
          <p:cNvSpPr/>
          <p:nvPr/>
        </p:nvSpPr>
        <p:spPr>
          <a:xfrm>
            <a:off x="44481" y="2741075"/>
            <a:ext cx="4705697" cy="41169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751054" y="2741075"/>
            <a:ext cx="4971997" cy="41169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89290" y="2249762"/>
            <a:ext cx="3313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dirty="0">
                <a:solidFill>
                  <a:prstClr val="black"/>
                </a:solidFill>
                <a:latin typeface="Montserrat" charset="0"/>
                <a:ea typeface="Montserrat" charset="0"/>
                <a:cs typeface="Montserrat" charset="0"/>
              </a:rPr>
              <a:t>When the model size is small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771205" y="2125385"/>
            <a:ext cx="4845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Montserrat" charset="0"/>
                <a:ea typeface="Montserrat" charset="0"/>
                <a:cs typeface="Montserrat" charset="0"/>
              </a:rPr>
              <a:t>When the model size is large but can still be held in each machine’s memory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9732665" y="2741075"/>
            <a:ext cx="2408584" cy="41169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9858930" y="1857479"/>
            <a:ext cx="23330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Montserrat" charset="0"/>
                <a:ea typeface="Montserrat" charset="0"/>
                <a:cs typeface="Montserrat" charset="0"/>
              </a:rPr>
              <a:t>When the model size cannot be held in each machine’s memory</a:t>
            </a:r>
          </a:p>
        </p:txBody>
      </p:sp>
    </p:spTree>
    <p:extLst>
      <p:ext uri="{BB962C8B-B14F-4D97-AF65-F5344CB8AC3E}">
        <p14:creationId xmlns:p14="http://schemas.microsoft.com/office/powerpoint/2010/main" val="169654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3294" y="666366"/>
            <a:ext cx="12107864" cy="61277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08" tIns="45660" rIns="91308" bIns="45660" numCol="1" rtlCol="0" anchor="b" anchorCtr="0" compatLnSpc="1">
            <a:prstTxWarp prst="textNoShape">
              <a:avLst/>
            </a:prstTxWarp>
            <a:noAutofit/>
          </a:bodyPr>
          <a:lstStyle/>
          <a:p>
            <a:pPr lvl="1"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300" b="1" dirty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Why Collective Communications for Big Data Processing?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417943" y="1584929"/>
            <a:ext cx="10505352" cy="4576763"/>
          </a:xfrm>
        </p:spPr>
        <p:txBody>
          <a:bodyPr>
            <a:normAutofit/>
          </a:bodyPr>
          <a:lstStyle/>
          <a:p>
            <a:r>
              <a:rPr lang="en-US" sz="2400" b="1" dirty="0"/>
              <a:t>Collective Communication and Data Abstractions</a:t>
            </a:r>
          </a:p>
          <a:p>
            <a:pPr lvl="1">
              <a:buSzPct val="60000"/>
              <a:buFont typeface="Courier New" pitchFamily="49" charset="0"/>
              <a:buChar char="o"/>
            </a:pPr>
            <a:r>
              <a:rPr lang="en-US" sz="2400" dirty="0" smtClean="0"/>
              <a:t>Optimization of global model synchronization</a:t>
            </a:r>
          </a:p>
          <a:p>
            <a:pPr lvl="2">
              <a:buSzPct val="60000"/>
              <a:buFont typeface="Courier New" pitchFamily="49" charset="0"/>
              <a:buChar char="o"/>
            </a:pPr>
            <a:r>
              <a:rPr lang="en-US" sz="2000" dirty="0" smtClean="0"/>
              <a:t>ML algorithms: convergence vs. consistency</a:t>
            </a:r>
          </a:p>
          <a:p>
            <a:pPr lvl="2">
              <a:buSzPct val="60000"/>
              <a:buFont typeface="Courier New" pitchFamily="49" charset="0"/>
              <a:buChar char="o"/>
            </a:pPr>
            <a:r>
              <a:rPr lang="en-US" sz="2000" dirty="0" smtClean="0"/>
              <a:t>Model updates can be out of order </a:t>
            </a:r>
            <a:endParaRPr lang="en-US" sz="2000" dirty="0"/>
          </a:p>
          <a:p>
            <a:pPr lvl="1">
              <a:buSzPct val="60000"/>
              <a:buFont typeface="Courier New" pitchFamily="49" charset="0"/>
              <a:buChar char="o"/>
            </a:pPr>
            <a:r>
              <a:rPr lang="en-US" sz="2400" dirty="0"/>
              <a:t>Hierarchical data abstractions and </a:t>
            </a:r>
            <a:r>
              <a:rPr lang="en-US" sz="2400" dirty="0" smtClean="0"/>
              <a:t>operations</a:t>
            </a:r>
          </a:p>
          <a:p>
            <a:r>
              <a:rPr lang="en-US" sz="2400" b="1" dirty="0" smtClean="0"/>
              <a:t>Map-Collective Programming Model</a:t>
            </a:r>
          </a:p>
          <a:p>
            <a:pPr lvl="1">
              <a:buSzPct val="60000"/>
              <a:buFont typeface="Courier New" pitchFamily="49" charset="0"/>
              <a:buChar char="o"/>
            </a:pPr>
            <a:r>
              <a:rPr lang="en-US" sz="2400" dirty="0" smtClean="0"/>
              <a:t>Extended </a:t>
            </a:r>
            <a:r>
              <a:rPr lang="en-US" sz="2400" dirty="0"/>
              <a:t>from MapReduce model to support collective communications</a:t>
            </a:r>
          </a:p>
          <a:p>
            <a:pPr lvl="1">
              <a:buSzPct val="60000"/>
              <a:buFont typeface="Courier New" pitchFamily="49" charset="0"/>
              <a:buChar char="o"/>
            </a:pPr>
            <a:r>
              <a:rPr lang="en-US" sz="2400" dirty="0" smtClean="0"/>
              <a:t>BSP </a:t>
            </a:r>
            <a:r>
              <a:rPr lang="en-US" sz="2400" dirty="0"/>
              <a:t>parallelism </a:t>
            </a:r>
            <a:r>
              <a:rPr lang="en-US" sz="2400" dirty="0" smtClean="0"/>
              <a:t>at </a:t>
            </a:r>
            <a:r>
              <a:rPr lang="en-US" sz="2400" dirty="0"/>
              <a:t>Inter-node vs. </a:t>
            </a:r>
            <a:r>
              <a:rPr lang="en-US" sz="2400" dirty="0" smtClean="0"/>
              <a:t>Intra-node levels </a:t>
            </a:r>
          </a:p>
          <a:p>
            <a:r>
              <a:rPr lang="en-US" sz="2400" b="1" dirty="0" smtClean="0"/>
              <a:t>Harp Implementation</a:t>
            </a:r>
          </a:p>
          <a:p>
            <a:pPr lvl="1">
              <a:buSzPct val="60000"/>
              <a:buFont typeface="Courier New" pitchFamily="49" charset="0"/>
              <a:buChar char="o"/>
            </a:pPr>
            <a:r>
              <a:rPr lang="en-US" sz="2400" dirty="0" smtClean="0"/>
              <a:t>A </a:t>
            </a:r>
            <a:r>
              <a:rPr lang="en-US" sz="2400" dirty="0"/>
              <a:t>plug-in to </a:t>
            </a:r>
            <a:r>
              <a:rPr lang="en-US" sz="2400" dirty="0" smtClean="0"/>
              <a:t>Hadoop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52676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6164" y="426114"/>
            <a:ext cx="8925170" cy="753134"/>
          </a:xfrm>
        </p:spPr>
        <p:txBody>
          <a:bodyPr>
            <a:no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en-US" sz="3300" b="1" dirty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HPC Runtime versus ABDS </a:t>
            </a:r>
            <a:r>
              <a:rPr lang="en-US" sz="3300" b="1" dirty="0" smtClean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Distributed </a:t>
            </a:r>
            <a:r>
              <a:rPr lang="en-US" sz="3300" b="1" dirty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Computing Model on Data Analytics</a:t>
            </a:r>
          </a:p>
        </p:txBody>
      </p:sp>
      <p:pic>
        <p:nvPicPr>
          <p:cNvPr id="114" name="Picture 1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49" y="1470123"/>
            <a:ext cx="7416800" cy="45227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3201" y="1177899"/>
            <a:ext cx="758838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0349" y="6056490"/>
            <a:ext cx="7646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Hadoop writes to disk and is slowest; Spark and Flink spawn many processes and do not support </a:t>
            </a:r>
            <a:r>
              <a:rPr lang="en-US" sz="1600" dirty="0" err="1"/>
              <a:t>A</a:t>
            </a:r>
            <a:r>
              <a:rPr lang="en-US" sz="1600" dirty="0" err="1" smtClean="0"/>
              <a:t>llreduce</a:t>
            </a:r>
            <a:r>
              <a:rPr lang="en-US" sz="1600" dirty="0" smtClean="0"/>
              <a:t> </a:t>
            </a:r>
            <a:r>
              <a:rPr lang="en-US" sz="1600" dirty="0"/>
              <a:t>directly; MPI does in-place combined reduce/broadcast</a:t>
            </a:r>
          </a:p>
        </p:txBody>
      </p:sp>
    </p:spTree>
    <p:extLst>
      <p:ext uri="{BB962C8B-B14F-4D97-AF65-F5344CB8AC3E}">
        <p14:creationId xmlns:p14="http://schemas.microsoft.com/office/powerpoint/2010/main" val="157614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097" y="994915"/>
            <a:ext cx="10515600" cy="519778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+mn-lt"/>
                <a:ea typeface="+mn-ea"/>
                <a:cs typeface="+mn-cs"/>
              </a:rPr>
              <a:t>Harp-DAAL Applications</a:t>
            </a:r>
            <a:endParaRPr lang="en-US" sz="24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931" y="2278897"/>
            <a:ext cx="2574226" cy="2272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252" y="2230771"/>
            <a:ext cx="6057072" cy="22276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3931" y="4831997"/>
            <a:ext cx="284097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Clustering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Vectorized</a:t>
            </a:r>
            <a:r>
              <a:rPr lang="en-US" dirty="0" smtClean="0"/>
              <a:t> computation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/>
              <a:t>Small model data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Regular Memory Access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84499" y="4550953"/>
            <a:ext cx="309626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Matrix Factorization 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Huge model data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/>
              <a:t>Random Memory Access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53769" y="4502825"/>
            <a:ext cx="2894510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Matrix Factorization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Huge model data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/>
              <a:t>Regular Memory Access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17345" y="1744587"/>
            <a:ext cx="212814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Harp-DAAL-</a:t>
            </a:r>
            <a:r>
              <a:rPr lang="en-US" dirty="0" err="1"/>
              <a:t>Kmeans</a:t>
            </a:r>
            <a:endParaRPr lang="en-US" dirty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84499" y="1708047"/>
            <a:ext cx="176644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Harp-DAAL-SGD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472646" y="1733925"/>
            <a:ext cx="170553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Harp-DAAL-ALS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1474"/>
            <a:ext cx="12192000" cy="11110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9356" y="6330075"/>
            <a:ext cx="11370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225" indent="-22225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Langshi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Chen, Bo Peng,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Bingjing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Zhang, Tony Liu,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Yiming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Zou, Lei Jiang, Robert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Henschel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Craig Stewart, Zhang Zhang, Emily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Mccallum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Zahniser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Tom, Omer Jon, Judy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Qiu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Benchmarking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Harp-DAAL: High Performance Hadoop on KNL Clusters,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 the Proceedings of the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International Conference on Cloud Computing (CLOUD 2017), June 25-30, 2017.</a:t>
            </a:r>
          </a:p>
        </p:txBody>
      </p:sp>
    </p:spTree>
    <p:extLst>
      <p:ext uri="{BB962C8B-B14F-4D97-AF65-F5344CB8AC3E}">
        <p14:creationId xmlns:p14="http://schemas.microsoft.com/office/powerpoint/2010/main" val="15174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644" y="110894"/>
            <a:ext cx="10515600" cy="569153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+mn-lt"/>
                <a:ea typeface="+mn-ea"/>
                <a:cs typeface="+mn-cs"/>
              </a:rPr>
              <a:t>Computation models for K-means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0889" y="467136"/>
            <a:ext cx="454910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Inter-node: </a:t>
            </a:r>
            <a:r>
              <a:rPr lang="en-US" dirty="0" err="1" smtClean="0"/>
              <a:t>Allreduce</a:t>
            </a:r>
            <a:r>
              <a:rPr lang="en-US" dirty="0" smtClean="0"/>
              <a:t>, Easy to implement, efficient when model data is not large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59" y="1516112"/>
            <a:ext cx="4153425" cy="200571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5921" y="3455195"/>
            <a:ext cx="437904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Intra-node: Shared Memory, matrix-matrix operations, </a:t>
            </a:r>
            <a:r>
              <a:rPr lang="en-US" dirty="0" err="1" smtClean="0"/>
              <a:t>xGemm</a:t>
            </a:r>
            <a:r>
              <a:rPr lang="en-US" dirty="0" smtClean="0"/>
              <a:t>: aggregate vector-vector distance computation into matrix-matrix multiplication, higher computation intensity (BLAS-3)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1123248" y="5247997"/>
            <a:ext cx="4006749" cy="1574725"/>
            <a:chOff x="5450191" y="4067929"/>
            <a:chExt cx="6096040" cy="241189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0191" y="4067929"/>
              <a:ext cx="6096040" cy="206503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5259" y="6132963"/>
              <a:ext cx="3685903" cy="346859"/>
            </a:xfrm>
            <a:prstGeom prst="rect">
              <a:avLst/>
            </a:prstGeom>
          </p:spPr>
        </p:pic>
      </p:grpSp>
      <p:pic>
        <p:nvPicPr>
          <p:cNvPr id="10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394" y="598042"/>
            <a:ext cx="5600700" cy="421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665622" y="4814661"/>
            <a:ext cx="493647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31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</a:rPr>
              <a:t>Harp-DAAL-</a:t>
            </a:r>
            <a:r>
              <a:rPr lang="en-US" sz="1600" dirty="0" err="1">
                <a:latin typeface="+mn-lt"/>
              </a:rPr>
              <a:t>Kmeans</a:t>
            </a:r>
            <a:r>
              <a:rPr lang="en-US" sz="1600" dirty="0">
                <a:latin typeface="+mn-lt"/>
              </a:rPr>
              <a:t> vs. Spark-</a:t>
            </a:r>
            <a:r>
              <a:rPr lang="en-US" sz="1600" dirty="0" err="1">
                <a:latin typeface="+mn-lt"/>
              </a:rPr>
              <a:t>Kmeans</a:t>
            </a:r>
            <a:r>
              <a:rPr lang="en-US" sz="1600" dirty="0">
                <a:latin typeface="+mn-lt"/>
              </a:rPr>
              <a:t>:</a:t>
            </a:r>
          </a:p>
          <a:p>
            <a:pPr defTabSz="9131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b="1" i="1" dirty="0">
              <a:latin typeface="+mn-lt"/>
            </a:endParaRPr>
          </a:p>
          <a:p>
            <a:pPr defTabSz="9131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latin typeface="+mn-lt"/>
              </a:rPr>
              <a:t>~ 20x speedup</a:t>
            </a:r>
          </a:p>
          <a:p>
            <a:pPr marL="342900" indent="-342900" defTabSz="913108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1600" dirty="0">
                <a:latin typeface="+mn-lt"/>
              </a:rPr>
              <a:t>Harp-DAAL-</a:t>
            </a:r>
            <a:r>
              <a:rPr lang="en-US" sz="1600" dirty="0" err="1">
                <a:latin typeface="+mn-lt"/>
              </a:rPr>
              <a:t>Kmeans</a:t>
            </a:r>
            <a:r>
              <a:rPr lang="en-US" sz="1600" dirty="0">
                <a:latin typeface="+mn-lt"/>
              </a:rPr>
              <a:t> invokes MKL matrix operation kernels at low level</a:t>
            </a:r>
          </a:p>
          <a:p>
            <a:pPr marL="342900" indent="-342900" defTabSz="913108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1600" dirty="0">
                <a:latin typeface="+mn-lt"/>
              </a:rPr>
              <a:t>Matrix data stored in contiguous memory space, leading to regular access pattern and data locality</a:t>
            </a:r>
          </a:p>
        </p:txBody>
      </p:sp>
    </p:spTree>
    <p:extLst>
      <p:ext uri="{BB962C8B-B14F-4D97-AF65-F5344CB8AC3E}">
        <p14:creationId xmlns:p14="http://schemas.microsoft.com/office/powerpoint/2010/main" val="131299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65922" y="199473"/>
            <a:ext cx="5872038" cy="569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+mn-lt"/>
                <a:ea typeface="+mn-ea"/>
                <a:cs typeface="+mn-cs"/>
              </a:rPr>
              <a:t>Computation models for MF-SGD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5922" y="723750"/>
            <a:ext cx="520909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Inter-node: Rotation Efficient when the mode data</a:t>
            </a:r>
          </a:p>
          <a:p>
            <a:r>
              <a:rPr lang="en-US" dirty="0"/>
              <a:t>Is large, good scalability 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22" y="1348273"/>
            <a:ext cx="4722529" cy="35418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086" y="4956175"/>
            <a:ext cx="2698120" cy="19246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7362" y="5044624"/>
            <a:ext cx="280399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Intra-node: Asynchronous</a:t>
            </a:r>
          </a:p>
          <a:p>
            <a:r>
              <a:rPr lang="en-US" dirty="0" smtClean="0"/>
              <a:t>Random access to model data. Good for thread-level workload balance.</a:t>
            </a:r>
            <a:endParaRPr lang="en-US" dirty="0"/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842" y="867241"/>
            <a:ext cx="4987775" cy="343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37960" y="4489287"/>
            <a:ext cx="49922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31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</a:rPr>
              <a:t>Harp-DAAL-SGD vs. NOMAD-SGD</a:t>
            </a:r>
          </a:p>
          <a:p>
            <a:pPr defTabSz="9131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latin typeface="+mn-lt"/>
            </a:endParaRPr>
          </a:p>
          <a:p>
            <a:pPr marL="342900" indent="-342900" defTabSz="913108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1600" dirty="0">
                <a:latin typeface="+mn-lt"/>
              </a:rPr>
              <a:t>Small dataset (</a:t>
            </a:r>
            <a:r>
              <a:rPr lang="en-US" sz="1600" dirty="0" err="1">
                <a:latin typeface="+mn-lt"/>
              </a:rPr>
              <a:t>MovieLens</a:t>
            </a:r>
            <a:r>
              <a:rPr lang="en-US" sz="1600" dirty="0">
                <a:latin typeface="+mn-lt"/>
              </a:rPr>
              <a:t>, Netflix): comparable perf</a:t>
            </a:r>
          </a:p>
          <a:p>
            <a:pPr marL="342900" indent="-342900" defTabSz="913108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1600" dirty="0">
                <a:latin typeface="+mn-lt"/>
              </a:rPr>
              <a:t>Large dataset</a:t>
            </a:r>
            <a:r>
              <a:rPr lang="en-US" sz="1600" dirty="0">
                <a:latin typeface="+mn-lt"/>
                <a:sym typeface="Wingdings"/>
              </a:rPr>
              <a:t> (</a:t>
            </a:r>
            <a:r>
              <a:rPr lang="en-US" sz="1600" dirty="0" err="1">
                <a:latin typeface="+mn-lt"/>
                <a:sym typeface="Wingdings"/>
              </a:rPr>
              <a:t>Yahoomusic</a:t>
            </a:r>
            <a:r>
              <a:rPr lang="en-US" sz="1600" dirty="0">
                <a:latin typeface="+mn-lt"/>
                <a:sym typeface="Wingdings"/>
              </a:rPr>
              <a:t>, </a:t>
            </a:r>
            <a:r>
              <a:rPr lang="en-US" sz="1600" dirty="0" err="1">
                <a:latin typeface="+mn-lt"/>
                <a:sym typeface="Wingdings"/>
              </a:rPr>
              <a:t>Enwiki</a:t>
            </a:r>
            <a:r>
              <a:rPr lang="en-US" sz="1600" dirty="0">
                <a:latin typeface="+mn-lt"/>
                <a:sym typeface="Wingdings"/>
              </a:rPr>
              <a:t>): </a:t>
            </a:r>
            <a:r>
              <a:rPr lang="en-US" sz="1600" b="1" i="1" dirty="0">
                <a:latin typeface="+mn-lt"/>
                <a:sym typeface="Wingdings"/>
              </a:rPr>
              <a:t>1.1x to 2.5x</a:t>
            </a:r>
            <a:r>
              <a:rPr lang="en-US" sz="1600" dirty="0">
                <a:latin typeface="+mn-lt"/>
                <a:sym typeface="Wingdings"/>
              </a:rPr>
              <a:t>, depending on data distribution of matrices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403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4944" y="358504"/>
            <a:ext cx="10515600" cy="507980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+mn-lt"/>
                <a:ea typeface="+mn-ea"/>
                <a:cs typeface="+mn-cs"/>
              </a:rPr>
              <a:t>Computation Models for ALS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4243" y="1238865"/>
            <a:ext cx="2469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Inter-node: </a:t>
            </a:r>
            <a:r>
              <a:rPr lang="en-US" dirty="0" err="1" smtClean="0"/>
              <a:t>Allreduce</a:t>
            </a:r>
            <a:endParaRPr lang="en-US" dirty="0" smtClean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02" y="4665958"/>
            <a:ext cx="2637957" cy="3774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02" y="5141405"/>
            <a:ext cx="2723147" cy="40031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87540" y="3751710"/>
            <a:ext cx="4798117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Intra-node: Shared Memory, Matrix </a:t>
            </a:r>
            <a:r>
              <a:rPr lang="en-US" dirty="0" smtClean="0"/>
              <a:t>operations </a:t>
            </a:r>
            <a:r>
              <a:rPr lang="en-US" dirty="0" err="1" smtClean="0"/>
              <a:t>xSyrk</a:t>
            </a:r>
            <a:r>
              <a:rPr lang="en-US" dirty="0"/>
              <a:t>: symmetric rank-k update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94" y="1608197"/>
            <a:ext cx="4465943" cy="2013308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237" y="1050078"/>
            <a:ext cx="5717647" cy="3946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491691" y="4996812"/>
            <a:ext cx="53247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31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</a:rPr>
              <a:t>Harp-DAAL-ALS vs. Spark-ALS</a:t>
            </a:r>
          </a:p>
          <a:p>
            <a:pPr algn="ctr" defTabSz="9131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latin typeface="+mn-lt"/>
            </a:endParaRPr>
          </a:p>
          <a:p>
            <a:pPr defTabSz="9131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latin typeface="+mn-lt"/>
              </a:rPr>
              <a:t>20x to 50x speedup</a:t>
            </a:r>
          </a:p>
          <a:p>
            <a:pPr marL="342900" indent="-342900" defTabSz="913108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1600" dirty="0">
                <a:latin typeface="+mn-lt"/>
              </a:rPr>
              <a:t>Harp-DAAL-ALS invokes MKL at low level</a:t>
            </a:r>
          </a:p>
          <a:p>
            <a:pPr marL="342900" indent="-342900" defTabSz="913108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1600" dirty="0">
                <a:latin typeface="+mn-lt"/>
              </a:rPr>
              <a:t>Regular memory access, data locality in matrix operations</a:t>
            </a:r>
          </a:p>
          <a:p>
            <a:pPr marL="342900" indent="-342900" defTabSz="913108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576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5797" y="276781"/>
            <a:ext cx="81871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j-lt"/>
                <a:ea typeface="+mj-ea"/>
                <a:cs typeface="+mj-cs"/>
              </a:rPr>
              <a:t>Breakdown of Intra-node Performance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338" y="981289"/>
            <a:ext cx="9319153" cy="44470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09507" y="5615764"/>
            <a:ext cx="911798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Spark-</a:t>
            </a:r>
            <a:r>
              <a:rPr lang="en-US" dirty="0" err="1" smtClean="0"/>
              <a:t>Kmeans</a:t>
            </a:r>
            <a:r>
              <a:rPr lang="en-US" dirty="0" smtClean="0"/>
              <a:t> and Spark-ALS dominated by  Computation (retiring), no AVX-512 to reduce </a:t>
            </a:r>
          </a:p>
          <a:p>
            <a:r>
              <a:rPr lang="en-US" dirty="0" smtClean="0"/>
              <a:t>retiring  Instructions, Harp-DAAL improves L1 cache bandwidth utilization due to AVX-512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32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85995" y="212298"/>
            <a:ext cx="81871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j-lt"/>
                <a:ea typeface="+mj-ea"/>
                <a:cs typeface="+mj-cs"/>
              </a:rPr>
              <a:t>Breakdown of Intra-node Performance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5219" y="4151775"/>
            <a:ext cx="10644939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Thread scalability:</a:t>
            </a:r>
          </a:p>
          <a:p>
            <a:pPr marL="342900" indent="-174625">
              <a:buFont typeface="Arial" panose="020B0604020202020204" pitchFamily="34" charset="0"/>
              <a:buChar char="•"/>
            </a:pPr>
            <a:r>
              <a:rPr lang="en-US" dirty="0" smtClean="0"/>
              <a:t>Harp-DAAL best threads number: 64 (K-means, ALS) and 128 (MF-SGD), more than 128 threads no performance gain</a:t>
            </a:r>
          </a:p>
          <a:p>
            <a:pPr marL="577850" indent="-230188">
              <a:buFont typeface="Courier New" panose="02070309020205020404" pitchFamily="49" charset="0"/>
              <a:buChar char="o"/>
            </a:pPr>
            <a:r>
              <a:rPr lang="en-US" dirty="0" smtClean="0"/>
              <a:t>communications </a:t>
            </a:r>
            <a:r>
              <a:rPr lang="en-US" dirty="0"/>
              <a:t>between cores intensify </a:t>
            </a:r>
            <a:endParaRPr lang="en-US" dirty="0" smtClean="0"/>
          </a:p>
          <a:p>
            <a:pPr marL="577850" indent="-230188">
              <a:buFont typeface="Courier New" panose="02070309020205020404" pitchFamily="49" charset="0"/>
              <a:buChar char="o"/>
            </a:pPr>
            <a:r>
              <a:rPr lang="en-US" dirty="0" smtClean="0"/>
              <a:t>cache </a:t>
            </a:r>
            <a:r>
              <a:rPr lang="en-US" dirty="0"/>
              <a:t>capacity per thread also drops significantly </a:t>
            </a:r>
            <a:endParaRPr lang="en-US" dirty="0" smtClean="0"/>
          </a:p>
          <a:p>
            <a:pPr marL="342900" indent="-174625">
              <a:buFont typeface="Arial" panose="020B0604020202020204" pitchFamily="34" charset="0"/>
              <a:buChar char="•"/>
            </a:pPr>
            <a:r>
              <a:rPr lang="en-US" dirty="0" smtClean="0"/>
              <a:t>Spark best threads number 256, because Spark could not fully Utilize AVX-512 VPUs</a:t>
            </a:r>
          </a:p>
          <a:p>
            <a:pPr marL="342900" indent="-174625">
              <a:buFont typeface="Arial" panose="020B0604020202020204" pitchFamily="34" charset="0"/>
              <a:buChar char="•"/>
            </a:pPr>
            <a:r>
              <a:rPr lang="en-US" dirty="0" smtClean="0"/>
              <a:t>NOMAD-SGD could use AVX VPU, thus has 64 its best thread as that of Harp-DAAL-SGD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7033"/>
            <a:ext cx="3898587" cy="27894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505" y="1217034"/>
            <a:ext cx="3986864" cy="27894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505" y="1205322"/>
            <a:ext cx="3886200" cy="280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9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991529" y="1038197"/>
            <a:ext cx="5547328" cy="5776261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Montserrat" charset="0"/>
              </a:rPr>
              <a:t>HPC-ABDS: Big Data and HPC Convergence</a:t>
            </a:r>
          </a:p>
          <a:p>
            <a:pPr lvl="0" indent="0">
              <a:lnSpc>
                <a:spcPct val="100000"/>
              </a:lnSpc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Montserrat" charset="0"/>
              </a:rPr>
              <a:t>Machine </a:t>
            </a:r>
            <a:r>
              <a:rPr lang="en-US" altLang="en-US" dirty="0">
                <a:solidFill>
                  <a:schemeClr val="bg1"/>
                </a:solidFill>
                <a:latin typeface="Montserrat" charset="0"/>
              </a:rPr>
              <a:t>Learning</a:t>
            </a:r>
            <a:r>
              <a:rPr lang="x-none" altLang="en-US" dirty="0">
                <a:solidFill>
                  <a:schemeClr val="bg1"/>
                </a:solidFill>
                <a:latin typeface="Montserrat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Montserrat" charset="0"/>
              </a:rPr>
              <a:t>Framework Harp-DAAL</a:t>
            </a:r>
            <a:endParaRPr lang="en-US" altLang="en-US" dirty="0">
              <a:solidFill>
                <a:schemeClr val="bg1"/>
              </a:solidFill>
              <a:latin typeface="Montserrat" charset="0"/>
            </a:endParaRPr>
          </a:p>
          <a:p>
            <a:pPr marL="571500" indent="-342900">
              <a:lnSpc>
                <a:spcPct val="100000"/>
              </a:lnSpc>
            </a:pPr>
            <a:r>
              <a:rPr lang="en-US" altLang="en-US" sz="2000" dirty="0" smtClean="0">
                <a:solidFill>
                  <a:schemeClr val="bg1"/>
                </a:solidFill>
                <a:latin typeface="Montserrat" charset="0"/>
              </a:rPr>
              <a:t>Concept</a:t>
            </a:r>
            <a:endParaRPr lang="en-US" altLang="en-US" sz="2000" dirty="0">
              <a:solidFill>
                <a:schemeClr val="bg1"/>
              </a:solidFill>
              <a:latin typeface="Montserrat" charset="0"/>
            </a:endParaRPr>
          </a:p>
          <a:p>
            <a:pPr marL="571500" indent="-342900">
              <a:lnSpc>
                <a:spcPct val="100000"/>
              </a:lnSpc>
              <a:spcBef>
                <a:spcPts val="400"/>
              </a:spcBef>
            </a:pPr>
            <a:r>
              <a:rPr lang="en-US" altLang="en-US" sz="2000" dirty="0" smtClean="0">
                <a:solidFill>
                  <a:schemeClr val="bg1"/>
                </a:solidFill>
                <a:latin typeface="Montserrat" charset="0"/>
              </a:rPr>
              <a:t>Computation Model</a:t>
            </a:r>
          </a:p>
          <a:p>
            <a:pPr marL="571500" indent="-342900">
              <a:lnSpc>
                <a:spcPct val="100000"/>
              </a:lnSpc>
              <a:spcBef>
                <a:spcPts val="400"/>
              </a:spcBef>
            </a:pPr>
            <a:r>
              <a:rPr lang="en-US" altLang="en-US" sz="2000" dirty="0" smtClean="0">
                <a:solidFill>
                  <a:schemeClr val="bg1"/>
                </a:solidFill>
                <a:latin typeface="Montserrat" charset="0"/>
              </a:rPr>
              <a:t>Runtime</a:t>
            </a:r>
            <a:endParaRPr lang="en-US" altLang="en-US" dirty="0" smtClean="0">
              <a:solidFill>
                <a:schemeClr val="bg1"/>
              </a:solidFill>
              <a:latin typeface="Montserrat" charset="0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</a:pPr>
            <a:endParaRPr lang="en-US" altLang="en-US" dirty="0" smtClean="0">
              <a:solidFill>
                <a:schemeClr val="bg1"/>
              </a:solidFill>
              <a:latin typeface="Montserrat" charset="0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Montserrat" charset="0"/>
              </a:rPr>
              <a:t>Use Cases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dirty="0" smtClean="0">
              <a:solidFill>
                <a:schemeClr val="bg1"/>
              </a:solidFill>
              <a:latin typeface="Montserrat" charset="0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Montserrat" charset="0"/>
              </a:rPr>
              <a:t>Conclusion and Future Directions</a:t>
            </a:r>
            <a:endParaRPr lang="en-US" altLang="en-US" dirty="0">
              <a:solidFill>
                <a:schemeClr val="bg1"/>
              </a:solidFill>
              <a:latin typeface="Montserrat" charset="0"/>
            </a:endParaRPr>
          </a:p>
          <a:p>
            <a:pPr marL="571500" indent="-342900">
              <a:lnSpc>
                <a:spcPct val="100000"/>
              </a:lnSpc>
              <a:spcBef>
                <a:spcPts val="400"/>
              </a:spcBef>
            </a:pPr>
            <a:endParaRPr lang="x-none" altLang="en-US" sz="2000" dirty="0">
              <a:solidFill>
                <a:schemeClr val="bg1"/>
              </a:solidFill>
              <a:latin typeface="Montserrat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B383912-8B4A-4FEF-B10D-2973934CDF01}"/>
              </a:ext>
            </a:extLst>
          </p:cNvPr>
          <p:cNvSpPr/>
          <p:nvPr/>
        </p:nvSpPr>
        <p:spPr>
          <a:xfrm>
            <a:off x="6018381" y="1038198"/>
            <a:ext cx="73475" cy="808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DA2CF80-2C37-41E8-B5AD-C94F870636F9}"/>
              </a:ext>
            </a:extLst>
          </p:cNvPr>
          <p:cNvSpPr/>
          <p:nvPr/>
        </p:nvSpPr>
        <p:spPr>
          <a:xfrm>
            <a:off x="6013300" y="4263299"/>
            <a:ext cx="78556" cy="771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2B799DF-190F-4CAD-9016-1432699B04D2}"/>
              </a:ext>
            </a:extLst>
          </p:cNvPr>
          <p:cNvSpPr/>
          <p:nvPr/>
        </p:nvSpPr>
        <p:spPr>
          <a:xfrm>
            <a:off x="6018381" y="2035821"/>
            <a:ext cx="74414" cy="1949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73F0318-BC8F-48B9-BE3C-908C7CFEFBC6}"/>
              </a:ext>
            </a:extLst>
          </p:cNvPr>
          <p:cNvGrpSpPr/>
          <p:nvPr/>
        </p:nvGrpSpPr>
        <p:grpSpPr>
          <a:xfrm>
            <a:off x="645546" y="642857"/>
            <a:ext cx="4684942" cy="4930626"/>
            <a:chOff x="351631" y="406227"/>
            <a:chExt cx="4808052" cy="518515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04CB1644-4201-45F4-8D9F-BAF543C5B36B}"/>
                </a:ext>
              </a:extLst>
            </p:cNvPr>
            <p:cNvGrpSpPr/>
            <p:nvPr/>
          </p:nvGrpSpPr>
          <p:grpSpPr>
            <a:xfrm>
              <a:off x="2234073" y="2721538"/>
              <a:ext cx="2426448" cy="2456686"/>
              <a:chOff x="4297680" y="2125979"/>
              <a:chExt cx="2598419" cy="2598419"/>
            </a:xfrm>
          </p:grpSpPr>
          <p:sp>
            <p:nvSpPr>
              <p:cNvPr id="19" name="Shape 18">
                <a:extLst>
                  <a:ext uri="{FF2B5EF4-FFF2-40B4-BE49-F238E27FC236}">
                    <a16:creationId xmlns:a16="http://schemas.microsoft.com/office/drawing/2014/main" xmlns="" id="{F7DC4651-20FF-4122-8344-359925F8B66C}"/>
                  </a:ext>
                </a:extLst>
              </p:cNvPr>
              <p:cNvSpPr/>
              <p:nvPr/>
            </p:nvSpPr>
            <p:spPr>
              <a:xfrm>
                <a:off x="4297680" y="2125979"/>
                <a:ext cx="2598419" cy="2598419"/>
              </a:xfrm>
              <a:prstGeom prst="gear9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" name="Shape 4">
                <a:extLst>
                  <a:ext uri="{FF2B5EF4-FFF2-40B4-BE49-F238E27FC236}">
                    <a16:creationId xmlns:a16="http://schemas.microsoft.com/office/drawing/2014/main" xmlns="" id="{2302C130-304D-4F20-9C9C-F08C3ED10159}"/>
                  </a:ext>
                </a:extLst>
              </p:cNvPr>
              <p:cNvSpPr txBox="1"/>
              <p:nvPr/>
            </p:nvSpPr>
            <p:spPr>
              <a:xfrm>
                <a:off x="4820078" y="2734646"/>
                <a:ext cx="1553623" cy="133564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5560" tIns="35560" rIns="35560" bIns="35560" numCol="1" spcCol="1270" anchor="ctr" anchorCtr="0">
                <a:noAutofit/>
              </a:bodyPr>
              <a:lstStyle/>
              <a:p>
                <a:pPr marL="0" lvl="0" indent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400" b="1" kern="1200" dirty="0"/>
                  <a:t>HPC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15498D99-81A7-4446-8FEC-45573457F6E6}"/>
                </a:ext>
              </a:extLst>
            </p:cNvPr>
            <p:cNvGrpSpPr/>
            <p:nvPr/>
          </p:nvGrpSpPr>
          <p:grpSpPr>
            <a:xfrm>
              <a:off x="686304" y="2117808"/>
              <a:ext cx="1889760" cy="1889760"/>
              <a:chOff x="2785872" y="1511808"/>
              <a:chExt cx="1889760" cy="1889760"/>
            </a:xfrm>
          </p:grpSpPr>
          <p:sp>
            <p:nvSpPr>
              <p:cNvPr id="17" name="Shape 16">
                <a:extLst>
                  <a:ext uri="{FF2B5EF4-FFF2-40B4-BE49-F238E27FC236}">
                    <a16:creationId xmlns:a16="http://schemas.microsoft.com/office/drawing/2014/main" xmlns="" id="{CC17F6A6-6958-46B2-A051-2B98549D4D78}"/>
                  </a:ext>
                </a:extLst>
              </p:cNvPr>
              <p:cNvSpPr/>
              <p:nvPr/>
            </p:nvSpPr>
            <p:spPr>
              <a:xfrm>
                <a:off x="2785872" y="1511808"/>
                <a:ext cx="1889760" cy="1889760"/>
              </a:xfrm>
              <a:prstGeom prst="gear6">
                <a:avLst/>
              </a:prstGeom>
              <a:solidFill>
                <a:srgbClr val="5E516F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" name="Shape 6">
                <a:extLst>
                  <a:ext uri="{FF2B5EF4-FFF2-40B4-BE49-F238E27FC236}">
                    <a16:creationId xmlns:a16="http://schemas.microsoft.com/office/drawing/2014/main" xmlns="" id="{FFD00195-0A4A-4184-BE9E-C80EA1170741}"/>
                  </a:ext>
                </a:extLst>
              </p:cNvPr>
              <p:cNvSpPr txBox="1"/>
              <p:nvPr/>
            </p:nvSpPr>
            <p:spPr>
              <a:xfrm>
                <a:off x="3124553" y="2012249"/>
                <a:ext cx="1270773" cy="93250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0480" tIns="30480" rIns="30480" bIns="30480" numCol="1" spcCol="1270" anchor="ctr" anchorCtr="0">
                <a:noAutofit/>
              </a:bodyPr>
              <a:lstStyle/>
              <a:p>
                <a:pPr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b="1" dirty="0"/>
                  <a:t>Clouds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7BD2AE3F-2140-4963-9C5B-4F57C215CF87}"/>
                </a:ext>
              </a:extLst>
            </p:cNvPr>
            <p:cNvGrpSpPr/>
            <p:nvPr/>
          </p:nvGrpSpPr>
          <p:grpSpPr>
            <a:xfrm>
              <a:off x="1744762" y="814066"/>
              <a:ext cx="1851579" cy="1851579"/>
              <a:chOff x="3844330" y="208066"/>
              <a:chExt cx="1851579" cy="1851579"/>
            </a:xfrm>
          </p:grpSpPr>
          <p:sp>
            <p:nvSpPr>
              <p:cNvPr id="15" name="Shape 14">
                <a:extLst>
                  <a:ext uri="{FF2B5EF4-FFF2-40B4-BE49-F238E27FC236}">
                    <a16:creationId xmlns:a16="http://schemas.microsoft.com/office/drawing/2014/main" xmlns="" id="{8EB975C2-813B-4C0A-8FFA-0922E4167F0E}"/>
                  </a:ext>
                </a:extLst>
              </p:cNvPr>
              <p:cNvSpPr/>
              <p:nvPr/>
            </p:nvSpPr>
            <p:spPr>
              <a:xfrm rot="20700000">
                <a:off x="3844330" y="208066"/>
                <a:ext cx="1851579" cy="1851579"/>
              </a:xfrm>
              <a:prstGeom prst="gear6">
                <a:avLst/>
              </a:prstGeom>
              <a:solidFill>
                <a:srgbClr val="72A1A8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" name="Shape 8">
                <a:extLst>
                  <a:ext uri="{FF2B5EF4-FFF2-40B4-BE49-F238E27FC236}">
                    <a16:creationId xmlns:a16="http://schemas.microsoft.com/office/drawing/2014/main" xmlns="" id="{04FC89EC-6373-4E8B-9CD5-CBDEA720D7B6}"/>
                  </a:ext>
                </a:extLst>
              </p:cNvPr>
              <p:cNvSpPr txBox="1"/>
              <p:nvPr/>
            </p:nvSpPr>
            <p:spPr>
              <a:xfrm>
                <a:off x="4040742" y="653994"/>
                <a:ext cx="1474979" cy="103936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400" b="1" dirty="0"/>
                  <a:t>Big Data</a:t>
                </a:r>
              </a:p>
            </p:txBody>
          </p:sp>
        </p:grpSp>
        <p:sp>
          <p:nvSpPr>
            <p:cNvPr id="12" name="Arrow: Circular 15">
              <a:extLst>
                <a:ext uri="{FF2B5EF4-FFF2-40B4-BE49-F238E27FC236}">
                  <a16:creationId xmlns:a16="http://schemas.microsoft.com/office/drawing/2014/main" xmlns="" id="{86830FE1-6C7C-4EAB-A886-E92712D1F387}"/>
                </a:ext>
              </a:extLst>
            </p:cNvPr>
            <p:cNvSpPr/>
            <p:nvPr/>
          </p:nvSpPr>
          <p:spPr>
            <a:xfrm>
              <a:off x="1833706" y="2265409"/>
              <a:ext cx="3325977" cy="3325977"/>
            </a:xfrm>
            <a:prstGeom prst="circularArrow">
              <a:avLst>
                <a:gd name="adj1" fmla="val 4687"/>
                <a:gd name="adj2" fmla="val 299029"/>
                <a:gd name="adj3" fmla="val 2527521"/>
                <a:gd name="adj4" fmla="val 15837027"/>
                <a:gd name="adj5" fmla="val 5469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Shape 12">
              <a:extLst>
                <a:ext uri="{FF2B5EF4-FFF2-40B4-BE49-F238E27FC236}">
                  <a16:creationId xmlns:a16="http://schemas.microsoft.com/office/drawing/2014/main" xmlns="" id="{A5BE5012-3EB9-4A99-A984-EBFA9468B0D5}"/>
                </a:ext>
              </a:extLst>
            </p:cNvPr>
            <p:cNvSpPr/>
            <p:nvPr/>
          </p:nvSpPr>
          <p:spPr>
            <a:xfrm>
              <a:off x="351631" y="1697400"/>
              <a:ext cx="2416530" cy="2416530"/>
            </a:xfrm>
            <a:prstGeom prst="leftCircularArrow">
              <a:avLst>
                <a:gd name="adj1" fmla="val 6452"/>
                <a:gd name="adj2" fmla="val 429999"/>
                <a:gd name="adj3" fmla="val 10489124"/>
                <a:gd name="adj4" fmla="val 14837806"/>
                <a:gd name="adj5" fmla="val 7527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Arrow: Circular 17">
              <a:extLst>
                <a:ext uri="{FF2B5EF4-FFF2-40B4-BE49-F238E27FC236}">
                  <a16:creationId xmlns:a16="http://schemas.microsoft.com/office/drawing/2014/main" xmlns="" id="{716A975E-0737-4C0A-A1CC-08DE76AAA385}"/>
                </a:ext>
              </a:extLst>
            </p:cNvPr>
            <p:cNvSpPr/>
            <p:nvPr/>
          </p:nvSpPr>
          <p:spPr>
            <a:xfrm>
              <a:off x="1316473" y="406227"/>
              <a:ext cx="2605506" cy="2605506"/>
            </a:xfrm>
            <a:prstGeom prst="circularArrow">
              <a:avLst>
                <a:gd name="adj1" fmla="val 5984"/>
                <a:gd name="adj2" fmla="val 394124"/>
                <a:gd name="adj3" fmla="val 13313824"/>
                <a:gd name="adj4" fmla="val 10508221"/>
                <a:gd name="adj5" fmla="val 6981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2073198-8274-4EA1-8BA0-6C715E6CAD11}"/>
              </a:ext>
            </a:extLst>
          </p:cNvPr>
          <p:cNvSpPr/>
          <p:nvPr/>
        </p:nvSpPr>
        <p:spPr>
          <a:xfrm>
            <a:off x="645546" y="5484464"/>
            <a:ext cx="1877437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altLang="en-US" sz="4400" dirty="0" smtClean="0">
                <a:solidFill>
                  <a:srgbClr val="72A1A8"/>
                </a:solidFill>
                <a:latin typeface="Montserrat" charset="0"/>
                <a:ea typeface="Montserrat" charset="0"/>
                <a:cs typeface="Montserrat" charset="0"/>
              </a:rPr>
              <a:t>Outline</a:t>
            </a:r>
            <a:endParaRPr lang="en-US" altLang="en-US" sz="4400" dirty="0">
              <a:solidFill>
                <a:srgbClr val="72A1A8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DA2CF80-2C37-41E8-B5AD-C94F870636F9}"/>
              </a:ext>
            </a:extLst>
          </p:cNvPr>
          <p:cNvSpPr/>
          <p:nvPr/>
        </p:nvSpPr>
        <p:spPr>
          <a:xfrm>
            <a:off x="6014239" y="5248047"/>
            <a:ext cx="78556" cy="771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85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2A1A8"/>
            </a:gs>
            <a:gs pos="2000">
              <a:srgbClr val="72A1A8"/>
            </a:gs>
            <a:gs pos="85000">
              <a:srgbClr val="263338"/>
            </a:gs>
            <a:gs pos="16000">
              <a:srgbClr val="72A1A8"/>
            </a:gs>
            <a:gs pos="84000">
              <a:srgbClr val="263338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433195" y="1853799"/>
            <a:ext cx="9926467" cy="2912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7800" dirty="0" smtClean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Case Studies</a:t>
            </a:r>
            <a:endParaRPr lang="en-US" altLang="en-US" sz="7800" dirty="0">
              <a:solidFill>
                <a:prstClr val="white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>
              <a:defRPr/>
            </a:pPr>
            <a:r>
              <a:rPr lang="en-US" altLang="en-US" sz="4800" dirty="0">
                <a:solidFill>
                  <a:srgbClr val="72A1A8"/>
                </a:solidFill>
                <a:latin typeface="Montserrat" charset="0"/>
                <a:ea typeface="Montserrat" charset="0"/>
                <a:cs typeface="Montserrat" charset="0"/>
              </a:rPr>
              <a:t>• </a:t>
            </a:r>
            <a:r>
              <a:rPr lang="en-US" altLang="en-US" sz="4800" dirty="0" smtClean="0">
                <a:solidFill>
                  <a:srgbClr val="72A1A8"/>
                </a:solidFill>
                <a:latin typeface="Montserrat" charset="0"/>
                <a:ea typeface="Montserrat" charset="0"/>
                <a:cs typeface="Montserrat" charset="0"/>
              </a:rPr>
              <a:t>LDA </a:t>
            </a:r>
            <a:r>
              <a:rPr lang="en-US" altLang="en-US" sz="4800" dirty="0">
                <a:solidFill>
                  <a:srgbClr val="72A1A8"/>
                </a:solidFill>
                <a:latin typeface="Montserrat" charset="0"/>
                <a:ea typeface="Montserrat" charset="0"/>
                <a:cs typeface="Montserrat" charset="0"/>
              </a:rPr>
              <a:t>• </a:t>
            </a:r>
            <a:r>
              <a:rPr lang="en-US" altLang="en-US" sz="4800" dirty="0" smtClean="0">
                <a:solidFill>
                  <a:srgbClr val="72A1A8"/>
                </a:solidFill>
                <a:latin typeface="Montserrat" charset="0"/>
                <a:ea typeface="Montserrat" charset="0"/>
                <a:cs typeface="Montserrat" charset="0"/>
              </a:rPr>
              <a:t>Subgraph Counting </a:t>
            </a:r>
            <a:endParaRPr lang="x-none" altLang="en-US" sz="4800" dirty="0">
              <a:solidFill>
                <a:srgbClr val="72A1A8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>
              <a:defRPr/>
            </a:pPr>
            <a:r>
              <a:rPr lang="en-US" altLang="en-US" sz="4800" dirty="0" smtClean="0">
                <a:solidFill>
                  <a:srgbClr val="72A1A8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endParaRPr lang="x-none" altLang="en-US" sz="4800" dirty="0">
              <a:solidFill>
                <a:srgbClr val="456A6F"/>
              </a:solidFill>
              <a:latin typeface="Montserrat" charset="0"/>
            </a:endParaRPr>
          </a:p>
          <a:p>
            <a:pPr>
              <a:defRPr/>
            </a:pPr>
            <a:endParaRPr lang="x-none" altLang="en-US" sz="4800" dirty="0">
              <a:solidFill>
                <a:prstClr val="whit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49" y="-55420"/>
            <a:ext cx="1041685" cy="697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4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433195" y="1853799"/>
            <a:ext cx="8922385" cy="2912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7200" dirty="0" smtClean="0">
                <a:solidFill>
                  <a:srgbClr val="456A6F"/>
                </a:solidFill>
                <a:latin typeface="Montserrat" charset="0"/>
                <a:ea typeface="Montserrat" charset="0"/>
                <a:cs typeface="Montserrat" charset="0"/>
              </a:rPr>
              <a:t>Case Study 1:</a:t>
            </a:r>
            <a:endParaRPr lang="en-US" altLang="en-US" sz="7200" dirty="0">
              <a:solidFill>
                <a:srgbClr val="456A6F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dirty="0">
                <a:solidFill>
                  <a:srgbClr val="5D8E95"/>
                </a:solidFill>
                <a:latin typeface="Montserrat" charset="0"/>
                <a:ea typeface="Montserrat" charset="0"/>
                <a:cs typeface="Montserrat" charset="0"/>
              </a:rPr>
              <a:t>Parallel Latent </a:t>
            </a:r>
            <a:r>
              <a:rPr lang="en-US" altLang="en-US" sz="4000" dirty="0" err="1">
                <a:solidFill>
                  <a:srgbClr val="5D8E95"/>
                </a:solidFill>
                <a:latin typeface="Montserrat" charset="0"/>
                <a:ea typeface="Montserrat" charset="0"/>
                <a:cs typeface="Montserrat" charset="0"/>
              </a:rPr>
              <a:t>Dirichlet</a:t>
            </a:r>
            <a:r>
              <a:rPr lang="en-US" altLang="en-US" sz="4000" dirty="0">
                <a:solidFill>
                  <a:srgbClr val="5D8E95"/>
                </a:solidFill>
                <a:latin typeface="Montserrat" charset="0"/>
                <a:ea typeface="Montserrat" charset="0"/>
                <a:cs typeface="Montserrat" charset="0"/>
              </a:rPr>
              <a:t> Allocation for Text </a:t>
            </a:r>
            <a:r>
              <a:rPr lang="en-US" altLang="en-US" sz="4000" dirty="0" smtClean="0">
                <a:solidFill>
                  <a:srgbClr val="5D8E95"/>
                </a:solidFill>
                <a:latin typeface="Montserrat" charset="0"/>
                <a:ea typeface="Montserrat" charset="0"/>
                <a:cs typeface="Montserrat" charset="0"/>
              </a:rPr>
              <a:t>Mining and DNA Sequence Analysis </a:t>
            </a:r>
            <a:endParaRPr lang="en-US" altLang="en-US" sz="4000" dirty="0">
              <a:solidFill>
                <a:srgbClr val="5D8E95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49" y="-55420"/>
            <a:ext cx="1041685" cy="697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4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54080"/>
            <a:ext cx="8431212" cy="5654297"/>
          </a:xfrm>
          <a:noFill/>
          <a:ln/>
        </p:spPr>
      </p:pic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05744" y="-229709"/>
            <a:ext cx="7870371" cy="1143001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US" altLang="en-US" sz="3300" b="1" kern="0" dirty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LDA: mining topics in text collection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8391525" y="1197444"/>
            <a:ext cx="3800475" cy="4525963"/>
          </a:xfrm>
          <a:prstGeom prst="rect">
            <a:avLst/>
          </a:prstGeom>
        </p:spPr>
        <p:txBody>
          <a:bodyPr vert="horz" lIns="91308" tIns="45660" rIns="91308" bIns="4566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000" dirty="0">
                <a:solidFill>
                  <a:prstClr val="black"/>
                </a:solidFill>
              </a:rPr>
              <a:t>Huge volume of Text Data</a:t>
            </a:r>
          </a:p>
          <a:p>
            <a:pPr lvl="1">
              <a:lnSpc>
                <a:spcPct val="90000"/>
              </a:lnSpc>
              <a:buSzPct val="60000"/>
              <a:buFont typeface="Courier New" pitchFamily="49" charset="0"/>
              <a:buChar char="o"/>
            </a:pPr>
            <a:r>
              <a:rPr lang="en-US" altLang="en-US" sz="2000" dirty="0">
                <a:solidFill>
                  <a:prstClr val="black"/>
                </a:solidFill>
              </a:rPr>
              <a:t>I</a:t>
            </a:r>
            <a:r>
              <a:rPr lang="en-US" altLang="en-US" sz="2000" dirty="0" smtClean="0">
                <a:solidFill>
                  <a:prstClr val="black"/>
                </a:solidFill>
              </a:rPr>
              <a:t>nformation </a:t>
            </a:r>
            <a:r>
              <a:rPr lang="en-US" altLang="en-US" sz="2000" dirty="0">
                <a:solidFill>
                  <a:prstClr val="black"/>
                </a:solidFill>
              </a:rPr>
              <a:t>overloading</a:t>
            </a:r>
          </a:p>
          <a:p>
            <a:pPr lvl="1">
              <a:lnSpc>
                <a:spcPct val="90000"/>
              </a:lnSpc>
              <a:buSzPct val="60000"/>
              <a:buFont typeface="Courier New" pitchFamily="49" charset="0"/>
              <a:buChar char="o"/>
            </a:pPr>
            <a:r>
              <a:rPr lang="en-US" altLang="en-US" sz="2000" dirty="0">
                <a:solidFill>
                  <a:prstClr val="black"/>
                </a:solidFill>
              </a:rPr>
              <a:t>W</a:t>
            </a:r>
            <a:r>
              <a:rPr lang="en-US" altLang="en-US" sz="2000" dirty="0" smtClean="0">
                <a:solidFill>
                  <a:prstClr val="black"/>
                </a:solidFill>
              </a:rPr>
              <a:t>hat </a:t>
            </a:r>
            <a:r>
              <a:rPr lang="en-US" altLang="en-US" sz="2000" dirty="0">
                <a:solidFill>
                  <a:prstClr val="black"/>
                </a:solidFill>
              </a:rPr>
              <a:t>on earth is inside the TEXT Data?</a:t>
            </a:r>
          </a:p>
          <a:p>
            <a:pPr>
              <a:lnSpc>
                <a:spcPct val="90000"/>
              </a:lnSpc>
            </a:pPr>
            <a:r>
              <a:rPr lang="en-US" altLang="en-US" sz="2000" dirty="0">
                <a:solidFill>
                  <a:prstClr val="black"/>
                </a:solidFill>
              </a:rPr>
              <a:t>Search</a:t>
            </a:r>
          </a:p>
          <a:p>
            <a:pPr lvl="1">
              <a:lnSpc>
                <a:spcPct val="90000"/>
              </a:lnSpc>
              <a:buSzPct val="60000"/>
              <a:buFont typeface="Courier New" pitchFamily="49" charset="0"/>
              <a:buChar char="o"/>
            </a:pPr>
            <a:r>
              <a:rPr lang="en-US" altLang="en-US" sz="2000" dirty="0">
                <a:solidFill>
                  <a:prstClr val="black"/>
                </a:solidFill>
              </a:rPr>
              <a:t>F</a:t>
            </a:r>
            <a:r>
              <a:rPr lang="en-US" altLang="en-US" sz="2000" dirty="0" smtClean="0">
                <a:solidFill>
                  <a:prstClr val="black"/>
                </a:solidFill>
              </a:rPr>
              <a:t>ind </a:t>
            </a:r>
            <a:r>
              <a:rPr lang="en-US" altLang="en-US" sz="2000" dirty="0">
                <a:solidFill>
                  <a:prstClr val="black"/>
                </a:solidFill>
              </a:rPr>
              <a:t>the documents relevant to my need (ad hoc query)</a:t>
            </a:r>
          </a:p>
          <a:p>
            <a:pPr>
              <a:lnSpc>
                <a:spcPct val="90000"/>
              </a:lnSpc>
            </a:pPr>
            <a:r>
              <a:rPr lang="en-US" altLang="en-US" sz="2000" dirty="0">
                <a:solidFill>
                  <a:prstClr val="black"/>
                </a:solidFill>
              </a:rPr>
              <a:t>Filtering</a:t>
            </a:r>
          </a:p>
          <a:p>
            <a:pPr lvl="1">
              <a:lnSpc>
                <a:spcPct val="90000"/>
              </a:lnSpc>
              <a:buSzPct val="60000"/>
              <a:buFont typeface="Courier New" pitchFamily="49" charset="0"/>
              <a:buChar char="o"/>
            </a:pPr>
            <a:r>
              <a:rPr lang="en-US" altLang="en-US" sz="2000" dirty="0">
                <a:solidFill>
                  <a:prstClr val="black"/>
                </a:solidFill>
              </a:rPr>
              <a:t>F</a:t>
            </a:r>
            <a:r>
              <a:rPr lang="en-US" altLang="en-US" sz="2000" dirty="0" smtClean="0">
                <a:solidFill>
                  <a:prstClr val="black"/>
                </a:solidFill>
              </a:rPr>
              <a:t>ixed </a:t>
            </a:r>
            <a:r>
              <a:rPr lang="en-US" altLang="en-US" sz="2000" dirty="0">
                <a:solidFill>
                  <a:prstClr val="black"/>
                </a:solidFill>
              </a:rPr>
              <a:t>info needs and dynamic text data</a:t>
            </a:r>
          </a:p>
          <a:p>
            <a:pPr>
              <a:lnSpc>
                <a:spcPct val="90000"/>
              </a:lnSpc>
            </a:pPr>
            <a:r>
              <a:rPr lang="en-US" altLang="en-US" sz="2000" dirty="0">
                <a:solidFill>
                  <a:prstClr val="black"/>
                </a:solidFill>
              </a:rPr>
              <a:t>What's new inside?</a:t>
            </a:r>
          </a:p>
          <a:p>
            <a:pPr lvl="1">
              <a:lnSpc>
                <a:spcPct val="90000"/>
              </a:lnSpc>
              <a:buSzPct val="60000"/>
              <a:buFont typeface="Courier New" pitchFamily="49" charset="0"/>
              <a:buChar char="o"/>
            </a:pPr>
            <a:r>
              <a:rPr lang="en-US" altLang="en-US" sz="2000" dirty="0">
                <a:solidFill>
                  <a:prstClr val="black"/>
                </a:solidFill>
              </a:rPr>
              <a:t>D</a:t>
            </a:r>
            <a:r>
              <a:rPr lang="en-US" altLang="en-US" sz="2000" dirty="0" smtClean="0">
                <a:solidFill>
                  <a:prstClr val="black"/>
                </a:solidFill>
              </a:rPr>
              <a:t>iscover </a:t>
            </a:r>
            <a:r>
              <a:rPr lang="en-US" altLang="en-US" sz="2000" dirty="0">
                <a:solidFill>
                  <a:prstClr val="black"/>
                </a:solidFill>
              </a:rPr>
              <a:t>something I don't know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1141" y="6550233"/>
            <a:ext cx="7662344" cy="307655"/>
          </a:xfrm>
          <a:prstGeom prst="rect">
            <a:avLst/>
          </a:prstGeom>
          <a:noFill/>
        </p:spPr>
        <p:txBody>
          <a:bodyPr wrap="none" lIns="91308" tIns="45660" rIns="91308" bIns="45660" rtlCol="0">
            <a:spAutoFit/>
          </a:bodyPr>
          <a:lstStyle/>
          <a:p>
            <a:r>
              <a:rPr lang="en-US" altLang="en-US" sz="1400" dirty="0" err="1">
                <a:solidFill>
                  <a:prstClr val="white">
                    <a:lumMod val="50000"/>
                  </a:prstClr>
                </a:solidFill>
              </a:rPr>
              <a:t>Blei</a:t>
            </a:r>
            <a:r>
              <a:rPr lang="en-US" altLang="en-US" sz="1400" dirty="0">
                <a:solidFill>
                  <a:prstClr val="white">
                    <a:lumMod val="50000"/>
                  </a:prstClr>
                </a:solidFill>
              </a:rPr>
              <a:t>, D. M., Ng, A. Y. &amp; Jordan, M. I. Latent </a:t>
            </a:r>
            <a:r>
              <a:rPr lang="en-US" altLang="en-US" sz="1400" dirty="0" err="1">
                <a:solidFill>
                  <a:prstClr val="white">
                    <a:lumMod val="50000"/>
                  </a:prstClr>
                </a:solidFill>
              </a:rPr>
              <a:t>Dirichlet</a:t>
            </a:r>
            <a:r>
              <a:rPr lang="en-US" altLang="en-US" sz="1400" dirty="0">
                <a:solidFill>
                  <a:prstClr val="white">
                    <a:lumMod val="50000"/>
                  </a:prstClr>
                </a:solidFill>
              </a:rPr>
              <a:t> Allocation. J. Mach. Learn. Res. 3, 993–1022 (2003).</a:t>
            </a:r>
            <a:endParaRPr lang="en-US" sz="14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51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99" y="1066800"/>
            <a:ext cx="10998200" cy="57912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856559" y="0"/>
            <a:ext cx="7870371" cy="1143001"/>
          </a:xfrm>
          <a:prstGeom prst="rect">
            <a:avLst/>
          </a:prstGeom>
        </p:spPr>
        <p:txBody>
          <a:bodyPr vert="horz" lIns="91308" tIns="45660" rIns="91308" bIns="45660" rtlCol="0" anchor="ctr">
            <a:normAutofit/>
          </a:bodyPr>
          <a:lstStyle>
            <a:lvl1pPr algn="ctr" defTabSz="913108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altLang="en-US" sz="3300" b="1" kern="0" dirty="0" smtClean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Chance and Statistic Significance in Protein and DNA Sequence Analysis</a:t>
            </a:r>
            <a:endParaRPr lang="en-US" altLang="en-US" sz="3300" b="1" kern="0" dirty="0">
              <a:solidFill>
                <a:srgbClr val="4BACC6">
                  <a:lumMod val="75000"/>
                </a:srgbClr>
              </a:solidFill>
              <a:effectLst>
                <a:outerShdw blurRad="50800" dist="254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12380" y="6466403"/>
            <a:ext cx="413766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>
                    <a:lumMod val="50000"/>
                  </a:prstClr>
                </a:solidFill>
              </a:rPr>
              <a:t>Samuel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</a:rPr>
              <a:t>Karlin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</a:rPr>
              <a:t> and Volker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</a:rPr>
              <a:t>Brendel</a:t>
            </a:r>
            <a:endParaRPr lang="en-US" sz="14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51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832945" y="1067675"/>
            <a:ext cx="5100639" cy="4525963"/>
          </a:xfrm>
        </p:spPr>
        <p:txBody>
          <a:bodyPr/>
          <a:lstStyle/>
          <a:p>
            <a:r>
              <a:rPr lang="en-US" altLang="en-US" sz="2400" dirty="0"/>
              <a:t>Topic Models is a modeling technique, modeling the data by probabilistic generative process.</a:t>
            </a:r>
          </a:p>
          <a:p>
            <a:r>
              <a:rPr lang="en-US" altLang="en-US" sz="2400" dirty="0"/>
              <a:t>Latent </a:t>
            </a:r>
            <a:r>
              <a:rPr lang="en-US" altLang="en-US" sz="2400" dirty="0" err="1"/>
              <a:t>Dirichlet</a:t>
            </a:r>
            <a:r>
              <a:rPr lang="en-US" altLang="en-US" sz="2400" dirty="0"/>
              <a:t> Allocation (LDA) is one widely used topic model.</a:t>
            </a:r>
            <a:endParaRPr lang="en-US" altLang="en-US" sz="1900" dirty="0"/>
          </a:p>
          <a:p>
            <a:r>
              <a:rPr lang="en-US" altLang="en-US" sz="2400" dirty="0"/>
              <a:t>Inference algorithm for LDA is an iterative algorithm using share global model data.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13191" y="297083"/>
            <a:ext cx="7321550" cy="56038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08" tIns="45660" rIns="91308" bIns="45660" numCol="1" anchor="b" anchorCtr="0" compatLnSpc="1">
            <a:prstTxWarp prst="textNoShape">
              <a:avLst/>
            </a:prstTxWarp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en-US" altLang="en-US" sz="3300" b="1" kern="0" dirty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LDA and Topic Models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6567903" y="1129294"/>
            <a:ext cx="4866166" cy="3147964"/>
          </a:xfrm>
          <a:prstGeom prst="rect">
            <a:avLst/>
          </a:prstGeom>
        </p:spPr>
        <p:txBody>
          <a:bodyPr vert="horz" lIns="91308" tIns="45660" rIns="91308" bIns="456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100" dirty="0">
                <a:solidFill>
                  <a:prstClr val="black"/>
                </a:solidFill>
              </a:rPr>
              <a:t>Document</a:t>
            </a:r>
          </a:p>
          <a:p>
            <a:r>
              <a:rPr lang="en-US" altLang="en-US" sz="2100" dirty="0">
                <a:solidFill>
                  <a:prstClr val="black"/>
                </a:solidFill>
              </a:rPr>
              <a:t>Word</a:t>
            </a:r>
          </a:p>
          <a:p>
            <a:r>
              <a:rPr lang="en-US" altLang="en-US" sz="2100" dirty="0">
                <a:solidFill>
                  <a:prstClr val="black"/>
                </a:solidFill>
              </a:rPr>
              <a:t>Topic: semantic unit inside the data</a:t>
            </a:r>
          </a:p>
          <a:p>
            <a:r>
              <a:rPr lang="en-US" altLang="en-US" sz="2100" dirty="0">
                <a:solidFill>
                  <a:prstClr val="black"/>
                </a:solidFill>
              </a:rPr>
              <a:t>Topic Model</a:t>
            </a:r>
          </a:p>
          <a:p>
            <a:pPr lvl="1"/>
            <a:r>
              <a:rPr lang="en-US" altLang="en-US" sz="2100" dirty="0">
                <a:solidFill>
                  <a:prstClr val="black"/>
                </a:solidFill>
              </a:rPr>
              <a:t>documents are mixtures of topics, where a topic is a probability distribution over words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64" y="4335095"/>
            <a:ext cx="5047302" cy="22665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897" y="4361948"/>
            <a:ext cx="4866169" cy="2131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18998" y="6465996"/>
            <a:ext cx="1561040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3" lvl="1">
              <a:lnSpc>
                <a:spcPts val="1280"/>
              </a:lnSpc>
            </a:pPr>
            <a:r>
              <a:rPr lang="en-US" sz="1400" dirty="0">
                <a:solidFill>
                  <a:srgbClr val="4F81BD"/>
                </a:solidFill>
              </a:rPr>
              <a:t>Normalized co-occurrence matrix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54313" y="6476311"/>
            <a:ext cx="1725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113" lvl="1"/>
            <a:r>
              <a:rPr lang="en-US" sz="1400" dirty="0">
                <a:solidFill>
                  <a:srgbClr val="4F81BD"/>
                </a:solidFill>
              </a:rPr>
              <a:t>Mixture components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79657" y="6465996"/>
            <a:ext cx="1383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113" lvl="1"/>
            <a:r>
              <a:rPr lang="en-US" sz="1400" dirty="0">
                <a:solidFill>
                  <a:srgbClr val="4F81BD"/>
                </a:solidFill>
              </a:rPr>
              <a:t>Mixture weights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12295" y="5172305"/>
            <a:ext cx="991968" cy="523099"/>
          </a:xfrm>
          <a:prstGeom prst="rect">
            <a:avLst/>
          </a:prstGeom>
          <a:noFill/>
        </p:spPr>
        <p:txBody>
          <a:bodyPr wrap="square" lIns="91308" tIns="45660" rIns="91308" bIns="45660" rtlCol="0">
            <a:spAutoFit/>
          </a:bodyPr>
          <a:lstStyle/>
          <a:p>
            <a:r>
              <a:rPr lang="en-US" sz="1400" dirty="0" smtClean="0">
                <a:solidFill>
                  <a:srgbClr val="7030A0"/>
                </a:solidFill>
              </a:rPr>
              <a:t>1 million words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53245" y="4077342"/>
            <a:ext cx="1447572" cy="307655"/>
          </a:xfrm>
          <a:prstGeom prst="rect">
            <a:avLst/>
          </a:prstGeom>
          <a:noFill/>
        </p:spPr>
        <p:txBody>
          <a:bodyPr wrap="square" lIns="91308" tIns="45660" rIns="91308" bIns="45660" rtlCol="0">
            <a:spAutoFit/>
          </a:bodyPr>
          <a:lstStyle/>
          <a:p>
            <a:r>
              <a:rPr lang="en-US" sz="1400" dirty="0" smtClean="0">
                <a:solidFill>
                  <a:srgbClr val="7030A0"/>
                </a:solidFill>
              </a:rPr>
              <a:t>3.7 million docs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35087" y="4708406"/>
            <a:ext cx="1286622" cy="307655"/>
          </a:xfrm>
          <a:prstGeom prst="rect">
            <a:avLst/>
          </a:prstGeom>
          <a:noFill/>
        </p:spPr>
        <p:txBody>
          <a:bodyPr wrap="square" lIns="91308" tIns="45660" rIns="91308" bIns="45660" rtlCol="0">
            <a:spAutoFit/>
          </a:bodyPr>
          <a:lstStyle/>
          <a:p>
            <a:r>
              <a:rPr lang="en-US" sz="1400" dirty="0" smtClean="0">
                <a:solidFill>
                  <a:srgbClr val="7030A0"/>
                </a:solidFill>
              </a:rPr>
              <a:t>10k topics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8150137" y="3883640"/>
            <a:ext cx="2037151" cy="3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8" tIns="45660" rIns="91308" bIns="45660">
            <a:spAutoFit/>
          </a:bodyPr>
          <a:lstStyle/>
          <a:p>
            <a:r>
              <a:rPr lang="en-US" altLang="en-US" smtClean="0">
                <a:solidFill>
                  <a:srgbClr val="C00000"/>
                </a:solidFill>
              </a:rPr>
              <a:t>Global Model </a:t>
            </a:r>
            <a:r>
              <a:rPr lang="en-US" altLang="en-US" dirty="0">
                <a:solidFill>
                  <a:srgbClr val="C00000"/>
                </a:solidFill>
              </a:rPr>
              <a:t>Data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9193427" y="4188941"/>
            <a:ext cx="929303" cy="709012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8884508" y="4188941"/>
            <a:ext cx="308919" cy="259491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671929" y="6473589"/>
            <a:ext cx="352345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4FACE3"/>
                </a:solidFill>
              </a:rPr>
              <a:t>Topic Discovery</a:t>
            </a:r>
            <a:endParaRPr lang="en-US" sz="1400" dirty="0">
              <a:solidFill>
                <a:srgbClr val="4FAC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90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762" y="459466"/>
            <a:ext cx="11974287" cy="870111"/>
          </a:xfrm>
        </p:spPr>
        <p:txBody>
          <a:bodyPr>
            <a:normAutofit/>
          </a:bodyPr>
          <a:lstStyle/>
          <a:p>
            <a:r>
              <a:rPr lang="en-US" sz="4400" dirty="0" smtClean="0"/>
              <a:t>A Parallelization Solution using </a:t>
            </a:r>
            <a:r>
              <a:rPr lang="en-US" sz="4400" dirty="0"/>
              <a:t>Model Rotation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612496" y="1604865"/>
            <a:ext cx="6282424" cy="4605661"/>
            <a:chOff x="1671111" y="222063"/>
            <a:chExt cx="8933296" cy="65490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Flowchart: Magnetic Disk 4"/>
                <p:cNvSpPr/>
                <p:nvPr/>
              </p:nvSpPr>
              <p:spPr>
                <a:xfrm>
                  <a:off x="2579386" y="6198815"/>
                  <a:ext cx="7452747" cy="572269"/>
                </a:xfrm>
                <a:prstGeom prst="flowChartMagneticDisk">
                  <a:avLst/>
                </a:prstGeom>
                <a:ln/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828800">
                    <a:defRPr/>
                  </a:pPr>
                  <a:r>
                    <a:rPr lang="en-US" sz="2000" b="1" kern="0" dirty="0">
                      <a:solidFill>
                        <a:prstClr val="black"/>
                      </a:solidFill>
                    </a:rPr>
                    <a:t>Training Data </a:t>
                  </a:r>
                  <a14:m>
                    <m:oMath xmlns:m="http://schemas.openxmlformats.org/officeDocument/2006/math">
                      <m:r>
                        <a:rPr lang="en-US" sz="2000" b="1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𝑫</m:t>
                      </m:r>
                    </m:oMath>
                  </a14:m>
                  <a:r>
                    <a:rPr lang="en-US" sz="2000" b="1" kern="0" dirty="0">
                      <a:solidFill>
                        <a:prstClr val="black"/>
                      </a:solidFill>
                    </a:rPr>
                    <a:t> on HDFS</a:t>
                  </a:r>
                </a:p>
              </p:txBody>
            </p:sp>
          </mc:Choice>
          <mc:Fallback xmlns="">
            <p:sp>
              <p:nvSpPr>
                <p:cNvPr id="4" name="Flowchart: Magnetic Disk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5385" y="6198814"/>
                  <a:ext cx="7452747" cy="572269"/>
                </a:xfrm>
                <a:prstGeom prst="flowChartMagneticDisk">
                  <a:avLst/>
                </a:prstGeom>
                <a:blipFill rotWithShape="0">
                  <a:blip r:embed="rId2"/>
                  <a:stretch>
                    <a:fillRect b="-32292"/>
                  </a:stretch>
                </a:blipFill>
                <a:ln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Up Arrow 5"/>
            <p:cNvSpPr/>
            <p:nvPr/>
          </p:nvSpPr>
          <p:spPr>
            <a:xfrm>
              <a:off x="5945360" y="5689121"/>
              <a:ext cx="457200" cy="457200"/>
            </a:xfrm>
            <a:prstGeom prst="upArrow">
              <a:avLst/>
            </a:prstGeom>
            <a:solidFill>
              <a:schemeClr val="bg2">
                <a:lumMod val="50000"/>
              </a:schemeClr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defRPr/>
              </a:pPr>
              <a:endParaRPr lang="en-US" sz="2000" b="1" kern="0">
                <a:solidFill>
                  <a:prstClr val="white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431548" y="5669086"/>
              <a:ext cx="3767021" cy="526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8800"/>
              <a:r>
                <a:rPr lang="en-US" sz="2000" b="1" dirty="0">
                  <a:solidFill>
                    <a:prstClr val="black"/>
                  </a:solidFill>
                </a:rPr>
                <a:t>Load, Cache &amp; Initialize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770479" y="332384"/>
              <a:ext cx="365760" cy="365760"/>
            </a:xfrm>
            <a:prstGeom prst="ellipse">
              <a:avLst/>
            </a:prstGeom>
            <a:solidFill>
              <a:srgbClr val="ED7D31"/>
            </a:solidFill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800">
                <a:defRPr/>
              </a:pPr>
              <a:r>
                <a:rPr lang="en-US" sz="2000" b="1" kern="0" dirty="0">
                  <a:solidFill>
                    <a:prstClr val="white"/>
                  </a:solidFill>
                </a:rPr>
                <a:t>3</a:t>
              </a:r>
            </a:p>
          </p:txBody>
        </p:sp>
        <p:sp>
          <p:nvSpPr>
            <p:cNvPr id="9" name="Curved Down Arrow 8"/>
            <p:cNvSpPr/>
            <p:nvPr/>
          </p:nvSpPr>
          <p:spPr>
            <a:xfrm rot="5400000" flipV="1">
              <a:off x="-145250" y="2672151"/>
              <a:ext cx="4363911" cy="731189"/>
            </a:xfrm>
            <a:prstGeom prst="curvedDownArrow">
              <a:avLst/>
            </a:prstGeom>
            <a:solidFill>
              <a:srgbClr val="ED7D31"/>
            </a:solidFill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800">
                <a:defRPr/>
              </a:pPr>
              <a:endParaRPr lang="en-US" sz="2000" b="1" kern="0">
                <a:solidFill>
                  <a:prstClr val="black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45307" y="244338"/>
              <a:ext cx="2902480" cy="526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8800"/>
              <a:r>
                <a:rPr lang="en-US" sz="2000" b="1" dirty="0">
                  <a:solidFill>
                    <a:prstClr val="black"/>
                  </a:solidFill>
                </a:rPr>
                <a:t>Iteration Control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7648374" y="855790"/>
              <a:ext cx="2288829" cy="476129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  <p:txBody>
            <a:bodyPr tIns="0" bIns="0" rtlCol="0" anchor="t" anchorCtr="0"/>
            <a:lstStyle/>
            <a:p>
              <a:pPr algn="ctr" defTabSz="1828800">
                <a:defRPr/>
              </a:pPr>
              <a:r>
                <a:rPr lang="en-US" sz="2000" b="1" kern="0" dirty="0">
                  <a:solidFill>
                    <a:prstClr val="black"/>
                  </a:solidFill>
                </a:rPr>
                <a:t>Worker 2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047787" y="862205"/>
              <a:ext cx="2286000" cy="475488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  <p:txBody>
            <a:bodyPr tIns="0" bIns="0" rtlCol="0" anchor="t" anchorCtr="0"/>
            <a:lstStyle/>
            <a:p>
              <a:pPr algn="ctr" defTabSz="1828800">
                <a:defRPr/>
              </a:pPr>
              <a:r>
                <a:rPr lang="en-US" sz="2000" b="1" kern="0" dirty="0">
                  <a:solidFill>
                    <a:prstClr val="black"/>
                  </a:solidFill>
                </a:rPr>
                <a:t>Worker 1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484455" y="855790"/>
              <a:ext cx="2286000" cy="475488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  <p:txBody>
            <a:bodyPr tIns="0" bIns="0" rtlCol="0" anchor="t" anchorCtr="0"/>
            <a:lstStyle/>
            <a:p>
              <a:pPr algn="ctr" defTabSz="1828800">
                <a:defRPr/>
              </a:pPr>
              <a:r>
                <a:rPr lang="en-US" sz="2000" b="1" kern="0" dirty="0">
                  <a:solidFill>
                    <a:prstClr val="black"/>
                  </a:solidFill>
                </a:rPr>
                <a:t>Worker 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20241" y="5633096"/>
              <a:ext cx="2725228" cy="526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8800"/>
              <a:r>
                <a:rPr lang="en-US" sz="2000" b="1" dirty="0">
                  <a:solidFill>
                    <a:prstClr val="black"/>
                  </a:solidFill>
                </a:rPr>
                <a:t>Local Compute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1920241" y="5263472"/>
              <a:ext cx="365760" cy="365760"/>
            </a:xfrm>
            <a:prstGeom prst="ellipse">
              <a:avLst/>
            </a:prstGeom>
            <a:solidFill>
              <a:srgbClr val="ED7D31"/>
            </a:solidFill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800">
                <a:defRPr/>
              </a:pPr>
              <a:r>
                <a:rPr lang="en-US" sz="2000" b="1" kern="0" dirty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7338254" y="352294"/>
              <a:ext cx="365760" cy="36576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800">
                <a:defRPr/>
              </a:pPr>
              <a:r>
                <a:rPr lang="en-US" sz="2000" b="1" kern="0" dirty="0">
                  <a:solidFill>
                    <a:prstClr val="white"/>
                  </a:solidFill>
                </a:rPr>
                <a:t>2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851673" y="222063"/>
              <a:ext cx="2752734" cy="568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8800"/>
              <a:r>
                <a:rPr lang="en-US" sz="2000" b="1" dirty="0">
                  <a:solidFill>
                    <a:prstClr val="black"/>
                  </a:solidFill>
                </a:rPr>
                <a:t>Rotate Model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582294" y="1691407"/>
              <a:ext cx="7254240" cy="982980"/>
            </a:xfrm>
            <a:prstGeom prst="roundRect">
              <a:avLst/>
            </a:prstGeom>
            <a:noFill/>
            <a:ln w="254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tIns="0" bIns="0" rtlCol="0" anchor="t" anchorCtr="0"/>
            <a:lstStyle/>
            <a:p>
              <a:pPr algn="ctr" defTabSz="1828800">
                <a:lnSpc>
                  <a:spcPts val="2000"/>
                </a:lnSpc>
                <a:defRPr/>
              </a:pPr>
              <a:endParaRPr lang="en-US" sz="2000" b="1" kern="0" dirty="0">
                <a:solidFill>
                  <a:prstClr val="black"/>
                </a:solidFill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775610" y="3057780"/>
              <a:ext cx="1737360" cy="2388572"/>
            </a:xfrm>
            <a:prstGeom prst="roundRect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  <p:txBody>
            <a:bodyPr tIns="0" bIns="0" rtlCol="0" anchor="t" anchorCtr="0"/>
            <a:lstStyle/>
            <a:p>
              <a:pPr algn="ctr" defTabSz="1828800">
                <a:lnSpc>
                  <a:spcPts val="2000"/>
                </a:lnSpc>
                <a:defRPr/>
              </a:pPr>
              <a:endParaRPr lang="en-US" sz="2000" b="1" kern="0" dirty="0">
                <a:solidFill>
                  <a:prstClr val="black"/>
                </a:solidFill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5332883" y="3054752"/>
              <a:ext cx="1737360" cy="2393549"/>
            </a:xfrm>
            <a:prstGeom prst="roundRect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  <p:txBody>
            <a:bodyPr tIns="0" bIns="0" rtlCol="0" anchor="t" anchorCtr="0"/>
            <a:lstStyle/>
            <a:p>
              <a:pPr algn="ctr" defTabSz="1828800">
                <a:lnSpc>
                  <a:spcPts val="2000"/>
                </a:lnSpc>
                <a:defRPr/>
              </a:pPr>
              <a:endParaRPr lang="en-US" sz="2000" b="1" kern="0" dirty="0">
                <a:solidFill>
                  <a:prstClr val="black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550797" y="4853940"/>
              <a:ext cx="365760" cy="36576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defRPr/>
              </a:pPr>
              <a:endParaRPr lang="en-US" sz="2000" b="1" kern="0">
                <a:solidFill>
                  <a:prstClr val="white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009049" y="4853940"/>
              <a:ext cx="365760" cy="36576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defRPr/>
              </a:pPr>
              <a:endParaRPr lang="en-US" sz="2000" b="1" kern="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466249" y="4853940"/>
              <a:ext cx="365760" cy="36576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defRPr/>
              </a:pPr>
              <a:endParaRPr lang="en-US" sz="2000" b="1" kern="0">
                <a:solidFill>
                  <a:prstClr val="white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7915267" y="3057781"/>
              <a:ext cx="1737360" cy="2392615"/>
            </a:xfrm>
            <a:prstGeom prst="roundRect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  <p:txBody>
            <a:bodyPr tIns="0" bIns="0" rtlCol="0" anchor="t" anchorCtr="0"/>
            <a:lstStyle/>
            <a:p>
              <a:pPr algn="ctr" defTabSz="1828800">
                <a:lnSpc>
                  <a:spcPts val="2000"/>
                </a:lnSpc>
                <a:defRPr/>
              </a:pPr>
              <a:endParaRPr lang="en-US" sz="2000" b="1" kern="0" dirty="0">
                <a:solidFill>
                  <a:prstClr val="black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159250" y="4855168"/>
              <a:ext cx="365760" cy="36576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defRPr/>
              </a:pPr>
              <a:endParaRPr lang="en-US" sz="2000" b="1" kern="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616450" y="4855168"/>
              <a:ext cx="365760" cy="36576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defRPr/>
              </a:pPr>
              <a:endParaRPr lang="en-US" sz="2000" b="1" kern="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9073650" y="4855168"/>
              <a:ext cx="365760" cy="36576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defRPr/>
              </a:pPr>
              <a:endParaRPr lang="en-US" sz="2000" b="1" kern="0">
                <a:solidFill>
                  <a:prstClr val="white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999371" y="4855546"/>
              <a:ext cx="365760" cy="36576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defRPr/>
              </a:pPr>
              <a:endParaRPr lang="en-US" sz="2000" b="1" kern="0">
                <a:solidFill>
                  <a:prstClr val="white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456571" y="4855546"/>
              <a:ext cx="365760" cy="36576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defRPr/>
              </a:pPr>
              <a:endParaRPr lang="en-US" sz="2000" b="1" kern="0">
                <a:solidFill>
                  <a:prstClr val="white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913771" y="4855546"/>
              <a:ext cx="365760" cy="36576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defRPr/>
              </a:pPr>
              <a:endParaRPr lang="en-US" sz="2000" b="1" kern="0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2725229" y="1866560"/>
                  <a:ext cx="1920240" cy="64008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prstClr val="black"/>
                      </a:solidFill>
                    </a:rPr>
                    <a:t>Model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000" b="1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sSub>
                            <m:sSubPr>
                              <m:ctrlP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sup>
                      </m:sSubSup>
                    </m:oMath>
                  </a14:m>
                  <a:endParaRPr lang="en-US" sz="2000" b="1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95" name="Rectangle 9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1229" y="1866560"/>
                  <a:ext cx="1920240" cy="64008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196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/>
                <p:cNvSpPr/>
                <p:nvPr/>
              </p:nvSpPr>
              <p:spPr>
                <a:xfrm>
                  <a:off x="5215535" y="1876309"/>
                  <a:ext cx="1920240" cy="64008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prstClr val="black"/>
                      </a:solidFill>
                    </a:rPr>
                    <a:t>Model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000" b="1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sSub>
                            <m:sSubPr>
                              <m:ctrlP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sup>
                      </m:sSubSup>
                    </m:oMath>
                  </a14:m>
                  <a:endParaRPr lang="en-US" sz="2000" b="1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97" name="Rectangle 9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91535" y="1876309"/>
                  <a:ext cx="1920240" cy="64008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96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/>
                <p:cNvSpPr/>
                <p:nvPr/>
              </p:nvSpPr>
              <p:spPr>
                <a:xfrm>
                  <a:off x="7775961" y="1866559"/>
                  <a:ext cx="1920240" cy="64008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prstClr val="black"/>
                      </a:solidFill>
                    </a:rPr>
                    <a:t>Model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000" b="1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  <m:sup>
                          <m:sSub>
                            <m:sSubPr>
                              <m:ctrlP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sup>
                      </m:sSubSup>
                    </m:oMath>
                  </a14:m>
                  <a:endParaRPr lang="en-US" sz="2000" b="1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Rectangle 9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1961" y="1866559"/>
                  <a:ext cx="1920240" cy="64008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96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Rectangle 33"/>
            <p:cNvSpPr/>
            <p:nvPr/>
          </p:nvSpPr>
          <p:spPr>
            <a:xfrm>
              <a:off x="5550797" y="4396740"/>
              <a:ext cx="365760" cy="36576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defRPr/>
              </a:pPr>
              <a:endParaRPr lang="en-US" sz="2000" b="1" kern="0">
                <a:solidFill>
                  <a:prstClr val="white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009049" y="4396740"/>
              <a:ext cx="365760" cy="36576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defRPr/>
              </a:pPr>
              <a:endParaRPr lang="en-US" sz="2000" b="1" kern="0">
                <a:solidFill>
                  <a:prstClr val="white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466249" y="4396740"/>
              <a:ext cx="365760" cy="36576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defRPr/>
              </a:pPr>
              <a:endParaRPr lang="en-US" sz="2000" b="1" kern="0">
                <a:solidFill>
                  <a:prstClr val="white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159250" y="4397968"/>
              <a:ext cx="365760" cy="36576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defRPr/>
              </a:pPr>
              <a:endParaRPr lang="en-US" sz="2000" b="1" kern="0">
                <a:solidFill>
                  <a:prstClr val="white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8616450" y="4397968"/>
              <a:ext cx="365760" cy="36576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defRPr/>
              </a:pPr>
              <a:endParaRPr lang="en-US" sz="2000" b="1" kern="0">
                <a:solidFill>
                  <a:prstClr val="white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9073650" y="4397968"/>
              <a:ext cx="365760" cy="36576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defRPr/>
              </a:pPr>
              <a:endParaRPr lang="en-US" sz="2000" b="1" kern="0">
                <a:solidFill>
                  <a:prstClr val="white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999371" y="4398346"/>
              <a:ext cx="365760" cy="36576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defRPr/>
              </a:pPr>
              <a:endParaRPr lang="en-US" sz="2000" b="1" kern="0">
                <a:solidFill>
                  <a:prstClr val="white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456571" y="4398346"/>
              <a:ext cx="365760" cy="36576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defRPr/>
              </a:pPr>
              <a:endParaRPr lang="en-US" sz="2000" b="1" kern="0">
                <a:solidFill>
                  <a:prstClr val="white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913771" y="4398346"/>
              <a:ext cx="365760" cy="36576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defRPr/>
              </a:pPr>
              <a:endParaRPr lang="en-US" sz="2000" b="1" kern="0">
                <a:solidFill>
                  <a:prstClr val="white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547889" y="3941146"/>
              <a:ext cx="365760" cy="36576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defRPr/>
              </a:pPr>
              <a:endParaRPr lang="en-US" sz="2000" b="1" kern="0">
                <a:solidFill>
                  <a:prstClr val="white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009049" y="3941146"/>
              <a:ext cx="365760" cy="36576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defRPr/>
              </a:pPr>
              <a:endParaRPr lang="en-US" sz="2000" b="1" kern="0">
                <a:solidFill>
                  <a:prstClr val="white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466249" y="3941146"/>
              <a:ext cx="365760" cy="36576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defRPr/>
              </a:pPr>
              <a:endParaRPr lang="en-US" sz="2000" b="1" kern="0">
                <a:solidFill>
                  <a:prstClr val="white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8159250" y="3942374"/>
              <a:ext cx="365760" cy="36576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defRPr/>
              </a:pPr>
              <a:endParaRPr lang="en-US" sz="2000" b="1" kern="0">
                <a:solidFill>
                  <a:prstClr val="white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8616450" y="3940768"/>
              <a:ext cx="365760" cy="36576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defRPr/>
              </a:pPr>
              <a:endParaRPr lang="en-US" sz="2000" b="1" kern="0">
                <a:solidFill>
                  <a:prstClr val="white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9073650" y="3936571"/>
              <a:ext cx="365760" cy="36576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defRPr/>
              </a:pPr>
              <a:endParaRPr lang="en-US" sz="2000" b="1" kern="0">
                <a:solidFill>
                  <a:prstClr val="white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999371" y="3942752"/>
              <a:ext cx="365760" cy="36576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defRPr/>
              </a:pPr>
              <a:endParaRPr lang="en-US" sz="2000" b="1" kern="0">
                <a:solidFill>
                  <a:prstClr val="white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456571" y="3942752"/>
              <a:ext cx="365760" cy="36576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defRPr/>
              </a:pPr>
              <a:endParaRPr lang="en-US" sz="2000" b="1" kern="0">
                <a:solidFill>
                  <a:prstClr val="white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913771" y="3941146"/>
              <a:ext cx="365760" cy="36576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defRPr/>
              </a:pPr>
              <a:endParaRPr lang="en-US" sz="2000" b="1" kern="0">
                <a:solidFill>
                  <a:prstClr val="white"/>
                </a:solidFill>
              </a:endParaRPr>
            </a:p>
          </p:txBody>
        </p:sp>
        <p:sp>
          <p:nvSpPr>
            <p:cNvPr id="52" name="U-Turn Arrow 51"/>
            <p:cNvSpPr/>
            <p:nvPr/>
          </p:nvSpPr>
          <p:spPr>
            <a:xfrm flipH="1">
              <a:off x="3485019" y="1481136"/>
              <a:ext cx="5720015" cy="362132"/>
            </a:xfrm>
            <a:prstGeom prst="uturnArrow">
              <a:avLst>
                <a:gd name="adj1" fmla="val 25000"/>
                <a:gd name="adj2" fmla="val 25000"/>
                <a:gd name="adj3" fmla="val 25000"/>
                <a:gd name="adj4" fmla="val 43750"/>
                <a:gd name="adj5" fmla="val 10000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black"/>
                </a:solidFill>
              </a:endParaRPr>
            </a:p>
          </p:txBody>
        </p:sp>
        <p:sp>
          <p:nvSpPr>
            <p:cNvPr id="53" name="U-Turn Arrow 52"/>
            <p:cNvSpPr/>
            <p:nvPr/>
          </p:nvSpPr>
          <p:spPr>
            <a:xfrm rot="10800000" flipH="1">
              <a:off x="3543692" y="2495452"/>
              <a:ext cx="2500660" cy="393900"/>
            </a:xfrm>
            <a:prstGeom prst="uturnArrow">
              <a:avLst>
                <a:gd name="adj1" fmla="val 25000"/>
                <a:gd name="adj2" fmla="val 25000"/>
                <a:gd name="adj3" fmla="val 25000"/>
                <a:gd name="adj4" fmla="val 43750"/>
                <a:gd name="adj5" fmla="val 92411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black"/>
                </a:solidFill>
              </a:endParaRPr>
            </a:p>
          </p:txBody>
        </p:sp>
        <p:sp>
          <p:nvSpPr>
            <p:cNvPr id="54" name="U-Turn Arrow 53"/>
            <p:cNvSpPr/>
            <p:nvPr/>
          </p:nvSpPr>
          <p:spPr>
            <a:xfrm rot="10800000" flipH="1">
              <a:off x="6272127" y="2518313"/>
              <a:ext cx="2946117" cy="377055"/>
            </a:xfrm>
            <a:prstGeom prst="uturnArrow">
              <a:avLst>
                <a:gd name="adj1" fmla="val 25000"/>
                <a:gd name="adj2" fmla="val 25000"/>
                <a:gd name="adj3" fmla="val 25000"/>
                <a:gd name="adj4" fmla="val 43750"/>
                <a:gd name="adj5" fmla="val 10000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/>
                <p:cNvSpPr txBox="1"/>
                <p:nvPr/>
              </p:nvSpPr>
              <p:spPr>
                <a:xfrm>
                  <a:off x="2693437" y="2981021"/>
                  <a:ext cx="1912753" cy="9322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828800"/>
                  <a:r>
                    <a:rPr lang="en-US" b="1" dirty="0">
                      <a:solidFill>
                        <a:prstClr val="black"/>
                      </a:solidFill>
                    </a:rPr>
                    <a:t>Training Data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a14:m>
                  <a:endParaRPr lang="en-US" b="1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3437" y="2981021"/>
                  <a:ext cx="1912753" cy="93220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5607" b="-130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5240526" y="2976930"/>
                  <a:ext cx="1922075" cy="9322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828800"/>
                  <a:r>
                    <a:rPr lang="en-US" b="1" dirty="0">
                      <a:solidFill>
                        <a:prstClr val="black"/>
                      </a:solidFill>
                    </a:rPr>
                    <a:t>Training Data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a14:m>
                  <a:endParaRPr lang="en-US" b="1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0526" y="2976930"/>
                  <a:ext cx="1922075" cy="93220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4630" b="-120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7898449" y="2985202"/>
                  <a:ext cx="1770996" cy="9322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828800"/>
                  <a:r>
                    <a:rPr lang="en-US" b="1" dirty="0">
                      <a:solidFill>
                        <a:prstClr val="black"/>
                      </a:solidFill>
                    </a:rPr>
                    <a:t>Training Data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a14:m>
                  <a:endParaRPr lang="en-US" b="1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98449" y="2985202"/>
                  <a:ext cx="1770996" cy="93220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t="-4630" b="-120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5" name="Group 114"/>
          <p:cNvGrpSpPr/>
          <p:nvPr/>
        </p:nvGrpSpPr>
        <p:grpSpPr>
          <a:xfrm>
            <a:off x="7014099" y="1551029"/>
            <a:ext cx="4760294" cy="1006931"/>
            <a:chOff x="0" y="34211"/>
            <a:chExt cx="4760294" cy="1006931"/>
          </a:xfrm>
          <a:solidFill>
            <a:schemeClr val="accent1">
              <a:lumMod val="75000"/>
            </a:schemeClr>
          </a:solidFill>
        </p:grpSpPr>
        <p:sp>
          <p:nvSpPr>
            <p:cNvPr id="119" name="Rounded Rectangle 118"/>
            <p:cNvSpPr/>
            <p:nvPr/>
          </p:nvSpPr>
          <p:spPr>
            <a:xfrm>
              <a:off x="0" y="34211"/>
              <a:ext cx="4760294" cy="1006931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0" name="Rounded Rectangle 4"/>
            <p:cNvSpPr/>
            <p:nvPr/>
          </p:nvSpPr>
          <p:spPr>
            <a:xfrm>
              <a:off x="201836" y="83365"/>
              <a:ext cx="4509304" cy="90862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dirty="0" smtClean="0">
                  <a:solidFill>
                    <a:prstClr val="white"/>
                  </a:solidFill>
                </a:rPr>
                <a:t>Maximizing the effectiveness of parallel model updates for algorithm convergence</a:t>
              </a:r>
              <a:endParaRPr lang="en-US" sz="17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7014099" y="2609801"/>
            <a:ext cx="4760294" cy="1006931"/>
            <a:chOff x="0" y="1092983"/>
            <a:chExt cx="4760294" cy="1006931"/>
          </a:xfrm>
          <a:solidFill>
            <a:srgbClr val="DE7E2E"/>
          </a:solidFill>
        </p:grpSpPr>
        <p:sp>
          <p:nvSpPr>
            <p:cNvPr id="117" name="Rounded Rectangle 116"/>
            <p:cNvSpPr/>
            <p:nvPr/>
          </p:nvSpPr>
          <p:spPr>
            <a:xfrm>
              <a:off x="0" y="1092983"/>
              <a:ext cx="4760294" cy="1006931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8" name="Rounded Rectangle 6"/>
            <p:cNvSpPr/>
            <p:nvPr/>
          </p:nvSpPr>
          <p:spPr>
            <a:xfrm>
              <a:off x="201836" y="1142137"/>
              <a:ext cx="4509304" cy="90862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dirty="0" smtClean="0">
                  <a:solidFill>
                    <a:prstClr val="white"/>
                  </a:solidFill>
                </a:rPr>
                <a:t>Minimizing the overhead of communication for scaling</a:t>
              </a:r>
              <a:endParaRPr lang="en-US" sz="18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121" name="Picture 1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2625" y="3774348"/>
            <a:ext cx="4062795" cy="268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Pipeline Model Rotation</a:t>
            </a:r>
            <a:endParaRPr lang="en-US" sz="4000" dirty="0"/>
          </a:p>
        </p:txBody>
      </p:sp>
      <p:grpSp>
        <p:nvGrpSpPr>
          <p:cNvPr id="72" name="Group 71"/>
          <p:cNvGrpSpPr>
            <a:grpSpLocks noChangeAspect="1"/>
          </p:cNvGrpSpPr>
          <p:nvPr/>
        </p:nvGrpSpPr>
        <p:grpSpPr>
          <a:xfrm>
            <a:off x="2843600" y="1429789"/>
            <a:ext cx="6504797" cy="4990643"/>
            <a:chOff x="1516743" y="-68483"/>
            <a:chExt cx="9156020" cy="7024728"/>
          </a:xfrm>
        </p:grpSpPr>
        <p:sp>
          <p:nvSpPr>
            <p:cNvPr id="73" name="Left Arrow 72"/>
            <p:cNvSpPr/>
            <p:nvPr/>
          </p:nvSpPr>
          <p:spPr>
            <a:xfrm>
              <a:off x="4476224" y="670543"/>
              <a:ext cx="696180" cy="467365"/>
            </a:xfrm>
            <a:prstGeom prst="leftArrow">
              <a:avLst/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</a:endParaRPr>
            </a:p>
          </p:txBody>
        </p:sp>
        <p:sp>
          <p:nvSpPr>
            <p:cNvPr id="74" name="Left Arrow 73"/>
            <p:cNvSpPr/>
            <p:nvPr/>
          </p:nvSpPr>
          <p:spPr>
            <a:xfrm>
              <a:off x="7004768" y="684258"/>
              <a:ext cx="713516" cy="434693"/>
            </a:xfrm>
            <a:prstGeom prst="leftArrow">
              <a:avLst/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</a:endParaRPr>
            </a:p>
          </p:txBody>
        </p:sp>
        <p:sp>
          <p:nvSpPr>
            <p:cNvPr id="75" name="Rounded Rectangle 74"/>
            <p:cNvSpPr/>
            <p:nvPr/>
          </p:nvSpPr>
          <p:spPr>
            <a:xfrm rot="5400000">
              <a:off x="448916" y="2622896"/>
              <a:ext cx="6193314" cy="184661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prstClr val="black"/>
                </a:solidFill>
              </a:endParaRPr>
            </a:p>
          </p:txBody>
        </p:sp>
        <p:sp>
          <p:nvSpPr>
            <p:cNvPr id="76" name="Rounded Rectangle 75"/>
            <p:cNvSpPr/>
            <p:nvPr/>
          </p:nvSpPr>
          <p:spPr>
            <a:xfrm rot="5400000">
              <a:off x="2998750" y="2617869"/>
              <a:ext cx="6174338" cy="183769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prstClr val="black"/>
                </a:solidFill>
              </a:endParaRPr>
            </a:p>
          </p:txBody>
        </p:sp>
        <p:sp>
          <p:nvSpPr>
            <p:cNvPr id="77" name="Rounded Rectangle 76"/>
            <p:cNvSpPr/>
            <p:nvPr/>
          </p:nvSpPr>
          <p:spPr>
            <a:xfrm rot="5400000">
              <a:off x="5519928" y="2655602"/>
              <a:ext cx="6230077" cy="181797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prstClr val="black"/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813901" y="454115"/>
              <a:ext cx="1707063" cy="563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prstClr val="black"/>
                  </a:solidFill>
                </a:rPr>
                <a:t>Worker 2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195219" y="469813"/>
              <a:ext cx="1753854" cy="563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prstClr val="black"/>
                  </a:solidFill>
                </a:rPr>
                <a:t>Worker 1 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659246" y="455044"/>
              <a:ext cx="1766987" cy="563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prstClr val="black"/>
                  </a:solidFill>
                </a:rPr>
                <a:t>Worker </a:t>
              </a:r>
              <a:r>
                <a:rPr lang="en-US" sz="2000" b="1" dirty="0" smtClean="0">
                  <a:solidFill>
                    <a:prstClr val="black"/>
                  </a:solidFill>
                </a:rPr>
                <a:t>0 </a:t>
              </a:r>
              <a:endParaRPr lang="en-US" sz="2000" b="1" dirty="0">
                <a:solidFill>
                  <a:prstClr val="black"/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588083" y="1824644"/>
              <a:ext cx="1093619" cy="565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prstClr val="black"/>
                  </a:solidFill>
                </a:rPr>
                <a:t>Time</a:t>
              </a:r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>
              <a:off x="2157250" y="2332955"/>
              <a:ext cx="6831" cy="4412035"/>
            </a:xfrm>
            <a:prstGeom prst="straightConnector1">
              <a:avLst/>
            </a:prstGeom>
            <a:ln w="50800" cap="rnd">
              <a:solidFill>
                <a:srgbClr val="C00000"/>
              </a:solidFill>
              <a:prstDash val="sysDash"/>
              <a:round/>
              <a:tailEnd type="stealth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83" name="Group 82"/>
            <p:cNvGrpSpPr/>
            <p:nvPr/>
          </p:nvGrpSpPr>
          <p:grpSpPr>
            <a:xfrm>
              <a:off x="5272691" y="1189246"/>
              <a:ext cx="1633648" cy="5272763"/>
              <a:chOff x="3227470" y="709631"/>
              <a:chExt cx="938495" cy="517253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2" name="Rounded Rectangle 131"/>
                  <p:cNvSpPr/>
                  <p:nvPr/>
                </p:nvSpPr>
                <p:spPr>
                  <a:xfrm>
                    <a:off x="3251273" y="709631"/>
                    <a:ext cx="912495" cy="546152"/>
                  </a:xfrm>
                  <a:prstGeom prst="roundRect">
                    <a:avLst/>
                  </a:prstGeom>
                  <a:solidFill>
                    <a:srgbClr val="E9A873"/>
                  </a:solidFill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20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sub>
                          </m:sSub>
                        </m:oMath>
                      </m:oMathPara>
                    </a14:m>
                    <a:endParaRPr lang="en-US" sz="2000" b="1" dirty="0">
                      <a:solidFill>
                        <a:prstClr val="black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32" name="Rounded Rectangle 13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51273" y="709631"/>
                    <a:ext cx="912495" cy="546152"/>
                  </a:xfrm>
                  <a:prstGeom prst="roundRect">
                    <a:avLst/>
                  </a:prstGeom>
                  <a:blipFill rotWithShape="0">
                    <a:blip r:embed="rId2"/>
                    <a:stretch>
                      <a:fillRect b="-149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3" name="Rounded Rectangle 132"/>
                  <p:cNvSpPr/>
                  <p:nvPr/>
                </p:nvSpPr>
                <p:spPr>
                  <a:xfrm>
                    <a:off x="3253470" y="2672739"/>
                    <a:ext cx="912495" cy="546152"/>
                  </a:xfrm>
                  <a:prstGeom prst="round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sub>
                          </m:sSub>
                        </m:oMath>
                      </m:oMathPara>
                    </a14:m>
                    <a:endParaRPr lang="en-US" sz="2000" b="1" dirty="0">
                      <a:solidFill>
                        <a:prstClr val="black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0" name="Rounded Rectangle 7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53470" y="2672739"/>
                    <a:ext cx="912495" cy="546152"/>
                  </a:xfrm>
                  <a:prstGeom prst="round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4" name="Rounded Rectangle 133"/>
                  <p:cNvSpPr/>
                  <p:nvPr/>
                </p:nvSpPr>
                <p:spPr>
                  <a:xfrm>
                    <a:off x="3251974" y="2038421"/>
                    <a:ext cx="912495" cy="546152"/>
                  </a:xfrm>
                  <a:prstGeom prst="round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sub>
                          </m:sSub>
                        </m:oMath>
                      </m:oMathPara>
                    </a14:m>
                    <a:endParaRPr lang="en-US" sz="2000" b="1" dirty="0">
                      <a:solidFill>
                        <a:prstClr val="black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34" name="Rounded Rectangle 13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51974" y="2038421"/>
                    <a:ext cx="912495" cy="546152"/>
                  </a:xfrm>
                  <a:prstGeom prst="round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5" name="Rounded Rectangle 134"/>
                  <p:cNvSpPr/>
                  <p:nvPr/>
                </p:nvSpPr>
                <p:spPr>
                  <a:xfrm>
                    <a:off x="3245787" y="4011528"/>
                    <a:ext cx="912495" cy="546152"/>
                  </a:xfrm>
                  <a:prstGeom prst="round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sub>
                          </m:sSub>
                        </m:oMath>
                      </m:oMathPara>
                    </a14:m>
                    <a:endParaRPr lang="en-US" sz="2000" b="1" dirty="0">
                      <a:solidFill>
                        <a:prstClr val="black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2" name="Rounded Rectangle 8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5787" y="4011528"/>
                    <a:ext cx="912495" cy="546152"/>
                  </a:xfrm>
                  <a:prstGeom prst="round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6" name="Rounded Rectangle 135"/>
                  <p:cNvSpPr/>
                  <p:nvPr/>
                </p:nvSpPr>
                <p:spPr>
                  <a:xfrm>
                    <a:off x="3249078" y="3353552"/>
                    <a:ext cx="912495" cy="546152"/>
                  </a:xfrm>
                  <a:prstGeom prst="roundRect">
                    <a:avLst/>
                  </a:prstGeom>
                  <a:solidFill>
                    <a:srgbClr val="DE7E2E"/>
                  </a:solidFill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sub>
                          </m:sSub>
                        </m:oMath>
                      </m:oMathPara>
                    </a14:m>
                    <a:endParaRPr lang="en-US" sz="2000" b="1" dirty="0">
                      <a:solidFill>
                        <a:prstClr val="black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36" name="Rounded Rectangle 13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9078" y="3353552"/>
                    <a:ext cx="912495" cy="546152"/>
                  </a:xfrm>
                  <a:prstGeom prst="roundRect">
                    <a:avLst/>
                  </a:prstGeom>
                  <a:blipFill rotWithShape="0">
                    <a:blip r:embed="rId6"/>
                    <a:stretch>
                      <a:fillRect b="-149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7" name="Rounded Rectangle 136"/>
                  <p:cNvSpPr/>
                  <p:nvPr/>
                </p:nvSpPr>
                <p:spPr>
                  <a:xfrm>
                    <a:off x="3227470" y="4696388"/>
                    <a:ext cx="912495" cy="546152"/>
                  </a:xfrm>
                  <a:prstGeom prst="roundRect">
                    <a:avLst/>
                  </a:prstGeom>
                  <a:solidFill>
                    <a:srgbClr val="E9A873"/>
                  </a:solidFill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20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sub>
                          </m:sSub>
                        </m:oMath>
                      </m:oMathPara>
                    </a14:m>
                    <a:endParaRPr lang="en-US" sz="2000" b="1" dirty="0">
                      <a:solidFill>
                        <a:prstClr val="black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37" name="Rounded Rectangle 13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27470" y="4696388"/>
                    <a:ext cx="912495" cy="546152"/>
                  </a:xfrm>
                  <a:prstGeom prst="round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8" name="Rounded Rectangle 137"/>
                  <p:cNvSpPr/>
                  <p:nvPr/>
                </p:nvSpPr>
                <p:spPr>
                  <a:xfrm>
                    <a:off x="3252001" y="1377832"/>
                    <a:ext cx="909572" cy="546152"/>
                  </a:xfrm>
                  <a:prstGeom prst="round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sub>
                          </m:sSub>
                        </m:oMath>
                      </m:oMathPara>
                    </a14:m>
                    <a:endParaRPr lang="en-US" sz="2000" b="1" dirty="0">
                      <a:solidFill>
                        <a:prstClr val="black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5" name="Rounded Rectangle 8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52001" y="1377832"/>
                    <a:ext cx="909572" cy="546152"/>
                  </a:xfrm>
                  <a:prstGeom prst="round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9" name="Rounded Rectangle 138"/>
                  <p:cNvSpPr/>
                  <p:nvPr/>
                </p:nvSpPr>
                <p:spPr>
                  <a:xfrm>
                    <a:off x="3227471" y="5336017"/>
                    <a:ext cx="912495" cy="546152"/>
                  </a:xfrm>
                  <a:prstGeom prst="round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20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sub>
                          </m:sSub>
                        </m:oMath>
                      </m:oMathPara>
                    </a14:m>
                    <a:endParaRPr lang="en-US" sz="2000" b="1" dirty="0">
                      <a:solidFill>
                        <a:prstClr val="black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6" name="Rounded Rectangle 8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27471" y="5336017"/>
                    <a:ext cx="912495" cy="546152"/>
                  </a:xfrm>
                  <a:prstGeom prst="roundRect">
                    <a:avLst/>
                  </a:prstGeom>
                  <a:blipFill rotWithShape="0"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4" name="Group 83"/>
            <p:cNvGrpSpPr/>
            <p:nvPr/>
          </p:nvGrpSpPr>
          <p:grpSpPr>
            <a:xfrm>
              <a:off x="2716892" y="1158312"/>
              <a:ext cx="1629867" cy="5299007"/>
              <a:chOff x="1559776" y="684104"/>
              <a:chExt cx="936323" cy="518942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4" name="Rounded Rectangle 123"/>
                  <p:cNvSpPr/>
                  <p:nvPr/>
                </p:nvSpPr>
                <p:spPr>
                  <a:xfrm>
                    <a:off x="1561243" y="684104"/>
                    <a:ext cx="927625" cy="546151"/>
                  </a:xfrm>
                  <a:prstGeom prst="round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sub>
                          </m:sSub>
                        </m:oMath>
                      </m:oMathPara>
                    </a14:m>
                    <a:endParaRPr lang="en-US" sz="2000" b="1" dirty="0">
                      <a:solidFill>
                        <a:prstClr val="black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4" name="Rounded Rectangle 12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61243" y="684104"/>
                    <a:ext cx="927625" cy="546151"/>
                  </a:xfrm>
                  <a:prstGeom prst="roundRect">
                    <a:avLst/>
                  </a:prstGeom>
                  <a:blipFill rotWithShape="0">
                    <a:blip r:embed="rId10"/>
                    <a:stretch>
                      <a:fillRect/>
                    </a:stretch>
                  </a:blip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5" name="Rounded Rectangle 124"/>
                  <p:cNvSpPr/>
                  <p:nvPr/>
                </p:nvSpPr>
                <p:spPr>
                  <a:xfrm>
                    <a:off x="1561790" y="2001265"/>
                    <a:ext cx="934309" cy="546151"/>
                  </a:xfrm>
                  <a:prstGeom prst="roundRect">
                    <a:avLst/>
                  </a:prstGeom>
                  <a:solidFill>
                    <a:srgbClr val="DE7E2E"/>
                  </a:solidFill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sub>
                          </m:sSub>
                        </m:oMath>
                      </m:oMathPara>
                    </a14:m>
                    <a:endParaRPr lang="en-US" sz="2000" b="1" dirty="0">
                      <a:solidFill>
                        <a:prstClr val="black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5" name="Rounded Rectangle 12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61790" y="2001265"/>
                    <a:ext cx="934309" cy="546151"/>
                  </a:xfrm>
                  <a:prstGeom prst="roundRect">
                    <a:avLst/>
                  </a:prstGeom>
                  <a:blipFill rotWithShape="0">
                    <a:blip r:embed="rId11"/>
                    <a:stretch>
                      <a:fillRect b="-149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6" name="Rounded Rectangle 125"/>
                  <p:cNvSpPr/>
                  <p:nvPr/>
                </p:nvSpPr>
                <p:spPr>
                  <a:xfrm>
                    <a:off x="1561243" y="2658915"/>
                    <a:ext cx="927625" cy="546151"/>
                  </a:xfrm>
                  <a:prstGeom prst="round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sub>
                          </m:sSub>
                        </m:oMath>
                      </m:oMathPara>
                    </a14:m>
                    <a:endParaRPr lang="en-US" sz="2000" b="1" dirty="0">
                      <a:solidFill>
                        <a:prstClr val="black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90" name="Rounded Rectangle 8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61243" y="2658915"/>
                    <a:ext cx="927625" cy="546151"/>
                  </a:xfrm>
                  <a:prstGeom prst="roundRect">
                    <a:avLst/>
                  </a:prstGeom>
                  <a:blipFill rotWithShape="0"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7" name="Rounded Rectangle 126"/>
                  <p:cNvSpPr/>
                  <p:nvPr/>
                </p:nvSpPr>
                <p:spPr>
                  <a:xfrm>
                    <a:off x="1559776" y="4003460"/>
                    <a:ext cx="909683" cy="546151"/>
                  </a:xfrm>
                  <a:prstGeom prst="round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20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sub>
                          </m:sSub>
                        </m:oMath>
                      </m:oMathPara>
                    </a14:m>
                    <a:endParaRPr lang="en-US" sz="2000" b="1" dirty="0">
                      <a:solidFill>
                        <a:prstClr val="black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91" name="Rounded Rectangle 9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59776" y="4003460"/>
                    <a:ext cx="909683" cy="546151"/>
                  </a:xfrm>
                  <a:prstGeom prst="roundRect">
                    <a:avLst/>
                  </a:prstGeom>
                  <a:blipFill rotWithShape="0"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8" name="Rounded Rectangle 127"/>
                  <p:cNvSpPr/>
                  <p:nvPr/>
                </p:nvSpPr>
                <p:spPr>
                  <a:xfrm>
                    <a:off x="1561176" y="3325713"/>
                    <a:ext cx="909683" cy="546151"/>
                  </a:xfrm>
                  <a:prstGeom prst="roundRect">
                    <a:avLst/>
                  </a:prstGeom>
                  <a:solidFill>
                    <a:srgbClr val="E9A873"/>
                  </a:solidFill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20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sub>
                          </m:sSub>
                        </m:oMath>
                      </m:oMathPara>
                    </a14:m>
                    <a:endParaRPr lang="en-US" sz="2000" b="1" dirty="0">
                      <a:solidFill>
                        <a:prstClr val="black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8" name="Rounded Rectangle 12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61176" y="3325713"/>
                    <a:ext cx="909683" cy="546151"/>
                  </a:xfrm>
                  <a:prstGeom prst="roundRect">
                    <a:avLst/>
                  </a:prstGeom>
                  <a:blipFill rotWithShape="0"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9" name="Rounded Rectangle 128"/>
                  <p:cNvSpPr/>
                  <p:nvPr/>
                </p:nvSpPr>
                <p:spPr>
                  <a:xfrm>
                    <a:off x="1559776" y="4672341"/>
                    <a:ext cx="909683" cy="546151"/>
                  </a:xfrm>
                  <a:prstGeom prst="round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sub>
                          </m:sSub>
                        </m:oMath>
                      </m:oMathPara>
                    </a14:m>
                    <a:endParaRPr lang="en-US" sz="2000" b="1" dirty="0">
                      <a:solidFill>
                        <a:prstClr val="black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9" name="Rounded Rectangle 12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59776" y="4672341"/>
                    <a:ext cx="909683" cy="546151"/>
                  </a:xfrm>
                  <a:prstGeom prst="roundRect">
                    <a:avLst/>
                  </a:prstGeom>
                  <a:blipFill rotWithShape="0">
                    <a:blip r:embed="rId15"/>
                    <a:stretch>
                      <a:fillRect b="-1493"/>
                    </a:stretch>
                  </a:blip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0" name="Rounded Rectangle 129"/>
                  <p:cNvSpPr/>
                  <p:nvPr/>
                </p:nvSpPr>
                <p:spPr>
                  <a:xfrm>
                    <a:off x="1559776" y="1344360"/>
                    <a:ext cx="909683" cy="546151"/>
                  </a:xfrm>
                  <a:prstGeom prst="round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sub>
                          </m:sSub>
                        </m:oMath>
                      </m:oMathPara>
                    </a14:m>
                    <a:endParaRPr lang="en-US" sz="2000" b="1" dirty="0">
                      <a:solidFill>
                        <a:prstClr val="black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94" name="Rounded Rectangle 9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59776" y="1344360"/>
                    <a:ext cx="909683" cy="546151"/>
                  </a:xfrm>
                  <a:prstGeom prst="roundRect">
                    <a:avLst/>
                  </a:prstGeom>
                  <a:blipFill rotWithShape="0"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1" name="Rounded Rectangle 130"/>
                  <p:cNvSpPr/>
                  <p:nvPr/>
                </p:nvSpPr>
                <p:spPr>
                  <a:xfrm>
                    <a:off x="1559776" y="5327379"/>
                    <a:ext cx="909683" cy="546151"/>
                  </a:xfrm>
                  <a:prstGeom prst="round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sub>
                          </m:sSub>
                        </m:oMath>
                      </m:oMathPara>
                    </a14:m>
                    <a:endParaRPr lang="en-US" sz="2000" b="1" dirty="0">
                      <a:solidFill>
                        <a:prstClr val="black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95" name="Rounded Rectangle 9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59776" y="5327379"/>
                    <a:ext cx="909683" cy="546151"/>
                  </a:xfrm>
                  <a:prstGeom prst="roundRect">
                    <a:avLst/>
                  </a:prstGeom>
                  <a:blipFill rotWithShape="0"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5" name="Group 84"/>
            <p:cNvGrpSpPr/>
            <p:nvPr/>
          </p:nvGrpSpPr>
          <p:grpSpPr>
            <a:xfrm>
              <a:off x="7830389" y="1202949"/>
              <a:ext cx="1607266" cy="5280705"/>
              <a:chOff x="5180873" y="715845"/>
              <a:chExt cx="923339" cy="51819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6" name="Rounded Rectangle 115"/>
                  <p:cNvSpPr/>
                  <p:nvPr/>
                </p:nvSpPr>
                <p:spPr>
                  <a:xfrm>
                    <a:off x="5180874" y="715845"/>
                    <a:ext cx="912496" cy="546152"/>
                  </a:xfrm>
                  <a:prstGeom prst="roundRect">
                    <a:avLst/>
                  </a:prstGeom>
                  <a:solidFill>
                    <a:srgbClr val="DE7E2E"/>
                  </a:solidFill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sub>
                          </m:sSub>
                        </m:oMath>
                      </m:oMathPara>
                    </a14:m>
                    <a:endParaRPr lang="en-US" sz="2000" b="1" dirty="0">
                      <a:solidFill>
                        <a:prstClr val="black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16" name="Rounded Rectangle 1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80874" y="715845"/>
                    <a:ext cx="912496" cy="546152"/>
                  </a:xfrm>
                  <a:prstGeom prst="roundRect">
                    <a:avLst/>
                  </a:prstGeom>
                  <a:blipFill rotWithShape="0"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7" name="Rounded Rectangle 116"/>
                  <p:cNvSpPr/>
                  <p:nvPr/>
                </p:nvSpPr>
                <p:spPr>
                  <a:xfrm>
                    <a:off x="5191717" y="2033423"/>
                    <a:ext cx="912495" cy="546152"/>
                  </a:xfrm>
                  <a:prstGeom prst="roundRect">
                    <a:avLst/>
                  </a:prstGeom>
                  <a:solidFill>
                    <a:srgbClr val="E9A873"/>
                  </a:solidFill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20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sub>
                          </m:sSub>
                        </m:oMath>
                      </m:oMathPara>
                    </a14:m>
                    <a:endParaRPr lang="en-US" sz="2000" b="1" dirty="0">
                      <a:solidFill>
                        <a:prstClr val="black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17" name="Rounded Rectangle 11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91717" y="2033423"/>
                    <a:ext cx="912495" cy="546152"/>
                  </a:xfrm>
                  <a:prstGeom prst="roundRect">
                    <a:avLst/>
                  </a:prstGeom>
                  <a:blipFill rotWithShape="0">
                    <a:blip r:embed="rId19"/>
                    <a:stretch>
                      <a:fillRect b="-149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8" name="Rounded Rectangle 117"/>
                  <p:cNvSpPr/>
                  <p:nvPr/>
                </p:nvSpPr>
                <p:spPr>
                  <a:xfrm>
                    <a:off x="5191717" y="2678920"/>
                    <a:ext cx="912495" cy="546152"/>
                  </a:xfrm>
                  <a:prstGeom prst="round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20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sub>
                          </m:sSub>
                        </m:oMath>
                      </m:oMathPara>
                    </a14:m>
                    <a:endParaRPr lang="en-US" sz="2000" b="1" dirty="0">
                      <a:solidFill>
                        <a:prstClr val="black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99" name="Rounded Rectangle 9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91717" y="2678920"/>
                    <a:ext cx="912495" cy="546152"/>
                  </a:xfrm>
                  <a:prstGeom prst="roundRect">
                    <a:avLst/>
                  </a:prstGeom>
                  <a:blipFill rotWithShape="0"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9" name="Rounded Rectangle 118"/>
                  <p:cNvSpPr/>
                  <p:nvPr/>
                </p:nvSpPr>
                <p:spPr>
                  <a:xfrm>
                    <a:off x="5191717" y="4001622"/>
                    <a:ext cx="912495" cy="546152"/>
                  </a:xfrm>
                  <a:prstGeom prst="round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sub>
                          </m:sSub>
                        </m:oMath>
                      </m:oMathPara>
                    </a14:m>
                    <a:endParaRPr lang="en-US" sz="2000" b="1" dirty="0">
                      <a:solidFill>
                        <a:prstClr val="black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0" name="Rounded Rectangle 9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91717" y="4001622"/>
                    <a:ext cx="912495" cy="546152"/>
                  </a:xfrm>
                  <a:prstGeom prst="roundRect">
                    <a:avLst/>
                  </a:prstGeom>
                  <a:blipFill rotWithShape="0"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0" name="Rounded Rectangle 119"/>
                  <p:cNvSpPr/>
                  <p:nvPr/>
                </p:nvSpPr>
                <p:spPr>
                  <a:xfrm>
                    <a:off x="5180874" y="3339647"/>
                    <a:ext cx="912495" cy="546152"/>
                  </a:xfrm>
                  <a:prstGeom prst="round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sub>
                          </m:sSub>
                        </m:oMath>
                      </m:oMathPara>
                    </a14:m>
                    <a:endParaRPr lang="en-US" sz="2000" b="1" dirty="0">
                      <a:solidFill>
                        <a:prstClr val="black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0" name="Rounded Rectangle 11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80874" y="3339647"/>
                    <a:ext cx="912495" cy="546152"/>
                  </a:xfrm>
                  <a:prstGeom prst="roundRect">
                    <a:avLst/>
                  </a:prstGeom>
                  <a:blipFill rotWithShape="0">
                    <a:blip r:embed="rId22"/>
                    <a:stretch>
                      <a:fillRect b="-1493"/>
                    </a:stretch>
                  </a:blip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1" name="Rounded Rectangle 120"/>
                  <p:cNvSpPr/>
                  <p:nvPr/>
                </p:nvSpPr>
                <p:spPr>
                  <a:xfrm>
                    <a:off x="5190552" y="4688022"/>
                    <a:ext cx="912495" cy="546152"/>
                  </a:xfrm>
                  <a:prstGeom prst="roundRect">
                    <a:avLst/>
                  </a:prstGeom>
                  <a:solidFill>
                    <a:srgbClr val="DE7E2E"/>
                  </a:solidFill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sub>
                          </m:sSub>
                        </m:oMath>
                      </m:oMathPara>
                    </a14:m>
                    <a:endParaRPr lang="en-US" sz="2000" b="1" dirty="0">
                      <a:solidFill>
                        <a:prstClr val="black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1" name="Rounded Rectangle 12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90552" y="4688022"/>
                    <a:ext cx="912495" cy="546152"/>
                  </a:xfrm>
                  <a:prstGeom prst="roundRect">
                    <a:avLst/>
                  </a:prstGeom>
                  <a:blipFill rotWithShape="0">
                    <a:blip r:embed="rId23"/>
                    <a:stretch>
                      <a:fillRect b="-149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2" name="Rounded Rectangle 121"/>
                  <p:cNvSpPr/>
                  <p:nvPr/>
                </p:nvSpPr>
                <p:spPr>
                  <a:xfrm>
                    <a:off x="5180873" y="1385090"/>
                    <a:ext cx="912494" cy="546152"/>
                  </a:xfrm>
                  <a:prstGeom prst="round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sub>
                          </m:sSub>
                        </m:oMath>
                      </m:oMathPara>
                    </a14:m>
                    <a:endParaRPr lang="en-US" sz="2000" b="1" dirty="0">
                      <a:solidFill>
                        <a:prstClr val="black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3" name="Rounded Rectangle 10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80873" y="1385090"/>
                    <a:ext cx="912494" cy="546152"/>
                  </a:xfrm>
                  <a:prstGeom prst="roundRect">
                    <a:avLst/>
                  </a:prstGeom>
                  <a:blipFill rotWithShape="0">
                    <a:blip r:embed="rId2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3" name="Rounded Rectangle 122"/>
                  <p:cNvSpPr/>
                  <p:nvPr/>
                </p:nvSpPr>
                <p:spPr>
                  <a:xfrm>
                    <a:off x="5190552" y="5351615"/>
                    <a:ext cx="912495" cy="546152"/>
                  </a:xfrm>
                  <a:prstGeom prst="round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sub>
                          </m:sSub>
                        </m:oMath>
                      </m:oMathPara>
                    </a14:m>
                    <a:endParaRPr lang="en-US" sz="2000" b="1" dirty="0">
                      <a:solidFill>
                        <a:prstClr val="black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4" name="Rounded Rectangle 10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90552" y="5351615"/>
                    <a:ext cx="912495" cy="546152"/>
                  </a:xfrm>
                  <a:prstGeom prst="roundRect">
                    <a:avLst/>
                  </a:prstGeom>
                  <a:blipFill rotWithShape="0">
                    <a:blip r:embed="rId2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86" name="Right Arrow 85"/>
            <p:cNvSpPr/>
            <p:nvPr/>
          </p:nvSpPr>
          <p:spPr>
            <a:xfrm rot="13500000" flipH="1">
              <a:off x="4553687" y="1903401"/>
              <a:ext cx="597812" cy="611648"/>
            </a:xfrm>
            <a:prstGeom prst="rightArrow">
              <a:avLst/>
            </a:prstGeom>
            <a:solidFill>
              <a:srgbClr val="F9E8DD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prstClr val="black"/>
                </a:solidFill>
              </a:endParaRPr>
            </a:p>
          </p:txBody>
        </p:sp>
        <p:sp>
          <p:nvSpPr>
            <p:cNvPr id="87" name="Right Arrow 86"/>
            <p:cNvSpPr/>
            <p:nvPr/>
          </p:nvSpPr>
          <p:spPr>
            <a:xfrm rot="13500000" flipH="1">
              <a:off x="4523651" y="3862855"/>
              <a:ext cx="597812" cy="61164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prstClr val="black"/>
                </a:solidFill>
              </a:endParaRPr>
            </a:p>
          </p:txBody>
        </p:sp>
        <p:sp>
          <p:nvSpPr>
            <p:cNvPr id="88" name="Right Arrow 87"/>
            <p:cNvSpPr/>
            <p:nvPr/>
          </p:nvSpPr>
          <p:spPr>
            <a:xfrm rot="13500000" flipH="1">
              <a:off x="4524450" y="4531487"/>
              <a:ext cx="597812" cy="611648"/>
            </a:xfrm>
            <a:prstGeom prst="rightArrow">
              <a:avLst/>
            </a:prstGeom>
            <a:solidFill>
              <a:srgbClr val="E9A873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prstClr val="black"/>
                </a:solidFill>
              </a:endParaRPr>
            </a:p>
          </p:txBody>
        </p:sp>
        <p:sp>
          <p:nvSpPr>
            <p:cNvPr id="89" name="Right Arrow 88"/>
            <p:cNvSpPr/>
            <p:nvPr/>
          </p:nvSpPr>
          <p:spPr>
            <a:xfrm rot="13500000" flipH="1">
              <a:off x="4530285" y="2550499"/>
              <a:ext cx="597812" cy="611648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prstClr val="black"/>
                </a:solidFill>
              </a:endParaRPr>
            </a:p>
          </p:txBody>
        </p:sp>
        <p:sp>
          <p:nvSpPr>
            <p:cNvPr id="90" name="Right Arrow 89"/>
            <p:cNvSpPr/>
            <p:nvPr/>
          </p:nvSpPr>
          <p:spPr>
            <a:xfrm rot="13500000" flipH="1">
              <a:off x="4526290" y="3221023"/>
              <a:ext cx="597812" cy="611648"/>
            </a:xfrm>
            <a:prstGeom prst="rightArrow">
              <a:avLst/>
            </a:prstGeom>
            <a:solidFill>
              <a:srgbClr val="DE7E2E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prstClr val="black"/>
                </a:solidFill>
              </a:endParaRPr>
            </a:p>
          </p:txBody>
        </p:sp>
        <p:sp>
          <p:nvSpPr>
            <p:cNvPr id="91" name="Right Arrow 90"/>
            <p:cNvSpPr/>
            <p:nvPr/>
          </p:nvSpPr>
          <p:spPr>
            <a:xfrm rot="13500000" flipH="1">
              <a:off x="4541413" y="5266942"/>
              <a:ext cx="597812" cy="611648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prstClr val="black"/>
                </a:solidFill>
              </a:endParaRPr>
            </a:p>
          </p:txBody>
        </p:sp>
        <p:sp>
          <p:nvSpPr>
            <p:cNvPr id="92" name="Right Arrow 91"/>
            <p:cNvSpPr/>
            <p:nvPr/>
          </p:nvSpPr>
          <p:spPr>
            <a:xfrm rot="13500000" flipH="1">
              <a:off x="4536785" y="5924227"/>
              <a:ext cx="597812" cy="611648"/>
            </a:xfrm>
            <a:prstGeom prst="rightArrow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prstClr val="black"/>
                </a:solidFill>
              </a:endParaRPr>
            </a:p>
          </p:txBody>
        </p:sp>
        <p:sp>
          <p:nvSpPr>
            <p:cNvPr id="93" name="Right Arrow 92"/>
            <p:cNvSpPr/>
            <p:nvPr/>
          </p:nvSpPr>
          <p:spPr>
            <a:xfrm rot="13500000" flipH="1">
              <a:off x="7074600" y="4503127"/>
              <a:ext cx="597812" cy="611648"/>
            </a:xfrm>
            <a:prstGeom prst="rightArrow">
              <a:avLst/>
            </a:prstGeom>
            <a:solidFill>
              <a:srgbClr val="DE7E2E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prstClr val="black"/>
                </a:solidFill>
              </a:endParaRPr>
            </a:p>
          </p:txBody>
        </p:sp>
        <p:sp>
          <p:nvSpPr>
            <p:cNvPr id="94" name="Right Arrow 93"/>
            <p:cNvSpPr/>
            <p:nvPr/>
          </p:nvSpPr>
          <p:spPr>
            <a:xfrm rot="13500000" flipH="1">
              <a:off x="7086736" y="3886883"/>
              <a:ext cx="597812" cy="611648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prstClr val="black"/>
                </a:solidFill>
              </a:endParaRPr>
            </a:p>
          </p:txBody>
        </p:sp>
        <p:sp>
          <p:nvSpPr>
            <p:cNvPr id="95" name="Right Arrow 94"/>
            <p:cNvSpPr/>
            <p:nvPr/>
          </p:nvSpPr>
          <p:spPr>
            <a:xfrm rot="13500000" flipH="1">
              <a:off x="7077169" y="5266942"/>
              <a:ext cx="597812" cy="61164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prstClr val="black"/>
                </a:solidFill>
              </a:endParaRPr>
            </a:p>
          </p:txBody>
        </p:sp>
        <p:sp>
          <p:nvSpPr>
            <p:cNvPr id="96" name="Right Arrow 95"/>
            <p:cNvSpPr/>
            <p:nvPr/>
          </p:nvSpPr>
          <p:spPr>
            <a:xfrm rot="13500000" flipH="1">
              <a:off x="7099878" y="1885637"/>
              <a:ext cx="597812" cy="611648"/>
            </a:xfrm>
            <a:prstGeom prst="rightArrow">
              <a:avLst/>
            </a:prstGeom>
            <a:solidFill>
              <a:srgbClr val="E9A873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prstClr val="black"/>
                </a:solidFill>
              </a:endParaRPr>
            </a:p>
          </p:txBody>
        </p:sp>
        <p:sp>
          <p:nvSpPr>
            <p:cNvPr id="97" name="Right Arrow 96"/>
            <p:cNvSpPr/>
            <p:nvPr/>
          </p:nvSpPr>
          <p:spPr>
            <a:xfrm rot="13500000" flipH="1">
              <a:off x="7083493" y="2555390"/>
              <a:ext cx="597812" cy="611648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prstClr val="black"/>
                </a:solidFill>
              </a:endParaRPr>
            </a:p>
          </p:txBody>
        </p:sp>
        <p:sp>
          <p:nvSpPr>
            <p:cNvPr id="98" name="Right Arrow 97"/>
            <p:cNvSpPr/>
            <p:nvPr/>
          </p:nvSpPr>
          <p:spPr>
            <a:xfrm rot="13500000" flipH="1">
              <a:off x="7080852" y="3180897"/>
              <a:ext cx="597812" cy="611648"/>
            </a:xfrm>
            <a:prstGeom prst="rightArrow">
              <a:avLst/>
            </a:prstGeom>
            <a:solidFill>
              <a:srgbClr val="F9E8DD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prstClr val="black"/>
                </a:solidFill>
              </a:endParaRPr>
            </a:p>
          </p:txBody>
        </p:sp>
        <p:sp>
          <p:nvSpPr>
            <p:cNvPr id="99" name="Right Arrow 98"/>
            <p:cNvSpPr/>
            <p:nvPr/>
          </p:nvSpPr>
          <p:spPr>
            <a:xfrm rot="13500000" flipH="1">
              <a:off x="7084501" y="5931397"/>
              <a:ext cx="597812" cy="611648"/>
            </a:xfrm>
            <a:prstGeom prst="rightArrow">
              <a:avLst/>
            </a:prstGeom>
            <a:solidFill>
              <a:srgbClr val="E9A87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prstClr val="black"/>
                </a:solidFill>
              </a:endParaRPr>
            </a:p>
          </p:txBody>
        </p:sp>
        <p:sp>
          <p:nvSpPr>
            <p:cNvPr id="100" name="Right Arrow 99"/>
            <p:cNvSpPr/>
            <p:nvPr/>
          </p:nvSpPr>
          <p:spPr>
            <a:xfrm rot="13500000" flipH="1">
              <a:off x="9596968" y="1919561"/>
              <a:ext cx="597812" cy="611648"/>
            </a:xfrm>
            <a:prstGeom prst="rightArrow">
              <a:avLst/>
            </a:prstGeom>
            <a:solidFill>
              <a:srgbClr val="DE7E2E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prstClr val="black"/>
                </a:solidFill>
              </a:endParaRPr>
            </a:p>
          </p:txBody>
        </p:sp>
        <p:sp>
          <p:nvSpPr>
            <p:cNvPr id="101" name="Right Arrow 100"/>
            <p:cNvSpPr/>
            <p:nvPr/>
          </p:nvSpPr>
          <p:spPr>
            <a:xfrm rot="13500000" flipH="1">
              <a:off x="9619843" y="4579829"/>
              <a:ext cx="597812" cy="611648"/>
            </a:xfrm>
            <a:prstGeom prst="rightArrow">
              <a:avLst/>
            </a:prstGeom>
            <a:solidFill>
              <a:srgbClr val="F9E8DD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prstClr val="black"/>
                </a:solidFill>
              </a:endParaRPr>
            </a:p>
          </p:txBody>
        </p:sp>
        <p:sp>
          <p:nvSpPr>
            <p:cNvPr id="102" name="Right Arrow 101"/>
            <p:cNvSpPr/>
            <p:nvPr/>
          </p:nvSpPr>
          <p:spPr>
            <a:xfrm rot="13500000" flipH="1">
              <a:off x="9615846" y="2540519"/>
              <a:ext cx="597812" cy="61164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prstClr val="black"/>
                </a:solidFill>
              </a:endParaRPr>
            </a:p>
          </p:txBody>
        </p:sp>
        <p:sp>
          <p:nvSpPr>
            <p:cNvPr id="103" name="Right Arrow 102"/>
            <p:cNvSpPr/>
            <p:nvPr/>
          </p:nvSpPr>
          <p:spPr>
            <a:xfrm rot="13500000" flipH="1">
              <a:off x="9619841" y="3207347"/>
              <a:ext cx="597812" cy="611648"/>
            </a:xfrm>
            <a:prstGeom prst="rightArrow">
              <a:avLst/>
            </a:prstGeom>
            <a:solidFill>
              <a:srgbClr val="E9A873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prstClr val="black"/>
                </a:solidFill>
              </a:endParaRPr>
            </a:p>
          </p:txBody>
        </p:sp>
        <p:sp>
          <p:nvSpPr>
            <p:cNvPr id="104" name="Right Arrow 103"/>
            <p:cNvSpPr/>
            <p:nvPr/>
          </p:nvSpPr>
          <p:spPr>
            <a:xfrm rot="13500000" flipH="1">
              <a:off x="9632174" y="5271584"/>
              <a:ext cx="597812" cy="611648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prstClr val="black"/>
                </a:solidFill>
              </a:endParaRPr>
            </a:p>
          </p:txBody>
        </p:sp>
        <p:sp>
          <p:nvSpPr>
            <p:cNvPr id="105" name="Right Arrow 104"/>
            <p:cNvSpPr/>
            <p:nvPr/>
          </p:nvSpPr>
          <p:spPr>
            <a:xfrm rot="13500000" flipH="1">
              <a:off x="9627735" y="3881792"/>
              <a:ext cx="597812" cy="611648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prstClr val="black"/>
                </a:solidFill>
              </a:endParaRPr>
            </a:p>
          </p:txBody>
        </p:sp>
        <p:sp>
          <p:nvSpPr>
            <p:cNvPr id="106" name="Right Arrow 105"/>
            <p:cNvSpPr/>
            <p:nvPr/>
          </p:nvSpPr>
          <p:spPr>
            <a:xfrm rot="13500000" flipH="1">
              <a:off x="9637802" y="5924227"/>
              <a:ext cx="597812" cy="611648"/>
            </a:xfrm>
            <a:prstGeom prst="rightArrow">
              <a:avLst/>
            </a:prstGeom>
            <a:solidFill>
              <a:srgbClr val="DE7E2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prstClr val="black"/>
                </a:solidFill>
              </a:endParaRPr>
            </a:p>
          </p:txBody>
        </p:sp>
        <p:sp>
          <p:nvSpPr>
            <p:cNvPr id="107" name="Curved Right Arrow 106"/>
            <p:cNvSpPr/>
            <p:nvPr/>
          </p:nvSpPr>
          <p:spPr>
            <a:xfrm>
              <a:off x="1658413" y="744976"/>
              <a:ext cx="961859" cy="904236"/>
            </a:xfrm>
            <a:prstGeom prst="curvedRightArrow">
              <a:avLst>
                <a:gd name="adj1" fmla="val 25000"/>
                <a:gd name="adj2" fmla="val 50000"/>
                <a:gd name="adj3" fmla="val 33870"/>
              </a:avLst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TextBox 107"/>
                <p:cNvSpPr txBox="1"/>
                <p:nvPr/>
              </p:nvSpPr>
              <p:spPr>
                <a:xfrm>
                  <a:off x="1516743" y="-68483"/>
                  <a:ext cx="2037155" cy="540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prstClr val="black"/>
                      </a:solidFill>
                    </a:rPr>
                    <a:t>Model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</m:oMath>
                  </a14:m>
                  <a:endParaRPr lang="en-US" sz="2000" b="1" dirty="0">
                    <a:solidFill>
                      <a:srgbClr val="4F81BD">
                        <a:lumMod val="75000"/>
                      </a:srgbClr>
                    </a:solidFill>
                  </a:endParaRPr>
                </a:p>
              </p:txBody>
            </p:sp>
          </mc:Choice>
          <mc:Fallback xmlns="">
            <p:sp>
              <p:nvSpPr>
                <p:cNvPr id="130" name="TextBox 1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7257" y="-68483"/>
                  <a:ext cx="2037156" cy="523219"/>
                </a:xfrm>
                <a:prstGeom prst="rect">
                  <a:avLst/>
                </a:prstGeom>
                <a:blipFill rotWithShape="0">
                  <a:blip r:embed="rId26"/>
                  <a:stretch>
                    <a:fillRect l="-6287" t="-11628" b="-325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9" name="Curved Right Arrow 108"/>
            <p:cNvSpPr/>
            <p:nvPr/>
          </p:nvSpPr>
          <p:spPr>
            <a:xfrm rot="10800000">
              <a:off x="9543951" y="670543"/>
              <a:ext cx="921202" cy="836541"/>
            </a:xfrm>
            <a:prstGeom prst="curvedRightArrow">
              <a:avLst/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black"/>
                </a:solidFill>
              </a:endParaRPr>
            </a:p>
          </p:txBody>
        </p:sp>
        <p:sp>
          <p:nvSpPr>
            <p:cNvPr id="110" name="Right Arrow 109"/>
            <p:cNvSpPr/>
            <p:nvPr/>
          </p:nvSpPr>
          <p:spPr>
            <a:xfrm>
              <a:off x="4479454" y="1245660"/>
              <a:ext cx="679558" cy="443696"/>
            </a:xfrm>
            <a:prstGeom prst="rightArrow">
              <a:avLst/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</a:endParaRPr>
            </a:p>
          </p:txBody>
        </p:sp>
        <p:sp>
          <p:nvSpPr>
            <p:cNvPr id="111" name="Right Arrow 110"/>
            <p:cNvSpPr/>
            <p:nvPr/>
          </p:nvSpPr>
          <p:spPr>
            <a:xfrm>
              <a:off x="7018026" y="1230633"/>
              <a:ext cx="706281" cy="443696"/>
            </a:xfrm>
            <a:prstGeom prst="rightArrow">
              <a:avLst/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/>
                <p:cNvSpPr txBox="1"/>
                <p:nvPr/>
              </p:nvSpPr>
              <p:spPr>
                <a:xfrm>
                  <a:off x="8778175" y="-58355"/>
                  <a:ext cx="1894588" cy="540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2000" b="1" dirty="0">
                      <a:solidFill>
                        <a:prstClr val="black"/>
                      </a:solidFill>
                    </a:rPr>
                    <a:t>Model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</m:sSub>
                    </m:oMath>
                  </a14:m>
                  <a:endParaRPr lang="en-US" sz="2000" b="1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38" name="TextBox 1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4175" y="-58355"/>
                  <a:ext cx="1894588" cy="523219"/>
                </a:xfrm>
                <a:prstGeom prst="rect">
                  <a:avLst/>
                </a:prstGeom>
                <a:blipFill rotWithShape="0">
                  <a:blip r:embed="rId27"/>
                  <a:stretch>
                    <a:fillRect t="-10465" b="-325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3" name="TextBox 112"/>
            <p:cNvSpPr txBox="1"/>
            <p:nvPr/>
          </p:nvSpPr>
          <p:spPr>
            <a:xfrm>
              <a:off x="4110143" y="6416154"/>
              <a:ext cx="1415669" cy="540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prstClr val="black"/>
                  </a:solidFill>
                </a:rPr>
                <a:t>Shift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6686700" y="6409922"/>
              <a:ext cx="1415669" cy="540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prstClr val="black"/>
                  </a:solidFill>
                </a:rPr>
                <a:t>Shift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9188040" y="6409922"/>
              <a:ext cx="1415669" cy="540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prstClr val="black"/>
                  </a:solidFill>
                </a:rPr>
                <a:t>Shift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553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622" y="410022"/>
            <a:ext cx="10667998" cy="550665"/>
          </a:xfrm>
        </p:spPr>
        <p:txBody>
          <a:bodyPr>
            <a:noAutofit/>
          </a:bodyPr>
          <a:lstStyle/>
          <a:p>
            <a:r>
              <a:rPr lang="en-US" sz="3200" dirty="0"/>
              <a:t>Dynamic Rotation Control </a:t>
            </a:r>
            <a:r>
              <a:rPr lang="en-US" sz="3200"/>
              <a:t>for </a:t>
            </a:r>
            <a:r>
              <a:rPr lang="en-US" sz="3200" smtClean="0"/>
              <a:t>LDA</a:t>
            </a:r>
            <a:endParaRPr lang="en-US" sz="3200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1952479" y="1260225"/>
            <a:ext cx="7364255" cy="4939505"/>
            <a:chOff x="1497640" y="231193"/>
            <a:chExt cx="9329662" cy="6257783"/>
          </a:xfrm>
        </p:grpSpPr>
        <p:sp>
          <p:nvSpPr>
            <p:cNvPr id="6" name="TextBox 5"/>
            <p:cNvSpPr txBox="1"/>
            <p:nvPr/>
          </p:nvSpPr>
          <p:spPr>
            <a:xfrm>
              <a:off x="1497640" y="5592166"/>
              <a:ext cx="3903882" cy="896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prstClr val="black"/>
                  </a:solidFill>
                </a:rPr>
                <a:t>Other Model Parameters </a:t>
              </a:r>
            </a:p>
            <a:p>
              <a:pPr algn="ctr"/>
              <a:r>
                <a:rPr lang="en-US" sz="2000" b="1" dirty="0">
                  <a:solidFill>
                    <a:prstClr val="black"/>
                  </a:solidFill>
                </a:rPr>
                <a:t>From Caching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429246" y="451230"/>
              <a:ext cx="8398056" cy="5959212"/>
              <a:chOff x="1185920" y="368991"/>
              <a:chExt cx="5665297" cy="4020065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320630" y="2763028"/>
                <a:ext cx="685800" cy="6858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3033740" y="1152578"/>
                <a:ext cx="685800" cy="6858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178116" y="1145089"/>
                <a:ext cx="685800" cy="685800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5AA45A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332555" y="1141779"/>
                <a:ext cx="685800" cy="685800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5AA45A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324675" y="1937569"/>
                <a:ext cx="685800" cy="685800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5AA45A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178116" y="1937569"/>
                <a:ext cx="685800" cy="6858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031556" y="1937569"/>
                <a:ext cx="685800" cy="685800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5AA45A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049572" y="2763028"/>
                <a:ext cx="685800" cy="685800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5AA45A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177163" y="2763320"/>
                <a:ext cx="685800" cy="685800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5AA45A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191987" y="368991"/>
                <a:ext cx="2468747" cy="604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</a:rPr>
                  <a:t>Model Parameters</a:t>
                </a:r>
                <a:br>
                  <a:rPr lang="en-US" sz="2000" b="1" dirty="0">
                    <a:solidFill>
                      <a:prstClr val="black"/>
                    </a:solidFill>
                  </a:rPr>
                </a:br>
                <a:r>
                  <a:rPr lang="en-US" sz="2000" b="1" dirty="0">
                    <a:solidFill>
                      <a:prstClr val="black"/>
                    </a:solidFill>
                  </a:rPr>
                  <a:t>From Rotation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253428" y="3442714"/>
                <a:ext cx="2542370" cy="3419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</a:rPr>
                  <a:t>Model Related Data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027920" y="3521033"/>
                <a:ext cx="2823297" cy="868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prstClr val="black"/>
                    </a:solidFill>
                  </a:rPr>
                  <a:t>Computes until the time arrives, then starts model rotation </a:t>
                </a: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4188728" y="1100138"/>
                <a:ext cx="2501681" cy="2455862"/>
              </a:xfrm>
              <a:prstGeom prst="roundRect">
                <a:avLst/>
              </a:prstGeom>
              <a:noFill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4312969" y="1178457"/>
                <a:ext cx="2260474" cy="2264963"/>
                <a:chOff x="4312969" y="1156707"/>
                <a:chExt cx="2377440" cy="2286713"/>
              </a:xfrm>
            </p:grpSpPr>
            <p:sp>
              <p:nvSpPr>
                <p:cNvPr id="56" name="Down Arrow 55"/>
                <p:cNvSpPr/>
                <p:nvPr/>
              </p:nvSpPr>
              <p:spPr>
                <a:xfrm>
                  <a:off x="4312969" y="1157420"/>
                  <a:ext cx="731520" cy="2286000"/>
                </a:xfrm>
                <a:prstGeom prst="downArrow">
                  <a:avLst/>
                </a:prstGeom>
                <a:solidFill>
                  <a:srgbClr val="C00000"/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7" name="Down Arrow 56"/>
                <p:cNvSpPr/>
                <p:nvPr/>
              </p:nvSpPr>
              <p:spPr>
                <a:xfrm>
                  <a:off x="5135929" y="1156707"/>
                  <a:ext cx="731520" cy="2286000"/>
                </a:xfrm>
                <a:prstGeom prst="downArrow">
                  <a:avLst/>
                </a:prstGeom>
                <a:solidFill>
                  <a:srgbClr val="C00000"/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8" name="Down Arrow 57"/>
                <p:cNvSpPr/>
                <p:nvPr/>
              </p:nvSpPr>
              <p:spPr>
                <a:xfrm>
                  <a:off x="5958889" y="1156707"/>
                  <a:ext cx="731520" cy="2286000"/>
                </a:xfrm>
                <a:prstGeom prst="downArrow">
                  <a:avLst/>
                </a:prstGeom>
                <a:solidFill>
                  <a:srgbClr val="C00000"/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3057547" y="1209934"/>
                <a:ext cx="638184" cy="581790"/>
                <a:chOff x="3057547" y="2845899"/>
                <a:chExt cx="638184" cy="581790"/>
              </a:xfrm>
            </p:grpSpPr>
            <p:grpSp>
              <p:nvGrpSpPr>
                <p:cNvPr id="48" name="Group 47"/>
                <p:cNvGrpSpPr/>
                <p:nvPr/>
              </p:nvGrpSpPr>
              <p:grpSpPr>
                <a:xfrm>
                  <a:off x="3057547" y="3170905"/>
                  <a:ext cx="638184" cy="256784"/>
                  <a:chOff x="6644904" y="5051877"/>
                  <a:chExt cx="1828802" cy="731520"/>
                </a:xfrm>
              </p:grpSpPr>
              <p:sp>
                <p:nvSpPr>
                  <p:cNvPr id="53" name="Rectangle 52"/>
                  <p:cNvSpPr/>
                  <p:nvPr/>
                </p:nvSpPr>
                <p:spPr>
                  <a:xfrm>
                    <a:off x="6644905" y="5051877"/>
                    <a:ext cx="1828799" cy="18288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4" name="Rectangle 53"/>
                  <p:cNvSpPr/>
                  <p:nvPr/>
                </p:nvSpPr>
                <p:spPr>
                  <a:xfrm>
                    <a:off x="6644904" y="5326197"/>
                    <a:ext cx="1828802" cy="18288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5" name="Rectangle 54"/>
                  <p:cNvSpPr/>
                  <p:nvPr/>
                </p:nvSpPr>
                <p:spPr>
                  <a:xfrm>
                    <a:off x="6644904" y="5600517"/>
                    <a:ext cx="1828802" cy="18288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9" name="Group 48"/>
                <p:cNvGrpSpPr/>
                <p:nvPr/>
              </p:nvGrpSpPr>
              <p:grpSpPr>
                <a:xfrm>
                  <a:off x="3082241" y="2845899"/>
                  <a:ext cx="577271" cy="255269"/>
                  <a:chOff x="10078239" y="511774"/>
                  <a:chExt cx="731517" cy="1828804"/>
                </a:xfrm>
              </p:grpSpPr>
              <p:sp>
                <p:nvSpPr>
                  <p:cNvPr id="50" name="Rectangle 49"/>
                  <p:cNvSpPr/>
                  <p:nvPr/>
                </p:nvSpPr>
                <p:spPr>
                  <a:xfrm rot="5400000">
                    <a:off x="9529597" y="1334735"/>
                    <a:ext cx="1828797" cy="182880"/>
                  </a:xfrm>
                  <a:prstGeom prst="rect">
                    <a:avLst/>
                  </a:prstGeom>
                  <a:solidFill>
                    <a:srgbClr val="DE7E2E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1" name="Rectangle 50"/>
                  <p:cNvSpPr/>
                  <p:nvPr/>
                </p:nvSpPr>
                <p:spPr>
                  <a:xfrm rot="5400000">
                    <a:off x="9803917" y="1334735"/>
                    <a:ext cx="1828797" cy="182880"/>
                  </a:xfrm>
                  <a:prstGeom prst="rect">
                    <a:avLst/>
                  </a:prstGeom>
                  <a:solidFill>
                    <a:srgbClr val="DE7E2E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2" name="Rectangle 51"/>
                  <p:cNvSpPr/>
                  <p:nvPr/>
                </p:nvSpPr>
                <p:spPr>
                  <a:xfrm rot="5400000">
                    <a:off x="9255277" y="1334736"/>
                    <a:ext cx="1828804" cy="182880"/>
                  </a:xfrm>
                  <a:prstGeom prst="rect">
                    <a:avLst/>
                  </a:prstGeom>
                  <a:solidFill>
                    <a:srgbClr val="DE7E2E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5" name="Group 24"/>
              <p:cNvGrpSpPr/>
              <p:nvPr/>
            </p:nvGrpSpPr>
            <p:grpSpPr>
              <a:xfrm>
                <a:off x="2195713" y="1984100"/>
                <a:ext cx="638184" cy="581790"/>
                <a:chOff x="1348483" y="2838410"/>
                <a:chExt cx="638184" cy="581790"/>
              </a:xfrm>
            </p:grpSpPr>
            <p:grpSp>
              <p:nvGrpSpPr>
                <p:cNvPr id="40" name="Group 39"/>
                <p:cNvGrpSpPr/>
                <p:nvPr/>
              </p:nvGrpSpPr>
              <p:grpSpPr>
                <a:xfrm>
                  <a:off x="1348483" y="3163416"/>
                  <a:ext cx="638184" cy="256784"/>
                  <a:chOff x="1747351" y="5030541"/>
                  <a:chExt cx="1828801" cy="731520"/>
                </a:xfrm>
              </p:grpSpPr>
              <p:sp>
                <p:nvSpPr>
                  <p:cNvPr id="45" name="Rectangle 44"/>
                  <p:cNvSpPr/>
                  <p:nvPr/>
                </p:nvSpPr>
                <p:spPr>
                  <a:xfrm>
                    <a:off x="1747352" y="5030541"/>
                    <a:ext cx="1828800" cy="18288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" name="Rectangle 45"/>
                  <p:cNvSpPr/>
                  <p:nvPr/>
                </p:nvSpPr>
                <p:spPr>
                  <a:xfrm>
                    <a:off x="1747351" y="5304861"/>
                    <a:ext cx="1828801" cy="18288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" name="Rectangle 46"/>
                  <p:cNvSpPr/>
                  <p:nvPr/>
                </p:nvSpPr>
                <p:spPr>
                  <a:xfrm>
                    <a:off x="1747351" y="5579181"/>
                    <a:ext cx="1828801" cy="18288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1" name="Group 40"/>
                <p:cNvGrpSpPr/>
                <p:nvPr/>
              </p:nvGrpSpPr>
              <p:grpSpPr>
                <a:xfrm>
                  <a:off x="1373165" y="2838410"/>
                  <a:ext cx="577272" cy="255269"/>
                  <a:chOff x="7912509" y="458119"/>
                  <a:chExt cx="731519" cy="1828800"/>
                </a:xfrm>
              </p:grpSpPr>
              <p:sp>
                <p:nvSpPr>
                  <p:cNvPr id="42" name="Rectangle 41"/>
                  <p:cNvSpPr/>
                  <p:nvPr/>
                </p:nvSpPr>
                <p:spPr>
                  <a:xfrm rot="5400000">
                    <a:off x="7363869" y="1281079"/>
                    <a:ext cx="1828800" cy="182880"/>
                  </a:xfrm>
                  <a:prstGeom prst="rect">
                    <a:avLst/>
                  </a:prstGeom>
                  <a:solidFill>
                    <a:srgbClr val="DE7E2E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" name="Rectangle 42"/>
                  <p:cNvSpPr/>
                  <p:nvPr/>
                </p:nvSpPr>
                <p:spPr>
                  <a:xfrm rot="5400000">
                    <a:off x="7638188" y="1281079"/>
                    <a:ext cx="1828800" cy="182880"/>
                  </a:xfrm>
                  <a:prstGeom prst="rect">
                    <a:avLst/>
                  </a:prstGeom>
                  <a:solidFill>
                    <a:srgbClr val="DE7E2E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" name="Rectangle 43"/>
                  <p:cNvSpPr/>
                  <p:nvPr/>
                </p:nvSpPr>
                <p:spPr>
                  <a:xfrm rot="5400000">
                    <a:off x="7089549" y="1281079"/>
                    <a:ext cx="1828800" cy="182880"/>
                  </a:xfrm>
                  <a:prstGeom prst="rect">
                    <a:avLst/>
                  </a:prstGeom>
                  <a:solidFill>
                    <a:srgbClr val="DE7E2E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6" name="Group 25"/>
              <p:cNvGrpSpPr/>
              <p:nvPr/>
            </p:nvGrpSpPr>
            <p:grpSpPr>
              <a:xfrm>
                <a:off x="1344436" y="2819549"/>
                <a:ext cx="638185" cy="581791"/>
                <a:chOff x="-362444" y="2817760"/>
                <a:chExt cx="638185" cy="581791"/>
              </a:xfrm>
            </p:grpSpPr>
            <p:grpSp>
              <p:nvGrpSpPr>
                <p:cNvPr id="32" name="Group 31"/>
                <p:cNvGrpSpPr/>
                <p:nvPr/>
              </p:nvGrpSpPr>
              <p:grpSpPr>
                <a:xfrm>
                  <a:off x="-362444" y="3142767"/>
                  <a:ext cx="638185" cy="256784"/>
                  <a:chOff x="-3155532" y="4971714"/>
                  <a:chExt cx="1828802" cy="731520"/>
                </a:xfrm>
              </p:grpSpPr>
              <p:sp>
                <p:nvSpPr>
                  <p:cNvPr id="37" name="Rectangle 36"/>
                  <p:cNvSpPr/>
                  <p:nvPr/>
                </p:nvSpPr>
                <p:spPr>
                  <a:xfrm>
                    <a:off x="-3155530" y="4971714"/>
                    <a:ext cx="1828800" cy="18288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" name="Rectangle 37"/>
                  <p:cNvSpPr/>
                  <p:nvPr/>
                </p:nvSpPr>
                <p:spPr>
                  <a:xfrm>
                    <a:off x="-3155532" y="5246034"/>
                    <a:ext cx="1828799" cy="18288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" name="Rectangle 38"/>
                  <p:cNvSpPr/>
                  <p:nvPr/>
                </p:nvSpPr>
                <p:spPr>
                  <a:xfrm>
                    <a:off x="-3155532" y="5520354"/>
                    <a:ext cx="1828801" cy="18288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33" name="Group 32"/>
                <p:cNvGrpSpPr/>
                <p:nvPr/>
              </p:nvGrpSpPr>
              <p:grpSpPr>
                <a:xfrm>
                  <a:off x="-337759" y="2817760"/>
                  <a:ext cx="577273" cy="255269"/>
                  <a:chOff x="5744425" y="310178"/>
                  <a:chExt cx="731520" cy="1828800"/>
                </a:xfrm>
              </p:grpSpPr>
              <p:sp>
                <p:nvSpPr>
                  <p:cNvPr id="34" name="Rectangle 33"/>
                  <p:cNvSpPr/>
                  <p:nvPr/>
                </p:nvSpPr>
                <p:spPr>
                  <a:xfrm rot="5400000">
                    <a:off x="5195785" y="1133138"/>
                    <a:ext cx="1828800" cy="182880"/>
                  </a:xfrm>
                  <a:prstGeom prst="rect">
                    <a:avLst/>
                  </a:prstGeom>
                  <a:solidFill>
                    <a:srgbClr val="DE7E2E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" name="Rectangle 34"/>
                  <p:cNvSpPr/>
                  <p:nvPr/>
                </p:nvSpPr>
                <p:spPr>
                  <a:xfrm rot="5400000">
                    <a:off x="5470105" y="1133138"/>
                    <a:ext cx="1828800" cy="182880"/>
                  </a:xfrm>
                  <a:prstGeom prst="rect">
                    <a:avLst/>
                  </a:prstGeom>
                  <a:solidFill>
                    <a:srgbClr val="DE7E2E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" name="Rectangle 35"/>
                  <p:cNvSpPr/>
                  <p:nvPr/>
                </p:nvSpPr>
                <p:spPr>
                  <a:xfrm rot="5400000">
                    <a:off x="4921465" y="1133138"/>
                    <a:ext cx="1828800" cy="182880"/>
                  </a:xfrm>
                  <a:prstGeom prst="rect">
                    <a:avLst/>
                  </a:prstGeom>
                  <a:solidFill>
                    <a:srgbClr val="DE7E2E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cxnSp>
            <p:nvCxnSpPr>
              <p:cNvPr id="27" name="Curved Connector 26"/>
              <p:cNvCxnSpPr>
                <a:stCxn id="11" idx="3"/>
                <a:endCxn id="56" idx="0"/>
              </p:cNvCxnSpPr>
              <p:nvPr/>
            </p:nvCxnSpPr>
            <p:spPr>
              <a:xfrm flipV="1">
                <a:off x="3719540" y="1179163"/>
                <a:ext cx="941194" cy="316315"/>
              </a:xfrm>
              <a:prstGeom prst="curvedConnector4">
                <a:avLst>
                  <a:gd name="adj1" fmla="val 31525"/>
                  <a:gd name="adj2" fmla="val 157158"/>
                </a:avLst>
              </a:prstGeom>
              <a:ln w="41275">
                <a:solidFill>
                  <a:srgbClr val="C00000"/>
                </a:solidFill>
                <a:prstDash val="sysDash"/>
                <a:tailEnd type="stealth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8" name="Curved Connector 27"/>
              <p:cNvCxnSpPr>
                <a:stCxn id="10" idx="3"/>
                <a:endCxn id="58" idx="0"/>
              </p:cNvCxnSpPr>
              <p:nvPr/>
            </p:nvCxnSpPr>
            <p:spPr>
              <a:xfrm flipV="1">
                <a:off x="2006430" y="1178457"/>
                <a:ext cx="4219249" cy="1927471"/>
              </a:xfrm>
              <a:prstGeom prst="curvedConnector4">
                <a:avLst>
                  <a:gd name="adj1" fmla="val 49503"/>
                  <a:gd name="adj2" fmla="val 119763"/>
                </a:avLst>
              </a:prstGeom>
              <a:ln w="41275">
                <a:solidFill>
                  <a:srgbClr val="C00000"/>
                </a:solidFill>
                <a:prstDash val="sysDash"/>
                <a:headEnd type="none"/>
                <a:tailEnd type="stealth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9" name="Curved Connector 28"/>
              <p:cNvCxnSpPr>
                <a:stCxn id="15" idx="3"/>
                <a:endCxn id="57" idx="0"/>
              </p:cNvCxnSpPr>
              <p:nvPr/>
            </p:nvCxnSpPr>
            <p:spPr>
              <a:xfrm flipV="1">
                <a:off x="2863916" y="1178457"/>
                <a:ext cx="2579290" cy="1102011"/>
              </a:xfrm>
              <a:prstGeom prst="curvedConnector4">
                <a:avLst>
                  <a:gd name="adj1" fmla="val 43258"/>
                  <a:gd name="adj2" fmla="val 113994"/>
                </a:avLst>
              </a:prstGeom>
              <a:ln w="41275">
                <a:solidFill>
                  <a:srgbClr val="C00000"/>
                </a:solidFill>
                <a:prstDash val="sysDash"/>
                <a:headEnd type="none"/>
                <a:tailEnd type="stealth" w="lg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0" name="Left Brace 29"/>
              <p:cNvSpPr/>
              <p:nvPr/>
            </p:nvSpPr>
            <p:spPr>
              <a:xfrm rot="5400000">
                <a:off x="3293963" y="783354"/>
                <a:ext cx="153828" cy="577271"/>
              </a:xfrm>
              <a:prstGeom prst="leftBrace">
                <a:avLst>
                  <a:gd name="adj1" fmla="val 158455"/>
                  <a:gd name="adj2" fmla="val 47980"/>
                </a:avLst>
              </a:prstGeom>
              <a:noFill/>
              <a:ln w="50800">
                <a:solidFill>
                  <a:srgbClr val="DE7E2E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Left Brace 30"/>
              <p:cNvSpPr/>
              <p:nvPr/>
            </p:nvSpPr>
            <p:spPr>
              <a:xfrm>
                <a:off x="1185920" y="3131754"/>
                <a:ext cx="120024" cy="256784"/>
              </a:xfrm>
              <a:prstGeom prst="leftBrace">
                <a:avLst>
                  <a:gd name="adj1" fmla="val 42617"/>
                  <a:gd name="adj2" fmla="val 47054"/>
                </a:avLst>
              </a:prstGeom>
              <a:ln w="50800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8" name="Elbow Connector 7"/>
            <p:cNvCxnSpPr>
              <a:endCxn id="31" idx="1"/>
            </p:cNvCxnSpPr>
            <p:nvPr/>
          </p:nvCxnSpPr>
          <p:spPr>
            <a:xfrm rot="5400000" flipH="1" flipV="1">
              <a:off x="1726304" y="4889224"/>
              <a:ext cx="866398" cy="539486"/>
            </a:xfrm>
            <a:prstGeom prst="bentConnector2">
              <a:avLst/>
            </a:prstGeom>
            <a:ln w="50800">
              <a:solidFill>
                <a:schemeClr val="bg2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8286415" y="231193"/>
              <a:ext cx="2392201" cy="896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prstClr val="black"/>
                  </a:solidFill>
                </a:rPr>
                <a:t>Multi-Thread Execution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923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61704"/>
            <a:ext cx="10668000" cy="853486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CGS Model Convergence Speed</a:t>
            </a:r>
            <a:endParaRPr lang="en-US" sz="4000" dirty="0"/>
          </a:p>
        </p:txBody>
      </p:sp>
      <p:pic>
        <p:nvPicPr>
          <p:cNvPr id="6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8" y="1941206"/>
            <a:ext cx="5211762" cy="3908821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38" y="1941206"/>
            <a:ext cx="5211762" cy="3908821"/>
          </a:xfr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Content Placeholder 3"/>
              <p:cNvGraphicFramePr>
                <a:graphicFrameLocks/>
              </p:cNvGraphicFramePr>
              <p:nvPr>
                <p:extLst/>
              </p:nvPr>
            </p:nvGraphicFramePr>
            <p:xfrm>
              <a:off x="757238" y="1199526"/>
              <a:ext cx="10672763" cy="762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78794"/>
                    <a:gridCol w="1778794"/>
                    <a:gridCol w="1778794"/>
                    <a:gridCol w="1778794"/>
                    <a:gridCol w="3557587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LDA Dataset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Documents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Words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Tokens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CGS Parameters</a:t>
                          </a:r>
                          <a:endParaRPr lang="en-US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clueweb1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76163963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999933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29911407874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=10000,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=0.01,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=0.01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Content Placeholder 3"/>
              <p:cNvGraphicFramePr>
                <a:graphicFrameLocks/>
              </p:cNvGraphicFramePr>
              <p:nvPr>
                <p:extLst/>
              </p:nvPr>
            </p:nvGraphicFramePr>
            <p:xfrm>
              <a:off x="757238" y="1199526"/>
              <a:ext cx="10672763" cy="741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78794"/>
                    <a:gridCol w="1778794"/>
                    <a:gridCol w="1778794"/>
                    <a:gridCol w="1778794"/>
                    <a:gridCol w="3557587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LDA Dataset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Documents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Words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Tokens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CGS Parameters</a:t>
                          </a:r>
                          <a:endParaRPr lang="en-US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clueweb1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76163963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999933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29911407874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200171" t="-108197" r="-685" b="-2459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3" name="Text Placeholder 2"/>
          <p:cNvSpPr txBox="1">
            <a:spLocks/>
          </p:cNvSpPr>
          <p:nvPr/>
        </p:nvSpPr>
        <p:spPr>
          <a:xfrm>
            <a:off x="686858" y="5735175"/>
            <a:ext cx="5386917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83464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3464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3464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3464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60 </a:t>
            </a:r>
            <a:r>
              <a:rPr lang="en-US" sz="1800" dirty="0" smtClean="0"/>
              <a:t>nodes</a:t>
            </a:r>
            <a:r>
              <a:rPr lang="en-US" dirty="0" smtClean="0"/>
              <a:t> x 20 </a:t>
            </a:r>
            <a:r>
              <a:rPr lang="en-US" sz="1800" dirty="0" smtClean="0"/>
              <a:t>threads/node</a:t>
            </a:r>
            <a:endParaRPr lang="en-US" sz="1800" dirty="0"/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7226301" y="5723151"/>
            <a:ext cx="3746500" cy="515937"/>
          </a:xfrm>
          <a:prstGeom prst="rect">
            <a:avLst/>
          </a:prstGeom>
        </p:spPr>
        <p:txBody>
          <a:bodyPr>
            <a:normAutofit/>
          </a:bodyPr>
          <a:lstStyle>
            <a:lvl1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83464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3464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3464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3464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30 </a:t>
            </a:r>
            <a:r>
              <a:rPr lang="en-US" sz="1800" dirty="0" smtClean="0"/>
              <a:t>nodes</a:t>
            </a:r>
            <a:r>
              <a:rPr lang="en-US" dirty="0" smtClean="0"/>
              <a:t> x 30 </a:t>
            </a:r>
            <a:r>
              <a:rPr lang="en-US" sz="1800" dirty="0" smtClean="0"/>
              <a:t>threads/node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1951809" y="6239088"/>
            <a:ext cx="4517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K</a:t>
            </a:r>
            <a:r>
              <a:rPr lang="en-US" dirty="0" smtClean="0"/>
              <a:t>: number of features;  𝑎, 𝑏 </a:t>
            </a:r>
            <a:r>
              <a:rPr lang="en-US" dirty="0" err="1" smtClean="0"/>
              <a:t>hyperparameters</a:t>
            </a:r>
            <a:r>
              <a:rPr lang="en-US" dirty="0" smtClean="0"/>
              <a:t>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50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27906" y="1641183"/>
            <a:ext cx="4237226" cy="341044"/>
          </a:xfrm>
        </p:spPr>
        <p:txBody>
          <a:bodyPr>
            <a:normAutofit fontScale="90000"/>
          </a:bodyPr>
          <a:lstStyle/>
          <a:p>
            <a:r>
              <a:rPr lang="en-US" sz="1900" b="1" dirty="0"/>
              <a:t>Harp LDA on Big Red </a:t>
            </a:r>
            <a:r>
              <a:rPr lang="en-US" sz="1900" b="1"/>
              <a:t>II </a:t>
            </a:r>
            <a:r>
              <a:rPr lang="en-US" sz="1900" b="1" smtClean="0"/>
              <a:t>Supercomputer (Cray)</a:t>
            </a:r>
            <a:endParaRPr lang="en-US" sz="19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606610" y="2115610"/>
          <a:ext cx="4879818" cy="2873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ontent Placeholder 5"/>
          <p:cNvGraphicFramePr>
            <a:graphicFrameLocks/>
          </p:cNvGraphicFramePr>
          <p:nvPr>
            <p:extLst/>
          </p:nvPr>
        </p:nvGraphicFramePr>
        <p:xfrm>
          <a:off x="6355562" y="2070359"/>
          <a:ext cx="5115208" cy="3108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6793900" y="1606711"/>
            <a:ext cx="4238532" cy="424036"/>
          </a:xfrm>
          <a:prstGeom prst="rect">
            <a:avLst/>
          </a:prstGeom>
        </p:spPr>
        <p:txBody>
          <a:bodyPr vert="horz" lIns="91308" tIns="45660" rIns="91308" bIns="456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900" b="1" dirty="0"/>
              <a:t>Harp LDA on Juliet </a:t>
            </a:r>
            <a:r>
              <a:rPr lang="en-US" sz="1900" b="1" dirty="0" smtClean="0"/>
              <a:t>(Intel </a:t>
            </a:r>
            <a:r>
              <a:rPr lang="en-US" sz="1900" b="1" dirty="0" err="1" smtClean="0"/>
              <a:t>Haswell</a:t>
            </a:r>
            <a:r>
              <a:rPr lang="en-US" sz="1900" b="1" dirty="0" smtClean="0"/>
              <a:t>)</a:t>
            </a:r>
            <a:endParaRPr lang="en-US" sz="1900" b="1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1249185" y="4974866"/>
            <a:ext cx="4010896" cy="1982708"/>
          </a:xfrm>
          <a:prstGeom prst="rect">
            <a:avLst/>
          </a:prstGeom>
        </p:spPr>
        <p:txBody>
          <a:bodyPr vert="horz" lIns="91308" tIns="45660" rIns="91308" bIns="4566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6475358" y="5127183"/>
            <a:ext cx="4925086" cy="1801638"/>
          </a:xfrm>
          <a:prstGeom prst="rect">
            <a:avLst/>
          </a:prstGeom>
        </p:spPr>
        <p:txBody>
          <a:bodyPr vert="horz" lIns="91308" tIns="45660" rIns="91308" bIns="456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prstClr val="black"/>
                </a:solidFill>
              </a:rPr>
              <a:t>Machine settings 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Big Red II: tested on 25, 50, 75, 100 and 125 nodes, each node uses 32 parallel threads; Gemini interconnect 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Juliet: tested on 10, 15, 20, 25, 30 nodes, each node uses 64 parallel threads on 36 core Intel </a:t>
            </a:r>
            <a:r>
              <a:rPr lang="en-US" sz="1400" dirty="0" err="1">
                <a:solidFill>
                  <a:prstClr val="black"/>
                </a:solidFill>
              </a:rPr>
              <a:t>Haswell</a:t>
            </a:r>
            <a:r>
              <a:rPr lang="en-US" sz="1400" dirty="0">
                <a:solidFill>
                  <a:prstClr val="black"/>
                </a:solidFill>
              </a:rPr>
              <a:t> node (each with 2 chips); </a:t>
            </a:r>
            <a:r>
              <a:rPr lang="en-US" sz="1400" dirty="0" err="1">
                <a:solidFill>
                  <a:prstClr val="black"/>
                </a:solidFill>
              </a:rPr>
              <a:t>infiniband</a:t>
            </a:r>
            <a:r>
              <a:rPr lang="en-US" sz="1400" dirty="0">
                <a:solidFill>
                  <a:prstClr val="black"/>
                </a:solidFill>
              </a:rPr>
              <a:t> interconnect</a:t>
            </a: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3270708" y="1069133"/>
            <a:ext cx="5323438" cy="422528"/>
          </a:xfrm>
          <a:prstGeom prst="rect">
            <a:avLst/>
          </a:prstGeom>
        </p:spPr>
        <p:txBody>
          <a:bodyPr vert="horz" lIns="91308" tIns="45660" rIns="91308" bIns="456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3200" b="1" kern="0" dirty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Harp LDA Scaling Tests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11222" y="5187618"/>
            <a:ext cx="4821205" cy="969375"/>
          </a:xfrm>
          <a:prstGeom prst="rect">
            <a:avLst/>
          </a:prstGeom>
          <a:noFill/>
        </p:spPr>
        <p:txBody>
          <a:bodyPr wrap="square" lIns="91308" tIns="45660" rIns="91308" bIns="45660" rtlCol="0">
            <a:spAutoFit/>
          </a:bodyPr>
          <a:lstStyle/>
          <a:p>
            <a:r>
              <a:rPr lang="en-US" dirty="0" smtClean="0"/>
              <a:t>Corpus</a:t>
            </a:r>
            <a:r>
              <a:rPr lang="en-US" dirty="0"/>
              <a:t>: </a:t>
            </a:r>
            <a:r>
              <a:rPr lang="en-US" dirty="0" smtClean="0"/>
              <a:t>3,775,554 </a:t>
            </a:r>
            <a:r>
              <a:rPr lang="en-US" dirty="0"/>
              <a:t>Wikipedia </a:t>
            </a:r>
            <a:r>
              <a:rPr lang="en-US" dirty="0" smtClean="0"/>
              <a:t>documents, Vocabulary</a:t>
            </a:r>
            <a:r>
              <a:rPr lang="en-US" dirty="0"/>
              <a:t>: 1 million </a:t>
            </a:r>
            <a:r>
              <a:rPr lang="en-US" dirty="0" smtClean="0"/>
              <a:t>words; Topics</a:t>
            </a:r>
            <a:r>
              <a:rPr lang="en-US" dirty="0"/>
              <a:t>: 10k </a:t>
            </a:r>
            <a:r>
              <a:rPr lang="en-US" dirty="0" smtClean="0"/>
              <a:t>topics; alpha</a:t>
            </a:r>
            <a:r>
              <a:rPr lang="en-US" dirty="0"/>
              <a:t>: </a:t>
            </a:r>
            <a:r>
              <a:rPr lang="en-US" dirty="0" smtClean="0"/>
              <a:t>0.01; beta</a:t>
            </a:r>
            <a:r>
              <a:rPr lang="en-US" dirty="0"/>
              <a:t>: </a:t>
            </a:r>
            <a:r>
              <a:rPr lang="en-US" dirty="0" smtClean="0"/>
              <a:t>0.01; iteration</a:t>
            </a:r>
            <a:r>
              <a:rPr lang="en-US" dirty="0"/>
              <a:t>: </a:t>
            </a:r>
            <a:r>
              <a:rPr lang="en-US" dirty="0" smtClean="0"/>
              <a:t>200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1474"/>
            <a:ext cx="12192000" cy="111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7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2A1A8"/>
            </a:gs>
            <a:gs pos="2000">
              <a:srgbClr val="72A1A8"/>
            </a:gs>
            <a:gs pos="85000">
              <a:srgbClr val="263338"/>
            </a:gs>
            <a:gs pos="16000">
              <a:srgbClr val="72A1A8"/>
            </a:gs>
            <a:gs pos="84000">
              <a:srgbClr val="263338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433195" y="1853799"/>
            <a:ext cx="9926467" cy="2912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7800" smtClean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HPC-ABDS</a:t>
            </a:r>
            <a:endParaRPr lang="en-US" altLang="en-US" sz="7800" dirty="0">
              <a:solidFill>
                <a:prstClr val="white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>
              <a:defRPr/>
            </a:pPr>
            <a:r>
              <a:rPr lang="en-US" altLang="en-US" sz="4800" dirty="0">
                <a:solidFill>
                  <a:srgbClr val="72A1A8"/>
                </a:solidFill>
                <a:latin typeface="Montserrat" charset="0"/>
                <a:ea typeface="Montserrat" charset="0"/>
                <a:cs typeface="Montserrat" charset="0"/>
              </a:rPr>
              <a:t>• </a:t>
            </a:r>
            <a:r>
              <a:rPr lang="en-US" sz="4800" dirty="0" smtClean="0">
                <a:solidFill>
                  <a:srgbClr val="72A1A8"/>
                </a:solidFill>
                <a:latin typeface="Montserrat" charset="0"/>
                <a:ea typeface="Montserrat" charset="0"/>
                <a:cs typeface="Montserrat" charset="0"/>
              </a:rPr>
              <a:t>Big </a:t>
            </a:r>
            <a:r>
              <a:rPr lang="en-US" sz="4800" dirty="0">
                <a:solidFill>
                  <a:srgbClr val="72A1A8"/>
                </a:solidFill>
                <a:latin typeface="Montserrat" charset="0"/>
                <a:ea typeface="Montserrat" charset="0"/>
                <a:cs typeface="Montserrat" charset="0"/>
              </a:rPr>
              <a:t>Data and HPC Convergence </a:t>
            </a:r>
          </a:p>
          <a:p>
            <a:pPr>
              <a:defRPr/>
            </a:pPr>
            <a:r>
              <a:rPr lang="en-US" altLang="en-US" sz="4800" dirty="0" smtClean="0">
                <a:solidFill>
                  <a:srgbClr val="72A1A8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endParaRPr lang="x-none" altLang="en-US" sz="4800" dirty="0">
              <a:solidFill>
                <a:srgbClr val="456A6F"/>
              </a:solidFill>
              <a:latin typeface="Montserrat" charset="0"/>
            </a:endParaRPr>
          </a:p>
          <a:p>
            <a:pPr>
              <a:defRPr/>
            </a:pPr>
            <a:endParaRPr lang="x-none" altLang="en-US" sz="4800" dirty="0">
              <a:solidFill>
                <a:prstClr val="whit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49" y="-55420"/>
            <a:ext cx="1041685" cy="697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1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433195" y="1853799"/>
            <a:ext cx="7756525" cy="2912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7200" dirty="0" smtClean="0">
                <a:solidFill>
                  <a:srgbClr val="456A6F"/>
                </a:solidFill>
                <a:latin typeface="Montserrat" charset="0"/>
                <a:ea typeface="Montserrat" charset="0"/>
                <a:cs typeface="Montserrat" charset="0"/>
              </a:rPr>
              <a:t>Case Study 2:</a:t>
            </a:r>
            <a:endParaRPr lang="en-US" altLang="en-US" sz="7200" dirty="0">
              <a:solidFill>
                <a:srgbClr val="456A6F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dirty="0">
                <a:solidFill>
                  <a:srgbClr val="5D8E95"/>
                </a:solidFill>
                <a:latin typeface="Montserrat" charset="0"/>
                <a:ea typeface="Montserrat" charset="0"/>
                <a:cs typeface="Montserrat" charset="0"/>
              </a:rPr>
              <a:t>Parallel </a:t>
            </a:r>
            <a:r>
              <a:rPr lang="en-US" altLang="en-US" sz="4000" dirty="0" smtClean="0">
                <a:solidFill>
                  <a:srgbClr val="5D8E95"/>
                </a:solidFill>
                <a:latin typeface="Montserrat" charset="0"/>
                <a:ea typeface="Montserrat" charset="0"/>
                <a:cs typeface="Montserrat" charset="0"/>
              </a:rPr>
              <a:t>Subgraph Counting </a:t>
            </a:r>
            <a:endParaRPr lang="en-US" altLang="en-US" sz="4000" dirty="0">
              <a:solidFill>
                <a:srgbClr val="5D8E95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49" y="-55420"/>
            <a:ext cx="1041685" cy="697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6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16"/>
          <p:cNvSpPr txBox="1"/>
          <p:nvPr/>
        </p:nvSpPr>
        <p:spPr>
          <a:xfrm>
            <a:off x="178130" y="950876"/>
            <a:ext cx="1188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cs typeface="Times New Roman" panose="02020603050405020304" pitchFamily="18" charset="0"/>
              </a:rPr>
              <a:t>Relational sub-graph isomorphism problem</a:t>
            </a:r>
            <a:r>
              <a:rPr lang="en-US" altLang="zh-CN" sz="2000" dirty="0" smtClean="0">
                <a:cs typeface="Times New Roman" panose="02020603050405020304" pitchFamily="18" charset="0"/>
              </a:rPr>
              <a:t>: find </a:t>
            </a:r>
            <a:r>
              <a:rPr lang="en-US" altLang="zh-CN" sz="2000" dirty="0">
                <a:cs typeface="Times New Roman" panose="02020603050405020304" pitchFamily="18" charset="0"/>
              </a:rPr>
              <a:t>sub-graphs in G which are isomorphic to the given template </a:t>
            </a:r>
            <a:r>
              <a:rPr lang="en-US" altLang="zh-CN" sz="2000" dirty="0" smtClean="0">
                <a:cs typeface="Times New Roman" panose="02020603050405020304" pitchFamily="18" charset="0"/>
              </a:rPr>
              <a:t>T.</a:t>
            </a:r>
          </a:p>
          <a:p>
            <a:endParaRPr lang="en-US" altLang="zh-CN" sz="2000" dirty="0" smtClean="0"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8009" y="6036323"/>
            <a:ext cx="9207442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173038" indent="-173038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Zhao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Z, Wang G, Butt A, Khan M, Kumar VS Anil,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Marathe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M.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SAHad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Subgraph analysis in massive networks using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hadoop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Shanghai, China: IEEE Computer Society; 2012:390–401. Proceedings of the 2012 IEEE 26th International Parallel and Distributed Processing Symposium.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190" y="2413917"/>
            <a:ext cx="4754261" cy="3175698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18" y="2314661"/>
            <a:ext cx="4137962" cy="3521670"/>
          </a:xfrm>
          <a:prstGeom prst="rect">
            <a:avLst/>
          </a:prstGeom>
        </p:spPr>
      </p:pic>
      <p:sp>
        <p:nvSpPr>
          <p:cNvPr id="99" name="TextBox 98"/>
          <p:cNvSpPr txBox="1"/>
          <p:nvPr/>
        </p:nvSpPr>
        <p:spPr>
          <a:xfrm>
            <a:off x="178130" y="1341821"/>
            <a:ext cx="102762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It’s NP-hard problem and both computation and communication intensive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Irregular communication data volume in computing each sub-template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518009" y="5836331"/>
            <a:ext cx="3974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Embedding of Sub-template</a:t>
            </a:r>
            <a:endParaRPr lang="en-US" sz="2400" dirty="0"/>
          </a:p>
        </p:txBody>
      </p:sp>
      <p:sp>
        <p:nvSpPr>
          <p:cNvPr id="102" name="TextBox 101"/>
          <p:cNvSpPr txBox="1"/>
          <p:nvPr/>
        </p:nvSpPr>
        <p:spPr>
          <a:xfrm>
            <a:off x="7176696" y="5799490"/>
            <a:ext cx="3974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Tree</a:t>
            </a:r>
            <a:r>
              <a:rPr lang="en-US" sz="2400"/>
              <a:t> </a:t>
            </a:r>
            <a:r>
              <a:rPr lang="en-US" sz="2400" smtClean="0"/>
              <a:t>Sub-template</a:t>
            </a:r>
            <a:endParaRPr lang="en-US" sz="2400" dirty="0"/>
          </a:p>
        </p:txBody>
      </p:sp>
      <p:sp>
        <p:nvSpPr>
          <p:cNvPr id="103" name="Rectangle 2"/>
          <p:cNvSpPr txBox="1">
            <a:spLocks noChangeArrowheads="1"/>
          </p:cNvSpPr>
          <p:nvPr/>
        </p:nvSpPr>
        <p:spPr>
          <a:xfrm>
            <a:off x="2310415" y="277887"/>
            <a:ext cx="732155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08" tIns="45660" rIns="91308" bIns="45660" numCol="1" rtlCol="0" anchor="b" anchorCtr="0" compatLnSpc="1">
            <a:prstTxWarp prst="textNoShape">
              <a:avLst/>
            </a:prstTxWarp>
            <a:noAutofit/>
          </a:bodyPr>
          <a:lstStyle>
            <a:lvl1pPr algn="ctr" defTabSz="913108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altLang="en-US" sz="4000" b="1" kern="0" dirty="0" smtClean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Subgraph Counting</a:t>
            </a:r>
            <a:endParaRPr lang="en-US" altLang="en-US" sz="4000" b="1" kern="0" dirty="0">
              <a:solidFill>
                <a:srgbClr val="4BACC6">
                  <a:lumMod val="75000"/>
                </a:srgbClr>
              </a:solidFill>
              <a:effectLst>
                <a:outerShdw blurRad="50800" dist="254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43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97673" y="556417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rgbClr val="72A1A8"/>
                </a:solidFill>
                <a:latin typeface="Montserrat" charset="0"/>
                <a:ea typeface="Montserrat" charset="0"/>
                <a:cs typeface="Montserrat" charset="0"/>
              </a:rPr>
              <a:t>Performance</a:t>
            </a:r>
            <a:br>
              <a:rPr lang="en-US" altLang="en-US" dirty="0">
                <a:solidFill>
                  <a:srgbClr val="72A1A8"/>
                </a:solidFill>
                <a:latin typeface="Montserrat" charset="0"/>
                <a:ea typeface="Montserrat" charset="0"/>
                <a:cs typeface="Montserrat" charset="0"/>
              </a:rPr>
            </a:br>
            <a:endParaRPr lang="x-none" altLang="en-US" dirty="0">
              <a:solidFill>
                <a:srgbClr val="72A1A8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6027" y="1005964"/>
            <a:ext cx="391773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Datasets: Twitter with 44 million vertices, 2 billion edges, subgraph template size of 10 to 12 vertices</a:t>
            </a:r>
          </a:p>
          <a:p>
            <a:pPr marL="285750" indent="-285750" defTabSz="914400">
              <a:buFont typeface="Arial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  <a:p>
            <a:pPr marL="285750" indent="-285750" defTabSz="914400"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25 nodes of Intel® Xeon E5 2670 </a:t>
            </a:r>
          </a:p>
          <a:p>
            <a:pPr marL="285750" indent="-285750" defTabSz="914400">
              <a:buFont typeface="Arial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Large templates have longer sub-template chain causing communication variation</a:t>
            </a:r>
          </a:p>
          <a:p>
            <a:pPr marL="285750" indent="-285750" defTabSz="914400">
              <a:buFont typeface="Arial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Harp-DAAL </a:t>
            </a:r>
            <a:r>
              <a:rPr lang="en-US" sz="2400" dirty="0">
                <a:solidFill>
                  <a:prstClr val="black"/>
                </a:solidFill>
              </a:rPr>
              <a:t>has 2x to 5x speedups over state-of-the-art MPI-Fascia solution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FCF9645-0FB2-4079-B781-41DADFD10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57" y="884723"/>
            <a:ext cx="6482371" cy="395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8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35919" y="140117"/>
            <a:ext cx="10515600" cy="5378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3108" fontAlgn="base">
              <a:spcAft>
                <a:spcPct val="0"/>
              </a:spcAft>
            </a:pPr>
            <a:r>
              <a:rPr lang="en-US" sz="4000" b="1" kern="0" dirty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Adaptive-Group Communication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76202" y="1027405"/>
            <a:ext cx="4987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2000" b="1" dirty="0">
                <a:latin typeface="Montserrat" charset="0"/>
                <a:ea typeface="Montserrat" charset="0"/>
                <a:cs typeface="Montserrat" charset="0"/>
              </a:rPr>
              <a:t>MPI collective operation (e.g., </a:t>
            </a:r>
            <a:r>
              <a:rPr lang="en-US" sz="2000" b="1" dirty="0" err="1">
                <a:latin typeface="Montserrat" charset="0"/>
                <a:ea typeface="Montserrat" charset="0"/>
                <a:cs typeface="Montserrat" charset="0"/>
              </a:rPr>
              <a:t>AlltoAll</a:t>
            </a:r>
            <a:r>
              <a:rPr lang="en-US" sz="2000" b="1" dirty="0">
                <a:latin typeface="Montserrat" charset="0"/>
                <a:ea typeface="Montserrat" charset="0"/>
                <a:cs typeface="Montserrat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84396" y="965055"/>
            <a:ext cx="4485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2000" b="1" dirty="0" smtClean="0">
                <a:latin typeface="Montserrat" charset="0"/>
                <a:ea typeface="Montserrat" charset="0"/>
                <a:cs typeface="Montserrat" charset="0"/>
              </a:rPr>
              <a:t>Harp Adaptive-Group </a:t>
            </a:r>
            <a:r>
              <a:rPr lang="en-US" sz="2000" b="1" dirty="0">
                <a:latin typeface="Montserrat" charset="0"/>
                <a:ea typeface="Montserrat" charset="0"/>
                <a:cs typeface="Montserrat" charset="0"/>
              </a:rPr>
              <a:t>Communication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359726" y="3399313"/>
            <a:ext cx="730332" cy="3621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36520" y="3399313"/>
            <a:ext cx="730332" cy="3621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13314" y="3399312"/>
            <a:ext cx="730332" cy="3621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90108" y="3402279"/>
            <a:ext cx="730332" cy="3621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66902" y="3399311"/>
            <a:ext cx="730332" cy="3621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P5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730834" y="3761508"/>
            <a:ext cx="868872" cy="1826823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735288" y="3784270"/>
            <a:ext cx="1741212" cy="1804060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739742" y="3775363"/>
            <a:ext cx="2613552" cy="1815934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744196" y="3781303"/>
            <a:ext cx="3485892" cy="1807026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0" idx="2"/>
          </p:cNvCxnSpPr>
          <p:nvPr/>
        </p:nvCxnSpPr>
        <p:spPr>
          <a:xfrm flipH="1">
            <a:off x="1722912" y="3761510"/>
            <a:ext cx="878774" cy="1826821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596244" y="3767450"/>
            <a:ext cx="880256" cy="1820880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600697" y="3758540"/>
            <a:ext cx="1752597" cy="1832757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592284" y="3758540"/>
            <a:ext cx="2637804" cy="1829789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1722912" y="3764476"/>
            <a:ext cx="1742698" cy="1823855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2599706" y="3772395"/>
            <a:ext cx="869865" cy="1815936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473036" y="3764475"/>
            <a:ext cx="880258" cy="1826822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483923" y="3764474"/>
            <a:ext cx="1746165" cy="1823855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1722912" y="3772389"/>
            <a:ext cx="2633843" cy="1815942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2599706" y="3772387"/>
            <a:ext cx="1766949" cy="1815944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3476500" y="3779321"/>
            <a:ext cx="882239" cy="1809009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4374078" y="3764472"/>
            <a:ext cx="827304" cy="1772398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1722912" y="3763490"/>
            <a:ext cx="3499747" cy="1824841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2599706" y="3764481"/>
            <a:ext cx="2609845" cy="1823850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3476500" y="3770422"/>
            <a:ext cx="1748392" cy="1817908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4353294" y="3760022"/>
            <a:ext cx="876052" cy="1831275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0" name="Picture 10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640" y="3041301"/>
            <a:ext cx="4036127" cy="3506715"/>
          </a:xfrm>
          <a:prstGeom prst="rect">
            <a:avLst/>
          </a:prstGeom>
        </p:spPr>
      </p:pic>
      <p:sp>
        <p:nvSpPr>
          <p:cNvPr id="111" name="TextBox 110"/>
          <p:cNvSpPr txBox="1"/>
          <p:nvPr/>
        </p:nvSpPr>
        <p:spPr>
          <a:xfrm>
            <a:off x="1344492" y="1459252"/>
            <a:ext cx="549791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Execution </a:t>
            </a:r>
            <a:r>
              <a:rPr lang="en-US" dirty="0"/>
              <a:t>flow driven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Static communication type defined in codes (Sender ID, Send Size, </a:t>
            </a:r>
            <a:r>
              <a:rPr lang="en-US" dirty="0" err="1" smtClean="0"/>
              <a:t>DataType</a:t>
            </a:r>
            <a:r>
              <a:rPr lang="en-US" dirty="0" smtClean="0"/>
              <a:t>) </a:t>
            </a:r>
          </a:p>
          <a:p>
            <a:r>
              <a:rPr lang="en-US" dirty="0" smtClean="0"/>
              <a:t>     (Receiver </a:t>
            </a:r>
            <a:r>
              <a:rPr lang="en-US" dirty="0"/>
              <a:t>ID, Send Size, </a:t>
            </a:r>
            <a:r>
              <a:rPr lang="en-US" dirty="0" err="1"/>
              <a:t>DataType</a:t>
            </a:r>
            <a:r>
              <a:rPr lang="en-US" dirty="0"/>
              <a:t>)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112" name="TextBox 111"/>
          <p:cNvSpPr txBox="1"/>
          <p:nvPr/>
        </p:nvSpPr>
        <p:spPr>
          <a:xfrm>
            <a:off x="6842406" y="1391911"/>
            <a:ext cx="513410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Data driven communication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Routing rules defined at runtime with data partition ID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On-demand decoupled steps and each step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380012" y="5600797"/>
            <a:ext cx="730332" cy="3621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256806" y="5600797"/>
            <a:ext cx="730332" cy="3621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P2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133600" y="5600796"/>
            <a:ext cx="730332" cy="3621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P3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010394" y="5603763"/>
            <a:ext cx="730332" cy="3621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P4</a:t>
            </a:r>
          </a:p>
        </p:txBody>
      </p:sp>
      <p:sp>
        <p:nvSpPr>
          <p:cNvPr id="50" name="Rectangle 49"/>
          <p:cNvSpPr/>
          <p:nvPr/>
        </p:nvSpPr>
        <p:spPr>
          <a:xfrm>
            <a:off x="4887188" y="5600795"/>
            <a:ext cx="730332" cy="3621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P5</a:t>
            </a:r>
          </a:p>
        </p:txBody>
      </p:sp>
    </p:spTree>
    <p:extLst>
      <p:ext uri="{BB962C8B-B14F-4D97-AF65-F5344CB8AC3E}">
        <p14:creationId xmlns:p14="http://schemas.microsoft.com/office/powerpoint/2010/main" val="340223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7010400" y="1825625"/>
            <a:ext cx="5181600" cy="4351338"/>
          </a:xfrm>
        </p:spPr>
        <p:txBody>
          <a:bodyPr/>
          <a:lstStyle/>
          <a:p>
            <a:pPr lvl="1"/>
            <a:endParaRPr lang="x-none" altLang="en-US" dirty="0"/>
          </a:p>
          <a:p>
            <a:pPr lvl="1"/>
            <a:endParaRPr lang="x-none" alt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ED3AB9B6-CAB9-41D8-85B2-ACB2C293C47F}"/>
              </a:ext>
            </a:extLst>
          </p:cNvPr>
          <p:cNvSpPr txBox="1"/>
          <p:nvPr/>
        </p:nvSpPr>
        <p:spPr>
          <a:xfrm>
            <a:off x="-137780" y="247380"/>
            <a:ext cx="10515600" cy="569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latin typeface="Montserrat" charset="0"/>
                <a:ea typeface="Montserrat" charset="0"/>
                <a:cs typeface="Montserrat" charset="0"/>
              </a:rPr>
              <a:t>Computation models for Subgraph Counting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7EE01AB-381F-48C4-B8AA-B24229532D45}"/>
              </a:ext>
            </a:extLst>
          </p:cNvPr>
          <p:cNvSpPr txBox="1"/>
          <p:nvPr/>
        </p:nvSpPr>
        <p:spPr>
          <a:xfrm>
            <a:off x="643116" y="1050223"/>
            <a:ext cx="46966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</a:rPr>
              <a:t>On-demand decoupled steps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</a:rPr>
              <a:t>Pipelined by computation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</a:rPr>
              <a:t>Each step partial collective communication within group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6C011C-8DFA-4EC6-B862-E3BBB23FE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41" y="3059313"/>
            <a:ext cx="2883719" cy="22508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8BA60A1-C898-475A-81CD-DA64C0421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463" y="2996148"/>
            <a:ext cx="2382253" cy="2313989"/>
          </a:xfrm>
          <a:prstGeom prst="rect">
            <a:avLst/>
          </a:prstGeom>
        </p:spPr>
      </p:pic>
      <p:sp>
        <p:nvSpPr>
          <p:cNvPr id="19" name="Content Placeholder 4">
            <a:extLst>
              <a:ext uri="{FF2B5EF4-FFF2-40B4-BE49-F238E27FC236}">
                <a16:creationId xmlns:a16="http://schemas.microsoft.com/office/drawing/2014/main" xmlns="" id="{0342F93A-D6D5-4BE4-AD43-89270E4C4701}"/>
              </a:ext>
            </a:extLst>
          </p:cNvPr>
          <p:cNvSpPr txBox="1">
            <a:spLocks/>
          </p:cNvSpPr>
          <p:nvPr/>
        </p:nvSpPr>
        <p:spPr>
          <a:xfrm>
            <a:off x="6718705" y="788951"/>
            <a:ext cx="3842258" cy="1402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altLang="en-US" sz="2400" dirty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Com-Friendster</a:t>
            </a:r>
          </a:p>
          <a:p>
            <a:pPr>
              <a:buFontTx/>
              <a:buChar char="-"/>
            </a:pPr>
            <a:r>
              <a:rPr lang="en-US" altLang="en-US" sz="2400" dirty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65 million nodes</a:t>
            </a:r>
          </a:p>
          <a:p>
            <a:pPr>
              <a:buFontTx/>
              <a:buChar char="-"/>
            </a:pPr>
            <a:r>
              <a:rPr lang="en-US" altLang="en-US" sz="2400" dirty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5 billion edges</a:t>
            </a:r>
            <a:endParaRPr lang="x-none" altLang="en-US" sz="2400" dirty="0">
              <a:solidFill>
                <a:prstClr val="whit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4328385-45B7-412F-9C82-C3C371663782}"/>
              </a:ext>
            </a:extLst>
          </p:cNvPr>
          <p:cNvSpPr/>
          <p:nvPr/>
        </p:nvSpPr>
        <p:spPr>
          <a:xfrm>
            <a:off x="6572413" y="693617"/>
            <a:ext cx="71701" cy="1787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9F22513-9D5A-4C5F-928A-78FC66F3F005}"/>
              </a:ext>
            </a:extLst>
          </p:cNvPr>
          <p:cNvSpPr txBox="1"/>
          <p:nvPr/>
        </p:nvSpPr>
        <p:spPr>
          <a:xfrm>
            <a:off x="6644114" y="2080217"/>
            <a:ext cx="3371244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solidFill>
                  <a:prstClr val="white"/>
                </a:solidFill>
                <a:latin typeface="Montserrat" charset="0"/>
              </a:rPr>
              <a:t>SNAP network repository</a:t>
            </a:r>
          </a:p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3BA77DE-FC05-4779-A72B-A974F6735AEB}"/>
              </a:ext>
            </a:extLst>
          </p:cNvPr>
          <p:cNvSpPr/>
          <p:nvPr/>
        </p:nvSpPr>
        <p:spPr>
          <a:xfrm>
            <a:off x="6572413" y="2774286"/>
            <a:ext cx="71701" cy="1174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5FF565B-7A18-4BAC-AE66-0B5DACDD1B95}"/>
              </a:ext>
            </a:extLst>
          </p:cNvPr>
          <p:cNvSpPr/>
          <p:nvPr/>
        </p:nvSpPr>
        <p:spPr>
          <a:xfrm>
            <a:off x="6572413" y="4242724"/>
            <a:ext cx="71701" cy="1174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C66B142-344B-4928-B72C-6590F5DFE05E}"/>
              </a:ext>
            </a:extLst>
          </p:cNvPr>
          <p:cNvSpPr txBox="1"/>
          <p:nvPr/>
        </p:nvSpPr>
        <p:spPr>
          <a:xfrm>
            <a:off x="6752666" y="4273400"/>
            <a:ext cx="38202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400" dirty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Count time of template u12-2</a:t>
            </a:r>
          </a:p>
          <a:p>
            <a:pPr defTabSz="914400"/>
            <a:r>
              <a:rPr lang="en-US" sz="2400" dirty="0" smtClean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30 </a:t>
            </a:r>
            <a:r>
              <a:rPr lang="en-US" sz="2400" dirty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minutes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4">
                <a:extLst>
                  <a:ext uri="{FF2B5EF4-FFF2-40B4-BE49-F238E27FC236}">
                    <a16:creationId xmlns:a16="http://schemas.microsoft.com/office/drawing/2014/main" xmlns="" id="{BD8BB741-C19D-42E5-86CF-2081E66262F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52666" y="2853573"/>
                <a:ext cx="4220134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 b="0" i="0" u="none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charset="0"/>
                  <a:buNone/>
                </a:pPr>
                <a:r>
                  <a:rPr lang="en-US" altLang="en-US" sz="2400" dirty="0">
                    <a:solidFill>
                      <a:prstClr val="white"/>
                    </a:solidFill>
                    <a:latin typeface="Montserrat" charset="0"/>
                    <a:ea typeface="Montserrat" charset="0"/>
                    <a:cs typeface="Montserrat" charset="0"/>
                  </a:rPr>
                  <a:t>Count number of template u12-2</a:t>
                </a:r>
              </a:p>
              <a:p>
                <a:pPr marL="0" indent="0">
                  <a:buFont typeface="Arial" charset="0"/>
                  <a:buNone/>
                </a:pPr>
                <a:r>
                  <a:rPr lang="fi-FI" altLang="en-US" sz="2400" dirty="0">
                    <a:solidFill>
                      <a:prstClr val="white"/>
                    </a:solidFill>
                    <a:latin typeface="Montserrat" charset="0"/>
                    <a:ea typeface="Montserrat" charset="0"/>
                    <a:cs typeface="Montserrat" charset="0"/>
                  </a:rPr>
                  <a:t>4.358118772743884</a:t>
                </a:r>
                <a14:m>
                  <m:oMath xmlns:m="http://schemas.openxmlformats.org/officeDocument/2006/math">
                    <m:r>
                      <a:rPr lang="fi-FI" altLang="en-US" sz="2400" i="1" smtClean="0">
                        <a:solidFill>
                          <a:prstClr val="white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  <m:sSup>
                      <m:sSupPr>
                        <m:ctrlPr>
                          <a:rPr lang="en-US" altLang="en-US" sz="2400" i="1" smtClean="0">
                            <a:solidFill>
                              <a:prstClr val="white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altLang="en-US" sz="2400" i="1" smtClean="0">
                            <a:solidFill>
                              <a:prstClr val="white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altLang="en-US" sz="2400" i="1" smtClean="0">
                            <a:solidFill>
                              <a:prstClr val="white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37</m:t>
                        </m:r>
                      </m:sup>
                    </m:sSup>
                  </m:oMath>
                </a14:m>
                <a:endParaRPr lang="en-US" altLang="en-US" sz="2400" dirty="0">
                  <a:solidFill>
                    <a:prstClr val="white"/>
                  </a:solidFill>
                  <a:latin typeface="Montserrat" charset="0"/>
                  <a:ea typeface="Montserrat" charset="0"/>
                  <a:cs typeface="Montserrat" charset="0"/>
                </a:endParaRPr>
              </a:p>
            </p:txBody>
          </p:sp>
        </mc:Choice>
        <mc:Fallback xmlns="">
          <p:sp>
            <p:nvSpPr>
              <p:cNvPr id="25" name="Content Placeholder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D8BB741-C19D-42E5-86CF-2081E66262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2666" y="2853573"/>
                <a:ext cx="4220134" cy="4351338"/>
              </a:xfrm>
              <a:prstGeom prst="rect">
                <a:avLst/>
              </a:prstGeom>
              <a:blipFill rotWithShape="0">
                <a:blip r:embed="rId5"/>
                <a:stretch>
                  <a:fillRect l="-2312" t="-1961" r="-1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36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2A1A8"/>
            </a:gs>
            <a:gs pos="2000">
              <a:srgbClr val="72A1A8"/>
            </a:gs>
            <a:gs pos="85000">
              <a:srgbClr val="263338"/>
            </a:gs>
            <a:gs pos="16000">
              <a:srgbClr val="72A1A8"/>
            </a:gs>
            <a:gs pos="84000">
              <a:srgbClr val="263338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433195" y="1853799"/>
            <a:ext cx="9017091" cy="2912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7800" dirty="0" smtClean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Conclusion and Future Directions</a:t>
            </a:r>
            <a:endParaRPr lang="en-US" altLang="en-US" sz="7800" dirty="0">
              <a:solidFill>
                <a:prstClr val="white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>
              <a:defRPr/>
            </a:pPr>
            <a:endParaRPr lang="x-none" altLang="en-US" sz="4800" dirty="0">
              <a:solidFill>
                <a:prstClr val="whit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49" y="-55420"/>
            <a:ext cx="1041685" cy="697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8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02A97423-D55F-4485-A583-53D23BB75387}"/>
              </a:ext>
            </a:extLst>
          </p:cNvPr>
          <p:cNvSpPr txBox="1">
            <a:spLocks/>
          </p:cNvSpPr>
          <p:nvPr/>
        </p:nvSpPr>
        <p:spPr>
          <a:xfrm>
            <a:off x="762001" y="1389145"/>
            <a:ext cx="10667998" cy="4771505"/>
          </a:xfrm>
          <a:prstGeom prst="rect">
            <a:avLst/>
          </a:prstGeom>
          <a:noFill/>
        </p:spPr>
        <p:txBody>
          <a:bodyPr>
            <a:normAutofit fontScale="85000" lnSpcReduction="20000"/>
          </a:bodyPr>
          <a:lstStyle>
            <a:lvl1pPr marL="342409" indent="-342409" algn="l" defTabSz="913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897" indent="-285348" algn="l" defTabSz="91310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377" indent="-228279" algn="l" defTabSz="913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935" indent="-228279" algn="l" defTabSz="91310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4492" indent="-228279" algn="l" defTabSz="91310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043" indent="-228279" algn="l" defTabSz="913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7596" indent="-228279" algn="l" defTabSz="913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4146" indent="-228279" algn="l" defTabSz="913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0704" indent="-228279" algn="l" defTabSz="913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sz="2400" b="1" dirty="0" smtClean="0">
                <a:solidFill>
                  <a:prstClr val="black"/>
                </a:solidFill>
              </a:rPr>
              <a:t>HPC</a:t>
            </a:r>
            <a:r>
              <a:rPr lang="en-US" sz="2400" dirty="0" smtClean="0">
                <a:solidFill>
                  <a:prstClr val="black"/>
                </a:solidFill>
              </a:rPr>
              <a:t>-</a:t>
            </a:r>
            <a:r>
              <a:rPr lang="en-US" sz="2400" b="1" dirty="0" smtClean="0">
                <a:solidFill>
                  <a:prstClr val="black"/>
                </a:solidFill>
              </a:rPr>
              <a:t>ABDS</a:t>
            </a:r>
            <a:r>
              <a:rPr lang="en-US" sz="2400" dirty="0" smtClean="0">
                <a:solidFill>
                  <a:prstClr val="black"/>
                </a:solidFill>
              </a:rPr>
              <a:t> is a </a:t>
            </a:r>
            <a:r>
              <a:rPr lang="en-US" sz="2400" dirty="0">
                <a:solidFill>
                  <a:prstClr val="black"/>
                </a:solidFill>
              </a:rPr>
              <a:t>bold ideas </a:t>
            </a:r>
            <a:r>
              <a:rPr lang="en-US" sz="2400" dirty="0" smtClean="0">
                <a:solidFill>
                  <a:prstClr val="black"/>
                </a:solidFill>
              </a:rPr>
              <a:t>developed with ­­</a:t>
            </a:r>
            <a:r>
              <a:rPr lang="en-US" sz="2400" b="1" dirty="0" smtClean="0">
                <a:solidFill>
                  <a:prstClr val="black"/>
                </a:solidFill>
              </a:rPr>
              <a:t>Apache </a:t>
            </a:r>
            <a:r>
              <a:rPr lang="en-US" sz="2400" b="1" dirty="0">
                <a:solidFill>
                  <a:prstClr val="black"/>
                </a:solidFill>
              </a:rPr>
              <a:t>Big Data Software Stack </a:t>
            </a:r>
            <a:r>
              <a:rPr lang="en-US" sz="2400" dirty="0">
                <a:solidFill>
                  <a:prstClr val="black"/>
                </a:solidFill>
              </a:rPr>
              <a:t>integration with </a:t>
            </a:r>
            <a:r>
              <a:rPr lang="en-US" sz="2400" b="1" dirty="0">
                <a:solidFill>
                  <a:prstClr val="black"/>
                </a:solidFill>
              </a:rPr>
              <a:t>High Performance Computing Stack</a:t>
            </a:r>
          </a:p>
          <a:p>
            <a:pPr marL="742950" lvl="2" indent="-34448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60000"/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prstClr val="black"/>
                </a:solidFill>
              </a:rPr>
              <a:t>ABDS (Many Big Data applications or algorithms need HPC for performance)</a:t>
            </a:r>
          </a:p>
          <a:p>
            <a:pPr marL="742950" lvl="2" indent="-34448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60000"/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prstClr val="black"/>
                </a:solidFill>
              </a:rPr>
              <a:t>HPC (needs software model productivity and sustainability) 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 dirty="0">
                <a:solidFill>
                  <a:prstClr val="black"/>
                </a:solidFill>
              </a:rPr>
              <a:t>Harp-DAAL </a:t>
            </a:r>
            <a:r>
              <a:rPr lang="en-US" sz="2400" dirty="0" smtClean="0">
                <a:solidFill>
                  <a:prstClr val="black"/>
                </a:solidFill>
              </a:rPr>
              <a:t>is an implementation of HPC-ABDS that gives </a:t>
            </a:r>
            <a:r>
              <a:rPr lang="en-US" sz="2400" dirty="0">
                <a:solidFill>
                  <a:prstClr val="black"/>
                </a:solidFill>
              </a:rPr>
              <a:t>fast solutions for machine learning and graph applications. </a:t>
            </a:r>
            <a:r>
              <a:rPr lang="en-US" sz="2400" dirty="0" smtClean="0">
                <a:solidFill>
                  <a:prstClr val="black"/>
                </a:solidFill>
              </a:rPr>
              <a:t>This supports high </a:t>
            </a:r>
            <a:r>
              <a:rPr lang="en-US" sz="2400" dirty="0">
                <a:solidFill>
                  <a:prstClr val="black"/>
                </a:solidFill>
              </a:rPr>
              <a:t>performance Hadoop (with </a:t>
            </a:r>
            <a:r>
              <a:rPr lang="en-US" sz="2400" b="1" dirty="0">
                <a:solidFill>
                  <a:prstClr val="black"/>
                </a:solidFill>
              </a:rPr>
              <a:t>Harp </a:t>
            </a:r>
            <a:r>
              <a:rPr lang="en-US" sz="2400" dirty="0">
                <a:solidFill>
                  <a:prstClr val="black"/>
                </a:solidFill>
              </a:rPr>
              <a:t>collective communication and high performance </a:t>
            </a:r>
            <a:r>
              <a:rPr lang="en-US" sz="2400" b="1" dirty="0">
                <a:solidFill>
                  <a:prstClr val="black"/>
                </a:solidFill>
              </a:rPr>
              <a:t>Intel® DAAL </a:t>
            </a:r>
            <a:r>
              <a:rPr lang="en-US" sz="2400" dirty="0">
                <a:solidFill>
                  <a:prstClr val="black"/>
                </a:solidFill>
              </a:rPr>
              <a:t>kernel library enhancement) on Intel® Xeon™ and Xeon </a:t>
            </a:r>
            <a:r>
              <a:rPr lang="en-US" sz="2400" dirty="0" smtClean="0">
                <a:solidFill>
                  <a:prstClr val="black"/>
                </a:solidFill>
              </a:rPr>
              <a:t>Phi</a:t>
            </a:r>
            <a:r>
              <a:rPr lang="en-US" sz="2400" dirty="0">
                <a:solidFill>
                  <a:prstClr val="black"/>
                </a:solidFill>
              </a:rPr>
              <a:t> ™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srgbClr val="263338"/>
                </a:solidFill>
              </a:rPr>
              <a:t>architectures.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Identification of </a:t>
            </a:r>
            <a:r>
              <a:rPr lang="en-US" sz="2400" b="1" dirty="0"/>
              <a:t>4 computation models </a:t>
            </a:r>
            <a:r>
              <a:rPr lang="en-US" sz="2400" dirty="0"/>
              <a:t>for machine learning </a:t>
            </a:r>
            <a:r>
              <a:rPr lang="en-US" sz="2400" dirty="0" smtClean="0"/>
              <a:t>applications and development </a:t>
            </a:r>
            <a:r>
              <a:rPr lang="en-US" sz="2400" dirty="0"/>
              <a:t>of Harp library of </a:t>
            </a:r>
            <a:r>
              <a:rPr lang="en-US" sz="2400" b="1" dirty="0"/>
              <a:t>Collectives</a:t>
            </a:r>
            <a:r>
              <a:rPr lang="en-US" sz="2400" dirty="0"/>
              <a:t> to use at Reduce </a:t>
            </a:r>
            <a:r>
              <a:rPr lang="en-US" sz="2400" dirty="0" smtClean="0"/>
              <a:t>phase.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dirty="0" smtClean="0"/>
              <a:t>There are 12 Harp-DAAL algorithms and a total of 34 algorithms in SPIDAL library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Start HPC Cloud incubator project in Apache to bring HPC-ABDS to community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sz="2400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sz="2400" b="1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sz="2400" dirty="0">
              <a:solidFill>
                <a:prstClr val="black"/>
              </a:solidFill>
            </a:endParaRPr>
          </a:p>
          <a:p>
            <a:pPr marL="342900" indent="-342900">
              <a:defRPr/>
            </a:pPr>
            <a:endParaRPr lang="en-US" sz="2400" dirty="0">
              <a:solidFill>
                <a:prstClr val="black"/>
              </a:solidFill>
            </a:endParaRPr>
          </a:p>
          <a:p>
            <a:pPr marL="640080" lvl="1" indent="-365760">
              <a:lnSpc>
                <a:spcPct val="120000"/>
              </a:lnSpc>
            </a:pPr>
            <a:endParaRPr lang="en-US" sz="2300" dirty="0">
              <a:solidFill>
                <a:prstClr val="black"/>
              </a:solidFill>
            </a:endParaRPr>
          </a:p>
          <a:p>
            <a:endParaRPr lang="en-US" sz="2300" dirty="0">
              <a:solidFill>
                <a:prstClr val="black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F7051E67-BDD8-48B6-A90F-D14F1B5FF127}"/>
              </a:ext>
            </a:extLst>
          </p:cNvPr>
          <p:cNvSpPr txBox="1">
            <a:spLocks/>
          </p:cNvSpPr>
          <p:nvPr/>
        </p:nvSpPr>
        <p:spPr>
          <a:xfrm>
            <a:off x="412866" y="391321"/>
            <a:ext cx="10667998" cy="87011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3108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kern="0" dirty="0" smtClean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Conclusion and Future Directions </a:t>
            </a:r>
            <a:endParaRPr lang="en-US" b="1" kern="0" dirty="0">
              <a:solidFill>
                <a:srgbClr val="4BACC6">
                  <a:lumMod val="75000"/>
                </a:srgbClr>
              </a:solidFill>
              <a:effectLst>
                <a:outerShdw blurRad="50800" dist="25400" dir="5400000" algn="t" rotWithShape="0">
                  <a:prstClr val="black">
                    <a:alpha val="40000"/>
                  </a:prstClr>
                </a:outerShdw>
              </a:effectLst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A20BC78-718D-46E6-9329-E1929517690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800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706" y="47810"/>
            <a:ext cx="1920316" cy="77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00EE317-678C-460D-B36E-C3AF63D12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31" y="415159"/>
            <a:ext cx="10752083" cy="609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6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kmeans_2d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0924" r="7046"/>
          <a:stretch/>
        </p:blipFill>
        <p:spPr>
          <a:xfrm>
            <a:off x="373486" y="832754"/>
            <a:ext cx="5512467" cy="5040012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172200" y="975338"/>
            <a:ext cx="5181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x-none" altLang="en-US" sz="1400">
                <a:latin typeface="Avenir Book" charset="0"/>
                <a:ea typeface="Avenir Book" charset="0"/>
                <a:cs typeface="Avenir Book" charset="0"/>
              </a:rPr>
              <a:t>result: sample images of the result clusters,</a:t>
            </a:r>
            <a:br>
              <a:rPr lang="x-none" altLang="en-US" sz="1400">
                <a:latin typeface="Avenir Book" charset="0"/>
                <a:ea typeface="Avenir Book" charset="0"/>
                <a:cs typeface="Avenir Book" charset="0"/>
              </a:rPr>
            </a:br>
            <a:r>
              <a:rPr lang="x-none" altLang="en-US" sz="1400">
                <a:latin typeface="Avenir Book" charset="0"/>
                <a:ea typeface="Avenir Book" charset="0"/>
                <a:cs typeface="Avenir Book" charset="0"/>
              </a:rPr>
              <a:t>one row for each cluster</a:t>
            </a:r>
          </a:p>
          <a:p>
            <a:endParaRPr lang="x-none" altLang="en-US"/>
          </a:p>
        </p:txBody>
      </p:sp>
      <p:pic>
        <p:nvPicPr>
          <p:cNvPr id="9" name="Picture 8" descr="random">
            <a:hlinkClick r:id="rId3" action="ppaction://hlinkfile"/>
          </p:cNvPr>
          <p:cNvPicPr>
            <a:picLocks noChangeAspect="1"/>
          </p:cNvPicPr>
          <p:nvPr/>
        </p:nvPicPr>
        <p:blipFill rotWithShape="1">
          <a:blip r:embed="rId4"/>
          <a:srcRect l="1840"/>
          <a:stretch/>
        </p:blipFill>
        <p:spPr>
          <a:xfrm>
            <a:off x="5731310" y="1480184"/>
            <a:ext cx="6397687" cy="400621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51953" y="53266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300" dirty="0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  <a:t>Result</a:t>
            </a:r>
            <a:r>
              <a:rPr lang="en-US" altLang="en-US" dirty="0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  <a:t/>
            </a:r>
            <a:br>
              <a:rPr lang="en-US" altLang="en-US" dirty="0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</a:br>
            <a:endParaRPr lang="x-none" altLang="en-US" sz="3200" dirty="0">
              <a:solidFill>
                <a:srgbClr val="72A1A8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01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423" y="401411"/>
            <a:ext cx="5157787" cy="452437"/>
          </a:xfrm>
        </p:spPr>
        <p:txBody>
          <a:bodyPr anchor="ctr">
            <a:normAutofit lnSpcReduction="10000"/>
          </a:bodyPr>
          <a:lstStyle/>
          <a:p>
            <a:pPr algn="ctr"/>
            <a:r>
              <a:rPr lang="en-US" dirty="0" smtClean="0"/>
              <a:t>Image results from </a:t>
            </a:r>
            <a:r>
              <a:rPr lang="en-US" dirty="0" err="1" smtClean="0"/>
              <a:t>Scikit</a:t>
            </a:r>
            <a:r>
              <a:rPr lang="en-US" dirty="0" smtClean="0"/>
              <a:t>-learn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8" y="1550591"/>
            <a:ext cx="5812518" cy="4843764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93215" y="401412"/>
            <a:ext cx="5183188" cy="452437"/>
          </a:xfrm>
        </p:spPr>
        <p:txBody>
          <a:bodyPr anchor="ctr">
            <a:normAutofit lnSpcReduction="10000"/>
          </a:bodyPr>
          <a:lstStyle/>
          <a:p>
            <a:pPr algn="ctr"/>
            <a:r>
              <a:rPr lang="en-US" dirty="0" smtClean="0"/>
              <a:t>Image results from Harp-</a:t>
            </a:r>
            <a:r>
              <a:rPr lang="en-US" dirty="0" err="1" smtClean="0"/>
              <a:t>Daal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540007"/>
            <a:ext cx="5825218" cy="4854348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80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1" y="0"/>
            <a:ext cx="9855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5526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Demo: Harp-</a:t>
            </a:r>
            <a:r>
              <a:rPr lang="en-US" dirty="0" err="1" smtClean="0"/>
              <a:t>Daal</a:t>
            </a:r>
            <a:r>
              <a:rPr lang="en-US" dirty="0" smtClean="0"/>
              <a:t> </a:t>
            </a:r>
            <a:r>
              <a:rPr lang="en-US" dirty="0" err="1" smtClean="0"/>
              <a:t>KMeans</a:t>
            </a:r>
            <a:r>
              <a:rPr lang="en-US" dirty="0" smtClean="0"/>
              <a:t> for image clustering</a:t>
            </a:r>
            <a:endParaRPr lang="en-US" dirty="0"/>
          </a:p>
        </p:txBody>
      </p:sp>
      <p:pic>
        <p:nvPicPr>
          <p:cNvPr id="4" name="HarpDaal-ImageClustering-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8957" y="942294"/>
            <a:ext cx="10374086" cy="58354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708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929" y="683138"/>
            <a:ext cx="2326005" cy="232600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37307" y="641713"/>
            <a:ext cx="2725622" cy="2339340"/>
            <a:chOff x="8044" y="2074"/>
            <a:chExt cx="3256" cy="241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44" y="2074"/>
              <a:ext cx="2412" cy="2412"/>
            </a:xfrm>
            <a:prstGeom prst="rect">
              <a:avLst/>
            </a:prstGeom>
          </p:spPr>
        </p:pic>
        <p:sp>
          <p:nvSpPr>
            <p:cNvPr id="13" name="Text Box 12"/>
            <p:cNvSpPr txBox="1"/>
            <p:nvPr/>
          </p:nvSpPr>
          <p:spPr>
            <a:xfrm>
              <a:off x="8743" y="3970"/>
              <a:ext cx="2557" cy="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PCA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70" y="2622462"/>
            <a:ext cx="2440940" cy="244094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448360" y="3150304"/>
            <a:ext cx="2140574" cy="1559424"/>
            <a:chOff x="8167" y="5668"/>
            <a:chExt cx="2557" cy="160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64" y="5668"/>
              <a:ext cx="2212" cy="1138"/>
            </a:xfrm>
            <a:prstGeom prst="rect">
              <a:avLst/>
            </a:prstGeom>
          </p:spPr>
        </p:pic>
        <p:sp>
          <p:nvSpPr>
            <p:cNvPr id="21" name="Text Box 11"/>
            <p:cNvSpPr txBox="1"/>
            <p:nvPr/>
          </p:nvSpPr>
          <p:spPr>
            <a:xfrm>
              <a:off x="8167" y="6990"/>
              <a:ext cx="2557" cy="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x-none" altLang="en-US" sz="1200" dirty="0">
                  <a:solidFill>
                    <a:srgbClr val="162746"/>
                  </a:solidFill>
                  <a:latin typeface="Calibri" panose="020F0502020204030204"/>
                </a:rPr>
                <a:t>Alternating least squares (ALS) 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96394" y="5201283"/>
            <a:ext cx="2232227" cy="1474846"/>
            <a:chOff x="8264" y="5583"/>
            <a:chExt cx="2667" cy="169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64" y="5583"/>
              <a:ext cx="2212" cy="1223"/>
            </a:xfrm>
            <a:prstGeom prst="rect">
              <a:avLst/>
            </a:prstGeom>
          </p:spPr>
        </p:pic>
        <p:sp>
          <p:nvSpPr>
            <p:cNvPr id="24" name="Text Box 7"/>
            <p:cNvSpPr txBox="1"/>
            <p:nvPr/>
          </p:nvSpPr>
          <p:spPr>
            <a:xfrm>
              <a:off x="8374" y="6961"/>
              <a:ext cx="2557" cy="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altLang="en-US" sz="1200" i="0" u="none" strike="noStrike" kern="1200" cap="none" spc="0" normalizeH="0" baseline="0" noProof="0" dirty="0">
                  <a:ln>
                    <a:noFill/>
                  </a:ln>
                  <a:solidFill>
                    <a:srgbClr val="16274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MatrixFactorization-SGD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597973" y="4986477"/>
            <a:ext cx="2345892" cy="1681033"/>
            <a:chOff x="12053" y="5438"/>
            <a:chExt cx="2803" cy="1733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053" y="5438"/>
              <a:ext cx="2389" cy="1474"/>
            </a:xfrm>
            <a:prstGeom prst="rect">
              <a:avLst/>
            </a:prstGeom>
          </p:spPr>
        </p:pic>
        <p:sp>
          <p:nvSpPr>
            <p:cNvPr id="27" name="Text Box 15"/>
            <p:cNvSpPr txBox="1"/>
            <p:nvPr/>
          </p:nvSpPr>
          <p:spPr>
            <a:xfrm>
              <a:off x="12299" y="6885"/>
              <a:ext cx="2557" cy="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x-none" altLang="en-US" sz="1200" dirty="0">
                  <a:solidFill>
                    <a:srgbClr val="162746"/>
                  </a:solidFill>
                  <a:latin typeface="Calibri" panose="020F0502020204030204"/>
                </a:rPr>
                <a:t>SubGraph Counting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3523" y="317133"/>
            <a:ext cx="10515600" cy="508000"/>
          </a:xfrm>
        </p:spPr>
        <p:txBody>
          <a:bodyPr>
            <a:normAutofit/>
          </a:bodyPr>
          <a:lstStyle/>
          <a:p>
            <a:r>
              <a:rPr lang="en-US" sz="2400" b="1" smtClean="0">
                <a:latin typeface="+mn-lt"/>
                <a:ea typeface="+mn-ea"/>
                <a:cs typeface="+mn-cs"/>
              </a:rPr>
              <a:t>Explore Algorithms</a:t>
            </a:r>
            <a:endParaRPr lang="en-US" sz="24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004" y="3865178"/>
            <a:ext cx="1688915" cy="1507691"/>
          </a:xfrm>
          <a:prstGeom prst="rect">
            <a:avLst/>
          </a:prstGeom>
          <a:noFill/>
          <a:ln>
            <a:noFill/>
          </a:ln>
          <a:effectLst>
            <a:outerShdw blurRad="50800" dist="50800" dir="7800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321" y="1034372"/>
            <a:ext cx="1671461" cy="1474172"/>
          </a:xfrm>
          <a:prstGeom prst="rect">
            <a:avLst/>
          </a:prstGeom>
          <a:noFill/>
          <a:ln>
            <a:noFill/>
          </a:ln>
          <a:effectLst>
            <a:outerShdw blurRad="50800" dist="50800" dir="7800000" algn="ctr" rotWithShape="0">
              <a:schemeClr val="bg1">
                <a:lumMod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004" y="1068728"/>
            <a:ext cx="1554860" cy="1474172"/>
          </a:xfrm>
          <a:prstGeom prst="rect">
            <a:avLst/>
          </a:prstGeom>
          <a:noFill/>
          <a:ln>
            <a:noFill/>
          </a:ln>
          <a:effectLst>
            <a:outerShdw blurRad="50800" dist="50800" dir="7800000" algn="ctr" rotWithShape="0">
              <a:schemeClr val="bg1">
                <a:lumMod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8474290" y="2636257"/>
            <a:ext cx="1895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prstClr val="black"/>
                </a:solidFill>
              </a:rPr>
              <a:t>Computer Vision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282980" y="5475039"/>
            <a:ext cx="2118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prstClr val="black"/>
                </a:solidFill>
              </a:rPr>
              <a:t>Complex Networks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98271" y="2658028"/>
            <a:ext cx="1688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prstClr val="black"/>
                </a:solidFill>
              </a:rPr>
              <a:t>Bioinformatics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93866" y="3887515"/>
            <a:ext cx="1922229" cy="1439816"/>
          </a:xfrm>
          <a:prstGeom prst="rect">
            <a:avLst/>
          </a:prstGeom>
          <a:noFill/>
          <a:ln>
            <a:noFill/>
          </a:ln>
          <a:effectLst>
            <a:outerShdw blurRad="50800" dist="50800" dir="7800000" algn="ctr" rotWithShape="0">
              <a:schemeClr val="bg1">
                <a:lumMod val="50000"/>
              </a:schemeClr>
            </a:outerShdw>
          </a:effectLst>
        </p:spPr>
      </p:pic>
      <p:sp>
        <p:nvSpPr>
          <p:cNvPr id="35" name="TextBox 34"/>
          <p:cNvSpPr txBox="1"/>
          <p:nvPr/>
        </p:nvSpPr>
        <p:spPr>
          <a:xfrm>
            <a:off x="8958571" y="5455044"/>
            <a:ext cx="1392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smtClean="0">
                <a:solidFill>
                  <a:prstClr val="black"/>
                </a:solidFill>
              </a:rPr>
              <a:t>Text Mining</a:t>
            </a:r>
            <a:endParaRPr lang="en-US" sz="20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31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854EBB76-6983-4D4D-AAAB-3760AC579976}"/>
              </a:ext>
            </a:extLst>
          </p:cNvPr>
          <p:cNvGrpSpPr/>
          <p:nvPr/>
        </p:nvGrpSpPr>
        <p:grpSpPr>
          <a:xfrm>
            <a:off x="-102370" y="0"/>
            <a:ext cx="12699561" cy="6858000"/>
            <a:chOff x="-78620" y="2054431"/>
            <a:chExt cx="12699561" cy="6858000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57789693-CB7D-4306-A0C9-0036FB14BF26}"/>
                </a:ext>
              </a:extLst>
            </p:cNvPr>
            <p:cNvGrpSpPr/>
            <p:nvPr/>
          </p:nvGrpSpPr>
          <p:grpSpPr>
            <a:xfrm>
              <a:off x="-78620" y="2054431"/>
              <a:ext cx="12699561" cy="6858000"/>
              <a:chOff x="-155809" y="0"/>
              <a:chExt cx="12699561" cy="6858000"/>
            </a:xfrm>
          </p:grpSpPr>
          <p:pic>
            <p:nvPicPr>
              <p:cNvPr id="3" name="Picture 2">
                <a:hlinkClick r:id="rId2"/>
                <a:extLst>
                  <a:ext uri="{FF2B5EF4-FFF2-40B4-BE49-F238E27FC236}">
                    <a16:creationId xmlns="" xmlns:a16="http://schemas.microsoft.com/office/drawing/2014/main" id="{0816A25A-686C-415C-8B7E-5817199B5B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5948" y="0"/>
                <a:ext cx="11388437" cy="6858000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="" xmlns:a16="http://schemas.microsoft.com/office/drawing/2014/main" id="{33ED5933-1180-4954-BA7A-CF1D7FA502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55809" y="0"/>
                <a:ext cx="960803" cy="6858000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="" xmlns:a16="http://schemas.microsoft.com/office/drawing/2014/main" id="{10B4C9DD-F06B-4E8D-944C-33E004DD14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582949" y="0"/>
                <a:ext cx="960803" cy="6858000"/>
              </a:xfrm>
              <a:prstGeom prst="rect">
                <a:avLst/>
              </a:prstGeom>
            </p:spPr>
          </p:pic>
        </p:grp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FA7AFDAB-56AA-49F4-A856-419152A705C8}"/>
                </a:ext>
              </a:extLst>
            </p:cNvPr>
            <p:cNvSpPr/>
            <p:nvPr/>
          </p:nvSpPr>
          <p:spPr>
            <a:xfrm>
              <a:off x="2898475" y="2953868"/>
              <a:ext cx="594360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72A1A8"/>
                  </a:solidFill>
                </a:rPr>
                <a:t>Interactive Website </a:t>
              </a:r>
              <a:r>
                <a:rPr lang="en-US" sz="1400" dirty="0" smtClean="0">
                  <a:solidFill>
                    <a:srgbClr val="72A1A8"/>
                  </a:solidFill>
                </a:rPr>
                <a:t>(https://dexterrules.github.io/SC-Demo-17/SC-</a:t>
              </a:r>
              <a:r>
                <a:rPr lang="en-US" sz="1400" dirty="0" err="1" smtClean="0">
                  <a:solidFill>
                    <a:srgbClr val="72A1A8"/>
                  </a:solidFill>
                </a:rPr>
                <a:t>Demo.html</a:t>
              </a:r>
              <a:r>
                <a:rPr lang="en-US" sz="1400" dirty="0" smtClean="0">
                  <a:solidFill>
                    <a:srgbClr val="72A1A8"/>
                  </a:solidFill>
                </a:rPr>
                <a:t>)</a:t>
              </a:r>
              <a:endParaRPr lang="en-US" sz="1400" dirty="0">
                <a:solidFill>
                  <a:srgbClr val="72A1A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202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52663" y="360947"/>
            <a:ext cx="11176000" cy="762000"/>
          </a:xfrm>
        </p:spPr>
        <p:txBody>
          <a:bodyPr>
            <a:noAutofit/>
          </a:bodyPr>
          <a:lstStyle/>
          <a:p>
            <a:r>
              <a:rPr lang="en-US" sz="3200" b="1" kern="0" dirty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High Performance – Apache Big Data Stack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24557" y="1308242"/>
            <a:ext cx="10912643" cy="5434012"/>
          </a:xfrm>
        </p:spPr>
        <p:txBody>
          <a:bodyPr/>
          <a:lstStyle/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en-US" sz="2200" b="1" dirty="0"/>
              <a:t>Big Data Application Analysis</a:t>
            </a:r>
            <a:r>
              <a:rPr lang="en-US" sz="2200" dirty="0"/>
              <a:t> </a:t>
            </a:r>
            <a:r>
              <a:rPr lang="en-US" sz="2200" dirty="0" smtClean="0"/>
              <a:t> </a:t>
            </a:r>
            <a:r>
              <a:rPr lang="en-US" sz="2200" dirty="0"/>
              <a:t>[1</a:t>
            </a:r>
            <a:r>
              <a:rPr lang="en-US" sz="2200" dirty="0" smtClean="0"/>
              <a:t>] [2] </a:t>
            </a:r>
            <a:r>
              <a:rPr lang="en-US" sz="2200" dirty="0"/>
              <a:t>identifies features of data intensive applications that need to be supported in software and represented in benchmarks. This analysis </a:t>
            </a:r>
            <a:r>
              <a:rPr lang="en-US" sz="2200" dirty="0" smtClean="0"/>
              <a:t>has </a:t>
            </a:r>
            <a:r>
              <a:rPr lang="en-US" sz="2200" dirty="0"/>
              <a:t>been extended to support HPC-Simulations-Big Data convergence. 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en-US" sz="2200" dirty="0"/>
              <a:t>The project is a collaboration between computer and domain scientists in </a:t>
            </a:r>
            <a:r>
              <a:rPr lang="en-US" sz="2200" b="1" dirty="0"/>
              <a:t>application areas </a:t>
            </a:r>
            <a:r>
              <a:rPr lang="en-US" sz="2200" dirty="0"/>
              <a:t>in Biomolecular Simulations, Network  Science, Epidemiology, Computer Vision, Spatial Geographical Information Systems, Remote Sensing for Polar Science and Pathology Informatics. 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en-US" sz="2200" b="1" dirty="0" smtClean="0"/>
              <a:t>HPC-ABDS </a:t>
            </a:r>
            <a:r>
              <a:rPr lang="en-US" sz="2200" dirty="0" smtClean="0"/>
              <a:t>[3] </a:t>
            </a:r>
            <a:r>
              <a:rPr lang="en-US" sz="2200" dirty="0"/>
              <a:t>as Cloud-HPC interoperable software with performance of HPC (High Performance Computing) and the rich functionality of the commodity Apache Big Data Stack was a bold idea </a:t>
            </a:r>
            <a:r>
              <a:rPr lang="en-US" sz="2200" dirty="0" smtClean="0"/>
              <a:t>developed. 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1088019" y="5439532"/>
            <a:ext cx="1018572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spcAft>
                <a:spcPts val="600"/>
              </a:spcAft>
            </a:pP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[1] </a:t>
            </a:r>
            <a:r>
              <a:rPr lang="en-US" sz="1200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Shantenu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12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Jha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, Judy </a:t>
            </a:r>
            <a:r>
              <a:rPr lang="en-US" sz="12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Qiu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, Andre </a:t>
            </a:r>
            <a:r>
              <a:rPr lang="en-US" sz="12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Luckow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, Pradeep </a:t>
            </a:r>
            <a:r>
              <a:rPr lang="en-US" sz="12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Mantha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, Geoffrey 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Fox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, A Tale of Two Data-Intensive Paradigms: Applications, Abstractions, and Architectures, Proceedings of the 3rd International Congress on Big Data Conference (IEEE </a:t>
            </a:r>
            <a:r>
              <a:rPr lang="en-US" sz="12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BigData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2014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).</a:t>
            </a:r>
          </a:p>
          <a:p>
            <a:pPr marL="231775" indent="-231775">
              <a:spcAft>
                <a:spcPts val="600"/>
              </a:spcAft>
            </a:pP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[2] Geoffrey 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Fox, </a:t>
            </a:r>
            <a:r>
              <a:rPr lang="en-US" sz="12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Shantenu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12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Jha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, Judy </a:t>
            </a:r>
            <a:r>
              <a:rPr lang="en-US" sz="12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Qiu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, Andre </a:t>
            </a:r>
            <a:r>
              <a:rPr lang="en-US" sz="12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Luckow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, Towards an Understanding of Facets and Exemplars of Big Data Applications, accepted to the Twenty Years of Beowulf Workshop (Beowulf), 2014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.</a:t>
            </a:r>
          </a:p>
          <a:p>
            <a:pPr marL="231775" indent="-231775">
              <a:spcAft>
                <a:spcPts val="600"/>
              </a:spcAft>
            </a:pP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[3] 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Judy </a:t>
            </a:r>
            <a:r>
              <a:rPr lang="en-US" sz="12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Qiu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, </a:t>
            </a:r>
            <a:r>
              <a:rPr lang="en-US" sz="12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Shantenu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12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Jha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, Andre </a:t>
            </a:r>
            <a:r>
              <a:rPr lang="en-US" sz="12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Luckow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, Geoffrey 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Fox, Towards HPC-ABDS: An Initial High-Performance Big Data Stack, accepted to the proceedings of ACM 1st Big Data Interoperability Framework Workshop: Building Robust Big Data ecosystem, NIST special publication, 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2014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.</a:t>
            </a:r>
          </a:p>
          <a:p>
            <a:pPr marL="231775" indent="-231775"/>
            <a:endParaRPr lang="en-US" sz="12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7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2135" y="208230"/>
            <a:ext cx="11582400" cy="762000"/>
          </a:xfrm>
          <a:noFill/>
        </p:spPr>
        <p:txBody>
          <a:bodyPr>
            <a:normAutofit/>
          </a:bodyPr>
          <a:lstStyle/>
          <a:p>
            <a:r>
              <a:rPr lang="en-US" sz="4000" b="1" kern="0" dirty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Motivation of Iterative </a:t>
            </a:r>
            <a:r>
              <a:rPr lang="en-US" sz="4000" b="1" kern="0" dirty="0" err="1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MapReduce</a:t>
            </a:r>
            <a:endParaRPr lang="en-US" sz="4000" b="1" kern="0" dirty="0">
              <a:solidFill>
                <a:srgbClr val="4BACC6">
                  <a:lumMod val="75000"/>
                </a:srgbClr>
              </a:solidFill>
              <a:effectLst>
                <a:outerShdw blurRad="50800" dist="254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021750" y="4475202"/>
            <a:ext cx="1981200" cy="1915855"/>
            <a:chOff x="2021750" y="4475202"/>
            <a:chExt cx="1981200" cy="1915855"/>
          </a:xfrm>
        </p:grpSpPr>
        <p:sp>
          <p:nvSpPr>
            <p:cNvPr id="19" name="TextBox 18"/>
            <p:cNvSpPr txBox="1"/>
            <p:nvPr/>
          </p:nvSpPr>
          <p:spPr>
            <a:xfrm>
              <a:off x="2417990" y="4878725"/>
              <a:ext cx="667683" cy="369332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Input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grpSp>
          <p:nvGrpSpPr>
            <p:cNvPr id="4" name="Group 33"/>
            <p:cNvGrpSpPr/>
            <p:nvPr/>
          </p:nvGrpSpPr>
          <p:grpSpPr>
            <a:xfrm>
              <a:off x="2021750" y="5259725"/>
              <a:ext cx="1981200" cy="1131332"/>
              <a:chOff x="762000" y="1600200"/>
              <a:chExt cx="1524000" cy="1131332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762000" y="1828800"/>
                <a:ext cx="304800" cy="3048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2" name="Straight Arrow Connector 21"/>
              <p:cNvCxnSpPr>
                <a:endCxn id="21" idx="0"/>
              </p:cNvCxnSpPr>
              <p:nvPr/>
            </p:nvCxnSpPr>
            <p:spPr>
              <a:xfrm rot="5400000">
                <a:off x="800100" y="1714500"/>
                <a:ext cx="228600" cy="1588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rot="5400000">
                <a:off x="800894" y="2247106"/>
                <a:ext cx="228600" cy="1588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24" name="Oval 23"/>
              <p:cNvSpPr/>
              <p:nvPr/>
            </p:nvSpPr>
            <p:spPr>
              <a:xfrm>
                <a:off x="1143000" y="1828800"/>
                <a:ext cx="304800" cy="3048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5" name="Straight Arrow Connector 24"/>
              <p:cNvCxnSpPr>
                <a:endCxn id="24" idx="0"/>
              </p:cNvCxnSpPr>
              <p:nvPr/>
            </p:nvCxnSpPr>
            <p:spPr>
              <a:xfrm rot="5400000">
                <a:off x="1181100" y="1714500"/>
                <a:ext cx="228600" cy="1588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rot="5400000">
                <a:off x="1181894" y="2247106"/>
                <a:ext cx="228600" cy="1588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grpSp>
            <p:nvGrpSpPr>
              <p:cNvPr id="7" name="Group 27"/>
              <p:cNvGrpSpPr/>
              <p:nvPr/>
            </p:nvGrpSpPr>
            <p:grpSpPr>
              <a:xfrm>
                <a:off x="1981200" y="1600200"/>
                <a:ext cx="304800" cy="761206"/>
                <a:chOff x="1752600" y="1600994"/>
                <a:chExt cx="304800" cy="761206"/>
              </a:xfrm>
            </p:grpSpPr>
            <p:sp>
              <p:nvSpPr>
                <p:cNvPr id="32" name="Oval 31"/>
                <p:cNvSpPr/>
                <p:nvPr/>
              </p:nvSpPr>
              <p:spPr>
                <a:xfrm>
                  <a:off x="1752600" y="1828800"/>
                  <a:ext cx="304800" cy="304800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33" name="Straight Arrow Connector 32"/>
                <p:cNvCxnSpPr>
                  <a:endCxn id="32" idx="0"/>
                </p:cNvCxnSpPr>
                <p:nvPr/>
              </p:nvCxnSpPr>
              <p:spPr>
                <a:xfrm rot="5400000">
                  <a:off x="1790700" y="1714500"/>
                  <a:ext cx="228600" cy="1588"/>
                </a:xfrm>
                <a:prstGeom prst="straightConnector1">
                  <a:avLst/>
                </a:prstGeom>
                <a:ln w="12700">
                  <a:tailEnd type="triangle" w="lg" len="me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cxnSp>
            <p:cxnSp>
              <p:nvCxnSpPr>
                <p:cNvPr id="34" name="Straight Arrow Connector 33"/>
                <p:cNvCxnSpPr/>
                <p:nvPr/>
              </p:nvCxnSpPr>
              <p:spPr>
                <a:xfrm rot="5400000">
                  <a:off x="1791494" y="2247106"/>
                  <a:ext cx="228600" cy="1588"/>
                </a:xfrm>
                <a:prstGeom prst="straightConnector1">
                  <a:avLst/>
                </a:prstGeom>
                <a:ln w="12700">
                  <a:tailEnd type="triangle" w="lg" len="me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cxnSp>
          </p:grpSp>
          <p:sp>
            <p:nvSpPr>
              <p:cNvPr id="28" name="TextBox 27"/>
              <p:cNvSpPr txBox="1"/>
              <p:nvPr/>
            </p:nvSpPr>
            <p:spPr>
              <a:xfrm>
                <a:off x="1143000" y="2362200"/>
                <a:ext cx="642244" cy="369332"/>
              </a:xfrm>
              <a:prstGeom prst="rect">
                <a:avLst/>
              </a:prstGeom>
              <a:noFill/>
              <a:ln w="1905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Output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600200" y="1981200"/>
                <a:ext cx="45719" cy="45719"/>
              </a:xfrm>
              <a:prstGeom prst="ellips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752600" y="1981200"/>
                <a:ext cx="45719" cy="45719"/>
              </a:xfrm>
              <a:prstGeom prst="ellips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371600" y="1600200"/>
                <a:ext cx="451085" cy="369332"/>
              </a:xfrm>
              <a:prstGeom prst="rect">
                <a:avLst/>
              </a:prstGeom>
              <a:noFill/>
              <a:ln w="1905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map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2243663" y="4475202"/>
              <a:ext cx="16840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2060"/>
                  </a:solidFill>
                </a:rPr>
                <a:t>Map-Only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466643" y="4452796"/>
            <a:ext cx="2408752" cy="2100404"/>
            <a:chOff x="4466643" y="4452796"/>
            <a:chExt cx="2408752" cy="2100404"/>
          </a:xfrm>
        </p:grpSpPr>
        <p:grpSp>
          <p:nvGrpSpPr>
            <p:cNvPr id="10" name="Group 105"/>
            <p:cNvGrpSpPr/>
            <p:nvPr/>
          </p:nvGrpSpPr>
          <p:grpSpPr>
            <a:xfrm>
              <a:off x="4466643" y="4953000"/>
              <a:ext cx="2408752" cy="1600200"/>
              <a:chOff x="6705600" y="1905000"/>
              <a:chExt cx="1893700" cy="1600200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7086600" y="1905000"/>
                <a:ext cx="513602" cy="369332"/>
              </a:xfrm>
              <a:prstGeom prst="rect">
                <a:avLst/>
              </a:prstGeom>
              <a:noFill/>
              <a:ln w="1905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Input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6705600" y="2438400"/>
                <a:ext cx="304800" cy="3048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8" name="Straight Arrow Connector 37"/>
              <p:cNvCxnSpPr>
                <a:endCxn id="37" idx="0"/>
              </p:cNvCxnSpPr>
              <p:nvPr/>
            </p:nvCxnSpPr>
            <p:spPr>
              <a:xfrm rot="5400000">
                <a:off x="6743700" y="2324100"/>
                <a:ext cx="228600" cy="1588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39" name="Straight Arrow Connector 38"/>
              <p:cNvCxnSpPr>
                <a:stCxn id="37" idx="4"/>
                <a:endCxn id="49" idx="1"/>
              </p:cNvCxnSpPr>
              <p:nvPr/>
            </p:nvCxnSpPr>
            <p:spPr>
              <a:xfrm rot="16200000" flipH="1">
                <a:off x="6858000" y="2743199"/>
                <a:ext cx="273237" cy="273237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40" name="Oval 39"/>
              <p:cNvSpPr/>
              <p:nvPr/>
            </p:nvSpPr>
            <p:spPr>
              <a:xfrm>
                <a:off x="7086600" y="2438400"/>
                <a:ext cx="304800" cy="3048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41" name="Straight Arrow Connector 40"/>
              <p:cNvCxnSpPr>
                <a:endCxn id="40" idx="0"/>
              </p:cNvCxnSpPr>
              <p:nvPr/>
            </p:nvCxnSpPr>
            <p:spPr>
              <a:xfrm rot="5400000">
                <a:off x="7124700" y="2324100"/>
                <a:ext cx="228600" cy="1588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42" name="Straight Arrow Connector 41"/>
              <p:cNvCxnSpPr>
                <a:stCxn id="40" idx="4"/>
                <a:endCxn id="49" idx="0"/>
              </p:cNvCxnSpPr>
              <p:nvPr/>
            </p:nvCxnSpPr>
            <p:spPr>
              <a:xfrm rot="5400000">
                <a:off x="7124700" y="2857500"/>
                <a:ext cx="228600" cy="1588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43" name="Oval 42"/>
              <p:cNvSpPr/>
              <p:nvPr/>
            </p:nvSpPr>
            <p:spPr>
              <a:xfrm>
                <a:off x="7924800" y="2437606"/>
                <a:ext cx="304800" cy="3048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44" name="Straight Arrow Connector 43"/>
              <p:cNvCxnSpPr>
                <a:endCxn id="43" idx="0"/>
              </p:cNvCxnSpPr>
              <p:nvPr/>
            </p:nvCxnSpPr>
            <p:spPr>
              <a:xfrm rot="5400000">
                <a:off x="7962900" y="2323306"/>
                <a:ext cx="228600" cy="1588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45" name="Straight Arrow Connector 44"/>
              <p:cNvCxnSpPr>
                <a:stCxn id="43" idx="4"/>
                <a:endCxn id="49" idx="7"/>
              </p:cNvCxnSpPr>
              <p:nvPr/>
            </p:nvCxnSpPr>
            <p:spPr>
              <a:xfrm rot="5400000">
                <a:off x="7574967" y="2514203"/>
                <a:ext cx="274031" cy="730437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46" name="Oval 45"/>
              <p:cNvSpPr/>
              <p:nvPr/>
            </p:nvSpPr>
            <p:spPr>
              <a:xfrm>
                <a:off x="7543800" y="2590800"/>
                <a:ext cx="45719" cy="45719"/>
              </a:xfrm>
              <a:prstGeom prst="ellips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7696200" y="2590800"/>
                <a:ext cx="45719" cy="45719"/>
              </a:xfrm>
              <a:prstGeom prst="ellips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7315200" y="2209800"/>
                <a:ext cx="451085" cy="369332"/>
              </a:xfrm>
              <a:prstGeom prst="rect">
                <a:avLst/>
              </a:prstGeom>
              <a:noFill/>
              <a:ln w="1905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map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7086600" y="2971800"/>
                <a:ext cx="304800" cy="3048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7696200" y="2971800"/>
                <a:ext cx="304800" cy="3048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51" name="Straight Arrow Connector 50"/>
              <p:cNvCxnSpPr>
                <a:stCxn id="37" idx="4"/>
                <a:endCxn id="50" idx="1"/>
              </p:cNvCxnSpPr>
              <p:nvPr/>
            </p:nvCxnSpPr>
            <p:spPr>
              <a:xfrm rot="16200000" flipH="1">
                <a:off x="7162800" y="2438399"/>
                <a:ext cx="273237" cy="882837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52" name="Straight Arrow Connector 51"/>
              <p:cNvCxnSpPr>
                <a:stCxn id="40" idx="4"/>
                <a:endCxn id="50" idx="0"/>
              </p:cNvCxnSpPr>
              <p:nvPr/>
            </p:nvCxnSpPr>
            <p:spPr>
              <a:xfrm rot="16200000" flipH="1">
                <a:off x="7429500" y="2552700"/>
                <a:ext cx="228600" cy="609600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53" name="Straight Arrow Connector 52"/>
              <p:cNvCxnSpPr>
                <a:stCxn id="43" idx="4"/>
                <a:endCxn id="50" idx="7"/>
              </p:cNvCxnSpPr>
              <p:nvPr/>
            </p:nvCxnSpPr>
            <p:spPr>
              <a:xfrm rot="5400000">
                <a:off x="7879767" y="2819003"/>
                <a:ext cx="274031" cy="120837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 rot="5400000">
                <a:off x="7125494" y="3390106"/>
                <a:ext cx="228600" cy="1588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 rot="5400000">
                <a:off x="7735094" y="3390106"/>
                <a:ext cx="228600" cy="1588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grpSp>
            <p:nvGrpSpPr>
              <p:cNvPr id="14" name="Group 102"/>
              <p:cNvGrpSpPr/>
              <p:nvPr/>
            </p:nvGrpSpPr>
            <p:grpSpPr>
              <a:xfrm>
                <a:off x="7467600" y="3124200"/>
                <a:ext cx="198119" cy="45719"/>
                <a:chOff x="7696200" y="2743200"/>
                <a:chExt cx="198119" cy="45719"/>
              </a:xfrm>
            </p:grpSpPr>
            <p:sp>
              <p:nvSpPr>
                <p:cNvPr id="58" name="Oval 57"/>
                <p:cNvSpPr/>
                <p:nvPr/>
              </p:nvSpPr>
              <p:spPr>
                <a:xfrm>
                  <a:off x="7696200" y="2743200"/>
                  <a:ext cx="45719" cy="45719"/>
                </a:xfrm>
                <a:prstGeom prst="ellipse">
                  <a:avLst/>
                </a:prstGeom>
                <a:ln w="190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" name="Oval 58"/>
                <p:cNvSpPr/>
                <p:nvPr/>
              </p:nvSpPr>
              <p:spPr>
                <a:xfrm>
                  <a:off x="7848600" y="2743200"/>
                  <a:ext cx="45719" cy="45719"/>
                </a:xfrm>
                <a:prstGeom prst="ellipse">
                  <a:avLst/>
                </a:prstGeom>
                <a:ln w="190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57" name="TextBox 56"/>
              <p:cNvSpPr txBox="1"/>
              <p:nvPr/>
            </p:nvSpPr>
            <p:spPr>
              <a:xfrm>
                <a:off x="7973745" y="2971800"/>
                <a:ext cx="625555" cy="369332"/>
              </a:xfrm>
              <a:prstGeom prst="rect">
                <a:avLst/>
              </a:prstGeom>
              <a:noFill/>
              <a:ln w="1905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reduce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4679951" y="4452796"/>
              <a:ext cx="193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2060"/>
                  </a:solidFill>
                </a:rPr>
                <a:t>MapReduce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880534" y="4431268"/>
            <a:ext cx="2688710" cy="2278642"/>
            <a:chOff x="6880534" y="4431268"/>
            <a:chExt cx="2688710" cy="2278642"/>
          </a:xfrm>
        </p:grpSpPr>
        <p:grpSp>
          <p:nvGrpSpPr>
            <p:cNvPr id="20" name="Group 19"/>
            <p:cNvGrpSpPr/>
            <p:nvPr/>
          </p:nvGrpSpPr>
          <p:grpSpPr>
            <a:xfrm>
              <a:off x="6880534" y="4844534"/>
              <a:ext cx="2688710" cy="1865376"/>
              <a:chOff x="6197613" y="4844534"/>
              <a:chExt cx="2688710" cy="1865376"/>
            </a:xfrm>
          </p:grpSpPr>
          <p:sp>
            <p:nvSpPr>
              <p:cNvPr id="61" name="Arc 60"/>
              <p:cNvSpPr/>
              <p:nvPr/>
            </p:nvSpPr>
            <p:spPr>
              <a:xfrm rot="856400">
                <a:off x="7544392" y="5177289"/>
                <a:ext cx="1341931" cy="1532621"/>
              </a:xfrm>
              <a:prstGeom prst="arc">
                <a:avLst>
                  <a:gd name="adj1" fmla="val 13184796"/>
                  <a:gd name="adj2" fmla="val 6304267"/>
                </a:avLst>
              </a:prstGeom>
              <a:noFill/>
              <a:ln w="19050">
                <a:headEnd type="triangle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6" name="Group 162"/>
              <p:cNvGrpSpPr/>
              <p:nvPr/>
            </p:nvGrpSpPr>
            <p:grpSpPr>
              <a:xfrm>
                <a:off x="6197613" y="4844534"/>
                <a:ext cx="2569296" cy="1743168"/>
                <a:chOff x="4571997" y="1762032"/>
                <a:chExt cx="1926972" cy="1743168"/>
              </a:xfrm>
            </p:grpSpPr>
            <p:sp>
              <p:nvSpPr>
                <p:cNvPr id="63" name="TextBox 62"/>
                <p:cNvSpPr txBox="1"/>
                <p:nvPr/>
              </p:nvSpPr>
              <p:spPr>
                <a:xfrm>
                  <a:off x="4724396" y="1905000"/>
                  <a:ext cx="513600" cy="369332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prstClr val="black"/>
                      </a:solidFill>
                    </a:rPr>
                    <a:t>Input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>
                  <a:off x="4571997" y="2438400"/>
                  <a:ext cx="304800" cy="304800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65" name="Straight Arrow Connector 64"/>
                <p:cNvCxnSpPr>
                  <a:endCxn id="64" idx="0"/>
                </p:cNvCxnSpPr>
                <p:nvPr/>
              </p:nvCxnSpPr>
              <p:spPr>
                <a:xfrm rot="5400000">
                  <a:off x="4610097" y="2324100"/>
                  <a:ext cx="228600" cy="1588"/>
                </a:xfrm>
                <a:prstGeom prst="straightConnector1">
                  <a:avLst/>
                </a:prstGeom>
                <a:ln w="12700">
                  <a:tailEnd type="triangle" w="lg" len="me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cxnSp>
            <p:cxnSp>
              <p:nvCxnSpPr>
                <p:cNvPr id="66" name="Straight Arrow Connector 65"/>
                <p:cNvCxnSpPr>
                  <a:stCxn id="64" idx="4"/>
                  <a:endCxn id="76" idx="1"/>
                </p:cNvCxnSpPr>
                <p:nvPr/>
              </p:nvCxnSpPr>
              <p:spPr>
                <a:xfrm rot="16200000" flipH="1">
                  <a:off x="4724397" y="2743199"/>
                  <a:ext cx="273237" cy="273237"/>
                </a:xfrm>
                <a:prstGeom prst="straightConnector1">
                  <a:avLst/>
                </a:prstGeom>
                <a:ln w="12700">
                  <a:tailEnd type="triangle" w="lg" len="me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cxnSp>
            <p:sp>
              <p:nvSpPr>
                <p:cNvPr id="67" name="Oval 66"/>
                <p:cNvSpPr/>
                <p:nvPr/>
              </p:nvSpPr>
              <p:spPr>
                <a:xfrm>
                  <a:off x="4952997" y="2438400"/>
                  <a:ext cx="304800" cy="304800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68" name="Straight Arrow Connector 67"/>
                <p:cNvCxnSpPr>
                  <a:endCxn id="67" idx="0"/>
                </p:cNvCxnSpPr>
                <p:nvPr/>
              </p:nvCxnSpPr>
              <p:spPr>
                <a:xfrm rot="5400000">
                  <a:off x="4991097" y="2324100"/>
                  <a:ext cx="228600" cy="1588"/>
                </a:xfrm>
                <a:prstGeom prst="straightConnector1">
                  <a:avLst/>
                </a:prstGeom>
                <a:ln w="12700">
                  <a:tailEnd type="triangle" w="lg" len="me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cxnSp>
            <p:cxnSp>
              <p:nvCxnSpPr>
                <p:cNvPr id="69" name="Straight Arrow Connector 68"/>
                <p:cNvCxnSpPr>
                  <a:stCxn id="67" idx="4"/>
                  <a:endCxn id="76" idx="0"/>
                </p:cNvCxnSpPr>
                <p:nvPr/>
              </p:nvCxnSpPr>
              <p:spPr>
                <a:xfrm rot="5400000">
                  <a:off x="4991097" y="2857500"/>
                  <a:ext cx="228600" cy="1588"/>
                </a:xfrm>
                <a:prstGeom prst="straightConnector1">
                  <a:avLst/>
                </a:prstGeom>
                <a:ln w="12700">
                  <a:tailEnd type="triangle" w="lg" len="me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cxnSp>
            <p:sp>
              <p:nvSpPr>
                <p:cNvPr id="70" name="Oval 69"/>
                <p:cNvSpPr/>
                <p:nvPr/>
              </p:nvSpPr>
              <p:spPr>
                <a:xfrm>
                  <a:off x="5791197" y="2437606"/>
                  <a:ext cx="304800" cy="304800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71" name="Straight Arrow Connector 70"/>
                <p:cNvCxnSpPr>
                  <a:endCxn id="70" idx="0"/>
                </p:cNvCxnSpPr>
                <p:nvPr/>
              </p:nvCxnSpPr>
              <p:spPr>
                <a:xfrm rot="5400000">
                  <a:off x="5829297" y="2323306"/>
                  <a:ext cx="228600" cy="1588"/>
                </a:xfrm>
                <a:prstGeom prst="straightConnector1">
                  <a:avLst/>
                </a:prstGeom>
                <a:ln w="12700">
                  <a:tailEnd type="triangle" w="lg" len="me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cxnSp>
            <p:cxnSp>
              <p:nvCxnSpPr>
                <p:cNvPr id="72" name="Straight Arrow Connector 71"/>
                <p:cNvCxnSpPr>
                  <a:stCxn id="70" idx="4"/>
                  <a:endCxn id="76" idx="7"/>
                </p:cNvCxnSpPr>
                <p:nvPr/>
              </p:nvCxnSpPr>
              <p:spPr>
                <a:xfrm rot="5400000">
                  <a:off x="5441364" y="2514204"/>
                  <a:ext cx="274031" cy="730437"/>
                </a:xfrm>
                <a:prstGeom prst="straightConnector1">
                  <a:avLst/>
                </a:prstGeom>
                <a:ln w="12700">
                  <a:tailEnd type="triangle" w="lg" len="me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cxnSp>
            <p:sp>
              <p:nvSpPr>
                <p:cNvPr id="73" name="Oval 72"/>
                <p:cNvSpPr/>
                <p:nvPr/>
              </p:nvSpPr>
              <p:spPr>
                <a:xfrm>
                  <a:off x="5410197" y="2590800"/>
                  <a:ext cx="45719" cy="45719"/>
                </a:xfrm>
                <a:prstGeom prst="ellipse">
                  <a:avLst/>
                </a:prstGeom>
                <a:ln w="190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5562597" y="2590800"/>
                  <a:ext cx="45719" cy="45719"/>
                </a:xfrm>
                <a:prstGeom prst="ellipse">
                  <a:avLst/>
                </a:prstGeom>
                <a:ln w="190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5181597" y="2209800"/>
                  <a:ext cx="451084" cy="369332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prstClr val="black"/>
                      </a:solidFill>
                    </a:rPr>
                    <a:t>map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" name="Oval 75"/>
                <p:cNvSpPr/>
                <p:nvPr/>
              </p:nvSpPr>
              <p:spPr>
                <a:xfrm>
                  <a:off x="4952997" y="2971800"/>
                  <a:ext cx="304800" cy="304800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5562597" y="2971800"/>
                  <a:ext cx="304800" cy="304800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78" name="Straight Arrow Connector 77"/>
                <p:cNvCxnSpPr>
                  <a:stCxn id="64" idx="4"/>
                  <a:endCxn id="77" idx="1"/>
                </p:cNvCxnSpPr>
                <p:nvPr/>
              </p:nvCxnSpPr>
              <p:spPr>
                <a:xfrm rot="16200000" flipH="1">
                  <a:off x="5029197" y="2438400"/>
                  <a:ext cx="273237" cy="882837"/>
                </a:xfrm>
                <a:prstGeom prst="straightConnector1">
                  <a:avLst/>
                </a:prstGeom>
                <a:ln w="12700">
                  <a:tailEnd type="triangle" w="lg" len="me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cxnSp>
            <p:cxnSp>
              <p:nvCxnSpPr>
                <p:cNvPr id="79" name="Straight Arrow Connector 78"/>
                <p:cNvCxnSpPr>
                  <a:stCxn id="67" idx="4"/>
                  <a:endCxn id="77" idx="0"/>
                </p:cNvCxnSpPr>
                <p:nvPr/>
              </p:nvCxnSpPr>
              <p:spPr>
                <a:xfrm rot="16200000" flipH="1">
                  <a:off x="5295897" y="2552700"/>
                  <a:ext cx="228600" cy="609599"/>
                </a:xfrm>
                <a:prstGeom prst="straightConnector1">
                  <a:avLst/>
                </a:prstGeom>
                <a:ln w="12700">
                  <a:tailEnd type="triangle" w="lg" len="me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cxnSp>
            <p:cxnSp>
              <p:nvCxnSpPr>
                <p:cNvPr id="80" name="Straight Arrow Connector 79"/>
                <p:cNvCxnSpPr>
                  <a:stCxn id="70" idx="4"/>
                  <a:endCxn id="77" idx="7"/>
                </p:cNvCxnSpPr>
                <p:nvPr/>
              </p:nvCxnSpPr>
              <p:spPr>
                <a:xfrm rot="5400000">
                  <a:off x="5746164" y="2819003"/>
                  <a:ext cx="274031" cy="120837"/>
                </a:xfrm>
                <a:prstGeom prst="straightConnector1">
                  <a:avLst/>
                </a:prstGeom>
                <a:ln w="12700">
                  <a:tailEnd type="triangle" w="lg" len="me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cxnSp>
            <p:cxnSp>
              <p:nvCxnSpPr>
                <p:cNvPr id="81" name="Straight Arrow Connector 80"/>
                <p:cNvCxnSpPr/>
                <p:nvPr/>
              </p:nvCxnSpPr>
              <p:spPr>
                <a:xfrm rot="5400000">
                  <a:off x="4991891" y="3390106"/>
                  <a:ext cx="228600" cy="1588"/>
                </a:xfrm>
                <a:prstGeom prst="straightConnector1">
                  <a:avLst/>
                </a:prstGeom>
                <a:ln w="12700">
                  <a:tailEnd type="triangle" w="lg" len="me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cxnSp>
            <p:cxnSp>
              <p:nvCxnSpPr>
                <p:cNvPr id="82" name="Straight Arrow Connector 81"/>
                <p:cNvCxnSpPr/>
                <p:nvPr/>
              </p:nvCxnSpPr>
              <p:spPr>
                <a:xfrm rot="5400000">
                  <a:off x="5601491" y="3390106"/>
                  <a:ext cx="228600" cy="1588"/>
                </a:xfrm>
                <a:prstGeom prst="straightConnector1">
                  <a:avLst/>
                </a:prstGeom>
                <a:ln w="12700">
                  <a:tailEnd type="triangle" w="lg" len="me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cxnSp>
            <p:grpSp>
              <p:nvGrpSpPr>
                <p:cNvPr id="17" name="Group 102"/>
                <p:cNvGrpSpPr/>
                <p:nvPr/>
              </p:nvGrpSpPr>
              <p:grpSpPr>
                <a:xfrm>
                  <a:off x="5333998" y="3124200"/>
                  <a:ext cx="198119" cy="45719"/>
                  <a:chOff x="7696200" y="2743200"/>
                  <a:chExt cx="198119" cy="45719"/>
                </a:xfrm>
              </p:grpSpPr>
              <p:sp>
                <p:nvSpPr>
                  <p:cNvPr id="86" name="Oval 85"/>
                  <p:cNvSpPr/>
                  <p:nvPr/>
                </p:nvSpPr>
                <p:spPr>
                  <a:xfrm>
                    <a:off x="7696200" y="2743200"/>
                    <a:ext cx="45719" cy="45719"/>
                  </a:xfrm>
                  <a:prstGeom prst="ellipse">
                    <a:avLst/>
                  </a:prstGeom>
                  <a:ln w="190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" name="Oval 86"/>
                  <p:cNvSpPr/>
                  <p:nvPr/>
                </p:nvSpPr>
                <p:spPr>
                  <a:xfrm>
                    <a:off x="7848600" y="2743200"/>
                    <a:ext cx="45719" cy="45719"/>
                  </a:xfrm>
                  <a:prstGeom prst="ellipse">
                    <a:avLst/>
                  </a:prstGeom>
                  <a:ln w="190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84" name="TextBox 83"/>
                <p:cNvSpPr txBox="1"/>
                <p:nvPr/>
              </p:nvSpPr>
              <p:spPr>
                <a:xfrm>
                  <a:off x="5825924" y="2971800"/>
                  <a:ext cx="625554" cy="369332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prstClr val="black"/>
                      </a:solidFill>
                    </a:rPr>
                    <a:t>reduce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5693028" y="1762032"/>
                  <a:ext cx="805941" cy="369332"/>
                </a:xfrm>
                <a:prstGeom prst="rect">
                  <a:avLst/>
                </a:prstGeom>
                <a:ln w="19050"/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prstClr val="black"/>
                      </a:solidFill>
                    </a:rPr>
                    <a:t>iterations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102" name="TextBox 101"/>
            <p:cNvSpPr txBox="1"/>
            <p:nvPr/>
          </p:nvSpPr>
          <p:spPr>
            <a:xfrm>
              <a:off x="6976065" y="4431268"/>
              <a:ext cx="22605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Iterative MapReduce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3553" name="Group 23552"/>
          <p:cNvGrpSpPr/>
          <p:nvPr/>
        </p:nvGrpSpPr>
        <p:grpSpPr>
          <a:xfrm>
            <a:off x="9706025" y="4431276"/>
            <a:ext cx="2449583" cy="2114404"/>
            <a:chOff x="9706025" y="4431276"/>
            <a:chExt cx="2449583" cy="2114404"/>
          </a:xfrm>
        </p:grpSpPr>
        <p:grpSp>
          <p:nvGrpSpPr>
            <p:cNvPr id="18" name="Group 161"/>
            <p:cNvGrpSpPr/>
            <p:nvPr/>
          </p:nvGrpSpPr>
          <p:grpSpPr>
            <a:xfrm>
              <a:off x="9706025" y="4869280"/>
              <a:ext cx="2336800" cy="1676400"/>
              <a:chOff x="6934200" y="1828800"/>
              <a:chExt cx="1752600" cy="1676400"/>
            </a:xfrm>
            <a:noFill/>
          </p:grpSpPr>
          <p:sp>
            <p:nvSpPr>
              <p:cNvPr id="89" name="Rectangle 88"/>
              <p:cNvSpPr/>
              <p:nvPr/>
            </p:nvSpPr>
            <p:spPr>
              <a:xfrm>
                <a:off x="7162800" y="2057400"/>
                <a:ext cx="1295400" cy="12954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90" name="Straight Connector 89"/>
              <p:cNvCxnSpPr/>
              <p:nvPr/>
            </p:nvCxnSpPr>
            <p:spPr>
              <a:xfrm rot="5400000">
                <a:off x="6973094" y="2704306"/>
                <a:ext cx="1295400" cy="1588"/>
              </a:xfrm>
              <a:prstGeom prst="line">
                <a:avLst/>
              </a:prstGeom>
              <a:grpFill/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7162800" y="2514600"/>
                <a:ext cx="1295400" cy="1588"/>
              </a:xfrm>
              <a:prstGeom prst="line">
                <a:avLst/>
              </a:prstGeom>
              <a:grpFill/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7162800" y="2819400"/>
                <a:ext cx="1295400" cy="1588"/>
              </a:xfrm>
              <a:prstGeom prst="line">
                <a:avLst/>
              </a:prstGeom>
              <a:grpFill/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93" name="TextBox 92"/>
              <p:cNvSpPr txBox="1"/>
              <p:nvPr/>
            </p:nvSpPr>
            <p:spPr>
              <a:xfrm>
                <a:off x="7578527" y="2514600"/>
                <a:ext cx="308018" cy="369332"/>
              </a:xfrm>
              <a:prstGeom prst="rect">
                <a:avLst/>
              </a:prstGeom>
              <a:noFill/>
              <a:ln w="1905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prstClr val="black"/>
                    </a:solidFill>
                  </a:rPr>
                  <a:t>Pij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94" name="Straight Arrow Connector 93"/>
              <p:cNvCxnSpPr/>
              <p:nvPr/>
            </p:nvCxnSpPr>
            <p:spPr>
              <a:xfrm rot="5400000" flipH="1" flipV="1">
                <a:off x="7658894" y="2247106"/>
                <a:ext cx="228600" cy="1588"/>
              </a:xfrm>
              <a:prstGeom prst="straightConnector1">
                <a:avLst/>
              </a:prstGeom>
              <a:grpFill/>
              <a:ln w="19050">
                <a:tailEnd type="arrow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95" name="Straight Arrow Connector 94"/>
              <p:cNvCxnSpPr/>
              <p:nvPr/>
            </p:nvCxnSpPr>
            <p:spPr>
              <a:xfrm rot="10800000">
                <a:off x="7239000" y="2667000"/>
                <a:ext cx="228600" cy="1588"/>
              </a:xfrm>
              <a:prstGeom prst="straightConnector1">
                <a:avLst/>
              </a:prstGeom>
              <a:grpFill/>
              <a:ln w="19050">
                <a:tailEnd type="arrow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96" name="Arc 95"/>
              <p:cNvSpPr/>
              <p:nvPr/>
            </p:nvSpPr>
            <p:spPr>
              <a:xfrm flipV="1">
                <a:off x="6934200" y="2590800"/>
                <a:ext cx="1752600" cy="457200"/>
              </a:xfrm>
              <a:prstGeom prst="arc">
                <a:avLst>
                  <a:gd name="adj1" fmla="val 10327336"/>
                  <a:gd name="adj2" fmla="val 598130"/>
                </a:avLst>
              </a:prstGeom>
              <a:grpFill/>
              <a:ln w="19050">
                <a:tailEnd type="arrow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Arc 96"/>
              <p:cNvSpPr/>
              <p:nvPr/>
            </p:nvSpPr>
            <p:spPr>
              <a:xfrm rot="16200000" flipV="1">
                <a:off x="7162800" y="2438400"/>
                <a:ext cx="1676400" cy="457200"/>
              </a:xfrm>
              <a:prstGeom prst="arc">
                <a:avLst>
                  <a:gd name="adj1" fmla="val 10327336"/>
                  <a:gd name="adj2" fmla="val 598130"/>
                </a:avLst>
              </a:prstGeom>
              <a:grpFill/>
              <a:ln w="19050">
                <a:headEnd type="arrow"/>
                <a:tailEnd type="none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3" name="TextBox 102"/>
            <p:cNvSpPr txBox="1"/>
            <p:nvPr/>
          </p:nvSpPr>
          <p:spPr>
            <a:xfrm>
              <a:off x="9717208" y="4431276"/>
              <a:ext cx="243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</a:rPr>
                <a:t>MPI and Point-to-Point</a:t>
              </a:r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258398" y="4498352"/>
            <a:ext cx="1684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Sequential</a:t>
            </a:r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23555" name="Group 23554"/>
          <p:cNvGrpSpPr/>
          <p:nvPr/>
        </p:nvGrpSpPr>
        <p:grpSpPr>
          <a:xfrm>
            <a:off x="432102" y="4860275"/>
            <a:ext cx="834917" cy="1448403"/>
            <a:chOff x="432102" y="4860275"/>
            <a:chExt cx="834917" cy="1448403"/>
          </a:xfrm>
        </p:grpSpPr>
        <p:sp>
          <p:nvSpPr>
            <p:cNvPr id="104" name="Oval 103"/>
            <p:cNvSpPr/>
            <p:nvPr/>
          </p:nvSpPr>
          <p:spPr>
            <a:xfrm>
              <a:off x="623143" y="5421626"/>
              <a:ext cx="396240" cy="3048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105" name="Straight Arrow Connector 104"/>
            <p:cNvCxnSpPr/>
            <p:nvPr/>
          </p:nvCxnSpPr>
          <p:spPr>
            <a:xfrm rot="5400000">
              <a:off x="707995" y="5839694"/>
              <a:ext cx="228600" cy="2064"/>
            </a:xfrm>
            <a:prstGeom prst="straightConnector1">
              <a:avLst/>
            </a:prstGeom>
            <a:ln w="12700">
              <a:tailEnd type="triangle" w="lg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 rot="5400000">
              <a:off x="720062" y="5295128"/>
              <a:ext cx="228600" cy="2064"/>
            </a:xfrm>
            <a:prstGeom prst="straightConnector1">
              <a:avLst/>
            </a:prstGeom>
            <a:ln w="12700">
              <a:tailEnd type="triangle" w="lg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09" name="TextBox 108"/>
            <p:cNvSpPr txBox="1"/>
            <p:nvPr/>
          </p:nvSpPr>
          <p:spPr>
            <a:xfrm>
              <a:off x="501552" y="4860275"/>
              <a:ext cx="667683" cy="369332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Input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32102" y="5939346"/>
              <a:ext cx="834917" cy="369332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Output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11" name="TextBox 110"/>
          <p:cNvSpPr txBox="1"/>
          <p:nvPr/>
        </p:nvSpPr>
        <p:spPr>
          <a:xfrm>
            <a:off x="1071344" y="5331485"/>
            <a:ext cx="586411" cy="36933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map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24" name="Group 123"/>
          <p:cNvGrpSpPr/>
          <p:nvPr/>
        </p:nvGrpSpPr>
        <p:grpSpPr>
          <a:xfrm>
            <a:off x="258399" y="1104900"/>
            <a:ext cx="11479626" cy="3009900"/>
            <a:chOff x="258399" y="1104900"/>
            <a:chExt cx="11479626" cy="3009900"/>
          </a:xfrm>
        </p:grpSpPr>
        <p:sp>
          <p:nvSpPr>
            <p:cNvPr id="125" name="Rounded Rectangle 124"/>
            <p:cNvSpPr/>
            <p:nvPr/>
          </p:nvSpPr>
          <p:spPr>
            <a:xfrm>
              <a:off x="1960879" y="1203413"/>
              <a:ext cx="2844800" cy="7620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prstClr val="black"/>
                  </a:solidFill>
                  <a:cs typeface="Aharoni" pitchFamily="2" charset="-79"/>
                </a:rPr>
                <a:t>MapReduce</a:t>
              </a:r>
            </a:p>
          </p:txBody>
        </p:sp>
        <p:sp>
          <p:nvSpPr>
            <p:cNvPr id="126" name="Rounded Rectangle 125"/>
            <p:cNvSpPr/>
            <p:nvPr/>
          </p:nvSpPr>
          <p:spPr>
            <a:xfrm>
              <a:off x="7184087" y="1104900"/>
              <a:ext cx="2946400" cy="8382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prstClr val="black"/>
                  </a:solidFill>
                  <a:cs typeface="Aharoni" pitchFamily="2" charset="-79"/>
                </a:rPr>
                <a:t>Classic Parallel Runtimes (MPI)</a:t>
              </a:r>
              <a:endParaRPr lang="en-US" sz="2000" dirty="0">
                <a:solidFill>
                  <a:prstClr val="black"/>
                </a:solidFill>
                <a:cs typeface="Aharoni" pitchFamily="2" charset="-79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2256312" y="1993769"/>
              <a:ext cx="21877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2060"/>
                  </a:solidFill>
                </a:rPr>
                <a:t>Data Centered, </a:t>
              </a:r>
              <a:r>
                <a:rPr lang="en-US" b="1" dirty="0" err="1" smtClean="0">
                  <a:solidFill>
                    <a:srgbClr val="002060"/>
                  </a:solidFill>
                </a:rPr>
                <a:t>QoS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7807339" y="1943101"/>
              <a:ext cx="20986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2060"/>
                  </a:solidFill>
                </a:rPr>
                <a:t>Efficient and Proven techniques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  <p:sp>
          <p:nvSpPr>
            <p:cNvPr id="129" name="Left-Right Arrow 128"/>
            <p:cNvSpPr/>
            <p:nvPr/>
          </p:nvSpPr>
          <p:spPr>
            <a:xfrm>
              <a:off x="258399" y="3048000"/>
              <a:ext cx="11479626" cy="1066800"/>
            </a:xfrm>
            <a:prstGeom prst="leftRightArrow">
              <a:avLst>
                <a:gd name="adj1" fmla="val 67910"/>
                <a:gd name="adj2" fmla="val 50000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0" name="Rounded Rectangle 129"/>
            <p:cNvSpPr/>
            <p:nvPr/>
          </p:nvSpPr>
          <p:spPr>
            <a:xfrm>
              <a:off x="2641600" y="3048000"/>
              <a:ext cx="7924800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prstClr val="black"/>
                  </a:solidFill>
                  <a:cs typeface="Aharoni" pitchFamily="2" charset="-79"/>
                </a:rPr>
                <a:t>Expand the Applicability of MapReduce to more </a:t>
              </a:r>
              <a:r>
                <a:rPr lang="en-US" sz="2000" b="1" dirty="0" smtClean="0">
                  <a:solidFill>
                    <a:srgbClr val="002060"/>
                  </a:solidFill>
                  <a:cs typeface="Aharoni" pitchFamily="2" charset="-79"/>
                </a:rPr>
                <a:t>classes</a:t>
              </a:r>
              <a:r>
                <a:rPr lang="en-US" sz="2000" dirty="0" smtClean="0">
                  <a:solidFill>
                    <a:prstClr val="black"/>
                  </a:solidFill>
                  <a:cs typeface="Aharoni" pitchFamily="2" charset="-79"/>
                </a:rPr>
                <a:t> of Applications</a:t>
              </a:r>
              <a:endParaRPr lang="en-US" sz="2000" dirty="0">
                <a:solidFill>
                  <a:prstClr val="black"/>
                </a:solidFill>
                <a:cs typeface="Aharoni" pitchFamily="2" charset="-79"/>
              </a:endParaRPr>
            </a:p>
          </p:txBody>
        </p:sp>
        <p:grpSp>
          <p:nvGrpSpPr>
            <p:cNvPr id="131" name="Group 130"/>
            <p:cNvGrpSpPr/>
            <p:nvPr/>
          </p:nvGrpSpPr>
          <p:grpSpPr>
            <a:xfrm>
              <a:off x="4429267" y="2016919"/>
              <a:ext cx="3387873" cy="1185862"/>
              <a:chOff x="4429267" y="2016919"/>
              <a:chExt cx="3387873" cy="1185862"/>
            </a:xfrm>
          </p:grpSpPr>
          <p:pic>
            <p:nvPicPr>
              <p:cNvPr id="132" name="Picture 2" descr="C:\Users\jekanaya\AppData\Local\Microsoft\Windows\Temporary Internet Files\Content.IE5\YZ9VVZR1\MC900311328[1].wm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625025" y="2283619"/>
                <a:ext cx="1080615" cy="919162"/>
              </a:xfrm>
              <a:prstGeom prst="rect">
                <a:avLst/>
              </a:prstGeom>
              <a:noFill/>
            </p:spPr>
          </p:pic>
          <p:sp>
            <p:nvSpPr>
              <p:cNvPr id="133" name="Lightning Bolt 132"/>
              <p:cNvSpPr/>
              <p:nvPr/>
            </p:nvSpPr>
            <p:spPr>
              <a:xfrm>
                <a:off x="4429267" y="2049283"/>
                <a:ext cx="1219200" cy="533400"/>
              </a:xfrm>
              <a:prstGeom prst="lightningBol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Lightning Bolt 133"/>
              <p:cNvSpPr/>
              <p:nvPr/>
            </p:nvSpPr>
            <p:spPr>
              <a:xfrm flipH="1">
                <a:off x="6699540" y="2016919"/>
                <a:ext cx="1117600" cy="533400"/>
              </a:xfrm>
              <a:prstGeom prst="lightningBol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529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2A1A8"/>
            </a:gs>
            <a:gs pos="2000">
              <a:srgbClr val="72A1A8"/>
            </a:gs>
            <a:gs pos="85000">
              <a:srgbClr val="263338"/>
            </a:gs>
            <a:gs pos="16000">
              <a:srgbClr val="72A1A8"/>
            </a:gs>
            <a:gs pos="84000">
              <a:srgbClr val="263338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433195" y="1853799"/>
            <a:ext cx="9926467" cy="2912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7800" dirty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Harp-DAAL </a:t>
            </a:r>
            <a:r>
              <a:rPr lang="en-US" altLang="en-US" sz="7800" dirty="0" smtClean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Machine Learning Framework</a:t>
            </a:r>
            <a:endParaRPr lang="en-US" altLang="en-US" sz="7800" dirty="0">
              <a:solidFill>
                <a:prstClr val="white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>
              <a:defRPr/>
            </a:pPr>
            <a:r>
              <a:rPr lang="en-US" altLang="en-US" sz="4800" dirty="0">
                <a:solidFill>
                  <a:srgbClr val="72A1A8"/>
                </a:solidFill>
                <a:latin typeface="Montserrat" charset="0"/>
                <a:ea typeface="Montserrat" charset="0"/>
                <a:cs typeface="Montserrat" charset="0"/>
              </a:rPr>
              <a:t>• Concept • Computation Model • Runtime </a:t>
            </a:r>
            <a:endParaRPr lang="x-none" altLang="en-US" sz="4800" dirty="0">
              <a:solidFill>
                <a:srgbClr val="72A1A8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>
              <a:defRPr/>
            </a:pPr>
            <a:endParaRPr lang="x-none" altLang="en-US" sz="4800" dirty="0">
              <a:solidFill>
                <a:prstClr val="whit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49" y="-55420"/>
            <a:ext cx="1041685" cy="697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4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itle 2"/>
          <p:cNvSpPr txBox="1">
            <a:spLocks/>
          </p:cNvSpPr>
          <p:nvPr/>
        </p:nvSpPr>
        <p:spPr>
          <a:xfrm>
            <a:off x="1153097" y="255539"/>
            <a:ext cx="9621361" cy="767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08" tIns="45660" rIns="91308" bIns="45660" numCol="1" rtlCol="0" anchor="b" anchorCtr="0" compatLnSpc="1">
            <a:prstTxWarp prst="textNoShape">
              <a:avLst/>
            </a:prstTxWarp>
            <a:noAutofit/>
          </a:bodyPr>
          <a:lstStyle>
            <a:lvl1pPr algn="ctr" defTabSz="913108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r>
              <a:rPr lang="en-US" sz="4000" b="1" dirty="0" smtClean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The Concept of Harp Plug-in</a:t>
            </a:r>
            <a:endParaRPr lang="en-US" sz="4000" b="1" dirty="0">
              <a:solidFill>
                <a:srgbClr val="4BACC6">
                  <a:lumMod val="75000"/>
                </a:srgbClr>
              </a:solidFill>
              <a:effectLst>
                <a:outerShdw blurRad="50800" dist="25400" dir="5400000" algn="t" rotWithShape="0">
                  <a:prstClr val="black">
                    <a:alpha val="40000"/>
                  </a:prstClr>
                </a:outerShdw>
              </a:effectLst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74467" y="643833"/>
            <a:ext cx="11182202" cy="4161880"/>
            <a:chOff x="186052" y="1412790"/>
            <a:chExt cx="11182202" cy="4161880"/>
          </a:xfrm>
        </p:grpSpPr>
        <p:sp>
          <p:nvSpPr>
            <p:cNvPr id="77" name="Text Placeholder 17"/>
            <p:cNvSpPr txBox="1">
              <a:spLocks/>
            </p:cNvSpPr>
            <p:nvPr/>
          </p:nvSpPr>
          <p:spPr>
            <a:xfrm>
              <a:off x="1057714" y="1458835"/>
              <a:ext cx="3868340" cy="82391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dirty="0" smtClean="0">
                  <a:solidFill>
                    <a:sysClr val="windowText" lastClr="000000"/>
                  </a:solidFill>
                </a:rPr>
                <a:t>Parallelism Model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" name="Text Placeholder 19"/>
            <p:cNvSpPr txBox="1">
              <a:spLocks/>
            </p:cNvSpPr>
            <p:nvPr/>
          </p:nvSpPr>
          <p:spPr>
            <a:xfrm>
              <a:off x="6368539" y="1412790"/>
              <a:ext cx="3887391" cy="82391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mtClean="0">
                  <a:solidFill>
                    <a:sysClr val="windowText" lastClr="000000"/>
                  </a:solidFill>
                </a:rPr>
                <a:t>Architecture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" name="Rounded Rectangle 79"/>
            <p:cNvSpPr/>
            <p:nvPr/>
          </p:nvSpPr>
          <p:spPr>
            <a:xfrm>
              <a:off x="186052" y="4042283"/>
              <a:ext cx="2410236" cy="574299"/>
            </a:xfrm>
            <a:prstGeom prst="roundRect">
              <a:avLst/>
            </a:prstGeom>
            <a:solidFill>
              <a:srgbClr val="A5A5A5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1600" kern="0" dirty="0" smtClean="0">
                  <a:solidFill>
                    <a:prstClr val="white"/>
                  </a:solidFill>
                </a:rPr>
                <a:t>Shuffle</a:t>
              </a:r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3297796" y="3031458"/>
              <a:ext cx="2624553" cy="1854437"/>
              <a:chOff x="7121236" y="2211758"/>
              <a:chExt cx="4525819" cy="2166276"/>
            </a:xfrm>
          </p:grpSpPr>
          <p:sp>
            <p:nvSpPr>
              <p:cNvPr id="92" name="Rounded Rectangle 91"/>
              <p:cNvSpPr/>
              <p:nvPr/>
            </p:nvSpPr>
            <p:spPr>
              <a:xfrm>
                <a:off x="7214931" y="2211758"/>
                <a:ext cx="493643" cy="2166276"/>
              </a:xfrm>
              <a:prstGeom prst="roundRect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sz="1600" kern="0" dirty="0" smtClean="0">
                    <a:solidFill>
                      <a:prstClr val="white"/>
                    </a:solidFill>
                  </a:rPr>
                  <a:t>M</a:t>
                </a:r>
              </a:p>
            </p:txBody>
          </p:sp>
          <p:sp>
            <p:nvSpPr>
              <p:cNvPr id="93" name="Rounded Rectangle 92"/>
              <p:cNvSpPr/>
              <p:nvPr/>
            </p:nvSpPr>
            <p:spPr>
              <a:xfrm>
                <a:off x="8224318" y="2211759"/>
                <a:ext cx="493643" cy="2162314"/>
              </a:xfrm>
              <a:prstGeom prst="roundRect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sz="1600" kern="0" dirty="0" smtClean="0">
                    <a:solidFill>
                      <a:prstClr val="white"/>
                    </a:solidFill>
                  </a:rPr>
                  <a:t>M</a:t>
                </a:r>
              </a:p>
            </p:txBody>
          </p:sp>
          <p:sp>
            <p:nvSpPr>
              <p:cNvPr id="94" name="Rounded Rectangle 93"/>
              <p:cNvSpPr/>
              <p:nvPr/>
            </p:nvSpPr>
            <p:spPr>
              <a:xfrm>
                <a:off x="9233706" y="2211758"/>
                <a:ext cx="493643" cy="2166276"/>
              </a:xfrm>
              <a:prstGeom prst="roundRect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sz="1600" kern="0" dirty="0" smtClean="0">
                    <a:solidFill>
                      <a:prstClr val="white"/>
                    </a:solidFill>
                  </a:rPr>
                  <a:t>M</a:t>
                </a:r>
              </a:p>
            </p:txBody>
          </p:sp>
          <p:sp>
            <p:nvSpPr>
              <p:cNvPr id="95" name="Rounded Rectangle 94"/>
              <p:cNvSpPr/>
              <p:nvPr/>
            </p:nvSpPr>
            <p:spPr>
              <a:xfrm>
                <a:off x="11079339" y="2211758"/>
                <a:ext cx="493643" cy="2166276"/>
              </a:xfrm>
              <a:prstGeom prst="roundRect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sz="1600" kern="0" dirty="0" smtClean="0">
                    <a:solidFill>
                      <a:prstClr val="white"/>
                    </a:solidFill>
                  </a:rPr>
                  <a:t>M</a:t>
                </a:r>
              </a:p>
            </p:txBody>
          </p:sp>
          <p:cxnSp>
            <p:nvCxnSpPr>
              <p:cNvPr id="96" name="Straight Connector 95"/>
              <p:cNvCxnSpPr/>
              <p:nvPr/>
            </p:nvCxnSpPr>
            <p:spPr>
              <a:xfrm>
                <a:off x="9992253" y="3313373"/>
                <a:ext cx="918295" cy="0"/>
              </a:xfrm>
              <a:prstGeom prst="line">
                <a:avLst/>
              </a:prstGeom>
              <a:noFill/>
              <a:ln w="50800" cap="rnd" cmpd="sng" algn="ctr">
                <a:solidFill>
                  <a:srgbClr val="5B9BD5"/>
                </a:solidFill>
                <a:prstDash val="sysDot"/>
                <a:round/>
              </a:ln>
              <a:effectLst/>
            </p:spPr>
          </p:cxnSp>
          <p:sp>
            <p:nvSpPr>
              <p:cNvPr id="97" name="Rounded Rectangle 96"/>
              <p:cNvSpPr/>
              <p:nvPr/>
            </p:nvSpPr>
            <p:spPr>
              <a:xfrm>
                <a:off x="7121236" y="3477892"/>
                <a:ext cx="4525819" cy="457578"/>
              </a:xfrm>
              <a:prstGeom prst="roundRect">
                <a:avLst/>
              </a:prstGeom>
              <a:solidFill>
                <a:srgbClr val="ED7D31"/>
              </a:solidFill>
              <a:ln w="190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sz="1600" kern="0" dirty="0" smtClean="0">
                    <a:solidFill>
                      <a:prstClr val="white"/>
                    </a:solidFill>
                  </a:rPr>
                  <a:t>Collective Communication</a:t>
                </a:r>
              </a:p>
            </p:txBody>
          </p:sp>
        </p:grpSp>
        <p:sp>
          <p:nvSpPr>
            <p:cNvPr id="82" name="Rounded Rectangle 81"/>
            <p:cNvSpPr/>
            <p:nvPr/>
          </p:nvSpPr>
          <p:spPr>
            <a:xfrm>
              <a:off x="423105" y="3004244"/>
              <a:ext cx="220035" cy="1124744"/>
            </a:xfrm>
            <a:prstGeom prst="round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1600" kern="0" dirty="0" smtClean="0">
                  <a:solidFill>
                    <a:prstClr val="white"/>
                  </a:solidFill>
                </a:rPr>
                <a:t>M</a:t>
              </a:r>
            </a:p>
          </p:txBody>
        </p:sp>
        <p:sp>
          <p:nvSpPr>
            <p:cNvPr id="83" name="Rounded Rectangle 82"/>
            <p:cNvSpPr/>
            <p:nvPr/>
          </p:nvSpPr>
          <p:spPr>
            <a:xfrm>
              <a:off x="873027" y="3004245"/>
              <a:ext cx="220035" cy="1122686"/>
            </a:xfrm>
            <a:prstGeom prst="round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1600" kern="0" dirty="0" smtClean="0">
                  <a:solidFill>
                    <a:prstClr val="white"/>
                  </a:solidFill>
                </a:rPr>
                <a:t>M</a:t>
              </a:r>
            </a:p>
          </p:txBody>
        </p:sp>
        <p:sp>
          <p:nvSpPr>
            <p:cNvPr id="84" name="Rounded Rectangle 83"/>
            <p:cNvSpPr/>
            <p:nvPr/>
          </p:nvSpPr>
          <p:spPr>
            <a:xfrm>
              <a:off x="1322949" y="3004244"/>
              <a:ext cx="220035" cy="1124744"/>
            </a:xfrm>
            <a:prstGeom prst="round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1600" kern="0" dirty="0" smtClean="0">
                  <a:solidFill>
                    <a:prstClr val="white"/>
                  </a:solidFill>
                </a:rPr>
                <a:t>M</a:t>
              </a:r>
            </a:p>
          </p:txBody>
        </p:sp>
        <p:sp>
          <p:nvSpPr>
            <p:cNvPr id="85" name="Rounded Rectangle 84"/>
            <p:cNvSpPr/>
            <p:nvPr/>
          </p:nvSpPr>
          <p:spPr>
            <a:xfrm>
              <a:off x="2145618" y="3004244"/>
              <a:ext cx="220035" cy="1124744"/>
            </a:xfrm>
            <a:prstGeom prst="round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1600" kern="0" dirty="0" smtClean="0">
                  <a:solidFill>
                    <a:prstClr val="white"/>
                  </a:solidFill>
                </a:rPr>
                <a:t>M</a:t>
              </a:r>
            </a:p>
          </p:txBody>
        </p:sp>
        <p:cxnSp>
          <p:nvCxnSpPr>
            <p:cNvPr id="86" name="Straight Connector 85"/>
            <p:cNvCxnSpPr/>
            <p:nvPr/>
          </p:nvCxnSpPr>
          <p:spPr>
            <a:xfrm>
              <a:off x="1661063" y="3576210"/>
              <a:ext cx="409319" cy="0"/>
            </a:xfrm>
            <a:prstGeom prst="line">
              <a:avLst/>
            </a:prstGeom>
            <a:noFill/>
            <a:ln w="50800" cap="rnd" cmpd="sng" algn="ctr">
              <a:solidFill>
                <a:srgbClr val="5B9BD5"/>
              </a:solidFill>
              <a:prstDash val="sysDot"/>
              <a:round/>
            </a:ln>
            <a:effectLst/>
          </p:spPr>
        </p:cxnSp>
        <p:sp>
          <p:nvSpPr>
            <p:cNvPr id="87" name="Rounded Rectangle 86"/>
            <p:cNvSpPr/>
            <p:nvPr/>
          </p:nvSpPr>
          <p:spPr>
            <a:xfrm>
              <a:off x="964682" y="4449926"/>
              <a:ext cx="220035" cy="1124744"/>
            </a:xfrm>
            <a:prstGeom prst="round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1600" kern="0" dirty="0" smtClean="0">
                  <a:solidFill>
                    <a:prstClr val="white"/>
                  </a:solidFill>
                </a:rPr>
                <a:t>R</a:t>
              </a:r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1701368" y="4449926"/>
              <a:ext cx="220035" cy="1124744"/>
            </a:xfrm>
            <a:prstGeom prst="round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1600" kern="0" dirty="0" smtClean="0">
                  <a:solidFill>
                    <a:prstClr val="white"/>
                  </a:solidFill>
                </a:rPr>
                <a:t>R</a:t>
              </a:r>
            </a:p>
          </p:txBody>
        </p:sp>
        <p:sp>
          <p:nvSpPr>
            <p:cNvPr id="89" name="Right Arrow 88"/>
            <p:cNvSpPr/>
            <p:nvPr/>
          </p:nvSpPr>
          <p:spPr>
            <a:xfrm>
              <a:off x="2628617" y="4131726"/>
              <a:ext cx="386998" cy="322995"/>
            </a:xfrm>
            <a:prstGeom prst="rightArrow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1600" kern="0" smtClean="0">
                <a:solidFill>
                  <a:prstClr val="white"/>
                </a:solidFill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173616" y="2499784"/>
              <a:ext cx="2548419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1600" kern="0" dirty="0" err="1" smtClean="0">
                  <a:solidFill>
                    <a:prstClr val="black"/>
                  </a:solidFill>
                </a:rPr>
                <a:t>MapCollective</a:t>
              </a:r>
              <a:r>
                <a:rPr lang="en-US" sz="1600" kern="0" dirty="0" smtClean="0">
                  <a:solidFill>
                    <a:prstClr val="black"/>
                  </a:solidFill>
                </a:rPr>
                <a:t>  Model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55689" y="2525285"/>
              <a:ext cx="2067466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1600" kern="0" dirty="0" err="1" smtClean="0">
                  <a:solidFill>
                    <a:prstClr val="black"/>
                  </a:solidFill>
                </a:rPr>
                <a:t>MapReduce</a:t>
              </a:r>
              <a:r>
                <a:rPr lang="en-US" sz="1600" kern="0" dirty="0" smtClean="0">
                  <a:solidFill>
                    <a:prstClr val="black"/>
                  </a:solidFill>
                </a:rPr>
                <a:t>  Model</a:t>
              </a:r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6090801" y="2479069"/>
              <a:ext cx="5277453" cy="2893597"/>
              <a:chOff x="4694450" y="3124146"/>
              <a:chExt cx="3822092" cy="2013732"/>
            </a:xfrm>
          </p:grpSpPr>
          <p:grpSp>
            <p:nvGrpSpPr>
              <p:cNvPr id="99" name="Group 98"/>
              <p:cNvGrpSpPr/>
              <p:nvPr/>
            </p:nvGrpSpPr>
            <p:grpSpPr>
              <a:xfrm>
                <a:off x="4694450" y="3124146"/>
                <a:ext cx="3822092" cy="1996633"/>
                <a:chOff x="687754" y="1713376"/>
                <a:chExt cx="9667630" cy="4705184"/>
              </a:xfrm>
            </p:grpSpPr>
            <p:sp>
              <p:nvSpPr>
                <p:cNvPr id="101" name="Rectangle 100"/>
                <p:cNvSpPr/>
                <p:nvPr/>
              </p:nvSpPr>
              <p:spPr>
                <a:xfrm>
                  <a:off x="3595076" y="5178057"/>
                  <a:ext cx="6760308" cy="1240503"/>
                </a:xfrm>
                <a:prstGeom prst="rect">
                  <a:avLst/>
                </a:prstGeom>
                <a:solidFill>
                  <a:srgbClr val="5B9BD5"/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r>
                    <a:rPr lang="en-US" sz="1600" kern="0" dirty="0" smtClean="0">
                      <a:solidFill>
                        <a:prstClr val="white"/>
                      </a:solidFill>
                    </a:rPr>
                    <a:t>YARN</a:t>
                  </a:r>
                </a:p>
              </p:txBody>
            </p:sp>
            <p:sp>
              <p:nvSpPr>
                <p:cNvPr id="102" name="L-Shape 101"/>
                <p:cNvSpPr/>
                <p:nvPr/>
              </p:nvSpPr>
              <p:spPr>
                <a:xfrm>
                  <a:off x="3595076" y="3454399"/>
                  <a:ext cx="6760304" cy="1632281"/>
                </a:xfrm>
                <a:prstGeom prst="corner">
                  <a:avLst>
                    <a:gd name="adj1" fmla="val 38508"/>
                    <a:gd name="adj2" fmla="val 175135"/>
                  </a:avLst>
                </a:prstGeom>
                <a:solidFill>
                  <a:srgbClr val="A5A5A5"/>
                </a:solidFill>
                <a:ln w="12700" cap="flat" cmpd="sng" algn="ctr">
                  <a:solidFill>
                    <a:srgbClr val="A5A5A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r>
                    <a:rPr lang="en-US" sz="1600" kern="0" dirty="0" err="1" smtClean="0">
                      <a:solidFill>
                        <a:prstClr val="white"/>
                      </a:solidFill>
                    </a:rPr>
                    <a:t>MapReduce</a:t>
                  </a:r>
                  <a:r>
                    <a:rPr lang="en-US" sz="1600" kern="0" dirty="0" smtClean="0">
                      <a:solidFill>
                        <a:prstClr val="white"/>
                      </a:solidFill>
                    </a:rPr>
                    <a:t> V2</a:t>
                  </a:r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7031345" y="3454399"/>
                  <a:ext cx="3324039" cy="922218"/>
                </a:xfrm>
                <a:prstGeom prst="rect">
                  <a:avLst/>
                </a:prstGeom>
                <a:solidFill>
                  <a:srgbClr val="70AD47"/>
                </a:solidFill>
                <a:ln w="12700" cap="flat" cmpd="sng" algn="ctr">
                  <a:solidFill>
                    <a:srgbClr val="70AD47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r>
                    <a:rPr lang="en-US" sz="1600" kern="0" dirty="0" smtClean="0">
                      <a:solidFill>
                        <a:prstClr val="white"/>
                      </a:solidFill>
                    </a:rPr>
                    <a:t>Harp</a:t>
                  </a:r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3595076" y="1747347"/>
                  <a:ext cx="3324039" cy="1615677"/>
                </a:xfrm>
                <a:prstGeom prst="rect">
                  <a:avLst/>
                </a:prstGeom>
                <a:solidFill>
                  <a:srgbClr val="ED7D31"/>
                </a:solidFill>
                <a:ln w="12700" cap="flat" cmpd="sng" algn="ctr">
                  <a:solidFill>
                    <a:srgbClr val="ED7D31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r>
                    <a:rPr lang="en-US" sz="1600" kern="0" dirty="0" err="1" smtClean="0">
                      <a:solidFill>
                        <a:prstClr val="white"/>
                      </a:solidFill>
                    </a:rPr>
                    <a:t>MapReduce</a:t>
                  </a:r>
                  <a:r>
                    <a:rPr lang="en-US" sz="1600" kern="0" dirty="0" smtClean="0">
                      <a:solidFill>
                        <a:prstClr val="white"/>
                      </a:solidFill>
                    </a:rPr>
                    <a:t> Applications</a:t>
                  </a:r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7031344" y="1751863"/>
                  <a:ext cx="3324039" cy="1611161"/>
                </a:xfrm>
                <a:prstGeom prst="rect">
                  <a:avLst/>
                </a:prstGeom>
                <a:solidFill>
                  <a:srgbClr val="00B050"/>
                </a:solidFill>
                <a:ln w="12700" cap="flat" cmpd="sng" algn="ctr">
                  <a:solidFill>
                    <a:srgbClr val="70AD47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r>
                    <a:rPr lang="en-US" sz="1600" kern="0" dirty="0" err="1" smtClean="0">
                      <a:solidFill>
                        <a:prstClr val="white"/>
                      </a:solidFill>
                    </a:rPr>
                    <a:t>MapCollective</a:t>
                  </a:r>
                  <a:r>
                    <a:rPr lang="en-US" sz="1600" kern="0" dirty="0" smtClean="0">
                      <a:solidFill>
                        <a:prstClr val="white"/>
                      </a:solidFill>
                    </a:rPr>
                    <a:t> Applications</a:t>
                  </a:r>
                </a:p>
              </p:txBody>
            </p:sp>
            <p:sp>
              <p:nvSpPr>
                <p:cNvPr id="106" name="TextBox 105"/>
                <p:cNvSpPr txBox="1"/>
                <p:nvPr/>
              </p:nvSpPr>
              <p:spPr>
                <a:xfrm>
                  <a:off x="765911" y="2333333"/>
                  <a:ext cx="2510197" cy="5552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>
                    <a:defRPr/>
                  </a:pPr>
                  <a:r>
                    <a:rPr lang="en-US" sz="1600" kern="0" dirty="0" smtClean="0">
                      <a:solidFill>
                        <a:prstClr val="black"/>
                      </a:solidFill>
                    </a:rPr>
                    <a:t>Application</a:t>
                  </a:r>
                </a:p>
              </p:txBody>
            </p:sp>
            <p:sp>
              <p:nvSpPr>
                <p:cNvPr id="107" name="TextBox 106"/>
                <p:cNvSpPr txBox="1"/>
                <p:nvPr/>
              </p:nvSpPr>
              <p:spPr>
                <a:xfrm>
                  <a:off x="765911" y="4079840"/>
                  <a:ext cx="2571765" cy="5552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>
                    <a:defRPr/>
                  </a:pPr>
                  <a:r>
                    <a:rPr lang="en-US" sz="1600" kern="0" dirty="0" smtClean="0">
                      <a:solidFill>
                        <a:prstClr val="black"/>
                      </a:solidFill>
                    </a:rPr>
                    <a:t>Framework</a:t>
                  </a:r>
                </a:p>
              </p:txBody>
            </p:sp>
            <p:sp>
              <p:nvSpPr>
                <p:cNvPr id="108" name="TextBox 107"/>
                <p:cNvSpPr txBox="1"/>
                <p:nvPr/>
              </p:nvSpPr>
              <p:spPr>
                <a:xfrm>
                  <a:off x="828665" y="5326604"/>
                  <a:ext cx="2571765" cy="9590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>
                    <a:defRPr/>
                  </a:pPr>
                  <a:r>
                    <a:rPr lang="en-US" sz="1600" kern="0" dirty="0" smtClean="0">
                      <a:solidFill>
                        <a:prstClr val="black"/>
                      </a:solidFill>
                    </a:rPr>
                    <a:t>Resource Manager</a:t>
                  </a:r>
                </a:p>
              </p:txBody>
            </p:sp>
            <p:cxnSp>
              <p:nvCxnSpPr>
                <p:cNvPr id="109" name="Straight Connector 108"/>
                <p:cNvCxnSpPr/>
                <p:nvPr/>
              </p:nvCxnSpPr>
              <p:spPr>
                <a:xfrm>
                  <a:off x="765908" y="3377484"/>
                  <a:ext cx="2235200" cy="7815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5B9BD5"/>
                  </a:solidFill>
                  <a:prstDash val="dash"/>
                  <a:miter lim="800000"/>
                </a:ln>
                <a:effectLst/>
              </p:spPr>
            </p:cxnSp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765908" y="1713376"/>
                  <a:ext cx="2235200" cy="7815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5B9BD5"/>
                  </a:solidFill>
                  <a:prstDash val="dash"/>
                  <a:miter lim="800000"/>
                </a:ln>
                <a:effectLst/>
              </p:spPr>
            </p:cxnSp>
            <p:cxnSp>
              <p:nvCxnSpPr>
                <p:cNvPr id="111" name="Straight Connector 110"/>
                <p:cNvCxnSpPr/>
                <p:nvPr/>
              </p:nvCxnSpPr>
              <p:spPr>
                <a:xfrm>
                  <a:off x="687754" y="5104271"/>
                  <a:ext cx="2235200" cy="7815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5B9BD5"/>
                  </a:solidFill>
                  <a:prstDash val="dash"/>
                  <a:miter lim="800000"/>
                </a:ln>
                <a:effectLst/>
              </p:spPr>
            </p:cxnSp>
          </p:grpSp>
          <p:cxnSp>
            <p:nvCxnSpPr>
              <p:cNvPr id="100" name="Straight Connector 99"/>
              <p:cNvCxnSpPr/>
              <p:nvPr/>
            </p:nvCxnSpPr>
            <p:spPr>
              <a:xfrm>
                <a:off x="4714967" y="5134561"/>
                <a:ext cx="883685" cy="3317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dash"/>
                <a:miter lim="800000"/>
              </a:ln>
              <a:effectLst/>
            </p:spPr>
          </p:cxnSp>
        </p:grpSp>
        <p:cxnSp>
          <p:nvCxnSpPr>
            <p:cNvPr id="112" name="Straight Connector 111"/>
            <p:cNvCxnSpPr/>
            <p:nvPr/>
          </p:nvCxnSpPr>
          <p:spPr>
            <a:xfrm>
              <a:off x="1287345" y="5024818"/>
              <a:ext cx="291239" cy="0"/>
            </a:xfrm>
            <a:prstGeom prst="line">
              <a:avLst/>
            </a:prstGeom>
            <a:noFill/>
            <a:ln w="50800" cap="rnd" cmpd="sng" algn="ctr">
              <a:solidFill>
                <a:srgbClr val="5B9BD5"/>
              </a:solidFill>
              <a:prstDash val="sysDot"/>
              <a:round/>
            </a:ln>
            <a:effectLst/>
          </p:spPr>
        </p:cxnSp>
        <p:sp>
          <p:nvSpPr>
            <p:cNvPr id="2" name="Curved Right Arrow 1"/>
            <p:cNvSpPr/>
            <p:nvPr/>
          </p:nvSpPr>
          <p:spPr>
            <a:xfrm rot="10800000" flipH="1">
              <a:off x="3065601" y="3533101"/>
              <a:ext cx="297416" cy="1374565"/>
            </a:xfrm>
            <a:prstGeom prst="curvedRightArrow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1" name="Content Placeholder 2"/>
          <p:cNvSpPr txBox="1">
            <a:spLocks/>
          </p:cNvSpPr>
          <p:nvPr/>
        </p:nvSpPr>
        <p:spPr>
          <a:xfrm>
            <a:off x="1577837" y="4793025"/>
            <a:ext cx="9473426" cy="891450"/>
          </a:xfrm>
          <a:prstGeom prst="rect">
            <a:avLst/>
          </a:prstGeom>
        </p:spPr>
        <p:txBody>
          <a:bodyPr>
            <a:normAutofit/>
          </a:bodyPr>
          <a:lstStyle>
            <a:lvl1pPr marL="342409" indent="-342409" algn="l" defTabSz="913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897" indent="-285348" algn="l" defTabSz="91310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377" indent="-228279" algn="l" defTabSz="913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935" indent="-228279" algn="l" defTabSz="91310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4492" indent="-228279" algn="l" defTabSz="91310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043" indent="-228279" algn="l" defTabSz="913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7596" indent="-228279" algn="l" defTabSz="913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4146" indent="-228279" algn="l" defTabSz="913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0704" indent="-228279" algn="l" defTabSz="913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1800" dirty="0" smtClean="0">
                <a:solidFill>
                  <a:prstClr val="black"/>
                </a:solidFill>
              </a:rPr>
              <a:t>Harp is an open-source project developed at Indiana University, it has:</a:t>
            </a:r>
          </a:p>
          <a:p>
            <a:pPr marL="342900" indent="-342900">
              <a:lnSpc>
                <a:spcPts val="2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dirty="0" smtClean="0">
                <a:solidFill>
                  <a:prstClr val="black"/>
                </a:solidFill>
              </a:rPr>
              <a:t>MPI-like </a:t>
            </a:r>
            <a:r>
              <a:rPr lang="en-US" sz="1800" b="1" dirty="0" smtClean="0">
                <a:solidFill>
                  <a:prstClr val="black"/>
                </a:solidFill>
              </a:rPr>
              <a:t>collective communication </a:t>
            </a:r>
            <a:r>
              <a:rPr lang="en-US" sz="1800" dirty="0" smtClean="0">
                <a:solidFill>
                  <a:prstClr val="black"/>
                </a:solidFill>
              </a:rPr>
              <a:t>operations that are highly optimized for big data problems.</a:t>
            </a:r>
          </a:p>
          <a:p>
            <a:pPr marL="342900" indent="-342900">
              <a:lnSpc>
                <a:spcPts val="2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dirty="0" smtClean="0">
                <a:solidFill>
                  <a:prstClr val="black"/>
                </a:solidFill>
              </a:rPr>
              <a:t>Harp has efficient and innovative </a:t>
            </a:r>
            <a:r>
              <a:rPr lang="en-US" sz="1800" b="1" dirty="0" smtClean="0">
                <a:solidFill>
                  <a:prstClr val="black"/>
                </a:solidFill>
              </a:rPr>
              <a:t>computation models </a:t>
            </a:r>
            <a:r>
              <a:rPr lang="en-US" sz="1800" dirty="0" smtClean="0">
                <a:solidFill>
                  <a:prstClr val="black"/>
                </a:solidFill>
              </a:rPr>
              <a:t>for different machine learning problems.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75760" y="5771391"/>
            <a:ext cx="93497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[3] J.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Ekanayake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et. al,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“Twister: A Runtime for Iterative MapReduce”, in Proceedings of the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1st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International Workshop on MapReduce and its Applications of ACM HPDC 2010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conference.</a:t>
            </a:r>
          </a:p>
          <a:p>
            <a:pPr marL="231775" indent="-231775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[4] 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Gunarathne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et. al, “Portable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Parallel Programming on Cloud and HPC: Scientific Applications of Twister4Azure”, in Proceedings of 4th IEEE International Conference on Utility and Cloud Computing (UCC 2011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).</a:t>
            </a:r>
          </a:p>
          <a:p>
            <a:pPr marL="231775" indent="-231775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[5] B. Zhang et. al, “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Harp: Collective Communication on Hadoop,” in Proceedings of IEEE International Conference on Cloud Engineering (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IC2E 2015).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73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VIDEO_FILES_RECORD" val="&lt;Videos&gt;&lt;Video Name=&quot;Twister MDS_353_1_81811.mp4&quot; Position=&quot;1&quot; SlideID=&quot;353&quot;/&gt;&lt;/Videos&gt;&#10;"/>
  <p:tag name="MMPROD_UIDATA" val="&lt;database version=&quot;10.0&quot;&gt;&lt;object type=&quot;1&quot; unique_id=&quot;10001&quot;&gt;&lt;property id=&quot;20226&quot; value=&quot;K:\SC17\Qiu_November_3_2017.pptx&quot;/&gt;&lt;object type=&quot;2&quot; unique_id=&quot;152845&quot;&gt;&lt;object type=&quot;3&quot; unique_id=&quot;558209&quot;&gt;&lt;property id=&quot;20148&quot; value=&quot;5&quot;/&gt;&lt;property id=&quot;20300&quot; value=&quot;Slide 2&quot;/&gt;&lt;property id=&quot;20307&quot; value=&quot;380&quot;/&gt;&lt;/object&gt;&lt;object type=&quot;3&quot; unique_id=&quot;560202&quot;&gt;&lt;property id=&quot;20148&quot; value=&quot;5&quot;/&gt;&lt;property id=&quot;20300&quot; value=&quot;Slide 80&quot;/&gt;&lt;property id=&quot;20307&quot; value=&quot;408&quot;/&gt;&lt;/object&gt;&lt;object type=&quot;3&quot; unique_id=&quot;560203&quot;&gt;&lt;property id=&quot;20148&quot; value=&quot;5&quot;/&gt;&lt;property id=&quot;20300&quot; value=&quot;Slide 81&quot;/&gt;&lt;property id=&quot;20307&quot; value=&quot;409&quot;/&gt;&lt;/object&gt;&lt;object type=&quot;3&quot; unique_id=&quot;560892&quot;&gt;&lt;property id=&quot;20148&quot; value=&quot;5&quot;/&gt;&lt;property id=&quot;20300&quot; value=&quot;Slide 58&quot;/&gt;&lt;property id=&quot;20307&quot; value=&quot;418&quot;/&gt;&lt;/object&gt;&lt;object type=&quot;3&quot; unique_id=&quot;561005&quot;&gt;&lt;property id=&quot;20148&quot; value=&quot;5&quot;/&gt;&lt;property id=&quot;20300&quot; value=&quot;Slide 1&quot;/&gt;&lt;property id=&quot;20307&quot; value=&quot;425&quot;/&gt;&lt;/object&gt;&lt;object type=&quot;3&quot; unique_id=&quot;561023&quot;&gt;&lt;property id=&quot;20148&quot; value=&quot;5&quot;/&gt;&lt;property id=&quot;20300&quot; value=&quot;Slide 57&quot;/&gt;&lt;property id=&quot;20307&quot; value=&quot;423&quot;/&gt;&lt;/object&gt;&lt;object type=&quot;3&quot; unique_id=&quot;561024&quot;&gt;&lt;property id=&quot;20148&quot; value=&quot;5&quot;/&gt;&lt;property id=&quot;20300&quot; value=&quot;Slide 76&quot;/&gt;&lt;property id=&quot;20307&quot; value=&quot;438&quot;/&gt;&lt;/object&gt;&lt;object type=&quot;3&quot; unique_id=&quot;561026&quot;&gt;&lt;property id=&quot;20148&quot; value=&quot;5&quot;/&gt;&lt;property id=&quot;20300&quot; value=&quot;Slide 74&quot;/&gt;&lt;property id=&quot;20307&quot; value=&quot;448&quot;/&gt;&lt;/object&gt;&lt;object type=&quot;3&quot; unique_id=&quot;561027&quot;&gt;&lt;property id=&quot;20148&quot; value=&quot;5&quot;/&gt;&lt;property id=&quot;20300&quot; value=&quot;Slide 75&quot;/&gt;&lt;property id=&quot;20307&quot; value=&quot;449&quot;/&gt;&lt;/object&gt;&lt;object type=&quot;3&quot; unique_id=&quot;561351&quot;&gt;&lt;property id=&quot;20148&quot; value=&quot;5&quot;/&gt;&lt;property id=&quot;20300&quot; value=&quot;Slide 17 - &amp;quot;Harp Solution to Big Data Problems&amp;quot;&quot;/&gt;&lt;property id=&quot;20307&quot; value=&quot;451&quot;/&gt;&lt;/object&gt;&lt;object type=&quot;3&quot; unique_id=&quot;561352&quot;&gt;&lt;property id=&quot;20148&quot; value=&quot;5&quot;/&gt;&lt;property id=&quot;20300&quot; value=&quot;Slide 15 - &amp;quot;Parallel Machine Learning Application Implementation Guidelines&amp;quot;&quot;/&gt;&lt;property id=&quot;20307&quot; value=&quot;452&quot;/&gt;&lt;/object&gt;&lt;object type=&quot;3&quot; unique_id=&quot;561543&quot;&gt;&lt;property id=&quot;20148&quot; value=&quot;5&quot;/&gt;&lt;property id=&quot;20300&quot; value=&quot;Slide 60&quot;/&gt;&lt;property id=&quot;20307&quot; value=&quot;455&quot;/&gt;&lt;/object&gt;&lt;object type=&quot;3&quot; unique_id=&quot;561544&quot;&gt;&lt;property id=&quot;20148&quot; value=&quot;5&quot;/&gt;&lt;property id=&quot;20300&quot; value=&quot;Slide 61&quot;/&gt;&lt;property id=&quot;20307&quot; value=&quot;456&quot;/&gt;&lt;/object&gt;&lt;object type=&quot;3&quot; unique_id=&quot;561553&quot;&gt;&lt;property id=&quot;20148&quot; value=&quot;5&quot;/&gt;&lt;property id=&quot;20300&quot; value=&quot;Slide 5&quot;/&gt;&lt;property id=&quot;20307&quot; value=&quot;481&quot;/&gt;&lt;/object&gt;&lt;object type=&quot;3&quot; unique_id=&quot;561554&quot;&gt;&lt;property id=&quot;20148&quot; value=&quot;5&quot;/&gt;&lt;property id=&quot;20300&quot; value=&quot;Slide 8&quot;/&gt;&lt;property id=&quot;20307&quot; value=&quot;479&quot;/&gt;&lt;/object&gt;&lt;object type=&quot;3&quot; unique_id=&quot;561555&quot;&gt;&lt;property id=&quot;20148&quot; value=&quot;5&quot;/&gt;&lt;property id=&quot;20300&quot; value=&quot;Slide 9 - &amp;quot;General Reduction in Hadoop, Spark, Flink&amp;quot;&quot;/&gt;&lt;property id=&quot;20307&quot; value=&quot;470&quot;/&gt;&lt;/object&gt;&lt;object type=&quot;3&quot; unique_id=&quot;561556&quot;&gt;&lt;property id=&quot;20148&quot; value=&quot;5&quot;/&gt;&lt;property id=&quot;20300&quot; value=&quot;Slide 10 - &amp;quot;HPC Runtime versus ABDS distributed Computing Model on Data Analytics&amp;quot;&quot;/&gt;&lt;property id=&quot;20307&quot; value=&quot;471&quot;/&gt;&lt;/object&gt;&lt;object type=&quot;3&quot; unique_id=&quot;561558&quot;&gt;&lt;property id=&quot;20148&quot; value=&quot;5&quot;/&gt;&lt;property id=&quot;20300&quot; value=&quot;Slide 11 - &amp;quot;Why Collective Communications for Big Data Processing?&amp;quot;&quot;/&gt;&lt;property id=&quot;20307&quot; value=&quot;476&quot;/&gt;&lt;/object&gt;&lt;object type=&quot;3&quot; unique_id=&quot;561559&quot;&gt;&lt;property id=&quot;20148&quot; value=&quot;5&quot;/&gt;&lt;property id=&quot;20300&quot; value=&quot;Slide 12 - &amp;quot;Harp APIs&amp;quot;&quot;/&gt;&lt;property id=&quot;20307&quot; value=&quot;477&quot;/&gt;&lt;/object&gt;&lt;object type=&quot;3&quot; unique_id=&quot;561560&quot;&gt;&lt;property id=&quot;20148&quot; value=&quot;5&quot;/&gt;&lt;property id=&quot;20300&quot; value=&quot;Slide 13 - &amp;quot;Collective Communication Operations&amp;quot;&quot;/&gt;&lt;property id=&quot;20307&quot; value=&quot;498&quot;/&gt;&lt;/object&gt;&lt;object type=&quot;3&quot; unique_id=&quot;561561&quot;&gt;&lt;property id=&quot;20148&quot; value=&quot;5&quot;/&gt;&lt;property id=&quot;20300&quot; value=&quot;Slide 14 - &amp;quot;Taxonomy for Machine Learning Algorithms&amp;quot;&quot;/&gt;&lt;property id=&quot;20307&quot; value=&quot;478&quot;/&gt;&lt;/object&gt;&lt;object type=&quot;3&quot; unique_id=&quot;561562&quot;&gt;&lt;property id=&quot;20148&quot; value=&quot;5&quot;/&gt;&lt;property id=&quot;20300&quot; value=&quot;Slide 16&quot;/&gt;&lt;property id=&quot;20307&quot; value=&quot;467&quot;/&gt;&lt;/object&gt;&lt;object type=&quot;3&quot; unique_id=&quot;561563&quot;&gt;&lt;property id=&quot;20148&quot; value=&quot;5&quot;/&gt;&lt;property id=&quot;20300&quot; value=&quot;Slide 18 - &amp;quot;Example: K-means Clustering&amp;quot;&quot;/&gt;&lt;property id=&quot;20307&quot; value=&quot;466&quot;/&gt;&lt;/object&gt;&lt;object type=&quot;3&quot; unique_id=&quot;561564&quot;&gt;&lt;property id=&quot;20148&quot; value=&quot;5&quot;/&gt;&lt;property id=&quot;20300&quot; value=&quot;Slide 30&quot;/&gt;&lt;property id=&quot;20307&quot; value=&quot;482&quot;/&gt;&lt;/object&gt;&lt;object type=&quot;3&quot; unique_id=&quot;561565&quot;&gt;&lt;property id=&quot;20148&quot; value=&quot;5&quot;/&gt;&lt;property id=&quot;20300&quot; value=&quot;Slide 43 - &amp;quot;Hardware specifications&amp;quot;&quot;/&gt;&lt;property id=&quot;20307&quot; value=&quot;496&quot;/&gt;&lt;/object&gt;&lt;object type=&quot;3&quot; unique_id=&quot;561566&quot;&gt;&lt;property id=&quot;20148&quot; value=&quot;5&quot;/&gt;&lt;property id=&quot;20300&quot; value=&quot;Slide 52 - &amp;quot;Test Plan and Datasets&amp;quot;&quot;/&gt;&lt;property id=&quot;20307&quot; value=&quot;497&quot;/&gt;&lt;/object&gt;&lt;object type=&quot;3&quot; unique_id=&quot;561569&quot;&gt;&lt;property id=&quot;20148&quot; value=&quot;5&quot;/&gt;&lt;property id=&quot;20300&quot; value=&quot;Slide 53 - &amp;quot;Harp-DAAL Applications&amp;quot;&quot;/&gt;&lt;property id=&quot;20307&quot; value=&quot;483&quot;/&gt;&lt;/object&gt;&lt;object type=&quot;3&quot; unique_id=&quot;561570&quot;&gt;&lt;property id=&quot;20148&quot; value=&quot;5&quot;/&gt;&lt;property id=&quot;20300&quot; value=&quot;Slide 54 - &amp;quot;Computation models for K-means&amp;quot;&quot;/&gt;&lt;property id=&quot;20307&quot; value=&quot;484&quot;/&gt;&lt;/object&gt;&lt;object type=&quot;3&quot; unique_id=&quot;561571&quot;&gt;&lt;property id=&quot;20148&quot; value=&quot;5&quot;/&gt;&lt;property id=&quot;20300&quot; value=&quot;Slide 55&quot;/&gt;&lt;property id=&quot;20307&quot; value=&quot;485&quot;/&gt;&lt;/object&gt;&lt;object type=&quot;3&quot; unique_id=&quot;561572&quot;&gt;&lt;property id=&quot;20148&quot; value=&quot;5&quot;/&gt;&lt;property id=&quot;20300&quot; value=&quot;Slide 56 - &amp;quot;Computation Models for ALS&amp;quot;&quot;/&gt;&lt;property id=&quot;20307&quot; value=&quot;486&quot;/&gt;&lt;/object&gt;&lt;object type=&quot;3&quot; unique_id=&quot;561573&quot;&gt;&lt;property id=&quot;20148&quot; value=&quot;5&quot;/&gt;&lt;property id=&quot;20300&quot; value=&quot;Slide 59 - &amp;quot;Data Conversion&amp;quot;&quot;/&gt;&lt;property id=&quot;20307&quot; value=&quot;487&quot;/&gt;&lt;/object&gt;&lt;object type=&quot;3&quot; unique_id=&quot;561574&quot;&gt;&lt;property id=&quot;20148&quot; value=&quot;5&quot;/&gt;&lt;property id=&quot;20300&quot; value=&quot;Slide 73&quot;/&gt;&lt;property id=&quot;20307&quot; value=&quot;488&quot;/&gt;&lt;/object&gt;&lt;object type=&quot;3&quot; unique_id=&quot;606317&quot;&gt;&lt;property id=&quot;20148&quot; value=&quot;5&quot;/&gt;&lt;property id=&quot;20300&quot; value=&quot;Slide 45 - &amp;quot;Harp-SAhad SubGraph Mining &amp;quot;&quot;/&gt;&lt;property id=&quot;20307&quot; value=&quot;505&quot;/&gt;&lt;/object&gt;&lt;object type=&quot;3&quot; unique_id=&quot;614769&quot;&gt;&lt;property id=&quot;20148&quot; value=&quot;5&quot;/&gt;&lt;property id=&quot;20300&quot; value=&quot;Slide 3 - &amp;quot;Intelligent Systems Engineering at Indiana University&amp;quot;&quot;/&gt;&lt;property id=&quot;20307&quot; value=&quot;506&quot;/&gt;&lt;/object&gt;&lt;object type=&quot;3&quot; unique_id=&quot;614770&quot;&gt;&lt;property id=&quot;20148&quot; value=&quot;5&quot;/&gt;&lt;property id=&quot;20300&quot; value=&quot;Slide 4 - &amp;quot;Important Trends&amp;quot;&quot;/&gt;&lt;property id=&quot;20307&quot; value=&quot;509&quot;/&gt;&lt;/object&gt;&lt;object type=&quot;3&quot; unique_id=&quot;614771&quot;&gt;&lt;property id=&quot;20148&quot; value=&quot;5&quot;/&gt;&lt;property id=&quot;20300&quot; value=&quot;Slide 6&quot;/&gt;&lt;property id=&quot;20307&quot; value=&quot;511&quot;/&gt;&lt;/object&gt;&lt;object type=&quot;3&quot; unique_id=&quot;614772&quot;&gt;&lt;property id=&quot;20148&quot; value=&quot;5&quot;/&gt;&lt;property id=&quot;20300&quot; value=&quot;Slide 7&quot;/&gt;&lt;property id=&quot;20307&quot; value=&quot;538&quot;/&gt;&lt;/object&gt;&lt;object type=&quot;3&quot; unique_id=&quot;614773&quot;&gt;&lt;property id=&quot;20148&quot; value=&quot;5&quot;/&gt;&lt;property id=&quot;20300&quot; value=&quot;Slide 31 - &amp;quot;Case Study :  Parallel Latent Dirichlet Allocation for Text Mining&amp;quot;&quot;/&gt;&lt;property id=&quot;20307&quot; value=&quot;514&quot;/&gt;&lt;/object&gt;&lt;object type=&quot;3&quot; unique_id=&quot;614774&quot;&gt;&lt;property id=&quot;20148&quot; value=&quot;5&quot;/&gt;&lt;property id=&quot;20300&quot; value=&quot;Slide 32 - &amp;quot;LDA: mining topics in text collection&amp;quot;&quot;/&gt;&lt;property id=&quot;20307&quot; value=&quot;515&quot;/&gt;&lt;/object&gt;&lt;object type=&quot;3&quot; unique_id=&quot;614775&quot;&gt;&lt;property id=&quot;20148&quot; value=&quot;5&quot;/&gt;&lt;property id=&quot;20300&quot; value=&quot;Slide 33 - &amp;quot;LDA and Topic Models&amp;quot;&quot;/&gt;&lt;property id=&quot;20307&quot; value=&quot;516&quot;/&gt;&lt;/object&gt;&lt;object type=&quot;3&quot; unique_id=&quot;614776&quot;&gt;&lt;property id=&quot;20148&quot; value=&quot;5&quot;/&gt;&lt;property id=&quot;20300&quot; value=&quot;Slide 34 - &amp;quot;Training Datasets used in LDA Experiments&amp;quot;&quot;/&gt;&lt;property id=&quot;20307&quot; value=&quot;518&quot;/&gt;&lt;/object&gt;&lt;object type=&quot;3&quot; unique_id=&quot;614777&quot;&gt;&lt;property id=&quot;20148&quot; value=&quot;5&quot;/&gt;&lt;property id=&quot;20300&quot; value=&quot;Slide 35 - &amp;quot;In LDA (CGS) with model rotation&amp;quot;&quot;/&gt;&lt;property id=&quot;20307&quot; value=&quot;519&quot;/&gt;&lt;/object&gt;&lt;object type=&quot;3&quot; unique_id=&quot;614778&quot;&gt;&lt;property id=&quot;20148&quot; value=&quot;5&quot;/&gt;&lt;property id=&quot;20300&quot; value=&quot;Slide 36 - &amp;quot;What part of the model needs to be synchronized?&amp;quot;&quot;/&gt;&lt;property id=&quot;20307&quot; value=&quot;520&quot;/&gt;&lt;/object&gt;&lt;object type=&quot;3&quot; unique_id=&quot;614779&quot;&gt;&lt;property id=&quot;20148&quot; value=&quot;5&quot;/&gt;&lt;property id=&quot;20300&quot; value=&quot;Slide 37 - &amp;quot;When should the model synchronization happen?&amp;quot;&quot;/&gt;&lt;property id=&quot;20307&quot; value=&quot;521&quot;/&gt;&lt;/object&gt;&lt;object type=&quot;3&quot; unique_id=&quot;614780&quot;&gt;&lt;property id=&quot;20148&quot; value=&quot;5&quot;/&gt;&lt;property id=&quot;20300&quot; value=&quot;Slide 38 - &amp;quot;Where should the model synchronization occur?&amp;quot;&quot;/&gt;&lt;property id=&quot;20307&quot; value=&quot;522&quot;/&gt;&lt;/object&gt;&lt;object type=&quot;3&quot; unique_id=&quot;614781&quot;&gt;&lt;property id=&quot;20148&quot; value=&quot;5&quot;/&gt;&lt;property id=&quot;20300&quot; value=&quot;Slide 39 - &amp;quot;How is the model synchronization performed?&amp;quot;&quot;/&gt;&lt;property id=&quot;20307&quot; value=&quot;523&quot;/&gt;&lt;/object&gt;&lt;object type=&quot;3&quot; unique_id=&quot;614782&quot;&gt;&lt;property id=&quot;20148&quot; value=&quot;5&quot;/&gt;&lt;property id=&quot;20300&quot; value=&quot;Slide 40 - &amp;quot;Harp-LDA Execution Flow&amp;quot;&quot;/&gt;&lt;property id=&quot;20307&quot; value=&quot;524&quot;/&gt;&lt;/object&gt;&lt;object type=&quot;3&quot; unique_id=&quot;614783&quot;&gt;&lt;property id=&quot;20148&quot; value=&quot;5&quot;/&gt;&lt;property id=&quot;20300&quot; value=&quot;Slide 41 - &amp;quot;Harp LDA on Big Red II Supercomputer (Cray)&amp;quot;&quot;/&gt;&lt;property id=&quot;20307&quot; value=&quot;527&quot;/&gt;&lt;/object&gt;&lt;object type=&quot;3&quot; unique_id=&quot;614784&quot;&gt;&lt;property id=&quot;20148&quot; value=&quot;5&quot;/&gt;&lt;property id=&quot;20300&quot; value=&quot;Slide 42 - &amp;quot;Harp has a very efficient parallel algoritm compared with LightLDA and Nomad&amp;quot;&quot;/&gt;&lt;property id=&quot;20307&quot; value=&quot;530&quot;/&gt;&lt;/object&gt;&lt;object type=&quot;3&quot; unique_id=&quot;614785&quot;&gt;&lt;property id=&quot;20148&quot; value=&quot;5&quot;/&gt;&lt;property id=&quot;20300&quot; value=&quot;Slide 44 - &amp;quot;Case Study :  Parallel Subgraph Counting&amp;quot;&quot;/&gt;&lt;property id=&quot;20307&quot; value=&quot;540&quot;/&gt;&lt;/object&gt;&lt;object type=&quot;3&quot; unique_id=&quot;614787&quot;&gt;&lt;property id=&quot;20148&quot; value=&quot;5&quot;/&gt;&lt;property id=&quot;20300&quot; value=&quot;Slide 62 - &amp;quot;Case Study:  Parallel Tweet Online Clustering  &amp;quot;&quot;/&gt;&lt;property id=&quot;20307&quot; value=&quot;532&quot;/&gt;&lt;/object&gt;&lt;object type=&quot;3&quot; unique_id=&quot;614788&quot;&gt;&lt;property id=&quot;20148&quot; value=&quot;5&quot;/&gt;&lt;property id=&quot;20300&quot; value=&quot;Slide 63 - &amp;quot;Parallel Tweet Online Clustering with Apache Storm&amp;quot;&quot;/&gt;&lt;property id=&quot;20307&quot; value=&quot;533&quot;/&gt;&lt;/object&gt;&lt;object type=&quot;3&quot; unique_id=&quot;614789&quot;&gt;&lt;property id=&quot;20148&quot; value=&quot;5&quot;/&gt;&lt;property id=&quot;20300&quot; value=&quot;Slide 64 - &amp;quot;Sequential Algorithm for Clustering Tweet Stream&amp;quot;&quot;/&gt;&lt;property id=&quot;20307&quot; value=&quot;534&quot;/&gt;&lt;/object&gt;&lt;object type=&quot;3&quot; unique_id=&quot;614790&quot;&gt;&lt;property id=&quot;20148&quot; value=&quot;5&quot;/&gt;&lt;property id=&quot;20300&quot; value=&quot;Slide 65 - &amp;quot;Online K-Means clustering&amp;quot;&quot;/&gt;&lt;property id=&quot;20307&quot; value=&quot;535&quot;/&gt;&lt;/object&gt;&lt;object type=&quot;3&quot; unique_id=&quot;614791&quot;&gt;&lt;property id=&quot;20148&quot; value=&quot;5&quot;/&gt;&lt;property id=&quot;20300&quot; value=&quot;Slide 66 - &amp;quot;Parallelization with Storm – Challenges&amp;quot;&quot;/&gt;&lt;property id=&quot;20307&quot; value=&quot;536&quot;/&gt;&lt;/object&gt;&lt;object type=&quot;3&quot; unique_id=&quot;614792&quot;&gt;&lt;property id=&quot;20148&quot; value=&quot;5&quot;/&gt;&lt;property id=&quot;20300&quot; value=&quot;Slide 67 - &amp;quot;Parallel Tweet Clustering with Storm&amp;quot;&quot;/&gt;&lt;property id=&quot;20307&quot; value=&quot;537&quot;/&gt;&lt;/object&gt;&lt;object type=&quot;3&quot; unique_id=&quot;614793&quot;&gt;&lt;property id=&quot;20148&quot; value=&quot;5&quot;/&gt;&lt;property id=&quot;20300&quot; value=&quot;Slide 77&quot;/&gt;&lt;property id=&quot;20307&quot; value=&quot;512&quot;/&gt;&lt;/object&gt;&lt;object type=&quot;3&quot; unique_id=&quot;614794&quot;&gt;&lt;property id=&quot;20148&quot; value=&quot;5&quot;/&gt;&lt;property id=&quot;20300&quot; value=&quot;Slide 78&quot;/&gt;&lt;property id=&quot;20307&quot; value=&quot;513&quot;/&gt;&lt;/object&gt;&lt;object type=&quot;3&quot; unique_id=&quot;614795&quot;&gt;&lt;property id=&quot;20148&quot; value=&quot;5&quot;/&gt;&lt;property id=&quot;20300&quot; value=&quot;Slide 79 - &amp;quot;Predictions/Assumptions&amp;quot;&quot;/&gt;&lt;property id=&quot;20307&quot; value=&quot;531&quot;/&gt;&lt;/object&gt;&lt;object type=&quot;3&quot; unique_id=&quot;618735&quot;&gt;&lt;property id=&quot;20148&quot; value=&quot;5&quot;/&gt;&lt;property id=&quot;20300&quot; value=&quot;Slide 19 - &amp;quot;Big &amp;amp; Complex Data Analysis Problems&amp;quot;&quot;/&gt;&lt;property id=&quot;20307&quot; value=&quot;552&quot;/&gt;&lt;/object&gt;&lt;object type=&quot;3&quot; unique_id=&quot;618736&quot;&gt;&lt;property id=&quot;20148&quot; value=&quot;5&quot;/&gt;&lt;property id=&quot;20300&quot; value=&quot;Slide 20 - &amp;quot;Status of BigData Tools&amp;quot;&quot;/&gt;&lt;property id=&quot;20307&quot; value=&quot;553&quot;/&gt;&lt;/object&gt;&lt;object type=&quot;3&quot; unique_id=&quot;618737&quot;&gt;&lt;property id=&quot;20148&quot; value=&quot;5&quot;/&gt;&lt;property id=&quot;20300&quot; value=&quot;Slide 21 - &amp;quot;Challenges&amp;quot;&quot;/&gt;&lt;property id=&quot;20307&quot; value=&quot;554&quot;/&gt;&lt;/object&gt;&lt;object type=&quot;3&quot; unique_id=&quot;618738&quot;&gt;&lt;property id=&quot;20148&quot; value=&quot;5&quot;/&gt;&lt;property id=&quot;20300&quot; value=&quot;Slide 22 - &amp;quot;Examples&amp;quot;&quot;/&gt;&lt;property id=&quot;20307&quot; value=&quot;555&quot;/&gt;&lt;/object&gt;&lt;object type=&quot;3&quot; unique_id=&quot;618739&quot;&gt;&lt;property id=&quot;20148&quot; value=&quot;5&quot;/&gt;&lt;property id=&quot;20300&quot; value=&quot;Slide 23 - &amp;quot;Examples&amp;quot;&quot;/&gt;&lt;property id=&quot;20307&quot; value=&quot;556&quot;/&gt;&lt;/object&gt;&lt;object type=&quot;3&quot; unique_id=&quot;618740&quot;&gt;&lt;property id=&quot;20148&quot; value=&quot;5&quot;/&gt;&lt;property id=&quot;20300&quot; value=&quot;Slide 24 - &amp;quot;Examples&amp;quot;&quot;/&gt;&lt;property id=&quot;20307&quot; value=&quot;557&quot;/&gt;&lt;/object&gt;&lt;object type=&quot;3&quot; unique_id=&quot;618741&quot;&gt;&lt;property id=&quot;20148&quot; value=&quot;5&quot;/&gt;&lt;property id=&quot;20300&quot; value=&quot;Slide 25 - &amp;quot;Solution&amp;quot;&quot;/&gt;&lt;property id=&quot;20307&quot; value=&quot;558&quot;/&gt;&lt;/object&gt;&lt;object type=&quot;3&quot; unique_id=&quot;618742&quot;&gt;&lt;property id=&quot;20148&quot; value=&quot;5&quot;/&gt;&lt;property id=&quot;20300&quot; value=&quot;Slide 26 - &amp;quot;trade-off between efficiency and effectiveness&amp;quot;&quot;/&gt;&lt;property id=&quot;20307&quot; value=&quot;559&quot;/&gt;&lt;/object&gt;&lt;object type=&quot;3&quot; unique_id=&quot;618743&quot;&gt;&lt;property id=&quot;20148&quot; value=&quot;5&quot;/&gt;&lt;property id=&quot;20300&quot; value=&quot;Slide 27 - &amp;quot;variety of synchronization solutions&amp;quot;&quot;/&gt;&lt;property id=&quot;20307&quot; value=&quot;560&quot;/&gt;&lt;/object&gt;&lt;object type=&quot;3&quot; unique_id=&quot;618744&quot;&gt;&lt;property id=&quot;20148&quot; value=&quot;5&quot;/&gt;&lt;property id=&quot;20300&quot; value=&quot;Slide 28 - &amp;quot;computational and communication patterns&amp;quot;&quot;/&gt;&lt;property id=&quot;20307&quot; value=&quot;561&quot;/&gt;&lt;/object&gt;&lt;object type=&quot;3&quot; unique_id=&quot;618745&quot;&gt;&lt;property id=&quot;20148&quot; value=&quot;5&quot;/&gt;&lt;property id=&quot;20300&quot; value=&quot;Slide 29 - &amp;quot;References&amp;quot;&quot;/&gt;&lt;property id=&quot;20307&quot; value=&quot;562&quot;/&gt;&lt;/object&gt;&lt;object type=&quot;3&quot; unique_id=&quot;618746&quot;&gt;&lt;property id=&quot;20148&quot; value=&quot;5&quot;/&gt;&lt;property id=&quot;20300&quot; value=&quot;Slide 46&quot;/&gt;&lt;property id=&quot;20307&quot; value=&quot;551&quot;/&gt;&lt;/object&gt;&lt;object type=&quot;3&quot; unique_id=&quot;618747&quot;&gt;&lt;property id=&quot;20148&quot; value=&quot;5&quot;/&gt;&lt;property id=&quot;20300&quot; value=&quot;Slide 47&quot;/&gt;&lt;property id=&quot;20307&quot; value=&quot;546&quot;/&gt;&lt;/object&gt;&lt;object type=&quot;3&quot; unique_id=&quot;618748&quot;&gt;&lt;property id=&quot;20148&quot; value=&quot;5&quot;/&gt;&lt;property id=&quot;20300&quot; value=&quot;Slide 48&quot;/&gt;&lt;property id=&quot;20307&quot; value=&quot;547&quot;/&gt;&lt;/object&gt;&lt;object type=&quot;3&quot; unique_id=&quot;618749&quot;&gt;&lt;property id=&quot;20148&quot; value=&quot;5&quot;/&gt;&lt;property id=&quot;20300&quot; value=&quot;Slide 49&quot;/&gt;&lt;property id=&quot;20307&quot; value=&quot;548&quot;/&gt;&lt;/object&gt;&lt;object type=&quot;3&quot; unique_id=&quot;618750&quot;&gt;&lt;property id=&quot;20148&quot; value=&quot;5&quot;/&gt;&lt;property id=&quot;20300&quot; value=&quot;Slide 50&quot;/&gt;&lt;property id=&quot;20307&quot; value=&quot;549&quot;/&gt;&lt;/object&gt;&lt;object type=&quot;3&quot; unique_id=&quot;618751&quot;&gt;&lt;property id=&quot;20148&quot; value=&quot;5&quot;/&gt;&lt;property id=&quot;20300&quot; value=&quot;Slide 51&quot;/&gt;&lt;property id=&quot;20307&quot; value=&quot;550&quot;/&gt;&lt;/object&gt;&lt;object type=&quot;3&quot; unique_id=&quot;618752&quot;&gt;&lt;property id=&quot;20148&quot; value=&quot;5&quot;/&gt;&lt;property id=&quot;20300&quot; value=&quot;Slide 68 - &amp;quot;Computation and Architecture&amp;quot;&quot;/&gt;&lt;property id=&quot;20307&quot; value=&quot;541&quot;/&gt;&lt;/object&gt;&lt;object type=&quot;3&quot; unique_id=&quot;618753&quot;&gt;&lt;property id=&quot;20148&quot; value=&quot;5&quot;/&gt;&lt;property id=&quot;20300&quot; value=&quot;Slide 69 - &amp;quot;Comparison with related work&amp;quot;&quot;/&gt;&lt;property id=&quot;20307&quot; value=&quot;542&quot;/&gt;&lt;/object&gt;&lt;object type=&quot;3&quot; unique_id=&quot;618754&quot;&gt;&lt;property id=&quot;20148&quot; value=&quot;5&quot;/&gt;&lt;property id=&quot;20300&quot; value=&quot;Slide 70 - &amp;quot;Conclusions&amp;quot;&quot;/&gt;&lt;property id=&quot;20307&quot; value=&quot;543&quot;/&gt;&lt;/object&gt;&lt;object type=&quot;3&quot; unique_id=&quot;618755&quot;&gt;&lt;property id=&quot;20148&quot; value=&quot;5&quot;/&gt;&lt;property id=&quot;20300&quot; value=&quot;Slide 71&quot;/&gt;&lt;property id=&quot;20307&quot; value=&quot;544&quot;/&gt;&lt;/object&gt;&lt;object type=&quot;3&quot; unique_id=&quot;618756&quot;&gt;&lt;property id=&quot;20148&quot; value=&quot;5&quot;/&gt;&lt;property id=&quot;20300&quot; value=&quot;Slide 72 - &amp;quot;Summary&amp;quot;&quot;/&gt;&lt;property id=&quot;20307&quot; value=&quot;545&quot;/&gt;&lt;/object&gt;&lt;/object&gt;&lt;object type=&quot;8&quot; unique_id=&quot;15292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Custom Design">
  <a:themeElements>
    <a:clrScheme name="Custom 1">
      <a:dk1>
        <a:srgbClr val="000000"/>
      </a:dk1>
      <a:lt1>
        <a:srgbClr val="FFFFFF"/>
      </a:lt1>
      <a:dk2>
        <a:srgbClr val="F8F3D2"/>
      </a:dk2>
      <a:lt2>
        <a:srgbClr val="B0B2B4"/>
      </a:lt2>
      <a:accent1>
        <a:srgbClr val="7D110C"/>
      </a:accent1>
      <a:accent2>
        <a:srgbClr val="6D6E70"/>
      </a:accent2>
      <a:accent3>
        <a:srgbClr val="FFFFFF"/>
      </a:accent3>
      <a:accent4>
        <a:srgbClr val="000000"/>
      </a:accent4>
      <a:accent5>
        <a:srgbClr val="BFAAAA"/>
      </a:accent5>
      <a:accent6>
        <a:srgbClr val="626365"/>
      </a:accent6>
      <a:hlink>
        <a:srgbClr val="7D110C"/>
      </a:hlink>
      <a:folHlink>
        <a:srgbClr val="6D6E7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44450" cmpd="sng">
          <a:solidFill>
            <a:srgbClr val="72A1A8"/>
          </a:solidFill>
          <a:prstDash val="solid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44450" cmpd="sng">
          <a:solidFill>
            <a:srgbClr val="72A1A8"/>
          </a:solidFill>
          <a:prstDash val="solid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5_template2[1]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template2[1]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44450" cmpd="sng">
          <a:solidFill>
            <a:srgbClr val="72A1A8"/>
          </a:solidFill>
          <a:prstDash val="solid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44450" cmpd="sng">
          <a:solidFill>
            <a:srgbClr val="72A1A8"/>
          </a:solidFill>
          <a:prstDash val="solid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7DB6EF"/>
    </a:accent1>
    <a:accent2>
      <a:srgbClr val="C0504D"/>
    </a:accent2>
    <a:accent3>
      <a:srgbClr val="FFFFFF"/>
    </a:accent3>
    <a:accent4>
      <a:srgbClr val="000000"/>
    </a:accent4>
    <a:accent5>
      <a:srgbClr val="BFD7F6"/>
    </a:accent5>
    <a:accent6>
      <a:srgbClr val="AE4845"/>
    </a:accent6>
    <a:hlink>
      <a:srgbClr val="0066CC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7DB6EF"/>
    </a:accent1>
    <a:accent2>
      <a:srgbClr val="C0504D"/>
    </a:accent2>
    <a:accent3>
      <a:srgbClr val="FFFFFF"/>
    </a:accent3>
    <a:accent4>
      <a:srgbClr val="000000"/>
    </a:accent4>
    <a:accent5>
      <a:srgbClr val="BFD7F6"/>
    </a:accent5>
    <a:accent6>
      <a:srgbClr val="AE4845"/>
    </a:accent6>
    <a:hlink>
      <a:srgbClr val="0066CC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23674</TotalTime>
  <Words>2919</Words>
  <Application>Microsoft Macintosh PowerPoint</Application>
  <PresentationFormat>Widescreen</PresentationFormat>
  <Paragraphs>567</Paragraphs>
  <Slides>52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52</vt:i4>
      </vt:variant>
    </vt:vector>
  </HeadingPairs>
  <TitlesOfParts>
    <vt:vector size="84" baseType="lpstr">
      <vt:lpstr>Aharoni</vt:lpstr>
      <vt:lpstr>Avenir Book</vt:lpstr>
      <vt:lpstr>Calibri</vt:lpstr>
      <vt:lpstr>Calibri Light</vt:lpstr>
      <vt:lpstr>Cambria Math</vt:lpstr>
      <vt:lpstr>Candara</vt:lpstr>
      <vt:lpstr>Corbel</vt:lpstr>
      <vt:lpstr>Courier New</vt:lpstr>
      <vt:lpstr>Montserrat</vt:lpstr>
      <vt:lpstr>Times New Roman</vt:lpstr>
      <vt:lpstr>Wingdings</vt:lpstr>
      <vt:lpstr>宋体</vt:lpstr>
      <vt:lpstr>魏碑</vt:lpstr>
      <vt:lpstr>Arial</vt:lpstr>
      <vt:lpstr>Custom Design</vt:lpstr>
      <vt:lpstr>2_Custom Design</vt:lpstr>
      <vt:lpstr>3_Custom Design</vt:lpstr>
      <vt:lpstr>4_template2[1]</vt:lpstr>
      <vt:lpstr>7_Office Theme</vt:lpstr>
      <vt:lpstr>Office Theme</vt:lpstr>
      <vt:lpstr>2_Office Theme</vt:lpstr>
      <vt:lpstr>1_Office Theme</vt:lpstr>
      <vt:lpstr>3_Office Theme</vt:lpstr>
      <vt:lpstr>4_Office Theme</vt:lpstr>
      <vt:lpstr>5_Office Theme</vt:lpstr>
      <vt:lpstr>6_Office Theme</vt:lpstr>
      <vt:lpstr>8_Office Theme</vt:lpstr>
      <vt:lpstr>4_Custom Design</vt:lpstr>
      <vt:lpstr>9_Office Theme</vt:lpstr>
      <vt:lpstr>10_Office Theme</vt:lpstr>
      <vt:lpstr>5_template2[1]</vt:lpstr>
      <vt:lpstr>11_Office Theme</vt:lpstr>
      <vt:lpstr>Harp-DAAL: A Next Generation Platform for  High Performance Machine Learning</vt:lpstr>
      <vt:lpstr>PowerPoint Presentation</vt:lpstr>
      <vt:lpstr>PowerPoint Presentation</vt:lpstr>
      <vt:lpstr>PowerPoint Presentation</vt:lpstr>
      <vt:lpstr>PowerPoint Presentation</vt:lpstr>
      <vt:lpstr>High Performance – Apache Big Data Stack</vt:lpstr>
      <vt:lpstr>Motivation of Iterative MapReduce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Example: K-means Clustering</vt:lpstr>
      <vt:lpstr>Why Collective Communications for Big Data Processing?</vt:lpstr>
      <vt:lpstr>HPC Runtime versus ABDS Distributed Computing Model on Data Analytics</vt:lpstr>
      <vt:lpstr>Harp-DAAL Applications</vt:lpstr>
      <vt:lpstr>Computation models for K-means</vt:lpstr>
      <vt:lpstr>PowerPoint Presentation</vt:lpstr>
      <vt:lpstr>Computation Models for ALS</vt:lpstr>
      <vt:lpstr>PowerPoint Presentation</vt:lpstr>
      <vt:lpstr>PowerPoint Presentation</vt:lpstr>
      <vt:lpstr>PowerPoint Presentation</vt:lpstr>
      <vt:lpstr>PowerPoint Presentation</vt:lpstr>
      <vt:lpstr>LDA: mining topics in text collection</vt:lpstr>
      <vt:lpstr>PowerPoint Presentation</vt:lpstr>
      <vt:lpstr>LDA and Topic Models</vt:lpstr>
      <vt:lpstr>A Parallelization Solution using Model Rotation</vt:lpstr>
      <vt:lpstr>Pipeline Model Rotation</vt:lpstr>
      <vt:lpstr>Dynamic Rotation Control for LDA</vt:lpstr>
      <vt:lpstr>CGS Model Convergence Speed</vt:lpstr>
      <vt:lpstr>Harp LDA on Big Red II Supercomputer (Cray)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Demo: Harp-Daal KMeans for image clustering</vt:lpstr>
      <vt:lpstr>Explore Algorithms</vt:lpstr>
      <vt:lpstr>PowerPoint Presentation</vt:lpstr>
    </vt:vector>
  </TitlesOfParts>
  <LinksUpToDate>false</LinksUpToDate>
  <SharedDoc>false</SharedDoc>
  <HyperlinkBase/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zhangbj</dc:creator>
  <cp:lastModifiedBy>Microsoft Office User</cp:lastModifiedBy>
  <cp:revision>1550</cp:revision>
  <cp:lastPrinted>2017-11-15T14:21:03Z</cp:lastPrinted>
  <dcterms:created xsi:type="dcterms:W3CDTF">2014-03-26T02:42:24Z</dcterms:created>
  <dcterms:modified xsi:type="dcterms:W3CDTF">2017-11-18T21:32:53Z</dcterms:modified>
</cp:coreProperties>
</file>