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Lst>
  <p:notesMasterIdLst>
    <p:notesMasterId r:id="rId49"/>
  </p:notesMasterIdLst>
  <p:sldIdLst>
    <p:sldId id="384" r:id="rId3"/>
    <p:sldId id="540" r:id="rId4"/>
    <p:sldId id="568" r:id="rId5"/>
    <p:sldId id="391" r:id="rId6"/>
    <p:sldId id="485" r:id="rId7"/>
    <p:sldId id="487" r:id="rId8"/>
    <p:sldId id="492" r:id="rId9"/>
    <p:sldId id="538" r:id="rId10"/>
    <p:sldId id="489" r:id="rId11"/>
    <p:sldId id="488" r:id="rId12"/>
    <p:sldId id="490" r:id="rId13"/>
    <p:sldId id="491" r:id="rId14"/>
    <p:sldId id="493" r:id="rId15"/>
    <p:sldId id="494" r:id="rId16"/>
    <p:sldId id="495" r:id="rId17"/>
    <p:sldId id="496" r:id="rId18"/>
    <p:sldId id="497" r:id="rId19"/>
    <p:sldId id="498" r:id="rId20"/>
    <p:sldId id="499" r:id="rId21"/>
    <p:sldId id="504" r:id="rId22"/>
    <p:sldId id="505" r:id="rId23"/>
    <p:sldId id="506" r:id="rId24"/>
    <p:sldId id="508" r:id="rId25"/>
    <p:sldId id="507" r:id="rId26"/>
    <p:sldId id="501" r:id="rId27"/>
    <p:sldId id="575" r:id="rId28"/>
    <p:sldId id="502" r:id="rId29"/>
    <p:sldId id="539" r:id="rId30"/>
    <p:sldId id="486" r:id="rId31"/>
    <p:sldId id="385" r:id="rId32"/>
    <p:sldId id="503" r:id="rId33"/>
    <p:sldId id="574" r:id="rId34"/>
    <p:sldId id="517" r:id="rId35"/>
    <p:sldId id="569" r:id="rId36"/>
    <p:sldId id="514" r:id="rId37"/>
    <p:sldId id="518" r:id="rId38"/>
    <p:sldId id="523" r:id="rId39"/>
    <p:sldId id="521" r:id="rId40"/>
    <p:sldId id="573" r:id="rId41"/>
    <p:sldId id="525" r:id="rId42"/>
    <p:sldId id="543" r:id="rId43"/>
    <p:sldId id="544" r:id="rId44"/>
    <p:sldId id="545" r:id="rId45"/>
    <p:sldId id="570" r:id="rId46"/>
    <p:sldId id="534" r:id="rId47"/>
    <p:sldId id="535" r:id="rId48"/>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10C"/>
    <a:srgbClr val="D6A300"/>
    <a:srgbClr val="B30838"/>
    <a:srgbClr val="0083E6"/>
    <a:srgbClr val="0033CC"/>
    <a:srgbClr val="F8F3D2"/>
    <a:srgbClr val="6D6E70"/>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40" autoAdjust="0"/>
    <p:restoredTop sz="94660"/>
  </p:normalViewPr>
  <p:slideViewPr>
    <p:cSldViewPr>
      <p:cViewPr varScale="1">
        <p:scale>
          <a:sx n="70" d="100"/>
          <a:sy n="70" d="100"/>
        </p:scale>
        <p:origin x="402" y="54"/>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46</a:t>
            </a:fld>
            <a:endParaRPr lang="en-US" altLang="en-US"/>
          </a:p>
        </p:txBody>
      </p:sp>
    </p:spTree>
    <p:extLst>
      <p:ext uri="{BB962C8B-B14F-4D97-AF65-F5344CB8AC3E}">
        <p14:creationId xmlns:p14="http://schemas.microsoft.com/office/powerpoint/2010/main" val="13342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923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204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346967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128462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261028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21</a:t>
            </a:fld>
            <a:endParaRPr lang="en-US" altLang="en-US"/>
          </a:p>
        </p:txBody>
      </p:sp>
    </p:spTree>
    <p:extLst>
      <p:ext uri="{BB962C8B-B14F-4D97-AF65-F5344CB8AC3E}">
        <p14:creationId xmlns:p14="http://schemas.microsoft.com/office/powerpoint/2010/main" val="25246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31</a:t>
            </a:fld>
            <a:endParaRPr lang="en-US"/>
          </a:p>
        </p:txBody>
      </p:sp>
    </p:spTree>
    <p:extLst>
      <p:ext uri="{BB962C8B-B14F-4D97-AF65-F5344CB8AC3E}">
        <p14:creationId xmlns:p14="http://schemas.microsoft.com/office/powerpoint/2010/main" val="381174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38</a:t>
            </a:fld>
            <a:endParaRPr lang="en-US" altLang="en-US"/>
          </a:p>
        </p:txBody>
      </p:sp>
    </p:spTree>
    <p:extLst>
      <p:ext uri="{BB962C8B-B14F-4D97-AF65-F5344CB8AC3E}">
        <p14:creationId xmlns:p14="http://schemas.microsoft.com/office/powerpoint/2010/main" val="278824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4F38E-A427-4A90-A71B-C768BC416566}" type="datetime1">
              <a:rPr lang="en-US" smtClean="0">
                <a:solidFill>
                  <a:srgbClr val="000000">
                    <a:tint val="75000"/>
                  </a:srgbClr>
                </a:solidFill>
              </a:rPr>
              <a:t>9/14/2016</a:t>
            </a:fld>
            <a:endParaRPr lang="en-US">
              <a:solidFill>
                <a:srgbClr val="000000">
                  <a:tint val="75000"/>
                </a:srgbClr>
              </a:solidFill>
            </a:endParaRPr>
          </a:p>
        </p:txBody>
      </p:sp>
    </p:spTree>
    <p:extLst>
      <p:ext uri="{BB962C8B-B14F-4D97-AF65-F5344CB8AC3E}">
        <p14:creationId xmlns:p14="http://schemas.microsoft.com/office/powerpoint/2010/main" val="246920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1E1AB-7B31-4D7D-91DA-40F1E3DDE310}" type="datetime1">
              <a:rPr lang="en-US" smtClean="0"/>
              <a:t>9/14/2016</a:t>
            </a:fld>
            <a:endParaRPr lang="en-US"/>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4F38E-A427-4A90-A71B-C768BC416566}" type="datetime1">
              <a:rPr lang="en-US" smtClean="0">
                <a:solidFill>
                  <a:srgbClr val="000000">
                    <a:tint val="75000"/>
                  </a:srgbClr>
                </a:solidFill>
              </a:rPr>
              <a:t>9/14/2016</a:t>
            </a:fld>
            <a:endParaRPr lang="en-US">
              <a:solidFill>
                <a:srgbClr val="000000">
                  <a:tint val="75000"/>
                </a:srgbClr>
              </a:solidFill>
            </a:endParaRPr>
          </a:p>
        </p:txBody>
      </p:sp>
    </p:spTree>
    <p:extLst>
      <p:ext uri="{BB962C8B-B14F-4D97-AF65-F5344CB8AC3E}">
        <p14:creationId xmlns:p14="http://schemas.microsoft.com/office/powerpoint/2010/main" val="264791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7E0791-6F8F-453A-AD1B-D7ED0DF13984}" type="datetime1">
              <a:rPr lang="en-US" smtClean="0"/>
              <a:t>9/14/2016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211729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809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0B9E5-5B03-4635-9351-F18FF8BE7480}" type="datetime1">
              <a:rPr lang="en-US" smtClean="0">
                <a:solidFill>
                  <a:srgbClr val="000000">
                    <a:tint val="75000"/>
                  </a:srgbClr>
                </a:solidFill>
              </a:rPr>
              <a:t>9/14/2016</a:t>
            </a:fld>
            <a:endParaRPr lang="en-US">
              <a:solidFill>
                <a:srgbClr val="000000">
                  <a:tint val="75000"/>
                </a:srgbClr>
              </a:solidFill>
            </a:endParaRPr>
          </a:p>
        </p:txBody>
      </p:sp>
    </p:spTree>
    <p:extLst>
      <p:ext uri="{BB962C8B-B14F-4D97-AF65-F5344CB8AC3E}">
        <p14:creationId xmlns:p14="http://schemas.microsoft.com/office/powerpoint/2010/main" val="313604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15000" y="6246358"/>
            <a:ext cx="2057400" cy="365125"/>
          </a:xfrm>
          <a:prstGeom prst="rect">
            <a:avLst/>
          </a:prstGeom>
        </p:spPr>
        <p:txBody>
          <a:bodyPr/>
          <a:lstStyle/>
          <a:p>
            <a:fld id="{D677260B-DDFF-4484-9F2F-429AD11750B5}" type="datetime1">
              <a:rPr lang="en-US" smtClean="0"/>
              <a:t>9/14/2016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774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6B709-D39F-4184-A1CC-EA2C210CA1CB}" type="datetime1">
              <a:rPr lang="en-US" smtClean="0"/>
              <a:t>9/14/2016</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48" r:id="rId3"/>
    <p:sldLayoutId id="2147484304" r:id="rId4"/>
    <p:sldLayoutId id="2147484323" r:id="rId5"/>
    <p:sldLayoutId id="2147484324" r:id="rId6"/>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9" r:id="rId3"/>
    <p:sldLayoutId id="2147484281" r:id="rId4"/>
    <p:sldLayoutId id="2147484325" r:id="rId5"/>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dsc.soic.indiana.edu/publications/HPCBigDataConvergence.pdf" TargetMode="External"/><Relationship Id="rId2" Type="http://schemas.openxmlformats.org/officeDocument/2006/relationships/hyperlink" Target="http://hpc-abds.org/kaleidoscope/" TargetMode="External"/><Relationship Id="rId1" Type="http://schemas.openxmlformats.org/officeDocument/2006/relationships/slideLayout" Target="../slideLayouts/slideLayout2.xml"/><Relationship Id="rId4" Type="http://schemas.openxmlformats.org/officeDocument/2006/relationships/hyperlink" Target="https://www.researchgate.net/project/SPIDAL-CIF21-DIBBs-Middleware-and-High-Performance-Analytics-Libraries-for-Scalable-Data-Scienc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7" name="Rectangle 6"/>
          <p:cNvSpPr/>
          <p:nvPr/>
        </p:nvSpPr>
        <p:spPr>
          <a:xfrm>
            <a:off x="0" y="1447954"/>
            <a:ext cx="9144000" cy="4622804"/>
          </a:xfrm>
          <a:prstGeom prst="rect">
            <a:avLst/>
          </a:prstGeom>
        </p:spPr>
        <p:txBody>
          <a:bodyPr wrap="square">
            <a:spAutoFit/>
          </a:bodyPr>
          <a:lstStyle/>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Data-Intensive Science and Technologies Workshop</a:t>
            </a:r>
            <a:br>
              <a:rPr lang="en-US" b="1" i="0" dirty="0">
                <a:solidFill>
                  <a:prstClr val="black"/>
                </a:solidFill>
                <a:latin typeface="Arial"/>
                <a:cs typeface="Times New Roman" pitchFamily="18" charset="0"/>
              </a:rPr>
            </a:br>
            <a:r>
              <a:rPr lang="en-US" sz="1600" i="0" dirty="0">
                <a:solidFill>
                  <a:prstClr val="black"/>
                </a:solidFill>
                <a:latin typeface="Arial"/>
                <a:cs typeface="Times New Roman" pitchFamily="18" charset="0"/>
              </a:rPr>
              <a:t>http://www.stfc.ac.uk/news-events-and-publications/events/stfc-events/data-intensive-workshop/</a:t>
            </a:r>
            <a:br>
              <a:rPr lang="en-US" sz="1600" i="0" dirty="0">
                <a:solidFill>
                  <a:prstClr val="black"/>
                </a:solidFill>
                <a:latin typeface="Arial"/>
                <a:cs typeface="Times New Roman" pitchFamily="18" charset="0"/>
              </a:rPr>
            </a:br>
            <a:br>
              <a:rPr lang="en-US" b="1" i="0" dirty="0">
                <a:solidFill>
                  <a:prstClr val="black"/>
                </a:solidFill>
                <a:latin typeface="Arial"/>
                <a:cs typeface="Times New Roman" pitchFamily="18" charset="0"/>
              </a:rPr>
            </a:br>
            <a:br>
              <a:rPr lang="en-US" b="1" i="0" dirty="0">
                <a:solidFill>
                  <a:prstClr val="black"/>
                </a:solidFill>
                <a:latin typeface="Arial"/>
                <a:cs typeface="Times New Roman" pitchFamily="18" charset="0"/>
              </a:rPr>
            </a:br>
            <a:endParaRPr lang="en-US" b="1" i="0" dirty="0">
              <a:solidFill>
                <a:prstClr val="black"/>
              </a:solidFill>
              <a:latin typeface="Arial"/>
              <a:cs typeface="Times New Roman" pitchFamily="18" charset="0"/>
            </a:endParaRPr>
          </a:p>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RAL UK</a:t>
            </a:r>
          </a:p>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Geoffrey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Fox</a:t>
            </a:r>
            <a:r>
              <a:rPr kumimoji="0" lang="en-US" sz="2400" b="1" i="0" u="none" strike="noStrike" kern="1200" cap="none" spc="0" normalizeH="0" noProof="0" dirty="0">
                <a:ln>
                  <a:noFill/>
                </a:ln>
                <a:solidFill>
                  <a:prstClr val="black"/>
                </a:solidFill>
                <a:effectLst/>
                <a:uLnTx/>
                <a:uFillTx/>
                <a:latin typeface="Arial"/>
                <a:cs typeface="Times New Roman" pitchFamily="18" charset="0"/>
              </a:rPr>
              <a:t>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September 14, 2016</a:t>
            </a:r>
            <a:endParaRPr lang="en-US" i="0" dirty="0">
              <a:solidFill>
                <a:prstClr val="black"/>
              </a:solidFill>
              <a:latin typeface="Arial"/>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2" name="Title 1"/>
          <p:cNvSpPr>
            <a:spLocks noGrp="1"/>
          </p:cNvSpPr>
          <p:nvPr>
            <p:ph type="title" idx="4294967295"/>
          </p:nvPr>
        </p:nvSpPr>
        <p:spPr>
          <a:xfrm>
            <a:off x="11752" y="751597"/>
            <a:ext cx="9144000" cy="715973"/>
          </a:xfrm>
        </p:spPr>
        <p:txBody>
          <a:bodyPr/>
          <a:lstStyle/>
          <a:p>
            <a:pPr algn="ctr"/>
            <a:r>
              <a:rPr lang="en-US" dirty="0"/>
              <a:t>Big Data and Simulations: HPC and Clouds</a:t>
            </a:r>
            <a:endParaRPr lang="en-US" sz="3600" dirty="0"/>
          </a:p>
        </p:txBody>
      </p:sp>
      <p:sp>
        <p:nvSpPr>
          <p:cNvPr id="8" name="Subtitle 2"/>
          <p:cNvSpPr txBox="1">
            <a:spLocks/>
          </p:cNvSpPr>
          <p:nvPr/>
        </p:nvSpPr>
        <p:spPr>
          <a:xfrm>
            <a:off x="10998" y="21336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pic>
        <p:nvPicPr>
          <p:cNvPr id="1026" name="Picture 2" descr="Image"/>
          <p:cNvPicPr>
            <a:picLocks noChangeAspect="1" noChangeArrowheads="1"/>
          </p:cNvPicPr>
          <p:nvPr/>
        </p:nvPicPr>
        <p:blipFill rotWithShape="1">
          <a:blip r:embed="rId7">
            <a:extLst>
              <a:ext uri="{28A0092B-C50C-407E-A947-70E740481C1C}">
                <a14:useLocalDpi xmlns:a14="http://schemas.microsoft.com/office/drawing/2010/main" val="0"/>
              </a:ext>
            </a:extLst>
          </a:blip>
          <a:srcRect t="11242"/>
          <a:stretch/>
        </p:blipFill>
        <p:spPr bwMode="auto">
          <a:xfrm>
            <a:off x="3124200" y="2258108"/>
            <a:ext cx="3228975" cy="79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14400"/>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EE7F28-E22A-4DFC-B531-C82514CC2AA7}" type="datetime1">
              <a:rPr kumimoji="0" lang="en-US" sz="1800" b="0" i="0" u="none" strike="noStrike" kern="0" cap="none" spc="0" normalizeH="0" baseline="0" noProof="0" smtClean="0">
                <a:ln>
                  <a:noFill/>
                </a:ln>
                <a:solidFill>
                  <a:srgbClr val="000000">
                    <a:tint val="75000"/>
                  </a:srgbClr>
                </a:solidFill>
                <a:effectLst/>
                <a:uLnTx/>
                <a:uFillTx/>
              </a:rPr>
              <a:t>9/14/2016</a:t>
            </a:fld>
            <a:endParaRPr kumimoji="0" lang="en-US" sz="1800" b="0" i="0" u="none" strike="noStrike" kern="0" cap="none" spc="0" normalizeH="0" baseline="0" noProof="0" dirty="0">
              <a:ln>
                <a:noFill/>
              </a:ln>
              <a:solidFill>
                <a:srgbClr val="000000">
                  <a:tint val="75000"/>
                </a:srgbClr>
              </a:solidFill>
              <a:effectLst/>
              <a:uLnTx/>
              <a:uFillTx/>
            </a:endParaRP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11</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83B00048-A6E6-4D54-A8D6-B6C8BE215A83}" type="datetime1">
              <a:rPr lang="en-US" smtClean="0">
                <a:solidFill>
                  <a:srgbClr val="000000">
                    <a:tint val="75000"/>
                  </a:srgbClr>
                </a:solidFill>
              </a:rPr>
              <a:t>9/14/2016</a:t>
            </a:fld>
            <a:endParaRPr lang="en-US" dirty="0">
              <a:solidFill>
                <a:srgbClr val="000000">
                  <a:tint val="75000"/>
                </a:srgbClr>
              </a:solidFill>
            </a:endParaRPr>
          </a:p>
        </p:txBody>
      </p:sp>
    </p:spTree>
    <p:extLst>
      <p:ext uri="{BB962C8B-B14F-4D97-AF65-F5344CB8AC3E}">
        <p14:creationId xmlns:p14="http://schemas.microsoft.com/office/powerpoint/2010/main" val="341056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12</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4CA9D0EA-5AB6-4EDD-BA1F-6BFE82306139}" type="datetime1">
              <a:rPr lang="en-US" smtClean="0">
                <a:solidFill>
                  <a:srgbClr val="000000">
                    <a:tint val="75000"/>
                  </a:srgbClr>
                </a:solidFill>
              </a:rPr>
              <a:t>9/14/2016</a:t>
            </a:fld>
            <a:endParaRPr lang="en-US">
              <a:solidFill>
                <a:srgbClr val="000000">
                  <a:tint val="75000"/>
                </a:srgbClr>
              </a:solidFill>
            </a:endParaRPr>
          </a:p>
        </p:txBody>
      </p:sp>
    </p:spTree>
    <p:extLst>
      <p:ext uri="{BB962C8B-B14F-4D97-AF65-F5344CB8AC3E}">
        <p14:creationId xmlns:p14="http://schemas.microsoft.com/office/powerpoint/2010/main" val="127110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6" name="Slide Number Placeholder 5"/>
          <p:cNvSpPr>
            <a:spLocks noGrp="1"/>
          </p:cNvSpPr>
          <p:nvPr>
            <p:ph type="sldNum" sz="quarter" idx="12"/>
          </p:nvPr>
        </p:nvSpPr>
        <p:spPr/>
        <p:txBody>
          <a:bodyPr/>
          <a:lstStyle/>
          <a:p>
            <a:fld id="{29CB78FB-1415-9B4D-996E-11F146E2B0ED}" type="slidenum">
              <a:rPr lang="en-US" smtClean="0"/>
              <a:t>13</a:t>
            </a:fld>
            <a:endParaRPr lang="en-US"/>
          </a:p>
        </p:txBody>
      </p:sp>
      <p:sp>
        <p:nvSpPr>
          <p:cNvPr id="5" name="Date Placeholder 4"/>
          <p:cNvSpPr>
            <a:spLocks noGrp="1"/>
          </p:cNvSpPr>
          <p:nvPr>
            <p:ph type="dt" sz="half" idx="2"/>
          </p:nvPr>
        </p:nvSpPr>
        <p:spPr/>
        <p:txBody>
          <a:bodyPr/>
          <a:lstStyle/>
          <a:p>
            <a:fld id="{E0CC5D60-BADB-4ED2-8B73-D55B1B880889}" type="datetime1">
              <a:rPr lang="en-US" smtClean="0"/>
              <a:t>9/14/2016</a:t>
            </a:fld>
            <a:endParaRPr lang="en-US"/>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14889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sp>
        <p:nvSpPr>
          <p:cNvPr id="4" name="Date Placeholder 3"/>
          <p:cNvSpPr>
            <a:spLocks noGrp="1"/>
          </p:cNvSpPr>
          <p:nvPr>
            <p:ph type="dt" sz="half" idx="2"/>
          </p:nvPr>
        </p:nvSpPr>
        <p:spPr/>
        <p:txBody>
          <a:bodyPr/>
          <a:lstStyle/>
          <a:p>
            <a:fld id="{8FEABB80-1373-4854-82E4-6392B8738E05}" type="datetime1">
              <a:rPr lang="en-US" smtClean="0"/>
              <a:t>9/14/2016</a:t>
            </a:fld>
            <a:endParaRPr lang="en-US"/>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245744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15</a:t>
            </a:fld>
            <a:endParaRPr lang="en-US"/>
          </a:p>
        </p:txBody>
      </p:sp>
      <p:sp>
        <p:nvSpPr>
          <p:cNvPr id="5" name="Date Placeholder 4"/>
          <p:cNvSpPr>
            <a:spLocks noGrp="1"/>
          </p:cNvSpPr>
          <p:nvPr>
            <p:ph type="dt" sz="half" idx="2"/>
          </p:nvPr>
        </p:nvSpPr>
        <p:spPr/>
        <p:txBody>
          <a:bodyPr/>
          <a:lstStyle/>
          <a:p>
            <a:fld id="{435E3CA2-B072-4E69-9588-998F93905AC7}" type="datetime1">
              <a:rPr lang="en-US" smtClean="0"/>
              <a:t>9/14/2016</a:t>
            </a:fld>
            <a:endParaRPr lang="en-US"/>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78015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1CBA200-7F0D-4730-B08A-A7B8FD675CB4}" type="datetime1">
              <a:rPr kumimoji="0" lang="en-US" sz="1800" b="0" i="0" u="none" strike="noStrike" kern="0" cap="none" spc="0" normalizeH="0" baseline="0" noProof="0" smtClean="0">
                <a:ln>
                  <a:noFill/>
                </a:ln>
                <a:solidFill>
                  <a:sysClr val="windowText" lastClr="000000"/>
                </a:solidFill>
                <a:effectLst/>
                <a:uLnTx/>
                <a:uFillTx/>
              </a:rPr>
              <a:t>9/14/2016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939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685800"/>
          </a:xfrm>
        </p:spPr>
        <p:txBody>
          <a:bodyPr/>
          <a:lstStyle/>
          <a:p>
            <a:r>
              <a:rPr lang="en-US" dirty="0"/>
              <a:t>Classifying Use Cases</a:t>
            </a:r>
          </a:p>
        </p:txBody>
      </p:sp>
      <p:sp>
        <p:nvSpPr>
          <p:cNvPr id="3" name="Content Placeholder 2"/>
          <p:cNvSpPr>
            <a:spLocks noGrp="1"/>
          </p:cNvSpPr>
          <p:nvPr>
            <p:ph idx="1"/>
          </p:nvPr>
        </p:nvSpPr>
        <p:spPr>
          <a:xfrm>
            <a:off x="0" y="609600"/>
            <a:ext cx="9115779" cy="4038600"/>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sz="half" idx="2"/>
          </p:nvPr>
        </p:nvSpPr>
        <p:spPr/>
        <p:txBody>
          <a:bodyPr/>
          <a:lstStyle/>
          <a:p>
            <a:fld id="{CC73F538-E64F-4C6C-8F56-4BA6A2B151A4}" type="datetime1">
              <a:rPr lang="en-US" smtClean="0"/>
              <a:t>9/14/2016</a:t>
            </a:fld>
            <a:endParaRPr lang="en-US"/>
          </a:p>
        </p:txBody>
      </p:sp>
    </p:spTree>
    <p:extLst>
      <p:ext uri="{BB962C8B-B14F-4D97-AF65-F5344CB8AC3E}">
        <p14:creationId xmlns:p14="http://schemas.microsoft.com/office/powerpoint/2010/main" val="261158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3" name="Date Placeholder 2"/>
          <p:cNvSpPr>
            <a:spLocks noGrp="1"/>
          </p:cNvSpPr>
          <p:nvPr>
            <p:ph type="dt" sz="half" idx="2"/>
          </p:nvPr>
        </p:nvSpPr>
        <p:spPr/>
        <p:txBody>
          <a:bodyPr/>
          <a:lstStyle/>
          <a:p>
            <a:fld id="{7EECCE6A-61AD-4A47-B00A-CA007394974B}" type="datetime1">
              <a:rPr lang="en-US" smtClean="0">
                <a:solidFill>
                  <a:srgbClr val="000000">
                    <a:tint val="75000"/>
                  </a:srgbClr>
                </a:solidFill>
              </a:rPr>
              <a:t>9/14/2016</a:t>
            </a:fld>
            <a:endParaRPr lang="en-US">
              <a:solidFill>
                <a:srgbClr val="000000">
                  <a:tint val="75000"/>
                </a:srgbClr>
              </a:solidFill>
            </a:endParaRP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fld id="{545EE09F-E47E-42A4-A89A-5DFE23F24105}" type="datetime1">
              <a:rPr lang="en-US" smtClean="0">
                <a:solidFill>
                  <a:srgbClr val="000000">
                    <a:tint val="75000"/>
                  </a:srgbClr>
                </a:solidFill>
              </a:rPr>
              <a:t>9/14/2016</a:t>
            </a:fld>
            <a:endParaRPr lang="en-US">
              <a:solidFill>
                <a:srgbClr val="000000">
                  <a:tint val="75000"/>
                </a:srgbClr>
              </a:solidFill>
            </a:endParaRPr>
          </a:p>
        </p:txBody>
      </p:sp>
    </p:spTree>
    <p:extLst>
      <p:ext uri="{BB962C8B-B14F-4D97-AF65-F5344CB8AC3E}">
        <p14:creationId xmlns:p14="http://schemas.microsoft.com/office/powerpoint/2010/main" val="240811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US" dirty="0"/>
              <a:t>Abstract I</a:t>
            </a:r>
          </a:p>
        </p:txBody>
      </p:sp>
      <p:sp>
        <p:nvSpPr>
          <p:cNvPr id="3" name="Content Placeholder 2"/>
          <p:cNvSpPr>
            <a:spLocks noGrp="1"/>
          </p:cNvSpPr>
          <p:nvPr>
            <p:ph idx="1"/>
          </p:nvPr>
        </p:nvSpPr>
        <p:spPr>
          <a:xfrm>
            <a:off x="0" y="580176"/>
            <a:ext cx="9144000" cy="5181600"/>
          </a:xfrm>
        </p:spPr>
        <p:txBody>
          <a:bodyPr/>
          <a:lstStyle/>
          <a:p>
            <a:r>
              <a:rPr lang="en-US" sz="2400" dirty="0"/>
              <a:t>We review several questions at the intersection of Big Data, Big Simulations, Clouds and HPC. We base analysis on an analysis of many big data and simulation problems and a set of properties -- the Big Data Ogres  -- characterizing them. We consider broad topics:</a:t>
            </a:r>
          </a:p>
          <a:p>
            <a:pPr lvl="1"/>
            <a:r>
              <a:rPr lang="en-US" sz="2400" dirty="0"/>
              <a:t>What are the application and user requirements? </a:t>
            </a:r>
          </a:p>
          <a:p>
            <a:pPr lvl="1"/>
            <a:r>
              <a:rPr lang="en-US" sz="2400" dirty="0"/>
              <a:t>e.g. is the data streaming, how similar are commercial and scientific requirements? </a:t>
            </a:r>
          </a:p>
          <a:p>
            <a:pPr lvl="1"/>
            <a:r>
              <a:rPr lang="en-US" sz="2400" dirty="0"/>
              <a:t>What is execution structure of problems? </a:t>
            </a:r>
          </a:p>
          <a:p>
            <a:pPr lvl="1"/>
            <a:r>
              <a:rPr lang="en-US" sz="2400" dirty="0"/>
              <a:t>e.g. is it dataflow or more like MPI? </a:t>
            </a:r>
          </a:p>
          <a:p>
            <a:pPr lvl="1"/>
            <a:r>
              <a:rPr lang="en-US" sz="2400" dirty="0"/>
              <a:t>Should we use threads or processes? </a:t>
            </a:r>
          </a:p>
          <a:p>
            <a:pPr lvl="1"/>
            <a:r>
              <a:rPr lang="en-US" sz="2400" dirty="0"/>
              <a:t>Is execution pleasingly parallel? </a:t>
            </a:r>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fld id="{72454289-32E4-4122-A649-238B001074C7}" type="datetime1">
              <a:rPr lang="en-US" smtClean="0"/>
              <a:t>9/14/2016</a:t>
            </a:fld>
            <a:endParaRPr lang="en-US"/>
          </a:p>
        </p:txBody>
      </p:sp>
    </p:spTree>
    <p:extLst>
      <p:ext uri="{BB962C8B-B14F-4D97-AF65-F5344CB8AC3E}">
        <p14:creationId xmlns:p14="http://schemas.microsoft.com/office/powerpoint/2010/main" val="182837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39646" cy="703217"/>
          </a:xfrm>
        </p:spPr>
        <p:txBody>
          <a:bodyPr/>
          <a:lstStyle/>
          <a:p>
            <a:r>
              <a:rPr lang="en-US" dirty="0"/>
              <a:t>Examples in Problem Architecture View PA</a:t>
            </a:r>
          </a:p>
        </p:txBody>
      </p:sp>
      <p:sp>
        <p:nvSpPr>
          <p:cNvPr id="3" name="Content Placeholder 2"/>
          <p:cNvSpPr>
            <a:spLocks noGrp="1"/>
          </p:cNvSpPr>
          <p:nvPr>
            <p:ph idx="1"/>
          </p:nvPr>
        </p:nvSpPr>
        <p:spPr>
          <a:xfrm>
            <a:off x="0" y="533400"/>
            <a:ext cx="9139646" cy="5638800"/>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sz="half" idx="2"/>
          </p:nvPr>
        </p:nvSpPr>
        <p:spPr/>
        <p:txBody>
          <a:bodyPr/>
          <a:lstStyle/>
          <a:p>
            <a:fld id="{64876AB3-217D-4441-8F13-54F3F9CBDE3C}" type="datetime1">
              <a:rPr lang="en-US" smtClean="0"/>
              <a:t>9/14/2016</a:t>
            </a:fld>
            <a:endParaRPr lang="en-US"/>
          </a:p>
        </p:txBody>
      </p:sp>
    </p:spTree>
    <p:extLst>
      <p:ext uri="{BB962C8B-B14F-4D97-AF65-F5344CB8AC3E}">
        <p14:creationId xmlns:p14="http://schemas.microsoft.com/office/powerpoint/2010/main" val="278730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21</a:t>
            </a:fld>
            <a:endParaRPr lang="en-US" dirty="0">
              <a:solidFill>
                <a:prstClr val="black"/>
              </a:solidFill>
            </a:endParaRPr>
          </a:p>
        </p:txBody>
      </p:sp>
      <p:sp>
        <p:nvSpPr>
          <p:cNvPr id="2" name="Date Placeholder 1"/>
          <p:cNvSpPr>
            <a:spLocks noGrp="1"/>
          </p:cNvSpPr>
          <p:nvPr>
            <p:ph type="dt" sz="half" idx="2"/>
          </p:nvPr>
        </p:nvSpPr>
        <p:spPr/>
        <p:txBody>
          <a:bodyPr/>
          <a:lstStyle/>
          <a:p>
            <a:fld id="{A3056864-BE72-4BC7-AE75-D7BF05B4BB44}" type="datetime1">
              <a:rPr lang="en-US" smtClean="0">
                <a:solidFill>
                  <a:srgbClr val="000000">
                    <a:tint val="75000"/>
                  </a:srgbClr>
                </a:solidFill>
              </a:rPr>
              <a:t>9/14/2016</a:t>
            </a:fld>
            <a:endParaRPr lang="en-US">
              <a:solidFill>
                <a:srgbClr val="000000">
                  <a:tint val="75000"/>
                </a:srgbClr>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Examples in Execution View EV</a:t>
            </a:r>
          </a:p>
        </p:txBody>
      </p:sp>
      <p:sp>
        <p:nvSpPr>
          <p:cNvPr id="3" name="Content Placeholder 2"/>
          <p:cNvSpPr>
            <a:spLocks noGrp="1"/>
          </p:cNvSpPr>
          <p:nvPr>
            <p:ph idx="1"/>
          </p:nvPr>
        </p:nvSpPr>
        <p:spPr>
          <a:xfrm>
            <a:off x="0" y="685800"/>
            <a:ext cx="9144000" cy="5181600"/>
          </a:xfrm>
        </p:spPr>
        <p:txBody>
          <a:bodyPr/>
          <a:lstStyle/>
          <a:p>
            <a:r>
              <a:rPr lang="en-US" dirty="0"/>
              <a:t>The Execution view is a mix of facets describing either data or model; PA was largely the overall </a:t>
            </a:r>
            <a:r>
              <a:rPr lang="en-US" dirty="0" err="1"/>
              <a:t>Data+Model</a:t>
            </a:r>
            <a:endParaRPr lang="en-US" dirty="0"/>
          </a:p>
          <a:p>
            <a:r>
              <a:rPr lang="en-US" b="1" dirty="0"/>
              <a:t>EV-M14 is Complexity of model </a:t>
            </a:r>
            <a:r>
              <a:rPr lang="en-US" dirty="0"/>
              <a:t>(O(N</a:t>
            </a:r>
            <a:r>
              <a:rPr lang="en-US" baseline="30000" dirty="0"/>
              <a:t>2</a:t>
            </a:r>
            <a:r>
              <a:rPr lang="en-US" dirty="0"/>
              <a:t>) for N points) seen in </a:t>
            </a:r>
            <a:r>
              <a:rPr lang="en-US" b="1" dirty="0"/>
              <a:t>the non-metric space models EV-M13</a:t>
            </a:r>
            <a:r>
              <a:rPr lang="en-US" dirty="0"/>
              <a:t> such as one gets with DNA sequences.</a:t>
            </a:r>
          </a:p>
          <a:p>
            <a:r>
              <a:rPr lang="en-US" b="1" dirty="0"/>
              <a:t>EV-M11</a:t>
            </a:r>
            <a:r>
              <a:rPr lang="en-US" dirty="0"/>
              <a:t> describes i</a:t>
            </a:r>
            <a:r>
              <a:rPr lang="en-US" b="1" dirty="0"/>
              <a:t>terative structure </a:t>
            </a:r>
            <a:r>
              <a:rPr lang="en-US" dirty="0"/>
              <a:t>distinguishing Spark, </a:t>
            </a:r>
            <a:r>
              <a:rPr lang="en-US" dirty="0" err="1"/>
              <a:t>Flink</a:t>
            </a:r>
            <a:r>
              <a:rPr lang="en-US" dirty="0"/>
              <a:t>, and Harp from the original Hadoop. </a:t>
            </a:r>
          </a:p>
          <a:p>
            <a:r>
              <a:rPr lang="en-US" dirty="0"/>
              <a:t>The facet</a:t>
            </a:r>
            <a:r>
              <a:rPr lang="en-US" b="1" dirty="0"/>
              <a:t> EV-M8 </a:t>
            </a:r>
            <a:r>
              <a:rPr lang="en-US" dirty="0"/>
              <a:t>describes the </a:t>
            </a:r>
            <a:r>
              <a:rPr lang="en-US" b="1" dirty="0"/>
              <a:t>communication structure </a:t>
            </a:r>
            <a:r>
              <a:rPr lang="en-US" dirty="0"/>
              <a:t>which is a focus of our research as much data analytics relies on </a:t>
            </a:r>
            <a:r>
              <a:rPr lang="en-US" b="1" dirty="0"/>
              <a:t>collective communication </a:t>
            </a:r>
            <a:r>
              <a:rPr lang="en-US" dirty="0"/>
              <a:t>which is in principle understood but we find that significant new work is needed compared to basic HPC releases  which tend to address point to point communication. </a:t>
            </a:r>
          </a:p>
          <a:p>
            <a:r>
              <a:rPr lang="en-US" dirty="0"/>
              <a:t>The </a:t>
            </a:r>
            <a:r>
              <a:rPr lang="en-US" b="1" dirty="0"/>
              <a:t>model size EV-M4 </a:t>
            </a:r>
            <a:r>
              <a:rPr lang="en-US" dirty="0"/>
              <a:t>and </a:t>
            </a:r>
            <a:r>
              <a:rPr lang="en-US" b="1" dirty="0"/>
              <a:t>data volume EV-D4 </a:t>
            </a:r>
            <a:r>
              <a:rPr lang="en-US" dirty="0"/>
              <a:t>are important in describing the algorithm performance as just like in simulation problems, the </a:t>
            </a:r>
            <a:r>
              <a:rPr lang="en-US" b="1" dirty="0"/>
              <a:t>grain size </a:t>
            </a:r>
            <a:r>
              <a:rPr lang="en-US" dirty="0"/>
              <a:t>(the number of model parameters held in the unit – thread or process – of parallel computing) is a critical measure of performance.</a:t>
            </a:r>
            <a:br>
              <a:rPr lang="en-US" dirty="0"/>
            </a:b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22</a:t>
            </a:fld>
            <a:endParaRPr lang="en-US" dirty="0">
              <a:solidFill>
                <a:prstClr val="black"/>
              </a:solidFill>
            </a:endParaRPr>
          </a:p>
        </p:txBody>
      </p:sp>
      <p:sp>
        <p:nvSpPr>
          <p:cNvPr id="5" name="Date Placeholder 4"/>
          <p:cNvSpPr>
            <a:spLocks noGrp="1"/>
          </p:cNvSpPr>
          <p:nvPr>
            <p:ph type="dt" sz="half" idx="2"/>
          </p:nvPr>
        </p:nvSpPr>
        <p:spPr/>
        <p:txBody>
          <a:bodyPr/>
          <a:lstStyle/>
          <a:p>
            <a:fld id="{FD1A6BC0-337C-4615-B8C7-16A2AC870CD1}" type="datetime1">
              <a:rPr lang="en-US" smtClean="0"/>
              <a:t>9/14/2016</a:t>
            </a:fld>
            <a:endParaRPr lang="en-US"/>
          </a:p>
        </p:txBody>
      </p:sp>
    </p:spTree>
    <p:extLst>
      <p:ext uri="{BB962C8B-B14F-4D97-AF65-F5344CB8AC3E}">
        <p14:creationId xmlns:p14="http://schemas.microsoft.com/office/powerpoint/2010/main" val="408825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50" y="0"/>
            <a:ext cx="8382000" cy="685800"/>
          </a:xfrm>
        </p:spPr>
        <p:txBody>
          <a:bodyPr/>
          <a:lstStyle/>
          <a:p>
            <a:r>
              <a:rPr lang="en-US" dirty="0"/>
              <a:t>Examples in Data View DV</a:t>
            </a:r>
          </a:p>
        </p:txBody>
      </p:sp>
      <p:sp>
        <p:nvSpPr>
          <p:cNvPr id="3" name="Content Placeholder 2"/>
          <p:cNvSpPr>
            <a:spLocks noGrp="1"/>
          </p:cNvSpPr>
          <p:nvPr>
            <p:ph idx="1"/>
          </p:nvPr>
        </p:nvSpPr>
        <p:spPr>
          <a:xfrm>
            <a:off x="-4354" y="533400"/>
            <a:ext cx="9144000" cy="4038600"/>
          </a:xfrm>
        </p:spPr>
        <p:txBody>
          <a:bodyPr/>
          <a:lstStyle/>
          <a:p>
            <a:r>
              <a:rPr lang="en-US" sz="2400" dirty="0"/>
              <a:t>We can highlight </a:t>
            </a:r>
            <a:r>
              <a:rPr lang="en-US" sz="2400" b="1" dirty="0"/>
              <a:t>DV-5 streaming </a:t>
            </a:r>
            <a:r>
              <a:rPr lang="en-US" sz="2400" dirty="0"/>
              <a:t>where there is a lot of recent progress;</a:t>
            </a:r>
          </a:p>
          <a:p>
            <a:r>
              <a:rPr lang="en-US" sz="2400" b="1" dirty="0"/>
              <a:t>DV-9 </a:t>
            </a:r>
            <a:r>
              <a:rPr lang="en-US" sz="2400" dirty="0"/>
              <a:t>categorizes our Biomolecular simulation application with </a:t>
            </a:r>
            <a:r>
              <a:rPr lang="en-US" sz="2400" b="1" dirty="0"/>
              <a:t>data produced by an HPC simulation</a:t>
            </a:r>
          </a:p>
          <a:p>
            <a:r>
              <a:rPr lang="en-US" sz="2400" b="1" dirty="0"/>
              <a:t>DV-10</a:t>
            </a:r>
            <a:r>
              <a:rPr lang="en-US" sz="2400" dirty="0"/>
              <a:t> is </a:t>
            </a:r>
            <a:r>
              <a:rPr lang="en-US" sz="2400" b="1" dirty="0"/>
              <a:t>Geospatial Information Systems </a:t>
            </a:r>
            <a:r>
              <a:rPr lang="en-US" sz="2400" dirty="0"/>
              <a:t>covered by our spatial algorithms. </a:t>
            </a:r>
          </a:p>
          <a:p>
            <a:r>
              <a:rPr lang="en-US" sz="2400" b="1" dirty="0"/>
              <a:t>DV-7 provenance</a:t>
            </a:r>
            <a:r>
              <a:rPr lang="en-US" sz="2400" dirty="0"/>
              <a:t>, is an example of an important feature that we are not covering. </a:t>
            </a:r>
          </a:p>
          <a:p>
            <a:r>
              <a:rPr lang="en-US" sz="2400" dirty="0"/>
              <a:t>The </a:t>
            </a:r>
            <a:r>
              <a:rPr lang="en-US" sz="2400" b="1" dirty="0"/>
              <a:t>data storage </a:t>
            </a:r>
            <a:r>
              <a:rPr lang="en-US" sz="2400" dirty="0"/>
              <a:t>and </a:t>
            </a:r>
            <a:r>
              <a:rPr lang="en-US" sz="2400" b="1" dirty="0"/>
              <a:t>access</a:t>
            </a:r>
            <a:r>
              <a:rPr lang="en-US" sz="2400" dirty="0"/>
              <a:t> </a:t>
            </a:r>
            <a:r>
              <a:rPr lang="en-US" sz="2400" b="1" dirty="0"/>
              <a:t>DV-3 and D-4 </a:t>
            </a:r>
            <a:r>
              <a:rPr lang="en-US" sz="2400" dirty="0"/>
              <a:t>is covered in our pilot data work. </a:t>
            </a:r>
          </a:p>
          <a:p>
            <a:r>
              <a:rPr lang="en-US" sz="2400" dirty="0"/>
              <a:t>The </a:t>
            </a:r>
            <a:r>
              <a:rPr lang="en-US" sz="2400" b="1" dirty="0"/>
              <a:t>Internet of Things DV-8 </a:t>
            </a:r>
            <a:r>
              <a:rPr lang="en-US" sz="2400" dirty="0"/>
              <a:t>is not a focus of our project although our recent streaming work relates to this and our addition of HPC to Apache Heron and Storm is an example of the value of HPC-ABDS to </a:t>
            </a:r>
            <a:r>
              <a:rPr lang="en-US" sz="2400" dirty="0" err="1"/>
              <a:t>IoT</a:t>
            </a:r>
            <a:r>
              <a:rPr lang="en-US" sz="2400" dirty="0"/>
              <a:t>.</a:t>
            </a:r>
          </a:p>
          <a:p>
            <a:br>
              <a:rPr lang="en-US" sz="2400" dirty="0"/>
            </a:b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sz="half" idx="2"/>
          </p:nvPr>
        </p:nvSpPr>
        <p:spPr/>
        <p:txBody>
          <a:bodyPr/>
          <a:lstStyle/>
          <a:p>
            <a:fld id="{3FD929B5-E446-44F8-9740-B3707C71C3B0}" type="datetime1">
              <a:rPr lang="en-US" smtClean="0"/>
              <a:t>9/14/2016</a:t>
            </a:fld>
            <a:endParaRPr lang="en-US"/>
          </a:p>
        </p:txBody>
      </p:sp>
    </p:spTree>
    <p:extLst>
      <p:ext uri="{BB962C8B-B14F-4D97-AF65-F5344CB8AC3E}">
        <p14:creationId xmlns:p14="http://schemas.microsoft.com/office/powerpoint/2010/main" val="2861823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382000" cy="685800"/>
          </a:xfrm>
        </p:spPr>
        <p:txBody>
          <a:bodyPr/>
          <a:lstStyle/>
          <a:p>
            <a:r>
              <a:rPr lang="en-US" dirty="0"/>
              <a:t>Examples in Processing View PV</a:t>
            </a:r>
          </a:p>
        </p:txBody>
      </p:sp>
      <p:sp>
        <p:nvSpPr>
          <p:cNvPr id="3" name="Content Placeholder 2"/>
          <p:cNvSpPr>
            <a:spLocks noGrp="1"/>
          </p:cNvSpPr>
          <p:nvPr>
            <p:ph idx="1"/>
          </p:nvPr>
        </p:nvSpPr>
        <p:spPr>
          <a:xfrm>
            <a:off x="32068" y="716280"/>
            <a:ext cx="9111932" cy="4038600"/>
          </a:xfrm>
        </p:spPr>
        <p:txBody>
          <a:bodyPr/>
          <a:lstStyle/>
          <a:p>
            <a:r>
              <a:rPr lang="en-US" dirty="0"/>
              <a:t>The </a:t>
            </a:r>
            <a:r>
              <a:rPr lang="en-US" b="1" dirty="0"/>
              <a:t>Processing view PV </a:t>
            </a:r>
            <a:r>
              <a:rPr lang="en-US" dirty="0"/>
              <a:t>characterizes </a:t>
            </a:r>
            <a:r>
              <a:rPr lang="en-US" b="1" dirty="0"/>
              <a:t>algorithms</a:t>
            </a:r>
            <a:r>
              <a:rPr lang="en-US" dirty="0"/>
              <a:t> and </a:t>
            </a:r>
            <a:r>
              <a:rPr lang="en-US" b="1" dirty="0"/>
              <a:t>is only Model </a:t>
            </a:r>
            <a:r>
              <a:rPr lang="en-US" dirty="0"/>
              <a:t>(no Data features)</a:t>
            </a:r>
            <a:r>
              <a:rPr lang="en-US" b="1" dirty="0"/>
              <a:t> </a:t>
            </a:r>
            <a:r>
              <a:rPr lang="en-US" dirty="0"/>
              <a:t>but covers both </a:t>
            </a:r>
            <a:r>
              <a:rPr lang="en-US" b="1" dirty="0"/>
              <a:t>Big data </a:t>
            </a:r>
            <a:r>
              <a:rPr lang="en-US" dirty="0"/>
              <a:t>and </a:t>
            </a:r>
            <a:r>
              <a:rPr lang="en-US" b="1" dirty="0"/>
              <a:t>Simulation </a:t>
            </a:r>
            <a:r>
              <a:rPr lang="en-US" dirty="0"/>
              <a:t>use cases.</a:t>
            </a:r>
          </a:p>
          <a:p>
            <a:r>
              <a:rPr lang="en-US" b="1" dirty="0"/>
              <a:t>Graph PV-M13 </a:t>
            </a:r>
            <a:r>
              <a:rPr lang="en-US" dirty="0"/>
              <a:t>and </a:t>
            </a:r>
            <a:r>
              <a:rPr lang="en-US" b="1" dirty="0"/>
              <a:t>Visualization PV-M14 </a:t>
            </a:r>
            <a:r>
              <a:rPr lang="en-US" dirty="0"/>
              <a:t>covered in SPIDAL. </a:t>
            </a:r>
          </a:p>
          <a:p>
            <a:r>
              <a:rPr lang="en-US" b="1" dirty="0"/>
              <a:t>PV-M15 </a:t>
            </a:r>
            <a:r>
              <a:rPr lang="en-US" dirty="0"/>
              <a:t>directly describes SPIDAL which is a library of core and other analytics. </a:t>
            </a:r>
          </a:p>
          <a:p>
            <a:r>
              <a:rPr lang="en-US" dirty="0"/>
              <a:t>This project covers many aspects of </a:t>
            </a:r>
            <a:r>
              <a:rPr lang="en-US" b="1" dirty="0"/>
              <a:t>PV-M4 to PV-M11 </a:t>
            </a:r>
            <a:r>
              <a:rPr lang="en-US" dirty="0"/>
              <a:t>as these characterize the SPIDAL algorithms (such as optimization, learning, classification). </a:t>
            </a:r>
          </a:p>
          <a:p>
            <a:pPr lvl="1"/>
            <a:r>
              <a:rPr lang="en-US" dirty="0"/>
              <a:t>We are of course NOT addressing</a:t>
            </a:r>
            <a:r>
              <a:rPr lang="en-US" b="1" dirty="0"/>
              <a:t> PV-M16 to PV-M22 </a:t>
            </a:r>
            <a:r>
              <a:rPr lang="en-US" dirty="0"/>
              <a:t>which are </a:t>
            </a:r>
            <a:r>
              <a:rPr lang="en-US" b="1" dirty="0"/>
              <a:t>simulation</a:t>
            </a:r>
            <a:r>
              <a:rPr lang="en-US" dirty="0"/>
              <a:t> algorithm characteristics and not applicable to data analytics. </a:t>
            </a:r>
          </a:p>
          <a:p>
            <a:r>
              <a:rPr lang="en-US" dirty="0"/>
              <a:t>Our work largely addresses </a:t>
            </a:r>
            <a:r>
              <a:rPr lang="en-US" b="1" dirty="0"/>
              <a:t>Global Machine Learning PV-M3 </a:t>
            </a:r>
            <a:r>
              <a:rPr lang="en-US" dirty="0"/>
              <a:t>although some of our image analytics are </a:t>
            </a:r>
            <a:r>
              <a:rPr lang="en-US" b="1" dirty="0"/>
              <a:t>local machine learning PV-M2 </a:t>
            </a:r>
            <a:r>
              <a:rPr lang="en-US" dirty="0"/>
              <a:t>with parallelism over images and not over the analytics. </a:t>
            </a:r>
          </a:p>
          <a:p>
            <a:r>
              <a:rPr lang="en-US" dirty="0"/>
              <a:t>Many of our SPIDAL algorithms have </a:t>
            </a:r>
            <a:r>
              <a:rPr lang="en-US" b="1" dirty="0"/>
              <a:t>linear algebra PV-M12 </a:t>
            </a:r>
            <a:r>
              <a:rPr lang="en-US" dirty="0"/>
              <a:t>at their core; one nice example is multi-dimensional scaling MDS which is based on matrix-matrix multiplication and conjugate gradient.</a:t>
            </a:r>
          </a:p>
          <a:p>
            <a:br>
              <a:rPr lang="en-US" dirty="0"/>
            </a:b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sz="half" idx="2"/>
          </p:nvPr>
        </p:nvSpPr>
        <p:spPr/>
        <p:txBody>
          <a:bodyPr/>
          <a:lstStyle/>
          <a:p>
            <a:fld id="{17439725-838C-42EC-AC59-15969141FF4D}" type="datetime1">
              <a:rPr lang="en-US" smtClean="0"/>
              <a:t>9/14/2016</a:t>
            </a:fld>
            <a:endParaRPr lang="en-US"/>
          </a:p>
        </p:txBody>
      </p:sp>
    </p:spTree>
    <p:extLst>
      <p:ext uri="{BB962C8B-B14F-4D97-AF65-F5344CB8AC3E}">
        <p14:creationId xmlns:p14="http://schemas.microsoft.com/office/powerpoint/2010/main" val="307228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4" name="Date Placeholder 3"/>
          <p:cNvSpPr>
            <a:spLocks noGrp="1"/>
          </p:cNvSpPr>
          <p:nvPr>
            <p:ph type="dt" sz="half" idx="2"/>
          </p:nvPr>
        </p:nvSpPr>
        <p:spPr/>
        <p:txBody>
          <a:bodyPr/>
          <a:lstStyle/>
          <a:p>
            <a:fld id="{32A3AD08-B5B8-4F54-9B12-4D4EEC9D55EA}" type="datetime1">
              <a:rPr lang="en-US" smtClean="0">
                <a:solidFill>
                  <a:srgbClr val="000000">
                    <a:tint val="75000"/>
                  </a:srgbClr>
                </a:solidFill>
              </a:rPr>
              <a:t>9/14/2016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6128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Date Placeholder 1"/>
          <p:cNvSpPr>
            <a:spLocks noGrp="1"/>
          </p:cNvSpPr>
          <p:nvPr>
            <p:ph type="dt" sz="half" idx="2"/>
          </p:nvPr>
        </p:nvSpPr>
        <p:spPr/>
        <p:txBody>
          <a:bodyPr/>
          <a:lstStyle/>
          <a:p>
            <a:r>
              <a:rPr lang="en-US">
                <a:solidFill>
                  <a:srgbClr val="000000">
                    <a:tint val="75000"/>
                  </a:srgbClr>
                </a:solidFill>
              </a:rPr>
              <a:t>02/04/2016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9978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a:t>
            </a:r>
            <a:r>
              <a:rPr lang="en-US" sz="2200" b="1" dirty="0">
                <a:sym typeface="Symbol"/>
              </a:rPr>
              <a:t>underlying hardware</a:t>
            </a:r>
            <a:r>
              <a:rPr lang="en-US" sz="2200" dirty="0">
                <a:sym typeface="Symbol"/>
              </a:rPr>
              <a:t>: GPU v. Many-core (Xeon Phi)  v. Multi-core as these define how maps processed; they keep map-X structure fixed; maybe should change as ability to exploit vector or SIMD parallelism could be a model facet.</a:t>
            </a:r>
          </a:p>
        </p:txBody>
      </p:sp>
      <p:sp>
        <p:nvSpPr>
          <p:cNvPr id="4" name="Date Placeholder 3"/>
          <p:cNvSpPr>
            <a:spLocks noGrp="1"/>
          </p:cNvSpPr>
          <p:nvPr>
            <p:ph type="dt" sz="half" idx="2"/>
          </p:nvPr>
        </p:nvSpPr>
        <p:spPr/>
        <p:txBody>
          <a:bodyPr/>
          <a:lstStyle/>
          <a:p>
            <a:fld id="{2C57CDFB-3C5F-4791-8DC7-86F9D9E3E260}" type="datetime1">
              <a:rPr lang="en-US" smtClean="0">
                <a:solidFill>
                  <a:srgbClr val="000000">
                    <a:tint val="75000"/>
                  </a:srgbClr>
                </a:solidFill>
              </a:rPr>
              <a:t>9/14/2016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7797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III</a:t>
            </a:r>
          </a:p>
        </p:txBody>
      </p:sp>
      <p:sp>
        <p:nvSpPr>
          <p:cNvPr id="3" name="Content Placeholder 2"/>
          <p:cNvSpPr>
            <a:spLocks noGrp="1"/>
          </p:cNvSpPr>
          <p:nvPr>
            <p:ph idx="1"/>
          </p:nvPr>
        </p:nvSpPr>
        <p:spPr>
          <a:xfrm>
            <a:off x="-17352" y="540884"/>
            <a:ext cx="9144000" cy="5705474"/>
          </a:xfrm>
        </p:spPr>
        <p:txBody>
          <a:bodyPr>
            <a:normAutofit/>
          </a:bodyPr>
          <a:lstStyle/>
          <a:p>
            <a:r>
              <a:rPr lang="en-US" sz="2100" dirty="0">
                <a:sym typeface="Symbol"/>
              </a:rPr>
              <a:t>In image-based </a:t>
            </a:r>
            <a:r>
              <a:rPr lang="en-US" sz="2100" b="1" dirty="0">
                <a:sym typeface="Symbol"/>
              </a:rPr>
              <a:t>deep learning</a:t>
            </a:r>
            <a:r>
              <a:rPr lang="en-US" sz="2100" dirty="0">
                <a:sym typeface="Symbol"/>
              </a:rPr>
              <a:t>, neural network weights are block sparse (corresponding to links to pixel blocks) but can be formulated as full matrix operations on GPUs and MPI in blocks.</a:t>
            </a:r>
          </a:p>
          <a:p>
            <a:r>
              <a:rPr lang="en-US" sz="2100" dirty="0"/>
              <a:t>In </a:t>
            </a:r>
            <a:r>
              <a:rPr lang="en-US" sz="2100" b="1" dirty="0"/>
              <a:t>HPC benchmarking</a:t>
            </a:r>
            <a:r>
              <a:rPr lang="en-US" sz="2100" dirty="0"/>
              <a:t>, </a:t>
            </a:r>
            <a:r>
              <a:rPr lang="en-US" sz="2100" dirty="0" err="1"/>
              <a:t>Linpack</a:t>
            </a:r>
            <a:r>
              <a:rPr lang="en-US" sz="2100" dirty="0"/>
              <a:t> being challenged by a new sparse conjugate gradient benchmark </a:t>
            </a:r>
            <a:r>
              <a:rPr lang="en-US" sz="2100" b="1" dirty="0"/>
              <a:t>HPCG</a:t>
            </a:r>
            <a:r>
              <a:rPr lang="en-US" sz="2100" dirty="0"/>
              <a:t>, while I am diligently using </a:t>
            </a:r>
            <a:r>
              <a:rPr lang="en-US" sz="2100" b="1" dirty="0"/>
              <a:t>non- sparse conjugate gradient solvers </a:t>
            </a:r>
            <a:r>
              <a:rPr lang="en-US" sz="2100" dirty="0"/>
              <a:t>in clustering and Multi-dimensional scaling.</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r>
              <a:rPr lang="en-US" sz="2100" dirty="0"/>
              <a:t>Note parallel machine learning (GML not LML) ca</a:t>
            </a:r>
            <a:r>
              <a:rPr lang="en-US" sz="2100" b="1" dirty="0"/>
              <a:t>n benefit from HPC style interconnects </a:t>
            </a:r>
            <a:r>
              <a:rPr lang="en-US" sz="2100" dirty="0"/>
              <a:t>and </a:t>
            </a:r>
            <a:r>
              <a:rPr lang="en-US" sz="2100" b="1" dirty="0"/>
              <a:t>architectures </a:t>
            </a:r>
            <a:r>
              <a:rPr lang="en-US" sz="2100" dirty="0"/>
              <a:t>as seen in GPU-based deep learning </a:t>
            </a:r>
          </a:p>
          <a:p>
            <a:pPr lvl="1"/>
            <a:r>
              <a:rPr lang="en-US" sz="2100" dirty="0"/>
              <a:t>So commodity clouds not necessarily best</a:t>
            </a:r>
          </a:p>
          <a:p>
            <a:endParaRPr lang="en-US" sz="2100" dirty="0"/>
          </a:p>
        </p:txBody>
      </p:sp>
      <p:sp>
        <p:nvSpPr>
          <p:cNvPr id="4" name="Date Placeholder 3"/>
          <p:cNvSpPr>
            <a:spLocks noGrp="1"/>
          </p:cNvSpPr>
          <p:nvPr>
            <p:ph type="dt" sz="half" idx="2"/>
          </p:nvPr>
        </p:nvSpPr>
        <p:spPr/>
        <p:txBody>
          <a:bodyPr/>
          <a:lstStyle/>
          <a:p>
            <a:fld id="{A7C85C69-D65A-4527-A7A3-A92B00F8E1A0}" type="datetime1">
              <a:rPr lang="en-US" smtClean="0">
                <a:solidFill>
                  <a:srgbClr val="000000">
                    <a:tint val="75000"/>
                  </a:srgbClr>
                </a:solidFill>
              </a:rPr>
              <a:t>9/14/2016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0370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ctr"/>
            <a:r>
              <a:rPr lang="en-US" sz="3600" dirty="0"/>
              <a:t>Software Nexus</a:t>
            </a:r>
            <a:br>
              <a:rPr lang="en-US" dirty="0"/>
            </a:br>
            <a:br>
              <a:rPr lang="en-US" dirty="0"/>
            </a:br>
            <a:r>
              <a:rPr lang="en-US" sz="2800" dirty="0">
                <a:solidFill>
                  <a:schemeClr val="bg1">
                    <a:lumMod val="65000"/>
                  </a:schemeClr>
                </a:solidFill>
              </a:rPr>
              <a:t>Application Layer 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bg1">
                    <a:lumMod val="65000"/>
                  </a:schemeClr>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219200" y="4419600"/>
            <a:ext cx="6400800" cy="1066800"/>
          </a:xfrm>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Java Grande</a:t>
            </a:r>
          </a:p>
        </p:txBody>
      </p:sp>
      <p:sp>
        <p:nvSpPr>
          <p:cNvPr id="4" name="Date Placeholder 3"/>
          <p:cNvSpPr>
            <a:spLocks noGrp="1"/>
          </p:cNvSpPr>
          <p:nvPr>
            <p:ph type="dt" sz="half" idx="10"/>
          </p:nvPr>
        </p:nvSpPr>
        <p:spPr/>
        <p:txBody>
          <a:bodyPr/>
          <a:lstStyle/>
          <a:p>
            <a:fld id="{B418753E-209F-4BF4-8A7B-56F6E6D53C42}" type="datetime1">
              <a:rPr lang="en-US" smtClean="0"/>
              <a:t>9/14/2016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29</a:t>
            </a:fld>
            <a:endParaRPr lang="en-US"/>
          </a:p>
        </p:txBody>
      </p:sp>
    </p:spTree>
    <p:extLst>
      <p:ext uri="{BB962C8B-B14F-4D97-AF65-F5344CB8AC3E}">
        <p14:creationId xmlns:p14="http://schemas.microsoft.com/office/powerpoint/2010/main" val="345955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US" dirty="0"/>
              <a:t>Abstract II</a:t>
            </a:r>
          </a:p>
        </p:txBody>
      </p:sp>
      <p:sp>
        <p:nvSpPr>
          <p:cNvPr id="3" name="Content Placeholder 2"/>
          <p:cNvSpPr>
            <a:spLocks noGrp="1"/>
          </p:cNvSpPr>
          <p:nvPr>
            <p:ph idx="1"/>
          </p:nvPr>
        </p:nvSpPr>
        <p:spPr>
          <a:xfrm>
            <a:off x="0" y="580176"/>
            <a:ext cx="9144000" cy="5181600"/>
          </a:xfrm>
        </p:spPr>
        <p:txBody>
          <a:bodyPr/>
          <a:lstStyle/>
          <a:p>
            <a:r>
              <a:rPr lang="en-US" dirty="0"/>
              <a:t>What about the many choices for infrastructure and middleware? </a:t>
            </a:r>
          </a:p>
          <a:p>
            <a:pPr lvl="1"/>
            <a:r>
              <a:rPr lang="en-US" dirty="0"/>
              <a:t>Should we use classic HPC cluster, Docker or OpenStack? </a:t>
            </a:r>
          </a:p>
          <a:p>
            <a:pPr lvl="1"/>
            <a:r>
              <a:rPr lang="en-US" dirty="0"/>
              <a:t>Where are Big Data (Apache) approaches superior/inferior to those familiar from Grid and HPC work? </a:t>
            </a:r>
          </a:p>
          <a:p>
            <a:pPr lvl="1"/>
            <a:r>
              <a:rPr lang="en-US" dirty="0"/>
              <a:t>The choice of language -- C++, Java, Scala, Python, R highlights performance v. productivity trade-offs.</a:t>
            </a:r>
          </a:p>
          <a:p>
            <a:pPr lvl="1"/>
            <a:r>
              <a:rPr lang="en-US" dirty="0"/>
              <a:t>What is actual performance of Big Data implementations and what are good benchmarks? </a:t>
            </a:r>
          </a:p>
          <a:p>
            <a:pPr lvl="1"/>
            <a:r>
              <a:rPr lang="en-US" dirty="0"/>
              <a:t>Is software sustainability important and is the Apache model a good approach to this? </a:t>
            </a:r>
          </a:p>
          <a:p>
            <a:pPr lvl="1"/>
            <a:r>
              <a:rPr lang="en-US" dirty="0"/>
              <a:t>How does the exascale initiative fit in</a:t>
            </a:r>
          </a:p>
          <a:p>
            <a:r>
              <a:rPr lang="en-US" dirty="0"/>
              <a:t>See </a:t>
            </a:r>
            <a:r>
              <a:rPr lang="en-US" dirty="0">
                <a:hlinkClick r:id="rId2"/>
              </a:rPr>
              <a:t>http://hpc-abds.org/kaleidoscope/</a:t>
            </a:r>
            <a:r>
              <a:rPr lang="en-US" dirty="0"/>
              <a:t> and</a:t>
            </a:r>
            <a:br>
              <a:rPr lang="en-US" dirty="0"/>
            </a:br>
            <a:r>
              <a:rPr lang="en-US" dirty="0">
                <a:hlinkClick r:id="rId3"/>
              </a:rPr>
              <a:t>http://dsc.soic.indiana.edu/publications/HPCBigDataConvergence.pdf</a:t>
            </a:r>
            <a:r>
              <a:rPr lang="en-US" dirty="0"/>
              <a:t> </a:t>
            </a:r>
            <a:br>
              <a:rPr lang="en-US" dirty="0"/>
            </a:br>
            <a:r>
              <a:rPr lang="en-US" dirty="0">
                <a:hlinkClick r:id="rId4"/>
              </a:rPr>
              <a:t>https://www.researchgate.net/project/SPIDAL-CIF21-DIBBs-Middleware-and-High-Performance-Analytics-Libraries-for-Scalable-Data-Science</a:t>
            </a:r>
            <a:r>
              <a:rPr lang="en-US" dirty="0"/>
              <a:t> </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fld id="{72454289-32E4-4122-A649-238B001074C7}" type="datetime1">
              <a:rPr lang="en-US" smtClean="0"/>
              <a:t>9/14/2016</a:t>
            </a:fld>
            <a:endParaRPr lang="en-US"/>
          </a:p>
        </p:txBody>
      </p:sp>
    </p:spTree>
    <p:extLst>
      <p:ext uri="{BB962C8B-B14F-4D97-AF65-F5344CB8AC3E}">
        <p14:creationId xmlns:p14="http://schemas.microsoft.com/office/powerpoint/2010/main" val="389557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30</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fld id="{5484F50A-B908-4B33-928F-F4458D4A01C3}" type="datetime1">
              <a:rPr lang="en-US" smtClean="0">
                <a:solidFill>
                  <a:srgbClr val="000000">
                    <a:tint val="75000"/>
                  </a:srgbClr>
                </a:solidFill>
              </a:rPr>
              <a:t>9/14/2016</a:t>
            </a:fld>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31</a:t>
            </a:fld>
            <a:endParaRPr lang="en-US" dirty="0"/>
          </a:p>
        </p:txBody>
      </p:sp>
      <p:sp>
        <p:nvSpPr>
          <p:cNvPr id="4" name="Date Placeholder 3"/>
          <p:cNvSpPr>
            <a:spLocks noGrp="1"/>
          </p:cNvSpPr>
          <p:nvPr>
            <p:ph type="dt" sz="half" idx="2"/>
          </p:nvPr>
        </p:nvSpPr>
        <p:spPr/>
        <p:txBody>
          <a:bodyPr/>
          <a:lstStyle/>
          <a:p>
            <a:fld id="{3CCC0946-BC69-4937-B1B3-495CA5A27235}" type="datetime1">
              <a:rPr lang="en-US" smtClean="0">
                <a:solidFill>
                  <a:srgbClr val="000000">
                    <a:tint val="75000"/>
                  </a:srgbClr>
                </a:solidFill>
              </a:rPr>
              <a:t>9/14/2016</a:t>
            </a:fld>
            <a:endParaRPr lang="en-US">
              <a:solidFill>
                <a:srgbClr val="000000">
                  <a:tint val="75000"/>
                </a:srgbClr>
              </a:solidFill>
            </a:endParaRP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3837420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70"/>
            <a:ext cx="8382000" cy="755964"/>
          </a:xfrm>
        </p:spPr>
        <p:txBody>
          <a:bodyPr/>
          <a:lstStyle/>
          <a:p>
            <a:pPr algn="ctr"/>
            <a:r>
              <a:rPr lang="en-US" dirty="0"/>
              <a:t>Some key ABDS Software</a:t>
            </a:r>
          </a:p>
        </p:txBody>
      </p:sp>
      <p:sp>
        <p:nvSpPr>
          <p:cNvPr id="3" name="Content Placeholder 2"/>
          <p:cNvSpPr>
            <a:spLocks noGrp="1"/>
          </p:cNvSpPr>
          <p:nvPr>
            <p:ph idx="1"/>
          </p:nvPr>
        </p:nvSpPr>
        <p:spPr>
          <a:xfrm>
            <a:off x="0" y="901134"/>
            <a:ext cx="9067800" cy="4038600"/>
          </a:xfrm>
        </p:spPr>
        <p:txBody>
          <a:bodyPr/>
          <a:lstStyle/>
          <a:p>
            <a:r>
              <a:rPr lang="en-US" sz="2400" b="1" dirty="0"/>
              <a:t>Workflow: </a:t>
            </a:r>
            <a:r>
              <a:rPr lang="en-US" sz="2400" dirty="0"/>
              <a:t>Apache Beam (Google Cloud Dataflow) supporting streaming and batch </a:t>
            </a:r>
          </a:p>
          <a:p>
            <a:r>
              <a:rPr lang="en-US" sz="2400" b="1" dirty="0"/>
              <a:t>Analytics: </a:t>
            </a:r>
            <a:r>
              <a:rPr lang="en-US" sz="2400" dirty="0" err="1"/>
              <a:t>TensorFlow</a:t>
            </a:r>
            <a:r>
              <a:rPr lang="en-US" sz="2400" dirty="0"/>
              <a:t>, SPIDAL, R, Matlab</a:t>
            </a:r>
          </a:p>
          <a:p>
            <a:r>
              <a:rPr lang="en-US" sz="2400" b="1" dirty="0"/>
              <a:t>Programming: </a:t>
            </a:r>
            <a:r>
              <a:rPr lang="en-US" sz="2400" dirty="0"/>
              <a:t>Apache Flink, Spark, Hadoop</a:t>
            </a:r>
          </a:p>
          <a:p>
            <a:r>
              <a:rPr lang="en-US" sz="2400" b="1" dirty="0"/>
              <a:t>Streaming: </a:t>
            </a:r>
            <a:r>
              <a:rPr lang="en-US" sz="2400" dirty="0"/>
              <a:t>Apache Heron (supersedes Storm)</a:t>
            </a:r>
          </a:p>
          <a:p>
            <a:r>
              <a:rPr lang="en-US" sz="2400" b="1" dirty="0"/>
              <a:t>Low-level Runtime: </a:t>
            </a:r>
            <a:r>
              <a:rPr lang="en-US" sz="2400" dirty="0"/>
              <a:t>Take from HPC such as MPI</a:t>
            </a:r>
          </a:p>
          <a:p>
            <a:r>
              <a:rPr lang="en-US" sz="2400" b="1" dirty="0"/>
              <a:t>Data Systems: </a:t>
            </a:r>
            <a:r>
              <a:rPr lang="en-US" sz="2400" dirty="0" err="1"/>
              <a:t>Redis</a:t>
            </a:r>
            <a:r>
              <a:rPr lang="en-US" sz="2400" dirty="0"/>
              <a:t>, Hbase, MongoDB, SQL</a:t>
            </a:r>
          </a:p>
          <a:p>
            <a:r>
              <a:rPr lang="en-US" sz="2400" b="1" dirty="0"/>
              <a:t>Cluster Management: </a:t>
            </a:r>
            <a:r>
              <a:rPr lang="en-US" sz="2400" dirty="0"/>
              <a:t>Yarn, </a:t>
            </a:r>
            <a:r>
              <a:rPr lang="en-US" sz="2400" dirty="0" err="1"/>
              <a:t>Mesos</a:t>
            </a:r>
            <a:r>
              <a:rPr lang="en-US" sz="2400" dirty="0"/>
              <a:t>, </a:t>
            </a:r>
            <a:r>
              <a:rPr lang="en-US" sz="2400" dirty="0" err="1"/>
              <a:t>Slurm</a:t>
            </a:r>
            <a:endParaRPr lang="en-US" sz="2400" dirty="0"/>
          </a:p>
          <a:p>
            <a:r>
              <a:rPr lang="en-US" sz="2400" b="1" dirty="0"/>
              <a:t>DevOps: </a:t>
            </a:r>
            <a:r>
              <a:rPr lang="en-US" sz="2400" dirty="0"/>
              <a:t>Ansible, Cloudmesh mapping to HPC, Docker, Amazon, Azure, OpenStack</a:t>
            </a:r>
          </a:p>
          <a:p>
            <a:r>
              <a:rPr lang="en-US" sz="2400" b="1" dirty="0"/>
              <a:t>Language: </a:t>
            </a:r>
            <a:r>
              <a:rPr lang="en-US" sz="2400" dirty="0"/>
              <a:t>Python, Java (with Grande principles), C, C++ …</a:t>
            </a:r>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
        <p:nvSpPr>
          <p:cNvPr id="5" name="Date Placeholder 4"/>
          <p:cNvSpPr>
            <a:spLocks noGrp="1"/>
          </p:cNvSpPr>
          <p:nvPr>
            <p:ph type="dt" sz="half" idx="2"/>
          </p:nvPr>
        </p:nvSpPr>
        <p:spPr/>
        <p:txBody>
          <a:bodyPr/>
          <a:lstStyle/>
          <a:p>
            <a:fld id="{D7E1E1AB-7B31-4D7D-91DA-40F1E3DDE310}" type="datetime1">
              <a:rPr lang="en-US" smtClean="0"/>
              <a:t>9/14/2016</a:t>
            </a:fld>
            <a:endParaRPr lang="en-US"/>
          </a:p>
        </p:txBody>
      </p:sp>
    </p:spTree>
    <p:extLst>
      <p:ext uri="{BB962C8B-B14F-4D97-AF65-F5344CB8AC3E}">
        <p14:creationId xmlns:p14="http://schemas.microsoft.com/office/powerpoint/2010/main" val="278815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33</a:t>
            </a:fld>
            <a:endParaRPr lang="en-US"/>
          </a:p>
        </p:txBody>
      </p:sp>
      <p:sp>
        <p:nvSpPr>
          <p:cNvPr id="2" name="Date Placeholder 1"/>
          <p:cNvSpPr>
            <a:spLocks noGrp="1"/>
          </p:cNvSpPr>
          <p:nvPr>
            <p:ph type="dt" sz="half" idx="10"/>
          </p:nvPr>
        </p:nvSpPr>
        <p:spPr/>
        <p:txBody>
          <a:bodyPr/>
          <a:lstStyle/>
          <a:p>
            <a:fld id="{00247379-0627-4C15-9947-B16BCB9DDB1C}" type="datetime1">
              <a:rPr lang="en-US" smtClean="0"/>
              <a:t>9/14/2016</a:t>
            </a:fld>
            <a:endParaRPr lang="en-US"/>
          </a:p>
        </p:txBody>
      </p:sp>
    </p:spTree>
    <p:extLst>
      <p:ext uri="{BB962C8B-B14F-4D97-AF65-F5344CB8AC3E}">
        <p14:creationId xmlns:p14="http://schemas.microsoft.com/office/powerpoint/2010/main" val="72242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4552" y="-54448"/>
            <a:ext cx="3489897" cy="751840"/>
          </a:xfrm>
        </p:spPr>
        <p:txBody>
          <a:bodyPr>
            <a:normAutofit fontScale="90000"/>
          </a:bodyPr>
          <a:lstStyle/>
          <a:p>
            <a:r>
              <a:rPr lang="en-US" dirty="0"/>
              <a:t>Some large scale analytics</a:t>
            </a:r>
          </a:p>
        </p:txBody>
      </p:sp>
      <p:sp>
        <p:nvSpPr>
          <p:cNvPr id="5" name="Slide Number Placeholder 4"/>
          <p:cNvSpPr>
            <a:spLocks noGrp="1"/>
          </p:cNvSpPr>
          <p:nvPr>
            <p:ph type="sldNum" sz="quarter" idx="12"/>
          </p:nvPr>
        </p:nvSpPr>
        <p:spPr/>
        <p:txBody>
          <a:bodyPr/>
          <a:lstStyle/>
          <a:p>
            <a:fld id="{29CB78FB-1415-9B4D-996E-11F146E2B0ED}" type="slidenum">
              <a:rPr lang="en-US" smtClean="0"/>
              <a:t>34</a:t>
            </a:fld>
            <a:endParaRPr lang="en-US"/>
          </a:p>
        </p:txBody>
      </p:sp>
      <p:sp>
        <p:nvSpPr>
          <p:cNvPr id="4" name="Date Placeholder 3"/>
          <p:cNvSpPr>
            <a:spLocks noGrp="1"/>
          </p:cNvSpPr>
          <p:nvPr>
            <p:ph type="dt" sz="half" idx="2"/>
          </p:nvPr>
        </p:nvSpPr>
        <p:spPr/>
        <p:txBody>
          <a:bodyPr/>
          <a:lstStyle/>
          <a:p>
            <a:r>
              <a:rPr lang="en-US"/>
              <a:t>02/16/2016</a:t>
            </a:r>
          </a:p>
        </p:txBody>
      </p:sp>
      <p:pic>
        <p:nvPicPr>
          <p:cNvPr id="7" name="Picture 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 y="0"/>
            <a:ext cx="3111224" cy="3111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106" y="0"/>
            <a:ext cx="2884126" cy="3094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43472" y="621852"/>
            <a:ext cx="2706648" cy="1569660"/>
          </a:xfrm>
          <a:prstGeom prst="rect">
            <a:avLst/>
          </a:prstGeom>
        </p:spPr>
        <p:txBody>
          <a:bodyPr wrap="square">
            <a:spAutoFit/>
          </a:bodyPr>
          <a:lstStyle/>
          <a:p>
            <a:pPr algn="ctr"/>
            <a:r>
              <a:rPr lang="en-US" dirty="0">
                <a:ea typeface="Times New Roman" panose="02020603050405020304" pitchFamily="18" charset="0"/>
              </a:rPr>
              <a:t>100,000 fungi </a:t>
            </a:r>
          </a:p>
          <a:p>
            <a:pPr algn="ctr"/>
            <a:r>
              <a:rPr lang="en-US" dirty="0">
                <a:ea typeface="Times New Roman" panose="02020603050405020304" pitchFamily="18" charset="0"/>
              </a:rPr>
              <a:t>Sequences</a:t>
            </a:r>
          </a:p>
          <a:p>
            <a:pPr algn="ctr"/>
            <a:r>
              <a:rPr lang="en-US" dirty="0"/>
              <a:t>Eventually </a:t>
            </a:r>
          </a:p>
          <a:p>
            <a:pPr algn="ctr"/>
            <a:r>
              <a:rPr lang="en-US" dirty="0"/>
              <a:t>120 clusters</a:t>
            </a:r>
          </a:p>
        </p:txBody>
      </p:sp>
      <p:sp>
        <p:nvSpPr>
          <p:cNvPr id="11" name="Rectangle 10"/>
          <p:cNvSpPr/>
          <p:nvPr/>
        </p:nvSpPr>
        <p:spPr>
          <a:xfrm>
            <a:off x="3084552" y="2318329"/>
            <a:ext cx="3084693" cy="400110"/>
          </a:xfrm>
          <a:prstGeom prst="rect">
            <a:avLst/>
          </a:prstGeom>
        </p:spPr>
        <p:txBody>
          <a:bodyPr wrap="square">
            <a:spAutoFit/>
          </a:bodyPr>
          <a:lstStyle/>
          <a:p>
            <a:pPr algn="ctr"/>
            <a:r>
              <a:rPr lang="en-US" sz="2000" dirty="0">
                <a:ea typeface="Times New Roman" panose="02020603050405020304" pitchFamily="18" charset="0"/>
              </a:rPr>
              <a:t>3D phylogenetic tree</a:t>
            </a:r>
            <a:endParaRPr lang="en-US" sz="2000" dirty="0"/>
          </a:p>
        </p:txBody>
      </p:sp>
      <p:pic>
        <p:nvPicPr>
          <p:cNvPr id="13" name="Picture 12"/>
          <p:cNvPicPr>
            <a:picLocks noChangeAspect="1"/>
          </p:cNvPicPr>
          <p:nvPr/>
        </p:nvPicPr>
        <p:blipFill>
          <a:blip r:embed="rId4"/>
          <a:stretch>
            <a:fillRect/>
          </a:stretch>
        </p:blipFill>
        <p:spPr>
          <a:xfrm>
            <a:off x="-10160" y="3118152"/>
            <a:ext cx="9144000" cy="3739848"/>
          </a:xfrm>
          <a:prstGeom prst="rect">
            <a:avLst/>
          </a:prstGeom>
        </p:spPr>
      </p:pic>
      <p:sp>
        <p:nvSpPr>
          <p:cNvPr id="14" name="TextBox 13"/>
          <p:cNvSpPr txBox="1"/>
          <p:nvPr/>
        </p:nvSpPr>
        <p:spPr>
          <a:xfrm>
            <a:off x="1258331" y="3277364"/>
            <a:ext cx="4456669" cy="461665"/>
          </a:xfrm>
          <a:prstGeom prst="rect">
            <a:avLst/>
          </a:prstGeom>
          <a:noFill/>
        </p:spPr>
        <p:txBody>
          <a:bodyPr wrap="none" rtlCol="0">
            <a:spAutoFit/>
          </a:bodyPr>
          <a:lstStyle/>
          <a:p>
            <a:r>
              <a:rPr lang="en-US" dirty="0">
                <a:solidFill>
                  <a:schemeClr val="bg1"/>
                </a:solidFill>
              </a:rPr>
              <a:t>Jan 1 2004 </a:t>
            </a:r>
            <a:r>
              <a:rPr lang="en-US" dirty="0">
                <a:solidFill>
                  <a:schemeClr val="bg1"/>
                </a:solidFill>
                <a:sym typeface="Wingdings" panose="05000000000000000000" pitchFamily="2" charset="2"/>
              </a:rPr>
              <a:t></a:t>
            </a:r>
            <a:r>
              <a:rPr lang="en-US" dirty="0">
                <a:solidFill>
                  <a:schemeClr val="bg1"/>
                </a:solidFill>
              </a:rPr>
              <a:t> December 2015</a:t>
            </a:r>
          </a:p>
        </p:txBody>
      </p:sp>
      <p:sp>
        <p:nvSpPr>
          <p:cNvPr id="12" name="Rectangle 11"/>
          <p:cNvSpPr/>
          <p:nvPr/>
        </p:nvSpPr>
        <p:spPr>
          <a:xfrm>
            <a:off x="4656040" y="6403263"/>
            <a:ext cx="4487960" cy="461665"/>
          </a:xfrm>
          <a:prstGeom prst="rect">
            <a:avLst/>
          </a:prstGeom>
        </p:spPr>
        <p:txBody>
          <a:bodyPr wrap="none">
            <a:spAutoFit/>
          </a:bodyPr>
          <a:lstStyle/>
          <a:p>
            <a:pPr algn="ctr"/>
            <a:r>
              <a:rPr lang="en-US" b="1" dirty="0">
                <a:solidFill>
                  <a:schemeClr val="bg1"/>
                </a:solidFill>
                <a:ea typeface="Times New Roman" panose="02020603050405020304" pitchFamily="18" charset="0"/>
              </a:rPr>
              <a:t>Daily Stock Time Series in 3D</a:t>
            </a:r>
            <a:endParaRPr lang="en-US" b="1" dirty="0">
              <a:solidFill>
                <a:schemeClr val="bg1"/>
              </a:solidFill>
            </a:endParaRPr>
          </a:p>
        </p:txBody>
      </p:sp>
      <p:cxnSp>
        <p:nvCxnSpPr>
          <p:cNvPr id="16" name="Straight Arrow Connector 15"/>
          <p:cNvCxnSpPr/>
          <p:nvPr/>
        </p:nvCxnSpPr>
        <p:spPr bwMode="auto">
          <a:xfrm>
            <a:off x="5544306" y="2746742"/>
            <a:ext cx="685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3143765" y="1981200"/>
            <a:ext cx="685800" cy="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nvGrpSpPr>
          <p:cNvPr id="15" name="Group 14"/>
          <p:cNvGrpSpPr/>
          <p:nvPr/>
        </p:nvGrpSpPr>
        <p:grpSpPr>
          <a:xfrm>
            <a:off x="-29768" y="2959621"/>
            <a:ext cx="9144000" cy="3905307"/>
            <a:chOff x="-35238" y="2971588"/>
            <a:chExt cx="9144000" cy="3905307"/>
          </a:xfrm>
        </p:grpSpPr>
        <p:pic>
          <p:nvPicPr>
            <p:cNvPr id="3" name="Picture 2"/>
            <p:cNvPicPr>
              <a:picLocks noChangeAspect="1"/>
            </p:cNvPicPr>
            <p:nvPr/>
          </p:nvPicPr>
          <p:blipFill>
            <a:blip r:embed="rId5"/>
            <a:stretch>
              <a:fillRect/>
            </a:stretch>
          </p:blipFill>
          <p:spPr>
            <a:xfrm>
              <a:off x="-35238" y="2997623"/>
              <a:ext cx="9144000" cy="3879272"/>
            </a:xfrm>
            <a:prstGeom prst="rect">
              <a:avLst/>
            </a:prstGeom>
          </p:spPr>
        </p:pic>
        <p:sp>
          <p:nvSpPr>
            <p:cNvPr id="9" name="TextBox 8"/>
            <p:cNvSpPr txBox="1"/>
            <p:nvPr/>
          </p:nvSpPr>
          <p:spPr>
            <a:xfrm>
              <a:off x="129835" y="2971588"/>
              <a:ext cx="8864010" cy="369332"/>
            </a:xfrm>
            <a:prstGeom prst="rect">
              <a:avLst/>
            </a:prstGeom>
            <a:solidFill>
              <a:schemeClr val="tx1"/>
            </a:solidFill>
          </p:spPr>
          <p:txBody>
            <a:bodyPr wrap="square" rtlCol="0">
              <a:spAutoFit/>
            </a:bodyPr>
            <a:lstStyle/>
            <a:p>
              <a:r>
                <a:rPr lang="en-US" sz="1800" i="0" dirty="0">
                  <a:solidFill>
                    <a:schemeClr val="bg1"/>
                  </a:solidFill>
                </a:rPr>
                <a:t>LCMS Mass Spectrometer Peak Clustering. Sample of 25 million points. 700 clusters</a:t>
              </a:r>
            </a:p>
          </p:txBody>
        </p:sp>
      </p:grpSp>
    </p:spTree>
    <p:extLst>
      <p:ext uri="{BB962C8B-B14F-4D97-AF65-F5344CB8AC3E}">
        <p14:creationId xmlns:p14="http://schemas.microsoft.com/office/powerpoint/2010/main" val="26899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32"/>
            <a:ext cx="9143999" cy="724889"/>
          </a:xfrm>
        </p:spPr>
        <p:txBody>
          <a:bodyPr/>
          <a:lstStyle/>
          <a:p>
            <a:pPr algn="ctr"/>
            <a:r>
              <a:rPr lang="en-US" sz="3300" dirty="0"/>
              <a:t>Java MPI performs better than FJ Threads</a:t>
            </a:r>
            <a:br>
              <a:rPr lang="en-US" dirty="0"/>
            </a:br>
            <a:r>
              <a:rPr lang="en-US" sz="2400" b="0" dirty="0"/>
              <a:t>128 24 core Haswell nodes on SPIDAL 200K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C64876-DDAD-4C19-966D-C725C3174EA4}" type="datetime1">
              <a:rPr kumimoji="0" lang="en-US" sz="1800" b="0" i="0" u="none" strike="noStrike" kern="0" cap="none" spc="0" normalizeH="0" baseline="0" noProof="0" smtClean="0">
                <a:ln>
                  <a:noFill/>
                </a:ln>
                <a:solidFill>
                  <a:srgbClr val="000000">
                    <a:tint val="75000"/>
                  </a:srgbClr>
                </a:solidFill>
                <a:effectLst/>
                <a:uLnTx/>
                <a:uFillTx/>
              </a:rPr>
              <a:t>9/14/2016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07453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sz="half" idx="2"/>
          </p:nvPr>
        </p:nvSpPr>
        <p:spPr/>
        <p:txBody>
          <a:bodyPr/>
          <a:lstStyle/>
          <a:p>
            <a:fld id="{E739A7E3-E21E-4184-B28F-91ADF7E05A7C}" type="datetime1">
              <a:rPr lang="en-US" smtClean="0">
                <a:solidFill>
                  <a:srgbClr val="000000">
                    <a:tint val="75000"/>
                  </a:srgbClr>
                </a:solidFill>
              </a:rPr>
              <a:t>9/14/2016</a:t>
            </a:fld>
            <a:endParaRPr lang="en-US">
              <a:solidFill>
                <a:srgbClr val="000000">
                  <a:tint val="75000"/>
                </a:srgbClr>
              </a:solidFill>
            </a:endParaRPr>
          </a:p>
        </p:txBody>
      </p:sp>
    </p:spTree>
    <p:extLst>
      <p:ext uri="{BB962C8B-B14F-4D97-AF65-F5344CB8AC3E}">
        <p14:creationId xmlns:p14="http://schemas.microsoft.com/office/powerpoint/2010/main" val="2098373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lstStyle/>
          <a:p>
            <a:r>
              <a:rPr lang="en-US" dirty="0" err="1"/>
              <a:t>Kmeans</a:t>
            </a:r>
            <a:r>
              <a:rPr lang="en-US" dirty="0"/>
              <a:t> Clustering </a:t>
            </a:r>
            <a:r>
              <a:rPr lang="en-US" dirty="0" err="1"/>
              <a:t>Flink</a:t>
            </a:r>
            <a:r>
              <a:rPr lang="en-US" dirty="0"/>
              <a:t> and MPI</a:t>
            </a:r>
            <a:br>
              <a:rPr lang="en-US" dirty="0"/>
            </a:br>
            <a:r>
              <a:rPr lang="en-US" sz="2800" dirty="0"/>
              <a:t>one million 2D points fixed; various # centers</a:t>
            </a:r>
            <a:br>
              <a:rPr lang="en-US" sz="2800" dirty="0"/>
            </a:br>
            <a:r>
              <a:rPr lang="en-US" sz="2800" dirty="0"/>
              <a:t>24 cores on 16 nodes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
        <p:nvSpPr>
          <p:cNvPr id="5" name="Date Placeholder 4"/>
          <p:cNvSpPr>
            <a:spLocks noGrp="1"/>
          </p:cNvSpPr>
          <p:nvPr>
            <p:ph type="dt" sz="half" idx="2"/>
          </p:nvPr>
        </p:nvSpPr>
        <p:spPr/>
        <p:txBody>
          <a:bodyPr/>
          <a:lstStyle/>
          <a:p>
            <a:fld id="{1994149D-58F1-4C2B-8B7B-8F4592409C63}" type="datetime1">
              <a:rPr lang="en-US" smtClean="0">
                <a:solidFill>
                  <a:srgbClr val="000000">
                    <a:tint val="75000"/>
                  </a:srgbClr>
                </a:solidFill>
              </a:rPr>
              <a:t>9/14/2016</a:t>
            </a:fld>
            <a:endParaRPr lang="en-US">
              <a:solidFill>
                <a:srgbClr val="000000">
                  <a:tint val="75000"/>
                </a:srgbClr>
              </a:solidFill>
            </a:endParaRPr>
          </a:p>
        </p:txBody>
      </p:sp>
      <p:pic>
        <p:nvPicPr>
          <p:cNvPr id="3" name="Picture 2"/>
          <p:cNvPicPr>
            <a:picLocks noChangeAspect="1"/>
          </p:cNvPicPr>
          <p:nvPr/>
        </p:nvPicPr>
        <p:blipFill>
          <a:blip r:embed="rId2"/>
          <a:stretch>
            <a:fillRect/>
          </a:stretch>
        </p:blipFill>
        <p:spPr>
          <a:xfrm>
            <a:off x="-4354" y="1710807"/>
            <a:ext cx="9148354" cy="5158079"/>
          </a:xfrm>
          <a:prstGeom prst="rect">
            <a:avLst/>
          </a:prstGeom>
        </p:spPr>
      </p:pic>
    </p:spTree>
    <p:extLst>
      <p:ext uri="{BB962C8B-B14F-4D97-AF65-F5344CB8AC3E}">
        <p14:creationId xmlns:p14="http://schemas.microsoft.com/office/powerpoint/2010/main" val="2158597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
        <p:nvSpPr>
          <p:cNvPr id="5" name="Date Placeholder 4"/>
          <p:cNvSpPr>
            <a:spLocks noGrp="1"/>
          </p:cNvSpPr>
          <p:nvPr>
            <p:ph type="dt" sz="half" idx="2"/>
          </p:nvPr>
        </p:nvSpPr>
        <p:spPr/>
        <p:txBody>
          <a:bodyPr/>
          <a:lstStyle/>
          <a:p>
            <a:fld id="{C5718DB7-5B71-4554-9073-B2EFA0B42FD3}" type="datetime1">
              <a:rPr lang="en-US" smtClean="0">
                <a:solidFill>
                  <a:srgbClr val="000000">
                    <a:tint val="75000"/>
                  </a:srgbClr>
                </a:solidFill>
              </a:rPr>
              <a:t>9/14/2016</a:t>
            </a:fld>
            <a:endParaRPr lang="en-US">
              <a:solidFill>
                <a:srgbClr val="000000">
                  <a:tint val="75000"/>
                </a:srgbClr>
              </a:solidFill>
            </a:endParaRP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r>
                <a:rPr lang="en-US" b="1" i="0" dirty="0">
                  <a:solidFill>
                    <a:srgbClr val="0070C0"/>
                  </a:solidFill>
                </a:rPr>
                <a:t>Coarse Grain Dataflow </a:t>
              </a:r>
              <a:br>
                <a:rPr lang="en-US" b="1" i="0" dirty="0">
                  <a:solidFill>
                    <a:srgbClr val="0070C0"/>
                  </a:solidFill>
                </a:rPr>
              </a:br>
              <a:r>
                <a:rPr lang="en-US" b="1" i="0" dirty="0">
                  <a:solidFill>
                    <a:srgbClr val="0070C0"/>
                  </a:solidFill>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r>
              <a:rPr lang="en-US" b="1" i="0" dirty="0">
                <a:solidFill>
                  <a:srgbClr val="0070C0"/>
                </a:solidFill>
              </a:rPr>
              <a:t>Fine Grain Parallel Computing Data/model parameter decomposition  </a:t>
            </a:r>
            <a:endParaRPr lang="en-US" dirty="0"/>
          </a:p>
        </p:txBody>
      </p:sp>
    </p:spTree>
    <p:extLst>
      <p:ext uri="{BB962C8B-B14F-4D97-AF65-F5344CB8AC3E}">
        <p14:creationId xmlns:p14="http://schemas.microsoft.com/office/powerpoint/2010/main" val="211649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0" y="685800"/>
            <a:ext cx="9120352" cy="5239407"/>
          </a:xfrm>
        </p:spPr>
        <p:txBody>
          <a:bodyPr/>
          <a:lstStyle/>
          <a:p>
            <a:r>
              <a:rPr lang="en-US" sz="2200" dirty="0"/>
              <a:t>For a given application, need to understand:</a:t>
            </a:r>
          </a:p>
          <a:p>
            <a:pPr lvl="1"/>
            <a:r>
              <a:rPr lang="en-US" sz="2200" dirty="0"/>
              <a:t>Ratio of amount of computing to amount of communication</a:t>
            </a:r>
          </a:p>
          <a:p>
            <a:pPr lvl="1"/>
            <a:r>
              <a:rPr lang="en-US" sz="2200" dirty="0"/>
              <a:t>Hardware </a:t>
            </a:r>
            <a:r>
              <a:rPr lang="en-US" sz="2200" b="1" dirty="0"/>
              <a:t>compute/communication ratio</a:t>
            </a:r>
          </a:p>
          <a:p>
            <a:r>
              <a:rPr lang="en-US" sz="2200" b="1" dirty="0"/>
              <a:t>Inefficient</a:t>
            </a:r>
            <a:r>
              <a:rPr lang="en-US" sz="2200" dirty="0"/>
              <a:t> to use </a:t>
            </a:r>
            <a:r>
              <a:rPr lang="en-US" sz="2200" b="1" dirty="0"/>
              <a:t>same runtime mechanism </a:t>
            </a:r>
            <a:r>
              <a:rPr lang="en-US" sz="2200" dirty="0"/>
              <a:t>independent of characteristics</a:t>
            </a:r>
          </a:p>
          <a:p>
            <a:pPr lvl="1"/>
            <a:r>
              <a:rPr lang="en-US" sz="2200" dirty="0"/>
              <a:t>Use </a:t>
            </a:r>
            <a:r>
              <a:rPr lang="en-US" sz="2200" b="1" dirty="0"/>
              <a:t>In-Place </a:t>
            </a:r>
            <a:r>
              <a:rPr lang="en-US" sz="2200" dirty="0"/>
              <a:t>implementations for parallel computing with high overhead and Flow for flexible low overhead cases</a:t>
            </a:r>
          </a:p>
          <a:p>
            <a:r>
              <a:rPr lang="en-US" sz="2200" dirty="0"/>
              <a:t>Classic Dataflow is approach of Spark and </a:t>
            </a:r>
            <a:r>
              <a:rPr lang="en-US" sz="2200" dirty="0" err="1"/>
              <a:t>Flink</a:t>
            </a:r>
            <a:r>
              <a:rPr lang="en-US" sz="2200" dirty="0"/>
              <a:t> so need to </a:t>
            </a:r>
            <a:r>
              <a:rPr lang="en-US" sz="2200" b="1" dirty="0"/>
              <a:t>add parallel in-place computing </a:t>
            </a:r>
            <a:r>
              <a:rPr lang="en-US" sz="2200" dirty="0"/>
              <a:t>as done by </a:t>
            </a:r>
            <a:r>
              <a:rPr lang="en-US" sz="2200" b="1" dirty="0"/>
              <a:t>Harp for Hadoop</a:t>
            </a:r>
          </a:p>
          <a:p>
            <a:r>
              <a:rPr lang="en-US" sz="2200" b="1" dirty="0"/>
              <a:t>HPC-ABDS</a:t>
            </a:r>
            <a:r>
              <a:rPr lang="en-US" sz="2200" dirty="0"/>
              <a:t> plan is to keep current user interfaces (say to Spark Flink Hadoop Storm Heron) and </a:t>
            </a:r>
            <a:r>
              <a:rPr lang="en-US" sz="2200" b="1" dirty="0"/>
              <a:t>transparently use HPC </a:t>
            </a:r>
            <a:r>
              <a:rPr lang="en-US" sz="2200" dirty="0"/>
              <a:t>to improve </a:t>
            </a:r>
            <a:r>
              <a:rPr lang="en-US" sz="2200" b="1" dirty="0"/>
              <a:t>performance</a:t>
            </a:r>
            <a:r>
              <a:rPr lang="en-US" sz="2200" dirty="0"/>
              <a:t> exploiting added level 13 in HPC-ABDS</a:t>
            </a:r>
          </a:p>
          <a:p>
            <a:r>
              <a:rPr lang="en-US" sz="2200" dirty="0"/>
              <a:t>We have done this to Hadoop (next Slide), Spark, Storm, Heron</a:t>
            </a:r>
          </a:p>
          <a:p>
            <a:pPr lvl="1"/>
            <a:r>
              <a:rPr lang="en-US" sz="2200" dirty="0"/>
              <a:t>Working on further HPC integration with ABDS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HPC-ABDS Parallel Computing</a:t>
            </a:r>
          </a:p>
        </p:txBody>
      </p:sp>
    </p:spTree>
    <p:extLst>
      <p:ext uri="{BB962C8B-B14F-4D97-AF65-F5344CB8AC3E}">
        <p14:creationId xmlns:p14="http://schemas.microsoft.com/office/powerpoint/2010/main" val="57035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2000"/>
          </a:xfrm>
        </p:spPr>
        <p:txBody>
          <a:bodyPr/>
          <a:lstStyle/>
          <a:p>
            <a:pPr algn="ctr"/>
            <a:r>
              <a:rPr lang="en-US" sz="3200" dirty="0"/>
              <a:t>Why Connect (“Converge”) Big Data and HPC</a:t>
            </a:r>
          </a:p>
        </p:txBody>
      </p:sp>
      <p:sp>
        <p:nvSpPr>
          <p:cNvPr id="3" name="Content Placeholder 2"/>
          <p:cNvSpPr>
            <a:spLocks noGrp="1"/>
          </p:cNvSpPr>
          <p:nvPr>
            <p:ph idx="1"/>
          </p:nvPr>
        </p:nvSpPr>
        <p:spPr>
          <a:xfrm>
            <a:off x="76199" y="685800"/>
            <a:ext cx="9067800" cy="5334000"/>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b="1" dirty="0"/>
              <a:t>HPC</a:t>
            </a:r>
            <a:r>
              <a:rPr lang="en-US" sz="1800" dirty="0"/>
              <a:t> labels overlaps with “</a:t>
            </a:r>
            <a:r>
              <a:rPr lang="en-US" sz="1800" b="1" dirty="0"/>
              <a:t>research</a:t>
            </a:r>
            <a:r>
              <a:rPr lang="en-US" sz="1800" dirty="0"/>
              <a:t>”: USA HPC community largely responsible for Astronomy &amp; Accelerator (LHC, Belle, Light Source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sz="half" idx="2"/>
          </p:nvPr>
        </p:nvSpPr>
        <p:spPr/>
        <p:txBody>
          <a:bodyPr/>
          <a:lstStyle/>
          <a:p>
            <a:fld id="{217AE3B6-9865-4151-B1E8-6A5231E452B1}" type="datetime1">
              <a:rPr lang="en-US" smtClean="0"/>
              <a:t>9/14/2016</a:t>
            </a:fld>
            <a:endParaRPr lang="en-US"/>
          </a:p>
        </p:txBody>
      </p:sp>
    </p:spTree>
    <p:extLst>
      <p:ext uri="{BB962C8B-B14F-4D97-AF65-F5344CB8AC3E}">
        <p14:creationId xmlns:p14="http://schemas.microsoft.com/office/powerpoint/2010/main" val="1741249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fld id="{F5547308-E976-4E56-9FCD-E170A1417B07}" type="datetime1">
              <a:rPr lang="en-US" smtClean="0">
                <a:solidFill>
                  <a:srgbClr val="000000">
                    <a:tint val="75000"/>
                  </a:srgbClr>
                </a:solidFill>
              </a:rPr>
              <a:t>9/14/2016</a:t>
            </a:fld>
            <a:endParaRPr lang="en-US">
              <a:solidFill>
                <a:srgbClr val="000000">
                  <a:tint val="75000"/>
                </a:srgbClr>
              </a:solidFill>
            </a:endParaRP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2035015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Streaming Applications and Technology</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064B2D-D9BE-449B-8EA2-29713E894A35}" type="datetime1">
              <a:rPr kumimoji="0" lang="en-US" sz="1800" b="0" i="0" u="none" strike="noStrike" kern="0" cap="none" spc="0" normalizeH="0" baseline="0" noProof="0" smtClean="0">
                <a:ln>
                  <a:noFill/>
                </a:ln>
                <a:solidFill>
                  <a:sysClr val="windowText" lastClr="000000"/>
                </a:solidFill>
                <a:effectLst/>
                <a:uLnTx/>
                <a:uFillTx/>
              </a:rPr>
              <a:t>9/14/2016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80647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574"/>
            <a:ext cx="9144000" cy="1143000"/>
          </a:xfrm>
        </p:spPr>
        <p:txBody>
          <a:bodyPr/>
          <a:lstStyle/>
          <a:p>
            <a:pPr algn="ctr"/>
            <a:r>
              <a:rPr lang="en-US" sz="3200" dirty="0"/>
              <a:t>Adding HPC to Storm &amp; Heron for Streaming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6173" y="2362201"/>
            <a:ext cx="1419490" cy="15003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40" y="2417127"/>
            <a:ext cx="2358526" cy="1463177"/>
          </a:xfrm>
          <a:prstGeom prst="rect">
            <a:avLst/>
          </a:prstGeom>
        </p:spPr>
      </p:pic>
      <p:sp>
        <p:nvSpPr>
          <p:cNvPr id="6" name="TextBox 5"/>
          <p:cNvSpPr txBox="1"/>
          <p:nvPr/>
        </p:nvSpPr>
        <p:spPr>
          <a:xfrm>
            <a:off x="2614864" y="3904958"/>
            <a:ext cx="1751969" cy="923330"/>
          </a:xfrm>
          <a:prstGeom prst="rect">
            <a:avLst/>
          </a:prstGeom>
          <a:noFill/>
        </p:spPr>
        <p:txBody>
          <a:bodyPr wrap="square" rtlCol="0">
            <a:spAutoFit/>
          </a:bodyPr>
          <a:lstStyle/>
          <a:p>
            <a:pPr algn="ctr"/>
            <a:r>
              <a:rPr lang="en-US" sz="1800" dirty="0"/>
              <a:t>Robot with a Laser Range Finder</a:t>
            </a:r>
          </a:p>
        </p:txBody>
      </p:sp>
      <p:sp>
        <p:nvSpPr>
          <p:cNvPr id="7" name="TextBox 6"/>
          <p:cNvSpPr txBox="1"/>
          <p:nvPr/>
        </p:nvSpPr>
        <p:spPr>
          <a:xfrm>
            <a:off x="179240" y="4016058"/>
            <a:ext cx="1736373" cy="646331"/>
          </a:xfrm>
          <a:prstGeom prst="rect">
            <a:avLst/>
          </a:prstGeom>
          <a:noFill/>
        </p:spPr>
        <p:txBody>
          <a:bodyPr wrap="none" rtlCol="0">
            <a:spAutoFit/>
          </a:bodyPr>
          <a:lstStyle/>
          <a:p>
            <a:r>
              <a:rPr lang="en-US" sz="1800" dirty="0"/>
              <a:t>Map Built from </a:t>
            </a:r>
            <a:br>
              <a:rPr lang="en-US" sz="1800" dirty="0"/>
            </a:br>
            <a:r>
              <a:rPr lang="en-US" sz="1800" dirty="0"/>
              <a:t>Robot data</a:t>
            </a:r>
          </a:p>
        </p:txBody>
      </p:sp>
      <p:sp>
        <p:nvSpPr>
          <p:cNvPr id="8" name="TextBox 7"/>
          <p:cNvSpPr txBox="1"/>
          <p:nvPr/>
        </p:nvSpPr>
        <p:spPr>
          <a:xfrm>
            <a:off x="1450474" y="1274127"/>
            <a:ext cx="3119572" cy="461665"/>
          </a:xfrm>
          <a:prstGeom prst="rect">
            <a:avLst/>
          </a:prstGeom>
          <a:noFill/>
        </p:spPr>
        <p:txBody>
          <a:bodyPr wrap="none" rtlCol="0">
            <a:spAutoFit/>
          </a:bodyPr>
          <a:lstStyle/>
          <a:p>
            <a:r>
              <a:rPr lang="en-US" dirty="0"/>
              <a:t>Robotics Applications</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378" y="2464793"/>
            <a:ext cx="2047363" cy="1365460"/>
          </a:xfrm>
          <a:prstGeom prst="rect">
            <a:avLst/>
          </a:prstGeom>
        </p:spPr>
      </p:pic>
      <p:sp>
        <p:nvSpPr>
          <p:cNvPr id="10" name="TextBox 9"/>
          <p:cNvSpPr txBox="1"/>
          <p:nvPr/>
        </p:nvSpPr>
        <p:spPr>
          <a:xfrm>
            <a:off x="4297863" y="3904958"/>
            <a:ext cx="2116333" cy="923330"/>
          </a:xfrm>
          <a:prstGeom prst="rect">
            <a:avLst/>
          </a:prstGeom>
          <a:noFill/>
        </p:spPr>
        <p:txBody>
          <a:bodyPr wrap="square" rtlCol="0">
            <a:spAutoFit/>
          </a:bodyPr>
          <a:lstStyle/>
          <a:p>
            <a:pPr algn="ctr"/>
            <a:r>
              <a:rPr lang="en-US" sz="1800" dirty="0"/>
              <a:t>Robots need to avoid collisions when they move</a:t>
            </a:r>
          </a:p>
        </p:txBody>
      </p:sp>
      <p:sp>
        <p:nvSpPr>
          <p:cNvPr id="11" name="Rectangle 10"/>
          <p:cNvSpPr/>
          <p:nvPr/>
        </p:nvSpPr>
        <p:spPr>
          <a:xfrm>
            <a:off x="4523935" y="1809557"/>
            <a:ext cx="1890261" cy="646331"/>
          </a:xfrm>
          <a:prstGeom prst="rect">
            <a:avLst/>
          </a:prstGeom>
        </p:spPr>
        <p:txBody>
          <a:bodyPr wrap="none">
            <a:spAutoFit/>
          </a:bodyPr>
          <a:lstStyle/>
          <a:p>
            <a:r>
              <a:rPr lang="en-US" sz="1800" dirty="0"/>
              <a:t>N-Body Collision</a:t>
            </a:r>
            <a:br>
              <a:rPr lang="en-US" sz="1800" dirty="0"/>
            </a:br>
            <a:r>
              <a:rPr lang="en-US" sz="1800" dirty="0"/>
              <a:t>Avoidance</a:t>
            </a:r>
          </a:p>
        </p:txBody>
      </p:sp>
      <p:sp>
        <p:nvSpPr>
          <p:cNvPr id="12" name="Rectangle 11"/>
          <p:cNvSpPr/>
          <p:nvPr/>
        </p:nvSpPr>
        <p:spPr>
          <a:xfrm>
            <a:off x="245104" y="1783632"/>
            <a:ext cx="4262705" cy="369332"/>
          </a:xfrm>
          <a:prstGeom prst="rect">
            <a:avLst/>
          </a:prstGeom>
        </p:spPr>
        <p:txBody>
          <a:bodyPr wrap="none">
            <a:spAutoFit/>
          </a:bodyPr>
          <a:lstStyle/>
          <a:p>
            <a:r>
              <a:rPr lang="en-US" sz="1800" dirty="0"/>
              <a:t>Simultaneous Localization and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099" y="2438045"/>
            <a:ext cx="2484277" cy="1317450"/>
          </a:xfrm>
          <a:prstGeom prst="rect">
            <a:avLst/>
          </a:prstGeom>
        </p:spPr>
      </p:pic>
      <p:sp>
        <p:nvSpPr>
          <p:cNvPr id="13" name="TextBox 12"/>
          <p:cNvSpPr txBox="1"/>
          <p:nvPr/>
        </p:nvSpPr>
        <p:spPr>
          <a:xfrm>
            <a:off x="6717435" y="1420347"/>
            <a:ext cx="2278942" cy="923330"/>
          </a:xfrm>
          <a:prstGeom prst="rect">
            <a:avLst/>
          </a:prstGeom>
          <a:noFill/>
        </p:spPr>
        <p:txBody>
          <a:bodyPr wrap="square" rtlCol="0">
            <a:spAutoFit/>
          </a:bodyPr>
          <a:lstStyle/>
          <a:p>
            <a:r>
              <a:rPr lang="en-US" sz="1800" dirty="0"/>
              <a:t>Time series data visualization in real time</a:t>
            </a:r>
          </a:p>
        </p:txBody>
      </p:sp>
      <p:sp>
        <p:nvSpPr>
          <p:cNvPr id="16" name="TextBox 15"/>
          <p:cNvSpPr txBox="1"/>
          <p:nvPr/>
        </p:nvSpPr>
        <p:spPr>
          <a:xfrm>
            <a:off x="6549499" y="4016058"/>
            <a:ext cx="2446877" cy="1477328"/>
          </a:xfrm>
          <a:prstGeom prst="rect">
            <a:avLst/>
          </a:prstGeom>
          <a:noFill/>
        </p:spPr>
        <p:txBody>
          <a:bodyPr wrap="square" rtlCol="0">
            <a:spAutoFit/>
          </a:bodyPr>
          <a:lstStyle/>
          <a:p>
            <a:r>
              <a:rPr lang="en-US" sz="1800" dirty="0"/>
              <a:t>Map High dimensional data to 3D visualizer</a:t>
            </a:r>
          </a:p>
          <a:p>
            <a:r>
              <a:rPr lang="en-US" sz="1800" dirty="0"/>
              <a:t>Apply to Stock market data tracking 6000 stocks</a:t>
            </a:r>
          </a:p>
        </p:txBody>
      </p:sp>
      <p:sp>
        <p:nvSpPr>
          <p:cNvPr id="14" name="Date Placeholder 13"/>
          <p:cNvSpPr>
            <a:spLocks noGrp="1"/>
          </p:cNvSpPr>
          <p:nvPr>
            <p:ph type="dt" sz="half" idx="2"/>
          </p:nvPr>
        </p:nvSpPr>
        <p:spPr/>
        <p:txBody>
          <a:bodyPr/>
          <a:lstStyle/>
          <a:p>
            <a:fld id="{3859FCFA-400A-47AC-AFEA-95D7C1614307}" type="datetime1">
              <a:rPr lang="en-US" smtClean="0"/>
              <a:t>9/14/2016</a:t>
            </a:fld>
            <a:endParaRPr lang="en-US"/>
          </a:p>
        </p:txBody>
      </p:sp>
      <p:sp>
        <p:nvSpPr>
          <p:cNvPr id="15" name="Slide Number Placeholder 14"/>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41678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115" y="114426"/>
            <a:ext cx="8382000" cy="710259"/>
          </a:xfrm>
        </p:spPr>
        <p:txBody>
          <a:bodyPr/>
          <a:lstStyle/>
          <a:p>
            <a:r>
              <a:rPr lang="en-US" dirty="0"/>
              <a:t>Data Pipeline</a:t>
            </a:r>
          </a:p>
        </p:txBody>
      </p:sp>
      <p:sp>
        <p:nvSpPr>
          <p:cNvPr id="2" name="TextBox 1"/>
          <p:cNvSpPr txBox="1"/>
          <p:nvPr/>
        </p:nvSpPr>
        <p:spPr>
          <a:xfrm>
            <a:off x="402938" y="5258897"/>
            <a:ext cx="3171922" cy="707886"/>
          </a:xfrm>
          <a:prstGeom prst="rect">
            <a:avLst/>
          </a:prstGeom>
          <a:noFill/>
        </p:spPr>
        <p:txBody>
          <a:bodyPr wrap="square" rtlCol="0">
            <a:spAutoFit/>
          </a:bodyPr>
          <a:lstStyle/>
          <a:p>
            <a:pPr algn="ctr"/>
            <a:r>
              <a:rPr lang="en-US" sz="2000" dirty="0"/>
              <a:t>Hosted on HPC and OpenStack cloud</a:t>
            </a:r>
          </a:p>
        </p:txBody>
      </p:sp>
      <p:sp>
        <p:nvSpPr>
          <p:cNvPr id="8" name="TextBox 7"/>
          <p:cNvSpPr txBox="1"/>
          <p:nvPr/>
        </p:nvSpPr>
        <p:spPr>
          <a:xfrm>
            <a:off x="645444" y="4123958"/>
            <a:ext cx="2829090" cy="1015663"/>
          </a:xfrm>
          <a:prstGeom prst="rect">
            <a:avLst/>
          </a:prstGeom>
          <a:noFill/>
        </p:spPr>
        <p:txBody>
          <a:bodyPr wrap="square" rtlCol="0">
            <a:spAutoFit/>
          </a:bodyPr>
          <a:lstStyle/>
          <a:p>
            <a:r>
              <a:rPr lang="en-US" sz="2000" dirty="0"/>
              <a:t>End to end delays without any processing is less than 10ms</a:t>
            </a:r>
          </a:p>
        </p:txBody>
      </p:sp>
      <p:sp>
        <p:nvSpPr>
          <p:cNvPr id="66" name="Rectangle 65"/>
          <p:cNvSpPr/>
          <p:nvPr/>
        </p:nvSpPr>
        <p:spPr>
          <a:xfrm>
            <a:off x="3026653"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1896165" y="1389306"/>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Flowchart: Direct Access Storage 67"/>
          <p:cNvSpPr/>
          <p:nvPr/>
        </p:nvSpPr>
        <p:spPr>
          <a:xfrm>
            <a:off x="3095663"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Flowchart: Direct Access Storage 68"/>
          <p:cNvSpPr/>
          <p:nvPr/>
        </p:nvSpPr>
        <p:spPr>
          <a:xfrm>
            <a:off x="3091349"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0" name="Straight Arrow Connector 69"/>
          <p:cNvCxnSpPr/>
          <p:nvPr/>
        </p:nvCxnSpPr>
        <p:spPr>
          <a:xfrm>
            <a:off x="2261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55499"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5551" y="3167217"/>
            <a:ext cx="1764201" cy="646331"/>
          </a:xfrm>
          <a:prstGeom prst="rect">
            <a:avLst/>
          </a:prstGeom>
          <a:noFill/>
        </p:spPr>
        <p:txBody>
          <a:bodyPr wrap="none" rtlCol="0">
            <a:spAutoFit/>
          </a:bodyPr>
          <a:lstStyle/>
          <a:p>
            <a:pPr algn="ctr"/>
            <a:r>
              <a:rPr lang="en-US" dirty="0"/>
              <a:t>Message Brokers</a:t>
            </a:r>
          </a:p>
          <a:p>
            <a:pPr algn="ctr"/>
            <a:r>
              <a:rPr lang="en-US" dirty="0" err="1"/>
              <a:t>RabbitMQ</a:t>
            </a:r>
            <a:r>
              <a:rPr lang="en-US" dirty="0"/>
              <a:t>, Kafka</a:t>
            </a:r>
          </a:p>
        </p:txBody>
      </p:sp>
      <p:cxnSp>
        <p:nvCxnSpPr>
          <p:cNvPr id="73" name="Straight Arrow Connector 72"/>
          <p:cNvCxnSpPr/>
          <p:nvPr/>
        </p:nvCxnSpPr>
        <p:spPr>
          <a:xfrm>
            <a:off x="1342923"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62777" y="2693590"/>
            <a:ext cx="1000787" cy="369332"/>
          </a:xfrm>
          <a:prstGeom prst="rect">
            <a:avLst/>
          </a:prstGeom>
          <a:noFill/>
        </p:spPr>
        <p:txBody>
          <a:bodyPr wrap="none" rtlCol="0">
            <a:spAutoFit/>
          </a:bodyPr>
          <a:lstStyle/>
          <a:p>
            <a:r>
              <a:rPr lang="en-US" dirty="0"/>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3" y="1623626"/>
            <a:ext cx="1325590" cy="994192"/>
          </a:xfrm>
          <a:prstGeom prst="rect">
            <a:avLst/>
          </a:prstGeom>
        </p:spPr>
      </p:pic>
      <p:sp>
        <p:nvSpPr>
          <p:cNvPr id="76" name="Rectangle 75"/>
          <p:cNvSpPr/>
          <p:nvPr/>
        </p:nvSpPr>
        <p:spPr>
          <a:xfrm>
            <a:off x="4959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7" name="Group 76"/>
          <p:cNvGrpSpPr/>
          <p:nvPr/>
        </p:nvGrpSpPr>
        <p:grpSpPr>
          <a:xfrm>
            <a:off x="5128994"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369332"/>
              </a:xfrm>
              <a:prstGeom prst="rect">
                <a:avLst/>
              </a:prstGeom>
              <a:noFill/>
            </p:spPr>
            <p:txBody>
              <a:bodyPr wrap="square" rtlCol="0">
                <a:spAutoFit/>
              </a:bodyPr>
              <a:lstStyle/>
              <a:p>
                <a:r>
                  <a:rPr lang="en-US" sz="900" dirty="0"/>
                  <a:t>Sending to </a:t>
                </a:r>
              </a:p>
              <a:p>
                <a:r>
                  <a:rPr lang="en-US" sz="900" dirty="0"/>
                  <a:t>pub-sub</a:t>
                </a:r>
              </a:p>
            </p:txBody>
          </p:sp>
          <p:sp>
            <p:nvSpPr>
              <p:cNvPr id="99" name="TextBox 98"/>
              <p:cNvSpPr txBox="1"/>
              <p:nvPr/>
            </p:nvSpPr>
            <p:spPr>
              <a:xfrm>
                <a:off x="6522895" y="2521858"/>
                <a:ext cx="696862" cy="646331"/>
              </a:xfrm>
              <a:prstGeom prst="rect">
                <a:avLst/>
              </a:prstGeom>
              <a:noFill/>
            </p:spPr>
            <p:txBody>
              <a:bodyPr wrap="square" rtlCol="0">
                <a:spAutoFit/>
              </a:bodyPr>
              <a:lstStyle/>
              <a:p>
                <a:r>
                  <a:rPr lang="en-US" sz="900" dirty="0"/>
                  <a:t>Sending to </a:t>
                </a:r>
              </a:p>
              <a:p>
                <a:r>
                  <a:rPr lang="en-US" sz="900" dirty="0"/>
                  <a:t>Persisting </a:t>
                </a:r>
              </a:p>
              <a:p>
                <a:r>
                  <a:rPr lang="en-US" sz="900" dirty="0"/>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r>
                  <a:rPr lang="en-US" sz="1000" dirty="0"/>
                  <a:t>Streaming </a:t>
                </a:r>
              </a:p>
              <a:p>
                <a:r>
                  <a:rPr lang="en-US" sz="1000" dirty="0"/>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r>
                <a:rPr lang="en-US" sz="800" dirty="0"/>
                <a:t>A stream application with some tasks running in parallel</a:t>
              </a:r>
            </a:p>
          </p:txBody>
        </p:sp>
      </p:grpSp>
      <p:sp>
        <p:nvSpPr>
          <p:cNvPr id="109" name="TextBox 108"/>
          <p:cNvSpPr txBox="1"/>
          <p:nvPr/>
        </p:nvSpPr>
        <p:spPr>
          <a:xfrm>
            <a:off x="8122026" y="1473203"/>
            <a:ext cx="736099" cy="553998"/>
          </a:xfrm>
          <a:prstGeom prst="rect">
            <a:avLst/>
          </a:prstGeom>
          <a:solidFill>
            <a:schemeClr val="bg1"/>
          </a:solidFill>
        </p:spPr>
        <p:txBody>
          <a:bodyPr wrap="none" rtlCol="0">
            <a:spAutoFit/>
          </a:bodyPr>
          <a:lstStyle/>
          <a:p>
            <a:r>
              <a:rPr lang="en-US" sz="1000" dirty="0"/>
              <a:t>Multiple </a:t>
            </a:r>
          </a:p>
          <a:p>
            <a:r>
              <a:rPr lang="en-US" sz="1000" dirty="0"/>
              <a:t>streaming </a:t>
            </a:r>
          </a:p>
          <a:p>
            <a:r>
              <a:rPr lang="en-US" sz="1000" dirty="0"/>
              <a:t>workflows</a:t>
            </a:r>
          </a:p>
        </p:txBody>
      </p:sp>
      <p:sp>
        <p:nvSpPr>
          <p:cNvPr id="110" name="TextBox 109"/>
          <p:cNvSpPr txBox="1"/>
          <p:nvPr/>
        </p:nvSpPr>
        <p:spPr>
          <a:xfrm>
            <a:off x="5565768" y="3436165"/>
            <a:ext cx="2190408" cy="369332"/>
          </a:xfrm>
          <a:prstGeom prst="rect">
            <a:avLst/>
          </a:prstGeom>
          <a:noFill/>
        </p:spPr>
        <p:txBody>
          <a:bodyPr wrap="none" rtlCol="0">
            <a:spAutoFit/>
          </a:bodyPr>
          <a:lstStyle/>
          <a:p>
            <a:r>
              <a:rPr lang="en-US" dirty="0"/>
              <a:t>Streaming Workflows</a:t>
            </a:r>
          </a:p>
        </p:txBody>
      </p:sp>
      <p:sp>
        <p:nvSpPr>
          <p:cNvPr id="111" name="TextBox 110"/>
          <p:cNvSpPr txBox="1"/>
          <p:nvPr/>
        </p:nvSpPr>
        <p:spPr>
          <a:xfrm>
            <a:off x="5339785" y="3898503"/>
            <a:ext cx="3659976" cy="461665"/>
          </a:xfrm>
          <a:prstGeom prst="rect">
            <a:avLst/>
          </a:prstGeom>
          <a:noFill/>
        </p:spPr>
        <p:txBody>
          <a:bodyPr wrap="none" rtlCol="0">
            <a:spAutoFit/>
          </a:bodyPr>
          <a:lstStyle/>
          <a:p>
            <a:r>
              <a:rPr lang="en-US" dirty="0"/>
              <a:t>Apache Heron and Storm</a:t>
            </a:r>
          </a:p>
        </p:txBody>
      </p:sp>
      <p:cxnSp>
        <p:nvCxnSpPr>
          <p:cNvPr id="112" name="Straight Arrow Connector 111"/>
          <p:cNvCxnSpPr/>
          <p:nvPr/>
        </p:nvCxnSpPr>
        <p:spPr>
          <a:xfrm flipH="1">
            <a:off x="1342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2261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3946621"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284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2284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969534"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876800" y="4669470"/>
            <a:ext cx="3699669" cy="1323439"/>
          </a:xfrm>
          <a:prstGeom prst="rect">
            <a:avLst/>
          </a:prstGeom>
          <a:noFill/>
        </p:spPr>
        <p:txBody>
          <a:bodyPr wrap="square" rtlCol="0">
            <a:spAutoFit/>
          </a:bodyPr>
          <a:lstStyle/>
          <a:p>
            <a:pPr algn="ctr"/>
            <a:r>
              <a:rPr lang="en-US" sz="2000" dirty="0"/>
              <a:t>Storm does not support “real parallel processing” within bolts – add optimized inter-bolt communication</a:t>
            </a:r>
          </a:p>
        </p:txBody>
      </p:sp>
      <p:sp>
        <p:nvSpPr>
          <p:cNvPr id="3" name="Date Placeholder 2"/>
          <p:cNvSpPr>
            <a:spLocks noGrp="1"/>
          </p:cNvSpPr>
          <p:nvPr>
            <p:ph type="dt" sz="half" idx="2"/>
          </p:nvPr>
        </p:nvSpPr>
        <p:spPr/>
        <p:txBody>
          <a:bodyPr/>
          <a:lstStyle/>
          <a:p>
            <a:fld id="{E3D13A7E-AC00-4E7C-A57E-6D183457F2A3}" type="datetime1">
              <a:rPr lang="en-US" smtClean="0">
                <a:solidFill>
                  <a:srgbClr val="000000">
                    <a:tint val="75000"/>
                  </a:srgbClr>
                </a:solidFill>
              </a:rPr>
              <a:t>9/14/2016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37756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
        <p:nvSpPr>
          <p:cNvPr id="4" name="Date Placeholder 3"/>
          <p:cNvSpPr>
            <a:spLocks noGrp="1"/>
          </p:cNvSpPr>
          <p:nvPr>
            <p:ph type="dt" sz="half" idx="2"/>
          </p:nvPr>
        </p:nvSpPr>
        <p:spPr/>
        <p:txBody>
          <a:bodyPr/>
          <a:lstStyle/>
          <a:p>
            <a:fld id="{8D0BA6A2-805C-4B64-80B6-C5C7AAA2F601}" type="datetime1">
              <a:rPr lang="en-US" smtClean="0">
                <a:solidFill>
                  <a:srgbClr val="000000">
                    <a:tint val="75000"/>
                  </a:srgbClr>
                </a:solidFill>
              </a:rPr>
              <a:t>9/14/2016</a:t>
            </a:fld>
            <a:endParaRPr lang="en-US">
              <a:solidFill>
                <a:srgbClr val="000000">
                  <a:tint val="75000"/>
                </a:srgbClr>
              </a:solidFill>
            </a:endParaRPr>
          </a:p>
        </p:txBody>
      </p:sp>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r>
                <a:rPr lang="en-US" b="1" i="0" dirty="0"/>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r>
                <a:rPr lang="en-US" b="1" i="0" dirty="0"/>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r>
                <a:rPr lang="en-US" b="1" i="0" dirty="0"/>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r>
                <a:rPr lang="en-US" b="1" i="0" dirty="0"/>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r>
              <a:rPr lang="en-US" sz="1600" dirty="0"/>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2261454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b="1" dirty="0"/>
              <a:t>Summary of </a:t>
            </a: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631173" y="2667000"/>
            <a:ext cx="7772400" cy="2133600"/>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fld id="{7A24F8A8-100B-4B03-BE23-C0CF26670155}" type="datetime1">
              <a:rPr lang="en-US" smtClean="0"/>
              <a:t>9/14/2016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45</a:t>
            </a:fld>
            <a:endParaRPr lang="en-US"/>
          </a:p>
        </p:txBody>
      </p:sp>
    </p:spTree>
    <p:extLst>
      <p:ext uri="{BB962C8B-B14F-4D97-AF65-F5344CB8AC3E}">
        <p14:creationId xmlns:p14="http://schemas.microsoft.com/office/powerpoint/2010/main" val="3785299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b="1" dirty="0"/>
              <a:t>Software Architecture and its implementation</a:t>
            </a:r>
          </a:p>
          <a:p>
            <a:pPr lvl="1"/>
            <a:r>
              <a:rPr lang="en-US" sz="1600" b="1" dirty="0"/>
              <a:t>HPC-ABDS: </a:t>
            </a:r>
            <a:r>
              <a:rPr lang="en-US" sz="1600" dirty="0"/>
              <a:t>Cloud-HPC interoperable software: performance of HPC (High Performance Computing) and the rich functionality of the Apache Big Data Stack. </a:t>
            </a:r>
          </a:p>
          <a:p>
            <a:pPr lvl="1"/>
            <a:r>
              <a:rPr lang="en-US" sz="1600" b="1" dirty="0"/>
              <a:t>Added HPC </a:t>
            </a:r>
            <a:r>
              <a:rPr lang="en-US" sz="1600" dirty="0"/>
              <a:t>to Hadoop, Storm, Heron, Spark; could add to Beam and </a:t>
            </a:r>
            <a:r>
              <a:rPr lang="en-US" sz="1600" dirty="0" err="1"/>
              <a:t>Flink</a:t>
            </a:r>
            <a:endParaRPr lang="en-US" sz="1600" dirty="0"/>
          </a:p>
          <a:p>
            <a:pPr lvl="1"/>
            <a:r>
              <a:rPr lang="en-US" sz="1600" dirty="0"/>
              <a:t>Could work in Apache model contributing code</a:t>
            </a:r>
          </a:p>
          <a:p>
            <a:r>
              <a:rPr lang="en-US" sz="1600" b="1" dirty="0"/>
              <a:t>Run same HPC-ABDS across all </a:t>
            </a:r>
            <a:r>
              <a:rPr lang="en-US" sz="1600" dirty="0"/>
              <a:t>platforms but “data management” nodes have different balance in I/O, Network and Compute from “model” nodes</a:t>
            </a:r>
          </a:p>
          <a:p>
            <a:pPr lvl="1"/>
            <a:r>
              <a:rPr lang="en-US" sz="1600" dirty="0"/>
              <a:t>Optimize to data and model functions as specified by convergence diamonds</a:t>
            </a:r>
          </a:p>
          <a:p>
            <a:pPr lvl="1"/>
            <a:r>
              <a:rPr lang="en-US" sz="1600" dirty="0"/>
              <a:t>Do not optimize for simulation and big data</a:t>
            </a:r>
          </a:p>
          <a:p>
            <a:r>
              <a:rPr lang="en-US" sz="1600" b="1" dirty="0"/>
              <a:t>Convergence Language: </a:t>
            </a:r>
            <a:r>
              <a:rPr lang="en-US" sz="1600" dirty="0"/>
              <a:t>Make C++, Java, Scala, Python (R) … perform well</a:t>
            </a:r>
          </a:p>
          <a:p>
            <a:r>
              <a:rPr lang="en-US" sz="1600" b="1" dirty="0"/>
              <a:t>Training: </a:t>
            </a:r>
            <a:r>
              <a:rPr lang="en-US" sz="1600" dirty="0"/>
              <a:t>Students prefer to learn Big Data rather than HPC</a:t>
            </a:r>
          </a:p>
          <a:p>
            <a:r>
              <a:rPr lang="en-US" sz="1600" b="1" dirty="0"/>
              <a:t>Sustainability: </a:t>
            </a:r>
            <a:r>
              <a:rPr lang="en-US" sz="1600" dirty="0"/>
              <a:t>research/HPC communities cannot afford to develop everything (hardware and software) from scratch</a:t>
            </a:r>
          </a:p>
        </p:txBody>
      </p:sp>
      <p:sp>
        <p:nvSpPr>
          <p:cNvPr id="2" name="Title 1"/>
          <p:cNvSpPr>
            <a:spLocks noGrp="1"/>
          </p:cNvSpPr>
          <p:nvPr>
            <p:ph type="title"/>
          </p:nvPr>
        </p:nvSpPr>
        <p:spPr>
          <a:xfrm>
            <a:off x="0" y="0"/>
            <a:ext cx="9144000" cy="533400"/>
          </a:xfrm>
        </p:spPr>
        <p:txBody>
          <a:bodyPr/>
          <a:lstStyle/>
          <a:p>
            <a:pPr algn="ctr"/>
            <a:r>
              <a:rPr lang="en-US" sz="3100" dirty="0"/>
              <a:t>General Aspects of Big Data HPC Convergence</a:t>
            </a:r>
          </a:p>
        </p:txBody>
      </p:sp>
      <p:sp>
        <p:nvSpPr>
          <p:cNvPr id="4" name="Date Placeholder 3"/>
          <p:cNvSpPr>
            <a:spLocks noGrp="1"/>
          </p:cNvSpPr>
          <p:nvPr>
            <p:ph type="dt" sz="half" idx="2"/>
          </p:nvPr>
        </p:nvSpPr>
        <p:spPr/>
        <p:txBody>
          <a:bodyPr/>
          <a:lstStyle/>
          <a:p>
            <a:fld id="{4FF11076-7471-47B3-8B53-7764AB82EA3C}" type="datetime1">
              <a:rPr lang="en-US" smtClean="0">
                <a:solidFill>
                  <a:srgbClr val="000000">
                    <a:tint val="75000"/>
                  </a:srgbClr>
                </a:solidFill>
              </a:rPr>
              <a:t>9/14/2016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 y="196553"/>
            <a:ext cx="9144000" cy="685800"/>
          </a:xfrm>
        </p:spPr>
        <p:txBody>
          <a:bodyPr/>
          <a:lstStyle/>
          <a:p>
            <a:pPr algn="ctr"/>
            <a:r>
              <a:rPr lang="en-US" sz="2800" dirty="0"/>
              <a:t>Convergence Points (Nexus) for</a:t>
            </a:r>
            <a:br>
              <a:rPr lang="en-US" sz="2800" dirty="0"/>
            </a:br>
            <a:r>
              <a:rPr lang="en-US" sz="2800" dirty="0"/>
              <a:t>HPC-Cloud-Big Data-Simulation</a:t>
            </a:r>
          </a:p>
        </p:txBody>
      </p:sp>
      <p:sp>
        <p:nvSpPr>
          <p:cNvPr id="3" name="Content Placeholder 2"/>
          <p:cNvSpPr>
            <a:spLocks noGrp="1"/>
          </p:cNvSpPr>
          <p:nvPr>
            <p:ph idx="1"/>
          </p:nvPr>
        </p:nvSpPr>
        <p:spPr>
          <a:xfrm>
            <a:off x="17804" y="1219200"/>
            <a:ext cx="9126196" cy="4038600"/>
          </a:xfrm>
        </p:spPr>
        <p:txBody>
          <a:bodyPr/>
          <a:lstStyle/>
          <a:p>
            <a:r>
              <a:rPr lang="en-US" sz="2400" b="1" dirty="0"/>
              <a:t>Nexus 1: Applications </a:t>
            </a:r>
            <a:r>
              <a:rPr lang="en-US" sz="2400" dirty="0"/>
              <a:t>– Divide use cases into Data and Model and compare characteristics separately in these two components with 64 Convergence Diamonds (features)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solidFill>
                  <a:srgbClr val="7D110C"/>
                </a:solidFill>
              </a:rPr>
              <a:t>Nexus 3: Hardware </a:t>
            </a:r>
            <a:r>
              <a:rPr lang="en-US" sz="2400" dirty="0">
                <a:solidFill>
                  <a:srgbClr val="7D110C"/>
                </a:solidFill>
              </a:rPr>
              <a:t>– Use Infrastructure as a Service IaaS and DevOps to automate deployment of software defined systems on hardware designed for functionality and performance e.g. appropriate disks, interconnect, memory. </a:t>
            </a:r>
            <a:r>
              <a:rPr lang="en-US" sz="2400" b="1" dirty="0">
                <a:solidFill>
                  <a:srgbClr val="7D110C"/>
                </a:solidFill>
              </a:rPr>
              <a:t>Don’t Cover this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
        <p:nvSpPr>
          <p:cNvPr id="5" name="Date Placeholder 4"/>
          <p:cNvSpPr>
            <a:spLocks noGrp="1"/>
          </p:cNvSpPr>
          <p:nvPr>
            <p:ph type="dt" sz="half" idx="2"/>
          </p:nvPr>
        </p:nvSpPr>
        <p:spPr/>
        <p:txBody>
          <a:bodyPr/>
          <a:lstStyle/>
          <a:p>
            <a:fld id="{01CEBF8D-D6C1-4037-9281-F2DB11B44F53}" type="datetime1">
              <a:rPr lang="en-US" smtClean="0"/>
              <a:t>9/14/2016</a:t>
            </a:fld>
            <a:endParaRPr lang="en-US"/>
          </a:p>
        </p:txBody>
      </p:sp>
    </p:spTree>
    <p:extLst>
      <p:ext uri="{BB962C8B-B14F-4D97-AF65-F5344CB8AC3E}">
        <p14:creationId xmlns:p14="http://schemas.microsoft.com/office/powerpoint/2010/main" val="353298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Application Nexus</a:t>
            </a:r>
          </a:p>
        </p:txBody>
      </p:sp>
      <p:sp>
        <p:nvSpPr>
          <p:cNvPr id="3" name="Subtitle 2"/>
          <p:cNvSpPr>
            <a:spLocks noGrp="1"/>
          </p:cNvSpPr>
          <p:nvPr>
            <p:ph type="subTitle"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4" name="Date Placeholder 3"/>
          <p:cNvSpPr>
            <a:spLocks noGrp="1"/>
          </p:cNvSpPr>
          <p:nvPr>
            <p:ph type="dt" sz="half" idx="10"/>
          </p:nvPr>
        </p:nvSpPr>
        <p:spPr/>
        <p:txBody>
          <a:bodyPr/>
          <a:lstStyle/>
          <a:p>
            <a:fld id="{71DA85DE-AC7B-437E-8A2F-91C38DEAE343}" type="datetime1">
              <a:rPr lang="en-US" smtClean="0"/>
              <a:t>9/14/2016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6</a:t>
            </a:fld>
            <a:endParaRPr lang="en-US"/>
          </a:p>
        </p:txBody>
      </p:sp>
    </p:spTree>
    <p:extLst>
      <p:ext uri="{BB962C8B-B14F-4D97-AF65-F5344CB8AC3E}">
        <p14:creationId xmlns:p14="http://schemas.microsoft.com/office/powerpoint/2010/main" val="356279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sz="half" idx="2"/>
          </p:nvPr>
        </p:nvSpPr>
        <p:spPr/>
        <p:txBody>
          <a:bodyPr/>
          <a:lstStyle/>
          <a:p>
            <a:fld id="{CD455AF5-1BF9-455B-A7CD-E58AEC8EFD8E}" type="datetime1">
              <a:rPr lang="en-US" smtClean="0"/>
              <a:t>9/14/2016</a:t>
            </a:fld>
            <a:endParaRPr lang="en-US"/>
          </a:p>
        </p:txBody>
      </p:sp>
    </p:spTree>
    <p:extLst>
      <p:ext uri="{BB962C8B-B14F-4D97-AF65-F5344CB8AC3E}">
        <p14:creationId xmlns:p14="http://schemas.microsoft.com/office/powerpoint/2010/main" val="265644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sz="2400" b="1" dirty="0">
                <a:solidFill>
                  <a:srgbClr val="C00000"/>
                </a:solidFill>
              </a:rPr>
              <a:t>Model</a:t>
            </a:r>
            <a:r>
              <a:rPr lang="en-US" sz="2400" dirty="0"/>
              <a:t> can be formulation with particle dynamics or partial differential equations defined by parameters such as particle positions and discretized velocity, pressure, density values</a:t>
            </a:r>
          </a:p>
          <a:p>
            <a:pPr lvl="1"/>
            <a:r>
              <a:rPr lang="en-US" sz="2400" b="1" dirty="0">
                <a:solidFill>
                  <a:srgbClr val="C00000"/>
                </a:solidFill>
              </a:rPr>
              <a:t>Data</a:t>
            </a:r>
            <a:r>
              <a:rPr lang="en-US" sz="2400" dirty="0"/>
              <a:t> could be small when just boundary conditions </a:t>
            </a:r>
          </a:p>
          <a:p>
            <a:pPr lvl="1"/>
            <a:r>
              <a:rPr lang="en-US" sz="2400" b="1" dirty="0">
                <a:solidFill>
                  <a:srgbClr val="C00000"/>
                </a:solidFill>
              </a:rPr>
              <a:t>Data</a:t>
            </a:r>
            <a:r>
              <a:rPr lang="en-US" sz="2400"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sz="2400" dirty="0"/>
              <a:t>e.g. </a:t>
            </a:r>
            <a:r>
              <a:rPr lang="en-US" sz="2400" b="1" dirty="0"/>
              <a:t>LDA</a:t>
            </a:r>
            <a:r>
              <a:rPr lang="en-US" sz="2400" dirty="0"/>
              <a:t> with many topics or </a:t>
            </a:r>
            <a:r>
              <a:rPr lang="en-US" sz="2400" b="1" dirty="0"/>
              <a:t>deep learning </a:t>
            </a:r>
            <a:r>
              <a:rPr lang="en-US" sz="2400" dirty="0"/>
              <a:t>has a large model</a:t>
            </a:r>
          </a:p>
          <a:p>
            <a:pPr lvl="1"/>
            <a:r>
              <a:rPr lang="en-US" sz="2400" b="1" dirty="0"/>
              <a:t>Clustering</a:t>
            </a:r>
            <a:r>
              <a:rPr lang="en-US" sz="2400" dirty="0"/>
              <a:t> or </a:t>
            </a:r>
            <a:r>
              <a:rPr lang="en-US" sz="2400" b="1" dirty="0"/>
              <a:t>Dimension reduction </a:t>
            </a:r>
            <a:r>
              <a:rPr lang="en-US" sz="2400"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2"/>
          </p:nvPr>
        </p:nvSpPr>
        <p:spPr/>
        <p:txBody>
          <a:bodyPr/>
          <a:lstStyle/>
          <a:p>
            <a:fld id="{C7D7E244-E158-4311-9379-8AEC716AF96D}" type="datetime1">
              <a:rPr lang="en-US" smtClean="0"/>
              <a:t>9/14/2016</a:t>
            </a:fld>
            <a:endParaRPr lang="en-US"/>
          </a:p>
        </p:txBody>
      </p:sp>
    </p:spTree>
    <p:extLst>
      <p:ext uri="{BB962C8B-B14F-4D97-AF65-F5344CB8AC3E}">
        <p14:creationId xmlns:p14="http://schemas.microsoft.com/office/powerpoint/2010/main" val="158266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4173EA-10B0-4250-8990-4655002FA7F7}" type="datetime1">
              <a:rPr kumimoji="0" lang="en-US" sz="1800" b="0" i="0" u="none" strike="noStrike" kern="0" cap="none" spc="0" normalizeH="0" baseline="0" noProof="0" smtClean="0">
                <a:ln>
                  <a:noFill/>
                </a:ln>
                <a:solidFill>
                  <a:sysClr val="windowText" lastClr="000000"/>
                </a:solidFill>
                <a:effectLst/>
                <a:uLnTx/>
                <a:uFillTx/>
              </a:rPr>
              <a:t>9/14/2016</a:t>
            </a:fld>
            <a:endParaRPr kumimoji="0" lang="en-US"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103261" y="9939"/>
            <a:ext cx="468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Online Use Case Form</a:t>
            </a:r>
          </a:p>
        </p:txBody>
      </p:sp>
    </p:spTree>
    <p:extLst>
      <p:ext uri="{BB962C8B-B14F-4D97-AF65-F5344CB8AC3E}">
        <p14:creationId xmlns:p14="http://schemas.microsoft.com/office/powerpoint/2010/main" val="4182840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28069</TotalTime>
  <Words>3808</Words>
  <Application>Microsoft Office PowerPoint</Application>
  <PresentationFormat>On-screen Show (4:3)</PresentationFormat>
  <Paragraphs>474</Paragraphs>
  <Slides>46</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ＭＳ Ｐゴシック</vt:lpstr>
      <vt:lpstr>Arial</vt:lpstr>
      <vt:lpstr>Calibri</vt:lpstr>
      <vt:lpstr>Franklin Gothic Demi</vt:lpstr>
      <vt:lpstr>Franklin Gothic Medium</vt:lpstr>
      <vt:lpstr>Symbol</vt:lpstr>
      <vt:lpstr>Times New Roman</vt:lpstr>
      <vt:lpstr>Wingdings</vt:lpstr>
      <vt:lpstr>Blank Presentation</vt:lpstr>
      <vt:lpstr>2_Blank Presentation</vt:lpstr>
      <vt:lpstr>Big Data and Simulations: HPC and Clouds</vt:lpstr>
      <vt:lpstr>Abstract I</vt:lpstr>
      <vt:lpstr>Abstract II</vt:lpstr>
      <vt:lpstr>Why Connect (“Converge”) Big Data and HPC</vt:lpstr>
      <vt:lpstr>Convergence Points (Nexus) for HPC-Cloud-Big Data-Simulation</vt:lpstr>
      <vt:lpstr>Application Nexus</vt:lpstr>
      <vt:lpstr>Data and Model in Big Data and Simulations I</vt:lpstr>
      <vt:lpstr>Data and Model in Big Data and Simulations II</vt:lpstr>
      <vt:lpstr>PowerPoint Presentation</vt:lpstr>
      <vt:lpstr>51 Detailed Use Cases: Contributed July-September 2013 Covers goals, data features such as 3 V’s, software, hardware</vt:lpstr>
      <vt:lpstr>Sample Features of 51 Use Cases I</vt:lpstr>
      <vt:lpstr>Sample Features of 51 Use Cases II</vt:lpstr>
      <vt:lpstr>7 Computational Giants of  NRC Massive Data Analysis Report </vt:lpstr>
      <vt:lpstr>HPC (Simulation) Benchmark Classics</vt:lpstr>
      <vt:lpstr>13 Berkeley Dwarfs</vt:lpstr>
      <vt:lpstr>Classifying Use cases</vt:lpstr>
      <vt:lpstr>Classifying Use Cases</vt:lpstr>
      <vt:lpstr>PowerPoint Presentation</vt:lpstr>
      <vt:lpstr>64 Features in 4 views for Unified Classification of Big Data and Simulation Applications</vt:lpstr>
      <vt:lpstr>Examples in Problem Architecture View PA</vt:lpstr>
      <vt:lpstr>6 Forms of MapReduce  Describes Architecture of   - Problem (Model     reflecting data)  - Machine  - Software  2 important variants (software) of Iterative MapReduce and Map-Streaming a) “In-place” HPC  b) Flow for model and data </vt:lpstr>
      <vt:lpstr>Examples in Execution View EV</vt:lpstr>
      <vt:lpstr>Examples in Data View DV</vt:lpstr>
      <vt:lpstr>Examples in Processing View PV</vt:lpstr>
      <vt:lpstr>Comparison of Data Analytics with Simulation I</vt:lpstr>
      <vt:lpstr>PowerPoint Presentation</vt:lpstr>
      <vt:lpstr>Comparison of Data Analytics with Simulation II</vt:lpstr>
      <vt:lpstr>Comparison of Data Analytics with Simulation III</vt:lpstr>
      <vt:lpstr>Software Nexus  Application Layer On Big Data Software Components for Programming and Data Processing On HPC for runtime On IaaS and DevOps Hardware and Systems </vt:lpstr>
      <vt:lpstr>PowerPoint Presentation</vt:lpstr>
      <vt:lpstr>Functionality of 21 HPC-ABDS Layers</vt:lpstr>
      <vt:lpstr>Some key ABDS Software</vt:lpstr>
      <vt:lpstr>Java Grande  Revisited on 3 data analytics codes Clustering Multidimensional Scaling Latent Dirichlet Allocation  all sophisticated algorithms  </vt:lpstr>
      <vt:lpstr>Some large scale analytics</vt:lpstr>
      <vt:lpstr>Java MPI performs better than FJ Threads 128 24 core Haswell nodes on SPIDAL 200K DA-MDS Code</vt:lpstr>
      <vt:lpstr>HPC-ABDS Parallel Computing</vt:lpstr>
      <vt:lpstr>Kmeans Clustering Flink and MPI one million 2D points fixed; various # centers 24 cores on 16 nodes</vt:lpstr>
      <vt:lpstr>Breaking Programs into Parts</vt:lpstr>
      <vt:lpstr>HPC-ABDS Parallel Computing</vt:lpstr>
      <vt:lpstr>Harp (Hadoop Plugin) brings HPC to ABDS </vt:lpstr>
      <vt:lpstr>Streaming Applications and Technology</vt:lpstr>
      <vt:lpstr>Adding HPC to Storm &amp; Heron for Streaming</vt:lpstr>
      <vt:lpstr>Data Pipeline</vt:lpstr>
      <vt:lpstr>Improvement of Storm (Heron) using HPC communication algorithms</vt:lpstr>
      <vt:lpstr> Summary of Big Data - Big Simulation  Convergence? </vt:lpstr>
      <vt:lpstr>General Aspects of Big Data HPC Convergence</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582</cp:revision>
  <cp:lastPrinted>2009-05-27T19:00:23Z</cp:lastPrinted>
  <dcterms:created xsi:type="dcterms:W3CDTF">2011-04-26T20:44:01Z</dcterms:created>
  <dcterms:modified xsi:type="dcterms:W3CDTF">2016-09-14T15:56:12Z</dcterms:modified>
</cp:coreProperties>
</file>