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73" r:id="rId3"/>
    <p:sldMasterId id="2147483681" r:id="rId4"/>
    <p:sldMasterId id="2147483689" r:id="rId5"/>
    <p:sldMasterId id="2147483697" r:id="rId6"/>
    <p:sldMasterId id="2147483705" r:id="rId7"/>
    <p:sldMasterId id="2147483713" r:id="rId8"/>
    <p:sldMasterId id="2147483735" r:id="rId9"/>
  </p:sldMasterIdLst>
  <p:notesMasterIdLst>
    <p:notesMasterId r:id="rId40"/>
  </p:notesMasterIdLst>
  <p:sldIdLst>
    <p:sldId id="265" r:id="rId10"/>
    <p:sldId id="580" r:id="rId11"/>
    <p:sldId id="585" r:id="rId12"/>
    <p:sldId id="586" r:id="rId13"/>
    <p:sldId id="587" r:id="rId14"/>
    <p:sldId id="588" r:id="rId15"/>
    <p:sldId id="589" r:id="rId16"/>
    <p:sldId id="590" r:id="rId17"/>
    <p:sldId id="591" r:id="rId18"/>
    <p:sldId id="597" r:id="rId19"/>
    <p:sldId id="598" r:id="rId20"/>
    <p:sldId id="593" r:id="rId21"/>
    <p:sldId id="594" r:id="rId22"/>
    <p:sldId id="595" r:id="rId23"/>
    <p:sldId id="596" r:id="rId24"/>
    <p:sldId id="456" r:id="rId25"/>
    <p:sldId id="578" r:id="rId26"/>
    <p:sldId id="544" r:id="rId27"/>
    <p:sldId id="543" r:id="rId28"/>
    <p:sldId id="487" r:id="rId29"/>
    <p:sldId id="592" r:id="rId30"/>
    <p:sldId id="579" r:id="rId31"/>
    <p:sldId id="551" r:id="rId32"/>
    <p:sldId id="552" r:id="rId33"/>
    <p:sldId id="531" r:id="rId34"/>
    <p:sldId id="553" r:id="rId35"/>
    <p:sldId id="554" r:id="rId36"/>
    <p:sldId id="555" r:id="rId37"/>
    <p:sldId id="538" r:id="rId38"/>
    <p:sldId id="540" r:id="rId39"/>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1" autoAdjust="0"/>
    <p:restoredTop sz="96086" autoAdjust="0"/>
  </p:normalViewPr>
  <p:slideViewPr>
    <p:cSldViewPr snapToGrid="0" snapToObjects="1">
      <p:cViewPr varScale="1">
        <p:scale>
          <a:sx n="91" d="100"/>
          <a:sy n="91" d="100"/>
        </p:scale>
        <p:origin x="78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2.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1.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770799360"/>
        <c:axId val="770804848"/>
      </c:scatterChart>
      <c:valAx>
        <c:axId val="770799360"/>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70804848"/>
        <c:crosses val="autoZero"/>
        <c:crossBetween val="midCat"/>
        <c:majorUnit val="20"/>
      </c:valAx>
      <c:valAx>
        <c:axId val="770804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70799360"/>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29</a:t>
            </a:fld>
            <a:endParaRPr lang="en-US"/>
          </a:p>
        </p:txBody>
      </p:sp>
    </p:spTree>
    <p:extLst>
      <p:ext uri="{BB962C8B-B14F-4D97-AF65-F5344CB8AC3E}">
        <p14:creationId xmlns:p14="http://schemas.microsoft.com/office/powerpoint/2010/main" val="304849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30</a:t>
            </a:fld>
            <a:endParaRPr lang="en-US"/>
          </a:p>
        </p:txBody>
      </p:sp>
    </p:spTree>
    <p:extLst>
      <p:ext uri="{BB962C8B-B14F-4D97-AF65-F5344CB8AC3E}">
        <p14:creationId xmlns:p14="http://schemas.microsoft.com/office/powerpoint/2010/main" val="29557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a:t>
            </a:fld>
            <a:endParaRPr lang="en-US"/>
          </a:p>
        </p:txBody>
      </p:sp>
    </p:spTree>
    <p:extLst>
      <p:ext uri="{BB962C8B-B14F-4D97-AF65-F5344CB8AC3E}">
        <p14:creationId xmlns:p14="http://schemas.microsoft.com/office/powerpoint/2010/main" val="361901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8326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211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180869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24</a:t>
            </a:fld>
            <a:endParaRPr lang="en-US"/>
          </a:p>
        </p:txBody>
      </p:sp>
    </p:spTree>
    <p:extLst>
      <p:ext uri="{BB962C8B-B14F-4D97-AF65-F5344CB8AC3E}">
        <p14:creationId xmlns:p14="http://schemas.microsoft.com/office/powerpoint/2010/main" val="407574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25</a:t>
            </a:fld>
            <a:endParaRPr lang="en-US"/>
          </a:p>
        </p:txBody>
      </p:sp>
    </p:spTree>
    <p:extLst>
      <p:ext uri="{BB962C8B-B14F-4D97-AF65-F5344CB8AC3E}">
        <p14:creationId xmlns:p14="http://schemas.microsoft.com/office/powerpoint/2010/main" val="31129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26</a:t>
            </a:fld>
            <a:endParaRPr lang="en-US"/>
          </a:p>
        </p:txBody>
      </p:sp>
    </p:spTree>
    <p:extLst>
      <p:ext uri="{BB962C8B-B14F-4D97-AF65-F5344CB8AC3E}">
        <p14:creationId xmlns:p14="http://schemas.microsoft.com/office/powerpoint/2010/main" val="227947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27</a:t>
            </a:fld>
            <a:endParaRPr lang="en-US"/>
          </a:p>
        </p:txBody>
      </p:sp>
    </p:spTree>
    <p:extLst>
      <p:ext uri="{BB962C8B-B14F-4D97-AF65-F5344CB8AC3E}">
        <p14:creationId xmlns:p14="http://schemas.microsoft.com/office/powerpoint/2010/main" val="33086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0608"/>
            <a:ext cx="9144000" cy="1470025"/>
          </a:xfrm>
        </p:spPr>
        <p:txBody>
          <a:bodyPr>
            <a:noAutofit/>
          </a:bodyPr>
          <a:lstStyle/>
          <a:p>
            <a:r>
              <a:rPr lang="en-US" sz="4800" b="1" dirty="0" smtClean="0"/>
              <a:t>Data Analytics at </a:t>
            </a:r>
            <a:br>
              <a:rPr lang="en-US" sz="4800" b="1" dirty="0" smtClean="0"/>
            </a:br>
            <a:r>
              <a:rPr lang="en-US" sz="4800" b="1" dirty="0" smtClean="0"/>
              <a:t>Digital Science </a:t>
            </a:r>
            <a:r>
              <a:rPr lang="en-US" sz="4800" b="1" dirty="0" err="1" smtClean="0"/>
              <a:t>Center@SOIC</a:t>
            </a:r>
            <a:endParaRPr lang="en-US" sz="4800" dirty="0"/>
          </a:p>
        </p:txBody>
      </p:sp>
      <p:sp>
        <p:nvSpPr>
          <p:cNvPr id="3" name="Subtitle 2"/>
          <p:cNvSpPr>
            <a:spLocks noGrp="1"/>
          </p:cNvSpPr>
          <p:nvPr>
            <p:ph type="subTitle" idx="1"/>
          </p:nvPr>
        </p:nvSpPr>
        <p:spPr>
          <a:xfrm>
            <a:off x="0" y="2685780"/>
            <a:ext cx="9144000" cy="1329628"/>
          </a:xfrm>
        </p:spPr>
        <p:txBody>
          <a:bodyPr>
            <a:noAutofit/>
          </a:bodyPr>
          <a:lstStyle/>
          <a:p>
            <a:r>
              <a:rPr lang="en-US" sz="2400" b="1" dirty="0" smtClean="0">
                <a:solidFill>
                  <a:schemeClr val="tx1"/>
                </a:solidFill>
              </a:rPr>
              <a:t>RDA4 2014</a:t>
            </a:r>
          </a:p>
          <a:p>
            <a:r>
              <a:rPr lang="en-US" sz="2400" b="1" dirty="0" smtClean="0">
                <a:solidFill>
                  <a:schemeClr val="tx1"/>
                </a:solidFill>
              </a:rPr>
              <a:t>Amsterdam</a:t>
            </a:r>
            <a:r>
              <a:rPr lang="en-US" sz="2400" dirty="0">
                <a:solidFill>
                  <a:schemeClr val="tx1"/>
                </a:solidFill>
              </a:rPr>
              <a:t/>
            </a:r>
            <a:br>
              <a:rPr lang="en-US" sz="2400" dirty="0">
                <a:solidFill>
                  <a:schemeClr val="tx1"/>
                </a:solidFill>
              </a:rPr>
            </a:br>
            <a:r>
              <a:rPr lang="en-US" sz="2400" b="1" dirty="0" smtClean="0">
                <a:solidFill>
                  <a:schemeClr val="tx1"/>
                </a:solidFill>
              </a:rPr>
              <a:t>September 22 2014</a:t>
            </a:r>
            <a:endParaRPr lang="it-IT" sz="2400" b="1" dirty="0">
              <a:solidFill>
                <a:schemeClr val="tx1"/>
              </a:solidFill>
            </a:endParaRPr>
          </a:p>
        </p:txBody>
      </p:sp>
      <p:sp>
        <p:nvSpPr>
          <p:cNvPr id="5" name="Subtitle 2"/>
          <p:cNvSpPr txBox="1">
            <a:spLocks/>
          </p:cNvSpPr>
          <p:nvPr/>
        </p:nvSpPr>
        <p:spPr>
          <a:xfrm>
            <a:off x="223025" y="4186858"/>
            <a:ext cx="9144000" cy="2588653"/>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2181202" y="4844268"/>
              <a:ext cx="1447800" cy="1317787"/>
            </a:xfrm>
            <a:prstGeom prst="rect">
              <a:avLst/>
            </a:prstGeom>
            <a:noFill/>
          </p:spPr>
          <p:txBody>
            <a:bodyPr wrap="square" rtlCol="0">
              <a:spAutoFit/>
            </a:bodyPr>
            <a:lstStyle/>
            <a:p>
              <a:pPr algn="ctr" defTabSz="914400"/>
              <a:r>
                <a:rPr lang="en-US" sz="2000" dirty="0" smtClean="0">
                  <a:solidFill>
                    <a:prstClr val="black"/>
                  </a:solidFill>
                  <a:latin typeface="Cooper Std Black" pitchFamily="18" charset="0"/>
                  <a:ea typeface="Adobe Gothic Std B" pitchFamily="34" charset="-128"/>
                </a:rPr>
                <a:t>Infra</a:t>
              </a:r>
            </a:p>
            <a:p>
              <a:pPr algn="ctr" defTabSz="914400"/>
              <a:r>
                <a:rPr lang="en-US" sz="2000" dirty="0" smtClean="0">
                  <a:solidFill>
                    <a:prstClr val="black"/>
                  </a:solidFill>
                  <a:latin typeface="Cooper Std Black" pitchFamily="18" charset="0"/>
                  <a:ea typeface="Adobe Gothic Std B" pitchFamily="34" charset="-128"/>
                </a:rPr>
                <a:t>structure</a:t>
              </a:r>
            </a:p>
            <a:p>
              <a:pPr defTabSz="914400"/>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Computing (virtual Clusters)</a:t>
              </a:r>
            </a:p>
            <a:p>
              <a:pPr marL="285750" indent="-285750" defTabSz="914400">
                <a:buFont typeface="Wingdings" pitchFamily="2" charset="2"/>
                <a:buChar char="Ø"/>
              </a:pPr>
              <a:r>
                <a:rPr lang="en-US" b="1" dirty="0" smtClean="0">
                  <a:solidFill>
                    <a:prstClr val="black"/>
                  </a:solidFill>
                </a:rPr>
                <a:t>Hypervisor, Bare Metal</a:t>
              </a:r>
            </a:p>
            <a:p>
              <a:pPr marL="285750" indent="-285750" defTabSz="914400">
                <a:buFont typeface="Wingdings" pitchFamily="2" charset="2"/>
                <a:buChar char="Ø"/>
              </a:pPr>
              <a:r>
                <a:rPr lang="en-US" b="1" dirty="0" smtClean="0">
                  <a:solidFill>
                    <a:prstClr val="black"/>
                  </a:solidFill>
                </a:rPr>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2133600" y="2381934"/>
              <a:ext cx="1600200" cy="822477"/>
            </a:xfrm>
            <a:prstGeom prst="rect">
              <a:avLst/>
            </a:prstGeom>
            <a:grp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Cloud e.g. MapReduce</a:t>
              </a:r>
            </a:p>
            <a:p>
              <a:pPr marL="285750" indent="-285750" defTabSz="91440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defTabSz="914400">
                <a:buFont typeface="Wingdings" pitchFamily="2" charset="2"/>
                <a:buChar char="Ø"/>
              </a:pPr>
              <a:r>
                <a:rPr lang="en-US" b="1" dirty="0" smtClean="0">
                  <a:solidFill>
                    <a:prstClr val="black"/>
                  </a:solidFill>
                </a:rPr>
                <a:t>Computer Science e.g. Compiler tools, Sensor nets, Monitors</a:t>
              </a:r>
              <a:endParaRPr lang="en-US" b="1" dirty="0">
                <a:solidFill>
                  <a:prstClr val="black"/>
                </a:solidFill>
              </a:endParaRPr>
            </a:p>
          </p:txBody>
        </p:sp>
      </p:grpSp>
      <p:sp>
        <p:nvSpPr>
          <p:cNvPr id="27" name="TextBox 26"/>
          <p:cNvSpPr txBox="1"/>
          <p:nvPr/>
        </p:nvSpPr>
        <p:spPr>
          <a:xfrm>
            <a:off x="0" y="70914"/>
            <a:ext cx="5554919" cy="954107"/>
          </a:xfrm>
          <a:prstGeom prst="rect">
            <a:avLst/>
          </a:prstGeom>
          <a:noFill/>
        </p:spPr>
        <p:txBody>
          <a:bodyPr wrap="none" rtlCol="0">
            <a:spAutoFit/>
          </a:bodyPr>
          <a:lstStyle/>
          <a:p>
            <a:pPr algn="ctr" defTabSz="914400"/>
            <a:r>
              <a:rPr lang="en-US" sz="2800" b="1" dirty="0" smtClean="0">
                <a:solidFill>
                  <a:prstClr val="black"/>
                </a:solidFill>
              </a:rPr>
              <a:t>Software-Defined Distributed</a:t>
            </a:r>
            <a:br>
              <a:rPr lang="en-US" sz="2800" b="1" dirty="0" smtClean="0">
                <a:solidFill>
                  <a:prstClr val="black"/>
                </a:solidFill>
              </a:rPr>
            </a:br>
            <a:r>
              <a:rPr lang="en-US" sz="2800" b="1" dirty="0" smtClean="0">
                <a:solidFill>
                  <a:prstClr val="black"/>
                </a:solidFill>
              </a:rPr>
              <a:t> System (SDDS) as </a:t>
            </a:r>
            <a:r>
              <a:rPr lang="en-US" sz="2800" b="1" dirty="0">
                <a:solidFill>
                  <a:prstClr val="black"/>
                </a:solidFill>
              </a:rPr>
              <a:t>a </a:t>
            </a:r>
            <a:r>
              <a:rPr lang="en-US" sz="2800" b="1" dirty="0" smtClean="0">
                <a:solidFill>
                  <a:prstClr val="black"/>
                </a:solidFill>
              </a:rPr>
              <a:t>Service includes</a:t>
            </a:r>
            <a:endParaRPr lang="en-US" sz="2800" b="1" dirty="0">
              <a:solidFill>
                <a:prstClr val="black"/>
              </a:solidFill>
            </a:endParaRP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TextBox 30"/>
            <p:cNvSpPr txBox="1"/>
            <p:nvPr/>
          </p:nvSpPr>
          <p:spPr>
            <a:xfrm>
              <a:off x="2258822" y="4891772"/>
              <a:ext cx="1613969" cy="1287633"/>
            </a:xfrm>
            <a:prstGeom prst="rect">
              <a:avLst/>
            </a:prstGeom>
            <a:noFill/>
          </p:spPr>
          <p:txBody>
            <a:bodyPr wrap="square" rtlCol="0">
              <a:spAutoFit/>
            </a:bodyPr>
            <a:lstStyle/>
            <a:p>
              <a:pPr defTabSz="914400"/>
              <a:r>
                <a:rPr lang="en-US" sz="2400" dirty="0" smtClean="0">
                  <a:solidFill>
                    <a:prstClr val="black"/>
                  </a:solidFill>
                  <a:latin typeface="Cooper Std Black" pitchFamily="18" charset="0"/>
                  <a:ea typeface="Adobe Gothic Std B" pitchFamily="34" charset="-128"/>
                </a:rPr>
                <a:t>Network</a:t>
              </a:r>
            </a:p>
            <a:p>
              <a:pPr defTabSz="914400"/>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Networks</a:t>
              </a:r>
            </a:p>
            <a:p>
              <a:pPr marL="285750" indent="-285750" defTabSz="91440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1" name="TextBox 20"/>
              <p:cNvSpPr txBox="1"/>
              <p:nvPr/>
            </p:nvSpPr>
            <p:spPr>
              <a:xfrm>
                <a:off x="2130136" y="2242693"/>
                <a:ext cx="1600200" cy="1045543"/>
              </a:xfrm>
              <a:prstGeom prst="rect">
                <a:avLst/>
              </a:prstGeom>
              <a:no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Software</a:t>
                </a:r>
              </a:p>
              <a:p>
                <a:pPr defTabSz="914400"/>
                <a:r>
                  <a:rPr lang="en-US" sz="1600" dirty="0" smtClean="0">
                    <a:solidFill>
                      <a:prstClr val="black"/>
                    </a:solidFill>
                    <a:latin typeface="Cooper Std Black" pitchFamily="18" charset="0"/>
                    <a:ea typeface="Adobe Gothic Std B" pitchFamily="34" charset="-128"/>
                  </a:rPr>
                  <a:t>(Application</a:t>
                </a:r>
              </a:p>
              <a:p>
                <a:pPr defTabSz="914400"/>
                <a:r>
                  <a:rPr lang="en-US" sz="1600" dirty="0" smtClean="0">
                    <a:solidFill>
                      <a:prstClr val="black"/>
                    </a:solidFill>
                    <a:latin typeface="Cooper Std Black" pitchFamily="18" charset="0"/>
                    <a:ea typeface="Adobe Gothic Std B" pitchFamily="34" charset="-128"/>
                  </a:rPr>
                  <a:t>Or  Usage)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CS Research </a:t>
              </a:r>
              <a:r>
                <a:rPr lang="en-US" b="1" dirty="0">
                  <a:solidFill>
                    <a:prstClr val="black"/>
                  </a:solidFill>
                </a:rPr>
                <a:t>Use e.g. test new compiler or storage model</a:t>
              </a:r>
            </a:p>
            <a:p>
              <a:pPr marL="285750" indent="-285750" defTabSz="914400">
                <a:buFont typeface="Wingdings" pitchFamily="2" charset="2"/>
                <a:buChar char="Ø"/>
              </a:pPr>
              <a:r>
                <a:rPr lang="en-US" b="1" dirty="0" smtClean="0">
                  <a:solidFill>
                    <a:prstClr val="black"/>
                  </a:solidFill>
                </a:rPr>
                <a:t>Class Usages e.g. run GPU  &amp; multicore</a:t>
              </a:r>
            </a:p>
            <a:p>
              <a:pPr marL="285750" indent="-285750" defTabSz="914400">
                <a:buFont typeface="Wingdings" pitchFamily="2" charset="2"/>
                <a:buChar char="Ø"/>
              </a:pPr>
              <a:r>
                <a:rPr lang="en-US" b="1" dirty="0" smtClean="0">
                  <a:solidFill>
                    <a:prstClr val="black"/>
                  </a:solidFill>
                </a:rPr>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ounded Rectangle 28"/>
          <p:cNvSpPr/>
          <p:nvPr/>
        </p:nvSpPr>
        <p:spPr>
          <a:xfrm>
            <a:off x="56388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black"/>
                </a:solidFill>
                <a:latin typeface="Cooper Std Black" pitchFamily="18" charset="0"/>
                <a:cs typeface="Aharoni" pitchFamily="2" charset="-79"/>
              </a:rPr>
              <a:t>FutureGrid uses</a:t>
            </a:r>
          </a:p>
          <a:p>
            <a:pPr algn="ctr" defTabSz="914400"/>
            <a:r>
              <a:rPr lang="en-US" dirty="0" smtClean="0">
                <a:solidFill>
                  <a:prstClr val="black"/>
                </a:solidFill>
                <a:latin typeface="Cooper Std Black" pitchFamily="18" charset="0"/>
                <a:cs typeface="Aharoni" pitchFamily="2" charset="-79"/>
              </a:rPr>
              <a:t>SDDS-</a:t>
            </a:r>
            <a:r>
              <a:rPr lang="en-US" dirty="0" err="1" smtClean="0">
                <a:solidFill>
                  <a:prstClr val="black"/>
                </a:solidFill>
                <a:latin typeface="Cooper Std Black" pitchFamily="18" charset="0"/>
                <a:cs typeface="Aharoni" pitchFamily="2" charset="-79"/>
              </a:rPr>
              <a:t>aaS</a:t>
            </a:r>
            <a:r>
              <a:rPr lang="en-US" dirty="0" smtClean="0">
                <a:solidFill>
                  <a:prstClr val="black"/>
                </a:solidFill>
                <a:latin typeface="Cooper Std Black" pitchFamily="18" charset="0"/>
                <a:cs typeface="Aharoni" pitchFamily="2" charset="-79"/>
              </a:rPr>
              <a:t> Tools</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Provisioning</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Image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IaaS Interoperability</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IaaS tools</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Expt</a:t>
            </a:r>
            <a:r>
              <a:rPr lang="en-US" dirty="0" smtClean="0">
                <a:solidFill>
                  <a:prstClr val="black"/>
                </a:solidFill>
                <a:latin typeface="Cooper Std Black" pitchFamily="18" charset="0"/>
                <a:cs typeface="Aharoni" pitchFamily="2" charset="-79"/>
              </a:rPr>
              <a:t>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Dynamic IaaS </a:t>
            </a: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DevOps </a:t>
            </a:r>
            <a:endParaRPr lang="en-US" dirty="0">
              <a:solidFill>
                <a:prstClr val="black"/>
              </a:solidFill>
              <a:latin typeface="Cooper Std Black" pitchFamily="18" charset="0"/>
              <a:cs typeface="Aharoni" pitchFamily="2" charset="-79"/>
            </a:endParaRPr>
          </a:p>
        </p:txBody>
      </p:sp>
      <p:sp>
        <p:nvSpPr>
          <p:cNvPr id="3" name="Rectangle 2"/>
          <p:cNvSpPr/>
          <p:nvPr/>
        </p:nvSpPr>
        <p:spPr>
          <a:xfrm>
            <a:off x="5949707" y="2771605"/>
            <a:ext cx="2872536" cy="3908762"/>
          </a:xfrm>
          <a:prstGeom prst="rect">
            <a:avLst/>
          </a:prstGeom>
          <a:solidFill>
            <a:srgbClr val="CCFF99"/>
          </a:solidFill>
          <a:ln w="28575">
            <a:solidFill>
              <a:schemeClr val="tx1"/>
            </a:solidFill>
          </a:ln>
        </p:spPr>
        <p:txBody>
          <a:bodyPr wrap="square">
            <a:spAutoFit/>
          </a:bodyPr>
          <a:lstStyle/>
          <a:p>
            <a:pPr defTabSz="914400"/>
            <a:r>
              <a:rPr lang="en-US" b="1" dirty="0" smtClean="0">
                <a:solidFill>
                  <a:prstClr val="black"/>
                </a:solidFill>
                <a:latin typeface="Arial"/>
                <a:cs typeface="Arial"/>
              </a:rPr>
              <a:t>CloudMesh </a:t>
            </a:r>
            <a:r>
              <a:rPr lang="en-US" dirty="0" smtClean="0">
                <a:solidFill>
                  <a:prstClr val="black"/>
                </a:solidFill>
                <a:latin typeface="Arial"/>
                <a:cs typeface="Arial"/>
              </a:rPr>
              <a:t>is a </a:t>
            </a:r>
            <a:r>
              <a:rPr lang="en-US" b="1" dirty="0" err="1" smtClean="0">
                <a:solidFill>
                  <a:prstClr val="black"/>
                </a:solidFill>
                <a:latin typeface="Arial"/>
                <a:cs typeface="Arial"/>
              </a:rPr>
              <a:t>SDDSaaS</a:t>
            </a:r>
            <a:r>
              <a:rPr lang="en-US" b="1" dirty="0" smtClean="0">
                <a:solidFill>
                  <a:prstClr val="black"/>
                </a:solidFill>
                <a:latin typeface="Arial"/>
                <a:cs typeface="Arial"/>
              </a:rPr>
              <a:t> tool</a:t>
            </a:r>
            <a:r>
              <a:rPr lang="en-US" dirty="0" smtClean="0">
                <a:solidFill>
                  <a:prstClr val="black"/>
                </a:solidFill>
                <a:latin typeface="Arial"/>
                <a:cs typeface="Arial"/>
              </a:rPr>
              <a:t> that</a:t>
            </a:r>
            <a:r>
              <a:rPr lang="en-US" b="1" dirty="0" smtClean="0">
                <a:solidFill>
                  <a:prstClr val="black"/>
                </a:solidFill>
                <a:latin typeface="Arial"/>
                <a:cs typeface="Arial"/>
              </a:rPr>
              <a:t> </a:t>
            </a:r>
            <a:r>
              <a:rPr lang="en-US" dirty="0" smtClean="0">
                <a:solidFill>
                  <a:prstClr val="black"/>
                </a:solidFill>
                <a:latin typeface="Arial"/>
                <a:cs typeface="Arial"/>
              </a:rPr>
              <a:t>uses Dynamic Provisioning and Image Management to provide custom environments for general target systems</a:t>
            </a:r>
          </a:p>
          <a:p>
            <a:r>
              <a:rPr lang="en-US" dirty="0" smtClean="0">
                <a:solidFill>
                  <a:prstClr val="black"/>
                </a:solidFill>
                <a:latin typeface="Arial"/>
                <a:cs typeface="Arial"/>
              </a:rPr>
              <a:t>Involves (</a:t>
            </a:r>
            <a:r>
              <a:rPr lang="en-US" dirty="0">
                <a:solidFill>
                  <a:prstClr val="black"/>
                </a:solidFill>
                <a:latin typeface="Arial"/>
                <a:cs typeface="Arial"/>
              </a:rPr>
              <a:t>1) creating,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2) deploying, and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3) provisioning </a:t>
            </a:r>
            <a:br>
              <a:rPr lang="en-US" dirty="0">
                <a:solidFill>
                  <a:prstClr val="black"/>
                </a:solidFill>
                <a:latin typeface="Arial"/>
                <a:cs typeface="Arial"/>
              </a:rPr>
            </a:br>
            <a:r>
              <a:rPr lang="en-US" dirty="0">
                <a:solidFill>
                  <a:prstClr val="black"/>
                </a:solidFill>
                <a:latin typeface="Arial"/>
                <a:cs typeface="Arial"/>
              </a:rPr>
              <a:t>of one or more images in a set of machines on demand </a:t>
            </a:r>
            <a:r>
              <a:rPr lang="en-US" sz="1400" dirty="0">
                <a:solidFill>
                  <a:prstClr val="black"/>
                </a:solidFill>
                <a:latin typeface="Arial"/>
                <a:cs typeface="Arial"/>
              </a:rPr>
              <a:t>http://cloudmesh.futuregrid.org/</a:t>
            </a:r>
            <a:endParaRPr lang="en-US" sz="1400" dirty="0">
              <a:solidFill>
                <a:prstClr val="black"/>
              </a:solidFill>
            </a:endParaRPr>
          </a:p>
        </p:txBody>
      </p:sp>
      <p:sp>
        <p:nvSpPr>
          <p:cNvPr id="2" name="Slide Number Placeholder 1"/>
          <p:cNvSpPr>
            <a:spLocks noGrp="1"/>
          </p:cNvSpPr>
          <p:nvPr>
            <p:ph type="sldNum" sz="quarter" idx="12"/>
          </p:nvPr>
        </p:nvSpPr>
        <p:spPr/>
        <p:txBody>
          <a:bodyPr/>
          <a:lstStyle/>
          <a:p>
            <a:fld id="{0CFEC368-1D7A-4F81-ABF6-AE0E36BAF64C}" type="slidenum">
              <a:rPr lang="en-US" smtClean="0">
                <a:solidFill>
                  <a:srgbClr val="AEE8FB">
                    <a:lumMod val="25000"/>
                  </a:srgbClr>
                </a:solidFill>
              </a:rPr>
              <a:pPr/>
              <a:t>10</a:t>
            </a:fld>
            <a:endParaRPr lang="en-US">
              <a:solidFill>
                <a:srgbClr val="AEE8FB">
                  <a:lumMod val="25000"/>
                </a:srgbClr>
              </a:solidFill>
            </a:endParaRPr>
          </a:p>
        </p:txBody>
      </p:sp>
    </p:spTree>
    <p:extLst>
      <p:ext uri="{BB962C8B-B14F-4D97-AF65-F5344CB8AC3E}">
        <p14:creationId xmlns:p14="http://schemas.microsoft.com/office/powerpoint/2010/main" val="1959130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21618"/>
            <a:ext cx="8229600" cy="1143000"/>
          </a:xfrm>
        </p:spPr>
        <p:txBody>
          <a:bodyPr/>
          <a:lstStyle/>
          <a:p>
            <a:r>
              <a:rPr lang="en-US" b="1" dirty="0" err="1" smtClean="0"/>
              <a:t>Cloudmesh</a:t>
            </a:r>
            <a:r>
              <a:rPr lang="en-US" b="1" dirty="0" smtClean="0"/>
              <a:t> Functionality</a:t>
            </a:r>
            <a:endParaRPr lang="en-US" b="1" dirty="0"/>
          </a:p>
        </p:txBody>
      </p:sp>
      <p:pic>
        <p:nvPicPr>
          <p:cNvPr id="5" name="Picture 4" descr="cm-functiona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264618"/>
            <a:ext cx="9004300" cy="5397500"/>
          </a:xfrm>
          <a:prstGeom prst="rect">
            <a:avLst/>
          </a:prstGeom>
        </p:spPr>
      </p:pic>
    </p:spTree>
    <p:extLst>
      <p:ext uri="{BB962C8B-B14F-4D97-AF65-F5344CB8AC3E}">
        <p14:creationId xmlns:p14="http://schemas.microsoft.com/office/powerpoint/2010/main" val="2930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Data Analytics in SPIDAL</a:t>
            </a:r>
            <a:endParaRPr lang="en-US" b="1" dirty="0"/>
          </a:p>
        </p:txBody>
      </p:sp>
    </p:spTree>
    <p:extLst>
      <p:ext uri="{BB962C8B-B14F-4D97-AF65-F5344CB8AC3E}">
        <p14:creationId xmlns:p14="http://schemas.microsoft.com/office/powerpoint/2010/main" val="63565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 y="28353"/>
            <a:ext cx="9067800" cy="1129619"/>
          </a:xfrm>
        </p:spPr>
        <p:txBody>
          <a:bodyPr>
            <a:normAutofit/>
          </a:bodyPr>
          <a:lstStyle/>
          <a:p>
            <a:r>
              <a:rPr lang="en-US" sz="2800" dirty="0" smtClean="0"/>
              <a:t>Machine Learning in Network Science, Imaging in Computer Vision, Pathology, Polar Science, </a:t>
            </a:r>
            <a:r>
              <a:rPr lang="en-US" sz="2800" dirty="0" err="1" smtClean="0"/>
              <a:t>Biomolecular</a:t>
            </a:r>
            <a:r>
              <a:rPr lang="en-US" sz="2800" dirty="0" smtClean="0"/>
              <a:t> Simulations</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graphicFrame>
        <p:nvGraphicFramePr>
          <p:cNvPr id="5" name="Table 4"/>
          <p:cNvGraphicFramePr>
            <a:graphicFrameLocks noGrp="1"/>
          </p:cNvGraphicFramePr>
          <p:nvPr>
            <p:extLst/>
          </p:nvPr>
        </p:nvGraphicFramePr>
        <p:xfrm>
          <a:off x="240558" y="1255459"/>
          <a:ext cx="8662884" cy="4919760"/>
        </p:xfrm>
        <a:graphic>
          <a:graphicData uri="http://schemas.openxmlformats.org/drawingml/2006/table">
            <a:tbl>
              <a:tblPr firstRow="1" firstCol="1" bandRow="1">
                <a:tableStyleId>{5C22544A-7EE6-4342-B048-85BDC9FD1C3A}</a:tableStyleId>
              </a:tblPr>
              <a:tblGrid>
                <a:gridCol w="2577387"/>
                <a:gridCol w="2863763"/>
                <a:gridCol w="1726104"/>
                <a:gridCol w="554118"/>
                <a:gridCol w="941512"/>
              </a:tblGrid>
              <a:tr h="301568">
                <a:tc>
                  <a:txBody>
                    <a:bodyPr/>
                    <a:lstStyle/>
                    <a:p>
                      <a:pPr marL="0" marR="0" algn="ctr">
                        <a:lnSpc>
                          <a:spcPts val="1200"/>
                        </a:lnSpc>
                        <a:spcBef>
                          <a:spcPts val="0"/>
                        </a:spcBef>
                        <a:spcAft>
                          <a:spcPts val="0"/>
                        </a:spcAft>
                      </a:pPr>
                      <a:r>
                        <a:rPr lang="en-US" sz="1400" dirty="0">
                          <a:effectLst/>
                        </a:rPr>
                        <a:t>Algorithm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Applications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Features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Status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dirty="0">
                          <a:effectLst/>
                        </a:rPr>
                        <a:t>Parallelism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gridSpan="5">
                  <a:txBody>
                    <a:bodyPr/>
                    <a:lstStyle/>
                    <a:p>
                      <a:pPr marL="0" marR="0" algn="ctr">
                        <a:lnSpc>
                          <a:spcPts val="1200"/>
                        </a:lnSpc>
                        <a:spcBef>
                          <a:spcPts val="0"/>
                        </a:spcBef>
                        <a:spcAft>
                          <a:spcPts val="0"/>
                        </a:spcAft>
                      </a:pPr>
                      <a:r>
                        <a:rPr lang="en-US" sz="1400" dirty="0">
                          <a:effectLst/>
                        </a:rPr>
                        <a:t>Graph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dirty="0">
                          <a:effectLst/>
                        </a:rPr>
                        <a:t>Community detection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7">
                  <a:txBody>
                    <a:bodyPr/>
                    <a:lstStyle/>
                    <a:p>
                      <a:pPr marL="0" marR="0" algn="just">
                        <a:lnSpc>
                          <a:spcPts val="1200"/>
                        </a:lnSpc>
                        <a:spcBef>
                          <a:spcPts val="0"/>
                        </a:spcBef>
                        <a:spcAft>
                          <a:spcPts val="0"/>
                        </a:spcAft>
                      </a:pPr>
                      <a:r>
                        <a:rPr lang="en-US" sz="1400">
                          <a:effectLst/>
                        </a:rPr>
                        <a:t>Graph </a:t>
                      </a:r>
                    </a:p>
                    <a:p>
                      <a:pPr marL="0" marR="0" algn="just">
                        <a:lnSpc>
                          <a:spcPts val="1200"/>
                        </a:lnSpc>
                        <a:spcBef>
                          <a:spcPts val="0"/>
                        </a:spcBef>
                        <a:spcAft>
                          <a:spcPts val="0"/>
                        </a:spcAft>
                      </a:pPr>
                      <a:r>
                        <a:rPr lang="en-US" sz="1400">
                          <a:effectLst/>
                        </a:rPr>
                        <a: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Subgraph/motif finding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 biological/social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Finding diameter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Clustering coefficient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Page rank</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Maximal cliques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Connected component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Betweenness centrality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Graph, Non-metric, static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GML-GRA</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Shortest path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r>
              <a:tr h="301568">
                <a:tc gridSpan="5">
                  <a:txBody>
                    <a:bodyPr/>
                    <a:lstStyle/>
                    <a:p>
                      <a:pPr marL="0" marR="0" algn="ctr">
                        <a:lnSpc>
                          <a:spcPts val="1200"/>
                        </a:lnSpc>
                        <a:spcBef>
                          <a:spcPts val="0"/>
                        </a:spcBef>
                        <a:spcAft>
                          <a:spcPts val="0"/>
                        </a:spcAft>
                      </a:pPr>
                      <a:r>
                        <a:rPr lang="en-US" sz="1400" dirty="0">
                          <a:effectLst/>
                        </a:rPr>
                        <a:t>Spatial Queries and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a:effectLst/>
                        </a:rPr>
                        <a:t>Spatial relationship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400">
                          <a:effectLst/>
                        </a:rPr>
                        <a:t>GIS/social networks/pathology informatics</a:t>
                      </a:r>
                    </a:p>
                    <a:p>
                      <a:pPr marL="0" marR="0" algn="l">
                        <a:lnSpc>
                          <a:spcPts val="1200"/>
                        </a:lnSpc>
                        <a:spcBef>
                          <a:spcPts val="0"/>
                        </a:spcBef>
                        <a:spcAft>
                          <a:spcPts val="0"/>
                        </a:spcAft>
                      </a:pPr>
                      <a:r>
                        <a:rPr lang="en-US" sz="1400">
                          <a:effectLst/>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just">
                        <a:lnSpc>
                          <a:spcPts val="1200"/>
                        </a:lnSpc>
                        <a:spcBef>
                          <a:spcPts val="0"/>
                        </a:spcBef>
                        <a:spcAft>
                          <a:spcPts val="0"/>
                        </a:spcAft>
                      </a:pPr>
                      <a:r>
                        <a:rPr lang="en-US" sz="1400">
                          <a:effectLst/>
                        </a:rPr>
                        <a:t>Geometric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smtClean="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Distance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PP</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clustering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modeling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52400" y="6248739"/>
            <a:ext cx="3581400" cy="646331"/>
          </a:xfrm>
          <a:prstGeom prst="rect">
            <a:avLst/>
          </a:prstGeom>
          <a:noFill/>
        </p:spPr>
        <p:txBody>
          <a:bodyPr wrap="square" rtlCol="0">
            <a:spAutoFit/>
          </a:bodyPr>
          <a:lstStyle/>
          <a:p>
            <a:r>
              <a:rPr lang="en-US" dirty="0" smtClean="0"/>
              <a:t>GML Global (parallel) ML</a:t>
            </a:r>
          </a:p>
          <a:p>
            <a:r>
              <a:rPr lang="en-US" dirty="0" err="1" smtClean="0"/>
              <a:t>GrA</a:t>
            </a:r>
            <a:r>
              <a:rPr lang="en-US" dirty="0" smtClean="0"/>
              <a:t> Static </a:t>
            </a:r>
            <a:r>
              <a:rPr lang="en-US" dirty="0" err="1" smtClean="0"/>
              <a:t>GrB</a:t>
            </a:r>
            <a:r>
              <a:rPr lang="en-US" dirty="0" smtClean="0"/>
              <a:t> Runtime partitioning  </a:t>
            </a:r>
            <a:endParaRPr lang="en-US" dirty="0"/>
          </a:p>
        </p:txBody>
      </p:sp>
    </p:spTree>
    <p:extLst>
      <p:ext uri="{BB962C8B-B14F-4D97-AF65-F5344CB8AC3E}">
        <p14:creationId xmlns:p14="http://schemas.microsoft.com/office/powerpoint/2010/main" val="275540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Some specialized data analytics in SPIDAL</a:t>
            </a:r>
            <a:endParaRPr lang="en-US" b="1" dirty="0"/>
          </a:p>
        </p:txBody>
      </p:sp>
      <p:sp>
        <p:nvSpPr>
          <p:cNvPr id="3" name="Content Placeholder 2"/>
          <p:cNvSpPr>
            <a:spLocks noGrp="1"/>
          </p:cNvSpPr>
          <p:nvPr>
            <p:ph idx="1"/>
          </p:nvPr>
        </p:nvSpPr>
        <p:spPr>
          <a:xfrm>
            <a:off x="457200" y="1600201"/>
            <a:ext cx="8229600" cy="685800"/>
          </a:xfrm>
        </p:spPr>
        <p:txBody>
          <a:bodyPr/>
          <a:lstStyle/>
          <a:p>
            <a:r>
              <a:rPr lang="en-US" dirty="0" smtClean="0"/>
              <a:t>aa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graphicFrame>
        <p:nvGraphicFramePr>
          <p:cNvPr id="6" name="Table 5"/>
          <p:cNvGraphicFramePr>
            <a:graphicFrameLocks noGrp="1"/>
          </p:cNvGraphicFramePr>
          <p:nvPr>
            <p:extLst/>
          </p:nvPr>
        </p:nvGraphicFramePr>
        <p:xfrm>
          <a:off x="8237" y="1524000"/>
          <a:ext cx="9135763" cy="4174422"/>
        </p:xfrm>
        <a:graphic>
          <a:graphicData uri="http://schemas.openxmlformats.org/drawingml/2006/table">
            <a:tbl>
              <a:tblPr firstRow="1" firstCol="1" bandRow="1">
                <a:tableStyleId>{5C22544A-7EE6-4342-B048-85BDC9FD1C3A}</a:tableStyleId>
              </a:tblPr>
              <a:tblGrid>
                <a:gridCol w="2718078"/>
                <a:gridCol w="2681275"/>
                <a:gridCol w="2005972"/>
                <a:gridCol w="737532"/>
                <a:gridCol w="992906"/>
              </a:tblGrid>
              <a:tr h="354584">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Parallelism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a:effectLst/>
                        </a:rPr>
                        <a:t>Core Image </a:t>
                      </a:r>
                      <a:r>
                        <a:rPr lang="en-US" sz="1700" dirty="0" smtClean="0">
                          <a:effectLst/>
                        </a:rPr>
                        <a:t>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584">
                <a:tc>
                  <a:txBody>
                    <a:bodyPr/>
                    <a:lstStyle/>
                    <a:p>
                      <a:pPr marL="0" marR="0" algn="l">
                        <a:lnSpc>
                          <a:spcPts val="1200"/>
                        </a:lnSpc>
                        <a:spcBef>
                          <a:spcPts val="0"/>
                        </a:spcBef>
                        <a:spcAft>
                          <a:spcPts val="0"/>
                        </a:spcAft>
                      </a:pPr>
                      <a:r>
                        <a:rPr lang="en-US" sz="1700" dirty="0">
                          <a:effectLst/>
                        </a:rPr>
                        <a:t>Image preprocessing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gn="l">
                        <a:lnSpc>
                          <a:spcPts val="1200"/>
                        </a:lnSpc>
                        <a:spcBef>
                          <a:spcPts val="0"/>
                        </a:spcBef>
                        <a:spcAft>
                          <a:spcPts val="0"/>
                        </a:spcAft>
                      </a:pPr>
                      <a:r>
                        <a:rPr lang="en-US" sz="1700" dirty="0">
                          <a:effectLst/>
                        </a:rPr>
                        <a:t>Computer vision/pathology informatics</a:t>
                      </a:r>
                    </a:p>
                    <a:p>
                      <a:pPr marL="0" marR="0" algn="l">
                        <a:lnSpc>
                          <a:spcPts val="1200"/>
                        </a:lnSpc>
                        <a:spcBef>
                          <a:spcPts val="0"/>
                        </a:spcBef>
                        <a:spcAft>
                          <a:spcPts val="0"/>
                        </a:spcAft>
                      </a:pPr>
                      <a:r>
                        <a:rPr lang="en-US" sz="1700" dirty="0">
                          <a:effectLst/>
                        </a:rPr>
                        <a:t>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700" dirty="0">
                          <a:effectLst/>
                        </a:rPr>
                        <a:t>Metric Space Point Sets, Neighborhood sets &amp; Image features</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P-DM</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Object detection &amp; segmentation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Image/object feature computation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image registration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Seq</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Object matching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l">
                        <a:lnSpc>
                          <a:spcPts val="1200"/>
                        </a:lnSpc>
                        <a:spcBef>
                          <a:spcPts val="0"/>
                        </a:spcBef>
                        <a:spcAft>
                          <a:spcPts val="0"/>
                        </a:spcAft>
                      </a:pPr>
                      <a:r>
                        <a:rPr lang="en-US" sz="1700" dirty="0">
                          <a:effectLst/>
                        </a:rPr>
                        <a:t>Geometric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feature extraction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smtClean="0">
                          <a:effectLst/>
                        </a:rPr>
                        <a:t>Deep Learning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0816">
                <a:tc>
                  <a:txBody>
                    <a:bodyPr/>
                    <a:lstStyle/>
                    <a:p>
                      <a:pPr marL="0" marR="0" algn="l">
                        <a:lnSpc>
                          <a:spcPts val="1400"/>
                        </a:lnSpc>
                        <a:spcBef>
                          <a:spcPts val="0"/>
                        </a:spcBef>
                        <a:spcAft>
                          <a:spcPts val="0"/>
                        </a:spcAft>
                      </a:pPr>
                      <a:r>
                        <a:rPr lang="en-US" sz="1900" dirty="0" smtClean="0">
                          <a:effectLst/>
                          <a:latin typeface="+mn-lt"/>
                        </a:rPr>
                        <a:t>Learning Network, Stochastic Gradient Descent</a:t>
                      </a:r>
                      <a:endParaRPr lang="en-US" sz="19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ea typeface="+mn-ea"/>
                          <a:cs typeface="+mn-cs"/>
                        </a:rPr>
                        <a:t>Image Understanding, Language</a:t>
                      </a:r>
                      <a:r>
                        <a:rPr lang="en-US" sz="1700" baseline="0" dirty="0" smtClean="0">
                          <a:effectLst/>
                          <a:latin typeface="+mn-lt"/>
                          <a:ea typeface="+mn-ea"/>
                          <a:cs typeface="+mn-cs"/>
                        </a:rPr>
                        <a:t> Translation, Voice Recognition, Car driving</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rPr>
                        <a:t>Connections in artificial neural net</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P-DM</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GML</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0" y="5778843"/>
            <a:ext cx="3962400" cy="923330"/>
          </a:xfrm>
          <a:prstGeom prst="rect">
            <a:avLst/>
          </a:prstGeom>
          <a:noFill/>
        </p:spPr>
        <p:txBody>
          <a:bodyPr wrap="square" rtlCol="0">
            <a:spAutoFit/>
          </a:bodyPr>
          <a:lstStyle/>
          <a:p>
            <a:r>
              <a:rPr lang="en-US" b="1" dirty="0" smtClean="0"/>
              <a:t>PP</a:t>
            </a:r>
            <a:r>
              <a:rPr lang="en-US" dirty="0" smtClean="0"/>
              <a:t> Pleasingly Parallel (Local ML)</a:t>
            </a:r>
          </a:p>
          <a:p>
            <a:r>
              <a:rPr lang="en-US" b="1" dirty="0" err="1" smtClean="0"/>
              <a:t>Seq</a:t>
            </a:r>
            <a:r>
              <a:rPr lang="en-US" dirty="0" smtClean="0"/>
              <a:t> Sequential Available</a:t>
            </a:r>
            <a:endParaRPr lang="en-US" dirty="0"/>
          </a:p>
          <a:p>
            <a:r>
              <a:rPr lang="en-US" b="1" dirty="0" smtClean="0"/>
              <a:t>GRA </a:t>
            </a:r>
            <a:r>
              <a:rPr lang="en-US" dirty="0" smtClean="0"/>
              <a:t>Good distributed algorithm needed</a:t>
            </a:r>
            <a:endParaRPr lang="en-US" dirty="0"/>
          </a:p>
        </p:txBody>
      </p:sp>
      <p:sp>
        <p:nvSpPr>
          <p:cNvPr id="8" name="TextBox 7"/>
          <p:cNvSpPr txBox="1"/>
          <p:nvPr/>
        </p:nvSpPr>
        <p:spPr>
          <a:xfrm>
            <a:off x="5181600" y="5791200"/>
            <a:ext cx="3886200" cy="923330"/>
          </a:xfrm>
          <a:prstGeom prst="rect">
            <a:avLst/>
          </a:prstGeom>
          <a:solidFill>
            <a:schemeClr val="bg1"/>
          </a:solidFill>
        </p:spPr>
        <p:txBody>
          <a:bodyPr wrap="square" rtlCol="0">
            <a:spAutoFit/>
          </a:bodyPr>
          <a:lstStyle/>
          <a:p>
            <a:r>
              <a:rPr lang="en-US" b="1" dirty="0" err="1" smtClean="0"/>
              <a:t>Todo</a:t>
            </a:r>
            <a:r>
              <a:rPr lang="en-US" dirty="0" smtClean="0"/>
              <a:t> No prototype Available</a:t>
            </a:r>
          </a:p>
          <a:p>
            <a:r>
              <a:rPr lang="en-US" b="1" dirty="0" smtClean="0"/>
              <a:t>P-DM</a:t>
            </a:r>
            <a:r>
              <a:rPr lang="en-US" dirty="0" smtClean="0"/>
              <a:t> Distributed memory Available</a:t>
            </a:r>
          </a:p>
          <a:p>
            <a:r>
              <a:rPr lang="en-US" b="1" dirty="0"/>
              <a:t>P-</a:t>
            </a:r>
            <a:r>
              <a:rPr lang="en-US" b="1" dirty="0" err="1"/>
              <a:t>Shm</a:t>
            </a:r>
            <a:r>
              <a:rPr lang="en-US" b="1" dirty="0"/>
              <a:t> </a:t>
            </a:r>
            <a:r>
              <a:rPr lang="en-US" dirty="0"/>
              <a:t>Shared </a:t>
            </a:r>
            <a:r>
              <a:rPr lang="en-US" dirty="0" smtClean="0"/>
              <a:t>memory Available</a:t>
            </a:r>
            <a:endParaRPr lang="en-US" dirty="0"/>
          </a:p>
        </p:txBody>
      </p:sp>
    </p:spTree>
    <p:extLst>
      <p:ext uri="{BB962C8B-B14F-4D97-AF65-F5344CB8AC3E}">
        <p14:creationId xmlns:p14="http://schemas.microsoft.com/office/powerpoint/2010/main" val="3130949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4"/>
            <a:ext cx="9067800" cy="727166"/>
          </a:xfrm>
        </p:spPr>
        <p:txBody>
          <a:bodyPr/>
          <a:lstStyle/>
          <a:p>
            <a:r>
              <a:rPr lang="en-US" sz="3600" dirty="0" smtClean="0"/>
              <a:t>Some Core Machine Learning Building Blocks</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graphicFrame>
        <p:nvGraphicFramePr>
          <p:cNvPr id="5" name="Table 4"/>
          <p:cNvGraphicFramePr>
            <a:graphicFrameLocks noGrp="1"/>
          </p:cNvGraphicFramePr>
          <p:nvPr>
            <p:extLst/>
          </p:nvPr>
        </p:nvGraphicFramePr>
        <p:xfrm>
          <a:off x="32951" y="738597"/>
          <a:ext cx="9085218" cy="6159957"/>
        </p:xfrm>
        <a:graphic>
          <a:graphicData uri="http://schemas.openxmlformats.org/drawingml/2006/table">
            <a:tbl>
              <a:tblPr firstRow="1" firstCol="1" bandRow="1">
                <a:tableStyleId>{5C22544A-7EE6-4342-B048-85BDC9FD1C3A}</a:tableStyleId>
              </a:tblPr>
              <a:tblGrid>
                <a:gridCol w="3249386"/>
                <a:gridCol w="2743200"/>
                <a:gridCol w="1720236"/>
                <a:gridCol w="715623"/>
                <a:gridCol w="656773"/>
              </a:tblGrid>
              <a:tr h="328203">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smtClean="0">
                          <a:effectLst/>
                        </a:rPr>
                        <a:t>//ism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256">
                <a:tc>
                  <a:txBody>
                    <a:bodyPr/>
                    <a:lstStyle/>
                    <a:p>
                      <a:pPr marL="0" marR="0" algn="just">
                        <a:lnSpc>
                          <a:spcPts val="1400"/>
                        </a:lnSpc>
                        <a:spcBef>
                          <a:spcPts val="0"/>
                        </a:spcBef>
                        <a:spcAft>
                          <a:spcPts val="0"/>
                        </a:spcAft>
                      </a:pPr>
                      <a:r>
                        <a:rPr lang="en-US" sz="1800" dirty="0">
                          <a:effectLst/>
                          <a:latin typeface="+mn-lt"/>
                        </a:rPr>
                        <a:t>DA Vector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Accurate Clusters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DA Non metric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Accurate </a:t>
                      </a:r>
                      <a:r>
                        <a:rPr lang="en-US" sz="1600" baseline="0" dirty="0" smtClean="0">
                          <a:effectLst/>
                          <a:latin typeface="+mn-lt"/>
                        </a:rPr>
                        <a:t>Clusters</a:t>
                      </a:r>
                      <a:r>
                        <a:rPr lang="en-US" sz="1600" dirty="0" smtClean="0">
                          <a:effectLst/>
                          <a:latin typeface="+mn-lt"/>
                        </a:rPr>
                        <a:t>, Biology</a:t>
                      </a:r>
                      <a:r>
                        <a:rPr lang="en-US" sz="1600" dirty="0">
                          <a:effectLst/>
                          <a:latin typeface="+mn-lt"/>
                        </a:rPr>
                        <a:t>, Web</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 metric,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04">
                <a:tc>
                  <a:txBody>
                    <a:bodyPr/>
                    <a:lstStyle/>
                    <a:p>
                      <a:pPr marL="0" marR="0" algn="just">
                        <a:lnSpc>
                          <a:spcPts val="1400"/>
                        </a:lnSpc>
                        <a:spcBef>
                          <a:spcPts val="0"/>
                        </a:spcBef>
                        <a:spcAft>
                          <a:spcPts val="0"/>
                        </a:spcAft>
                      </a:pPr>
                      <a:r>
                        <a:rPr lang="en-US" sz="1800" dirty="0" err="1">
                          <a:effectLst/>
                          <a:latin typeface="+mn-lt"/>
                        </a:rPr>
                        <a:t>Kmeans</a:t>
                      </a:r>
                      <a:r>
                        <a:rPr lang="en-US" sz="1800" dirty="0">
                          <a:effectLst/>
                          <a:latin typeface="+mn-lt"/>
                        </a:rPr>
                        <a:t>; Basic, Fuzzy and </a:t>
                      </a:r>
                      <a:r>
                        <a:rPr lang="en-US" sz="1800" dirty="0" err="1" smtClean="0">
                          <a:effectLst/>
                          <a:latin typeface="+mn-lt"/>
                        </a:rPr>
                        <a:t>Elkan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Fast Clustering</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Vectors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algn="just">
                        <a:lnSpc>
                          <a:spcPts val="1400"/>
                        </a:lnSpc>
                        <a:spcBef>
                          <a:spcPts val="0"/>
                        </a:spcBef>
                        <a:spcAft>
                          <a:spcPts val="0"/>
                        </a:spcAft>
                      </a:pPr>
                      <a:r>
                        <a:rPr lang="en-US" sz="1800" dirty="0" err="1">
                          <a:effectLst/>
                          <a:latin typeface="+mn-lt"/>
                        </a:rPr>
                        <a:t>Levenberg</a:t>
                      </a:r>
                      <a:r>
                        <a:rPr lang="en-US" sz="1800" dirty="0">
                          <a:effectLst/>
                          <a:latin typeface="+mn-lt"/>
                        </a:rPr>
                        <a:t>-Marquardt Optimization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Non-linear Gauss-Newton, use in MDS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Least Squares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26">
                <a:tc>
                  <a:txBody>
                    <a:bodyPr/>
                    <a:lstStyle/>
                    <a:p>
                      <a:pPr marL="0" marR="0" algn="just">
                        <a:lnSpc>
                          <a:spcPts val="1400"/>
                        </a:lnSpc>
                        <a:spcBef>
                          <a:spcPts val="0"/>
                        </a:spcBef>
                        <a:spcAft>
                          <a:spcPts val="0"/>
                        </a:spcAft>
                      </a:pPr>
                      <a:r>
                        <a:rPr lang="en-US" sz="1800" dirty="0" smtClean="0">
                          <a:effectLst/>
                          <a:latin typeface="+mn-lt"/>
                        </a:rPr>
                        <a:t>SMACOF Dimension</a:t>
                      </a:r>
                      <a:r>
                        <a:rPr lang="en-US" sz="1800" baseline="0" dirty="0" smtClean="0">
                          <a:effectLst/>
                          <a:latin typeface="+mn-lt"/>
                        </a:rPr>
                        <a:t> </a:t>
                      </a:r>
                      <a:r>
                        <a:rPr lang="en-US" sz="1800" dirty="0" smtClean="0">
                          <a:effectLst/>
                          <a:latin typeface="+mn-lt"/>
                        </a:rPr>
                        <a:t>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DA- MDS </a:t>
                      </a:r>
                      <a:r>
                        <a:rPr lang="en-US" sz="1600" dirty="0">
                          <a:effectLst/>
                          <a:latin typeface="+mn-lt"/>
                        </a:rPr>
                        <a:t>with general weights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Least Squares,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Vector Dimension 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DA-GTM and Others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60">
                <a:tc>
                  <a:txBody>
                    <a:bodyPr/>
                    <a:lstStyle/>
                    <a:p>
                      <a:pPr marL="0" marR="0" algn="just">
                        <a:lnSpc>
                          <a:spcPts val="1400"/>
                        </a:lnSpc>
                        <a:spcBef>
                          <a:spcPts val="0"/>
                        </a:spcBef>
                        <a:spcAft>
                          <a:spcPts val="0"/>
                        </a:spcAft>
                      </a:pPr>
                      <a:r>
                        <a:rPr lang="en-US" sz="1800" dirty="0">
                          <a:effectLst/>
                          <a:latin typeface="+mn-lt"/>
                        </a:rPr>
                        <a:t>TFIDF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Find nearest neighbors in document corpus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just">
                        <a:lnSpc>
                          <a:spcPts val="1400"/>
                        </a:lnSpc>
                        <a:spcBef>
                          <a:spcPts val="0"/>
                        </a:spcBef>
                        <a:spcAft>
                          <a:spcPts val="0"/>
                        </a:spcAft>
                      </a:pPr>
                      <a:r>
                        <a:rPr lang="en-US" sz="1600" dirty="0">
                          <a:effectLst/>
                          <a:latin typeface="+mn-lt"/>
                        </a:rPr>
                        <a:t>Bag of “words” (image features)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93">
                <a:tc rowSpan="2">
                  <a:txBody>
                    <a:bodyPr/>
                    <a:lstStyle/>
                    <a:p>
                      <a:pPr marL="0" marR="0" algn="just">
                        <a:lnSpc>
                          <a:spcPts val="1400"/>
                        </a:lnSpc>
                        <a:spcBef>
                          <a:spcPts val="0"/>
                        </a:spcBef>
                        <a:spcAft>
                          <a:spcPts val="0"/>
                        </a:spcAft>
                      </a:pPr>
                      <a:r>
                        <a:rPr lang="en-US" sz="1800" dirty="0">
                          <a:effectLst/>
                          <a:latin typeface="+mn-lt"/>
                        </a:rPr>
                        <a:t>All-pairs similarity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Find pairs of documents with TFIDF distance below a threshold</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489601">
                <a:tc vMerge="1">
                  <a:txBody>
                    <a:bodyPr/>
                    <a:lstStyle/>
                    <a:p>
                      <a:pPr marL="0" marR="0" algn="just">
                        <a:lnSpc>
                          <a:spcPts val="1400"/>
                        </a:lnSpc>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ts val="1200"/>
                        </a:lnSpc>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400"/>
                        </a:lnSpc>
                        <a:spcBef>
                          <a:spcPts val="0"/>
                        </a:spcBef>
                        <a:spcAft>
                          <a:spcPts val="0"/>
                        </a:spcAft>
                      </a:pPr>
                      <a:r>
                        <a:rPr lang="en-US" sz="1600">
                          <a:effectLst/>
                          <a:latin typeface="+mn-lt"/>
                        </a:rPr>
                        <a:t>Todo</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938">
                <a:tc>
                  <a:txBody>
                    <a:bodyPr/>
                    <a:lstStyle/>
                    <a:p>
                      <a:pPr marL="0" marR="0" algn="just">
                        <a:lnSpc>
                          <a:spcPts val="1400"/>
                        </a:lnSpc>
                        <a:spcBef>
                          <a:spcPts val="0"/>
                        </a:spcBef>
                        <a:spcAft>
                          <a:spcPts val="0"/>
                        </a:spcAft>
                      </a:pPr>
                      <a:r>
                        <a:rPr lang="en-US" sz="1800" dirty="0">
                          <a:effectLst/>
                          <a:latin typeface="+mn-lt"/>
                        </a:rPr>
                        <a:t>Support Vector Machine SVM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Seq</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Random Forest</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Gibbs sampling (MCMC)</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Solve global inference problems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Graph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Todo</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153">
                <a:tc>
                  <a:txBody>
                    <a:bodyPr/>
                    <a:lstStyle/>
                    <a:p>
                      <a:pPr marL="0" marR="0" algn="just">
                        <a:lnSpc>
                          <a:spcPts val="1400"/>
                        </a:lnSpc>
                        <a:spcBef>
                          <a:spcPts val="0"/>
                        </a:spcBef>
                        <a:spcAft>
                          <a:spcPts val="0"/>
                        </a:spcAft>
                      </a:pPr>
                      <a:r>
                        <a:rPr lang="en-US" sz="1800" dirty="0">
                          <a:effectLst/>
                          <a:latin typeface="+mn-lt"/>
                        </a:rPr>
                        <a:t>Latent </a:t>
                      </a:r>
                      <a:r>
                        <a:rPr lang="en-US" sz="1800" dirty="0" err="1">
                          <a:effectLst/>
                          <a:latin typeface="+mn-lt"/>
                        </a:rPr>
                        <a:t>Dirichlet</a:t>
                      </a:r>
                      <a:r>
                        <a:rPr lang="en-US" sz="1800" dirty="0">
                          <a:effectLst/>
                          <a:latin typeface="+mn-lt"/>
                        </a:rPr>
                        <a:t> Allocation LDA with Gibbs sampling or Var. Bayes</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Topic models (Latent factors)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Bag of “words”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312">
                <a:tc>
                  <a:txBody>
                    <a:bodyPr/>
                    <a:lstStyle/>
                    <a:p>
                      <a:pPr marL="0" marR="0" algn="just">
                        <a:lnSpc>
                          <a:spcPts val="1400"/>
                        </a:lnSpc>
                        <a:spcBef>
                          <a:spcPts val="0"/>
                        </a:spcBef>
                        <a:spcAft>
                          <a:spcPts val="0"/>
                        </a:spcAft>
                      </a:pPr>
                      <a:r>
                        <a:rPr lang="en-US" sz="1800" dirty="0">
                          <a:effectLst/>
                          <a:latin typeface="+mn-lt"/>
                        </a:rPr>
                        <a:t>Singular Value Decomposition SVD</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Dimension Reduction and PCA</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643">
                <a:tc>
                  <a:txBody>
                    <a:bodyPr/>
                    <a:lstStyle/>
                    <a:p>
                      <a:pPr marL="0" marR="0" algn="just">
                        <a:lnSpc>
                          <a:spcPts val="1400"/>
                        </a:lnSpc>
                        <a:spcBef>
                          <a:spcPts val="0"/>
                        </a:spcBef>
                        <a:spcAft>
                          <a:spcPts val="0"/>
                        </a:spcAft>
                      </a:pPr>
                      <a:r>
                        <a:rPr lang="en-US" sz="1800" dirty="0">
                          <a:effectLst/>
                          <a:latin typeface="+mn-lt"/>
                        </a:rPr>
                        <a:t>Hidden Markov Models (HMM)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Global inference on sequence models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PP &amp; 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2711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283044"/>
            <a:ext cx="9144000" cy="5396219"/>
          </a:xfrm>
        </p:spPr>
        <p:txBody>
          <a:bodyPr>
            <a:normAutofit fontScale="775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a:p>
            <a:r>
              <a:rPr lang="en-US" dirty="0" smtClean="0">
                <a:sym typeface="Symbol" panose="05050102010706020507" pitchFamily="18" charset="2"/>
              </a:rPr>
              <a:t>Name invented at Argonne-Chicago workshop</a:t>
            </a:r>
          </a:p>
        </p:txBody>
      </p:sp>
    </p:spTree>
    <p:extLst>
      <p:ext uri="{BB962C8B-B14F-4D97-AF65-F5344CB8AC3E}">
        <p14:creationId xmlns:p14="http://schemas.microsoft.com/office/powerpoint/2010/main" val="997625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System Architecture</a:t>
            </a:r>
            <a:endParaRPr lang="en-US" b="1" dirty="0"/>
          </a:p>
        </p:txBody>
      </p:sp>
    </p:spTree>
    <p:extLst>
      <p:ext uri="{BB962C8B-B14F-4D97-AF65-F5344CB8AC3E}">
        <p14:creationId xmlns:p14="http://schemas.microsoft.com/office/powerpoint/2010/main" val="3514566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64"/>
            <a:ext cx="8229600" cy="507751"/>
          </a:xfrm>
        </p:spPr>
        <p:txBody>
          <a:bodyPr>
            <a:normAutofit fontScale="90000"/>
          </a:bodyPr>
          <a:lstStyle/>
          <a:p>
            <a:r>
              <a:rPr lang="en-US" b="1" dirty="0" smtClean="0"/>
              <a:t>4 Forms of MapReduce</a:t>
            </a:r>
            <a:endParaRPr lang="en-US" b="1" dirty="0"/>
          </a:p>
        </p:txBody>
      </p:sp>
      <p:grpSp>
        <p:nvGrpSpPr>
          <p:cNvPr id="4" name="Group 3"/>
          <p:cNvGrpSpPr/>
          <p:nvPr/>
        </p:nvGrpSpPr>
        <p:grpSpPr>
          <a:xfrm>
            <a:off x="82435" y="650263"/>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ext uri="{D42A27DB-BD31-4B8C-83A1-F6EECF244321}">
                <p14:modId xmlns:p14="http://schemas.microsoft.com/office/powerpoint/2010/main" val="1597414979"/>
              </p:ext>
            </p:extLst>
          </p:nvPr>
        </p:nvGraphicFramePr>
        <p:xfrm>
          <a:off x="82433" y="3634074"/>
          <a:ext cx="8726004" cy="2651760"/>
        </p:xfrm>
        <a:graphic>
          <a:graphicData uri="http://schemas.openxmlformats.org/drawingml/2006/table">
            <a:tbl>
              <a:tblPr firstRow="1" bandRow="1">
                <a:tableStyleId>{2D5ABB26-0587-4C30-8999-92F81FD0307C}</a:tableStyleId>
              </a:tblPr>
              <a:tblGrid>
                <a:gridCol w="2031948"/>
                <a:gridCol w="2260121"/>
                <a:gridCol w="2406770"/>
                <a:gridCol w="2027165"/>
              </a:tblGrid>
              <a:tr h="302306">
                <a:tc>
                  <a:txBody>
                    <a:bodyPr/>
                    <a:lstStyle/>
                    <a:p>
                      <a:pPr marL="0" algn="ctr" defTabSz="914400" rtl="0" eaLnBrk="1" latinLnBrk="0" hangingPunct="1"/>
                      <a:r>
                        <a:rPr lang="en-US" sz="2400" b="1" kern="1200" dirty="0" smtClean="0">
                          <a:solidFill>
                            <a:srgbClr val="0070C0"/>
                          </a:solidFill>
                          <a:latin typeface="+mn-lt"/>
                          <a:ea typeface="+mn-ea"/>
                          <a:cs typeface="+mn-cs"/>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MR </a:t>
                      </a:r>
                      <a:r>
                        <a:rPr lang="en-US" sz="2000" b="1" dirty="0" err="1" smtClean="0">
                          <a:solidFill>
                            <a:srgbClr val="0070C0"/>
                          </a:solidFill>
                        </a:rPr>
                        <a:t>MRStat</a:t>
                      </a:r>
                      <a:endParaRPr lang="en-US" sz="20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solidFill>
                            <a:srgbClr val="0070C0"/>
                          </a:solidFill>
                        </a:rPr>
                        <a:t>MRIter</a:t>
                      </a:r>
                      <a:endParaRPr lang="en-US" sz="24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70C0"/>
                          </a:solidFill>
                        </a:rPr>
                        <a:t>Graph, HPC</a:t>
                      </a:r>
                      <a:endParaRPr lang="en-US" sz="2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756">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76">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402">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52754" y="6339577"/>
            <a:ext cx="8765550"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209871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Classic </a:t>
            </a:r>
            <a:r>
              <a:rPr lang="en-US" sz="2800" b="1" dirty="0" err="1">
                <a:solidFill>
                  <a:srgbClr val="0070C0"/>
                </a:solidFill>
              </a:rPr>
              <a:t>MapReduce</a:t>
            </a:r>
            <a:r>
              <a:rPr lang="en-US" sz="2800" b="1" dirty="0">
                <a:solidFill>
                  <a:srgbClr val="0070C0"/>
                </a:solidFill>
              </a:rPr>
              <a:t> </a:t>
            </a:r>
            <a:r>
              <a:rPr lang="en-US" sz="2800" dirty="0" smtClean="0"/>
              <a:t>including search, collaborative filtering and motif finding implemented using Hadoop etc.</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147123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7409"/>
          </a:xfrm>
        </p:spPr>
        <p:txBody>
          <a:bodyPr/>
          <a:lstStyle/>
          <a:p>
            <a:r>
              <a:rPr lang="en-US" b="1" dirty="0" smtClean="0"/>
              <a:t>Thank you NSF</a:t>
            </a:r>
            <a:endParaRPr lang="en-US" b="1" dirty="0"/>
          </a:p>
        </p:txBody>
      </p:sp>
      <p:sp>
        <p:nvSpPr>
          <p:cNvPr id="3" name="Content Placeholder 2"/>
          <p:cNvSpPr>
            <a:spLocks noGrp="1"/>
          </p:cNvSpPr>
          <p:nvPr>
            <p:ph idx="1"/>
          </p:nvPr>
        </p:nvSpPr>
        <p:spPr>
          <a:xfrm>
            <a:off x="0" y="765312"/>
            <a:ext cx="9144000" cy="6092687"/>
          </a:xfrm>
        </p:spPr>
        <p:txBody>
          <a:bodyPr>
            <a:normAutofit fontScale="92500"/>
          </a:bodyPr>
          <a:lstStyle/>
          <a:p>
            <a:r>
              <a:rPr lang="en-US" sz="2400" b="1" dirty="0" smtClean="0">
                <a:solidFill>
                  <a:srgbClr val="FF0000"/>
                </a:solidFill>
              </a:rPr>
              <a:t>3 yr. XPS</a:t>
            </a:r>
            <a:r>
              <a:rPr lang="en-US" sz="2400" b="1" dirty="0">
                <a:solidFill>
                  <a:srgbClr val="FF0000"/>
                </a:solidFill>
              </a:rPr>
              <a:t>: FULL: DSD: Collaborative Research: Rapid Prototyping HPC Environment for </a:t>
            </a:r>
            <a:r>
              <a:rPr lang="en-US" sz="2400" b="1" dirty="0" smtClean="0">
                <a:solidFill>
                  <a:srgbClr val="FF0000"/>
                </a:solidFill>
              </a:rPr>
              <a:t> Deep Learning </a:t>
            </a:r>
            <a:r>
              <a:rPr lang="en-US" sz="2400" dirty="0" smtClean="0">
                <a:solidFill>
                  <a:srgbClr val="FF0000"/>
                </a:solidFill>
              </a:rPr>
              <a:t>IU, Tennessee (</a:t>
            </a:r>
            <a:r>
              <a:rPr lang="en-US" sz="2400" dirty="0" err="1" smtClean="0">
                <a:solidFill>
                  <a:srgbClr val="FF0000"/>
                </a:solidFill>
              </a:rPr>
              <a:t>Dongarra</a:t>
            </a:r>
            <a:r>
              <a:rPr lang="en-US" sz="2400" dirty="0" smtClean="0">
                <a:solidFill>
                  <a:srgbClr val="FF0000"/>
                </a:solidFill>
              </a:rPr>
              <a:t>), Stanford (Ng)</a:t>
            </a:r>
          </a:p>
          <a:p>
            <a:r>
              <a:rPr lang="en-US" sz="2400" dirty="0"/>
              <a:t>“Rapid Python Deep Learning Infrastructure” (</a:t>
            </a:r>
            <a:r>
              <a:rPr lang="en-US" sz="2400" b="1" dirty="0"/>
              <a:t>RaPyDLI</a:t>
            </a:r>
            <a:r>
              <a:rPr lang="en-US" sz="2400" dirty="0"/>
              <a:t>) </a:t>
            </a:r>
            <a:r>
              <a:rPr lang="en-US" sz="2400" dirty="0" smtClean="0"/>
              <a:t> Builds optimized Multicore/GPU/Xeon Phi kernels (best exascale dataflow) with Python front end for general deep learning problems with </a:t>
            </a:r>
            <a:r>
              <a:rPr lang="en-US" sz="2400" dirty="0" err="1" smtClean="0"/>
              <a:t>ImageNet</a:t>
            </a:r>
            <a:r>
              <a:rPr lang="en-US" sz="2400" dirty="0" smtClean="0"/>
              <a:t> exemplar. Leverage </a:t>
            </a:r>
            <a:r>
              <a:rPr lang="en-US" sz="2400" dirty="0" err="1" smtClean="0"/>
              <a:t>Caffe</a:t>
            </a:r>
            <a:r>
              <a:rPr lang="en-US" sz="2400" dirty="0" smtClean="0"/>
              <a:t> from UCB.</a:t>
            </a:r>
          </a:p>
          <a:p>
            <a:r>
              <a:rPr lang="en-US" sz="2400" b="1" dirty="0" smtClean="0">
                <a:solidFill>
                  <a:srgbClr val="FF0000"/>
                </a:solidFill>
              </a:rPr>
              <a:t>5 yr. </a:t>
            </a:r>
            <a:r>
              <a:rPr lang="en-US" sz="2400" b="1" dirty="0" err="1" smtClean="0">
                <a:solidFill>
                  <a:srgbClr val="FF0000"/>
                </a:solidFill>
              </a:rPr>
              <a:t>Datanet</a:t>
            </a:r>
            <a:r>
              <a:rPr lang="en-US" sz="2400" b="1" dirty="0" smtClean="0">
                <a:solidFill>
                  <a:srgbClr val="FF0000"/>
                </a:solidFill>
              </a:rPr>
              <a:t>: CIF21 </a:t>
            </a:r>
            <a:r>
              <a:rPr lang="en-US" sz="2400" b="1" dirty="0">
                <a:solidFill>
                  <a:srgbClr val="FF0000"/>
                </a:solidFill>
              </a:rPr>
              <a:t>DIBBs: Middleware and High Performance Analytics Libraries for Scalable Data Science </a:t>
            </a:r>
            <a:r>
              <a:rPr lang="en-US" sz="2400" dirty="0" smtClean="0">
                <a:solidFill>
                  <a:srgbClr val="FF0000"/>
                </a:solidFill>
              </a:rPr>
              <a:t>IU, Rutgers (</a:t>
            </a:r>
            <a:r>
              <a:rPr lang="en-US" sz="2400" dirty="0" err="1" smtClean="0">
                <a:solidFill>
                  <a:srgbClr val="FF0000"/>
                </a:solidFill>
              </a:rPr>
              <a:t>Jha</a:t>
            </a:r>
            <a:r>
              <a:rPr lang="en-US" sz="2400" dirty="0" smtClean="0">
                <a:solidFill>
                  <a:srgbClr val="FF0000"/>
                </a:solidFill>
              </a:rPr>
              <a:t>), Virginia Tech (</a:t>
            </a:r>
            <a:r>
              <a:rPr lang="en-US" sz="2400" dirty="0" err="1" smtClean="0">
                <a:solidFill>
                  <a:srgbClr val="FF0000"/>
                </a:solidFill>
              </a:rPr>
              <a:t>Marathe</a:t>
            </a:r>
            <a:r>
              <a:rPr lang="en-US" sz="2400" dirty="0" smtClean="0">
                <a:solidFill>
                  <a:srgbClr val="FF0000"/>
                </a:solidFill>
              </a:rPr>
              <a:t>), Kansas (</a:t>
            </a:r>
            <a:r>
              <a:rPr lang="en-US" sz="2400" dirty="0" err="1" smtClean="0">
                <a:solidFill>
                  <a:srgbClr val="FF0000"/>
                </a:solidFill>
              </a:rPr>
              <a:t>CReSIS</a:t>
            </a:r>
            <a:r>
              <a:rPr lang="en-US" sz="2400" dirty="0" smtClean="0">
                <a:solidFill>
                  <a:srgbClr val="FF0000"/>
                </a:solidFill>
              </a:rPr>
              <a:t>), Emory (Wang), </a:t>
            </a:r>
            <a:r>
              <a:rPr lang="en-US" sz="2400" dirty="0">
                <a:solidFill>
                  <a:srgbClr val="FF0000"/>
                </a:solidFill>
              </a:rPr>
              <a:t>Arizona State(</a:t>
            </a:r>
            <a:r>
              <a:rPr lang="en-US" sz="2400" dirty="0" err="1">
                <a:solidFill>
                  <a:srgbClr val="FF0000"/>
                </a:solidFill>
              </a:rPr>
              <a:t>Beckstein</a:t>
            </a:r>
            <a:r>
              <a:rPr lang="en-US" sz="2400" dirty="0">
                <a:solidFill>
                  <a:srgbClr val="FF0000"/>
                </a:solidFill>
              </a:rPr>
              <a:t>), Utah(Cheatham</a:t>
            </a:r>
            <a:r>
              <a:rPr lang="en-US" sz="2400" dirty="0" smtClean="0">
                <a:solidFill>
                  <a:srgbClr val="FF0000"/>
                </a:solidFill>
              </a:rPr>
              <a:t>)</a:t>
            </a:r>
            <a:endParaRPr lang="en-US" sz="2400" dirty="0" smtClean="0">
              <a:solidFill>
                <a:srgbClr val="FF0000"/>
              </a:solidFill>
            </a:endParaRPr>
          </a:p>
          <a:p>
            <a:r>
              <a:rPr lang="en-US" sz="2400" b="1" dirty="0" smtClean="0"/>
              <a:t>HPC-ABDS: </a:t>
            </a:r>
            <a:r>
              <a:rPr lang="en-US" sz="2400" dirty="0" smtClean="0"/>
              <a:t>Cloud-HPC </a:t>
            </a:r>
            <a:r>
              <a:rPr lang="en-US" sz="2400" dirty="0"/>
              <a:t>interoperable </a:t>
            </a:r>
            <a:r>
              <a:rPr lang="en-US" sz="2400" dirty="0" smtClean="0"/>
              <a:t>software  </a:t>
            </a:r>
            <a:r>
              <a:rPr lang="en-US" sz="2400" dirty="0"/>
              <a:t>performance of HPC (High Performance Computing) and the rich functionality of the commodity Apache Big Data Stack</a:t>
            </a:r>
            <a:r>
              <a:rPr lang="en-US" sz="2400" dirty="0" smtClean="0"/>
              <a:t>.</a:t>
            </a:r>
          </a:p>
          <a:p>
            <a:r>
              <a:rPr lang="en-US" sz="2400" b="1" dirty="0"/>
              <a:t>SPIDAL (Scalable Parallel Interoperable Data Analytics </a:t>
            </a:r>
            <a:r>
              <a:rPr lang="en-US" sz="2400" b="1" dirty="0" smtClean="0"/>
              <a:t>Library): </a:t>
            </a:r>
            <a:r>
              <a:rPr lang="en-US" sz="2400" dirty="0" smtClean="0"/>
              <a:t>Scalable Analytics for </a:t>
            </a:r>
            <a:r>
              <a:rPr lang="en-US" sz="2400" dirty="0" err="1"/>
              <a:t>Biomolecular</a:t>
            </a:r>
            <a:r>
              <a:rPr lang="en-US" sz="2400" dirty="0"/>
              <a:t> Simulations, Network and Computational Social Science, Epidemiology, Computer Vision, Spatial Geographical Information Systems, Remote Sensing for Polar Science and Pathology Informatics.</a:t>
            </a:r>
          </a:p>
          <a:p>
            <a:endParaRPr lang="en-US" sz="2400" dirty="0"/>
          </a:p>
        </p:txBody>
      </p:sp>
    </p:spTree>
    <p:extLst>
      <p:ext uri="{BB962C8B-B14F-4D97-AF65-F5344CB8AC3E}">
        <p14:creationId xmlns:p14="http://schemas.microsoft.com/office/powerpoint/2010/main" val="3886792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SPIDAL Example</a:t>
            </a:r>
            <a:br>
              <a:rPr lang="en-US" dirty="0" smtClean="0"/>
            </a:br>
            <a:endParaRPr lang="en-US" dirty="0"/>
          </a:p>
        </p:txBody>
      </p:sp>
      <p:sp>
        <p:nvSpPr>
          <p:cNvPr id="2" name="Text Placeholder 1"/>
          <p:cNvSpPr>
            <a:spLocks noGrp="1"/>
          </p:cNvSpPr>
          <p:nvPr>
            <p:ph type="body" idx="1"/>
          </p:nvPr>
        </p:nvSpPr>
        <p:spPr/>
        <p:txBody>
          <a:bodyPr>
            <a:normAutofit/>
          </a:bodyPr>
          <a:lstStyle/>
          <a:p>
            <a:pPr algn="ctr"/>
            <a:r>
              <a:rPr lang="en-US" sz="2800" dirty="0" smtClean="0">
                <a:solidFill>
                  <a:schemeClr val="tx1"/>
                </a:solidFill>
              </a:rPr>
              <a:t>Clustering</a:t>
            </a:r>
          </a:p>
          <a:p>
            <a:pPr algn="ctr"/>
            <a:r>
              <a:rPr lang="en-US" sz="2800" dirty="0" smtClean="0">
                <a:solidFill>
                  <a:schemeClr val="tx1"/>
                </a:solidFill>
              </a:rPr>
              <a:t>MDS</a:t>
            </a:r>
            <a:endParaRPr lang="en-US" sz="2800" dirty="0">
              <a:solidFill>
                <a:schemeClr val="tx1"/>
              </a:solidFill>
            </a:endParaRPr>
          </a:p>
        </p:txBody>
      </p:sp>
    </p:spTree>
    <p:extLst>
      <p:ext uri="{BB962C8B-B14F-4D97-AF65-F5344CB8AC3E}">
        <p14:creationId xmlns:p14="http://schemas.microsoft.com/office/powerpoint/2010/main" val="53464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678"/>
            <a:ext cx="9144000" cy="5421322"/>
          </a:xfrm>
          <a:prstGeom prst="rect">
            <a:avLst/>
          </a:prstGeom>
        </p:spPr>
      </p:pic>
    </p:spTree>
    <p:extLst>
      <p:ext uri="{BB962C8B-B14F-4D97-AF65-F5344CB8AC3E}">
        <p14:creationId xmlns:p14="http://schemas.microsoft.com/office/powerpoint/2010/main" val="98757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Applications</a:t>
            </a:r>
            <a:endParaRPr lang="en-US" b="1" dirty="0"/>
          </a:p>
        </p:txBody>
      </p:sp>
    </p:spTree>
    <p:extLst>
      <p:ext uri="{BB962C8B-B14F-4D97-AF65-F5344CB8AC3E}">
        <p14:creationId xmlns:p14="http://schemas.microsoft.com/office/powerpoint/2010/main" val="276187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17" y="112109"/>
            <a:ext cx="7389845" cy="734029"/>
          </a:xfrm>
        </p:spPr>
        <p:txBody>
          <a:bodyPr>
            <a:noAutofit/>
          </a:bodyPr>
          <a:lstStyle/>
          <a:p>
            <a:r>
              <a:rPr lang="en-US" sz="3200" b="1" dirty="0" smtClean="0"/>
              <a:t>17:</a:t>
            </a:r>
            <a:r>
              <a:rPr lang="en-US" sz="3200" b="1" dirty="0"/>
              <a:t>Pathology Imaging</a:t>
            </a:r>
            <a:r>
              <a:rPr lang="en-US" sz="3200" b="1" dirty="0" smtClean="0"/>
              <a:t>/ Digital Pathology I</a:t>
            </a:r>
            <a:endParaRPr lang="en-US" sz="3200" b="1" dirty="0"/>
          </a:p>
        </p:txBody>
      </p:sp>
      <p:sp>
        <p:nvSpPr>
          <p:cNvPr id="3" name="Content Placeholder 2"/>
          <p:cNvSpPr>
            <a:spLocks noGrp="1"/>
          </p:cNvSpPr>
          <p:nvPr>
            <p:ph idx="1"/>
          </p:nvPr>
        </p:nvSpPr>
        <p:spPr>
          <a:xfrm>
            <a:off x="95250" y="944962"/>
            <a:ext cx="9048750" cy="2466659"/>
          </a:xfrm>
        </p:spPr>
        <p:txBody>
          <a:bodyPr>
            <a:normAutofit/>
          </a:bodyPr>
          <a:lstStyle/>
          <a:p>
            <a:r>
              <a:rPr lang="en-US" sz="2000" b="1" dirty="0">
                <a:solidFill>
                  <a:srgbClr val="FF0000"/>
                </a:solidFill>
              </a:rPr>
              <a:t>Application:</a:t>
            </a:r>
            <a:r>
              <a:rPr lang="en-US" sz="2000" dirty="0"/>
              <a:t> Digital pathology imaging is an emerging field where examination of high resolution images of tissue specimens enables novel and more effective ways for disease diagnosis. Pathology image analysis segments massive (millions per image) spatial objects such as nuclei and blood vessels, represented with their boundaries, along with many extracted image features from these objects. The derived information is used for many complex queries and analytics to support biomedical research and clinical diagnosis. </a:t>
            </a:r>
            <a:endParaRPr lang="en-US" sz="20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23</a:t>
            </a:fld>
            <a:endParaRPr lang="en-US" dirty="0"/>
          </a:p>
        </p:txBody>
      </p:sp>
      <p:sp>
        <p:nvSpPr>
          <p:cNvPr id="7" name="Rounded Rectangle 6"/>
          <p:cNvSpPr/>
          <p:nvPr/>
        </p:nvSpPr>
        <p:spPr>
          <a:xfrm>
            <a:off x="0" y="131049"/>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39644" y="3489110"/>
            <a:ext cx="7555046" cy="2966872"/>
          </a:xfrm>
          <a:prstGeom prst="rect">
            <a:avLst/>
          </a:prstGeom>
          <a:noFill/>
        </p:spPr>
      </p:pic>
      <p:sp>
        <p:nvSpPr>
          <p:cNvPr id="9" name="Rectangle 8"/>
          <p:cNvSpPr/>
          <p:nvPr/>
        </p:nvSpPr>
        <p:spPr>
          <a:xfrm>
            <a:off x="539644" y="6434994"/>
            <a:ext cx="3010990" cy="369332"/>
          </a:xfrm>
          <a:prstGeom prst="rect">
            <a:avLst/>
          </a:prstGeom>
          <a:solidFill>
            <a:schemeClr val="bg2">
              <a:lumMod val="60000"/>
              <a:lumOff val="40000"/>
            </a:schemeClr>
          </a:solidFill>
        </p:spPr>
        <p:txBody>
          <a:bodyPr wrap="square">
            <a:spAutoFit/>
          </a:bodyPr>
          <a:lstStyle/>
          <a:p>
            <a:r>
              <a:rPr lang="en-US" dirty="0">
                <a:solidFill>
                  <a:srgbClr val="006BB5"/>
                </a:solidFill>
              </a:rPr>
              <a:t>MR, </a:t>
            </a:r>
            <a:r>
              <a:rPr lang="en-US" dirty="0" err="1">
                <a:solidFill>
                  <a:srgbClr val="006BB5"/>
                </a:solidFill>
              </a:rPr>
              <a:t>MRIter</a:t>
            </a:r>
            <a:r>
              <a:rPr lang="en-US" dirty="0">
                <a:solidFill>
                  <a:srgbClr val="006BB5"/>
                </a:solidFill>
              </a:rPr>
              <a:t>, PP, Classification</a:t>
            </a:r>
          </a:p>
        </p:txBody>
      </p:sp>
      <p:sp>
        <p:nvSpPr>
          <p:cNvPr id="10" name="Rectangle 9"/>
          <p:cNvSpPr/>
          <p:nvPr/>
        </p:nvSpPr>
        <p:spPr>
          <a:xfrm>
            <a:off x="4795178" y="6429631"/>
            <a:ext cx="2512166"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Images</a:t>
            </a:r>
            <a:endParaRPr lang="en-US" dirty="0">
              <a:solidFill>
                <a:srgbClr val="7030A0"/>
              </a:solidFill>
            </a:endParaRPr>
          </a:p>
        </p:txBody>
      </p:sp>
      <p:sp>
        <p:nvSpPr>
          <p:cNvPr id="11" name="Rectangle 10"/>
          <p:cNvSpPr/>
          <p:nvPr/>
        </p:nvSpPr>
        <p:spPr>
          <a:xfrm>
            <a:off x="3550634" y="6429631"/>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858268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118644"/>
            <a:ext cx="8229600" cy="633654"/>
          </a:xfrm>
        </p:spPr>
        <p:txBody>
          <a:bodyPr>
            <a:noAutofit/>
          </a:bodyPr>
          <a:lstStyle/>
          <a:p>
            <a:r>
              <a:rPr lang="en-US" sz="3200" b="1" dirty="0" smtClean="0"/>
              <a:t>17:</a:t>
            </a:r>
            <a:r>
              <a:rPr lang="en-US" sz="3200" b="1" dirty="0"/>
              <a:t>Pathology Imaging</a:t>
            </a:r>
            <a:r>
              <a:rPr lang="en-US" sz="3200" b="1" dirty="0" smtClean="0"/>
              <a:t>/ Digital Pathology II</a:t>
            </a:r>
            <a:endParaRPr lang="en-US" sz="3200" b="1" dirty="0"/>
          </a:p>
        </p:txBody>
      </p:sp>
      <p:sp>
        <p:nvSpPr>
          <p:cNvPr id="3" name="Content Placeholder 2"/>
          <p:cNvSpPr>
            <a:spLocks noGrp="1"/>
          </p:cNvSpPr>
          <p:nvPr>
            <p:ph idx="1"/>
          </p:nvPr>
        </p:nvSpPr>
        <p:spPr>
          <a:xfrm>
            <a:off x="-78922" y="838391"/>
            <a:ext cx="9222921" cy="1512247"/>
          </a:xfrm>
        </p:spPr>
        <p:txBody>
          <a:bodyPr>
            <a:noAutofit/>
          </a:bodyPr>
          <a:lstStyle/>
          <a:p>
            <a:r>
              <a:rPr lang="en-US" sz="2000" b="1" dirty="0" smtClean="0">
                <a:solidFill>
                  <a:srgbClr val="FF0000"/>
                </a:solidFill>
              </a:rPr>
              <a:t>Current </a:t>
            </a:r>
            <a:r>
              <a:rPr lang="en-US" sz="2000" b="1" dirty="0">
                <a:solidFill>
                  <a:srgbClr val="FF0000"/>
                </a:solidFill>
              </a:rPr>
              <a:t>Approach:</a:t>
            </a:r>
            <a:r>
              <a:rPr lang="en-US" sz="2000" dirty="0"/>
              <a:t> 1GB raw image data + 1.5GB analytical results per 2D image. MPI for image analysis; MapReduce + Hive with spatial extension on supercomputers and clouds. GPU’s used effectively. Figure </a:t>
            </a:r>
            <a:r>
              <a:rPr lang="en-US" sz="2000" dirty="0" smtClean="0"/>
              <a:t>below shows the </a:t>
            </a:r>
            <a:r>
              <a:rPr lang="en-US" sz="2000" dirty="0"/>
              <a:t>architecture of Hadoop-GIS, a spatial data warehousing system over MapReduce to support spatial analytics for analytical pathology imaging</a:t>
            </a:r>
            <a:r>
              <a:rPr lang="en-US" sz="20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24</a:t>
            </a:fld>
            <a:endParaRPr lang="en-US" dirty="0"/>
          </a:p>
        </p:txBody>
      </p:sp>
      <p:sp>
        <p:nvSpPr>
          <p:cNvPr id="7" name="Rounded Rectangle 6"/>
          <p:cNvSpPr/>
          <p:nvPr/>
        </p:nvSpPr>
        <p:spPr>
          <a:xfrm>
            <a:off x="0" y="59920"/>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73749" y="2350638"/>
            <a:ext cx="5591330" cy="3682546"/>
          </a:xfrm>
          <a:prstGeom prst="rect">
            <a:avLst/>
          </a:prstGeom>
          <a:noFill/>
        </p:spPr>
      </p:pic>
      <p:sp>
        <p:nvSpPr>
          <p:cNvPr id="8" name="Content Placeholder 2"/>
          <p:cNvSpPr txBox="1">
            <a:spLocks/>
          </p:cNvSpPr>
          <p:nvPr/>
        </p:nvSpPr>
        <p:spPr>
          <a:xfrm>
            <a:off x="0" y="2550353"/>
            <a:ext cx="3610947" cy="3161165"/>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rgbClr val="FF0000"/>
                </a:solidFill>
              </a:rPr>
              <a:t>Futures:</a:t>
            </a:r>
            <a:r>
              <a:rPr lang="en-US" sz="1600" dirty="0" smtClean="0"/>
              <a:t> Recently, 3D pathology imaging is made possible through 3D laser technologies or serially sectioning hundreds of tissue sections onto slides and scanning them into digital images. Segmenting 3D </a:t>
            </a:r>
            <a:r>
              <a:rPr lang="en-US" sz="1600" dirty="0" err="1" smtClean="0"/>
              <a:t>microanatomic</a:t>
            </a:r>
            <a:r>
              <a:rPr lang="en-US" sz="1600" dirty="0" smtClean="0"/>
              <a:t> objects from registered serial images could produce tens of millions of 3D objects from a single image. This provides a deep “map” of human tissues for next generation diagnosis. 1TB raw image data + 1TB analytical results per 3D image and 1PB data per moderated hospital per year.</a:t>
            </a:r>
            <a:endParaRPr lang="en-US" sz="1600" dirty="0"/>
          </a:p>
        </p:txBody>
      </p:sp>
      <p:sp>
        <p:nvSpPr>
          <p:cNvPr id="4" name="TextBox 3"/>
          <p:cNvSpPr txBox="1"/>
          <p:nvPr/>
        </p:nvSpPr>
        <p:spPr>
          <a:xfrm>
            <a:off x="1923331" y="6033184"/>
            <a:ext cx="7046498" cy="646331"/>
          </a:xfrm>
          <a:prstGeom prst="rect">
            <a:avLst/>
          </a:prstGeom>
          <a:noFill/>
          <a:ln>
            <a:solidFill>
              <a:schemeClr val="tx1"/>
            </a:solidFill>
          </a:ln>
        </p:spPr>
        <p:txBody>
          <a:bodyPr wrap="square" rtlCol="0">
            <a:spAutoFit/>
          </a:bodyPr>
          <a:lstStyle/>
          <a:p>
            <a:r>
              <a:rPr lang="en-US" dirty="0"/>
              <a:t>Architecture of Hadoop-GIS, a spatial data warehousing system over MapReduce to support spatial analytics for analytical pathology imaging</a:t>
            </a:r>
          </a:p>
        </p:txBody>
      </p:sp>
    </p:spTree>
    <p:extLst>
      <p:ext uri="{BB962C8B-B14F-4D97-AF65-F5344CB8AC3E}">
        <p14:creationId xmlns:p14="http://schemas.microsoft.com/office/powerpoint/2010/main" val="2817926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36837"/>
            <a:ext cx="8229600" cy="877276"/>
          </a:xfrm>
        </p:spPr>
        <p:txBody>
          <a:bodyPr>
            <a:normAutofit/>
          </a:bodyPr>
          <a:lstStyle/>
          <a:p>
            <a:r>
              <a:rPr lang="en-US" sz="4800" b="1" dirty="0" smtClean="0"/>
              <a:t>26: Large-scale </a:t>
            </a:r>
            <a:r>
              <a:rPr lang="en-US" sz="4800" b="1" dirty="0"/>
              <a:t>Deep Learning</a:t>
            </a:r>
          </a:p>
        </p:txBody>
      </p:sp>
      <p:sp>
        <p:nvSpPr>
          <p:cNvPr id="3" name="Content Placeholder 2"/>
          <p:cNvSpPr>
            <a:spLocks noGrp="1"/>
          </p:cNvSpPr>
          <p:nvPr>
            <p:ph idx="1"/>
          </p:nvPr>
        </p:nvSpPr>
        <p:spPr>
          <a:xfrm>
            <a:off x="0" y="704827"/>
            <a:ext cx="9048750" cy="2533838"/>
          </a:xfrm>
        </p:spPr>
        <p:txBody>
          <a:bodyPr>
            <a:noAutofit/>
          </a:bodyPr>
          <a:lstStyle/>
          <a:p>
            <a:r>
              <a:rPr lang="en-US" sz="1700" b="1" dirty="0">
                <a:solidFill>
                  <a:srgbClr val="FF0000"/>
                </a:solidFill>
              </a:rPr>
              <a:t>Application: </a:t>
            </a:r>
            <a:r>
              <a:rPr lang="en-US" sz="1700" dirty="0" smtClean="0"/>
              <a:t>Large </a:t>
            </a:r>
            <a:r>
              <a:rPr lang="en-US" sz="17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700" dirty="0" smtClean="0"/>
              <a:t>applications</a:t>
            </a:r>
            <a:endParaRPr lang="en-US" sz="17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7" name="Rounded Rectangle 6"/>
          <p:cNvSpPr/>
          <p:nvPr/>
        </p:nvSpPr>
        <p:spPr>
          <a:xfrm>
            <a:off x="5250356" y="5746468"/>
            <a:ext cx="377287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Deep Learning, Social Networking </a:t>
            </a:r>
            <a:br>
              <a:rPr lang="en-US" b="1" dirty="0" smtClean="0">
                <a:solidFill>
                  <a:prstClr val="black"/>
                </a:solidFill>
              </a:rPr>
            </a:br>
            <a:r>
              <a:rPr lang="en-US" b="1" dirty="0" smtClean="0">
                <a:solidFill>
                  <a:prstClr val="black"/>
                </a:solidFill>
              </a:rPr>
              <a:t>GML, EGO, </a:t>
            </a:r>
            <a:r>
              <a:rPr lang="en-US" b="1" dirty="0" err="1" smtClean="0">
                <a:solidFill>
                  <a:prstClr val="black"/>
                </a:solidFill>
              </a:rPr>
              <a:t>MRIter</a:t>
            </a:r>
            <a:r>
              <a:rPr lang="en-US" b="1" dirty="0" smtClean="0">
                <a:solidFill>
                  <a:prstClr val="black"/>
                </a:solidFill>
              </a:rPr>
              <a:t>, Classify</a:t>
            </a:r>
            <a:endParaRPr lang="en-US" b="1" dirty="0">
              <a:solidFill>
                <a:prstClr val="black"/>
              </a:solidFill>
            </a:endParaRPr>
          </a:p>
        </p:txBody>
      </p:sp>
      <p:sp>
        <p:nvSpPr>
          <p:cNvPr id="9" name="Content Placeholder 2"/>
          <p:cNvSpPr txBox="1">
            <a:spLocks/>
          </p:cNvSpPr>
          <p:nvPr/>
        </p:nvSpPr>
        <p:spPr>
          <a:xfrm>
            <a:off x="25052" y="3704210"/>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700" b="1" dirty="0">
                <a:solidFill>
                  <a:srgbClr val="FF0000"/>
                </a:solidFill>
              </a:rPr>
              <a:t>Futures: </a:t>
            </a:r>
            <a:r>
              <a:rPr sz="17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700" b="1" dirty="0" smtClean="0">
              <a:solidFill>
                <a:srgbClr val="FF0000"/>
              </a:solidFill>
            </a:endParaRPr>
          </a:p>
        </p:txBody>
      </p:sp>
      <p:grpSp>
        <p:nvGrpSpPr>
          <p:cNvPr id="12" name="Group 11"/>
          <p:cNvGrpSpPr/>
          <p:nvPr/>
        </p:nvGrpSpPr>
        <p:grpSpPr>
          <a:xfrm>
            <a:off x="5250356" y="3504928"/>
            <a:ext cx="3710040" cy="2164164"/>
            <a:chOff x="5315073" y="3874602"/>
            <a:chExt cx="3710040" cy="2164164"/>
          </a:xfrm>
        </p:grpSpPr>
        <p:pic>
          <p:nvPicPr>
            <p:cNvPr id="8" name="Picture 7"/>
            <p:cNvPicPr>
              <a:picLocks noChangeAspect="1"/>
            </p:cNvPicPr>
            <p:nvPr/>
          </p:nvPicPr>
          <p:blipFill>
            <a:blip r:embed="rId3"/>
            <a:stretch>
              <a:fillRect/>
            </a:stretch>
          </p:blipFill>
          <p:spPr>
            <a:xfrm>
              <a:off x="5435843" y="3874602"/>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58864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107" y="22711"/>
            <a:ext cx="6587412"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a:t>
            </a:r>
            <a:endParaRPr lang="en-US" sz="2800" b="1" dirty="0"/>
          </a:p>
        </p:txBody>
      </p:sp>
      <p:sp>
        <p:nvSpPr>
          <p:cNvPr id="3" name="Content Placeholder 2"/>
          <p:cNvSpPr>
            <a:spLocks noGrp="1"/>
          </p:cNvSpPr>
          <p:nvPr>
            <p:ph idx="1"/>
          </p:nvPr>
        </p:nvSpPr>
        <p:spPr>
          <a:xfrm>
            <a:off x="95250" y="1417638"/>
            <a:ext cx="9048750" cy="4819566"/>
          </a:xfrm>
        </p:spPr>
        <p:txBody>
          <a:bodyPr>
            <a:normAutofit lnSpcReduction="10000"/>
          </a:bodyPr>
          <a:lstStyle/>
          <a:p>
            <a:r>
              <a:rPr lang="en-US" sz="2400" b="1" dirty="0">
                <a:solidFill>
                  <a:srgbClr val="FF0000"/>
                </a:solidFill>
              </a:rPr>
              <a:t>Application:</a:t>
            </a:r>
            <a:r>
              <a:rPr lang="en-US" sz="2400" dirty="0"/>
              <a:t> Produce 3D reconstructions of scenes using collections of millions to billions of 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26</a:t>
            </a:fld>
            <a:endParaRPr lang="en-US" dirty="0"/>
          </a:p>
        </p:txBody>
      </p:sp>
      <p:sp>
        <p:nvSpPr>
          <p:cNvPr id="6" name="Rounded Rectangle 5"/>
          <p:cNvSpPr/>
          <p:nvPr/>
        </p:nvSpPr>
        <p:spPr>
          <a:xfrm>
            <a:off x="51396" y="132333"/>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1165510" y="6292759"/>
            <a:ext cx="2915926" cy="369332"/>
          </a:xfrm>
          <a:prstGeom prst="rect">
            <a:avLst/>
          </a:prstGeom>
          <a:solidFill>
            <a:schemeClr val="bg2">
              <a:lumMod val="60000"/>
              <a:lumOff val="40000"/>
            </a:schemeClr>
          </a:solidFill>
        </p:spPr>
        <p:txBody>
          <a:bodyPr wrap="none">
            <a:spAutoFit/>
          </a:bodyPr>
          <a:lstStyle/>
          <a:p>
            <a:r>
              <a:rPr lang="en-US" dirty="0">
                <a:solidFill>
                  <a:srgbClr val="006BB5"/>
                </a:solidFill>
              </a:rPr>
              <a:t>EGO, GIS, MR, Classification</a:t>
            </a:r>
          </a:p>
        </p:txBody>
      </p:sp>
      <p:sp>
        <p:nvSpPr>
          <p:cNvPr id="8" name="Rectangle 7"/>
          <p:cNvSpPr/>
          <p:nvPr/>
        </p:nvSpPr>
        <p:spPr>
          <a:xfrm>
            <a:off x="4081436" y="6292759"/>
            <a:ext cx="2438049"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Photos</a:t>
            </a:r>
            <a:endParaRPr lang="en-US" dirty="0">
              <a:solidFill>
                <a:srgbClr val="7030A0"/>
              </a:solidFill>
            </a:endParaRPr>
          </a:p>
        </p:txBody>
      </p:sp>
    </p:spTree>
    <p:extLst>
      <p:ext uri="{BB962C8B-B14F-4D97-AF65-F5344CB8AC3E}">
        <p14:creationId xmlns:p14="http://schemas.microsoft.com/office/powerpoint/2010/main" val="1366672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420" y="124482"/>
            <a:ext cx="6699380"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II</a:t>
            </a:r>
            <a:endParaRPr lang="en-US" sz="2800" b="1" dirty="0"/>
          </a:p>
        </p:txBody>
      </p:sp>
      <p:sp>
        <p:nvSpPr>
          <p:cNvPr id="3" name="Content Placeholder 2"/>
          <p:cNvSpPr>
            <a:spLocks noGrp="1"/>
          </p:cNvSpPr>
          <p:nvPr>
            <p:ph idx="1"/>
          </p:nvPr>
        </p:nvSpPr>
        <p:spPr>
          <a:xfrm>
            <a:off x="-92334" y="4638245"/>
            <a:ext cx="9048750" cy="1560716"/>
          </a:xfrm>
        </p:spPr>
        <p:txBody>
          <a:bodyPr>
            <a:noAutofit/>
          </a:bodyPr>
          <a:lstStyle/>
          <a:p>
            <a:r>
              <a:rPr lang="en-US" sz="2400" b="1" dirty="0" smtClean="0">
                <a:solidFill>
                  <a:srgbClr val="FF0000"/>
                </a:solidFill>
              </a:rPr>
              <a:t>Futures:</a:t>
            </a:r>
            <a:r>
              <a:rPr lang="en-US" sz="2400" dirty="0" smtClean="0"/>
              <a:t> </a:t>
            </a:r>
            <a:r>
              <a:rPr lang="en-US" sz="2400"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27</a:t>
            </a:fld>
            <a:endParaRPr lang="en-US" dirty="0"/>
          </a:p>
        </p:txBody>
      </p:sp>
      <p:sp>
        <p:nvSpPr>
          <p:cNvPr id="6" name="Rounded Rectangle 5"/>
          <p:cNvSpPr/>
          <p:nvPr/>
        </p:nvSpPr>
        <p:spPr>
          <a:xfrm>
            <a:off x="85660" y="12448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pic>
        <p:nvPicPr>
          <p:cNvPr id="7" name="Picture 2" descr="colosseum_teaser"/>
          <p:cNvPicPr>
            <a:picLocks noChangeAspect="1" noChangeArrowheads="1"/>
          </p:cNvPicPr>
          <p:nvPr/>
        </p:nvPicPr>
        <p:blipFill>
          <a:blip r:embed="rId3"/>
          <a:srcRect/>
          <a:stretch>
            <a:fillRect/>
          </a:stretch>
        </p:blipFill>
        <p:spPr bwMode="auto">
          <a:xfrm>
            <a:off x="-64342" y="1491624"/>
            <a:ext cx="9144000" cy="3190688"/>
          </a:xfrm>
          <a:prstGeom prst="rect">
            <a:avLst/>
          </a:prstGeom>
          <a:noFill/>
          <a:ln w="9525">
            <a:noFill/>
            <a:miter lim="800000"/>
            <a:headEnd/>
            <a:tailEnd/>
          </a:ln>
        </p:spPr>
      </p:pic>
    </p:spTree>
    <p:extLst>
      <p:ext uri="{BB962C8B-B14F-4D97-AF65-F5344CB8AC3E}">
        <p14:creationId xmlns:p14="http://schemas.microsoft.com/office/powerpoint/2010/main" val="4278929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89"/>
            <a:ext cx="6852745" cy="1143000"/>
          </a:xfrm>
        </p:spPr>
        <p:txBody>
          <a:bodyPr>
            <a:noAutofit/>
          </a:bodyPr>
          <a:lstStyle/>
          <a:p>
            <a:r>
              <a:rPr lang="en-US" sz="3600" b="1" dirty="0" smtClean="0"/>
              <a:t>43: </a:t>
            </a:r>
            <a:r>
              <a:rPr lang="en-US" sz="3600" b="1" dirty="0"/>
              <a:t>Radar Data Analysis for CReSIS Remote Sensing of Ice </a:t>
            </a:r>
            <a:r>
              <a:rPr lang="en-US" sz="3600" b="1" dirty="0" smtClean="0"/>
              <a:t>Sheets I</a:t>
            </a:r>
            <a:endParaRPr lang="en-US" sz="3600" b="1" dirty="0"/>
          </a:p>
        </p:txBody>
      </p:sp>
      <p:sp>
        <p:nvSpPr>
          <p:cNvPr id="3" name="Content Placeholder 2"/>
          <p:cNvSpPr>
            <a:spLocks noGrp="1"/>
          </p:cNvSpPr>
          <p:nvPr>
            <p:ph idx="1"/>
          </p:nvPr>
        </p:nvSpPr>
        <p:spPr>
          <a:xfrm>
            <a:off x="95250" y="1036080"/>
            <a:ext cx="9048750" cy="5164303"/>
          </a:xfrm>
        </p:spPr>
        <p:txBody>
          <a:bodyPr/>
          <a:lstStyle/>
          <a:p>
            <a:r>
              <a:rPr lang="en-US" sz="2100" b="1" dirty="0">
                <a:solidFill>
                  <a:srgbClr val="FF0000"/>
                </a:solidFill>
              </a:rPr>
              <a:t>Application:</a:t>
            </a:r>
            <a:r>
              <a:rPr lang="en-US" sz="2100" dirty="0"/>
              <a:t> This data </a:t>
            </a:r>
            <a:r>
              <a:rPr lang="en-US" sz="2100" dirty="0" smtClean="0"/>
              <a:t>feeds </a:t>
            </a:r>
            <a:r>
              <a:rPr lang="en-US" sz="2100" dirty="0"/>
              <a:t>into intergovernmental Panel on Climate Change (IPCC) and uses custom radars to measures ice sheet bed depths and (annual) snow layers at the North and South poles and mountainous regions. </a:t>
            </a:r>
            <a:endParaRPr lang="en-US" sz="2100" dirty="0" smtClean="0"/>
          </a:p>
          <a:p>
            <a:r>
              <a:rPr lang="en-US" sz="2100" b="1" dirty="0" smtClean="0">
                <a:solidFill>
                  <a:srgbClr val="FF0000"/>
                </a:solidFill>
              </a:rPr>
              <a:t>Current </a:t>
            </a:r>
            <a:r>
              <a:rPr lang="en-US" sz="2100" b="1" dirty="0">
                <a:solidFill>
                  <a:srgbClr val="FF0000"/>
                </a:solidFill>
              </a:rPr>
              <a:t>Approach:</a:t>
            </a:r>
            <a:r>
              <a:rPr lang="en-US" sz="2100" dirty="0"/>
              <a:t> The initial analysis is currently Matlab signal processing that produces a set of radar images. These cannot be transported from field over Internet and are typically copied to removable few TB disks in the field and flown “home” for detailed analysis. Image understanding tools with some human oversight find the image features (layers) </a:t>
            </a:r>
            <a:r>
              <a:rPr lang="en-US" sz="2100" dirty="0" smtClean="0"/>
              <a:t>shown later, </a:t>
            </a:r>
            <a:r>
              <a:rPr lang="en-US" sz="2100" dirty="0"/>
              <a:t>that are stored in a database front-ended by a Geographical Information System. The ice sheet bed depths are used in simulations of glacier flow. The data is taken in “field trips” that each currently gather 50-100 TB of data over a few week period. </a:t>
            </a:r>
            <a:endParaRPr lang="en-US" sz="2100" dirty="0" smtClean="0"/>
          </a:p>
          <a:p>
            <a:r>
              <a:rPr lang="en-US" sz="2100" b="1" dirty="0" smtClean="0">
                <a:solidFill>
                  <a:srgbClr val="FF0000"/>
                </a:solidFill>
              </a:rPr>
              <a:t>Futures:</a:t>
            </a:r>
            <a:r>
              <a:rPr lang="en-US" sz="2100" dirty="0" smtClean="0"/>
              <a:t> </a:t>
            </a:r>
            <a:r>
              <a:rPr lang="en-US" sz="2100" dirty="0"/>
              <a:t>An order of magnitude more data (petabyte per mission) is projected with improved instrumentation. Demands of processing increasing field data in an environment with more data but still constrained power budget, suggests low power/performance architectures such as GPU systems.</a:t>
            </a:r>
          </a:p>
        </p:txBody>
      </p:sp>
      <p:sp>
        <p:nvSpPr>
          <p:cNvPr id="6" name="Rounded Rectangle 5"/>
          <p:cNvSpPr/>
          <p:nvPr/>
        </p:nvSpPr>
        <p:spPr>
          <a:xfrm>
            <a:off x="6664076" y="610133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7" name="Rectangle 6"/>
          <p:cNvSpPr/>
          <p:nvPr/>
        </p:nvSpPr>
        <p:spPr>
          <a:xfrm>
            <a:off x="1149364" y="6287490"/>
            <a:ext cx="87556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a:t>
            </a:r>
            <a:r>
              <a:rPr lang="en-US" dirty="0">
                <a:solidFill>
                  <a:srgbClr val="006BB5"/>
                </a:solidFill>
              </a:rPr>
              <a:t>GIS</a:t>
            </a:r>
          </a:p>
        </p:txBody>
      </p:sp>
      <p:sp>
        <p:nvSpPr>
          <p:cNvPr id="8" name="Rectangle 7"/>
          <p:cNvSpPr/>
          <p:nvPr/>
        </p:nvSpPr>
        <p:spPr>
          <a:xfrm>
            <a:off x="3269469" y="6281552"/>
            <a:ext cx="3138423"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Radar Images</a:t>
            </a:r>
            <a:endParaRPr lang="en-US" dirty="0">
              <a:solidFill>
                <a:srgbClr val="7030A0"/>
              </a:solidFill>
            </a:endParaRPr>
          </a:p>
        </p:txBody>
      </p:sp>
      <p:sp>
        <p:nvSpPr>
          <p:cNvPr id="9" name="Rectangle 8"/>
          <p:cNvSpPr/>
          <p:nvPr/>
        </p:nvSpPr>
        <p:spPr>
          <a:xfrm>
            <a:off x="2024925" y="628155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794667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894811" cy="694041"/>
          </a:xfrm>
        </p:spPr>
        <p:txBody>
          <a:bodyPr>
            <a:normAutofit/>
          </a:bodyPr>
          <a:lstStyle/>
          <a:p>
            <a:r>
              <a:rPr lang="en-US" sz="3200" dirty="0" err="1" smtClean="0"/>
              <a:t>CReSIS</a:t>
            </a:r>
            <a:r>
              <a:rPr lang="en-US" sz="3200" dirty="0" smtClean="0"/>
              <a:t> Remote Sensing: Radar Surveys</a:t>
            </a:r>
            <a:endParaRPr lang="en-US" sz="3200" dirty="0"/>
          </a:p>
        </p:txBody>
      </p:sp>
      <p:sp>
        <p:nvSpPr>
          <p:cNvPr id="5" name="TextBox 4"/>
          <p:cNvSpPr txBox="1"/>
          <p:nvPr/>
        </p:nvSpPr>
        <p:spPr>
          <a:xfrm>
            <a:off x="105103" y="609600"/>
            <a:ext cx="6526924" cy="923330"/>
          </a:xfrm>
          <a:prstGeom prst="rect">
            <a:avLst/>
          </a:prstGeom>
          <a:noFill/>
        </p:spPr>
        <p:txBody>
          <a:bodyPr wrap="square" rtlCol="0">
            <a:spAutoFit/>
          </a:bodyPr>
          <a:lstStyle/>
          <a:p>
            <a:r>
              <a:rPr lang="en-US" dirty="0" smtClean="0"/>
              <a:t>Expeditions last 1-2 months and gather up to 100 TB data. Most is saved on removable disks and flown back to continental US at end. A sample is analyzed in field to check instrument</a:t>
            </a:r>
            <a:endParaRPr lang="en-US" dirty="0"/>
          </a:p>
        </p:txBody>
      </p:sp>
      <p:grpSp>
        <p:nvGrpSpPr>
          <p:cNvPr id="6" name="Group 5"/>
          <p:cNvGrpSpPr/>
          <p:nvPr/>
        </p:nvGrpSpPr>
        <p:grpSpPr>
          <a:xfrm>
            <a:off x="0" y="1252825"/>
            <a:ext cx="9143999" cy="5605175"/>
            <a:chOff x="0" y="1252825"/>
            <a:chExt cx="9143999" cy="560517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464"/>
              <a:ext cx="6894813" cy="53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
            <p:cNvPicPr>
              <a:picLocks noChangeAspect="1" noChangeArrowheads="1"/>
            </p:cNvPicPr>
            <p:nvPr/>
          </p:nvPicPr>
          <p:blipFill>
            <a:blip r:embed="rId4" cstate="print"/>
            <a:srcRect/>
            <a:stretch>
              <a:fillRect/>
            </a:stretch>
          </p:blipFill>
          <p:spPr bwMode="auto">
            <a:xfrm>
              <a:off x="6894811" y="3800682"/>
              <a:ext cx="1522115" cy="1522115"/>
            </a:xfrm>
            <a:prstGeom prst="rect">
              <a:avLst/>
            </a:prstGeom>
            <a:noFill/>
            <a:ln w="9525">
              <a:noFill/>
              <a:miter lim="800000"/>
              <a:headEnd/>
              <a:tailEnd/>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812" y="5322797"/>
              <a:ext cx="2249187" cy="153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Geoffrey Fox\Desktop\Cresis\satellite_NEEM_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811" y="1532930"/>
              <a:ext cx="2221081" cy="22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SC_16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0526" y="1252825"/>
              <a:ext cx="1634285" cy="108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0648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837044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42" y="3159"/>
            <a:ext cx="6770558" cy="1143000"/>
          </a:xfrm>
        </p:spPr>
        <p:txBody>
          <a:bodyPr>
            <a:noAutofit/>
          </a:bodyPr>
          <a:lstStyle/>
          <a:p>
            <a:r>
              <a:rPr lang="en-US" sz="3600" b="1" dirty="0" smtClean="0"/>
              <a:t>43: </a:t>
            </a:r>
            <a:r>
              <a:rPr lang="en-US" sz="3600" b="1" dirty="0"/>
              <a:t>Radar Data Analysis for CReSIS Remote Sensing of Ice </a:t>
            </a:r>
            <a:r>
              <a:rPr lang="en-US" sz="3600" b="1" dirty="0" smtClean="0"/>
              <a:t>Sheets IV</a:t>
            </a:r>
            <a:endParaRPr lang="en-US" sz="3600" b="1" dirty="0"/>
          </a:p>
        </p:txBody>
      </p:sp>
      <p:sp>
        <p:nvSpPr>
          <p:cNvPr id="3" name="Content Placeholder 2"/>
          <p:cNvSpPr>
            <a:spLocks noGrp="1"/>
          </p:cNvSpPr>
          <p:nvPr>
            <p:ph idx="1"/>
          </p:nvPr>
        </p:nvSpPr>
        <p:spPr>
          <a:xfrm>
            <a:off x="0" y="1065411"/>
            <a:ext cx="9144000" cy="379360"/>
          </a:xfrm>
        </p:spPr>
        <p:txBody>
          <a:bodyPr>
            <a:noAutofit/>
          </a:bodyPr>
          <a:lstStyle/>
          <a:p>
            <a:r>
              <a:rPr lang="en-US" sz="2000" dirty="0"/>
              <a:t>Typical </a:t>
            </a:r>
            <a:r>
              <a:rPr lang="en-US" sz="2000" dirty="0" smtClean="0"/>
              <a:t>CReSIS echogram </a:t>
            </a:r>
            <a:r>
              <a:rPr lang="en-US" sz="2000" dirty="0"/>
              <a:t>with Detected Boundaries.  The upper (green) boundary is between air and ice layer while the lower (red) boundary is between ice and terrain</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30</a:t>
            </a:fld>
            <a:endParaRPr lang="en-US" dirty="0"/>
          </a:p>
        </p:txBody>
      </p:sp>
      <p:sp>
        <p:nvSpPr>
          <p:cNvPr id="6" name="Rounded Rectangle 5"/>
          <p:cNvSpPr/>
          <p:nvPr/>
        </p:nvSpPr>
        <p:spPr>
          <a:xfrm>
            <a:off x="-9993" y="37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9993" y="2040434"/>
            <a:ext cx="8934656" cy="4304244"/>
          </a:xfrm>
          <a:prstGeom prst="rect">
            <a:avLst/>
          </a:prstGeom>
        </p:spPr>
      </p:pic>
      <p:sp>
        <p:nvSpPr>
          <p:cNvPr id="8" name="Rectangle 7"/>
          <p:cNvSpPr/>
          <p:nvPr/>
        </p:nvSpPr>
        <p:spPr>
          <a:xfrm>
            <a:off x="1149364" y="6472156"/>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9" name="Rectangle 8"/>
          <p:cNvSpPr/>
          <p:nvPr/>
        </p:nvSpPr>
        <p:spPr>
          <a:xfrm>
            <a:off x="3269469" y="6466218"/>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10" name="Rectangle 9"/>
          <p:cNvSpPr/>
          <p:nvPr/>
        </p:nvSpPr>
        <p:spPr>
          <a:xfrm>
            <a:off x="2024925" y="6466218"/>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292721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r="1436" b="3966"/>
          <a:stretch/>
        </p:blipFill>
        <p:spPr>
          <a:xfrm>
            <a:off x="0" y="87649"/>
            <a:ext cx="9144000" cy="6770351"/>
          </a:xfrm>
          <a:prstGeom prst="rect">
            <a:avLst/>
          </a:prstGeom>
        </p:spPr>
      </p:pic>
      <p:sp>
        <p:nvSpPr>
          <p:cNvPr id="2" name="TextBox 1"/>
          <p:cNvSpPr txBox="1"/>
          <p:nvPr/>
        </p:nvSpPr>
        <p:spPr>
          <a:xfrm>
            <a:off x="86264" y="4468483"/>
            <a:ext cx="1449238" cy="1200329"/>
          </a:xfrm>
          <a:prstGeom prst="rect">
            <a:avLst/>
          </a:prstGeom>
          <a:noFill/>
        </p:spPr>
        <p:txBody>
          <a:bodyPr wrap="square" rtlCol="0">
            <a:spAutoFit/>
          </a:bodyPr>
          <a:lstStyle/>
          <a:p>
            <a:r>
              <a:rPr lang="en-US" b="1" dirty="0" smtClean="0">
                <a:solidFill>
                  <a:srgbClr val="FF0000"/>
                </a:solidFill>
              </a:rPr>
              <a:t>17 layers</a:t>
            </a:r>
          </a:p>
          <a:p>
            <a:r>
              <a:rPr lang="en-US" b="1" dirty="0" smtClean="0">
                <a:solidFill>
                  <a:srgbClr val="FF0000"/>
                </a:solidFill>
              </a:rPr>
              <a:t>~150 Software Packages</a:t>
            </a:r>
            <a:endParaRPr lang="en-US" b="1" dirty="0">
              <a:solidFill>
                <a:srgbClr val="FF0000"/>
              </a:solidFill>
            </a:endParaRPr>
          </a:p>
        </p:txBody>
      </p:sp>
    </p:spTree>
    <p:extLst>
      <p:ext uri="{BB962C8B-B14F-4D97-AF65-F5344CB8AC3E}">
        <p14:creationId xmlns:p14="http://schemas.microsoft.com/office/powerpoint/2010/main" val="11849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a:grpSpLocks noChangeAspect="1"/>
          </p:cNvGrpSpPr>
          <p:nvPr/>
        </p:nvGrpSpPr>
        <p:grpSpPr>
          <a:xfrm>
            <a:off x="1441154" y="0"/>
            <a:ext cx="6533529" cy="6858000"/>
            <a:chOff x="2376155" y="982372"/>
            <a:chExt cx="5197814" cy="5455954"/>
          </a:xfrm>
        </p:grpSpPr>
        <p:grpSp>
          <p:nvGrpSpPr>
            <p:cNvPr id="75" name="Group 74"/>
            <p:cNvGrpSpPr/>
            <p:nvPr/>
          </p:nvGrpSpPr>
          <p:grpSpPr>
            <a:xfrm>
              <a:off x="2376155" y="982372"/>
              <a:ext cx="5197814" cy="5455954"/>
              <a:chOff x="2440874" y="979385"/>
              <a:chExt cx="5197814" cy="5455954"/>
            </a:xfrm>
          </p:grpSpPr>
          <p:grpSp>
            <p:nvGrpSpPr>
              <p:cNvPr id="68" name="Group 67"/>
              <p:cNvGrpSpPr/>
              <p:nvPr/>
            </p:nvGrpSpPr>
            <p:grpSpPr>
              <a:xfrm>
                <a:off x="2440874" y="979385"/>
                <a:ext cx="5197814" cy="5455954"/>
                <a:chOff x="2440874" y="974140"/>
                <a:chExt cx="5197814" cy="5455954"/>
              </a:xfrm>
            </p:grpSpPr>
            <p:grpSp>
              <p:nvGrpSpPr>
                <p:cNvPr id="66" name="Group 65"/>
                <p:cNvGrpSpPr/>
                <p:nvPr/>
              </p:nvGrpSpPr>
              <p:grpSpPr>
                <a:xfrm>
                  <a:off x="2440874" y="974140"/>
                  <a:ext cx="5197814" cy="5455954"/>
                  <a:chOff x="840031" y="1200804"/>
                  <a:chExt cx="5197814" cy="5455954"/>
                </a:xfrm>
              </p:grpSpPr>
              <p:grpSp>
                <p:nvGrpSpPr>
                  <p:cNvPr id="2" name="Group 2"/>
                  <p:cNvGrpSpPr>
                    <a:grpSpLocks/>
                  </p:cNvGrpSpPr>
                  <p:nvPr/>
                </p:nvGrpSpPr>
                <p:grpSpPr bwMode="auto">
                  <a:xfrm>
                    <a:off x="840031" y="1200804"/>
                    <a:ext cx="5197814" cy="5455954"/>
                    <a:chOff x="4634" y="-3855"/>
                    <a:chExt cx="3031" cy="369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 y="-3809"/>
                      <a:ext cx="1861" cy="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 y="-2935"/>
                      <a:ext cx="1435" cy="3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 y="-2514"/>
                      <a:ext cx="1413" cy="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 y="-1667"/>
                      <a:ext cx="1386" cy="4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 y="-3318"/>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 y="-599"/>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 y="-1176"/>
                      <a:ext cx="1861" cy="5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
                    <p:cNvGrpSpPr>
                      <a:grpSpLocks/>
                    </p:cNvGrpSpPr>
                    <p:nvPr/>
                  </p:nvGrpSpPr>
                  <p:grpSpPr bwMode="auto">
                    <a:xfrm>
                      <a:off x="4682" y="-2301"/>
                      <a:ext cx="2983" cy="2142"/>
                      <a:chOff x="4682" y="-2301"/>
                      <a:chExt cx="2983" cy="2142"/>
                    </a:xfrm>
                  </p:grpSpPr>
                  <p:sp>
                    <p:nvSpPr>
                      <p:cNvPr id="1037" name="Freeform 11"/>
                      <p:cNvSpPr>
                        <a:spLocks/>
                      </p:cNvSpPr>
                      <p:nvPr/>
                    </p:nvSpPr>
                    <p:spPr bwMode="auto">
                      <a:xfrm>
                        <a:off x="4682" y="-2301"/>
                        <a:ext cx="2983" cy="2142"/>
                      </a:xfrm>
                      <a:custGeom>
                        <a:avLst/>
                        <a:gdLst>
                          <a:gd name="T0" fmla="+- 0 6174 4682"/>
                          <a:gd name="T1" fmla="*/ T0 w 2983"/>
                          <a:gd name="T2" fmla="+- 0 -2301 -2301"/>
                          <a:gd name="T3" fmla="*/ -2301 h 2142"/>
                          <a:gd name="T4" fmla="+- 0 6059 4682"/>
                          <a:gd name="T5" fmla="*/ T4 w 2983"/>
                          <a:gd name="T6" fmla="+- 0 -2295 -2301"/>
                          <a:gd name="T7" fmla="*/ -2295 h 2142"/>
                          <a:gd name="T8" fmla="+- 0 5945 4682"/>
                          <a:gd name="T9" fmla="*/ T8 w 2983"/>
                          <a:gd name="T10" fmla="+- 0 -2275 -2301"/>
                          <a:gd name="T11" fmla="*/ -2275 h 2142"/>
                          <a:gd name="T12" fmla="+- 0 5832 4682"/>
                          <a:gd name="T13" fmla="*/ T12 w 2983"/>
                          <a:gd name="T14" fmla="+- 0 -2244 -2301"/>
                          <a:gd name="T15" fmla="*/ -2244 h 2142"/>
                          <a:gd name="T16" fmla="+- 0 5720 4682"/>
                          <a:gd name="T17" fmla="*/ T16 w 2983"/>
                          <a:gd name="T18" fmla="+- 0 -2199 -2301"/>
                          <a:gd name="T19" fmla="*/ -2199 h 2142"/>
                          <a:gd name="T20" fmla="+- 0 5611 4682"/>
                          <a:gd name="T21" fmla="*/ T20 w 2983"/>
                          <a:gd name="T22" fmla="+- 0 -2141 -2301"/>
                          <a:gd name="T23" fmla="*/ -2141 h 2142"/>
                          <a:gd name="T24" fmla="+- 0 5505 4682"/>
                          <a:gd name="T25" fmla="*/ T24 w 2983"/>
                          <a:gd name="T26" fmla="+- 0 -2071 -2301"/>
                          <a:gd name="T27" fmla="*/ -2071 h 2142"/>
                          <a:gd name="T28" fmla="+- 0 5401 4682"/>
                          <a:gd name="T29" fmla="*/ T28 w 2983"/>
                          <a:gd name="T30" fmla="+- 0 -1988 -2301"/>
                          <a:gd name="T31" fmla="*/ -1988 h 2142"/>
                          <a:gd name="T32" fmla="+- 0 5302 4682"/>
                          <a:gd name="T33" fmla="*/ T32 w 2983"/>
                          <a:gd name="T34" fmla="+- 0 -1892 -2301"/>
                          <a:gd name="T35" fmla="*/ -1892 h 2142"/>
                          <a:gd name="T36" fmla="+- 0 5207 4682"/>
                          <a:gd name="T37" fmla="*/ T36 w 2983"/>
                          <a:gd name="T38" fmla="+- 0 -1783 -2301"/>
                          <a:gd name="T39" fmla="*/ -1783 h 2142"/>
                          <a:gd name="T40" fmla="+- 0 5117 4682"/>
                          <a:gd name="T41" fmla="*/ T40 w 2983"/>
                          <a:gd name="T42" fmla="+- 0 -1662 -2301"/>
                          <a:gd name="T43" fmla="*/ -1662 h 2142"/>
                          <a:gd name="T44" fmla="+- 0 5076 4682"/>
                          <a:gd name="T45" fmla="*/ T44 w 2983"/>
                          <a:gd name="T46" fmla="+- 0 -1599 -2301"/>
                          <a:gd name="T47" fmla="*/ -1599 h 2142"/>
                          <a:gd name="T48" fmla="+- 0 5036 4682"/>
                          <a:gd name="T49" fmla="*/ T48 w 2983"/>
                          <a:gd name="T50" fmla="+- 0 -1533 -2301"/>
                          <a:gd name="T51" fmla="*/ -1533 h 2142"/>
                          <a:gd name="T52" fmla="+- 0 4999 4682"/>
                          <a:gd name="T53" fmla="*/ T52 w 2983"/>
                          <a:gd name="T54" fmla="+- 0 -1467 -2301"/>
                          <a:gd name="T55" fmla="*/ -1467 h 2142"/>
                          <a:gd name="T56" fmla="+- 0 4963 4682"/>
                          <a:gd name="T57" fmla="*/ T56 w 2983"/>
                          <a:gd name="T58" fmla="+- 0 -1398 -2301"/>
                          <a:gd name="T59" fmla="*/ -1398 h 2142"/>
                          <a:gd name="T60" fmla="+- 0 4930 4682"/>
                          <a:gd name="T61" fmla="*/ T60 w 2983"/>
                          <a:gd name="T62" fmla="+- 0 -1328 -2301"/>
                          <a:gd name="T63" fmla="*/ -1328 h 2142"/>
                          <a:gd name="T64" fmla="+- 0 4899 4682"/>
                          <a:gd name="T65" fmla="*/ T64 w 2983"/>
                          <a:gd name="T66" fmla="+- 0 -1257 -2301"/>
                          <a:gd name="T67" fmla="*/ -1257 h 2142"/>
                          <a:gd name="T68" fmla="+- 0 4870 4682"/>
                          <a:gd name="T69" fmla="*/ T68 w 2983"/>
                          <a:gd name="T70" fmla="+- 0 -1184 -2301"/>
                          <a:gd name="T71" fmla="*/ -1184 h 2142"/>
                          <a:gd name="T72" fmla="+- 0 4843 4682"/>
                          <a:gd name="T73" fmla="*/ T72 w 2983"/>
                          <a:gd name="T74" fmla="+- 0 -1110 -2301"/>
                          <a:gd name="T75" fmla="*/ -1110 h 2142"/>
                          <a:gd name="T76" fmla="+- 0 4818 4682"/>
                          <a:gd name="T77" fmla="*/ T76 w 2983"/>
                          <a:gd name="T78" fmla="+- 0 -1035 -2301"/>
                          <a:gd name="T79" fmla="*/ -1035 h 2142"/>
                          <a:gd name="T80" fmla="+- 0 4796 4682"/>
                          <a:gd name="T81" fmla="*/ T80 w 2983"/>
                          <a:gd name="T82" fmla="+- 0 -959 -2301"/>
                          <a:gd name="T83" fmla="*/ -959 h 2142"/>
                          <a:gd name="T84" fmla="+- 0 4775 4682"/>
                          <a:gd name="T85" fmla="*/ T84 w 2983"/>
                          <a:gd name="T86" fmla="+- 0 -882 -2301"/>
                          <a:gd name="T87" fmla="*/ -882 h 2142"/>
                          <a:gd name="T88" fmla="+- 0 4756 4682"/>
                          <a:gd name="T89" fmla="*/ T88 w 2983"/>
                          <a:gd name="T90" fmla="+- 0 -804 -2301"/>
                          <a:gd name="T91" fmla="*/ -804 h 2142"/>
                          <a:gd name="T92" fmla="+- 0 4740 4682"/>
                          <a:gd name="T93" fmla="*/ T92 w 2983"/>
                          <a:gd name="T94" fmla="+- 0 -725 -2301"/>
                          <a:gd name="T95" fmla="*/ -725 h 2142"/>
                          <a:gd name="T96" fmla="+- 0 4726 4682"/>
                          <a:gd name="T97" fmla="*/ T96 w 2983"/>
                          <a:gd name="T98" fmla="+- 0 -646 -2301"/>
                          <a:gd name="T99" fmla="*/ -646 h 2142"/>
                          <a:gd name="T100" fmla="+- 0 4713 4682"/>
                          <a:gd name="T101" fmla="*/ T100 w 2983"/>
                          <a:gd name="T102" fmla="+- 0 -566 -2301"/>
                          <a:gd name="T103" fmla="*/ -566 h 2142"/>
                          <a:gd name="T104" fmla="+- 0 4703 4682"/>
                          <a:gd name="T105" fmla="*/ T104 w 2983"/>
                          <a:gd name="T106" fmla="+- 0 -485 -2301"/>
                          <a:gd name="T107" fmla="*/ -485 h 2142"/>
                          <a:gd name="T108" fmla="+- 0 4695 4682"/>
                          <a:gd name="T109" fmla="*/ T108 w 2983"/>
                          <a:gd name="T110" fmla="+- 0 -404 -2301"/>
                          <a:gd name="T111" fmla="*/ -404 h 2142"/>
                          <a:gd name="T112" fmla="+- 0 4688 4682"/>
                          <a:gd name="T113" fmla="*/ T112 w 2983"/>
                          <a:gd name="T114" fmla="+- 0 -322 -2301"/>
                          <a:gd name="T115" fmla="*/ -322 h 2142"/>
                          <a:gd name="T116" fmla="+- 0 4684 4682"/>
                          <a:gd name="T117" fmla="*/ T116 w 2983"/>
                          <a:gd name="T118" fmla="+- 0 -241 -2301"/>
                          <a:gd name="T119" fmla="*/ -241 h 2142"/>
                          <a:gd name="T120" fmla="+- 0 4682 4682"/>
                          <a:gd name="T121" fmla="*/ T120 w 2983"/>
                          <a:gd name="T122" fmla="+- 0 -159 -2301"/>
                          <a:gd name="T123" fmla="*/ -159 h 2142"/>
                          <a:gd name="T124" fmla="+- 0 7665 4682"/>
                          <a:gd name="T125" fmla="*/ T124 w 2983"/>
                          <a:gd name="T126" fmla="+- 0 -159 -2301"/>
                          <a:gd name="T127" fmla="*/ -159 h 2142"/>
                          <a:gd name="T128" fmla="+- 0 7663 4682"/>
                          <a:gd name="T129" fmla="*/ T128 w 2983"/>
                          <a:gd name="T130" fmla="+- 0 -241 -2301"/>
                          <a:gd name="T131" fmla="*/ -241 h 2142"/>
                          <a:gd name="T132" fmla="+- 0 7659 4682"/>
                          <a:gd name="T133" fmla="*/ T132 w 2983"/>
                          <a:gd name="T134" fmla="+- 0 -322 -2301"/>
                          <a:gd name="T135" fmla="*/ -322 h 2142"/>
                          <a:gd name="T136" fmla="+- 0 7653 4682"/>
                          <a:gd name="T137" fmla="*/ T136 w 2983"/>
                          <a:gd name="T138" fmla="+- 0 -403 -2301"/>
                          <a:gd name="T139" fmla="*/ -403 h 2142"/>
                          <a:gd name="T140" fmla="+- 0 7644 4682"/>
                          <a:gd name="T141" fmla="*/ T140 w 2983"/>
                          <a:gd name="T142" fmla="+- 0 -484 -2301"/>
                          <a:gd name="T143" fmla="*/ -484 h 2142"/>
                          <a:gd name="T144" fmla="+- 0 7634 4682"/>
                          <a:gd name="T145" fmla="*/ T144 w 2983"/>
                          <a:gd name="T146" fmla="+- 0 -565 -2301"/>
                          <a:gd name="T147" fmla="*/ -565 h 2142"/>
                          <a:gd name="T148" fmla="+- 0 7622 4682"/>
                          <a:gd name="T149" fmla="*/ T148 w 2983"/>
                          <a:gd name="T150" fmla="+- 0 -645 -2301"/>
                          <a:gd name="T151" fmla="*/ -645 h 2142"/>
                          <a:gd name="T152" fmla="+- 0 7607 4682"/>
                          <a:gd name="T153" fmla="*/ T152 w 2983"/>
                          <a:gd name="T154" fmla="+- 0 -724 -2301"/>
                          <a:gd name="T155" fmla="*/ -724 h 2142"/>
                          <a:gd name="T156" fmla="+- 0 7591 4682"/>
                          <a:gd name="T157" fmla="*/ T156 w 2983"/>
                          <a:gd name="T158" fmla="+- 0 -803 -2301"/>
                          <a:gd name="T159" fmla="*/ -803 h 2142"/>
                          <a:gd name="T160" fmla="+- 0 7572 4682"/>
                          <a:gd name="T161" fmla="*/ T160 w 2983"/>
                          <a:gd name="T162" fmla="+- 0 -881 -2301"/>
                          <a:gd name="T163" fmla="*/ -881 h 2142"/>
                          <a:gd name="T164" fmla="+- 0 7552 4682"/>
                          <a:gd name="T165" fmla="*/ T164 w 2983"/>
                          <a:gd name="T166" fmla="+- 0 -958 -2301"/>
                          <a:gd name="T167" fmla="*/ -958 h 2142"/>
                          <a:gd name="T168" fmla="+- 0 7529 4682"/>
                          <a:gd name="T169" fmla="*/ T168 w 2983"/>
                          <a:gd name="T170" fmla="+- 0 -1034 -2301"/>
                          <a:gd name="T171" fmla="*/ -1034 h 2142"/>
                          <a:gd name="T172" fmla="+- 0 7504 4682"/>
                          <a:gd name="T173" fmla="*/ T172 w 2983"/>
                          <a:gd name="T174" fmla="+- 0 -1109 -2301"/>
                          <a:gd name="T175" fmla="*/ -1109 h 2142"/>
                          <a:gd name="T176" fmla="+- 0 7477 4682"/>
                          <a:gd name="T177" fmla="*/ T176 w 2983"/>
                          <a:gd name="T178" fmla="+- 0 -1183 -2301"/>
                          <a:gd name="T179" fmla="*/ -1183 h 2142"/>
                          <a:gd name="T180" fmla="+- 0 7448 4682"/>
                          <a:gd name="T181" fmla="*/ T180 w 2983"/>
                          <a:gd name="T182" fmla="+- 0 -1256 -2301"/>
                          <a:gd name="T183" fmla="*/ -1256 h 2142"/>
                          <a:gd name="T184" fmla="+- 0 7417 4682"/>
                          <a:gd name="T185" fmla="*/ T184 w 2983"/>
                          <a:gd name="T186" fmla="+- 0 -1327 -2301"/>
                          <a:gd name="T187" fmla="*/ -1327 h 2142"/>
                          <a:gd name="T188" fmla="+- 0 7384 4682"/>
                          <a:gd name="T189" fmla="*/ T188 w 2983"/>
                          <a:gd name="T190" fmla="+- 0 -1397 -2301"/>
                          <a:gd name="T191" fmla="*/ -1397 h 2142"/>
                          <a:gd name="T192" fmla="+- 0 7349 4682"/>
                          <a:gd name="T193" fmla="*/ T192 w 2983"/>
                          <a:gd name="T194" fmla="+- 0 -1466 -2301"/>
                          <a:gd name="T195" fmla="*/ -1466 h 2142"/>
                          <a:gd name="T196" fmla="+- 0 7311 4682"/>
                          <a:gd name="T197" fmla="*/ T196 w 2983"/>
                          <a:gd name="T198" fmla="+- 0 -1532 -2301"/>
                          <a:gd name="T199" fmla="*/ -1532 h 2142"/>
                          <a:gd name="T200" fmla="+- 0 7272 4682"/>
                          <a:gd name="T201" fmla="*/ T200 w 2983"/>
                          <a:gd name="T202" fmla="+- 0 -1597 -2301"/>
                          <a:gd name="T203" fmla="*/ -1597 h 2142"/>
                          <a:gd name="T204" fmla="+- 0 7230 4682"/>
                          <a:gd name="T205" fmla="*/ T204 w 2983"/>
                          <a:gd name="T206" fmla="+- 0 -1661 -2301"/>
                          <a:gd name="T207" fmla="*/ -1661 h 2142"/>
                          <a:gd name="T208" fmla="+- 0 7140 4682"/>
                          <a:gd name="T209" fmla="*/ T208 w 2983"/>
                          <a:gd name="T210" fmla="+- 0 -1782 -2301"/>
                          <a:gd name="T211" fmla="*/ -1782 h 2142"/>
                          <a:gd name="T212" fmla="+- 0 7045 4682"/>
                          <a:gd name="T213" fmla="*/ T212 w 2983"/>
                          <a:gd name="T214" fmla="+- 0 -1891 -2301"/>
                          <a:gd name="T215" fmla="*/ -1891 h 2142"/>
                          <a:gd name="T216" fmla="+- 0 6946 4682"/>
                          <a:gd name="T217" fmla="*/ T216 w 2983"/>
                          <a:gd name="T218" fmla="+- 0 -1987 -2301"/>
                          <a:gd name="T219" fmla="*/ -1987 h 2142"/>
                          <a:gd name="T220" fmla="+- 0 6843 4682"/>
                          <a:gd name="T221" fmla="*/ T220 w 2983"/>
                          <a:gd name="T222" fmla="+- 0 -2070 -2301"/>
                          <a:gd name="T223" fmla="*/ -2070 h 2142"/>
                          <a:gd name="T224" fmla="+- 0 6736 4682"/>
                          <a:gd name="T225" fmla="*/ T224 w 2983"/>
                          <a:gd name="T226" fmla="+- 0 -2141 -2301"/>
                          <a:gd name="T227" fmla="*/ -2141 h 2142"/>
                          <a:gd name="T228" fmla="+- 0 6627 4682"/>
                          <a:gd name="T229" fmla="*/ T228 w 2983"/>
                          <a:gd name="T230" fmla="+- 0 -2198 -2301"/>
                          <a:gd name="T231" fmla="*/ -2198 h 2142"/>
                          <a:gd name="T232" fmla="+- 0 6515 4682"/>
                          <a:gd name="T233" fmla="*/ T232 w 2983"/>
                          <a:gd name="T234" fmla="+- 0 -2243 -2301"/>
                          <a:gd name="T235" fmla="*/ -2243 h 2142"/>
                          <a:gd name="T236" fmla="+- 0 6402 4682"/>
                          <a:gd name="T237" fmla="*/ T236 w 2983"/>
                          <a:gd name="T238" fmla="+- 0 -2275 -2301"/>
                          <a:gd name="T239" fmla="*/ -2275 h 2142"/>
                          <a:gd name="T240" fmla="+- 0 6288 4682"/>
                          <a:gd name="T241" fmla="*/ T240 w 2983"/>
                          <a:gd name="T242" fmla="+- 0 -2295 -2301"/>
                          <a:gd name="T243" fmla="*/ -2295 h 2142"/>
                          <a:gd name="T244" fmla="+- 0 6174 4682"/>
                          <a:gd name="T245" fmla="*/ T244 w 2983"/>
                          <a:gd name="T246" fmla="+- 0 -2301 -2301"/>
                          <a:gd name="T247" fmla="*/ -2301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1492" y="0"/>
                            </a:moveTo>
                            <a:lnTo>
                              <a:pt x="1377" y="6"/>
                            </a:lnTo>
                            <a:lnTo>
                              <a:pt x="1263" y="26"/>
                            </a:lnTo>
                            <a:lnTo>
                              <a:pt x="1150" y="57"/>
                            </a:lnTo>
                            <a:lnTo>
                              <a:pt x="1038" y="102"/>
                            </a:lnTo>
                            <a:lnTo>
                              <a:pt x="929" y="160"/>
                            </a:lnTo>
                            <a:lnTo>
                              <a:pt x="823" y="230"/>
                            </a:lnTo>
                            <a:lnTo>
                              <a:pt x="719" y="313"/>
                            </a:lnTo>
                            <a:lnTo>
                              <a:pt x="620" y="409"/>
                            </a:lnTo>
                            <a:lnTo>
                              <a:pt x="525" y="518"/>
                            </a:lnTo>
                            <a:lnTo>
                              <a:pt x="435" y="639"/>
                            </a:lnTo>
                            <a:lnTo>
                              <a:pt x="394" y="702"/>
                            </a:lnTo>
                            <a:lnTo>
                              <a:pt x="354" y="768"/>
                            </a:lnTo>
                            <a:lnTo>
                              <a:pt x="317" y="834"/>
                            </a:lnTo>
                            <a:lnTo>
                              <a:pt x="281" y="903"/>
                            </a:lnTo>
                            <a:lnTo>
                              <a:pt x="248" y="973"/>
                            </a:lnTo>
                            <a:lnTo>
                              <a:pt x="217" y="1044"/>
                            </a:lnTo>
                            <a:lnTo>
                              <a:pt x="188" y="1117"/>
                            </a:lnTo>
                            <a:lnTo>
                              <a:pt x="161" y="1191"/>
                            </a:lnTo>
                            <a:lnTo>
                              <a:pt x="136" y="1266"/>
                            </a:lnTo>
                            <a:lnTo>
                              <a:pt x="114" y="1342"/>
                            </a:lnTo>
                            <a:lnTo>
                              <a:pt x="93" y="1419"/>
                            </a:lnTo>
                            <a:lnTo>
                              <a:pt x="74" y="1497"/>
                            </a:lnTo>
                            <a:lnTo>
                              <a:pt x="58" y="1576"/>
                            </a:lnTo>
                            <a:lnTo>
                              <a:pt x="44" y="1655"/>
                            </a:lnTo>
                            <a:lnTo>
                              <a:pt x="31" y="1735"/>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3" y="58"/>
                            </a:lnTo>
                            <a:lnTo>
                              <a:pt x="1720" y="26"/>
                            </a:lnTo>
                            <a:lnTo>
                              <a:pt x="1606" y="6"/>
                            </a:lnTo>
                            <a:lnTo>
                              <a:pt x="14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12"/>
                    <p:cNvGrpSpPr>
                      <a:grpSpLocks/>
                    </p:cNvGrpSpPr>
                    <p:nvPr/>
                  </p:nvGrpSpPr>
                  <p:grpSpPr bwMode="auto">
                    <a:xfrm>
                      <a:off x="4682" y="-2301"/>
                      <a:ext cx="2983" cy="2142"/>
                      <a:chOff x="4682" y="-2301"/>
                      <a:chExt cx="2983" cy="2142"/>
                    </a:xfrm>
                  </p:grpSpPr>
                  <p:sp>
                    <p:nvSpPr>
                      <p:cNvPr id="1036" name="Freeform 13"/>
                      <p:cNvSpPr>
                        <a:spLocks/>
                      </p:cNvSpPr>
                      <p:nvPr/>
                    </p:nvSpPr>
                    <p:spPr bwMode="auto">
                      <a:xfrm>
                        <a:off x="4682" y="-2301"/>
                        <a:ext cx="2983" cy="2142"/>
                      </a:xfrm>
                      <a:custGeom>
                        <a:avLst/>
                        <a:gdLst>
                          <a:gd name="T0" fmla="+- 0 5120 4682"/>
                          <a:gd name="T1" fmla="*/ T0 w 2983"/>
                          <a:gd name="T2" fmla="+- 0 -1659 -2301"/>
                          <a:gd name="T3" fmla="*/ -1659 h 2142"/>
                          <a:gd name="T4" fmla="+- 0 5078 4682"/>
                          <a:gd name="T5" fmla="*/ T4 w 2983"/>
                          <a:gd name="T6" fmla="+- 0 -1596 -2301"/>
                          <a:gd name="T7" fmla="*/ -1596 h 2142"/>
                          <a:gd name="T8" fmla="+- 0 5038 4682"/>
                          <a:gd name="T9" fmla="*/ T8 w 2983"/>
                          <a:gd name="T10" fmla="+- 0 -1531 -2301"/>
                          <a:gd name="T11" fmla="*/ -1531 h 2142"/>
                          <a:gd name="T12" fmla="+- 0 5000 4682"/>
                          <a:gd name="T13" fmla="*/ T12 w 2983"/>
                          <a:gd name="T14" fmla="+- 0 -1465 -2301"/>
                          <a:gd name="T15" fmla="*/ -1465 h 2142"/>
                          <a:gd name="T16" fmla="+- 0 4965 4682"/>
                          <a:gd name="T17" fmla="*/ T16 w 2983"/>
                          <a:gd name="T18" fmla="+- 0 -1397 -2301"/>
                          <a:gd name="T19" fmla="*/ -1397 h 2142"/>
                          <a:gd name="T20" fmla="+- 0 4931 4682"/>
                          <a:gd name="T21" fmla="*/ T20 w 2983"/>
                          <a:gd name="T22" fmla="+- 0 -1327 -2301"/>
                          <a:gd name="T23" fmla="*/ -1327 h 2142"/>
                          <a:gd name="T24" fmla="+- 0 4900 4682"/>
                          <a:gd name="T25" fmla="*/ T24 w 2983"/>
                          <a:gd name="T26" fmla="+- 0 -1256 -2301"/>
                          <a:gd name="T27" fmla="*/ -1256 h 2142"/>
                          <a:gd name="T28" fmla="+- 0 4871 4682"/>
                          <a:gd name="T29" fmla="*/ T28 w 2983"/>
                          <a:gd name="T30" fmla="+- 0 -1184 -2301"/>
                          <a:gd name="T31" fmla="*/ -1184 h 2142"/>
                          <a:gd name="T32" fmla="+- 0 4844 4682"/>
                          <a:gd name="T33" fmla="*/ T32 w 2983"/>
                          <a:gd name="T34" fmla="+- 0 -1110 -2301"/>
                          <a:gd name="T35" fmla="*/ -1110 h 2142"/>
                          <a:gd name="T36" fmla="+- 0 4819 4682"/>
                          <a:gd name="T37" fmla="*/ T36 w 2983"/>
                          <a:gd name="T38" fmla="+- 0 -1035 -2301"/>
                          <a:gd name="T39" fmla="*/ -1035 h 2142"/>
                          <a:gd name="T40" fmla="+- 0 4796 4682"/>
                          <a:gd name="T41" fmla="*/ T40 w 2983"/>
                          <a:gd name="T42" fmla="+- 0 -959 -2301"/>
                          <a:gd name="T43" fmla="*/ -959 h 2142"/>
                          <a:gd name="T44" fmla="+- 0 4775 4682"/>
                          <a:gd name="T45" fmla="*/ T44 w 2983"/>
                          <a:gd name="T46" fmla="+- 0 -882 -2301"/>
                          <a:gd name="T47" fmla="*/ -882 h 2142"/>
                          <a:gd name="T48" fmla="+- 0 4757 4682"/>
                          <a:gd name="T49" fmla="*/ T48 w 2983"/>
                          <a:gd name="T50" fmla="+- 0 -804 -2301"/>
                          <a:gd name="T51" fmla="*/ -804 h 2142"/>
                          <a:gd name="T52" fmla="+- 0 4740 4682"/>
                          <a:gd name="T53" fmla="*/ T52 w 2983"/>
                          <a:gd name="T54" fmla="+- 0 -725 -2301"/>
                          <a:gd name="T55" fmla="*/ -725 h 2142"/>
                          <a:gd name="T56" fmla="+- 0 4726 4682"/>
                          <a:gd name="T57" fmla="*/ T56 w 2983"/>
                          <a:gd name="T58" fmla="+- 0 -645 -2301"/>
                          <a:gd name="T59" fmla="*/ -645 h 2142"/>
                          <a:gd name="T60" fmla="+- 0 4713 4682"/>
                          <a:gd name="T61" fmla="*/ T60 w 2983"/>
                          <a:gd name="T62" fmla="+- 0 -565 -2301"/>
                          <a:gd name="T63" fmla="*/ -565 h 2142"/>
                          <a:gd name="T64" fmla="+- 0 4703 4682"/>
                          <a:gd name="T65" fmla="*/ T64 w 2983"/>
                          <a:gd name="T66" fmla="+- 0 -485 -2301"/>
                          <a:gd name="T67" fmla="*/ -485 h 2142"/>
                          <a:gd name="T68" fmla="+- 0 4695 4682"/>
                          <a:gd name="T69" fmla="*/ T68 w 2983"/>
                          <a:gd name="T70" fmla="+- 0 -404 -2301"/>
                          <a:gd name="T71" fmla="*/ -404 h 2142"/>
                          <a:gd name="T72" fmla="+- 0 4688 4682"/>
                          <a:gd name="T73" fmla="*/ T72 w 2983"/>
                          <a:gd name="T74" fmla="+- 0 -322 -2301"/>
                          <a:gd name="T75" fmla="*/ -322 h 2142"/>
                          <a:gd name="T76" fmla="+- 0 4684 4682"/>
                          <a:gd name="T77" fmla="*/ T76 w 2983"/>
                          <a:gd name="T78" fmla="+- 0 -241 -2301"/>
                          <a:gd name="T79" fmla="*/ -241 h 2142"/>
                          <a:gd name="T80" fmla="+- 0 4682 4682"/>
                          <a:gd name="T81" fmla="*/ T80 w 2983"/>
                          <a:gd name="T82" fmla="+- 0 -159 -2301"/>
                          <a:gd name="T83" fmla="*/ -159 h 2142"/>
                          <a:gd name="T84" fmla="+- 0 7665 4682"/>
                          <a:gd name="T85" fmla="*/ T84 w 2983"/>
                          <a:gd name="T86" fmla="+- 0 -159 -2301"/>
                          <a:gd name="T87" fmla="*/ -159 h 2142"/>
                          <a:gd name="T88" fmla="+- 0 7663 4682"/>
                          <a:gd name="T89" fmla="*/ T88 w 2983"/>
                          <a:gd name="T90" fmla="+- 0 -241 -2301"/>
                          <a:gd name="T91" fmla="*/ -241 h 2142"/>
                          <a:gd name="T92" fmla="+- 0 7659 4682"/>
                          <a:gd name="T93" fmla="*/ T92 w 2983"/>
                          <a:gd name="T94" fmla="+- 0 -322 -2301"/>
                          <a:gd name="T95" fmla="*/ -322 h 2142"/>
                          <a:gd name="T96" fmla="+- 0 7653 4682"/>
                          <a:gd name="T97" fmla="*/ T96 w 2983"/>
                          <a:gd name="T98" fmla="+- 0 -403 -2301"/>
                          <a:gd name="T99" fmla="*/ -403 h 2142"/>
                          <a:gd name="T100" fmla="+- 0 7644 4682"/>
                          <a:gd name="T101" fmla="*/ T100 w 2983"/>
                          <a:gd name="T102" fmla="+- 0 -484 -2301"/>
                          <a:gd name="T103" fmla="*/ -484 h 2142"/>
                          <a:gd name="T104" fmla="+- 0 7634 4682"/>
                          <a:gd name="T105" fmla="*/ T104 w 2983"/>
                          <a:gd name="T106" fmla="+- 0 -565 -2301"/>
                          <a:gd name="T107" fmla="*/ -565 h 2142"/>
                          <a:gd name="T108" fmla="+- 0 7622 4682"/>
                          <a:gd name="T109" fmla="*/ T108 w 2983"/>
                          <a:gd name="T110" fmla="+- 0 -645 -2301"/>
                          <a:gd name="T111" fmla="*/ -645 h 2142"/>
                          <a:gd name="T112" fmla="+- 0 7607 4682"/>
                          <a:gd name="T113" fmla="*/ T112 w 2983"/>
                          <a:gd name="T114" fmla="+- 0 -724 -2301"/>
                          <a:gd name="T115" fmla="*/ -724 h 2142"/>
                          <a:gd name="T116" fmla="+- 0 7591 4682"/>
                          <a:gd name="T117" fmla="*/ T116 w 2983"/>
                          <a:gd name="T118" fmla="+- 0 -803 -2301"/>
                          <a:gd name="T119" fmla="*/ -803 h 2142"/>
                          <a:gd name="T120" fmla="+- 0 7572 4682"/>
                          <a:gd name="T121" fmla="*/ T120 w 2983"/>
                          <a:gd name="T122" fmla="+- 0 -881 -2301"/>
                          <a:gd name="T123" fmla="*/ -881 h 2142"/>
                          <a:gd name="T124" fmla="+- 0 7552 4682"/>
                          <a:gd name="T125" fmla="*/ T124 w 2983"/>
                          <a:gd name="T126" fmla="+- 0 -958 -2301"/>
                          <a:gd name="T127" fmla="*/ -958 h 2142"/>
                          <a:gd name="T128" fmla="+- 0 7529 4682"/>
                          <a:gd name="T129" fmla="*/ T128 w 2983"/>
                          <a:gd name="T130" fmla="+- 0 -1034 -2301"/>
                          <a:gd name="T131" fmla="*/ -1034 h 2142"/>
                          <a:gd name="T132" fmla="+- 0 7504 4682"/>
                          <a:gd name="T133" fmla="*/ T132 w 2983"/>
                          <a:gd name="T134" fmla="+- 0 -1109 -2301"/>
                          <a:gd name="T135" fmla="*/ -1109 h 2142"/>
                          <a:gd name="T136" fmla="+- 0 7477 4682"/>
                          <a:gd name="T137" fmla="*/ T136 w 2983"/>
                          <a:gd name="T138" fmla="+- 0 -1183 -2301"/>
                          <a:gd name="T139" fmla="*/ -1183 h 2142"/>
                          <a:gd name="T140" fmla="+- 0 7448 4682"/>
                          <a:gd name="T141" fmla="*/ T140 w 2983"/>
                          <a:gd name="T142" fmla="+- 0 -1256 -2301"/>
                          <a:gd name="T143" fmla="*/ -1256 h 2142"/>
                          <a:gd name="T144" fmla="+- 0 7417 4682"/>
                          <a:gd name="T145" fmla="*/ T144 w 2983"/>
                          <a:gd name="T146" fmla="+- 0 -1327 -2301"/>
                          <a:gd name="T147" fmla="*/ -1327 h 2142"/>
                          <a:gd name="T148" fmla="+- 0 7384 4682"/>
                          <a:gd name="T149" fmla="*/ T148 w 2983"/>
                          <a:gd name="T150" fmla="+- 0 -1397 -2301"/>
                          <a:gd name="T151" fmla="*/ -1397 h 2142"/>
                          <a:gd name="T152" fmla="+- 0 7349 4682"/>
                          <a:gd name="T153" fmla="*/ T152 w 2983"/>
                          <a:gd name="T154" fmla="+- 0 -1466 -2301"/>
                          <a:gd name="T155" fmla="*/ -1466 h 2142"/>
                          <a:gd name="T156" fmla="+- 0 7311 4682"/>
                          <a:gd name="T157" fmla="*/ T156 w 2983"/>
                          <a:gd name="T158" fmla="+- 0 -1532 -2301"/>
                          <a:gd name="T159" fmla="*/ -1532 h 2142"/>
                          <a:gd name="T160" fmla="+- 0 7272 4682"/>
                          <a:gd name="T161" fmla="*/ T160 w 2983"/>
                          <a:gd name="T162" fmla="+- 0 -1597 -2301"/>
                          <a:gd name="T163" fmla="*/ -1597 h 2142"/>
                          <a:gd name="T164" fmla="+- 0 7230 4682"/>
                          <a:gd name="T165" fmla="*/ T164 w 2983"/>
                          <a:gd name="T166" fmla="+- 0 -1661 -2301"/>
                          <a:gd name="T167" fmla="*/ -1661 h 2142"/>
                          <a:gd name="T168" fmla="+- 0 7140 4682"/>
                          <a:gd name="T169" fmla="*/ T168 w 2983"/>
                          <a:gd name="T170" fmla="+- 0 -1782 -2301"/>
                          <a:gd name="T171" fmla="*/ -1782 h 2142"/>
                          <a:gd name="T172" fmla="+- 0 7045 4682"/>
                          <a:gd name="T173" fmla="*/ T172 w 2983"/>
                          <a:gd name="T174" fmla="+- 0 -1891 -2301"/>
                          <a:gd name="T175" fmla="*/ -1891 h 2142"/>
                          <a:gd name="T176" fmla="+- 0 6946 4682"/>
                          <a:gd name="T177" fmla="*/ T176 w 2983"/>
                          <a:gd name="T178" fmla="+- 0 -1987 -2301"/>
                          <a:gd name="T179" fmla="*/ -1987 h 2142"/>
                          <a:gd name="T180" fmla="+- 0 6843 4682"/>
                          <a:gd name="T181" fmla="*/ T180 w 2983"/>
                          <a:gd name="T182" fmla="+- 0 -2070 -2301"/>
                          <a:gd name="T183" fmla="*/ -2070 h 2142"/>
                          <a:gd name="T184" fmla="+- 0 6736 4682"/>
                          <a:gd name="T185" fmla="*/ T184 w 2983"/>
                          <a:gd name="T186" fmla="+- 0 -2141 -2301"/>
                          <a:gd name="T187" fmla="*/ -2141 h 2142"/>
                          <a:gd name="T188" fmla="+- 0 6627 4682"/>
                          <a:gd name="T189" fmla="*/ T188 w 2983"/>
                          <a:gd name="T190" fmla="+- 0 -2198 -2301"/>
                          <a:gd name="T191" fmla="*/ -2198 h 2142"/>
                          <a:gd name="T192" fmla="+- 0 6516 4682"/>
                          <a:gd name="T193" fmla="*/ T192 w 2983"/>
                          <a:gd name="T194" fmla="+- 0 -2243 -2301"/>
                          <a:gd name="T195" fmla="*/ -2243 h 2142"/>
                          <a:gd name="T196" fmla="+- 0 6403 4682"/>
                          <a:gd name="T197" fmla="*/ T196 w 2983"/>
                          <a:gd name="T198" fmla="+- 0 -2275 -2301"/>
                          <a:gd name="T199" fmla="*/ -2275 h 2142"/>
                          <a:gd name="T200" fmla="+- 0 6288 4682"/>
                          <a:gd name="T201" fmla="*/ T200 w 2983"/>
                          <a:gd name="T202" fmla="+- 0 -2294 -2301"/>
                          <a:gd name="T203" fmla="*/ -2294 h 2142"/>
                          <a:gd name="T204" fmla="+- 0 6174 4682"/>
                          <a:gd name="T205" fmla="*/ T204 w 2983"/>
                          <a:gd name="T206" fmla="+- 0 -2301 -2301"/>
                          <a:gd name="T207" fmla="*/ -2301 h 2142"/>
                          <a:gd name="T208" fmla="+- 0 6059 4682"/>
                          <a:gd name="T209" fmla="*/ T208 w 2983"/>
                          <a:gd name="T210" fmla="+- 0 -2294 -2301"/>
                          <a:gd name="T211" fmla="*/ -2294 h 2142"/>
                          <a:gd name="T212" fmla="+- 0 5945 4682"/>
                          <a:gd name="T213" fmla="*/ T212 w 2983"/>
                          <a:gd name="T214" fmla="+- 0 -2275 -2301"/>
                          <a:gd name="T215" fmla="*/ -2275 h 2142"/>
                          <a:gd name="T216" fmla="+- 0 5832 4682"/>
                          <a:gd name="T217" fmla="*/ T216 w 2983"/>
                          <a:gd name="T218" fmla="+- 0 -2243 -2301"/>
                          <a:gd name="T219" fmla="*/ -2243 h 2142"/>
                          <a:gd name="T220" fmla="+- 0 5721 4682"/>
                          <a:gd name="T221" fmla="*/ T220 w 2983"/>
                          <a:gd name="T222" fmla="+- 0 -2198 -2301"/>
                          <a:gd name="T223" fmla="*/ -2198 h 2142"/>
                          <a:gd name="T224" fmla="+- 0 5612 4682"/>
                          <a:gd name="T225" fmla="*/ T224 w 2983"/>
                          <a:gd name="T226" fmla="+- 0 -2140 -2301"/>
                          <a:gd name="T227" fmla="*/ -2140 h 2142"/>
                          <a:gd name="T228" fmla="+- 0 5506 4682"/>
                          <a:gd name="T229" fmla="*/ T228 w 2983"/>
                          <a:gd name="T230" fmla="+- 0 -2069 -2301"/>
                          <a:gd name="T231" fmla="*/ -2069 h 2142"/>
                          <a:gd name="T232" fmla="+- 0 5403 4682"/>
                          <a:gd name="T233" fmla="*/ T232 w 2983"/>
                          <a:gd name="T234" fmla="+- 0 -1986 -2301"/>
                          <a:gd name="T235" fmla="*/ -1986 h 2142"/>
                          <a:gd name="T236" fmla="+- 0 5304 4682"/>
                          <a:gd name="T237" fmla="*/ T236 w 2983"/>
                          <a:gd name="T238" fmla="+- 0 -1890 -2301"/>
                          <a:gd name="T239" fmla="*/ -1890 h 2142"/>
                          <a:gd name="T240" fmla="+- 0 5210 4682"/>
                          <a:gd name="T241" fmla="*/ T240 w 2983"/>
                          <a:gd name="T242" fmla="+- 0 -1781 -2301"/>
                          <a:gd name="T243" fmla="*/ -1781 h 2142"/>
                          <a:gd name="T244" fmla="+- 0 5120 4682"/>
                          <a:gd name="T245" fmla="*/ T244 w 2983"/>
                          <a:gd name="T246" fmla="+- 0 -1659 -2301"/>
                          <a:gd name="T247" fmla="*/ -1659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438" y="642"/>
                            </a:moveTo>
                            <a:lnTo>
                              <a:pt x="396" y="705"/>
                            </a:lnTo>
                            <a:lnTo>
                              <a:pt x="356" y="770"/>
                            </a:lnTo>
                            <a:lnTo>
                              <a:pt x="318" y="836"/>
                            </a:lnTo>
                            <a:lnTo>
                              <a:pt x="283" y="904"/>
                            </a:lnTo>
                            <a:lnTo>
                              <a:pt x="249" y="974"/>
                            </a:lnTo>
                            <a:lnTo>
                              <a:pt x="218" y="1045"/>
                            </a:lnTo>
                            <a:lnTo>
                              <a:pt x="189" y="1117"/>
                            </a:lnTo>
                            <a:lnTo>
                              <a:pt x="162" y="1191"/>
                            </a:lnTo>
                            <a:lnTo>
                              <a:pt x="137" y="1266"/>
                            </a:lnTo>
                            <a:lnTo>
                              <a:pt x="114" y="1342"/>
                            </a:lnTo>
                            <a:lnTo>
                              <a:pt x="93" y="1419"/>
                            </a:lnTo>
                            <a:lnTo>
                              <a:pt x="75" y="1497"/>
                            </a:lnTo>
                            <a:lnTo>
                              <a:pt x="58" y="1576"/>
                            </a:lnTo>
                            <a:lnTo>
                              <a:pt x="44" y="1656"/>
                            </a:lnTo>
                            <a:lnTo>
                              <a:pt x="31" y="1736"/>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4" y="58"/>
                            </a:lnTo>
                            <a:lnTo>
                              <a:pt x="1721" y="26"/>
                            </a:lnTo>
                            <a:lnTo>
                              <a:pt x="1606" y="7"/>
                            </a:lnTo>
                            <a:lnTo>
                              <a:pt x="1492" y="0"/>
                            </a:lnTo>
                            <a:lnTo>
                              <a:pt x="1377" y="7"/>
                            </a:lnTo>
                            <a:lnTo>
                              <a:pt x="1263" y="26"/>
                            </a:lnTo>
                            <a:lnTo>
                              <a:pt x="1150" y="58"/>
                            </a:lnTo>
                            <a:lnTo>
                              <a:pt x="1039" y="103"/>
                            </a:lnTo>
                            <a:lnTo>
                              <a:pt x="930" y="161"/>
                            </a:lnTo>
                            <a:lnTo>
                              <a:pt x="824" y="232"/>
                            </a:lnTo>
                            <a:lnTo>
                              <a:pt x="721" y="315"/>
                            </a:lnTo>
                            <a:lnTo>
                              <a:pt x="622" y="411"/>
                            </a:lnTo>
                            <a:lnTo>
                              <a:pt x="528" y="520"/>
                            </a:lnTo>
                            <a:lnTo>
                              <a:pt x="438" y="642"/>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14"/>
                    <p:cNvGrpSpPr>
                      <a:grpSpLocks/>
                    </p:cNvGrpSpPr>
                    <p:nvPr/>
                  </p:nvGrpSpPr>
                  <p:grpSpPr bwMode="auto">
                    <a:xfrm>
                      <a:off x="4634" y="-3855"/>
                      <a:ext cx="2983" cy="1752"/>
                      <a:chOff x="4634" y="-3855"/>
                      <a:chExt cx="2983" cy="1752"/>
                    </a:xfrm>
                  </p:grpSpPr>
                  <p:sp>
                    <p:nvSpPr>
                      <p:cNvPr id="1035" name="Freeform 15"/>
                      <p:cNvSpPr>
                        <a:spLocks/>
                      </p:cNvSpPr>
                      <p:nvPr/>
                    </p:nvSpPr>
                    <p:spPr bwMode="auto">
                      <a:xfrm>
                        <a:off x="4634" y="-3855"/>
                        <a:ext cx="2983" cy="1752"/>
                      </a:xfrm>
                      <a:custGeom>
                        <a:avLst/>
                        <a:gdLst>
                          <a:gd name="T0" fmla="+- 0 7617 4634"/>
                          <a:gd name="T1" fmla="*/ T0 w 2983"/>
                          <a:gd name="T2" fmla="+- 0 -3855 -3855"/>
                          <a:gd name="T3" fmla="*/ -3855 h 1752"/>
                          <a:gd name="T4" fmla="+- 0 4634 4634"/>
                          <a:gd name="T5" fmla="*/ T4 w 2983"/>
                          <a:gd name="T6" fmla="+- 0 -3855 -3855"/>
                          <a:gd name="T7" fmla="*/ -3855 h 1752"/>
                          <a:gd name="T8" fmla="+- 0 4636 4634"/>
                          <a:gd name="T9" fmla="*/ T8 w 2983"/>
                          <a:gd name="T10" fmla="+- 0 -3788 -3855"/>
                          <a:gd name="T11" fmla="*/ -3788 h 1752"/>
                          <a:gd name="T12" fmla="+- 0 4640 4634"/>
                          <a:gd name="T13" fmla="*/ T12 w 2983"/>
                          <a:gd name="T14" fmla="+- 0 -3721 -3855"/>
                          <a:gd name="T15" fmla="*/ -3721 h 1752"/>
                          <a:gd name="T16" fmla="+- 0 4646 4634"/>
                          <a:gd name="T17" fmla="*/ T16 w 2983"/>
                          <a:gd name="T18" fmla="+- 0 -3655 -3855"/>
                          <a:gd name="T19" fmla="*/ -3655 h 1752"/>
                          <a:gd name="T20" fmla="+- 0 4655 4634"/>
                          <a:gd name="T21" fmla="*/ T20 w 2983"/>
                          <a:gd name="T22" fmla="+- 0 -3589 -3855"/>
                          <a:gd name="T23" fmla="*/ -3589 h 1752"/>
                          <a:gd name="T24" fmla="+- 0 4665 4634"/>
                          <a:gd name="T25" fmla="*/ T24 w 2983"/>
                          <a:gd name="T26" fmla="+- 0 -3523 -3855"/>
                          <a:gd name="T27" fmla="*/ -3523 h 1752"/>
                          <a:gd name="T28" fmla="+- 0 4677 4634"/>
                          <a:gd name="T29" fmla="*/ T28 w 2983"/>
                          <a:gd name="T30" fmla="+- 0 -3457 -3855"/>
                          <a:gd name="T31" fmla="*/ -3457 h 1752"/>
                          <a:gd name="T32" fmla="+- 0 4692 4634"/>
                          <a:gd name="T33" fmla="*/ T32 w 2983"/>
                          <a:gd name="T34" fmla="+- 0 -3392 -3855"/>
                          <a:gd name="T35" fmla="*/ -3392 h 1752"/>
                          <a:gd name="T36" fmla="+- 0 4708 4634"/>
                          <a:gd name="T37" fmla="*/ T36 w 2983"/>
                          <a:gd name="T38" fmla="+- 0 -3328 -3855"/>
                          <a:gd name="T39" fmla="*/ -3328 h 1752"/>
                          <a:gd name="T40" fmla="+- 0 4727 4634"/>
                          <a:gd name="T41" fmla="*/ T40 w 2983"/>
                          <a:gd name="T42" fmla="+- 0 -3264 -3855"/>
                          <a:gd name="T43" fmla="*/ -3264 h 1752"/>
                          <a:gd name="T44" fmla="+- 0 4748 4634"/>
                          <a:gd name="T45" fmla="*/ T44 w 2983"/>
                          <a:gd name="T46" fmla="+- 0 -3201 -3855"/>
                          <a:gd name="T47" fmla="*/ -3201 h 1752"/>
                          <a:gd name="T48" fmla="+- 0 4770 4634"/>
                          <a:gd name="T49" fmla="*/ T48 w 2983"/>
                          <a:gd name="T50" fmla="+- 0 -3139 -3855"/>
                          <a:gd name="T51" fmla="*/ -3139 h 1752"/>
                          <a:gd name="T52" fmla="+- 0 4795 4634"/>
                          <a:gd name="T53" fmla="*/ T52 w 2983"/>
                          <a:gd name="T54" fmla="+- 0 -3077 -3855"/>
                          <a:gd name="T55" fmla="*/ -3077 h 1752"/>
                          <a:gd name="T56" fmla="+- 0 4822 4634"/>
                          <a:gd name="T57" fmla="*/ T56 w 2983"/>
                          <a:gd name="T58" fmla="+- 0 -3017 -3855"/>
                          <a:gd name="T59" fmla="*/ -3017 h 1752"/>
                          <a:gd name="T60" fmla="+- 0 4851 4634"/>
                          <a:gd name="T61" fmla="*/ T60 w 2983"/>
                          <a:gd name="T62" fmla="+- 0 -2958 -3855"/>
                          <a:gd name="T63" fmla="*/ -2958 h 1752"/>
                          <a:gd name="T64" fmla="+- 0 4882 4634"/>
                          <a:gd name="T65" fmla="*/ T64 w 2983"/>
                          <a:gd name="T66" fmla="+- 0 -2899 -3855"/>
                          <a:gd name="T67" fmla="*/ -2899 h 1752"/>
                          <a:gd name="T68" fmla="+- 0 4915 4634"/>
                          <a:gd name="T69" fmla="*/ T68 w 2983"/>
                          <a:gd name="T70" fmla="+- 0 -2842 -3855"/>
                          <a:gd name="T71" fmla="*/ -2842 h 1752"/>
                          <a:gd name="T72" fmla="+- 0 4950 4634"/>
                          <a:gd name="T73" fmla="*/ T72 w 2983"/>
                          <a:gd name="T74" fmla="+- 0 -2786 -3855"/>
                          <a:gd name="T75" fmla="*/ -2786 h 1752"/>
                          <a:gd name="T76" fmla="+- 0 4988 4634"/>
                          <a:gd name="T77" fmla="*/ T76 w 2983"/>
                          <a:gd name="T78" fmla="+- 0 -2731 -3855"/>
                          <a:gd name="T79" fmla="*/ -2731 h 1752"/>
                          <a:gd name="T80" fmla="+- 0 5027 4634"/>
                          <a:gd name="T81" fmla="*/ T80 w 2983"/>
                          <a:gd name="T82" fmla="+- 0 -2678 -3855"/>
                          <a:gd name="T83" fmla="*/ -2678 h 1752"/>
                          <a:gd name="T84" fmla="+- 0 5069 4634"/>
                          <a:gd name="T85" fmla="*/ T84 w 2983"/>
                          <a:gd name="T86" fmla="+- 0 -2627 -3855"/>
                          <a:gd name="T87" fmla="*/ -2627 h 1752"/>
                          <a:gd name="T88" fmla="+- 0 5159 4634"/>
                          <a:gd name="T89" fmla="*/ T88 w 2983"/>
                          <a:gd name="T90" fmla="+- 0 -2527 -3855"/>
                          <a:gd name="T91" fmla="*/ -2527 h 1752"/>
                          <a:gd name="T92" fmla="+- 0 5254 4634"/>
                          <a:gd name="T93" fmla="*/ T92 w 2983"/>
                          <a:gd name="T94" fmla="+- 0 -2438 -3855"/>
                          <a:gd name="T95" fmla="*/ -2438 h 1752"/>
                          <a:gd name="T96" fmla="+- 0 5353 4634"/>
                          <a:gd name="T97" fmla="*/ T96 w 2983"/>
                          <a:gd name="T98" fmla="+- 0 -2360 -3855"/>
                          <a:gd name="T99" fmla="*/ -2360 h 1752"/>
                          <a:gd name="T100" fmla="+- 0 5457 4634"/>
                          <a:gd name="T101" fmla="*/ T100 w 2983"/>
                          <a:gd name="T102" fmla="+- 0 -2291 -3855"/>
                          <a:gd name="T103" fmla="*/ -2291 h 1752"/>
                          <a:gd name="T104" fmla="+- 0 5563 4634"/>
                          <a:gd name="T105" fmla="*/ T104 w 2983"/>
                          <a:gd name="T106" fmla="+- 0 -2234 -3855"/>
                          <a:gd name="T107" fmla="*/ -2234 h 1752"/>
                          <a:gd name="T108" fmla="+- 0 5672 4634"/>
                          <a:gd name="T109" fmla="*/ T108 w 2983"/>
                          <a:gd name="T110" fmla="+- 0 -2187 -3855"/>
                          <a:gd name="T111" fmla="*/ -2187 h 1752"/>
                          <a:gd name="T112" fmla="+- 0 5784 4634"/>
                          <a:gd name="T113" fmla="*/ T112 w 2983"/>
                          <a:gd name="T114" fmla="+- 0 -2150 -3855"/>
                          <a:gd name="T115" fmla="*/ -2150 h 1752"/>
                          <a:gd name="T116" fmla="+- 0 5897 4634"/>
                          <a:gd name="T117" fmla="*/ T116 w 2983"/>
                          <a:gd name="T118" fmla="+- 0 -2124 -3855"/>
                          <a:gd name="T119" fmla="*/ -2124 h 1752"/>
                          <a:gd name="T120" fmla="+- 0 6011 4634"/>
                          <a:gd name="T121" fmla="*/ T120 w 2983"/>
                          <a:gd name="T122" fmla="+- 0 -2108 -3855"/>
                          <a:gd name="T123" fmla="*/ -2108 h 1752"/>
                          <a:gd name="T124" fmla="+- 0 6126 4634"/>
                          <a:gd name="T125" fmla="*/ T124 w 2983"/>
                          <a:gd name="T126" fmla="+- 0 -2103 -3855"/>
                          <a:gd name="T127" fmla="*/ -2103 h 1752"/>
                          <a:gd name="T128" fmla="+- 0 6240 4634"/>
                          <a:gd name="T129" fmla="*/ T128 w 2983"/>
                          <a:gd name="T130" fmla="+- 0 -2108 -3855"/>
                          <a:gd name="T131" fmla="*/ -2108 h 1752"/>
                          <a:gd name="T132" fmla="+- 0 6354 4634"/>
                          <a:gd name="T133" fmla="*/ T132 w 2983"/>
                          <a:gd name="T134" fmla="+- 0 -2124 -3855"/>
                          <a:gd name="T135" fmla="*/ -2124 h 1752"/>
                          <a:gd name="T136" fmla="+- 0 6468 4634"/>
                          <a:gd name="T137" fmla="*/ T136 w 2983"/>
                          <a:gd name="T138" fmla="+- 0 -2150 -3855"/>
                          <a:gd name="T139" fmla="*/ -2150 h 1752"/>
                          <a:gd name="T140" fmla="+- 0 6579 4634"/>
                          <a:gd name="T141" fmla="*/ T140 w 2983"/>
                          <a:gd name="T142" fmla="+- 0 -2186 -3855"/>
                          <a:gd name="T143" fmla="*/ -2186 h 1752"/>
                          <a:gd name="T144" fmla="+- 0 6688 4634"/>
                          <a:gd name="T145" fmla="*/ T144 w 2983"/>
                          <a:gd name="T146" fmla="+- 0 -2234 -3855"/>
                          <a:gd name="T147" fmla="*/ -2234 h 1752"/>
                          <a:gd name="T148" fmla="+- 0 6795 4634"/>
                          <a:gd name="T149" fmla="*/ T148 w 2983"/>
                          <a:gd name="T150" fmla="+- 0 -2291 -3855"/>
                          <a:gd name="T151" fmla="*/ -2291 h 1752"/>
                          <a:gd name="T152" fmla="+- 0 6898 4634"/>
                          <a:gd name="T153" fmla="*/ T152 w 2983"/>
                          <a:gd name="T154" fmla="+- 0 -2359 -3855"/>
                          <a:gd name="T155" fmla="*/ -2359 h 1752"/>
                          <a:gd name="T156" fmla="+- 0 6997 4634"/>
                          <a:gd name="T157" fmla="*/ T156 w 2983"/>
                          <a:gd name="T158" fmla="+- 0 -2437 -3855"/>
                          <a:gd name="T159" fmla="*/ -2437 h 1752"/>
                          <a:gd name="T160" fmla="+- 0 7092 4634"/>
                          <a:gd name="T161" fmla="*/ T160 w 2983"/>
                          <a:gd name="T162" fmla="+- 0 -2526 -3855"/>
                          <a:gd name="T163" fmla="*/ -2526 h 1752"/>
                          <a:gd name="T164" fmla="+- 0 7182 4634"/>
                          <a:gd name="T165" fmla="*/ T164 w 2983"/>
                          <a:gd name="T166" fmla="+- 0 -2626 -3855"/>
                          <a:gd name="T167" fmla="*/ -2626 h 1752"/>
                          <a:gd name="T168" fmla="+- 0 7224 4634"/>
                          <a:gd name="T169" fmla="*/ T168 w 2983"/>
                          <a:gd name="T170" fmla="+- 0 -2677 -3855"/>
                          <a:gd name="T171" fmla="*/ -2677 h 1752"/>
                          <a:gd name="T172" fmla="+- 0 7263 4634"/>
                          <a:gd name="T173" fmla="*/ T172 w 2983"/>
                          <a:gd name="T174" fmla="+- 0 -2731 -3855"/>
                          <a:gd name="T175" fmla="*/ -2731 h 1752"/>
                          <a:gd name="T176" fmla="+- 0 7301 4634"/>
                          <a:gd name="T177" fmla="*/ T176 w 2983"/>
                          <a:gd name="T178" fmla="+- 0 -2785 -3855"/>
                          <a:gd name="T179" fmla="*/ -2785 h 1752"/>
                          <a:gd name="T180" fmla="+- 0 7336 4634"/>
                          <a:gd name="T181" fmla="*/ T180 w 2983"/>
                          <a:gd name="T182" fmla="+- 0 -2841 -3855"/>
                          <a:gd name="T183" fmla="*/ -2841 h 1752"/>
                          <a:gd name="T184" fmla="+- 0 7369 4634"/>
                          <a:gd name="T185" fmla="*/ T184 w 2983"/>
                          <a:gd name="T186" fmla="+- 0 -2898 -3855"/>
                          <a:gd name="T187" fmla="*/ -2898 h 1752"/>
                          <a:gd name="T188" fmla="+- 0 7400 4634"/>
                          <a:gd name="T189" fmla="*/ T188 w 2983"/>
                          <a:gd name="T190" fmla="+- 0 -2957 -3855"/>
                          <a:gd name="T191" fmla="*/ -2957 h 1752"/>
                          <a:gd name="T192" fmla="+- 0 7429 4634"/>
                          <a:gd name="T193" fmla="*/ T192 w 2983"/>
                          <a:gd name="T194" fmla="+- 0 -3016 -3855"/>
                          <a:gd name="T195" fmla="*/ -3016 h 1752"/>
                          <a:gd name="T196" fmla="+- 0 7456 4634"/>
                          <a:gd name="T197" fmla="*/ T196 w 2983"/>
                          <a:gd name="T198" fmla="+- 0 -3077 -3855"/>
                          <a:gd name="T199" fmla="*/ -3077 h 1752"/>
                          <a:gd name="T200" fmla="+- 0 7481 4634"/>
                          <a:gd name="T201" fmla="*/ T200 w 2983"/>
                          <a:gd name="T202" fmla="+- 0 -3138 -3855"/>
                          <a:gd name="T203" fmla="*/ -3138 h 1752"/>
                          <a:gd name="T204" fmla="+- 0 7503 4634"/>
                          <a:gd name="T205" fmla="*/ T204 w 2983"/>
                          <a:gd name="T206" fmla="+- 0 -3200 -3855"/>
                          <a:gd name="T207" fmla="*/ -3200 h 1752"/>
                          <a:gd name="T208" fmla="+- 0 7524 4634"/>
                          <a:gd name="T209" fmla="*/ T208 w 2983"/>
                          <a:gd name="T210" fmla="+- 0 -3263 -3855"/>
                          <a:gd name="T211" fmla="*/ -3263 h 1752"/>
                          <a:gd name="T212" fmla="+- 0 7543 4634"/>
                          <a:gd name="T213" fmla="*/ T212 w 2983"/>
                          <a:gd name="T214" fmla="+- 0 -3327 -3855"/>
                          <a:gd name="T215" fmla="*/ -3327 h 1752"/>
                          <a:gd name="T216" fmla="+- 0 7559 4634"/>
                          <a:gd name="T217" fmla="*/ T216 w 2983"/>
                          <a:gd name="T218" fmla="+- 0 -3392 -3855"/>
                          <a:gd name="T219" fmla="*/ -3392 h 1752"/>
                          <a:gd name="T220" fmla="+- 0 7574 4634"/>
                          <a:gd name="T221" fmla="*/ T220 w 2983"/>
                          <a:gd name="T222" fmla="+- 0 -3457 -3855"/>
                          <a:gd name="T223" fmla="*/ -3457 h 1752"/>
                          <a:gd name="T224" fmla="+- 0 7586 4634"/>
                          <a:gd name="T225" fmla="*/ T224 w 2983"/>
                          <a:gd name="T226" fmla="+- 0 -3522 -3855"/>
                          <a:gd name="T227" fmla="*/ -3522 h 1752"/>
                          <a:gd name="T228" fmla="+- 0 7596 4634"/>
                          <a:gd name="T229" fmla="*/ T228 w 2983"/>
                          <a:gd name="T230" fmla="+- 0 -3588 -3855"/>
                          <a:gd name="T231" fmla="*/ -3588 h 1752"/>
                          <a:gd name="T232" fmla="+- 0 7605 4634"/>
                          <a:gd name="T233" fmla="*/ T232 w 2983"/>
                          <a:gd name="T234" fmla="+- 0 -3655 -3855"/>
                          <a:gd name="T235" fmla="*/ -3655 h 1752"/>
                          <a:gd name="T236" fmla="+- 0 7611 4634"/>
                          <a:gd name="T237" fmla="*/ T236 w 2983"/>
                          <a:gd name="T238" fmla="+- 0 -3721 -3855"/>
                          <a:gd name="T239" fmla="*/ -3721 h 1752"/>
                          <a:gd name="T240" fmla="+- 0 7615 4634"/>
                          <a:gd name="T241" fmla="*/ T240 w 2983"/>
                          <a:gd name="T242" fmla="+- 0 -3788 -3855"/>
                          <a:gd name="T243" fmla="*/ -3788 h 1752"/>
                          <a:gd name="T244" fmla="+- 0 7617 4634"/>
                          <a:gd name="T245" fmla="*/ T244 w 2983"/>
                          <a:gd name="T246" fmla="+- 0 -3855 -3855"/>
                          <a:gd name="T247" fmla="*/ -3855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983" y="0"/>
                            </a:moveTo>
                            <a:lnTo>
                              <a:pt x="0" y="0"/>
                            </a:lnTo>
                            <a:lnTo>
                              <a:pt x="2" y="67"/>
                            </a:lnTo>
                            <a:lnTo>
                              <a:pt x="6" y="134"/>
                            </a:lnTo>
                            <a:lnTo>
                              <a:pt x="12" y="200"/>
                            </a:lnTo>
                            <a:lnTo>
                              <a:pt x="21" y="266"/>
                            </a:lnTo>
                            <a:lnTo>
                              <a:pt x="31" y="332"/>
                            </a:lnTo>
                            <a:lnTo>
                              <a:pt x="43" y="398"/>
                            </a:lnTo>
                            <a:lnTo>
                              <a:pt x="58" y="463"/>
                            </a:lnTo>
                            <a:lnTo>
                              <a:pt x="74" y="527"/>
                            </a:lnTo>
                            <a:lnTo>
                              <a:pt x="93" y="591"/>
                            </a:lnTo>
                            <a:lnTo>
                              <a:pt x="114" y="654"/>
                            </a:lnTo>
                            <a:lnTo>
                              <a:pt x="136" y="716"/>
                            </a:lnTo>
                            <a:lnTo>
                              <a:pt x="161" y="778"/>
                            </a:lnTo>
                            <a:lnTo>
                              <a:pt x="188" y="838"/>
                            </a:lnTo>
                            <a:lnTo>
                              <a:pt x="217" y="897"/>
                            </a:lnTo>
                            <a:lnTo>
                              <a:pt x="248" y="956"/>
                            </a:lnTo>
                            <a:lnTo>
                              <a:pt x="281" y="1013"/>
                            </a:lnTo>
                            <a:lnTo>
                              <a:pt x="316" y="1069"/>
                            </a:lnTo>
                            <a:lnTo>
                              <a:pt x="354" y="1124"/>
                            </a:lnTo>
                            <a:lnTo>
                              <a:pt x="393" y="1177"/>
                            </a:lnTo>
                            <a:lnTo>
                              <a:pt x="435" y="1228"/>
                            </a:lnTo>
                            <a:lnTo>
                              <a:pt x="525" y="1328"/>
                            </a:lnTo>
                            <a:lnTo>
                              <a:pt x="620" y="1417"/>
                            </a:lnTo>
                            <a:lnTo>
                              <a:pt x="719" y="1495"/>
                            </a:lnTo>
                            <a:lnTo>
                              <a:pt x="823" y="1564"/>
                            </a:lnTo>
                            <a:lnTo>
                              <a:pt x="929" y="1621"/>
                            </a:lnTo>
                            <a:lnTo>
                              <a:pt x="1038" y="1668"/>
                            </a:lnTo>
                            <a:lnTo>
                              <a:pt x="1150" y="1705"/>
                            </a:lnTo>
                            <a:lnTo>
                              <a:pt x="1263" y="1731"/>
                            </a:lnTo>
                            <a:lnTo>
                              <a:pt x="1377" y="1747"/>
                            </a:lnTo>
                            <a:lnTo>
                              <a:pt x="1492" y="1752"/>
                            </a:lnTo>
                            <a:lnTo>
                              <a:pt x="1606" y="1747"/>
                            </a:lnTo>
                            <a:lnTo>
                              <a:pt x="1720" y="1731"/>
                            </a:lnTo>
                            <a:lnTo>
                              <a:pt x="1834" y="1705"/>
                            </a:lnTo>
                            <a:lnTo>
                              <a:pt x="1945" y="1669"/>
                            </a:lnTo>
                            <a:lnTo>
                              <a:pt x="2054" y="1621"/>
                            </a:lnTo>
                            <a:lnTo>
                              <a:pt x="2161" y="1564"/>
                            </a:lnTo>
                            <a:lnTo>
                              <a:pt x="2264" y="1496"/>
                            </a:lnTo>
                            <a:lnTo>
                              <a:pt x="2363" y="1418"/>
                            </a:lnTo>
                            <a:lnTo>
                              <a:pt x="2458" y="1329"/>
                            </a:lnTo>
                            <a:lnTo>
                              <a:pt x="2548" y="1229"/>
                            </a:lnTo>
                            <a:lnTo>
                              <a:pt x="2590" y="1178"/>
                            </a:lnTo>
                            <a:lnTo>
                              <a:pt x="2629" y="1124"/>
                            </a:lnTo>
                            <a:lnTo>
                              <a:pt x="2667" y="1070"/>
                            </a:lnTo>
                            <a:lnTo>
                              <a:pt x="2702" y="1014"/>
                            </a:lnTo>
                            <a:lnTo>
                              <a:pt x="2735" y="957"/>
                            </a:lnTo>
                            <a:lnTo>
                              <a:pt x="2766" y="898"/>
                            </a:lnTo>
                            <a:lnTo>
                              <a:pt x="2795" y="839"/>
                            </a:lnTo>
                            <a:lnTo>
                              <a:pt x="2822" y="778"/>
                            </a:lnTo>
                            <a:lnTo>
                              <a:pt x="2847" y="717"/>
                            </a:lnTo>
                            <a:lnTo>
                              <a:pt x="2869" y="655"/>
                            </a:lnTo>
                            <a:lnTo>
                              <a:pt x="2890" y="592"/>
                            </a:lnTo>
                            <a:lnTo>
                              <a:pt x="2909" y="528"/>
                            </a:lnTo>
                            <a:lnTo>
                              <a:pt x="2925" y="463"/>
                            </a:lnTo>
                            <a:lnTo>
                              <a:pt x="2940" y="398"/>
                            </a:lnTo>
                            <a:lnTo>
                              <a:pt x="2952" y="333"/>
                            </a:lnTo>
                            <a:lnTo>
                              <a:pt x="2962" y="267"/>
                            </a:lnTo>
                            <a:lnTo>
                              <a:pt x="2971" y="200"/>
                            </a:lnTo>
                            <a:lnTo>
                              <a:pt x="2977" y="134"/>
                            </a:lnTo>
                            <a:lnTo>
                              <a:pt x="2981" y="67"/>
                            </a:lnTo>
                            <a:lnTo>
                              <a:pt x="29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6"/>
                    <p:cNvGrpSpPr>
                      <a:grpSpLocks/>
                    </p:cNvGrpSpPr>
                    <p:nvPr/>
                  </p:nvGrpSpPr>
                  <p:grpSpPr bwMode="auto">
                    <a:xfrm>
                      <a:off x="4634" y="-3854"/>
                      <a:ext cx="2983" cy="1752"/>
                      <a:chOff x="4634" y="-3854"/>
                      <a:chExt cx="2983" cy="1752"/>
                    </a:xfrm>
                  </p:grpSpPr>
                  <p:sp>
                    <p:nvSpPr>
                      <p:cNvPr id="1034" name="Freeform 17"/>
                      <p:cNvSpPr>
                        <a:spLocks/>
                      </p:cNvSpPr>
                      <p:nvPr/>
                    </p:nvSpPr>
                    <p:spPr bwMode="auto">
                      <a:xfrm>
                        <a:off x="4634" y="-3854"/>
                        <a:ext cx="2983" cy="1752"/>
                      </a:xfrm>
                      <a:custGeom>
                        <a:avLst/>
                        <a:gdLst>
                          <a:gd name="T0" fmla="+- 0 7181 4634"/>
                          <a:gd name="T1" fmla="*/ T0 w 2983"/>
                          <a:gd name="T2" fmla="+- 0 -2624 -3854"/>
                          <a:gd name="T3" fmla="*/ -2624 h 1752"/>
                          <a:gd name="T4" fmla="+- 0 7223 4634"/>
                          <a:gd name="T5" fmla="*/ T4 w 2983"/>
                          <a:gd name="T6" fmla="+- 0 -2676 -3854"/>
                          <a:gd name="T7" fmla="*/ -2676 h 1752"/>
                          <a:gd name="T8" fmla="+- 0 7262 4634"/>
                          <a:gd name="T9" fmla="*/ T8 w 2983"/>
                          <a:gd name="T10" fmla="+- 0 -2730 -3854"/>
                          <a:gd name="T11" fmla="*/ -2730 h 1752"/>
                          <a:gd name="T12" fmla="+- 0 7300 4634"/>
                          <a:gd name="T13" fmla="*/ T12 w 2983"/>
                          <a:gd name="T14" fmla="+- 0 -2784 -3854"/>
                          <a:gd name="T15" fmla="*/ -2784 h 1752"/>
                          <a:gd name="T16" fmla="+- 0 7335 4634"/>
                          <a:gd name="T17" fmla="*/ T16 w 2983"/>
                          <a:gd name="T18" fmla="+- 0 -2840 -3854"/>
                          <a:gd name="T19" fmla="*/ -2840 h 1752"/>
                          <a:gd name="T20" fmla="+- 0 7368 4634"/>
                          <a:gd name="T21" fmla="*/ T20 w 2983"/>
                          <a:gd name="T22" fmla="+- 0 -2898 -3854"/>
                          <a:gd name="T23" fmla="*/ -2898 h 1752"/>
                          <a:gd name="T24" fmla="+- 0 7400 4634"/>
                          <a:gd name="T25" fmla="*/ T24 w 2983"/>
                          <a:gd name="T26" fmla="+- 0 -2956 -3854"/>
                          <a:gd name="T27" fmla="*/ -2956 h 1752"/>
                          <a:gd name="T28" fmla="+- 0 7429 4634"/>
                          <a:gd name="T29" fmla="*/ T28 w 2983"/>
                          <a:gd name="T30" fmla="+- 0 -3016 -3854"/>
                          <a:gd name="T31" fmla="*/ -3016 h 1752"/>
                          <a:gd name="T32" fmla="+- 0 7456 4634"/>
                          <a:gd name="T33" fmla="*/ T32 w 2983"/>
                          <a:gd name="T34" fmla="+- 0 -3076 -3854"/>
                          <a:gd name="T35" fmla="*/ -3076 h 1752"/>
                          <a:gd name="T36" fmla="+- 0 7481 4634"/>
                          <a:gd name="T37" fmla="*/ T36 w 2983"/>
                          <a:gd name="T38" fmla="+- 0 -3138 -3854"/>
                          <a:gd name="T39" fmla="*/ -3138 h 1752"/>
                          <a:gd name="T40" fmla="+- 0 7503 4634"/>
                          <a:gd name="T41" fmla="*/ T40 w 2983"/>
                          <a:gd name="T42" fmla="+- 0 -3200 -3854"/>
                          <a:gd name="T43" fmla="*/ -3200 h 1752"/>
                          <a:gd name="T44" fmla="+- 0 7524 4634"/>
                          <a:gd name="T45" fmla="*/ T44 w 2983"/>
                          <a:gd name="T46" fmla="+- 0 -3263 -3854"/>
                          <a:gd name="T47" fmla="*/ -3263 h 1752"/>
                          <a:gd name="T48" fmla="+- 0 7543 4634"/>
                          <a:gd name="T49" fmla="*/ T48 w 2983"/>
                          <a:gd name="T50" fmla="+- 0 -3327 -3854"/>
                          <a:gd name="T51" fmla="*/ -3327 h 1752"/>
                          <a:gd name="T52" fmla="+- 0 7559 4634"/>
                          <a:gd name="T53" fmla="*/ T52 w 2983"/>
                          <a:gd name="T54" fmla="+- 0 -3392 -3854"/>
                          <a:gd name="T55" fmla="*/ -3392 h 1752"/>
                          <a:gd name="T56" fmla="+- 0 7574 4634"/>
                          <a:gd name="T57" fmla="*/ T56 w 2983"/>
                          <a:gd name="T58" fmla="+- 0 -3457 -3854"/>
                          <a:gd name="T59" fmla="*/ -3457 h 1752"/>
                          <a:gd name="T60" fmla="+- 0 7586 4634"/>
                          <a:gd name="T61" fmla="*/ T60 w 2983"/>
                          <a:gd name="T62" fmla="+- 0 -3522 -3854"/>
                          <a:gd name="T63" fmla="*/ -3522 h 1752"/>
                          <a:gd name="T64" fmla="+- 0 7596 4634"/>
                          <a:gd name="T65" fmla="*/ T64 w 2983"/>
                          <a:gd name="T66" fmla="+- 0 -3588 -3854"/>
                          <a:gd name="T67" fmla="*/ -3588 h 1752"/>
                          <a:gd name="T68" fmla="+- 0 7605 4634"/>
                          <a:gd name="T69" fmla="*/ T68 w 2983"/>
                          <a:gd name="T70" fmla="+- 0 -3654 -3854"/>
                          <a:gd name="T71" fmla="*/ -3654 h 1752"/>
                          <a:gd name="T72" fmla="+- 0 7611 4634"/>
                          <a:gd name="T73" fmla="*/ T72 w 2983"/>
                          <a:gd name="T74" fmla="+- 0 -3721 -3854"/>
                          <a:gd name="T75" fmla="*/ -3721 h 1752"/>
                          <a:gd name="T76" fmla="+- 0 7615 4634"/>
                          <a:gd name="T77" fmla="*/ T76 w 2983"/>
                          <a:gd name="T78" fmla="+- 0 -3788 -3854"/>
                          <a:gd name="T79" fmla="*/ -3788 h 1752"/>
                          <a:gd name="T80" fmla="+- 0 7617 4634"/>
                          <a:gd name="T81" fmla="*/ T80 w 2983"/>
                          <a:gd name="T82" fmla="+- 0 -3854 -3854"/>
                          <a:gd name="T83" fmla="*/ -3854 h 1752"/>
                          <a:gd name="T84" fmla="+- 0 4634 4634"/>
                          <a:gd name="T85" fmla="*/ T84 w 2983"/>
                          <a:gd name="T86" fmla="+- 0 -3854 -3854"/>
                          <a:gd name="T87" fmla="*/ -3854 h 1752"/>
                          <a:gd name="T88" fmla="+- 0 4636 4634"/>
                          <a:gd name="T89" fmla="*/ T88 w 2983"/>
                          <a:gd name="T90" fmla="+- 0 -3788 -3854"/>
                          <a:gd name="T91" fmla="*/ -3788 h 1752"/>
                          <a:gd name="T92" fmla="+- 0 4640 4634"/>
                          <a:gd name="T93" fmla="*/ T92 w 2983"/>
                          <a:gd name="T94" fmla="+- 0 -3721 -3854"/>
                          <a:gd name="T95" fmla="*/ -3721 h 1752"/>
                          <a:gd name="T96" fmla="+- 0 4646 4634"/>
                          <a:gd name="T97" fmla="*/ T96 w 2983"/>
                          <a:gd name="T98" fmla="+- 0 -3655 -3854"/>
                          <a:gd name="T99" fmla="*/ -3655 h 1752"/>
                          <a:gd name="T100" fmla="+- 0 4655 4634"/>
                          <a:gd name="T101" fmla="*/ T100 w 2983"/>
                          <a:gd name="T102" fmla="+- 0 -3588 -3854"/>
                          <a:gd name="T103" fmla="*/ -3588 h 1752"/>
                          <a:gd name="T104" fmla="+- 0 4665 4634"/>
                          <a:gd name="T105" fmla="*/ T104 w 2983"/>
                          <a:gd name="T106" fmla="+- 0 -3523 -3854"/>
                          <a:gd name="T107" fmla="*/ -3523 h 1752"/>
                          <a:gd name="T108" fmla="+- 0 4677 4634"/>
                          <a:gd name="T109" fmla="*/ T108 w 2983"/>
                          <a:gd name="T110" fmla="+- 0 -3457 -3854"/>
                          <a:gd name="T111" fmla="*/ -3457 h 1752"/>
                          <a:gd name="T112" fmla="+- 0 4692 4634"/>
                          <a:gd name="T113" fmla="*/ T112 w 2983"/>
                          <a:gd name="T114" fmla="+- 0 -3392 -3854"/>
                          <a:gd name="T115" fmla="*/ -3392 h 1752"/>
                          <a:gd name="T116" fmla="+- 0 4708 4634"/>
                          <a:gd name="T117" fmla="*/ T116 w 2983"/>
                          <a:gd name="T118" fmla="+- 0 -3328 -3854"/>
                          <a:gd name="T119" fmla="*/ -3328 h 1752"/>
                          <a:gd name="T120" fmla="+- 0 4727 4634"/>
                          <a:gd name="T121" fmla="*/ T120 w 2983"/>
                          <a:gd name="T122" fmla="+- 0 -3264 -3854"/>
                          <a:gd name="T123" fmla="*/ -3264 h 1752"/>
                          <a:gd name="T124" fmla="+- 0 4748 4634"/>
                          <a:gd name="T125" fmla="*/ T124 w 2983"/>
                          <a:gd name="T126" fmla="+- 0 -3201 -3854"/>
                          <a:gd name="T127" fmla="*/ -3201 h 1752"/>
                          <a:gd name="T128" fmla="+- 0 4770 4634"/>
                          <a:gd name="T129" fmla="*/ T128 w 2983"/>
                          <a:gd name="T130" fmla="+- 0 -3139 -3854"/>
                          <a:gd name="T131" fmla="*/ -3139 h 1752"/>
                          <a:gd name="T132" fmla="+- 0 4795 4634"/>
                          <a:gd name="T133" fmla="*/ T132 w 2983"/>
                          <a:gd name="T134" fmla="+- 0 -3077 -3854"/>
                          <a:gd name="T135" fmla="*/ -3077 h 1752"/>
                          <a:gd name="T136" fmla="+- 0 4822 4634"/>
                          <a:gd name="T137" fmla="*/ T136 w 2983"/>
                          <a:gd name="T138" fmla="+- 0 -3017 -3854"/>
                          <a:gd name="T139" fmla="*/ -3017 h 1752"/>
                          <a:gd name="T140" fmla="+- 0 4851 4634"/>
                          <a:gd name="T141" fmla="*/ T140 w 2983"/>
                          <a:gd name="T142" fmla="+- 0 -2957 -3854"/>
                          <a:gd name="T143" fmla="*/ -2957 h 1752"/>
                          <a:gd name="T144" fmla="+- 0 4882 4634"/>
                          <a:gd name="T145" fmla="*/ T144 w 2983"/>
                          <a:gd name="T146" fmla="+- 0 -2899 -3854"/>
                          <a:gd name="T147" fmla="*/ -2899 h 1752"/>
                          <a:gd name="T148" fmla="+- 0 4915 4634"/>
                          <a:gd name="T149" fmla="*/ T148 w 2983"/>
                          <a:gd name="T150" fmla="+- 0 -2842 -3854"/>
                          <a:gd name="T151" fmla="*/ -2842 h 1752"/>
                          <a:gd name="T152" fmla="+- 0 4950 4634"/>
                          <a:gd name="T153" fmla="*/ T152 w 2983"/>
                          <a:gd name="T154" fmla="+- 0 -2786 -3854"/>
                          <a:gd name="T155" fmla="*/ -2786 h 1752"/>
                          <a:gd name="T156" fmla="+- 0 4988 4634"/>
                          <a:gd name="T157" fmla="*/ T156 w 2983"/>
                          <a:gd name="T158" fmla="+- 0 -2731 -3854"/>
                          <a:gd name="T159" fmla="*/ -2731 h 1752"/>
                          <a:gd name="T160" fmla="+- 0 5027 4634"/>
                          <a:gd name="T161" fmla="*/ T160 w 2983"/>
                          <a:gd name="T162" fmla="+- 0 -2678 -3854"/>
                          <a:gd name="T163" fmla="*/ -2678 h 1752"/>
                          <a:gd name="T164" fmla="+- 0 5069 4634"/>
                          <a:gd name="T165" fmla="*/ T164 w 2983"/>
                          <a:gd name="T166" fmla="+- 0 -2627 -3854"/>
                          <a:gd name="T167" fmla="*/ -2627 h 1752"/>
                          <a:gd name="T168" fmla="+- 0 5159 4634"/>
                          <a:gd name="T169" fmla="*/ T168 w 2983"/>
                          <a:gd name="T170" fmla="+- 0 -2527 -3854"/>
                          <a:gd name="T171" fmla="*/ -2527 h 1752"/>
                          <a:gd name="T172" fmla="+- 0 5254 4634"/>
                          <a:gd name="T173" fmla="*/ T172 w 2983"/>
                          <a:gd name="T174" fmla="+- 0 -2438 -3854"/>
                          <a:gd name="T175" fmla="*/ -2438 h 1752"/>
                          <a:gd name="T176" fmla="+- 0 5353 4634"/>
                          <a:gd name="T177" fmla="*/ T176 w 2983"/>
                          <a:gd name="T178" fmla="+- 0 -2360 -3854"/>
                          <a:gd name="T179" fmla="*/ -2360 h 1752"/>
                          <a:gd name="T180" fmla="+- 0 5457 4634"/>
                          <a:gd name="T181" fmla="*/ T180 w 2983"/>
                          <a:gd name="T182" fmla="+- 0 -2291 -3854"/>
                          <a:gd name="T183" fmla="*/ -2291 h 1752"/>
                          <a:gd name="T184" fmla="+- 0 5563 4634"/>
                          <a:gd name="T185" fmla="*/ T184 w 2983"/>
                          <a:gd name="T186" fmla="+- 0 -2234 -3854"/>
                          <a:gd name="T187" fmla="*/ -2234 h 1752"/>
                          <a:gd name="T188" fmla="+- 0 5672 4634"/>
                          <a:gd name="T189" fmla="*/ T188 w 2983"/>
                          <a:gd name="T190" fmla="+- 0 -2187 -3854"/>
                          <a:gd name="T191" fmla="*/ -2187 h 1752"/>
                          <a:gd name="T192" fmla="+- 0 5784 4634"/>
                          <a:gd name="T193" fmla="*/ T192 w 2983"/>
                          <a:gd name="T194" fmla="+- 0 -2150 -3854"/>
                          <a:gd name="T195" fmla="*/ -2150 h 1752"/>
                          <a:gd name="T196" fmla="+- 0 5897 4634"/>
                          <a:gd name="T197" fmla="*/ T196 w 2983"/>
                          <a:gd name="T198" fmla="+- 0 -2124 -3854"/>
                          <a:gd name="T199" fmla="*/ -2124 h 1752"/>
                          <a:gd name="T200" fmla="+- 0 6011 4634"/>
                          <a:gd name="T201" fmla="*/ T200 w 2983"/>
                          <a:gd name="T202" fmla="+- 0 -2108 -3854"/>
                          <a:gd name="T203" fmla="*/ -2108 h 1752"/>
                          <a:gd name="T204" fmla="+- 0 6126 4634"/>
                          <a:gd name="T205" fmla="*/ T204 w 2983"/>
                          <a:gd name="T206" fmla="+- 0 -2103 -3854"/>
                          <a:gd name="T207" fmla="*/ -2103 h 1752"/>
                          <a:gd name="T208" fmla="+- 0 6240 4634"/>
                          <a:gd name="T209" fmla="*/ T208 w 2983"/>
                          <a:gd name="T210" fmla="+- 0 -2108 -3854"/>
                          <a:gd name="T211" fmla="*/ -2108 h 1752"/>
                          <a:gd name="T212" fmla="+- 0 6354 4634"/>
                          <a:gd name="T213" fmla="*/ T212 w 2983"/>
                          <a:gd name="T214" fmla="+- 0 -2123 -3854"/>
                          <a:gd name="T215" fmla="*/ -2123 h 1752"/>
                          <a:gd name="T216" fmla="+- 0 6467 4634"/>
                          <a:gd name="T217" fmla="*/ T216 w 2983"/>
                          <a:gd name="T218" fmla="+- 0 -2150 -3854"/>
                          <a:gd name="T219" fmla="*/ -2150 h 1752"/>
                          <a:gd name="T220" fmla="+- 0 6578 4634"/>
                          <a:gd name="T221" fmla="*/ T220 w 2983"/>
                          <a:gd name="T222" fmla="+- 0 -2186 -3854"/>
                          <a:gd name="T223" fmla="*/ -2186 h 1752"/>
                          <a:gd name="T224" fmla="+- 0 6688 4634"/>
                          <a:gd name="T225" fmla="*/ T224 w 2983"/>
                          <a:gd name="T226" fmla="+- 0 -2233 -3854"/>
                          <a:gd name="T227" fmla="*/ -2233 h 1752"/>
                          <a:gd name="T228" fmla="+- 0 6794 4634"/>
                          <a:gd name="T229" fmla="*/ T228 w 2983"/>
                          <a:gd name="T230" fmla="+- 0 -2290 -3854"/>
                          <a:gd name="T231" fmla="*/ -2290 h 1752"/>
                          <a:gd name="T232" fmla="+- 0 6897 4634"/>
                          <a:gd name="T233" fmla="*/ T232 w 2983"/>
                          <a:gd name="T234" fmla="+- 0 -2358 -3854"/>
                          <a:gd name="T235" fmla="*/ -2358 h 1752"/>
                          <a:gd name="T236" fmla="+- 0 6996 4634"/>
                          <a:gd name="T237" fmla="*/ T236 w 2983"/>
                          <a:gd name="T238" fmla="+- 0 -2436 -3854"/>
                          <a:gd name="T239" fmla="*/ -2436 h 1752"/>
                          <a:gd name="T240" fmla="+- 0 7091 4634"/>
                          <a:gd name="T241" fmla="*/ T240 w 2983"/>
                          <a:gd name="T242" fmla="+- 0 -2525 -3854"/>
                          <a:gd name="T243" fmla="*/ -2525 h 1752"/>
                          <a:gd name="T244" fmla="+- 0 7181 4634"/>
                          <a:gd name="T245" fmla="*/ T244 w 2983"/>
                          <a:gd name="T246" fmla="+- 0 -2624 -3854"/>
                          <a:gd name="T247" fmla="*/ -2624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547" y="1230"/>
                            </a:moveTo>
                            <a:lnTo>
                              <a:pt x="2589" y="1178"/>
                            </a:lnTo>
                            <a:lnTo>
                              <a:pt x="2628" y="1124"/>
                            </a:lnTo>
                            <a:lnTo>
                              <a:pt x="2666" y="1070"/>
                            </a:lnTo>
                            <a:lnTo>
                              <a:pt x="2701" y="1014"/>
                            </a:lnTo>
                            <a:lnTo>
                              <a:pt x="2734" y="956"/>
                            </a:lnTo>
                            <a:lnTo>
                              <a:pt x="2766" y="898"/>
                            </a:lnTo>
                            <a:lnTo>
                              <a:pt x="2795" y="838"/>
                            </a:lnTo>
                            <a:lnTo>
                              <a:pt x="2822" y="778"/>
                            </a:lnTo>
                            <a:lnTo>
                              <a:pt x="2847" y="716"/>
                            </a:lnTo>
                            <a:lnTo>
                              <a:pt x="2869" y="654"/>
                            </a:lnTo>
                            <a:lnTo>
                              <a:pt x="2890" y="591"/>
                            </a:lnTo>
                            <a:lnTo>
                              <a:pt x="2909" y="527"/>
                            </a:lnTo>
                            <a:lnTo>
                              <a:pt x="2925" y="462"/>
                            </a:lnTo>
                            <a:lnTo>
                              <a:pt x="2940" y="397"/>
                            </a:lnTo>
                            <a:lnTo>
                              <a:pt x="2952" y="332"/>
                            </a:lnTo>
                            <a:lnTo>
                              <a:pt x="2962" y="266"/>
                            </a:lnTo>
                            <a:lnTo>
                              <a:pt x="2971" y="200"/>
                            </a:lnTo>
                            <a:lnTo>
                              <a:pt x="2977" y="133"/>
                            </a:lnTo>
                            <a:lnTo>
                              <a:pt x="2981" y="66"/>
                            </a:lnTo>
                            <a:lnTo>
                              <a:pt x="2983" y="0"/>
                            </a:lnTo>
                            <a:lnTo>
                              <a:pt x="0" y="0"/>
                            </a:lnTo>
                            <a:lnTo>
                              <a:pt x="2" y="66"/>
                            </a:lnTo>
                            <a:lnTo>
                              <a:pt x="6" y="133"/>
                            </a:lnTo>
                            <a:lnTo>
                              <a:pt x="12" y="199"/>
                            </a:lnTo>
                            <a:lnTo>
                              <a:pt x="21" y="266"/>
                            </a:lnTo>
                            <a:lnTo>
                              <a:pt x="31" y="331"/>
                            </a:lnTo>
                            <a:lnTo>
                              <a:pt x="43" y="397"/>
                            </a:lnTo>
                            <a:lnTo>
                              <a:pt x="58" y="462"/>
                            </a:lnTo>
                            <a:lnTo>
                              <a:pt x="74" y="526"/>
                            </a:lnTo>
                            <a:lnTo>
                              <a:pt x="93" y="590"/>
                            </a:lnTo>
                            <a:lnTo>
                              <a:pt x="114" y="653"/>
                            </a:lnTo>
                            <a:lnTo>
                              <a:pt x="136" y="715"/>
                            </a:lnTo>
                            <a:lnTo>
                              <a:pt x="161" y="777"/>
                            </a:lnTo>
                            <a:lnTo>
                              <a:pt x="188" y="837"/>
                            </a:lnTo>
                            <a:lnTo>
                              <a:pt x="217" y="897"/>
                            </a:lnTo>
                            <a:lnTo>
                              <a:pt x="248" y="955"/>
                            </a:lnTo>
                            <a:lnTo>
                              <a:pt x="281" y="1012"/>
                            </a:lnTo>
                            <a:lnTo>
                              <a:pt x="316" y="1068"/>
                            </a:lnTo>
                            <a:lnTo>
                              <a:pt x="354" y="1123"/>
                            </a:lnTo>
                            <a:lnTo>
                              <a:pt x="393" y="1176"/>
                            </a:lnTo>
                            <a:lnTo>
                              <a:pt x="435" y="1227"/>
                            </a:lnTo>
                            <a:lnTo>
                              <a:pt x="525" y="1327"/>
                            </a:lnTo>
                            <a:lnTo>
                              <a:pt x="620" y="1416"/>
                            </a:lnTo>
                            <a:lnTo>
                              <a:pt x="719" y="1494"/>
                            </a:lnTo>
                            <a:lnTo>
                              <a:pt x="823" y="1563"/>
                            </a:lnTo>
                            <a:lnTo>
                              <a:pt x="929" y="1620"/>
                            </a:lnTo>
                            <a:lnTo>
                              <a:pt x="1038" y="1667"/>
                            </a:lnTo>
                            <a:lnTo>
                              <a:pt x="1150" y="1704"/>
                            </a:lnTo>
                            <a:lnTo>
                              <a:pt x="1263" y="1730"/>
                            </a:lnTo>
                            <a:lnTo>
                              <a:pt x="1377" y="1746"/>
                            </a:lnTo>
                            <a:lnTo>
                              <a:pt x="1492" y="1751"/>
                            </a:lnTo>
                            <a:lnTo>
                              <a:pt x="1606" y="1746"/>
                            </a:lnTo>
                            <a:lnTo>
                              <a:pt x="1720" y="1731"/>
                            </a:lnTo>
                            <a:lnTo>
                              <a:pt x="1833" y="1704"/>
                            </a:lnTo>
                            <a:lnTo>
                              <a:pt x="1944" y="1668"/>
                            </a:lnTo>
                            <a:lnTo>
                              <a:pt x="2054" y="1621"/>
                            </a:lnTo>
                            <a:lnTo>
                              <a:pt x="2160" y="1564"/>
                            </a:lnTo>
                            <a:lnTo>
                              <a:pt x="2263" y="1496"/>
                            </a:lnTo>
                            <a:lnTo>
                              <a:pt x="2362" y="1418"/>
                            </a:lnTo>
                            <a:lnTo>
                              <a:pt x="2457" y="1329"/>
                            </a:lnTo>
                            <a:lnTo>
                              <a:pt x="2547" y="1230"/>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18"/>
                    <p:cNvGrpSpPr>
                      <a:grpSpLocks/>
                    </p:cNvGrpSpPr>
                    <p:nvPr/>
                  </p:nvGrpSpPr>
                  <p:grpSpPr bwMode="auto">
                    <a:xfrm>
                      <a:off x="5256" y="-3790"/>
                      <a:ext cx="1796" cy="378"/>
                      <a:chOff x="5256" y="-3790"/>
                      <a:chExt cx="1796" cy="378"/>
                    </a:xfrm>
                  </p:grpSpPr>
                  <p:sp>
                    <p:nvSpPr>
                      <p:cNvPr id="1026" name="Freeform 19"/>
                      <p:cNvSpPr>
                        <a:spLocks/>
                      </p:cNvSpPr>
                      <p:nvPr/>
                    </p:nvSpPr>
                    <p:spPr bwMode="auto">
                      <a:xfrm>
                        <a:off x="5256" y="-3790"/>
                        <a:ext cx="1796" cy="378"/>
                      </a:xfrm>
                      <a:custGeom>
                        <a:avLst/>
                        <a:gdLst>
                          <a:gd name="T0" fmla="+- 0 7040 5256"/>
                          <a:gd name="T1" fmla="*/ T0 w 1796"/>
                          <a:gd name="T2" fmla="+- 0 -3790 -3790"/>
                          <a:gd name="T3" fmla="*/ -3790 h 378"/>
                          <a:gd name="T4" fmla="+- 0 5268 5256"/>
                          <a:gd name="T5" fmla="*/ T4 w 1796"/>
                          <a:gd name="T6" fmla="+- 0 -3790 -3790"/>
                          <a:gd name="T7" fmla="*/ -3790 h 378"/>
                          <a:gd name="T8" fmla="+- 0 5256 5256"/>
                          <a:gd name="T9" fmla="*/ T8 w 1796"/>
                          <a:gd name="T10" fmla="+- 0 -3778 -3790"/>
                          <a:gd name="T11" fmla="*/ -3778 h 378"/>
                          <a:gd name="T12" fmla="+- 0 5256 5256"/>
                          <a:gd name="T13" fmla="*/ T12 w 1796"/>
                          <a:gd name="T14" fmla="+- 0 -3425 -3790"/>
                          <a:gd name="T15" fmla="*/ -3425 h 378"/>
                          <a:gd name="T16" fmla="+- 0 5268 5256"/>
                          <a:gd name="T17" fmla="*/ T16 w 1796"/>
                          <a:gd name="T18" fmla="+- 0 -3413 -3790"/>
                          <a:gd name="T19" fmla="*/ -3413 h 378"/>
                          <a:gd name="T20" fmla="+- 0 7040 5256"/>
                          <a:gd name="T21" fmla="*/ T20 w 1796"/>
                          <a:gd name="T22" fmla="+- 0 -3413 -3790"/>
                          <a:gd name="T23" fmla="*/ -3413 h 378"/>
                          <a:gd name="T24" fmla="+- 0 7052 5256"/>
                          <a:gd name="T25" fmla="*/ T24 w 1796"/>
                          <a:gd name="T26" fmla="+- 0 -3425 -3790"/>
                          <a:gd name="T27" fmla="*/ -3425 h 378"/>
                          <a:gd name="T28" fmla="+- 0 7052 5256"/>
                          <a:gd name="T29" fmla="*/ T28 w 1796"/>
                          <a:gd name="T30" fmla="+- 0 -3778 -3790"/>
                          <a:gd name="T31" fmla="*/ -3778 h 378"/>
                          <a:gd name="T32" fmla="+- 0 7040 5256"/>
                          <a:gd name="T33" fmla="*/ T32 w 1796"/>
                          <a:gd name="T34" fmla="+- 0 -3790 -3790"/>
                          <a:gd name="T35" fmla="*/ -3790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378">
                            <a:moveTo>
                              <a:pt x="1784" y="0"/>
                            </a:moveTo>
                            <a:lnTo>
                              <a:pt x="12" y="0"/>
                            </a:lnTo>
                            <a:lnTo>
                              <a:pt x="0" y="12"/>
                            </a:lnTo>
                            <a:lnTo>
                              <a:pt x="0" y="365"/>
                            </a:lnTo>
                            <a:lnTo>
                              <a:pt x="12" y="377"/>
                            </a:lnTo>
                            <a:lnTo>
                              <a:pt x="1784" y="377"/>
                            </a:lnTo>
                            <a:lnTo>
                              <a:pt x="1796" y="365"/>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00"/>
                          </a:solidFill>
                        </a:endParaRPr>
                      </a:p>
                    </p:txBody>
                  </p:sp>
                </p:grpSp>
                <p:grpSp>
                  <p:nvGrpSpPr>
                    <p:cNvPr id="8" name="Group 20"/>
                    <p:cNvGrpSpPr>
                      <a:grpSpLocks/>
                    </p:cNvGrpSpPr>
                    <p:nvPr/>
                  </p:nvGrpSpPr>
                  <p:grpSpPr bwMode="auto">
                    <a:xfrm>
                      <a:off x="5257" y="-3792"/>
                      <a:ext cx="1797" cy="378"/>
                      <a:chOff x="5257" y="-3792"/>
                      <a:chExt cx="1797" cy="378"/>
                    </a:xfrm>
                  </p:grpSpPr>
                  <p:sp>
                    <p:nvSpPr>
                      <p:cNvPr id="1025" name="Freeform 21"/>
                      <p:cNvSpPr>
                        <a:spLocks/>
                      </p:cNvSpPr>
                      <p:nvPr/>
                    </p:nvSpPr>
                    <p:spPr bwMode="auto">
                      <a:xfrm>
                        <a:off x="5257" y="-3792"/>
                        <a:ext cx="1797" cy="378"/>
                      </a:xfrm>
                      <a:custGeom>
                        <a:avLst/>
                        <a:gdLst>
                          <a:gd name="T0" fmla="+- 0 5284 5257"/>
                          <a:gd name="T1" fmla="*/ T0 w 1797"/>
                          <a:gd name="T2" fmla="+- 0 -3792 -3792"/>
                          <a:gd name="T3" fmla="*/ -3792 h 378"/>
                          <a:gd name="T4" fmla="+- 0 7025 5257"/>
                          <a:gd name="T5" fmla="*/ T4 w 1797"/>
                          <a:gd name="T6" fmla="+- 0 -3792 -3792"/>
                          <a:gd name="T7" fmla="*/ -3792 h 378"/>
                          <a:gd name="T8" fmla="+- 0 7044 5257"/>
                          <a:gd name="T9" fmla="*/ T8 w 1797"/>
                          <a:gd name="T10" fmla="+- 0 -3783 -3792"/>
                          <a:gd name="T11" fmla="*/ -3783 h 378"/>
                          <a:gd name="T12" fmla="+- 0 7054 5257"/>
                          <a:gd name="T13" fmla="*/ T12 w 1797"/>
                          <a:gd name="T14" fmla="+- 0 -3764 -3792"/>
                          <a:gd name="T15" fmla="*/ -3764 h 378"/>
                          <a:gd name="T16" fmla="+- 0 7054 5257"/>
                          <a:gd name="T17" fmla="*/ T16 w 1797"/>
                          <a:gd name="T18" fmla="+- 0 -3440 -3792"/>
                          <a:gd name="T19" fmla="*/ -3440 h 378"/>
                          <a:gd name="T20" fmla="+- 0 7045 5257"/>
                          <a:gd name="T21" fmla="*/ T20 w 1797"/>
                          <a:gd name="T22" fmla="+- 0 -3421 -3792"/>
                          <a:gd name="T23" fmla="*/ -3421 h 378"/>
                          <a:gd name="T24" fmla="+- 0 7026 5257"/>
                          <a:gd name="T25" fmla="*/ T24 w 1797"/>
                          <a:gd name="T26" fmla="+- 0 -3415 -3792"/>
                          <a:gd name="T27" fmla="*/ -3415 h 378"/>
                          <a:gd name="T28" fmla="+- 0 5283 5257"/>
                          <a:gd name="T29" fmla="*/ T28 w 1797"/>
                          <a:gd name="T30" fmla="+- 0 -3415 -3792"/>
                          <a:gd name="T31" fmla="*/ -3415 h 378"/>
                          <a:gd name="T32" fmla="+- 0 5264 5257"/>
                          <a:gd name="T33" fmla="*/ T32 w 1797"/>
                          <a:gd name="T34" fmla="+- 0 -3420 -3792"/>
                          <a:gd name="T35" fmla="*/ -3420 h 378"/>
                          <a:gd name="T36" fmla="+- 0 5257 5257"/>
                          <a:gd name="T37" fmla="*/ T36 w 1797"/>
                          <a:gd name="T38" fmla="+- 0 -3438 -3792"/>
                          <a:gd name="T39" fmla="*/ -3438 h 378"/>
                          <a:gd name="T40" fmla="+- 0 5257 5257"/>
                          <a:gd name="T41" fmla="*/ T40 w 1797"/>
                          <a:gd name="T42" fmla="+- 0 -3763 -3792"/>
                          <a:gd name="T43" fmla="*/ -3763 h 378"/>
                          <a:gd name="T44" fmla="+- 0 5263 5257"/>
                          <a:gd name="T45" fmla="*/ T44 w 1797"/>
                          <a:gd name="T46" fmla="+- 0 -3782 -3792"/>
                          <a:gd name="T47" fmla="*/ -3782 h 378"/>
                          <a:gd name="T48" fmla="+- 0 5282 5257"/>
                          <a:gd name="T49" fmla="*/ T48 w 1797"/>
                          <a:gd name="T50" fmla="+- 0 -3792 -3792"/>
                          <a:gd name="T51" fmla="*/ -3792 h 378"/>
                          <a:gd name="T52" fmla="+- 0 5284 5257"/>
                          <a:gd name="T53" fmla="*/ T52 w 1797"/>
                          <a:gd name="T54" fmla="+- 0 -3792 -3792"/>
                          <a:gd name="T55" fmla="*/ -3792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797" h="378">
                            <a:moveTo>
                              <a:pt x="27" y="0"/>
                            </a:moveTo>
                            <a:lnTo>
                              <a:pt x="1768" y="0"/>
                            </a:lnTo>
                            <a:lnTo>
                              <a:pt x="1787" y="9"/>
                            </a:lnTo>
                            <a:lnTo>
                              <a:pt x="1797" y="28"/>
                            </a:lnTo>
                            <a:lnTo>
                              <a:pt x="1797" y="352"/>
                            </a:lnTo>
                            <a:lnTo>
                              <a:pt x="1788" y="371"/>
                            </a:lnTo>
                            <a:lnTo>
                              <a:pt x="1769" y="377"/>
                            </a:lnTo>
                            <a:lnTo>
                              <a:pt x="26" y="377"/>
                            </a:lnTo>
                            <a:lnTo>
                              <a:pt x="7" y="372"/>
                            </a:lnTo>
                            <a:lnTo>
                              <a:pt x="0" y="354"/>
                            </a:lnTo>
                            <a:lnTo>
                              <a:pt x="0" y="29"/>
                            </a:lnTo>
                            <a:lnTo>
                              <a:pt x="6" y="10"/>
                            </a:lnTo>
                            <a:lnTo>
                              <a:pt x="25" y="0"/>
                            </a:lnTo>
                            <a:lnTo>
                              <a:pt x="27"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a:off x="5243" y="-501"/>
                      <a:ext cx="1794" cy="270"/>
                      <a:chOff x="5243" y="-501"/>
                      <a:chExt cx="1794" cy="270"/>
                    </a:xfrm>
                  </p:grpSpPr>
                  <p:sp>
                    <p:nvSpPr>
                      <p:cNvPr id="1024" name="Freeform 23"/>
                      <p:cNvSpPr>
                        <a:spLocks/>
                      </p:cNvSpPr>
                      <p:nvPr/>
                    </p:nvSpPr>
                    <p:spPr bwMode="auto">
                      <a:xfrm>
                        <a:off x="5243" y="-501"/>
                        <a:ext cx="1794" cy="270"/>
                      </a:xfrm>
                      <a:custGeom>
                        <a:avLst/>
                        <a:gdLst>
                          <a:gd name="T0" fmla="+- 0 7069 5287"/>
                          <a:gd name="T1" fmla="*/ T0 w 1794"/>
                          <a:gd name="T2" fmla="+- 0 -580 -580"/>
                          <a:gd name="T3" fmla="*/ -580 h 270"/>
                          <a:gd name="T4" fmla="+- 0 5299 5287"/>
                          <a:gd name="T5" fmla="*/ T4 w 1794"/>
                          <a:gd name="T6" fmla="+- 0 -580 -580"/>
                          <a:gd name="T7" fmla="*/ -580 h 270"/>
                          <a:gd name="T8" fmla="+- 0 5287 5287"/>
                          <a:gd name="T9" fmla="*/ T8 w 1794"/>
                          <a:gd name="T10" fmla="+- 0 -568 -580"/>
                          <a:gd name="T11" fmla="*/ -568 h 270"/>
                          <a:gd name="T12" fmla="+- 0 5287 5287"/>
                          <a:gd name="T13" fmla="*/ T12 w 1794"/>
                          <a:gd name="T14" fmla="+- 0 -323 -580"/>
                          <a:gd name="T15" fmla="*/ -323 h 270"/>
                          <a:gd name="T16" fmla="+- 0 5299 5287"/>
                          <a:gd name="T17" fmla="*/ T16 w 1794"/>
                          <a:gd name="T18" fmla="+- 0 -310 -580"/>
                          <a:gd name="T19" fmla="*/ -310 h 270"/>
                          <a:gd name="T20" fmla="+- 0 7069 5287"/>
                          <a:gd name="T21" fmla="*/ T20 w 1794"/>
                          <a:gd name="T22" fmla="+- 0 -310 -580"/>
                          <a:gd name="T23" fmla="*/ -310 h 270"/>
                          <a:gd name="T24" fmla="+- 0 7081 5287"/>
                          <a:gd name="T25" fmla="*/ T24 w 1794"/>
                          <a:gd name="T26" fmla="+- 0 -323 -580"/>
                          <a:gd name="T27" fmla="*/ -323 h 270"/>
                          <a:gd name="T28" fmla="+- 0 7081 5287"/>
                          <a:gd name="T29" fmla="*/ T28 w 1794"/>
                          <a:gd name="T30" fmla="+- 0 -568 -580"/>
                          <a:gd name="T31" fmla="*/ -568 h 270"/>
                          <a:gd name="T32" fmla="+- 0 7069 5287"/>
                          <a:gd name="T33" fmla="*/ T32 w 1794"/>
                          <a:gd name="T34" fmla="+- 0 -580 -580"/>
                          <a:gd name="T35" fmla="*/ -580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4" h="270">
                            <a:moveTo>
                              <a:pt x="1782" y="0"/>
                            </a:moveTo>
                            <a:lnTo>
                              <a:pt x="12" y="0"/>
                            </a:lnTo>
                            <a:lnTo>
                              <a:pt x="0" y="12"/>
                            </a:lnTo>
                            <a:lnTo>
                              <a:pt x="0" y="257"/>
                            </a:lnTo>
                            <a:lnTo>
                              <a:pt x="12" y="270"/>
                            </a:lnTo>
                            <a:lnTo>
                              <a:pt x="1782" y="270"/>
                            </a:lnTo>
                            <a:lnTo>
                              <a:pt x="1794" y="257"/>
                            </a:lnTo>
                            <a:lnTo>
                              <a:pt x="1794" y="12"/>
                            </a:lnTo>
                            <a:lnTo>
                              <a:pt x="1782"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6"/>
                    <p:cNvGrpSpPr>
                      <a:grpSpLocks/>
                    </p:cNvGrpSpPr>
                    <p:nvPr/>
                  </p:nvGrpSpPr>
                  <p:grpSpPr bwMode="auto">
                    <a:xfrm>
                      <a:off x="5284" y="-2910"/>
                      <a:ext cx="1770" cy="373"/>
                      <a:chOff x="5284" y="-2910"/>
                      <a:chExt cx="1770" cy="373"/>
                    </a:xfrm>
                  </p:grpSpPr>
                  <p:sp>
                    <p:nvSpPr>
                      <p:cNvPr id="30" name="Freeform 27"/>
                      <p:cNvSpPr>
                        <a:spLocks/>
                      </p:cNvSpPr>
                      <p:nvPr/>
                    </p:nvSpPr>
                    <p:spPr bwMode="auto">
                      <a:xfrm>
                        <a:off x="5284" y="-2910"/>
                        <a:ext cx="1770" cy="373"/>
                      </a:xfrm>
                      <a:custGeom>
                        <a:avLst/>
                        <a:gdLst>
                          <a:gd name="T0" fmla="+- 0 6852 5494"/>
                          <a:gd name="T1" fmla="*/ T0 w 1370"/>
                          <a:gd name="T2" fmla="+- 0 -2910 -2910"/>
                          <a:gd name="T3" fmla="*/ -2910 h 303"/>
                          <a:gd name="T4" fmla="+- 0 5507 5494"/>
                          <a:gd name="T5" fmla="*/ T4 w 1370"/>
                          <a:gd name="T6" fmla="+- 0 -2910 -2910"/>
                          <a:gd name="T7" fmla="*/ -2910 h 303"/>
                          <a:gd name="T8" fmla="+- 0 5494 5494"/>
                          <a:gd name="T9" fmla="*/ T8 w 1370"/>
                          <a:gd name="T10" fmla="+- 0 -2898 -2910"/>
                          <a:gd name="T11" fmla="*/ -2898 h 303"/>
                          <a:gd name="T12" fmla="+- 0 5494 5494"/>
                          <a:gd name="T13" fmla="*/ T12 w 1370"/>
                          <a:gd name="T14" fmla="+- 0 -2619 -2910"/>
                          <a:gd name="T15" fmla="*/ -2619 h 303"/>
                          <a:gd name="T16" fmla="+- 0 5507 5494"/>
                          <a:gd name="T17" fmla="*/ T16 w 1370"/>
                          <a:gd name="T18" fmla="+- 0 -2606 -2910"/>
                          <a:gd name="T19" fmla="*/ -2606 h 303"/>
                          <a:gd name="T20" fmla="+- 0 6852 5494"/>
                          <a:gd name="T21" fmla="*/ T20 w 1370"/>
                          <a:gd name="T22" fmla="+- 0 -2606 -2910"/>
                          <a:gd name="T23" fmla="*/ -2606 h 303"/>
                          <a:gd name="T24" fmla="+- 0 6864 5494"/>
                          <a:gd name="T25" fmla="*/ T24 w 1370"/>
                          <a:gd name="T26" fmla="+- 0 -2619 -2910"/>
                          <a:gd name="T27" fmla="*/ -2619 h 303"/>
                          <a:gd name="T28" fmla="+- 0 6864 5494"/>
                          <a:gd name="T29" fmla="*/ T28 w 1370"/>
                          <a:gd name="T30" fmla="+- 0 -2898 -2910"/>
                          <a:gd name="T31" fmla="*/ -2898 h 303"/>
                          <a:gd name="T32" fmla="+- 0 6852 5494"/>
                          <a:gd name="T33" fmla="*/ T32 w 1370"/>
                          <a:gd name="T34" fmla="+- 0 -2910 -2910"/>
                          <a:gd name="T35" fmla="*/ -2910 h 3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0" h="303">
                            <a:moveTo>
                              <a:pt x="1358" y="0"/>
                            </a:moveTo>
                            <a:lnTo>
                              <a:pt x="13" y="0"/>
                            </a:lnTo>
                            <a:lnTo>
                              <a:pt x="0" y="12"/>
                            </a:lnTo>
                            <a:lnTo>
                              <a:pt x="0" y="291"/>
                            </a:lnTo>
                            <a:lnTo>
                              <a:pt x="13" y="304"/>
                            </a:lnTo>
                            <a:lnTo>
                              <a:pt x="1358" y="304"/>
                            </a:lnTo>
                            <a:lnTo>
                              <a:pt x="1370" y="291"/>
                            </a:lnTo>
                            <a:lnTo>
                              <a:pt x="1370" y="12"/>
                            </a:lnTo>
                            <a:lnTo>
                              <a:pt x="1358"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30"/>
                    <p:cNvGrpSpPr>
                      <a:grpSpLocks/>
                    </p:cNvGrpSpPr>
                    <p:nvPr/>
                  </p:nvGrpSpPr>
                  <p:grpSpPr bwMode="auto">
                    <a:xfrm>
                      <a:off x="4999" y="-2409"/>
                      <a:ext cx="2252" cy="630"/>
                      <a:chOff x="4999" y="-2409"/>
                      <a:chExt cx="2252" cy="630"/>
                    </a:xfrm>
                  </p:grpSpPr>
                  <p:sp>
                    <p:nvSpPr>
                      <p:cNvPr id="28" name="Freeform 31"/>
                      <p:cNvSpPr>
                        <a:spLocks/>
                      </p:cNvSpPr>
                      <p:nvPr/>
                    </p:nvSpPr>
                    <p:spPr bwMode="auto">
                      <a:xfrm>
                        <a:off x="4999" y="-2409"/>
                        <a:ext cx="2252" cy="630"/>
                      </a:xfrm>
                      <a:custGeom>
                        <a:avLst/>
                        <a:gdLst>
                          <a:gd name="T0" fmla="+- 0 6835 5500"/>
                          <a:gd name="T1" fmla="*/ T0 w 1347"/>
                          <a:gd name="T2" fmla="+- 0 -2490 -2490"/>
                          <a:gd name="T3" fmla="*/ -2490 h 725"/>
                          <a:gd name="T4" fmla="+- 0 5512 5500"/>
                          <a:gd name="T5" fmla="*/ T4 w 1347"/>
                          <a:gd name="T6" fmla="+- 0 -2490 -2490"/>
                          <a:gd name="T7" fmla="*/ -2490 h 725"/>
                          <a:gd name="T8" fmla="+- 0 5500 5500"/>
                          <a:gd name="T9" fmla="*/ T8 w 1347"/>
                          <a:gd name="T10" fmla="+- 0 -2478 -2490"/>
                          <a:gd name="T11" fmla="*/ -2478 h 725"/>
                          <a:gd name="T12" fmla="+- 0 5500 5500"/>
                          <a:gd name="T13" fmla="*/ T12 w 1347"/>
                          <a:gd name="T14" fmla="+- 0 -1777 -2490"/>
                          <a:gd name="T15" fmla="*/ -1777 h 725"/>
                          <a:gd name="T16" fmla="+- 0 5512 5500"/>
                          <a:gd name="T17" fmla="*/ T16 w 1347"/>
                          <a:gd name="T18" fmla="+- 0 -1765 -2490"/>
                          <a:gd name="T19" fmla="*/ -1765 h 725"/>
                          <a:gd name="T20" fmla="+- 0 6835 5500"/>
                          <a:gd name="T21" fmla="*/ T20 w 1347"/>
                          <a:gd name="T22" fmla="+- 0 -1765 -2490"/>
                          <a:gd name="T23" fmla="*/ -1765 h 725"/>
                          <a:gd name="T24" fmla="+- 0 6847 5500"/>
                          <a:gd name="T25" fmla="*/ T24 w 1347"/>
                          <a:gd name="T26" fmla="+- 0 -1777 -2490"/>
                          <a:gd name="T27" fmla="*/ -1777 h 725"/>
                          <a:gd name="T28" fmla="+- 0 6847 5500"/>
                          <a:gd name="T29" fmla="*/ T28 w 1347"/>
                          <a:gd name="T30" fmla="+- 0 -2478 -2490"/>
                          <a:gd name="T31" fmla="*/ -2478 h 725"/>
                          <a:gd name="T32" fmla="+- 0 6835 5500"/>
                          <a:gd name="T33" fmla="*/ T32 w 1347"/>
                          <a:gd name="T34" fmla="+- 0 -2490 -2490"/>
                          <a:gd name="T35" fmla="*/ -2490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47" h="725">
                            <a:moveTo>
                              <a:pt x="1335" y="0"/>
                            </a:moveTo>
                            <a:lnTo>
                              <a:pt x="12" y="0"/>
                            </a:lnTo>
                            <a:lnTo>
                              <a:pt x="0" y="12"/>
                            </a:lnTo>
                            <a:lnTo>
                              <a:pt x="0" y="713"/>
                            </a:lnTo>
                            <a:lnTo>
                              <a:pt x="12" y="725"/>
                            </a:lnTo>
                            <a:lnTo>
                              <a:pt x="1335" y="725"/>
                            </a:lnTo>
                            <a:lnTo>
                              <a:pt x="1347" y="713"/>
                            </a:lnTo>
                            <a:lnTo>
                              <a:pt x="1347" y="12"/>
                            </a:lnTo>
                            <a:lnTo>
                              <a:pt x="1335"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grpSp>
                <p:grpSp>
                  <p:nvGrpSpPr>
                    <p:cNvPr id="15" name="Group 34"/>
                    <p:cNvGrpSpPr>
                      <a:grpSpLocks/>
                    </p:cNvGrpSpPr>
                    <p:nvPr/>
                  </p:nvGrpSpPr>
                  <p:grpSpPr bwMode="auto">
                    <a:xfrm>
                      <a:off x="5120" y="-1582"/>
                      <a:ext cx="2098" cy="378"/>
                      <a:chOff x="5120" y="-1582"/>
                      <a:chExt cx="2098" cy="378"/>
                    </a:xfrm>
                  </p:grpSpPr>
                  <p:sp>
                    <p:nvSpPr>
                      <p:cNvPr id="26" name="Freeform 35"/>
                      <p:cNvSpPr>
                        <a:spLocks/>
                      </p:cNvSpPr>
                      <p:nvPr/>
                    </p:nvSpPr>
                    <p:spPr bwMode="auto">
                      <a:xfrm>
                        <a:off x="5120" y="-1582"/>
                        <a:ext cx="2098" cy="378"/>
                      </a:xfrm>
                      <a:custGeom>
                        <a:avLst/>
                        <a:gdLst>
                          <a:gd name="T0" fmla="+- 0 6807 5500"/>
                          <a:gd name="T1" fmla="*/ T0 w 1319"/>
                          <a:gd name="T2" fmla="+- 0 -1648 -1648"/>
                          <a:gd name="T3" fmla="*/ -1648 h 378"/>
                          <a:gd name="T4" fmla="+- 0 5512 5500"/>
                          <a:gd name="T5" fmla="*/ T4 w 1319"/>
                          <a:gd name="T6" fmla="+- 0 -1648 -1648"/>
                          <a:gd name="T7" fmla="*/ -1648 h 378"/>
                          <a:gd name="T8" fmla="+- 0 5500 5500"/>
                          <a:gd name="T9" fmla="*/ T8 w 1319"/>
                          <a:gd name="T10" fmla="+- 0 -1636 -1648"/>
                          <a:gd name="T11" fmla="*/ -1636 h 378"/>
                          <a:gd name="T12" fmla="+- 0 5500 5500"/>
                          <a:gd name="T13" fmla="*/ T12 w 1319"/>
                          <a:gd name="T14" fmla="+- 0 -1283 -1648"/>
                          <a:gd name="T15" fmla="*/ -1283 h 378"/>
                          <a:gd name="T16" fmla="+- 0 5512 5500"/>
                          <a:gd name="T17" fmla="*/ T16 w 1319"/>
                          <a:gd name="T18" fmla="+- 0 -1271 -1648"/>
                          <a:gd name="T19" fmla="*/ -1271 h 378"/>
                          <a:gd name="T20" fmla="+- 0 6807 5500"/>
                          <a:gd name="T21" fmla="*/ T20 w 1319"/>
                          <a:gd name="T22" fmla="+- 0 -1271 -1648"/>
                          <a:gd name="T23" fmla="*/ -1271 h 378"/>
                          <a:gd name="T24" fmla="+- 0 6819 5500"/>
                          <a:gd name="T25" fmla="*/ T24 w 1319"/>
                          <a:gd name="T26" fmla="+- 0 -1283 -1648"/>
                          <a:gd name="T27" fmla="*/ -1283 h 378"/>
                          <a:gd name="T28" fmla="+- 0 6819 5500"/>
                          <a:gd name="T29" fmla="*/ T28 w 1319"/>
                          <a:gd name="T30" fmla="+- 0 -1636 -1648"/>
                          <a:gd name="T31" fmla="*/ -1636 h 378"/>
                          <a:gd name="T32" fmla="+- 0 6807 5500"/>
                          <a:gd name="T33" fmla="*/ T32 w 1319"/>
                          <a:gd name="T34" fmla="+- 0 -1648 -1648"/>
                          <a:gd name="T35" fmla="*/ -1648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19" h="378">
                            <a:moveTo>
                              <a:pt x="1307" y="0"/>
                            </a:moveTo>
                            <a:lnTo>
                              <a:pt x="12" y="0"/>
                            </a:lnTo>
                            <a:lnTo>
                              <a:pt x="0" y="12"/>
                            </a:lnTo>
                            <a:lnTo>
                              <a:pt x="0" y="365"/>
                            </a:lnTo>
                            <a:lnTo>
                              <a:pt x="12" y="377"/>
                            </a:lnTo>
                            <a:lnTo>
                              <a:pt x="1307" y="377"/>
                            </a:lnTo>
                            <a:lnTo>
                              <a:pt x="1319" y="365"/>
                            </a:lnTo>
                            <a:lnTo>
                              <a:pt x="1319" y="12"/>
                            </a:lnTo>
                            <a:lnTo>
                              <a:pt x="1307"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38"/>
                    <p:cNvGrpSpPr>
                      <a:grpSpLocks/>
                    </p:cNvGrpSpPr>
                    <p:nvPr/>
                  </p:nvGrpSpPr>
                  <p:grpSpPr bwMode="auto">
                    <a:xfrm>
                      <a:off x="5262" y="-3296"/>
                      <a:ext cx="1796" cy="270"/>
                      <a:chOff x="5262" y="-3296"/>
                      <a:chExt cx="1796" cy="270"/>
                    </a:xfrm>
                  </p:grpSpPr>
                  <p:sp>
                    <p:nvSpPr>
                      <p:cNvPr id="24" name="Freeform 39"/>
                      <p:cNvSpPr>
                        <a:spLocks/>
                      </p:cNvSpPr>
                      <p:nvPr/>
                    </p:nvSpPr>
                    <p:spPr bwMode="auto">
                      <a:xfrm>
                        <a:off x="5262" y="-3296"/>
                        <a:ext cx="1796" cy="270"/>
                      </a:xfrm>
                      <a:custGeom>
                        <a:avLst/>
                        <a:gdLst>
                          <a:gd name="T0" fmla="+- 0 7046 5262"/>
                          <a:gd name="T1" fmla="*/ T0 w 1796"/>
                          <a:gd name="T2" fmla="+- 0 -3296 -3296"/>
                          <a:gd name="T3" fmla="*/ -3296 h 270"/>
                          <a:gd name="T4" fmla="+- 0 5274 5262"/>
                          <a:gd name="T5" fmla="*/ T4 w 1796"/>
                          <a:gd name="T6" fmla="+- 0 -3296 -3296"/>
                          <a:gd name="T7" fmla="*/ -3296 h 270"/>
                          <a:gd name="T8" fmla="+- 0 5262 5262"/>
                          <a:gd name="T9" fmla="*/ T8 w 1796"/>
                          <a:gd name="T10" fmla="+- 0 -3284 -3296"/>
                          <a:gd name="T11" fmla="*/ -3284 h 270"/>
                          <a:gd name="T12" fmla="+- 0 5262 5262"/>
                          <a:gd name="T13" fmla="*/ T12 w 1796"/>
                          <a:gd name="T14" fmla="+- 0 -3038 -3296"/>
                          <a:gd name="T15" fmla="*/ -3038 h 270"/>
                          <a:gd name="T16" fmla="+- 0 5274 5262"/>
                          <a:gd name="T17" fmla="*/ T16 w 1796"/>
                          <a:gd name="T18" fmla="+- 0 -3026 -3296"/>
                          <a:gd name="T19" fmla="*/ -3026 h 270"/>
                          <a:gd name="T20" fmla="+- 0 7046 5262"/>
                          <a:gd name="T21" fmla="*/ T20 w 1796"/>
                          <a:gd name="T22" fmla="+- 0 -3026 -3296"/>
                          <a:gd name="T23" fmla="*/ -3026 h 270"/>
                          <a:gd name="T24" fmla="+- 0 7058 5262"/>
                          <a:gd name="T25" fmla="*/ T24 w 1796"/>
                          <a:gd name="T26" fmla="+- 0 -3038 -3296"/>
                          <a:gd name="T27" fmla="*/ -3038 h 270"/>
                          <a:gd name="T28" fmla="+- 0 7058 5262"/>
                          <a:gd name="T29" fmla="*/ T28 w 1796"/>
                          <a:gd name="T30" fmla="+- 0 -3284 -3296"/>
                          <a:gd name="T31" fmla="*/ -3284 h 270"/>
                          <a:gd name="T32" fmla="+- 0 7046 5262"/>
                          <a:gd name="T33" fmla="*/ T32 w 1796"/>
                          <a:gd name="T34" fmla="+- 0 -3296 -3296"/>
                          <a:gd name="T35"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270">
                            <a:moveTo>
                              <a:pt x="1784" y="0"/>
                            </a:moveTo>
                            <a:lnTo>
                              <a:pt x="12" y="0"/>
                            </a:lnTo>
                            <a:lnTo>
                              <a:pt x="0" y="12"/>
                            </a:lnTo>
                            <a:lnTo>
                              <a:pt x="0" y="258"/>
                            </a:lnTo>
                            <a:lnTo>
                              <a:pt x="12" y="270"/>
                            </a:lnTo>
                            <a:lnTo>
                              <a:pt x="1784" y="270"/>
                            </a:lnTo>
                            <a:lnTo>
                              <a:pt x="1796" y="258"/>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40"/>
                    <p:cNvGrpSpPr>
                      <a:grpSpLocks/>
                    </p:cNvGrpSpPr>
                    <p:nvPr/>
                  </p:nvGrpSpPr>
                  <p:grpSpPr bwMode="auto">
                    <a:xfrm>
                      <a:off x="5262" y="-3296"/>
                      <a:ext cx="1798" cy="270"/>
                      <a:chOff x="5262" y="-3296"/>
                      <a:chExt cx="1798" cy="270"/>
                    </a:xfrm>
                  </p:grpSpPr>
                  <p:sp>
                    <p:nvSpPr>
                      <p:cNvPr id="23" name="Freeform 41"/>
                      <p:cNvSpPr>
                        <a:spLocks/>
                      </p:cNvSpPr>
                      <p:nvPr/>
                    </p:nvSpPr>
                    <p:spPr bwMode="auto">
                      <a:xfrm>
                        <a:off x="5262" y="-3296"/>
                        <a:ext cx="1798" cy="270"/>
                      </a:xfrm>
                      <a:custGeom>
                        <a:avLst/>
                        <a:gdLst>
                          <a:gd name="T0" fmla="+- 0 5290 5262"/>
                          <a:gd name="T1" fmla="*/ T0 w 1798"/>
                          <a:gd name="T2" fmla="+- 0 -3296 -3296"/>
                          <a:gd name="T3" fmla="*/ -3296 h 270"/>
                          <a:gd name="T4" fmla="+- 0 7031 5262"/>
                          <a:gd name="T5" fmla="*/ T4 w 1798"/>
                          <a:gd name="T6" fmla="+- 0 -3296 -3296"/>
                          <a:gd name="T7" fmla="*/ -3296 h 270"/>
                          <a:gd name="T8" fmla="+- 0 7046 5262"/>
                          <a:gd name="T9" fmla="*/ T8 w 1798"/>
                          <a:gd name="T10" fmla="+- 0 -3296 -3296"/>
                          <a:gd name="T11" fmla="*/ -3296 h 270"/>
                          <a:gd name="T12" fmla="+- 0 7058 5262"/>
                          <a:gd name="T13" fmla="*/ T12 w 1798"/>
                          <a:gd name="T14" fmla="+- 0 -3284 -3296"/>
                          <a:gd name="T15" fmla="*/ -3284 h 270"/>
                          <a:gd name="T16" fmla="+- 0 7059 5262"/>
                          <a:gd name="T17" fmla="*/ T16 w 1798"/>
                          <a:gd name="T18" fmla="+- 0 -3269 -3296"/>
                          <a:gd name="T19" fmla="*/ -3269 h 270"/>
                          <a:gd name="T20" fmla="+- 0 7059 5262"/>
                          <a:gd name="T21" fmla="*/ T20 w 1798"/>
                          <a:gd name="T22" fmla="+- 0 -3053 -3296"/>
                          <a:gd name="T23" fmla="*/ -3053 h 270"/>
                          <a:gd name="T24" fmla="+- 0 7058 5262"/>
                          <a:gd name="T25" fmla="*/ T24 w 1798"/>
                          <a:gd name="T26" fmla="+- 0 -3038 -3296"/>
                          <a:gd name="T27" fmla="*/ -3038 h 270"/>
                          <a:gd name="T28" fmla="+- 0 7046 5262"/>
                          <a:gd name="T29" fmla="*/ T28 w 1798"/>
                          <a:gd name="T30" fmla="+- 0 -3026 -3296"/>
                          <a:gd name="T31" fmla="*/ -3026 h 270"/>
                          <a:gd name="T32" fmla="+- 0 7031 5262"/>
                          <a:gd name="T33" fmla="*/ T32 w 1798"/>
                          <a:gd name="T34" fmla="+- 0 -3026 -3296"/>
                          <a:gd name="T35" fmla="*/ -3026 h 270"/>
                          <a:gd name="T36" fmla="+- 0 5289 5262"/>
                          <a:gd name="T37" fmla="*/ T36 w 1798"/>
                          <a:gd name="T38" fmla="+- 0 -3026 -3296"/>
                          <a:gd name="T39" fmla="*/ -3026 h 270"/>
                          <a:gd name="T40" fmla="+- 0 5274 5262"/>
                          <a:gd name="T41" fmla="*/ T40 w 1798"/>
                          <a:gd name="T42" fmla="+- 0 -3026 -3296"/>
                          <a:gd name="T43" fmla="*/ -3026 h 270"/>
                          <a:gd name="T44" fmla="+- 0 5262 5262"/>
                          <a:gd name="T45" fmla="*/ T44 w 1798"/>
                          <a:gd name="T46" fmla="+- 0 -3038 -3296"/>
                          <a:gd name="T47" fmla="*/ -3038 h 270"/>
                          <a:gd name="T48" fmla="+- 0 5263 5262"/>
                          <a:gd name="T49" fmla="*/ T48 w 1798"/>
                          <a:gd name="T50" fmla="+- 0 -3053 -3296"/>
                          <a:gd name="T51" fmla="*/ -3053 h 270"/>
                          <a:gd name="T52" fmla="+- 0 5263 5262"/>
                          <a:gd name="T53" fmla="*/ T52 w 1798"/>
                          <a:gd name="T54" fmla="+- 0 -3269 -3296"/>
                          <a:gd name="T55" fmla="*/ -3269 h 270"/>
                          <a:gd name="T56" fmla="+- 0 5262 5262"/>
                          <a:gd name="T57" fmla="*/ T56 w 1798"/>
                          <a:gd name="T58" fmla="+- 0 -3284 -3296"/>
                          <a:gd name="T59" fmla="*/ -3284 h 270"/>
                          <a:gd name="T60" fmla="+- 0 5274 5262"/>
                          <a:gd name="T61" fmla="*/ T60 w 1798"/>
                          <a:gd name="T62" fmla="+- 0 -3296 -3296"/>
                          <a:gd name="T63" fmla="*/ -3296 h 270"/>
                          <a:gd name="T64" fmla="+- 0 5290 5262"/>
                          <a:gd name="T65" fmla="*/ T64 w 1798"/>
                          <a:gd name="T66" fmla="+- 0 -3296 -3296"/>
                          <a:gd name="T67"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798" h="270">
                            <a:moveTo>
                              <a:pt x="28" y="0"/>
                            </a:moveTo>
                            <a:lnTo>
                              <a:pt x="1769" y="0"/>
                            </a:lnTo>
                            <a:lnTo>
                              <a:pt x="1784" y="0"/>
                            </a:lnTo>
                            <a:lnTo>
                              <a:pt x="1796" y="12"/>
                            </a:lnTo>
                            <a:lnTo>
                              <a:pt x="1797" y="27"/>
                            </a:lnTo>
                            <a:lnTo>
                              <a:pt x="1797" y="243"/>
                            </a:lnTo>
                            <a:lnTo>
                              <a:pt x="1796" y="258"/>
                            </a:lnTo>
                            <a:lnTo>
                              <a:pt x="1784" y="270"/>
                            </a:lnTo>
                            <a:lnTo>
                              <a:pt x="1769" y="270"/>
                            </a:lnTo>
                            <a:lnTo>
                              <a:pt x="27" y="270"/>
                            </a:lnTo>
                            <a:lnTo>
                              <a:pt x="12" y="270"/>
                            </a:lnTo>
                            <a:lnTo>
                              <a:pt x="0" y="258"/>
                            </a:lnTo>
                            <a:lnTo>
                              <a:pt x="1" y="243"/>
                            </a:lnTo>
                            <a:lnTo>
                              <a:pt x="1" y="27"/>
                            </a:lnTo>
                            <a:lnTo>
                              <a:pt x="0" y="12"/>
                            </a:lnTo>
                            <a:lnTo>
                              <a:pt x="12" y="0"/>
                            </a:lnTo>
                            <a:lnTo>
                              <a:pt x="28"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42"/>
                    <p:cNvGrpSpPr>
                      <a:grpSpLocks/>
                    </p:cNvGrpSpPr>
                    <p:nvPr/>
                  </p:nvGrpSpPr>
                  <p:grpSpPr bwMode="auto">
                    <a:xfrm>
                      <a:off x="4765" y="-1019"/>
                      <a:ext cx="2807" cy="348"/>
                      <a:chOff x="4765" y="-1019"/>
                      <a:chExt cx="2807" cy="348"/>
                    </a:xfrm>
                  </p:grpSpPr>
                  <p:sp>
                    <p:nvSpPr>
                      <p:cNvPr id="22" name="Freeform 43"/>
                      <p:cNvSpPr>
                        <a:spLocks/>
                      </p:cNvSpPr>
                      <p:nvPr/>
                    </p:nvSpPr>
                    <p:spPr bwMode="auto">
                      <a:xfrm>
                        <a:off x="4765" y="-1019"/>
                        <a:ext cx="2807" cy="348"/>
                      </a:xfrm>
                      <a:custGeom>
                        <a:avLst/>
                        <a:gdLst>
                          <a:gd name="T0" fmla="+- 0 7071 5287"/>
                          <a:gd name="T1" fmla="*/ T0 w 1796"/>
                          <a:gd name="T2" fmla="+- 0 -1154 -1154"/>
                          <a:gd name="T3" fmla="*/ -1154 h 458"/>
                          <a:gd name="T4" fmla="+- 0 5299 5287"/>
                          <a:gd name="T5" fmla="*/ T4 w 1796"/>
                          <a:gd name="T6" fmla="+- 0 -1154 -1154"/>
                          <a:gd name="T7" fmla="*/ -1154 h 458"/>
                          <a:gd name="T8" fmla="+- 0 5287 5287"/>
                          <a:gd name="T9" fmla="*/ T8 w 1796"/>
                          <a:gd name="T10" fmla="+- 0 -1142 -1154"/>
                          <a:gd name="T11" fmla="*/ -1142 h 458"/>
                          <a:gd name="T12" fmla="+- 0 5287 5287"/>
                          <a:gd name="T13" fmla="*/ T12 w 1796"/>
                          <a:gd name="T14" fmla="+- 0 -709 -1154"/>
                          <a:gd name="T15" fmla="*/ -709 h 458"/>
                          <a:gd name="T16" fmla="+- 0 5299 5287"/>
                          <a:gd name="T17" fmla="*/ T16 w 1796"/>
                          <a:gd name="T18" fmla="+- 0 -697 -1154"/>
                          <a:gd name="T19" fmla="*/ -697 h 458"/>
                          <a:gd name="T20" fmla="+- 0 7071 5287"/>
                          <a:gd name="T21" fmla="*/ T20 w 1796"/>
                          <a:gd name="T22" fmla="+- 0 -697 -1154"/>
                          <a:gd name="T23" fmla="*/ -697 h 458"/>
                          <a:gd name="T24" fmla="+- 0 7083 5287"/>
                          <a:gd name="T25" fmla="*/ T24 w 1796"/>
                          <a:gd name="T26" fmla="+- 0 -709 -1154"/>
                          <a:gd name="T27" fmla="*/ -709 h 458"/>
                          <a:gd name="T28" fmla="+- 0 7083 5287"/>
                          <a:gd name="T29" fmla="*/ T28 w 1796"/>
                          <a:gd name="T30" fmla="+- 0 -1142 -1154"/>
                          <a:gd name="T31" fmla="*/ -1142 h 458"/>
                          <a:gd name="T32" fmla="+- 0 7071 5287"/>
                          <a:gd name="T33" fmla="*/ T32 w 1796"/>
                          <a:gd name="T34" fmla="+- 0 -1154 -1154"/>
                          <a:gd name="T35" fmla="*/ -1154 h 4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458">
                            <a:moveTo>
                              <a:pt x="1784" y="0"/>
                            </a:moveTo>
                            <a:lnTo>
                              <a:pt x="12" y="0"/>
                            </a:lnTo>
                            <a:lnTo>
                              <a:pt x="0" y="12"/>
                            </a:lnTo>
                            <a:lnTo>
                              <a:pt x="0" y="445"/>
                            </a:lnTo>
                            <a:lnTo>
                              <a:pt x="12" y="457"/>
                            </a:lnTo>
                            <a:lnTo>
                              <a:pt x="1784" y="457"/>
                            </a:lnTo>
                            <a:lnTo>
                              <a:pt x="1796" y="445"/>
                            </a:lnTo>
                            <a:lnTo>
                              <a:pt x="1796" y="12"/>
                            </a:lnTo>
                            <a:lnTo>
                              <a:pt x="1784"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5" name="Rectangle 64"/>
                  <p:cNvSpPr/>
                  <p:nvPr/>
                </p:nvSpPr>
                <p:spPr>
                  <a:xfrm>
                    <a:off x="1858334" y="1382206"/>
                    <a:ext cx="3102562" cy="318312"/>
                  </a:xfrm>
                  <a:prstGeom prst="rect">
                    <a:avLst/>
                  </a:prstGeom>
                </p:spPr>
                <p:txBody>
                  <a:bodyPr wrap="square">
                    <a:spAutoFit/>
                  </a:bodyPr>
                  <a:lstStyle/>
                  <a:p>
                    <a:pPr algn="ctr"/>
                    <a:r>
                      <a:rPr lang="en-US" sz="2000" b="1" dirty="0"/>
                      <a:t>HPC ABDS SYSTEM (Middleware)</a:t>
                    </a:r>
                  </a:p>
                </p:txBody>
              </p:sp>
            </p:grpSp>
            <p:sp>
              <p:nvSpPr>
                <p:cNvPr id="67" name="Rectangle 66"/>
                <p:cNvSpPr/>
                <p:nvPr/>
              </p:nvSpPr>
              <p:spPr>
                <a:xfrm>
                  <a:off x="4018108" y="1835259"/>
                  <a:ext cx="1961031" cy="318312"/>
                </a:xfrm>
                <a:prstGeom prst="rect">
                  <a:avLst/>
                </a:prstGeom>
              </p:spPr>
              <p:txBody>
                <a:bodyPr wrap="none">
                  <a:spAutoFit/>
                </a:bodyPr>
                <a:lstStyle/>
                <a:p>
                  <a:pPr algn="ctr"/>
                  <a:r>
                    <a:rPr lang="en-US" sz="2000" dirty="0" smtClean="0"/>
                    <a:t>150 Software </a:t>
                  </a:r>
                  <a:r>
                    <a:rPr lang="en-US" sz="2000" dirty="0"/>
                    <a:t>Projects</a:t>
                  </a:r>
                </a:p>
              </p:txBody>
            </p:sp>
          </p:grpSp>
          <p:sp>
            <p:nvSpPr>
              <p:cNvPr id="69" name="Rectangle 68"/>
              <p:cNvSpPr/>
              <p:nvPr/>
            </p:nvSpPr>
            <p:spPr>
              <a:xfrm>
                <a:off x="3445796" y="2384302"/>
                <a:ext cx="3156257" cy="563166"/>
              </a:xfrm>
              <a:prstGeom prst="rect">
                <a:avLst/>
              </a:prstGeom>
              <a:noFill/>
            </p:spPr>
            <p:txBody>
              <a:bodyPr wrap="square">
                <a:spAutoFit/>
              </a:bodyPr>
              <a:lstStyle/>
              <a:p>
                <a:pPr algn="ctr"/>
                <a:r>
                  <a:rPr lang="en-US" sz="2000" dirty="0"/>
                  <a:t>System </a:t>
                </a:r>
                <a:r>
                  <a:rPr lang="en-US" sz="2000" dirty="0" smtClean="0"/>
                  <a:t>Abstraction/Standards</a:t>
                </a:r>
                <a:endParaRPr lang="en-US" sz="2000" dirty="0"/>
              </a:p>
              <a:p>
                <a:pPr algn="ctr"/>
                <a:r>
                  <a:rPr lang="en-US" sz="2000" dirty="0" smtClean="0"/>
                  <a:t>Data </a:t>
                </a:r>
                <a:r>
                  <a:rPr lang="en-US" sz="2000" dirty="0"/>
                  <a:t>Format </a:t>
                </a:r>
                <a:r>
                  <a:rPr lang="en-US" sz="2000" dirty="0" smtClean="0"/>
                  <a:t>and  </a:t>
                </a:r>
                <a:r>
                  <a:rPr lang="en-US" sz="2000" dirty="0"/>
                  <a:t>Storage</a:t>
                </a:r>
              </a:p>
            </p:txBody>
          </p:sp>
        </p:grpSp>
        <p:sp>
          <p:nvSpPr>
            <p:cNvPr id="70" name="Rectangle 69"/>
            <p:cNvSpPr/>
            <p:nvPr/>
          </p:nvSpPr>
          <p:spPr>
            <a:xfrm>
              <a:off x="3002192" y="3109618"/>
              <a:ext cx="3944025" cy="954934"/>
            </a:xfrm>
            <a:prstGeom prst="rect">
              <a:avLst/>
            </a:prstGeom>
          </p:spPr>
          <p:txBody>
            <a:bodyPr wrap="square">
              <a:spAutoFit/>
            </a:bodyPr>
            <a:lstStyle/>
            <a:p>
              <a:r>
                <a:rPr lang="en-US" b="1" dirty="0" smtClean="0"/>
                <a:t>HPC  </a:t>
              </a:r>
              <a:r>
                <a:rPr lang="en-US" b="1" dirty="0"/>
                <a:t>Yarn  for  Resource  management</a:t>
              </a:r>
            </a:p>
            <a:p>
              <a:r>
                <a:rPr lang="en-US" b="1" dirty="0" smtClean="0"/>
                <a:t>Horizontally </a:t>
              </a:r>
              <a:r>
                <a:rPr lang="en-US" b="1" dirty="0"/>
                <a:t>scalable parallel </a:t>
              </a:r>
              <a:r>
                <a:rPr lang="en-US" b="1" dirty="0" smtClean="0"/>
                <a:t>programming </a:t>
              </a:r>
              <a:r>
                <a:rPr lang="en-US" b="1" dirty="0"/>
                <a:t>model</a:t>
              </a:r>
            </a:p>
            <a:p>
              <a:r>
                <a:rPr lang="en-US" b="1" dirty="0" smtClean="0"/>
                <a:t>Collective </a:t>
              </a:r>
              <a:r>
                <a:rPr lang="en-US" b="1" dirty="0"/>
                <a:t>and Point to Point </a:t>
              </a:r>
              <a:r>
                <a:rPr lang="en-US" b="1" dirty="0" smtClean="0"/>
                <a:t>Communication</a:t>
              </a:r>
              <a:endParaRPr lang="en-US" b="1" dirty="0"/>
            </a:p>
            <a:p>
              <a:r>
                <a:rPr lang="en-US" b="1" dirty="0" smtClean="0"/>
                <a:t>Support </a:t>
              </a:r>
              <a:r>
                <a:rPr lang="en-US" b="1" dirty="0"/>
                <a:t>for </a:t>
              </a:r>
              <a:r>
                <a:rPr lang="en-US" b="1" dirty="0" smtClean="0"/>
                <a:t>iteration </a:t>
              </a:r>
              <a:r>
                <a:rPr lang="en-US" b="1" dirty="0"/>
                <a:t>(</a:t>
              </a:r>
              <a:r>
                <a:rPr lang="en-US" b="1" dirty="0" smtClean="0"/>
                <a:t>in memory </a:t>
              </a:r>
              <a:r>
                <a:rPr lang="en-US" b="1" dirty="0"/>
                <a:t>processing)</a:t>
              </a:r>
            </a:p>
          </p:txBody>
        </p:sp>
        <p:sp>
          <p:nvSpPr>
            <p:cNvPr id="72" name="Rectangle 71"/>
            <p:cNvSpPr/>
            <p:nvPr/>
          </p:nvSpPr>
          <p:spPr>
            <a:xfrm>
              <a:off x="3297065" y="4355360"/>
              <a:ext cx="3476052" cy="538680"/>
            </a:xfrm>
            <a:prstGeom prst="rect">
              <a:avLst/>
            </a:prstGeom>
          </p:spPr>
          <p:txBody>
            <a:bodyPr wrap="square">
              <a:spAutoFit/>
            </a:bodyPr>
            <a:lstStyle/>
            <a:p>
              <a:r>
                <a:rPr lang="en-US" sz="2000" dirty="0" smtClean="0"/>
                <a:t>Application  Abstractions/Standards</a:t>
              </a:r>
              <a:endParaRPr lang="en-US" sz="2000" dirty="0"/>
            </a:p>
            <a:p>
              <a:r>
                <a:rPr lang="en-US" dirty="0"/>
                <a:t>Graphs, Networks, Images, </a:t>
              </a:r>
              <a:r>
                <a:rPr lang="en-US" dirty="0" smtClean="0"/>
                <a:t>Geospatial ..</a:t>
              </a:r>
              <a:endParaRPr lang="en-US" dirty="0"/>
            </a:p>
          </p:txBody>
        </p:sp>
        <p:sp>
          <p:nvSpPr>
            <p:cNvPr id="73" name="Rectangle 72"/>
            <p:cNvSpPr/>
            <p:nvPr/>
          </p:nvSpPr>
          <p:spPr>
            <a:xfrm>
              <a:off x="2576043" y="5159085"/>
              <a:ext cx="4813473" cy="514195"/>
            </a:xfrm>
            <a:prstGeom prst="rect">
              <a:avLst/>
            </a:prstGeom>
          </p:spPr>
          <p:txBody>
            <a:bodyPr wrap="square">
              <a:spAutoFit/>
            </a:bodyPr>
            <a:lstStyle/>
            <a:p>
              <a:r>
                <a:rPr lang="en-US" b="1" dirty="0"/>
                <a:t>Scalable Parallel Interoperable Data </a:t>
              </a:r>
              <a:r>
                <a:rPr lang="en-US" b="1" dirty="0" smtClean="0"/>
                <a:t>Analytics Library </a:t>
              </a:r>
              <a:r>
                <a:rPr lang="en-US" b="1" dirty="0"/>
                <a:t>(SPIDAL)</a:t>
              </a:r>
            </a:p>
            <a:p>
              <a:r>
                <a:rPr lang="en-US" dirty="0"/>
                <a:t>High performance Mahout, R, </a:t>
              </a:r>
              <a:r>
                <a:rPr lang="en-US" dirty="0" err="1"/>
                <a:t>Matlab</a:t>
              </a:r>
              <a:r>
                <a:rPr lang="en-US" dirty="0"/>
                <a:t> …..</a:t>
              </a:r>
            </a:p>
          </p:txBody>
        </p:sp>
        <p:sp>
          <p:nvSpPr>
            <p:cNvPr id="74" name="Rectangle 73"/>
            <p:cNvSpPr/>
            <p:nvPr/>
          </p:nvSpPr>
          <p:spPr>
            <a:xfrm>
              <a:off x="3571894" y="5964587"/>
              <a:ext cx="2747691" cy="318312"/>
            </a:xfrm>
            <a:prstGeom prst="rect">
              <a:avLst/>
            </a:prstGeom>
          </p:spPr>
          <p:txBody>
            <a:bodyPr wrap="square">
              <a:spAutoFit/>
            </a:bodyPr>
            <a:lstStyle/>
            <a:p>
              <a:r>
                <a:rPr lang="en-US" sz="2000" b="1" dirty="0"/>
                <a:t>High </a:t>
              </a:r>
              <a:r>
                <a:rPr lang="en-US" sz="2000" b="1" dirty="0" smtClean="0"/>
                <a:t>Performance Applications</a:t>
              </a:r>
              <a:endParaRPr lang="en-US" sz="2000" b="1" dirty="0"/>
            </a:p>
          </p:txBody>
        </p:sp>
      </p:grpSp>
      <p:sp>
        <p:nvSpPr>
          <p:cNvPr id="77" name="TextBox 76"/>
          <p:cNvSpPr txBox="1"/>
          <p:nvPr/>
        </p:nvSpPr>
        <p:spPr>
          <a:xfrm>
            <a:off x="278507" y="2803428"/>
            <a:ext cx="1689886" cy="954107"/>
          </a:xfrm>
          <a:prstGeom prst="rect">
            <a:avLst/>
          </a:prstGeom>
          <a:noFill/>
        </p:spPr>
        <p:txBody>
          <a:bodyPr wrap="none" rtlCol="0">
            <a:spAutoFit/>
          </a:bodyPr>
          <a:lstStyle/>
          <a:p>
            <a:r>
              <a:rPr lang="en-US" sz="2800" b="1" dirty="0" smtClean="0"/>
              <a:t>HPC ABDS</a:t>
            </a:r>
            <a:br>
              <a:rPr lang="en-US" sz="2800" b="1" dirty="0" smtClean="0"/>
            </a:br>
            <a:r>
              <a:rPr lang="en-US" sz="2800" b="1" dirty="0" smtClean="0"/>
              <a:t>Hourglass</a:t>
            </a:r>
            <a:endParaRPr lang="en-US" sz="2800" b="1" dirty="0"/>
          </a:p>
        </p:txBody>
      </p:sp>
    </p:spTree>
    <p:extLst>
      <p:ext uri="{BB962C8B-B14F-4D97-AF65-F5344CB8AC3E}">
        <p14:creationId xmlns:p14="http://schemas.microsoft.com/office/powerpoint/2010/main" val="2668230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 name="Table 201"/>
          <p:cNvGraphicFramePr>
            <a:graphicFrameLocks noGrp="1"/>
          </p:cNvGraphicFramePr>
          <p:nvPr>
            <p:extLst/>
          </p:nvPr>
        </p:nvGraphicFramePr>
        <p:xfrm>
          <a:off x="39189" y="970487"/>
          <a:ext cx="7828156" cy="5781737"/>
        </p:xfrm>
        <a:graphic>
          <a:graphicData uri="http://schemas.openxmlformats.org/drawingml/2006/table">
            <a:tbl>
              <a:tblPr firstRow="1" bandRow="1">
                <a:tableStyleId>{5C22544A-7EE6-4342-B048-85BDC9FD1C3A}</a:tableStyleId>
              </a:tblPr>
              <a:tblGrid>
                <a:gridCol w="986741"/>
                <a:gridCol w="350229"/>
                <a:gridCol w="732427"/>
                <a:gridCol w="465033"/>
                <a:gridCol w="96881"/>
                <a:gridCol w="511422"/>
                <a:gridCol w="804233"/>
                <a:gridCol w="133698"/>
                <a:gridCol w="953318"/>
                <a:gridCol w="228640"/>
                <a:gridCol w="794433"/>
                <a:gridCol w="279020"/>
                <a:gridCol w="802182"/>
                <a:gridCol w="689899"/>
              </a:tblGrid>
              <a:tr h="867566">
                <a:tc>
                  <a:txBody>
                    <a:bodyPr/>
                    <a:lstStyle/>
                    <a:p>
                      <a:pPr algn="ctr"/>
                      <a:r>
                        <a:rPr lang="en-US" sz="1600" dirty="0" smtClean="0">
                          <a:solidFill>
                            <a:schemeClr val="tx1"/>
                          </a:solidFill>
                        </a:rPr>
                        <a:t>Govt. Operations</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ctr"/>
                      <a:r>
                        <a:rPr lang="en-US" sz="1600" dirty="0" smtClean="0">
                          <a:solidFill>
                            <a:schemeClr val="tx1"/>
                          </a:solidFill>
                        </a:rPr>
                        <a:t>Commercial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Defense</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gridSpan="3">
                  <a:txBody>
                    <a:bodyPr/>
                    <a:lstStyle/>
                    <a:p>
                      <a:pPr algn="ctr"/>
                      <a:r>
                        <a:rPr lang="en-US" sz="1600" dirty="0" smtClean="0">
                          <a:solidFill>
                            <a:schemeClr val="tx1"/>
                          </a:solidFill>
                        </a:rPr>
                        <a:t>Healthcare,</a:t>
                      </a:r>
                    </a:p>
                    <a:p>
                      <a:pPr algn="ctr"/>
                      <a:r>
                        <a:rPr lang="en-US" sz="1600" dirty="0" smtClean="0">
                          <a:solidFill>
                            <a:schemeClr val="tx1"/>
                          </a:solidFill>
                        </a:rPr>
                        <a:t>Life Science</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algn="ctr"/>
                      <a:r>
                        <a:rPr lang="en-US" sz="1600" dirty="0" smtClean="0">
                          <a:solidFill>
                            <a:schemeClr val="tx1"/>
                          </a:solidFill>
                        </a:rPr>
                        <a:t>Deep</a:t>
                      </a:r>
                      <a:r>
                        <a:rPr lang="en-US" sz="1600" baseline="0" dirty="0" smtClean="0">
                          <a:solidFill>
                            <a:schemeClr val="tx1"/>
                          </a:solidFill>
                        </a:rPr>
                        <a:t> Learning,</a:t>
                      </a:r>
                    </a:p>
                    <a:p>
                      <a:pPr algn="ctr"/>
                      <a:r>
                        <a:rPr lang="en-US" sz="1400" baseline="0" dirty="0" smtClean="0">
                          <a:solidFill>
                            <a:schemeClr val="tx1"/>
                          </a:solidFill>
                        </a:rPr>
                        <a:t>Social Media</a:t>
                      </a:r>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a:txBody>
                    <a:bodyPr/>
                    <a:lstStyle/>
                    <a:p>
                      <a:pPr algn="ctr"/>
                      <a:r>
                        <a:rPr lang="en-US" sz="1600" dirty="0" smtClean="0">
                          <a:solidFill>
                            <a:schemeClr val="tx1"/>
                          </a:solidFill>
                        </a:rPr>
                        <a:t>Research </a:t>
                      </a:r>
                      <a:r>
                        <a:rPr lang="en-US" sz="1400" dirty="0" smtClean="0">
                          <a:solidFill>
                            <a:schemeClr val="tx1"/>
                          </a:solidFill>
                        </a:rPr>
                        <a:t>Ecosystems</a:t>
                      </a:r>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ctr"/>
                      <a:r>
                        <a:rPr lang="en-US" sz="1600" dirty="0" smtClean="0">
                          <a:solidFill>
                            <a:schemeClr val="tx1"/>
                          </a:solidFill>
                        </a:rPr>
                        <a:t>Astronomy, </a:t>
                      </a:r>
                    </a:p>
                    <a:p>
                      <a:pPr algn="ctr"/>
                      <a:r>
                        <a:rPr lang="en-US" sz="1600" dirty="0" smtClean="0">
                          <a:solidFill>
                            <a:schemeClr val="tx1"/>
                          </a:solidFill>
                        </a:rPr>
                        <a:t>Physics</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gridSpan="2">
                  <a:txBody>
                    <a:bodyPr/>
                    <a:lstStyle/>
                    <a:p>
                      <a:pPr algn="ctr"/>
                      <a:r>
                        <a:rPr lang="en-US" sz="1600" dirty="0" smtClean="0">
                          <a:solidFill>
                            <a:schemeClr val="tx1"/>
                          </a:solidFill>
                        </a:rPr>
                        <a:t>Earth, </a:t>
                      </a:r>
                      <a:r>
                        <a:rPr lang="en-US" sz="1600" dirty="0" err="1" smtClean="0">
                          <a:solidFill>
                            <a:schemeClr val="tx1"/>
                          </a:solidFill>
                        </a:rPr>
                        <a:t>Env</a:t>
                      </a:r>
                      <a:r>
                        <a:rPr lang="en-US" sz="1600" dirty="0" smtClean="0">
                          <a:solidFill>
                            <a:schemeClr val="tx1"/>
                          </a:solidFill>
                        </a:rPr>
                        <a:t>., Polar Science</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a:txBody>
                    <a:bodyPr/>
                    <a:lstStyle/>
                    <a:p>
                      <a:pPr algn="ctr"/>
                      <a:r>
                        <a:rPr lang="en-US" sz="1600" dirty="0" smtClean="0">
                          <a:solidFill>
                            <a:schemeClr val="tx1"/>
                          </a:solidFill>
                        </a:rPr>
                        <a:t>Energy</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65760">
                <a:tc gridSpan="14">
                  <a:txBody>
                    <a:bodyPr/>
                    <a:lstStyle/>
                    <a:p>
                      <a:pPr algn="ctr"/>
                      <a:r>
                        <a:rPr lang="en-US" sz="1600" smtClean="0">
                          <a:solidFill>
                            <a:schemeClr val="tx1"/>
                          </a:solidFill>
                        </a:rPr>
                        <a:t>(Inter)disciplinary Workflow</a:t>
                      </a:r>
                      <a:endParaRPr lang="en-US" sz="1600" dirty="0">
                        <a:solidFill>
                          <a:schemeClr val="tx1"/>
                        </a:solidFill>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339">
                <a:tc gridSpan="14">
                  <a:txBody>
                    <a:bodyPr/>
                    <a:lstStyle/>
                    <a:p>
                      <a:pPr algn="ctr"/>
                      <a:r>
                        <a:rPr lang="en-US" sz="1800" b="1" dirty="0" smtClean="0">
                          <a:solidFill>
                            <a:schemeClr val="tx1"/>
                          </a:solidFill>
                        </a:rPr>
                        <a:t>Analytics Libraries</a:t>
                      </a:r>
                      <a:endParaRPr lang="en-US" sz="1800" b="1"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339">
                <a:tc rowSpan="2" gridSpan="2">
                  <a:txBody>
                    <a:bodyPr/>
                    <a:lstStyle/>
                    <a:p>
                      <a:pPr algn="ctr"/>
                      <a:r>
                        <a:rPr lang="en-US" sz="1600" b="1" dirty="0" smtClean="0">
                          <a:solidFill>
                            <a:schemeClr val="tx1"/>
                          </a:solidFill>
                        </a:rPr>
                        <a:t>Native ABDS</a:t>
                      </a:r>
                    </a:p>
                    <a:p>
                      <a:pPr algn="ctr"/>
                      <a:r>
                        <a:rPr lang="en-US" sz="1600" dirty="0" smtClean="0">
                          <a:solidFill>
                            <a:schemeClr val="tx1"/>
                          </a:solidFill>
                        </a:rPr>
                        <a:t>SQL-engines, Storm,</a:t>
                      </a:r>
                      <a:r>
                        <a:rPr lang="en-US" sz="1600" baseline="0" dirty="0" smtClean="0">
                          <a:solidFill>
                            <a:schemeClr val="tx1"/>
                          </a:solidFill>
                        </a:rPr>
                        <a:t> </a:t>
                      </a:r>
                      <a:r>
                        <a:rPr lang="en-US" sz="1600" dirty="0" smtClean="0">
                          <a:solidFill>
                            <a:schemeClr val="tx1"/>
                          </a:solidFill>
                        </a:rPr>
                        <a:t>Impala, Hive, Shark</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gn="ctr"/>
                      <a:r>
                        <a:rPr lang="en-US" dirty="0" smtClean="0"/>
                        <a:t> </a:t>
                      </a:r>
                      <a:r>
                        <a:rPr lang="en-US" sz="1600" b="1" dirty="0" smtClean="0"/>
                        <a:t>Native HPC</a:t>
                      </a:r>
                    </a:p>
                    <a:p>
                      <a:pPr algn="ctr"/>
                      <a:r>
                        <a:rPr lang="en-US" dirty="0" smtClean="0"/>
                        <a:t>MPI</a:t>
                      </a: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algn="ctr"/>
                      <a:endParaRPr lang="en-US" sz="1600" b="1"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pPr algn="ctr"/>
                      <a:r>
                        <a:rPr lang="en-US" sz="1600" b="1" dirty="0" smtClean="0">
                          <a:solidFill>
                            <a:schemeClr val="tx1"/>
                          </a:solidFill>
                        </a:rPr>
                        <a:t>HPC-ABDS</a:t>
                      </a:r>
                      <a:r>
                        <a:rPr lang="en-US" sz="1600" b="1" baseline="0" dirty="0" smtClean="0">
                          <a:solidFill>
                            <a:schemeClr val="tx1"/>
                          </a:solidFill>
                        </a:rPr>
                        <a:t> MapReduce</a:t>
                      </a:r>
                      <a:endParaRPr lang="en-US" sz="1600" b="1"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BBDC"/>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5019">
                <a:tc gridSpan="2" v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800" dirty="0" smtClean="0">
                          <a:solidFill>
                            <a:schemeClr val="tx1"/>
                          </a:solidFill>
                        </a:rPr>
                        <a:t>Map Only, PP</a:t>
                      </a:r>
                    </a:p>
                    <a:p>
                      <a:r>
                        <a:rPr lang="en-US" sz="1800" dirty="0" smtClean="0">
                          <a:solidFill>
                            <a:schemeClr val="tx1"/>
                          </a:solidFill>
                        </a:rPr>
                        <a:t>Many Task</a:t>
                      </a:r>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800" dirty="0" smtClean="0">
                          <a:solidFill>
                            <a:schemeClr val="tx1"/>
                          </a:solidFill>
                        </a:rPr>
                        <a:t>Classic MapReduce</a:t>
                      </a:r>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gridSpan="2">
                  <a:txBody>
                    <a:bodyPr/>
                    <a:lstStyle/>
                    <a:p>
                      <a:r>
                        <a:rPr lang="en-US" dirty="0" smtClean="0"/>
                        <a:t>Map </a:t>
                      </a:r>
                      <a:br>
                        <a:rPr lang="en-US" dirty="0" smtClean="0"/>
                      </a:br>
                      <a:r>
                        <a:rPr lang="en-US" dirty="0" smtClean="0"/>
                        <a:t>Collective</a:t>
                      </a: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r>
                        <a:rPr lang="en-US" dirty="0" smtClean="0"/>
                        <a:t>Map – Point to Point, Graph</a:t>
                      </a: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r>
              <a:tr h="408099">
                <a:tc gridSpan="14">
                  <a:txBody>
                    <a:bodyPr/>
                    <a:lstStyle/>
                    <a:p>
                      <a:pPr algn="ctr"/>
                      <a:r>
                        <a:rPr lang="en-US" sz="1800"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MI</a:t>
                      </a:r>
                      <a:r>
                        <a:rPr lang="en-US" sz="1800" kern="1200" dirty="0" err="1" smtClean="0">
                          <a:solidFill>
                            <a:schemeClr val="dk1"/>
                          </a:solidFill>
                          <a:effectLst/>
                          <a:latin typeface="+mn-lt"/>
                          <a:ea typeface="+mn-ea"/>
                          <a:cs typeface="+mn-cs"/>
                        </a:rPr>
                        <a:t>ddleware</a:t>
                      </a:r>
                      <a:r>
                        <a:rPr lang="en-US" sz="1800" kern="1200" dirty="0" smtClean="0">
                          <a:solidFill>
                            <a:schemeClr val="dk1"/>
                          </a:solidFill>
                          <a:effectLst/>
                          <a:latin typeface="+mn-lt"/>
                          <a:ea typeface="+mn-ea"/>
                          <a:cs typeface="+mn-cs"/>
                        </a:rPr>
                        <a:t> for </a:t>
                      </a:r>
                      <a:r>
                        <a:rPr lang="en-US" sz="1800" b="1" kern="1200" dirty="0" smtClean="0">
                          <a:solidFill>
                            <a:schemeClr val="dk1"/>
                          </a:solidFill>
                          <a:effectLst/>
                          <a:latin typeface="+mn-lt"/>
                          <a:ea typeface="+mn-ea"/>
                          <a:cs typeface="+mn-cs"/>
                        </a:rPr>
                        <a:t>D</a:t>
                      </a:r>
                      <a:r>
                        <a:rPr lang="en-US" sz="1800" kern="1200" dirty="0" smtClean="0">
                          <a:solidFill>
                            <a:schemeClr val="dk1"/>
                          </a:solidFill>
                          <a:effectLst/>
                          <a:latin typeface="+mn-lt"/>
                          <a:ea typeface="+mn-ea"/>
                          <a:cs typeface="+mn-cs"/>
                        </a:rPr>
                        <a:t>ata-Intensive </a:t>
                      </a:r>
                      <a:r>
                        <a:rPr lang="en-US" sz="1800" b="1" kern="1200" dirty="0" smtClean="0">
                          <a:solidFill>
                            <a:schemeClr val="dk1"/>
                          </a:solidFill>
                          <a:effectLst/>
                          <a:latin typeface="+mn-lt"/>
                          <a:ea typeface="+mn-ea"/>
                          <a:cs typeface="+mn-cs"/>
                        </a:rPr>
                        <a:t>A</a:t>
                      </a:r>
                      <a:r>
                        <a:rPr lang="en-US" sz="1800" kern="1200" dirty="0" smtClean="0">
                          <a:solidFill>
                            <a:schemeClr val="dk1"/>
                          </a:solidFill>
                          <a:effectLst/>
                          <a:latin typeface="+mn-lt"/>
                          <a:ea typeface="+mn-ea"/>
                          <a:cs typeface="+mn-cs"/>
                        </a:rPr>
                        <a:t>nalytics and </a:t>
                      </a:r>
                      <a:r>
                        <a:rPr lang="en-US" sz="1800" b="1" kern="1200" dirty="0" smtClean="0">
                          <a:solidFill>
                            <a:schemeClr val="dk1"/>
                          </a:solidFill>
                          <a:effectLst/>
                          <a:latin typeface="+mn-lt"/>
                          <a:ea typeface="+mn-ea"/>
                          <a:cs typeface="+mn-cs"/>
                        </a:rPr>
                        <a:t>S</a:t>
                      </a:r>
                      <a:r>
                        <a:rPr lang="en-US" sz="1800" kern="1200" dirty="0" smtClean="0">
                          <a:solidFill>
                            <a:schemeClr val="dk1"/>
                          </a:solidFill>
                          <a:effectLst/>
                          <a:latin typeface="+mn-lt"/>
                          <a:ea typeface="+mn-ea"/>
                          <a:cs typeface="+mn-cs"/>
                        </a:rPr>
                        <a:t>cience (MIDAS) API</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pPr algn="ct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913164">
                <a:tc gridSpan="7">
                  <a:txBody>
                    <a:bodyPr/>
                    <a:lstStyle/>
                    <a:p>
                      <a:pPr algn="ctr"/>
                      <a:r>
                        <a:rPr lang="en-US" sz="1800" b="1" kern="1200" dirty="0" smtClean="0">
                          <a:solidFill>
                            <a:schemeClr val="dk1"/>
                          </a:solidFill>
                          <a:effectLst/>
                          <a:latin typeface="+mn-lt"/>
                          <a:ea typeface="+mn-ea"/>
                          <a:cs typeface="+mn-cs"/>
                        </a:rPr>
                        <a:t>Communication</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(MPI, RDMA, Hadoop Shuffle/Reduce, HARP Collectives, Giraph point-to-point)</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800" b="1" kern="1200" dirty="0" smtClean="0">
                          <a:solidFill>
                            <a:schemeClr val="dk1"/>
                          </a:solidFill>
                          <a:effectLst/>
                          <a:latin typeface="+mn-lt"/>
                          <a:ea typeface="+mn-ea"/>
                          <a:cs typeface="+mn-cs"/>
                        </a:rPr>
                        <a:t>Data Systems and Abstractions</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(In-Memory; </a:t>
                      </a:r>
                      <a:r>
                        <a:rPr lang="en-US" sz="1800" kern="1200" dirty="0" err="1" smtClean="0">
                          <a:solidFill>
                            <a:schemeClr val="dk1"/>
                          </a:solidFill>
                          <a:effectLst/>
                          <a:latin typeface="+mn-lt"/>
                          <a:ea typeface="+mn-ea"/>
                          <a:cs typeface="+mn-cs"/>
                        </a:rPr>
                        <a:t>HBase</a:t>
                      </a:r>
                      <a:r>
                        <a:rPr lang="en-US" sz="1800" kern="1200" dirty="0" smtClean="0">
                          <a:solidFill>
                            <a:schemeClr val="dk1"/>
                          </a:solidFill>
                          <a:effectLst/>
                          <a:latin typeface="+mn-lt"/>
                          <a:ea typeface="+mn-ea"/>
                          <a:cs typeface="+mn-cs"/>
                        </a:rPr>
                        <a:t>, Object Stores, other NoSQL stores, Spatial, SQL, Files)</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9215">
                <a:tc gridSpan="5">
                  <a:txBody>
                    <a:bodyPr/>
                    <a:lstStyle/>
                    <a:p>
                      <a:pPr algn="ctr"/>
                      <a:r>
                        <a:rPr lang="en-US" sz="1800" b="1" kern="1200" dirty="0" smtClean="0">
                          <a:solidFill>
                            <a:schemeClr val="dk1"/>
                          </a:solidFill>
                          <a:effectLst/>
                          <a:latin typeface="+mn-lt"/>
                          <a:ea typeface="+mn-ea"/>
                          <a:cs typeface="+mn-cs"/>
                        </a:rPr>
                        <a:t>Higher-Level Workload Management </a:t>
                      </a: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Tez</a:t>
                      </a:r>
                      <a:r>
                        <a:rPr lang="en-US" sz="1800" kern="1200" dirty="0" smtClean="0">
                          <a:solidFill>
                            <a:schemeClr val="dk1"/>
                          </a:solidFill>
                          <a:effectLst/>
                          <a:latin typeface="+mn-lt"/>
                          <a:ea typeface="+mn-ea"/>
                          <a:cs typeface="+mn-cs"/>
                        </a:rPr>
                        <a:t>, Llama)</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800" b="1" kern="1200" dirty="0" smtClean="0">
                          <a:solidFill>
                            <a:schemeClr val="dk1"/>
                          </a:solidFill>
                          <a:effectLst/>
                          <a:latin typeface="+mn-lt"/>
                          <a:ea typeface="+mn-ea"/>
                          <a:cs typeface="+mn-cs"/>
                        </a:rPr>
                        <a:t>Workload Management</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(Pilots, Condor)</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4">
                  <a:txBody>
                    <a:bodyPr/>
                    <a:lstStyle/>
                    <a:p>
                      <a:pPr algn="ctr"/>
                      <a:r>
                        <a:rPr lang="en-US" sz="1800" b="1" kern="1200" dirty="0" smtClean="0">
                          <a:solidFill>
                            <a:schemeClr val="dk1"/>
                          </a:solidFill>
                          <a:effectLst/>
                          <a:latin typeface="+mn-lt"/>
                          <a:ea typeface="+mn-ea"/>
                          <a:cs typeface="+mn-cs"/>
                        </a:rPr>
                        <a:t>Framework specific Scheduling </a:t>
                      </a:r>
                      <a:r>
                        <a:rPr lang="en-US" sz="1800" kern="1200" dirty="0" smtClean="0">
                          <a:solidFill>
                            <a:schemeClr val="dk1"/>
                          </a:solidFill>
                          <a:effectLst/>
                          <a:latin typeface="+mn-lt"/>
                          <a:ea typeface="+mn-ea"/>
                          <a:cs typeface="+mn-cs"/>
                        </a:rPr>
                        <a:t>(e.g. YARN)</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9215">
                <a:tc gridSpan="7">
                  <a:txBody>
                    <a:bodyPr/>
                    <a:lstStyle/>
                    <a:p>
                      <a:pPr algn="ctr"/>
                      <a:r>
                        <a:rPr lang="en-US" sz="1800" b="1" kern="1200" dirty="0" smtClean="0">
                          <a:solidFill>
                            <a:schemeClr val="dk1"/>
                          </a:solidFill>
                          <a:effectLst/>
                          <a:latin typeface="+mn-lt"/>
                          <a:ea typeface="+mn-ea"/>
                          <a:cs typeface="+mn-cs"/>
                        </a:rPr>
                        <a:t>External Data Access</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(Virtual </a:t>
                      </a:r>
                      <a:r>
                        <a:rPr lang="en-US" sz="1800" kern="1200" dirty="0" err="1" smtClean="0">
                          <a:solidFill>
                            <a:schemeClr val="dk1"/>
                          </a:solidFill>
                          <a:effectLst/>
                          <a:latin typeface="+mn-lt"/>
                          <a:ea typeface="+mn-ea"/>
                          <a:cs typeface="+mn-cs"/>
                        </a:rPr>
                        <a:t>Filesystem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GridFTP</a:t>
                      </a:r>
                      <a:r>
                        <a:rPr lang="en-US" sz="1800" kern="1200" dirty="0" smtClean="0">
                          <a:solidFill>
                            <a:schemeClr val="dk1"/>
                          </a:solidFill>
                          <a:effectLst/>
                          <a:latin typeface="+mn-lt"/>
                          <a:ea typeface="+mn-ea"/>
                          <a:cs typeface="+mn-cs"/>
                        </a:rPr>
                        <a:t>, SRM, SSH)</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800" b="1" kern="1200" dirty="0" smtClean="0">
                          <a:solidFill>
                            <a:schemeClr val="dk1"/>
                          </a:solidFill>
                          <a:effectLst/>
                          <a:latin typeface="+mn-lt"/>
                          <a:ea typeface="+mn-ea"/>
                          <a:cs typeface="+mn-cs"/>
                        </a:rPr>
                        <a:t>Cluster Resource Manager</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(YARN, </a:t>
                      </a:r>
                      <a:r>
                        <a:rPr lang="en-US" sz="1800" kern="1200" dirty="0" err="1" smtClean="0">
                          <a:solidFill>
                            <a:schemeClr val="dk1"/>
                          </a:solidFill>
                          <a:effectLst/>
                          <a:latin typeface="+mn-lt"/>
                          <a:ea typeface="+mn-ea"/>
                          <a:cs typeface="+mn-cs"/>
                        </a:rPr>
                        <a:t>Mesos</a:t>
                      </a:r>
                      <a:r>
                        <a:rPr lang="en-US" sz="1800" kern="1200" dirty="0" smtClean="0">
                          <a:solidFill>
                            <a:schemeClr val="dk1"/>
                          </a:solidFill>
                          <a:effectLst/>
                          <a:latin typeface="+mn-lt"/>
                          <a:ea typeface="+mn-ea"/>
                          <a:cs typeface="+mn-cs"/>
                        </a:rPr>
                        <a:t>, SLURM, Torque, SGE)</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339">
                <a:tc gridSpan="14">
                  <a:txBody>
                    <a:bodyPr/>
                    <a:lstStyle/>
                    <a:p>
                      <a:pPr algn="ctr"/>
                      <a:r>
                        <a:rPr lang="en-US" sz="1800" b="1" kern="1200" dirty="0" smtClean="0">
                          <a:solidFill>
                            <a:schemeClr val="dk1"/>
                          </a:solidFill>
                          <a:effectLst/>
                          <a:latin typeface="+mn-lt"/>
                          <a:ea typeface="+mn-ea"/>
                          <a:cs typeface="+mn-cs"/>
                        </a:rPr>
                        <a:t>Compute, Storage and Data Resources</a:t>
                      </a:r>
                      <a:r>
                        <a:rPr lang="en-US" sz="1600" dirty="0" smtClean="0">
                          <a:effectLst/>
                        </a:rPr>
                        <a:t> </a:t>
                      </a:r>
                      <a:r>
                        <a:rPr lang="en-US" sz="1800" kern="1200" dirty="0" smtClean="0">
                          <a:solidFill>
                            <a:schemeClr val="dk1"/>
                          </a:solidFill>
                          <a:effectLst/>
                          <a:latin typeface="+mn-lt"/>
                          <a:ea typeface="+mn-ea"/>
                          <a:cs typeface="+mn-cs"/>
                        </a:rPr>
                        <a:t>(Nodes, Cores, </a:t>
                      </a:r>
                      <a:r>
                        <a:rPr lang="en-US" sz="1800" kern="1200" dirty="0" err="1" smtClean="0">
                          <a:solidFill>
                            <a:schemeClr val="dk1"/>
                          </a:solidFill>
                          <a:effectLst/>
                          <a:latin typeface="+mn-lt"/>
                          <a:ea typeface="+mn-ea"/>
                          <a:cs typeface="+mn-cs"/>
                        </a:rPr>
                        <a:t>Lustre</a:t>
                      </a:r>
                      <a:r>
                        <a:rPr lang="en-US" sz="1800" kern="1200" dirty="0" smtClean="0">
                          <a:solidFill>
                            <a:schemeClr val="dk1"/>
                          </a:solidFill>
                          <a:effectLst/>
                          <a:latin typeface="+mn-lt"/>
                          <a:ea typeface="+mn-ea"/>
                          <a:cs typeface="+mn-cs"/>
                        </a:rPr>
                        <a:t>, HDFS)</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203" name="Table 202"/>
          <p:cNvGraphicFramePr>
            <a:graphicFrameLocks noGrp="1"/>
          </p:cNvGraphicFramePr>
          <p:nvPr>
            <p:extLst/>
          </p:nvPr>
        </p:nvGraphicFramePr>
        <p:xfrm>
          <a:off x="7916092" y="979715"/>
          <a:ext cx="1175658" cy="5800226"/>
        </p:xfrm>
        <a:graphic>
          <a:graphicData uri="http://schemas.openxmlformats.org/drawingml/2006/table">
            <a:tbl>
              <a:tblPr firstRow="1" bandRow="1">
                <a:tableStyleId>{073A0DAA-6AF3-43AB-8588-CEC1D06C72B9}</a:tableStyleId>
              </a:tblPr>
              <a:tblGrid>
                <a:gridCol w="1175658"/>
              </a:tblGrid>
              <a:tr h="1358537">
                <a:tc>
                  <a:txBody>
                    <a:bodyPr/>
                    <a:lstStyle/>
                    <a:p>
                      <a:pPr algn="ctr"/>
                      <a:r>
                        <a:rPr lang="en-US" b="0" dirty="0" smtClean="0">
                          <a:solidFill>
                            <a:schemeClr val="tx1"/>
                          </a:solidFill>
                        </a:rPr>
                        <a:t>Community &amp; Examples</a:t>
                      </a:r>
                      <a:endParaRPr lang="en-US" b="0" dirty="0">
                        <a:solidFill>
                          <a:schemeClr val="tx1"/>
                        </a:solidFill>
                      </a:endParaRP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788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SPIDAL</a:t>
                      </a:r>
                      <a:endParaRPr lang="en-US" sz="1800" kern="1200" dirty="0" smtClean="0">
                        <a:solidFill>
                          <a:schemeClr val="tx1"/>
                        </a:solidFill>
                        <a:effectLst/>
                        <a:latin typeface="+mn-lt"/>
                        <a:ea typeface="+mn-ea"/>
                        <a:cs typeface="+mn-cs"/>
                      </a:endParaRP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0580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tx1"/>
                          </a:solidFill>
                          <a:effectLst/>
                          <a:latin typeface="+mn-lt"/>
                          <a:ea typeface="+mn-ea"/>
                          <a:cs typeface="+mn-cs"/>
                        </a:rPr>
                        <a:t>Programming </a:t>
                      </a:r>
                      <a:r>
                        <a:rPr lang="en-US" sz="1800" i="0" kern="1200" dirty="0" smtClean="0">
                          <a:solidFill>
                            <a:schemeClr val="tx1"/>
                          </a:solidFill>
                          <a:effectLst/>
                          <a:latin typeface="+mn-lt"/>
                          <a:ea typeface="+mn-ea"/>
                          <a:cs typeface="+mn-cs"/>
                        </a:rPr>
                        <a:t>&amp; </a:t>
                      </a:r>
                      <a:r>
                        <a:rPr lang="en-US" sz="1600" i="0" kern="1200" dirty="0" smtClean="0">
                          <a:solidFill>
                            <a:schemeClr val="tx1"/>
                          </a:solidFill>
                          <a:effectLst/>
                          <a:latin typeface="+mn-lt"/>
                          <a:ea typeface="+mn-ea"/>
                          <a:cs typeface="+mn-cs"/>
                        </a:rPr>
                        <a:t>Runtime Models</a:t>
                      </a: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9677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MIDAS</a:t>
                      </a: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03706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Resource Fabric</a:t>
                      </a: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204" name="Title 203"/>
          <p:cNvSpPr>
            <a:spLocks noGrp="1"/>
          </p:cNvSpPr>
          <p:nvPr>
            <p:ph type="title"/>
          </p:nvPr>
        </p:nvSpPr>
        <p:spPr>
          <a:xfrm>
            <a:off x="364603" y="-16163"/>
            <a:ext cx="8229600" cy="1143000"/>
          </a:xfrm>
        </p:spPr>
        <p:txBody>
          <a:bodyPr/>
          <a:lstStyle/>
          <a:p>
            <a:r>
              <a:rPr lang="en-US" b="1" dirty="0" smtClean="0">
                <a:solidFill>
                  <a:schemeClr val="accent1">
                    <a:lumMod val="50000"/>
                  </a:schemeClr>
                </a:solidFill>
              </a:rPr>
              <a:t>Applications SPIDAL MIDAS ABDS</a:t>
            </a:r>
            <a:endParaRPr lang="en-US" b="1" dirty="0">
              <a:solidFill>
                <a:schemeClr val="accent1">
                  <a:lumMod val="50000"/>
                </a:schemeClr>
              </a:solidFill>
            </a:endParaRPr>
          </a:p>
        </p:txBody>
      </p:sp>
    </p:spTree>
    <p:extLst>
      <p:ext uri="{BB962C8B-B14F-4D97-AF65-F5344CB8AC3E}">
        <p14:creationId xmlns:p14="http://schemas.microsoft.com/office/powerpoint/2010/main" val="977511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8921" y="62185"/>
            <a:ext cx="8229600" cy="1143000"/>
          </a:xfrm>
        </p:spPr>
        <p:txBody>
          <a:bodyPr/>
          <a:lstStyle/>
          <a:p>
            <a:r>
              <a:rPr lang="en-US" b="1" dirty="0" smtClean="0"/>
              <a:t>Harp Design</a:t>
            </a:r>
            <a:endParaRPr lang="en-US" b="1"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a:xfrm>
            <a:off x="5503653" y="1535113"/>
            <a:ext cx="3183147" cy="639762"/>
          </a:xfrm>
        </p:spPr>
        <p:txBody>
          <a:bodyPr/>
          <a:lstStyle/>
          <a:p>
            <a:r>
              <a:rPr lang="en-US" dirty="0" smtClean="0"/>
              <a:t>Architecture</a:t>
            </a:r>
            <a:endParaRPr lang="en-US" dirty="0"/>
          </a:p>
        </p:txBody>
      </p:sp>
      <p:grpSp>
        <p:nvGrpSpPr>
          <p:cNvPr id="22" name="Group 21"/>
          <p:cNvGrpSpPr/>
          <p:nvPr/>
        </p:nvGrpSpPr>
        <p:grpSpPr>
          <a:xfrm>
            <a:off x="50720" y="2338533"/>
            <a:ext cx="4223351" cy="2197516"/>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bg1"/>
                    </a:solidFill>
                  </a:rPr>
                  <a:t>Optimal </a:t>
                </a:r>
                <a:r>
                  <a:rPr lang="en-US" sz="1200" dirty="0">
                    <a:solidFill>
                      <a:schemeClr val="bg1"/>
                    </a:solidFill>
                  </a:rPr>
                  <a:t>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606763"/>
            </a:xfrm>
            <a:prstGeom prst="rect">
              <a:avLst/>
            </a:prstGeom>
            <a:noFill/>
          </p:spPr>
          <p:txBody>
            <a:bodyPr wrap="square" rtlCol="0">
              <a:spAutoFit/>
            </a:bodyPr>
            <a:lstStyle/>
            <a:p>
              <a:pPr algn="ctr"/>
              <a:r>
                <a:rPr lang="en-US" sz="1400" b="1" dirty="0" smtClean="0"/>
                <a:t>Map-Collective or Map-Communication  </a:t>
              </a:r>
              <a:r>
                <a:rPr lang="en-US" sz="1400" b="1" dirty="0"/>
                <a:t>Model</a:t>
              </a:r>
            </a:p>
          </p:txBody>
        </p:sp>
        <p:sp>
          <p:nvSpPr>
            <p:cNvPr id="67" name="TextBox 66"/>
            <p:cNvSpPr txBox="1"/>
            <p:nvPr/>
          </p:nvSpPr>
          <p:spPr>
            <a:xfrm>
              <a:off x="706682" y="2621650"/>
              <a:ext cx="2269674" cy="356920"/>
            </a:xfrm>
            <a:prstGeom prst="rect">
              <a:avLst/>
            </a:prstGeom>
            <a:noFill/>
          </p:spPr>
          <p:txBody>
            <a:bodyPr wrap="square" rtlCol="0">
              <a:spAutoFit/>
            </a:bodyPr>
            <a:lstStyle/>
            <a:p>
              <a:pPr algn="ctr"/>
              <a:r>
                <a:rPr lang="en-US" sz="1400" b="1" dirty="0" err="1"/>
                <a:t>MapReduce</a:t>
              </a:r>
              <a:r>
                <a:rPr lang="en-US" sz="1400" b="1" dirty="0"/>
                <a:t>  Model</a:t>
              </a:r>
            </a:p>
          </p:txBody>
        </p:sp>
      </p:grpSp>
      <p:grpSp>
        <p:nvGrpSpPr>
          <p:cNvPr id="74" name="Group 73"/>
          <p:cNvGrpSpPr/>
          <p:nvPr/>
        </p:nvGrpSpPr>
        <p:grpSpPr>
          <a:xfrm>
            <a:off x="4690508" y="2558067"/>
            <a:ext cx="3889639" cy="2392395"/>
            <a:chOff x="516900" y="1473352"/>
            <a:chExt cx="9838484" cy="5086250"/>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515421"/>
              <a:ext cx="6760303" cy="1632281"/>
            </a:xfrm>
            <a:custGeom>
              <a:avLst/>
              <a:gdLst>
                <a:gd name="connsiteX0" fmla="*/ 0 w 2672682"/>
                <a:gd name="connsiteY0" fmla="*/ 0 h 767768"/>
                <a:gd name="connsiteX1" fmla="*/ 1444149 w 2672682"/>
                <a:gd name="connsiteY1" fmla="*/ 0 h 767768"/>
                <a:gd name="connsiteX2" fmla="*/ 1444149 w 2672682"/>
                <a:gd name="connsiteY2" fmla="*/ 472116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64055 w 2672682"/>
                <a:gd name="connsiteY3" fmla="*/ 385852 h 767768"/>
                <a:gd name="connsiteX4" fmla="*/ 2672682 w 2672682"/>
                <a:gd name="connsiteY4" fmla="*/ 767768 h 767768"/>
                <a:gd name="connsiteX5" fmla="*/ 0 w 2672682"/>
                <a:gd name="connsiteY5" fmla="*/ 767768 h 767768"/>
                <a:gd name="connsiteX6" fmla="*/ 0 w 2672682"/>
                <a:gd name="connsiteY6" fmla="*/ 0 h 7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682" h="767768">
                  <a:moveTo>
                    <a:pt x="0" y="0"/>
                  </a:moveTo>
                  <a:lnTo>
                    <a:pt x="1444149" y="0"/>
                  </a:lnTo>
                  <a:lnTo>
                    <a:pt x="1504534" y="377225"/>
                  </a:lnTo>
                  <a:lnTo>
                    <a:pt x="2664055" y="385852"/>
                  </a:lnTo>
                  <a:lnTo>
                    <a:pt x="2672682" y="767768"/>
                  </a:lnTo>
                  <a:lnTo>
                    <a:pt x="0" y="767768"/>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smtClean="0"/>
            </a:p>
            <a:p>
              <a:pPr algn="ctr"/>
              <a:r>
                <a:rPr lang="en-US" sz="1400" dirty="0" smtClean="0"/>
                <a:t>MapReduce </a:t>
              </a:r>
              <a:r>
                <a:rPr lang="en-US" sz="1400" dirty="0"/>
                <a:t>V2</a:t>
              </a:r>
            </a:p>
          </p:txBody>
        </p:sp>
        <p:sp>
          <p:nvSpPr>
            <p:cNvPr id="77" name="Rectangle 76"/>
            <p:cNvSpPr/>
            <p:nvPr/>
          </p:nvSpPr>
          <p:spPr>
            <a:xfrm>
              <a:off x="7031339" y="3442735"/>
              <a:ext cx="3324039" cy="8771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t>Harp</a:t>
              </a:r>
            </a:p>
          </p:txBody>
        </p:sp>
        <p:sp>
          <p:nvSpPr>
            <p:cNvPr id="78" name="Rectangle 77"/>
            <p:cNvSpPr/>
            <p:nvPr/>
          </p:nvSpPr>
          <p:spPr>
            <a:xfrm>
              <a:off x="3595076" y="1473352"/>
              <a:ext cx="3324039" cy="1889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5" y="1473352"/>
              <a:ext cx="3324039" cy="18896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Map-Collective </a:t>
              </a:r>
              <a:br>
                <a:rPr lang="en-US" sz="1200" dirty="0" smtClean="0"/>
              </a:br>
              <a:r>
                <a:rPr lang="en-US" sz="1200" dirty="0" smtClean="0"/>
                <a:t>or Map-Communication </a:t>
              </a:r>
              <a:r>
                <a:rPr lang="en-US" sz="1200" dirty="0"/>
                <a:t>Applications</a:t>
              </a:r>
            </a:p>
          </p:txBody>
        </p:sp>
        <p:sp>
          <p:nvSpPr>
            <p:cNvPr id="80" name="TextBox 79"/>
            <p:cNvSpPr txBox="1"/>
            <p:nvPr/>
          </p:nvSpPr>
          <p:spPr>
            <a:xfrm>
              <a:off x="516900" y="2132221"/>
              <a:ext cx="2759207" cy="725296"/>
            </a:xfrm>
            <a:prstGeom prst="rect">
              <a:avLst/>
            </a:prstGeom>
            <a:noFill/>
          </p:spPr>
          <p:txBody>
            <a:bodyPr wrap="square" rtlCol="0">
              <a:spAutoFit/>
            </a:bodyPr>
            <a:lstStyle/>
            <a:p>
              <a:r>
                <a:rPr lang="en-US" sz="1400" b="1" dirty="0"/>
                <a:t>Application</a:t>
              </a:r>
            </a:p>
          </p:txBody>
        </p:sp>
        <p:sp>
          <p:nvSpPr>
            <p:cNvPr id="81" name="TextBox 80"/>
            <p:cNvSpPr txBox="1"/>
            <p:nvPr/>
          </p:nvSpPr>
          <p:spPr>
            <a:xfrm>
              <a:off x="562738" y="4079840"/>
              <a:ext cx="2774938" cy="725295"/>
            </a:xfrm>
            <a:prstGeom prst="rect">
              <a:avLst/>
            </a:prstGeom>
            <a:noFill/>
          </p:spPr>
          <p:txBody>
            <a:bodyPr wrap="square" rtlCol="0">
              <a:spAutoFit/>
            </a:bodyPr>
            <a:lstStyle/>
            <a:p>
              <a:r>
                <a:rPr lang="en-US" sz="1400" b="1" dirty="0"/>
                <a:t>Framework</a:t>
              </a:r>
            </a:p>
          </p:txBody>
        </p:sp>
        <p:sp>
          <p:nvSpPr>
            <p:cNvPr id="82" name="TextBox 81"/>
            <p:cNvSpPr txBox="1"/>
            <p:nvPr/>
          </p:nvSpPr>
          <p:spPr>
            <a:xfrm>
              <a:off x="828665" y="5326603"/>
              <a:ext cx="2571765" cy="1232999"/>
            </a:xfrm>
            <a:prstGeom prst="rect">
              <a:avLst/>
            </a:prstGeom>
            <a:noFill/>
          </p:spPr>
          <p:txBody>
            <a:bodyPr wrap="square" rtlCol="0">
              <a:spAutoFit/>
            </a:bodyPr>
            <a:lstStyle/>
            <a:p>
              <a:r>
                <a:rPr lang="en-US" sz="1400" b="1"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62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0" y="1157410"/>
            <a:ext cx="914400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 (will extend to Point to Point)</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1114299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664307" y="6360256"/>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3539430"/>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19099149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Data Analytics at  Digital Science Center@SOIC&amp;quot;&quot;/&gt;&lt;property id=&quot;20307&quot; value=&quot;265&quot;/&gt;&lt;/object&gt;&lt;object type=&quot;3&quot; unique_id=&quot;181166&quot;&gt;&lt;property id=&quot;20148&quot; value=&quot;5&quot;/&gt;&lt;property id=&quot;20300&quot; value=&quot;Slide 16 - &amp;quot;Global Machine Learning aka EGO – Exascale Global Optimization&amp;quot;&quot;/&gt;&lt;property id=&quot;20307&quot; value=&quot;456&quot;/&gt;&lt;/object&gt;&lt;object type=&quot;3&quot; unique_id=&quot;187306&quot;&gt;&lt;property id=&quot;20148&quot; value=&quot;5&quot;/&gt;&lt;property id=&quot;20300&quot; value=&quot;Slide 20 - &amp;quot;SPIDAL Example &amp;quot;&quot;/&gt;&lt;property id=&quot;20307&quot; value=&quot;487&quot;/&gt;&lt;/object&gt;&lt;object type=&quot;3&quot; unique_id=&quot;346687&quot;&gt;&lt;property id=&quot;20148&quot; value=&quot;5&quot;/&gt;&lt;property id=&quot;20300&quot; value=&quot;Slide 25 - &amp;quot;26: Large-scale Deep Learning&amp;quot;&quot;/&gt;&lt;property id=&quot;20307&quot; value=&quot;531&quot;/&gt;&lt;/object&gt;&lt;object type=&quot;3&quot; unique_id=&quot;346695&quot;&gt;&lt;property id=&quot;20148&quot; value=&quot;5&quot;/&gt;&lt;property id=&quot;20300&quot; value=&quot;Slide 29 - &amp;quot;CReSIS Remote Sensing: Radar Surveys&amp;quot;&quot;/&gt;&lt;property id=&quot;20307&quot; value=&quot;538&quot;/&gt;&lt;/object&gt;&lt;object type=&quot;3&quot; unique_id=&quot;346696&quot;&gt;&lt;property id=&quot;20148&quot; value=&quot;5&quot;/&gt;&lt;property id=&quot;20300&quot; value=&quot;Slide 30 - &amp;quot;43: Radar Data Analysis for CReSIS Remote Sensing of Ice Sheets IV&amp;quot;&quot;/&gt;&lt;property id=&quot;20307&quot; value=&quot;540&quot;/&gt;&lt;/object&gt;&lt;object type=&quot;3&quot; unique_id=&quot;347567&quot;&gt;&lt;property id=&quot;20148&quot; value=&quot;5&quot;/&gt;&lt;property id=&quot;20300&quot; value=&quot;Slide 18 - &amp;quot;4 Forms of MapReduce&amp;quot;&quot;/&gt;&lt;property id=&quot;20307&quot; value=&quot;544&quot;/&gt;&lt;/object&gt;&lt;object type=&quot;3&quot; unique_id=&quot;347568&quot;&gt;&lt;property id=&quot;20148&quot; value=&quot;5&quot;/&gt;&lt;property id=&quot;20300&quot; value=&quot;Slide 19 - &amp;quot;Useful Set of Analytics Architectures&amp;quot;&quot;/&gt;&lt;property id=&quot;20307&quot; value=&quot;543&quot;/&gt;&lt;/object&gt;&lt;object type=&quot;3&quot; unique_id=&quot;350870&quot;&gt;&lt;property id=&quot;20148&quot; value=&quot;5&quot;/&gt;&lt;property id=&quot;20300&quot; value=&quot;Slide 23 - &amp;quot;17:Pathology Imaging/ Digital Pathology I&amp;quot;&quot;/&gt;&lt;property id=&quot;20307&quot; value=&quot;551&quot;/&gt;&lt;/object&gt;&lt;object type=&quot;3&quot; unique_id=&quot;350871&quot;&gt;&lt;property id=&quot;20148&quot; value=&quot;5&quot;/&gt;&lt;property id=&quot;20300&quot; value=&quot;Slide 24 - &amp;quot;17:Pathology Imaging/ Digital Pathology II&amp;quot;&quot;/&gt;&lt;property id=&quot;20307&quot; value=&quot;552&quot;/&gt;&lt;/object&gt;&lt;object type=&quot;3&quot; unique_id=&quot;350872&quot;&gt;&lt;property id=&quot;20148&quot; value=&quot;5&quot;/&gt;&lt;property id=&quot;20300&quot; value=&quot;Slide 26 - &amp;quot;27: Organizing large-scale, unstructured collections of consumer photos I&amp;quot;&quot;/&gt;&lt;property id=&quot;20307&quot; value=&quot;553&quot;/&gt;&lt;/object&gt;&lt;object type=&quot;3&quot; unique_id=&quot;350873&quot;&gt;&lt;property id=&quot;20148&quot; value=&quot;5&quot;/&gt;&lt;property id=&quot;20300&quot; value=&quot;Slide 27 - &amp;quot;27: Organizing large-scale, unstructured collections of consumer photos II&amp;quot;&quot;/&gt;&lt;property id=&quot;20307&quot; value=&quot;554&quot;/&gt;&lt;/object&gt;&lt;object type=&quot;3&quot; unique_id=&quot;350874&quot;&gt;&lt;property id=&quot;20148&quot; value=&quot;5&quot;/&gt;&lt;property id=&quot;20300&quot; value=&quot;Slide 28 - &amp;quot;43: Radar Data Analysis for CReSIS Remote Sensing of Ice Sheets I&amp;quot;&quot;/&gt;&lt;property id=&quot;20307&quot; value=&quot;555&quot;/&gt;&lt;/object&gt;&lt;object type=&quot;3&quot; unique_id=&quot;355498&quot;&gt;&lt;property id=&quot;20148&quot; value=&quot;5&quot;/&gt;&lt;property id=&quot;20300&quot; value=&quot;Slide 2 - &amp;quot;Thank you NSF&amp;quot;&quot;/&gt;&lt;property id=&quot;20307&quot; value=&quot;580&quot;/&gt;&lt;/object&gt;&lt;object type=&quot;3&quot; unique_id=&quot;355499&quot;&gt;&lt;property id=&quot;20148&quot; value=&quot;5&quot;/&gt;&lt;property id=&quot;20300&quot; value=&quot;Slide 17 - &amp;quot;System Architecture&amp;quot;&quot;/&gt;&lt;property id=&quot;20307&quot; value=&quot;578&quot;/&gt;&lt;/object&gt;&lt;object type=&quot;3&quot; unique_id=&quot;355500&quot;&gt;&lt;property id=&quot;20148&quot; value=&quot;5&quot;/&gt;&lt;property id=&quot;20300&quot; value=&quot;Slide 22 - &amp;quot;Applications&amp;quot;&quot;/&gt;&lt;property id=&quot;20307&quot; value=&quot;579&quot;/&gt;&lt;/object&gt;&lt;object type=&quot;3&quot; unique_id=&quot;372650&quot;&gt;&lt;property id=&quot;20148&quot; value=&quot;5&quot;/&gt;&lt;property id=&quot;20300&quot; value=&quot;Slide 3 - &amp;quot;HPC-ABDS &amp;quot;&quot;/&gt;&lt;property id=&quot;20307&quot; value=&quot;585&quot;/&gt;&lt;/object&gt;&lt;object type=&quot;3&quot; unique_id=&quot;372651&quot;&gt;&lt;property id=&quot;20148&quot; value=&quot;5&quot;/&gt;&lt;property id=&quot;20300&quot; value=&quot;Slide 4&quot;/&gt;&lt;property id=&quot;20307&quot; value=&quot;586&quot;/&gt;&lt;/object&gt;&lt;object type=&quot;3&quot; unique_id=&quot;372652&quot;&gt;&lt;property id=&quot;20148&quot; value=&quot;5&quot;/&gt;&lt;property id=&quot;20300&quot; value=&quot;Slide 5&quot;/&gt;&lt;property id=&quot;20307&quot; value=&quot;587&quot;/&gt;&lt;/object&gt;&lt;object type=&quot;3&quot; unique_id=&quot;372653&quot;&gt;&lt;property id=&quot;20148&quot; value=&quot;5&quot;/&gt;&lt;property id=&quot;20300&quot; value=&quot;Slide 6 - &amp;quot;Applications SPIDAL MIDAS ABDS&amp;quot;&quot;/&gt;&lt;property id=&quot;20307&quot; value=&quot;588&quot;/&gt;&lt;/object&gt;&lt;object type=&quot;3&quot; unique_id=&quot;372654&quot;&gt;&lt;property id=&quot;20148&quot; value=&quot;5&quot;/&gt;&lt;property id=&quot;20300&quot; value=&quot;Slide 7 - &amp;quot;Harp Design&amp;quot;&quot;/&gt;&lt;property id=&quot;20307&quot; value=&quot;589&quot;/&gt;&lt;/object&gt;&lt;object type=&quot;3&quot; unique_id=&quot;372655&quot;&gt;&lt;property id=&quot;20148&quot; value=&quot;5&quot;/&gt;&lt;property id=&quot;20300&quot; value=&quot;Slide 8 - &amp;quot;Features of Harp Hadoop Plugin&amp;quot;&quot;/&gt;&lt;property id=&quot;20307&quot; value=&quot;590&quot;/&gt;&lt;/object&gt;&lt;object type=&quot;3&quot; unique_id=&quot;372656&quot;&gt;&lt;property id=&quot;20148&quot; value=&quot;5&quot;/&gt;&lt;property id=&quot;20300&quot; value=&quot;Slide 9 - &amp;quot;WDA SMACOF MDS (Multidimensional Scaling) using Harp on IU Big Red 2  Parallel Efficiency: on 100-300K sequences &amp;quot;&quot;/&gt;&lt;property id=&quot;20307&quot; value=&quot;591&quot;/&gt;&lt;/object&gt;&lt;object type=&quot;3&quot; unique_id=&quot;372657&quot;&gt;&lt;property id=&quot;20148&quot; value=&quot;5&quot;/&gt;&lt;property id=&quot;20300&quot; value=&quot;Slide 21&quot;/&gt;&lt;property id=&quot;20307&quot; value=&quot;592&quot;/&gt;&lt;/object&gt;&lt;object type=&quot;3&quot; unique_id=&quot;373950&quot;&gt;&lt;property id=&quot;20148&quot; value=&quot;5&quot;/&gt;&lt;property id=&quot;20300&quot; value=&quot;Slide 10&quot;/&gt;&lt;property id=&quot;20307&quot; value=&quot;597&quot;/&gt;&lt;/object&gt;&lt;object type=&quot;3&quot; unique_id=&quot;373951&quot;&gt;&lt;property id=&quot;20148&quot; value=&quot;5&quot;/&gt;&lt;property id=&quot;20300&quot; value=&quot;Slide 11 - &amp;quot;Cloudmesh Functionality&amp;quot;&quot;/&gt;&lt;property id=&quot;20307&quot; value=&quot;598&quot;/&gt;&lt;/object&gt;&lt;object type=&quot;3&quot; unique_id=&quot;373952&quot;&gt;&lt;property id=&quot;20148&quot; value=&quot;5&quot;/&gt;&lt;property id=&quot;20300&quot; value=&quot;Slide 12 - &amp;quot;Data Analytics in SPIDAL&amp;quot;&quot;/&gt;&lt;property id=&quot;20307&quot; value=&quot;593&quot;/&gt;&lt;/object&gt;&lt;object type=&quot;3&quot; unique_id=&quot;373953&quot;&gt;&lt;property id=&quot;20148&quot; value=&quot;5&quot;/&gt;&lt;property id=&quot;20300&quot; value=&quot;Slide 13 - &amp;quot;Machine Learning in Network Science, Imaging in Computer Vision, Pathology, Polar Science, Biomolecular Simulation&quot;/&gt;&lt;property id=&quot;20307&quot; value=&quot;594&quot;/&gt;&lt;/object&gt;&lt;object type=&quot;3&quot; unique_id=&quot;373954&quot;&gt;&lt;property id=&quot;20148&quot; value=&quot;5&quot;/&gt;&lt;property id=&quot;20300&quot; value=&quot;Slide 14 - &amp;quot;Some specialized data analytics in SPIDAL&amp;quot;&quot;/&gt;&lt;property id=&quot;20307&quot; value=&quot;595&quot;/&gt;&lt;/object&gt;&lt;object type=&quot;3&quot; unique_id=&quot;373955&quot;&gt;&lt;property id=&quot;20148&quot; value=&quot;5&quot;/&gt;&lt;property id=&quot;20300&quot; value=&quot;Slide 15 - &amp;quot;Some Core Machine Learning Building Blocks&amp;quot;&quot;/&gt;&lt;property id=&quot;20307&quot; value=&quot;596&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1819.0"/>
</file>

<file path=customXml/itemProps1.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24318</TotalTime>
  <Words>2768</Words>
  <Application>Microsoft Office PowerPoint</Application>
  <PresentationFormat>On-screen Show (4:3)</PresentationFormat>
  <Paragraphs>498</Paragraphs>
  <Slides>30</Slides>
  <Notes>11</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30</vt:i4>
      </vt:variant>
    </vt:vector>
  </HeadingPairs>
  <TitlesOfParts>
    <vt:vector size="50" baseType="lpstr">
      <vt:lpstr>MS Mincho</vt:lpstr>
      <vt:lpstr>Adobe Gothic Std B</vt:lpstr>
      <vt:lpstr>Aharoni</vt:lpstr>
      <vt:lpstr>Arial</vt:lpstr>
      <vt:lpstr>Calibri</vt:lpstr>
      <vt:lpstr>Cooper Std Black</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Data Analytics at  Digital Science Center@SOIC</vt:lpstr>
      <vt:lpstr>Thank you NSF</vt:lpstr>
      <vt:lpstr>HPC-ABDS </vt:lpstr>
      <vt:lpstr>PowerPoint Presentation</vt:lpstr>
      <vt:lpstr>PowerPoint Presentation</vt:lpstr>
      <vt:lpstr>Applications SPIDAL MIDAS ABDS</vt:lpstr>
      <vt:lpstr>Harp Design</vt:lpstr>
      <vt:lpstr>Features of Harp Hadoop Plugin</vt:lpstr>
      <vt:lpstr>WDA SMACOF MDS (Multidimensional Scaling) using Harp on IU Big Red 2  Parallel Efficiency: on 100-300K sequences </vt:lpstr>
      <vt:lpstr>PowerPoint Presentation</vt:lpstr>
      <vt:lpstr>Cloudmesh Functionality</vt:lpstr>
      <vt:lpstr>Data Analytics in SPIDAL</vt:lpstr>
      <vt:lpstr>Machine Learning in Network Science, Imaging in Computer Vision, Pathology, Polar Science, Biomolecular Simulations</vt:lpstr>
      <vt:lpstr>Some specialized data analytics in SPIDAL</vt:lpstr>
      <vt:lpstr>Some Core Machine Learning Building Blocks</vt:lpstr>
      <vt:lpstr>Global Machine Learning aka EGO – Exascale Global Optimization</vt:lpstr>
      <vt:lpstr>System Architecture</vt:lpstr>
      <vt:lpstr>4 Forms of MapReduce</vt:lpstr>
      <vt:lpstr>Useful Set of Analytics Architectures</vt:lpstr>
      <vt:lpstr>SPIDAL Example </vt:lpstr>
      <vt:lpstr>PowerPoint Presentation</vt:lpstr>
      <vt:lpstr>Applications</vt:lpstr>
      <vt:lpstr>17:Pathology Imaging/ Digital Pathology I</vt:lpstr>
      <vt:lpstr>17:Pathology Imaging/ Digital Pathology II</vt:lpstr>
      <vt:lpstr>26: Large-scale Deep Learning</vt:lpstr>
      <vt:lpstr>27: Organizing large-scale, unstructured collections of consumer photos I</vt:lpstr>
      <vt:lpstr>27: Organizing large-scale, unstructured collections of consumer photos II</vt:lpstr>
      <vt:lpstr>43: Radar Data Analysis for CReSIS Remote Sensing of Ice Sheets I</vt:lpstr>
      <vt:lpstr>CReSIS Remote Sensing: Radar Surveys</vt:lpstr>
      <vt:lpstr>43: Radar Data Analysis for CReSIS Remote Sensing of Ice Sheets IV</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452</cp:revision>
  <dcterms:created xsi:type="dcterms:W3CDTF">2014-02-25T01:32:12Z</dcterms:created>
  <dcterms:modified xsi:type="dcterms:W3CDTF">2014-11-05T23:24:53Z</dcterms:modified>
</cp:coreProperties>
</file>