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4655"/>
  </p:normalViewPr>
  <p:slideViewPr>
    <p:cSldViewPr snapToGrid="0" snapToObjects="1">
      <p:cViewPr varScale="1">
        <p:scale>
          <a:sx n="121" d="100"/>
          <a:sy n="121" d="100"/>
        </p:scale>
        <p:origin x="4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BB0B90-D9AC-D64F-A8BA-511627B9E4E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30935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BB0B90-D9AC-D64F-A8BA-511627B9E4E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48150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BB0B90-D9AC-D64F-A8BA-511627B9E4E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98435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BB0B90-D9AC-D64F-A8BA-511627B9E4E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23821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BB0B90-D9AC-D64F-A8BA-511627B9E4E7}" type="datetimeFigureOut">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74844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BB0B90-D9AC-D64F-A8BA-511627B9E4E7}"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122638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BB0B90-D9AC-D64F-A8BA-511627B9E4E7}" type="datetimeFigureOut">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30207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BB0B90-D9AC-D64F-A8BA-511627B9E4E7}" type="datetimeFigureOut">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40088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B0B90-D9AC-D64F-A8BA-511627B9E4E7}" type="datetimeFigureOut">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97182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BB0B90-D9AC-D64F-A8BA-511627B9E4E7}"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1858580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BB0B90-D9AC-D64F-A8BA-511627B9E4E7}" type="datetimeFigureOut">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FAE87-54A2-A74D-A31B-D2C1C1001393}" type="slidenum">
              <a:rPr lang="en-US" smtClean="0"/>
              <a:t>‹#›</a:t>
            </a:fld>
            <a:endParaRPr lang="en-US"/>
          </a:p>
        </p:txBody>
      </p:sp>
    </p:spTree>
    <p:extLst>
      <p:ext uri="{BB962C8B-B14F-4D97-AF65-F5344CB8AC3E}">
        <p14:creationId xmlns:p14="http://schemas.microsoft.com/office/powerpoint/2010/main" val="201935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B0B90-D9AC-D64F-A8BA-511627B9E4E7}" type="datetimeFigureOut">
              <a:rPr lang="en-US" smtClean="0"/>
              <a:t>4/10/2018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FAE87-54A2-A74D-A31B-D2C1C1001393}" type="slidenum">
              <a:rPr lang="en-US" smtClean="0"/>
              <a:t>‹#›</a:t>
            </a:fld>
            <a:endParaRPr lang="en-US"/>
          </a:p>
        </p:txBody>
      </p:sp>
    </p:spTree>
    <p:extLst>
      <p:ext uri="{BB962C8B-B14F-4D97-AF65-F5344CB8AC3E}">
        <p14:creationId xmlns:p14="http://schemas.microsoft.com/office/powerpoint/2010/main" val="8195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2" y="-59521"/>
            <a:ext cx="12192000" cy="6859714"/>
          </a:xfrm>
          <a:prstGeom prst="rect">
            <a:avLst/>
          </a:prstGeom>
        </p:spPr>
      </p:pic>
      <p:sp>
        <p:nvSpPr>
          <p:cNvPr id="2" name="Title 1"/>
          <p:cNvSpPr>
            <a:spLocks noGrp="1"/>
          </p:cNvSpPr>
          <p:nvPr>
            <p:ph type="ctrTitle"/>
          </p:nvPr>
        </p:nvSpPr>
        <p:spPr>
          <a:xfrm>
            <a:off x="1524000" y="763928"/>
            <a:ext cx="9144000" cy="937549"/>
          </a:xfrm>
        </p:spPr>
        <p:txBody>
          <a:bodyPr>
            <a:noAutofit/>
          </a:bodyPr>
          <a:lstStyle/>
          <a:p>
            <a:pPr algn="l"/>
            <a:r>
              <a:rPr lang="en-US" sz="7200" dirty="0">
                <a:solidFill>
                  <a:schemeClr val="bg1"/>
                </a:solidFill>
                <a:latin typeface="Franklin Gothic Medium" charset="0"/>
                <a:ea typeface="Franklin Gothic Medium" charset="0"/>
                <a:cs typeface="Franklin Gothic Medium" charset="0"/>
              </a:rPr>
              <a:t>Geoffrey Fox</a:t>
            </a:r>
          </a:p>
        </p:txBody>
      </p:sp>
      <p:sp>
        <p:nvSpPr>
          <p:cNvPr id="3" name="Subtitle 2"/>
          <p:cNvSpPr>
            <a:spLocks noGrp="1"/>
          </p:cNvSpPr>
          <p:nvPr>
            <p:ph type="subTitle" idx="1"/>
          </p:nvPr>
        </p:nvSpPr>
        <p:spPr>
          <a:xfrm>
            <a:off x="1358462" y="1788974"/>
            <a:ext cx="9984828" cy="1803723"/>
          </a:xfrm>
        </p:spPr>
        <p:txBody>
          <a:bodyPr>
            <a:normAutofit fontScale="92500" lnSpcReduction="20000"/>
          </a:bodyPr>
          <a:lstStyle/>
          <a:p>
            <a:pPr algn="l"/>
            <a:r>
              <a:rPr lang="en-US" sz="4000" dirty="0">
                <a:solidFill>
                  <a:schemeClr val="bg1"/>
                </a:solidFill>
                <a:latin typeface="Franklin Gothic Medium" charset="0"/>
                <a:ea typeface="Franklin Gothic Medium" charset="0"/>
                <a:cs typeface="Franklin Gothic Medium" charset="0"/>
              </a:rPr>
              <a:t>High-Performance Big Data Computing: International, National, and Local initiatives</a:t>
            </a:r>
          </a:p>
          <a:p>
            <a:pPr algn="l"/>
            <a:br>
              <a:rPr lang="en-US" sz="4000" dirty="0">
                <a:solidFill>
                  <a:schemeClr val="bg1"/>
                </a:solidFill>
                <a:latin typeface="Franklin Gothic Medium" charset="0"/>
                <a:ea typeface="Franklin Gothic Medium" charset="0"/>
                <a:cs typeface="Franklin Gothic Medium" charset="0"/>
              </a:rPr>
            </a:br>
            <a:r>
              <a:rPr lang="en-US" sz="3200" dirty="0">
                <a:solidFill>
                  <a:schemeClr val="bg1"/>
                </a:solidFill>
                <a:latin typeface="Franklin Gothic Medium" charset="0"/>
                <a:ea typeface="Franklin Gothic Medium" charset="0"/>
                <a:cs typeface="Franklin Gothic Medium" charset="0"/>
              </a:rPr>
              <a:t>COLLABORATORS</a:t>
            </a:r>
          </a:p>
          <a:p>
            <a:pPr algn="l"/>
            <a:endParaRPr lang="en-US" sz="4000" dirty="0">
              <a:solidFill>
                <a:schemeClr val="bg1"/>
              </a:solidFill>
              <a:latin typeface="Franklin Gothic Medium" charset="0"/>
              <a:ea typeface="Franklin Gothic Medium" charset="0"/>
              <a:cs typeface="Franklin Gothic Medium" charset="0"/>
            </a:endParaRPr>
          </a:p>
        </p:txBody>
      </p:sp>
      <p:sp>
        <p:nvSpPr>
          <p:cNvPr id="5" name="TextBox 4"/>
          <p:cNvSpPr txBox="1"/>
          <p:nvPr/>
        </p:nvSpPr>
        <p:spPr>
          <a:xfrm>
            <a:off x="1271751" y="3471828"/>
            <a:ext cx="10799379" cy="2185214"/>
          </a:xfrm>
          <a:prstGeom prst="rect">
            <a:avLst/>
          </a:prstGeom>
          <a:noFill/>
        </p:spPr>
        <p:txBody>
          <a:bodyPr wrap="square" rtlCol="0">
            <a:spAutoFit/>
          </a:bodyPr>
          <a:lstStyle/>
          <a:p>
            <a:r>
              <a:rPr lang="en-US" sz="2800" b="1" dirty="0">
                <a:solidFill>
                  <a:schemeClr val="bg1"/>
                </a:solidFill>
                <a:latin typeface="Franklin Gothic Book" charset="0"/>
                <a:ea typeface="Franklin Gothic Book" charset="0"/>
                <a:cs typeface="Franklin Gothic Book" charset="0"/>
              </a:rPr>
              <a:t>China and IU: </a:t>
            </a:r>
            <a:r>
              <a:rPr lang="en-US" sz="2800" dirty="0">
                <a:solidFill>
                  <a:schemeClr val="bg1"/>
                </a:solidFill>
                <a:latin typeface="Franklin Gothic Book" charset="0"/>
                <a:ea typeface="Franklin Gothic Book" charset="0"/>
                <a:cs typeface="Franklin Gothic Book" charset="0"/>
              </a:rPr>
              <a:t>Fudan University, SICE, OVPR</a:t>
            </a:r>
          </a:p>
          <a:p>
            <a:r>
              <a:rPr lang="en-US" sz="2800" b="1" dirty="0">
                <a:solidFill>
                  <a:schemeClr val="bg1"/>
                </a:solidFill>
                <a:latin typeface="Franklin Gothic Book" charset="0"/>
                <a:ea typeface="Franklin Gothic Book" charset="0"/>
                <a:cs typeface="Franklin Gothic Book" charset="0"/>
              </a:rPr>
              <a:t>SPIDAL</a:t>
            </a:r>
            <a:r>
              <a:rPr lang="en-US" sz="2800" dirty="0">
                <a:solidFill>
                  <a:schemeClr val="bg1"/>
                </a:solidFill>
                <a:latin typeface="Franklin Gothic Book" charset="0"/>
                <a:ea typeface="Franklin Gothic Book" charset="0"/>
                <a:cs typeface="Franklin Gothic Book" charset="0"/>
              </a:rPr>
              <a:t>: NIST, Intel, Arizona State University, Rutgers University, Stony Brook University, Universities of Kansas and Utah, Virginia Tech</a:t>
            </a:r>
          </a:p>
          <a:p>
            <a:r>
              <a:rPr lang="en-US" sz="2400" b="1" dirty="0" err="1">
                <a:solidFill>
                  <a:schemeClr val="bg1"/>
                </a:solidFill>
                <a:latin typeface="Franklin Gothic Book" charset="0"/>
                <a:ea typeface="Franklin Gothic Book" charset="0"/>
                <a:cs typeface="Franklin Gothic Book" charset="0"/>
              </a:rPr>
              <a:t>BDECng</a:t>
            </a:r>
            <a:r>
              <a:rPr lang="en-US" sz="2400" b="1" dirty="0">
                <a:solidFill>
                  <a:schemeClr val="bg1"/>
                </a:solidFill>
                <a:latin typeface="Franklin Gothic Book" charset="0"/>
                <a:ea typeface="Franklin Gothic Book" charset="0"/>
                <a:cs typeface="Franklin Gothic Book" charset="0"/>
              </a:rPr>
              <a:t>: </a:t>
            </a:r>
            <a:r>
              <a:rPr lang="en-US" sz="2000" dirty="0">
                <a:solidFill>
                  <a:schemeClr val="bg1"/>
                </a:solidFill>
                <a:latin typeface="Franklin Gothic Book" charset="0"/>
                <a:ea typeface="Franklin Gothic Book" charset="0"/>
                <a:cs typeface="Franklin Gothic Book" charset="0"/>
              </a:rPr>
              <a:t>Europe, China, Japan, DoE, NSF, Tennessee, Northwestern, Iowa, John Hopkins ……..</a:t>
            </a:r>
          </a:p>
          <a:p>
            <a:r>
              <a:rPr lang="en-US" sz="2800" b="1" dirty="0">
                <a:solidFill>
                  <a:schemeClr val="bg1"/>
                </a:solidFill>
                <a:latin typeface="Franklin Gothic Book" charset="0"/>
                <a:ea typeface="Franklin Gothic Book" charset="0"/>
                <a:cs typeface="Franklin Gothic Book" charset="0"/>
              </a:rPr>
              <a:t>Local</a:t>
            </a:r>
            <a:r>
              <a:rPr lang="en-US" sz="2800" dirty="0">
                <a:solidFill>
                  <a:schemeClr val="bg1"/>
                </a:solidFill>
                <a:latin typeface="Franklin Gothic Book" charset="0"/>
                <a:ea typeface="Franklin Gothic Book" charset="0"/>
                <a:cs typeface="Franklin Gothic Book" charset="0"/>
              </a:rPr>
              <a:t>: Judy </a:t>
            </a:r>
            <a:r>
              <a:rPr lang="en-US" sz="2800" dirty="0" err="1">
                <a:solidFill>
                  <a:schemeClr val="bg1"/>
                </a:solidFill>
                <a:latin typeface="Franklin Gothic Book" charset="0"/>
                <a:ea typeface="Franklin Gothic Book" charset="0"/>
                <a:cs typeface="Franklin Gothic Book" charset="0"/>
              </a:rPr>
              <a:t>Qiu</a:t>
            </a:r>
            <a:r>
              <a:rPr lang="en-US" sz="2800" dirty="0">
                <a:solidFill>
                  <a:schemeClr val="bg1"/>
                </a:solidFill>
                <a:latin typeface="Franklin Gothic Book" charset="0"/>
                <a:ea typeface="Franklin Gothic Book" charset="0"/>
                <a:cs typeface="Franklin Gothic Book" charset="0"/>
              </a:rPr>
              <a:t>, Martin </a:t>
            </a:r>
            <a:r>
              <a:rPr lang="en-US" sz="2800" dirty="0" err="1">
                <a:solidFill>
                  <a:schemeClr val="bg1"/>
                </a:solidFill>
                <a:latin typeface="Franklin Gothic Book" charset="0"/>
                <a:ea typeface="Franklin Gothic Book" charset="0"/>
                <a:cs typeface="Franklin Gothic Book" charset="0"/>
              </a:rPr>
              <a:t>Swany</a:t>
            </a:r>
            <a:r>
              <a:rPr lang="en-US" sz="2800" dirty="0">
                <a:solidFill>
                  <a:schemeClr val="bg1"/>
                </a:solidFill>
                <a:latin typeface="Franklin Gothic Book" charset="0"/>
                <a:ea typeface="Franklin Gothic Book" charset="0"/>
                <a:cs typeface="Franklin Gothic Book" charset="0"/>
              </a:rPr>
              <a:t>, David Crandall, UITS, Precision Health </a:t>
            </a:r>
          </a:p>
        </p:txBody>
      </p:sp>
    </p:spTree>
    <p:extLst>
      <p:ext uri="{BB962C8B-B14F-4D97-AF65-F5344CB8AC3E}">
        <p14:creationId xmlns:p14="http://schemas.microsoft.com/office/powerpoint/2010/main" val="1997700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091"/>
            <a:ext cx="12186745" cy="601826"/>
          </a:xfrm>
        </p:spPr>
        <p:txBody>
          <a:bodyPr>
            <a:noAutofit/>
          </a:bodyPr>
          <a:lstStyle/>
          <a:p>
            <a:pPr algn="ctr"/>
            <a:r>
              <a:rPr lang="en-US" sz="2800" b="1" dirty="0">
                <a:latin typeface="+mn-lt"/>
              </a:rPr>
              <a:t> Middleware and High Performance Analytics Libraries for Scalable Data Science</a:t>
            </a:r>
          </a:p>
        </p:txBody>
      </p:sp>
      <p:sp>
        <p:nvSpPr>
          <p:cNvPr id="3" name="Content Placeholder 2"/>
          <p:cNvSpPr>
            <a:spLocks noGrp="1"/>
          </p:cNvSpPr>
          <p:nvPr>
            <p:ph idx="1"/>
          </p:nvPr>
        </p:nvSpPr>
        <p:spPr>
          <a:xfrm>
            <a:off x="0" y="617909"/>
            <a:ext cx="12118428" cy="3155305"/>
          </a:xfrm>
        </p:spPr>
        <p:txBody>
          <a:bodyPr>
            <a:normAutofit fontScale="92500" lnSpcReduction="10000"/>
          </a:bodyPr>
          <a:lstStyle/>
          <a:p>
            <a:r>
              <a:rPr lang="en-US" sz="2400" dirty="0"/>
              <a:t> 7 Universities collaborating on an ecosystem for scalable applications with the performance of HPC (High Performance Computing) and the rich functionality of the commodity Apache Big Data Stack. </a:t>
            </a:r>
          </a:p>
          <a:p>
            <a:pPr lvl="1"/>
            <a:r>
              <a:rPr lang="en-US" sz="2000" dirty="0"/>
              <a:t>Cross-cutting high-performance data-analysis libraries; </a:t>
            </a:r>
            <a:r>
              <a:rPr lang="en-US" sz="2000" b="1" dirty="0"/>
              <a:t>SPIDAL </a:t>
            </a:r>
            <a:r>
              <a:rPr lang="en-US" sz="2000" dirty="0"/>
              <a:t>(Scalable Parallel Interoperable Data Analytics Library) will support new programming and execution models for data-intensive analysis in a wide range of science and engineering applications. </a:t>
            </a:r>
          </a:p>
          <a:p>
            <a:pPr lvl="1"/>
            <a:r>
              <a:rPr lang="en-US" sz="2000" dirty="0"/>
              <a:t>Technology driven by major application data challenges in </a:t>
            </a:r>
            <a:r>
              <a:rPr lang="en-US" sz="2000" b="1" dirty="0"/>
              <a:t>seven different communities</a:t>
            </a:r>
            <a:r>
              <a:rPr lang="en-US" sz="2000" dirty="0"/>
              <a:t>: Biomolecular Simulations, Network and Computational Social Science, Epidemiology, Computer Vision, Spatial Geographical Information Systems, Remote Sensing for Polar Science, and Pathology Informatics.</a:t>
            </a:r>
          </a:p>
          <a:p>
            <a:r>
              <a:rPr lang="en-US" sz="2400" dirty="0"/>
              <a:t>Indiana University: </a:t>
            </a:r>
          </a:p>
          <a:p>
            <a:pPr lvl="1"/>
            <a:r>
              <a:rPr lang="en-US" sz="2000" dirty="0"/>
              <a:t>David Crandall working with Kansas on Image Processing for Polar Science </a:t>
            </a:r>
            <a:r>
              <a:rPr lang="en-US" sz="2000" b="1" dirty="0"/>
              <a:t>Remote Sensing</a:t>
            </a:r>
            <a:r>
              <a:rPr lang="en-US" sz="2000" dirty="0"/>
              <a:t>; </a:t>
            </a:r>
          </a:p>
          <a:p>
            <a:pPr lvl="1"/>
            <a:r>
              <a:rPr lang="en-US" sz="2000" dirty="0"/>
              <a:t>Judy </a:t>
            </a:r>
            <a:r>
              <a:rPr lang="en-US" sz="2000" dirty="0" err="1"/>
              <a:t>Qiu</a:t>
            </a:r>
            <a:r>
              <a:rPr lang="en-US" sz="2000" dirty="0"/>
              <a:t>: </a:t>
            </a:r>
            <a:r>
              <a:rPr lang="en-US" sz="2000" b="1" dirty="0"/>
              <a:t>Harp DAAL </a:t>
            </a:r>
            <a:r>
              <a:rPr lang="en-US" sz="2000" dirty="0"/>
              <a:t>data analytics developed with INTEL;</a:t>
            </a:r>
          </a:p>
        </p:txBody>
      </p:sp>
      <p:pic>
        <p:nvPicPr>
          <p:cNvPr id="1032" name="Picture 8" descr="https://lh5.googleusercontent.com/iHpsRZxlfhYSinX9HzEKg11dqHVxSYDcpycuo1LTaQ-WPqxJxSeT7VcibXAl2-MGXwRYxlPzhq_jrQMBuhesBasgDpf0T-npxagef9sfFRt621oWB7LLEzxG_5KD4PsN5RYP6QtT">
            <a:extLst>
              <a:ext uri="{FF2B5EF4-FFF2-40B4-BE49-F238E27FC236}">
                <a16:creationId xmlns:a16="http://schemas.microsoft.com/office/drawing/2014/main" id="{0F3275CA-7C97-4631-9BD2-5E5E8BD59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95" y="3652345"/>
            <a:ext cx="4376150" cy="1991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941C9C-1821-4CCB-AFDA-3BE8FC321C47}"/>
              </a:ext>
            </a:extLst>
          </p:cNvPr>
          <p:cNvSpPr/>
          <p:nvPr/>
        </p:nvSpPr>
        <p:spPr>
          <a:xfrm>
            <a:off x="68317" y="3735814"/>
            <a:ext cx="7909035" cy="2246769"/>
          </a:xfrm>
          <a:prstGeom prst="rect">
            <a:avLst/>
          </a:prstGeom>
        </p:spPr>
        <p:txBody>
          <a:bodyPr wrap="square">
            <a:spAutoFit/>
          </a:bodyPr>
          <a:lstStyle/>
          <a:p>
            <a:r>
              <a:rPr lang="en-US" sz="2000" b="1" dirty="0"/>
              <a:t>Twister2: </a:t>
            </a:r>
            <a:r>
              <a:rPr lang="en-US" sz="2000" dirty="0"/>
              <a:t>a set of middleware components to support batch or streaming data capabilities familiar from Apache Hadoop, Spark, Heron and Flink but with high performance. Twister2 covers bulk synchronous and data flow communication; task management as in Mesos, Yarn and Kubernetes; dataflow graph execution models; launching of the Harp-DAAL library; streaming and repository data access interfaces, in-memory databases and fault tolerance at dataflow nodes.</a:t>
            </a:r>
          </a:p>
        </p:txBody>
      </p:sp>
      <p:sp>
        <p:nvSpPr>
          <p:cNvPr id="8" name="TextBox 7">
            <a:extLst>
              <a:ext uri="{FF2B5EF4-FFF2-40B4-BE49-F238E27FC236}">
                <a16:creationId xmlns:a16="http://schemas.microsoft.com/office/drawing/2014/main" id="{55E0CB63-DC85-4FD1-BA7C-F222244C4FB6}"/>
              </a:ext>
            </a:extLst>
          </p:cNvPr>
          <p:cNvSpPr txBox="1"/>
          <p:nvPr/>
        </p:nvSpPr>
        <p:spPr>
          <a:xfrm>
            <a:off x="8562169" y="5562532"/>
            <a:ext cx="2873001" cy="369332"/>
          </a:xfrm>
          <a:prstGeom prst="rect">
            <a:avLst/>
          </a:prstGeom>
          <a:noFill/>
        </p:spPr>
        <p:txBody>
          <a:bodyPr wrap="square" rtlCol="0">
            <a:spAutoFit/>
          </a:bodyPr>
          <a:lstStyle/>
          <a:p>
            <a:r>
              <a:rPr lang="en-US" dirty="0" err="1"/>
              <a:t>Kmeans</a:t>
            </a:r>
            <a:r>
              <a:rPr lang="en-US" dirty="0"/>
              <a:t>: Number of Centers </a:t>
            </a:r>
          </a:p>
        </p:txBody>
      </p:sp>
      <p:sp>
        <p:nvSpPr>
          <p:cNvPr id="10" name="TextBox 9">
            <a:extLst>
              <a:ext uri="{FF2B5EF4-FFF2-40B4-BE49-F238E27FC236}">
                <a16:creationId xmlns:a16="http://schemas.microsoft.com/office/drawing/2014/main" id="{146E1136-D64D-44A4-951B-04FC26AA3423}"/>
              </a:ext>
            </a:extLst>
          </p:cNvPr>
          <p:cNvSpPr txBox="1"/>
          <p:nvPr/>
        </p:nvSpPr>
        <p:spPr>
          <a:xfrm>
            <a:off x="8099715" y="4017072"/>
            <a:ext cx="1627610" cy="369332"/>
          </a:xfrm>
          <a:prstGeom prst="rect">
            <a:avLst/>
          </a:prstGeom>
          <a:noFill/>
        </p:spPr>
        <p:txBody>
          <a:bodyPr wrap="square" rtlCol="0">
            <a:spAutoFit/>
          </a:bodyPr>
          <a:lstStyle/>
          <a:p>
            <a:r>
              <a:rPr lang="en-US" dirty="0"/>
              <a:t>Execution Time</a:t>
            </a:r>
          </a:p>
        </p:txBody>
      </p:sp>
    </p:spTree>
    <p:extLst>
      <p:ext uri="{BB962C8B-B14F-4D97-AF65-F5344CB8AC3E}">
        <p14:creationId xmlns:p14="http://schemas.microsoft.com/office/powerpoint/2010/main" val="170353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86" y="18256"/>
            <a:ext cx="11616559" cy="901400"/>
          </a:xfrm>
        </p:spPr>
        <p:txBody>
          <a:bodyPr>
            <a:normAutofit fontScale="90000"/>
          </a:bodyPr>
          <a:lstStyle/>
          <a:p>
            <a:r>
              <a:rPr lang="en-US" b="1" dirty="0" err="1">
                <a:latin typeface="+mn-lt"/>
              </a:rPr>
              <a:t>BigData</a:t>
            </a:r>
            <a:r>
              <a:rPr lang="en-US" b="1" dirty="0">
                <a:latin typeface="+mn-lt"/>
              </a:rPr>
              <a:t> Exascale </a:t>
            </a:r>
            <a:r>
              <a:rPr lang="en-US" b="1" dirty="0" err="1">
                <a:latin typeface="+mn-lt"/>
              </a:rPr>
              <a:t>BDECng</a:t>
            </a:r>
            <a:r>
              <a:rPr lang="en-US" b="1" dirty="0">
                <a:latin typeface="+mn-lt"/>
              </a:rPr>
              <a:t> Vision: Data Center to Edge</a:t>
            </a:r>
          </a:p>
        </p:txBody>
      </p:sp>
      <p:sp>
        <p:nvSpPr>
          <p:cNvPr id="3" name="Content Placeholder 2"/>
          <p:cNvSpPr>
            <a:spLocks noGrp="1"/>
          </p:cNvSpPr>
          <p:nvPr>
            <p:ph idx="1"/>
          </p:nvPr>
        </p:nvSpPr>
        <p:spPr>
          <a:xfrm>
            <a:off x="86710" y="919655"/>
            <a:ext cx="11968655" cy="5129047"/>
          </a:xfrm>
        </p:spPr>
        <p:txBody>
          <a:bodyPr>
            <a:normAutofit fontScale="92500" lnSpcReduction="20000"/>
          </a:bodyPr>
          <a:lstStyle/>
          <a:p>
            <a:r>
              <a:rPr lang="en-US" dirty="0"/>
              <a:t>The nature of scientific and engineering research is changing and is challenging the high-performance computing (HPC) community to adapt and connect to a broader community. It increasingly depends on an integrated ecosystem of sensors and instruments, big data analytics and machine learning, and computational science. Concurrently, rich commercial cloud computing and data analytic services have also emerged, creating new opportunities and organizational perspectives for scientific discovery.  </a:t>
            </a:r>
          </a:p>
          <a:p>
            <a:r>
              <a:rPr lang="en-US" dirty="0"/>
              <a:t>Sensors and instruments now span an enormous range, from a small number of large-scale, scientific instruments to billions of edge/IoT devices and produce massive amounts of real-time, streaming data. HPC, parallel computing, and data analytics pervade all elements of this continuum, often requiring closed loop integration and computational adaptation.</a:t>
            </a:r>
          </a:p>
          <a:p>
            <a:r>
              <a:rPr lang="en-US" dirty="0"/>
              <a:t>The BDEC community is engaged in a shaping strategy and process that builds on the collective expertise of an expanded community: New application domains, Infrastructure providers, Technology community</a:t>
            </a:r>
          </a:p>
          <a:p>
            <a:r>
              <a:rPr lang="en-US" b="1" dirty="0"/>
              <a:t>First </a:t>
            </a:r>
            <a:r>
              <a:rPr lang="en-US" b="1" dirty="0" err="1"/>
              <a:t>BDECng</a:t>
            </a:r>
            <a:r>
              <a:rPr lang="en-US" b="1" dirty="0"/>
              <a:t> meeting: Indiana University Bloomington October 3-5 2018</a:t>
            </a:r>
          </a:p>
          <a:p>
            <a:endParaRPr lang="en-US" dirty="0"/>
          </a:p>
        </p:txBody>
      </p:sp>
    </p:spTree>
    <p:extLst>
      <p:ext uri="{BB962C8B-B14F-4D97-AF65-F5344CB8AC3E}">
        <p14:creationId xmlns:p14="http://schemas.microsoft.com/office/powerpoint/2010/main" val="100738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070E-DFE9-4828-AA60-54F551FA71DC}"/>
              </a:ext>
            </a:extLst>
          </p:cNvPr>
          <p:cNvSpPr>
            <a:spLocks noGrp="1"/>
          </p:cNvSpPr>
          <p:nvPr>
            <p:ph type="title"/>
          </p:nvPr>
        </p:nvSpPr>
        <p:spPr>
          <a:xfrm>
            <a:off x="0" y="18256"/>
            <a:ext cx="11353800" cy="738490"/>
          </a:xfrm>
        </p:spPr>
        <p:txBody>
          <a:bodyPr>
            <a:normAutofit/>
          </a:bodyPr>
          <a:lstStyle/>
          <a:p>
            <a:r>
              <a:rPr lang="en-US" b="1" dirty="0">
                <a:latin typeface="+mn-lt"/>
              </a:rPr>
              <a:t>Fudan University Kickoff Meeting Wednesday</a:t>
            </a:r>
          </a:p>
        </p:txBody>
      </p:sp>
      <p:sp>
        <p:nvSpPr>
          <p:cNvPr id="3" name="Content Placeholder 2">
            <a:extLst>
              <a:ext uri="{FF2B5EF4-FFF2-40B4-BE49-F238E27FC236}">
                <a16:creationId xmlns:a16="http://schemas.microsoft.com/office/drawing/2014/main" id="{1F1F210B-611F-468B-9791-6597A1B8DC64}"/>
              </a:ext>
            </a:extLst>
          </p:cNvPr>
          <p:cNvSpPr>
            <a:spLocks noGrp="1"/>
          </p:cNvSpPr>
          <p:nvPr>
            <p:ph sz="half" idx="1"/>
          </p:nvPr>
        </p:nvSpPr>
        <p:spPr>
          <a:xfrm>
            <a:off x="39414" y="646386"/>
            <a:ext cx="5741276" cy="5376041"/>
          </a:xfrm>
          <a:ln w="19050">
            <a:solidFill>
              <a:schemeClr val="tx1"/>
            </a:solidFill>
          </a:ln>
        </p:spPr>
        <p:txBody>
          <a:bodyPr>
            <a:normAutofit fontScale="70000" lnSpcReduction="20000"/>
          </a:bodyPr>
          <a:lstStyle/>
          <a:p>
            <a:r>
              <a:rPr lang="en-US" dirty="0"/>
              <a:t>April 11: HPSA18: High-Performance Systems and Analytics for Big Data Workshop: </a:t>
            </a:r>
            <a:r>
              <a:rPr lang="en-US" sz="2400" dirty="0"/>
              <a:t>A path to future Artificial General Intelligence</a:t>
            </a:r>
          </a:p>
          <a:p>
            <a:r>
              <a:rPr lang="en-US" dirty="0"/>
              <a:t>Rick Van </a:t>
            </a:r>
            <a:r>
              <a:rPr lang="en-US" dirty="0" err="1"/>
              <a:t>Kooten</a:t>
            </a:r>
            <a:r>
              <a:rPr lang="en-US" dirty="0"/>
              <a:t> OVPR, Judy </a:t>
            </a:r>
            <a:r>
              <a:rPr lang="en-US" dirty="0" err="1"/>
              <a:t>Qiu</a:t>
            </a:r>
            <a:r>
              <a:rPr lang="en-US" dirty="0"/>
              <a:t> IU, and X. Sean Wang Fudan: Introduction</a:t>
            </a:r>
          </a:p>
          <a:p>
            <a:r>
              <a:rPr lang="en-US" dirty="0"/>
              <a:t>Linton Ward, IBM Building the cognitive platform to accelerate innovation (Keynote 1)</a:t>
            </a:r>
          </a:p>
          <a:p>
            <a:r>
              <a:rPr lang="en-US" dirty="0"/>
              <a:t>Nathan </a:t>
            </a:r>
            <a:r>
              <a:rPr lang="en-US" dirty="0" err="1"/>
              <a:t>Greeneltch</a:t>
            </a:r>
            <a:r>
              <a:rPr lang="en-US" dirty="0"/>
              <a:t> Intel, Learn Faster with Intel Data Analytics Acceleration Library (DAAL)</a:t>
            </a:r>
          </a:p>
          <a:p>
            <a:r>
              <a:rPr lang="en-US" dirty="0"/>
              <a:t>Takuya Araki NEC, SX-Aurora TSUBASA and its application to machine learning</a:t>
            </a:r>
          </a:p>
          <a:p>
            <a:r>
              <a:rPr lang="en-US" dirty="0"/>
              <a:t>Anthony </a:t>
            </a:r>
            <a:r>
              <a:rPr lang="en-US" dirty="0" err="1"/>
              <a:t>Skjellum</a:t>
            </a:r>
            <a:r>
              <a:rPr lang="en-US" dirty="0"/>
              <a:t> UTC Adding HPC to Apache Spark</a:t>
            </a:r>
          </a:p>
          <a:p>
            <a:r>
              <a:rPr lang="en-US" dirty="0"/>
              <a:t>Andrew </a:t>
            </a:r>
            <a:r>
              <a:rPr lang="en-US" dirty="0" err="1"/>
              <a:t>Younge</a:t>
            </a:r>
            <a:r>
              <a:rPr lang="en-US" dirty="0"/>
              <a:t> Sandia,  Supporting High Performance Analysts with System Software for Virtualized Supercomputing</a:t>
            </a:r>
          </a:p>
          <a:p>
            <a:r>
              <a:rPr lang="en-US" dirty="0"/>
              <a:t>Anil </a:t>
            </a:r>
            <a:r>
              <a:rPr lang="en-US" dirty="0" err="1"/>
              <a:t>Vullikanti</a:t>
            </a:r>
            <a:r>
              <a:rPr lang="en-US" dirty="0"/>
              <a:t> Virginia Tech, Finding Trees and Anomalous Subgraphs in Parallel</a:t>
            </a:r>
          </a:p>
          <a:p>
            <a:r>
              <a:rPr lang="en-US" dirty="0"/>
              <a:t>Albert Jonathan Univ. of Minnesota, Geo-Distributed Clouds For Data Analytics</a:t>
            </a:r>
          </a:p>
        </p:txBody>
      </p:sp>
      <p:sp>
        <p:nvSpPr>
          <p:cNvPr id="4" name="Content Placeholder 3">
            <a:extLst>
              <a:ext uri="{FF2B5EF4-FFF2-40B4-BE49-F238E27FC236}">
                <a16:creationId xmlns:a16="http://schemas.microsoft.com/office/drawing/2014/main" id="{34CFC47F-6763-46A7-9384-E6CD03A9C652}"/>
              </a:ext>
            </a:extLst>
          </p:cNvPr>
          <p:cNvSpPr>
            <a:spLocks noGrp="1"/>
          </p:cNvSpPr>
          <p:nvPr>
            <p:ph sz="half" idx="2"/>
          </p:nvPr>
        </p:nvSpPr>
        <p:spPr>
          <a:xfrm>
            <a:off x="5822730" y="646386"/>
            <a:ext cx="6206359" cy="5342403"/>
          </a:xfrm>
          <a:ln w="19050">
            <a:solidFill>
              <a:schemeClr val="tx1"/>
            </a:solidFill>
          </a:ln>
        </p:spPr>
        <p:txBody>
          <a:bodyPr>
            <a:noAutofit/>
          </a:bodyPr>
          <a:lstStyle/>
          <a:p>
            <a:r>
              <a:rPr lang="en-US" sz="1800" dirty="0"/>
              <a:t>Tony Hey UK STFC Big Scientific Data and Data Science (Keynote2)</a:t>
            </a:r>
          </a:p>
          <a:p>
            <a:r>
              <a:rPr lang="en-US" sz="1800" dirty="0"/>
              <a:t>Piotr </a:t>
            </a:r>
            <a:r>
              <a:rPr lang="en-US" sz="1800" dirty="0" err="1"/>
              <a:t>Luszczek</a:t>
            </a:r>
            <a:r>
              <a:rPr lang="en-US" sz="1800" dirty="0"/>
              <a:t> Univ. of </a:t>
            </a:r>
            <a:r>
              <a:rPr lang="en-US" sz="1800" dirty="0" err="1"/>
              <a:t>Tenessee</a:t>
            </a:r>
            <a:r>
              <a:rPr lang="en-US" sz="1800" dirty="0"/>
              <a:t>, HPC </a:t>
            </a:r>
            <a:r>
              <a:rPr lang="en-US" sz="1800" dirty="0" err="1"/>
              <a:t>Autotuning</a:t>
            </a:r>
            <a:r>
              <a:rPr lang="en-US" sz="1800" dirty="0"/>
              <a:t> Techniques for Computational Kernels in Data Analytics</a:t>
            </a:r>
          </a:p>
          <a:p>
            <a:r>
              <a:rPr lang="en-US" sz="1800" dirty="0"/>
              <a:t>Scott Michael UITS, IU Big Data Infrastructure</a:t>
            </a:r>
          </a:p>
          <a:p>
            <a:r>
              <a:rPr lang="en-US" sz="1800" dirty="0"/>
              <a:t>Wo Chang NIST, NIST PWG Big Data Reference Architecture for HPC and Analytics</a:t>
            </a:r>
          </a:p>
          <a:p>
            <a:r>
              <a:rPr lang="en-US" sz="1800" dirty="0"/>
              <a:t>X. Sean Wang Fudan University, Overview including Astronomy (SKA) Data Analysis</a:t>
            </a:r>
          </a:p>
          <a:p>
            <a:r>
              <a:rPr lang="en-US" sz="1800" dirty="0" err="1"/>
              <a:t>Weihua</a:t>
            </a:r>
            <a:r>
              <a:rPr lang="en-US" sz="1800" dirty="0"/>
              <a:t> Zhang Fudan, Eunomia: Scaling Concurrent Search Trees under Contention Using HTM</a:t>
            </a:r>
          </a:p>
          <a:p>
            <a:r>
              <a:rPr lang="en-US" sz="1800" dirty="0"/>
              <a:t>Martin </a:t>
            </a:r>
            <a:r>
              <a:rPr lang="en-US" sz="1800" dirty="0" err="1"/>
              <a:t>Swany</a:t>
            </a:r>
            <a:r>
              <a:rPr lang="en-US" sz="1800" dirty="0"/>
              <a:t> IU, Hardware-Accelerated Network Microservices for Big Data and Extreme Scale Computing</a:t>
            </a:r>
          </a:p>
          <a:p>
            <a:r>
              <a:rPr lang="en-US" sz="1800" dirty="0"/>
              <a:t>Geoffrey Fox IU, High Performance Big Data Computing in the Digital Science Center</a:t>
            </a:r>
          </a:p>
          <a:p>
            <a:r>
              <a:rPr lang="en-US" sz="1800" dirty="0"/>
              <a:t>Panel Session (Chair: Dennis Gannon) on 5 year challenges in HPSA</a:t>
            </a:r>
          </a:p>
          <a:p>
            <a:endParaRPr lang="en-US" sz="1800" dirty="0"/>
          </a:p>
        </p:txBody>
      </p:sp>
    </p:spTree>
    <p:extLst>
      <p:ext uri="{BB962C8B-B14F-4D97-AF65-F5344CB8AC3E}">
        <p14:creationId xmlns:p14="http://schemas.microsoft.com/office/powerpoint/2010/main" val="85197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86" y="0"/>
            <a:ext cx="12192000" cy="6859715"/>
          </a:xfrm>
        </p:spPr>
      </p:pic>
      <p:sp>
        <p:nvSpPr>
          <p:cNvPr id="5" name="Title 1"/>
          <p:cNvSpPr txBox="1">
            <a:spLocks/>
          </p:cNvSpPr>
          <p:nvPr/>
        </p:nvSpPr>
        <p:spPr>
          <a:xfrm>
            <a:off x="1524000" y="763928"/>
            <a:ext cx="9144000" cy="937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solidFill>
                  <a:schemeClr val="bg1"/>
                </a:solidFill>
                <a:latin typeface="Franklin Gothic Medium" charset="0"/>
                <a:ea typeface="Franklin Gothic Medium" charset="0"/>
                <a:cs typeface="Franklin Gothic Medium" charset="0"/>
              </a:rPr>
              <a:t>THANK YOU</a:t>
            </a:r>
          </a:p>
        </p:txBody>
      </p:sp>
      <p:sp>
        <p:nvSpPr>
          <p:cNvPr id="6" name="Subtitle 2"/>
          <p:cNvSpPr txBox="1">
            <a:spLocks/>
          </p:cNvSpPr>
          <p:nvPr/>
        </p:nvSpPr>
        <p:spPr>
          <a:xfrm>
            <a:off x="1523999" y="1932971"/>
            <a:ext cx="10011103" cy="2097745"/>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dirty="0">
                <a:solidFill>
                  <a:schemeClr val="bg1"/>
                </a:solidFill>
                <a:latin typeface="Franklin Gothic Medium" charset="0"/>
                <a:ea typeface="Franklin Gothic Medium" charset="0"/>
                <a:cs typeface="Franklin Gothic Medium" charset="0"/>
              </a:rPr>
              <a:t>PRESENTER CONTACT INFO</a:t>
            </a:r>
          </a:p>
          <a:p>
            <a:pPr marL="0" indent="0">
              <a:buNone/>
            </a:pPr>
            <a:r>
              <a:rPr lang="en-US" sz="4400" dirty="0">
                <a:solidFill>
                  <a:schemeClr val="bg1"/>
                </a:solidFill>
                <a:latin typeface="Franklin Gothic Book" charset="0"/>
                <a:ea typeface="Franklin Gothic Book" charset="0"/>
                <a:cs typeface="Franklin Gothic Book" charset="0"/>
              </a:rPr>
              <a:t>gcf@iu.edu</a:t>
            </a:r>
          </a:p>
          <a:p>
            <a:pPr marL="0" indent="0">
              <a:buNone/>
            </a:pPr>
            <a:r>
              <a:rPr lang="en-US" sz="4400" dirty="0">
                <a:solidFill>
                  <a:schemeClr val="bg1"/>
                </a:solidFill>
                <a:latin typeface="Franklin Gothic Book" charset="0"/>
                <a:ea typeface="Franklin Gothic Book" charset="0"/>
                <a:cs typeface="Franklin Gothic Book" charset="0"/>
              </a:rPr>
              <a:t>Digital Science Center https://www.dsc.soic.indiana.edu/,</a:t>
            </a:r>
          </a:p>
          <a:p>
            <a:pPr marL="0" indent="0">
              <a:buNone/>
            </a:pPr>
            <a:r>
              <a:rPr lang="en-US" sz="4400" dirty="0">
                <a:solidFill>
                  <a:schemeClr val="bg1"/>
                </a:solidFill>
                <a:latin typeface="Franklin Gothic Book" charset="0"/>
                <a:ea typeface="Franklin Gothic Book" charset="0"/>
                <a:cs typeface="Franklin Gothic Book" charset="0"/>
              </a:rPr>
              <a:t>Big Data Exascale http://www.exascale.org/bdec/, </a:t>
            </a:r>
          </a:p>
          <a:p>
            <a:pPr marL="0" indent="0">
              <a:buNone/>
            </a:pPr>
            <a:r>
              <a:rPr lang="en-US" sz="4400" dirty="0">
                <a:solidFill>
                  <a:schemeClr val="bg1"/>
                </a:solidFill>
                <a:latin typeface="Franklin Gothic Book" charset="0"/>
                <a:ea typeface="Franklin Gothic Book" charset="0"/>
                <a:cs typeface="Franklin Gothic Book" charset="0"/>
              </a:rPr>
              <a:t>SPIDAL Collaboration http://www.spidal.org/,</a:t>
            </a:r>
          </a:p>
          <a:p>
            <a:pPr marL="0" indent="0">
              <a:buNone/>
            </a:pPr>
            <a:r>
              <a:rPr lang="en-US" sz="4400" dirty="0">
                <a:solidFill>
                  <a:schemeClr val="bg1"/>
                </a:solidFill>
                <a:latin typeface="Franklin Gothic Book" charset="0"/>
                <a:ea typeface="Franklin Gothic Book" charset="0"/>
                <a:cs typeface="Franklin Gothic Book" charset="0"/>
              </a:rPr>
              <a:t>HPSA18: http://ipcc.soic.iu.edu/HPSA/ </a:t>
            </a:r>
          </a:p>
        </p:txBody>
      </p:sp>
    </p:spTree>
    <p:extLst>
      <p:ext uri="{BB962C8B-B14F-4D97-AF65-F5344CB8AC3E}">
        <p14:creationId xmlns:p14="http://schemas.microsoft.com/office/powerpoint/2010/main" val="34457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86C26A5-1AB3-D84D-A710-9DB74DA8A022}" vid="{62485635-2F32-B545-9177-4151571D4A3C}"/>
    </a:ext>
  </a:extLst>
</a:theme>
</file>

<file path=docProps/app.xml><?xml version="1.0" encoding="utf-8"?>
<Properties xmlns="http://schemas.openxmlformats.org/officeDocument/2006/extended-properties" xmlns:vt="http://schemas.openxmlformats.org/officeDocument/2006/docPropsVTypes">
  <Template>RH-PowerpointTemplate</Template>
  <TotalTime>128</TotalTime>
  <Words>801</Words>
  <Application>Microsoft Office PowerPoint</Application>
  <PresentationFormat>Widescreen</PresentationFormat>
  <Paragraphs>48</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Franklin Gothic Book</vt:lpstr>
      <vt:lpstr>Franklin Gothic Medium</vt:lpstr>
      <vt:lpstr>Office Theme</vt:lpstr>
      <vt:lpstr>Geoffrey Fox</vt:lpstr>
      <vt:lpstr> Middleware and High Performance Analytics Libraries for Scalable Data Science</vt:lpstr>
      <vt:lpstr>BigData Exascale BDECng Vision: Data Center to Edge</vt:lpstr>
      <vt:lpstr>Fudan University Kickoff Meeting Wednesday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NAME</dc:title>
  <dc:creator>Benjamin, Hannah Lee</dc:creator>
  <cp:lastModifiedBy>Geoffrey Fox</cp:lastModifiedBy>
  <cp:revision>15</cp:revision>
  <dcterms:created xsi:type="dcterms:W3CDTF">2018-01-26T16:44:54Z</dcterms:created>
  <dcterms:modified xsi:type="dcterms:W3CDTF">2018-04-10T15:27:05Z</dcterms:modified>
</cp:coreProperties>
</file>