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5"/>
  </p:sldMasterIdLst>
  <p:notesMasterIdLst>
    <p:notesMasterId r:id="rId21"/>
  </p:notesMasterIdLst>
  <p:sldIdLst>
    <p:sldId id="629" r:id="rId6"/>
    <p:sldId id="785" r:id="rId7"/>
    <p:sldId id="800" r:id="rId8"/>
    <p:sldId id="798" r:id="rId9"/>
    <p:sldId id="783" r:id="rId10"/>
    <p:sldId id="784" r:id="rId11"/>
    <p:sldId id="818" r:id="rId12"/>
    <p:sldId id="815" r:id="rId13"/>
    <p:sldId id="816" r:id="rId14"/>
    <p:sldId id="796" r:id="rId15"/>
    <p:sldId id="786" r:id="rId16"/>
    <p:sldId id="791" r:id="rId17"/>
    <p:sldId id="817" r:id="rId18"/>
    <p:sldId id="804" r:id="rId19"/>
    <p:sldId id="806" r:id="rId20"/>
  </p:sldIdLst>
  <p:sldSz cx="9144000" cy="6858000" type="screen4x3"/>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46"/>
    <a:srgbClr val="BDE2A2"/>
    <a:srgbClr val="B4DE94"/>
    <a:srgbClr val="8FF24C"/>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85" autoAdjust="0"/>
    <p:restoredTop sz="96086" autoAdjust="0"/>
  </p:normalViewPr>
  <p:slideViewPr>
    <p:cSldViewPr snapToGrid="0" snapToObjects="1">
      <p:cViewPr varScale="1">
        <p:scale>
          <a:sx n="94" d="100"/>
          <a:sy n="94" d="100"/>
        </p:scale>
        <p:origin x="1326"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4898"/>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42619933669301"/>
          <c:y val="4.0648443051153026E-2"/>
          <c:w val="0.73856674201962746"/>
          <c:h val="0.77721598027924932"/>
        </c:manualLayout>
      </c:layout>
      <c:scatterChart>
        <c:scatterStyle val="lineMarker"/>
        <c:varyColors val="0"/>
        <c:ser>
          <c:idx val="0"/>
          <c:order val="0"/>
          <c:tx>
            <c:strRef>
              <c:f>Sheet1!$B$1</c:f>
              <c:strCache>
                <c:ptCount val="1"/>
                <c:pt idx="0">
                  <c:v>LMDB</c:v>
                </c:pt>
              </c:strCache>
            </c:strRef>
          </c:tx>
          <c:spPr>
            <a:ln w="19050" cap="rnd">
              <a:noFill/>
              <a:round/>
            </a:ln>
            <a:effectLst/>
          </c:spPr>
          <c:marker>
            <c:symbol val="circle"/>
            <c:size val="5"/>
            <c:spPr>
              <a:solidFill>
                <a:schemeClr val="accent1"/>
              </a:solidFill>
              <a:ln w="9525">
                <a:solidFill>
                  <a:schemeClr val="accent1"/>
                </a:solidFill>
              </a:ln>
              <a:effectLst/>
            </c:spPr>
          </c:marker>
          <c:xVal>
            <c:numRef>
              <c:f>Sheet1!$A$2:$A$5</c:f>
              <c:numCache>
                <c:formatCode>General</c:formatCode>
                <c:ptCount val="4"/>
                <c:pt idx="0">
                  <c:v>8</c:v>
                </c:pt>
                <c:pt idx="1">
                  <c:v>16</c:v>
                </c:pt>
                <c:pt idx="2">
                  <c:v>32</c:v>
                </c:pt>
                <c:pt idx="3">
                  <c:v>64</c:v>
                </c:pt>
              </c:numCache>
            </c:numRef>
          </c:xVal>
          <c:yVal>
            <c:numRef>
              <c:f>Sheet1!$B$2:$B$5</c:f>
              <c:numCache>
                <c:formatCode>General</c:formatCode>
                <c:ptCount val="4"/>
                <c:pt idx="0">
                  <c:v>1.05</c:v>
                </c:pt>
                <c:pt idx="1">
                  <c:v>1.61</c:v>
                </c:pt>
                <c:pt idx="2">
                  <c:v>2.31</c:v>
                </c:pt>
                <c:pt idx="3">
                  <c:v>5.23</c:v>
                </c:pt>
              </c:numCache>
            </c:numRef>
          </c:yVal>
          <c:smooth val="0"/>
        </c:ser>
        <c:ser>
          <c:idx val="1"/>
          <c:order val="1"/>
          <c:tx>
            <c:strRef>
              <c:f>Sheet1!$C$1</c:f>
              <c:strCache>
                <c:ptCount val="1"/>
                <c:pt idx="0">
                  <c:v>LevelDB</c:v>
                </c:pt>
              </c:strCache>
            </c:strRef>
          </c:tx>
          <c:spPr>
            <a:ln w="25400" cap="rnd">
              <a:noFill/>
              <a:round/>
            </a:ln>
            <a:effectLst/>
          </c:spPr>
          <c:marker>
            <c:symbol val="circle"/>
            <c:size val="5"/>
            <c:spPr>
              <a:solidFill>
                <a:schemeClr val="accent2"/>
              </a:solidFill>
              <a:ln w="9525">
                <a:solidFill>
                  <a:schemeClr val="accent2"/>
                </a:solidFill>
              </a:ln>
              <a:effectLst/>
            </c:spPr>
          </c:marker>
          <c:xVal>
            <c:numRef>
              <c:f>Sheet1!$A$2:$A$5</c:f>
              <c:numCache>
                <c:formatCode>General</c:formatCode>
                <c:ptCount val="4"/>
                <c:pt idx="0">
                  <c:v>8</c:v>
                </c:pt>
                <c:pt idx="1">
                  <c:v>16</c:v>
                </c:pt>
                <c:pt idx="2">
                  <c:v>32</c:v>
                </c:pt>
                <c:pt idx="3">
                  <c:v>64</c:v>
                </c:pt>
              </c:numCache>
            </c:numRef>
          </c:xVal>
          <c:yVal>
            <c:numRef>
              <c:f>Sheet1!$C$2:$C$5</c:f>
              <c:numCache>
                <c:formatCode>General</c:formatCode>
                <c:ptCount val="4"/>
                <c:pt idx="0">
                  <c:v>1.03</c:v>
                </c:pt>
                <c:pt idx="1">
                  <c:v>1.68</c:v>
                </c:pt>
                <c:pt idx="2">
                  <c:v>3.13</c:v>
                </c:pt>
                <c:pt idx="3">
                  <c:v>5.76</c:v>
                </c:pt>
              </c:numCache>
            </c:numRef>
          </c:yVal>
          <c:smooth val="0"/>
        </c:ser>
        <c:ser>
          <c:idx val="2"/>
          <c:order val="2"/>
          <c:tx>
            <c:strRef>
              <c:f>Sheet1!$D$1</c:f>
              <c:strCache>
                <c:ptCount val="1"/>
                <c:pt idx="0">
                  <c:v>Image file</c:v>
                </c:pt>
              </c:strCache>
            </c:strRef>
          </c:tx>
          <c:spPr>
            <a:ln w="25400" cap="rnd">
              <a:noFill/>
              <a:round/>
            </a:ln>
            <a:effectLst/>
          </c:spPr>
          <c:marker>
            <c:symbol val="circle"/>
            <c:size val="5"/>
            <c:spPr>
              <a:solidFill>
                <a:srgbClr val="00B050"/>
              </a:solidFill>
              <a:ln w="9525">
                <a:solidFill>
                  <a:schemeClr val="accent3"/>
                </a:solidFill>
              </a:ln>
              <a:effectLst/>
            </c:spPr>
          </c:marker>
          <c:xVal>
            <c:numRef>
              <c:f>Sheet1!$A$2:$A$5</c:f>
              <c:numCache>
                <c:formatCode>General</c:formatCode>
                <c:ptCount val="4"/>
                <c:pt idx="0">
                  <c:v>8</c:v>
                </c:pt>
                <c:pt idx="1">
                  <c:v>16</c:v>
                </c:pt>
                <c:pt idx="2">
                  <c:v>32</c:v>
                </c:pt>
                <c:pt idx="3">
                  <c:v>64</c:v>
                </c:pt>
              </c:numCache>
            </c:numRef>
          </c:xVal>
          <c:yVal>
            <c:numRef>
              <c:f>Sheet1!$D$2:$D$5</c:f>
              <c:numCache>
                <c:formatCode>General</c:formatCode>
                <c:ptCount val="4"/>
                <c:pt idx="0">
                  <c:v>8.1</c:v>
                </c:pt>
                <c:pt idx="1">
                  <c:v>15.6</c:v>
                </c:pt>
                <c:pt idx="2">
                  <c:v>31.4</c:v>
                </c:pt>
                <c:pt idx="3">
                  <c:v>62.4</c:v>
                </c:pt>
              </c:numCache>
            </c:numRef>
          </c:yVal>
          <c:smooth val="0"/>
        </c:ser>
        <c:dLbls>
          <c:showLegendKey val="0"/>
          <c:showVal val="0"/>
          <c:showCatName val="0"/>
          <c:showSerName val="0"/>
          <c:showPercent val="0"/>
          <c:showBubbleSize val="0"/>
        </c:dLbls>
        <c:axId val="435618976"/>
        <c:axId val="435625248"/>
      </c:scatterChart>
      <c:valAx>
        <c:axId val="435618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a:solidFill>
                      <a:schemeClr val="tx1"/>
                    </a:solidFill>
                  </a:rPr>
                  <a:t>Batch size</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5625248"/>
        <c:crosses val="autoZero"/>
        <c:crossBetween val="midCat"/>
      </c:valAx>
      <c:valAx>
        <c:axId val="435625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a:solidFill>
                      <a:schemeClr val="tx1"/>
                    </a:solidFill>
                  </a:rPr>
                  <a:t>Loading time(sec)</a:t>
                </a:r>
              </a:p>
            </c:rich>
          </c:tx>
          <c:layout>
            <c:manualLayout>
              <c:xMode val="edge"/>
              <c:yMode val="edge"/>
              <c:x val="2.2258309565723701E-2"/>
              <c:y val="0.20155110035946378"/>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35618976"/>
        <c:crosses val="autoZero"/>
        <c:crossBetween val="midCat"/>
      </c:valAx>
      <c:spPr>
        <a:noFill/>
        <a:ln>
          <a:noFill/>
        </a:ln>
        <a:effectLst/>
      </c:spPr>
    </c:plotArea>
    <c:legend>
      <c:legendPos val="r"/>
      <c:layout>
        <c:manualLayout>
          <c:xMode val="edge"/>
          <c:yMode val="edge"/>
          <c:x val="0.6813013278019624"/>
          <c:y val="0.27343046672094218"/>
          <c:w val="0.22333820057588122"/>
          <c:h val="0.28684998134885326"/>
        </c:manualLayout>
      </c:layout>
      <c:overlay val="0"/>
      <c:spPr>
        <a:solidFill>
          <a:schemeClr val="bg1"/>
        </a:solid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17CC8C-573E-A142-8452-08ECE097007C}" type="doc">
      <dgm:prSet loTypeId="urn:microsoft.com/office/officeart/2005/8/layout/radial4" loCatId="" qsTypeId="urn:microsoft.com/office/officeart/2005/8/quickstyle/3D6" qsCatId="3D" csTypeId="urn:microsoft.com/office/officeart/2005/8/colors/colorful1" csCatId="colorful" phldr="1"/>
      <dgm:spPr/>
      <dgm:t>
        <a:bodyPr/>
        <a:lstStyle/>
        <a:p>
          <a:endParaRPr lang="en-US"/>
        </a:p>
      </dgm:t>
    </dgm:pt>
    <dgm:pt modelId="{C07B08DB-94C9-2E4A-8683-8CE28D72EB81}">
      <dgm:prSet phldrT="[Text]"/>
      <dgm:spPr/>
      <dgm:t>
        <a:bodyPr/>
        <a:lstStyle/>
        <a:p>
          <a:r>
            <a:rPr lang="en-US" dirty="0" err="1" smtClean="0">
              <a:solidFill>
                <a:schemeClr val="tx1"/>
              </a:solidFill>
            </a:rPr>
            <a:t>Rapydli</a:t>
          </a:r>
          <a:endParaRPr lang="en-US" dirty="0" smtClean="0">
            <a:solidFill>
              <a:schemeClr val="tx1"/>
            </a:solidFill>
          </a:endParaRPr>
        </a:p>
        <a:p>
          <a:r>
            <a:rPr lang="en-US" dirty="0" smtClean="0">
              <a:solidFill>
                <a:schemeClr val="tx1"/>
              </a:solidFill>
            </a:rPr>
            <a:t>On Ramp</a:t>
          </a:r>
        </a:p>
      </dgm:t>
    </dgm:pt>
    <dgm:pt modelId="{A28CE4EE-861A-2A4A-BC4C-B9627BF5090E}" type="parTrans" cxnId="{4A9577B4-BF18-6B41-A73F-E0460006880A}">
      <dgm:prSet/>
      <dgm:spPr/>
      <dgm:t>
        <a:bodyPr/>
        <a:lstStyle/>
        <a:p>
          <a:endParaRPr lang="en-US"/>
        </a:p>
      </dgm:t>
    </dgm:pt>
    <dgm:pt modelId="{710B9853-09EB-024E-A1A8-A69EF45EB40C}" type="sibTrans" cxnId="{4A9577B4-BF18-6B41-A73F-E0460006880A}">
      <dgm:prSet/>
      <dgm:spPr/>
      <dgm:t>
        <a:bodyPr/>
        <a:lstStyle/>
        <a:p>
          <a:endParaRPr lang="en-US"/>
        </a:p>
      </dgm:t>
    </dgm:pt>
    <dgm:pt modelId="{4694E148-49F4-5346-A79C-E961D9F30368}">
      <dgm:prSet phldrT="[Text]"/>
      <dgm:spPr/>
      <dgm:t>
        <a:bodyPr/>
        <a:lstStyle/>
        <a:p>
          <a:r>
            <a:rPr lang="en-US" dirty="0" smtClean="0">
              <a:solidFill>
                <a:schemeClr val="tx1"/>
              </a:solidFill>
            </a:rPr>
            <a:t>API</a:t>
          </a:r>
          <a:endParaRPr lang="en-US" dirty="0">
            <a:solidFill>
              <a:schemeClr val="tx1"/>
            </a:solidFill>
          </a:endParaRPr>
        </a:p>
      </dgm:t>
    </dgm:pt>
    <dgm:pt modelId="{21409C14-8C51-984A-B063-F60E278A8C81}" type="parTrans" cxnId="{389F568B-67BE-C14F-BD84-5BE2802957C3}">
      <dgm:prSet/>
      <dgm:spPr/>
      <dgm:t>
        <a:bodyPr/>
        <a:lstStyle/>
        <a:p>
          <a:endParaRPr lang="en-US">
            <a:solidFill>
              <a:schemeClr val="tx1"/>
            </a:solidFill>
          </a:endParaRPr>
        </a:p>
      </dgm:t>
    </dgm:pt>
    <dgm:pt modelId="{9ED7796D-2C2B-7543-8A59-989227902DA5}" type="sibTrans" cxnId="{389F568B-67BE-C14F-BD84-5BE2802957C3}">
      <dgm:prSet/>
      <dgm:spPr/>
      <dgm:t>
        <a:bodyPr/>
        <a:lstStyle/>
        <a:p>
          <a:endParaRPr lang="en-US"/>
        </a:p>
      </dgm:t>
    </dgm:pt>
    <dgm:pt modelId="{54D180CD-B6DC-8541-9A55-480120FDBDCF}">
      <dgm:prSet phldrT="[Text]"/>
      <dgm:spPr/>
      <dgm:t>
        <a:bodyPr/>
        <a:lstStyle/>
        <a:p>
          <a:r>
            <a:rPr lang="en-US" dirty="0" smtClean="0">
              <a:solidFill>
                <a:schemeClr val="tx1"/>
              </a:solidFill>
            </a:rPr>
            <a:t>REST</a:t>
          </a:r>
          <a:endParaRPr lang="en-US" dirty="0">
            <a:solidFill>
              <a:schemeClr val="tx1"/>
            </a:solidFill>
          </a:endParaRPr>
        </a:p>
      </dgm:t>
    </dgm:pt>
    <dgm:pt modelId="{71D3FE7C-B37E-1B42-8587-541E3AB209C6}" type="parTrans" cxnId="{AB17F389-2726-4C49-AEE4-0E0B11A94DEE}">
      <dgm:prSet/>
      <dgm:spPr/>
      <dgm:t>
        <a:bodyPr/>
        <a:lstStyle/>
        <a:p>
          <a:endParaRPr lang="en-US">
            <a:solidFill>
              <a:schemeClr val="tx1"/>
            </a:solidFill>
          </a:endParaRPr>
        </a:p>
      </dgm:t>
    </dgm:pt>
    <dgm:pt modelId="{D86C1EA2-322F-4F40-8BD1-7183481A34C1}" type="sibTrans" cxnId="{AB17F389-2726-4C49-AEE4-0E0B11A94DEE}">
      <dgm:prSet/>
      <dgm:spPr/>
      <dgm:t>
        <a:bodyPr/>
        <a:lstStyle/>
        <a:p>
          <a:endParaRPr lang="en-US"/>
        </a:p>
      </dgm:t>
    </dgm:pt>
    <dgm:pt modelId="{1B355FEC-B8D8-6C42-9304-1B40AB8E0C45}">
      <dgm:prSet phldrT="[Text]"/>
      <dgm:spPr/>
      <dgm:t>
        <a:bodyPr/>
        <a:lstStyle/>
        <a:p>
          <a:r>
            <a:rPr lang="en-US" dirty="0" smtClean="0">
              <a:solidFill>
                <a:schemeClr val="tx1"/>
              </a:solidFill>
            </a:rPr>
            <a:t>Shell</a:t>
          </a:r>
        </a:p>
      </dgm:t>
    </dgm:pt>
    <dgm:pt modelId="{804F4FCB-571F-8B4E-8FC5-F73BA3F206FF}" type="parTrans" cxnId="{1CD2345B-6DBD-284D-8C4D-B4523A7E8441}">
      <dgm:prSet/>
      <dgm:spPr/>
      <dgm:t>
        <a:bodyPr/>
        <a:lstStyle/>
        <a:p>
          <a:endParaRPr lang="en-US">
            <a:solidFill>
              <a:schemeClr val="tx1"/>
            </a:solidFill>
          </a:endParaRPr>
        </a:p>
      </dgm:t>
    </dgm:pt>
    <dgm:pt modelId="{7730B128-4BCE-5242-886A-93A85907F0E9}" type="sibTrans" cxnId="{1CD2345B-6DBD-284D-8C4D-B4523A7E8441}">
      <dgm:prSet/>
      <dgm:spPr/>
      <dgm:t>
        <a:bodyPr/>
        <a:lstStyle/>
        <a:p>
          <a:endParaRPr lang="en-US"/>
        </a:p>
      </dgm:t>
    </dgm:pt>
    <dgm:pt modelId="{0A2F6A58-439C-7142-97DE-2F0C9CBB50D3}">
      <dgm:prSet phldrT="[Text]"/>
      <dgm:spPr/>
      <dgm:t>
        <a:bodyPr/>
        <a:lstStyle/>
        <a:p>
          <a:r>
            <a:rPr lang="en-US" dirty="0" smtClean="0">
              <a:solidFill>
                <a:schemeClr val="tx1"/>
              </a:solidFill>
            </a:rPr>
            <a:t>Web Service</a:t>
          </a:r>
        </a:p>
      </dgm:t>
    </dgm:pt>
    <dgm:pt modelId="{8480C0C6-9511-FB45-B346-5FF4ED528E12}" type="parTrans" cxnId="{7A0C5938-BE59-E04C-8A25-F025D8C2838C}">
      <dgm:prSet/>
      <dgm:spPr/>
      <dgm:t>
        <a:bodyPr/>
        <a:lstStyle/>
        <a:p>
          <a:endParaRPr lang="en-US">
            <a:solidFill>
              <a:schemeClr val="tx1"/>
            </a:solidFill>
          </a:endParaRPr>
        </a:p>
      </dgm:t>
    </dgm:pt>
    <dgm:pt modelId="{A104A8F4-11B4-C645-9905-7768A62BAA23}" type="sibTrans" cxnId="{7A0C5938-BE59-E04C-8A25-F025D8C2838C}">
      <dgm:prSet/>
      <dgm:spPr/>
      <dgm:t>
        <a:bodyPr/>
        <a:lstStyle/>
        <a:p>
          <a:endParaRPr lang="en-US"/>
        </a:p>
      </dgm:t>
    </dgm:pt>
    <dgm:pt modelId="{487B5B67-7F98-314A-9DBB-ADA7C22BD7B6}">
      <dgm:prSet phldrT="[Text]"/>
      <dgm:spPr/>
      <dgm:t>
        <a:bodyPr/>
        <a:lstStyle/>
        <a:p>
          <a:r>
            <a:rPr lang="en-US" dirty="0" smtClean="0">
              <a:solidFill>
                <a:schemeClr val="tx1"/>
              </a:solidFill>
            </a:rPr>
            <a:t>3</a:t>
          </a:r>
          <a:r>
            <a:rPr lang="en-US" baseline="30000" dirty="0" smtClean="0">
              <a:solidFill>
                <a:schemeClr val="tx1"/>
              </a:solidFill>
            </a:rPr>
            <a:t>rd</a:t>
          </a:r>
          <a:r>
            <a:rPr lang="en-US" dirty="0" smtClean="0">
              <a:solidFill>
                <a:schemeClr val="tx1"/>
              </a:solidFill>
            </a:rPr>
            <a:t> Party</a:t>
          </a:r>
        </a:p>
      </dgm:t>
    </dgm:pt>
    <dgm:pt modelId="{0D3D1FC3-D5FB-0345-91C7-EACA42E68AE1}" type="parTrans" cxnId="{35C5923C-F137-5745-BBF8-0E988B844D61}">
      <dgm:prSet/>
      <dgm:spPr/>
      <dgm:t>
        <a:bodyPr/>
        <a:lstStyle/>
        <a:p>
          <a:endParaRPr lang="en-US">
            <a:solidFill>
              <a:schemeClr val="tx1"/>
            </a:solidFill>
          </a:endParaRPr>
        </a:p>
      </dgm:t>
    </dgm:pt>
    <dgm:pt modelId="{F1F2B2C8-686F-CC4F-986E-A327B23EFFFC}" type="sibTrans" cxnId="{35C5923C-F137-5745-BBF8-0E988B844D61}">
      <dgm:prSet/>
      <dgm:spPr/>
      <dgm:t>
        <a:bodyPr/>
        <a:lstStyle/>
        <a:p>
          <a:endParaRPr lang="en-US"/>
        </a:p>
      </dgm:t>
    </dgm:pt>
    <dgm:pt modelId="{9010FE60-0428-3C44-B383-9A8C3C57CD34}">
      <dgm:prSet phldrT="[Text]"/>
      <dgm:spPr/>
      <dgm:t>
        <a:bodyPr/>
        <a:lstStyle/>
        <a:p>
          <a:r>
            <a:rPr lang="en-US" dirty="0" smtClean="0">
              <a:solidFill>
                <a:schemeClr val="tx1"/>
              </a:solidFill>
            </a:rPr>
            <a:t>Deploy</a:t>
          </a:r>
          <a:endParaRPr lang="en-US" dirty="0">
            <a:solidFill>
              <a:schemeClr val="tx1"/>
            </a:solidFill>
          </a:endParaRPr>
        </a:p>
      </dgm:t>
    </dgm:pt>
    <dgm:pt modelId="{0F49519D-4295-BD4E-BA9F-4056D718E9F5}" type="parTrans" cxnId="{EE361482-049D-C344-B440-CBF33C16BE55}">
      <dgm:prSet/>
      <dgm:spPr/>
      <dgm:t>
        <a:bodyPr/>
        <a:lstStyle/>
        <a:p>
          <a:endParaRPr lang="en-US"/>
        </a:p>
      </dgm:t>
    </dgm:pt>
    <dgm:pt modelId="{5FDB4173-6500-244F-8606-6C0D0EA4348D}" type="sibTrans" cxnId="{EE361482-049D-C344-B440-CBF33C16BE55}">
      <dgm:prSet/>
      <dgm:spPr/>
      <dgm:t>
        <a:bodyPr/>
        <a:lstStyle/>
        <a:p>
          <a:endParaRPr lang="en-US"/>
        </a:p>
      </dgm:t>
    </dgm:pt>
    <dgm:pt modelId="{932B0792-2B2E-144F-9494-44D28BAD264B}">
      <dgm:prSet phldrT="[Text]"/>
      <dgm:spPr/>
      <dgm:t>
        <a:bodyPr/>
        <a:lstStyle/>
        <a:p>
          <a:r>
            <a:rPr lang="en-US" dirty="0" smtClean="0">
              <a:solidFill>
                <a:schemeClr val="tx1"/>
              </a:solidFill>
            </a:rPr>
            <a:t>Monitor</a:t>
          </a:r>
        </a:p>
      </dgm:t>
    </dgm:pt>
    <dgm:pt modelId="{3EB66F46-C722-7F43-B79B-F592B4A1115D}" type="parTrans" cxnId="{18A828EF-9EB2-F64F-937C-284FFF0305FB}">
      <dgm:prSet/>
      <dgm:spPr/>
      <dgm:t>
        <a:bodyPr/>
        <a:lstStyle/>
        <a:p>
          <a:endParaRPr lang="en-US"/>
        </a:p>
      </dgm:t>
    </dgm:pt>
    <dgm:pt modelId="{9B4D44D4-12B2-8249-8E9C-3A705DF3AFE3}" type="sibTrans" cxnId="{18A828EF-9EB2-F64F-937C-284FFF0305FB}">
      <dgm:prSet/>
      <dgm:spPr/>
      <dgm:t>
        <a:bodyPr/>
        <a:lstStyle/>
        <a:p>
          <a:endParaRPr lang="en-US"/>
        </a:p>
      </dgm:t>
    </dgm:pt>
    <dgm:pt modelId="{FBC8E588-22A4-1A4D-B794-A967D66926C3}" type="pres">
      <dgm:prSet presAssocID="{9517CC8C-573E-A142-8452-08ECE097007C}" presName="cycle" presStyleCnt="0">
        <dgm:presLayoutVars>
          <dgm:chMax val="1"/>
          <dgm:dir/>
          <dgm:animLvl val="ctr"/>
          <dgm:resizeHandles val="exact"/>
        </dgm:presLayoutVars>
      </dgm:prSet>
      <dgm:spPr/>
      <dgm:t>
        <a:bodyPr/>
        <a:lstStyle/>
        <a:p>
          <a:endParaRPr lang="en-US"/>
        </a:p>
      </dgm:t>
    </dgm:pt>
    <dgm:pt modelId="{2B3FB76B-2991-9243-9B12-F02B0E2F882C}" type="pres">
      <dgm:prSet presAssocID="{C07B08DB-94C9-2E4A-8683-8CE28D72EB81}" presName="centerShape" presStyleLbl="node0" presStyleIdx="0" presStyleCnt="1"/>
      <dgm:spPr/>
      <dgm:t>
        <a:bodyPr/>
        <a:lstStyle/>
        <a:p>
          <a:endParaRPr lang="en-US"/>
        </a:p>
      </dgm:t>
    </dgm:pt>
    <dgm:pt modelId="{F2329A39-D2DD-3A48-8ED8-F83C064E04BE}" type="pres">
      <dgm:prSet presAssocID="{0F49519D-4295-BD4E-BA9F-4056D718E9F5}" presName="parTrans" presStyleLbl="bgSibTrans2D1" presStyleIdx="0" presStyleCnt="7"/>
      <dgm:spPr/>
      <dgm:t>
        <a:bodyPr/>
        <a:lstStyle/>
        <a:p>
          <a:endParaRPr lang="en-US"/>
        </a:p>
      </dgm:t>
    </dgm:pt>
    <dgm:pt modelId="{52A05938-07E5-9B48-B025-C601B264A917}" type="pres">
      <dgm:prSet presAssocID="{9010FE60-0428-3C44-B383-9A8C3C57CD34}" presName="node" presStyleLbl="node1" presStyleIdx="0" presStyleCnt="7">
        <dgm:presLayoutVars>
          <dgm:bulletEnabled val="1"/>
        </dgm:presLayoutVars>
      </dgm:prSet>
      <dgm:spPr/>
      <dgm:t>
        <a:bodyPr/>
        <a:lstStyle/>
        <a:p>
          <a:endParaRPr lang="en-US"/>
        </a:p>
      </dgm:t>
    </dgm:pt>
    <dgm:pt modelId="{75AF1775-4F12-774A-A901-02C934F5B130}" type="pres">
      <dgm:prSet presAssocID="{21409C14-8C51-984A-B063-F60E278A8C81}" presName="parTrans" presStyleLbl="bgSibTrans2D1" presStyleIdx="1" presStyleCnt="7"/>
      <dgm:spPr/>
      <dgm:t>
        <a:bodyPr/>
        <a:lstStyle/>
        <a:p>
          <a:endParaRPr lang="en-US"/>
        </a:p>
      </dgm:t>
    </dgm:pt>
    <dgm:pt modelId="{EDB46BC5-7D05-B74F-9853-4AAA499CFE2C}" type="pres">
      <dgm:prSet presAssocID="{4694E148-49F4-5346-A79C-E961D9F30368}" presName="node" presStyleLbl="node1" presStyleIdx="1" presStyleCnt="7" custRadScaleRad="100165" custRadScaleInc="633">
        <dgm:presLayoutVars>
          <dgm:bulletEnabled val="1"/>
        </dgm:presLayoutVars>
      </dgm:prSet>
      <dgm:spPr/>
      <dgm:t>
        <a:bodyPr/>
        <a:lstStyle/>
        <a:p>
          <a:endParaRPr lang="en-US"/>
        </a:p>
      </dgm:t>
    </dgm:pt>
    <dgm:pt modelId="{2FA58E89-D8B5-2A4A-B403-772C87B0C34D}" type="pres">
      <dgm:prSet presAssocID="{71D3FE7C-B37E-1B42-8587-541E3AB209C6}" presName="parTrans" presStyleLbl="bgSibTrans2D1" presStyleIdx="2" presStyleCnt="7"/>
      <dgm:spPr/>
      <dgm:t>
        <a:bodyPr/>
        <a:lstStyle/>
        <a:p>
          <a:endParaRPr lang="en-US"/>
        </a:p>
      </dgm:t>
    </dgm:pt>
    <dgm:pt modelId="{1CC5D232-9DB4-D244-B264-A34400073CBB}" type="pres">
      <dgm:prSet presAssocID="{54D180CD-B6DC-8541-9A55-480120FDBDCF}" presName="node" presStyleLbl="node1" presStyleIdx="2" presStyleCnt="7">
        <dgm:presLayoutVars>
          <dgm:bulletEnabled val="1"/>
        </dgm:presLayoutVars>
      </dgm:prSet>
      <dgm:spPr/>
      <dgm:t>
        <a:bodyPr/>
        <a:lstStyle/>
        <a:p>
          <a:endParaRPr lang="en-US"/>
        </a:p>
      </dgm:t>
    </dgm:pt>
    <dgm:pt modelId="{B82F05AC-FC57-4549-A282-1DFF9143CBA8}" type="pres">
      <dgm:prSet presAssocID="{804F4FCB-571F-8B4E-8FC5-F73BA3F206FF}" presName="parTrans" presStyleLbl="bgSibTrans2D1" presStyleIdx="3" presStyleCnt="7"/>
      <dgm:spPr/>
      <dgm:t>
        <a:bodyPr/>
        <a:lstStyle/>
        <a:p>
          <a:endParaRPr lang="en-US"/>
        </a:p>
      </dgm:t>
    </dgm:pt>
    <dgm:pt modelId="{10002EC4-B589-D74A-AB0A-27B8B9A609BA}" type="pres">
      <dgm:prSet presAssocID="{1B355FEC-B8D8-6C42-9304-1B40AB8E0C45}" presName="node" presStyleLbl="node1" presStyleIdx="3" presStyleCnt="7">
        <dgm:presLayoutVars>
          <dgm:bulletEnabled val="1"/>
        </dgm:presLayoutVars>
      </dgm:prSet>
      <dgm:spPr/>
      <dgm:t>
        <a:bodyPr/>
        <a:lstStyle/>
        <a:p>
          <a:endParaRPr lang="en-US"/>
        </a:p>
      </dgm:t>
    </dgm:pt>
    <dgm:pt modelId="{3357B15E-5DD8-EF4C-BE85-3BB6D16BAD5C}" type="pres">
      <dgm:prSet presAssocID="{8480C0C6-9511-FB45-B346-5FF4ED528E12}" presName="parTrans" presStyleLbl="bgSibTrans2D1" presStyleIdx="4" presStyleCnt="7"/>
      <dgm:spPr/>
      <dgm:t>
        <a:bodyPr/>
        <a:lstStyle/>
        <a:p>
          <a:endParaRPr lang="en-US"/>
        </a:p>
      </dgm:t>
    </dgm:pt>
    <dgm:pt modelId="{2A3FA2CF-B38E-9541-8619-E1003408D3A7}" type="pres">
      <dgm:prSet presAssocID="{0A2F6A58-439C-7142-97DE-2F0C9CBB50D3}" presName="node" presStyleLbl="node1" presStyleIdx="4" presStyleCnt="7">
        <dgm:presLayoutVars>
          <dgm:bulletEnabled val="1"/>
        </dgm:presLayoutVars>
      </dgm:prSet>
      <dgm:spPr/>
      <dgm:t>
        <a:bodyPr/>
        <a:lstStyle/>
        <a:p>
          <a:endParaRPr lang="en-US"/>
        </a:p>
      </dgm:t>
    </dgm:pt>
    <dgm:pt modelId="{A89047F1-F2A6-414C-8E2D-744AFF9E12BA}" type="pres">
      <dgm:prSet presAssocID="{3EB66F46-C722-7F43-B79B-F592B4A1115D}" presName="parTrans" presStyleLbl="bgSibTrans2D1" presStyleIdx="5" presStyleCnt="7"/>
      <dgm:spPr/>
      <dgm:t>
        <a:bodyPr/>
        <a:lstStyle/>
        <a:p>
          <a:endParaRPr lang="en-US"/>
        </a:p>
      </dgm:t>
    </dgm:pt>
    <dgm:pt modelId="{247A0167-324F-E34A-9E7D-98B06B0F72E7}" type="pres">
      <dgm:prSet presAssocID="{932B0792-2B2E-144F-9494-44D28BAD264B}" presName="node" presStyleLbl="node1" presStyleIdx="5" presStyleCnt="7">
        <dgm:presLayoutVars>
          <dgm:bulletEnabled val="1"/>
        </dgm:presLayoutVars>
      </dgm:prSet>
      <dgm:spPr/>
      <dgm:t>
        <a:bodyPr/>
        <a:lstStyle/>
        <a:p>
          <a:endParaRPr lang="en-US"/>
        </a:p>
      </dgm:t>
    </dgm:pt>
    <dgm:pt modelId="{D780686C-D84F-0945-A135-B1121F644358}" type="pres">
      <dgm:prSet presAssocID="{0D3D1FC3-D5FB-0345-91C7-EACA42E68AE1}" presName="parTrans" presStyleLbl="bgSibTrans2D1" presStyleIdx="6" presStyleCnt="7"/>
      <dgm:spPr/>
      <dgm:t>
        <a:bodyPr/>
        <a:lstStyle/>
        <a:p>
          <a:endParaRPr lang="en-US"/>
        </a:p>
      </dgm:t>
    </dgm:pt>
    <dgm:pt modelId="{8A024288-9F30-A44C-812B-10B51E699053}" type="pres">
      <dgm:prSet presAssocID="{487B5B67-7F98-314A-9DBB-ADA7C22BD7B6}" presName="node" presStyleLbl="node1" presStyleIdx="6" presStyleCnt="7">
        <dgm:presLayoutVars>
          <dgm:bulletEnabled val="1"/>
        </dgm:presLayoutVars>
      </dgm:prSet>
      <dgm:spPr/>
      <dgm:t>
        <a:bodyPr/>
        <a:lstStyle/>
        <a:p>
          <a:endParaRPr lang="en-US"/>
        </a:p>
      </dgm:t>
    </dgm:pt>
  </dgm:ptLst>
  <dgm:cxnLst>
    <dgm:cxn modelId="{1CD2345B-6DBD-284D-8C4D-B4523A7E8441}" srcId="{C07B08DB-94C9-2E4A-8683-8CE28D72EB81}" destId="{1B355FEC-B8D8-6C42-9304-1B40AB8E0C45}" srcOrd="3" destOrd="0" parTransId="{804F4FCB-571F-8B4E-8FC5-F73BA3F206FF}" sibTransId="{7730B128-4BCE-5242-886A-93A85907F0E9}"/>
    <dgm:cxn modelId="{35C5923C-F137-5745-BBF8-0E988B844D61}" srcId="{C07B08DB-94C9-2E4A-8683-8CE28D72EB81}" destId="{487B5B67-7F98-314A-9DBB-ADA7C22BD7B6}" srcOrd="6" destOrd="0" parTransId="{0D3D1FC3-D5FB-0345-91C7-EACA42E68AE1}" sibTransId="{F1F2B2C8-686F-CC4F-986E-A327B23EFFFC}"/>
    <dgm:cxn modelId="{C3D4D3ED-0E27-4EB1-9EA8-F23A1E5BC3DD}" type="presOf" srcId="{54D180CD-B6DC-8541-9A55-480120FDBDCF}" destId="{1CC5D232-9DB4-D244-B264-A34400073CBB}" srcOrd="0" destOrd="0" presId="urn:microsoft.com/office/officeart/2005/8/layout/radial4"/>
    <dgm:cxn modelId="{0612F52A-78EE-4B0C-887B-939097CF0A90}" type="presOf" srcId="{0F49519D-4295-BD4E-BA9F-4056D718E9F5}" destId="{F2329A39-D2DD-3A48-8ED8-F83C064E04BE}" srcOrd="0" destOrd="0" presId="urn:microsoft.com/office/officeart/2005/8/layout/radial4"/>
    <dgm:cxn modelId="{8CE04646-B947-471D-8469-57A9F321EACD}" type="presOf" srcId="{4694E148-49F4-5346-A79C-E961D9F30368}" destId="{EDB46BC5-7D05-B74F-9853-4AAA499CFE2C}" srcOrd="0" destOrd="0" presId="urn:microsoft.com/office/officeart/2005/8/layout/radial4"/>
    <dgm:cxn modelId="{7E0518E3-D0E9-4ECC-B016-80C58DB8F5E8}" type="presOf" srcId="{487B5B67-7F98-314A-9DBB-ADA7C22BD7B6}" destId="{8A024288-9F30-A44C-812B-10B51E699053}" srcOrd="0" destOrd="0" presId="urn:microsoft.com/office/officeart/2005/8/layout/radial4"/>
    <dgm:cxn modelId="{AB17F389-2726-4C49-AEE4-0E0B11A94DEE}" srcId="{C07B08DB-94C9-2E4A-8683-8CE28D72EB81}" destId="{54D180CD-B6DC-8541-9A55-480120FDBDCF}" srcOrd="2" destOrd="0" parTransId="{71D3FE7C-B37E-1B42-8587-541E3AB209C6}" sibTransId="{D86C1EA2-322F-4F40-8BD1-7183481A34C1}"/>
    <dgm:cxn modelId="{2C4A8E67-DEEE-4DBF-872A-559F364BB415}" type="presOf" srcId="{21409C14-8C51-984A-B063-F60E278A8C81}" destId="{75AF1775-4F12-774A-A901-02C934F5B130}" srcOrd="0" destOrd="0" presId="urn:microsoft.com/office/officeart/2005/8/layout/radial4"/>
    <dgm:cxn modelId="{AED85347-2347-4941-AB73-EB1F83FA1953}" type="presOf" srcId="{71D3FE7C-B37E-1B42-8587-541E3AB209C6}" destId="{2FA58E89-D8B5-2A4A-B403-772C87B0C34D}" srcOrd="0" destOrd="0" presId="urn:microsoft.com/office/officeart/2005/8/layout/radial4"/>
    <dgm:cxn modelId="{E978FAE6-3F4B-403C-927B-1E04B876E13A}" type="presOf" srcId="{8480C0C6-9511-FB45-B346-5FF4ED528E12}" destId="{3357B15E-5DD8-EF4C-BE85-3BB6D16BAD5C}" srcOrd="0" destOrd="0" presId="urn:microsoft.com/office/officeart/2005/8/layout/radial4"/>
    <dgm:cxn modelId="{D107EFD3-B337-4038-B6B9-A786698BACB6}" type="presOf" srcId="{0D3D1FC3-D5FB-0345-91C7-EACA42E68AE1}" destId="{D780686C-D84F-0945-A135-B1121F644358}" srcOrd="0" destOrd="0" presId="urn:microsoft.com/office/officeart/2005/8/layout/radial4"/>
    <dgm:cxn modelId="{7A0C5938-BE59-E04C-8A25-F025D8C2838C}" srcId="{C07B08DB-94C9-2E4A-8683-8CE28D72EB81}" destId="{0A2F6A58-439C-7142-97DE-2F0C9CBB50D3}" srcOrd="4" destOrd="0" parTransId="{8480C0C6-9511-FB45-B346-5FF4ED528E12}" sibTransId="{A104A8F4-11B4-C645-9905-7768A62BAA23}"/>
    <dgm:cxn modelId="{389F568B-67BE-C14F-BD84-5BE2802957C3}" srcId="{C07B08DB-94C9-2E4A-8683-8CE28D72EB81}" destId="{4694E148-49F4-5346-A79C-E961D9F30368}" srcOrd="1" destOrd="0" parTransId="{21409C14-8C51-984A-B063-F60E278A8C81}" sibTransId="{9ED7796D-2C2B-7543-8A59-989227902DA5}"/>
    <dgm:cxn modelId="{340F906F-9068-47F5-9687-B65193AE32AA}" type="presOf" srcId="{804F4FCB-571F-8B4E-8FC5-F73BA3F206FF}" destId="{B82F05AC-FC57-4549-A282-1DFF9143CBA8}" srcOrd="0" destOrd="0" presId="urn:microsoft.com/office/officeart/2005/8/layout/radial4"/>
    <dgm:cxn modelId="{F0BBDDDF-67E4-467C-BC5A-3F9964FBD6D2}" type="presOf" srcId="{1B355FEC-B8D8-6C42-9304-1B40AB8E0C45}" destId="{10002EC4-B589-D74A-AB0A-27B8B9A609BA}" srcOrd="0" destOrd="0" presId="urn:microsoft.com/office/officeart/2005/8/layout/radial4"/>
    <dgm:cxn modelId="{4A9577B4-BF18-6B41-A73F-E0460006880A}" srcId="{9517CC8C-573E-A142-8452-08ECE097007C}" destId="{C07B08DB-94C9-2E4A-8683-8CE28D72EB81}" srcOrd="0" destOrd="0" parTransId="{A28CE4EE-861A-2A4A-BC4C-B9627BF5090E}" sibTransId="{710B9853-09EB-024E-A1A8-A69EF45EB40C}"/>
    <dgm:cxn modelId="{0CB8D521-3CC9-4C82-8645-99E61E7D4B0C}" type="presOf" srcId="{0A2F6A58-439C-7142-97DE-2F0C9CBB50D3}" destId="{2A3FA2CF-B38E-9541-8619-E1003408D3A7}" srcOrd="0" destOrd="0" presId="urn:microsoft.com/office/officeart/2005/8/layout/radial4"/>
    <dgm:cxn modelId="{DAE1280B-D62F-4005-845C-483341DF4195}" type="presOf" srcId="{3EB66F46-C722-7F43-B79B-F592B4A1115D}" destId="{A89047F1-F2A6-414C-8E2D-744AFF9E12BA}" srcOrd="0" destOrd="0" presId="urn:microsoft.com/office/officeart/2005/8/layout/radial4"/>
    <dgm:cxn modelId="{EE361482-049D-C344-B440-CBF33C16BE55}" srcId="{C07B08DB-94C9-2E4A-8683-8CE28D72EB81}" destId="{9010FE60-0428-3C44-B383-9A8C3C57CD34}" srcOrd="0" destOrd="0" parTransId="{0F49519D-4295-BD4E-BA9F-4056D718E9F5}" sibTransId="{5FDB4173-6500-244F-8606-6C0D0EA4348D}"/>
    <dgm:cxn modelId="{18A828EF-9EB2-F64F-937C-284FFF0305FB}" srcId="{C07B08DB-94C9-2E4A-8683-8CE28D72EB81}" destId="{932B0792-2B2E-144F-9494-44D28BAD264B}" srcOrd="5" destOrd="0" parTransId="{3EB66F46-C722-7F43-B79B-F592B4A1115D}" sibTransId="{9B4D44D4-12B2-8249-8E9C-3A705DF3AFE3}"/>
    <dgm:cxn modelId="{A002BA31-D36D-4613-AC84-B0BAABC4FE18}" type="presOf" srcId="{932B0792-2B2E-144F-9494-44D28BAD264B}" destId="{247A0167-324F-E34A-9E7D-98B06B0F72E7}" srcOrd="0" destOrd="0" presId="urn:microsoft.com/office/officeart/2005/8/layout/radial4"/>
    <dgm:cxn modelId="{67345966-AAD2-4ACB-939F-B25FF80D2F7D}" type="presOf" srcId="{9517CC8C-573E-A142-8452-08ECE097007C}" destId="{FBC8E588-22A4-1A4D-B794-A967D66926C3}" srcOrd="0" destOrd="0" presId="urn:microsoft.com/office/officeart/2005/8/layout/radial4"/>
    <dgm:cxn modelId="{FE6D9BB7-5B55-49ED-BC19-268DF242D3D0}" type="presOf" srcId="{C07B08DB-94C9-2E4A-8683-8CE28D72EB81}" destId="{2B3FB76B-2991-9243-9B12-F02B0E2F882C}" srcOrd="0" destOrd="0" presId="urn:microsoft.com/office/officeart/2005/8/layout/radial4"/>
    <dgm:cxn modelId="{81DE54B6-0F0C-4120-A6CC-120E0801634E}" type="presOf" srcId="{9010FE60-0428-3C44-B383-9A8C3C57CD34}" destId="{52A05938-07E5-9B48-B025-C601B264A917}" srcOrd="0" destOrd="0" presId="urn:microsoft.com/office/officeart/2005/8/layout/radial4"/>
    <dgm:cxn modelId="{FA14828D-2390-4D0A-84AC-643D05B6D794}" type="presParOf" srcId="{FBC8E588-22A4-1A4D-B794-A967D66926C3}" destId="{2B3FB76B-2991-9243-9B12-F02B0E2F882C}" srcOrd="0" destOrd="0" presId="urn:microsoft.com/office/officeart/2005/8/layout/radial4"/>
    <dgm:cxn modelId="{17F15489-1303-4057-A979-A90412DC85C9}" type="presParOf" srcId="{FBC8E588-22A4-1A4D-B794-A967D66926C3}" destId="{F2329A39-D2DD-3A48-8ED8-F83C064E04BE}" srcOrd="1" destOrd="0" presId="urn:microsoft.com/office/officeart/2005/8/layout/radial4"/>
    <dgm:cxn modelId="{2D0577C8-0AC4-4F15-BB1A-F5D022A89C6B}" type="presParOf" srcId="{FBC8E588-22A4-1A4D-B794-A967D66926C3}" destId="{52A05938-07E5-9B48-B025-C601B264A917}" srcOrd="2" destOrd="0" presId="urn:microsoft.com/office/officeart/2005/8/layout/radial4"/>
    <dgm:cxn modelId="{A16FFE18-6384-4ECA-917D-4351EBEE05FF}" type="presParOf" srcId="{FBC8E588-22A4-1A4D-B794-A967D66926C3}" destId="{75AF1775-4F12-774A-A901-02C934F5B130}" srcOrd="3" destOrd="0" presId="urn:microsoft.com/office/officeart/2005/8/layout/radial4"/>
    <dgm:cxn modelId="{3B68DD83-6052-4827-974F-EF6EF59178D7}" type="presParOf" srcId="{FBC8E588-22A4-1A4D-B794-A967D66926C3}" destId="{EDB46BC5-7D05-B74F-9853-4AAA499CFE2C}" srcOrd="4" destOrd="0" presId="urn:microsoft.com/office/officeart/2005/8/layout/radial4"/>
    <dgm:cxn modelId="{763F017D-29B1-40B0-B3F2-B051A66D2CE5}" type="presParOf" srcId="{FBC8E588-22A4-1A4D-B794-A967D66926C3}" destId="{2FA58E89-D8B5-2A4A-B403-772C87B0C34D}" srcOrd="5" destOrd="0" presId="urn:microsoft.com/office/officeart/2005/8/layout/radial4"/>
    <dgm:cxn modelId="{7C0260A3-80C4-4B84-8F45-68AD025101B6}" type="presParOf" srcId="{FBC8E588-22A4-1A4D-B794-A967D66926C3}" destId="{1CC5D232-9DB4-D244-B264-A34400073CBB}" srcOrd="6" destOrd="0" presId="urn:microsoft.com/office/officeart/2005/8/layout/radial4"/>
    <dgm:cxn modelId="{237D4C03-D923-4565-9C5C-BF1702123B9C}" type="presParOf" srcId="{FBC8E588-22A4-1A4D-B794-A967D66926C3}" destId="{B82F05AC-FC57-4549-A282-1DFF9143CBA8}" srcOrd="7" destOrd="0" presId="urn:microsoft.com/office/officeart/2005/8/layout/radial4"/>
    <dgm:cxn modelId="{A9CBD268-ABBF-447C-94CD-DB8AD19BFB6D}" type="presParOf" srcId="{FBC8E588-22A4-1A4D-B794-A967D66926C3}" destId="{10002EC4-B589-D74A-AB0A-27B8B9A609BA}" srcOrd="8" destOrd="0" presId="urn:microsoft.com/office/officeart/2005/8/layout/radial4"/>
    <dgm:cxn modelId="{A967E1FD-955C-4CAE-AAE7-031C39CE4ACE}" type="presParOf" srcId="{FBC8E588-22A4-1A4D-B794-A967D66926C3}" destId="{3357B15E-5DD8-EF4C-BE85-3BB6D16BAD5C}" srcOrd="9" destOrd="0" presId="urn:microsoft.com/office/officeart/2005/8/layout/radial4"/>
    <dgm:cxn modelId="{B36F00EF-6CA1-487F-A8B5-56808B0203EE}" type="presParOf" srcId="{FBC8E588-22A4-1A4D-B794-A967D66926C3}" destId="{2A3FA2CF-B38E-9541-8619-E1003408D3A7}" srcOrd="10" destOrd="0" presId="urn:microsoft.com/office/officeart/2005/8/layout/radial4"/>
    <dgm:cxn modelId="{779A3659-89B6-44B5-AD2D-8577A69C6AC1}" type="presParOf" srcId="{FBC8E588-22A4-1A4D-B794-A967D66926C3}" destId="{A89047F1-F2A6-414C-8E2D-744AFF9E12BA}" srcOrd="11" destOrd="0" presId="urn:microsoft.com/office/officeart/2005/8/layout/radial4"/>
    <dgm:cxn modelId="{BDEB25B4-8808-417C-9297-8F7659CF8DFD}" type="presParOf" srcId="{FBC8E588-22A4-1A4D-B794-A967D66926C3}" destId="{247A0167-324F-E34A-9E7D-98B06B0F72E7}" srcOrd="12" destOrd="0" presId="urn:microsoft.com/office/officeart/2005/8/layout/radial4"/>
    <dgm:cxn modelId="{61B66389-9BCB-4C7B-AFF5-51668BDF6242}" type="presParOf" srcId="{FBC8E588-22A4-1A4D-B794-A967D66926C3}" destId="{D780686C-D84F-0945-A135-B1121F644358}" srcOrd="13" destOrd="0" presId="urn:microsoft.com/office/officeart/2005/8/layout/radial4"/>
    <dgm:cxn modelId="{16FDC43C-177F-42DF-BCC8-36179C20EA0D}" type="presParOf" srcId="{FBC8E588-22A4-1A4D-B794-A967D66926C3}" destId="{8A024288-9F30-A44C-812B-10B51E699053}"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FB76B-2991-9243-9B12-F02B0E2F882C}">
      <dsp:nvSpPr>
        <dsp:cNvPr id="0" name=""/>
        <dsp:cNvSpPr/>
      </dsp:nvSpPr>
      <dsp:spPr>
        <a:xfrm>
          <a:off x="3031242" y="2513897"/>
          <a:ext cx="1735315" cy="1735315"/>
        </a:xfrm>
        <a:prstGeom prst="ellipse">
          <a:avLst/>
        </a:prstGeom>
        <a:solidFill>
          <a:schemeClr val="accent1">
            <a:hueOff val="0"/>
            <a:satOff val="0"/>
            <a:lumOff val="0"/>
            <a:alphaOff val="0"/>
          </a:schemeClr>
        </a:solidFill>
        <a:ln>
          <a:noFill/>
        </a:ln>
        <a:effectLst>
          <a:outerShdw blurRad="50800" dist="25400" dir="5400000" rotWithShape="0">
            <a:srgbClr val="000000">
              <a:alpha val="28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err="1" smtClean="0">
              <a:solidFill>
                <a:schemeClr val="tx1"/>
              </a:solidFill>
            </a:rPr>
            <a:t>Rapydli</a:t>
          </a:r>
          <a:endParaRPr lang="en-US" sz="2800" kern="1200" dirty="0" smtClean="0">
            <a:solidFill>
              <a:schemeClr val="tx1"/>
            </a:solidFill>
          </a:endParaRPr>
        </a:p>
        <a:p>
          <a:pPr lvl="0" algn="ctr" defTabSz="1244600">
            <a:lnSpc>
              <a:spcPct val="90000"/>
            </a:lnSpc>
            <a:spcBef>
              <a:spcPct val="0"/>
            </a:spcBef>
            <a:spcAft>
              <a:spcPct val="35000"/>
            </a:spcAft>
          </a:pPr>
          <a:r>
            <a:rPr lang="en-US" sz="2800" kern="1200" dirty="0" smtClean="0">
              <a:solidFill>
                <a:schemeClr val="tx1"/>
              </a:solidFill>
            </a:rPr>
            <a:t>On Ramp</a:t>
          </a:r>
        </a:p>
      </dsp:txBody>
      <dsp:txXfrm>
        <a:off x="3285373" y="2768028"/>
        <a:ext cx="1227053" cy="1227053"/>
      </dsp:txXfrm>
    </dsp:sp>
    <dsp:sp modelId="{F2329A39-D2DD-3A48-8ED8-F83C064E04BE}">
      <dsp:nvSpPr>
        <dsp:cNvPr id="0" name=""/>
        <dsp:cNvSpPr/>
      </dsp:nvSpPr>
      <dsp:spPr>
        <a:xfrm rot="10800000">
          <a:off x="1003757" y="3134272"/>
          <a:ext cx="1915972" cy="494564"/>
        </a:xfrm>
        <a:prstGeom prst="leftArrow">
          <a:avLst>
            <a:gd name="adj1" fmla="val 60000"/>
            <a:gd name="adj2" fmla="val 50000"/>
          </a:avLst>
        </a:prstGeom>
        <a:solidFill>
          <a:schemeClr val="accent2">
            <a:hueOff val="0"/>
            <a:satOff val="0"/>
            <a:lumOff val="0"/>
            <a:alphaOff val="0"/>
          </a:schemeClr>
        </a:solidFill>
        <a:ln w="9525" cap="flat" cmpd="sng" algn="ctr">
          <a:solidFill>
            <a:schemeClr val="lt1">
              <a:hueOff val="0"/>
              <a:satOff val="0"/>
              <a:lumOff val="0"/>
              <a:alphaOff val="0"/>
            </a:schemeClr>
          </a:solidFill>
          <a:prstDash val="solid"/>
        </a:ln>
        <a:effectLst>
          <a:outerShdw blurRad="50800" dist="25400" dir="5400000" rotWithShape="0">
            <a:srgbClr val="000000">
              <a:alpha val="28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52A05938-07E5-9B48-B025-C601B264A917}">
      <dsp:nvSpPr>
        <dsp:cNvPr id="0" name=""/>
        <dsp:cNvSpPr/>
      </dsp:nvSpPr>
      <dsp:spPr>
        <a:xfrm>
          <a:off x="396397" y="2895667"/>
          <a:ext cx="1214720" cy="971776"/>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Deploy</a:t>
          </a:r>
          <a:endParaRPr lang="en-US" sz="2700" kern="1200" dirty="0">
            <a:solidFill>
              <a:schemeClr val="tx1"/>
            </a:solidFill>
          </a:endParaRPr>
        </a:p>
      </dsp:txBody>
      <dsp:txXfrm>
        <a:off x="424859" y="2924129"/>
        <a:ext cx="1157796" cy="914852"/>
      </dsp:txXfrm>
    </dsp:sp>
    <dsp:sp modelId="{75AF1775-4F12-774A-A901-02C934F5B130}">
      <dsp:nvSpPr>
        <dsp:cNvPr id="0" name=""/>
        <dsp:cNvSpPr/>
      </dsp:nvSpPr>
      <dsp:spPr>
        <a:xfrm rot="12609766">
          <a:off x="1261610" y="2159666"/>
          <a:ext cx="1920487" cy="494564"/>
        </a:xfrm>
        <a:prstGeom prst="leftArrow">
          <a:avLst>
            <a:gd name="adj1" fmla="val 60000"/>
            <a:gd name="adj2" fmla="val 50000"/>
          </a:avLst>
        </a:prstGeom>
        <a:solidFill>
          <a:schemeClr val="accent3">
            <a:hueOff val="0"/>
            <a:satOff val="0"/>
            <a:lumOff val="0"/>
            <a:alphaOff val="0"/>
          </a:schemeClr>
        </a:solidFill>
        <a:ln w="9525" cap="flat" cmpd="sng" algn="ctr">
          <a:solidFill>
            <a:schemeClr val="lt1">
              <a:hueOff val="0"/>
              <a:satOff val="0"/>
              <a:lumOff val="0"/>
              <a:alphaOff val="0"/>
            </a:schemeClr>
          </a:solidFill>
          <a:prstDash val="solid"/>
        </a:ln>
        <a:effectLst>
          <a:outerShdw blurRad="50800" dist="25400" dir="5400000" rotWithShape="0">
            <a:srgbClr val="000000">
              <a:alpha val="28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EDB46BC5-7D05-B74F-9853-4AAA499CFE2C}">
      <dsp:nvSpPr>
        <dsp:cNvPr id="0" name=""/>
        <dsp:cNvSpPr/>
      </dsp:nvSpPr>
      <dsp:spPr>
        <a:xfrm>
          <a:off x="784265" y="1438578"/>
          <a:ext cx="1214720" cy="971776"/>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API</a:t>
          </a:r>
          <a:endParaRPr lang="en-US" sz="2700" kern="1200" dirty="0">
            <a:solidFill>
              <a:schemeClr val="tx1"/>
            </a:solidFill>
          </a:endParaRPr>
        </a:p>
      </dsp:txBody>
      <dsp:txXfrm>
        <a:off x="812727" y="1467040"/>
        <a:ext cx="1157796" cy="914852"/>
      </dsp:txXfrm>
    </dsp:sp>
    <dsp:sp modelId="{2FA58E89-D8B5-2A4A-B403-772C87B0C34D}">
      <dsp:nvSpPr>
        <dsp:cNvPr id="0" name=""/>
        <dsp:cNvSpPr/>
      </dsp:nvSpPr>
      <dsp:spPr>
        <a:xfrm rot="14400000">
          <a:off x="1972335" y="1456646"/>
          <a:ext cx="1915972" cy="494564"/>
        </a:xfrm>
        <a:prstGeom prst="leftArrow">
          <a:avLst>
            <a:gd name="adj1" fmla="val 60000"/>
            <a:gd name="adj2" fmla="val 50000"/>
          </a:avLst>
        </a:prstGeom>
        <a:solidFill>
          <a:schemeClr val="accent4">
            <a:hueOff val="0"/>
            <a:satOff val="0"/>
            <a:lumOff val="0"/>
            <a:alphaOff val="0"/>
          </a:schemeClr>
        </a:solidFill>
        <a:ln w="9525" cap="flat" cmpd="sng" algn="ctr">
          <a:solidFill>
            <a:schemeClr val="lt1">
              <a:hueOff val="0"/>
              <a:satOff val="0"/>
              <a:lumOff val="0"/>
              <a:alphaOff val="0"/>
            </a:schemeClr>
          </a:solidFill>
          <a:prstDash val="solid"/>
        </a:ln>
        <a:effectLst>
          <a:outerShdw blurRad="50800" dist="25400" dir="5400000" rotWithShape="0">
            <a:srgbClr val="000000">
              <a:alpha val="28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1CC5D232-9DB4-D244-B264-A34400073CBB}">
      <dsp:nvSpPr>
        <dsp:cNvPr id="0" name=""/>
        <dsp:cNvSpPr/>
      </dsp:nvSpPr>
      <dsp:spPr>
        <a:xfrm>
          <a:off x="1843968" y="388400"/>
          <a:ext cx="1214720" cy="971776"/>
        </a:xfrm>
        <a:prstGeom prst="roundRect">
          <a:avLst>
            <a:gd name="adj" fmla="val 10000"/>
          </a:avLst>
        </a:prstGeom>
        <a:solidFill>
          <a:schemeClr val="accent4">
            <a:hueOff val="0"/>
            <a:satOff val="0"/>
            <a:lumOff val="0"/>
            <a:alphaOff val="0"/>
          </a:schemeClr>
        </a:solidFill>
        <a:ln>
          <a:noFill/>
        </a:ln>
        <a:effectLst>
          <a:outerShdw blurRad="50800" dist="25400" dir="5400000" rotWithShape="0">
            <a:srgbClr val="000000">
              <a:alpha val="28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REST</a:t>
          </a:r>
          <a:endParaRPr lang="en-US" sz="2700" kern="1200" dirty="0">
            <a:solidFill>
              <a:schemeClr val="tx1"/>
            </a:solidFill>
          </a:endParaRPr>
        </a:p>
      </dsp:txBody>
      <dsp:txXfrm>
        <a:off x="1872430" y="416862"/>
        <a:ext cx="1157796" cy="914852"/>
      </dsp:txXfrm>
    </dsp:sp>
    <dsp:sp modelId="{B82F05AC-FC57-4549-A282-1DFF9143CBA8}">
      <dsp:nvSpPr>
        <dsp:cNvPr id="0" name=""/>
        <dsp:cNvSpPr/>
      </dsp:nvSpPr>
      <dsp:spPr>
        <a:xfrm rot="16200000">
          <a:off x="2940913" y="1197117"/>
          <a:ext cx="1915972" cy="494564"/>
        </a:xfrm>
        <a:prstGeom prst="leftArrow">
          <a:avLst>
            <a:gd name="adj1" fmla="val 60000"/>
            <a:gd name="adj2" fmla="val 50000"/>
          </a:avLst>
        </a:prstGeom>
        <a:solidFill>
          <a:schemeClr val="accent5">
            <a:hueOff val="0"/>
            <a:satOff val="0"/>
            <a:lumOff val="0"/>
            <a:alphaOff val="0"/>
          </a:schemeClr>
        </a:solidFill>
        <a:ln w="9525" cap="flat" cmpd="sng" algn="ctr">
          <a:solidFill>
            <a:schemeClr val="lt1">
              <a:hueOff val="0"/>
              <a:satOff val="0"/>
              <a:lumOff val="0"/>
              <a:alphaOff val="0"/>
            </a:schemeClr>
          </a:solidFill>
          <a:prstDash val="solid"/>
        </a:ln>
        <a:effectLst>
          <a:outerShdw blurRad="50800" dist="25400" dir="5400000" rotWithShape="0">
            <a:srgbClr val="000000">
              <a:alpha val="28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10002EC4-B589-D74A-AB0A-27B8B9A609BA}">
      <dsp:nvSpPr>
        <dsp:cNvPr id="0" name=""/>
        <dsp:cNvSpPr/>
      </dsp:nvSpPr>
      <dsp:spPr>
        <a:xfrm>
          <a:off x="3291539" y="525"/>
          <a:ext cx="1214720" cy="971776"/>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28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Shell</a:t>
          </a:r>
        </a:p>
      </dsp:txBody>
      <dsp:txXfrm>
        <a:off x="3320001" y="28987"/>
        <a:ext cx="1157796" cy="914852"/>
      </dsp:txXfrm>
    </dsp:sp>
    <dsp:sp modelId="{3357B15E-5DD8-EF4C-BE85-3BB6D16BAD5C}">
      <dsp:nvSpPr>
        <dsp:cNvPr id="0" name=""/>
        <dsp:cNvSpPr/>
      </dsp:nvSpPr>
      <dsp:spPr>
        <a:xfrm rot="18000000">
          <a:off x="3909491" y="1456646"/>
          <a:ext cx="1915972" cy="494564"/>
        </a:xfrm>
        <a:prstGeom prst="leftArrow">
          <a:avLst>
            <a:gd name="adj1" fmla="val 60000"/>
            <a:gd name="adj2" fmla="val 50000"/>
          </a:avLst>
        </a:prstGeom>
        <a:solidFill>
          <a:schemeClr val="accent6">
            <a:hueOff val="0"/>
            <a:satOff val="0"/>
            <a:lumOff val="0"/>
            <a:alphaOff val="0"/>
          </a:schemeClr>
        </a:solidFill>
        <a:ln w="9525" cap="flat" cmpd="sng" algn="ctr">
          <a:solidFill>
            <a:schemeClr val="lt1">
              <a:hueOff val="0"/>
              <a:satOff val="0"/>
              <a:lumOff val="0"/>
              <a:alphaOff val="0"/>
            </a:schemeClr>
          </a:solidFill>
          <a:prstDash val="solid"/>
        </a:ln>
        <a:effectLst>
          <a:outerShdw blurRad="50800" dist="25400" dir="5400000" rotWithShape="0">
            <a:srgbClr val="000000">
              <a:alpha val="28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2A3FA2CF-B38E-9541-8619-E1003408D3A7}">
      <dsp:nvSpPr>
        <dsp:cNvPr id="0" name=""/>
        <dsp:cNvSpPr/>
      </dsp:nvSpPr>
      <dsp:spPr>
        <a:xfrm>
          <a:off x="4739110" y="388400"/>
          <a:ext cx="1214720" cy="971776"/>
        </a:xfrm>
        <a:prstGeom prst="roundRect">
          <a:avLst>
            <a:gd name="adj" fmla="val 10000"/>
          </a:avLst>
        </a:prstGeom>
        <a:solidFill>
          <a:schemeClr val="accent6">
            <a:hueOff val="0"/>
            <a:satOff val="0"/>
            <a:lumOff val="0"/>
            <a:alphaOff val="0"/>
          </a:schemeClr>
        </a:solidFill>
        <a:ln>
          <a:noFill/>
        </a:ln>
        <a:effectLst>
          <a:outerShdw blurRad="50800" dist="25400" dir="5400000" rotWithShape="0">
            <a:srgbClr val="000000">
              <a:alpha val="28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Web Service</a:t>
          </a:r>
        </a:p>
      </dsp:txBody>
      <dsp:txXfrm>
        <a:off x="4767572" y="416862"/>
        <a:ext cx="1157796" cy="914852"/>
      </dsp:txXfrm>
    </dsp:sp>
    <dsp:sp modelId="{A89047F1-F2A6-414C-8E2D-744AFF9E12BA}">
      <dsp:nvSpPr>
        <dsp:cNvPr id="0" name=""/>
        <dsp:cNvSpPr/>
      </dsp:nvSpPr>
      <dsp:spPr>
        <a:xfrm rot="19800000">
          <a:off x="4618539" y="2165695"/>
          <a:ext cx="1915972" cy="494564"/>
        </a:xfrm>
        <a:prstGeom prst="leftArrow">
          <a:avLst>
            <a:gd name="adj1" fmla="val 60000"/>
            <a:gd name="adj2" fmla="val 50000"/>
          </a:avLst>
        </a:prstGeom>
        <a:solidFill>
          <a:schemeClr val="accent2">
            <a:hueOff val="0"/>
            <a:satOff val="0"/>
            <a:lumOff val="0"/>
            <a:alphaOff val="0"/>
          </a:schemeClr>
        </a:solidFill>
        <a:ln w="9525" cap="flat" cmpd="sng" algn="ctr">
          <a:solidFill>
            <a:schemeClr val="lt1">
              <a:hueOff val="0"/>
              <a:satOff val="0"/>
              <a:lumOff val="0"/>
              <a:alphaOff val="0"/>
            </a:schemeClr>
          </a:solidFill>
          <a:prstDash val="solid"/>
        </a:ln>
        <a:effectLst>
          <a:outerShdw blurRad="50800" dist="25400" dir="5400000" rotWithShape="0">
            <a:srgbClr val="000000">
              <a:alpha val="28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247A0167-324F-E34A-9E7D-98B06B0F72E7}">
      <dsp:nvSpPr>
        <dsp:cNvPr id="0" name=""/>
        <dsp:cNvSpPr/>
      </dsp:nvSpPr>
      <dsp:spPr>
        <a:xfrm>
          <a:off x="5798806" y="1448096"/>
          <a:ext cx="1214720" cy="971776"/>
        </a:xfrm>
        <a:prstGeom prst="roundRect">
          <a:avLst>
            <a:gd name="adj" fmla="val 10000"/>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Monitor</a:t>
          </a:r>
        </a:p>
      </dsp:txBody>
      <dsp:txXfrm>
        <a:off x="5827268" y="1476558"/>
        <a:ext cx="1157796" cy="914852"/>
      </dsp:txXfrm>
    </dsp:sp>
    <dsp:sp modelId="{D780686C-D84F-0945-A135-B1121F644358}">
      <dsp:nvSpPr>
        <dsp:cNvPr id="0" name=""/>
        <dsp:cNvSpPr/>
      </dsp:nvSpPr>
      <dsp:spPr>
        <a:xfrm>
          <a:off x="4878069" y="3134272"/>
          <a:ext cx="1915972" cy="494564"/>
        </a:xfrm>
        <a:prstGeom prst="leftArrow">
          <a:avLst>
            <a:gd name="adj1" fmla="val 60000"/>
            <a:gd name="adj2" fmla="val 50000"/>
          </a:avLst>
        </a:prstGeom>
        <a:solidFill>
          <a:schemeClr val="accent3">
            <a:hueOff val="0"/>
            <a:satOff val="0"/>
            <a:lumOff val="0"/>
            <a:alphaOff val="0"/>
          </a:schemeClr>
        </a:solidFill>
        <a:ln w="9525" cap="flat" cmpd="sng" algn="ctr">
          <a:solidFill>
            <a:schemeClr val="lt1">
              <a:hueOff val="0"/>
              <a:satOff val="0"/>
              <a:lumOff val="0"/>
              <a:alphaOff val="0"/>
            </a:schemeClr>
          </a:solidFill>
          <a:prstDash val="solid"/>
        </a:ln>
        <a:effectLst>
          <a:outerShdw blurRad="50800" dist="25400" dir="5400000" rotWithShape="0">
            <a:srgbClr val="000000">
              <a:alpha val="28000"/>
            </a:srgbClr>
          </a:outerShdw>
        </a:effectLst>
        <a:sp3d z="-54080" prstMaterial="plastic">
          <a:bevelT w="25400" h="25400"/>
          <a:bevelB w="25400" h="25400"/>
        </a:sp3d>
      </dsp:spPr>
      <dsp:style>
        <a:lnRef idx="1">
          <a:scrgbClr r="0" g="0" b="0"/>
        </a:lnRef>
        <a:fillRef idx="1">
          <a:scrgbClr r="0" g="0" b="0"/>
        </a:fillRef>
        <a:effectRef idx="2">
          <a:scrgbClr r="0" g="0" b="0"/>
        </a:effectRef>
        <a:fontRef idx="minor">
          <a:schemeClr val="lt1"/>
        </a:fontRef>
      </dsp:style>
    </dsp:sp>
    <dsp:sp modelId="{8A024288-9F30-A44C-812B-10B51E699053}">
      <dsp:nvSpPr>
        <dsp:cNvPr id="0" name=""/>
        <dsp:cNvSpPr/>
      </dsp:nvSpPr>
      <dsp:spPr>
        <a:xfrm>
          <a:off x="6186681" y="2895667"/>
          <a:ext cx="1214720" cy="971776"/>
        </a:xfrm>
        <a:prstGeom prst="roundRect">
          <a:avLst>
            <a:gd name="adj" fmla="val 10000"/>
          </a:avLst>
        </a:prstGeom>
        <a:solidFill>
          <a:schemeClr val="accent3">
            <a:hueOff val="0"/>
            <a:satOff val="0"/>
            <a:lumOff val="0"/>
            <a:alphaOff val="0"/>
          </a:schemeClr>
        </a:solidFill>
        <a:ln>
          <a:noFill/>
        </a:ln>
        <a:effectLst>
          <a:outerShdw blurRad="50800" dist="25400" dir="5400000" rotWithShape="0">
            <a:srgbClr val="000000">
              <a:alpha val="28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3</a:t>
          </a:r>
          <a:r>
            <a:rPr lang="en-US" sz="2700" kern="1200" baseline="30000" dirty="0" smtClean="0">
              <a:solidFill>
                <a:schemeClr val="tx1"/>
              </a:solidFill>
            </a:rPr>
            <a:t>rd</a:t>
          </a:r>
          <a:r>
            <a:rPr lang="en-US" sz="2700" kern="1200" dirty="0" smtClean="0">
              <a:solidFill>
                <a:schemeClr val="tx1"/>
              </a:solidFill>
            </a:rPr>
            <a:t> Party</a:t>
          </a:r>
        </a:p>
      </dsp:txBody>
      <dsp:txXfrm>
        <a:off x="6215143" y="2924129"/>
        <a:ext cx="1157796" cy="91485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6/18/2015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17176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2</a:t>
            </a:fld>
            <a:endParaRPr lang="en-US"/>
          </a:p>
        </p:txBody>
      </p:sp>
    </p:spTree>
    <p:extLst>
      <p:ext uri="{BB962C8B-B14F-4D97-AF65-F5344CB8AC3E}">
        <p14:creationId xmlns:p14="http://schemas.microsoft.com/office/powerpoint/2010/main" val="2269448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32379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09157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61973" y="6397626"/>
            <a:ext cx="2057400" cy="365125"/>
          </a:xfrm>
        </p:spPr>
        <p:txBody>
          <a:bodyPr/>
          <a:lstStyle/>
          <a:p>
            <a:fld id="{99A5FB58-2E37-4D4B-A58E-A1F93244419C}" type="datetime1">
              <a:rPr lang="en-US" smtClean="0"/>
              <a:t>6/18/2015</a:t>
            </a:fld>
            <a:endParaRPr lang="en-US" dirty="0"/>
          </a:p>
        </p:txBody>
      </p:sp>
      <p:sp>
        <p:nvSpPr>
          <p:cNvPr id="6"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899301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Date Placeholder 3"/>
          <p:cNvSpPr>
            <a:spLocks noGrp="1"/>
          </p:cNvSpPr>
          <p:nvPr>
            <p:ph type="dt" sz="half" idx="10"/>
          </p:nvPr>
        </p:nvSpPr>
        <p:spPr>
          <a:xfrm>
            <a:off x="6261973" y="6397626"/>
            <a:ext cx="2057400" cy="365125"/>
          </a:xfrm>
        </p:spPr>
        <p:txBody>
          <a:bodyPr/>
          <a:lstStyle/>
          <a:p>
            <a:fld id="{36199DD9-3F48-4F16-932C-EA2C48E22511}" type="datetime1">
              <a:rPr lang="en-US" smtClean="0"/>
              <a:t>6/18/2015</a:t>
            </a:fld>
            <a:endParaRPr lang="en-US" dirty="0"/>
          </a:p>
        </p:txBody>
      </p:sp>
      <p:sp>
        <p:nvSpPr>
          <p:cNvPr id="11"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195825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3"/>
          <p:cNvSpPr>
            <a:spLocks noGrp="1"/>
          </p:cNvSpPr>
          <p:nvPr>
            <p:ph type="dt" sz="half" idx="10"/>
          </p:nvPr>
        </p:nvSpPr>
        <p:spPr>
          <a:xfrm>
            <a:off x="6261973" y="6397626"/>
            <a:ext cx="2057400" cy="365125"/>
          </a:xfrm>
        </p:spPr>
        <p:txBody>
          <a:bodyPr/>
          <a:lstStyle/>
          <a:p>
            <a:fld id="{C89CF040-169E-48CA-827D-D08BE30EF274}" type="datetime1">
              <a:rPr lang="en-US" smtClean="0"/>
              <a:t>6/18/2015</a:t>
            </a:fld>
            <a:endParaRPr lang="en-US" dirty="0"/>
          </a:p>
        </p:txBody>
      </p:sp>
      <p:sp>
        <p:nvSpPr>
          <p:cNvPr id="10"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5055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5" name="Date Placeholder 3"/>
          <p:cNvSpPr>
            <a:spLocks noGrp="1"/>
          </p:cNvSpPr>
          <p:nvPr>
            <p:ph type="dt" sz="half" idx="10"/>
          </p:nvPr>
        </p:nvSpPr>
        <p:spPr>
          <a:xfrm>
            <a:off x="6261973" y="6397626"/>
            <a:ext cx="2057400" cy="365125"/>
          </a:xfrm>
        </p:spPr>
        <p:txBody>
          <a:bodyPr/>
          <a:lstStyle/>
          <a:p>
            <a:fld id="{9CC93BAF-2523-4E41-B09B-2EB5681FBD03}" type="datetime1">
              <a:rPr lang="en-US" smtClean="0"/>
              <a:t>6/18/2015</a:t>
            </a:fld>
            <a:endParaRPr lang="en-US" dirty="0"/>
          </a:p>
        </p:txBody>
      </p:sp>
      <p:sp>
        <p:nvSpPr>
          <p:cNvPr id="16"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725782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Date Placeholder 3"/>
          <p:cNvSpPr>
            <a:spLocks noGrp="1"/>
          </p:cNvSpPr>
          <p:nvPr>
            <p:ph type="dt" sz="half" idx="10"/>
          </p:nvPr>
        </p:nvSpPr>
        <p:spPr>
          <a:xfrm>
            <a:off x="6261973" y="6397626"/>
            <a:ext cx="2057400" cy="365125"/>
          </a:xfrm>
        </p:spPr>
        <p:txBody>
          <a:bodyPr/>
          <a:lstStyle/>
          <a:p>
            <a:fld id="{2995AA85-8CAA-41A5-A090-5B5F509A9031}" type="datetime1">
              <a:rPr lang="en-US" smtClean="0"/>
              <a:t>6/18/2015</a:t>
            </a:fld>
            <a:endParaRPr lang="en-US" dirty="0"/>
          </a:p>
        </p:txBody>
      </p:sp>
      <p:sp>
        <p:nvSpPr>
          <p:cNvPr id="10"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509795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3"/>
          <p:cNvSpPr>
            <a:spLocks noGrp="1"/>
          </p:cNvSpPr>
          <p:nvPr>
            <p:ph type="dt" sz="half" idx="10"/>
          </p:nvPr>
        </p:nvSpPr>
        <p:spPr>
          <a:xfrm>
            <a:off x="6261973" y="6397626"/>
            <a:ext cx="2057400" cy="365125"/>
          </a:xfrm>
        </p:spPr>
        <p:txBody>
          <a:bodyPr/>
          <a:lstStyle/>
          <a:p>
            <a:fld id="{874583B8-0392-4BF6-B82F-EE156FF58773}" type="datetime1">
              <a:rPr lang="en-US" smtClean="0"/>
              <a:t>6/18/2015</a:t>
            </a:fld>
            <a:endParaRPr lang="en-US" dirty="0"/>
          </a:p>
        </p:txBody>
      </p:sp>
      <p:sp>
        <p:nvSpPr>
          <p:cNvPr id="16"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03318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3"/>
          <p:cNvSpPr>
            <a:spLocks noGrp="1"/>
          </p:cNvSpPr>
          <p:nvPr>
            <p:ph type="dt" sz="half" idx="10"/>
          </p:nvPr>
        </p:nvSpPr>
        <p:spPr>
          <a:xfrm>
            <a:off x="6261973" y="6397626"/>
            <a:ext cx="2057400" cy="365125"/>
          </a:xfrm>
        </p:spPr>
        <p:txBody>
          <a:bodyPr/>
          <a:lstStyle/>
          <a:p>
            <a:fld id="{A596BDC4-0174-4A46-BDAF-1D23F01F088E}" type="datetime1">
              <a:rPr lang="en-US" smtClean="0"/>
              <a:t>6/18/2015</a:t>
            </a:fld>
            <a:endParaRPr lang="en-US" dirty="0"/>
          </a:p>
        </p:txBody>
      </p:sp>
      <p:sp>
        <p:nvSpPr>
          <p:cNvPr id="18"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3315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6261973" y="6397626"/>
            <a:ext cx="2057400" cy="365125"/>
          </a:xfrm>
        </p:spPr>
        <p:txBody>
          <a:bodyPr/>
          <a:lstStyle/>
          <a:p>
            <a:fld id="{63E54AD4-AF88-4AEE-BC46-09B199745B66}" type="datetime1">
              <a:rPr lang="en-US" smtClean="0"/>
              <a:t>6/18/2015</a:t>
            </a:fld>
            <a:endParaRPr lang="en-US" dirty="0"/>
          </a:p>
        </p:txBody>
      </p:sp>
      <p:sp>
        <p:nvSpPr>
          <p:cNvPr id="10"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37890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10"/>
          </p:nvPr>
        </p:nvSpPr>
        <p:spPr>
          <a:xfrm>
            <a:off x="6261973" y="6397626"/>
            <a:ext cx="2057400" cy="365125"/>
          </a:xfrm>
        </p:spPr>
        <p:txBody>
          <a:bodyPr/>
          <a:lstStyle/>
          <a:p>
            <a:fld id="{1B77C926-1183-42A0-B336-17BF8DD6C912}" type="datetime1">
              <a:rPr lang="en-US" smtClean="0"/>
              <a:t>6/18/2015</a:t>
            </a:fld>
            <a:endParaRPr lang="en-US" dirty="0"/>
          </a:p>
        </p:txBody>
      </p:sp>
      <p:sp>
        <p:nvSpPr>
          <p:cNvPr id="11"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4281143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857250"/>
          </a:xfrm>
        </p:spPr>
        <p:txBody>
          <a:bodyPr/>
          <a:lstStyle>
            <a:lvl1pPr>
              <a:defRPr b="1"/>
            </a:lvl1pPr>
          </a:lstStyle>
          <a:p>
            <a:r>
              <a:rPr lang="en-US" dirty="0" smtClean="0"/>
              <a:t>Click to edit Master title style</a:t>
            </a:r>
            <a:endParaRPr lang="en-US" dirty="0"/>
          </a:p>
        </p:txBody>
      </p:sp>
      <p:sp>
        <p:nvSpPr>
          <p:cNvPr id="12" name="Content Placeholder 2"/>
          <p:cNvSpPr>
            <a:spLocks noGrp="1"/>
          </p:cNvSpPr>
          <p:nvPr>
            <p:ph sz="quarter" idx="13" hasCustomPrompt="1"/>
          </p:nvPr>
        </p:nvSpPr>
        <p:spPr>
          <a:xfrm>
            <a:off x="0" y="857251"/>
            <a:ext cx="9144000" cy="6000749"/>
          </a:xfrm>
        </p:spPr>
        <p:txBody>
          <a:bodyPr/>
          <a:lstStyle>
            <a:lvl1pPr>
              <a:defRPr cap="none"/>
            </a:lvl1pPr>
            <a:lvl2pPr>
              <a:defRPr cap="none"/>
            </a:lvl2pPr>
            <a:lvl3pPr>
              <a:defRPr cap="none"/>
            </a:lvl3pPr>
            <a:lvl4pPr>
              <a:defRPr cap="none"/>
            </a:lvl4pPr>
            <a:lvl5pPr>
              <a:defRPr cap="none"/>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10"/>
          </p:nvPr>
        </p:nvSpPr>
        <p:spPr>
          <a:xfrm>
            <a:off x="6261973" y="6397626"/>
            <a:ext cx="2057400" cy="365125"/>
          </a:xfrm>
        </p:spPr>
        <p:txBody>
          <a:bodyPr/>
          <a:lstStyle/>
          <a:p>
            <a:fld id="{ABBAC414-EB3E-4776-AC09-6EFB0B6619AD}" type="datetime1">
              <a:rPr lang="en-US" smtClean="0"/>
              <a:t>6/18/2015</a:t>
            </a:fld>
            <a:endParaRPr lang="en-US" dirty="0"/>
          </a:p>
        </p:txBody>
      </p:sp>
      <p:sp>
        <p:nvSpPr>
          <p:cNvPr id="9"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82608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61471" y="6487817"/>
            <a:ext cx="2057400" cy="365125"/>
          </a:xfrm>
        </p:spPr>
        <p:txBody>
          <a:bodyPr/>
          <a:lstStyle/>
          <a:p>
            <a:fld id="{37B890BD-8CF8-4FF9-A996-5754C91424B7}" type="datetime1">
              <a:rPr lang="en-US" smtClean="0"/>
              <a:t>6/18/2015</a:t>
            </a:fld>
            <a:endParaRPr lang="en-US" dirty="0"/>
          </a:p>
        </p:txBody>
      </p:sp>
      <p:sp>
        <p:nvSpPr>
          <p:cNvPr id="6" name="Slide Number Placeholder 5"/>
          <p:cNvSpPr>
            <a:spLocks noGrp="1"/>
          </p:cNvSpPr>
          <p:nvPr>
            <p:ph type="sldNum" sz="quarter" idx="12"/>
          </p:nvPr>
        </p:nvSpPr>
        <p:spPr>
          <a:xfrm>
            <a:off x="8387927" y="6487817"/>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57756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6261973" y="6397626"/>
            <a:ext cx="2057400" cy="365125"/>
          </a:xfrm>
        </p:spPr>
        <p:txBody>
          <a:bodyPr/>
          <a:lstStyle/>
          <a:p>
            <a:fld id="{D2A6F876-30E7-47BF-8525-E35B381DF385}" type="datetime1">
              <a:rPr lang="en-US" smtClean="0"/>
              <a:t>6/18/2015</a:t>
            </a:fld>
            <a:endParaRPr lang="en-US" dirty="0"/>
          </a:p>
        </p:txBody>
      </p:sp>
      <p:sp>
        <p:nvSpPr>
          <p:cNvPr id="11"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071120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46035" y="12729"/>
            <a:ext cx="7773338" cy="1095982"/>
          </a:xfrm>
        </p:spPr>
        <p:txBody>
          <a:bodyPr/>
          <a:lstStyle>
            <a:lvl1pPr>
              <a:defRPr b="1"/>
            </a:lvl1pPr>
          </a:lstStyle>
          <a:p>
            <a:r>
              <a:rPr lang="en-US" smtClean="0"/>
              <a:t>Click to edit Master title style</a:t>
            </a:r>
            <a:endParaRPr lang="en-US" dirty="0"/>
          </a:p>
        </p:txBody>
      </p:sp>
      <p:sp>
        <p:nvSpPr>
          <p:cNvPr id="3" name="Text Placeholder 2"/>
          <p:cNvSpPr>
            <a:spLocks noGrp="1"/>
          </p:cNvSpPr>
          <p:nvPr>
            <p:ph type="body" idx="1"/>
          </p:nvPr>
        </p:nvSpPr>
        <p:spPr>
          <a:xfrm>
            <a:off x="546035" y="15709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hasCustomPrompt="1"/>
          </p:nvPr>
        </p:nvSpPr>
        <p:spPr>
          <a:xfrm>
            <a:off x="546035" y="2502373"/>
            <a:ext cx="3829520" cy="3989867"/>
          </a:xfrm>
        </p:spPr>
        <p:txBody>
          <a:bodyPr/>
          <a:lstStyle>
            <a:lvl1pPr>
              <a:defRPr cap="none"/>
            </a:lvl1pPr>
            <a:lvl2pPr>
              <a:defRPr cap="none"/>
            </a:lvl2pPr>
            <a:lvl3pPr>
              <a:defRPr cap="none"/>
            </a:lvl3pPr>
            <a:lvl4pPr>
              <a:defRPr cap="none"/>
            </a:lvl4pPr>
            <a:lvl5pPr>
              <a:defRPr cap="none"/>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12998" y="15709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hasCustomPrompt="1"/>
          </p:nvPr>
        </p:nvSpPr>
        <p:spPr>
          <a:xfrm>
            <a:off x="4712998" y="2502373"/>
            <a:ext cx="3829051" cy="3895253"/>
          </a:xfrm>
        </p:spPr>
        <p:txBody>
          <a:bodyPr/>
          <a:lstStyle>
            <a:lvl1pPr>
              <a:defRPr cap="none"/>
            </a:lvl1pPr>
            <a:lvl2pPr>
              <a:defRPr cap="none"/>
            </a:lvl2pPr>
            <a:lvl3pPr>
              <a:defRPr cap="none"/>
            </a:lvl3pPr>
            <a:lvl4pPr>
              <a:defRPr cap="none"/>
            </a:lvl4pPr>
            <a:lvl5pPr>
              <a:defRPr cap="none"/>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Date Placeholder 3"/>
          <p:cNvSpPr>
            <a:spLocks noGrp="1"/>
          </p:cNvSpPr>
          <p:nvPr>
            <p:ph type="dt" sz="half" idx="10"/>
          </p:nvPr>
        </p:nvSpPr>
        <p:spPr>
          <a:xfrm>
            <a:off x="6261973" y="6397626"/>
            <a:ext cx="2057400" cy="365125"/>
          </a:xfrm>
        </p:spPr>
        <p:txBody>
          <a:bodyPr/>
          <a:lstStyle/>
          <a:p>
            <a:fld id="{0B0AB97D-C3A7-4CF6-BBD2-88B7DFBEB3A5}" type="datetime1">
              <a:rPr lang="en-US" smtClean="0"/>
              <a:t>6/18/2015</a:t>
            </a:fld>
            <a:endParaRPr lang="en-US" dirty="0"/>
          </a:p>
        </p:txBody>
      </p:sp>
      <p:sp>
        <p:nvSpPr>
          <p:cNvPr id="16"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9065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052560" cy="971550"/>
          </a:xfrm>
        </p:spPr>
        <p:txBody>
          <a:bodyPr/>
          <a:lstStyle>
            <a:lvl1pPr>
              <a:defRPr b="1"/>
            </a:lvl1pPr>
          </a:lstStyle>
          <a:p>
            <a:r>
              <a:rPr lang="en-US" smtClean="0"/>
              <a:t>Click to edit Master title style</a:t>
            </a:r>
            <a:endParaRPr lang="en-US" dirty="0"/>
          </a:p>
        </p:txBody>
      </p:sp>
      <p:sp>
        <p:nvSpPr>
          <p:cNvPr id="8" name="Date Placeholder 3"/>
          <p:cNvSpPr>
            <a:spLocks noGrp="1"/>
          </p:cNvSpPr>
          <p:nvPr>
            <p:ph type="dt" sz="half" idx="10"/>
          </p:nvPr>
        </p:nvSpPr>
        <p:spPr>
          <a:xfrm>
            <a:off x="6261973" y="6397626"/>
            <a:ext cx="2057400" cy="365125"/>
          </a:xfrm>
        </p:spPr>
        <p:txBody>
          <a:bodyPr/>
          <a:lstStyle/>
          <a:p>
            <a:fld id="{826F3ACB-CE82-4A5D-BFFF-E28EF536875B}" type="datetime1">
              <a:rPr lang="en-US" smtClean="0"/>
              <a:t>6/18/2015</a:t>
            </a:fld>
            <a:endParaRPr lang="en-US" dirty="0"/>
          </a:p>
        </p:txBody>
      </p:sp>
      <p:sp>
        <p:nvSpPr>
          <p:cNvPr id="9"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098969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6261973" y="6397626"/>
            <a:ext cx="2057400" cy="365125"/>
          </a:xfrm>
        </p:spPr>
        <p:txBody>
          <a:bodyPr/>
          <a:lstStyle/>
          <a:p>
            <a:fld id="{57022FA8-08E6-4DE2-9B93-B3340A80E365}" type="datetime1">
              <a:rPr lang="en-US" smtClean="0"/>
              <a:t>6/18/2015</a:t>
            </a:fld>
            <a:endParaRPr lang="en-US" dirty="0"/>
          </a:p>
        </p:txBody>
      </p:sp>
      <p:sp>
        <p:nvSpPr>
          <p:cNvPr id="8"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774883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Date Placeholder 3"/>
          <p:cNvSpPr>
            <a:spLocks noGrp="1"/>
          </p:cNvSpPr>
          <p:nvPr>
            <p:ph type="dt" sz="half" idx="10"/>
          </p:nvPr>
        </p:nvSpPr>
        <p:spPr>
          <a:xfrm>
            <a:off x="6261973" y="6397626"/>
            <a:ext cx="2057400" cy="365125"/>
          </a:xfrm>
        </p:spPr>
        <p:txBody>
          <a:bodyPr/>
          <a:lstStyle/>
          <a:p>
            <a:fld id="{696391EB-3C21-4835-8B67-E87A9E7C3165}" type="datetime1">
              <a:rPr lang="en-US" smtClean="0"/>
              <a:t>6/18/2015</a:t>
            </a:fld>
            <a:endParaRPr lang="en-US" dirty="0"/>
          </a:p>
        </p:txBody>
      </p:sp>
      <p:sp>
        <p:nvSpPr>
          <p:cNvPr id="12"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4025251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Date Placeholder 3"/>
          <p:cNvSpPr>
            <a:spLocks noGrp="1"/>
          </p:cNvSpPr>
          <p:nvPr>
            <p:ph type="dt" sz="half" idx="10"/>
          </p:nvPr>
        </p:nvSpPr>
        <p:spPr>
          <a:xfrm>
            <a:off x="6261973" y="6397626"/>
            <a:ext cx="2057400" cy="365125"/>
          </a:xfrm>
        </p:spPr>
        <p:txBody>
          <a:bodyPr/>
          <a:lstStyle/>
          <a:p>
            <a:fld id="{5F168772-3019-4EBA-A293-F965D616B490}" type="datetime1">
              <a:rPr lang="en-US" smtClean="0"/>
              <a:t>6/18/2015</a:t>
            </a:fld>
            <a:endParaRPr lang="en-US" dirty="0"/>
          </a:p>
        </p:txBody>
      </p:sp>
      <p:sp>
        <p:nvSpPr>
          <p:cNvPr id="11" name="Slide Number Placeholder 5"/>
          <p:cNvSpPr>
            <a:spLocks noGrp="1"/>
          </p:cNvSpPr>
          <p:nvPr>
            <p:ph type="sldNum" sz="quarter" idx="12"/>
          </p:nvPr>
        </p:nvSpPr>
        <p:spPr>
          <a:xfrm>
            <a:off x="8388429" y="6397626"/>
            <a:ext cx="573161" cy="365125"/>
          </a:xfrm>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4064294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94309" y="0"/>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F3FBBAF1-EB51-4A4D-99BC-C67A96B1A0FB}" type="datetime1">
              <a:rPr lang="en-US" smtClean="0"/>
              <a:t>6/18/2015</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71444949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11" Type="http://schemas.openxmlformats.org/officeDocument/2006/relationships/image" Target="../media/image15.jpg"/><Relationship Id="rId5" Type="http://schemas.openxmlformats.org/officeDocument/2006/relationships/image" Target="../media/image9.jpe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arxiv.org/abs/1501.0287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758" y="244202"/>
            <a:ext cx="9144000" cy="1912651"/>
          </a:xfrm>
        </p:spPr>
        <p:txBody>
          <a:bodyPr>
            <a:noAutofit/>
          </a:bodyPr>
          <a:lstStyle/>
          <a:p>
            <a:r>
              <a:rPr lang="en-US" sz="4400" b="1" dirty="0"/>
              <a:t>RaPyDLI: </a:t>
            </a:r>
            <a:r>
              <a:rPr lang="en-US" sz="4400" b="1" dirty="0" smtClean="0"/>
              <a:t>Rapid </a:t>
            </a:r>
            <a:r>
              <a:rPr lang="en-US" sz="4400" b="1" dirty="0"/>
              <a:t>Prototyping HPC Environment for Deep Learning </a:t>
            </a:r>
            <a:r>
              <a:rPr lang="en-US" sz="4400" b="1" dirty="0" smtClean="0"/>
              <a:t/>
            </a:r>
            <a:br>
              <a:rPr lang="en-US" sz="4400" b="1" dirty="0" smtClean="0"/>
            </a:br>
            <a:r>
              <a:rPr lang="en-US" sz="4400" b="1" dirty="0" smtClean="0"/>
              <a:t>NSF </a:t>
            </a:r>
            <a:r>
              <a:rPr lang="en-US" sz="4400" b="1" dirty="0"/>
              <a:t>1439007 </a:t>
            </a:r>
          </a:p>
        </p:txBody>
      </p:sp>
      <p:sp>
        <p:nvSpPr>
          <p:cNvPr id="3" name="Subtitle 2"/>
          <p:cNvSpPr>
            <a:spLocks noGrp="1"/>
          </p:cNvSpPr>
          <p:nvPr>
            <p:ph type="subTitle" idx="1"/>
          </p:nvPr>
        </p:nvSpPr>
        <p:spPr>
          <a:xfrm>
            <a:off x="0" y="2294151"/>
            <a:ext cx="9144000" cy="1703803"/>
          </a:xfrm>
        </p:spPr>
        <p:txBody>
          <a:bodyPr>
            <a:noAutofit/>
          </a:bodyPr>
          <a:lstStyle/>
          <a:p>
            <a:r>
              <a:rPr lang="en-US" sz="2400" b="1" dirty="0" smtClean="0">
                <a:solidFill>
                  <a:schemeClr val="tx1">
                    <a:lumMod val="75000"/>
                    <a:lumOff val="25000"/>
                  </a:schemeClr>
                </a:solidFill>
              </a:rPr>
              <a:t>NSF XPS PI Meeting</a:t>
            </a:r>
          </a:p>
          <a:p>
            <a:r>
              <a:rPr lang="en-US" sz="2400" b="1" dirty="0" smtClean="0">
                <a:solidFill>
                  <a:schemeClr val="tx1">
                    <a:lumMod val="75000"/>
                    <a:lumOff val="25000"/>
                  </a:schemeClr>
                </a:solidFill>
              </a:rPr>
              <a:t>June 2, 2015</a:t>
            </a:r>
          </a:p>
          <a:p>
            <a:r>
              <a:rPr lang="en-US" sz="1800" b="1" dirty="0" smtClean="0">
                <a:solidFill>
                  <a:schemeClr val="tx1">
                    <a:lumMod val="75000"/>
                    <a:lumOff val="25000"/>
                  </a:schemeClr>
                </a:solidFill>
              </a:rPr>
              <a:t>Indiana University, University of Tennessee Knoxville, Stanford University</a:t>
            </a:r>
            <a:endParaRPr lang="en-US" sz="1800" b="1" dirty="0">
              <a:solidFill>
                <a:schemeClr val="tx1">
                  <a:lumMod val="75000"/>
                  <a:lumOff val="25000"/>
                </a:schemeClr>
              </a:solidFill>
            </a:endParaRPr>
          </a:p>
        </p:txBody>
      </p:sp>
      <p:sp>
        <p:nvSpPr>
          <p:cNvPr id="5" name="Subtitle 2"/>
          <p:cNvSpPr txBox="1">
            <a:spLocks/>
          </p:cNvSpPr>
          <p:nvPr/>
        </p:nvSpPr>
        <p:spPr>
          <a:xfrm>
            <a:off x="17332" y="4336408"/>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989330" y="3881735"/>
            <a:ext cx="7182759" cy="1348061"/>
          </a:xfrm>
          <a:prstGeom prst="rect">
            <a:avLst/>
          </a:prstGeom>
        </p:spPr>
        <p:txBody>
          <a:bodyPr wrap="square">
            <a:spAutoFit/>
          </a:bodyPr>
          <a:lstStyle/>
          <a:p>
            <a:pPr algn="ctr">
              <a:spcBef>
                <a:spcPct val="20000"/>
              </a:spcBef>
              <a:defRPr/>
            </a:pPr>
            <a:r>
              <a:rPr lang="en-US" sz="2400" dirty="0"/>
              <a:t>Geoffrey </a:t>
            </a:r>
            <a:r>
              <a:rPr lang="en-US" sz="2400" dirty="0" smtClean="0"/>
              <a:t>Fox </a:t>
            </a:r>
            <a:r>
              <a:rPr lang="en-US" sz="2400" dirty="0" smtClean="0">
                <a:solidFill>
                  <a:prstClr val="black"/>
                </a:solidFill>
                <a:cs typeface="Times New Roman" pitchFamily="18" charset="0"/>
              </a:rPr>
              <a:t>Indiana </a:t>
            </a:r>
            <a:r>
              <a:rPr lang="en-US" sz="2400" dirty="0">
                <a:solidFill>
                  <a:prstClr val="black"/>
                </a:solidFill>
                <a:cs typeface="Times New Roman" pitchFamily="18" charset="0"/>
              </a:rPr>
              <a:t>University </a:t>
            </a:r>
            <a:r>
              <a:rPr lang="en-US" sz="2400" dirty="0" smtClean="0">
                <a:solidFill>
                  <a:prstClr val="black"/>
                </a:solidFill>
                <a:cs typeface="Times New Roman" pitchFamily="18" charset="0"/>
              </a:rPr>
              <a:t>Bloomington</a:t>
            </a:r>
          </a:p>
          <a:p>
            <a:pPr algn="ctr">
              <a:spcBef>
                <a:spcPct val="20000"/>
              </a:spcBef>
              <a:defRPr/>
            </a:pPr>
            <a:r>
              <a:rPr lang="en-US" sz="2400" dirty="0" smtClean="0">
                <a:solidFill>
                  <a:prstClr val="black"/>
                </a:solidFill>
                <a:cs typeface="Times New Roman" pitchFamily="18" charset="0"/>
              </a:rPr>
              <a:t>Jack </a:t>
            </a:r>
            <a:r>
              <a:rPr lang="en-US" sz="2400" dirty="0" err="1" smtClean="0">
                <a:solidFill>
                  <a:prstClr val="black"/>
                </a:solidFill>
                <a:cs typeface="Times New Roman" pitchFamily="18" charset="0"/>
              </a:rPr>
              <a:t>Dongarra</a:t>
            </a:r>
            <a:r>
              <a:rPr lang="en-US" sz="2400" dirty="0" smtClean="0">
                <a:solidFill>
                  <a:prstClr val="black"/>
                </a:solidFill>
                <a:cs typeface="Times New Roman" pitchFamily="18" charset="0"/>
              </a:rPr>
              <a:t> UTK</a:t>
            </a:r>
          </a:p>
          <a:p>
            <a:pPr algn="ctr">
              <a:spcBef>
                <a:spcPct val="20000"/>
              </a:spcBef>
              <a:defRPr/>
            </a:pPr>
            <a:r>
              <a:rPr lang="en-US" sz="2400" dirty="0" smtClean="0">
                <a:solidFill>
                  <a:prstClr val="black"/>
                </a:solidFill>
                <a:cs typeface="Times New Roman" pitchFamily="18" charset="0"/>
              </a:rPr>
              <a:t>Andrew Ng Stanford, Baidu</a:t>
            </a:r>
            <a:endParaRPr lang="en-US" sz="2400" dirty="0">
              <a:solidFill>
                <a:prstClr val="black"/>
              </a:solidFill>
            </a:endParaRPr>
          </a:p>
        </p:txBody>
      </p:sp>
      <p:pic>
        <p:nvPicPr>
          <p:cNvPr id="1026" name="Picture 2" descr="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48263"/>
            <a:ext cx="9144000" cy="15858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41912" y="5224376"/>
            <a:ext cx="1820242" cy="369332"/>
          </a:xfrm>
          <a:prstGeom prst="rect">
            <a:avLst/>
          </a:prstGeom>
          <a:noFill/>
        </p:spPr>
        <p:txBody>
          <a:bodyPr wrap="none" rtlCol="0">
            <a:spAutoFit/>
          </a:bodyPr>
          <a:lstStyle/>
          <a:p>
            <a:r>
              <a:rPr lang="en-US" dirty="0" smtClean="0"/>
              <a:t>http://rapydli.org</a:t>
            </a:r>
            <a:endParaRPr lang="en-US" dirty="0"/>
          </a:p>
        </p:txBody>
      </p:sp>
      <p:sp>
        <p:nvSpPr>
          <p:cNvPr id="7" name="AutoShape 4" descr="Image result for stanford universit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stanford university logo"/>
          <p:cNvSpPr>
            <a:spLocks noChangeAspect="1" noChangeArrowheads="1"/>
          </p:cNvSpPr>
          <p:nvPr/>
        </p:nvSpPr>
        <p:spPr bwMode="auto">
          <a:xfrm>
            <a:off x="-1372236" y="808675"/>
            <a:ext cx="800735" cy="8007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s://encrypted-tbn1.gstatic.com/images?q=tbn:ANd9GcQCj8sYPVek6rZAvWkKuthD4h2pQweocbbS6uZvFIQqtGAtDNooR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5823" y="4053873"/>
            <a:ext cx="1232221" cy="1194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math.utk.edu/~xfeng/barrett/UT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7383" y="1846012"/>
            <a:ext cx="1467626" cy="120078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6"/>
          <a:srcRect l="16844" r="18355"/>
          <a:stretch/>
        </p:blipFill>
        <p:spPr>
          <a:xfrm>
            <a:off x="460375" y="3960955"/>
            <a:ext cx="1014095" cy="1001575"/>
          </a:xfrm>
          <a:prstGeom prst="rect">
            <a:avLst/>
          </a:prstGeom>
        </p:spPr>
      </p:pic>
      <p:pic>
        <p:nvPicPr>
          <p:cNvPr id="15" name="Picture 14"/>
          <p:cNvPicPr>
            <a:picLocks noChangeAspect="1"/>
          </p:cNvPicPr>
          <p:nvPr/>
        </p:nvPicPr>
        <p:blipFill>
          <a:blip r:embed="rId7"/>
          <a:stretch>
            <a:fillRect/>
          </a:stretch>
        </p:blipFill>
        <p:spPr>
          <a:xfrm>
            <a:off x="360680" y="1821118"/>
            <a:ext cx="1257300" cy="1266825"/>
          </a:xfrm>
          <a:prstGeom prst="rect">
            <a:avLst/>
          </a:prstGeom>
        </p:spPr>
      </p:pic>
    </p:spTree>
    <p:extLst>
      <p:ext uri="{BB962C8B-B14F-4D97-AF65-F5344CB8AC3E}">
        <p14:creationId xmlns:p14="http://schemas.microsoft.com/office/powerpoint/2010/main" val="2870662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0" y="4459607"/>
            <a:ext cx="9144000" cy="2303144"/>
          </a:xfrm>
          <a:prstGeom prst="rect">
            <a:avLst/>
          </a:prstGeom>
        </p:spPr>
        <p:txBody>
          <a:bodyPr>
            <a:normAutofit fontScale="92500" lnSpcReduction="10000"/>
          </a:bodyPr>
          <a:lstStyle/>
          <a:p>
            <a:r>
              <a:rPr lang="en-US" dirty="0" smtClean="0"/>
              <a:t>The RaPyDLI Python Prototyping environment will provide a comprehensive On Ramp to Big Data Research integrating infrastructure (Software-defined systems) and “experiment management”.</a:t>
            </a:r>
          </a:p>
          <a:p>
            <a:r>
              <a:rPr lang="en-US" dirty="0" smtClean="0"/>
              <a:t>DevOps frameworks will be utilized to deploy RaPyDLI on other resources and increase reusability by the community</a:t>
            </a:r>
          </a:p>
          <a:p>
            <a:r>
              <a:rPr lang="en-US" dirty="0" smtClean="0"/>
              <a:t>Experiments can be prototyped and deployment is integrated into the experiment. </a:t>
            </a:r>
            <a:endParaRPr lang="en-US" dirty="0"/>
          </a:p>
        </p:txBody>
      </p:sp>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4185349695"/>
              </p:ext>
            </p:extLst>
          </p:nvPr>
        </p:nvGraphicFramePr>
        <p:xfrm>
          <a:off x="571500" y="505144"/>
          <a:ext cx="7797800" cy="4249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solidFill>
            <a:schemeClr val="bg1"/>
          </a:solidFill>
        </p:spPr>
        <p:txBody>
          <a:bodyPr/>
          <a:lstStyle/>
          <a:p>
            <a:r>
              <a:rPr lang="en-US" dirty="0" smtClean="0"/>
              <a:t>Python Frontend: Rapid Prototyping</a:t>
            </a:r>
            <a:endParaRPr lang="en-US" dirty="0"/>
          </a:p>
        </p:txBody>
      </p:sp>
      <p:sp>
        <p:nvSpPr>
          <p:cNvPr id="3" name="TextBox 2"/>
          <p:cNvSpPr txBox="1"/>
          <p:nvPr/>
        </p:nvSpPr>
        <p:spPr>
          <a:xfrm>
            <a:off x="6807200" y="843519"/>
            <a:ext cx="1920240" cy="1200329"/>
          </a:xfrm>
          <a:prstGeom prst="rect">
            <a:avLst/>
          </a:prstGeom>
          <a:noFill/>
        </p:spPr>
        <p:txBody>
          <a:bodyPr wrap="square" rtlCol="0">
            <a:spAutoFit/>
          </a:bodyPr>
          <a:lstStyle/>
          <a:p>
            <a:r>
              <a:rPr lang="en-US" dirty="0" smtClean="0"/>
              <a:t>Leverages </a:t>
            </a:r>
            <a:r>
              <a:rPr lang="en-US" dirty="0" err="1" smtClean="0"/>
              <a:t>Cloudmesh</a:t>
            </a:r>
            <a:r>
              <a:rPr lang="en-US" dirty="0" smtClean="0"/>
              <a:t> HPC-Cloud DevOps Environment</a:t>
            </a:r>
            <a:endParaRPr lang="en-US" dirty="0"/>
          </a:p>
        </p:txBody>
      </p:sp>
    </p:spTree>
    <p:extLst>
      <p:ext uri="{BB962C8B-B14F-4D97-AF65-F5344CB8AC3E}">
        <p14:creationId xmlns:p14="http://schemas.microsoft.com/office/powerpoint/2010/main" val="754848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80170"/>
            <a:ext cx="9144000" cy="857250"/>
          </a:xfrm>
        </p:spPr>
        <p:txBody>
          <a:bodyPr>
            <a:normAutofit fontScale="90000"/>
          </a:bodyPr>
          <a:lstStyle/>
          <a:p>
            <a:r>
              <a:rPr lang="en-US" dirty="0"/>
              <a:t>Interoperability/ portability with very good </a:t>
            </a:r>
            <a:r>
              <a:rPr lang="en-US" dirty="0" err="1" smtClean="0"/>
              <a:t>performancE</a:t>
            </a:r>
            <a:endParaRPr lang="en-US" b="1" dirty="0"/>
          </a:p>
        </p:txBody>
      </p:sp>
      <p:sp>
        <p:nvSpPr>
          <p:cNvPr id="10" name="Content Placeholder 9"/>
          <p:cNvSpPr>
            <a:spLocks noGrp="1"/>
          </p:cNvSpPr>
          <p:nvPr>
            <p:ph sz="quarter" idx="13"/>
          </p:nvPr>
        </p:nvSpPr>
        <p:spPr/>
        <p:txBody>
          <a:bodyPr>
            <a:normAutofit/>
          </a:bodyPr>
          <a:lstStyle/>
          <a:p>
            <a:r>
              <a:rPr lang="en-US" sz="2200" dirty="0" smtClean="0"/>
              <a:t>Our </a:t>
            </a:r>
            <a:r>
              <a:rPr lang="en-US" sz="2200" dirty="0"/>
              <a:t>convolution kernel, at the heart of deep learning neural networks for some of the network layers, achieves almost the same performance as the </a:t>
            </a:r>
            <a:r>
              <a:rPr lang="en-US" sz="2200" dirty="0" err="1"/>
              <a:t>cuDNN</a:t>
            </a:r>
            <a:r>
              <a:rPr lang="en-US" sz="2200" dirty="0"/>
              <a:t> library provided by NVIDIA. </a:t>
            </a:r>
            <a:endParaRPr lang="en-US" sz="2200" dirty="0" smtClean="0"/>
          </a:p>
          <a:p>
            <a:r>
              <a:rPr lang="en-US" sz="2200" dirty="0" smtClean="0"/>
              <a:t>Both </a:t>
            </a:r>
            <a:r>
              <a:rPr lang="en-US" sz="2200" dirty="0"/>
              <a:t>of these implementations are competitive replacements of the most time consuming kernels of the </a:t>
            </a:r>
            <a:r>
              <a:rPr lang="en-US" sz="2200" dirty="0" err="1"/>
              <a:t>Caffe</a:t>
            </a:r>
            <a:r>
              <a:rPr lang="en-US" sz="2200" dirty="0"/>
              <a:t> project for deep neural networks from the University of California at Berkeley. </a:t>
            </a:r>
            <a:endParaRPr lang="en-US" sz="2200" dirty="0" smtClean="0"/>
          </a:p>
          <a:p>
            <a:r>
              <a:rPr lang="en-US" sz="2200" dirty="0" smtClean="0"/>
              <a:t>Almost </a:t>
            </a:r>
            <a:r>
              <a:rPr lang="en-US" sz="2200" dirty="0"/>
              <a:t>the same percent of the peak performance is achieved by our kernels on both Kepler and the newly released Maxwell GPU cards. </a:t>
            </a:r>
            <a:endParaRPr lang="en-US" sz="2200" dirty="0" smtClean="0"/>
          </a:p>
          <a:p>
            <a:r>
              <a:rPr lang="en-US" sz="2200" dirty="0" smtClean="0"/>
              <a:t>The </a:t>
            </a:r>
            <a:r>
              <a:rPr lang="en-US" sz="2200" dirty="0"/>
              <a:t>competing implementations are either closed source (NVIDIA’s </a:t>
            </a:r>
            <a:r>
              <a:rPr lang="en-US" sz="2200" dirty="0" err="1"/>
              <a:t>cuDNN</a:t>
            </a:r>
            <a:r>
              <a:rPr lang="en-US" sz="2200" dirty="0"/>
              <a:t>) and do not contribute to the broader impact that our optimization techniques have, or they are platform specific </a:t>
            </a:r>
            <a:endParaRPr lang="en-US" sz="2200" dirty="0" smtClean="0"/>
          </a:p>
          <a:p>
            <a:pPr lvl="1"/>
            <a:r>
              <a:rPr lang="en-US" sz="2400" dirty="0" err="1" smtClean="0"/>
              <a:t>maxDNN</a:t>
            </a:r>
            <a:r>
              <a:rPr lang="en-US" sz="2400" dirty="0" smtClean="0"/>
              <a:t> </a:t>
            </a:r>
            <a:r>
              <a:rPr lang="en-US" sz="2400" dirty="0"/>
              <a:t>is a convolutional network implementation from </a:t>
            </a:r>
            <a:r>
              <a:rPr lang="en-US" sz="2400" dirty="0" err="1"/>
              <a:t>Ebay</a:t>
            </a:r>
            <a:r>
              <a:rPr lang="en-US" sz="2400" dirty="0"/>
              <a:t> based on a Maxwell-only assembler from </a:t>
            </a:r>
            <a:r>
              <a:rPr lang="en-US" sz="2400" dirty="0" err="1" smtClean="0"/>
              <a:t>Nervana</a:t>
            </a:r>
            <a:r>
              <a:rPr lang="en-US" sz="2400" dirty="0" smtClean="0"/>
              <a:t>.</a:t>
            </a:r>
            <a:endParaRPr lang="en-US" sz="2400" dirty="0"/>
          </a:p>
        </p:txBody>
      </p:sp>
      <p:sp>
        <p:nvSpPr>
          <p:cNvPr id="2" name="AutoShape 2" descr="Image result for nsf.go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043885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31172"/>
            <a:ext cx="9144000" cy="535133"/>
          </a:xfrm>
        </p:spPr>
        <p:txBody>
          <a:bodyPr>
            <a:normAutofit fontScale="90000"/>
          </a:bodyPr>
          <a:lstStyle/>
          <a:p>
            <a:r>
              <a:rPr lang="en-US" dirty="0" smtClean="0"/>
              <a:t>Preliminary Results on NVIDIA Maxwell</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112923074"/>
              </p:ext>
            </p:extLst>
          </p:nvPr>
        </p:nvGraphicFramePr>
        <p:xfrm>
          <a:off x="2" y="566305"/>
          <a:ext cx="9144002" cy="4988560"/>
        </p:xfrm>
        <a:graphic>
          <a:graphicData uri="http://schemas.openxmlformats.org/drawingml/2006/table">
            <a:tbl>
              <a:tblPr firstRow="1" bandRow="1">
                <a:tableStyleId>{5C22544A-7EE6-4342-B048-85BDC9FD1C3A}</a:tableStyleId>
              </a:tblPr>
              <a:tblGrid>
                <a:gridCol w="1306286"/>
                <a:gridCol w="1306286"/>
                <a:gridCol w="1306286"/>
                <a:gridCol w="1306286"/>
                <a:gridCol w="1306286"/>
                <a:gridCol w="1306286"/>
                <a:gridCol w="1306286"/>
              </a:tblGrid>
              <a:tr h="370840">
                <a:tc>
                  <a:txBody>
                    <a:bodyPr/>
                    <a:lstStyle/>
                    <a:p>
                      <a:r>
                        <a:rPr lang="en-US" dirty="0" smtClean="0"/>
                        <a:t>DNN Type</a:t>
                      </a:r>
                      <a:endParaRPr lang="en-US" dirty="0"/>
                    </a:p>
                  </a:txBody>
                  <a:tcPr/>
                </a:tc>
                <a:tc>
                  <a:txBody>
                    <a:bodyPr/>
                    <a:lstStyle/>
                    <a:p>
                      <a:r>
                        <a:rPr lang="en-US" dirty="0" smtClean="0"/>
                        <a:t>Kernel</a:t>
                      </a:r>
                      <a:r>
                        <a:rPr lang="en-US" baseline="0" dirty="0" smtClean="0"/>
                        <a:t> 1 NCHW</a:t>
                      </a:r>
                      <a:endParaRPr lang="en-US" dirty="0"/>
                    </a:p>
                  </a:txBody>
                  <a:tcPr/>
                </a:tc>
                <a:tc>
                  <a:txBody>
                    <a:bodyPr/>
                    <a:lstStyle/>
                    <a:p>
                      <a:r>
                        <a:rPr lang="en-US" dirty="0" smtClean="0"/>
                        <a:t>Kernel 2 NHWC</a:t>
                      </a:r>
                      <a:endParaRPr lang="en-US" dirty="0"/>
                    </a:p>
                  </a:txBody>
                  <a:tcPr/>
                </a:tc>
                <a:tc>
                  <a:txBody>
                    <a:bodyPr/>
                    <a:lstStyle/>
                    <a:p>
                      <a:r>
                        <a:rPr lang="en-US" dirty="0" smtClean="0"/>
                        <a:t>Kernel 3 NHWC</a:t>
                      </a:r>
                      <a:endParaRPr lang="en-US" dirty="0"/>
                    </a:p>
                  </a:txBody>
                  <a:tcPr/>
                </a:tc>
                <a:tc>
                  <a:txBody>
                    <a:bodyPr/>
                    <a:lstStyle/>
                    <a:p>
                      <a:r>
                        <a:rPr lang="en-US" dirty="0" err="1" smtClean="0"/>
                        <a:t>CuDNN</a:t>
                      </a:r>
                      <a:r>
                        <a:rPr lang="en-US" dirty="0" smtClean="0"/>
                        <a:t> NCHW</a:t>
                      </a:r>
                      <a:endParaRPr lang="en-US" dirty="0"/>
                    </a:p>
                  </a:txBody>
                  <a:tcPr/>
                </a:tc>
                <a:tc>
                  <a:txBody>
                    <a:bodyPr/>
                    <a:lstStyle/>
                    <a:p>
                      <a:r>
                        <a:rPr lang="en-US" dirty="0" err="1" smtClean="0"/>
                        <a:t>CuDNN</a:t>
                      </a:r>
                      <a:r>
                        <a:rPr lang="en-US" dirty="0" smtClean="0"/>
                        <a:t> NHWC</a:t>
                      </a:r>
                      <a:endParaRPr lang="en-US" dirty="0"/>
                    </a:p>
                  </a:txBody>
                  <a:tcPr/>
                </a:tc>
                <a:tc>
                  <a:txBody>
                    <a:bodyPr/>
                    <a:lstStyle/>
                    <a:p>
                      <a:r>
                        <a:rPr lang="en-US" dirty="0" err="1" smtClean="0"/>
                        <a:t>Nervana</a:t>
                      </a:r>
                      <a:r>
                        <a:rPr lang="en-US" dirty="0" smtClean="0"/>
                        <a:t> eBay</a:t>
                      </a:r>
                      <a:endParaRPr lang="en-US" dirty="0"/>
                    </a:p>
                  </a:txBody>
                  <a:tcPr/>
                </a:tc>
              </a:tr>
              <a:tr h="370840">
                <a:tc>
                  <a:txBody>
                    <a:bodyPr/>
                    <a:lstStyle/>
                    <a:p>
                      <a:r>
                        <a:rPr lang="en-US" dirty="0" smtClean="0"/>
                        <a:t>Alex v2 L1 (Layer 1)</a:t>
                      </a:r>
                      <a:endParaRPr lang="en-US" dirty="0"/>
                    </a:p>
                  </a:txBody>
                  <a:tcPr/>
                </a:tc>
                <a:tc>
                  <a:txBody>
                    <a:bodyPr/>
                    <a:lstStyle/>
                    <a:p>
                      <a:r>
                        <a:rPr lang="en-US" dirty="0" smtClean="0"/>
                        <a:t>1435.9</a:t>
                      </a:r>
                      <a:endParaRPr lang="en-US" dirty="0"/>
                    </a:p>
                  </a:txBody>
                  <a:tcPr/>
                </a:tc>
                <a:tc>
                  <a:txBody>
                    <a:bodyPr/>
                    <a:lstStyle/>
                    <a:p>
                      <a:r>
                        <a:rPr lang="en-US" dirty="0" smtClean="0"/>
                        <a:t>2642.0</a:t>
                      </a:r>
                      <a:endParaRPr lang="en-US" dirty="0"/>
                    </a:p>
                  </a:txBody>
                  <a:tcPr/>
                </a:tc>
                <a:tc>
                  <a:txBody>
                    <a:bodyPr/>
                    <a:lstStyle/>
                    <a:p>
                      <a:r>
                        <a:rPr lang="en-US" dirty="0" smtClean="0"/>
                        <a:t>N/A</a:t>
                      </a:r>
                      <a:endParaRPr lang="en-US" dirty="0"/>
                    </a:p>
                  </a:txBody>
                  <a:tcPr/>
                </a:tc>
                <a:tc>
                  <a:txBody>
                    <a:bodyPr/>
                    <a:lstStyle/>
                    <a:p>
                      <a:r>
                        <a:rPr lang="en-US" dirty="0" smtClean="0"/>
                        <a:t>1372.8</a:t>
                      </a:r>
                      <a:endParaRPr lang="en-US" dirty="0"/>
                    </a:p>
                  </a:txBody>
                  <a:tcPr/>
                </a:tc>
                <a:tc>
                  <a:txBody>
                    <a:bodyPr/>
                    <a:lstStyle/>
                    <a:p>
                      <a:r>
                        <a:rPr lang="en-US" dirty="0" smtClean="0"/>
                        <a:t>1316.1</a:t>
                      </a:r>
                      <a:endParaRPr lang="en-US" dirty="0"/>
                    </a:p>
                  </a:txBody>
                  <a:tcPr/>
                </a:tc>
                <a:tc>
                  <a:txBody>
                    <a:bodyPr/>
                    <a:lstStyle/>
                    <a:p>
                      <a:r>
                        <a:rPr lang="en-US" dirty="0" smtClean="0"/>
                        <a:t>3975.6</a:t>
                      </a:r>
                      <a:endParaRPr lang="en-US" dirty="0"/>
                    </a:p>
                  </a:txBody>
                  <a:tcPr/>
                </a:tc>
              </a:tr>
              <a:tr h="370840">
                <a:tc>
                  <a:txBody>
                    <a:bodyPr/>
                    <a:lstStyle/>
                    <a:p>
                      <a:r>
                        <a:rPr lang="en-US" dirty="0" smtClean="0"/>
                        <a:t>Alex v2 L2</a:t>
                      </a:r>
                      <a:endParaRPr lang="en-US" dirty="0"/>
                    </a:p>
                  </a:txBody>
                  <a:tcPr/>
                </a:tc>
                <a:tc>
                  <a:txBody>
                    <a:bodyPr/>
                    <a:lstStyle/>
                    <a:p>
                      <a:r>
                        <a:rPr lang="en-US" dirty="0" smtClean="0"/>
                        <a:t>1151.8</a:t>
                      </a:r>
                      <a:endParaRPr lang="en-US" dirty="0"/>
                    </a:p>
                  </a:txBody>
                  <a:tcPr/>
                </a:tc>
                <a:tc>
                  <a:txBody>
                    <a:bodyPr/>
                    <a:lstStyle/>
                    <a:p>
                      <a:r>
                        <a:rPr lang="en-US" dirty="0" smtClean="0"/>
                        <a:t>1974.1</a:t>
                      </a:r>
                      <a:endParaRPr lang="en-US" dirty="0"/>
                    </a:p>
                  </a:txBody>
                  <a:tcPr/>
                </a:tc>
                <a:tc>
                  <a:txBody>
                    <a:bodyPr/>
                    <a:lstStyle/>
                    <a:p>
                      <a:r>
                        <a:rPr lang="en-US" dirty="0" smtClean="0"/>
                        <a:t>N/A</a:t>
                      </a:r>
                      <a:endParaRPr lang="en-US" dirty="0"/>
                    </a:p>
                  </a:txBody>
                  <a:tcPr/>
                </a:tc>
                <a:tc>
                  <a:txBody>
                    <a:bodyPr/>
                    <a:lstStyle/>
                    <a:p>
                      <a:r>
                        <a:rPr lang="en-US" dirty="0" smtClean="0"/>
                        <a:t>1718.4</a:t>
                      </a:r>
                      <a:endParaRPr lang="en-US" dirty="0"/>
                    </a:p>
                  </a:txBody>
                  <a:tcPr/>
                </a:tc>
                <a:tc>
                  <a:txBody>
                    <a:bodyPr/>
                    <a:lstStyle/>
                    <a:p>
                      <a:r>
                        <a:rPr lang="en-US" dirty="0" smtClean="0"/>
                        <a:t>1748.0</a:t>
                      </a:r>
                      <a:endParaRPr lang="en-US" dirty="0"/>
                    </a:p>
                  </a:txBody>
                  <a:tcPr/>
                </a:tc>
                <a:tc>
                  <a:txBody>
                    <a:bodyPr/>
                    <a:lstStyle/>
                    <a:p>
                      <a:r>
                        <a:rPr lang="en-US" dirty="0" smtClean="0"/>
                        <a:t>4148.5</a:t>
                      </a:r>
                      <a:endParaRPr lang="en-US" dirty="0"/>
                    </a:p>
                  </a:txBody>
                  <a:tcPr/>
                </a:tc>
              </a:tr>
              <a:tr h="370840">
                <a:tc>
                  <a:txBody>
                    <a:bodyPr/>
                    <a:lstStyle/>
                    <a:p>
                      <a:r>
                        <a:rPr lang="en-US" dirty="0" smtClean="0"/>
                        <a:t>Alex v2 L3</a:t>
                      </a:r>
                      <a:endParaRPr lang="en-US" dirty="0"/>
                    </a:p>
                  </a:txBody>
                  <a:tcPr/>
                </a:tc>
                <a:tc>
                  <a:txBody>
                    <a:bodyPr/>
                    <a:lstStyle/>
                    <a:p>
                      <a:r>
                        <a:rPr lang="en-US" dirty="0" smtClean="0"/>
                        <a:t>977.2</a:t>
                      </a:r>
                      <a:endParaRPr lang="en-US" dirty="0"/>
                    </a:p>
                  </a:txBody>
                  <a:tcPr/>
                </a:tc>
                <a:tc>
                  <a:txBody>
                    <a:bodyPr/>
                    <a:lstStyle/>
                    <a:p>
                      <a:r>
                        <a:rPr lang="en-US" dirty="0" smtClean="0"/>
                        <a:t>1272.3</a:t>
                      </a:r>
                      <a:endParaRPr lang="en-US" dirty="0"/>
                    </a:p>
                  </a:txBody>
                  <a:tcPr/>
                </a:tc>
                <a:tc>
                  <a:txBody>
                    <a:bodyPr/>
                    <a:lstStyle/>
                    <a:p>
                      <a:r>
                        <a:rPr lang="en-US" dirty="0" smtClean="0"/>
                        <a:t>1542.1</a:t>
                      </a:r>
                      <a:endParaRPr lang="en-US" dirty="0"/>
                    </a:p>
                  </a:txBody>
                  <a:tcPr/>
                </a:tc>
                <a:tc>
                  <a:txBody>
                    <a:bodyPr/>
                    <a:lstStyle/>
                    <a:p>
                      <a:r>
                        <a:rPr lang="en-US" dirty="0" smtClean="0"/>
                        <a:t>2245.7</a:t>
                      </a:r>
                      <a:endParaRPr lang="en-US" dirty="0"/>
                    </a:p>
                  </a:txBody>
                  <a:tcPr/>
                </a:tc>
                <a:tc>
                  <a:txBody>
                    <a:bodyPr/>
                    <a:lstStyle/>
                    <a:p>
                      <a:r>
                        <a:rPr lang="en-US" dirty="0" smtClean="0"/>
                        <a:t>2125.6</a:t>
                      </a:r>
                      <a:endParaRPr lang="en-US" dirty="0"/>
                    </a:p>
                  </a:txBody>
                  <a:tcPr/>
                </a:tc>
                <a:tc>
                  <a:txBody>
                    <a:bodyPr/>
                    <a:lstStyle/>
                    <a:p>
                      <a:r>
                        <a:rPr lang="en-US" dirty="0" smtClean="0"/>
                        <a:t>4107.0</a:t>
                      </a:r>
                      <a:endParaRPr lang="en-US" dirty="0"/>
                    </a:p>
                  </a:txBody>
                  <a:tcPr/>
                </a:tc>
              </a:tr>
              <a:tr h="370840">
                <a:tc>
                  <a:txBody>
                    <a:bodyPr/>
                    <a:lstStyle/>
                    <a:p>
                      <a:r>
                        <a:rPr lang="en-US" dirty="0" smtClean="0"/>
                        <a:t>Alex v2 L4</a:t>
                      </a:r>
                      <a:endParaRPr lang="en-US" dirty="0"/>
                    </a:p>
                  </a:txBody>
                  <a:tcPr/>
                </a:tc>
                <a:tc>
                  <a:txBody>
                    <a:bodyPr/>
                    <a:lstStyle/>
                    <a:p>
                      <a:r>
                        <a:rPr lang="en-US" dirty="0" smtClean="0"/>
                        <a:t>1095.5</a:t>
                      </a:r>
                      <a:endParaRPr lang="en-US" dirty="0"/>
                    </a:p>
                  </a:txBody>
                  <a:tcPr/>
                </a:tc>
                <a:tc>
                  <a:txBody>
                    <a:bodyPr/>
                    <a:lstStyle/>
                    <a:p>
                      <a:r>
                        <a:rPr lang="en-US" dirty="0" smtClean="0"/>
                        <a:t>1202.9</a:t>
                      </a:r>
                      <a:endParaRPr lang="en-US" dirty="0"/>
                    </a:p>
                  </a:txBody>
                  <a:tcPr/>
                </a:tc>
                <a:tc>
                  <a:txBody>
                    <a:bodyPr/>
                    <a:lstStyle/>
                    <a:p>
                      <a:r>
                        <a:rPr lang="en-US" dirty="0" smtClean="0"/>
                        <a:t>1649.7</a:t>
                      </a:r>
                      <a:endParaRPr lang="en-US" dirty="0"/>
                    </a:p>
                  </a:txBody>
                  <a:tcPr/>
                </a:tc>
                <a:tc>
                  <a:txBody>
                    <a:bodyPr/>
                    <a:lstStyle/>
                    <a:p>
                      <a:r>
                        <a:rPr lang="en-US" dirty="0" smtClean="0"/>
                        <a:t>2247.4</a:t>
                      </a:r>
                      <a:endParaRPr lang="en-US" dirty="0"/>
                    </a:p>
                  </a:txBody>
                  <a:tcPr/>
                </a:tc>
                <a:tc>
                  <a:txBody>
                    <a:bodyPr/>
                    <a:lstStyle/>
                    <a:p>
                      <a:r>
                        <a:rPr lang="en-US" dirty="0" smtClean="0"/>
                        <a:t>2384.7</a:t>
                      </a:r>
                      <a:endParaRPr lang="en-US" dirty="0"/>
                    </a:p>
                  </a:txBody>
                  <a:tcPr/>
                </a:tc>
                <a:tc>
                  <a:txBody>
                    <a:bodyPr/>
                    <a:lstStyle/>
                    <a:p>
                      <a:r>
                        <a:rPr lang="en-US" dirty="0" smtClean="0"/>
                        <a:t>4065.0</a:t>
                      </a:r>
                      <a:endParaRPr lang="en-US" dirty="0"/>
                    </a:p>
                  </a:txBody>
                  <a:tcPr/>
                </a:tc>
              </a:tr>
              <a:tr h="370840">
                <a:tc>
                  <a:txBody>
                    <a:bodyPr/>
                    <a:lstStyle/>
                    <a:p>
                      <a:r>
                        <a:rPr lang="en-US" dirty="0" smtClean="0"/>
                        <a:t>Alex v2 L5</a:t>
                      </a:r>
                      <a:endParaRPr lang="en-US" dirty="0"/>
                    </a:p>
                  </a:txBody>
                  <a:tcPr/>
                </a:tc>
                <a:tc>
                  <a:txBody>
                    <a:bodyPr/>
                    <a:lstStyle/>
                    <a:p>
                      <a:r>
                        <a:rPr lang="en-US" dirty="0" smtClean="0"/>
                        <a:t>1018.4</a:t>
                      </a:r>
                      <a:endParaRPr lang="en-US" dirty="0"/>
                    </a:p>
                  </a:txBody>
                  <a:tcPr/>
                </a:tc>
                <a:tc>
                  <a:txBody>
                    <a:bodyPr/>
                    <a:lstStyle/>
                    <a:p>
                      <a:r>
                        <a:rPr lang="en-US" dirty="0" smtClean="0"/>
                        <a:t>1200.0</a:t>
                      </a:r>
                      <a:endParaRPr lang="en-US" dirty="0"/>
                    </a:p>
                  </a:txBody>
                  <a:tcPr/>
                </a:tc>
                <a:tc>
                  <a:txBody>
                    <a:bodyPr/>
                    <a:lstStyle/>
                    <a:p>
                      <a:r>
                        <a:rPr lang="en-US" dirty="0" smtClean="0"/>
                        <a:t>1543.7</a:t>
                      </a:r>
                      <a:endParaRPr lang="en-US" dirty="0"/>
                    </a:p>
                  </a:txBody>
                  <a:tcPr/>
                </a:tc>
                <a:tc>
                  <a:txBody>
                    <a:bodyPr/>
                    <a:lstStyle/>
                    <a:p>
                      <a:r>
                        <a:rPr lang="en-US" dirty="0" smtClean="0"/>
                        <a:t>2430.4</a:t>
                      </a:r>
                      <a:endParaRPr lang="en-US" dirty="0"/>
                    </a:p>
                  </a:txBody>
                  <a:tcPr/>
                </a:tc>
                <a:tc>
                  <a:txBody>
                    <a:bodyPr/>
                    <a:lstStyle/>
                    <a:p>
                      <a:r>
                        <a:rPr lang="en-US" dirty="0" smtClean="0"/>
                        <a:t>2352.1</a:t>
                      </a:r>
                      <a:endParaRPr lang="en-US" dirty="0"/>
                    </a:p>
                  </a:txBody>
                  <a:tcPr/>
                </a:tc>
                <a:tc>
                  <a:txBody>
                    <a:bodyPr/>
                    <a:lstStyle/>
                    <a:p>
                      <a:r>
                        <a:rPr lang="en-US" dirty="0" smtClean="0"/>
                        <a:t>4042.5</a:t>
                      </a:r>
                      <a:endParaRPr lang="en-US" dirty="0"/>
                    </a:p>
                  </a:txBody>
                  <a:tcPr/>
                </a:tc>
              </a:tr>
              <a:tr h="370840">
                <a:tc>
                  <a:txBody>
                    <a:bodyPr/>
                    <a:lstStyle/>
                    <a:p>
                      <a:r>
                        <a:rPr lang="en-US" dirty="0" err="1" smtClean="0"/>
                        <a:t>Overfeat</a:t>
                      </a:r>
                      <a:r>
                        <a:rPr lang="en-US" dirty="0" smtClean="0"/>
                        <a:t> L1</a:t>
                      </a:r>
                      <a:endParaRPr lang="en-US" dirty="0"/>
                    </a:p>
                  </a:txBody>
                  <a:tcPr/>
                </a:tc>
                <a:tc>
                  <a:txBody>
                    <a:bodyPr/>
                    <a:lstStyle/>
                    <a:p>
                      <a:r>
                        <a:rPr lang="en-US" dirty="0" smtClean="0"/>
                        <a:t>1479.0</a:t>
                      </a:r>
                      <a:endParaRPr lang="en-US" dirty="0"/>
                    </a:p>
                  </a:txBody>
                  <a:tcPr/>
                </a:tc>
                <a:tc>
                  <a:txBody>
                    <a:bodyPr/>
                    <a:lstStyle/>
                    <a:p>
                      <a:r>
                        <a:rPr lang="en-US" dirty="0" smtClean="0"/>
                        <a:t>2669.2</a:t>
                      </a:r>
                      <a:endParaRPr lang="en-US" dirty="0"/>
                    </a:p>
                  </a:txBody>
                  <a:tcPr/>
                </a:tc>
                <a:tc>
                  <a:txBody>
                    <a:bodyPr/>
                    <a:lstStyle/>
                    <a:p>
                      <a:r>
                        <a:rPr lang="en-US" dirty="0" smtClean="0"/>
                        <a:t>N/A</a:t>
                      </a:r>
                      <a:endParaRPr lang="en-US" dirty="0"/>
                    </a:p>
                  </a:txBody>
                  <a:tcPr/>
                </a:tc>
                <a:tc>
                  <a:txBody>
                    <a:bodyPr/>
                    <a:lstStyle/>
                    <a:p>
                      <a:r>
                        <a:rPr lang="en-US" dirty="0" smtClean="0"/>
                        <a:t>1516.8</a:t>
                      </a:r>
                      <a:endParaRPr lang="en-US" dirty="0"/>
                    </a:p>
                  </a:txBody>
                  <a:tcPr/>
                </a:tc>
                <a:tc>
                  <a:txBody>
                    <a:bodyPr/>
                    <a:lstStyle/>
                    <a:p>
                      <a:r>
                        <a:rPr lang="en-US" dirty="0" smtClean="0"/>
                        <a:t>1344.0</a:t>
                      </a:r>
                      <a:endParaRPr lang="en-US" dirty="0"/>
                    </a:p>
                  </a:txBody>
                  <a:tcPr/>
                </a:tc>
                <a:tc>
                  <a:txBody>
                    <a:bodyPr/>
                    <a:lstStyle/>
                    <a:p>
                      <a:r>
                        <a:rPr lang="en-US" dirty="0" smtClean="0"/>
                        <a:t>2986.7</a:t>
                      </a:r>
                      <a:endParaRPr lang="en-US" dirty="0"/>
                    </a:p>
                  </a:txBody>
                  <a:tcPr/>
                </a:tc>
              </a:tr>
              <a:tr h="370840">
                <a:tc>
                  <a:txBody>
                    <a:bodyPr/>
                    <a:lstStyle/>
                    <a:p>
                      <a:r>
                        <a:rPr lang="en-US" dirty="0" err="1" smtClean="0"/>
                        <a:t>Overfeat</a:t>
                      </a:r>
                      <a:r>
                        <a:rPr lang="en-US" dirty="0" smtClean="0"/>
                        <a:t> L2</a:t>
                      </a:r>
                      <a:endParaRPr lang="en-US" dirty="0"/>
                    </a:p>
                  </a:txBody>
                  <a:tcPr/>
                </a:tc>
                <a:tc>
                  <a:txBody>
                    <a:bodyPr/>
                    <a:lstStyle/>
                    <a:p>
                      <a:r>
                        <a:rPr lang="en-US" dirty="0" smtClean="0"/>
                        <a:t>1195.0</a:t>
                      </a:r>
                      <a:endParaRPr lang="en-US" dirty="0"/>
                    </a:p>
                  </a:txBody>
                  <a:tcPr/>
                </a:tc>
                <a:tc>
                  <a:txBody>
                    <a:bodyPr/>
                    <a:lstStyle/>
                    <a:p>
                      <a:r>
                        <a:rPr lang="en-US" dirty="0" smtClean="0"/>
                        <a:t>1278.1</a:t>
                      </a:r>
                      <a:endParaRPr lang="en-US" dirty="0"/>
                    </a:p>
                  </a:txBody>
                  <a:tcPr/>
                </a:tc>
                <a:tc>
                  <a:txBody>
                    <a:bodyPr/>
                    <a:lstStyle/>
                    <a:p>
                      <a:r>
                        <a:rPr lang="en-US" dirty="0" smtClean="0"/>
                        <a:t>N/A</a:t>
                      </a:r>
                      <a:endParaRPr lang="en-US" dirty="0"/>
                    </a:p>
                  </a:txBody>
                  <a:tcPr/>
                </a:tc>
                <a:tc>
                  <a:txBody>
                    <a:bodyPr/>
                    <a:lstStyle/>
                    <a:p>
                      <a:r>
                        <a:rPr lang="en-US" dirty="0" smtClean="0"/>
                        <a:t>2492.6</a:t>
                      </a:r>
                      <a:endParaRPr lang="en-US" dirty="0"/>
                    </a:p>
                  </a:txBody>
                  <a:tcPr/>
                </a:tc>
                <a:tc>
                  <a:txBody>
                    <a:bodyPr/>
                    <a:lstStyle/>
                    <a:p>
                      <a:r>
                        <a:rPr lang="en-US" dirty="0" smtClean="0"/>
                        <a:t>2316.0</a:t>
                      </a:r>
                      <a:endParaRPr lang="en-US" dirty="0"/>
                    </a:p>
                  </a:txBody>
                  <a:tcPr/>
                </a:tc>
                <a:tc>
                  <a:txBody>
                    <a:bodyPr/>
                    <a:lstStyle/>
                    <a:p>
                      <a:r>
                        <a:rPr lang="en-US" dirty="0" smtClean="0"/>
                        <a:t>4120.0</a:t>
                      </a:r>
                      <a:endParaRPr lang="en-US" dirty="0"/>
                    </a:p>
                  </a:txBody>
                  <a:tcPr/>
                </a:tc>
              </a:tr>
              <a:tr h="370840">
                <a:tc>
                  <a:txBody>
                    <a:bodyPr/>
                    <a:lstStyle/>
                    <a:p>
                      <a:r>
                        <a:rPr lang="en-US" dirty="0" err="1" smtClean="0"/>
                        <a:t>Overfeat</a:t>
                      </a:r>
                      <a:r>
                        <a:rPr lang="en-US" dirty="0" smtClean="0"/>
                        <a:t> L3</a:t>
                      </a:r>
                      <a:endParaRPr lang="en-US" dirty="0"/>
                    </a:p>
                  </a:txBody>
                  <a:tcPr/>
                </a:tc>
                <a:tc>
                  <a:txBody>
                    <a:bodyPr/>
                    <a:lstStyle/>
                    <a:p>
                      <a:r>
                        <a:rPr lang="en-US" dirty="0" smtClean="0"/>
                        <a:t>926.2</a:t>
                      </a:r>
                      <a:endParaRPr lang="en-US" dirty="0"/>
                    </a:p>
                  </a:txBody>
                  <a:tcPr/>
                </a:tc>
                <a:tc>
                  <a:txBody>
                    <a:bodyPr/>
                    <a:lstStyle/>
                    <a:p>
                      <a:r>
                        <a:rPr lang="en-US" dirty="0" smtClean="0"/>
                        <a:t>1350.0</a:t>
                      </a:r>
                      <a:endParaRPr lang="en-US" dirty="0"/>
                    </a:p>
                  </a:txBody>
                  <a:tcPr/>
                </a:tc>
                <a:tc>
                  <a:txBody>
                    <a:bodyPr/>
                    <a:lstStyle/>
                    <a:p>
                      <a:r>
                        <a:rPr lang="en-US" dirty="0" smtClean="0"/>
                        <a:t>2534.2</a:t>
                      </a:r>
                      <a:endParaRPr lang="en-US" dirty="0"/>
                    </a:p>
                  </a:txBody>
                  <a:tcPr/>
                </a:tc>
                <a:tc>
                  <a:txBody>
                    <a:bodyPr/>
                    <a:lstStyle/>
                    <a:p>
                      <a:r>
                        <a:rPr lang="en-US" dirty="0" smtClean="0"/>
                        <a:t>2668.2</a:t>
                      </a:r>
                      <a:endParaRPr lang="en-US" dirty="0"/>
                    </a:p>
                  </a:txBody>
                  <a:tcPr/>
                </a:tc>
                <a:tc>
                  <a:txBody>
                    <a:bodyPr/>
                    <a:lstStyle/>
                    <a:p>
                      <a:r>
                        <a:rPr lang="en-US" dirty="0" smtClean="0"/>
                        <a:t>2296.7</a:t>
                      </a:r>
                      <a:endParaRPr lang="en-US" dirty="0"/>
                    </a:p>
                  </a:txBody>
                  <a:tcPr/>
                </a:tc>
                <a:tc>
                  <a:txBody>
                    <a:bodyPr/>
                    <a:lstStyle/>
                    <a:p>
                      <a:r>
                        <a:rPr lang="en-US" dirty="0" smtClean="0"/>
                        <a:t>4144.9</a:t>
                      </a:r>
                      <a:endParaRPr lang="en-US" dirty="0"/>
                    </a:p>
                  </a:txBody>
                  <a:tcPr/>
                </a:tc>
              </a:tr>
              <a:tr h="370840">
                <a:tc>
                  <a:txBody>
                    <a:bodyPr/>
                    <a:lstStyle/>
                    <a:p>
                      <a:r>
                        <a:rPr lang="en-US" dirty="0" err="1" smtClean="0"/>
                        <a:t>Overfeat</a:t>
                      </a:r>
                      <a:r>
                        <a:rPr lang="en-US" dirty="0" smtClean="0"/>
                        <a:t> L4</a:t>
                      </a:r>
                      <a:endParaRPr lang="en-US" dirty="0"/>
                    </a:p>
                  </a:txBody>
                  <a:tcPr/>
                </a:tc>
                <a:tc>
                  <a:txBody>
                    <a:bodyPr/>
                    <a:lstStyle/>
                    <a:p>
                      <a:r>
                        <a:rPr lang="en-US" dirty="0" smtClean="0"/>
                        <a:t>961.7</a:t>
                      </a:r>
                      <a:endParaRPr lang="en-US" dirty="0"/>
                    </a:p>
                  </a:txBody>
                  <a:tcPr/>
                </a:tc>
                <a:tc>
                  <a:txBody>
                    <a:bodyPr/>
                    <a:lstStyle/>
                    <a:p>
                      <a:r>
                        <a:rPr lang="en-US" dirty="0" smtClean="0"/>
                        <a:t>1282.5</a:t>
                      </a:r>
                      <a:endParaRPr lang="en-US" dirty="0"/>
                    </a:p>
                  </a:txBody>
                  <a:tcPr/>
                </a:tc>
                <a:tc>
                  <a:txBody>
                    <a:bodyPr/>
                    <a:lstStyle/>
                    <a:p>
                      <a:r>
                        <a:rPr lang="en-US" dirty="0" smtClean="0"/>
                        <a:t>2517.3</a:t>
                      </a:r>
                      <a:endParaRPr lang="en-US" dirty="0"/>
                    </a:p>
                  </a:txBody>
                  <a:tcPr/>
                </a:tc>
                <a:tc>
                  <a:txBody>
                    <a:bodyPr/>
                    <a:lstStyle/>
                    <a:p>
                      <a:r>
                        <a:rPr lang="en-US" dirty="0" smtClean="0"/>
                        <a:t>2888.0</a:t>
                      </a:r>
                      <a:endParaRPr lang="en-US" dirty="0"/>
                    </a:p>
                  </a:txBody>
                  <a:tcPr/>
                </a:tc>
                <a:tc>
                  <a:txBody>
                    <a:bodyPr/>
                    <a:lstStyle/>
                    <a:p>
                      <a:r>
                        <a:rPr lang="en-US" dirty="0" smtClean="0"/>
                        <a:t>2346.3</a:t>
                      </a:r>
                      <a:endParaRPr lang="en-US" dirty="0"/>
                    </a:p>
                  </a:txBody>
                  <a:tcPr/>
                </a:tc>
                <a:tc>
                  <a:txBody>
                    <a:bodyPr/>
                    <a:lstStyle/>
                    <a:p>
                      <a:r>
                        <a:rPr lang="en-US" dirty="0" smtClean="0"/>
                        <a:t>4145.0</a:t>
                      </a:r>
                      <a:endParaRPr lang="en-US" dirty="0"/>
                    </a:p>
                  </a:txBody>
                  <a:tcPr/>
                </a:tc>
              </a:tr>
              <a:tr h="370840">
                <a:tc>
                  <a:txBody>
                    <a:bodyPr/>
                    <a:lstStyle/>
                    <a:p>
                      <a:r>
                        <a:rPr lang="en-US" dirty="0" err="1" smtClean="0"/>
                        <a:t>Overfeat</a:t>
                      </a:r>
                      <a:r>
                        <a:rPr lang="en-US" dirty="0" smtClean="0"/>
                        <a:t> L5</a:t>
                      </a:r>
                      <a:endParaRPr lang="en-US" dirty="0"/>
                    </a:p>
                  </a:txBody>
                  <a:tcPr/>
                </a:tc>
                <a:tc>
                  <a:txBody>
                    <a:bodyPr/>
                    <a:lstStyle/>
                    <a:p>
                      <a:r>
                        <a:rPr lang="en-US" dirty="0" smtClean="0"/>
                        <a:t>965.7</a:t>
                      </a:r>
                      <a:endParaRPr lang="en-US" dirty="0"/>
                    </a:p>
                  </a:txBody>
                  <a:tcPr/>
                </a:tc>
                <a:tc>
                  <a:txBody>
                    <a:bodyPr/>
                    <a:lstStyle/>
                    <a:p>
                      <a:r>
                        <a:rPr lang="en-US" dirty="0" smtClean="0"/>
                        <a:t>1295.8</a:t>
                      </a:r>
                      <a:endParaRPr lang="en-US" dirty="0"/>
                    </a:p>
                  </a:txBody>
                  <a:tcPr/>
                </a:tc>
                <a:tc>
                  <a:txBody>
                    <a:bodyPr/>
                    <a:lstStyle/>
                    <a:p>
                      <a:r>
                        <a:rPr lang="en-US" dirty="0" smtClean="0"/>
                        <a:t>2529.7</a:t>
                      </a:r>
                      <a:endParaRPr lang="en-US" dirty="0"/>
                    </a:p>
                  </a:txBody>
                  <a:tcPr/>
                </a:tc>
                <a:tc>
                  <a:txBody>
                    <a:bodyPr/>
                    <a:lstStyle/>
                    <a:p>
                      <a:r>
                        <a:rPr lang="en-US" dirty="0" smtClean="0"/>
                        <a:t>2592.7</a:t>
                      </a:r>
                      <a:endParaRPr lang="en-US" dirty="0"/>
                    </a:p>
                  </a:txBody>
                  <a:tcPr/>
                </a:tc>
                <a:tc>
                  <a:txBody>
                    <a:bodyPr/>
                    <a:lstStyle/>
                    <a:p>
                      <a:r>
                        <a:rPr lang="en-US" dirty="0" smtClean="0"/>
                        <a:t>2370.3</a:t>
                      </a:r>
                      <a:endParaRPr lang="en-US" dirty="0"/>
                    </a:p>
                  </a:txBody>
                  <a:tcPr/>
                </a:tc>
                <a:tc>
                  <a:txBody>
                    <a:bodyPr/>
                    <a:lstStyle/>
                    <a:p>
                      <a:r>
                        <a:rPr lang="en-US" dirty="0" smtClean="0"/>
                        <a:t>4137.7</a:t>
                      </a:r>
                      <a:endParaRPr lang="en-US" dirty="0"/>
                    </a:p>
                  </a:txBody>
                  <a:tcPr/>
                </a:tc>
              </a:tr>
              <a:tr h="370840">
                <a:tc>
                  <a:txBody>
                    <a:bodyPr/>
                    <a:lstStyle/>
                    <a:p>
                      <a:r>
                        <a:rPr lang="en-US" dirty="0" smtClean="0">
                          <a:solidFill>
                            <a:srgbClr val="FF0000"/>
                          </a:solidFill>
                        </a:rPr>
                        <a:t>From</a:t>
                      </a:r>
                      <a:endParaRPr lang="en-US" dirty="0">
                        <a:solidFill>
                          <a:srgbClr val="FF0000"/>
                        </a:solidFill>
                      </a:endParaRPr>
                    </a:p>
                  </a:txBody>
                  <a:tcPr/>
                </a:tc>
                <a:tc>
                  <a:txBody>
                    <a:bodyPr/>
                    <a:lstStyle/>
                    <a:p>
                      <a:r>
                        <a:rPr lang="en-US" dirty="0" smtClean="0">
                          <a:solidFill>
                            <a:srgbClr val="FF0000"/>
                          </a:solidFill>
                        </a:rPr>
                        <a:t>RaPyDLI</a:t>
                      </a:r>
                      <a:endParaRPr lang="en-US"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RaPyDLI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RaPyDLI</a:t>
                      </a:r>
                    </a:p>
                  </a:txBody>
                  <a:tcPr/>
                </a:tc>
                <a:tc>
                  <a:txBody>
                    <a:bodyPr/>
                    <a:lstStyle/>
                    <a:p>
                      <a:r>
                        <a:rPr lang="en-US" dirty="0" smtClean="0">
                          <a:solidFill>
                            <a:srgbClr val="FF0000"/>
                          </a:solidFill>
                        </a:rPr>
                        <a:t>NVIDIA</a:t>
                      </a:r>
                      <a:endParaRPr lang="en-US" dirty="0">
                        <a:solidFill>
                          <a:srgbClr val="FF0000"/>
                        </a:solidFill>
                      </a:endParaRPr>
                    </a:p>
                  </a:txBody>
                  <a:tcPr/>
                </a:tc>
                <a:tc>
                  <a:txBody>
                    <a:bodyPr/>
                    <a:lstStyle/>
                    <a:p>
                      <a:r>
                        <a:rPr lang="en-US" dirty="0" smtClean="0">
                          <a:solidFill>
                            <a:srgbClr val="FF0000"/>
                          </a:solidFill>
                        </a:rPr>
                        <a:t>NVIDIA</a:t>
                      </a:r>
                      <a:endParaRPr lang="en-US" dirty="0">
                        <a:solidFill>
                          <a:srgbClr val="FF0000"/>
                        </a:solidFill>
                      </a:endParaRPr>
                    </a:p>
                  </a:txBody>
                  <a:tcPr/>
                </a:tc>
                <a:tc>
                  <a:txBody>
                    <a:bodyPr/>
                    <a:lstStyle/>
                    <a:p>
                      <a:r>
                        <a:rPr lang="en-US" dirty="0" smtClean="0">
                          <a:solidFill>
                            <a:srgbClr val="FF0000"/>
                          </a:solidFill>
                        </a:rPr>
                        <a:t>eBay</a:t>
                      </a:r>
                      <a:endParaRPr lang="en-US" dirty="0">
                        <a:solidFill>
                          <a:srgbClr val="FF0000"/>
                        </a:solidFill>
                      </a:endParaRPr>
                    </a:p>
                  </a:txBody>
                  <a:tcPr/>
                </a:tc>
              </a:tr>
            </a:tbl>
          </a:graphicData>
        </a:graphic>
      </p:graphicFrame>
      <p:sp>
        <p:nvSpPr>
          <p:cNvPr id="3" name="TextBox 2"/>
          <p:cNvSpPr txBox="1"/>
          <p:nvPr/>
        </p:nvSpPr>
        <p:spPr>
          <a:xfrm>
            <a:off x="477522" y="5657671"/>
            <a:ext cx="7333418" cy="1200329"/>
          </a:xfrm>
          <a:prstGeom prst="rect">
            <a:avLst/>
          </a:prstGeom>
          <a:noFill/>
        </p:spPr>
        <p:txBody>
          <a:bodyPr wrap="none" rtlCol="0">
            <a:spAutoFit/>
          </a:bodyPr>
          <a:lstStyle/>
          <a:p>
            <a:r>
              <a:rPr lang="en-US" sz="2400" dirty="0" smtClean="0"/>
              <a:t>RaPyDLI based on Stanford Code base </a:t>
            </a:r>
            <a:r>
              <a:rPr lang="en-US" sz="2400" dirty="0" err="1" smtClean="0"/>
              <a:t>Fastlab</a:t>
            </a:r>
            <a:r>
              <a:rPr lang="en-US" sz="2400" dirty="0" smtClean="0"/>
              <a:t> (</a:t>
            </a:r>
            <a:r>
              <a:rPr lang="en-US" sz="2400" dirty="0" err="1" smtClean="0"/>
              <a:t>DeepSail</a:t>
            </a:r>
            <a:r>
              <a:rPr lang="en-US" sz="2400" dirty="0" smtClean="0"/>
              <a:t>)</a:t>
            </a:r>
          </a:p>
          <a:p>
            <a:r>
              <a:rPr lang="en-US" sz="2400" dirty="0" smtClean="0"/>
              <a:t>Maxwell and Kepler (no  eBay) numbers complete</a:t>
            </a:r>
          </a:p>
          <a:p>
            <a:r>
              <a:rPr lang="en-US" sz="2400" dirty="0" smtClean="0"/>
              <a:t>Next AMD, Xeon Phi, and </a:t>
            </a:r>
            <a:r>
              <a:rPr lang="en-US" sz="2400" dirty="0" err="1" smtClean="0"/>
              <a:t>Haswell</a:t>
            </a:r>
            <a:endParaRPr lang="en-US" sz="2400" dirty="0"/>
          </a:p>
        </p:txBody>
      </p:sp>
      <p:sp>
        <p:nvSpPr>
          <p:cNvPr id="5" name="Rectangle 4"/>
          <p:cNvSpPr/>
          <p:nvPr/>
        </p:nvSpPr>
        <p:spPr>
          <a:xfrm>
            <a:off x="7372365" y="6466115"/>
            <a:ext cx="1771639" cy="369332"/>
          </a:xfrm>
          <a:prstGeom prst="rect">
            <a:avLst/>
          </a:prstGeom>
        </p:spPr>
        <p:txBody>
          <a:bodyPr wrap="none">
            <a:spAutoFit/>
          </a:bodyPr>
          <a:lstStyle/>
          <a:p>
            <a:r>
              <a:rPr lang="en-US" dirty="0" smtClean="0"/>
              <a:t>arxiv:1410.0759</a:t>
            </a:r>
            <a:endParaRPr lang="en-US" dirty="0"/>
          </a:p>
        </p:txBody>
      </p:sp>
    </p:spTree>
    <p:extLst>
      <p:ext uri="{BB962C8B-B14F-4D97-AF65-F5344CB8AC3E}">
        <p14:creationId xmlns:p14="http://schemas.microsoft.com/office/powerpoint/2010/main" val="41981343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5769"/>
            <a:ext cx="5411401" cy="857250"/>
          </a:xfrm>
        </p:spPr>
        <p:txBody>
          <a:bodyPr>
            <a:noAutofit/>
          </a:bodyPr>
          <a:lstStyle/>
          <a:p>
            <a:r>
              <a:rPr lang="en-US" sz="3600" b="1" dirty="0" smtClean="0"/>
              <a:t>BEAST: </a:t>
            </a:r>
            <a:r>
              <a:rPr lang="en-US" sz="3600" b="1" dirty="0" err="1" smtClean="0"/>
              <a:t>Benchtuning</a:t>
            </a:r>
            <a:r>
              <a:rPr lang="en-US" sz="3600" b="1" dirty="0" smtClean="0"/>
              <a:t> Environment for Automated Software Tuning</a:t>
            </a:r>
            <a:endParaRPr lang="en-US" sz="3600" b="1" dirty="0"/>
          </a:p>
        </p:txBody>
      </p:sp>
      <p:sp>
        <p:nvSpPr>
          <p:cNvPr id="4" name="Content Placeholder 3"/>
          <p:cNvSpPr>
            <a:spLocks noGrp="1"/>
          </p:cNvSpPr>
          <p:nvPr>
            <p:ph sz="quarter" idx="13"/>
          </p:nvPr>
        </p:nvSpPr>
        <p:spPr>
          <a:xfrm>
            <a:off x="0" y="2114550"/>
            <a:ext cx="5411401" cy="4768820"/>
          </a:xfrm>
          <a:prstGeom prst="rect">
            <a:avLst/>
          </a:prstGeom>
        </p:spPr>
        <p:txBody>
          <a:bodyPr/>
          <a:lstStyle/>
          <a:p>
            <a:pPr marL="0" indent="0">
              <a:lnSpc>
                <a:spcPct val="98000"/>
              </a:lnSpc>
              <a:buNone/>
            </a:pPr>
            <a:r>
              <a:rPr lang="en-US" sz="3600" u="sng" dirty="0" smtClean="0">
                <a:latin typeface="Cambria" charset="0"/>
                <a:cs typeface="Teen" charset="0"/>
              </a:rPr>
              <a:t>BEAST Principles</a:t>
            </a:r>
          </a:p>
          <a:p>
            <a:pPr>
              <a:lnSpc>
                <a:spcPct val="146000"/>
              </a:lnSpc>
              <a:buSzPct val="80000"/>
              <a:buFont typeface="Times New Roman" charset="0"/>
              <a:buBlip>
                <a:blip r:embed="rId2"/>
              </a:buBlip>
            </a:pPr>
            <a:r>
              <a:rPr lang="en-US" sz="2800" dirty="0" smtClean="0">
                <a:latin typeface="Cambria" charset="0"/>
                <a:cs typeface="Teen" charset="0"/>
              </a:rPr>
              <a:t>device </a:t>
            </a:r>
            <a:r>
              <a:rPr lang="en-US" sz="2800" dirty="0">
                <a:latin typeface="Cambria" charset="0"/>
                <a:cs typeface="Teen" charset="0"/>
              </a:rPr>
              <a:t>query</a:t>
            </a:r>
          </a:p>
          <a:p>
            <a:pPr>
              <a:lnSpc>
                <a:spcPct val="146000"/>
              </a:lnSpc>
              <a:buSzPct val="80000"/>
              <a:buFont typeface="Times New Roman" charset="0"/>
              <a:buBlip>
                <a:blip r:embed="rId2"/>
              </a:buBlip>
            </a:pPr>
            <a:r>
              <a:rPr lang="en-US" sz="2800" dirty="0">
                <a:latin typeface="Cambria" charset="0"/>
                <a:cs typeface="Teen" charset="0"/>
              </a:rPr>
              <a:t>large space generation</a:t>
            </a:r>
          </a:p>
          <a:p>
            <a:pPr>
              <a:lnSpc>
                <a:spcPct val="146000"/>
              </a:lnSpc>
              <a:buSzPct val="80000"/>
              <a:buFont typeface="Times New Roman" charset="0"/>
              <a:buBlip>
                <a:blip r:embed="rId2"/>
              </a:buBlip>
            </a:pPr>
            <a:r>
              <a:rPr lang="en-US" sz="2800" dirty="0">
                <a:latin typeface="Cambria" charset="0"/>
                <a:cs typeface="Teen" charset="0"/>
              </a:rPr>
              <a:t>powerful pruning</a:t>
            </a:r>
          </a:p>
          <a:p>
            <a:pPr>
              <a:lnSpc>
                <a:spcPct val="146000"/>
              </a:lnSpc>
              <a:buSzPct val="80000"/>
              <a:buFont typeface="Times New Roman" charset="0"/>
              <a:buBlip>
                <a:blip r:embed="rId2"/>
              </a:buBlip>
            </a:pPr>
            <a:r>
              <a:rPr lang="en-US" sz="2800" dirty="0">
                <a:latin typeface="Cambria" charset="0"/>
                <a:cs typeface="Teen" charset="0"/>
              </a:rPr>
              <a:t>parallel benchmarking</a:t>
            </a:r>
          </a:p>
          <a:p>
            <a:endParaRPr lang="en-US" dirty="0"/>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1401" y="-45763"/>
            <a:ext cx="3702569" cy="688341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3465A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10285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Interfaces</a:t>
            </a:r>
            <a:endParaRPr lang="en-US" dirty="0"/>
          </a:p>
        </p:txBody>
      </p:sp>
      <p:sp>
        <p:nvSpPr>
          <p:cNvPr id="3" name="Content Placeholder 2"/>
          <p:cNvSpPr>
            <a:spLocks noGrp="1"/>
          </p:cNvSpPr>
          <p:nvPr>
            <p:ph sz="quarter" idx="13"/>
          </p:nvPr>
        </p:nvSpPr>
        <p:spPr>
          <a:xfrm>
            <a:off x="-17037" y="719597"/>
            <a:ext cx="9144000" cy="2669670"/>
          </a:xfrm>
          <a:prstGeom prst="rect">
            <a:avLst/>
          </a:prstGeom>
        </p:spPr>
        <p:txBody>
          <a:bodyPr>
            <a:noAutofit/>
          </a:bodyPr>
          <a:lstStyle/>
          <a:p>
            <a:pPr marL="228600" indent="-228600"/>
            <a:r>
              <a:rPr lang="en-US" sz="1800" dirty="0" smtClean="0"/>
              <a:t>We </a:t>
            </a:r>
            <a:r>
              <a:rPr lang="en-US" sz="1800" dirty="0"/>
              <a:t>define a generic high level interface </a:t>
            </a:r>
            <a:r>
              <a:rPr lang="en-US" sz="1800" dirty="0" smtClean="0"/>
              <a:t>for data </a:t>
            </a:r>
            <a:r>
              <a:rPr lang="en-US" sz="1800" dirty="0"/>
              <a:t>load and save operations. They take a set of input data files, a subset </a:t>
            </a:r>
            <a:r>
              <a:rPr lang="en-US" sz="1800" dirty="0" smtClean="0"/>
              <a:t>extraction policy</a:t>
            </a:r>
            <a:r>
              <a:rPr lang="en-US" sz="1800" dirty="0"/>
              <a:t>, a partition policy, a distribution policy, and a list of computation nodes as </a:t>
            </a:r>
            <a:r>
              <a:rPr lang="en-US" sz="1800" dirty="0" smtClean="0"/>
              <a:t>input parameters</a:t>
            </a:r>
            <a:r>
              <a:rPr lang="en-US" sz="1800" dirty="0"/>
              <a:t>. </a:t>
            </a:r>
            <a:endParaRPr lang="en-US" sz="1800" dirty="0" smtClean="0"/>
          </a:p>
          <a:p>
            <a:pPr marL="228600" indent="-228600"/>
            <a:r>
              <a:rPr lang="en-US" sz="1800" dirty="0"/>
              <a:t>Our data storage and access interface is associated with multiple stages in the deep learning process such as input training data records composed of feature sets, metadata shared by parallel workers during the learning process, and output records describing the trained models. The primary computation performs on N-dimensional arrays of numerical data. </a:t>
            </a:r>
          </a:p>
        </p:txBody>
      </p:sp>
      <p:grpSp>
        <p:nvGrpSpPr>
          <p:cNvPr id="4" name="Group 3"/>
          <p:cNvGrpSpPr/>
          <p:nvPr/>
        </p:nvGrpSpPr>
        <p:grpSpPr>
          <a:xfrm>
            <a:off x="3429735" y="3469161"/>
            <a:ext cx="5400675" cy="3388839"/>
            <a:chOff x="0" y="3117408"/>
            <a:chExt cx="3195637" cy="2105909"/>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619" y="4552326"/>
              <a:ext cx="456910" cy="4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0840" y="4552326"/>
              <a:ext cx="456910" cy="4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560" y="4552325"/>
              <a:ext cx="456910" cy="4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1006330" y="3127470"/>
              <a:ext cx="628132" cy="514666"/>
              <a:chOff x="887255" y="3222730"/>
              <a:chExt cx="628132" cy="514666"/>
            </a:xfrm>
          </p:grpSpPr>
          <p:sp>
            <p:nvSpPr>
              <p:cNvPr id="42" name="Rounded Rectangle 41"/>
              <p:cNvSpPr/>
              <p:nvPr/>
            </p:nvSpPr>
            <p:spPr>
              <a:xfrm>
                <a:off x="887255" y="3222730"/>
                <a:ext cx="628132" cy="514666"/>
              </a:xfrm>
              <a:prstGeom prst="roundRect">
                <a:avLst>
                  <a:gd name="adj" fmla="val 29622"/>
                </a:avLst>
              </a:prstGeom>
              <a:noFill/>
              <a:effectLst>
                <a:outerShdw blurRad="40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554" y="3265970"/>
                <a:ext cx="507535" cy="428625"/>
              </a:xfrm>
              <a:prstGeom prst="rect">
                <a:avLst/>
              </a:prstGeom>
              <a:noFill/>
              <a:ln>
                <a:noFill/>
              </a:ln>
              <a:effectLst>
                <a:outerShdw blurRad="50800" dir="54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TextBox 8"/>
            <p:cNvSpPr txBox="1"/>
            <p:nvPr/>
          </p:nvSpPr>
          <p:spPr>
            <a:xfrm>
              <a:off x="947552" y="3814763"/>
              <a:ext cx="2248085"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endParaRPr lang="en-US" dirty="0"/>
            </a:p>
          </p:txBody>
        </p:sp>
        <p:grpSp>
          <p:nvGrpSpPr>
            <p:cNvPr id="10" name="Group 9"/>
            <p:cNvGrpSpPr/>
            <p:nvPr/>
          </p:nvGrpSpPr>
          <p:grpSpPr>
            <a:xfrm>
              <a:off x="1057192" y="3946273"/>
              <a:ext cx="2029828" cy="201444"/>
              <a:chOff x="981254" y="3860623"/>
              <a:chExt cx="2029828" cy="201444"/>
            </a:xfrm>
          </p:grpSpPr>
          <p:grpSp>
            <p:nvGrpSpPr>
              <p:cNvPr id="30" name="Group 29"/>
              <p:cNvGrpSpPr/>
              <p:nvPr/>
            </p:nvGrpSpPr>
            <p:grpSpPr>
              <a:xfrm>
                <a:off x="981254" y="3860623"/>
                <a:ext cx="472490" cy="201396"/>
                <a:chOff x="981254" y="3860623"/>
                <a:chExt cx="472490" cy="201396"/>
              </a:xfrm>
            </p:grpSpPr>
            <p:sp>
              <p:nvSpPr>
                <p:cNvPr id="40" name="Rounded Rectangle 39"/>
                <p:cNvSpPr/>
                <p:nvPr/>
              </p:nvSpPr>
              <p:spPr>
                <a:xfrm>
                  <a:off x="981254" y="3860639"/>
                  <a:ext cx="220067" cy="201380"/>
                </a:xfrm>
                <a:prstGeom prst="roundRect">
                  <a:avLst>
                    <a:gd name="adj" fmla="val 40316"/>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p:cNvSpPr/>
                <p:nvPr/>
              </p:nvSpPr>
              <p:spPr>
                <a:xfrm>
                  <a:off x="1233677" y="3860623"/>
                  <a:ext cx="220067" cy="201380"/>
                </a:xfrm>
                <a:prstGeom prst="roundRect">
                  <a:avLst>
                    <a:gd name="adj" fmla="val 40316"/>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1487496" y="3860639"/>
                <a:ext cx="472490" cy="201396"/>
                <a:chOff x="981254" y="3860623"/>
                <a:chExt cx="472490" cy="201396"/>
              </a:xfrm>
            </p:grpSpPr>
            <p:sp>
              <p:nvSpPr>
                <p:cNvPr id="38" name="Rounded Rectangle 37"/>
                <p:cNvSpPr/>
                <p:nvPr/>
              </p:nvSpPr>
              <p:spPr>
                <a:xfrm>
                  <a:off x="981254" y="3860639"/>
                  <a:ext cx="220067" cy="201380"/>
                </a:xfrm>
                <a:prstGeom prst="roundRect">
                  <a:avLst>
                    <a:gd name="adj" fmla="val 40316"/>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p:cNvSpPr/>
                <p:nvPr/>
              </p:nvSpPr>
              <p:spPr>
                <a:xfrm>
                  <a:off x="1233677" y="3860623"/>
                  <a:ext cx="220067" cy="201380"/>
                </a:xfrm>
                <a:prstGeom prst="roundRect">
                  <a:avLst>
                    <a:gd name="adj" fmla="val 40316"/>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2009695" y="3860655"/>
                <a:ext cx="472490" cy="201396"/>
                <a:chOff x="981254" y="3860623"/>
                <a:chExt cx="472490" cy="201396"/>
              </a:xfrm>
            </p:grpSpPr>
            <p:sp>
              <p:nvSpPr>
                <p:cNvPr id="36" name="Rounded Rectangle 35"/>
                <p:cNvSpPr/>
                <p:nvPr/>
              </p:nvSpPr>
              <p:spPr>
                <a:xfrm>
                  <a:off x="981254" y="3860639"/>
                  <a:ext cx="220067" cy="201380"/>
                </a:xfrm>
                <a:prstGeom prst="roundRect">
                  <a:avLst>
                    <a:gd name="adj" fmla="val 40316"/>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ounded Rectangle 36"/>
                <p:cNvSpPr/>
                <p:nvPr/>
              </p:nvSpPr>
              <p:spPr>
                <a:xfrm>
                  <a:off x="1233677" y="3860623"/>
                  <a:ext cx="220067" cy="201380"/>
                </a:xfrm>
                <a:prstGeom prst="roundRect">
                  <a:avLst>
                    <a:gd name="adj" fmla="val 40316"/>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2538592" y="3860671"/>
                <a:ext cx="472490" cy="201396"/>
                <a:chOff x="981254" y="3860623"/>
                <a:chExt cx="472490" cy="201396"/>
              </a:xfrm>
            </p:grpSpPr>
            <p:sp>
              <p:nvSpPr>
                <p:cNvPr id="34" name="Rounded Rectangle 33"/>
                <p:cNvSpPr/>
                <p:nvPr/>
              </p:nvSpPr>
              <p:spPr>
                <a:xfrm>
                  <a:off x="981254" y="3860639"/>
                  <a:ext cx="220067" cy="201380"/>
                </a:xfrm>
                <a:prstGeom prst="roundRect">
                  <a:avLst>
                    <a:gd name="adj" fmla="val 40316"/>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ounded Rectangle 34"/>
                <p:cNvSpPr/>
                <p:nvPr/>
              </p:nvSpPr>
              <p:spPr>
                <a:xfrm>
                  <a:off x="1233677" y="3860623"/>
                  <a:ext cx="220067" cy="201380"/>
                </a:xfrm>
                <a:prstGeom prst="roundRect">
                  <a:avLst>
                    <a:gd name="adj" fmla="val 40316"/>
                  </a:avLst>
                </a:prstGeom>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1743259" y="3120800"/>
              <a:ext cx="628132" cy="514666"/>
              <a:chOff x="887255" y="3222730"/>
              <a:chExt cx="628132" cy="514666"/>
            </a:xfrm>
          </p:grpSpPr>
          <p:sp>
            <p:nvSpPr>
              <p:cNvPr id="28" name="Rounded Rectangle 27"/>
              <p:cNvSpPr/>
              <p:nvPr/>
            </p:nvSpPr>
            <p:spPr>
              <a:xfrm>
                <a:off x="887255" y="3222730"/>
                <a:ext cx="628132" cy="514666"/>
              </a:xfrm>
              <a:prstGeom prst="roundRect">
                <a:avLst>
                  <a:gd name="adj" fmla="val 29622"/>
                </a:avLst>
              </a:prstGeom>
              <a:noFill/>
              <a:effectLst>
                <a:outerShdw blurRad="40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554" y="3265970"/>
                <a:ext cx="507535" cy="428625"/>
              </a:xfrm>
              <a:prstGeom prst="rect">
                <a:avLst/>
              </a:prstGeom>
              <a:noFill/>
              <a:ln>
                <a:noFill/>
              </a:ln>
              <a:effectLst>
                <a:outerShdw blurRad="50800" dir="54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Group 11"/>
            <p:cNvGrpSpPr/>
            <p:nvPr/>
          </p:nvGrpSpPr>
          <p:grpSpPr>
            <a:xfrm>
              <a:off x="2468408" y="3117408"/>
              <a:ext cx="628132" cy="514666"/>
              <a:chOff x="887255" y="3222730"/>
              <a:chExt cx="628132" cy="514666"/>
            </a:xfrm>
          </p:grpSpPr>
          <p:sp>
            <p:nvSpPr>
              <p:cNvPr id="26" name="Rounded Rectangle 25"/>
              <p:cNvSpPr/>
              <p:nvPr/>
            </p:nvSpPr>
            <p:spPr>
              <a:xfrm>
                <a:off x="887255" y="3222730"/>
                <a:ext cx="628132" cy="514666"/>
              </a:xfrm>
              <a:prstGeom prst="roundRect">
                <a:avLst>
                  <a:gd name="adj" fmla="val 29622"/>
                </a:avLst>
              </a:prstGeom>
              <a:noFill/>
              <a:effectLst>
                <a:outerShdw blurRad="40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554" y="3265970"/>
                <a:ext cx="507535" cy="428625"/>
              </a:xfrm>
              <a:prstGeom prst="rect">
                <a:avLst/>
              </a:prstGeom>
              <a:noFill/>
              <a:ln>
                <a:noFill/>
              </a:ln>
              <a:effectLst>
                <a:outerShdw blurRad="50800" dir="54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3" name="Elbow Connector 12"/>
            <p:cNvCxnSpPr>
              <a:stCxn id="9" idx="2"/>
              <a:endCxn id="5" idx="0"/>
            </p:cNvCxnSpPr>
            <p:nvPr/>
          </p:nvCxnSpPr>
          <p:spPr>
            <a:xfrm rot="5400000">
              <a:off x="1536220" y="4016950"/>
              <a:ext cx="368231" cy="702521"/>
            </a:xfrm>
            <a:prstGeom prst="bentConnector3">
              <a:avLst/>
            </a:prstGeom>
            <a:ln>
              <a:tailEnd type="stealth"/>
            </a:ln>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9" idx="2"/>
              <a:endCxn id="6" idx="0"/>
            </p:cNvCxnSpPr>
            <p:nvPr/>
          </p:nvCxnSpPr>
          <p:spPr>
            <a:xfrm rot="5400000">
              <a:off x="1886330" y="4367060"/>
              <a:ext cx="368231" cy="2300"/>
            </a:xfrm>
            <a:prstGeom prst="bentConnector3">
              <a:avLst/>
            </a:prstGeom>
            <a:ln>
              <a:tailEnd type="stealth"/>
            </a:ln>
          </p:spPr>
          <p:style>
            <a:lnRef idx="2">
              <a:schemeClr val="accent1"/>
            </a:lnRef>
            <a:fillRef idx="0">
              <a:schemeClr val="accent1"/>
            </a:fillRef>
            <a:effectRef idx="1">
              <a:schemeClr val="accent1"/>
            </a:effectRef>
            <a:fontRef idx="minor">
              <a:schemeClr val="tx1"/>
            </a:fontRef>
          </p:style>
        </p:cxnSp>
        <p:cxnSp>
          <p:nvCxnSpPr>
            <p:cNvPr id="15" name="Elbow Connector 14"/>
            <p:cNvCxnSpPr>
              <a:stCxn id="9" idx="2"/>
              <a:endCxn id="7" idx="0"/>
            </p:cNvCxnSpPr>
            <p:nvPr/>
          </p:nvCxnSpPr>
          <p:spPr>
            <a:xfrm rot="16200000" flipH="1">
              <a:off x="2247190" y="4008500"/>
              <a:ext cx="368230" cy="719420"/>
            </a:xfrm>
            <a:prstGeom prst="bentConnector3">
              <a:avLst/>
            </a:prstGeom>
            <a:ln>
              <a:tailEnd type="stealth"/>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1320396" y="3637373"/>
              <a:ext cx="0" cy="177390"/>
            </a:xfrm>
            <a:prstGeom prst="straightConnector1">
              <a:avLst/>
            </a:prstGeom>
            <a:ln>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endCxn id="28" idx="2"/>
            </p:cNvCxnSpPr>
            <p:nvPr/>
          </p:nvCxnSpPr>
          <p:spPr>
            <a:xfrm flipH="1" flipV="1">
              <a:off x="2057325" y="3635466"/>
              <a:ext cx="2360" cy="172627"/>
            </a:xfrm>
            <a:prstGeom prst="straightConnector1">
              <a:avLst/>
            </a:prstGeom>
            <a:ln>
              <a:headEnd type="stealth"/>
              <a:tailEnd type="stealth"/>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2782474" y="3637373"/>
              <a:ext cx="187" cy="177390"/>
            </a:xfrm>
            <a:prstGeom prst="straightConnector1">
              <a:avLst/>
            </a:prstGeom>
            <a:ln>
              <a:headEnd type="stealth"/>
              <a:tailEnd type="stealth"/>
            </a:ln>
          </p:spPr>
          <p:style>
            <a:lnRef idx="2">
              <a:schemeClr val="accent1"/>
            </a:lnRef>
            <a:fillRef idx="0">
              <a:schemeClr val="accent1"/>
            </a:fillRef>
            <a:effectRef idx="1">
              <a:schemeClr val="accent1"/>
            </a:effectRef>
            <a:fontRef idx="minor">
              <a:schemeClr val="tx1"/>
            </a:fontRef>
          </p:style>
        </p:cxnSp>
        <p:sp>
          <p:nvSpPr>
            <p:cNvPr id="19" name="Text Box 4"/>
            <p:cNvSpPr txBox="1">
              <a:spLocks noChangeArrowheads="1"/>
            </p:cNvSpPr>
            <p:nvPr/>
          </p:nvSpPr>
          <p:spPr bwMode="auto">
            <a:xfrm>
              <a:off x="23445" y="3892989"/>
              <a:ext cx="973175" cy="189666"/>
            </a:xfrm>
            <a:prstGeom prst="rect">
              <a:avLst/>
            </a:prstGeom>
            <a:noFill/>
            <a:ln w="25400" algn="ctr">
              <a:noFill/>
              <a:miter lim="800000"/>
              <a:headEnd/>
              <a:tailEnd/>
            </a:ln>
          </p:spPr>
          <p:txBody>
            <a:bodyPr wrap="none" lIns="90487" tIns="44450" rIns="90487" bIns="44450">
              <a:spAutoFit/>
            </a:bodyPr>
            <a:lstStyle/>
            <a:p>
              <a:pPr marL="381000" indent="-381000" algn="l">
                <a:spcBef>
                  <a:spcPct val="0"/>
                </a:spcBef>
              </a:pPr>
              <a:r>
                <a:rPr lang="en-US" sz="1400" dirty="0" smtClean="0">
                  <a:latin typeface="Arial" charset="0"/>
                </a:rPr>
                <a:t>Model Parameters</a:t>
              </a:r>
              <a:endParaRPr lang="en-US" sz="1400" dirty="0">
                <a:latin typeface="Arial" charset="0"/>
              </a:endParaRPr>
            </a:p>
          </p:txBody>
        </p:sp>
        <p:sp>
          <p:nvSpPr>
            <p:cNvPr id="20" name="Text Box 4"/>
            <p:cNvSpPr txBox="1">
              <a:spLocks noChangeArrowheads="1"/>
            </p:cNvSpPr>
            <p:nvPr/>
          </p:nvSpPr>
          <p:spPr bwMode="auto">
            <a:xfrm>
              <a:off x="894558" y="3767701"/>
              <a:ext cx="1085099" cy="189666"/>
            </a:xfrm>
            <a:prstGeom prst="rect">
              <a:avLst/>
            </a:prstGeom>
            <a:noFill/>
            <a:ln w="25400" algn="ctr">
              <a:noFill/>
              <a:miter lim="800000"/>
              <a:headEnd/>
              <a:tailEnd/>
            </a:ln>
          </p:spPr>
          <p:txBody>
            <a:bodyPr wrap="none" lIns="90487" tIns="44450" rIns="90487" bIns="44450">
              <a:spAutoFit/>
            </a:bodyPr>
            <a:lstStyle/>
            <a:p>
              <a:pPr marL="381000" indent="-381000" algn="l">
                <a:spcBef>
                  <a:spcPct val="0"/>
                </a:spcBef>
              </a:pPr>
              <a:r>
                <a:rPr lang="en-US" sz="1400" dirty="0" smtClean="0">
                  <a:latin typeface="Arial" charset="0"/>
                </a:rPr>
                <a:t>N-</a:t>
              </a:r>
              <a:r>
                <a:rPr lang="en-US" sz="1400" dirty="0" err="1" smtClean="0">
                  <a:latin typeface="Arial" charset="0"/>
                </a:rPr>
                <a:t>dimentional</a:t>
              </a:r>
              <a:r>
                <a:rPr lang="en-US" sz="1400" dirty="0" smtClean="0">
                  <a:latin typeface="Arial" charset="0"/>
                </a:rPr>
                <a:t> arrays</a:t>
              </a:r>
              <a:endParaRPr lang="en-US" sz="1400" dirty="0">
                <a:latin typeface="Arial" charset="0"/>
              </a:endParaRPr>
            </a:p>
          </p:txBody>
        </p:sp>
        <p:sp>
          <p:nvSpPr>
            <p:cNvPr id="21" name="Text Box 4"/>
            <p:cNvSpPr txBox="1">
              <a:spLocks noChangeArrowheads="1"/>
            </p:cNvSpPr>
            <p:nvPr/>
          </p:nvSpPr>
          <p:spPr bwMode="auto">
            <a:xfrm>
              <a:off x="1263739" y="4161520"/>
              <a:ext cx="1753802" cy="189666"/>
            </a:xfrm>
            <a:prstGeom prst="rect">
              <a:avLst/>
            </a:prstGeom>
            <a:noFill/>
            <a:ln w="25400" algn="ctr">
              <a:noFill/>
              <a:miter lim="800000"/>
              <a:headEnd/>
              <a:tailEnd/>
            </a:ln>
          </p:spPr>
          <p:txBody>
            <a:bodyPr wrap="none" lIns="90487" tIns="44450" rIns="90487" bIns="44450">
              <a:spAutoFit/>
            </a:bodyPr>
            <a:lstStyle/>
            <a:p>
              <a:pPr marL="381000" indent="-381000" algn="l">
                <a:spcBef>
                  <a:spcPct val="0"/>
                </a:spcBef>
              </a:pPr>
              <a:r>
                <a:rPr lang="en-US" sz="800" dirty="0" smtClean="0">
                  <a:latin typeface="Arial" charset="0"/>
                </a:rPr>
                <a:t>   </a:t>
              </a:r>
              <a:r>
                <a:rPr lang="en-US" sz="1400" dirty="0" smtClean="0">
                  <a:latin typeface="Arial" charset="0"/>
                </a:rPr>
                <a:t>I/O Interfaces    (e.g. </a:t>
              </a:r>
              <a:r>
                <a:rPr lang="en-US" sz="1400" i="1" dirty="0" smtClean="0">
                  <a:latin typeface="Arial" charset="0"/>
                </a:rPr>
                <a:t>Load</a:t>
              </a:r>
              <a:r>
                <a:rPr lang="en-US" sz="1400" dirty="0" smtClean="0">
                  <a:latin typeface="Arial" charset="0"/>
                </a:rPr>
                <a:t>, </a:t>
              </a:r>
              <a:r>
                <a:rPr lang="en-US" sz="1400" i="1" dirty="0" smtClean="0">
                  <a:latin typeface="Arial" charset="0"/>
                </a:rPr>
                <a:t>Save</a:t>
              </a:r>
              <a:r>
                <a:rPr lang="en-US" sz="1400" dirty="0" smtClean="0">
                  <a:latin typeface="Arial" charset="0"/>
                </a:rPr>
                <a:t>) </a:t>
              </a:r>
              <a:endParaRPr lang="en-US" sz="1400" dirty="0">
                <a:latin typeface="Arial" charset="0"/>
              </a:endParaRPr>
            </a:p>
          </p:txBody>
        </p:sp>
        <p:sp>
          <p:nvSpPr>
            <p:cNvPr id="22" name="Text Box 4"/>
            <p:cNvSpPr txBox="1">
              <a:spLocks noChangeArrowheads="1"/>
            </p:cNvSpPr>
            <p:nvPr/>
          </p:nvSpPr>
          <p:spPr bwMode="auto">
            <a:xfrm>
              <a:off x="0" y="3271912"/>
              <a:ext cx="919110" cy="189666"/>
            </a:xfrm>
            <a:prstGeom prst="rect">
              <a:avLst/>
            </a:prstGeom>
            <a:noFill/>
            <a:ln w="25400" algn="ctr">
              <a:noFill/>
              <a:miter lim="800000"/>
              <a:headEnd/>
              <a:tailEnd/>
            </a:ln>
          </p:spPr>
          <p:txBody>
            <a:bodyPr wrap="none" lIns="90487" tIns="44450" rIns="90487" bIns="44450">
              <a:spAutoFit/>
            </a:bodyPr>
            <a:lstStyle/>
            <a:p>
              <a:pPr marL="381000" indent="-381000" algn="l">
                <a:spcBef>
                  <a:spcPct val="0"/>
                </a:spcBef>
              </a:pPr>
              <a:r>
                <a:rPr lang="en-US" sz="800" dirty="0" smtClean="0">
                  <a:latin typeface="Arial" charset="0"/>
                </a:rPr>
                <a:t>   </a:t>
              </a:r>
              <a:r>
                <a:rPr lang="en-US" sz="1400" dirty="0" smtClean="0">
                  <a:latin typeface="Arial" charset="0"/>
                </a:rPr>
                <a:t>Model Partitions</a:t>
              </a:r>
              <a:endParaRPr lang="en-US" sz="1400" dirty="0">
                <a:latin typeface="Arial" charset="0"/>
              </a:endParaRPr>
            </a:p>
          </p:txBody>
        </p:sp>
        <p:sp>
          <p:nvSpPr>
            <p:cNvPr id="23" name="Text Box 4"/>
            <p:cNvSpPr txBox="1">
              <a:spLocks noChangeArrowheads="1"/>
            </p:cNvSpPr>
            <p:nvPr/>
          </p:nvSpPr>
          <p:spPr bwMode="auto">
            <a:xfrm>
              <a:off x="265129" y="4643125"/>
              <a:ext cx="739689" cy="189666"/>
            </a:xfrm>
            <a:prstGeom prst="rect">
              <a:avLst/>
            </a:prstGeom>
            <a:noFill/>
            <a:ln w="25400" algn="ctr">
              <a:noFill/>
              <a:miter lim="800000"/>
              <a:headEnd/>
              <a:tailEnd/>
            </a:ln>
          </p:spPr>
          <p:txBody>
            <a:bodyPr wrap="none" lIns="90487" tIns="44450" rIns="90487" bIns="44450">
              <a:spAutoFit/>
            </a:bodyPr>
            <a:lstStyle/>
            <a:p>
              <a:pPr marL="381000" indent="-381000" algn="l">
                <a:spcBef>
                  <a:spcPct val="0"/>
                </a:spcBef>
              </a:pPr>
              <a:r>
                <a:rPr lang="en-US" sz="1400" dirty="0" smtClean="0">
                  <a:latin typeface="Arial" charset="0"/>
                </a:rPr>
                <a:t>Training Data</a:t>
              </a:r>
              <a:endParaRPr lang="en-US" sz="1400" dirty="0">
                <a:latin typeface="Arial" charset="0"/>
              </a:endParaRPr>
            </a:p>
          </p:txBody>
        </p:sp>
        <p:sp>
          <p:nvSpPr>
            <p:cNvPr id="24" name="Text Box 4"/>
            <p:cNvSpPr txBox="1">
              <a:spLocks noChangeArrowheads="1"/>
            </p:cNvSpPr>
            <p:nvPr/>
          </p:nvSpPr>
          <p:spPr bwMode="auto">
            <a:xfrm>
              <a:off x="1499070" y="5033651"/>
              <a:ext cx="1208406" cy="189666"/>
            </a:xfrm>
            <a:prstGeom prst="rect">
              <a:avLst/>
            </a:prstGeom>
            <a:noFill/>
            <a:ln w="25400" algn="ctr">
              <a:noFill/>
              <a:miter lim="800000"/>
              <a:headEnd/>
              <a:tailEnd/>
            </a:ln>
          </p:spPr>
          <p:txBody>
            <a:bodyPr wrap="none" lIns="90487" tIns="44450" rIns="90487" bIns="44450">
              <a:spAutoFit/>
            </a:bodyPr>
            <a:lstStyle/>
            <a:p>
              <a:pPr marL="381000" indent="-381000" algn="l">
                <a:spcBef>
                  <a:spcPct val="0"/>
                </a:spcBef>
              </a:pPr>
              <a:r>
                <a:rPr lang="en-US" sz="800" dirty="0" smtClean="0">
                  <a:latin typeface="Arial" charset="0"/>
                </a:rPr>
                <a:t>   </a:t>
              </a:r>
              <a:r>
                <a:rPr lang="en-US" sz="1400" dirty="0" smtClean="0">
                  <a:latin typeface="Arial" charset="0"/>
                </a:rPr>
                <a:t>Lustre, HDFS, HBase </a:t>
              </a:r>
              <a:endParaRPr lang="en-US" sz="1400" dirty="0">
                <a:latin typeface="Arial" charset="0"/>
              </a:endParaRPr>
            </a:p>
          </p:txBody>
        </p:sp>
        <p:cxnSp>
          <p:nvCxnSpPr>
            <p:cNvPr id="25" name="Straight Arrow Connector 24"/>
            <p:cNvCxnSpPr/>
            <p:nvPr/>
          </p:nvCxnSpPr>
          <p:spPr>
            <a:xfrm flipH="1" flipV="1">
              <a:off x="2062073" y="4175809"/>
              <a:ext cx="4761" cy="329518"/>
            </a:xfrm>
            <a:prstGeom prst="straightConnector1">
              <a:avLst/>
            </a:prstGeom>
            <a:ln>
              <a:tailEnd type="stealth"/>
            </a:ln>
          </p:spPr>
          <p:style>
            <a:lnRef idx="2">
              <a:schemeClr val="accent1"/>
            </a:lnRef>
            <a:fillRef idx="0">
              <a:schemeClr val="accent1"/>
            </a:fillRef>
            <a:effectRef idx="1">
              <a:schemeClr val="accent1"/>
            </a:effectRef>
            <a:fontRef idx="minor">
              <a:schemeClr val="tx1"/>
            </a:fontRef>
          </p:style>
        </p:cxnSp>
      </p:grpSp>
      <p:sp>
        <p:nvSpPr>
          <p:cNvPr id="44" name="Rectangle 43"/>
          <p:cNvSpPr/>
          <p:nvPr/>
        </p:nvSpPr>
        <p:spPr>
          <a:xfrm>
            <a:off x="93152" y="3534448"/>
            <a:ext cx="3152715" cy="2031325"/>
          </a:xfrm>
          <a:prstGeom prst="rect">
            <a:avLst/>
          </a:prstGeom>
        </p:spPr>
        <p:txBody>
          <a:bodyPr wrap="square">
            <a:spAutoFit/>
          </a:bodyPr>
          <a:lstStyle/>
          <a:p>
            <a:pPr marL="285750" indent="-285750">
              <a:buFont typeface="Arial" panose="020B0604020202020204" pitchFamily="34" charset="0"/>
              <a:buChar char="•"/>
            </a:pPr>
            <a:r>
              <a:rPr lang="en-US" dirty="0"/>
              <a:t>We support heterogeneous data storage </a:t>
            </a:r>
            <a:r>
              <a:rPr lang="en-US" dirty="0" err="1"/>
              <a:t>backends</a:t>
            </a:r>
            <a:r>
              <a:rPr lang="en-US" dirty="0"/>
              <a:t> from parallel or distributed file systems (e.g., </a:t>
            </a:r>
            <a:r>
              <a:rPr lang="en-US" dirty="0" err="1"/>
              <a:t>Lustre</a:t>
            </a:r>
            <a:r>
              <a:rPr lang="en-US" dirty="0"/>
              <a:t>, HDFS) and NoSQL databases (e.g., </a:t>
            </a:r>
            <a:r>
              <a:rPr lang="en-US" dirty="0" err="1"/>
              <a:t>HBase</a:t>
            </a:r>
            <a:r>
              <a:rPr lang="en-US" dirty="0"/>
              <a:t>) with uniform I/O interfaces.</a:t>
            </a:r>
          </a:p>
        </p:txBody>
      </p:sp>
    </p:spTree>
    <p:extLst>
      <p:ext uri="{BB962C8B-B14F-4D97-AF65-F5344CB8AC3E}">
        <p14:creationId xmlns:p14="http://schemas.microsoft.com/office/powerpoint/2010/main" val="4263512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Data Loading TIMES</a:t>
            </a:r>
            <a:endParaRPr lang="en-US"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705957295"/>
              </p:ext>
            </p:extLst>
          </p:nvPr>
        </p:nvGraphicFramePr>
        <p:xfrm>
          <a:off x="0" y="857250"/>
          <a:ext cx="9142690" cy="1498644"/>
        </p:xfrm>
        <a:graphic>
          <a:graphicData uri="http://schemas.openxmlformats.org/drawingml/2006/table">
            <a:tbl>
              <a:tblPr firstRow="1" firstCol="1" bandRow="1">
                <a:tableStyleId>{5C22544A-7EE6-4342-B048-85BDC9FD1C3A}</a:tableStyleId>
              </a:tblPr>
              <a:tblGrid>
                <a:gridCol w="1828538"/>
                <a:gridCol w="1828538"/>
                <a:gridCol w="1828538"/>
                <a:gridCol w="1828538"/>
                <a:gridCol w="1828538"/>
              </a:tblGrid>
              <a:tr h="374661">
                <a:tc>
                  <a:txBody>
                    <a:bodyPr/>
                    <a:lstStyle/>
                    <a:p>
                      <a:pPr marL="0" marR="0" algn="l">
                        <a:lnSpc>
                          <a:spcPct val="107000"/>
                        </a:lnSpc>
                        <a:spcBef>
                          <a:spcPts val="0"/>
                        </a:spcBef>
                        <a:spcAft>
                          <a:spcPts val="0"/>
                        </a:spcAft>
                      </a:pPr>
                      <a:r>
                        <a:rPr lang="en-US" sz="1800" dirty="0">
                          <a:effectLst/>
                        </a:rPr>
                        <a:t>Batch size</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dirty="0">
                          <a:effectLst/>
                        </a:rPr>
                        <a:t>8</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16</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dirty="0">
                          <a:effectLst/>
                        </a:rPr>
                        <a:t>32</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64 </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r>
              <a:tr h="374661">
                <a:tc>
                  <a:txBody>
                    <a:bodyPr/>
                    <a:lstStyle/>
                    <a:p>
                      <a:pPr marL="0" marR="0" algn="l">
                        <a:lnSpc>
                          <a:spcPct val="107000"/>
                        </a:lnSpc>
                        <a:spcBef>
                          <a:spcPts val="0"/>
                        </a:spcBef>
                        <a:spcAft>
                          <a:spcPts val="0"/>
                        </a:spcAft>
                      </a:pPr>
                      <a:r>
                        <a:rPr lang="en-US" sz="1800">
                          <a:effectLst/>
                        </a:rPr>
                        <a:t>LMDB</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1.05</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1.61</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dirty="0">
                          <a:effectLst/>
                        </a:rPr>
                        <a:t>2.31</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5.23</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r>
              <a:tr h="374661">
                <a:tc>
                  <a:txBody>
                    <a:bodyPr/>
                    <a:lstStyle/>
                    <a:p>
                      <a:pPr marL="0" marR="0" algn="l">
                        <a:lnSpc>
                          <a:spcPct val="107000"/>
                        </a:lnSpc>
                        <a:spcBef>
                          <a:spcPts val="0"/>
                        </a:spcBef>
                        <a:spcAft>
                          <a:spcPts val="0"/>
                        </a:spcAft>
                      </a:pPr>
                      <a:r>
                        <a:rPr lang="en-US" sz="1800">
                          <a:effectLst/>
                        </a:rPr>
                        <a:t>LevelDB</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1.03</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1.68</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3.13</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5.76</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r>
              <a:tr h="374661">
                <a:tc>
                  <a:txBody>
                    <a:bodyPr/>
                    <a:lstStyle/>
                    <a:p>
                      <a:pPr marL="0" marR="0" algn="l">
                        <a:lnSpc>
                          <a:spcPct val="107000"/>
                        </a:lnSpc>
                        <a:spcBef>
                          <a:spcPts val="0"/>
                        </a:spcBef>
                        <a:spcAft>
                          <a:spcPts val="0"/>
                        </a:spcAft>
                      </a:pPr>
                      <a:r>
                        <a:rPr lang="en-US" sz="1800">
                          <a:effectLst/>
                        </a:rPr>
                        <a:t>Image file</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8.1</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15.6</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a:effectLst/>
                        </a:rPr>
                        <a:t>31.4</a:t>
                      </a:r>
                      <a:endParaRPr lang="en-US" sz="180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c>
                  <a:txBody>
                    <a:bodyPr/>
                    <a:lstStyle/>
                    <a:p>
                      <a:pPr marL="0" marR="0" algn="l">
                        <a:lnSpc>
                          <a:spcPct val="107000"/>
                        </a:lnSpc>
                        <a:spcBef>
                          <a:spcPts val="0"/>
                        </a:spcBef>
                        <a:spcAft>
                          <a:spcPts val="0"/>
                        </a:spcAft>
                      </a:pPr>
                      <a:r>
                        <a:rPr lang="en-US" sz="1800" dirty="0">
                          <a:effectLst/>
                        </a:rPr>
                        <a:t>62.4</a:t>
                      </a:r>
                      <a:endParaRPr lang="en-US" sz="1800" dirty="0">
                        <a:effectLst/>
                        <a:latin typeface="Calibri" panose="020F0502020204030204" pitchFamily="34" charset="0"/>
                        <a:ea typeface="宋体" panose="02010600030101010101" pitchFamily="2" charset="-122"/>
                        <a:cs typeface="Times New Roman" panose="02020603050405020304" pitchFamily="18" charset="0"/>
                      </a:endParaRPr>
                    </a:p>
                  </a:txBody>
                  <a:tcPr marL="137686" marR="137686" marT="0" marB="0" anchor="ctr"/>
                </a:tc>
              </a:tr>
            </a:tbl>
          </a:graphicData>
        </a:graphic>
      </p:graphicFrame>
      <p:graphicFrame>
        <p:nvGraphicFramePr>
          <p:cNvPr id="5" name="Chart 4"/>
          <p:cNvGraphicFramePr/>
          <p:nvPr>
            <p:extLst>
              <p:ext uri="{D42A27DB-BD31-4B8C-83A1-F6EECF244321}">
                <p14:modId xmlns:p14="http://schemas.microsoft.com/office/powerpoint/2010/main" val="1680336033"/>
              </p:ext>
            </p:extLst>
          </p:nvPr>
        </p:nvGraphicFramePr>
        <p:xfrm>
          <a:off x="0" y="3251876"/>
          <a:ext cx="5495925" cy="3436786"/>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469255" y="2350155"/>
            <a:ext cx="3674745" cy="5045099"/>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n-US" dirty="0"/>
              <a:t>The experiment runs </a:t>
            </a:r>
            <a:r>
              <a:rPr lang="en-US" dirty="0" err="1"/>
              <a:t>Alexnet</a:t>
            </a:r>
            <a:r>
              <a:rPr lang="en-US" dirty="0"/>
              <a:t> model on </a:t>
            </a:r>
            <a:r>
              <a:rPr lang="en-US" dirty="0" err="1"/>
              <a:t>ImageNet</a:t>
            </a:r>
            <a:r>
              <a:rPr lang="en-US" dirty="0"/>
              <a:t> data in </a:t>
            </a:r>
            <a:r>
              <a:rPr lang="en-US" dirty="0" err="1"/>
              <a:t>Caffe</a:t>
            </a:r>
            <a:r>
              <a:rPr lang="en-US" dirty="0"/>
              <a:t>. </a:t>
            </a:r>
          </a:p>
          <a:p>
            <a:pPr marL="285750" indent="-285750">
              <a:lnSpc>
                <a:spcPct val="107000"/>
              </a:lnSpc>
              <a:spcAft>
                <a:spcPts val="800"/>
              </a:spcAft>
              <a:buFont typeface="Arial" panose="020B0604020202020204" pitchFamily="34" charset="0"/>
              <a:buChar char="•"/>
            </a:pPr>
            <a:r>
              <a:rPr lang="en-US" dirty="0" smtClean="0"/>
              <a:t>Batch </a:t>
            </a:r>
            <a:r>
              <a:rPr lang="en-US" dirty="0"/>
              <a:t>size </a:t>
            </a:r>
            <a:r>
              <a:rPr lang="en-US" dirty="0" smtClean="0"/>
              <a:t>is number </a:t>
            </a:r>
            <a:r>
              <a:rPr lang="en-US" dirty="0"/>
              <a:t>of images  loaded in each </a:t>
            </a:r>
            <a:r>
              <a:rPr lang="en-US" dirty="0" smtClean="0"/>
              <a:t>iteration, which  </a:t>
            </a:r>
            <a:r>
              <a:rPr lang="en-US" dirty="0"/>
              <a:t>changes from 8 to 64. </a:t>
            </a:r>
            <a:endParaRPr lang="en-US" dirty="0" smtClean="0"/>
          </a:p>
          <a:p>
            <a:pPr marL="285750" indent="-285750">
              <a:lnSpc>
                <a:spcPct val="107000"/>
              </a:lnSpc>
              <a:spcAft>
                <a:spcPts val="800"/>
              </a:spcAft>
              <a:buFont typeface="Arial" panose="020B0604020202020204" pitchFamily="34" charset="0"/>
              <a:buChar char="•"/>
            </a:pPr>
            <a:r>
              <a:rPr lang="en-US" dirty="0" smtClean="0"/>
              <a:t>We run 100 iterations and compare the data </a:t>
            </a:r>
            <a:r>
              <a:rPr lang="en-US" dirty="0"/>
              <a:t>loading time </a:t>
            </a:r>
            <a:r>
              <a:rPr lang="en-US" dirty="0" smtClean="0"/>
              <a:t>for LMDB (memory mapped key-value), </a:t>
            </a:r>
            <a:r>
              <a:rPr lang="en-US" dirty="0" err="1" smtClean="0"/>
              <a:t>LevelDB</a:t>
            </a:r>
            <a:r>
              <a:rPr lang="en-US" dirty="0" smtClean="0"/>
              <a:t> (new </a:t>
            </a:r>
            <a:r>
              <a:rPr lang="en-US" dirty="0" err="1" smtClean="0"/>
              <a:t>Bigtable</a:t>
            </a:r>
            <a:r>
              <a:rPr lang="en-US" dirty="0" smtClean="0"/>
              <a:t>), and image files. </a:t>
            </a:r>
            <a:endParaRPr lang="en-US" dirty="0"/>
          </a:p>
          <a:p>
            <a:pPr marL="285750" indent="-285750">
              <a:buFont typeface="Arial" panose="020B0604020202020204" pitchFamily="34" charset="0"/>
              <a:buChar char="•"/>
            </a:pPr>
            <a:r>
              <a:rPr lang="en-US" dirty="0" smtClean="0"/>
              <a:t>LMDB </a:t>
            </a:r>
            <a:r>
              <a:rPr lang="en-US" dirty="0"/>
              <a:t>and </a:t>
            </a:r>
            <a:r>
              <a:rPr lang="en-US" dirty="0" err="1"/>
              <a:t>LevelDB</a:t>
            </a:r>
            <a:r>
              <a:rPr lang="en-US" dirty="0"/>
              <a:t> outperform direct image file loading by caching nearby image data using table and block cache. </a:t>
            </a:r>
          </a:p>
          <a:p>
            <a:pPr marL="285750" indent="-285750">
              <a:buFont typeface="Arial" panose="020B0604020202020204" pitchFamily="34" charset="0"/>
              <a:buChar char="•"/>
            </a:pPr>
            <a:endParaRPr lang="en-US" dirty="0"/>
          </a:p>
          <a:p>
            <a:pPr>
              <a:lnSpc>
                <a:spcPct val="107000"/>
              </a:lnSpc>
              <a:spcAft>
                <a:spcPts val="800"/>
              </a:spcAft>
            </a:pPr>
            <a:endParaRPr lang="en-US"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8" name="Rectangle 7"/>
          <p:cNvSpPr/>
          <p:nvPr/>
        </p:nvSpPr>
        <p:spPr>
          <a:xfrm>
            <a:off x="246275" y="2730379"/>
            <a:ext cx="3232231" cy="407035"/>
          </a:xfrm>
          <a:prstGeom prst="rect">
            <a:avLst/>
          </a:prstGeom>
        </p:spPr>
        <p:txBody>
          <a:bodyPr wrap="none">
            <a:spAutoFit/>
          </a:bodyPr>
          <a:lstStyle/>
          <a:p>
            <a:pPr algn="ctr">
              <a:lnSpc>
                <a:spcPct val="107000"/>
              </a:lnSpc>
              <a:spcAft>
                <a:spcPts val="800"/>
              </a:spcAft>
            </a:pPr>
            <a:r>
              <a:rPr lang="en-US" sz="2000" b="1" dirty="0" smtClean="0">
                <a:effectLst/>
                <a:latin typeface="Calibri" panose="020F0502020204030204" pitchFamily="34" charset="0"/>
                <a:ea typeface="宋体" panose="02010600030101010101" pitchFamily="2" charset="-122"/>
                <a:cs typeface="Times New Roman" panose="02020603050405020304" pitchFamily="18" charset="0"/>
              </a:rPr>
              <a:t>Data Loading Time (seconds)</a:t>
            </a:r>
            <a:endParaRPr lang="en-US" sz="2000" b="1"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520962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1349" y="168730"/>
            <a:ext cx="7763814" cy="588904"/>
          </a:xfrm>
        </p:spPr>
        <p:txBody>
          <a:bodyPr>
            <a:normAutofit fontScale="90000"/>
          </a:bodyPr>
          <a:lstStyle/>
          <a:p>
            <a:r>
              <a:rPr lang="en-US" sz="3600" b="1" dirty="0" smtClean="0"/>
              <a:t/>
            </a:r>
            <a:br>
              <a:rPr lang="en-US" sz="3600" b="1" dirty="0" smtClean="0"/>
            </a:br>
            <a:r>
              <a:rPr lang="en-US" sz="3600" b="1" dirty="0" smtClean="0"/>
              <a:t> </a:t>
            </a:r>
            <a:r>
              <a:rPr lang="en-US" b="1" dirty="0"/>
              <a:t/>
            </a:r>
            <a:br>
              <a:rPr lang="en-US" b="1" dirty="0"/>
            </a:br>
            <a:r>
              <a:rPr lang="en-US" b="1" dirty="0" smtClean="0"/>
              <a:t>Introduction</a:t>
            </a:r>
            <a:endParaRPr lang="en-US" b="1" dirty="0"/>
          </a:p>
        </p:txBody>
      </p:sp>
      <p:sp>
        <p:nvSpPr>
          <p:cNvPr id="2" name="Text Placeholder 1"/>
          <p:cNvSpPr>
            <a:spLocks noGrp="1"/>
          </p:cNvSpPr>
          <p:nvPr>
            <p:ph type="body" idx="1"/>
          </p:nvPr>
        </p:nvSpPr>
        <p:spPr>
          <a:xfrm>
            <a:off x="555057" y="722273"/>
            <a:ext cx="7763814" cy="561966"/>
          </a:xfrm>
        </p:spPr>
        <p:txBody>
          <a:bodyPr/>
          <a:lstStyle/>
          <a:p>
            <a:r>
              <a:rPr lang="en-US" dirty="0" smtClean="0"/>
              <a:t>Jack </a:t>
            </a:r>
            <a:r>
              <a:rPr lang="en-US" dirty="0" err="1" smtClean="0"/>
              <a:t>Dongarra</a:t>
            </a:r>
            <a:r>
              <a:rPr lang="en-US" dirty="0" smtClean="0"/>
              <a:t>, Andrew Ng, Geoffrey Fox</a:t>
            </a:r>
            <a:endParaRPr lang="en-US" dirty="0"/>
          </a:p>
        </p:txBody>
      </p:sp>
      <p:grpSp>
        <p:nvGrpSpPr>
          <p:cNvPr id="23" name="Group 22"/>
          <p:cNvGrpSpPr/>
          <p:nvPr/>
        </p:nvGrpSpPr>
        <p:grpSpPr>
          <a:xfrm>
            <a:off x="2011394" y="1357032"/>
            <a:ext cx="5044089" cy="1371600"/>
            <a:chOff x="2011394" y="1357032"/>
            <a:chExt cx="5044089" cy="1371600"/>
          </a:xfrm>
        </p:grpSpPr>
        <p:pic>
          <p:nvPicPr>
            <p:cNvPr id="7" name="Picture 4" descr="Geoffrey Fo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3884" y="1357032"/>
              <a:ext cx="137159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ndrew 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1012" y="1357032"/>
              <a:ext cx="1190624"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Jack Dongar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1394" y="1357032"/>
              <a:ext cx="1097370" cy="13716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ubtitle 1"/>
          <p:cNvSpPr txBox="1">
            <a:spLocks/>
          </p:cNvSpPr>
          <p:nvPr/>
        </p:nvSpPr>
        <p:spPr>
          <a:xfrm>
            <a:off x="508631" y="2962187"/>
            <a:ext cx="3605939" cy="531273"/>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000" kern="1200" cap="all" baseline="0">
                <a:solidFill>
                  <a:schemeClr val="bg1">
                    <a:lumMod val="50000"/>
                  </a:schemeClr>
                </a:solidFill>
                <a:effectLst/>
                <a:latin typeface="+mn-lt"/>
                <a:ea typeface="+mn-ea"/>
                <a:cs typeface="+mn-cs"/>
              </a:defRPr>
            </a:lvl1pPr>
            <a:lvl2pPr marL="457200" indent="0" algn="l"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tint val="75000"/>
                  </a:schemeClr>
                </a:solidFill>
                <a:effectLst/>
                <a:latin typeface="+mn-lt"/>
                <a:ea typeface="+mn-ea"/>
                <a:cs typeface="+mn-cs"/>
              </a:defRPr>
            </a:lvl2pPr>
            <a:lvl3pPr marL="914400" indent="0" algn="l"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tint val="75000"/>
                  </a:schemeClr>
                </a:solidFill>
                <a:effectLst/>
                <a:latin typeface="+mn-lt"/>
                <a:ea typeface="+mn-ea"/>
                <a:cs typeface="+mn-cs"/>
              </a:defRPr>
            </a:lvl3pPr>
            <a:lvl4pPr marL="13716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4pPr>
            <a:lvl5pPr marL="18288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5pPr>
            <a:lvl6pPr marL="22860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6pPr>
            <a:lvl7pPr marL="27432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7pPr>
            <a:lvl8pPr marL="32004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8pPr>
            <a:lvl9pPr marL="36576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9pPr>
          </a:lstStyle>
          <a:p>
            <a:r>
              <a:rPr lang="en-US" dirty="0" smtClean="0">
                <a:solidFill>
                  <a:schemeClr val="tx1">
                    <a:lumMod val="75000"/>
                    <a:lumOff val="25000"/>
                  </a:schemeClr>
                </a:solidFill>
              </a:rPr>
              <a:t>Adam Coates, Brody </a:t>
            </a:r>
            <a:r>
              <a:rPr lang="en-US" dirty="0" err="1" smtClean="0">
                <a:solidFill>
                  <a:schemeClr val="tx1">
                    <a:lumMod val="75000"/>
                    <a:lumOff val="25000"/>
                  </a:schemeClr>
                </a:solidFill>
              </a:rPr>
              <a:t>Huval</a:t>
            </a:r>
            <a:endParaRPr lang="en-US" dirty="0">
              <a:solidFill>
                <a:schemeClr val="tx1">
                  <a:lumMod val="75000"/>
                  <a:lumOff val="25000"/>
                </a:schemeClr>
              </a:solidFill>
            </a:endParaRPr>
          </a:p>
        </p:txBody>
      </p:sp>
      <p:pic>
        <p:nvPicPr>
          <p:cNvPr id="12" name="Picture 6" descr="Brody Huv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52338" y="3390801"/>
            <a:ext cx="1237673" cy="1469285"/>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5"/>
          <p:cNvSpPr txBox="1">
            <a:spLocks/>
          </p:cNvSpPr>
          <p:nvPr/>
        </p:nvSpPr>
        <p:spPr>
          <a:xfrm>
            <a:off x="4586277" y="2902614"/>
            <a:ext cx="4474866" cy="495482"/>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000" kern="1200" cap="all" baseline="0">
                <a:solidFill>
                  <a:schemeClr val="bg1">
                    <a:lumMod val="50000"/>
                  </a:schemeClr>
                </a:solidFill>
                <a:effectLst/>
                <a:latin typeface="+mn-lt"/>
                <a:ea typeface="+mn-ea"/>
                <a:cs typeface="+mn-cs"/>
              </a:defRPr>
            </a:lvl1pPr>
            <a:lvl2pPr marL="457200" indent="0" algn="l"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tint val="75000"/>
                  </a:schemeClr>
                </a:solidFill>
                <a:effectLst/>
                <a:latin typeface="+mn-lt"/>
                <a:ea typeface="+mn-ea"/>
                <a:cs typeface="+mn-cs"/>
              </a:defRPr>
            </a:lvl2pPr>
            <a:lvl3pPr marL="914400" indent="0" algn="l"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tint val="75000"/>
                  </a:schemeClr>
                </a:solidFill>
                <a:effectLst/>
                <a:latin typeface="+mn-lt"/>
                <a:ea typeface="+mn-ea"/>
                <a:cs typeface="+mn-cs"/>
              </a:defRPr>
            </a:lvl3pPr>
            <a:lvl4pPr marL="13716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4pPr>
            <a:lvl5pPr marL="18288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5pPr>
            <a:lvl6pPr marL="22860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6pPr>
            <a:lvl7pPr marL="27432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7pPr>
            <a:lvl8pPr marL="32004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8pPr>
            <a:lvl9pPr marL="36576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9pPr>
          </a:lstStyle>
          <a:p>
            <a:r>
              <a:rPr lang="en-US" dirty="0" err="1" smtClean="0"/>
              <a:t>Gregor</a:t>
            </a:r>
            <a:r>
              <a:rPr lang="en-US" dirty="0" smtClean="0"/>
              <a:t> von </a:t>
            </a:r>
            <a:r>
              <a:rPr lang="en-US" dirty="0" err="1" smtClean="0"/>
              <a:t>Laszewski</a:t>
            </a:r>
            <a:r>
              <a:rPr lang="en-US" dirty="0" smtClean="0"/>
              <a:t>, JUDY QIU</a:t>
            </a:r>
            <a:endParaRPr lang="en-US" dirty="0"/>
          </a:p>
        </p:txBody>
      </p:sp>
      <p:pic>
        <p:nvPicPr>
          <p:cNvPr id="14" name="Picture 2" descr="Gregor von Laszewsk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8836" y="3303268"/>
            <a:ext cx="1300479" cy="14630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Adam Coat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3457" y="3493460"/>
            <a:ext cx="13716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Judy Qiu"/>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7781" y="3348988"/>
            <a:ext cx="1371599" cy="1371600"/>
          </a:xfrm>
          <a:prstGeom prst="rect">
            <a:avLst/>
          </a:prstGeom>
          <a:noFill/>
          <a:extLst>
            <a:ext uri="{909E8E84-426E-40DD-AFC4-6F175D3DCCD1}">
              <a14:hiddenFill xmlns:a14="http://schemas.microsoft.com/office/drawing/2010/main">
                <a:solidFill>
                  <a:srgbClr val="FFFFFF"/>
                </a:solidFill>
              </a14:hiddenFill>
            </a:ext>
          </a:extLst>
        </p:spPr>
      </p:pic>
      <p:sp>
        <p:nvSpPr>
          <p:cNvPr id="17" name="Subtitle 2"/>
          <p:cNvSpPr txBox="1">
            <a:spLocks/>
          </p:cNvSpPr>
          <p:nvPr/>
        </p:nvSpPr>
        <p:spPr>
          <a:xfrm>
            <a:off x="-135676" y="4842489"/>
            <a:ext cx="9144000" cy="1371599"/>
          </a:xfrm>
          <a:prstGeom prst="rect">
            <a:avLst/>
          </a:prstGeom>
        </p:spPr>
        <p:txBody>
          <a:bodyPr vert="horz" lIns="91440" tIns="45720" rIns="91440" bIns="45720" rtlCol="0">
            <a:normAutofit/>
          </a:bodyPr>
          <a:lstStyle>
            <a:lvl1pPr marL="0" indent="0" algn="ctr" defTabSz="914400" rtl="0" eaLnBrk="1" latinLnBrk="0" hangingPunct="1">
              <a:lnSpc>
                <a:spcPct val="120000"/>
              </a:lnSpc>
              <a:spcBef>
                <a:spcPts val="1000"/>
              </a:spcBef>
              <a:buClr>
                <a:schemeClr val="tx1"/>
              </a:buClr>
              <a:buFont typeface="Arial" panose="020B0604020202020204" pitchFamily="34" charset="0"/>
              <a:buNone/>
              <a:defRPr sz="2000" kern="1200" cap="all" baseline="0">
                <a:solidFill>
                  <a:schemeClr val="bg1">
                    <a:lumMod val="50000"/>
                  </a:schemeClr>
                </a:solidFill>
                <a:effectLst/>
                <a:latin typeface="+mn-lt"/>
                <a:ea typeface="+mn-ea"/>
                <a:cs typeface="+mn-cs"/>
              </a:defRPr>
            </a:lvl1pPr>
            <a:lvl2pPr marL="457200" indent="0" algn="l" defTabSz="914400" rtl="0" eaLnBrk="1" latinLnBrk="0" hangingPunct="1">
              <a:lnSpc>
                <a:spcPct val="120000"/>
              </a:lnSpc>
              <a:spcBef>
                <a:spcPts val="500"/>
              </a:spcBef>
              <a:buClr>
                <a:schemeClr val="tx1"/>
              </a:buClr>
              <a:buFont typeface="Arial" panose="020B0604020202020204" pitchFamily="34" charset="0"/>
              <a:buNone/>
              <a:defRPr sz="2000" kern="1200" cap="all" baseline="0">
                <a:solidFill>
                  <a:schemeClr val="tx1">
                    <a:tint val="75000"/>
                  </a:schemeClr>
                </a:solidFill>
                <a:effectLst/>
                <a:latin typeface="+mn-lt"/>
                <a:ea typeface="+mn-ea"/>
                <a:cs typeface="+mn-cs"/>
              </a:defRPr>
            </a:lvl2pPr>
            <a:lvl3pPr marL="914400" indent="0" algn="l" defTabSz="914400" rtl="0" eaLnBrk="1" latinLnBrk="0" hangingPunct="1">
              <a:lnSpc>
                <a:spcPct val="120000"/>
              </a:lnSpc>
              <a:spcBef>
                <a:spcPts val="500"/>
              </a:spcBef>
              <a:buClr>
                <a:schemeClr val="tx1"/>
              </a:buClr>
              <a:buFont typeface="Arial" panose="020B0604020202020204" pitchFamily="34" charset="0"/>
              <a:buNone/>
              <a:defRPr sz="1800" kern="1200" cap="all" baseline="0">
                <a:solidFill>
                  <a:schemeClr val="tx1">
                    <a:tint val="75000"/>
                  </a:schemeClr>
                </a:solidFill>
                <a:effectLst/>
                <a:latin typeface="+mn-lt"/>
                <a:ea typeface="+mn-ea"/>
                <a:cs typeface="+mn-cs"/>
              </a:defRPr>
            </a:lvl3pPr>
            <a:lvl4pPr marL="13716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4pPr>
            <a:lvl5pPr marL="18288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5pPr>
            <a:lvl6pPr marL="22860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6pPr>
            <a:lvl7pPr marL="27432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7pPr>
            <a:lvl8pPr marL="32004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8pPr>
            <a:lvl9pPr marL="3657600" indent="0" algn="l" defTabSz="914400" rtl="0" eaLnBrk="1" latinLnBrk="0" hangingPunct="1">
              <a:lnSpc>
                <a:spcPct val="120000"/>
              </a:lnSpc>
              <a:spcBef>
                <a:spcPts val="500"/>
              </a:spcBef>
              <a:buClr>
                <a:schemeClr val="tx1"/>
              </a:buClr>
              <a:buFont typeface="Arial" panose="020B0604020202020204" pitchFamily="34" charset="0"/>
              <a:buNone/>
              <a:defRPr sz="1600" kern="1200" cap="all" baseline="0">
                <a:solidFill>
                  <a:schemeClr val="tx1">
                    <a:tint val="75000"/>
                  </a:schemeClr>
                </a:solidFill>
                <a:effectLst/>
                <a:latin typeface="+mn-lt"/>
                <a:ea typeface="+mn-ea"/>
                <a:cs typeface="+mn-cs"/>
              </a:defRPr>
            </a:lvl9pPr>
          </a:lstStyle>
          <a:p>
            <a:r>
              <a:rPr lang="en-US" smtClean="0"/>
              <a:t>Jakub Kurzak, Piotr Luszczek, Yaohung (Mike) Tsai, BLAKE Haugen</a:t>
            </a:r>
            <a:endParaRPr lang="en-US" dirty="0"/>
          </a:p>
        </p:txBody>
      </p:sp>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72844" y="5297581"/>
            <a:ext cx="1498600" cy="1371600"/>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23461" y="5297581"/>
            <a:ext cx="1498600" cy="1371600"/>
          </a:xfrm>
          <a:prstGeom prst="rect">
            <a:avLst/>
          </a:prstGeom>
        </p:spPr>
      </p:pic>
      <p:pic>
        <p:nvPicPr>
          <p:cNvPr id="20" name="Picture 1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74080" y="5297581"/>
            <a:ext cx="1498598" cy="1371600"/>
          </a:xfrm>
          <a:prstGeom prst="rect">
            <a:avLst/>
          </a:prstGeom>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24699" y="5297581"/>
            <a:ext cx="1498598" cy="1371600"/>
          </a:xfrm>
          <a:prstGeom prst="rect">
            <a:avLst/>
          </a:prstGeom>
        </p:spPr>
      </p:pic>
      <p:sp>
        <p:nvSpPr>
          <p:cNvPr id="6" name="Date Placeholder 5"/>
          <p:cNvSpPr>
            <a:spLocks noGrp="1"/>
          </p:cNvSpPr>
          <p:nvPr>
            <p:ph type="dt" sz="half" idx="10"/>
          </p:nvPr>
        </p:nvSpPr>
        <p:spPr/>
        <p:txBody>
          <a:bodyPr/>
          <a:lstStyle/>
          <a:p>
            <a:fld id="{DA203022-46DD-4303-BE42-57532FCA3C46}" type="datetime1">
              <a:rPr lang="en-US" smtClean="0"/>
              <a:t>6/18/2015</a:t>
            </a:fld>
            <a:endParaRPr lang="en-US" dirty="0"/>
          </a:p>
        </p:txBody>
      </p:sp>
      <p:sp>
        <p:nvSpPr>
          <p:cNvPr id="22" name="Slide Number Placeholder 21"/>
          <p:cNvSpPr>
            <a:spLocks noGrp="1"/>
          </p:cNvSpPr>
          <p:nvPr>
            <p:ph type="sldNum" sz="quarter" idx="12"/>
          </p:nvPr>
        </p:nvSpPr>
        <p:spPr/>
        <p:txBody>
          <a:bodyPr/>
          <a:lstStyle/>
          <a:p>
            <a:fld id="{29CB78FB-1415-9B4D-996E-11F146E2B0ED}" type="slidenum">
              <a:rPr lang="en-US" smtClean="0"/>
              <a:t>2</a:t>
            </a:fld>
            <a:endParaRPr lang="en-US"/>
          </a:p>
        </p:txBody>
      </p:sp>
    </p:spTree>
    <p:extLst>
      <p:ext uri="{BB962C8B-B14F-4D97-AF65-F5344CB8AC3E}">
        <p14:creationId xmlns:p14="http://schemas.microsoft.com/office/powerpoint/2010/main" val="687764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5608320" cy="589279"/>
          </a:xfrm>
        </p:spPr>
        <p:txBody>
          <a:bodyPr/>
          <a:lstStyle/>
          <a:p>
            <a:r>
              <a:rPr lang="en-US" dirty="0" smtClean="0"/>
              <a:t>Deep Learning Network</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929" y="677908"/>
            <a:ext cx="8250701" cy="4316640"/>
          </a:xfrm>
          <a:prstGeom prst="rect">
            <a:avLst/>
          </a:prstGeom>
        </p:spPr>
      </p:pic>
      <p:cxnSp>
        <p:nvCxnSpPr>
          <p:cNvPr id="9" name="Shape 32"/>
          <p:cNvCxnSpPr/>
          <p:nvPr/>
        </p:nvCxnSpPr>
        <p:spPr>
          <a:xfrm rot="10800000">
            <a:off x="2185683" y="5017625"/>
            <a:ext cx="0" cy="1451543"/>
          </a:xfrm>
          <a:prstGeom prst="straightConnector1">
            <a:avLst/>
          </a:prstGeom>
          <a:noFill/>
          <a:ln w="19050" cap="flat" cmpd="sng">
            <a:solidFill>
              <a:schemeClr val="dk2"/>
            </a:solidFill>
            <a:prstDash val="solid"/>
            <a:round/>
            <a:headEnd type="none" w="lg" len="lg"/>
            <a:tailEnd type="triangle" w="lg" len="lg"/>
          </a:ln>
        </p:spPr>
      </p:cxnSp>
      <p:cxnSp>
        <p:nvCxnSpPr>
          <p:cNvPr id="10" name="Shape 33"/>
          <p:cNvCxnSpPr/>
          <p:nvPr/>
        </p:nvCxnSpPr>
        <p:spPr>
          <a:xfrm>
            <a:off x="2185685" y="6463326"/>
            <a:ext cx="3648869" cy="0"/>
          </a:xfrm>
          <a:prstGeom prst="straightConnector1">
            <a:avLst/>
          </a:prstGeom>
          <a:noFill/>
          <a:ln w="19050" cap="flat" cmpd="sng">
            <a:solidFill>
              <a:schemeClr val="dk2"/>
            </a:solidFill>
            <a:prstDash val="solid"/>
            <a:round/>
            <a:headEnd type="none" w="lg" len="lg"/>
            <a:tailEnd type="triangle" w="lg" len="lg"/>
          </a:ln>
        </p:spPr>
      </p:cxnSp>
      <p:sp>
        <p:nvSpPr>
          <p:cNvPr id="11" name="Shape 34"/>
          <p:cNvSpPr txBox="1"/>
          <p:nvPr/>
        </p:nvSpPr>
        <p:spPr>
          <a:xfrm>
            <a:off x="424308" y="4954925"/>
            <a:ext cx="1637801" cy="224869"/>
          </a:xfrm>
          <a:prstGeom prst="rect">
            <a:avLst/>
          </a:prstGeom>
          <a:noFill/>
          <a:ln>
            <a:noFill/>
          </a:ln>
        </p:spPr>
        <p:txBody>
          <a:bodyPr lIns="91425" tIns="91425" rIns="91425" bIns="91425" anchor="t" anchorCtr="0">
            <a:noAutofit/>
          </a:bodyPr>
          <a:lstStyle/>
          <a:p>
            <a:r>
              <a:rPr lang="en" sz="2000" dirty="0"/>
              <a:t>Performance</a:t>
            </a:r>
          </a:p>
        </p:txBody>
      </p:sp>
      <p:sp>
        <p:nvSpPr>
          <p:cNvPr id="12" name="Shape 35"/>
          <p:cNvSpPr txBox="1"/>
          <p:nvPr/>
        </p:nvSpPr>
        <p:spPr>
          <a:xfrm>
            <a:off x="4906103" y="6431465"/>
            <a:ext cx="2515900" cy="279400"/>
          </a:xfrm>
          <a:prstGeom prst="rect">
            <a:avLst/>
          </a:prstGeom>
          <a:noFill/>
          <a:ln>
            <a:noFill/>
          </a:ln>
        </p:spPr>
        <p:txBody>
          <a:bodyPr lIns="91425" tIns="91425" rIns="91425" bIns="91425" anchor="t" anchorCtr="0">
            <a:noAutofit/>
          </a:bodyPr>
          <a:lstStyle/>
          <a:p>
            <a:r>
              <a:rPr lang="en" sz="2000" dirty="0"/>
              <a:t>Data &amp; Compute Size</a:t>
            </a:r>
          </a:p>
        </p:txBody>
      </p:sp>
      <p:sp>
        <p:nvSpPr>
          <p:cNvPr id="13" name="Shape 36"/>
          <p:cNvSpPr/>
          <p:nvPr/>
        </p:nvSpPr>
        <p:spPr>
          <a:xfrm>
            <a:off x="2182523" y="5832946"/>
            <a:ext cx="3534199" cy="397183"/>
          </a:xfrm>
          <a:custGeom>
            <a:avLst/>
            <a:gdLst/>
            <a:ahLst/>
            <a:cxnLst/>
            <a:rect l="0" t="0" r="0" b="0"/>
            <a:pathLst>
              <a:path w="134593" h="29716" extrusionOk="0">
                <a:moveTo>
                  <a:pt x="0" y="29716"/>
                </a:moveTo>
                <a:cubicBezTo>
                  <a:pt x="4624" y="27166"/>
                  <a:pt x="18426" y="18026"/>
                  <a:pt x="27749" y="14421"/>
                </a:cubicBezTo>
                <a:cubicBezTo>
                  <a:pt x="37071" y="10815"/>
                  <a:pt x="44573" y="9978"/>
                  <a:pt x="55935" y="8085"/>
                </a:cubicBezTo>
                <a:cubicBezTo>
                  <a:pt x="67296" y="6191"/>
                  <a:pt x="82809" y="4406"/>
                  <a:pt x="95919" y="3059"/>
                </a:cubicBezTo>
                <a:cubicBezTo>
                  <a:pt x="109028" y="1711"/>
                  <a:pt x="128147" y="509"/>
                  <a:pt x="134593" y="0"/>
                </a:cubicBezTo>
              </a:path>
            </a:pathLst>
          </a:custGeom>
          <a:noFill/>
          <a:ln w="19050" cap="flat" cmpd="sng">
            <a:solidFill>
              <a:srgbClr val="009A46"/>
            </a:solidFill>
            <a:prstDash val="solid"/>
            <a:round/>
            <a:headEnd type="none" w="lg" len="lg"/>
            <a:tailEnd type="none" w="lg" len="lg"/>
          </a:ln>
        </p:spPr>
      </p:sp>
      <p:sp>
        <p:nvSpPr>
          <p:cNvPr id="14" name="Shape 37"/>
          <p:cNvSpPr/>
          <p:nvPr/>
        </p:nvSpPr>
        <p:spPr>
          <a:xfrm>
            <a:off x="2182523" y="5209893"/>
            <a:ext cx="3534199" cy="1247593"/>
          </a:xfrm>
          <a:custGeom>
            <a:avLst/>
            <a:gdLst/>
            <a:ahLst/>
            <a:cxnLst/>
            <a:rect l="0" t="0" r="0" b="0"/>
            <a:pathLst>
              <a:path w="133063" h="80406" extrusionOk="0">
                <a:moveTo>
                  <a:pt x="0" y="80406"/>
                </a:moveTo>
                <a:cubicBezTo>
                  <a:pt x="11106" y="71884"/>
                  <a:pt x="48469" y="41258"/>
                  <a:pt x="66641" y="29278"/>
                </a:cubicBezTo>
                <a:cubicBezTo>
                  <a:pt x="84812" y="17297"/>
                  <a:pt x="97958" y="13400"/>
                  <a:pt x="109029" y="8521"/>
                </a:cubicBezTo>
                <a:cubicBezTo>
                  <a:pt x="120099" y="3641"/>
                  <a:pt x="129057" y="1420"/>
                  <a:pt x="133063" y="0"/>
                </a:cubicBezTo>
              </a:path>
            </a:pathLst>
          </a:custGeom>
          <a:noFill/>
          <a:ln w="19050" cap="flat" cmpd="sng">
            <a:solidFill>
              <a:srgbClr val="FF0000"/>
            </a:solidFill>
            <a:prstDash val="solid"/>
            <a:round/>
            <a:headEnd type="none" w="lg" len="lg"/>
            <a:tailEnd type="none" w="lg" len="lg"/>
          </a:ln>
        </p:spPr>
      </p:sp>
      <p:sp>
        <p:nvSpPr>
          <p:cNvPr id="15" name="Shape 38"/>
          <p:cNvSpPr txBox="1"/>
          <p:nvPr/>
        </p:nvSpPr>
        <p:spPr>
          <a:xfrm>
            <a:off x="5716723" y="5019036"/>
            <a:ext cx="2137751" cy="429516"/>
          </a:xfrm>
          <a:prstGeom prst="rect">
            <a:avLst/>
          </a:prstGeom>
          <a:noFill/>
          <a:ln>
            <a:noFill/>
          </a:ln>
        </p:spPr>
        <p:txBody>
          <a:bodyPr lIns="91425" tIns="91425" rIns="91425" bIns="91425" anchor="t" anchorCtr="0">
            <a:noAutofit/>
          </a:bodyPr>
          <a:lstStyle/>
          <a:p>
            <a:r>
              <a:rPr lang="en" sz="2000" dirty="0"/>
              <a:t>Deep Learning</a:t>
            </a:r>
          </a:p>
        </p:txBody>
      </p:sp>
      <p:sp>
        <p:nvSpPr>
          <p:cNvPr id="16" name="Shape 39"/>
          <p:cNvSpPr txBox="1"/>
          <p:nvPr/>
        </p:nvSpPr>
        <p:spPr>
          <a:xfrm>
            <a:off x="5834554" y="5511150"/>
            <a:ext cx="1813329" cy="792133"/>
          </a:xfrm>
          <a:prstGeom prst="rect">
            <a:avLst/>
          </a:prstGeom>
          <a:noFill/>
          <a:ln>
            <a:noFill/>
          </a:ln>
        </p:spPr>
        <p:txBody>
          <a:bodyPr lIns="91425" tIns="91425" rIns="91425" bIns="91425" anchor="t" anchorCtr="0">
            <a:noAutofit/>
          </a:bodyPr>
          <a:lstStyle/>
          <a:p>
            <a:r>
              <a:rPr lang="en" sz="2000" dirty="0" smtClean="0"/>
              <a:t>Custom Feature </a:t>
            </a:r>
            <a:r>
              <a:rPr lang="en" sz="2000" dirty="0"/>
              <a:t>Engineering</a:t>
            </a:r>
          </a:p>
        </p:txBody>
      </p:sp>
      <p:sp>
        <p:nvSpPr>
          <p:cNvPr id="2" name="TextBox 1"/>
          <p:cNvSpPr txBox="1"/>
          <p:nvPr/>
        </p:nvSpPr>
        <p:spPr>
          <a:xfrm>
            <a:off x="32251" y="5362268"/>
            <a:ext cx="2153434" cy="1200329"/>
          </a:xfrm>
          <a:prstGeom prst="rect">
            <a:avLst/>
          </a:prstGeom>
          <a:noFill/>
        </p:spPr>
        <p:txBody>
          <a:bodyPr wrap="square" rtlCol="0">
            <a:spAutoFit/>
          </a:bodyPr>
          <a:lstStyle/>
          <a:p>
            <a:r>
              <a:rPr lang="en-US" sz="2400" dirty="0" smtClean="0">
                <a:solidFill>
                  <a:srgbClr val="FF0000"/>
                </a:solidFill>
              </a:rPr>
              <a:t>Deep Learning Improves with Scale</a:t>
            </a:r>
            <a:endParaRPr lang="en-US" sz="2400" dirty="0">
              <a:solidFill>
                <a:srgbClr val="FF0000"/>
              </a:solidFill>
            </a:endParaRPr>
          </a:p>
        </p:txBody>
      </p:sp>
      <p:sp>
        <p:nvSpPr>
          <p:cNvPr id="3" name="TextBox 2"/>
          <p:cNvSpPr txBox="1"/>
          <p:nvPr/>
        </p:nvSpPr>
        <p:spPr>
          <a:xfrm>
            <a:off x="4094898" y="382467"/>
            <a:ext cx="4762587" cy="646331"/>
          </a:xfrm>
          <a:prstGeom prst="rect">
            <a:avLst/>
          </a:prstGeom>
          <a:noFill/>
        </p:spPr>
        <p:txBody>
          <a:bodyPr wrap="none" rtlCol="0">
            <a:spAutoFit/>
          </a:bodyPr>
          <a:lstStyle/>
          <a:p>
            <a:pPr algn="ctr"/>
            <a:r>
              <a:rPr lang="en-US" dirty="0" smtClean="0">
                <a:solidFill>
                  <a:srgbClr val="FF0000"/>
                </a:solidFill>
              </a:rPr>
              <a:t>Perhaps XPS DL (really virtual panel) is </a:t>
            </a:r>
            <a:br>
              <a:rPr lang="en-US" dirty="0" smtClean="0">
                <a:solidFill>
                  <a:srgbClr val="FF0000"/>
                </a:solidFill>
              </a:rPr>
            </a:br>
            <a:r>
              <a:rPr lang="en-US" dirty="0" smtClean="0">
                <a:solidFill>
                  <a:srgbClr val="FF0000"/>
                </a:solidFill>
              </a:rPr>
              <a:t>Highly Competitive, Competitive, Not Competitive</a:t>
            </a:r>
            <a:endParaRPr lang="en-US" dirty="0">
              <a:solidFill>
                <a:srgbClr val="FF0000"/>
              </a:solidFill>
            </a:endParaRPr>
          </a:p>
        </p:txBody>
      </p:sp>
    </p:spTree>
    <p:extLst>
      <p:ext uri="{BB962C8B-B14F-4D97-AF65-F5344CB8AC3E}">
        <p14:creationId xmlns:p14="http://schemas.microsoft.com/office/powerpoint/2010/main" val="1273025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862" y="1"/>
            <a:ext cx="7773338" cy="670559"/>
          </a:xfrm>
        </p:spPr>
        <p:txBody>
          <a:bodyPr/>
          <a:lstStyle/>
          <a:p>
            <a:r>
              <a:rPr lang="en-US" dirty="0" smtClean="0"/>
              <a:t>Deep Learning</a:t>
            </a:r>
            <a:endParaRPr lang="en-US" dirty="0"/>
          </a:p>
        </p:txBody>
      </p:sp>
      <p:sp>
        <p:nvSpPr>
          <p:cNvPr id="3" name="Content Placeholder 2"/>
          <p:cNvSpPr>
            <a:spLocks noGrp="1"/>
          </p:cNvSpPr>
          <p:nvPr>
            <p:ph sz="quarter" idx="13"/>
          </p:nvPr>
        </p:nvSpPr>
        <p:spPr>
          <a:xfrm>
            <a:off x="0" y="551182"/>
            <a:ext cx="9144000" cy="6490969"/>
          </a:xfrm>
        </p:spPr>
        <p:txBody>
          <a:bodyPr>
            <a:noAutofit/>
          </a:bodyPr>
          <a:lstStyle/>
          <a:p>
            <a:pPr>
              <a:lnSpc>
                <a:spcPct val="100000"/>
              </a:lnSpc>
              <a:spcBef>
                <a:spcPts val="600"/>
              </a:spcBef>
            </a:pPr>
            <a:r>
              <a:rPr lang="en-US" sz="1800" dirty="0"/>
              <a:t>Learning Networks take input data, such as a set of pixels in images, and map them into decisions, such as labelling animals in an image, or deciding how best to drive given a video image from a car-mounted camera.  </a:t>
            </a:r>
            <a:r>
              <a:rPr lang="en-US" sz="1800" dirty="0" smtClean="0"/>
              <a:t>The </a:t>
            </a:r>
            <a:r>
              <a:rPr lang="en-US" sz="1800" dirty="0"/>
              <a:t>input and output are linked by multiple nodes in a layered network where each node </a:t>
            </a:r>
            <a:r>
              <a:rPr lang="en-US" sz="1800" dirty="0" smtClean="0"/>
              <a:t>is a function </a:t>
            </a:r>
            <a:r>
              <a:rPr lang="en-US" sz="1800" dirty="0"/>
              <a:t>of weights and thresholds. </a:t>
            </a:r>
            <a:endParaRPr lang="en-US" sz="1800" dirty="0" smtClean="0"/>
          </a:p>
          <a:p>
            <a:pPr>
              <a:lnSpc>
                <a:spcPct val="100000"/>
              </a:lnSpc>
              <a:spcBef>
                <a:spcPts val="600"/>
              </a:spcBef>
            </a:pPr>
            <a:r>
              <a:rPr lang="en-US" sz="1800" dirty="0" smtClean="0"/>
              <a:t>A deep </a:t>
            </a:r>
            <a:r>
              <a:rPr lang="en-US" sz="1800" dirty="0"/>
              <a:t>learning (DL) network has multiple layers </a:t>
            </a:r>
            <a:r>
              <a:rPr lang="en-US" sz="1800" dirty="0" smtClean="0"/>
              <a:t>- say </a:t>
            </a:r>
            <a:r>
              <a:rPr lang="en-US" sz="1800" dirty="0"/>
              <a:t>10 or more. Introduced around 25 years </a:t>
            </a:r>
            <a:r>
              <a:rPr lang="en-US" sz="1800" dirty="0" smtClean="0"/>
              <a:t>ago. improved </a:t>
            </a:r>
            <a:r>
              <a:rPr lang="en-US" sz="1800" dirty="0"/>
              <a:t>algorithms and drastic increases in </a:t>
            </a:r>
            <a:r>
              <a:rPr lang="en-US" sz="1800" dirty="0" smtClean="0"/>
              <a:t>compute </a:t>
            </a:r>
            <a:r>
              <a:rPr lang="en-US" sz="1800" dirty="0"/>
              <a:t>power led to </a:t>
            </a:r>
            <a:r>
              <a:rPr lang="en-US" sz="1800" dirty="0" smtClean="0"/>
              <a:t>breakthroughs ~10 </a:t>
            </a:r>
            <a:r>
              <a:rPr lang="en-US" sz="1800" dirty="0"/>
              <a:t>years ago. </a:t>
            </a:r>
            <a:endParaRPr lang="en-US" sz="1800" dirty="0" smtClean="0"/>
          </a:p>
          <a:p>
            <a:pPr>
              <a:lnSpc>
                <a:spcPct val="100000"/>
              </a:lnSpc>
              <a:spcBef>
                <a:spcPts val="600"/>
              </a:spcBef>
            </a:pPr>
            <a:r>
              <a:rPr lang="en-US" sz="1800" dirty="0" smtClean="0"/>
              <a:t>DL </a:t>
            </a:r>
            <a:r>
              <a:rPr lang="en-US" sz="1800" dirty="0"/>
              <a:t>networks have the advantage of being very general; you don’t need to make application-specific models, but rather you can use general structures, such as in convolutional neural networks that work well with images and generate translation and rotation invariant mappings. </a:t>
            </a:r>
            <a:endParaRPr lang="en-US" sz="1800" dirty="0" smtClean="0"/>
          </a:p>
          <a:p>
            <a:pPr>
              <a:lnSpc>
                <a:spcPct val="100000"/>
              </a:lnSpc>
              <a:spcBef>
                <a:spcPts val="600"/>
              </a:spcBef>
            </a:pPr>
            <a:r>
              <a:rPr lang="en-US" sz="1800" dirty="0" smtClean="0">
                <a:solidFill>
                  <a:srgbClr val="FF0000"/>
                </a:solidFill>
              </a:rPr>
              <a:t>DLs </a:t>
            </a:r>
            <a:r>
              <a:rPr lang="en-US" sz="1800" dirty="0">
                <a:solidFill>
                  <a:srgbClr val="FF0000"/>
                </a:solidFill>
              </a:rPr>
              <a:t>are </a:t>
            </a:r>
            <a:r>
              <a:rPr lang="en-US" sz="1800" dirty="0" smtClean="0">
                <a:solidFill>
                  <a:srgbClr val="FF0000"/>
                </a:solidFill>
              </a:rPr>
              <a:t>used </a:t>
            </a:r>
            <a:r>
              <a:rPr lang="en-US" sz="1800" dirty="0">
                <a:solidFill>
                  <a:srgbClr val="FF0000"/>
                </a:solidFill>
              </a:rPr>
              <a:t>in all major commercial speech recognition systems </a:t>
            </a:r>
            <a:r>
              <a:rPr lang="en-US" sz="1800" dirty="0"/>
              <a:t>and outperform </a:t>
            </a:r>
            <a:r>
              <a:rPr lang="en-US" sz="1800" dirty="0" smtClean="0"/>
              <a:t>Hidden Markov Models.</a:t>
            </a:r>
          </a:p>
          <a:p>
            <a:pPr>
              <a:lnSpc>
                <a:spcPct val="100000"/>
              </a:lnSpc>
              <a:spcBef>
                <a:spcPts val="600"/>
              </a:spcBef>
            </a:pPr>
            <a:r>
              <a:rPr lang="en-US" sz="1800" dirty="0" smtClean="0"/>
              <a:t>The </a:t>
            </a:r>
            <a:r>
              <a:rPr lang="en-US" sz="1800" dirty="0"/>
              <a:t>quality of a DL depends on the number of layers and nature of nodes in network. </a:t>
            </a:r>
            <a:r>
              <a:rPr lang="en-US" sz="1800" dirty="0">
                <a:solidFill>
                  <a:srgbClr val="FF0000"/>
                </a:solidFill>
              </a:rPr>
              <a:t>These choices require extensive prototyping with rapid turnaround on trial networks. </a:t>
            </a:r>
            <a:endParaRPr lang="en-US" sz="1800" dirty="0" smtClean="0">
              <a:solidFill>
                <a:srgbClr val="FF0000"/>
              </a:solidFill>
            </a:endParaRPr>
          </a:p>
          <a:p>
            <a:pPr>
              <a:lnSpc>
                <a:spcPct val="100000"/>
              </a:lnSpc>
              <a:spcBef>
                <a:spcPts val="600"/>
              </a:spcBef>
            </a:pPr>
            <a:r>
              <a:rPr lang="en-US" sz="1800" dirty="0" smtClean="0"/>
              <a:t>RaPyDLI </a:t>
            </a:r>
            <a:r>
              <a:rPr lang="en-US" sz="1800" dirty="0"/>
              <a:t>aims to enable this prototyping with an attractive Python interface and a high performance </a:t>
            </a:r>
            <a:r>
              <a:rPr lang="en-US" sz="1800" dirty="0" err="1" smtClean="0"/>
              <a:t>Autotuned</a:t>
            </a:r>
            <a:r>
              <a:rPr lang="en-US" sz="1800" dirty="0" smtClean="0"/>
              <a:t> DL </a:t>
            </a:r>
            <a:r>
              <a:rPr lang="en-US" sz="1800" dirty="0"/>
              <a:t>network computation engine for the training stage</a:t>
            </a:r>
            <a:r>
              <a:rPr lang="en-US" sz="1800" dirty="0" smtClean="0"/>
              <a:t>.</a:t>
            </a:r>
          </a:p>
          <a:p>
            <a:pPr>
              <a:lnSpc>
                <a:spcPct val="100000"/>
              </a:lnSpc>
              <a:spcBef>
                <a:spcPts val="600"/>
              </a:spcBef>
            </a:pPr>
            <a:r>
              <a:rPr lang="en-US" sz="1800" dirty="0">
                <a:solidFill>
                  <a:srgbClr val="FF0000"/>
                </a:solidFill>
              </a:rPr>
              <a:t>Architecture: </a:t>
            </a:r>
            <a:r>
              <a:rPr lang="en-US" sz="1800" dirty="0"/>
              <a:t>Environment supporting broad base of deep learning</a:t>
            </a:r>
          </a:p>
          <a:p>
            <a:pPr>
              <a:lnSpc>
                <a:spcPct val="100000"/>
              </a:lnSpc>
              <a:spcBef>
                <a:spcPts val="600"/>
              </a:spcBef>
            </a:pPr>
            <a:r>
              <a:rPr lang="en-US" sz="1800" dirty="0">
                <a:solidFill>
                  <a:srgbClr val="FF0000"/>
                </a:solidFill>
              </a:rPr>
              <a:t>Rapid Prototyping: </a:t>
            </a:r>
            <a:r>
              <a:rPr lang="en-US" sz="1800" dirty="0"/>
              <a:t>Python </a:t>
            </a:r>
            <a:r>
              <a:rPr lang="en-US" sz="1800" dirty="0" smtClean="0"/>
              <a:t>Frontend and HPC Libraries</a:t>
            </a:r>
            <a:endParaRPr lang="en-US" sz="1800" dirty="0"/>
          </a:p>
          <a:p>
            <a:pPr>
              <a:lnSpc>
                <a:spcPct val="100000"/>
              </a:lnSpc>
              <a:spcBef>
                <a:spcPts val="600"/>
              </a:spcBef>
            </a:pPr>
            <a:r>
              <a:rPr lang="en-US" sz="1800" dirty="0">
                <a:solidFill>
                  <a:srgbClr val="FF0000"/>
                </a:solidFill>
              </a:rPr>
              <a:t>Interoperability/ portability with very good performance: </a:t>
            </a:r>
            <a:r>
              <a:rPr lang="en-US" sz="1800" dirty="0" err="1"/>
              <a:t>Autotuning</a:t>
            </a:r>
            <a:endParaRPr lang="en-US" sz="1800" dirty="0"/>
          </a:p>
          <a:p>
            <a:pPr>
              <a:lnSpc>
                <a:spcPct val="100000"/>
              </a:lnSpc>
              <a:spcBef>
                <a:spcPts val="600"/>
              </a:spcBef>
            </a:pPr>
            <a:r>
              <a:rPr lang="en-US" sz="1800" dirty="0">
                <a:solidFill>
                  <a:srgbClr val="FF0000"/>
                </a:solidFill>
              </a:rPr>
              <a:t>High performance portable storage: </a:t>
            </a:r>
            <a:r>
              <a:rPr lang="en-US" sz="1800" dirty="0"/>
              <a:t>NoSQL</a:t>
            </a:r>
          </a:p>
          <a:p>
            <a:pPr>
              <a:lnSpc>
                <a:spcPct val="100000"/>
              </a:lnSpc>
              <a:spcBef>
                <a:spcPts val="600"/>
              </a:spcBef>
            </a:pPr>
            <a:endParaRPr lang="en-US" sz="1800" dirty="0"/>
          </a:p>
        </p:txBody>
      </p:sp>
    </p:spTree>
    <p:extLst>
      <p:ext uri="{BB962C8B-B14F-4D97-AF65-F5344CB8AC3E}">
        <p14:creationId xmlns:p14="http://schemas.microsoft.com/office/powerpoint/2010/main" val="1815873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29715" y="180016"/>
            <a:ext cx="9132867" cy="857400"/>
          </a:xfrm>
          <a:prstGeom prst="rect">
            <a:avLst/>
          </a:prstGeom>
        </p:spPr>
        <p:txBody>
          <a:bodyPr vert="horz" lIns="91425" tIns="91425" rIns="91425" bIns="91425" rtlCol="0" anchor="b" anchorCtr="0">
            <a:noAutofit/>
          </a:bodyPr>
          <a:lstStyle/>
          <a:p>
            <a:r>
              <a:rPr lang="en-US" sz="3200" b="1" dirty="0"/>
              <a:t>ILSVRC </a:t>
            </a:r>
            <a:r>
              <a:rPr lang="en-US" sz="3200" b="1" dirty="0" err="1"/>
              <a:t>Imagenet</a:t>
            </a:r>
            <a:r>
              <a:rPr lang="en-US" sz="3200" b="1" dirty="0"/>
              <a:t> Large Scale Visual Recognition Challenge</a:t>
            </a:r>
            <a:r>
              <a:rPr lang="en" sz="3200" b="1" dirty="0"/>
              <a:t> Winning Results</a:t>
            </a:r>
            <a:endParaRPr lang="en" sz="2800" b="1" dirty="0"/>
          </a:p>
        </p:txBody>
      </p:sp>
      <p:sp>
        <p:nvSpPr>
          <p:cNvPr id="45" name="Shape 45"/>
          <p:cNvSpPr txBox="1"/>
          <p:nvPr/>
        </p:nvSpPr>
        <p:spPr>
          <a:xfrm>
            <a:off x="0" y="1008352"/>
            <a:ext cx="8787739" cy="986025"/>
          </a:xfrm>
          <a:prstGeom prst="rect">
            <a:avLst/>
          </a:prstGeom>
          <a:noFill/>
          <a:ln>
            <a:noFill/>
          </a:ln>
        </p:spPr>
        <p:txBody>
          <a:bodyPr lIns="91425" tIns="91425" rIns="91425" bIns="91425" anchor="t" anchorCtr="0">
            <a:noAutofit/>
          </a:bodyPr>
          <a:lstStyle/>
          <a:p>
            <a:r>
              <a:rPr lang="en" sz="2400" dirty="0" smtClean="0"/>
              <a:t>1.2 </a:t>
            </a:r>
            <a:r>
              <a:rPr lang="en" sz="2400" dirty="0"/>
              <a:t>million images in 1000 categories.</a:t>
            </a:r>
          </a:p>
          <a:p>
            <a:r>
              <a:rPr lang="en" sz="2400" dirty="0"/>
              <a:t>2015 Baidu Deep Image gets 4.58% error – better than human 5.1% </a:t>
            </a:r>
          </a:p>
        </p:txBody>
      </p:sp>
      <p:cxnSp>
        <p:nvCxnSpPr>
          <p:cNvPr id="46" name="Shape 46"/>
          <p:cNvCxnSpPr/>
          <p:nvPr/>
        </p:nvCxnSpPr>
        <p:spPr>
          <a:xfrm>
            <a:off x="2389341" y="2491704"/>
            <a:ext cx="0" cy="3063000"/>
          </a:xfrm>
          <a:prstGeom prst="straightConnector1">
            <a:avLst/>
          </a:prstGeom>
          <a:noFill/>
          <a:ln w="19050" cap="flat" cmpd="sng">
            <a:solidFill>
              <a:schemeClr val="dk2"/>
            </a:solidFill>
            <a:prstDash val="solid"/>
            <a:round/>
            <a:headEnd type="none" w="lg" len="lg"/>
            <a:tailEnd type="none" w="lg" len="lg"/>
          </a:ln>
        </p:spPr>
      </p:cxnSp>
      <p:cxnSp>
        <p:nvCxnSpPr>
          <p:cNvPr id="47" name="Shape 47"/>
          <p:cNvCxnSpPr/>
          <p:nvPr/>
        </p:nvCxnSpPr>
        <p:spPr>
          <a:xfrm>
            <a:off x="2345099" y="5521967"/>
            <a:ext cx="4502099" cy="0"/>
          </a:xfrm>
          <a:prstGeom prst="straightConnector1">
            <a:avLst/>
          </a:prstGeom>
          <a:noFill/>
          <a:ln w="19050" cap="flat" cmpd="sng">
            <a:solidFill>
              <a:schemeClr val="dk2"/>
            </a:solidFill>
            <a:prstDash val="solid"/>
            <a:round/>
            <a:headEnd type="none" w="lg" len="lg"/>
            <a:tailEnd type="none" w="lg" len="lg"/>
          </a:ln>
        </p:spPr>
      </p:cxnSp>
      <p:cxnSp>
        <p:nvCxnSpPr>
          <p:cNvPr id="48" name="Shape 48"/>
          <p:cNvCxnSpPr/>
          <p:nvPr/>
        </p:nvCxnSpPr>
        <p:spPr>
          <a:xfrm rot="10800000">
            <a:off x="6814033" y="2404202"/>
            <a:ext cx="0" cy="3150599"/>
          </a:xfrm>
          <a:prstGeom prst="straightConnector1">
            <a:avLst/>
          </a:prstGeom>
          <a:noFill/>
          <a:ln w="19050" cap="flat" cmpd="sng">
            <a:solidFill>
              <a:schemeClr val="dk2"/>
            </a:solidFill>
            <a:prstDash val="solid"/>
            <a:round/>
            <a:headEnd type="none" w="lg" len="lg"/>
            <a:tailEnd type="none" w="lg" len="lg"/>
          </a:ln>
        </p:spPr>
      </p:cxnSp>
      <p:sp>
        <p:nvSpPr>
          <p:cNvPr id="49" name="Shape 49"/>
          <p:cNvSpPr txBox="1"/>
          <p:nvPr/>
        </p:nvSpPr>
        <p:spPr>
          <a:xfrm>
            <a:off x="1757549" y="2491706"/>
            <a:ext cx="743810" cy="349799"/>
          </a:xfrm>
          <a:prstGeom prst="rect">
            <a:avLst/>
          </a:prstGeom>
          <a:noFill/>
          <a:ln>
            <a:noFill/>
          </a:ln>
        </p:spPr>
        <p:txBody>
          <a:bodyPr lIns="91425" tIns="91425" rIns="91425" bIns="91425" anchor="t" anchorCtr="0">
            <a:noAutofit/>
          </a:bodyPr>
          <a:lstStyle/>
          <a:p>
            <a:r>
              <a:rPr lang="en" sz="2000" dirty="0"/>
              <a:t>30%</a:t>
            </a:r>
          </a:p>
        </p:txBody>
      </p:sp>
      <p:sp>
        <p:nvSpPr>
          <p:cNvPr id="50" name="Shape 50"/>
          <p:cNvSpPr txBox="1"/>
          <p:nvPr/>
        </p:nvSpPr>
        <p:spPr>
          <a:xfrm>
            <a:off x="1757549" y="3417191"/>
            <a:ext cx="743810" cy="349799"/>
          </a:xfrm>
          <a:prstGeom prst="rect">
            <a:avLst/>
          </a:prstGeom>
          <a:noFill/>
          <a:ln>
            <a:noFill/>
          </a:ln>
        </p:spPr>
        <p:txBody>
          <a:bodyPr lIns="91425" tIns="91425" rIns="91425" bIns="91425" anchor="t" anchorCtr="0">
            <a:noAutofit/>
          </a:bodyPr>
          <a:lstStyle/>
          <a:p>
            <a:r>
              <a:rPr lang="en" sz="2000"/>
              <a:t>20%</a:t>
            </a:r>
          </a:p>
        </p:txBody>
      </p:sp>
      <p:sp>
        <p:nvSpPr>
          <p:cNvPr id="51" name="Shape 51"/>
          <p:cNvSpPr txBox="1"/>
          <p:nvPr/>
        </p:nvSpPr>
        <p:spPr>
          <a:xfrm>
            <a:off x="1757549" y="4311022"/>
            <a:ext cx="743810" cy="349799"/>
          </a:xfrm>
          <a:prstGeom prst="rect">
            <a:avLst/>
          </a:prstGeom>
          <a:noFill/>
          <a:ln>
            <a:noFill/>
          </a:ln>
        </p:spPr>
        <p:txBody>
          <a:bodyPr lIns="91425" tIns="91425" rIns="91425" bIns="91425" anchor="t" anchorCtr="0">
            <a:noAutofit/>
          </a:bodyPr>
          <a:lstStyle/>
          <a:p>
            <a:r>
              <a:rPr lang="en" sz="2000"/>
              <a:t>10%</a:t>
            </a:r>
          </a:p>
        </p:txBody>
      </p:sp>
      <p:sp>
        <p:nvSpPr>
          <p:cNvPr id="52" name="Shape 52"/>
          <p:cNvSpPr txBox="1"/>
          <p:nvPr/>
        </p:nvSpPr>
        <p:spPr>
          <a:xfrm>
            <a:off x="1789393" y="5204851"/>
            <a:ext cx="743810" cy="349799"/>
          </a:xfrm>
          <a:prstGeom prst="rect">
            <a:avLst/>
          </a:prstGeom>
          <a:noFill/>
          <a:ln>
            <a:noFill/>
          </a:ln>
        </p:spPr>
        <p:txBody>
          <a:bodyPr lIns="91425" tIns="91425" rIns="91425" bIns="91425" anchor="t" anchorCtr="0">
            <a:noAutofit/>
          </a:bodyPr>
          <a:lstStyle/>
          <a:p>
            <a:r>
              <a:rPr lang="en" sz="2000"/>
              <a:t>0%</a:t>
            </a:r>
          </a:p>
        </p:txBody>
      </p:sp>
      <p:sp>
        <p:nvSpPr>
          <p:cNvPr id="56" name="Shape 56"/>
          <p:cNvSpPr txBox="1"/>
          <p:nvPr/>
        </p:nvSpPr>
        <p:spPr>
          <a:xfrm>
            <a:off x="6832371" y="5293261"/>
            <a:ext cx="619499" cy="349799"/>
          </a:xfrm>
          <a:prstGeom prst="rect">
            <a:avLst/>
          </a:prstGeom>
          <a:noFill/>
          <a:ln>
            <a:noFill/>
          </a:ln>
        </p:spPr>
        <p:txBody>
          <a:bodyPr lIns="91425" tIns="91425" rIns="91425" bIns="91425" anchor="t" anchorCtr="0">
            <a:noAutofit/>
          </a:bodyPr>
          <a:lstStyle/>
          <a:p>
            <a:r>
              <a:rPr lang="en"/>
              <a:t>0%</a:t>
            </a:r>
          </a:p>
        </p:txBody>
      </p:sp>
      <p:sp>
        <p:nvSpPr>
          <p:cNvPr id="57" name="Shape 57"/>
          <p:cNvSpPr txBox="1"/>
          <p:nvPr/>
        </p:nvSpPr>
        <p:spPr>
          <a:xfrm>
            <a:off x="6832371" y="4614973"/>
            <a:ext cx="711627" cy="349799"/>
          </a:xfrm>
          <a:prstGeom prst="rect">
            <a:avLst/>
          </a:prstGeom>
          <a:noFill/>
          <a:ln>
            <a:noFill/>
          </a:ln>
        </p:spPr>
        <p:txBody>
          <a:bodyPr lIns="91425" tIns="91425" rIns="91425" bIns="91425" anchor="t" anchorCtr="0">
            <a:noAutofit/>
          </a:bodyPr>
          <a:lstStyle/>
          <a:p>
            <a:r>
              <a:rPr lang="en" dirty="0"/>
              <a:t>25%</a:t>
            </a:r>
          </a:p>
        </p:txBody>
      </p:sp>
      <p:sp>
        <p:nvSpPr>
          <p:cNvPr id="58" name="Shape 58"/>
          <p:cNvSpPr txBox="1"/>
          <p:nvPr/>
        </p:nvSpPr>
        <p:spPr>
          <a:xfrm>
            <a:off x="2466825" y="5521976"/>
            <a:ext cx="619499" cy="442499"/>
          </a:xfrm>
          <a:prstGeom prst="rect">
            <a:avLst/>
          </a:prstGeom>
          <a:noFill/>
          <a:ln>
            <a:noFill/>
          </a:ln>
        </p:spPr>
        <p:txBody>
          <a:bodyPr lIns="91425" tIns="91425" rIns="91425" bIns="91425" anchor="t" anchorCtr="0">
            <a:noAutofit/>
          </a:bodyPr>
          <a:lstStyle/>
          <a:p>
            <a:r>
              <a:rPr lang="en" sz="1400"/>
              <a:t>2010</a:t>
            </a:r>
          </a:p>
        </p:txBody>
      </p:sp>
      <p:sp>
        <p:nvSpPr>
          <p:cNvPr id="59" name="Shape 59"/>
          <p:cNvSpPr txBox="1"/>
          <p:nvPr/>
        </p:nvSpPr>
        <p:spPr>
          <a:xfrm>
            <a:off x="3332425" y="5521976"/>
            <a:ext cx="619499" cy="442499"/>
          </a:xfrm>
          <a:prstGeom prst="rect">
            <a:avLst/>
          </a:prstGeom>
          <a:noFill/>
          <a:ln>
            <a:noFill/>
          </a:ln>
        </p:spPr>
        <p:txBody>
          <a:bodyPr lIns="91425" tIns="91425" rIns="91425" bIns="91425" anchor="t" anchorCtr="0">
            <a:noAutofit/>
          </a:bodyPr>
          <a:lstStyle/>
          <a:p>
            <a:r>
              <a:rPr lang="en" sz="1400"/>
              <a:t>2011</a:t>
            </a:r>
          </a:p>
        </p:txBody>
      </p:sp>
      <p:sp>
        <p:nvSpPr>
          <p:cNvPr id="60" name="Shape 60"/>
          <p:cNvSpPr txBox="1"/>
          <p:nvPr/>
        </p:nvSpPr>
        <p:spPr>
          <a:xfrm>
            <a:off x="4270225" y="5521976"/>
            <a:ext cx="619499" cy="442499"/>
          </a:xfrm>
          <a:prstGeom prst="rect">
            <a:avLst/>
          </a:prstGeom>
          <a:noFill/>
          <a:ln>
            <a:noFill/>
          </a:ln>
        </p:spPr>
        <p:txBody>
          <a:bodyPr lIns="91425" tIns="91425" rIns="91425" bIns="91425" anchor="t" anchorCtr="0">
            <a:noAutofit/>
          </a:bodyPr>
          <a:lstStyle/>
          <a:p>
            <a:r>
              <a:rPr lang="en" sz="1400"/>
              <a:t>2012</a:t>
            </a:r>
          </a:p>
        </p:txBody>
      </p:sp>
      <p:sp>
        <p:nvSpPr>
          <p:cNvPr id="61" name="Shape 61"/>
          <p:cNvSpPr txBox="1"/>
          <p:nvPr/>
        </p:nvSpPr>
        <p:spPr>
          <a:xfrm>
            <a:off x="5208051" y="5521976"/>
            <a:ext cx="619499" cy="442499"/>
          </a:xfrm>
          <a:prstGeom prst="rect">
            <a:avLst/>
          </a:prstGeom>
          <a:noFill/>
          <a:ln>
            <a:noFill/>
          </a:ln>
        </p:spPr>
        <p:txBody>
          <a:bodyPr lIns="91425" tIns="91425" rIns="91425" bIns="91425" anchor="t" anchorCtr="0">
            <a:noAutofit/>
          </a:bodyPr>
          <a:lstStyle/>
          <a:p>
            <a:r>
              <a:rPr lang="en" sz="1400"/>
              <a:t>2013</a:t>
            </a:r>
          </a:p>
        </p:txBody>
      </p:sp>
      <p:sp>
        <p:nvSpPr>
          <p:cNvPr id="62" name="Shape 62"/>
          <p:cNvSpPr txBox="1"/>
          <p:nvPr/>
        </p:nvSpPr>
        <p:spPr>
          <a:xfrm>
            <a:off x="6052225" y="5521976"/>
            <a:ext cx="619499" cy="442499"/>
          </a:xfrm>
          <a:prstGeom prst="rect">
            <a:avLst/>
          </a:prstGeom>
          <a:noFill/>
          <a:ln>
            <a:noFill/>
          </a:ln>
        </p:spPr>
        <p:txBody>
          <a:bodyPr lIns="91425" tIns="91425" rIns="91425" bIns="91425" anchor="t" anchorCtr="0">
            <a:noAutofit/>
          </a:bodyPr>
          <a:lstStyle/>
          <a:p>
            <a:r>
              <a:rPr lang="en" sz="1400"/>
              <a:t>2014</a:t>
            </a:r>
          </a:p>
        </p:txBody>
      </p:sp>
      <p:cxnSp>
        <p:nvCxnSpPr>
          <p:cNvPr id="65" name="Shape 65"/>
          <p:cNvCxnSpPr/>
          <p:nvPr/>
        </p:nvCxnSpPr>
        <p:spPr>
          <a:xfrm>
            <a:off x="2605801" y="2901625"/>
            <a:ext cx="935699" cy="331800"/>
          </a:xfrm>
          <a:prstGeom prst="straightConnector1">
            <a:avLst/>
          </a:prstGeom>
          <a:noFill/>
          <a:ln w="38100" cap="flat" cmpd="sng">
            <a:solidFill>
              <a:srgbClr val="0000FF"/>
            </a:solidFill>
            <a:prstDash val="solid"/>
            <a:round/>
            <a:headEnd type="none" w="lg" len="lg"/>
            <a:tailEnd type="none" w="lg" len="lg"/>
          </a:ln>
        </p:spPr>
      </p:cxnSp>
      <p:cxnSp>
        <p:nvCxnSpPr>
          <p:cNvPr id="66" name="Shape 66"/>
          <p:cNvCxnSpPr/>
          <p:nvPr/>
        </p:nvCxnSpPr>
        <p:spPr>
          <a:xfrm>
            <a:off x="3506002" y="3209576"/>
            <a:ext cx="971399" cy="900299"/>
          </a:xfrm>
          <a:prstGeom prst="straightConnector1">
            <a:avLst/>
          </a:prstGeom>
          <a:noFill/>
          <a:ln w="38100" cap="flat" cmpd="sng">
            <a:solidFill>
              <a:srgbClr val="0000FF"/>
            </a:solidFill>
            <a:prstDash val="solid"/>
            <a:round/>
            <a:headEnd type="none" w="lg" len="lg"/>
            <a:tailEnd type="none" w="lg" len="lg"/>
          </a:ln>
        </p:spPr>
      </p:cxnSp>
      <p:cxnSp>
        <p:nvCxnSpPr>
          <p:cNvPr id="67" name="Shape 67"/>
          <p:cNvCxnSpPr/>
          <p:nvPr/>
        </p:nvCxnSpPr>
        <p:spPr>
          <a:xfrm>
            <a:off x="4477251" y="4109775"/>
            <a:ext cx="971100" cy="390900"/>
          </a:xfrm>
          <a:prstGeom prst="straightConnector1">
            <a:avLst/>
          </a:prstGeom>
          <a:noFill/>
          <a:ln w="38100" cap="flat" cmpd="sng">
            <a:solidFill>
              <a:srgbClr val="0000FF"/>
            </a:solidFill>
            <a:prstDash val="solid"/>
            <a:round/>
            <a:headEnd type="none" w="lg" len="lg"/>
            <a:tailEnd type="none" w="lg" len="lg"/>
          </a:ln>
        </p:spPr>
      </p:cxnSp>
      <p:cxnSp>
        <p:nvCxnSpPr>
          <p:cNvPr id="68" name="Shape 68"/>
          <p:cNvCxnSpPr/>
          <p:nvPr/>
        </p:nvCxnSpPr>
        <p:spPr>
          <a:xfrm>
            <a:off x="5424802" y="4488801"/>
            <a:ext cx="876599" cy="461699"/>
          </a:xfrm>
          <a:prstGeom prst="straightConnector1">
            <a:avLst/>
          </a:prstGeom>
          <a:noFill/>
          <a:ln w="38100" cap="flat" cmpd="sng">
            <a:solidFill>
              <a:srgbClr val="0000FF"/>
            </a:solidFill>
            <a:prstDash val="solid"/>
            <a:round/>
            <a:headEnd type="none" w="lg" len="lg"/>
            <a:tailEnd type="none" w="lg" len="lg"/>
          </a:ln>
        </p:spPr>
      </p:cxnSp>
      <p:cxnSp>
        <p:nvCxnSpPr>
          <p:cNvPr id="69" name="Shape 69"/>
          <p:cNvCxnSpPr/>
          <p:nvPr/>
        </p:nvCxnSpPr>
        <p:spPr>
          <a:xfrm>
            <a:off x="2392601" y="5471900"/>
            <a:ext cx="1220099" cy="0"/>
          </a:xfrm>
          <a:prstGeom prst="straightConnector1">
            <a:avLst/>
          </a:prstGeom>
          <a:noFill/>
          <a:ln w="38100" cap="flat" cmpd="sng">
            <a:solidFill>
              <a:srgbClr val="FF0000"/>
            </a:solidFill>
            <a:prstDash val="solid"/>
            <a:round/>
            <a:headEnd type="none" w="lg" len="lg"/>
            <a:tailEnd type="none" w="lg" len="lg"/>
          </a:ln>
        </p:spPr>
      </p:cxnSp>
      <p:cxnSp>
        <p:nvCxnSpPr>
          <p:cNvPr id="70" name="Shape 70"/>
          <p:cNvCxnSpPr/>
          <p:nvPr/>
        </p:nvCxnSpPr>
        <p:spPr>
          <a:xfrm rot="10800000" flipH="1">
            <a:off x="3612702" y="5113699"/>
            <a:ext cx="917999" cy="358200"/>
          </a:xfrm>
          <a:prstGeom prst="straightConnector1">
            <a:avLst/>
          </a:prstGeom>
          <a:noFill/>
          <a:ln w="38100" cap="flat" cmpd="sng">
            <a:solidFill>
              <a:srgbClr val="FF0000"/>
            </a:solidFill>
            <a:prstDash val="solid"/>
            <a:round/>
            <a:headEnd type="none" w="lg" len="lg"/>
            <a:tailEnd type="none" w="lg" len="lg"/>
          </a:ln>
        </p:spPr>
      </p:cxnSp>
      <p:cxnSp>
        <p:nvCxnSpPr>
          <p:cNvPr id="71" name="Shape 71"/>
          <p:cNvCxnSpPr/>
          <p:nvPr/>
        </p:nvCxnSpPr>
        <p:spPr>
          <a:xfrm rot="10800000" flipH="1">
            <a:off x="4524626" y="3197751"/>
            <a:ext cx="876599" cy="1918799"/>
          </a:xfrm>
          <a:prstGeom prst="straightConnector1">
            <a:avLst/>
          </a:prstGeom>
          <a:noFill/>
          <a:ln w="38100" cap="flat" cmpd="sng">
            <a:solidFill>
              <a:srgbClr val="FF0000"/>
            </a:solidFill>
            <a:prstDash val="solid"/>
            <a:round/>
            <a:headEnd type="none" w="lg" len="lg"/>
            <a:tailEnd type="none" w="lg" len="lg"/>
          </a:ln>
        </p:spPr>
      </p:cxnSp>
      <p:cxnSp>
        <p:nvCxnSpPr>
          <p:cNvPr id="72" name="Shape 72"/>
          <p:cNvCxnSpPr/>
          <p:nvPr/>
        </p:nvCxnSpPr>
        <p:spPr>
          <a:xfrm rot="10800000" flipH="1">
            <a:off x="5401125" y="2877775"/>
            <a:ext cx="840899" cy="331800"/>
          </a:xfrm>
          <a:prstGeom prst="straightConnector1">
            <a:avLst/>
          </a:prstGeom>
          <a:noFill/>
          <a:ln w="38100" cap="flat" cmpd="sng">
            <a:solidFill>
              <a:srgbClr val="FF0000"/>
            </a:solidFill>
            <a:prstDash val="solid"/>
            <a:round/>
            <a:headEnd type="none" w="lg" len="lg"/>
            <a:tailEnd type="none" w="lg" len="lg"/>
          </a:ln>
        </p:spPr>
      </p:cxnSp>
      <p:sp>
        <p:nvSpPr>
          <p:cNvPr id="73" name="Shape 73"/>
          <p:cNvSpPr txBox="1"/>
          <p:nvPr/>
        </p:nvSpPr>
        <p:spPr>
          <a:xfrm>
            <a:off x="5087792" y="4933048"/>
            <a:ext cx="1043399" cy="513600"/>
          </a:xfrm>
          <a:prstGeom prst="rect">
            <a:avLst/>
          </a:prstGeom>
          <a:noFill/>
          <a:ln>
            <a:noFill/>
          </a:ln>
        </p:spPr>
        <p:txBody>
          <a:bodyPr lIns="91425" tIns="91425" rIns="91425" bIns="91425" anchor="t" anchorCtr="0">
            <a:noAutofit/>
          </a:bodyPr>
          <a:lstStyle/>
          <a:p>
            <a:r>
              <a:rPr lang="en" sz="2000" b="1" dirty="0">
                <a:solidFill>
                  <a:srgbClr val="0000FF"/>
                </a:solidFill>
              </a:rPr>
              <a:t>% Error</a:t>
            </a:r>
          </a:p>
        </p:txBody>
      </p:sp>
      <p:sp>
        <p:nvSpPr>
          <p:cNvPr id="74" name="Shape 74"/>
          <p:cNvSpPr txBox="1"/>
          <p:nvPr/>
        </p:nvSpPr>
        <p:spPr>
          <a:xfrm>
            <a:off x="3789349" y="2559539"/>
            <a:ext cx="2503586" cy="513600"/>
          </a:xfrm>
          <a:prstGeom prst="rect">
            <a:avLst/>
          </a:prstGeom>
          <a:noFill/>
          <a:ln>
            <a:noFill/>
          </a:ln>
        </p:spPr>
        <p:txBody>
          <a:bodyPr lIns="91425" tIns="91425" rIns="91425" bIns="91425" anchor="t" anchorCtr="0">
            <a:noAutofit/>
          </a:bodyPr>
          <a:lstStyle/>
          <a:p>
            <a:r>
              <a:rPr lang="en" sz="2000" b="1" dirty="0">
                <a:solidFill>
                  <a:srgbClr val="FF0000"/>
                </a:solidFill>
              </a:rPr>
              <a:t>% Teams using GPUs</a:t>
            </a:r>
          </a:p>
        </p:txBody>
      </p:sp>
      <p:cxnSp>
        <p:nvCxnSpPr>
          <p:cNvPr id="3" name="Straight Arrow Connector 2"/>
          <p:cNvCxnSpPr/>
          <p:nvPr/>
        </p:nvCxnSpPr>
        <p:spPr>
          <a:xfrm flipH="1">
            <a:off x="3837375" y="5209111"/>
            <a:ext cx="635646" cy="875813"/>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20587" y="5978290"/>
            <a:ext cx="4342214" cy="461665"/>
          </a:xfrm>
          <a:prstGeom prst="rect">
            <a:avLst/>
          </a:prstGeom>
          <a:noFill/>
        </p:spPr>
        <p:txBody>
          <a:bodyPr wrap="none" rtlCol="0">
            <a:spAutoFit/>
          </a:bodyPr>
          <a:lstStyle/>
          <a:p>
            <a:r>
              <a:rPr lang="en-US" sz="2400" dirty="0" err="1"/>
              <a:t>AlexNet</a:t>
            </a:r>
            <a:r>
              <a:rPr lang="en-US" sz="2400" dirty="0"/>
              <a:t> first use of deep learning</a:t>
            </a:r>
          </a:p>
        </p:txBody>
      </p:sp>
      <p:sp>
        <p:nvSpPr>
          <p:cNvPr id="35" name="Shape 73"/>
          <p:cNvSpPr txBox="1"/>
          <p:nvPr/>
        </p:nvSpPr>
        <p:spPr>
          <a:xfrm>
            <a:off x="1514973" y="2191201"/>
            <a:ext cx="1043399" cy="513600"/>
          </a:xfrm>
          <a:prstGeom prst="rect">
            <a:avLst/>
          </a:prstGeom>
          <a:noFill/>
          <a:ln>
            <a:noFill/>
          </a:ln>
        </p:spPr>
        <p:txBody>
          <a:bodyPr lIns="91425" tIns="91425" rIns="91425" bIns="91425" anchor="t" anchorCtr="0">
            <a:noAutofit/>
          </a:bodyPr>
          <a:lstStyle/>
          <a:p>
            <a:r>
              <a:rPr lang="en" sz="2000" b="1" dirty="0">
                <a:solidFill>
                  <a:srgbClr val="0000FF"/>
                </a:solidFill>
              </a:rPr>
              <a:t>% Error</a:t>
            </a:r>
          </a:p>
        </p:txBody>
      </p:sp>
      <p:sp>
        <p:nvSpPr>
          <p:cNvPr id="36" name="Shape 74"/>
          <p:cNvSpPr txBox="1"/>
          <p:nvPr/>
        </p:nvSpPr>
        <p:spPr>
          <a:xfrm>
            <a:off x="7386041" y="2540925"/>
            <a:ext cx="1757959" cy="513600"/>
          </a:xfrm>
          <a:prstGeom prst="rect">
            <a:avLst/>
          </a:prstGeom>
          <a:noFill/>
          <a:ln>
            <a:noFill/>
          </a:ln>
        </p:spPr>
        <p:txBody>
          <a:bodyPr lIns="91425" tIns="91425" rIns="91425" bIns="91425" anchor="t" anchorCtr="0">
            <a:noAutofit/>
          </a:bodyPr>
          <a:lstStyle/>
          <a:p>
            <a:r>
              <a:rPr lang="en" sz="2000" b="1" dirty="0">
                <a:solidFill>
                  <a:srgbClr val="FF0000"/>
                </a:solidFill>
              </a:rPr>
              <a:t>% Teams using GPUs</a:t>
            </a:r>
          </a:p>
        </p:txBody>
      </p:sp>
      <p:sp>
        <p:nvSpPr>
          <p:cNvPr id="37" name="Shape 53"/>
          <p:cNvSpPr txBox="1"/>
          <p:nvPr/>
        </p:nvSpPr>
        <p:spPr>
          <a:xfrm>
            <a:off x="6803544" y="2602411"/>
            <a:ext cx="768900" cy="349799"/>
          </a:xfrm>
          <a:prstGeom prst="rect">
            <a:avLst/>
          </a:prstGeom>
          <a:noFill/>
          <a:ln>
            <a:noFill/>
          </a:ln>
        </p:spPr>
        <p:txBody>
          <a:bodyPr lIns="91425" tIns="91425" rIns="91425" bIns="91425" anchor="t" anchorCtr="0">
            <a:noAutofit/>
          </a:bodyPr>
          <a:lstStyle/>
          <a:p>
            <a:r>
              <a:rPr lang="en" dirty="0"/>
              <a:t>100%</a:t>
            </a:r>
          </a:p>
        </p:txBody>
      </p:sp>
      <p:sp>
        <p:nvSpPr>
          <p:cNvPr id="38" name="Shape 54"/>
          <p:cNvSpPr txBox="1"/>
          <p:nvPr/>
        </p:nvSpPr>
        <p:spPr>
          <a:xfrm>
            <a:off x="6869906" y="3221727"/>
            <a:ext cx="674092" cy="349799"/>
          </a:xfrm>
          <a:prstGeom prst="rect">
            <a:avLst/>
          </a:prstGeom>
          <a:noFill/>
          <a:ln>
            <a:noFill/>
          </a:ln>
        </p:spPr>
        <p:txBody>
          <a:bodyPr lIns="91425" tIns="91425" rIns="91425" bIns="91425" anchor="t" anchorCtr="0">
            <a:noAutofit/>
          </a:bodyPr>
          <a:lstStyle/>
          <a:p>
            <a:r>
              <a:rPr lang="en" dirty="0"/>
              <a:t>75%</a:t>
            </a:r>
          </a:p>
        </p:txBody>
      </p:sp>
      <p:sp>
        <p:nvSpPr>
          <p:cNvPr id="39" name="Shape 55"/>
          <p:cNvSpPr txBox="1"/>
          <p:nvPr/>
        </p:nvSpPr>
        <p:spPr>
          <a:xfrm>
            <a:off x="6869906" y="3958986"/>
            <a:ext cx="666354" cy="349799"/>
          </a:xfrm>
          <a:prstGeom prst="rect">
            <a:avLst/>
          </a:prstGeom>
          <a:noFill/>
          <a:ln>
            <a:noFill/>
          </a:ln>
        </p:spPr>
        <p:txBody>
          <a:bodyPr lIns="91425" tIns="91425" rIns="91425" bIns="91425" anchor="t" anchorCtr="0">
            <a:noAutofit/>
          </a:bodyPr>
          <a:lstStyle/>
          <a:p>
            <a:r>
              <a:rPr lang="en" dirty="0"/>
              <a:t>50%</a:t>
            </a:r>
          </a:p>
        </p:txBody>
      </p:sp>
    </p:spTree>
    <p:extLst>
      <p:ext uri="{BB962C8B-B14F-4D97-AF65-F5344CB8AC3E}">
        <p14:creationId xmlns:p14="http://schemas.microsoft.com/office/powerpoint/2010/main" val="1487067694"/>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pic>
        <p:nvPicPr>
          <p:cNvPr id="79" name="Shape 79"/>
          <p:cNvPicPr preferRelativeResize="0"/>
          <p:nvPr/>
        </p:nvPicPr>
        <p:blipFill>
          <a:blip r:embed="rId3">
            <a:alphaModFix/>
          </a:blip>
          <a:stretch>
            <a:fillRect/>
          </a:stretch>
        </p:blipFill>
        <p:spPr>
          <a:xfrm>
            <a:off x="377476" y="1153153"/>
            <a:ext cx="8346549" cy="5082904"/>
          </a:xfrm>
          <a:prstGeom prst="rect">
            <a:avLst/>
          </a:prstGeom>
          <a:noFill/>
          <a:ln>
            <a:noFill/>
          </a:ln>
        </p:spPr>
      </p:pic>
      <p:sp>
        <p:nvSpPr>
          <p:cNvPr id="80" name="Shape 80"/>
          <p:cNvSpPr txBox="1"/>
          <p:nvPr/>
        </p:nvSpPr>
        <p:spPr>
          <a:xfrm>
            <a:off x="6266556" y="6195812"/>
            <a:ext cx="2586574" cy="248928"/>
          </a:xfrm>
          <a:prstGeom prst="rect">
            <a:avLst/>
          </a:prstGeom>
          <a:noFill/>
          <a:ln>
            <a:noFill/>
          </a:ln>
        </p:spPr>
        <p:txBody>
          <a:bodyPr lIns="91425" tIns="91425" rIns="91425" bIns="91425" anchor="t" anchorCtr="0">
            <a:noAutofit/>
          </a:bodyPr>
          <a:lstStyle/>
          <a:p>
            <a:r>
              <a:rPr lang="en" sz="1200" dirty="0"/>
              <a:t>[Wu et al., arXiv:1501.02876, 2015]</a:t>
            </a:r>
          </a:p>
        </p:txBody>
      </p:sp>
      <p:sp>
        <p:nvSpPr>
          <p:cNvPr id="82" name="Shape 82"/>
          <p:cNvSpPr txBox="1"/>
          <p:nvPr/>
        </p:nvSpPr>
        <p:spPr>
          <a:xfrm>
            <a:off x="467360" y="6308433"/>
            <a:ext cx="6857999" cy="441300"/>
          </a:xfrm>
          <a:prstGeom prst="rect">
            <a:avLst/>
          </a:prstGeom>
          <a:noFill/>
          <a:ln>
            <a:noFill/>
          </a:ln>
        </p:spPr>
        <p:txBody>
          <a:bodyPr lIns="91425" tIns="91425" rIns="91425" bIns="91425" anchor="t" anchorCtr="0">
            <a:noAutofit/>
          </a:bodyPr>
          <a:lstStyle/>
          <a:p>
            <a:r>
              <a:rPr lang="en" sz="2400" b="1" dirty="0"/>
              <a:t>Baidu’s Minwa </a:t>
            </a:r>
            <a:r>
              <a:rPr lang="en" sz="2400" b="1" dirty="0" smtClean="0"/>
              <a:t>(72 nodes, 2 GPU per node) Scaling</a:t>
            </a:r>
            <a:endParaRPr lang="en" sz="2400" b="1" dirty="0"/>
          </a:p>
        </p:txBody>
      </p:sp>
      <p:sp>
        <p:nvSpPr>
          <p:cNvPr id="6" name="Shape 44"/>
          <p:cNvSpPr txBox="1">
            <a:spLocks/>
          </p:cNvSpPr>
          <p:nvPr/>
        </p:nvSpPr>
        <p:spPr>
          <a:xfrm>
            <a:off x="301100" y="123631"/>
            <a:ext cx="8229600" cy="857400"/>
          </a:xfrm>
          <a:prstGeom prst="rect">
            <a:avLst/>
          </a:prstGeom>
          <a:noFill/>
          <a:ln>
            <a:noFill/>
          </a:ln>
        </p:spPr>
        <p:txBody>
          <a:bodyPr lIns="91425" tIns="91425" rIns="91425" bIns="91425" anchor="b" anchorCtr="0">
            <a:noAutofit/>
          </a:bodyPr>
          <a:lstStyle>
            <a:defPPr marR="0" algn="l" rtl="0">
              <a:lnSpc>
                <a:spcPct val="100000"/>
              </a:lnSpc>
              <a:spcBef>
                <a:spcPts val="0"/>
              </a:spcBef>
              <a:spcAft>
                <a:spcPts val="0"/>
              </a:spcAft>
            </a:defPPr>
            <a:lvl1pPr marR="0" algn="ctr"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1pPr>
            <a:lvl2pPr marR="0" algn="ctr"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rtl val="0"/>
              </a:defRPr>
            </a:lvl2pPr>
            <a:lvl3pPr algn="ctr">
              <a:spcBef>
                <a:spcPts val="0"/>
              </a:spcBef>
              <a:buClr>
                <a:schemeClr val="dk1"/>
              </a:buClr>
              <a:buSzPct val="100000"/>
              <a:buNone/>
              <a:defRPr sz="3600" b="1">
                <a:solidFill>
                  <a:schemeClr val="dk1"/>
                </a:solidFill>
              </a:defRPr>
            </a:lvl3pPr>
            <a:lvl4pPr algn="ctr">
              <a:spcBef>
                <a:spcPts val="0"/>
              </a:spcBef>
              <a:buClr>
                <a:schemeClr val="dk1"/>
              </a:buClr>
              <a:buSzPct val="100000"/>
              <a:buNone/>
              <a:defRPr sz="3600" b="1">
                <a:solidFill>
                  <a:schemeClr val="dk1"/>
                </a:solidFill>
              </a:defRPr>
            </a:lvl4pPr>
            <a:lvl5pPr algn="ctr">
              <a:spcBef>
                <a:spcPts val="0"/>
              </a:spcBef>
              <a:buClr>
                <a:schemeClr val="dk1"/>
              </a:buClr>
              <a:buSzPct val="100000"/>
              <a:buNone/>
              <a:defRPr sz="3600" b="1">
                <a:solidFill>
                  <a:schemeClr val="dk1"/>
                </a:solidFill>
              </a:defRPr>
            </a:lvl5pPr>
            <a:lvl6pPr algn="ctr">
              <a:spcBef>
                <a:spcPts val="0"/>
              </a:spcBef>
              <a:buClr>
                <a:schemeClr val="dk1"/>
              </a:buClr>
              <a:buSzPct val="100000"/>
              <a:buNone/>
              <a:defRPr sz="3600" b="1">
                <a:solidFill>
                  <a:schemeClr val="dk1"/>
                </a:solidFill>
              </a:defRPr>
            </a:lvl6pPr>
            <a:lvl7pPr algn="ctr">
              <a:spcBef>
                <a:spcPts val="0"/>
              </a:spcBef>
              <a:buClr>
                <a:schemeClr val="dk1"/>
              </a:buClr>
              <a:buSzPct val="100000"/>
              <a:buNone/>
              <a:defRPr sz="3600" b="1">
                <a:solidFill>
                  <a:schemeClr val="dk1"/>
                </a:solidFill>
              </a:defRPr>
            </a:lvl7pPr>
            <a:lvl8pPr algn="ctr">
              <a:spcBef>
                <a:spcPts val="0"/>
              </a:spcBef>
              <a:buClr>
                <a:schemeClr val="dk1"/>
              </a:buClr>
              <a:buSzPct val="100000"/>
              <a:buNone/>
              <a:defRPr sz="3600" b="1">
                <a:solidFill>
                  <a:schemeClr val="dk1"/>
                </a:solidFill>
              </a:defRPr>
            </a:lvl8pPr>
            <a:lvl9pPr algn="ctr">
              <a:spcBef>
                <a:spcPts val="0"/>
              </a:spcBef>
              <a:buClr>
                <a:schemeClr val="dk1"/>
              </a:buClr>
              <a:buSzPct val="100000"/>
              <a:buNone/>
              <a:defRPr sz="3600" b="1">
                <a:solidFill>
                  <a:schemeClr val="dk1"/>
                </a:solidFill>
              </a:defRPr>
            </a:lvl9pPr>
          </a:lstStyle>
          <a:p>
            <a:endParaRPr lang="en" sz="2667" dirty="0"/>
          </a:p>
        </p:txBody>
      </p:sp>
      <p:sp>
        <p:nvSpPr>
          <p:cNvPr id="2" name="Title 1"/>
          <p:cNvSpPr>
            <a:spLocks noGrp="1"/>
          </p:cNvSpPr>
          <p:nvPr>
            <p:ph type="ctrTitle"/>
          </p:nvPr>
        </p:nvSpPr>
        <p:spPr>
          <a:xfrm>
            <a:off x="664551" y="154923"/>
            <a:ext cx="7772400" cy="948357"/>
          </a:xfrm>
        </p:spPr>
        <p:txBody>
          <a:bodyPr/>
          <a:lstStyle/>
          <a:p>
            <a:r>
              <a:rPr lang="en-US" sz="2400" b="1" dirty="0" smtClean="0"/>
              <a:t>“Baidu </a:t>
            </a:r>
            <a:r>
              <a:rPr lang="en-US" sz="2400" b="1" dirty="0" err="1"/>
              <a:t>Minwa</a:t>
            </a:r>
            <a:r>
              <a:rPr lang="en-US" sz="2400" b="1" dirty="0"/>
              <a:t> supercomputer AI trumps Google, Microsoft and humans at image </a:t>
            </a:r>
            <a:r>
              <a:rPr lang="en-US" sz="2400" b="1" dirty="0" smtClean="0"/>
              <a:t>recognition”</a:t>
            </a:r>
            <a:endParaRPr lang="en" sz="2400" b="1" dirty="0"/>
          </a:p>
        </p:txBody>
      </p:sp>
      <p:sp>
        <p:nvSpPr>
          <p:cNvPr id="5" name="TextBox 4"/>
          <p:cNvSpPr txBox="1"/>
          <p:nvPr/>
        </p:nvSpPr>
        <p:spPr>
          <a:xfrm>
            <a:off x="0" y="1382"/>
            <a:ext cx="1553823" cy="369332"/>
          </a:xfrm>
          <a:prstGeom prst="rect">
            <a:avLst/>
          </a:prstGeom>
          <a:noFill/>
        </p:spPr>
        <p:txBody>
          <a:bodyPr wrap="none" rtlCol="0">
            <a:spAutoFit/>
          </a:bodyPr>
          <a:lstStyle/>
          <a:p>
            <a:r>
              <a:rPr lang="en-US" dirty="0" smtClean="0"/>
              <a:t>May 15 Quote</a:t>
            </a:r>
            <a:endParaRPr lang="en-US" dirty="0"/>
          </a:p>
        </p:txBody>
      </p:sp>
    </p:spTree>
    <p:extLst>
      <p:ext uri="{BB962C8B-B14F-4D97-AF65-F5344CB8AC3E}">
        <p14:creationId xmlns:p14="http://schemas.microsoft.com/office/powerpoint/2010/main" val="3598243056"/>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Caveat From Baidu</a:t>
            </a:r>
            <a:endParaRPr lang="en-US" dirty="0"/>
          </a:p>
        </p:txBody>
      </p:sp>
      <p:sp>
        <p:nvSpPr>
          <p:cNvPr id="3" name="Content Placeholder 2"/>
          <p:cNvSpPr>
            <a:spLocks noGrp="1"/>
          </p:cNvSpPr>
          <p:nvPr>
            <p:ph sz="quarter" idx="13"/>
          </p:nvPr>
        </p:nvSpPr>
        <p:spPr>
          <a:xfrm>
            <a:off x="0" y="532131"/>
            <a:ext cx="9144000" cy="6000749"/>
          </a:xfrm>
        </p:spPr>
        <p:txBody>
          <a:bodyPr>
            <a:noAutofit/>
          </a:bodyPr>
          <a:lstStyle/>
          <a:p>
            <a:r>
              <a:rPr lang="en-US" sz="2400" dirty="0"/>
              <a:t>Dear ILSVRC community,</a:t>
            </a:r>
          </a:p>
          <a:p>
            <a:r>
              <a:rPr lang="en-US" sz="2400" dirty="0"/>
              <a:t>Recently the ILSVRC organizers contacted the Heterogeneous Computing team to inform us that we exceeded the allowable number of weekly submissions to the </a:t>
            </a:r>
            <a:r>
              <a:rPr lang="en-US" sz="2400" dirty="0" err="1"/>
              <a:t>ImageNet</a:t>
            </a:r>
            <a:r>
              <a:rPr lang="en-US" sz="2400" dirty="0"/>
              <a:t> servers (~ 200 submissions during the lifespan of our project).</a:t>
            </a:r>
          </a:p>
          <a:p>
            <a:r>
              <a:rPr lang="en-US" sz="2400" dirty="0"/>
              <a:t>We apologize for this mistake and are continuing to review the results. We have added a note to our research paper, </a:t>
            </a:r>
            <a:r>
              <a:rPr lang="en-US" sz="2400" dirty="0">
                <a:hlinkClick r:id="rId2"/>
              </a:rPr>
              <a:t>Deep Image: Scaling up Image Recognition</a:t>
            </a:r>
            <a:r>
              <a:rPr lang="en-US" sz="2400" dirty="0"/>
              <a:t>, and will continue to provide relevant updates as we learn more.</a:t>
            </a:r>
          </a:p>
          <a:p>
            <a:r>
              <a:rPr lang="en-US" sz="2400" dirty="0"/>
              <a:t>We are staunch supporters of fairness and transparency in the </a:t>
            </a:r>
            <a:r>
              <a:rPr lang="en-US" sz="2400" dirty="0" err="1"/>
              <a:t>ImageNet</a:t>
            </a:r>
            <a:r>
              <a:rPr lang="en-US" sz="2400" dirty="0"/>
              <a:t> Challenge and are committed to the integrity of the scientific process.</a:t>
            </a:r>
          </a:p>
          <a:p>
            <a:r>
              <a:rPr lang="en-US" sz="2400" dirty="0"/>
              <a:t>Ren Wu – Baidu Heterogeneous Computing </a:t>
            </a:r>
            <a:r>
              <a:rPr lang="en-US" sz="2400" dirty="0" smtClean="0"/>
              <a:t>Team</a:t>
            </a:r>
            <a:r>
              <a:rPr lang="en-US" sz="2400" dirty="0"/>
              <a:t/>
            </a:r>
            <a:br>
              <a:rPr lang="en-US" sz="2400" dirty="0"/>
            </a:br>
            <a:endParaRPr lang="en-US" sz="2400" dirty="0"/>
          </a:p>
        </p:txBody>
      </p:sp>
    </p:spTree>
    <p:extLst>
      <p:ext uri="{BB962C8B-B14F-4D97-AF65-F5344CB8AC3E}">
        <p14:creationId xmlns:p14="http://schemas.microsoft.com/office/powerpoint/2010/main" val="7019079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09982"/>
            <a:ext cx="9144000" cy="2509213"/>
          </a:xfrm>
        </p:spPr>
        <p:txBody>
          <a:bodyPr>
            <a:normAutofit/>
          </a:bodyPr>
          <a:lstStyle/>
          <a:p>
            <a:r>
              <a:rPr lang="en-US" b="1" dirty="0" smtClean="0"/>
              <a:t>RaPyDLI </a:t>
            </a:r>
            <a:r>
              <a:rPr lang="en-US" b="1" dirty="0" err="1" smtClean="0"/>
              <a:t>CompuTational</a:t>
            </a:r>
            <a:r>
              <a:rPr lang="en-US" b="1" dirty="0" smtClean="0"/>
              <a:t> Model</a:t>
            </a:r>
            <a:endParaRPr lang="en-US" b="1" dirty="0"/>
          </a:p>
        </p:txBody>
      </p:sp>
      <p:sp>
        <p:nvSpPr>
          <p:cNvPr id="3" name="Subtitle 2"/>
          <p:cNvSpPr>
            <a:spLocks noGrp="1"/>
          </p:cNvSpPr>
          <p:nvPr>
            <p:ph type="subTitle" idx="1"/>
          </p:nvPr>
        </p:nvSpPr>
        <p:spPr>
          <a:xfrm>
            <a:off x="307975" y="3886201"/>
            <a:ext cx="7522766" cy="1371599"/>
          </a:xfrm>
        </p:spPr>
        <p:txBody>
          <a:bodyPr/>
          <a:lstStyle/>
          <a:p>
            <a:endParaRPr lang="en-US" dirty="0"/>
          </a:p>
        </p:txBody>
      </p:sp>
      <p:sp>
        <p:nvSpPr>
          <p:cNvPr id="4" name="AutoShape 2" descr="Image result for nsf.gov"/>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nsf.gov"/>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19820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6000748" y="1485900"/>
            <a:ext cx="3143251" cy="5372100"/>
          </a:xfrm>
        </p:spPr>
        <p:txBody>
          <a:bodyPr>
            <a:normAutofit lnSpcReduction="10000"/>
          </a:bodyPr>
          <a:lstStyle/>
          <a:p>
            <a:r>
              <a:rPr lang="en-US" sz="2800" dirty="0" smtClean="0"/>
              <a:t>Model parallelism illustrated with</a:t>
            </a:r>
          </a:p>
          <a:p>
            <a:r>
              <a:rPr lang="en-US" sz="2800" dirty="0" smtClean="0"/>
              <a:t>Image Data</a:t>
            </a:r>
          </a:p>
          <a:p>
            <a:r>
              <a:rPr lang="en-US" sz="2800" dirty="0" smtClean="0"/>
              <a:t>User Interface invoking Library and task-based runtime </a:t>
            </a:r>
          </a:p>
          <a:p>
            <a:r>
              <a:rPr lang="en-US" sz="2800" dirty="0" smtClean="0"/>
              <a:t>Data parallelism over images </a:t>
            </a:r>
            <a:r>
              <a:rPr lang="en-US" sz="2800" smtClean="0"/>
              <a:t>in spite of SGD</a:t>
            </a:r>
            <a:endParaRPr lang="en-US"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229"/>
            <a:ext cx="6000749" cy="6975229"/>
          </a:xfrm>
          <a:prstGeom prst="rect">
            <a:avLst/>
          </a:prstGeom>
        </p:spPr>
      </p:pic>
      <p:sp>
        <p:nvSpPr>
          <p:cNvPr id="6" name="Title 5"/>
          <p:cNvSpPr>
            <a:spLocks noGrp="1"/>
          </p:cNvSpPr>
          <p:nvPr>
            <p:ph type="title"/>
          </p:nvPr>
        </p:nvSpPr>
        <p:spPr>
          <a:xfrm>
            <a:off x="5680710" y="320041"/>
            <a:ext cx="3463290" cy="857250"/>
          </a:xfrm>
        </p:spPr>
        <p:txBody>
          <a:bodyPr>
            <a:normAutofit fontScale="90000"/>
          </a:bodyPr>
          <a:lstStyle/>
          <a:p>
            <a:r>
              <a:rPr lang="en-US" dirty="0" smtClean="0"/>
              <a:t>The RaPyDLI Computational</a:t>
            </a:r>
            <a:br>
              <a:rPr lang="en-US" dirty="0" smtClean="0"/>
            </a:br>
            <a:r>
              <a:rPr lang="en-US" dirty="0" smtClean="0"/>
              <a:t>Model</a:t>
            </a:r>
            <a:endParaRPr lang="en-US" dirty="0"/>
          </a:p>
        </p:txBody>
      </p:sp>
    </p:spTree>
    <p:extLst>
      <p:ext uri="{BB962C8B-B14F-4D97-AF65-F5344CB8AC3E}">
        <p14:creationId xmlns:p14="http://schemas.microsoft.com/office/powerpoint/2010/main" val="13260762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489746&quot;&gt;&lt;property id=&quot;20148&quot; value=&quot;5&quot;/&gt;&lt;property id=&quot;20300&quot; value=&quot;Slide 1 - &amp;quot;RaPyDLI: Rapid Prototyping HPC Environment for Deep Learning  NSF 1439007 &amp;quot;&quot;/&gt;&lt;property id=&quot;20307&quot; value=&quot;629&quot;/&gt;&lt;/object&gt;&lt;object type=&quot;3&quot; unique_id=&quot;529259&quot;&gt;&lt;property id=&quot;20148&quot; value=&quot;5&quot;/&gt;&lt;property id=&quot;20300&quot; value=&quot;Slide 5 - &amp;quot;ILSVRC Imagenet Large Scale Visual Recognition Challenge Winning Results&amp;quot;&quot;/&gt;&lt;property id=&quot;20307&quot; value=&quot;783&quot;/&gt;&lt;/object&gt;&lt;object type=&quot;3&quot; unique_id=&quot;529260&quot;&gt;&lt;property id=&quot;20148&quot; value=&quot;5&quot;/&gt;&lt;property id=&quot;20300&quot; value=&quot;Slide 6 - &amp;quot;“Baidu Minwa supercomputer AI trumps Google, Microsoft and humans at image recognition”&amp;quot;&quot;/&gt;&lt;property id=&quot;20307&quot; value=&quot;784&quot;/&gt;&lt;/object&gt;&lt;object type=&quot;3&quot; unique_id=&quot;547227&quot;&gt;&lt;property id=&quot;20148&quot; value=&quot;5&quot;/&gt;&lt;property id=&quot;20300&quot; value=&quot;Slide 2 - &amp;quot;   Introduction&amp;quot;&quot;/&gt;&lt;property id=&quot;20307&quot; value=&quot;785&quot;/&gt;&lt;/object&gt;&lt;object type=&quot;3&quot; unique_id=&quot;547228&quot;&gt;&lt;property id=&quot;20148&quot; value=&quot;5&quot;/&gt;&lt;property id=&quot;20300&quot; value=&quot;Slide 11 - &amp;quot;Interoperability/ portability with very good performancE&amp;quot;&quot;/&gt;&lt;property id=&quot;20307&quot; value=&quot;786&quot;/&gt;&lt;/object&gt;&lt;object type=&quot;3&quot; unique_id=&quot;547444&quot;&gt;&lt;property id=&quot;20148&quot; value=&quot;5&quot;/&gt;&lt;property id=&quot;20300&quot; value=&quot;Slide 4 - &amp;quot;Deep Learning&amp;quot;&quot;/&gt;&lt;property id=&quot;20307&quot; value=&quot;798&quot;/&gt;&lt;/object&gt;&lt;object type=&quot;3&quot; unique_id=&quot;547445&quot;&gt;&lt;property id=&quot;20148&quot; value=&quot;5&quot;/&gt;&lt;property id=&quot;20300&quot; value=&quot;Slide 3 - &amp;quot;Deep Learning Network&amp;quot;&quot;/&gt;&lt;property id=&quot;20307&quot; value=&quot;800&quot;/&gt;&lt;/object&gt;&lt;object type=&quot;3&quot; unique_id=&quot;547447&quot;&gt;&lt;property id=&quot;20148&quot; value=&quot;5&quot;/&gt;&lt;property id=&quot;20300&quot; value=&quot;Slide 10 - &amp;quot;Python Frontend: Rapid Prototyping&amp;quot;&quot;/&gt;&lt;property id=&quot;20307&quot; value=&quot;796&quot;/&gt;&lt;/object&gt;&lt;object type=&quot;3&quot; unique_id=&quot;547454&quot;&gt;&lt;property id=&quot;20148&quot; value=&quot;5&quot;/&gt;&lt;property id=&quot;20300&quot; value=&quot;Slide 12 - &amp;quot;Preliminary Results on NVIDIA Maxwell&amp;quot;&quot;/&gt;&lt;property id=&quot;20307&quot; value=&quot;791&quot;/&gt;&lt;/object&gt;&lt;object type=&quot;3&quot; unique_id=&quot;547816&quot;&gt;&lt;property id=&quot;20148&quot; value=&quot;5&quot;/&gt;&lt;property id=&quot;20300&quot; value=&quot;Slide 14 - &amp;quot;I/O Interfaces&amp;quot;&quot;/&gt;&lt;property id=&quot;20307&quot; value=&quot;804&quot;/&gt;&lt;/object&gt;&lt;object type=&quot;3&quot; unique_id=&quot;547818&quot;&gt;&lt;property id=&quot;20148&quot; value=&quot;5&quot;/&gt;&lt;property id=&quot;20300&quot; value=&quot;Slide 15 - &amp;quot;Comparison of Data Loading TIMES&amp;quot;&quot;/&gt;&lt;property id=&quot;20307&quot; value=&quot;806&quot;/&gt;&lt;/object&gt;&lt;object type=&quot;3&quot; unique_id=&quot;549334&quot;&gt;&lt;property id=&quot;20148&quot; value=&quot;5&quot;/&gt;&lt;property id=&quot;20300&quot; value=&quot;Slide 8 - &amp;quot;RaPyDLI CompuTational Model&amp;quot;&quot;/&gt;&lt;property id=&quot;20307&quot; value=&quot;815&quot;/&gt;&lt;/object&gt;&lt;object type=&quot;3&quot; unique_id=&quot;549335&quot;&gt;&lt;property id=&quot;20148&quot; value=&quot;5&quot;/&gt;&lt;property id=&quot;20300&quot; value=&quot;Slide 9 - &amp;quot;The RaPyDLI Computational Model&amp;quot;&quot;/&gt;&lt;property id=&quot;20307&quot; value=&quot;816&quot;/&gt;&lt;/object&gt;&lt;object type=&quot;3&quot; unique_id=&quot;549649&quot;&gt;&lt;property id=&quot;20148&quot; value=&quot;5&quot;/&gt;&lt;property id=&quot;20300&quot; value=&quot;Slide 13 - &amp;quot;BEAST: Benchtuning Environment for Automated Software Tuning&amp;quot;&quot;/&gt;&lt;property id=&quot;20307&quot; value=&quot;817&quot;/&gt;&lt;/object&gt;&lt;object type=&quot;3&quot; unique_id=&quot;549805&quot;&gt;&lt;property id=&quot;20148&quot; value=&quot;5&quot;/&gt;&lt;property id=&quot;20300&quot; value=&quot;Slide 7 - &amp;quot;Caveat From Baidu&amp;quot;&quot;/&gt;&lt;property id=&quot;20307&quot; value=&quot;818&quot;/&gt;&lt;/object&gt;&lt;/object&gt;&lt;object type=&quot;8&quot; unique_id=&quot;10016&quot;&gt;&lt;/object&gt;&lt;/object&gt;&lt;/database&gt;"/>
  <p:tag name="SECTOMILLISECCONVERTED" val="1"/>
</p:tagLst>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athena xmlns="http://schemas.microsoft.com/edu/athena" version="0.1.1819.0"/>
</file>

<file path=customXml/item2.xml><?xml version="1.0" encoding="utf-8"?>
<athena xmlns="http://schemas.microsoft.com/edu/athena" version="0.1.1819.0"/>
</file>

<file path=customXml/item3.xml><?xml version="1.0" encoding="utf-8"?>
<athena xmlns="http://schemas.microsoft.com/edu/athena" version="0.1.1819.0"/>
</file>

<file path=customXml/item4.xml><?xml version="1.0" encoding="utf-8"?>
<athena xmlns="http://schemas.microsoft.com/edu/athena" version="0.1.1819.0"/>
</file>

<file path=customXml/itemProps1.xml><?xml version="1.0" encoding="utf-8"?>
<ds:datastoreItem xmlns:ds="http://schemas.openxmlformats.org/officeDocument/2006/customXml" ds:itemID="{6ED799BC-8176-4448-B4C2-B6D8D2FD89CB}">
  <ds:schemaRefs>
    <ds:schemaRef ds:uri="http://schemas.microsoft.com/edu/athena"/>
  </ds:schemaRefs>
</ds:datastoreItem>
</file>

<file path=customXml/itemProps2.xml><?xml version="1.0" encoding="utf-8"?>
<ds:datastoreItem xmlns:ds="http://schemas.openxmlformats.org/officeDocument/2006/customXml" ds:itemID="{C85416F4-52BF-4112-B3A5-F0ED97AD92EE}">
  <ds:schemaRefs>
    <ds:schemaRef ds:uri="http://schemas.microsoft.com/edu/athena"/>
  </ds:schemaRefs>
</ds:datastoreItem>
</file>

<file path=customXml/itemProps3.xml><?xml version="1.0" encoding="utf-8"?>
<ds:datastoreItem xmlns:ds="http://schemas.openxmlformats.org/officeDocument/2006/customXml" ds:itemID="{83489A5D-7D4F-45E9-B9CE-A5881C1ADCA1}">
  <ds:schemaRefs>
    <ds:schemaRef ds:uri="http://schemas.microsoft.com/edu/athena"/>
  </ds:schemaRefs>
</ds:datastoreItem>
</file>

<file path=customXml/itemProps4.xml><?xml version="1.0" encoding="utf-8"?>
<ds:datastoreItem xmlns:ds="http://schemas.openxmlformats.org/officeDocument/2006/customXml" ds:itemID="{8EB78B8A-8892-4EDF-8FBF-57B4F544245A}">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TM04033925[[fn=Droplet]]</Template>
  <TotalTime>30668</TotalTime>
  <Words>1218</Words>
  <Application>Microsoft Office PowerPoint</Application>
  <PresentationFormat>On-screen Show (4:3)</PresentationFormat>
  <Paragraphs>226</Paragraphs>
  <Slides>15</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宋体</vt:lpstr>
      <vt:lpstr>Arial</vt:lpstr>
      <vt:lpstr>Calibri</vt:lpstr>
      <vt:lpstr>Cambria</vt:lpstr>
      <vt:lpstr>Teen</vt:lpstr>
      <vt:lpstr>Times New Roman</vt:lpstr>
      <vt:lpstr>Tw Cen MT</vt:lpstr>
      <vt:lpstr>Droplet</vt:lpstr>
      <vt:lpstr>RaPyDLI: Rapid Prototyping HPC Environment for Deep Learning  NSF 1439007 </vt:lpstr>
      <vt:lpstr>   Introduction</vt:lpstr>
      <vt:lpstr>Deep Learning Network</vt:lpstr>
      <vt:lpstr>Deep Learning</vt:lpstr>
      <vt:lpstr>ILSVRC Imagenet Large Scale Visual Recognition Challenge Winning Results</vt:lpstr>
      <vt:lpstr>“Baidu Minwa supercomputer AI trumps Google, Microsoft and humans at image recognition”</vt:lpstr>
      <vt:lpstr>Caveat From Baidu</vt:lpstr>
      <vt:lpstr>RaPyDLI CompuTational Model</vt:lpstr>
      <vt:lpstr>The RaPyDLI Computational Model</vt:lpstr>
      <vt:lpstr>Python Frontend: Rapid Prototyping</vt:lpstr>
      <vt:lpstr>Interoperability/ portability with very good performancE</vt:lpstr>
      <vt:lpstr>Preliminary Results on NVIDIA Maxwell</vt:lpstr>
      <vt:lpstr>BEAST: Benchtuning Environment for Automated Software Tuning</vt:lpstr>
      <vt:lpstr>I/O Interfaces</vt:lpstr>
      <vt:lpstr>Comparison of Data Loading TIMES</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679</cp:revision>
  <dcterms:created xsi:type="dcterms:W3CDTF">2014-02-25T01:32:12Z</dcterms:created>
  <dcterms:modified xsi:type="dcterms:W3CDTF">2015-06-18T19:30:54Z</dcterms:modified>
</cp:coreProperties>
</file>