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5"/>
  </p:sldMasterIdLst>
  <p:notesMasterIdLst>
    <p:notesMasterId r:id="rId42"/>
  </p:notesMasterIdLst>
  <p:sldIdLst>
    <p:sldId id="629" r:id="rId6"/>
    <p:sldId id="785" r:id="rId7"/>
    <p:sldId id="798" r:id="rId8"/>
    <p:sldId id="800" r:id="rId9"/>
    <p:sldId id="802" r:id="rId10"/>
    <p:sldId id="728" r:id="rId11"/>
    <p:sldId id="799" r:id="rId12"/>
    <p:sldId id="782" r:id="rId13"/>
    <p:sldId id="783" r:id="rId14"/>
    <p:sldId id="784" r:id="rId15"/>
    <p:sldId id="817" r:id="rId16"/>
    <p:sldId id="815" r:id="rId17"/>
    <p:sldId id="816" r:id="rId18"/>
    <p:sldId id="298" r:id="rId19"/>
    <p:sldId id="809" r:id="rId20"/>
    <p:sldId id="808" r:id="rId21"/>
    <p:sldId id="796" r:id="rId22"/>
    <p:sldId id="797" r:id="rId23"/>
    <p:sldId id="787" r:id="rId24"/>
    <p:sldId id="786" r:id="rId25"/>
    <p:sldId id="814" r:id="rId26"/>
    <p:sldId id="810" r:id="rId27"/>
    <p:sldId id="813" r:id="rId28"/>
    <p:sldId id="788" r:id="rId29"/>
    <p:sldId id="789" r:id="rId30"/>
    <p:sldId id="790" r:id="rId31"/>
    <p:sldId id="792" r:id="rId32"/>
    <p:sldId id="791" r:id="rId33"/>
    <p:sldId id="793" r:id="rId34"/>
    <p:sldId id="794" r:id="rId35"/>
    <p:sldId id="795" r:id="rId36"/>
    <p:sldId id="807" r:id="rId37"/>
    <p:sldId id="803" r:id="rId38"/>
    <p:sldId id="804" r:id="rId39"/>
    <p:sldId id="805" r:id="rId40"/>
    <p:sldId id="806" r:id="rId41"/>
  </p:sldIdLst>
  <p:sldSz cx="9144000" cy="6858000" type="screen4x3"/>
  <p:notesSz cx="6858000" cy="9144000"/>
  <p:custDataLst>
    <p:tags r:id="rId4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46"/>
    <a:srgbClr val="BDE2A2"/>
    <a:srgbClr val="B4DE94"/>
    <a:srgbClr val="8FF24C"/>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78" autoAdjust="0"/>
    <p:restoredTop sz="96086" autoAdjust="0"/>
  </p:normalViewPr>
  <p:slideViewPr>
    <p:cSldViewPr snapToGrid="0" snapToObjects="1">
      <p:cViewPr varScale="1">
        <p:scale>
          <a:sx n="94" d="100"/>
          <a:sy n="94" d="100"/>
        </p:scale>
        <p:origin x="1440"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4898"/>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42619933669301"/>
          <c:y val="4.0648443051153026E-2"/>
          <c:w val="0.73856674201962746"/>
          <c:h val="0.77721598027924932"/>
        </c:manualLayout>
      </c:layout>
      <c:scatterChart>
        <c:scatterStyle val="lineMarker"/>
        <c:varyColors val="0"/>
        <c:ser>
          <c:idx val="0"/>
          <c:order val="0"/>
          <c:tx>
            <c:strRef>
              <c:f>Sheet1!$B$1</c:f>
              <c:strCache>
                <c:ptCount val="1"/>
                <c:pt idx="0">
                  <c:v>LMDB</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Sheet1!$A$2:$A$5</c:f>
              <c:numCache>
                <c:formatCode>General</c:formatCode>
                <c:ptCount val="4"/>
                <c:pt idx="0">
                  <c:v>8</c:v>
                </c:pt>
                <c:pt idx="1">
                  <c:v>16</c:v>
                </c:pt>
                <c:pt idx="2">
                  <c:v>32</c:v>
                </c:pt>
                <c:pt idx="3">
                  <c:v>64</c:v>
                </c:pt>
              </c:numCache>
            </c:numRef>
          </c:xVal>
          <c:yVal>
            <c:numRef>
              <c:f>Sheet1!$B$2:$B$5</c:f>
              <c:numCache>
                <c:formatCode>General</c:formatCode>
                <c:ptCount val="4"/>
                <c:pt idx="0">
                  <c:v>1.05</c:v>
                </c:pt>
                <c:pt idx="1">
                  <c:v>1.61</c:v>
                </c:pt>
                <c:pt idx="2">
                  <c:v>2.31</c:v>
                </c:pt>
                <c:pt idx="3">
                  <c:v>5.23</c:v>
                </c:pt>
              </c:numCache>
            </c:numRef>
          </c:yVal>
          <c:smooth val="0"/>
        </c:ser>
        <c:ser>
          <c:idx val="1"/>
          <c:order val="1"/>
          <c:tx>
            <c:strRef>
              <c:f>Sheet1!$C$1</c:f>
              <c:strCache>
                <c:ptCount val="1"/>
                <c:pt idx="0">
                  <c:v>LevelDB</c:v>
                </c:pt>
              </c:strCache>
            </c:strRef>
          </c:tx>
          <c:spPr>
            <a:ln w="25400" cap="rnd">
              <a:noFill/>
              <a:round/>
            </a:ln>
            <a:effectLst/>
          </c:spPr>
          <c:marker>
            <c:symbol val="circle"/>
            <c:size val="5"/>
            <c:spPr>
              <a:solidFill>
                <a:schemeClr val="accent2"/>
              </a:solidFill>
              <a:ln w="9525">
                <a:solidFill>
                  <a:schemeClr val="accent2"/>
                </a:solidFill>
              </a:ln>
              <a:effectLst/>
            </c:spPr>
          </c:marker>
          <c:xVal>
            <c:numRef>
              <c:f>Sheet1!$A$2:$A$5</c:f>
              <c:numCache>
                <c:formatCode>General</c:formatCode>
                <c:ptCount val="4"/>
                <c:pt idx="0">
                  <c:v>8</c:v>
                </c:pt>
                <c:pt idx="1">
                  <c:v>16</c:v>
                </c:pt>
                <c:pt idx="2">
                  <c:v>32</c:v>
                </c:pt>
                <c:pt idx="3">
                  <c:v>64</c:v>
                </c:pt>
              </c:numCache>
            </c:numRef>
          </c:xVal>
          <c:yVal>
            <c:numRef>
              <c:f>Sheet1!$C$2:$C$5</c:f>
              <c:numCache>
                <c:formatCode>General</c:formatCode>
                <c:ptCount val="4"/>
                <c:pt idx="0">
                  <c:v>1.03</c:v>
                </c:pt>
                <c:pt idx="1">
                  <c:v>1.68</c:v>
                </c:pt>
                <c:pt idx="2">
                  <c:v>3.13</c:v>
                </c:pt>
                <c:pt idx="3">
                  <c:v>5.76</c:v>
                </c:pt>
              </c:numCache>
            </c:numRef>
          </c:yVal>
          <c:smooth val="0"/>
        </c:ser>
        <c:ser>
          <c:idx val="2"/>
          <c:order val="2"/>
          <c:tx>
            <c:strRef>
              <c:f>Sheet1!$D$1</c:f>
              <c:strCache>
                <c:ptCount val="1"/>
                <c:pt idx="0">
                  <c:v>Image file</c:v>
                </c:pt>
              </c:strCache>
            </c:strRef>
          </c:tx>
          <c:spPr>
            <a:ln w="25400" cap="rnd">
              <a:noFill/>
              <a:round/>
            </a:ln>
            <a:effectLst/>
          </c:spPr>
          <c:marker>
            <c:symbol val="circle"/>
            <c:size val="5"/>
            <c:spPr>
              <a:solidFill>
                <a:srgbClr val="00B050"/>
              </a:solidFill>
              <a:ln w="9525">
                <a:solidFill>
                  <a:schemeClr val="accent3"/>
                </a:solidFill>
              </a:ln>
              <a:effectLst/>
            </c:spPr>
          </c:marker>
          <c:xVal>
            <c:numRef>
              <c:f>Sheet1!$A$2:$A$5</c:f>
              <c:numCache>
                <c:formatCode>General</c:formatCode>
                <c:ptCount val="4"/>
                <c:pt idx="0">
                  <c:v>8</c:v>
                </c:pt>
                <c:pt idx="1">
                  <c:v>16</c:v>
                </c:pt>
                <c:pt idx="2">
                  <c:v>32</c:v>
                </c:pt>
                <c:pt idx="3">
                  <c:v>64</c:v>
                </c:pt>
              </c:numCache>
            </c:numRef>
          </c:xVal>
          <c:yVal>
            <c:numRef>
              <c:f>Sheet1!$D$2:$D$5</c:f>
              <c:numCache>
                <c:formatCode>General</c:formatCode>
                <c:ptCount val="4"/>
                <c:pt idx="0">
                  <c:v>8.1</c:v>
                </c:pt>
                <c:pt idx="1">
                  <c:v>15.6</c:v>
                </c:pt>
                <c:pt idx="2">
                  <c:v>31.4</c:v>
                </c:pt>
                <c:pt idx="3">
                  <c:v>62.4</c:v>
                </c:pt>
              </c:numCache>
            </c:numRef>
          </c:yVal>
          <c:smooth val="0"/>
        </c:ser>
        <c:dLbls>
          <c:showLegendKey val="0"/>
          <c:showVal val="0"/>
          <c:showCatName val="0"/>
          <c:showSerName val="0"/>
          <c:showPercent val="0"/>
          <c:showBubbleSize val="0"/>
        </c:dLbls>
        <c:axId val="633774248"/>
        <c:axId val="633782480"/>
      </c:scatterChart>
      <c:valAx>
        <c:axId val="6337742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b="1">
                    <a:solidFill>
                      <a:schemeClr val="tx1"/>
                    </a:solidFill>
                  </a:rPr>
                  <a:t>Batch size</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3782480"/>
        <c:crosses val="autoZero"/>
        <c:crossBetween val="midCat"/>
      </c:valAx>
      <c:valAx>
        <c:axId val="633782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b="1">
                    <a:solidFill>
                      <a:schemeClr val="tx1"/>
                    </a:solidFill>
                  </a:rPr>
                  <a:t>Loading time(sec)</a:t>
                </a:r>
              </a:p>
            </c:rich>
          </c:tx>
          <c:layout>
            <c:manualLayout>
              <c:xMode val="edge"/>
              <c:yMode val="edge"/>
              <c:x val="2.2258309565723701E-2"/>
              <c:y val="0.20155110035946378"/>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33774248"/>
        <c:crosses val="autoZero"/>
        <c:crossBetween val="midCat"/>
      </c:valAx>
      <c:spPr>
        <a:noFill/>
        <a:ln>
          <a:noFill/>
        </a:ln>
        <a:effectLst/>
      </c:spPr>
    </c:plotArea>
    <c:legend>
      <c:legendPos val="r"/>
      <c:layout>
        <c:manualLayout>
          <c:xMode val="edge"/>
          <c:yMode val="edge"/>
          <c:x val="0.6813013278019624"/>
          <c:y val="0.27343046672094218"/>
          <c:w val="0.22333820057588122"/>
          <c:h val="0.28684998134885326"/>
        </c:manualLayout>
      </c:layout>
      <c:overlay val="0"/>
      <c:spPr>
        <a:solidFill>
          <a:schemeClr val="bg1"/>
        </a:solid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17CC8C-573E-A142-8452-08ECE097007C}" type="doc">
      <dgm:prSet loTypeId="urn:microsoft.com/office/officeart/2005/8/layout/radial4" loCatId="" qsTypeId="urn:microsoft.com/office/officeart/2005/8/quickstyle/3D6" qsCatId="3D" csTypeId="urn:microsoft.com/office/officeart/2005/8/colors/colorful1" csCatId="colorful" phldr="1"/>
      <dgm:spPr/>
      <dgm:t>
        <a:bodyPr/>
        <a:lstStyle/>
        <a:p>
          <a:endParaRPr lang="en-US"/>
        </a:p>
      </dgm:t>
    </dgm:pt>
    <dgm:pt modelId="{C07B08DB-94C9-2E4A-8683-8CE28D72EB81}">
      <dgm:prSet phldrT="[Text]"/>
      <dgm:spPr/>
      <dgm:t>
        <a:bodyPr/>
        <a:lstStyle/>
        <a:p>
          <a:r>
            <a:rPr lang="en-US" dirty="0" err="1" smtClean="0">
              <a:solidFill>
                <a:schemeClr val="tx1"/>
              </a:solidFill>
            </a:rPr>
            <a:t>Rapydli</a:t>
          </a:r>
          <a:endParaRPr lang="en-US" dirty="0" smtClean="0">
            <a:solidFill>
              <a:schemeClr val="tx1"/>
            </a:solidFill>
          </a:endParaRPr>
        </a:p>
        <a:p>
          <a:r>
            <a:rPr lang="en-US" dirty="0" smtClean="0">
              <a:solidFill>
                <a:schemeClr val="tx1"/>
              </a:solidFill>
            </a:rPr>
            <a:t>On Ramp</a:t>
          </a:r>
        </a:p>
      </dgm:t>
    </dgm:pt>
    <dgm:pt modelId="{A28CE4EE-861A-2A4A-BC4C-B9627BF5090E}" type="parTrans" cxnId="{4A9577B4-BF18-6B41-A73F-E0460006880A}">
      <dgm:prSet/>
      <dgm:spPr/>
      <dgm:t>
        <a:bodyPr/>
        <a:lstStyle/>
        <a:p>
          <a:endParaRPr lang="en-US"/>
        </a:p>
      </dgm:t>
    </dgm:pt>
    <dgm:pt modelId="{710B9853-09EB-024E-A1A8-A69EF45EB40C}" type="sibTrans" cxnId="{4A9577B4-BF18-6B41-A73F-E0460006880A}">
      <dgm:prSet/>
      <dgm:spPr/>
      <dgm:t>
        <a:bodyPr/>
        <a:lstStyle/>
        <a:p>
          <a:endParaRPr lang="en-US"/>
        </a:p>
      </dgm:t>
    </dgm:pt>
    <dgm:pt modelId="{4694E148-49F4-5346-A79C-E961D9F30368}">
      <dgm:prSet phldrT="[Text]"/>
      <dgm:spPr/>
      <dgm:t>
        <a:bodyPr/>
        <a:lstStyle/>
        <a:p>
          <a:r>
            <a:rPr lang="en-US" dirty="0" smtClean="0">
              <a:solidFill>
                <a:schemeClr val="tx1"/>
              </a:solidFill>
            </a:rPr>
            <a:t>API</a:t>
          </a:r>
          <a:endParaRPr lang="en-US" dirty="0">
            <a:solidFill>
              <a:schemeClr val="tx1"/>
            </a:solidFill>
          </a:endParaRPr>
        </a:p>
      </dgm:t>
    </dgm:pt>
    <dgm:pt modelId="{21409C14-8C51-984A-B063-F60E278A8C81}" type="parTrans" cxnId="{389F568B-67BE-C14F-BD84-5BE2802957C3}">
      <dgm:prSet/>
      <dgm:spPr/>
      <dgm:t>
        <a:bodyPr/>
        <a:lstStyle/>
        <a:p>
          <a:endParaRPr lang="en-US">
            <a:solidFill>
              <a:schemeClr val="tx1"/>
            </a:solidFill>
          </a:endParaRPr>
        </a:p>
      </dgm:t>
    </dgm:pt>
    <dgm:pt modelId="{9ED7796D-2C2B-7543-8A59-989227902DA5}" type="sibTrans" cxnId="{389F568B-67BE-C14F-BD84-5BE2802957C3}">
      <dgm:prSet/>
      <dgm:spPr/>
      <dgm:t>
        <a:bodyPr/>
        <a:lstStyle/>
        <a:p>
          <a:endParaRPr lang="en-US"/>
        </a:p>
      </dgm:t>
    </dgm:pt>
    <dgm:pt modelId="{54D180CD-B6DC-8541-9A55-480120FDBDCF}">
      <dgm:prSet phldrT="[Text]"/>
      <dgm:spPr/>
      <dgm:t>
        <a:bodyPr/>
        <a:lstStyle/>
        <a:p>
          <a:r>
            <a:rPr lang="en-US" dirty="0" smtClean="0">
              <a:solidFill>
                <a:schemeClr val="tx1"/>
              </a:solidFill>
            </a:rPr>
            <a:t>REST</a:t>
          </a:r>
          <a:endParaRPr lang="en-US" dirty="0">
            <a:solidFill>
              <a:schemeClr val="tx1"/>
            </a:solidFill>
          </a:endParaRPr>
        </a:p>
      </dgm:t>
    </dgm:pt>
    <dgm:pt modelId="{71D3FE7C-B37E-1B42-8587-541E3AB209C6}" type="parTrans" cxnId="{AB17F389-2726-4C49-AEE4-0E0B11A94DEE}">
      <dgm:prSet/>
      <dgm:spPr/>
      <dgm:t>
        <a:bodyPr/>
        <a:lstStyle/>
        <a:p>
          <a:endParaRPr lang="en-US">
            <a:solidFill>
              <a:schemeClr val="tx1"/>
            </a:solidFill>
          </a:endParaRPr>
        </a:p>
      </dgm:t>
    </dgm:pt>
    <dgm:pt modelId="{D86C1EA2-322F-4F40-8BD1-7183481A34C1}" type="sibTrans" cxnId="{AB17F389-2726-4C49-AEE4-0E0B11A94DEE}">
      <dgm:prSet/>
      <dgm:spPr/>
      <dgm:t>
        <a:bodyPr/>
        <a:lstStyle/>
        <a:p>
          <a:endParaRPr lang="en-US"/>
        </a:p>
      </dgm:t>
    </dgm:pt>
    <dgm:pt modelId="{1B355FEC-B8D8-6C42-9304-1B40AB8E0C45}">
      <dgm:prSet phldrT="[Text]"/>
      <dgm:spPr/>
      <dgm:t>
        <a:bodyPr/>
        <a:lstStyle/>
        <a:p>
          <a:r>
            <a:rPr lang="en-US" dirty="0" smtClean="0">
              <a:solidFill>
                <a:schemeClr val="tx1"/>
              </a:solidFill>
            </a:rPr>
            <a:t>Shell</a:t>
          </a:r>
        </a:p>
      </dgm:t>
    </dgm:pt>
    <dgm:pt modelId="{804F4FCB-571F-8B4E-8FC5-F73BA3F206FF}" type="parTrans" cxnId="{1CD2345B-6DBD-284D-8C4D-B4523A7E8441}">
      <dgm:prSet/>
      <dgm:spPr/>
      <dgm:t>
        <a:bodyPr/>
        <a:lstStyle/>
        <a:p>
          <a:endParaRPr lang="en-US">
            <a:solidFill>
              <a:schemeClr val="tx1"/>
            </a:solidFill>
          </a:endParaRPr>
        </a:p>
      </dgm:t>
    </dgm:pt>
    <dgm:pt modelId="{7730B128-4BCE-5242-886A-93A85907F0E9}" type="sibTrans" cxnId="{1CD2345B-6DBD-284D-8C4D-B4523A7E8441}">
      <dgm:prSet/>
      <dgm:spPr/>
      <dgm:t>
        <a:bodyPr/>
        <a:lstStyle/>
        <a:p>
          <a:endParaRPr lang="en-US"/>
        </a:p>
      </dgm:t>
    </dgm:pt>
    <dgm:pt modelId="{0A2F6A58-439C-7142-97DE-2F0C9CBB50D3}">
      <dgm:prSet phldrT="[Text]"/>
      <dgm:spPr/>
      <dgm:t>
        <a:bodyPr/>
        <a:lstStyle/>
        <a:p>
          <a:r>
            <a:rPr lang="en-US" dirty="0" smtClean="0">
              <a:solidFill>
                <a:schemeClr val="tx1"/>
              </a:solidFill>
            </a:rPr>
            <a:t>Web Service</a:t>
          </a:r>
        </a:p>
      </dgm:t>
    </dgm:pt>
    <dgm:pt modelId="{8480C0C6-9511-FB45-B346-5FF4ED528E12}" type="parTrans" cxnId="{7A0C5938-BE59-E04C-8A25-F025D8C2838C}">
      <dgm:prSet/>
      <dgm:spPr/>
      <dgm:t>
        <a:bodyPr/>
        <a:lstStyle/>
        <a:p>
          <a:endParaRPr lang="en-US">
            <a:solidFill>
              <a:schemeClr val="tx1"/>
            </a:solidFill>
          </a:endParaRPr>
        </a:p>
      </dgm:t>
    </dgm:pt>
    <dgm:pt modelId="{A104A8F4-11B4-C645-9905-7768A62BAA23}" type="sibTrans" cxnId="{7A0C5938-BE59-E04C-8A25-F025D8C2838C}">
      <dgm:prSet/>
      <dgm:spPr/>
      <dgm:t>
        <a:bodyPr/>
        <a:lstStyle/>
        <a:p>
          <a:endParaRPr lang="en-US"/>
        </a:p>
      </dgm:t>
    </dgm:pt>
    <dgm:pt modelId="{487B5B67-7F98-314A-9DBB-ADA7C22BD7B6}">
      <dgm:prSet phldrT="[Text]"/>
      <dgm:spPr/>
      <dgm:t>
        <a:bodyPr/>
        <a:lstStyle/>
        <a:p>
          <a:r>
            <a:rPr lang="en-US" dirty="0" smtClean="0">
              <a:solidFill>
                <a:schemeClr val="tx1"/>
              </a:solidFill>
            </a:rPr>
            <a:t>3</a:t>
          </a:r>
          <a:r>
            <a:rPr lang="en-US" baseline="30000" dirty="0" smtClean="0">
              <a:solidFill>
                <a:schemeClr val="tx1"/>
              </a:solidFill>
            </a:rPr>
            <a:t>rd</a:t>
          </a:r>
          <a:r>
            <a:rPr lang="en-US" dirty="0" smtClean="0">
              <a:solidFill>
                <a:schemeClr val="tx1"/>
              </a:solidFill>
            </a:rPr>
            <a:t> Party</a:t>
          </a:r>
        </a:p>
      </dgm:t>
    </dgm:pt>
    <dgm:pt modelId="{0D3D1FC3-D5FB-0345-91C7-EACA42E68AE1}" type="parTrans" cxnId="{35C5923C-F137-5745-BBF8-0E988B844D61}">
      <dgm:prSet/>
      <dgm:spPr/>
      <dgm:t>
        <a:bodyPr/>
        <a:lstStyle/>
        <a:p>
          <a:endParaRPr lang="en-US">
            <a:solidFill>
              <a:schemeClr val="tx1"/>
            </a:solidFill>
          </a:endParaRPr>
        </a:p>
      </dgm:t>
    </dgm:pt>
    <dgm:pt modelId="{F1F2B2C8-686F-CC4F-986E-A327B23EFFFC}" type="sibTrans" cxnId="{35C5923C-F137-5745-BBF8-0E988B844D61}">
      <dgm:prSet/>
      <dgm:spPr/>
      <dgm:t>
        <a:bodyPr/>
        <a:lstStyle/>
        <a:p>
          <a:endParaRPr lang="en-US"/>
        </a:p>
      </dgm:t>
    </dgm:pt>
    <dgm:pt modelId="{9010FE60-0428-3C44-B383-9A8C3C57CD34}">
      <dgm:prSet phldrT="[Text]"/>
      <dgm:spPr/>
      <dgm:t>
        <a:bodyPr/>
        <a:lstStyle/>
        <a:p>
          <a:r>
            <a:rPr lang="en-US" dirty="0" smtClean="0">
              <a:solidFill>
                <a:schemeClr val="tx1"/>
              </a:solidFill>
            </a:rPr>
            <a:t>Deploy</a:t>
          </a:r>
          <a:endParaRPr lang="en-US" dirty="0">
            <a:solidFill>
              <a:schemeClr val="tx1"/>
            </a:solidFill>
          </a:endParaRPr>
        </a:p>
      </dgm:t>
    </dgm:pt>
    <dgm:pt modelId="{0F49519D-4295-BD4E-BA9F-4056D718E9F5}" type="parTrans" cxnId="{EE361482-049D-C344-B440-CBF33C16BE55}">
      <dgm:prSet/>
      <dgm:spPr/>
      <dgm:t>
        <a:bodyPr/>
        <a:lstStyle/>
        <a:p>
          <a:endParaRPr lang="en-US"/>
        </a:p>
      </dgm:t>
    </dgm:pt>
    <dgm:pt modelId="{5FDB4173-6500-244F-8606-6C0D0EA4348D}" type="sibTrans" cxnId="{EE361482-049D-C344-B440-CBF33C16BE55}">
      <dgm:prSet/>
      <dgm:spPr/>
      <dgm:t>
        <a:bodyPr/>
        <a:lstStyle/>
        <a:p>
          <a:endParaRPr lang="en-US"/>
        </a:p>
      </dgm:t>
    </dgm:pt>
    <dgm:pt modelId="{932B0792-2B2E-144F-9494-44D28BAD264B}">
      <dgm:prSet phldrT="[Text]"/>
      <dgm:spPr/>
      <dgm:t>
        <a:bodyPr/>
        <a:lstStyle/>
        <a:p>
          <a:r>
            <a:rPr lang="en-US" dirty="0" smtClean="0">
              <a:solidFill>
                <a:schemeClr val="tx1"/>
              </a:solidFill>
            </a:rPr>
            <a:t>Monitor</a:t>
          </a:r>
        </a:p>
      </dgm:t>
    </dgm:pt>
    <dgm:pt modelId="{3EB66F46-C722-7F43-B79B-F592B4A1115D}" type="parTrans" cxnId="{18A828EF-9EB2-F64F-937C-284FFF0305FB}">
      <dgm:prSet/>
      <dgm:spPr/>
      <dgm:t>
        <a:bodyPr/>
        <a:lstStyle/>
        <a:p>
          <a:endParaRPr lang="en-US"/>
        </a:p>
      </dgm:t>
    </dgm:pt>
    <dgm:pt modelId="{9B4D44D4-12B2-8249-8E9C-3A705DF3AFE3}" type="sibTrans" cxnId="{18A828EF-9EB2-F64F-937C-284FFF0305FB}">
      <dgm:prSet/>
      <dgm:spPr/>
      <dgm:t>
        <a:bodyPr/>
        <a:lstStyle/>
        <a:p>
          <a:endParaRPr lang="en-US"/>
        </a:p>
      </dgm:t>
    </dgm:pt>
    <dgm:pt modelId="{FBC8E588-22A4-1A4D-B794-A967D66926C3}" type="pres">
      <dgm:prSet presAssocID="{9517CC8C-573E-A142-8452-08ECE097007C}" presName="cycle" presStyleCnt="0">
        <dgm:presLayoutVars>
          <dgm:chMax val="1"/>
          <dgm:dir/>
          <dgm:animLvl val="ctr"/>
          <dgm:resizeHandles val="exact"/>
        </dgm:presLayoutVars>
      </dgm:prSet>
      <dgm:spPr/>
      <dgm:t>
        <a:bodyPr/>
        <a:lstStyle/>
        <a:p>
          <a:endParaRPr lang="en-US"/>
        </a:p>
      </dgm:t>
    </dgm:pt>
    <dgm:pt modelId="{2B3FB76B-2991-9243-9B12-F02B0E2F882C}" type="pres">
      <dgm:prSet presAssocID="{C07B08DB-94C9-2E4A-8683-8CE28D72EB81}" presName="centerShape" presStyleLbl="node0" presStyleIdx="0" presStyleCnt="1"/>
      <dgm:spPr/>
      <dgm:t>
        <a:bodyPr/>
        <a:lstStyle/>
        <a:p>
          <a:endParaRPr lang="en-US"/>
        </a:p>
      </dgm:t>
    </dgm:pt>
    <dgm:pt modelId="{F2329A39-D2DD-3A48-8ED8-F83C064E04BE}" type="pres">
      <dgm:prSet presAssocID="{0F49519D-4295-BD4E-BA9F-4056D718E9F5}" presName="parTrans" presStyleLbl="bgSibTrans2D1" presStyleIdx="0" presStyleCnt="7"/>
      <dgm:spPr/>
      <dgm:t>
        <a:bodyPr/>
        <a:lstStyle/>
        <a:p>
          <a:endParaRPr lang="en-US"/>
        </a:p>
      </dgm:t>
    </dgm:pt>
    <dgm:pt modelId="{52A05938-07E5-9B48-B025-C601B264A917}" type="pres">
      <dgm:prSet presAssocID="{9010FE60-0428-3C44-B383-9A8C3C57CD34}" presName="node" presStyleLbl="node1" presStyleIdx="0" presStyleCnt="7">
        <dgm:presLayoutVars>
          <dgm:bulletEnabled val="1"/>
        </dgm:presLayoutVars>
      </dgm:prSet>
      <dgm:spPr/>
      <dgm:t>
        <a:bodyPr/>
        <a:lstStyle/>
        <a:p>
          <a:endParaRPr lang="en-US"/>
        </a:p>
      </dgm:t>
    </dgm:pt>
    <dgm:pt modelId="{75AF1775-4F12-774A-A901-02C934F5B130}" type="pres">
      <dgm:prSet presAssocID="{21409C14-8C51-984A-B063-F60E278A8C81}" presName="parTrans" presStyleLbl="bgSibTrans2D1" presStyleIdx="1" presStyleCnt="7"/>
      <dgm:spPr/>
      <dgm:t>
        <a:bodyPr/>
        <a:lstStyle/>
        <a:p>
          <a:endParaRPr lang="en-US"/>
        </a:p>
      </dgm:t>
    </dgm:pt>
    <dgm:pt modelId="{EDB46BC5-7D05-B74F-9853-4AAA499CFE2C}" type="pres">
      <dgm:prSet presAssocID="{4694E148-49F4-5346-A79C-E961D9F30368}" presName="node" presStyleLbl="node1" presStyleIdx="1" presStyleCnt="7" custRadScaleRad="100165" custRadScaleInc="633">
        <dgm:presLayoutVars>
          <dgm:bulletEnabled val="1"/>
        </dgm:presLayoutVars>
      </dgm:prSet>
      <dgm:spPr/>
      <dgm:t>
        <a:bodyPr/>
        <a:lstStyle/>
        <a:p>
          <a:endParaRPr lang="en-US"/>
        </a:p>
      </dgm:t>
    </dgm:pt>
    <dgm:pt modelId="{2FA58E89-D8B5-2A4A-B403-772C87B0C34D}" type="pres">
      <dgm:prSet presAssocID="{71D3FE7C-B37E-1B42-8587-541E3AB209C6}" presName="parTrans" presStyleLbl="bgSibTrans2D1" presStyleIdx="2" presStyleCnt="7"/>
      <dgm:spPr/>
      <dgm:t>
        <a:bodyPr/>
        <a:lstStyle/>
        <a:p>
          <a:endParaRPr lang="en-US"/>
        </a:p>
      </dgm:t>
    </dgm:pt>
    <dgm:pt modelId="{1CC5D232-9DB4-D244-B264-A34400073CBB}" type="pres">
      <dgm:prSet presAssocID="{54D180CD-B6DC-8541-9A55-480120FDBDCF}" presName="node" presStyleLbl="node1" presStyleIdx="2" presStyleCnt="7">
        <dgm:presLayoutVars>
          <dgm:bulletEnabled val="1"/>
        </dgm:presLayoutVars>
      </dgm:prSet>
      <dgm:spPr/>
      <dgm:t>
        <a:bodyPr/>
        <a:lstStyle/>
        <a:p>
          <a:endParaRPr lang="en-US"/>
        </a:p>
      </dgm:t>
    </dgm:pt>
    <dgm:pt modelId="{B82F05AC-FC57-4549-A282-1DFF9143CBA8}" type="pres">
      <dgm:prSet presAssocID="{804F4FCB-571F-8B4E-8FC5-F73BA3F206FF}" presName="parTrans" presStyleLbl="bgSibTrans2D1" presStyleIdx="3" presStyleCnt="7"/>
      <dgm:spPr/>
      <dgm:t>
        <a:bodyPr/>
        <a:lstStyle/>
        <a:p>
          <a:endParaRPr lang="en-US"/>
        </a:p>
      </dgm:t>
    </dgm:pt>
    <dgm:pt modelId="{10002EC4-B589-D74A-AB0A-27B8B9A609BA}" type="pres">
      <dgm:prSet presAssocID="{1B355FEC-B8D8-6C42-9304-1B40AB8E0C45}" presName="node" presStyleLbl="node1" presStyleIdx="3" presStyleCnt="7">
        <dgm:presLayoutVars>
          <dgm:bulletEnabled val="1"/>
        </dgm:presLayoutVars>
      </dgm:prSet>
      <dgm:spPr/>
      <dgm:t>
        <a:bodyPr/>
        <a:lstStyle/>
        <a:p>
          <a:endParaRPr lang="en-US"/>
        </a:p>
      </dgm:t>
    </dgm:pt>
    <dgm:pt modelId="{3357B15E-5DD8-EF4C-BE85-3BB6D16BAD5C}" type="pres">
      <dgm:prSet presAssocID="{8480C0C6-9511-FB45-B346-5FF4ED528E12}" presName="parTrans" presStyleLbl="bgSibTrans2D1" presStyleIdx="4" presStyleCnt="7"/>
      <dgm:spPr/>
      <dgm:t>
        <a:bodyPr/>
        <a:lstStyle/>
        <a:p>
          <a:endParaRPr lang="en-US"/>
        </a:p>
      </dgm:t>
    </dgm:pt>
    <dgm:pt modelId="{2A3FA2CF-B38E-9541-8619-E1003408D3A7}" type="pres">
      <dgm:prSet presAssocID="{0A2F6A58-439C-7142-97DE-2F0C9CBB50D3}" presName="node" presStyleLbl="node1" presStyleIdx="4" presStyleCnt="7">
        <dgm:presLayoutVars>
          <dgm:bulletEnabled val="1"/>
        </dgm:presLayoutVars>
      </dgm:prSet>
      <dgm:spPr/>
      <dgm:t>
        <a:bodyPr/>
        <a:lstStyle/>
        <a:p>
          <a:endParaRPr lang="en-US"/>
        </a:p>
      </dgm:t>
    </dgm:pt>
    <dgm:pt modelId="{A89047F1-F2A6-414C-8E2D-744AFF9E12BA}" type="pres">
      <dgm:prSet presAssocID="{3EB66F46-C722-7F43-B79B-F592B4A1115D}" presName="parTrans" presStyleLbl="bgSibTrans2D1" presStyleIdx="5" presStyleCnt="7"/>
      <dgm:spPr/>
      <dgm:t>
        <a:bodyPr/>
        <a:lstStyle/>
        <a:p>
          <a:endParaRPr lang="en-US"/>
        </a:p>
      </dgm:t>
    </dgm:pt>
    <dgm:pt modelId="{247A0167-324F-E34A-9E7D-98B06B0F72E7}" type="pres">
      <dgm:prSet presAssocID="{932B0792-2B2E-144F-9494-44D28BAD264B}" presName="node" presStyleLbl="node1" presStyleIdx="5" presStyleCnt="7">
        <dgm:presLayoutVars>
          <dgm:bulletEnabled val="1"/>
        </dgm:presLayoutVars>
      </dgm:prSet>
      <dgm:spPr/>
      <dgm:t>
        <a:bodyPr/>
        <a:lstStyle/>
        <a:p>
          <a:endParaRPr lang="en-US"/>
        </a:p>
      </dgm:t>
    </dgm:pt>
    <dgm:pt modelId="{D780686C-D84F-0945-A135-B1121F644358}" type="pres">
      <dgm:prSet presAssocID="{0D3D1FC3-D5FB-0345-91C7-EACA42E68AE1}" presName="parTrans" presStyleLbl="bgSibTrans2D1" presStyleIdx="6" presStyleCnt="7"/>
      <dgm:spPr/>
      <dgm:t>
        <a:bodyPr/>
        <a:lstStyle/>
        <a:p>
          <a:endParaRPr lang="en-US"/>
        </a:p>
      </dgm:t>
    </dgm:pt>
    <dgm:pt modelId="{8A024288-9F30-A44C-812B-10B51E699053}" type="pres">
      <dgm:prSet presAssocID="{487B5B67-7F98-314A-9DBB-ADA7C22BD7B6}" presName="node" presStyleLbl="node1" presStyleIdx="6" presStyleCnt="7">
        <dgm:presLayoutVars>
          <dgm:bulletEnabled val="1"/>
        </dgm:presLayoutVars>
      </dgm:prSet>
      <dgm:spPr/>
      <dgm:t>
        <a:bodyPr/>
        <a:lstStyle/>
        <a:p>
          <a:endParaRPr lang="en-US"/>
        </a:p>
      </dgm:t>
    </dgm:pt>
  </dgm:ptLst>
  <dgm:cxnLst>
    <dgm:cxn modelId="{1CD2345B-6DBD-284D-8C4D-B4523A7E8441}" srcId="{C07B08DB-94C9-2E4A-8683-8CE28D72EB81}" destId="{1B355FEC-B8D8-6C42-9304-1B40AB8E0C45}" srcOrd="3" destOrd="0" parTransId="{804F4FCB-571F-8B4E-8FC5-F73BA3F206FF}" sibTransId="{7730B128-4BCE-5242-886A-93A85907F0E9}"/>
    <dgm:cxn modelId="{35C5923C-F137-5745-BBF8-0E988B844D61}" srcId="{C07B08DB-94C9-2E4A-8683-8CE28D72EB81}" destId="{487B5B67-7F98-314A-9DBB-ADA7C22BD7B6}" srcOrd="6" destOrd="0" parTransId="{0D3D1FC3-D5FB-0345-91C7-EACA42E68AE1}" sibTransId="{F1F2B2C8-686F-CC4F-986E-A327B23EFFFC}"/>
    <dgm:cxn modelId="{C3D4D3ED-0E27-4EB1-9EA8-F23A1E5BC3DD}" type="presOf" srcId="{54D180CD-B6DC-8541-9A55-480120FDBDCF}" destId="{1CC5D232-9DB4-D244-B264-A34400073CBB}" srcOrd="0" destOrd="0" presId="urn:microsoft.com/office/officeart/2005/8/layout/radial4"/>
    <dgm:cxn modelId="{0612F52A-78EE-4B0C-887B-939097CF0A90}" type="presOf" srcId="{0F49519D-4295-BD4E-BA9F-4056D718E9F5}" destId="{F2329A39-D2DD-3A48-8ED8-F83C064E04BE}" srcOrd="0" destOrd="0" presId="urn:microsoft.com/office/officeart/2005/8/layout/radial4"/>
    <dgm:cxn modelId="{8CE04646-B947-471D-8469-57A9F321EACD}" type="presOf" srcId="{4694E148-49F4-5346-A79C-E961D9F30368}" destId="{EDB46BC5-7D05-B74F-9853-4AAA499CFE2C}" srcOrd="0" destOrd="0" presId="urn:microsoft.com/office/officeart/2005/8/layout/radial4"/>
    <dgm:cxn modelId="{7E0518E3-D0E9-4ECC-B016-80C58DB8F5E8}" type="presOf" srcId="{487B5B67-7F98-314A-9DBB-ADA7C22BD7B6}" destId="{8A024288-9F30-A44C-812B-10B51E699053}" srcOrd="0" destOrd="0" presId="urn:microsoft.com/office/officeart/2005/8/layout/radial4"/>
    <dgm:cxn modelId="{AB17F389-2726-4C49-AEE4-0E0B11A94DEE}" srcId="{C07B08DB-94C9-2E4A-8683-8CE28D72EB81}" destId="{54D180CD-B6DC-8541-9A55-480120FDBDCF}" srcOrd="2" destOrd="0" parTransId="{71D3FE7C-B37E-1B42-8587-541E3AB209C6}" sibTransId="{D86C1EA2-322F-4F40-8BD1-7183481A34C1}"/>
    <dgm:cxn modelId="{2C4A8E67-DEEE-4DBF-872A-559F364BB415}" type="presOf" srcId="{21409C14-8C51-984A-B063-F60E278A8C81}" destId="{75AF1775-4F12-774A-A901-02C934F5B130}" srcOrd="0" destOrd="0" presId="urn:microsoft.com/office/officeart/2005/8/layout/radial4"/>
    <dgm:cxn modelId="{AED85347-2347-4941-AB73-EB1F83FA1953}" type="presOf" srcId="{71D3FE7C-B37E-1B42-8587-541E3AB209C6}" destId="{2FA58E89-D8B5-2A4A-B403-772C87B0C34D}" srcOrd="0" destOrd="0" presId="urn:microsoft.com/office/officeart/2005/8/layout/radial4"/>
    <dgm:cxn modelId="{E978FAE6-3F4B-403C-927B-1E04B876E13A}" type="presOf" srcId="{8480C0C6-9511-FB45-B346-5FF4ED528E12}" destId="{3357B15E-5DD8-EF4C-BE85-3BB6D16BAD5C}" srcOrd="0" destOrd="0" presId="urn:microsoft.com/office/officeart/2005/8/layout/radial4"/>
    <dgm:cxn modelId="{D107EFD3-B337-4038-B6B9-A786698BACB6}" type="presOf" srcId="{0D3D1FC3-D5FB-0345-91C7-EACA42E68AE1}" destId="{D780686C-D84F-0945-A135-B1121F644358}" srcOrd="0" destOrd="0" presId="urn:microsoft.com/office/officeart/2005/8/layout/radial4"/>
    <dgm:cxn modelId="{7A0C5938-BE59-E04C-8A25-F025D8C2838C}" srcId="{C07B08DB-94C9-2E4A-8683-8CE28D72EB81}" destId="{0A2F6A58-439C-7142-97DE-2F0C9CBB50D3}" srcOrd="4" destOrd="0" parTransId="{8480C0C6-9511-FB45-B346-5FF4ED528E12}" sibTransId="{A104A8F4-11B4-C645-9905-7768A62BAA23}"/>
    <dgm:cxn modelId="{389F568B-67BE-C14F-BD84-5BE2802957C3}" srcId="{C07B08DB-94C9-2E4A-8683-8CE28D72EB81}" destId="{4694E148-49F4-5346-A79C-E961D9F30368}" srcOrd="1" destOrd="0" parTransId="{21409C14-8C51-984A-B063-F60E278A8C81}" sibTransId="{9ED7796D-2C2B-7543-8A59-989227902DA5}"/>
    <dgm:cxn modelId="{340F906F-9068-47F5-9687-B65193AE32AA}" type="presOf" srcId="{804F4FCB-571F-8B4E-8FC5-F73BA3F206FF}" destId="{B82F05AC-FC57-4549-A282-1DFF9143CBA8}" srcOrd="0" destOrd="0" presId="urn:microsoft.com/office/officeart/2005/8/layout/radial4"/>
    <dgm:cxn modelId="{F0BBDDDF-67E4-467C-BC5A-3F9964FBD6D2}" type="presOf" srcId="{1B355FEC-B8D8-6C42-9304-1B40AB8E0C45}" destId="{10002EC4-B589-D74A-AB0A-27B8B9A609BA}" srcOrd="0" destOrd="0" presId="urn:microsoft.com/office/officeart/2005/8/layout/radial4"/>
    <dgm:cxn modelId="{4A9577B4-BF18-6B41-A73F-E0460006880A}" srcId="{9517CC8C-573E-A142-8452-08ECE097007C}" destId="{C07B08DB-94C9-2E4A-8683-8CE28D72EB81}" srcOrd="0" destOrd="0" parTransId="{A28CE4EE-861A-2A4A-BC4C-B9627BF5090E}" sibTransId="{710B9853-09EB-024E-A1A8-A69EF45EB40C}"/>
    <dgm:cxn modelId="{0CB8D521-3CC9-4C82-8645-99E61E7D4B0C}" type="presOf" srcId="{0A2F6A58-439C-7142-97DE-2F0C9CBB50D3}" destId="{2A3FA2CF-B38E-9541-8619-E1003408D3A7}" srcOrd="0" destOrd="0" presId="urn:microsoft.com/office/officeart/2005/8/layout/radial4"/>
    <dgm:cxn modelId="{DAE1280B-D62F-4005-845C-483341DF4195}" type="presOf" srcId="{3EB66F46-C722-7F43-B79B-F592B4A1115D}" destId="{A89047F1-F2A6-414C-8E2D-744AFF9E12BA}" srcOrd="0" destOrd="0" presId="urn:microsoft.com/office/officeart/2005/8/layout/radial4"/>
    <dgm:cxn modelId="{EE361482-049D-C344-B440-CBF33C16BE55}" srcId="{C07B08DB-94C9-2E4A-8683-8CE28D72EB81}" destId="{9010FE60-0428-3C44-B383-9A8C3C57CD34}" srcOrd="0" destOrd="0" parTransId="{0F49519D-4295-BD4E-BA9F-4056D718E9F5}" sibTransId="{5FDB4173-6500-244F-8606-6C0D0EA4348D}"/>
    <dgm:cxn modelId="{18A828EF-9EB2-F64F-937C-284FFF0305FB}" srcId="{C07B08DB-94C9-2E4A-8683-8CE28D72EB81}" destId="{932B0792-2B2E-144F-9494-44D28BAD264B}" srcOrd="5" destOrd="0" parTransId="{3EB66F46-C722-7F43-B79B-F592B4A1115D}" sibTransId="{9B4D44D4-12B2-8249-8E9C-3A705DF3AFE3}"/>
    <dgm:cxn modelId="{A002BA31-D36D-4613-AC84-B0BAABC4FE18}" type="presOf" srcId="{932B0792-2B2E-144F-9494-44D28BAD264B}" destId="{247A0167-324F-E34A-9E7D-98B06B0F72E7}" srcOrd="0" destOrd="0" presId="urn:microsoft.com/office/officeart/2005/8/layout/radial4"/>
    <dgm:cxn modelId="{67345966-AAD2-4ACB-939F-B25FF80D2F7D}" type="presOf" srcId="{9517CC8C-573E-A142-8452-08ECE097007C}" destId="{FBC8E588-22A4-1A4D-B794-A967D66926C3}" srcOrd="0" destOrd="0" presId="urn:microsoft.com/office/officeart/2005/8/layout/radial4"/>
    <dgm:cxn modelId="{FE6D9BB7-5B55-49ED-BC19-268DF242D3D0}" type="presOf" srcId="{C07B08DB-94C9-2E4A-8683-8CE28D72EB81}" destId="{2B3FB76B-2991-9243-9B12-F02B0E2F882C}" srcOrd="0" destOrd="0" presId="urn:microsoft.com/office/officeart/2005/8/layout/radial4"/>
    <dgm:cxn modelId="{81DE54B6-0F0C-4120-A6CC-120E0801634E}" type="presOf" srcId="{9010FE60-0428-3C44-B383-9A8C3C57CD34}" destId="{52A05938-07E5-9B48-B025-C601B264A917}" srcOrd="0" destOrd="0" presId="urn:microsoft.com/office/officeart/2005/8/layout/radial4"/>
    <dgm:cxn modelId="{FA14828D-2390-4D0A-84AC-643D05B6D794}" type="presParOf" srcId="{FBC8E588-22A4-1A4D-B794-A967D66926C3}" destId="{2B3FB76B-2991-9243-9B12-F02B0E2F882C}" srcOrd="0" destOrd="0" presId="urn:microsoft.com/office/officeart/2005/8/layout/radial4"/>
    <dgm:cxn modelId="{17F15489-1303-4057-A979-A90412DC85C9}" type="presParOf" srcId="{FBC8E588-22A4-1A4D-B794-A967D66926C3}" destId="{F2329A39-D2DD-3A48-8ED8-F83C064E04BE}" srcOrd="1" destOrd="0" presId="urn:microsoft.com/office/officeart/2005/8/layout/radial4"/>
    <dgm:cxn modelId="{2D0577C8-0AC4-4F15-BB1A-F5D022A89C6B}" type="presParOf" srcId="{FBC8E588-22A4-1A4D-B794-A967D66926C3}" destId="{52A05938-07E5-9B48-B025-C601B264A917}" srcOrd="2" destOrd="0" presId="urn:microsoft.com/office/officeart/2005/8/layout/radial4"/>
    <dgm:cxn modelId="{A16FFE18-6384-4ECA-917D-4351EBEE05FF}" type="presParOf" srcId="{FBC8E588-22A4-1A4D-B794-A967D66926C3}" destId="{75AF1775-4F12-774A-A901-02C934F5B130}" srcOrd="3" destOrd="0" presId="urn:microsoft.com/office/officeart/2005/8/layout/radial4"/>
    <dgm:cxn modelId="{3B68DD83-6052-4827-974F-EF6EF59178D7}" type="presParOf" srcId="{FBC8E588-22A4-1A4D-B794-A967D66926C3}" destId="{EDB46BC5-7D05-B74F-9853-4AAA499CFE2C}" srcOrd="4" destOrd="0" presId="urn:microsoft.com/office/officeart/2005/8/layout/radial4"/>
    <dgm:cxn modelId="{763F017D-29B1-40B0-B3F2-B051A66D2CE5}" type="presParOf" srcId="{FBC8E588-22A4-1A4D-B794-A967D66926C3}" destId="{2FA58E89-D8B5-2A4A-B403-772C87B0C34D}" srcOrd="5" destOrd="0" presId="urn:microsoft.com/office/officeart/2005/8/layout/radial4"/>
    <dgm:cxn modelId="{7C0260A3-80C4-4B84-8F45-68AD025101B6}" type="presParOf" srcId="{FBC8E588-22A4-1A4D-B794-A967D66926C3}" destId="{1CC5D232-9DB4-D244-B264-A34400073CBB}" srcOrd="6" destOrd="0" presId="urn:microsoft.com/office/officeart/2005/8/layout/radial4"/>
    <dgm:cxn modelId="{237D4C03-D923-4565-9C5C-BF1702123B9C}" type="presParOf" srcId="{FBC8E588-22A4-1A4D-B794-A967D66926C3}" destId="{B82F05AC-FC57-4549-A282-1DFF9143CBA8}" srcOrd="7" destOrd="0" presId="urn:microsoft.com/office/officeart/2005/8/layout/radial4"/>
    <dgm:cxn modelId="{A9CBD268-ABBF-447C-94CD-DB8AD19BFB6D}" type="presParOf" srcId="{FBC8E588-22A4-1A4D-B794-A967D66926C3}" destId="{10002EC4-B589-D74A-AB0A-27B8B9A609BA}" srcOrd="8" destOrd="0" presId="urn:microsoft.com/office/officeart/2005/8/layout/radial4"/>
    <dgm:cxn modelId="{A967E1FD-955C-4CAE-AAE7-031C39CE4ACE}" type="presParOf" srcId="{FBC8E588-22A4-1A4D-B794-A967D66926C3}" destId="{3357B15E-5DD8-EF4C-BE85-3BB6D16BAD5C}" srcOrd="9" destOrd="0" presId="urn:microsoft.com/office/officeart/2005/8/layout/radial4"/>
    <dgm:cxn modelId="{B36F00EF-6CA1-487F-A8B5-56808B0203EE}" type="presParOf" srcId="{FBC8E588-22A4-1A4D-B794-A967D66926C3}" destId="{2A3FA2CF-B38E-9541-8619-E1003408D3A7}" srcOrd="10" destOrd="0" presId="urn:microsoft.com/office/officeart/2005/8/layout/radial4"/>
    <dgm:cxn modelId="{779A3659-89B6-44B5-AD2D-8577A69C6AC1}" type="presParOf" srcId="{FBC8E588-22A4-1A4D-B794-A967D66926C3}" destId="{A89047F1-F2A6-414C-8E2D-744AFF9E12BA}" srcOrd="11" destOrd="0" presId="urn:microsoft.com/office/officeart/2005/8/layout/radial4"/>
    <dgm:cxn modelId="{BDEB25B4-8808-417C-9297-8F7659CF8DFD}" type="presParOf" srcId="{FBC8E588-22A4-1A4D-B794-A967D66926C3}" destId="{247A0167-324F-E34A-9E7D-98B06B0F72E7}" srcOrd="12" destOrd="0" presId="urn:microsoft.com/office/officeart/2005/8/layout/radial4"/>
    <dgm:cxn modelId="{61B66389-9BCB-4C7B-AFF5-51668BDF6242}" type="presParOf" srcId="{FBC8E588-22A4-1A4D-B794-A967D66926C3}" destId="{D780686C-D84F-0945-A135-B1121F644358}" srcOrd="13" destOrd="0" presId="urn:microsoft.com/office/officeart/2005/8/layout/radial4"/>
    <dgm:cxn modelId="{16FDC43C-177F-42DF-BCC8-36179C20EA0D}" type="presParOf" srcId="{FBC8E588-22A4-1A4D-B794-A967D66926C3}" destId="{8A024288-9F30-A44C-812B-10B51E699053}"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6/9/2015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17176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 name="Shape 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17850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232379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409157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3522B6-A93F-214B-AB21-8CB4DEA24C4A}" type="slidenum">
              <a:rPr lang="en-US" smtClean="0"/>
              <a:t>29</a:t>
            </a:fld>
            <a:endParaRPr lang="en-US"/>
          </a:p>
        </p:txBody>
      </p:sp>
    </p:spTree>
    <p:extLst>
      <p:ext uri="{BB962C8B-B14F-4D97-AF65-F5344CB8AC3E}">
        <p14:creationId xmlns:p14="http://schemas.microsoft.com/office/powerpoint/2010/main" val="4139289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2C43FC-2ED4-6D47-8970-8BADB49D69FF}" type="slidenum">
              <a:rPr lang="en-US" smtClean="0"/>
              <a:t>31</a:t>
            </a:fld>
            <a:endParaRPr lang="en-US"/>
          </a:p>
        </p:txBody>
      </p:sp>
    </p:spTree>
    <p:extLst>
      <p:ext uri="{BB962C8B-B14F-4D97-AF65-F5344CB8AC3E}">
        <p14:creationId xmlns:p14="http://schemas.microsoft.com/office/powerpoint/2010/main" val="2606593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61973" y="6397626"/>
            <a:ext cx="2057400" cy="365125"/>
          </a:xfrm>
        </p:spPr>
        <p:txBody>
          <a:bodyPr/>
          <a:lstStyle/>
          <a:p>
            <a:fld id="{77E7EC8B-659F-4CD3-B8CA-41293F8D4563}" type="datetime1">
              <a:rPr lang="en-US" smtClean="0"/>
              <a:t>6/9/2015</a:t>
            </a:fld>
            <a:endParaRPr lang="en-US" dirty="0"/>
          </a:p>
        </p:txBody>
      </p:sp>
      <p:sp>
        <p:nvSpPr>
          <p:cNvPr id="6" name="Slide Number Placeholder 5"/>
          <p:cNvSpPr>
            <a:spLocks noGrp="1"/>
          </p:cNvSpPr>
          <p:nvPr>
            <p:ph type="sldNum" sz="quarter" idx="12"/>
          </p:nvPr>
        </p:nvSpPr>
        <p:spPr>
          <a:xfrm>
            <a:off x="8388429" y="6397626"/>
            <a:ext cx="573161" cy="365125"/>
          </a:xfr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899301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 name="Date Placeholder 3"/>
          <p:cNvSpPr>
            <a:spLocks noGrp="1"/>
          </p:cNvSpPr>
          <p:nvPr>
            <p:ph type="dt" sz="half" idx="10"/>
          </p:nvPr>
        </p:nvSpPr>
        <p:spPr>
          <a:xfrm>
            <a:off x="6261973" y="6397626"/>
            <a:ext cx="2057400" cy="365125"/>
          </a:xfrm>
        </p:spPr>
        <p:txBody>
          <a:bodyPr/>
          <a:lstStyle/>
          <a:p>
            <a:fld id="{FBA6DF6C-199F-4D3F-AB0D-2F088ABC3058}" type="datetime1">
              <a:rPr lang="en-US" smtClean="0"/>
              <a:t>6/9/2015</a:t>
            </a:fld>
            <a:endParaRPr lang="en-US" dirty="0"/>
          </a:p>
        </p:txBody>
      </p:sp>
      <p:sp>
        <p:nvSpPr>
          <p:cNvPr id="11" name="Slide Number Placeholder 5"/>
          <p:cNvSpPr>
            <a:spLocks noGrp="1"/>
          </p:cNvSpPr>
          <p:nvPr>
            <p:ph type="sldNum" sz="quarter" idx="12"/>
          </p:nvPr>
        </p:nvSpPr>
        <p:spPr>
          <a:xfrm>
            <a:off x="8388429" y="6397626"/>
            <a:ext cx="573161" cy="365125"/>
          </a:xfr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195825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3"/>
          <p:cNvSpPr>
            <a:spLocks noGrp="1"/>
          </p:cNvSpPr>
          <p:nvPr>
            <p:ph type="dt" sz="half" idx="10"/>
          </p:nvPr>
        </p:nvSpPr>
        <p:spPr>
          <a:xfrm>
            <a:off x="6261973" y="6397626"/>
            <a:ext cx="2057400" cy="365125"/>
          </a:xfrm>
        </p:spPr>
        <p:txBody>
          <a:bodyPr/>
          <a:lstStyle/>
          <a:p>
            <a:fld id="{82DD855C-2326-4700-B62A-7203B439A3C7}" type="datetime1">
              <a:rPr lang="en-US" smtClean="0"/>
              <a:t>6/9/2015</a:t>
            </a:fld>
            <a:endParaRPr lang="en-US" dirty="0"/>
          </a:p>
        </p:txBody>
      </p:sp>
      <p:sp>
        <p:nvSpPr>
          <p:cNvPr id="10" name="Slide Number Placeholder 5"/>
          <p:cNvSpPr>
            <a:spLocks noGrp="1"/>
          </p:cNvSpPr>
          <p:nvPr>
            <p:ph type="sldNum" sz="quarter" idx="12"/>
          </p:nvPr>
        </p:nvSpPr>
        <p:spPr>
          <a:xfrm>
            <a:off x="8388429" y="6397626"/>
            <a:ext cx="573161" cy="365125"/>
          </a:xfr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5055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5" name="Date Placeholder 3"/>
          <p:cNvSpPr>
            <a:spLocks noGrp="1"/>
          </p:cNvSpPr>
          <p:nvPr>
            <p:ph type="dt" sz="half" idx="10"/>
          </p:nvPr>
        </p:nvSpPr>
        <p:spPr>
          <a:xfrm>
            <a:off x="6261973" y="6397626"/>
            <a:ext cx="2057400" cy="365125"/>
          </a:xfrm>
        </p:spPr>
        <p:txBody>
          <a:bodyPr/>
          <a:lstStyle/>
          <a:p>
            <a:fld id="{DF7D76E2-3C58-4A0D-AE2A-257EE82FA934}" type="datetime1">
              <a:rPr lang="en-US" smtClean="0"/>
              <a:t>6/9/2015</a:t>
            </a:fld>
            <a:endParaRPr lang="en-US" dirty="0"/>
          </a:p>
        </p:txBody>
      </p:sp>
      <p:sp>
        <p:nvSpPr>
          <p:cNvPr id="16" name="Slide Number Placeholder 5"/>
          <p:cNvSpPr>
            <a:spLocks noGrp="1"/>
          </p:cNvSpPr>
          <p:nvPr>
            <p:ph type="sldNum" sz="quarter" idx="12"/>
          </p:nvPr>
        </p:nvSpPr>
        <p:spPr>
          <a:xfrm>
            <a:off x="8388429" y="6397626"/>
            <a:ext cx="573161" cy="365125"/>
          </a:xfr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725782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3"/>
          <p:cNvSpPr>
            <a:spLocks noGrp="1"/>
          </p:cNvSpPr>
          <p:nvPr>
            <p:ph type="dt" sz="half" idx="10"/>
          </p:nvPr>
        </p:nvSpPr>
        <p:spPr>
          <a:xfrm>
            <a:off x="6261973" y="6397626"/>
            <a:ext cx="2057400" cy="365125"/>
          </a:xfrm>
        </p:spPr>
        <p:txBody>
          <a:bodyPr/>
          <a:lstStyle/>
          <a:p>
            <a:fld id="{D53FAFC2-A1E8-4FE0-9D34-A1582584DFBE}" type="datetime1">
              <a:rPr lang="en-US" smtClean="0"/>
              <a:t>6/9/2015</a:t>
            </a:fld>
            <a:endParaRPr lang="en-US" dirty="0"/>
          </a:p>
        </p:txBody>
      </p:sp>
      <p:sp>
        <p:nvSpPr>
          <p:cNvPr id="10" name="Slide Number Placeholder 5"/>
          <p:cNvSpPr>
            <a:spLocks noGrp="1"/>
          </p:cNvSpPr>
          <p:nvPr>
            <p:ph type="sldNum" sz="quarter" idx="12"/>
          </p:nvPr>
        </p:nvSpPr>
        <p:spPr>
          <a:xfrm>
            <a:off x="8388429" y="6397626"/>
            <a:ext cx="573161" cy="365125"/>
          </a:xfr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509795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Date Placeholder 3"/>
          <p:cNvSpPr>
            <a:spLocks noGrp="1"/>
          </p:cNvSpPr>
          <p:nvPr>
            <p:ph type="dt" sz="half" idx="10"/>
          </p:nvPr>
        </p:nvSpPr>
        <p:spPr>
          <a:xfrm>
            <a:off x="6261973" y="6397626"/>
            <a:ext cx="2057400" cy="365125"/>
          </a:xfrm>
        </p:spPr>
        <p:txBody>
          <a:bodyPr/>
          <a:lstStyle/>
          <a:p>
            <a:fld id="{5774AB6F-4AFC-4A1B-AFD2-225F0AEA9B02}" type="datetime1">
              <a:rPr lang="en-US" smtClean="0"/>
              <a:t>6/9/2015</a:t>
            </a:fld>
            <a:endParaRPr lang="en-US" dirty="0"/>
          </a:p>
        </p:txBody>
      </p:sp>
      <p:sp>
        <p:nvSpPr>
          <p:cNvPr id="16" name="Slide Number Placeholder 5"/>
          <p:cNvSpPr>
            <a:spLocks noGrp="1"/>
          </p:cNvSpPr>
          <p:nvPr>
            <p:ph type="sldNum" sz="quarter" idx="12"/>
          </p:nvPr>
        </p:nvSpPr>
        <p:spPr>
          <a:xfrm>
            <a:off x="8388429" y="6397626"/>
            <a:ext cx="573161" cy="365125"/>
          </a:xfr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03318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3"/>
          <p:cNvSpPr>
            <a:spLocks noGrp="1"/>
          </p:cNvSpPr>
          <p:nvPr>
            <p:ph type="dt" sz="half" idx="10"/>
          </p:nvPr>
        </p:nvSpPr>
        <p:spPr>
          <a:xfrm>
            <a:off x="6261973" y="6397626"/>
            <a:ext cx="2057400" cy="365125"/>
          </a:xfrm>
        </p:spPr>
        <p:txBody>
          <a:bodyPr/>
          <a:lstStyle/>
          <a:p>
            <a:fld id="{2EB6643D-D32F-4FC0-BA36-38277A6A8B69}" type="datetime1">
              <a:rPr lang="en-US" smtClean="0"/>
              <a:t>6/9/2015</a:t>
            </a:fld>
            <a:endParaRPr lang="en-US" dirty="0"/>
          </a:p>
        </p:txBody>
      </p:sp>
      <p:sp>
        <p:nvSpPr>
          <p:cNvPr id="18" name="Slide Number Placeholder 5"/>
          <p:cNvSpPr>
            <a:spLocks noGrp="1"/>
          </p:cNvSpPr>
          <p:nvPr>
            <p:ph type="sldNum" sz="quarter" idx="12"/>
          </p:nvPr>
        </p:nvSpPr>
        <p:spPr>
          <a:xfrm>
            <a:off x="8388429" y="6397626"/>
            <a:ext cx="573161" cy="365125"/>
          </a:xfr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33152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a:xfrm>
            <a:off x="6261973" y="6397626"/>
            <a:ext cx="2057400" cy="365125"/>
          </a:xfrm>
        </p:spPr>
        <p:txBody>
          <a:bodyPr/>
          <a:lstStyle/>
          <a:p>
            <a:fld id="{1EE8314B-DDBA-4D76-A358-9F5E46BFF9CD}" type="datetime1">
              <a:rPr lang="en-US" smtClean="0"/>
              <a:t>6/9/2015</a:t>
            </a:fld>
            <a:endParaRPr lang="en-US" dirty="0"/>
          </a:p>
        </p:txBody>
      </p:sp>
      <p:sp>
        <p:nvSpPr>
          <p:cNvPr id="10" name="Slide Number Placeholder 5"/>
          <p:cNvSpPr>
            <a:spLocks noGrp="1"/>
          </p:cNvSpPr>
          <p:nvPr>
            <p:ph type="sldNum" sz="quarter" idx="12"/>
          </p:nvPr>
        </p:nvSpPr>
        <p:spPr>
          <a:xfrm>
            <a:off x="8388429" y="6397626"/>
            <a:ext cx="573161" cy="365125"/>
          </a:xfr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37890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10"/>
          </p:nvPr>
        </p:nvSpPr>
        <p:spPr>
          <a:xfrm>
            <a:off x="6261973" y="6397626"/>
            <a:ext cx="2057400" cy="365125"/>
          </a:xfrm>
        </p:spPr>
        <p:txBody>
          <a:bodyPr/>
          <a:lstStyle/>
          <a:p>
            <a:fld id="{4BBDB313-A51D-405A-B2C4-89EAB12188DD}" type="datetime1">
              <a:rPr lang="en-US" smtClean="0"/>
              <a:t>6/9/2015</a:t>
            </a:fld>
            <a:endParaRPr lang="en-US" dirty="0"/>
          </a:p>
        </p:txBody>
      </p:sp>
      <p:sp>
        <p:nvSpPr>
          <p:cNvPr id="11" name="Slide Number Placeholder 5"/>
          <p:cNvSpPr>
            <a:spLocks noGrp="1"/>
          </p:cNvSpPr>
          <p:nvPr>
            <p:ph type="sldNum" sz="quarter" idx="12"/>
          </p:nvPr>
        </p:nvSpPr>
        <p:spPr>
          <a:xfrm>
            <a:off x="8388429" y="6397626"/>
            <a:ext cx="573161" cy="365125"/>
          </a:xfr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4281143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57250"/>
          </a:xfrm>
        </p:spPr>
        <p:txBody>
          <a:bodyPr/>
          <a:lstStyle>
            <a:lvl1pPr>
              <a:defRPr b="1"/>
            </a:lvl1pPr>
          </a:lstStyle>
          <a:p>
            <a:r>
              <a:rPr lang="en-US" dirty="0" smtClean="0"/>
              <a:t>Click to edit Master title style</a:t>
            </a:r>
            <a:endParaRPr lang="en-US" dirty="0"/>
          </a:p>
        </p:txBody>
      </p:sp>
      <p:sp>
        <p:nvSpPr>
          <p:cNvPr id="12" name="Content Placeholder 2"/>
          <p:cNvSpPr>
            <a:spLocks noGrp="1"/>
          </p:cNvSpPr>
          <p:nvPr>
            <p:ph sz="quarter" idx="13" hasCustomPrompt="1"/>
          </p:nvPr>
        </p:nvSpPr>
        <p:spPr>
          <a:xfrm>
            <a:off x="0" y="857251"/>
            <a:ext cx="9144000" cy="6000749"/>
          </a:xfrm>
        </p:spPr>
        <p:txBody>
          <a:bodyPr/>
          <a:lstStyle>
            <a:lvl1pPr>
              <a:defRPr cap="none"/>
            </a:lvl1pPr>
            <a:lvl2pPr>
              <a:defRPr cap="none"/>
            </a:lvl2pPr>
            <a:lvl3pPr>
              <a:defRPr cap="none"/>
            </a:lvl3pPr>
            <a:lvl4pPr>
              <a:defRPr cap="none"/>
            </a:lvl4pPr>
            <a:lvl5pPr>
              <a:defRPr cap="none"/>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10"/>
          </p:nvPr>
        </p:nvSpPr>
        <p:spPr>
          <a:xfrm>
            <a:off x="6261973" y="6397626"/>
            <a:ext cx="2057400" cy="365125"/>
          </a:xfrm>
        </p:spPr>
        <p:txBody>
          <a:bodyPr/>
          <a:lstStyle/>
          <a:p>
            <a:fld id="{05C45549-4903-458D-88A3-070230A03016}" type="datetime1">
              <a:rPr lang="en-US" smtClean="0"/>
              <a:t>6/9/2015</a:t>
            </a:fld>
            <a:endParaRPr lang="en-US" dirty="0"/>
          </a:p>
        </p:txBody>
      </p:sp>
      <p:sp>
        <p:nvSpPr>
          <p:cNvPr id="9" name="Slide Number Placeholder 5"/>
          <p:cNvSpPr>
            <a:spLocks noGrp="1"/>
          </p:cNvSpPr>
          <p:nvPr>
            <p:ph type="sldNum" sz="quarter" idx="12"/>
          </p:nvPr>
        </p:nvSpPr>
        <p:spPr>
          <a:xfrm>
            <a:off x="8388429" y="6397626"/>
            <a:ext cx="573161" cy="365125"/>
          </a:xfr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826088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2E934D-8215-4CE2-96C6-9924C3F2415D}" type="datetime1">
              <a:rPr lang="en-US" smtClean="0"/>
              <a:t>6/9/2015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577561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p:cNvSpPr>
            <a:spLocks noGrp="1"/>
          </p:cNvSpPr>
          <p:nvPr>
            <p:ph type="dt" sz="half" idx="10"/>
          </p:nvPr>
        </p:nvSpPr>
        <p:spPr>
          <a:xfrm>
            <a:off x="6261973" y="6397626"/>
            <a:ext cx="2057400" cy="365125"/>
          </a:xfrm>
        </p:spPr>
        <p:txBody>
          <a:bodyPr/>
          <a:lstStyle/>
          <a:p>
            <a:fld id="{8AB99B2C-27CB-4928-84FB-46EF3EC90C17}" type="datetime1">
              <a:rPr lang="en-US" smtClean="0"/>
              <a:t>6/9/2015</a:t>
            </a:fld>
            <a:endParaRPr lang="en-US" dirty="0"/>
          </a:p>
        </p:txBody>
      </p:sp>
      <p:sp>
        <p:nvSpPr>
          <p:cNvPr id="11" name="Slide Number Placeholder 5"/>
          <p:cNvSpPr>
            <a:spLocks noGrp="1"/>
          </p:cNvSpPr>
          <p:nvPr>
            <p:ph type="sldNum" sz="quarter" idx="12"/>
          </p:nvPr>
        </p:nvSpPr>
        <p:spPr>
          <a:xfrm>
            <a:off x="8388429" y="6397626"/>
            <a:ext cx="573161" cy="365125"/>
          </a:xfr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071120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46035" y="12729"/>
            <a:ext cx="7773338" cy="1095982"/>
          </a:xfrm>
        </p:spPr>
        <p:txBody>
          <a:bodyPr/>
          <a:lstStyle>
            <a:lvl1pPr>
              <a:defRPr b="1"/>
            </a:lvl1pPr>
          </a:lstStyle>
          <a:p>
            <a:r>
              <a:rPr lang="en-US" smtClean="0"/>
              <a:t>Click to edit Master title style</a:t>
            </a:r>
            <a:endParaRPr lang="en-US" dirty="0"/>
          </a:p>
        </p:txBody>
      </p:sp>
      <p:sp>
        <p:nvSpPr>
          <p:cNvPr id="3" name="Text Placeholder 2"/>
          <p:cNvSpPr>
            <a:spLocks noGrp="1"/>
          </p:cNvSpPr>
          <p:nvPr>
            <p:ph type="body" idx="1"/>
          </p:nvPr>
        </p:nvSpPr>
        <p:spPr>
          <a:xfrm>
            <a:off x="546035" y="15709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hasCustomPrompt="1"/>
          </p:nvPr>
        </p:nvSpPr>
        <p:spPr>
          <a:xfrm>
            <a:off x="546035" y="2502373"/>
            <a:ext cx="3829520" cy="3989867"/>
          </a:xfrm>
        </p:spPr>
        <p:txBody>
          <a:bodyPr/>
          <a:lstStyle>
            <a:lvl1pPr>
              <a:defRPr cap="none"/>
            </a:lvl1pPr>
            <a:lvl2pPr>
              <a:defRPr cap="none"/>
            </a:lvl2pPr>
            <a:lvl3pPr>
              <a:defRPr cap="none"/>
            </a:lvl3pPr>
            <a:lvl4pPr>
              <a:defRPr cap="none"/>
            </a:lvl4pPr>
            <a:lvl5pPr>
              <a:defRPr cap="none"/>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12998" y="15709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hasCustomPrompt="1"/>
          </p:nvPr>
        </p:nvSpPr>
        <p:spPr>
          <a:xfrm>
            <a:off x="4712998" y="2502373"/>
            <a:ext cx="3829051" cy="3895253"/>
          </a:xfrm>
        </p:spPr>
        <p:txBody>
          <a:bodyPr/>
          <a:lstStyle>
            <a:lvl1pPr>
              <a:defRPr cap="none"/>
            </a:lvl1pPr>
            <a:lvl2pPr>
              <a:defRPr cap="none"/>
            </a:lvl2pPr>
            <a:lvl3pPr>
              <a:defRPr cap="none"/>
            </a:lvl3pPr>
            <a:lvl4pPr>
              <a:defRPr cap="none"/>
            </a:lvl4pPr>
            <a:lvl5pPr>
              <a:defRPr cap="none"/>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Date Placeholder 3"/>
          <p:cNvSpPr>
            <a:spLocks noGrp="1"/>
          </p:cNvSpPr>
          <p:nvPr>
            <p:ph type="dt" sz="half" idx="10"/>
          </p:nvPr>
        </p:nvSpPr>
        <p:spPr>
          <a:xfrm>
            <a:off x="6261973" y="6397626"/>
            <a:ext cx="2057400" cy="365125"/>
          </a:xfrm>
        </p:spPr>
        <p:txBody>
          <a:bodyPr/>
          <a:lstStyle/>
          <a:p>
            <a:fld id="{B0D0C5D0-9FD4-46E8-A5F8-4EA88242C7AF}" type="datetime1">
              <a:rPr lang="en-US" smtClean="0"/>
              <a:t>6/9/2015</a:t>
            </a:fld>
            <a:endParaRPr lang="en-US" dirty="0"/>
          </a:p>
        </p:txBody>
      </p:sp>
      <p:sp>
        <p:nvSpPr>
          <p:cNvPr id="16" name="Slide Number Placeholder 5"/>
          <p:cNvSpPr>
            <a:spLocks noGrp="1"/>
          </p:cNvSpPr>
          <p:nvPr>
            <p:ph type="sldNum" sz="quarter" idx="12"/>
          </p:nvPr>
        </p:nvSpPr>
        <p:spPr>
          <a:xfrm>
            <a:off x="8388429" y="6397626"/>
            <a:ext cx="573161" cy="365125"/>
          </a:xfr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9065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052560" cy="971550"/>
          </a:xfrm>
        </p:spPr>
        <p:txBody>
          <a:bodyPr/>
          <a:lstStyle>
            <a:lvl1pPr>
              <a:defRPr b="1"/>
            </a:lvl1pPr>
          </a:lstStyle>
          <a:p>
            <a:r>
              <a:rPr lang="en-US" smtClean="0"/>
              <a:t>Click to edit Master title style</a:t>
            </a:r>
            <a:endParaRPr lang="en-US" dirty="0"/>
          </a:p>
        </p:txBody>
      </p:sp>
      <p:sp>
        <p:nvSpPr>
          <p:cNvPr id="8" name="Date Placeholder 3"/>
          <p:cNvSpPr>
            <a:spLocks noGrp="1"/>
          </p:cNvSpPr>
          <p:nvPr>
            <p:ph type="dt" sz="half" idx="10"/>
          </p:nvPr>
        </p:nvSpPr>
        <p:spPr>
          <a:xfrm>
            <a:off x="6261973" y="6397626"/>
            <a:ext cx="2057400" cy="365125"/>
          </a:xfrm>
        </p:spPr>
        <p:txBody>
          <a:bodyPr/>
          <a:lstStyle/>
          <a:p>
            <a:fld id="{DA5A124A-57B4-4F60-A054-870C5F65E642}" type="datetime1">
              <a:rPr lang="en-US" smtClean="0"/>
              <a:t>6/9/2015</a:t>
            </a:fld>
            <a:endParaRPr lang="en-US" dirty="0"/>
          </a:p>
        </p:txBody>
      </p:sp>
      <p:sp>
        <p:nvSpPr>
          <p:cNvPr id="9" name="Slide Number Placeholder 5"/>
          <p:cNvSpPr>
            <a:spLocks noGrp="1"/>
          </p:cNvSpPr>
          <p:nvPr>
            <p:ph type="sldNum" sz="quarter" idx="12"/>
          </p:nvPr>
        </p:nvSpPr>
        <p:spPr>
          <a:xfrm>
            <a:off x="8388429" y="6397626"/>
            <a:ext cx="573161" cy="365125"/>
          </a:xfr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098969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6261973" y="6397626"/>
            <a:ext cx="2057400" cy="365125"/>
          </a:xfrm>
        </p:spPr>
        <p:txBody>
          <a:bodyPr/>
          <a:lstStyle/>
          <a:p>
            <a:fld id="{9A11E85B-F55E-4ECC-9515-028929642D8D}" type="datetime1">
              <a:rPr lang="en-US" smtClean="0"/>
              <a:t>6/9/2015</a:t>
            </a:fld>
            <a:endParaRPr lang="en-US" dirty="0"/>
          </a:p>
        </p:txBody>
      </p:sp>
      <p:sp>
        <p:nvSpPr>
          <p:cNvPr id="8" name="Slide Number Placeholder 5"/>
          <p:cNvSpPr>
            <a:spLocks noGrp="1"/>
          </p:cNvSpPr>
          <p:nvPr>
            <p:ph type="sldNum" sz="quarter" idx="12"/>
          </p:nvPr>
        </p:nvSpPr>
        <p:spPr>
          <a:xfrm>
            <a:off x="8388429" y="6397626"/>
            <a:ext cx="573161" cy="365125"/>
          </a:xfr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774883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1" name="Date Placeholder 3"/>
          <p:cNvSpPr>
            <a:spLocks noGrp="1"/>
          </p:cNvSpPr>
          <p:nvPr>
            <p:ph type="dt" sz="half" idx="10"/>
          </p:nvPr>
        </p:nvSpPr>
        <p:spPr>
          <a:xfrm>
            <a:off x="6261973" y="6397626"/>
            <a:ext cx="2057400" cy="365125"/>
          </a:xfrm>
        </p:spPr>
        <p:txBody>
          <a:bodyPr/>
          <a:lstStyle/>
          <a:p>
            <a:fld id="{70674E40-20D0-4705-8332-8AF89086DB9C}" type="datetime1">
              <a:rPr lang="en-US" smtClean="0"/>
              <a:t>6/9/2015</a:t>
            </a:fld>
            <a:endParaRPr lang="en-US" dirty="0"/>
          </a:p>
        </p:txBody>
      </p:sp>
      <p:sp>
        <p:nvSpPr>
          <p:cNvPr id="12" name="Slide Number Placeholder 5"/>
          <p:cNvSpPr>
            <a:spLocks noGrp="1"/>
          </p:cNvSpPr>
          <p:nvPr>
            <p:ph type="sldNum" sz="quarter" idx="12"/>
          </p:nvPr>
        </p:nvSpPr>
        <p:spPr>
          <a:xfrm>
            <a:off x="8388429" y="6397626"/>
            <a:ext cx="573161" cy="365125"/>
          </a:xfr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4025251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 name="Date Placeholder 3"/>
          <p:cNvSpPr>
            <a:spLocks noGrp="1"/>
          </p:cNvSpPr>
          <p:nvPr>
            <p:ph type="dt" sz="half" idx="10"/>
          </p:nvPr>
        </p:nvSpPr>
        <p:spPr>
          <a:xfrm>
            <a:off x="6261973" y="6397626"/>
            <a:ext cx="2057400" cy="365125"/>
          </a:xfrm>
        </p:spPr>
        <p:txBody>
          <a:bodyPr/>
          <a:lstStyle/>
          <a:p>
            <a:fld id="{F70BD2BB-F493-40A2-8573-68D1A24E54F0}" type="datetime1">
              <a:rPr lang="en-US" smtClean="0"/>
              <a:t>6/9/2015</a:t>
            </a:fld>
            <a:endParaRPr lang="en-US" dirty="0"/>
          </a:p>
        </p:txBody>
      </p:sp>
      <p:sp>
        <p:nvSpPr>
          <p:cNvPr id="11" name="Slide Number Placeholder 5"/>
          <p:cNvSpPr>
            <a:spLocks noGrp="1"/>
          </p:cNvSpPr>
          <p:nvPr>
            <p:ph type="sldNum" sz="quarter" idx="12"/>
          </p:nvPr>
        </p:nvSpPr>
        <p:spPr>
          <a:xfrm>
            <a:off x="8388429" y="6397626"/>
            <a:ext cx="573161" cy="365125"/>
          </a:xfr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4064294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94309" y="0"/>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CDE55E8B-1F8D-476F-8831-A228E1EE3973}" type="datetime1">
              <a:rPr lang="en-US" smtClean="0"/>
              <a:t>6/9/2015</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71444949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arxiv.org/abs/1501.02876"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demo.caffe.berkeleyvision.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8" y="244202"/>
            <a:ext cx="9144000" cy="1912651"/>
          </a:xfrm>
        </p:spPr>
        <p:txBody>
          <a:bodyPr>
            <a:noAutofit/>
          </a:bodyPr>
          <a:lstStyle/>
          <a:p>
            <a:r>
              <a:rPr lang="en-US" sz="4400" b="1" dirty="0"/>
              <a:t>RaPyDLI: </a:t>
            </a:r>
            <a:r>
              <a:rPr lang="en-US" sz="4400" b="1" dirty="0" smtClean="0"/>
              <a:t>Rapid </a:t>
            </a:r>
            <a:r>
              <a:rPr lang="en-US" sz="4400" b="1" dirty="0"/>
              <a:t>Prototyping HPC Environment for Deep Learning </a:t>
            </a:r>
            <a:r>
              <a:rPr lang="en-US" sz="4400" b="1" dirty="0" smtClean="0"/>
              <a:t/>
            </a:r>
            <a:br>
              <a:rPr lang="en-US" sz="4400" b="1" dirty="0" smtClean="0"/>
            </a:br>
            <a:r>
              <a:rPr lang="en-US" sz="4400" b="1" dirty="0" smtClean="0"/>
              <a:t>NSF </a:t>
            </a:r>
            <a:r>
              <a:rPr lang="en-US" sz="4400" b="1" dirty="0"/>
              <a:t>1439007 </a:t>
            </a:r>
          </a:p>
        </p:txBody>
      </p:sp>
      <p:sp>
        <p:nvSpPr>
          <p:cNvPr id="3" name="Subtitle 2"/>
          <p:cNvSpPr>
            <a:spLocks noGrp="1"/>
          </p:cNvSpPr>
          <p:nvPr>
            <p:ph type="subTitle" idx="1"/>
          </p:nvPr>
        </p:nvSpPr>
        <p:spPr>
          <a:xfrm>
            <a:off x="0" y="2294151"/>
            <a:ext cx="9144000" cy="1703803"/>
          </a:xfrm>
        </p:spPr>
        <p:txBody>
          <a:bodyPr>
            <a:noAutofit/>
          </a:bodyPr>
          <a:lstStyle/>
          <a:p>
            <a:r>
              <a:rPr lang="en-US" sz="2400" b="1" dirty="0" smtClean="0">
                <a:solidFill>
                  <a:schemeClr val="tx1">
                    <a:lumMod val="75000"/>
                    <a:lumOff val="25000"/>
                  </a:schemeClr>
                </a:solidFill>
              </a:rPr>
              <a:t>NSF XPS PI Meeting</a:t>
            </a:r>
          </a:p>
          <a:p>
            <a:r>
              <a:rPr lang="en-US" sz="2400" b="1" dirty="0" smtClean="0">
                <a:solidFill>
                  <a:schemeClr val="tx1">
                    <a:lumMod val="75000"/>
                    <a:lumOff val="25000"/>
                  </a:schemeClr>
                </a:solidFill>
              </a:rPr>
              <a:t>June 2, 2015</a:t>
            </a:r>
          </a:p>
          <a:p>
            <a:r>
              <a:rPr lang="en-US" sz="1800" b="1" dirty="0" smtClean="0">
                <a:solidFill>
                  <a:schemeClr val="tx1">
                    <a:lumMod val="75000"/>
                    <a:lumOff val="25000"/>
                  </a:schemeClr>
                </a:solidFill>
              </a:rPr>
              <a:t>Indiana University, University of Tennessee Knoxville, Stanford University</a:t>
            </a:r>
            <a:endParaRPr lang="en-US" sz="1800" b="1" dirty="0">
              <a:solidFill>
                <a:schemeClr val="tx1">
                  <a:lumMod val="75000"/>
                  <a:lumOff val="25000"/>
                </a:schemeClr>
              </a:solidFill>
            </a:endParaRPr>
          </a:p>
        </p:txBody>
      </p:sp>
      <p:sp>
        <p:nvSpPr>
          <p:cNvPr id="9" name="Date Placeholder 8"/>
          <p:cNvSpPr>
            <a:spLocks noGrp="1"/>
          </p:cNvSpPr>
          <p:nvPr>
            <p:ph type="dt" sz="half" idx="10"/>
          </p:nvPr>
        </p:nvSpPr>
        <p:spPr/>
        <p:txBody>
          <a:bodyPr/>
          <a:lstStyle/>
          <a:p>
            <a:fld id="{ABB67E2B-EA3B-4FDC-9AE8-53A861F2FE97}" type="datetime1">
              <a:rPr lang="en-US" smtClean="0"/>
              <a:t>6/9/2015</a:t>
            </a:fld>
            <a:endParaRPr lang="en-US"/>
          </a:p>
        </p:txBody>
      </p:sp>
      <p:sp>
        <p:nvSpPr>
          <p:cNvPr id="10" name="Slide Number Placeholder 9"/>
          <p:cNvSpPr>
            <a:spLocks noGrp="1"/>
          </p:cNvSpPr>
          <p:nvPr>
            <p:ph type="sldNum" sz="quarter" idx="12"/>
          </p:nvPr>
        </p:nvSpPr>
        <p:spPr/>
        <p:txBody>
          <a:bodyPr/>
          <a:lstStyle/>
          <a:p>
            <a:fld id="{29CB78FB-1415-9B4D-996E-11F146E2B0ED}" type="slidenum">
              <a:rPr lang="en-US" smtClean="0"/>
              <a:t>1</a:t>
            </a:fld>
            <a:endParaRPr lang="en-US"/>
          </a:p>
        </p:txBody>
      </p:sp>
      <p:sp>
        <p:nvSpPr>
          <p:cNvPr id="5" name="Subtitle 2"/>
          <p:cNvSpPr txBox="1">
            <a:spLocks/>
          </p:cNvSpPr>
          <p:nvPr/>
        </p:nvSpPr>
        <p:spPr>
          <a:xfrm>
            <a:off x="17332" y="4336408"/>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989330" y="3881735"/>
            <a:ext cx="7182759" cy="1348061"/>
          </a:xfrm>
          <a:prstGeom prst="rect">
            <a:avLst/>
          </a:prstGeom>
        </p:spPr>
        <p:txBody>
          <a:bodyPr wrap="square">
            <a:spAutoFit/>
          </a:bodyPr>
          <a:lstStyle/>
          <a:p>
            <a:pPr algn="ctr">
              <a:spcBef>
                <a:spcPct val="20000"/>
              </a:spcBef>
              <a:defRPr/>
            </a:pPr>
            <a:r>
              <a:rPr lang="en-US" sz="2400" dirty="0"/>
              <a:t>Geoffrey </a:t>
            </a:r>
            <a:r>
              <a:rPr lang="en-US" sz="2400" dirty="0" smtClean="0"/>
              <a:t>Fox </a:t>
            </a:r>
            <a:r>
              <a:rPr lang="en-US" sz="2400" dirty="0" smtClean="0">
                <a:solidFill>
                  <a:prstClr val="black"/>
                </a:solidFill>
                <a:cs typeface="Times New Roman" pitchFamily="18" charset="0"/>
              </a:rPr>
              <a:t>Indiana </a:t>
            </a:r>
            <a:r>
              <a:rPr lang="en-US" sz="2400" dirty="0">
                <a:solidFill>
                  <a:prstClr val="black"/>
                </a:solidFill>
                <a:cs typeface="Times New Roman" pitchFamily="18" charset="0"/>
              </a:rPr>
              <a:t>University </a:t>
            </a:r>
            <a:r>
              <a:rPr lang="en-US" sz="2400" dirty="0" smtClean="0">
                <a:solidFill>
                  <a:prstClr val="black"/>
                </a:solidFill>
                <a:cs typeface="Times New Roman" pitchFamily="18" charset="0"/>
              </a:rPr>
              <a:t>Bloomington</a:t>
            </a:r>
          </a:p>
          <a:p>
            <a:pPr algn="ctr">
              <a:spcBef>
                <a:spcPct val="20000"/>
              </a:spcBef>
              <a:defRPr/>
            </a:pPr>
            <a:r>
              <a:rPr lang="en-US" sz="2400" dirty="0" smtClean="0">
                <a:solidFill>
                  <a:prstClr val="black"/>
                </a:solidFill>
                <a:cs typeface="Times New Roman" pitchFamily="18" charset="0"/>
              </a:rPr>
              <a:t>Jack </a:t>
            </a:r>
            <a:r>
              <a:rPr lang="en-US" sz="2400" dirty="0" err="1" smtClean="0">
                <a:solidFill>
                  <a:prstClr val="black"/>
                </a:solidFill>
                <a:cs typeface="Times New Roman" pitchFamily="18" charset="0"/>
              </a:rPr>
              <a:t>Dongarra</a:t>
            </a:r>
            <a:r>
              <a:rPr lang="en-US" sz="2400" dirty="0" smtClean="0">
                <a:solidFill>
                  <a:prstClr val="black"/>
                </a:solidFill>
                <a:cs typeface="Times New Roman" pitchFamily="18" charset="0"/>
              </a:rPr>
              <a:t> UTK</a:t>
            </a:r>
          </a:p>
          <a:p>
            <a:pPr algn="ctr">
              <a:spcBef>
                <a:spcPct val="20000"/>
              </a:spcBef>
              <a:defRPr/>
            </a:pPr>
            <a:r>
              <a:rPr lang="en-US" sz="2400" dirty="0" smtClean="0">
                <a:solidFill>
                  <a:prstClr val="black"/>
                </a:solidFill>
                <a:cs typeface="Times New Roman" pitchFamily="18" charset="0"/>
              </a:rPr>
              <a:t>Andrew Ng Stanford, Baidu</a:t>
            </a:r>
            <a:endParaRPr lang="en-US" sz="2400" dirty="0">
              <a:solidFill>
                <a:prstClr val="black"/>
              </a:solidFill>
            </a:endParaRPr>
          </a:p>
        </p:txBody>
      </p:sp>
      <p:pic>
        <p:nvPicPr>
          <p:cNvPr id="1026" name="Picture 2" descr="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48263"/>
            <a:ext cx="9144000" cy="15858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41912" y="5224376"/>
            <a:ext cx="1820242" cy="369332"/>
          </a:xfrm>
          <a:prstGeom prst="rect">
            <a:avLst/>
          </a:prstGeom>
          <a:noFill/>
        </p:spPr>
        <p:txBody>
          <a:bodyPr wrap="none" rtlCol="0">
            <a:spAutoFit/>
          </a:bodyPr>
          <a:lstStyle/>
          <a:p>
            <a:r>
              <a:rPr lang="en-US" dirty="0" smtClean="0"/>
              <a:t>http://rapydli.org</a:t>
            </a:r>
            <a:endParaRPr lang="en-US" dirty="0"/>
          </a:p>
        </p:txBody>
      </p:sp>
      <p:sp>
        <p:nvSpPr>
          <p:cNvPr id="7" name="AutoShape 4" descr="Image result for stanford university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Image result for stanford university logo"/>
          <p:cNvSpPr>
            <a:spLocks noChangeAspect="1" noChangeArrowheads="1"/>
          </p:cNvSpPr>
          <p:nvPr/>
        </p:nvSpPr>
        <p:spPr bwMode="auto">
          <a:xfrm>
            <a:off x="-1372236" y="808675"/>
            <a:ext cx="800735" cy="8007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s://encrypted-tbn1.gstatic.com/images?q=tbn:ANd9GcQCj8sYPVek6rZAvWkKuthD4h2pQweocbbS6uZvFIQqtGAtDNoo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5823" y="4053873"/>
            <a:ext cx="1232221" cy="1194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math.utk.edu/~xfeng/barrett/UT_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7383" y="1846012"/>
            <a:ext cx="1467626" cy="12007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6"/>
          <a:srcRect l="16844" r="18355"/>
          <a:stretch/>
        </p:blipFill>
        <p:spPr>
          <a:xfrm>
            <a:off x="460375" y="3960955"/>
            <a:ext cx="1014095" cy="1001575"/>
          </a:xfrm>
          <a:prstGeom prst="rect">
            <a:avLst/>
          </a:prstGeom>
        </p:spPr>
      </p:pic>
      <p:pic>
        <p:nvPicPr>
          <p:cNvPr id="15" name="Picture 14"/>
          <p:cNvPicPr>
            <a:picLocks noChangeAspect="1"/>
          </p:cNvPicPr>
          <p:nvPr/>
        </p:nvPicPr>
        <p:blipFill>
          <a:blip r:embed="rId7"/>
          <a:stretch>
            <a:fillRect/>
          </a:stretch>
        </p:blipFill>
        <p:spPr>
          <a:xfrm>
            <a:off x="360680" y="1821118"/>
            <a:ext cx="1257300" cy="1266825"/>
          </a:xfrm>
          <a:prstGeom prst="rect">
            <a:avLst/>
          </a:prstGeom>
        </p:spPr>
      </p:pic>
    </p:spTree>
    <p:extLst>
      <p:ext uri="{BB962C8B-B14F-4D97-AF65-F5344CB8AC3E}">
        <p14:creationId xmlns:p14="http://schemas.microsoft.com/office/powerpoint/2010/main" val="2870662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Shape 79"/>
          <p:cNvPicPr preferRelativeResize="0"/>
          <p:nvPr/>
        </p:nvPicPr>
        <p:blipFill>
          <a:blip r:embed="rId3">
            <a:alphaModFix/>
          </a:blip>
          <a:stretch>
            <a:fillRect/>
          </a:stretch>
        </p:blipFill>
        <p:spPr>
          <a:xfrm>
            <a:off x="377476" y="1103280"/>
            <a:ext cx="8346549" cy="5082904"/>
          </a:xfrm>
          <a:prstGeom prst="rect">
            <a:avLst/>
          </a:prstGeom>
          <a:noFill/>
          <a:ln>
            <a:noFill/>
          </a:ln>
        </p:spPr>
      </p:pic>
      <p:sp>
        <p:nvSpPr>
          <p:cNvPr id="80" name="Shape 80"/>
          <p:cNvSpPr txBox="1"/>
          <p:nvPr/>
        </p:nvSpPr>
        <p:spPr>
          <a:xfrm>
            <a:off x="6266556" y="6195812"/>
            <a:ext cx="2586574" cy="248928"/>
          </a:xfrm>
          <a:prstGeom prst="rect">
            <a:avLst/>
          </a:prstGeom>
          <a:noFill/>
          <a:ln>
            <a:noFill/>
          </a:ln>
        </p:spPr>
        <p:txBody>
          <a:bodyPr lIns="91425" tIns="91425" rIns="91425" bIns="91425" anchor="t" anchorCtr="0">
            <a:noAutofit/>
          </a:bodyPr>
          <a:lstStyle/>
          <a:p>
            <a:r>
              <a:rPr lang="en" sz="1200" dirty="0"/>
              <a:t>[Wu et al., arXiv:1501.02876, 2015]</a:t>
            </a:r>
          </a:p>
        </p:txBody>
      </p:sp>
      <p:sp>
        <p:nvSpPr>
          <p:cNvPr id="82" name="Shape 82"/>
          <p:cNvSpPr txBox="1"/>
          <p:nvPr/>
        </p:nvSpPr>
        <p:spPr>
          <a:xfrm>
            <a:off x="2834943" y="6308433"/>
            <a:ext cx="3431613" cy="441300"/>
          </a:xfrm>
          <a:prstGeom prst="rect">
            <a:avLst/>
          </a:prstGeom>
          <a:noFill/>
          <a:ln>
            <a:noFill/>
          </a:ln>
        </p:spPr>
        <p:txBody>
          <a:bodyPr lIns="91425" tIns="91425" rIns="91425" bIns="91425" anchor="t" anchorCtr="0">
            <a:noAutofit/>
          </a:bodyPr>
          <a:lstStyle/>
          <a:p>
            <a:r>
              <a:rPr lang="en" sz="2400" b="1" dirty="0"/>
              <a:t>Baidu’s Minwa Scaling</a:t>
            </a:r>
          </a:p>
        </p:txBody>
      </p:sp>
      <p:sp>
        <p:nvSpPr>
          <p:cNvPr id="6" name="Shape 44"/>
          <p:cNvSpPr txBox="1">
            <a:spLocks/>
          </p:cNvSpPr>
          <p:nvPr/>
        </p:nvSpPr>
        <p:spPr>
          <a:xfrm>
            <a:off x="301100" y="123631"/>
            <a:ext cx="8229600" cy="857400"/>
          </a:xfrm>
          <a:prstGeom prst="rect">
            <a:avLst/>
          </a:prstGeom>
          <a:noFill/>
          <a:ln>
            <a:noFill/>
          </a:ln>
        </p:spPr>
        <p:txBody>
          <a:bodyPr lIns="91425" tIns="91425" rIns="91425" bIns="91425" anchor="b" anchorCtr="0">
            <a:noAutofit/>
          </a:bodyPr>
          <a:lstStyle>
            <a:defPPr marR="0" algn="l" rtl="0">
              <a:lnSpc>
                <a:spcPct val="100000"/>
              </a:lnSpc>
              <a:spcBef>
                <a:spcPts val="0"/>
              </a:spcBef>
              <a:spcAft>
                <a:spcPts val="0"/>
              </a:spcAft>
            </a:defPPr>
            <a:lvl1pPr marR="0" algn="ctr"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1pPr>
            <a:lvl2pPr marR="0" algn="ctr"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2pPr>
            <a:lvl3pPr algn="ctr">
              <a:spcBef>
                <a:spcPts val="0"/>
              </a:spcBef>
              <a:buClr>
                <a:schemeClr val="dk1"/>
              </a:buClr>
              <a:buSzPct val="100000"/>
              <a:buNone/>
              <a:defRPr sz="3600" b="1">
                <a:solidFill>
                  <a:schemeClr val="dk1"/>
                </a:solidFill>
              </a:defRPr>
            </a:lvl3pPr>
            <a:lvl4pPr algn="ctr">
              <a:spcBef>
                <a:spcPts val="0"/>
              </a:spcBef>
              <a:buClr>
                <a:schemeClr val="dk1"/>
              </a:buClr>
              <a:buSzPct val="100000"/>
              <a:buNone/>
              <a:defRPr sz="3600" b="1">
                <a:solidFill>
                  <a:schemeClr val="dk1"/>
                </a:solidFill>
              </a:defRPr>
            </a:lvl4pPr>
            <a:lvl5pPr algn="ctr">
              <a:spcBef>
                <a:spcPts val="0"/>
              </a:spcBef>
              <a:buClr>
                <a:schemeClr val="dk1"/>
              </a:buClr>
              <a:buSzPct val="100000"/>
              <a:buNone/>
              <a:defRPr sz="3600" b="1">
                <a:solidFill>
                  <a:schemeClr val="dk1"/>
                </a:solidFill>
              </a:defRPr>
            </a:lvl5pPr>
            <a:lvl6pPr algn="ctr">
              <a:spcBef>
                <a:spcPts val="0"/>
              </a:spcBef>
              <a:buClr>
                <a:schemeClr val="dk1"/>
              </a:buClr>
              <a:buSzPct val="100000"/>
              <a:buNone/>
              <a:defRPr sz="3600" b="1">
                <a:solidFill>
                  <a:schemeClr val="dk1"/>
                </a:solidFill>
              </a:defRPr>
            </a:lvl6pPr>
            <a:lvl7pPr algn="ctr">
              <a:spcBef>
                <a:spcPts val="0"/>
              </a:spcBef>
              <a:buClr>
                <a:schemeClr val="dk1"/>
              </a:buClr>
              <a:buSzPct val="100000"/>
              <a:buNone/>
              <a:defRPr sz="3600" b="1">
                <a:solidFill>
                  <a:schemeClr val="dk1"/>
                </a:solidFill>
              </a:defRPr>
            </a:lvl7pPr>
            <a:lvl8pPr algn="ctr">
              <a:spcBef>
                <a:spcPts val="0"/>
              </a:spcBef>
              <a:buClr>
                <a:schemeClr val="dk1"/>
              </a:buClr>
              <a:buSzPct val="100000"/>
              <a:buNone/>
              <a:defRPr sz="3600" b="1">
                <a:solidFill>
                  <a:schemeClr val="dk1"/>
                </a:solidFill>
              </a:defRPr>
            </a:lvl8pPr>
            <a:lvl9pPr algn="ctr">
              <a:spcBef>
                <a:spcPts val="0"/>
              </a:spcBef>
              <a:buClr>
                <a:schemeClr val="dk1"/>
              </a:buClr>
              <a:buSzPct val="100000"/>
              <a:buNone/>
              <a:defRPr sz="3600" b="1">
                <a:solidFill>
                  <a:schemeClr val="dk1"/>
                </a:solidFill>
              </a:defRPr>
            </a:lvl9pPr>
          </a:lstStyle>
          <a:p>
            <a:endParaRPr lang="en" sz="2667" dirty="0"/>
          </a:p>
        </p:txBody>
      </p:sp>
      <p:sp>
        <p:nvSpPr>
          <p:cNvPr id="2" name="Title 1"/>
          <p:cNvSpPr>
            <a:spLocks noGrp="1"/>
          </p:cNvSpPr>
          <p:nvPr>
            <p:ph type="ctrTitle"/>
          </p:nvPr>
        </p:nvSpPr>
        <p:spPr>
          <a:xfrm>
            <a:off x="664551" y="154923"/>
            <a:ext cx="7772400" cy="948357"/>
          </a:xfrm>
        </p:spPr>
        <p:txBody>
          <a:bodyPr/>
          <a:lstStyle/>
          <a:p>
            <a:r>
              <a:rPr lang="en-US" sz="2400" b="1" dirty="0" smtClean="0"/>
              <a:t>“Baidu </a:t>
            </a:r>
            <a:r>
              <a:rPr lang="en-US" sz="2400" b="1" dirty="0" err="1"/>
              <a:t>Minwa</a:t>
            </a:r>
            <a:r>
              <a:rPr lang="en-US" sz="2400" b="1" dirty="0"/>
              <a:t> supercomputer AI trumps Google, Microsoft and humans at image </a:t>
            </a:r>
            <a:r>
              <a:rPr lang="en-US" sz="2400" b="1" dirty="0" smtClean="0"/>
              <a:t>recognition”</a:t>
            </a:r>
            <a:endParaRPr lang="en" sz="2400" b="1" dirty="0"/>
          </a:p>
        </p:txBody>
      </p:sp>
      <p:sp>
        <p:nvSpPr>
          <p:cNvPr id="3" name="Date Placeholder 2"/>
          <p:cNvSpPr>
            <a:spLocks noGrp="1"/>
          </p:cNvSpPr>
          <p:nvPr>
            <p:ph type="dt" sz="half" idx="10"/>
          </p:nvPr>
        </p:nvSpPr>
        <p:spPr/>
        <p:txBody>
          <a:bodyPr/>
          <a:lstStyle/>
          <a:p>
            <a:fld id="{D9DD1A59-36A3-41A3-825C-4B114B59FAD9}" type="datetime1">
              <a:rPr lang="en-US" smtClean="0"/>
              <a:t>6/9/2015</a:t>
            </a:fld>
            <a:endParaRPr lang="en-US" dirty="0"/>
          </a:p>
        </p:txBody>
      </p:sp>
      <p:sp>
        <p:nvSpPr>
          <p:cNvPr id="4" name="Slide Number Placeholder 3"/>
          <p:cNvSpPr>
            <a:spLocks noGrp="1"/>
          </p:cNvSpPr>
          <p:nvPr>
            <p:ph type="sldNum" sz="quarter" idx="12"/>
          </p:nvPr>
        </p:nvSpPr>
        <p:spPr/>
        <p:txBody>
          <a:bodyPr/>
          <a:lstStyle/>
          <a:p>
            <a:fld id="{29CB78FB-1415-9B4D-996E-11F146E2B0ED}" type="slidenum">
              <a:rPr lang="en-US" smtClean="0"/>
              <a:t>10</a:t>
            </a:fld>
            <a:endParaRPr lang="en-US"/>
          </a:p>
        </p:txBody>
      </p:sp>
    </p:spTree>
    <p:extLst>
      <p:ext uri="{BB962C8B-B14F-4D97-AF65-F5344CB8AC3E}">
        <p14:creationId xmlns:p14="http://schemas.microsoft.com/office/powerpoint/2010/main" val="3598243056"/>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 From Baidu</a:t>
            </a:r>
            <a:endParaRPr lang="en-US" dirty="0"/>
          </a:p>
        </p:txBody>
      </p:sp>
      <p:sp>
        <p:nvSpPr>
          <p:cNvPr id="3" name="Content Placeholder 2"/>
          <p:cNvSpPr>
            <a:spLocks noGrp="1"/>
          </p:cNvSpPr>
          <p:nvPr>
            <p:ph sz="quarter" idx="13"/>
          </p:nvPr>
        </p:nvSpPr>
        <p:spPr>
          <a:xfrm>
            <a:off x="0" y="532131"/>
            <a:ext cx="9144000" cy="6000749"/>
          </a:xfrm>
        </p:spPr>
        <p:txBody>
          <a:bodyPr>
            <a:noAutofit/>
          </a:bodyPr>
          <a:lstStyle/>
          <a:p>
            <a:r>
              <a:rPr lang="en-US" sz="2400" dirty="0"/>
              <a:t>Dear ILSVRC community,</a:t>
            </a:r>
          </a:p>
          <a:p>
            <a:r>
              <a:rPr lang="en-US" sz="2400" dirty="0"/>
              <a:t>Recently the ILSVRC organizers contacted the Heterogeneous Computing team to inform us that we exceeded the allowable number of weekly submissions to the </a:t>
            </a:r>
            <a:r>
              <a:rPr lang="en-US" sz="2400" dirty="0" err="1"/>
              <a:t>ImageNet</a:t>
            </a:r>
            <a:r>
              <a:rPr lang="en-US" sz="2400" dirty="0"/>
              <a:t> servers (~ 200 submissions during the lifespan of our project).</a:t>
            </a:r>
          </a:p>
          <a:p>
            <a:r>
              <a:rPr lang="en-US" sz="2400" dirty="0"/>
              <a:t>We apologize for this mistake and are continuing to review the results. We have added a note to our research paper, </a:t>
            </a:r>
            <a:r>
              <a:rPr lang="en-US" sz="2400" dirty="0">
                <a:hlinkClick r:id="rId2"/>
              </a:rPr>
              <a:t>Deep Image: Scaling up Image Recognition</a:t>
            </a:r>
            <a:r>
              <a:rPr lang="en-US" sz="2400" dirty="0"/>
              <a:t>, and will continue to provide relevant updates as we learn more.</a:t>
            </a:r>
          </a:p>
          <a:p>
            <a:r>
              <a:rPr lang="en-US" sz="2400" dirty="0"/>
              <a:t>We are staunch supporters of fairness and transparency in the </a:t>
            </a:r>
            <a:r>
              <a:rPr lang="en-US" sz="2400" dirty="0" err="1"/>
              <a:t>ImageNet</a:t>
            </a:r>
            <a:r>
              <a:rPr lang="en-US" sz="2400" dirty="0"/>
              <a:t> Challenge and are committed to the integrity of the scientific process.</a:t>
            </a:r>
          </a:p>
          <a:p>
            <a:r>
              <a:rPr lang="en-US" sz="2400" dirty="0"/>
              <a:t>Ren Wu – Baidu Heterogeneous Computing </a:t>
            </a:r>
            <a:r>
              <a:rPr lang="en-US" sz="2400" dirty="0" smtClean="0"/>
              <a:t>Team</a:t>
            </a:r>
            <a:r>
              <a:rPr lang="en-US" sz="2400" dirty="0"/>
              <a:t/>
            </a:r>
            <a:br>
              <a:rPr lang="en-US" sz="2400" dirty="0"/>
            </a:br>
            <a:endParaRPr lang="en-US" sz="2400" dirty="0"/>
          </a:p>
        </p:txBody>
      </p:sp>
    </p:spTree>
    <p:extLst>
      <p:ext uri="{BB962C8B-B14F-4D97-AF65-F5344CB8AC3E}">
        <p14:creationId xmlns:p14="http://schemas.microsoft.com/office/powerpoint/2010/main" val="1929309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09982"/>
            <a:ext cx="9144000" cy="2509213"/>
          </a:xfrm>
        </p:spPr>
        <p:txBody>
          <a:bodyPr>
            <a:normAutofit/>
          </a:bodyPr>
          <a:lstStyle/>
          <a:p>
            <a:r>
              <a:rPr lang="en-US" b="1" dirty="0" smtClean="0"/>
              <a:t>RaPyDLI </a:t>
            </a:r>
            <a:r>
              <a:rPr lang="en-US" b="1" dirty="0" err="1" smtClean="0"/>
              <a:t>CompuTational</a:t>
            </a:r>
            <a:r>
              <a:rPr lang="en-US" b="1" dirty="0" smtClean="0"/>
              <a:t> Model</a:t>
            </a:r>
            <a:endParaRPr lang="en-US" b="1" dirty="0"/>
          </a:p>
        </p:txBody>
      </p:sp>
      <p:sp>
        <p:nvSpPr>
          <p:cNvPr id="3" name="Subtitle 2"/>
          <p:cNvSpPr>
            <a:spLocks noGrp="1"/>
          </p:cNvSpPr>
          <p:nvPr>
            <p:ph type="subTitle" idx="1"/>
          </p:nvPr>
        </p:nvSpPr>
        <p:spPr>
          <a:xfrm>
            <a:off x="307975" y="3886201"/>
            <a:ext cx="7522766" cy="1371599"/>
          </a:xfrm>
        </p:spPr>
        <p:txBody>
          <a:bodyPr/>
          <a:lstStyle/>
          <a:p>
            <a:endParaRPr lang="en-US" dirty="0"/>
          </a:p>
        </p:txBody>
      </p:sp>
      <p:sp>
        <p:nvSpPr>
          <p:cNvPr id="4" name="AutoShape 2" descr="Image result for nsf.gov"/>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nsf.gov"/>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19820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6000748" y="1485900"/>
            <a:ext cx="3143251" cy="5372100"/>
          </a:xfrm>
        </p:spPr>
        <p:txBody>
          <a:bodyPr>
            <a:normAutofit/>
          </a:bodyPr>
          <a:lstStyle/>
          <a:p>
            <a:r>
              <a:rPr lang="en-US" sz="2800" dirty="0" smtClean="0"/>
              <a:t>Model parallelism illustrated with</a:t>
            </a:r>
          </a:p>
          <a:p>
            <a:r>
              <a:rPr lang="en-US" sz="2800" dirty="0" smtClean="0"/>
              <a:t>Image Data</a:t>
            </a:r>
          </a:p>
          <a:p>
            <a:r>
              <a:rPr lang="en-US" sz="2800" dirty="0" smtClean="0"/>
              <a:t>User Interface invoking</a:t>
            </a:r>
          </a:p>
          <a:p>
            <a:r>
              <a:rPr lang="en-US" sz="2800" dirty="0" smtClean="0"/>
              <a:t>Library and task-based runtime </a:t>
            </a:r>
            <a:endParaRPr lang="en-US" sz="2800" dirty="0"/>
          </a:p>
        </p:txBody>
      </p:sp>
      <p:sp>
        <p:nvSpPr>
          <p:cNvPr id="4" name="Date Placeholder 3"/>
          <p:cNvSpPr>
            <a:spLocks noGrp="1"/>
          </p:cNvSpPr>
          <p:nvPr>
            <p:ph type="dt" sz="half" idx="10"/>
          </p:nvPr>
        </p:nvSpPr>
        <p:spPr/>
        <p:txBody>
          <a:bodyPr/>
          <a:lstStyle/>
          <a:p>
            <a:fld id="{05C45549-4903-458D-88A3-070230A03016}" type="datetime1">
              <a:rPr lang="en-US" smtClean="0"/>
              <a:t>6/9/2015</a:t>
            </a:fld>
            <a:endParaRPr lang="en-US" dirty="0"/>
          </a:p>
        </p:txBody>
      </p:sp>
      <p:sp>
        <p:nvSpPr>
          <p:cNvPr id="5" name="Slide Number Placeholder 4"/>
          <p:cNvSpPr>
            <a:spLocks noGrp="1"/>
          </p:cNvSpPr>
          <p:nvPr>
            <p:ph type="sldNum" sz="quarter" idx="12"/>
          </p:nvPr>
        </p:nvSpPr>
        <p:spPr/>
        <p:txBody>
          <a:bodyPr/>
          <a:lstStyle/>
          <a:p>
            <a:fld id="{29CB78FB-1415-9B4D-996E-11F146E2B0ED}" type="slidenum">
              <a:rPr lang="en-US" smtClean="0"/>
              <a:t>13</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229"/>
            <a:ext cx="6000749" cy="6975229"/>
          </a:xfrm>
          <a:prstGeom prst="rect">
            <a:avLst/>
          </a:prstGeom>
        </p:spPr>
      </p:pic>
      <p:sp>
        <p:nvSpPr>
          <p:cNvPr id="6" name="Title 5"/>
          <p:cNvSpPr>
            <a:spLocks noGrp="1"/>
          </p:cNvSpPr>
          <p:nvPr>
            <p:ph type="title"/>
          </p:nvPr>
        </p:nvSpPr>
        <p:spPr>
          <a:xfrm>
            <a:off x="5680710" y="320041"/>
            <a:ext cx="3463290" cy="857250"/>
          </a:xfrm>
        </p:spPr>
        <p:txBody>
          <a:bodyPr>
            <a:normAutofit fontScale="90000"/>
          </a:bodyPr>
          <a:lstStyle/>
          <a:p>
            <a:r>
              <a:rPr lang="en-US" dirty="0" smtClean="0"/>
              <a:t>The RaPyDLI Computational</a:t>
            </a:r>
            <a:br>
              <a:rPr lang="en-US" dirty="0" smtClean="0"/>
            </a:br>
            <a:r>
              <a:rPr lang="en-US" dirty="0" smtClean="0"/>
              <a:t>Model</a:t>
            </a:r>
            <a:endParaRPr lang="en-US" dirty="0"/>
          </a:p>
        </p:txBody>
      </p:sp>
    </p:spTree>
    <p:extLst>
      <p:ext uri="{BB962C8B-B14F-4D97-AF65-F5344CB8AC3E}">
        <p14:creationId xmlns:p14="http://schemas.microsoft.com/office/powerpoint/2010/main" val="1326076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5462" y="1616332"/>
            <a:ext cx="7772400" cy="1752235"/>
          </a:xfrm>
        </p:spPr>
        <p:txBody>
          <a:bodyPr>
            <a:normAutofit/>
          </a:bodyPr>
          <a:lstStyle/>
          <a:p>
            <a:r>
              <a:rPr lang="en-US" sz="3600" b="1" dirty="0" smtClean="0"/>
              <a:t/>
            </a:r>
            <a:br>
              <a:rPr lang="en-US" sz="3600" b="1" dirty="0" smtClean="0"/>
            </a:br>
            <a:r>
              <a:rPr lang="en-US" sz="3600" b="1" dirty="0" smtClean="0"/>
              <a:t> </a:t>
            </a:r>
            <a:r>
              <a:rPr lang="en-US" b="1" dirty="0"/>
              <a:t/>
            </a:r>
            <a:br>
              <a:rPr lang="en-US" b="1" dirty="0"/>
            </a:br>
            <a:r>
              <a:rPr lang="en-US" b="1" dirty="0" smtClean="0"/>
              <a:t>RaPyDLI Front end</a:t>
            </a:r>
            <a:endParaRPr lang="en-US" b="1" dirty="0"/>
          </a:p>
        </p:txBody>
      </p:sp>
      <p:sp>
        <p:nvSpPr>
          <p:cNvPr id="6" name="Subtitle 5"/>
          <p:cNvSpPr>
            <a:spLocks noGrp="1"/>
          </p:cNvSpPr>
          <p:nvPr>
            <p:ph type="subTitle" idx="1"/>
          </p:nvPr>
        </p:nvSpPr>
        <p:spPr/>
        <p:txBody>
          <a:bodyPr/>
          <a:lstStyle/>
          <a:p>
            <a:r>
              <a:rPr lang="en-US" dirty="0" err="1"/>
              <a:t>Gregor</a:t>
            </a:r>
            <a:r>
              <a:rPr lang="en-US" dirty="0"/>
              <a:t> von </a:t>
            </a:r>
            <a:r>
              <a:rPr lang="en-US" dirty="0" err="1" smtClean="0"/>
              <a:t>Laszewski</a:t>
            </a:r>
            <a:r>
              <a:rPr lang="en-US" dirty="0" smtClean="0"/>
              <a:t>, Geoffrey Fox</a:t>
            </a:r>
            <a:endParaRPr lang="en-US" dirty="0"/>
          </a:p>
        </p:txBody>
      </p:sp>
      <p:sp>
        <p:nvSpPr>
          <p:cNvPr id="3" name="Date Placeholder 2"/>
          <p:cNvSpPr>
            <a:spLocks noGrp="1"/>
          </p:cNvSpPr>
          <p:nvPr>
            <p:ph type="dt" sz="half" idx="10"/>
          </p:nvPr>
        </p:nvSpPr>
        <p:spPr/>
        <p:txBody>
          <a:bodyPr/>
          <a:lstStyle/>
          <a:p>
            <a:fld id="{E88A16BE-5945-4629-A296-A415096D34C4}" type="datetime1">
              <a:rPr lang="en-US" smtClean="0"/>
              <a:t>6/9/2015</a:t>
            </a:fld>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14</a:t>
            </a:fld>
            <a:endParaRPr lang="en-US"/>
          </a:p>
        </p:txBody>
      </p:sp>
      <p:pic>
        <p:nvPicPr>
          <p:cNvPr id="5122" name="Picture 2" descr="Gregor von Laszewsk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4734" y="4559538"/>
            <a:ext cx="1633855" cy="1838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50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a:t>Rapid </a:t>
            </a:r>
            <a:r>
              <a:rPr lang="en-US" dirty="0" smtClean="0"/>
              <a:t>Prototyping</a:t>
            </a:r>
            <a:endParaRPr lang="en-US" dirty="0"/>
          </a:p>
        </p:txBody>
      </p:sp>
      <p:sp>
        <p:nvSpPr>
          <p:cNvPr id="10" name="Content Placeholder 9"/>
          <p:cNvSpPr>
            <a:spLocks noGrp="1"/>
          </p:cNvSpPr>
          <p:nvPr>
            <p:ph sz="quarter" idx="13"/>
          </p:nvPr>
        </p:nvSpPr>
        <p:spPr>
          <a:xfrm>
            <a:off x="0" y="649925"/>
            <a:ext cx="9144000" cy="6208075"/>
          </a:xfrm>
        </p:spPr>
        <p:txBody>
          <a:bodyPr>
            <a:normAutofit/>
          </a:bodyPr>
          <a:lstStyle/>
          <a:p>
            <a:r>
              <a:rPr lang="en-US" sz="2400" dirty="0" smtClean="0"/>
              <a:t>RaPyDLI </a:t>
            </a:r>
            <a:r>
              <a:rPr lang="en-US" sz="2400" dirty="0"/>
              <a:t>can be used as an on-ramp to deep </a:t>
            </a:r>
            <a:r>
              <a:rPr lang="en-US" sz="2400" dirty="0" smtClean="0"/>
              <a:t>learning.</a:t>
            </a:r>
          </a:p>
          <a:p>
            <a:r>
              <a:rPr lang="en-US" sz="2400" dirty="0" smtClean="0"/>
              <a:t>It </a:t>
            </a:r>
            <a:r>
              <a:rPr lang="en-US" sz="2400" dirty="0"/>
              <a:t>serves as an </a:t>
            </a:r>
            <a:r>
              <a:rPr lang="en-US" sz="2400" dirty="0" smtClean="0"/>
              <a:t>aggregator </a:t>
            </a:r>
            <a:r>
              <a:rPr lang="en-US" sz="2400" dirty="0"/>
              <a:t>for modules related to deep learning while simplifying access via a service interface and hosted services that provide access to fast computing resources. </a:t>
            </a:r>
            <a:endParaRPr lang="en-US" sz="2400" dirty="0" smtClean="0"/>
          </a:p>
          <a:p>
            <a:r>
              <a:rPr lang="en-US" sz="2400" dirty="0" smtClean="0"/>
              <a:t>To </a:t>
            </a:r>
            <a:r>
              <a:rPr lang="en-US" sz="2400" dirty="0"/>
              <a:t>achieve this we need to address a multitude of issues, including deployment, access, and integration of other frameworks. </a:t>
            </a:r>
            <a:endParaRPr lang="en-US" sz="2400" dirty="0" smtClean="0"/>
          </a:p>
          <a:p>
            <a:r>
              <a:rPr lang="en-US" sz="2400" dirty="0" smtClean="0"/>
              <a:t>We </a:t>
            </a:r>
            <a:r>
              <a:rPr lang="en-US" sz="2400" dirty="0"/>
              <a:t>offer simple interfaces to the deployment framework but also the actual algorithmic functionality through a variety of interfaces. </a:t>
            </a:r>
            <a:endParaRPr lang="en-US" sz="2400" dirty="0" smtClean="0"/>
          </a:p>
          <a:p>
            <a:r>
              <a:rPr lang="en-US" sz="2400" dirty="0" smtClean="0"/>
              <a:t>This </a:t>
            </a:r>
            <a:r>
              <a:rPr lang="en-US" sz="2400" dirty="0"/>
              <a:t>includes a Python API, REST, a command shell, and Web Services. In addition we will provide an experiment management framework that allows us to monitor the services and resources.</a:t>
            </a:r>
          </a:p>
        </p:txBody>
      </p:sp>
      <p:sp>
        <p:nvSpPr>
          <p:cNvPr id="7" name="Date Placeholder 6"/>
          <p:cNvSpPr>
            <a:spLocks noGrp="1"/>
          </p:cNvSpPr>
          <p:nvPr>
            <p:ph type="dt" sz="half" idx="10"/>
          </p:nvPr>
        </p:nvSpPr>
        <p:spPr/>
        <p:txBody>
          <a:bodyPr/>
          <a:lstStyle/>
          <a:p>
            <a:fld id="{B0D0C5D0-9FD4-46E8-A5F8-4EA88242C7AF}" type="datetime1">
              <a:rPr lang="en-US" smtClean="0"/>
              <a:t>6/9/2015</a:t>
            </a:fld>
            <a:endParaRPr lang="en-US" dirty="0"/>
          </a:p>
        </p:txBody>
      </p:sp>
      <p:sp>
        <p:nvSpPr>
          <p:cNvPr id="8" name="Slide Number Placeholder 7"/>
          <p:cNvSpPr>
            <a:spLocks noGrp="1"/>
          </p:cNvSpPr>
          <p:nvPr>
            <p:ph type="sldNum" sz="quarter" idx="12"/>
          </p:nvPr>
        </p:nvSpPr>
        <p:spPr/>
        <p:txBody>
          <a:bodyPr/>
          <a:lstStyle/>
          <a:p>
            <a:fld id="{29CB78FB-1415-9B4D-996E-11F146E2B0ED}" type="slidenum">
              <a:rPr lang="en-US" smtClean="0"/>
              <a:t>15</a:t>
            </a:fld>
            <a:endParaRPr lang="en-US"/>
          </a:p>
        </p:txBody>
      </p:sp>
    </p:spTree>
    <p:extLst>
      <p:ext uri="{BB962C8B-B14F-4D97-AF65-F5344CB8AC3E}">
        <p14:creationId xmlns:p14="http://schemas.microsoft.com/office/powerpoint/2010/main" val="4222799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RaPyDLI </a:t>
            </a:r>
            <a:r>
              <a:rPr lang="en-US" dirty="0" err="1" smtClean="0"/>
              <a:t>FrontEnd</a:t>
            </a:r>
            <a:endParaRPr lang="en-US" dirty="0"/>
          </a:p>
        </p:txBody>
      </p:sp>
      <p:sp>
        <p:nvSpPr>
          <p:cNvPr id="3" name="Content Placeholder 2"/>
          <p:cNvSpPr>
            <a:spLocks noGrp="1"/>
          </p:cNvSpPr>
          <p:nvPr>
            <p:ph sz="quarter" idx="13"/>
          </p:nvPr>
        </p:nvSpPr>
        <p:spPr>
          <a:xfrm>
            <a:off x="0" y="661355"/>
            <a:ext cx="9144000" cy="6101396"/>
          </a:xfrm>
        </p:spPr>
        <p:txBody>
          <a:bodyPr>
            <a:normAutofit/>
          </a:bodyPr>
          <a:lstStyle/>
          <a:p>
            <a:r>
              <a:rPr lang="en-US" sz="2400" dirty="0"/>
              <a:t>Multiple frontends are provided to make it possible to utilize RaPyDLI as a developer and user platform. </a:t>
            </a:r>
            <a:endParaRPr lang="en-US" sz="2400" dirty="0" smtClean="0"/>
          </a:p>
          <a:p>
            <a:r>
              <a:rPr lang="en-US" sz="2400" dirty="0" smtClean="0"/>
              <a:t>The </a:t>
            </a:r>
            <a:r>
              <a:rPr lang="en-US" sz="2400" dirty="0"/>
              <a:t>RaPyDLI Frontend will therefore become an </a:t>
            </a:r>
            <a:r>
              <a:rPr lang="en-US" sz="2400" dirty="0" smtClean="0"/>
              <a:t>On Ramp </a:t>
            </a:r>
            <a:r>
              <a:rPr lang="en-US" sz="2400" dirty="0"/>
              <a:t>to deep learning and the deployment of hosted RaPyDLI services. </a:t>
            </a:r>
            <a:endParaRPr lang="en-US" sz="2400" dirty="0" smtClean="0"/>
          </a:p>
          <a:p>
            <a:r>
              <a:rPr lang="en-US" sz="2400" dirty="0" smtClean="0"/>
              <a:t>A prototype </a:t>
            </a:r>
            <a:r>
              <a:rPr lang="en-US" sz="2400" dirty="0"/>
              <a:t>hosted web service is used to demonstrate the capabilities of the RaPyDLI framework. </a:t>
            </a:r>
            <a:endParaRPr lang="en-US" sz="2400" dirty="0" smtClean="0"/>
          </a:p>
          <a:p>
            <a:r>
              <a:rPr lang="en-US" sz="2400" dirty="0" smtClean="0"/>
              <a:t>These </a:t>
            </a:r>
            <a:r>
              <a:rPr lang="en-US" sz="2400" dirty="0"/>
              <a:t>services can then be choreographed to deploy and stage services users may need. </a:t>
            </a:r>
            <a:endParaRPr lang="en-US" sz="2400" dirty="0" smtClean="0"/>
          </a:p>
          <a:p>
            <a:r>
              <a:rPr lang="en-US" sz="2400" dirty="0" smtClean="0"/>
              <a:t>The </a:t>
            </a:r>
            <a:r>
              <a:rPr lang="en-US" sz="2400" dirty="0"/>
              <a:t>RaPyDLI framework can leverage HPC, Clouds, or Grids through service orchestration.</a:t>
            </a:r>
          </a:p>
        </p:txBody>
      </p:sp>
      <p:sp>
        <p:nvSpPr>
          <p:cNvPr id="4" name="Date Placeholder 3"/>
          <p:cNvSpPr>
            <a:spLocks noGrp="1"/>
          </p:cNvSpPr>
          <p:nvPr>
            <p:ph type="dt" sz="half" idx="10"/>
          </p:nvPr>
        </p:nvSpPr>
        <p:spPr/>
        <p:txBody>
          <a:bodyPr/>
          <a:lstStyle/>
          <a:p>
            <a:fld id="{05C45549-4903-458D-88A3-070230A03016}" type="datetime1">
              <a:rPr lang="en-US" smtClean="0"/>
              <a:t>6/9/2015</a:t>
            </a:fld>
            <a:endParaRPr lang="en-US" dirty="0"/>
          </a:p>
        </p:txBody>
      </p:sp>
      <p:sp>
        <p:nvSpPr>
          <p:cNvPr id="5" name="Slide Number Placeholder 4"/>
          <p:cNvSpPr>
            <a:spLocks noGrp="1"/>
          </p:cNvSpPr>
          <p:nvPr>
            <p:ph type="sldNum" sz="quarter" idx="12"/>
          </p:nvPr>
        </p:nvSpPr>
        <p:spPr/>
        <p:txBody>
          <a:bodyPr/>
          <a:lstStyle/>
          <a:p>
            <a:fld id="{29CB78FB-1415-9B4D-996E-11F146E2B0ED}" type="slidenum">
              <a:rPr lang="en-US" smtClean="0"/>
              <a:t>16</a:t>
            </a:fld>
            <a:endParaRPr lang="en-US"/>
          </a:p>
        </p:txBody>
      </p:sp>
    </p:spTree>
    <p:extLst>
      <p:ext uri="{BB962C8B-B14F-4D97-AF65-F5344CB8AC3E}">
        <p14:creationId xmlns:p14="http://schemas.microsoft.com/office/powerpoint/2010/main" val="1231171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0" y="4554856"/>
            <a:ext cx="9144000" cy="2303144"/>
          </a:xfrm>
          <a:prstGeom prst="rect">
            <a:avLst/>
          </a:prstGeom>
        </p:spPr>
        <p:txBody>
          <a:bodyPr>
            <a:normAutofit/>
          </a:bodyPr>
          <a:lstStyle/>
          <a:p>
            <a:r>
              <a:rPr lang="en-US" dirty="0" smtClean="0"/>
              <a:t>The </a:t>
            </a:r>
            <a:r>
              <a:rPr lang="en-US" dirty="0" err="1" smtClean="0"/>
              <a:t>Rapydli</a:t>
            </a:r>
            <a:r>
              <a:rPr lang="en-US" dirty="0" smtClean="0"/>
              <a:t> Python Prototyping environment will provide a comprehensive On Ramp to Big Data Research integrating compute resources, and Big Data Services.</a:t>
            </a:r>
          </a:p>
          <a:p>
            <a:r>
              <a:rPr lang="en-US" dirty="0" smtClean="0"/>
              <a:t>DevOps frameworks will be utilized to deploy </a:t>
            </a:r>
            <a:r>
              <a:rPr lang="en-US" dirty="0" err="1" smtClean="0"/>
              <a:t>Rapydli</a:t>
            </a:r>
            <a:r>
              <a:rPr lang="en-US" dirty="0" smtClean="0"/>
              <a:t> on other resources and increase reusability by the community</a:t>
            </a:r>
          </a:p>
          <a:p>
            <a:r>
              <a:rPr lang="en-US" dirty="0" smtClean="0"/>
              <a:t>Experiments can be prototyped and </a:t>
            </a:r>
            <a:r>
              <a:rPr lang="en-US" dirty="0" err="1" smtClean="0"/>
              <a:t>deploymet</a:t>
            </a:r>
            <a:r>
              <a:rPr lang="en-US" dirty="0" smtClean="0"/>
              <a:t> can be made part of the experiment. </a:t>
            </a:r>
            <a:endParaRPr lang="en-US" dirty="0"/>
          </a:p>
        </p:txBody>
      </p:sp>
      <p:graphicFrame>
        <p:nvGraphicFramePr>
          <p:cNvPr id="8" name="Content Placeholder 7"/>
          <p:cNvGraphicFramePr>
            <a:graphicFrameLocks noGrp="1"/>
          </p:cNvGraphicFramePr>
          <p:nvPr>
            <p:ph sz="half" idx="4294967295"/>
            <p:extLst>
              <p:ext uri="{D42A27DB-BD31-4B8C-83A1-F6EECF244321}">
                <p14:modId xmlns:p14="http://schemas.microsoft.com/office/powerpoint/2010/main" val="4185349695"/>
              </p:ext>
            </p:extLst>
          </p:nvPr>
        </p:nvGraphicFramePr>
        <p:xfrm>
          <a:off x="571500" y="505144"/>
          <a:ext cx="7797800" cy="4249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solidFill>
            <a:schemeClr val="bg1"/>
          </a:solidFill>
        </p:spPr>
        <p:txBody>
          <a:bodyPr/>
          <a:lstStyle/>
          <a:p>
            <a:r>
              <a:rPr lang="en-US" dirty="0" smtClean="0"/>
              <a:t>Rapid Prototyping</a:t>
            </a:r>
            <a:endParaRPr lang="en-US" dirty="0"/>
          </a:p>
        </p:txBody>
      </p:sp>
    </p:spTree>
    <p:extLst>
      <p:ext uri="{BB962C8B-B14F-4D97-AF65-F5344CB8AC3E}">
        <p14:creationId xmlns:p14="http://schemas.microsoft.com/office/powerpoint/2010/main" val="754848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Python Frontend</a:t>
            </a:r>
            <a:endParaRPr lang="en-US" dirty="0"/>
          </a:p>
        </p:txBody>
      </p:sp>
      <p:sp>
        <p:nvSpPr>
          <p:cNvPr id="4" name="Text Placeholder 3"/>
          <p:cNvSpPr>
            <a:spLocks noGrp="1"/>
          </p:cNvSpPr>
          <p:nvPr>
            <p:ph type="body" idx="1"/>
          </p:nvPr>
        </p:nvSpPr>
        <p:spPr>
          <a:xfrm>
            <a:off x="546035" y="1008681"/>
            <a:ext cx="3655106" cy="679994"/>
          </a:xfrm>
        </p:spPr>
        <p:txBody>
          <a:bodyPr/>
          <a:lstStyle/>
          <a:p>
            <a:r>
              <a:rPr lang="en-US" b="1" dirty="0" smtClean="0"/>
              <a:t>Requirements</a:t>
            </a:r>
            <a:endParaRPr lang="en-US" b="1" dirty="0"/>
          </a:p>
        </p:txBody>
      </p:sp>
      <p:sp>
        <p:nvSpPr>
          <p:cNvPr id="3" name="Content Placeholder 2"/>
          <p:cNvSpPr>
            <a:spLocks noGrp="1"/>
          </p:cNvSpPr>
          <p:nvPr>
            <p:ph sz="quarter" idx="13"/>
          </p:nvPr>
        </p:nvSpPr>
        <p:spPr>
          <a:xfrm>
            <a:off x="159725" y="1688675"/>
            <a:ext cx="4041416" cy="3989867"/>
          </a:xfrm>
          <a:prstGeom prst="rect">
            <a:avLst/>
          </a:prstGeom>
        </p:spPr>
        <p:txBody>
          <a:bodyPr>
            <a:noAutofit/>
          </a:bodyPr>
          <a:lstStyle/>
          <a:p>
            <a:r>
              <a:rPr lang="en-US" dirty="0" smtClean="0"/>
              <a:t>Access to Resources</a:t>
            </a:r>
          </a:p>
          <a:p>
            <a:pPr lvl="1"/>
            <a:r>
              <a:rPr lang="en-US" dirty="0" smtClean="0"/>
              <a:t>Local machines</a:t>
            </a:r>
          </a:p>
          <a:p>
            <a:pPr lvl="2"/>
            <a:r>
              <a:rPr lang="en-US" sz="1800" dirty="0" smtClean="0"/>
              <a:t>Institutional clusters</a:t>
            </a:r>
          </a:p>
          <a:p>
            <a:pPr lvl="2"/>
            <a:r>
              <a:rPr lang="en-US" sz="1800" dirty="0" smtClean="0"/>
              <a:t>Prototyping machines</a:t>
            </a:r>
          </a:p>
          <a:p>
            <a:pPr lvl="1"/>
            <a:r>
              <a:rPr lang="en-US" dirty="0" smtClean="0"/>
              <a:t>HPC: XSEDE, … </a:t>
            </a:r>
          </a:p>
          <a:p>
            <a:pPr lvl="1"/>
            <a:r>
              <a:rPr lang="en-US" dirty="0" smtClean="0"/>
              <a:t>Clouds: AWS, Azure, NSF chameleon, …</a:t>
            </a:r>
          </a:p>
          <a:p>
            <a:r>
              <a:rPr lang="en-US" dirty="0" smtClean="0"/>
              <a:t>Management of Experiments</a:t>
            </a:r>
          </a:p>
          <a:p>
            <a:pPr lvl="1"/>
            <a:r>
              <a:rPr lang="en-US" dirty="0" smtClean="0"/>
              <a:t>Long running experiments</a:t>
            </a:r>
          </a:p>
          <a:p>
            <a:pPr lvl="1"/>
            <a:r>
              <a:rPr lang="en-US" dirty="0" smtClean="0"/>
              <a:t>Prototyping</a:t>
            </a:r>
          </a:p>
          <a:p>
            <a:pPr lvl="1"/>
            <a:r>
              <a:rPr lang="en-US" dirty="0" smtClean="0"/>
              <a:t>Easy manipulation of parameters</a:t>
            </a:r>
          </a:p>
          <a:p>
            <a:pPr lvl="1"/>
            <a:r>
              <a:rPr lang="en-US" dirty="0" smtClean="0"/>
              <a:t>Repeatability of experiments</a:t>
            </a:r>
          </a:p>
          <a:p>
            <a:pPr lvl="1"/>
            <a:endParaRPr lang="en-US" dirty="0" smtClean="0"/>
          </a:p>
          <a:p>
            <a:pPr lvl="2"/>
            <a:endParaRPr lang="en-US" dirty="0"/>
          </a:p>
        </p:txBody>
      </p:sp>
      <p:sp>
        <p:nvSpPr>
          <p:cNvPr id="5" name="Text Placeholder 4"/>
          <p:cNvSpPr>
            <a:spLocks noGrp="1"/>
          </p:cNvSpPr>
          <p:nvPr>
            <p:ph type="body" sz="quarter" idx="3"/>
          </p:nvPr>
        </p:nvSpPr>
        <p:spPr>
          <a:xfrm>
            <a:off x="4658020" y="1008681"/>
            <a:ext cx="3661353" cy="679994"/>
          </a:xfrm>
        </p:spPr>
        <p:txBody>
          <a:bodyPr/>
          <a:lstStyle/>
          <a:p>
            <a:r>
              <a:rPr lang="en-US" b="1" dirty="0" smtClean="0"/>
              <a:t>Interfaces</a:t>
            </a:r>
            <a:endParaRPr lang="en-US" b="1" dirty="0"/>
          </a:p>
        </p:txBody>
      </p:sp>
      <p:sp>
        <p:nvSpPr>
          <p:cNvPr id="6" name="Content Placeholder 5"/>
          <p:cNvSpPr>
            <a:spLocks noGrp="1"/>
          </p:cNvSpPr>
          <p:nvPr>
            <p:ph sz="quarter" idx="14"/>
          </p:nvPr>
        </p:nvSpPr>
        <p:spPr>
          <a:xfrm>
            <a:off x="4819120" y="1830916"/>
            <a:ext cx="3829051" cy="2058249"/>
          </a:xfrm>
          <a:prstGeom prst="rect">
            <a:avLst/>
          </a:prstGeom>
        </p:spPr>
        <p:txBody>
          <a:bodyPr/>
          <a:lstStyle/>
          <a:p>
            <a:r>
              <a:rPr lang="en-US" dirty="0" smtClean="0"/>
              <a:t>RaPyDLI Command Shell</a:t>
            </a:r>
          </a:p>
          <a:p>
            <a:r>
              <a:rPr lang="en-US" dirty="0" smtClean="0"/>
              <a:t>Web browser access</a:t>
            </a:r>
          </a:p>
          <a:p>
            <a:r>
              <a:rPr lang="en-US" dirty="0" smtClean="0"/>
              <a:t>Secure REST Interface</a:t>
            </a:r>
          </a:p>
          <a:p>
            <a:r>
              <a:rPr lang="en-US" dirty="0" smtClean="0"/>
              <a:t>Python API</a:t>
            </a:r>
          </a:p>
          <a:p>
            <a:pPr marL="0" indent="0">
              <a:buNone/>
            </a:pPr>
            <a:endParaRPr lang="en-US" dirty="0"/>
          </a:p>
        </p:txBody>
      </p:sp>
      <p:pic>
        <p:nvPicPr>
          <p:cNvPr id="8" name="Picture 7" descr="Screen Shot 2015-05-31 at 5.28.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9120" y="4241588"/>
            <a:ext cx="3682999" cy="2452870"/>
          </a:xfrm>
          <a:prstGeom prst="rect">
            <a:avLst/>
          </a:prstGeom>
        </p:spPr>
      </p:pic>
      <p:sp>
        <p:nvSpPr>
          <p:cNvPr id="9" name="Left Brace 8"/>
          <p:cNvSpPr/>
          <p:nvPr/>
        </p:nvSpPr>
        <p:spPr>
          <a:xfrm>
            <a:off x="4138083" y="1734395"/>
            <a:ext cx="506942" cy="471212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Oval 9"/>
          <p:cNvSpPr/>
          <p:nvPr/>
        </p:nvSpPr>
        <p:spPr>
          <a:xfrm>
            <a:off x="8519054" y="1951143"/>
            <a:ext cx="129117" cy="13758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Elbow Connector 11"/>
          <p:cNvCxnSpPr>
            <a:stCxn id="10" idx="5"/>
            <a:endCxn id="8" idx="3"/>
          </p:cNvCxnSpPr>
          <p:nvPr/>
        </p:nvCxnSpPr>
        <p:spPr>
          <a:xfrm rot="5400000">
            <a:off x="6865969" y="3704729"/>
            <a:ext cx="3399445" cy="127143"/>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0752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00786"/>
            <a:ext cx="9144000" cy="2509213"/>
          </a:xfrm>
        </p:spPr>
        <p:txBody>
          <a:bodyPr>
            <a:normAutofit/>
          </a:bodyPr>
          <a:lstStyle/>
          <a:p>
            <a:r>
              <a:rPr lang="en-US" b="1" dirty="0" smtClean="0"/>
              <a:t>Tuning and Optimization Convolutional Deep Neural Networks</a:t>
            </a:r>
            <a:endParaRPr lang="en-US" b="1" dirty="0"/>
          </a:p>
        </p:txBody>
      </p:sp>
      <p:sp>
        <p:nvSpPr>
          <p:cNvPr id="3" name="Subtitle 2"/>
          <p:cNvSpPr>
            <a:spLocks noGrp="1"/>
          </p:cNvSpPr>
          <p:nvPr>
            <p:ph type="subTitle" idx="1"/>
          </p:nvPr>
        </p:nvSpPr>
        <p:spPr>
          <a:xfrm>
            <a:off x="0" y="3886201"/>
            <a:ext cx="9144000" cy="1371599"/>
          </a:xfrm>
        </p:spPr>
        <p:txBody>
          <a:bodyPr/>
          <a:lstStyle/>
          <a:p>
            <a:r>
              <a:rPr lang="en-US" dirty="0" smtClean="0"/>
              <a:t>Jakub </a:t>
            </a:r>
            <a:r>
              <a:rPr lang="en-US" dirty="0" err="1" smtClean="0"/>
              <a:t>Kurzak</a:t>
            </a:r>
            <a:r>
              <a:rPr lang="en-US" dirty="0" smtClean="0"/>
              <a:t>, Piotr </a:t>
            </a:r>
            <a:r>
              <a:rPr lang="en-US" dirty="0" err="1" smtClean="0"/>
              <a:t>Luszczek</a:t>
            </a:r>
            <a:r>
              <a:rPr lang="en-US" dirty="0" smtClean="0"/>
              <a:t>, </a:t>
            </a:r>
            <a:r>
              <a:rPr lang="en-US" dirty="0" err="1" smtClean="0"/>
              <a:t>Yaohung</a:t>
            </a:r>
            <a:r>
              <a:rPr lang="en-US" dirty="0" smtClean="0"/>
              <a:t> (Mike) Tsai, BLAKE Haugen</a:t>
            </a:r>
            <a:endParaRPr lang="en-US" dirty="0"/>
          </a:p>
        </p:txBody>
      </p:sp>
      <p:sp>
        <p:nvSpPr>
          <p:cNvPr id="4" name="AutoShape 2" descr="Image result for nsf.gov"/>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nsf.gov"/>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8520" y="4798047"/>
            <a:ext cx="1498600" cy="1371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9137" y="4798047"/>
            <a:ext cx="1498600" cy="1371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9756" y="4798047"/>
            <a:ext cx="1498598" cy="1371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375" y="4798047"/>
            <a:ext cx="1498598" cy="1371600"/>
          </a:xfrm>
          <a:prstGeom prst="rect">
            <a:avLst/>
          </a:prstGeom>
        </p:spPr>
      </p:pic>
    </p:spTree>
    <p:extLst>
      <p:ext uri="{BB962C8B-B14F-4D97-AF65-F5344CB8AC3E}">
        <p14:creationId xmlns:p14="http://schemas.microsoft.com/office/powerpoint/2010/main" val="3540387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5462" y="1616332"/>
            <a:ext cx="7772400" cy="1752235"/>
          </a:xfrm>
        </p:spPr>
        <p:txBody>
          <a:bodyPr>
            <a:normAutofit/>
          </a:bodyPr>
          <a:lstStyle/>
          <a:p>
            <a:r>
              <a:rPr lang="en-US" sz="3600" b="1" dirty="0" smtClean="0"/>
              <a:t/>
            </a:r>
            <a:br>
              <a:rPr lang="en-US" sz="3600" b="1" dirty="0" smtClean="0"/>
            </a:br>
            <a:r>
              <a:rPr lang="en-US" sz="3600" b="1" dirty="0" smtClean="0"/>
              <a:t> </a:t>
            </a:r>
            <a:r>
              <a:rPr lang="en-US" b="1" dirty="0"/>
              <a:t/>
            </a:r>
            <a:br>
              <a:rPr lang="en-US" b="1" dirty="0"/>
            </a:br>
            <a:r>
              <a:rPr lang="en-US" b="1" dirty="0" smtClean="0"/>
              <a:t>Introduction</a:t>
            </a:r>
            <a:endParaRPr lang="en-US" b="1" dirty="0"/>
          </a:p>
        </p:txBody>
      </p:sp>
      <p:sp>
        <p:nvSpPr>
          <p:cNvPr id="3" name="Date Placeholder 2"/>
          <p:cNvSpPr>
            <a:spLocks noGrp="1"/>
          </p:cNvSpPr>
          <p:nvPr>
            <p:ph type="dt" sz="half" idx="10"/>
          </p:nvPr>
        </p:nvSpPr>
        <p:spPr/>
        <p:txBody>
          <a:bodyPr/>
          <a:lstStyle/>
          <a:p>
            <a:fld id="{E88A16BE-5945-4629-A296-A415096D34C4}" type="datetime1">
              <a:rPr lang="en-US" smtClean="0"/>
              <a:t>6/9/2015</a:t>
            </a:fld>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2</a:t>
            </a:fld>
            <a:endParaRPr lang="en-US"/>
          </a:p>
        </p:txBody>
      </p:sp>
      <p:pic>
        <p:nvPicPr>
          <p:cNvPr id="7" name="Picture 4" descr="Geoffrey F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7928" y="3804124"/>
            <a:ext cx="1371599"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ndrew 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416" y="3804124"/>
            <a:ext cx="1190624"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Jack Dongar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4157" y="3804124"/>
            <a:ext cx="109737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7643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Interoperability/ portability with very good </a:t>
            </a:r>
            <a:r>
              <a:rPr lang="en-US" dirty="0" err="1" smtClean="0"/>
              <a:t>performancE</a:t>
            </a:r>
            <a:endParaRPr lang="en-US" b="1" dirty="0"/>
          </a:p>
        </p:txBody>
      </p:sp>
      <p:sp>
        <p:nvSpPr>
          <p:cNvPr id="10" name="Content Placeholder 9"/>
          <p:cNvSpPr>
            <a:spLocks noGrp="1"/>
          </p:cNvSpPr>
          <p:nvPr>
            <p:ph sz="quarter" idx="13"/>
          </p:nvPr>
        </p:nvSpPr>
        <p:spPr/>
        <p:txBody>
          <a:bodyPr>
            <a:normAutofit/>
          </a:bodyPr>
          <a:lstStyle/>
          <a:p>
            <a:r>
              <a:rPr lang="en-US" sz="2200" dirty="0" smtClean="0"/>
              <a:t>Our </a:t>
            </a:r>
            <a:r>
              <a:rPr lang="en-US" sz="2200" dirty="0"/>
              <a:t>convolution kernel, at the heart of deep learning neural networks for some of the network layers, achieves almost the same performance as the </a:t>
            </a:r>
            <a:r>
              <a:rPr lang="en-US" sz="2200" dirty="0" err="1"/>
              <a:t>cuDNN</a:t>
            </a:r>
            <a:r>
              <a:rPr lang="en-US" sz="2200" dirty="0"/>
              <a:t> library provided by NVIDIA. </a:t>
            </a:r>
            <a:endParaRPr lang="en-US" sz="2200" dirty="0" smtClean="0"/>
          </a:p>
          <a:p>
            <a:r>
              <a:rPr lang="en-US" sz="2200" dirty="0" smtClean="0"/>
              <a:t>Both </a:t>
            </a:r>
            <a:r>
              <a:rPr lang="en-US" sz="2200" dirty="0"/>
              <a:t>of these implementations are competitive replacements of the most time consuming kernels of the </a:t>
            </a:r>
            <a:r>
              <a:rPr lang="en-US" sz="2200" dirty="0" err="1"/>
              <a:t>Caffe</a:t>
            </a:r>
            <a:r>
              <a:rPr lang="en-US" sz="2200" dirty="0"/>
              <a:t> project for deep neural networks from the University of California at Berkeley. </a:t>
            </a:r>
            <a:endParaRPr lang="en-US" sz="2200" dirty="0" smtClean="0"/>
          </a:p>
          <a:p>
            <a:r>
              <a:rPr lang="en-US" sz="2200" dirty="0" smtClean="0"/>
              <a:t>Almost </a:t>
            </a:r>
            <a:r>
              <a:rPr lang="en-US" sz="2200" dirty="0"/>
              <a:t>the same percent of the peak performance is achieved by our kernels on both Kepler and the newly released Maxwell GPU cards. </a:t>
            </a:r>
            <a:endParaRPr lang="en-US" sz="2200" dirty="0" smtClean="0"/>
          </a:p>
          <a:p>
            <a:r>
              <a:rPr lang="en-US" sz="2200" dirty="0" smtClean="0"/>
              <a:t>The </a:t>
            </a:r>
            <a:r>
              <a:rPr lang="en-US" sz="2200" dirty="0"/>
              <a:t>competing implementations are either closed source (NVIDIA’s </a:t>
            </a:r>
            <a:r>
              <a:rPr lang="en-US" sz="2200" dirty="0" err="1"/>
              <a:t>cuDNN</a:t>
            </a:r>
            <a:r>
              <a:rPr lang="en-US" sz="2200" dirty="0"/>
              <a:t>) and do not contribute to the broader impact that our optimization techniques have, or they are platform specific </a:t>
            </a:r>
            <a:endParaRPr lang="en-US" sz="2200" dirty="0" smtClean="0"/>
          </a:p>
          <a:p>
            <a:pPr lvl="1"/>
            <a:r>
              <a:rPr lang="en-US" sz="2000" dirty="0" err="1" smtClean="0"/>
              <a:t>maxDNN</a:t>
            </a:r>
            <a:r>
              <a:rPr lang="en-US" sz="2000" dirty="0" smtClean="0"/>
              <a:t> </a:t>
            </a:r>
            <a:r>
              <a:rPr lang="en-US" sz="2000" dirty="0"/>
              <a:t>is a convolutional network implementation from </a:t>
            </a:r>
            <a:r>
              <a:rPr lang="en-US" sz="2000" dirty="0" err="1"/>
              <a:t>Ebay</a:t>
            </a:r>
            <a:r>
              <a:rPr lang="en-US" sz="2000" dirty="0"/>
              <a:t> based on a Maxwell-only assembler from </a:t>
            </a:r>
            <a:r>
              <a:rPr lang="en-US" sz="2000" dirty="0" err="1" smtClean="0"/>
              <a:t>Nervana</a:t>
            </a:r>
            <a:r>
              <a:rPr lang="en-US" sz="2000" dirty="0" smtClean="0"/>
              <a:t>.</a:t>
            </a:r>
            <a:endParaRPr lang="en-US" sz="2000" dirty="0"/>
          </a:p>
        </p:txBody>
      </p:sp>
      <p:sp>
        <p:nvSpPr>
          <p:cNvPr id="3" name="Date Placeholder 2"/>
          <p:cNvSpPr>
            <a:spLocks noGrp="1"/>
          </p:cNvSpPr>
          <p:nvPr>
            <p:ph type="dt" sz="half" idx="10"/>
          </p:nvPr>
        </p:nvSpPr>
        <p:spPr/>
        <p:txBody>
          <a:bodyPr/>
          <a:lstStyle/>
          <a:p>
            <a:fld id="{E88A16BE-5945-4629-A296-A415096D34C4}" type="datetime1">
              <a:rPr lang="en-US" smtClean="0"/>
              <a:t>6/9/2015</a:t>
            </a:fld>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20</a:t>
            </a:fld>
            <a:endParaRPr lang="en-US"/>
          </a:p>
        </p:txBody>
      </p:sp>
      <p:sp>
        <p:nvSpPr>
          <p:cNvPr id="2" name="AutoShape 2" descr="Image result for nsf.gov"/>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043885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Environment supporting broad base of deep learning</a:t>
            </a:r>
          </a:p>
        </p:txBody>
      </p:sp>
      <p:sp>
        <p:nvSpPr>
          <p:cNvPr id="10" name="Content Placeholder 9"/>
          <p:cNvSpPr>
            <a:spLocks noGrp="1"/>
          </p:cNvSpPr>
          <p:nvPr>
            <p:ph sz="quarter" idx="13"/>
          </p:nvPr>
        </p:nvSpPr>
        <p:spPr/>
        <p:txBody>
          <a:bodyPr>
            <a:normAutofit/>
          </a:bodyPr>
          <a:lstStyle/>
          <a:p>
            <a:r>
              <a:rPr lang="en-US" sz="2800" dirty="0" smtClean="0"/>
              <a:t>Our </a:t>
            </a:r>
            <a:r>
              <a:rPr lang="en-US" sz="2800" dirty="0"/>
              <a:t>approach is based on a general framework that includes various dimensions of the deep network layers to allow us to provide a high performance kernels, not just for one particular network type or configuration, which might be of great interest at the moment, but we can also target broader application space that utilize a variety of neural network layers, dimensionality, and connectivity. </a:t>
            </a:r>
            <a:endParaRPr lang="en-US" sz="2800" dirty="0" smtClean="0"/>
          </a:p>
          <a:p>
            <a:r>
              <a:rPr lang="en-US" sz="2800" dirty="0" smtClean="0"/>
              <a:t>The </a:t>
            </a:r>
            <a:r>
              <a:rPr lang="en-US" sz="2800" dirty="0"/>
              <a:t>goal is to first target the popular classifier networks of interest to the community and then broaden the scope further to accommodate for other uses, e.g., object detection, etc.</a:t>
            </a:r>
          </a:p>
        </p:txBody>
      </p:sp>
      <p:sp>
        <p:nvSpPr>
          <p:cNvPr id="3" name="Date Placeholder 2"/>
          <p:cNvSpPr>
            <a:spLocks noGrp="1"/>
          </p:cNvSpPr>
          <p:nvPr>
            <p:ph type="dt" sz="half" idx="10"/>
          </p:nvPr>
        </p:nvSpPr>
        <p:spPr/>
        <p:txBody>
          <a:bodyPr/>
          <a:lstStyle/>
          <a:p>
            <a:fld id="{E88A16BE-5945-4629-A296-A415096D34C4}" type="datetime1">
              <a:rPr lang="en-US" smtClean="0"/>
              <a:t>6/9/2015</a:t>
            </a:fld>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21</a:t>
            </a:fld>
            <a:endParaRPr lang="en-US"/>
          </a:p>
        </p:txBody>
      </p:sp>
      <p:sp>
        <p:nvSpPr>
          <p:cNvPr id="2" name="AutoShape 2" descr="Image result for nsf.gov"/>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116658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Runtime</a:t>
            </a:r>
            <a:endParaRPr lang="en-US" dirty="0"/>
          </a:p>
        </p:txBody>
      </p:sp>
      <p:sp>
        <p:nvSpPr>
          <p:cNvPr id="6" name="Content Placeholder 5"/>
          <p:cNvSpPr>
            <a:spLocks noGrp="1"/>
          </p:cNvSpPr>
          <p:nvPr>
            <p:ph sz="quarter" idx="13"/>
          </p:nvPr>
        </p:nvSpPr>
        <p:spPr/>
        <p:txBody>
          <a:bodyPr>
            <a:normAutofit/>
          </a:bodyPr>
          <a:lstStyle/>
          <a:p>
            <a:r>
              <a:rPr lang="en-US" sz="2400" dirty="0" smtClean="0"/>
              <a:t>We </a:t>
            </a:r>
            <a:r>
              <a:rPr lang="en-US" sz="2400" dirty="0"/>
              <a:t>are investigating two parallelization potentials offered by the deep neural networks: data-parallel and model-parallel. </a:t>
            </a:r>
            <a:endParaRPr lang="en-US" sz="2400" dirty="0" smtClean="0"/>
          </a:p>
          <a:p>
            <a:r>
              <a:rPr lang="en-US" sz="2400" dirty="0" smtClean="0"/>
              <a:t>Model parallel allows </a:t>
            </a:r>
            <a:r>
              <a:rPr lang="en-US" sz="2400" dirty="0"/>
              <a:t>Bulk Synchronous Parallel execution with great potential for locality-aware computing with sporadic data interchanges of the border neurons and synapses. </a:t>
            </a:r>
            <a:endParaRPr lang="en-US" sz="2400" dirty="0" smtClean="0"/>
          </a:p>
          <a:p>
            <a:r>
              <a:rPr lang="en-US" sz="2400" dirty="0" smtClean="0"/>
              <a:t>Data parallel gives </a:t>
            </a:r>
            <a:r>
              <a:rPr lang="en-US" sz="2400" dirty="0"/>
              <a:t>rise to </a:t>
            </a:r>
            <a:r>
              <a:rPr lang="en-US" sz="2400" dirty="0" smtClean="0"/>
              <a:t>independent </a:t>
            </a:r>
            <a:r>
              <a:rPr lang="en-US" sz="2400" dirty="0"/>
              <a:t>calculation with concurrent access to the global state. </a:t>
            </a:r>
            <a:endParaRPr lang="en-US" sz="2400" dirty="0" smtClean="0"/>
          </a:p>
          <a:p>
            <a:r>
              <a:rPr lang="en-US" sz="2400" dirty="0" smtClean="0"/>
              <a:t>Our </a:t>
            </a:r>
            <a:r>
              <a:rPr lang="en-US" sz="2400" dirty="0"/>
              <a:t>work focuses on combining both and improving on Stanford’s </a:t>
            </a:r>
            <a:r>
              <a:rPr lang="en-US" sz="2400" dirty="0" err="1"/>
              <a:t>FastLab</a:t>
            </a:r>
            <a:r>
              <a:rPr lang="en-US" sz="2400" dirty="0"/>
              <a:t> code base for deep neural networks that exposes both types of parallelism. We are using our dataflow runtime systems that support both multicore and accelerators</a:t>
            </a:r>
            <a:r>
              <a:rPr lang="en-US" sz="2400" dirty="0" smtClean="0"/>
              <a:t>.</a:t>
            </a:r>
            <a:endParaRPr lang="en-US" sz="2400" dirty="0"/>
          </a:p>
        </p:txBody>
      </p:sp>
      <p:sp>
        <p:nvSpPr>
          <p:cNvPr id="3" name="Date Placeholder 2"/>
          <p:cNvSpPr>
            <a:spLocks noGrp="1"/>
          </p:cNvSpPr>
          <p:nvPr>
            <p:ph type="dt" sz="half" idx="10"/>
          </p:nvPr>
        </p:nvSpPr>
        <p:spPr/>
        <p:txBody>
          <a:bodyPr/>
          <a:lstStyle/>
          <a:p>
            <a:fld id="{DA5A124A-57B4-4F60-A054-870C5F65E642}" type="datetime1">
              <a:rPr lang="en-US" smtClean="0"/>
              <a:t>6/9/2015</a:t>
            </a:fld>
            <a:endParaRPr lang="en-US" dirty="0"/>
          </a:p>
        </p:txBody>
      </p:sp>
      <p:sp>
        <p:nvSpPr>
          <p:cNvPr id="4" name="Slide Number Placeholder 3"/>
          <p:cNvSpPr>
            <a:spLocks noGrp="1"/>
          </p:cNvSpPr>
          <p:nvPr>
            <p:ph type="sldNum" sz="quarter" idx="12"/>
          </p:nvPr>
        </p:nvSpPr>
        <p:spPr/>
        <p:txBody>
          <a:bodyPr/>
          <a:lstStyle/>
          <a:p>
            <a:fld id="{29CB78FB-1415-9B4D-996E-11F146E2B0ED}" type="slidenum">
              <a:rPr lang="en-US" smtClean="0"/>
              <a:t>22</a:t>
            </a:fld>
            <a:endParaRPr lang="en-US"/>
          </a:p>
        </p:txBody>
      </p:sp>
    </p:spTree>
    <p:extLst>
      <p:ext uri="{BB962C8B-B14F-4D97-AF65-F5344CB8AC3E}">
        <p14:creationId xmlns:p14="http://schemas.microsoft.com/office/powerpoint/2010/main" val="19598420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err="1"/>
              <a:t>Autotuning</a:t>
            </a:r>
            <a:endParaRPr lang="en-US" dirty="0"/>
          </a:p>
        </p:txBody>
      </p:sp>
      <p:sp>
        <p:nvSpPr>
          <p:cNvPr id="6" name="Content Placeholder 5"/>
          <p:cNvSpPr>
            <a:spLocks noGrp="1"/>
          </p:cNvSpPr>
          <p:nvPr>
            <p:ph sz="quarter" idx="13"/>
          </p:nvPr>
        </p:nvSpPr>
        <p:spPr/>
        <p:txBody>
          <a:bodyPr>
            <a:normAutofit/>
          </a:bodyPr>
          <a:lstStyle/>
          <a:p>
            <a:r>
              <a:rPr lang="en-US" dirty="0" smtClean="0"/>
              <a:t>Our </a:t>
            </a:r>
            <a:r>
              <a:rPr lang="en-US" dirty="0"/>
              <a:t>kernel work is based on an </a:t>
            </a:r>
            <a:r>
              <a:rPr lang="en-US" dirty="0" err="1"/>
              <a:t>autotuning</a:t>
            </a:r>
            <a:r>
              <a:rPr lang="en-US" dirty="0"/>
              <a:t> framework that allows generic expression of a computational stencil. </a:t>
            </a:r>
          </a:p>
          <a:p>
            <a:pPr lvl="1"/>
            <a:r>
              <a:rPr lang="en-US" dirty="0" smtClean="0"/>
              <a:t>The </a:t>
            </a:r>
            <a:r>
              <a:rPr lang="en-US" dirty="0"/>
              <a:t>simplest cases are templates and/or stencils based on multiple loop nests--a perfect case for deep neural network research. </a:t>
            </a:r>
            <a:endParaRPr lang="en-US" dirty="0" smtClean="0"/>
          </a:p>
          <a:p>
            <a:r>
              <a:rPr lang="en-US" dirty="0" smtClean="0"/>
              <a:t>Given </a:t>
            </a:r>
            <a:r>
              <a:rPr lang="en-US" dirty="0"/>
              <a:t>a generic code and the parameter space, our framework discovers a subspace of the parametric space that is allowed by the hardware (hard constraint pruning) and has not been excluded by the user (soft constraint pruning). </a:t>
            </a:r>
            <a:endParaRPr lang="en-US" dirty="0" smtClean="0"/>
          </a:p>
          <a:p>
            <a:r>
              <a:rPr lang="en-US" dirty="0" smtClean="0"/>
              <a:t>After </a:t>
            </a:r>
            <a:r>
              <a:rPr lang="en-US" dirty="0"/>
              <a:t>the extensive pruning, we enumerate all possible instantiations of the kernel with all parameters replaced by constants, which gives the compiler the opportunity to generate a very specific--and hence potentially superior--code when compared with variable-length loop nests. </a:t>
            </a:r>
            <a:endParaRPr lang="en-US" dirty="0" smtClean="0"/>
          </a:p>
          <a:p>
            <a:r>
              <a:rPr lang="en-US" dirty="0" smtClean="0"/>
              <a:t>The </a:t>
            </a:r>
            <a:r>
              <a:rPr lang="en-US" dirty="0"/>
              <a:t>execution harness tests the produced binaries and selects the best performer, often with a surprising set of parameters due to complex interaction between the kernel template, the compiler toolchain, and the hardware configuration.</a:t>
            </a:r>
          </a:p>
        </p:txBody>
      </p:sp>
      <p:sp>
        <p:nvSpPr>
          <p:cNvPr id="3" name="Date Placeholder 2"/>
          <p:cNvSpPr>
            <a:spLocks noGrp="1"/>
          </p:cNvSpPr>
          <p:nvPr>
            <p:ph type="dt" sz="half" idx="10"/>
          </p:nvPr>
        </p:nvSpPr>
        <p:spPr/>
        <p:txBody>
          <a:bodyPr/>
          <a:lstStyle/>
          <a:p>
            <a:fld id="{DA5A124A-57B4-4F60-A054-870C5F65E642}" type="datetime1">
              <a:rPr lang="en-US" smtClean="0"/>
              <a:t>6/9/2015</a:t>
            </a:fld>
            <a:endParaRPr lang="en-US" dirty="0"/>
          </a:p>
        </p:txBody>
      </p:sp>
      <p:sp>
        <p:nvSpPr>
          <p:cNvPr id="4" name="Slide Number Placeholder 3"/>
          <p:cNvSpPr>
            <a:spLocks noGrp="1"/>
          </p:cNvSpPr>
          <p:nvPr>
            <p:ph type="sldNum" sz="quarter" idx="12"/>
          </p:nvPr>
        </p:nvSpPr>
        <p:spPr/>
        <p:txBody>
          <a:bodyPr/>
          <a:lstStyle/>
          <a:p>
            <a:fld id="{29CB78FB-1415-9B4D-996E-11F146E2B0ED}" type="slidenum">
              <a:rPr lang="en-US" smtClean="0"/>
              <a:t>23</a:t>
            </a:fld>
            <a:endParaRPr lang="en-US"/>
          </a:p>
        </p:txBody>
      </p:sp>
    </p:spTree>
    <p:extLst>
      <p:ext uri="{BB962C8B-B14F-4D97-AF65-F5344CB8AC3E}">
        <p14:creationId xmlns:p14="http://schemas.microsoft.com/office/powerpoint/2010/main" val="18552426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Deep Neural Networks (DNN) Implementation Landscape</a:t>
            </a:r>
            <a:endParaRPr lang="en-US" dirty="0"/>
          </a:p>
        </p:txBody>
      </p:sp>
      <p:sp>
        <p:nvSpPr>
          <p:cNvPr id="3" name="Content Placeholder 2"/>
          <p:cNvSpPr>
            <a:spLocks noGrp="1"/>
          </p:cNvSpPr>
          <p:nvPr>
            <p:ph sz="quarter" idx="13"/>
          </p:nvPr>
        </p:nvSpPr>
        <p:spPr>
          <a:prstGeom prst="rect">
            <a:avLst/>
          </a:prstGeom>
        </p:spPr>
        <p:txBody>
          <a:bodyPr>
            <a:normAutofit/>
          </a:bodyPr>
          <a:lstStyle/>
          <a:p>
            <a:r>
              <a:rPr lang="en-US" sz="2800" dirty="0" smtClean="0"/>
              <a:t>In </a:t>
            </a:r>
            <a:r>
              <a:rPr lang="en-US" sz="2800" dirty="0"/>
              <a:t>recent </a:t>
            </a:r>
            <a:r>
              <a:rPr lang="en-US" sz="2800" dirty="0" smtClean="0"/>
              <a:t>years, Deep Neural Networks have become a hotly contested technology by various commercial entities</a:t>
            </a:r>
          </a:p>
          <a:p>
            <a:r>
              <a:rPr lang="en-US" sz="2800" dirty="0" err="1" smtClean="0"/>
              <a:t>Caffe</a:t>
            </a:r>
            <a:r>
              <a:rPr lang="en-US" sz="2800" dirty="0" smtClean="0"/>
              <a:t> from U. Cal. Berkeley has become the de facto </a:t>
            </a:r>
            <a:r>
              <a:rPr lang="en-US" sz="2800" dirty="0"/>
              <a:t>standard (</a:t>
            </a:r>
            <a:r>
              <a:rPr lang="en-US" sz="2800" dirty="0">
                <a:hlinkClick r:id="rId2"/>
              </a:rPr>
              <a:t>http://demo.caffe.berkeleyvision.org</a:t>
            </a:r>
            <a:r>
              <a:rPr lang="en-US" sz="2800" dirty="0" smtClean="0">
                <a:hlinkClick r:id="rId2"/>
              </a:rPr>
              <a:t>/)</a:t>
            </a:r>
            <a:endParaRPr lang="en-US" sz="2800" dirty="0" smtClean="0"/>
          </a:p>
          <a:p>
            <a:pPr lvl="1"/>
            <a:r>
              <a:rPr lang="en-US" sz="2400" dirty="0" smtClean="0"/>
              <a:t>Other projects have been </a:t>
            </a:r>
            <a:r>
              <a:rPr lang="en-US" sz="2400" dirty="0" err="1" smtClean="0"/>
              <a:t>obseleted</a:t>
            </a:r>
            <a:r>
              <a:rPr lang="en-US" sz="2400" dirty="0" smtClean="0"/>
              <a:t>: </a:t>
            </a:r>
            <a:r>
              <a:rPr lang="en-US" sz="2400" dirty="0" err="1" smtClean="0"/>
              <a:t>ConvNet</a:t>
            </a:r>
            <a:r>
              <a:rPr lang="en-US" sz="2400" dirty="0" smtClean="0"/>
              <a:t>, ConvNet2, …</a:t>
            </a:r>
          </a:p>
          <a:p>
            <a:pPr lvl="1"/>
            <a:r>
              <a:rPr lang="en-US" sz="2400" dirty="0" smtClean="0"/>
              <a:t>Python-only </a:t>
            </a:r>
            <a:r>
              <a:rPr lang="en-US" sz="2400" dirty="0" err="1" smtClean="0"/>
              <a:t>Theano</a:t>
            </a:r>
            <a:r>
              <a:rPr lang="en-US" sz="2400" dirty="0" smtClean="0"/>
              <a:t> gets some traction due to its purely mathematical approach to defining machine learning algorithms</a:t>
            </a:r>
          </a:p>
          <a:p>
            <a:r>
              <a:rPr lang="en-US" sz="2800" dirty="0" smtClean="0"/>
              <a:t>Stanford called </a:t>
            </a:r>
            <a:r>
              <a:rPr lang="en-US" sz="2800" dirty="0" err="1" smtClean="0"/>
              <a:t>FastLab</a:t>
            </a:r>
            <a:r>
              <a:rPr lang="en-US" sz="2800" dirty="0" smtClean="0"/>
              <a:t> (formerly </a:t>
            </a:r>
            <a:r>
              <a:rPr lang="en-US" sz="2800" dirty="0" err="1" smtClean="0"/>
              <a:t>DeepSail</a:t>
            </a:r>
            <a:r>
              <a:rPr lang="en-US" sz="2800" dirty="0" smtClean="0"/>
              <a:t>)</a:t>
            </a:r>
          </a:p>
          <a:p>
            <a:pPr lvl="1"/>
            <a:r>
              <a:rPr lang="en-US" sz="2400" dirty="0" smtClean="0"/>
              <a:t>It includes multi-GPU, MPI support but lacks some features present in </a:t>
            </a:r>
            <a:r>
              <a:rPr lang="en-US" sz="2400" dirty="0" err="1" smtClean="0"/>
              <a:t>Caffe</a:t>
            </a:r>
            <a:endParaRPr lang="en-US" sz="2400" dirty="0"/>
          </a:p>
        </p:txBody>
      </p:sp>
    </p:spTree>
    <p:extLst>
      <p:ext uri="{BB962C8B-B14F-4D97-AF65-F5344CB8AC3E}">
        <p14:creationId xmlns:p14="http://schemas.microsoft.com/office/powerpoint/2010/main" val="31103830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in DNN</a:t>
            </a:r>
            <a:endParaRPr lang="en-US" dirty="0"/>
          </a:p>
        </p:txBody>
      </p:sp>
      <p:sp>
        <p:nvSpPr>
          <p:cNvPr id="3" name="Content Placeholder 2"/>
          <p:cNvSpPr>
            <a:spLocks noGrp="1"/>
          </p:cNvSpPr>
          <p:nvPr>
            <p:ph sz="quarter" idx="13"/>
          </p:nvPr>
        </p:nvSpPr>
        <p:spPr>
          <a:prstGeom prst="rect">
            <a:avLst/>
          </a:prstGeom>
        </p:spPr>
        <p:txBody>
          <a:bodyPr>
            <a:normAutofit/>
          </a:bodyPr>
          <a:lstStyle/>
          <a:p>
            <a:r>
              <a:rPr lang="en-US" sz="2800" dirty="0" smtClean="0"/>
              <a:t>Berkeley </a:t>
            </a:r>
            <a:r>
              <a:rPr lang="en-US" sz="2800" dirty="0" err="1" smtClean="0"/>
              <a:t>Caffe</a:t>
            </a:r>
            <a:r>
              <a:rPr lang="en-US" sz="2800" dirty="0" smtClean="0"/>
              <a:t> achieves performance by calling </a:t>
            </a:r>
            <a:r>
              <a:rPr lang="en-US" sz="2800" dirty="0" err="1" smtClean="0"/>
              <a:t>cuBlas</a:t>
            </a:r>
            <a:endParaRPr lang="en-US" sz="2800" dirty="0" smtClean="0"/>
          </a:p>
          <a:p>
            <a:pPr lvl="1"/>
            <a:r>
              <a:rPr lang="en-US" sz="2400" dirty="0" smtClean="0"/>
              <a:t>The matrix shapes passed to </a:t>
            </a:r>
            <a:r>
              <a:rPr lang="en-US" sz="2400" dirty="0" err="1" smtClean="0"/>
              <a:t>cuBlas</a:t>
            </a:r>
            <a:r>
              <a:rPr lang="en-US" sz="2400" dirty="0" smtClean="0"/>
              <a:t> are not the most favorable to good performance (they’re driven by the shape of DNN)</a:t>
            </a:r>
          </a:p>
          <a:p>
            <a:pPr lvl="1"/>
            <a:r>
              <a:rPr lang="en-US" sz="2400" dirty="0" smtClean="0"/>
              <a:t>In </a:t>
            </a:r>
            <a:r>
              <a:rPr lang="en-US" sz="2400" dirty="0" err="1" smtClean="0"/>
              <a:t>RaPyDLI</a:t>
            </a:r>
            <a:r>
              <a:rPr lang="en-US" sz="2400" dirty="0" smtClean="0"/>
              <a:t>, we tried </a:t>
            </a:r>
            <a:r>
              <a:rPr lang="en-US" sz="2400" dirty="0" err="1" smtClean="0"/>
              <a:t>autotuning</a:t>
            </a:r>
            <a:r>
              <a:rPr lang="en-US" sz="2400" dirty="0" smtClean="0"/>
              <a:t> these oddly-shaped calls</a:t>
            </a:r>
          </a:p>
          <a:p>
            <a:pPr lvl="2"/>
            <a:r>
              <a:rPr lang="en-US" sz="2000" dirty="0" smtClean="0"/>
              <a:t>Some improvement can be achieved</a:t>
            </a:r>
          </a:p>
          <a:p>
            <a:r>
              <a:rPr lang="en-US" sz="2800" dirty="0" smtClean="0"/>
              <a:t>NVIDIA makes available a closed source library called </a:t>
            </a:r>
            <a:r>
              <a:rPr lang="en-US" sz="2800" dirty="0" err="1" smtClean="0"/>
              <a:t>cuDNN</a:t>
            </a:r>
            <a:r>
              <a:rPr lang="en-US" sz="2800" dirty="0" smtClean="0"/>
              <a:t> (CUDA-based DNN)</a:t>
            </a:r>
          </a:p>
          <a:p>
            <a:pPr lvl="1"/>
            <a:r>
              <a:rPr lang="en-US" sz="2400" dirty="0" smtClean="0"/>
              <a:t>Much better performance is achieved (10% as advertised by NVIDIA) due to more DNN-like interface</a:t>
            </a:r>
            <a:endParaRPr lang="en-US" sz="2400" dirty="0"/>
          </a:p>
        </p:txBody>
      </p:sp>
    </p:spTree>
    <p:extLst>
      <p:ext uri="{BB962C8B-B14F-4D97-AF65-F5344CB8AC3E}">
        <p14:creationId xmlns:p14="http://schemas.microsoft.com/office/powerpoint/2010/main" val="25203430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DNN Libraries</a:t>
            </a:r>
            <a:endParaRPr lang="en-US" dirty="0"/>
          </a:p>
        </p:txBody>
      </p:sp>
      <p:sp>
        <p:nvSpPr>
          <p:cNvPr id="3" name="Content Placeholder 2"/>
          <p:cNvSpPr>
            <a:spLocks noGrp="1"/>
          </p:cNvSpPr>
          <p:nvPr>
            <p:ph sz="quarter" idx="13"/>
          </p:nvPr>
        </p:nvSpPr>
        <p:spPr>
          <a:prstGeom prst="rect">
            <a:avLst/>
          </a:prstGeom>
        </p:spPr>
        <p:txBody>
          <a:bodyPr>
            <a:normAutofit/>
          </a:bodyPr>
          <a:lstStyle/>
          <a:p>
            <a:r>
              <a:rPr lang="en-US" sz="2800" dirty="0" smtClean="0"/>
              <a:t>Facebook’s approach is based on phase space computation and FFT through highly optimized </a:t>
            </a:r>
            <a:r>
              <a:rPr lang="en-US" sz="2800" dirty="0" err="1" smtClean="0"/>
              <a:t>fbfft</a:t>
            </a:r>
            <a:endParaRPr lang="en-US" sz="2800" dirty="0" smtClean="0"/>
          </a:p>
          <a:p>
            <a:r>
              <a:rPr lang="en-US" sz="2800" dirty="0" err="1" smtClean="0"/>
              <a:t>Ebay</a:t>
            </a:r>
            <a:r>
              <a:rPr lang="en-US" sz="2800" dirty="0" smtClean="0"/>
              <a:t> developed DNN library specifically for NVIDIA Maxwell: </a:t>
            </a:r>
            <a:r>
              <a:rPr lang="en-US" sz="2800" dirty="0" err="1" smtClean="0"/>
              <a:t>maxDNN</a:t>
            </a:r>
            <a:endParaRPr lang="en-US" sz="2800" dirty="0" smtClean="0"/>
          </a:p>
          <a:p>
            <a:pPr lvl="1"/>
            <a:r>
              <a:rPr lang="en-US" sz="2400" dirty="0" smtClean="0"/>
              <a:t>It is based on reverse engineered assembly for Maxwell provided by </a:t>
            </a:r>
            <a:r>
              <a:rPr lang="en-US" sz="2400" dirty="0" err="1" smtClean="0"/>
              <a:t>Nervana</a:t>
            </a:r>
            <a:r>
              <a:rPr lang="en-US" sz="2400" dirty="0" smtClean="0"/>
              <a:t> on </a:t>
            </a:r>
            <a:r>
              <a:rPr lang="en-US" sz="2400" dirty="0" err="1" smtClean="0"/>
              <a:t>GitHub</a:t>
            </a:r>
            <a:endParaRPr lang="en-US" sz="2400" dirty="0" smtClean="0"/>
          </a:p>
          <a:p>
            <a:pPr lvl="1"/>
            <a:r>
              <a:rPr lang="en-US" sz="2400" dirty="0" smtClean="0"/>
              <a:t>It achieves over 90% of the peak performance on single precision matrix-matrix multiply</a:t>
            </a:r>
          </a:p>
          <a:p>
            <a:pPr lvl="1"/>
            <a:r>
              <a:rPr lang="en-US" sz="2400" dirty="0" smtClean="0"/>
              <a:t>The published code uses almost all available GPU optimization tricks</a:t>
            </a:r>
          </a:p>
          <a:p>
            <a:pPr lvl="2"/>
            <a:r>
              <a:rPr lang="en-US" sz="2000" dirty="0" smtClean="0"/>
              <a:t>Instruction scheduling, constant cache to remove instructions…</a:t>
            </a:r>
          </a:p>
        </p:txBody>
      </p:sp>
    </p:spTree>
    <p:extLst>
      <p:ext uri="{BB962C8B-B14F-4D97-AF65-F5344CB8AC3E}">
        <p14:creationId xmlns:p14="http://schemas.microsoft.com/office/powerpoint/2010/main" val="2286705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Preliminary Results on </a:t>
            </a:r>
            <a:r>
              <a:rPr lang="en-US" dirty="0" err="1" smtClean="0"/>
              <a:t>Kepler</a:t>
            </a:r>
            <a:endParaRPr lang="en-US" dirty="0"/>
          </a:p>
        </p:txBody>
      </p:sp>
      <p:graphicFrame>
        <p:nvGraphicFramePr>
          <p:cNvPr id="4" name="Content Placeholder 3"/>
          <p:cNvGraphicFramePr>
            <a:graphicFrameLocks noGrp="1"/>
          </p:cNvGraphicFramePr>
          <p:nvPr>
            <p:ph sz="quarter" idx="13"/>
            <p:extLst/>
          </p:nvPr>
        </p:nvGraphicFramePr>
        <p:xfrm>
          <a:off x="0" y="857250"/>
          <a:ext cx="9144000" cy="434848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370840">
                <a:tc>
                  <a:txBody>
                    <a:bodyPr/>
                    <a:lstStyle/>
                    <a:p>
                      <a:r>
                        <a:rPr lang="en-US" dirty="0" smtClean="0"/>
                        <a:t>Layer</a:t>
                      </a:r>
                      <a:endParaRPr lang="en-US" dirty="0"/>
                    </a:p>
                  </a:txBody>
                  <a:tcPr marL="106017" marR="106017"/>
                </a:tc>
                <a:tc>
                  <a:txBody>
                    <a:bodyPr/>
                    <a:lstStyle/>
                    <a:p>
                      <a:r>
                        <a:rPr lang="en-US" dirty="0" smtClean="0"/>
                        <a:t>Kernel 1 NCHW</a:t>
                      </a:r>
                      <a:endParaRPr lang="en-US" dirty="0"/>
                    </a:p>
                  </a:txBody>
                  <a:tcPr marL="106017" marR="106017"/>
                </a:tc>
                <a:tc>
                  <a:txBody>
                    <a:bodyPr/>
                    <a:lstStyle/>
                    <a:p>
                      <a:r>
                        <a:rPr lang="en-US" dirty="0" smtClean="0"/>
                        <a:t>Kernel 2 NHWC</a:t>
                      </a:r>
                      <a:endParaRPr lang="en-US" dirty="0"/>
                    </a:p>
                  </a:txBody>
                  <a:tcPr marL="106017" marR="106017"/>
                </a:tc>
                <a:tc>
                  <a:txBody>
                    <a:bodyPr/>
                    <a:lstStyle/>
                    <a:p>
                      <a:r>
                        <a:rPr lang="en-US" dirty="0" smtClean="0"/>
                        <a:t>Kernel 3 NHWC</a:t>
                      </a:r>
                      <a:endParaRPr lang="en-US" dirty="0"/>
                    </a:p>
                  </a:txBody>
                  <a:tcPr marL="106017" marR="106017"/>
                </a:tc>
                <a:tc>
                  <a:txBody>
                    <a:bodyPr/>
                    <a:lstStyle/>
                    <a:p>
                      <a:r>
                        <a:rPr lang="en-US" dirty="0" err="1" smtClean="0"/>
                        <a:t>cuDNN</a:t>
                      </a:r>
                      <a:r>
                        <a:rPr lang="en-US" dirty="0" smtClean="0"/>
                        <a:t> NCHW</a:t>
                      </a:r>
                      <a:endParaRPr lang="en-US" dirty="0"/>
                    </a:p>
                  </a:txBody>
                  <a:tcPr marL="106017" marR="106017"/>
                </a:tc>
                <a:tc>
                  <a:txBody>
                    <a:bodyPr/>
                    <a:lstStyle/>
                    <a:p>
                      <a:r>
                        <a:rPr lang="en-US" dirty="0" err="1" smtClean="0"/>
                        <a:t>cuDNN</a:t>
                      </a:r>
                      <a:r>
                        <a:rPr lang="en-US" dirty="0" smtClean="0"/>
                        <a:t> NHWC</a:t>
                      </a:r>
                      <a:endParaRPr lang="en-US" dirty="0"/>
                    </a:p>
                  </a:txBody>
                  <a:tcPr marL="106017" marR="106017"/>
                </a:tc>
              </a:tr>
              <a:tr h="370840">
                <a:tc>
                  <a:txBody>
                    <a:bodyPr/>
                    <a:lstStyle/>
                    <a:p>
                      <a:r>
                        <a:rPr lang="en-US" dirty="0" smtClean="0"/>
                        <a:t>Alex v2 L1</a:t>
                      </a:r>
                      <a:endParaRPr lang="en-US" dirty="0"/>
                    </a:p>
                  </a:txBody>
                  <a:tcPr marL="106017" marR="106017"/>
                </a:tc>
                <a:tc>
                  <a:txBody>
                    <a:bodyPr/>
                    <a:lstStyle/>
                    <a:p>
                      <a:r>
                        <a:rPr lang="en-US" dirty="0" smtClean="0"/>
                        <a:t>770.5</a:t>
                      </a:r>
                      <a:endParaRPr lang="en-US" dirty="0"/>
                    </a:p>
                  </a:txBody>
                  <a:tcPr marL="106017" marR="106017"/>
                </a:tc>
                <a:tc>
                  <a:txBody>
                    <a:bodyPr/>
                    <a:lstStyle/>
                    <a:p>
                      <a:r>
                        <a:rPr lang="en-US" dirty="0" smtClean="0"/>
                        <a:t>877.5</a:t>
                      </a:r>
                      <a:endParaRPr lang="en-US" dirty="0"/>
                    </a:p>
                  </a:txBody>
                  <a:tcPr marL="106017" marR="106017"/>
                </a:tc>
                <a:tc>
                  <a:txBody>
                    <a:bodyPr/>
                    <a:lstStyle/>
                    <a:p>
                      <a:r>
                        <a:rPr lang="en-US" dirty="0" smtClean="0"/>
                        <a:t>0</a:t>
                      </a:r>
                      <a:endParaRPr lang="en-US" dirty="0"/>
                    </a:p>
                  </a:txBody>
                  <a:tcPr marL="106017" marR="106017"/>
                </a:tc>
                <a:tc>
                  <a:txBody>
                    <a:bodyPr/>
                    <a:lstStyle/>
                    <a:p>
                      <a:r>
                        <a:rPr lang="en-US" dirty="0" smtClean="0"/>
                        <a:t>1064.4</a:t>
                      </a:r>
                      <a:endParaRPr lang="en-US" dirty="0"/>
                    </a:p>
                  </a:txBody>
                  <a:tcPr marL="106017" marR="106017"/>
                </a:tc>
                <a:tc>
                  <a:txBody>
                    <a:bodyPr/>
                    <a:lstStyle/>
                    <a:p>
                      <a:r>
                        <a:rPr lang="en-US" dirty="0" smtClean="0"/>
                        <a:t>1137.5</a:t>
                      </a:r>
                      <a:endParaRPr lang="en-US" dirty="0"/>
                    </a:p>
                  </a:txBody>
                  <a:tcPr marL="106017" marR="106017"/>
                </a:tc>
              </a:tr>
              <a:tr h="370840">
                <a:tc>
                  <a:txBody>
                    <a:bodyPr/>
                    <a:lstStyle/>
                    <a:p>
                      <a:r>
                        <a:rPr lang="en-US" dirty="0" smtClean="0"/>
                        <a:t>Alex v2 L2</a:t>
                      </a:r>
                      <a:endParaRPr lang="en-US" dirty="0"/>
                    </a:p>
                  </a:txBody>
                  <a:tcPr marL="106017" marR="106017"/>
                </a:tc>
                <a:tc>
                  <a:txBody>
                    <a:bodyPr/>
                    <a:lstStyle/>
                    <a:p>
                      <a:r>
                        <a:rPr lang="en-US" dirty="0" smtClean="0"/>
                        <a:t>760.9</a:t>
                      </a:r>
                      <a:endParaRPr lang="en-US" dirty="0"/>
                    </a:p>
                  </a:txBody>
                  <a:tcPr marL="106017" marR="106017"/>
                </a:tc>
                <a:tc>
                  <a:txBody>
                    <a:bodyPr/>
                    <a:lstStyle/>
                    <a:p>
                      <a:r>
                        <a:rPr lang="en-US" dirty="0" smtClean="0"/>
                        <a:t>857.5</a:t>
                      </a:r>
                      <a:endParaRPr lang="en-US" dirty="0"/>
                    </a:p>
                  </a:txBody>
                  <a:tcPr marL="106017" marR="106017"/>
                </a:tc>
                <a:tc>
                  <a:txBody>
                    <a:bodyPr/>
                    <a:lstStyle/>
                    <a:p>
                      <a:r>
                        <a:rPr lang="en-US" dirty="0" smtClean="0"/>
                        <a:t>0</a:t>
                      </a:r>
                      <a:endParaRPr lang="en-US" dirty="0"/>
                    </a:p>
                  </a:txBody>
                  <a:tcPr marL="106017" marR="106017"/>
                </a:tc>
                <a:tc>
                  <a:txBody>
                    <a:bodyPr/>
                    <a:lstStyle/>
                    <a:p>
                      <a:r>
                        <a:rPr lang="en-US" dirty="0" smtClean="0"/>
                        <a:t>1240.6</a:t>
                      </a:r>
                      <a:endParaRPr lang="en-US" dirty="0"/>
                    </a:p>
                  </a:txBody>
                  <a:tcPr marL="106017" marR="106017"/>
                </a:tc>
                <a:tc>
                  <a:txBody>
                    <a:bodyPr/>
                    <a:lstStyle/>
                    <a:p>
                      <a:r>
                        <a:rPr lang="en-US" dirty="0" smtClean="0"/>
                        <a:t>1176.2</a:t>
                      </a:r>
                      <a:endParaRPr lang="en-US" dirty="0"/>
                    </a:p>
                  </a:txBody>
                  <a:tcPr marL="106017" marR="106017"/>
                </a:tc>
              </a:tr>
              <a:tr h="370840">
                <a:tc>
                  <a:txBody>
                    <a:bodyPr/>
                    <a:lstStyle/>
                    <a:p>
                      <a:r>
                        <a:rPr lang="en-US" dirty="0" smtClean="0"/>
                        <a:t>Alex v2 L3</a:t>
                      </a:r>
                      <a:endParaRPr lang="en-US" dirty="0"/>
                    </a:p>
                  </a:txBody>
                  <a:tcPr marL="106017" marR="106017"/>
                </a:tc>
                <a:tc>
                  <a:txBody>
                    <a:bodyPr/>
                    <a:lstStyle/>
                    <a:p>
                      <a:r>
                        <a:rPr lang="en-US" dirty="0" smtClean="0"/>
                        <a:t>661.7</a:t>
                      </a:r>
                      <a:endParaRPr lang="en-US" dirty="0"/>
                    </a:p>
                  </a:txBody>
                  <a:tcPr marL="106017" marR="106017"/>
                </a:tc>
                <a:tc>
                  <a:txBody>
                    <a:bodyPr/>
                    <a:lstStyle/>
                    <a:p>
                      <a:r>
                        <a:rPr lang="en-US" dirty="0" smtClean="0"/>
                        <a:t>859.1</a:t>
                      </a:r>
                      <a:endParaRPr lang="en-US" dirty="0"/>
                    </a:p>
                  </a:txBody>
                  <a:tcPr marL="106017" marR="106017"/>
                </a:tc>
                <a:tc>
                  <a:txBody>
                    <a:bodyPr/>
                    <a:lstStyle/>
                    <a:p>
                      <a:r>
                        <a:rPr lang="en-US" dirty="0" smtClean="0"/>
                        <a:t>1156.4</a:t>
                      </a:r>
                      <a:endParaRPr lang="en-US" dirty="0"/>
                    </a:p>
                  </a:txBody>
                  <a:tcPr marL="106017" marR="106017"/>
                </a:tc>
                <a:tc>
                  <a:txBody>
                    <a:bodyPr/>
                    <a:lstStyle/>
                    <a:p>
                      <a:r>
                        <a:rPr lang="en-US" dirty="0" smtClean="0"/>
                        <a:t>1525.9</a:t>
                      </a:r>
                      <a:endParaRPr lang="en-US" dirty="0"/>
                    </a:p>
                  </a:txBody>
                  <a:tcPr marL="106017" marR="106017"/>
                </a:tc>
                <a:tc>
                  <a:txBody>
                    <a:bodyPr/>
                    <a:lstStyle/>
                    <a:p>
                      <a:r>
                        <a:rPr lang="en-US" dirty="0" smtClean="0"/>
                        <a:t>1292.7</a:t>
                      </a:r>
                      <a:endParaRPr lang="en-US" dirty="0"/>
                    </a:p>
                  </a:txBody>
                  <a:tcPr marL="106017" marR="106017"/>
                </a:tc>
              </a:tr>
              <a:tr h="370840">
                <a:tc>
                  <a:txBody>
                    <a:bodyPr/>
                    <a:lstStyle/>
                    <a:p>
                      <a:r>
                        <a:rPr lang="en-US" dirty="0" smtClean="0"/>
                        <a:t>Alex v2 L4</a:t>
                      </a:r>
                      <a:endParaRPr lang="en-US" dirty="0"/>
                    </a:p>
                  </a:txBody>
                  <a:tcPr marL="106017" marR="106017"/>
                </a:tc>
                <a:tc>
                  <a:txBody>
                    <a:bodyPr/>
                    <a:lstStyle/>
                    <a:p>
                      <a:r>
                        <a:rPr lang="en-US" dirty="0" smtClean="0"/>
                        <a:t>692.2</a:t>
                      </a:r>
                      <a:endParaRPr lang="en-US" dirty="0"/>
                    </a:p>
                  </a:txBody>
                  <a:tcPr marL="106017" marR="106017"/>
                </a:tc>
                <a:tc>
                  <a:txBody>
                    <a:bodyPr/>
                    <a:lstStyle/>
                    <a:p>
                      <a:r>
                        <a:rPr lang="en-US" dirty="0" smtClean="0"/>
                        <a:t>855.8</a:t>
                      </a:r>
                      <a:endParaRPr lang="en-US" dirty="0"/>
                    </a:p>
                  </a:txBody>
                  <a:tcPr marL="106017" marR="106017"/>
                </a:tc>
                <a:tc>
                  <a:txBody>
                    <a:bodyPr/>
                    <a:lstStyle/>
                    <a:p>
                      <a:r>
                        <a:rPr lang="en-US" dirty="0" smtClean="0"/>
                        <a:t>781.6</a:t>
                      </a:r>
                      <a:endParaRPr lang="en-US" dirty="0"/>
                    </a:p>
                  </a:txBody>
                  <a:tcPr marL="106017" marR="106017"/>
                </a:tc>
                <a:tc>
                  <a:txBody>
                    <a:bodyPr/>
                    <a:lstStyle/>
                    <a:p>
                      <a:r>
                        <a:rPr lang="en-US" dirty="0" smtClean="0"/>
                        <a:t>1609.7</a:t>
                      </a:r>
                      <a:endParaRPr lang="en-US" dirty="0"/>
                    </a:p>
                  </a:txBody>
                  <a:tcPr marL="106017" marR="106017"/>
                </a:tc>
                <a:tc>
                  <a:txBody>
                    <a:bodyPr/>
                    <a:lstStyle/>
                    <a:p>
                      <a:r>
                        <a:rPr lang="en-US" dirty="0" smtClean="0"/>
                        <a:t>1512.0</a:t>
                      </a:r>
                      <a:endParaRPr lang="en-US" dirty="0"/>
                    </a:p>
                  </a:txBody>
                  <a:tcPr marL="106017" marR="106017"/>
                </a:tc>
              </a:tr>
              <a:tr h="370840">
                <a:tc>
                  <a:txBody>
                    <a:bodyPr/>
                    <a:lstStyle/>
                    <a:p>
                      <a:r>
                        <a:rPr lang="en-US" dirty="0" smtClean="0"/>
                        <a:t>Alex v2 L5</a:t>
                      </a:r>
                      <a:endParaRPr lang="en-US" dirty="0"/>
                    </a:p>
                  </a:txBody>
                  <a:tcPr marL="106017" marR="106017"/>
                </a:tc>
                <a:tc>
                  <a:txBody>
                    <a:bodyPr/>
                    <a:lstStyle/>
                    <a:p>
                      <a:r>
                        <a:rPr lang="en-US" dirty="0" smtClean="0"/>
                        <a:t>684.1</a:t>
                      </a:r>
                      <a:endParaRPr lang="en-US" dirty="0"/>
                    </a:p>
                  </a:txBody>
                  <a:tcPr marL="106017" marR="106017"/>
                </a:tc>
                <a:tc>
                  <a:txBody>
                    <a:bodyPr/>
                    <a:lstStyle/>
                    <a:p>
                      <a:r>
                        <a:rPr lang="en-US" dirty="0" smtClean="0"/>
                        <a:t>853.9</a:t>
                      </a:r>
                      <a:endParaRPr lang="en-US" dirty="0"/>
                    </a:p>
                  </a:txBody>
                  <a:tcPr marL="106017" marR="106017"/>
                </a:tc>
                <a:tc>
                  <a:txBody>
                    <a:bodyPr/>
                    <a:lstStyle/>
                    <a:p>
                      <a:r>
                        <a:rPr lang="en-US" dirty="0" smtClean="0"/>
                        <a:t>779.3</a:t>
                      </a:r>
                      <a:endParaRPr lang="en-US" dirty="0"/>
                    </a:p>
                  </a:txBody>
                  <a:tcPr marL="106017" marR="106017"/>
                </a:tc>
                <a:tc>
                  <a:txBody>
                    <a:bodyPr/>
                    <a:lstStyle/>
                    <a:p>
                      <a:r>
                        <a:rPr lang="en-US" dirty="0" smtClean="0"/>
                        <a:t>1585.9</a:t>
                      </a:r>
                      <a:endParaRPr lang="en-US" dirty="0"/>
                    </a:p>
                  </a:txBody>
                  <a:tcPr marL="106017" marR="106017"/>
                </a:tc>
                <a:tc>
                  <a:txBody>
                    <a:bodyPr/>
                    <a:lstStyle/>
                    <a:p>
                      <a:r>
                        <a:rPr lang="en-US" dirty="0" smtClean="0"/>
                        <a:t>1512.8</a:t>
                      </a:r>
                      <a:endParaRPr lang="en-US" dirty="0"/>
                    </a:p>
                  </a:txBody>
                  <a:tcPr marL="106017" marR="106017"/>
                </a:tc>
              </a:tr>
              <a:tr h="370840">
                <a:tc>
                  <a:txBody>
                    <a:bodyPr/>
                    <a:lstStyle/>
                    <a:p>
                      <a:r>
                        <a:rPr lang="en-US" dirty="0" err="1" smtClean="0"/>
                        <a:t>Overfeat</a:t>
                      </a:r>
                      <a:r>
                        <a:rPr lang="en-US" baseline="0" dirty="0" smtClean="0"/>
                        <a:t> L1</a:t>
                      </a:r>
                      <a:endParaRPr lang="en-US" dirty="0"/>
                    </a:p>
                  </a:txBody>
                  <a:tcPr marL="106017" marR="106017"/>
                </a:tc>
                <a:tc>
                  <a:txBody>
                    <a:bodyPr/>
                    <a:lstStyle/>
                    <a:p>
                      <a:r>
                        <a:rPr lang="en-US" dirty="0" smtClean="0"/>
                        <a:t>778.3</a:t>
                      </a:r>
                      <a:endParaRPr lang="en-US" dirty="0"/>
                    </a:p>
                  </a:txBody>
                  <a:tcPr marL="106017" marR="106017"/>
                </a:tc>
                <a:tc>
                  <a:txBody>
                    <a:bodyPr/>
                    <a:lstStyle/>
                    <a:p>
                      <a:r>
                        <a:rPr lang="en-US" dirty="0" smtClean="0"/>
                        <a:t>876.8</a:t>
                      </a:r>
                      <a:endParaRPr lang="en-US" dirty="0"/>
                    </a:p>
                  </a:txBody>
                  <a:tcPr marL="106017" marR="106017"/>
                </a:tc>
                <a:tc>
                  <a:txBody>
                    <a:bodyPr/>
                    <a:lstStyle/>
                    <a:p>
                      <a:r>
                        <a:rPr lang="en-US" dirty="0" smtClean="0"/>
                        <a:t>0</a:t>
                      </a:r>
                      <a:endParaRPr lang="en-US" dirty="0"/>
                    </a:p>
                  </a:txBody>
                  <a:tcPr marL="106017" marR="106017"/>
                </a:tc>
                <a:tc>
                  <a:txBody>
                    <a:bodyPr/>
                    <a:lstStyle/>
                    <a:p>
                      <a:r>
                        <a:rPr lang="en-US" dirty="0" smtClean="0"/>
                        <a:t>1065.4</a:t>
                      </a:r>
                      <a:endParaRPr lang="en-US" dirty="0"/>
                    </a:p>
                  </a:txBody>
                  <a:tcPr marL="106017" marR="106017"/>
                </a:tc>
                <a:tc>
                  <a:txBody>
                    <a:bodyPr/>
                    <a:lstStyle/>
                    <a:p>
                      <a:r>
                        <a:rPr lang="en-US" dirty="0" smtClean="0"/>
                        <a:t>1564.0</a:t>
                      </a:r>
                      <a:endParaRPr lang="en-US" dirty="0"/>
                    </a:p>
                  </a:txBody>
                  <a:tcPr marL="106017" marR="106017"/>
                </a:tc>
              </a:tr>
              <a:tr h="370840">
                <a:tc>
                  <a:txBody>
                    <a:bodyPr/>
                    <a:lstStyle/>
                    <a:p>
                      <a:r>
                        <a:rPr lang="en-US" dirty="0" err="1" smtClean="0"/>
                        <a:t>Overfeat</a:t>
                      </a:r>
                      <a:r>
                        <a:rPr lang="en-US" dirty="0" smtClean="0"/>
                        <a:t> L2</a:t>
                      </a:r>
                      <a:endParaRPr lang="en-US" dirty="0"/>
                    </a:p>
                  </a:txBody>
                  <a:tcPr marL="106017" marR="106017"/>
                </a:tc>
                <a:tc>
                  <a:txBody>
                    <a:bodyPr/>
                    <a:lstStyle/>
                    <a:p>
                      <a:r>
                        <a:rPr lang="en-US" dirty="0" smtClean="0"/>
                        <a:t>772.6</a:t>
                      </a:r>
                      <a:endParaRPr lang="en-US" dirty="0"/>
                    </a:p>
                  </a:txBody>
                  <a:tcPr marL="106017" marR="106017"/>
                </a:tc>
                <a:tc>
                  <a:txBody>
                    <a:bodyPr/>
                    <a:lstStyle/>
                    <a:p>
                      <a:r>
                        <a:rPr lang="en-US" dirty="0" smtClean="0"/>
                        <a:t>1266.8</a:t>
                      </a:r>
                      <a:endParaRPr lang="en-US" dirty="0"/>
                    </a:p>
                  </a:txBody>
                  <a:tcPr marL="106017" marR="106017"/>
                </a:tc>
                <a:tc>
                  <a:txBody>
                    <a:bodyPr/>
                    <a:lstStyle/>
                    <a:p>
                      <a:r>
                        <a:rPr lang="en-US" dirty="0" smtClean="0"/>
                        <a:t>0</a:t>
                      </a:r>
                      <a:endParaRPr lang="en-US" dirty="0"/>
                    </a:p>
                  </a:txBody>
                  <a:tcPr marL="106017" marR="106017"/>
                </a:tc>
                <a:tc>
                  <a:txBody>
                    <a:bodyPr/>
                    <a:lstStyle/>
                    <a:p>
                      <a:r>
                        <a:rPr lang="en-US" dirty="0" smtClean="0"/>
                        <a:t>1657.6</a:t>
                      </a:r>
                      <a:endParaRPr lang="en-US" dirty="0"/>
                    </a:p>
                  </a:txBody>
                  <a:tcPr marL="106017" marR="106017"/>
                </a:tc>
                <a:tc>
                  <a:txBody>
                    <a:bodyPr/>
                    <a:lstStyle/>
                    <a:p>
                      <a:r>
                        <a:rPr lang="en-US" dirty="0" smtClean="0"/>
                        <a:t>1564.0</a:t>
                      </a:r>
                      <a:endParaRPr lang="en-US" dirty="0"/>
                    </a:p>
                  </a:txBody>
                  <a:tcPr marL="106017" marR="106017"/>
                </a:tc>
              </a:tr>
              <a:tr h="370840">
                <a:tc>
                  <a:txBody>
                    <a:bodyPr/>
                    <a:lstStyle/>
                    <a:p>
                      <a:r>
                        <a:rPr lang="en-US" dirty="0" err="1" smtClean="0"/>
                        <a:t>Overfeat</a:t>
                      </a:r>
                      <a:r>
                        <a:rPr lang="en-US" dirty="0" smtClean="0"/>
                        <a:t> L3</a:t>
                      </a:r>
                      <a:endParaRPr lang="en-US" dirty="0"/>
                    </a:p>
                  </a:txBody>
                  <a:tcPr marL="106017" marR="106017"/>
                </a:tc>
                <a:tc>
                  <a:txBody>
                    <a:bodyPr/>
                    <a:lstStyle/>
                    <a:p>
                      <a:r>
                        <a:rPr lang="en-US" dirty="0" smtClean="0"/>
                        <a:t>607.0</a:t>
                      </a:r>
                      <a:endParaRPr lang="en-US" dirty="0"/>
                    </a:p>
                  </a:txBody>
                  <a:tcPr marL="106017" marR="106017"/>
                </a:tc>
                <a:tc>
                  <a:txBody>
                    <a:bodyPr/>
                    <a:lstStyle/>
                    <a:p>
                      <a:r>
                        <a:rPr lang="en-US" dirty="0" smtClean="0"/>
                        <a:t>864.0</a:t>
                      </a:r>
                      <a:endParaRPr lang="en-US" dirty="0"/>
                    </a:p>
                  </a:txBody>
                  <a:tcPr marL="106017" marR="106017"/>
                </a:tc>
                <a:tc>
                  <a:txBody>
                    <a:bodyPr/>
                    <a:lstStyle/>
                    <a:p>
                      <a:r>
                        <a:rPr lang="en-US" dirty="0" smtClean="0"/>
                        <a:t>739.3</a:t>
                      </a:r>
                      <a:endParaRPr lang="en-US" dirty="0"/>
                    </a:p>
                  </a:txBody>
                  <a:tcPr marL="106017" marR="106017"/>
                </a:tc>
                <a:tc>
                  <a:txBody>
                    <a:bodyPr/>
                    <a:lstStyle/>
                    <a:p>
                      <a:r>
                        <a:rPr lang="en-US" dirty="0" smtClean="0"/>
                        <a:t>1654.1</a:t>
                      </a:r>
                      <a:endParaRPr lang="en-US" dirty="0"/>
                    </a:p>
                  </a:txBody>
                  <a:tcPr marL="106017" marR="106017"/>
                </a:tc>
                <a:tc>
                  <a:txBody>
                    <a:bodyPr/>
                    <a:lstStyle/>
                    <a:p>
                      <a:r>
                        <a:rPr lang="en-US" dirty="0" smtClean="0"/>
                        <a:t>1551.6</a:t>
                      </a:r>
                      <a:endParaRPr lang="en-US" dirty="0"/>
                    </a:p>
                  </a:txBody>
                  <a:tcPr marL="106017" marR="106017"/>
                </a:tc>
              </a:tr>
              <a:tr h="370840">
                <a:tc>
                  <a:txBody>
                    <a:bodyPr/>
                    <a:lstStyle/>
                    <a:p>
                      <a:r>
                        <a:rPr lang="en-US" dirty="0" err="1" smtClean="0"/>
                        <a:t>Overfeat</a:t>
                      </a:r>
                      <a:r>
                        <a:rPr lang="en-US" baseline="0" dirty="0" smtClean="0"/>
                        <a:t> L4</a:t>
                      </a:r>
                      <a:endParaRPr lang="en-US" dirty="0"/>
                    </a:p>
                  </a:txBody>
                  <a:tcPr marL="106017" marR="106017"/>
                </a:tc>
                <a:tc>
                  <a:txBody>
                    <a:bodyPr/>
                    <a:lstStyle/>
                    <a:p>
                      <a:r>
                        <a:rPr lang="en-US" dirty="0" smtClean="0"/>
                        <a:t>614.6</a:t>
                      </a:r>
                      <a:endParaRPr lang="en-US" dirty="0"/>
                    </a:p>
                  </a:txBody>
                  <a:tcPr marL="106017" marR="106017"/>
                </a:tc>
                <a:tc>
                  <a:txBody>
                    <a:bodyPr/>
                    <a:lstStyle/>
                    <a:p>
                      <a:r>
                        <a:rPr lang="en-US" dirty="0" smtClean="0"/>
                        <a:t>823.1</a:t>
                      </a:r>
                      <a:endParaRPr lang="en-US" dirty="0"/>
                    </a:p>
                  </a:txBody>
                  <a:tcPr marL="106017" marR="106017"/>
                </a:tc>
                <a:tc>
                  <a:txBody>
                    <a:bodyPr/>
                    <a:lstStyle/>
                    <a:p>
                      <a:r>
                        <a:rPr lang="en-US" dirty="0" smtClean="0"/>
                        <a:t>746.4</a:t>
                      </a:r>
                      <a:endParaRPr lang="en-US" dirty="0"/>
                    </a:p>
                  </a:txBody>
                  <a:tcPr marL="106017" marR="106017"/>
                </a:tc>
                <a:tc>
                  <a:txBody>
                    <a:bodyPr/>
                    <a:lstStyle/>
                    <a:p>
                      <a:r>
                        <a:rPr lang="en-US" dirty="0" smtClean="0"/>
                        <a:t>1691.1</a:t>
                      </a:r>
                      <a:endParaRPr lang="en-US" dirty="0"/>
                    </a:p>
                  </a:txBody>
                  <a:tcPr marL="106017" marR="106017"/>
                </a:tc>
                <a:tc>
                  <a:txBody>
                    <a:bodyPr/>
                    <a:lstStyle/>
                    <a:p>
                      <a:r>
                        <a:rPr lang="en-US" dirty="0" smtClean="0"/>
                        <a:t>1473.9</a:t>
                      </a:r>
                      <a:endParaRPr lang="en-US" dirty="0"/>
                    </a:p>
                  </a:txBody>
                  <a:tcPr marL="106017" marR="106017"/>
                </a:tc>
              </a:tr>
              <a:tr h="370840">
                <a:tc>
                  <a:txBody>
                    <a:bodyPr/>
                    <a:lstStyle/>
                    <a:p>
                      <a:r>
                        <a:rPr lang="en-US" dirty="0" err="1" smtClean="0"/>
                        <a:t>Overfeat</a:t>
                      </a:r>
                      <a:r>
                        <a:rPr lang="en-US" dirty="0" smtClean="0"/>
                        <a:t> L5</a:t>
                      </a:r>
                      <a:endParaRPr lang="en-US" dirty="0"/>
                    </a:p>
                  </a:txBody>
                  <a:tcPr marL="106017" marR="106017"/>
                </a:tc>
                <a:tc>
                  <a:txBody>
                    <a:bodyPr/>
                    <a:lstStyle/>
                    <a:p>
                      <a:r>
                        <a:rPr lang="en-US" dirty="0" smtClean="0"/>
                        <a:t>617.8</a:t>
                      </a:r>
                      <a:endParaRPr lang="en-US" dirty="0"/>
                    </a:p>
                  </a:txBody>
                  <a:tcPr marL="106017" marR="106017"/>
                </a:tc>
                <a:tc>
                  <a:txBody>
                    <a:bodyPr/>
                    <a:lstStyle/>
                    <a:p>
                      <a:r>
                        <a:rPr lang="en-US" dirty="0" smtClean="0"/>
                        <a:t>825.0</a:t>
                      </a:r>
                      <a:endParaRPr lang="en-US" dirty="0"/>
                    </a:p>
                  </a:txBody>
                  <a:tcPr marL="106017" marR="106017"/>
                </a:tc>
                <a:tc>
                  <a:txBody>
                    <a:bodyPr/>
                    <a:lstStyle/>
                    <a:p>
                      <a:r>
                        <a:rPr lang="en-US" dirty="0" smtClean="0"/>
                        <a:t>747.8</a:t>
                      </a:r>
                      <a:endParaRPr lang="en-US" dirty="0"/>
                    </a:p>
                  </a:txBody>
                  <a:tcPr marL="106017" marR="106017"/>
                </a:tc>
                <a:tc>
                  <a:txBody>
                    <a:bodyPr/>
                    <a:lstStyle/>
                    <a:p>
                      <a:r>
                        <a:rPr lang="en-US" dirty="0" smtClean="0"/>
                        <a:t>1625.3</a:t>
                      </a:r>
                      <a:endParaRPr lang="en-US" dirty="0"/>
                    </a:p>
                  </a:txBody>
                  <a:tcPr marL="106017" marR="106017"/>
                </a:tc>
                <a:tc>
                  <a:txBody>
                    <a:bodyPr/>
                    <a:lstStyle/>
                    <a:p>
                      <a:r>
                        <a:rPr lang="en-US" dirty="0" smtClean="0"/>
                        <a:t>1369.7</a:t>
                      </a:r>
                      <a:endParaRPr lang="en-US" dirty="0"/>
                    </a:p>
                  </a:txBody>
                  <a:tcPr marL="106017" marR="106017"/>
                </a:tc>
              </a:tr>
            </a:tbl>
          </a:graphicData>
        </a:graphic>
      </p:graphicFrame>
    </p:spTree>
    <p:extLst>
      <p:ext uri="{BB962C8B-B14F-4D97-AF65-F5344CB8AC3E}">
        <p14:creationId xmlns:p14="http://schemas.microsoft.com/office/powerpoint/2010/main" val="40832794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Results on Maxwell</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214354845"/>
              </p:ext>
            </p:extLst>
          </p:nvPr>
        </p:nvGraphicFramePr>
        <p:xfrm>
          <a:off x="0" y="857250"/>
          <a:ext cx="9144002" cy="4988560"/>
        </p:xfrm>
        <a:graphic>
          <a:graphicData uri="http://schemas.openxmlformats.org/drawingml/2006/table">
            <a:tbl>
              <a:tblPr firstRow="1" bandRow="1">
                <a:tableStyleId>{5C22544A-7EE6-4342-B048-85BDC9FD1C3A}</a:tableStyleId>
              </a:tblPr>
              <a:tblGrid>
                <a:gridCol w="1306286"/>
                <a:gridCol w="1306286"/>
                <a:gridCol w="1306286"/>
                <a:gridCol w="1306286"/>
                <a:gridCol w="1306286"/>
                <a:gridCol w="1306286"/>
                <a:gridCol w="1306286"/>
              </a:tblGrid>
              <a:tr h="370840">
                <a:tc>
                  <a:txBody>
                    <a:bodyPr/>
                    <a:lstStyle/>
                    <a:p>
                      <a:r>
                        <a:rPr lang="en-US" dirty="0" smtClean="0"/>
                        <a:t>DNN Kind</a:t>
                      </a:r>
                      <a:endParaRPr lang="en-US" dirty="0"/>
                    </a:p>
                  </a:txBody>
                  <a:tcPr/>
                </a:tc>
                <a:tc>
                  <a:txBody>
                    <a:bodyPr/>
                    <a:lstStyle/>
                    <a:p>
                      <a:r>
                        <a:rPr lang="en-US" dirty="0" smtClean="0"/>
                        <a:t>Kernel</a:t>
                      </a:r>
                      <a:r>
                        <a:rPr lang="en-US" baseline="0" dirty="0" smtClean="0"/>
                        <a:t> 1 NCHW</a:t>
                      </a:r>
                      <a:endParaRPr lang="en-US" dirty="0"/>
                    </a:p>
                  </a:txBody>
                  <a:tcPr/>
                </a:tc>
                <a:tc>
                  <a:txBody>
                    <a:bodyPr/>
                    <a:lstStyle/>
                    <a:p>
                      <a:r>
                        <a:rPr lang="en-US" dirty="0" smtClean="0"/>
                        <a:t>Kernel 2 NHWC</a:t>
                      </a:r>
                      <a:endParaRPr lang="en-US" dirty="0"/>
                    </a:p>
                  </a:txBody>
                  <a:tcPr/>
                </a:tc>
                <a:tc>
                  <a:txBody>
                    <a:bodyPr/>
                    <a:lstStyle/>
                    <a:p>
                      <a:r>
                        <a:rPr lang="en-US" dirty="0" smtClean="0"/>
                        <a:t>Kernel 3 NHWC</a:t>
                      </a:r>
                      <a:endParaRPr lang="en-US" dirty="0"/>
                    </a:p>
                  </a:txBody>
                  <a:tcPr/>
                </a:tc>
                <a:tc>
                  <a:txBody>
                    <a:bodyPr/>
                    <a:lstStyle/>
                    <a:p>
                      <a:r>
                        <a:rPr lang="en-US" dirty="0" err="1" smtClean="0"/>
                        <a:t>CuDNN</a:t>
                      </a:r>
                      <a:r>
                        <a:rPr lang="en-US" dirty="0" smtClean="0"/>
                        <a:t> NCHW</a:t>
                      </a:r>
                      <a:endParaRPr lang="en-US" dirty="0"/>
                    </a:p>
                  </a:txBody>
                  <a:tcPr/>
                </a:tc>
                <a:tc>
                  <a:txBody>
                    <a:bodyPr/>
                    <a:lstStyle/>
                    <a:p>
                      <a:r>
                        <a:rPr lang="en-US" dirty="0" err="1" smtClean="0"/>
                        <a:t>CuDNN</a:t>
                      </a:r>
                      <a:r>
                        <a:rPr lang="en-US" dirty="0" smtClean="0"/>
                        <a:t> NHWC</a:t>
                      </a:r>
                      <a:endParaRPr lang="en-US" dirty="0"/>
                    </a:p>
                  </a:txBody>
                  <a:tcPr/>
                </a:tc>
                <a:tc>
                  <a:txBody>
                    <a:bodyPr/>
                    <a:lstStyle/>
                    <a:p>
                      <a:r>
                        <a:rPr lang="en-US" dirty="0" err="1" smtClean="0"/>
                        <a:t>Nervana</a:t>
                      </a:r>
                      <a:r>
                        <a:rPr lang="en-US" dirty="0" smtClean="0"/>
                        <a:t> eBay</a:t>
                      </a:r>
                      <a:endParaRPr lang="en-US" dirty="0"/>
                    </a:p>
                  </a:txBody>
                  <a:tcPr/>
                </a:tc>
              </a:tr>
              <a:tr h="370840">
                <a:tc>
                  <a:txBody>
                    <a:bodyPr/>
                    <a:lstStyle/>
                    <a:p>
                      <a:r>
                        <a:rPr lang="en-US" dirty="0" smtClean="0"/>
                        <a:t>Alex v2 Layer 1</a:t>
                      </a:r>
                      <a:endParaRPr lang="en-US" dirty="0"/>
                    </a:p>
                  </a:txBody>
                  <a:tcPr/>
                </a:tc>
                <a:tc>
                  <a:txBody>
                    <a:bodyPr/>
                    <a:lstStyle/>
                    <a:p>
                      <a:r>
                        <a:rPr lang="en-US" dirty="0" smtClean="0"/>
                        <a:t>1435.9</a:t>
                      </a:r>
                      <a:endParaRPr lang="en-US" dirty="0"/>
                    </a:p>
                  </a:txBody>
                  <a:tcPr/>
                </a:tc>
                <a:tc>
                  <a:txBody>
                    <a:bodyPr/>
                    <a:lstStyle/>
                    <a:p>
                      <a:r>
                        <a:rPr lang="en-US" dirty="0" smtClean="0"/>
                        <a:t>2642.0</a:t>
                      </a:r>
                      <a:endParaRPr lang="en-US" dirty="0"/>
                    </a:p>
                  </a:txBody>
                  <a:tcPr/>
                </a:tc>
                <a:tc>
                  <a:txBody>
                    <a:bodyPr/>
                    <a:lstStyle/>
                    <a:p>
                      <a:r>
                        <a:rPr lang="en-US" dirty="0" smtClean="0"/>
                        <a:t>N/A</a:t>
                      </a:r>
                      <a:endParaRPr lang="en-US" dirty="0"/>
                    </a:p>
                  </a:txBody>
                  <a:tcPr/>
                </a:tc>
                <a:tc>
                  <a:txBody>
                    <a:bodyPr/>
                    <a:lstStyle/>
                    <a:p>
                      <a:r>
                        <a:rPr lang="en-US" dirty="0" smtClean="0"/>
                        <a:t>1372.8</a:t>
                      </a:r>
                      <a:endParaRPr lang="en-US" dirty="0"/>
                    </a:p>
                  </a:txBody>
                  <a:tcPr/>
                </a:tc>
                <a:tc>
                  <a:txBody>
                    <a:bodyPr/>
                    <a:lstStyle/>
                    <a:p>
                      <a:r>
                        <a:rPr lang="en-US" dirty="0" smtClean="0"/>
                        <a:t>1316.1</a:t>
                      </a:r>
                      <a:endParaRPr lang="en-US" dirty="0"/>
                    </a:p>
                  </a:txBody>
                  <a:tcPr/>
                </a:tc>
                <a:tc>
                  <a:txBody>
                    <a:bodyPr/>
                    <a:lstStyle/>
                    <a:p>
                      <a:r>
                        <a:rPr lang="en-US" dirty="0" smtClean="0"/>
                        <a:t>3975.6</a:t>
                      </a:r>
                      <a:endParaRPr lang="en-US" dirty="0"/>
                    </a:p>
                  </a:txBody>
                  <a:tcPr/>
                </a:tc>
              </a:tr>
              <a:tr h="370840">
                <a:tc>
                  <a:txBody>
                    <a:bodyPr/>
                    <a:lstStyle/>
                    <a:p>
                      <a:r>
                        <a:rPr lang="en-US" dirty="0" smtClean="0"/>
                        <a:t>Alex v2 L2</a:t>
                      </a:r>
                      <a:endParaRPr lang="en-US" dirty="0"/>
                    </a:p>
                  </a:txBody>
                  <a:tcPr/>
                </a:tc>
                <a:tc>
                  <a:txBody>
                    <a:bodyPr/>
                    <a:lstStyle/>
                    <a:p>
                      <a:r>
                        <a:rPr lang="en-US" dirty="0" smtClean="0"/>
                        <a:t>1151.8</a:t>
                      </a:r>
                      <a:endParaRPr lang="en-US" dirty="0"/>
                    </a:p>
                  </a:txBody>
                  <a:tcPr/>
                </a:tc>
                <a:tc>
                  <a:txBody>
                    <a:bodyPr/>
                    <a:lstStyle/>
                    <a:p>
                      <a:r>
                        <a:rPr lang="en-US" dirty="0" smtClean="0"/>
                        <a:t>1974.1</a:t>
                      </a:r>
                      <a:endParaRPr lang="en-US" dirty="0"/>
                    </a:p>
                  </a:txBody>
                  <a:tcPr/>
                </a:tc>
                <a:tc>
                  <a:txBody>
                    <a:bodyPr/>
                    <a:lstStyle/>
                    <a:p>
                      <a:r>
                        <a:rPr lang="en-US" dirty="0" smtClean="0"/>
                        <a:t>N/A</a:t>
                      </a:r>
                      <a:endParaRPr lang="en-US" dirty="0"/>
                    </a:p>
                  </a:txBody>
                  <a:tcPr/>
                </a:tc>
                <a:tc>
                  <a:txBody>
                    <a:bodyPr/>
                    <a:lstStyle/>
                    <a:p>
                      <a:r>
                        <a:rPr lang="en-US" dirty="0" smtClean="0"/>
                        <a:t>1718.4</a:t>
                      </a:r>
                      <a:endParaRPr lang="en-US" dirty="0"/>
                    </a:p>
                  </a:txBody>
                  <a:tcPr/>
                </a:tc>
                <a:tc>
                  <a:txBody>
                    <a:bodyPr/>
                    <a:lstStyle/>
                    <a:p>
                      <a:r>
                        <a:rPr lang="en-US" dirty="0" smtClean="0"/>
                        <a:t>1748.0</a:t>
                      </a:r>
                      <a:endParaRPr lang="en-US" dirty="0"/>
                    </a:p>
                  </a:txBody>
                  <a:tcPr/>
                </a:tc>
                <a:tc>
                  <a:txBody>
                    <a:bodyPr/>
                    <a:lstStyle/>
                    <a:p>
                      <a:r>
                        <a:rPr lang="en-US" dirty="0" smtClean="0"/>
                        <a:t>4148.5</a:t>
                      </a:r>
                      <a:endParaRPr lang="en-US" dirty="0"/>
                    </a:p>
                  </a:txBody>
                  <a:tcPr/>
                </a:tc>
              </a:tr>
              <a:tr h="370840">
                <a:tc>
                  <a:txBody>
                    <a:bodyPr/>
                    <a:lstStyle/>
                    <a:p>
                      <a:r>
                        <a:rPr lang="en-US" dirty="0" smtClean="0"/>
                        <a:t>Alex v2 L3</a:t>
                      </a:r>
                      <a:endParaRPr lang="en-US" dirty="0"/>
                    </a:p>
                  </a:txBody>
                  <a:tcPr/>
                </a:tc>
                <a:tc>
                  <a:txBody>
                    <a:bodyPr/>
                    <a:lstStyle/>
                    <a:p>
                      <a:r>
                        <a:rPr lang="en-US" dirty="0" smtClean="0"/>
                        <a:t>977.2</a:t>
                      </a:r>
                      <a:endParaRPr lang="en-US" dirty="0"/>
                    </a:p>
                  </a:txBody>
                  <a:tcPr/>
                </a:tc>
                <a:tc>
                  <a:txBody>
                    <a:bodyPr/>
                    <a:lstStyle/>
                    <a:p>
                      <a:r>
                        <a:rPr lang="en-US" dirty="0" smtClean="0"/>
                        <a:t>1272.3</a:t>
                      </a:r>
                      <a:endParaRPr lang="en-US" dirty="0"/>
                    </a:p>
                  </a:txBody>
                  <a:tcPr/>
                </a:tc>
                <a:tc>
                  <a:txBody>
                    <a:bodyPr/>
                    <a:lstStyle/>
                    <a:p>
                      <a:r>
                        <a:rPr lang="en-US" dirty="0" smtClean="0"/>
                        <a:t>1542.1</a:t>
                      </a:r>
                      <a:endParaRPr lang="en-US" dirty="0"/>
                    </a:p>
                  </a:txBody>
                  <a:tcPr/>
                </a:tc>
                <a:tc>
                  <a:txBody>
                    <a:bodyPr/>
                    <a:lstStyle/>
                    <a:p>
                      <a:r>
                        <a:rPr lang="en-US" dirty="0" smtClean="0"/>
                        <a:t>2245.7</a:t>
                      </a:r>
                      <a:endParaRPr lang="en-US" dirty="0"/>
                    </a:p>
                  </a:txBody>
                  <a:tcPr/>
                </a:tc>
                <a:tc>
                  <a:txBody>
                    <a:bodyPr/>
                    <a:lstStyle/>
                    <a:p>
                      <a:r>
                        <a:rPr lang="en-US" dirty="0" smtClean="0"/>
                        <a:t>2125.6</a:t>
                      </a:r>
                      <a:endParaRPr lang="en-US" dirty="0"/>
                    </a:p>
                  </a:txBody>
                  <a:tcPr/>
                </a:tc>
                <a:tc>
                  <a:txBody>
                    <a:bodyPr/>
                    <a:lstStyle/>
                    <a:p>
                      <a:r>
                        <a:rPr lang="en-US" dirty="0" smtClean="0"/>
                        <a:t>4107.0</a:t>
                      </a:r>
                      <a:endParaRPr lang="en-US" dirty="0"/>
                    </a:p>
                  </a:txBody>
                  <a:tcPr/>
                </a:tc>
              </a:tr>
              <a:tr h="370840">
                <a:tc>
                  <a:txBody>
                    <a:bodyPr/>
                    <a:lstStyle/>
                    <a:p>
                      <a:r>
                        <a:rPr lang="en-US" dirty="0" smtClean="0"/>
                        <a:t>Alex v2 L4</a:t>
                      </a:r>
                      <a:endParaRPr lang="en-US" dirty="0"/>
                    </a:p>
                  </a:txBody>
                  <a:tcPr/>
                </a:tc>
                <a:tc>
                  <a:txBody>
                    <a:bodyPr/>
                    <a:lstStyle/>
                    <a:p>
                      <a:r>
                        <a:rPr lang="en-US" dirty="0" smtClean="0"/>
                        <a:t>1095.5</a:t>
                      </a:r>
                      <a:endParaRPr lang="en-US" dirty="0"/>
                    </a:p>
                  </a:txBody>
                  <a:tcPr/>
                </a:tc>
                <a:tc>
                  <a:txBody>
                    <a:bodyPr/>
                    <a:lstStyle/>
                    <a:p>
                      <a:r>
                        <a:rPr lang="en-US" dirty="0" smtClean="0"/>
                        <a:t>1202.9</a:t>
                      </a:r>
                      <a:endParaRPr lang="en-US" dirty="0"/>
                    </a:p>
                  </a:txBody>
                  <a:tcPr/>
                </a:tc>
                <a:tc>
                  <a:txBody>
                    <a:bodyPr/>
                    <a:lstStyle/>
                    <a:p>
                      <a:r>
                        <a:rPr lang="en-US" dirty="0" smtClean="0"/>
                        <a:t>1649.7</a:t>
                      </a:r>
                      <a:endParaRPr lang="en-US" dirty="0"/>
                    </a:p>
                  </a:txBody>
                  <a:tcPr/>
                </a:tc>
                <a:tc>
                  <a:txBody>
                    <a:bodyPr/>
                    <a:lstStyle/>
                    <a:p>
                      <a:r>
                        <a:rPr lang="en-US" dirty="0" smtClean="0"/>
                        <a:t>2247.4</a:t>
                      </a:r>
                      <a:endParaRPr lang="en-US" dirty="0"/>
                    </a:p>
                  </a:txBody>
                  <a:tcPr/>
                </a:tc>
                <a:tc>
                  <a:txBody>
                    <a:bodyPr/>
                    <a:lstStyle/>
                    <a:p>
                      <a:r>
                        <a:rPr lang="en-US" dirty="0" smtClean="0"/>
                        <a:t>2384.7</a:t>
                      </a:r>
                      <a:endParaRPr lang="en-US" dirty="0"/>
                    </a:p>
                  </a:txBody>
                  <a:tcPr/>
                </a:tc>
                <a:tc>
                  <a:txBody>
                    <a:bodyPr/>
                    <a:lstStyle/>
                    <a:p>
                      <a:r>
                        <a:rPr lang="en-US" dirty="0" smtClean="0"/>
                        <a:t>4065.0</a:t>
                      </a:r>
                      <a:endParaRPr lang="en-US" dirty="0"/>
                    </a:p>
                  </a:txBody>
                  <a:tcPr/>
                </a:tc>
              </a:tr>
              <a:tr h="370840">
                <a:tc>
                  <a:txBody>
                    <a:bodyPr/>
                    <a:lstStyle/>
                    <a:p>
                      <a:r>
                        <a:rPr lang="en-US" dirty="0" smtClean="0"/>
                        <a:t>Alex v2 L5</a:t>
                      </a:r>
                      <a:endParaRPr lang="en-US" dirty="0"/>
                    </a:p>
                  </a:txBody>
                  <a:tcPr/>
                </a:tc>
                <a:tc>
                  <a:txBody>
                    <a:bodyPr/>
                    <a:lstStyle/>
                    <a:p>
                      <a:r>
                        <a:rPr lang="en-US" dirty="0" smtClean="0"/>
                        <a:t>1018.4</a:t>
                      </a:r>
                      <a:endParaRPr lang="en-US" dirty="0"/>
                    </a:p>
                  </a:txBody>
                  <a:tcPr/>
                </a:tc>
                <a:tc>
                  <a:txBody>
                    <a:bodyPr/>
                    <a:lstStyle/>
                    <a:p>
                      <a:r>
                        <a:rPr lang="en-US" dirty="0" smtClean="0"/>
                        <a:t>1200.0</a:t>
                      </a:r>
                      <a:endParaRPr lang="en-US" dirty="0"/>
                    </a:p>
                  </a:txBody>
                  <a:tcPr/>
                </a:tc>
                <a:tc>
                  <a:txBody>
                    <a:bodyPr/>
                    <a:lstStyle/>
                    <a:p>
                      <a:r>
                        <a:rPr lang="en-US" dirty="0" smtClean="0"/>
                        <a:t>1543.7</a:t>
                      </a:r>
                      <a:endParaRPr lang="en-US" dirty="0"/>
                    </a:p>
                  </a:txBody>
                  <a:tcPr/>
                </a:tc>
                <a:tc>
                  <a:txBody>
                    <a:bodyPr/>
                    <a:lstStyle/>
                    <a:p>
                      <a:r>
                        <a:rPr lang="en-US" dirty="0" smtClean="0"/>
                        <a:t>2430.4</a:t>
                      </a:r>
                      <a:endParaRPr lang="en-US" dirty="0"/>
                    </a:p>
                  </a:txBody>
                  <a:tcPr/>
                </a:tc>
                <a:tc>
                  <a:txBody>
                    <a:bodyPr/>
                    <a:lstStyle/>
                    <a:p>
                      <a:r>
                        <a:rPr lang="en-US" dirty="0" smtClean="0"/>
                        <a:t>2352.1</a:t>
                      </a:r>
                      <a:endParaRPr lang="en-US" dirty="0"/>
                    </a:p>
                  </a:txBody>
                  <a:tcPr/>
                </a:tc>
                <a:tc>
                  <a:txBody>
                    <a:bodyPr/>
                    <a:lstStyle/>
                    <a:p>
                      <a:r>
                        <a:rPr lang="en-US" dirty="0" smtClean="0"/>
                        <a:t>4042.5</a:t>
                      </a:r>
                      <a:endParaRPr lang="en-US" dirty="0"/>
                    </a:p>
                  </a:txBody>
                  <a:tcPr/>
                </a:tc>
              </a:tr>
              <a:tr h="370840">
                <a:tc>
                  <a:txBody>
                    <a:bodyPr/>
                    <a:lstStyle/>
                    <a:p>
                      <a:r>
                        <a:rPr lang="en-US" dirty="0" err="1" smtClean="0"/>
                        <a:t>Overfeat</a:t>
                      </a:r>
                      <a:r>
                        <a:rPr lang="en-US" dirty="0" smtClean="0"/>
                        <a:t> L1</a:t>
                      </a:r>
                      <a:endParaRPr lang="en-US" dirty="0"/>
                    </a:p>
                  </a:txBody>
                  <a:tcPr/>
                </a:tc>
                <a:tc>
                  <a:txBody>
                    <a:bodyPr/>
                    <a:lstStyle/>
                    <a:p>
                      <a:r>
                        <a:rPr lang="en-US" dirty="0" smtClean="0"/>
                        <a:t>1479.0</a:t>
                      </a:r>
                      <a:endParaRPr lang="en-US" dirty="0"/>
                    </a:p>
                  </a:txBody>
                  <a:tcPr/>
                </a:tc>
                <a:tc>
                  <a:txBody>
                    <a:bodyPr/>
                    <a:lstStyle/>
                    <a:p>
                      <a:r>
                        <a:rPr lang="en-US" dirty="0" smtClean="0"/>
                        <a:t>2669.2</a:t>
                      </a:r>
                      <a:endParaRPr lang="en-US" dirty="0"/>
                    </a:p>
                  </a:txBody>
                  <a:tcPr/>
                </a:tc>
                <a:tc>
                  <a:txBody>
                    <a:bodyPr/>
                    <a:lstStyle/>
                    <a:p>
                      <a:r>
                        <a:rPr lang="en-US" dirty="0" smtClean="0"/>
                        <a:t>N/A</a:t>
                      </a:r>
                      <a:endParaRPr lang="en-US" dirty="0"/>
                    </a:p>
                  </a:txBody>
                  <a:tcPr/>
                </a:tc>
                <a:tc>
                  <a:txBody>
                    <a:bodyPr/>
                    <a:lstStyle/>
                    <a:p>
                      <a:r>
                        <a:rPr lang="en-US" dirty="0" smtClean="0"/>
                        <a:t>1516.8</a:t>
                      </a:r>
                      <a:endParaRPr lang="en-US" dirty="0"/>
                    </a:p>
                  </a:txBody>
                  <a:tcPr/>
                </a:tc>
                <a:tc>
                  <a:txBody>
                    <a:bodyPr/>
                    <a:lstStyle/>
                    <a:p>
                      <a:r>
                        <a:rPr lang="en-US" dirty="0" smtClean="0"/>
                        <a:t>1344.0</a:t>
                      </a:r>
                      <a:endParaRPr lang="en-US" dirty="0"/>
                    </a:p>
                  </a:txBody>
                  <a:tcPr/>
                </a:tc>
                <a:tc>
                  <a:txBody>
                    <a:bodyPr/>
                    <a:lstStyle/>
                    <a:p>
                      <a:r>
                        <a:rPr lang="en-US" dirty="0" smtClean="0"/>
                        <a:t>2986.7</a:t>
                      </a:r>
                      <a:endParaRPr lang="en-US" dirty="0"/>
                    </a:p>
                  </a:txBody>
                  <a:tcPr/>
                </a:tc>
              </a:tr>
              <a:tr h="370840">
                <a:tc>
                  <a:txBody>
                    <a:bodyPr/>
                    <a:lstStyle/>
                    <a:p>
                      <a:r>
                        <a:rPr lang="en-US" dirty="0" err="1" smtClean="0"/>
                        <a:t>Overfeat</a:t>
                      </a:r>
                      <a:r>
                        <a:rPr lang="en-US" dirty="0" smtClean="0"/>
                        <a:t> L2</a:t>
                      </a:r>
                      <a:endParaRPr lang="en-US" dirty="0"/>
                    </a:p>
                  </a:txBody>
                  <a:tcPr/>
                </a:tc>
                <a:tc>
                  <a:txBody>
                    <a:bodyPr/>
                    <a:lstStyle/>
                    <a:p>
                      <a:r>
                        <a:rPr lang="en-US" dirty="0" smtClean="0"/>
                        <a:t>1195.0</a:t>
                      </a:r>
                      <a:endParaRPr lang="en-US" dirty="0"/>
                    </a:p>
                  </a:txBody>
                  <a:tcPr/>
                </a:tc>
                <a:tc>
                  <a:txBody>
                    <a:bodyPr/>
                    <a:lstStyle/>
                    <a:p>
                      <a:r>
                        <a:rPr lang="en-US" dirty="0" smtClean="0"/>
                        <a:t>1278.1</a:t>
                      </a:r>
                      <a:endParaRPr lang="en-US" dirty="0"/>
                    </a:p>
                  </a:txBody>
                  <a:tcPr/>
                </a:tc>
                <a:tc>
                  <a:txBody>
                    <a:bodyPr/>
                    <a:lstStyle/>
                    <a:p>
                      <a:r>
                        <a:rPr lang="en-US" dirty="0" smtClean="0"/>
                        <a:t>N/A</a:t>
                      </a:r>
                      <a:endParaRPr lang="en-US" dirty="0"/>
                    </a:p>
                  </a:txBody>
                  <a:tcPr/>
                </a:tc>
                <a:tc>
                  <a:txBody>
                    <a:bodyPr/>
                    <a:lstStyle/>
                    <a:p>
                      <a:r>
                        <a:rPr lang="en-US" dirty="0" smtClean="0"/>
                        <a:t>2492.6</a:t>
                      </a:r>
                      <a:endParaRPr lang="en-US" dirty="0"/>
                    </a:p>
                  </a:txBody>
                  <a:tcPr/>
                </a:tc>
                <a:tc>
                  <a:txBody>
                    <a:bodyPr/>
                    <a:lstStyle/>
                    <a:p>
                      <a:r>
                        <a:rPr lang="en-US" dirty="0" smtClean="0"/>
                        <a:t>2316.0</a:t>
                      </a:r>
                      <a:endParaRPr lang="en-US" dirty="0"/>
                    </a:p>
                  </a:txBody>
                  <a:tcPr/>
                </a:tc>
                <a:tc>
                  <a:txBody>
                    <a:bodyPr/>
                    <a:lstStyle/>
                    <a:p>
                      <a:r>
                        <a:rPr lang="en-US" dirty="0" smtClean="0"/>
                        <a:t>4120.0</a:t>
                      </a:r>
                      <a:endParaRPr lang="en-US" dirty="0"/>
                    </a:p>
                  </a:txBody>
                  <a:tcPr/>
                </a:tc>
              </a:tr>
              <a:tr h="370840">
                <a:tc>
                  <a:txBody>
                    <a:bodyPr/>
                    <a:lstStyle/>
                    <a:p>
                      <a:r>
                        <a:rPr lang="en-US" dirty="0" err="1" smtClean="0"/>
                        <a:t>Overfeat</a:t>
                      </a:r>
                      <a:r>
                        <a:rPr lang="en-US" dirty="0" smtClean="0"/>
                        <a:t> L3</a:t>
                      </a:r>
                      <a:endParaRPr lang="en-US" dirty="0"/>
                    </a:p>
                  </a:txBody>
                  <a:tcPr/>
                </a:tc>
                <a:tc>
                  <a:txBody>
                    <a:bodyPr/>
                    <a:lstStyle/>
                    <a:p>
                      <a:r>
                        <a:rPr lang="en-US" dirty="0" smtClean="0"/>
                        <a:t>926.2</a:t>
                      </a:r>
                      <a:endParaRPr lang="en-US" dirty="0"/>
                    </a:p>
                  </a:txBody>
                  <a:tcPr/>
                </a:tc>
                <a:tc>
                  <a:txBody>
                    <a:bodyPr/>
                    <a:lstStyle/>
                    <a:p>
                      <a:r>
                        <a:rPr lang="en-US" dirty="0" smtClean="0"/>
                        <a:t>1350.0</a:t>
                      </a:r>
                      <a:endParaRPr lang="en-US" dirty="0"/>
                    </a:p>
                  </a:txBody>
                  <a:tcPr/>
                </a:tc>
                <a:tc>
                  <a:txBody>
                    <a:bodyPr/>
                    <a:lstStyle/>
                    <a:p>
                      <a:r>
                        <a:rPr lang="en-US" dirty="0" smtClean="0"/>
                        <a:t>2534.2</a:t>
                      </a:r>
                      <a:endParaRPr lang="en-US" dirty="0"/>
                    </a:p>
                  </a:txBody>
                  <a:tcPr/>
                </a:tc>
                <a:tc>
                  <a:txBody>
                    <a:bodyPr/>
                    <a:lstStyle/>
                    <a:p>
                      <a:r>
                        <a:rPr lang="en-US" dirty="0" smtClean="0"/>
                        <a:t>2668.2</a:t>
                      </a:r>
                      <a:endParaRPr lang="en-US" dirty="0"/>
                    </a:p>
                  </a:txBody>
                  <a:tcPr/>
                </a:tc>
                <a:tc>
                  <a:txBody>
                    <a:bodyPr/>
                    <a:lstStyle/>
                    <a:p>
                      <a:r>
                        <a:rPr lang="en-US" dirty="0" smtClean="0"/>
                        <a:t>2296.7</a:t>
                      </a:r>
                      <a:endParaRPr lang="en-US" dirty="0"/>
                    </a:p>
                  </a:txBody>
                  <a:tcPr/>
                </a:tc>
                <a:tc>
                  <a:txBody>
                    <a:bodyPr/>
                    <a:lstStyle/>
                    <a:p>
                      <a:r>
                        <a:rPr lang="en-US" dirty="0" smtClean="0"/>
                        <a:t>4144.9</a:t>
                      </a:r>
                      <a:endParaRPr lang="en-US" dirty="0"/>
                    </a:p>
                  </a:txBody>
                  <a:tcPr/>
                </a:tc>
              </a:tr>
              <a:tr h="370840">
                <a:tc>
                  <a:txBody>
                    <a:bodyPr/>
                    <a:lstStyle/>
                    <a:p>
                      <a:r>
                        <a:rPr lang="en-US" dirty="0" err="1" smtClean="0"/>
                        <a:t>Overfeat</a:t>
                      </a:r>
                      <a:r>
                        <a:rPr lang="en-US" dirty="0" smtClean="0"/>
                        <a:t> L4</a:t>
                      </a:r>
                      <a:endParaRPr lang="en-US" dirty="0"/>
                    </a:p>
                  </a:txBody>
                  <a:tcPr/>
                </a:tc>
                <a:tc>
                  <a:txBody>
                    <a:bodyPr/>
                    <a:lstStyle/>
                    <a:p>
                      <a:r>
                        <a:rPr lang="en-US" dirty="0" smtClean="0"/>
                        <a:t>961.7</a:t>
                      </a:r>
                      <a:endParaRPr lang="en-US" dirty="0"/>
                    </a:p>
                  </a:txBody>
                  <a:tcPr/>
                </a:tc>
                <a:tc>
                  <a:txBody>
                    <a:bodyPr/>
                    <a:lstStyle/>
                    <a:p>
                      <a:r>
                        <a:rPr lang="en-US" dirty="0" smtClean="0"/>
                        <a:t>1282.5</a:t>
                      </a:r>
                      <a:endParaRPr lang="en-US" dirty="0"/>
                    </a:p>
                  </a:txBody>
                  <a:tcPr/>
                </a:tc>
                <a:tc>
                  <a:txBody>
                    <a:bodyPr/>
                    <a:lstStyle/>
                    <a:p>
                      <a:r>
                        <a:rPr lang="en-US" dirty="0" smtClean="0"/>
                        <a:t>2517.3</a:t>
                      </a:r>
                      <a:endParaRPr lang="en-US" dirty="0"/>
                    </a:p>
                  </a:txBody>
                  <a:tcPr/>
                </a:tc>
                <a:tc>
                  <a:txBody>
                    <a:bodyPr/>
                    <a:lstStyle/>
                    <a:p>
                      <a:r>
                        <a:rPr lang="en-US" dirty="0" smtClean="0"/>
                        <a:t>2888.0</a:t>
                      </a:r>
                      <a:endParaRPr lang="en-US" dirty="0"/>
                    </a:p>
                  </a:txBody>
                  <a:tcPr/>
                </a:tc>
                <a:tc>
                  <a:txBody>
                    <a:bodyPr/>
                    <a:lstStyle/>
                    <a:p>
                      <a:r>
                        <a:rPr lang="en-US" dirty="0" smtClean="0"/>
                        <a:t>2346.3</a:t>
                      </a:r>
                      <a:endParaRPr lang="en-US" dirty="0"/>
                    </a:p>
                  </a:txBody>
                  <a:tcPr/>
                </a:tc>
                <a:tc>
                  <a:txBody>
                    <a:bodyPr/>
                    <a:lstStyle/>
                    <a:p>
                      <a:r>
                        <a:rPr lang="en-US" dirty="0" smtClean="0"/>
                        <a:t>4145.0</a:t>
                      </a:r>
                      <a:endParaRPr lang="en-US" dirty="0"/>
                    </a:p>
                  </a:txBody>
                  <a:tcPr/>
                </a:tc>
              </a:tr>
              <a:tr h="370840">
                <a:tc>
                  <a:txBody>
                    <a:bodyPr/>
                    <a:lstStyle/>
                    <a:p>
                      <a:r>
                        <a:rPr lang="en-US" dirty="0" err="1" smtClean="0"/>
                        <a:t>Overfeat</a:t>
                      </a:r>
                      <a:r>
                        <a:rPr lang="en-US" dirty="0" smtClean="0"/>
                        <a:t> L5</a:t>
                      </a:r>
                      <a:endParaRPr lang="en-US" dirty="0"/>
                    </a:p>
                  </a:txBody>
                  <a:tcPr/>
                </a:tc>
                <a:tc>
                  <a:txBody>
                    <a:bodyPr/>
                    <a:lstStyle/>
                    <a:p>
                      <a:r>
                        <a:rPr lang="en-US" dirty="0" smtClean="0"/>
                        <a:t>965.7</a:t>
                      </a:r>
                      <a:endParaRPr lang="en-US" dirty="0"/>
                    </a:p>
                  </a:txBody>
                  <a:tcPr/>
                </a:tc>
                <a:tc>
                  <a:txBody>
                    <a:bodyPr/>
                    <a:lstStyle/>
                    <a:p>
                      <a:r>
                        <a:rPr lang="en-US" dirty="0" smtClean="0"/>
                        <a:t>1295.8</a:t>
                      </a:r>
                      <a:endParaRPr lang="en-US" dirty="0"/>
                    </a:p>
                  </a:txBody>
                  <a:tcPr/>
                </a:tc>
                <a:tc>
                  <a:txBody>
                    <a:bodyPr/>
                    <a:lstStyle/>
                    <a:p>
                      <a:r>
                        <a:rPr lang="en-US" dirty="0" smtClean="0"/>
                        <a:t>2529.7</a:t>
                      </a:r>
                      <a:endParaRPr lang="en-US" dirty="0"/>
                    </a:p>
                  </a:txBody>
                  <a:tcPr/>
                </a:tc>
                <a:tc>
                  <a:txBody>
                    <a:bodyPr/>
                    <a:lstStyle/>
                    <a:p>
                      <a:r>
                        <a:rPr lang="en-US" dirty="0" smtClean="0"/>
                        <a:t>2592.7</a:t>
                      </a:r>
                      <a:endParaRPr lang="en-US" dirty="0"/>
                    </a:p>
                  </a:txBody>
                  <a:tcPr/>
                </a:tc>
                <a:tc>
                  <a:txBody>
                    <a:bodyPr/>
                    <a:lstStyle/>
                    <a:p>
                      <a:r>
                        <a:rPr lang="en-US" dirty="0" smtClean="0"/>
                        <a:t>2370.3</a:t>
                      </a:r>
                      <a:endParaRPr lang="en-US" dirty="0"/>
                    </a:p>
                  </a:txBody>
                  <a:tcPr/>
                </a:tc>
                <a:tc>
                  <a:txBody>
                    <a:bodyPr/>
                    <a:lstStyle/>
                    <a:p>
                      <a:r>
                        <a:rPr lang="en-US" dirty="0" smtClean="0"/>
                        <a:t>4137.7</a:t>
                      </a:r>
                      <a:endParaRPr lang="en-US" dirty="0"/>
                    </a:p>
                  </a:txBody>
                  <a:tcPr/>
                </a:tc>
              </a:tr>
              <a:tr h="370840">
                <a:tc>
                  <a:txBody>
                    <a:bodyPr/>
                    <a:lstStyle/>
                    <a:p>
                      <a:r>
                        <a:rPr lang="en-US" dirty="0" smtClean="0"/>
                        <a:t>From</a:t>
                      </a:r>
                      <a:endParaRPr lang="en-US" dirty="0"/>
                    </a:p>
                  </a:txBody>
                  <a:tcPr/>
                </a:tc>
                <a:tc>
                  <a:txBody>
                    <a:bodyPr/>
                    <a:lstStyle/>
                    <a:p>
                      <a:r>
                        <a:rPr lang="en-US" dirty="0" smtClean="0"/>
                        <a:t>RaPyDLI</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RaPyDLI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RaPyDLI</a:t>
                      </a:r>
                    </a:p>
                  </a:txBody>
                  <a:tcPr/>
                </a:tc>
                <a:tc>
                  <a:txBody>
                    <a:bodyPr/>
                    <a:lstStyle/>
                    <a:p>
                      <a:r>
                        <a:rPr lang="en-US" dirty="0" smtClean="0"/>
                        <a:t>NVIDIA</a:t>
                      </a:r>
                      <a:endParaRPr lang="en-US" dirty="0"/>
                    </a:p>
                  </a:txBody>
                  <a:tcPr/>
                </a:tc>
                <a:tc>
                  <a:txBody>
                    <a:bodyPr/>
                    <a:lstStyle/>
                    <a:p>
                      <a:r>
                        <a:rPr lang="en-US" dirty="0" smtClean="0"/>
                        <a:t>NVIDIA</a:t>
                      </a:r>
                      <a:endParaRPr lang="en-US" dirty="0"/>
                    </a:p>
                  </a:txBody>
                  <a:tcPr/>
                </a:tc>
                <a:tc>
                  <a:txBody>
                    <a:bodyPr/>
                    <a:lstStyle/>
                    <a:p>
                      <a:r>
                        <a:rPr lang="en-US" dirty="0" smtClean="0"/>
                        <a:t>eBay</a:t>
                      </a:r>
                      <a:endParaRPr lang="en-US" dirty="0"/>
                    </a:p>
                  </a:txBody>
                  <a:tcPr/>
                </a:tc>
              </a:tr>
            </a:tbl>
          </a:graphicData>
        </a:graphic>
      </p:graphicFrame>
      <p:sp>
        <p:nvSpPr>
          <p:cNvPr id="3" name="TextBox 2"/>
          <p:cNvSpPr txBox="1"/>
          <p:nvPr/>
        </p:nvSpPr>
        <p:spPr>
          <a:xfrm>
            <a:off x="2164080" y="6231890"/>
            <a:ext cx="5230214" cy="461665"/>
          </a:xfrm>
          <a:prstGeom prst="rect">
            <a:avLst/>
          </a:prstGeom>
          <a:noFill/>
        </p:spPr>
        <p:txBody>
          <a:bodyPr wrap="none" rtlCol="0">
            <a:spAutoFit/>
          </a:bodyPr>
          <a:lstStyle/>
          <a:p>
            <a:r>
              <a:rPr lang="en-US" sz="2400" dirty="0" smtClean="0"/>
              <a:t>Next AMD Xeon Phi and </a:t>
            </a:r>
            <a:r>
              <a:rPr lang="en-US" sz="2400" dirty="0" err="1" smtClean="0"/>
              <a:t>Haswell</a:t>
            </a:r>
            <a:r>
              <a:rPr lang="en-US" sz="2400" dirty="0" smtClean="0"/>
              <a:t> 36 core</a:t>
            </a:r>
            <a:endParaRPr lang="en-US" sz="2400" dirty="0"/>
          </a:p>
        </p:txBody>
      </p:sp>
    </p:spTree>
    <p:extLst>
      <p:ext uri="{BB962C8B-B14F-4D97-AF65-F5344CB8AC3E}">
        <p14:creationId xmlns:p14="http://schemas.microsoft.com/office/powerpoint/2010/main" val="41981343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Going Beyond NVIDIA Hardware</a:t>
            </a:r>
            <a:endParaRPr lang="en-US" dirty="0"/>
          </a:p>
        </p:txBody>
      </p:sp>
      <p:sp>
        <p:nvSpPr>
          <p:cNvPr id="3" name="Content Placeholder 2"/>
          <p:cNvSpPr>
            <a:spLocks noGrp="1"/>
          </p:cNvSpPr>
          <p:nvPr>
            <p:ph sz="quarter" idx="13"/>
          </p:nvPr>
        </p:nvSpPr>
        <p:spPr>
          <a:prstGeom prst="rect">
            <a:avLst/>
          </a:prstGeom>
        </p:spPr>
        <p:txBody>
          <a:bodyPr>
            <a:normAutofit/>
          </a:bodyPr>
          <a:lstStyle/>
          <a:p>
            <a:r>
              <a:rPr lang="en-US" sz="2400" dirty="0" smtClean="0"/>
              <a:t>Strategy: Go beyond NVIDIA hardware by replacing hand tuning in assembly with Autotuning</a:t>
            </a:r>
          </a:p>
          <a:p>
            <a:r>
              <a:rPr lang="en-US" sz="2400" dirty="0" smtClean="0"/>
              <a:t>Looking into </a:t>
            </a:r>
            <a:r>
              <a:rPr lang="en-US" sz="2400" dirty="0" err="1" smtClean="0"/>
              <a:t>OpenCL</a:t>
            </a:r>
            <a:r>
              <a:rPr lang="en-US" sz="2400" dirty="0" smtClean="0"/>
              <a:t> version of our Kernels on AMD hardware</a:t>
            </a:r>
          </a:p>
          <a:p>
            <a:pPr lvl="1"/>
            <a:r>
              <a:rPr lang="en-US" sz="2000" dirty="0" smtClean="0"/>
              <a:t>Peak hardware performance of AMD top-of-the-line cards comparable with NVIDIA’s</a:t>
            </a:r>
          </a:p>
          <a:p>
            <a:pPr lvl="1"/>
            <a:r>
              <a:rPr lang="en-US" sz="2000" dirty="0" smtClean="0"/>
              <a:t>The use of lower level features (AMD IL) might be required</a:t>
            </a:r>
          </a:p>
          <a:p>
            <a:r>
              <a:rPr lang="en-US" sz="2400" dirty="0" smtClean="0"/>
              <a:t>Looking into Intel Xeon Phi</a:t>
            </a:r>
          </a:p>
          <a:p>
            <a:pPr lvl="1"/>
            <a:r>
              <a:rPr lang="en-US" sz="2000" dirty="0" smtClean="0"/>
              <a:t>Good double precision performance is not used by DNN</a:t>
            </a:r>
          </a:p>
          <a:p>
            <a:pPr lvl="1"/>
            <a:r>
              <a:rPr lang="en-US" sz="2000" dirty="0" smtClean="0"/>
              <a:t>Peak single precision precision is inferior</a:t>
            </a:r>
          </a:p>
          <a:p>
            <a:pPr lvl="2"/>
            <a:r>
              <a:rPr lang="en-US" sz="1800" dirty="0" smtClean="0"/>
              <a:t>Might be fixed by the next iteration of the hardware: KNL</a:t>
            </a:r>
          </a:p>
          <a:p>
            <a:pPr lvl="1"/>
            <a:r>
              <a:rPr lang="en-US" sz="2000" dirty="0" smtClean="0"/>
              <a:t>Might require lower level programming (</a:t>
            </a:r>
            <a:r>
              <a:rPr lang="en-US" sz="2000" dirty="0" err="1" smtClean="0"/>
              <a:t>intrinsics</a:t>
            </a:r>
            <a:r>
              <a:rPr lang="en-US" sz="2000" dirty="0" smtClean="0"/>
              <a:t>)</a:t>
            </a:r>
          </a:p>
          <a:p>
            <a:r>
              <a:rPr lang="en-US" sz="2400" dirty="0" smtClean="0"/>
              <a:t>Harness the Auto-tuning BEAST</a:t>
            </a:r>
          </a:p>
          <a:p>
            <a:pPr lvl="1"/>
            <a:endParaRPr lang="en-US" sz="2000" dirty="0"/>
          </a:p>
        </p:txBody>
      </p:sp>
    </p:spTree>
    <p:extLst>
      <p:ext uri="{BB962C8B-B14F-4D97-AF65-F5344CB8AC3E}">
        <p14:creationId xmlns:p14="http://schemas.microsoft.com/office/powerpoint/2010/main" val="3411620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862" y="1"/>
            <a:ext cx="7773338" cy="845820"/>
          </a:xfrm>
        </p:spPr>
        <p:txBody>
          <a:bodyPr/>
          <a:lstStyle/>
          <a:p>
            <a:r>
              <a:rPr lang="en-US" dirty="0" smtClean="0"/>
              <a:t>Deep Learning</a:t>
            </a:r>
            <a:endParaRPr lang="en-US" dirty="0"/>
          </a:p>
        </p:txBody>
      </p:sp>
      <p:sp>
        <p:nvSpPr>
          <p:cNvPr id="3" name="Content Placeholder 2"/>
          <p:cNvSpPr>
            <a:spLocks noGrp="1"/>
          </p:cNvSpPr>
          <p:nvPr>
            <p:ph sz="quarter" idx="13"/>
          </p:nvPr>
        </p:nvSpPr>
        <p:spPr>
          <a:xfrm>
            <a:off x="0" y="651510"/>
            <a:ext cx="9144000" cy="6111241"/>
          </a:xfrm>
        </p:spPr>
        <p:txBody>
          <a:bodyPr>
            <a:normAutofit fontScale="85000" lnSpcReduction="10000"/>
          </a:bodyPr>
          <a:lstStyle/>
          <a:p>
            <a:r>
              <a:rPr lang="en-US" dirty="0"/>
              <a:t>Learning Networks take input data, such as a set of pixels in images, and map them into decisions, such as labelling animals in an image, or deciding how best to drive given a video image from a car-mounted camera. </a:t>
            </a:r>
            <a:endParaRPr lang="en-US" dirty="0" smtClean="0"/>
          </a:p>
          <a:p>
            <a:r>
              <a:rPr lang="en-US" dirty="0" smtClean="0"/>
              <a:t>The </a:t>
            </a:r>
            <a:r>
              <a:rPr lang="en-US" dirty="0"/>
              <a:t>input and output are linked by multiple nodes in a layered network where each node corresponds to a parameterized transformation–a function of weights and thresholds. </a:t>
            </a:r>
            <a:endParaRPr lang="en-US" dirty="0" smtClean="0"/>
          </a:p>
          <a:p>
            <a:r>
              <a:rPr lang="en-US" dirty="0" smtClean="0"/>
              <a:t>A </a:t>
            </a:r>
            <a:r>
              <a:rPr lang="en-US" dirty="0"/>
              <a:t>(very) deep learning (DL) network has multiple layers (intermediate nodes)–perhaps 10 or more. Introduced around 25 years ago, </a:t>
            </a:r>
            <a:endParaRPr lang="en-US" dirty="0" smtClean="0"/>
          </a:p>
          <a:p>
            <a:r>
              <a:rPr lang="en-US" dirty="0" smtClean="0"/>
              <a:t>DL </a:t>
            </a:r>
            <a:r>
              <a:rPr lang="en-US" dirty="0"/>
              <a:t>networks were originally unsuccessful, but improved algorithms and drastic increases in available compute power led to practical breakthroughs around 10 years ago. </a:t>
            </a:r>
            <a:endParaRPr lang="en-US" dirty="0" smtClean="0"/>
          </a:p>
          <a:p>
            <a:r>
              <a:rPr lang="en-US" dirty="0" smtClean="0"/>
              <a:t>DL </a:t>
            </a:r>
            <a:r>
              <a:rPr lang="en-US" dirty="0"/>
              <a:t>networks have the advantage of being very general; you don’t need to make application-specific models, but rather you can use general structures, such as in convolutional neural networks that work well with images and generate translation and rotation invariant mappings. </a:t>
            </a:r>
            <a:endParaRPr lang="en-US" dirty="0" smtClean="0"/>
          </a:p>
          <a:p>
            <a:r>
              <a:rPr lang="en-US" dirty="0" smtClean="0"/>
              <a:t>DLs </a:t>
            </a:r>
            <a:r>
              <a:rPr lang="en-US" dirty="0"/>
              <a:t>are now used in all major commercial speech recognition systems and outperform previous Hidden Markov Model based systems. </a:t>
            </a:r>
            <a:endParaRPr lang="en-US" dirty="0" smtClean="0"/>
          </a:p>
          <a:p>
            <a:r>
              <a:rPr lang="en-US" dirty="0" smtClean="0"/>
              <a:t>The </a:t>
            </a:r>
            <a:r>
              <a:rPr lang="en-US" dirty="0"/>
              <a:t>quality of a DL depends on the number of layers and nature of nodes in network. These choices require extensive prototyping with rapid turnaround on trial networks. RaPyDLI aims to enable this prototyping with an attractive Python interface and a high performance DL network computation engine for the training stage.</a:t>
            </a:r>
          </a:p>
          <a:p>
            <a:endParaRPr lang="en-US" dirty="0"/>
          </a:p>
        </p:txBody>
      </p:sp>
      <p:sp>
        <p:nvSpPr>
          <p:cNvPr id="4" name="Date Placeholder 3"/>
          <p:cNvSpPr>
            <a:spLocks noGrp="1"/>
          </p:cNvSpPr>
          <p:nvPr>
            <p:ph type="dt" sz="half" idx="10"/>
          </p:nvPr>
        </p:nvSpPr>
        <p:spPr/>
        <p:txBody>
          <a:bodyPr/>
          <a:lstStyle/>
          <a:p>
            <a:fld id="{05C45549-4903-458D-88A3-070230A03016}" type="datetime1">
              <a:rPr lang="en-US" smtClean="0"/>
              <a:t>6/9/2015</a:t>
            </a:fld>
            <a:endParaRPr lang="en-US" dirty="0"/>
          </a:p>
        </p:txBody>
      </p:sp>
      <p:sp>
        <p:nvSpPr>
          <p:cNvPr id="5" name="Slide Number Placeholder 4"/>
          <p:cNvSpPr>
            <a:spLocks noGrp="1"/>
          </p:cNvSpPr>
          <p:nvPr>
            <p:ph type="sldNum" sz="quarter" idx="12"/>
          </p:nvPr>
        </p:nvSpPr>
        <p:spPr/>
        <p:txBody>
          <a:bodyPr/>
          <a:lstStyle/>
          <a:p>
            <a:fld id="{29CB78FB-1415-9B4D-996E-11F146E2B0ED}" type="slidenum">
              <a:rPr lang="en-US" smtClean="0"/>
              <a:t>3</a:t>
            </a:fld>
            <a:endParaRPr lang="en-US"/>
          </a:p>
        </p:txBody>
      </p:sp>
    </p:spTree>
    <p:extLst>
      <p:ext uri="{BB962C8B-B14F-4D97-AF65-F5344CB8AC3E}">
        <p14:creationId xmlns:p14="http://schemas.microsoft.com/office/powerpoint/2010/main" val="18158735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5769"/>
            <a:ext cx="5411401" cy="857250"/>
          </a:xfrm>
        </p:spPr>
        <p:txBody>
          <a:bodyPr>
            <a:noAutofit/>
          </a:bodyPr>
          <a:lstStyle/>
          <a:p>
            <a:r>
              <a:rPr lang="en-US" sz="3600" b="1" dirty="0" smtClean="0"/>
              <a:t>BEAST: </a:t>
            </a:r>
            <a:r>
              <a:rPr lang="en-US" sz="3600" b="1" dirty="0" err="1" smtClean="0"/>
              <a:t>Benchtuning</a:t>
            </a:r>
            <a:r>
              <a:rPr lang="en-US" sz="3600" b="1" dirty="0" smtClean="0"/>
              <a:t> Environment for Automated Software Tuning</a:t>
            </a:r>
            <a:endParaRPr lang="en-US" sz="3600" b="1" dirty="0"/>
          </a:p>
        </p:txBody>
      </p:sp>
      <p:sp>
        <p:nvSpPr>
          <p:cNvPr id="4" name="Content Placeholder 3"/>
          <p:cNvSpPr>
            <a:spLocks noGrp="1"/>
          </p:cNvSpPr>
          <p:nvPr>
            <p:ph sz="quarter" idx="13"/>
          </p:nvPr>
        </p:nvSpPr>
        <p:spPr>
          <a:xfrm>
            <a:off x="0" y="2114550"/>
            <a:ext cx="5411401" cy="4768820"/>
          </a:xfrm>
          <a:prstGeom prst="rect">
            <a:avLst/>
          </a:prstGeom>
        </p:spPr>
        <p:txBody>
          <a:bodyPr/>
          <a:lstStyle/>
          <a:p>
            <a:pPr marL="0" indent="0">
              <a:lnSpc>
                <a:spcPct val="98000"/>
              </a:lnSpc>
              <a:buNone/>
            </a:pPr>
            <a:r>
              <a:rPr lang="en-US" sz="3600" u="sng" dirty="0" smtClean="0">
                <a:latin typeface="Cambria" charset="0"/>
                <a:cs typeface="Teen" charset="0"/>
              </a:rPr>
              <a:t>BEAST Principles</a:t>
            </a:r>
          </a:p>
          <a:p>
            <a:pPr>
              <a:lnSpc>
                <a:spcPct val="146000"/>
              </a:lnSpc>
              <a:buSzPct val="80000"/>
              <a:buFont typeface="Times New Roman" charset="0"/>
              <a:buBlip>
                <a:blip r:embed="rId2"/>
              </a:buBlip>
            </a:pPr>
            <a:r>
              <a:rPr lang="en-US" sz="2800" dirty="0" smtClean="0">
                <a:latin typeface="Cambria" charset="0"/>
                <a:cs typeface="Teen" charset="0"/>
              </a:rPr>
              <a:t>device </a:t>
            </a:r>
            <a:r>
              <a:rPr lang="en-US" sz="2800" dirty="0">
                <a:latin typeface="Cambria" charset="0"/>
                <a:cs typeface="Teen" charset="0"/>
              </a:rPr>
              <a:t>query</a:t>
            </a:r>
          </a:p>
          <a:p>
            <a:pPr>
              <a:lnSpc>
                <a:spcPct val="146000"/>
              </a:lnSpc>
              <a:buSzPct val="80000"/>
              <a:buFont typeface="Times New Roman" charset="0"/>
              <a:buBlip>
                <a:blip r:embed="rId2"/>
              </a:buBlip>
            </a:pPr>
            <a:r>
              <a:rPr lang="en-US" sz="2800" dirty="0">
                <a:latin typeface="Cambria" charset="0"/>
                <a:cs typeface="Teen" charset="0"/>
              </a:rPr>
              <a:t>large space generation</a:t>
            </a:r>
          </a:p>
          <a:p>
            <a:pPr>
              <a:lnSpc>
                <a:spcPct val="146000"/>
              </a:lnSpc>
              <a:buSzPct val="80000"/>
              <a:buFont typeface="Times New Roman" charset="0"/>
              <a:buBlip>
                <a:blip r:embed="rId2"/>
              </a:buBlip>
            </a:pPr>
            <a:r>
              <a:rPr lang="en-US" sz="2800" dirty="0">
                <a:latin typeface="Cambria" charset="0"/>
                <a:cs typeface="Teen" charset="0"/>
              </a:rPr>
              <a:t>powerful pruning</a:t>
            </a:r>
          </a:p>
          <a:p>
            <a:pPr>
              <a:lnSpc>
                <a:spcPct val="146000"/>
              </a:lnSpc>
              <a:buSzPct val="80000"/>
              <a:buFont typeface="Times New Roman" charset="0"/>
              <a:buBlip>
                <a:blip r:embed="rId2"/>
              </a:buBlip>
            </a:pPr>
            <a:r>
              <a:rPr lang="en-US" sz="2800" dirty="0">
                <a:latin typeface="Cambria" charset="0"/>
                <a:cs typeface="Teen" charset="0"/>
              </a:rPr>
              <a:t>parallel benchmarking</a:t>
            </a:r>
          </a:p>
          <a:p>
            <a:endParaRPr lang="en-US" dirty="0"/>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401" y="-45763"/>
            <a:ext cx="3702569" cy="688341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7842523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6581" y="-13203"/>
            <a:ext cx="3702569" cy="688341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 name="TextBox 4"/>
          <p:cNvSpPr txBox="1"/>
          <p:nvPr/>
        </p:nvSpPr>
        <p:spPr>
          <a:xfrm>
            <a:off x="6740483" y="81404"/>
            <a:ext cx="1888620" cy="798372"/>
          </a:xfrm>
          <a:prstGeom prst="rect">
            <a:avLst/>
          </a:prstGeom>
          <a:noFill/>
        </p:spPr>
        <p:txBody>
          <a:bodyPr wrap="square" rtlCol="0">
            <a:spAutoFit/>
          </a:bodyPr>
          <a:lstStyle/>
          <a:p>
            <a:pPr>
              <a:lnSpc>
                <a:spcPct val="98000"/>
              </a:lnSpc>
              <a:buSzPct val="71000"/>
            </a:pPr>
            <a:r>
              <a:rPr lang="en-US" sz="1200" b="1" u="sng" dirty="0" smtClean="0">
                <a:latin typeface="Cambria" charset="0"/>
                <a:cs typeface="Teen" charset="0"/>
              </a:rPr>
              <a:t>device </a:t>
            </a:r>
            <a:r>
              <a:rPr lang="en-US" sz="1200" b="1" u="sng" dirty="0">
                <a:latin typeface="Cambria" charset="0"/>
                <a:cs typeface="Teen" charset="0"/>
              </a:rPr>
              <a:t>query</a:t>
            </a:r>
          </a:p>
          <a:p>
            <a:pPr>
              <a:lnSpc>
                <a:spcPct val="146000"/>
              </a:lnSpc>
              <a:buSzPct val="71000"/>
              <a:buFont typeface="Times New Roman" charset="0"/>
              <a:buBlip>
                <a:blip r:embed="rId4"/>
              </a:buBlip>
            </a:pPr>
            <a:r>
              <a:rPr lang="en-US" sz="1200" dirty="0" smtClean="0">
                <a:latin typeface="Cambria" charset="0"/>
                <a:cs typeface="Teen" charset="0"/>
              </a:rPr>
              <a:t>   published </a:t>
            </a:r>
            <a:r>
              <a:rPr lang="en-US" sz="1200" dirty="0">
                <a:latin typeface="Cambria" charset="0"/>
                <a:cs typeface="Teen" charset="0"/>
              </a:rPr>
              <a:t>specs</a:t>
            </a:r>
          </a:p>
          <a:p>
            <a:pPr>
              <a:lnSpc>
                <a:spcPct val="146000"/>
              </a:lnSpc>
              <a:buSzPct val="71000"/>
              <a:buFont typeface="Times New Roman" charset="0"/>
              <a:buBlip>
                <a:blip r:embed="rId4"/>
              </a:buBlip>
            </a:pPr>
            <a:r>
              <a:rPr lang="en-US" sz="1200" dirty="0" smtClean="0">
                <a:latin typeface="Cambria" charset="0"/>
                <a:cs typeface="Teen" charset="0"/>
              </a:rPr>
              <a:t>   empirical probing</a:t>
            </a:r>
            <a:endParaRPr lang="en-US" sz="1200" dirty="0">
              <a:latin typeface="Cambria" charset="0"/>
              <a:cs typeface="Teen" charset="0"/>
            </a:endParaRPr>
          </a:p>
        </p:txBody>
      </p:sp>
      <p:sp>
        <p:nvSpPr>
          <p:cNvPr id="6" name="Text Box 2"/>
          <p:cNvSpPr txBox="1">
            <a:spLocks noChangeArrowheads="1"/>
          </p:cNvSpPr>
          <p:nvPr/>
        </p:nvSpPr>
        <p:spPr bwMode="auto">
          <a:xfrm>
            <a:off x="6642351" y="1189038"/>
            <a:ext cx="2501649" cy="29461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marL="219075" indent="-219075">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1pPr>
            <a:lvl2pPr marL="434975" indent="-219075">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2pPr>
            <a:lvl3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3pPr>
            <a:lvl4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4pPr>
            <a:lvl5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9pPr>
          </a:lstStyle>
          <a:p>
            <a:pPr>
              <a:lnSpc>
                <a:spcPct val="98000"/>
              </a:lnSpc>
            </a:pPr>
            <a:r>
              <a:rPr lang="en-US" sz="1200" b="1" u="sng" dirty="0">
                <a:latin typeface="Cambria" charset="0"/>
                <a:cs typeface="Teen" charset="0"/>
              </a:rPr>
              <a:t>generation parameters</a:t>
            </a:r>
          </a:p>
          <a:p>
            <a:pPr>
              <a:lnSpc>
                <a:spcPct val="146000"/>
              </a:lnSpc>
              <a:buSzPct val="80000"/>
              <a:buFont typeface="Times New Roman" charset="0"/>
              <a:buBlip>
                <a:blip r:embed="rId4"/>
              </a:buBlip>
            </a:pPr>
            <a:r>
              <a:rPr lang="en-US" sz="1200" dirty="0">
                <a:latin typeface="Cambria" charset="0"/>
                <a:cs typeface="Teen" charset="0"/>
              </a:rPr>
              <a:t>tuning parameters (e.g. tiling)</a:t>
            </a:r>
          </a:p>
          <a:p>
            <a:pPr>
              <a:lnSpc>
                <a:spcPct val="146000"/>
              </a:lnSpc>
              <a:buSzPct val="80000"/>
              <a:buFont typeface="Times New Roman" charset="0"/>
              <a:buBlip>
                <a:blip r:embed="rId4"/>
              </a:buBlip>
            </a:pPr>
            <a:r>
              <a:rPr lang="en-US" sz="1200" dirty="0">
                <a:latin typeface="Cambria" charset="0"/>
                <a:cs typeface="Teen" charset="0"/>
              </a:rPr>
              <a:t>algorithmic variants (different big-O) </a:t>
            </a:r>
          </a:p>
          <a:p>
            <a:pPr>
              <a:lnSpc>
                <a:spcPct val="146000"/>
              </a:lnSpc>
              <a:buSzPct val="80000"/>
              <a:buFont typeface="Times New Roman" charset="0"/>
              <a:buBlip>
                <a:blip r:embed="rId4"/>
              </a:buBlip>
            </a:pPr>
            <a:r>
              <a:rPr lang="en-US" sz="1200" dirty="0">
                <a:latin typeface="Cambria" charset="0"/>
                <a:cs typeface="Teen" charset="0"/>
              </a:rPr>
              <a:t>implementation variants (same big-O)</a:t>
            </a:r>
          </a:p>
          <a:p>
            <a:pPr>
              <a:lnSpc>
                <a:spcPct val="146000"/>
              </a:lnSpc>
              <a:buSzPct val="80000"/>
              <a:buFont typeface="Times New Roman" charset="0"/>
              <a:buBlip>
                <a:blip r:embed="rId4"/>
              </a:buBlip>
            </a:pPr>
            <a:r>
              <a:rPr lang="en-US" sz="1200" dirty="0">
                <a:latin typeface="Cambria" charset="0"/>
                <a:cs typeface="Teen" charset="0"/>
              </a:rPr>
              <a:t>hardware switches</a:t>
            </a:r>
          </a:p>
          <a:p>
            <a:pPr lvl="1">
              <a:lnSpc>
                <a:spcPct val="146000"/>
              </a:lnSpc>
              <a:buSzPct val="91000"/>
              <a:buFont typeface="Times New Roman" charset="0"/>
              <a:buBlip>
                <a:blip r:embed="rId4"/>
              </a:buBlip>
            </a:pPr>
            <a:r>
              <a:rPr lang="en-US" sz="1100" dirty="0" err="1">
                <a:latin typeface="Cambria" charset="0"/>
                <a:cs typeface="Teen" charset="0"/>
              </a:rPr>
              <a:t>shmem</a:t>
            </a:r>
            <a:r>
              <a:rPr lang="en-US" sz="1100" dirty="0">
                <a:latin typeface="Cambria" charset="0"/>
                <a:cs typeface="Teen" charset="0"/>
              </a:rPr>
              <a:t> </a:t>
            </a:r>
            <a:r>
              <a:rPr lang="en-US" sz="1100" dirty="0" err="1">
                <a:latin typeface="Cambria" charset="0"/>
                <a:cs typeface="Teen" charset="0"/>
              </a:rPr>
              <a:t>vs</a:t>
            </a:r>
            <a:r>
              <a:rPr lang="en-US" sz="1100" dirty="0">
                <a:latin typeface="Cambria" charset="0"/>
                <a:cs typeface="Teen" charset="0"/>
              </a:rPr>
              <a:t> L1</a:t>
            </a:r>
          </a:p>
          <a:p>
            <a:pPr lvl="1">
              <a:lnSpc>
                <a:spcPct val="146000"/>
              </a:lnSpc>
              <a:buSzPct val="91000"/>
              <a:buFont typeface="Times New Roman" charset="0"/>
              <a:buBlip>
                <a:blip r:embed="rId4"/>
              </a:buBlip>
            </a:pPr>
            <a:r>
              <a:rPr lang="en-US" sz="1100" dirty="0">
                <a:latin typeface="Cambria" charset="0"/>
                <a:cs typeface="Teen" charset="0"/>
              </a:rPr>
              <a:t>4 </a:t>
            </a:r>
            <a:r>
              <a:rPr lang="en-US" sz="1100" dirty="0" err="1">
                <a:latin typeface="Cambria" charset="0"/>
                <a:cs typeface="Teen" charset="0"/>
              </a:rPr>
              <a:t>vs</a:t>
            </a:r>
            <a:r>
              <a:rPr lang="en-US" sz="1100" dirty="0">
                <a:latin typeface="Cambria" charset="0"/>
                <a:cs typeface="Teen" charset="0"/>
              </a:rPr>
              <a:t> 8-byte </a:t>
            </a:r>
            <a:r>
              <a:rPr lang="en-US" sz="1100" dirty="0" err="1">
                <a:latin typeface="Cambria" charset="0"/>
                <a:cs typeface="Teen" charset="0"/>
              </a:rPr>
              <a:t>shmem</a:t>
            </a:r>
            <a:r>
              <a:rPr lang="en-US" sz="1100" dirty="0">
                <a:latin typeface="Cambria" charset="0"/>
                <a:cs typeface="Teen" charset="0"/>
              </a:rPr>
              <a:t> banks</a:t>
            </a:r>
          </a:p>
          <a:p>
            <a:pPr>
              <a:lnSpc>
                <a:spcPct val="146000"/>
              </a:lnSpc>
              <a:buSzPct val="80000"/>
              <a:buFont typeface="Times New Roman" charset="0"/>
              <a:buBlip>
                <a:blip r:embed="rId4"/>
              </a:buBlip>
            </a:pPr>
            <a:r>
              <a:rPr lang="en-US" sz="1200" dirty="0">
                <a:latin typeface="Cambria" charset="0"/>
                <a:cs typeface="Teen" charset="0"/>
              </a:rPr>
              <a:t>multiple precisions (S, C, D, Z)</a:t>
            </a:r>
          </a:p>
          <a:p>
            <a:pPr>
              <a:lnSpc>
                <a:spcPct val="146000"/>
              </a:lnSpc>
              <a:buSzPct val="80000"/>
              <a:buFont typeface="Times New Roman" charset="0"/>
              <a:buBlip>
                <a:blip r:embed="rId4"/>
              </a:buBlip>
            </a:pPr>
            <a:r>
              <a:rPr lang="en-US" sz="1200" dirty="0">
                <a:latin typeface="Cambria" charset="0"/>
                <a:cs typeface="Teen" charset="0"/>
              </a:rPr>
              <a:t>different data layouts</a:t>
            </a:r>
          </a:p>
        </p:txBody>
      </p:sp>
      <p:sp>
        <p:nvSpPr>
          <p:cNvPr id="7" name="AutoShape 3"/>
          <p:cNvSpPr>
            <a:spLocks/>
          </p:cNvSpPr>
          <p:nvPr/>
        </p:nvSpPr>
        <p:spPr bwMode="auto">
          <a:xfrm flipV="1">
            <a:off x="6362910" y="1177599"/>
            <a:ext cx="275866" cy="1554163"/>
          </a:xfrm>
          <a:prstGeom prst="rightBrace">
            <a:avLst>
              <a:gd name="adj1" fmla="val 28328"/>
              <a:gd name="adj2" fmla="val 50000"/>
            </a:avLst>
          </a:prstGeom>
          <a:noFill/>
          <a:ln w="18360" cap="flat">
            <a:solidFill>
              <a:srgbClr val="333333"/>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 name="AutoShape 3"/>
          <p:cNvSpPr>
            <a:spLocks/>
          </p:cNvSpPr>
          <p:nvPr/>
        </p:nvSpPr>
        <p:spPr bwMode="auto">
          <a:xfrm flipV="1">
            <a:off x="6300721" y="19356"/>
            <a:ext cx="179266" cy="925539"/>
          </a:xfrm>
          <a:prstGeom prst="rightBrace">
            <a:avLst>
              <a:gd name="adj1" fmla="val 28328"/>
              <a:gd name="adj2" fmla="val 50000"/>
            </a:avLst>
          </a:prstGeom>
          <a:noFill/>
          <a:ln w="18360" cap="flat">
            <a:solidFill>
              <a:srgbClr val="333333"/>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 name="Text Box 2"/>
          <p:cNvSpPr txBox="1">
            <a:spLocks noChangeArrowheads="1"/>
          </p:cNvSpPr>
          <p:nvPr/>
        </p:nvSpPr>
        <p:spPr bwMode="auto">
          <a:xfrm>
            <a:off x="146232" y="398284"/>
            <a:ext cx="2537240" cy="16334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marL="219075" indent="-219075">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1pPr>
            <a:lvl2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2pPr>
            <a:lvl3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3pPr>
            <a:lvl4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4pPr>
            <a:lvl5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9pPr>
          </a:lstStyle>
          <a:p>
            <a:pPr>
              <a:lnSpc>
                <a:spcPct val="98000"/>
              </a:lnSpc>
            </a:pPr>
            <a:r>
              <a:rPr lang="en-US" sz="1200" b="1" u="sng" dirty="0">
                <a:latin typeface="Cambria" charset="0"/>
                <a:cs typeface="Teen" charset="0"/>
              </a:rPr>
              <a:t>pruning constraints</a:t>
            </a:r>
          </a:p>
          <a:p>
            <a:pPr>
              <a:lnSpc>
                <a:spcPct val="146000"/>
              </a:lnSpc>
              <a:buSzPct val="71000"/>
              <a:buFont typeface="Times New Roman" charset="0"/>
              <a:buBlip>
                <a:blip r:embed="rId4"/>
              </a:buBlip>
            </a:pPr>
            <a:r>
              <a:rPr lang="en-US" sz="1200" dirty="0">
                <a:latin typeface="Cambria" charset="0"/>
                <a:cs typeface="Teen" charset="0"/>
              </a:rPr>
              <a:t>hard hardware (max threads)</a:t>
            </a:r>
          </a:p>
          <a:p>
            <a:pPr>
              <a:lnSpc>
                <a:spcPct val="146000"/>
              </a:lnSpc>
              <a:buSzPct val="71000"/>
              <a:buFont typeface="Times New Roman" charset="0"/>
              <a:buBlip>
                <a:blip r:embed="rId4"/>
              </a:buBlip>
            </a:pPr>
            <a:r>
              <a:rPr lang="en-US" sz="1200" dirty="0">
                <a:latin typeface="Cambria" charset="0"/>
                <a:cs typeface="Teen" charset="0"/>
              </a:rPr>
              <a:t>soft hardware (full warps)</a:t>
            </a:r>
          </a:p>
          <a:p>
            <a:pPr>
              <a:lnSpc>
                <a:spcPct val="146000"/>
              </a:lnSpc>
              <a:buSzPct val="71000"/>
              <a:buFont typeface="Times New Roman" charset="0"/>
              <a:buBlip>
                <a:blip r:embed="rId4"/>
              </a:buBlip>
            </a:pPr>
            <a:r>
              <a:rPr lang="en-US" sz="1200" dirty="0">
                <a:latin typeface="Cambria" charset="0"/>
                <a:cs typeface="Teen" charset="0"/>
              </a:rPr>
              <a:t>hard software (divisible dimensions)</a:t>
            </a:r>
          </a:p>
          <a:p>
            <a:pPr>
              <a:lnSpc>
                <a:spcPct val="146000"/>
              </a:lnSpc>
              <a:buSzPct val="71000"/>
              <a:buFont typeface="Times New Roman" charset="0"/>
              <a:buBlip>
                <a:blip r:embed="rId4"/>
              </a:buBlip>
            </a:pPr>
            <a:r>
              <a:rPr lang="en-US" sz="1200" dirty="0">
                <a:latin typeface="Cambria" charset="0"/>
                <a:cs typeface="Teen" charset="0"/>
              </a:rPr>
              <a:t>soft software (register pressure)</a:t>
            </a:r>
          </a:p>
        </p:txBody>
      </p:sp>
      <p:sp>
        <p:nvSpPr>
          <p:cNvPr id="10" name="AutoShape 3"/>
          <p:cNvSpPr>
            <a:spLocks/>
          </p:cNvSpPr>
          <p:nvPr/>
        </p:nvSpPr>
        <p:spPr bwMode="auto">
          <a:xfrm rot="10800000" flipV="1">
            <a:off x="2683473" y="700638"/>
            <a:ext cx="247187" cy="1150462"/>
          </a:xfrm>
          <a:prstGeom prst="rightBrace">
            <a:avLst>
              <a:gd name="adj1" fmla="val 28328"/>
              <a:gd name="adj2" fmla="val 50000"/>
            </a:avLst>
          </a:prstGeom>
          <a:noFill/>
          <a:ln w="18360" cap="flat">
            <a:solidFill>
              <a:srgbClr val="333333"/>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 name="Text Box 2"/>
          <p:cNvSpPr txBox="1">
            <a:spLocks noChangeArrowheads="1"/>
          </p:cNvSpPr>
          <p:nvPr/>
        </p:nvSpPr>
        <p:spPr bwMode="auto">
          <a:xfrm>
            <a:off x="130248" y="3057361"/>
            <a:ext cx="2730625" cy="10126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marL="219075" indent="-219075">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1pPr>
            <a:lvl2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2pPr>
            <a:lvl3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3pPr>
            <a:lvl4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4pPr>
            <a:lvl5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9pPr>
          </a:lstStyle>
          <a:p>
            <a:pPr>
              <a:lnSpc>
                <a:spcPct val="98000"/>
              </a:lnSpc>
            </a:pPr>
            <a:r>
              <a:rPr lang="en-US" sz="1200" b="1" u="sng" dirty="0">
                <a:latin typeface="Cambria" charset="0"/>
                <a:cs typeface="Teen" charset="0"/>
              </a:rPr>
              <a:t>validation</a:t>
            </a:r>
          </a:p>
          <a:p>
            <a:pPr>
              <a:lnSpc>
                <a:spcPct val="146000"/>
              </a:lnSpc>
              <a:buSzPct val="71000"/>
              <a:buFont typeface="Times New Roman" charset="0"/>
              <a:buBlip>
                <a:blip r:embed="rId4"/>
              </a:buBlip>
            </a:pPr>
            <a:r>
              <a:rPr lang="en-US" sz="1200" dirty="0">
                <a:latin typeface="Cambria" charset="0"/>
                <a:cs typeface="Teen" charset="0"/>
              </a:rPr>
              <a:t>correctness-violating optimizations</a:t>
            </a:r>
          </a:p>
          <a:p>
            <a:pPr>
              <a:lnSpc>
                <a:spcPct val="146000"/>
              </a:lnSpc>
              <a:buSzPct val="71000"/>
              <a:buFont typeface="Times New Roman" charset="0"/>
              <a:buBlip>
                <a:blip r:embed="rId4"/>
              </a:buBlip>
            </a:pPr>
            <a:r>
              <a:rPr lang="en-US" sz="1200" dirty="0">
                <a:latin typeface="Cambria" charset="0"/>
                <a:cs typeface="Teen" charset="0"/>
              </a:rPr>
              <a:t>user-defined validation</a:t>
            </a:r>
          </a:p>
          <a:p>
            <a:pPr>
              <a:lnSpc>
                <a:spcPct val="146000"/>
              </a:lnSpc>
              <a:buSzPct val="71000"/>
              <a:buFont typeface="Times New Roman" charset="0"/>
              <a:buBlip>
                <a:blip r:embed="rId4"/>
              </a:buBlip>
            </a:pPr>
            <a:r>
              <a:rPr lang="en-US" sz="1200" dirty="0">
                <a:latin typeface="Cambria" charset="0"/>
                <a:cs typeface="Teen" charset="0"/>
              </a:rPr>
              <a:t>disposal of irrelevant corner cases</a:t>
            </a:r>
          </a:p>
        </p:txBody>
      </p:sp>
      <p:sp>
        <p:nvSpPr>
          <p:cNvPr id="12" name="AutoShape 3"/>
          <p:cNvSpPr>
            <a:spLocks/>
          </p:cNvSpPr>
          <p:nvPr/>
        </p:nvSpPr>
        <p:spPr bwMode="auto">
          <a:xfrm rot="10800000" flipV="1">
            <a:off x="2714904" y="2889353"/>
            <a:ext cx="205346" cy="662004"/>
          </a:xfrm>
          <a:prstGeom prst="rightBrace">
            <a:avLst>
              <a:gd name="adj1" fmla="val 28328"/>
              <a:gd name="adj2" fmla="val 50000"/>
            </a:avLst>
          </a:prstGeom>
          <a:noFill/>
          <a:ln w="18360" cap="flat">
            <a:solidFill>
              <a:srgbClr val="333333"/>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 name="AutoShape 3"/>
          <p:cNvSpPr>
            <a:spLocks/>
          </p:cNvSpPr>
          <p:nvPr/>
        </p:nvSpPr>
        <p:spPr bwMode="auto">
          <a:xfrm rot="10800000" flipV="1">
            <a:off x="2719552" y="1942272"/>
            <a:ext cx="200698" cy="847514"/>
          </a:xfrm>
          <a:prstGeom prst="rightBrace">
            <a:avLst>
              <a:gd name="adj1" fmla="val 28328"/>
              <a:gd name="adj2" fmla="val 50000"/>
            </a:avLst>
          </a:prstGeom>
          <a:noFill/>
          <a:ln w="18360" cap="flat">
            <a:solidFill>
              <a:srgbClr val="333333"/>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 name="Text Box 2"/>
          <p:cNvSpPr txBox="1">
            <a:spLocks noChangeArrowheads="1"/>
          </p:cNvSpPr>
          <p:nvPr/>
        </p:nvSpPr>
        <p:spPr bwMode="auto">
          <a:xfrm>
            <a:off x="146232" y="1997622"/>
            <a:ext cx="2165715" cy="93868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marL="219075" indent="-219075">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1pPr>
            <a:lvl2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2pPr>
            <a:lvl3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3pPr>
            <a:lvl4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4pPr>
            <a:lvl5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9pPr>
          </a:lstStyle>
          <a:p>
            <a:pPr>
              <a:lnSpc>
                <a:spcPct val="98000"/>
              </a:lnSpc>
            </a:pPr>
            <a:r>
              <a:rPr lang="en-US" sz="1200" b="1" u="sng" dirty="0">
                <a:latin typeface="Cambria" charset="0"/>
                <a:cs typeface="Teen" charset="0"/>
              </a:rPr>
              <a:t>compiler output analysis</a:t>
            </a:r>
          </a:p>
          <a:p>
            <a:pPr>
              <a:lnSpc>
                <a:spcPct val="146000"/>
              </a:lnSpc>
              <a:buSzPct val="71000"/>
              <a:buFont typeface="Times New Roman" charset="0"/>
              <a:buBlip>
                <a:blip r:embed="rId4"/>
              </a:buBlip>
            </a:pPr>
            <a:r>
              <a:rPr lang="en-US" sz="1200" dirty="0">
                <a:latin typeface="Cambria" charset="0"/>
                <a:cs typeface="Teen" charset="0"/>
              </a:rPr>
              <a:t>arithmetic saturation</a:t>
            </a:r>
          </a:p>
          <a:p>
            <a:pPr>
              <a:lnSpc>
                <a:spcPct val="146000"/>
              </a:lnSpc>
              <a:buSzPct val="71000"/>
              <a:buFont typeface="Times New Roman" charset="0"/>
              <a:buBlip>
                <a:blip r:embed="rId4"/>
              </a:buBlip>
            </a:pPr>
            <a:r>
              <a:rPr lang="en-US" sz="1200" dirty="0">
                <a:latin typeface="Cambria" charset="0"/>
                <a:cs typeface="Teen" charset="0"/>
              </a:rPr>
              <a:t>memory saturation</a:t>
            </a:r>
          </a:p>
          <a:p>
            <a:pPr>
              <a:lnSpc>
                <a:spcPct val="146000"/>
              </a:lnSpc>
              <a:buSzPct val="71000"/>
              <a:buFont typeface="Times New Roman" charset="0"/>
              <a:buBlip>
                <a:blip r:embed="rId4"/>
              </a:buBlip>
            </a:pPr>
            <a:r>
              <a:rPr lang="en-US" sz="1200" dirty="0">
                <a:latin typeface="Cambria" charset="0"/>
                <a:cs typeface="Teen" charset="0"/>
              </a:rPr>
              <a:t>branching saturation</a:t>
            </a:r>
          </a:p>
        </p:txBody>
      </p:sp>
      <p:sp>
        <p:nvSpPr>
          <p:cNvPr id="15" name="Text Box 3"/>
          <p:cNvSpPr txBox="1">
            <a:spLocks noChangeArrowheads="1"/>
          </p:cNvSpPr>
          <p:nvPr/>
        </p:nvSpPr>
        <p:spPr bwMode="auto">
          <a:xfrm>
            <a:off x="153758" y="4235367"/>
            <a:ext cx="2470310" cy="19999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marL="219075" indent="-219075">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1pPr>
            <a:lvl2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2pPr>
            <a:lvl3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3pPr>
            <a:lvl4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4pPr>
            <a:lvl5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9pPr>
          </a:lstStyle>
          <a:p>
            <a:pPr marL="0" indent="0">
              <a:lnSpc>
                <a:spcPct val="98000"/>
              </a:lnSpc>
              <a:buSzPct val="71000"/>
            </a:pPr>
            <a:r>
              <a:rPr lang="en-US" sz="1200" b="1" u="sng" dirty="0">
                <a:latin typeface="Cambria" charset="0"/>
                <a:cs typeface="Teen" charset="0"/>
              </a:rPr>
              <a:t>t</a:t>
            </a:r>
            <a:r>
              <a:rPr lang="en-US" sz="1200" b="1" u="sng" dirty="0" smtClean="0">
                <a:latin typeface="Cambria" charset="0"/>
                <a:cs typeface="Teen" charset="0"/>
              </a:rPr>
              <a:t>une performance &amp; extract Info</a:t>
            </a:r>
            <a:endParaRPr lang="en-US" sz="1200" dirty="0" smtClean="0">
              <a:latin typeface="Cambria" charset="0"/>
              <a:cs typeface="Teen" charset="0"/>
            </a:endParaRPr>
          </a:p>
          <a:p>
            <a:pPr>
              <a:lnSpc>
                <a:spcPct val="98000"/>
              </a:lnSpc>
              <a:buSzPct val="71000"/>
              <a:buFont typeface="Times New Roman" charset="0"/>
              <a:buBlip>
                <a:blip r:embed="rId4"/>
              </a:buBlip>
            </a:pPr>
            <a:r>
              <a:rPr lang="en-US" sz="1200" dirty="0" smtClean="0">
                <a:latin typeface="Cambria" charset="0"/>
                <a:cs typeface="Teen" charset="0"/>
              </a:rPr>
              <a:t>use </a:t>
            </a:r>
            <a:r>
              <a:rPr lang="en-US" sz="1200" dirty="0">
                <a:latin typeface="Cambria" charset="0"/>
                <a:cs typeface="Teen" charset="0"/>
              </a:rPr>
              <a:t>multiple GPUs for tuning</a:t>
            </a:r>
          </a:p>
          <a:p>
            <a:pPr>
              <a:lnSpc>
                <a:spcPct val="146000"/>
              </a:lnSpc>
              <a:buSzPct val="71000"/>
              <a:buFont typeface="Times New Roman" charset="0"/>
              <a:buBlip>
                <a:blip r:embed="rId4"/>
              </a:buBlip>
            </a:pPr>
            <a:r>
              <a:rPr lang="en-US" sz="1200" dirty="0">
                <a:latin typeface="Cambria" charset="0"/>
                <a:cs typeface="Teen" charset="0"/>
              </a:rPr>
              <a:t>use MPPs / clusters for tuning</a:t>
            </a:r>
          </a:p>
          <a:p>
            <a:pPr>
              <a:lnSpc>
                <a:spcPct val="146000"/>
              </a:lnSpc>
              <a:buSzPct val="71000"/>
              <a:buFont typeface="Times New Roman" charset="0"/>
              <a:buBlip>
                <a:blip r:embed="rId4"/>
              </a:buBlip>
            </a:pPr>
            <a:r>
              <a:rPr lang="en-US" sz="1200" dirty="0">
                <a:latin typeface="Cambria" charset="0"/>
                <a:cs typeface="Teen" charset="0"/>
              </a:rPr>
              <a:t>apply brute force</a:t>
            </a:r>
          </a:p>
          <a:p>
            <a:pPr>
              <a:lnSpc>
                <a:spcPct val="146000"/>
              </a:lnSpc>
              <a:buSzPct val="71000"/>
              <a:buFont typeface="Times New Roman" charset="0"/>
              <a:buBlip>
                <a:blip r:embed="rId4"/>
              </a:buBlip>
            </a:pPr>
            <a:r>
              <a:rPr lang="en-US" sz="1200" dirty="0">
                <a:latin typeface="Cambria" charset="0"/>
                <a:cs typeface="Teen" charset="0"/>
              </a:rPr>
              <a:t>explore large space</a:t>
            </a:r>
          </a:p>
          <a:p>
            <a:pPr>
              <a:lnSpc>
                <a:spcPct val="146000"/>
              </a:lnSpc>
              <a:buSzPct val="71000"/>
              <a:buFont typeface="Times New Roman" charset="0"/>
              <a:buBlip>
                <a:blip r:embed="rId4"/>
              </a:buBlip>
            </a:pPr>
            <a:r>
              <a:rPr lang="en-US" sz="1200" dirty="0">
                <a:latin typeface="Cambria" charset="0"/>
                <a:cs typeface="Teen" charset="0"/>
              </a:rPr>
              <a:t>profile extensively</a:t>
            </a:r>
          </a:p>
          <a:p>
            <a:pPr>
              <a:lnSpc>
                <a:spcPct val="146000"/>
              </a:lnSpc>
              <a:buSzPct val="71000"/>
              <a:buFont typeface="Times New Roman" charset="0"/>
              <a:buBlip>
                <a:blip r:embed="rId4"/>
              </a:buBlip>
            </a:pPr>
            <a:r>
              <a:rPr lang="en-US" sz="1200" dirty="0">
                <a:latin typeface="Cambria" charset="0"/>
                <a:cs typeface="Teen" charset="0"/>
              </a:rPr>
              <a:t>collect “Big Data”</a:t>
            </a:r>
          </a:p>
        </p:txBody>
      </p:sp>
      <p:sp>
        <p:nvSpPr>
          <p:cNvPr id="16" name="AutoShape 3"/>
          <p:cNvSpPr>
            <a:spLocks/>
          </p:cNvSpPr>
          <p:nvPr/>
        </p:nvSpPr>
        <p:spPr bwMode="auto">
          <a:xfrm rot="10800000" flipV="1">
            <a:off x="2670708" y="3804089"/>
            <a:ext cx="190165" cy="1568350"/>
          </a:xfrm>
          <a:prstGeom prst="rightBrace">
            <a:avLst>
              <a:gd name="adj1" fmla="val 28328"/>
              <a:gd name="adj2" fmla="val 50000"/>
            </a:avLst>
          </a:prstGeom>
          <a:noFill/>
          <a:ln w="18360" cap="flat">
            <a:solidFill>
              <a:srgbClr val="333333"/>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 name="AutoShape 2"/>
          <p:cNvSpPr>
            <a:spLocks/>
          </p:cNvSpPr>
          <p:nvPr/>
        </p:nvSpPr>
        <p:spPr bwMode="auto">
          <a:xfrm flipV="1">
            <a:off x="6444315" y="5923239"/>
            <a:ext cx="279876" cy="800439"/>
          </a:xfrm>
          <a:prstGeom prst="rightBrace">
            <a:avLst>
              <a:gd name="adj1" fmla="val 18345"/>
              <a:gd name="adj2" fmla="val 50000"/>
            </a:avLst>
          </a:prstGeom>
          <a:noFill/>
          <a:ln w="18360" cap="flat">
            <a:solidFill>
              <a:srgbClr val="333333"/>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 name="Text Box 3"/>
          <p:cNvSpPr txBox="1">
            <a:spLocks noChangeArrowheads="1"/>
          </p:cNvSpPr>
          <p:nvPr/>
        </p:nvSpPr>
        <p:spPr bwMode="auto">
          <a:xfrm>
            <a:off x="6854004" y="5160204"/>
            <a:ext cx="2159748" cy="159604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marL="219075" indent="-219075">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1pPr>
            <a:lvl2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2pPr>
            <a:lvl3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3pPr>
            <a:lvl4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4pPr>
            <a:lvl5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charset="0"/>
                <a:ea typeface="SimSun" charset="0"/>
                <a:cs typeface="SimSun" charset="0"/>
              </a:defRPr>
            </a:lvl9pPr>
          </a:lstStyle>
          <a:p>
            <a:pPr marL="0" indent="0">
              <a:lnSpc>
                <a:spcPct val="98000"/>
              </a:lnSpc>
              <a:buSzPct val="71000"/>
            </a:pPr>
            <a:r>
              <a:rPr lang="en-US" sz="1200" b="1" u="sng" dirty="0">
                <a:latin typeface="Cambria" charset="0"/>
                <a:cs typeface="Teen" charset="0"/>
              </a:rPr>
              <a:t>d</a:t>
            </a:r>
            <a:r>
              <a:rPr lang="en-US" sz="1200" b="1" u="sng" dirty="0" smtClean="0">
                <a:latin typeface="Cambria" charset="0"/>
                <a:cs typeface="Teen" charset="0"/>
              </a:rPr>
              <a:t>ata analysis</a:t>
            </a:r>
          </a:p>
          <a:p>
            <a:pPr>
              <a:lnSpc>
                <a:spcPct val="98000"/>
              </a:lnSpc>
              <a:buSzPct val="71000"/>
              <a:buFont typeface="Times New Roman" charset="0"/>
              <a:buBlip>
                <a:blip r:embed="rId4"/>
              </a:buBlip>
            </a:pPr>
            <a:endParaRPr lang="en-US" sz="1200" dirty="0">
              <a:latin typeface="Cambria" charset="0"/>
              <a:cs typeface="Teen" charset="0"/>
            </a:endParaRPr>
          </a:p>
          <a:p>
            <a:pPr>
              <a:lnSpc>
                <a:spcPct val="98000"/>
              </a:lnSpc>
              <a:buSzPct val="71000"/>
              <a:buFont typeface="Times New Roman" charset="0"/>
              <a:buBlip>
                <a:blip r:embed="rId4"/>
              </a:buBlip>
            </a:pPr>
            <a:r>
              <a:rPr lang="en-US" sz="1200" dirty="0" smtClean="0">
                <a:latin typeface="Cambria" charset="0"/>
                <a:cs typeface="Teen" charset="0"/>
              </a:rPr>
              <a:t>analyze </a:t>
            </a:r>
            <a:r>
              <a:rPr lang="en-US" sz="1200" dirty="0">
                <a:latin typeface="Cambria" charset="0"/>
                <a:cs typeface="Teen" charset="0"/>
              </a:rPr>
              <a:t>the “Big Data”</a:t>
            </a:r>
          </a:p>
          <a:p>
            <a:pPr>
              <a:lnSpc>
                <a:spcPct val="146000"/>
              </a:lnSpc>
              <a:buSzPct val="71000"/>
              <a:buFont typeface="Times New Roman" charset="0"/>
              <a:buBlip>
                <a:blip r:embed="rId4"/>
              </a:buBlip>
            </a:pPr>
            <a:r>
              <a:rPr lang="en-US" sz="1200" dirty="0">
                <a:latin typeface="Cambria" charset="0"/>
                <a:cs typeface="Teen" charset="0"/>
              </a:rPr>
              <a:t>principal components</a:t>
            </a:r>
          </a:p>
          <a:p>
            <a:pPr>
              <a:lnSpc>
                <a:spcPct val="146000"/>
              </a:lnSpc>
              <a:buSzPct val="71000"/>
              <a:buFont typeface="Times New Roman" charset="0"/>
              <a:buBlip>
                <a:blip r:embed="rId4"/>
              </a:buBlip>
            </a:pPr>
            <a:r>
              <a:rPr lang="en-US" sz="1200" dirty="0">
                <a:latin typeface="Cambria" charset="0"/>
                <a:cs typeface="Teen" charset="0"/>
              </a:rPr>
              <a:t>decision trees</a:t>
            </a:r>
          </a:p>
          <a:p>
            <a:pPr>
              <a:lnSpc>
                <a:spcPct val="146000"/>
              </a:lnSpc>
              <a:buSzPct val="71000"/>
              <a:buFont typeface="Times New Roman" charset="0"/>
              <a:buBlip>
                <a:blip r:embed="rId4"/>
              </a:buBlip>
            </a:pPr>
            <a:r>
              <a:rPr lang="en-US" sz="1200" dirty="0">
                <a:latin typeface="Cambria" charset="0"/>
                <a:cs typeface="Teen" charset="0"/>
              </a:rPr>
              <a:t>. . .</a:t>
            </a:r>
          </a:p>
          <a:p>
            <a:pPr>
              <a:lnSpc>
                <a:spcPct val="146000"/>
              </a:lnSpc>
              <a:buSzPct val="71000"/>
              <a:buFont typeface="Times New Roman" charset="0"/>
              <a:buBlip>
                <a:blip r:embed="rId4"/>
              </a:buBlip>
            </a:pPr>
            <a:r>
              <a:rPr lang="en-US" sz="1200" dirty="0">
                <a:latin typeface="Cambria" charset="0"/>
                <a:cs typeface="Teen" charset="0"/>
              </a:rPr>
              <a:t>visualization</a:t>
            </a:r>
          </a:p>
        </p:txBody>
      </p:sp>
    </p:spTree>
    <p:extLst>
      <p:ext uri="{BB962C8B-B14F-4D97-AF65-F5344CB8AC3E}">
        <p14:creationId xmlns:p14="http://schemas.microsoft.com/office/powerpoint/2010/main" val="7714582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13259" y="1376988"/>
            <a:ext cx="6517482" cy="2509213"/>
          </a:xfrm>
        </p:spPr>
        <p:txBody>
          <a:bodyPr/>
          <a:lstStyle/>
          <a:p>
            <a:r>
              <a:rPr lang="en-US" b="1" dirty="0" smtClean="0"/>
              <a:t>DATA Management</a:t>
            </a:r>
            <a:endParaRPr lang="en-US" b="1" dirty="0"/>
          </a:p>
        </p:txBody>
      </p:sp>
      <p:sp>
        <p:nvSpPr>
          <p:cNvPr id="2" name="Subtitle 1"/>
          <p:cNvSpPr>
            <a:spLocks noGrp="1"/>
          </p:cNvSpPr>
          <p:nvPr>
            <p:ph type="subTitle" idx="1"/>
          </p:nvPr>
        </p:nvSpPr>
        <p:spPr>
          <a:xfrm>
            <a:off x="1313259" y="3886201"/>
            <a:ext cx="6517482" cy="605789"/>
          </a:xfrm>
        </p:spPr>
        <p:txBody>
          <a:bodyPr>
            <a:normAutofit/>
          </a:bodyPr>
          <a:lstStyle/>
          <a:p>
            <a:r>
              <a:rPr lang="en-US" dirty="0" smtClean="0">
                <a:solidFill>
                  <a:schemeClr val="tx1">
                    <a:lumMod val="75000"/>
                    <a:lumOff val="25000"/>
                  </a:schemeClr>
                </a:solidFill>
              </a:rPr>
              <a:t>Judy </a:t>
            </a:r>
            <a:r>
              <a:rPr lang="en-US" dirty="0" err="1" smtClean="0">
                <a:solidFill>
                  <a:schemeClr val="tx1">
                    <a:lumMod val="75000"/>
                    <a:lumOff val="25000"/>
                  </a:schemeClr>
                </a:solidFill>
              </a:rPr>
              <a:t>Qiu</a:t>
            </a:r>
            <a:endParaRPr lang="en-US" dirty="0">
              <a:solidFill>
                <a:schemeClr val="tx1">
                  <a:lumMod val="75000"/>
                  <a:lumOff val="25000"/>
                </a:schemeClr>
              </a:solidFill>
            </a:endParaRPr>
          </a:p>
        </p:txBody>
      </p:sp>
      <p:sp>
        <p:nvSpPr>
          <p:cNvPr id="3" name="Date Placeholder 2"/>
          <p:cNvSpPr>
            <a:spLocks noGrp="1"/>
          </p:cNvSpPr>
          <p:nvPr>
            <p:ph type="dt" sz="half" idx="10"/>
          </p:nvPr>
        </p:nvSpPr>
        <p:spPr/>
        <p:txBody>
          <a:bodyPr/>
          <a:lstStyle/>
          <a:p>
            <a:fld id="{1FD11B92-566B-48A5-A279-13F1A29AE99F}" type="datetime1">
              <a:rPr lang="en-US" smtClean="0">
                <a:solidFill>
                  <a:prstClr val="black">
                    <a:tint val="75000"/>
                  </a:prstClr>
                </a:solidFill>
              </a:rPr>
              <a:t>6/9/2015</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prstClr val="black">
                    <a:tint val="75000"/>
                  </a:prstClr>
                </a:solidFill>
              </a:rPr>
              <a:pPr/>
              <a:t>32</a:t>
            </a:fld>
            <a:endParaRPr lang="en-US">
              <a:solidFill>
                <a:prstClr val="black">
                  <a:tint val="75000"/>
                </a:prstClr>
              </a:solidFill>
            </a:endParaRPr>
          </a:p>
        </p:txBody>
      </p:sp>
      <p:pic>
        <p:nvPicPr>
          <p:cNvPr id="9218" name="Picture 2" descr="Judy Qi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774" y="4530726"/>
            <a:ext cx="1866899"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4790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Management</a:t>
            </a:r>
            <a:endParaRPr lang="en-US" dirty="0"/>
          </a:p>
        </p:txBody>
      </p:sp>
      <p:sp>
        <p:nvSpPr>
          <p:cNvPr id="4" name="Content Placeholder 2"/>
          <p:cNvSpPr>
            <a:spLocks noGrp="1"/>
          </p:cNvSpPr>
          <p:nvPr>
            <p:ph sz="quarter" idx="13"/>
          </p:nvPr>
        </p:nvSpPr>
        <p:spPr>
          <a:prstGeom prst="rect">
            <a:avLst/>
          </a:prstGeom>
        </p:spPr>
        <p:txBody>
          <a:bodyPr>
            <a:normAutofit/>
          </a:bodyPr>
          <a:lstStyle/>
          <a:p>
            <a:r>
              <a:rPr lang="en-US" sz="2400" dirty="0" smtClean="0"/>
              <a:t>Deep </a:t>
            </a:r>
            <a:r>
              <a:rPr lang="en-US" sz="2400" dirty="0"/>
              <a:t>Learning researchers will benefit from the ease of use and highly productive </a:t>
            </a:r>
            <a:r>
              <a:rPr lang="en-US" sz="2400" dirty="0" err="1"/>
              <a:t>RaPyDLI</a:t>
            </a:r>
            <a:r>
              <a:rPr lang="en-US" sz="2400" dirty="0"/>
              <a:t> environment</a:t>
            </a:r>
            <a:r>
              <a:rPr lang="en-US" sz="2400" dirty="0" smtClean="0"/>
              <a:t>.</a:t>
            </a:r>
          </a:p>
          <a:p>
            <a:pPr lvl="1">
              <a:buFont typeface="Arial" panose="020B0604020202020204" pitchFamily="34" charset="0"/>
              <a:buChar char="•"/>
            </a:pPr>
            <a:r>
              <a:rPr lang="en-US" sz="2400" dirty="0" smtClean="0"/>
              <a:t>Data </a:t>
            </a:r>
            <a:r>
              <a:rPr lang="en-US" sz="2400" dirty="0"/>
              <a:t>Storage</a:t>
            </a:r>
          </a:p>
          <a:p>
            <a:pPr lvl="1">
              <a:buFont typeface="Arial" panose="020B0604020202020204" pitchFamily="34" charset="0"/>
              <a:buChar char="•"/>
            </a:pPr>
            <a:r>
              <a:rPr lang="en-US" sz="2400" dirty="0"/>
              <a:t>Data partitioning</a:t>
            </a:r>
          </a:p>
          <a:p>
            <a:pPr lvl="1">
              <a:buFont typeface="Arial" panose="020B0604020202020204" pitchFamily="34" charset="0"/>
              <a:buChar char="•"/>
            </a:pPr>
            <a:r>
              <a:rPr lang="en-US" sz="2400" dirty="0"/>
              <a:t>Data movement</a:t>
            </a:r>
          </a:p>
          <a:p>
            <a:pPr lvl="1">
              <a:buFont typeface="Arial" panose="020B0604020202020204" pitchFamily="34" charset="0"/>
              <a:buChar char="•"/>
            </a:pPr>
            <a:r>
              <a:rPr lang="en-US" sz="2400" dirty="0"/>
              <a:t>Data transformation</a:t>
            </a:r>
          </a:p>
          <a:p>
            <a:pPr marL="0" indent="0">
              <a:buNone/>
            </a:pPr>
            <a:endParaRPr lang="en-US" sz="2400" dirty="0"/>
          </a:p>
          <a:p>
            <a:r>
              <a:rPr lang="en-US" sz="2400" dirty="0"/>
              <a:t>It will allow users rapid prototyping or interactive experimentation with new algorithms and apply to vast datasets with billions or trillions of parameters. </a:t>
            </a:r>
          </a:p>
        </p:txBody>
      </p:sp>
    </p:spTree>
    <p:extLst>
      <p:ext uri="{BB962C8B-B14F-4D97-AF65-F5344CB8AC3E}">
        <p14:creationId xmlns:p14="http://schemas.microsoft.com/office/powerpoint/2010/main" val="24818229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 Interfaces</a:t>
            </a:r>
            <a:endParaRPr lang="en-US" dirty="0"/>
          </a:p>
        </p:txBody>
      </p:sp>
      <p:sp>
        <p:nvSpPr>
          <p:cNvPr id="3" name="Content Placeholder 2"/>
          <p:cNvSpPr>
            <a:spLocks noGrp="1"/>
          </p:cNvSpPr>
          <p:nvPr>
            <p:ph sz="quarter" idx="13"/>
          </p:nvPr>
        </p:nvSpPr>
        <p:spPr>
          <a:xfrm>
            <a:off x="-17037" y="719597"/>
            <a:ext cx="9144000" cy="2669670"/>
          </a:xfrm>
          <a:prstGeom prst="rect">
            <a:avLst/>
          </a:prstGeom>
        </p:spPr>
        <p:txBody>
          <a:bodyPr>
            <a:noAutofit/>
          </a:bodyPr>
          <a:lstStyle/>
          <a:p>
            <a:pPr marL="228600" indent="-228600"/>
            <a:r>
              <a:rPr lang="en-US" sz="1800" dirty="0" smtClean="0"/>
              <a:t>We </a:t>
            </a:r>
            <a:r>
              <a:rPr lang="en-US" sz="1800" dirty="0"/>
              <a:t>define a generic high level interface </a:t>
            </a:r>
            <a:r>
              <a:rPr lang="en-US" sz="1800" dirty="0" smtClean="0"/>
              <a:t>for data </a:t>
            </a:r>
            <a:r>
              <a:rPr lang="en-US" sz="1800" dirty="0"/>
              <a:t>load and save operations. They take a set of input data files, a subset </a:t>
            </a:r>
            <a:r>
              <a:rPr lang="en-US" sz="1800" dirty="0" smtClean="0"/>
              <a:t>extraction policy</a:t>
            </a:r>
            <a:r>
              <a:rPr lang="en-US" sz="1800" dirty="0"/>
              <a:t>, a partition policy, a distribution policy, and a list of computation nodes as </a:t>
            </a:r>
            <a:r>
              <a:rPr lang="en-US" sz="1800" dirty="0" smtClean="0"/>
              <a:t>input parameters</a:t>
            </a:r>
            <a:r>
              <a:rPr lang="en-US" sz="1800" dirty="0"/>
              <a:t>. </a:t>
            </a:r>
            <a:endParaRPr lang="en-US" sz="1800" dirty="0" smtClean="0"/>
          </a:p>
          <a:p>
            <a:pPr marL="228600" indent="-228600"/>
            <a:r>
              <a:rPr lang="en-US" sz="1800" dirty="0"/>
              <a:t>Our data storage and access interface is associated with multiple stages in the deep learning process such as input training data records composed of feature sets, metadata shared by parallel workers during the learning process, and output records describing the trained models. The primary computation performs on N-dimensional arrays of numerical data. </a:t>
            </a:r>
          </a:p>
        </p:txBody>
      </p:sp>
      <p:grpSp>
        <p:nvGrpSpPr>
          <p:cNvPr id="4" name="Group 3"/>
          <p:cNvGrpSpPr/>
          <p:nvPr/>
        </p:nvGrpSpPr>
        <p:grpSpPr>
          <a:xfrm>
            <a:off x="3429735" y="3469161"/>
            <a:ext cx="5400675" cy="3388839"/>
            <a:chOff x="0" y="3117408"/>
            <a:chExt cx="3195637" cy="2105909"/>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619" y="4552326"/>
              <a:ext cx="456910" cy="4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0840" y="4552326"/>
              <a:ext cx="456910" cy="4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560" y="4552325"/>
              <a:ext cx="456910" cy="4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1006330" y="3127470"/>
              <a:ext cx="628132" cy="514666"/>
              <a:chOff x="887255" y="3222730"/>
              <a:chExt cx="628132" cy="514666"/>
            </a:xfrm>
          </p:grpSpPr>
          <p:sp>
            <p:nvSpPr>
              <p:cNvPr id="42" name="Rounded Rectangle 41"/>
              <p:cNvSpPr/>
              <p:nvPr/>
            </p:nvSpPr>
            <p:spPr>
              <a:xfrm>
                <a:off x="887255" y="3222730"/>
                <a:ext cx="628132" cy="514666"/>
              </a:xfrm>
              <a:prstGeom prst="roundRect">
                <a:avLst>
                  <a:gd name="adj" fmla="val 29622"/>
                </a:avLst>
              </a:prstGeom>
              <a:noFill/>
              <a:effectLst>
                <a:outerShdw blurRad="40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554" y="3265970"/>
                <a:ext cx="507535" cy="428625"/>
              </a:xfrm>
              <a:prstGeom prst="rect">
                <a:avLst/>
              </a:prstGeom>
              <a:noFill/>
              <a:ln>
                <a:noFill/>
              </a:ln>
              <a:effectLst>
                <a:outerShdw blurRad="50800" dir="54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TextBox 8"/>
            <p:cNvSpPr txBox="1"/>
            <p:nvPr/>
          </p:nvSpPr>
          <p:spPr>
            <a:xfrm>
              <a:off x="947552" y="3814763"/>
              <a:ext cx="2248085"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endParaRPr lang="en-US" dirty="0"/>
            </a:p>
          </p:txBody>
        </p:sp>
        <p:grpSp>
          <p:nvGrpSpPr>
            <p:cNvPr id="10" name="Group 9"/>
            <p:cNvGrpSpPr/>
            <p:nvPr/>
          </p:nvGrpSpPr>
          <p:grpSpPr>
            <a:xfrm>
              <a:off x="1057192" y="3946273"/>
              <a:ext cx="2029828" cy="201444"/>
              <a:chOff x="981254" y="3860623"/>
              <a:chExt cx="2029828" cy="201444"/>
            </a:xfrm>
          </p:grpSpPr>
          <p:grpSp>
            <p:nvGrpSpPr>
              <p:cNvPr id="30" name="Group 29"/>
              <p:cNvGrpSpPr/>
              <p:nvPr/>
            </p:nvGrpSpPr>
            <p:grpSpPr>
              <a:xfrm>
                <a:off x="981254" y="3860623"/>
                <a:ext cx="472490" cy="201396"/>
                <a:chOff x="981254" y="3860623"/>
                <a:chExt cx="472490" cy="201396"/>
              </a:xfrm>
            </p:grpSpPr>
            <p:sp>
              <p:nvSpPr>
                <p:cNvPr id="40" name="Rounded Rectangle 39"/>
                <p:cNvSpPr/>
                <p:nvPr/>
              </p:nvSpPr>
              <p:spPr>
                <a:xfrm>
                  <a:off x="981254" y="3860639"/>
                  <a:ext cx="220067" cy="201380"/>
                </a:xfrm>
                <a:prstGeom prst="roundRect">
                  <a:avLst>
                    <a:gd name="adj" fmla="val 40316"/>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le 40"/>
                <p:cNvSpPr/>
                <p:nvPr/>
              </p:nvSpPr>
              <p:spPr>
                <a:xfrm>
                  <a:off x="1233677" y="3860623"/>
                  <a:ext cx="220067" cy="201380"/>
                </a:xfrm>
                <a:prstGeom prst="roundRect">
                  <a:avLst>
                    <a:gd name="adj" fmla="val 40316"/>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1487496" y="3860639"/>
                <a:ext cx="472490" cy="201396"/>
                <a:chOff x="981254" y="3860623"/>
                <a:chExt cx="472490" cy="201396"/>
              </a:xfrm>
            </p:grpSpPr>
            <p:sp>
              <p:nvSpPr>
                <p:cNvPr id="38" name="Rounded Rectangle 37"/>
                <p:cNvSpPr/>
                <p:nvPr/>
              </p:nvSpPr>
              <p:spPr>
                <a:xfrm>
                  <a:off x="981254" y="3860639"/>
                  <a:ext cx="220067" cy="201380"/>
                </a:xfrm>
                <a:prstGeom prst="roundRect">
                  <a:avLst>
                    <a:gd name="adj" fmla="val 40316"/>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ounded Rectangle 38"/>
                <p:cNvSpPr/>
                <p:nvPr/>
              </p:nvSpPr>
              <p:spPr>
                <a:xfrm>
                  <a:off x="1233677" y="3860623"/>
                  <a:ext cx="220067" cy="201380"/>
                </a:xfrm>
                <a:prstGeom prst="roundRect">
                  <a:avLst>
                    <a:gd name="adj" fmla="val 40316"/>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2009695" y="3860655"/>
                <a:ext cx="472490" cy="201396"/>
                <a:chOff x="981254" y="3860623"/>
                <a:chExt cx="472490" cy="201396"/>
              </a:xfrm>
            </p:grpSpPr>
            <p:sp>
              <p:nvSpPr>
                <p:cNvPr id="36" name="Rounded Rectangle 35"/>
                <p:cNvSpPr/>
                <p:nvPr/>
              </p:nvSpPr>
              <p:spPr>
                <a:xfrm>
                  <a:off x="981254" y="3860639"/>
                  <a:ext cx="220067" cy="201380"/>
                </a:xfrm>
                <a:prstGeom prst="roundRect">
                  <a:avLst>
                    <a:gd name="adj" fmla="val 40316"/>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ounded Rectangle 36"/>
                <p:cNvSpPr/>
                <p:nvPr/>
              </p:nvSpPr>
              <p:spPr>
                <a:xfrm>
                  <a:off x="1233677" y="3860623"/>
                  <a:ext cx="220067" cy="201380"/>
                </a:xfrm>
                <a:prstGeom prst="roundRect">
                  <a:avLst>
                    <a:gd name="adj" fmla="val 40316"/>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2538592" y="3860671"/>
                <a:ext cx="472490" cy="201396"/>
                <a:chOff x="981254" y="3860623"/>
                <a:chExt cx="472490" cy="201396"/>
              </a:xfrm>
            </p:grpSpPr>
            <p:sp>
              <p:nvSpPr>
                <p:cNvPr id="34" name="Rounded Rectangle 33"/>
                <p:cNvSpPr/>
                <p:nvPr/>
              </p:nvSpPr>
              <p:spPr>
                <a:xfrm>
                  <a:off x="981254" y="3860639"/>
                  <a:ext cx="220067" cy="201380"/>
                </a:xfrm>
                <a:prstGeom prst="roundRect">
                  <a:avLst>
                    <a:gd name="adj" fmla="val 40316"/>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ounded Rectangle 34"/>
                <p:cNvSpPr/>
                <p:nvPr/>
              </p:nvSpPr>
              <p:spPr>
                <a:xfrm>
                  <a:off x="1233677" y="3860623"/>
                  <a:ext cx="220067" cy="201380"/>
                </a:xfrm>
                <a:prstGeom prst="roundRect">
                  <a:avLst>
                    <a:gd name="adj" fmla="val 40316"/>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1743259" y="3120800"/>
              <a:ext cx="628132" cy="514666"/>
              <a:chOff x="887255" y="3222730"/>
              <a:chExt cx="628132" cy="514666"/>
            </a:xfrm>
          </p:grpSpPr>
          <p:sp>
            <p:nvSpPr>
              <p:cNvPr id="28" name="Rounded Rectangle 27"/>
              <p:cNvSpPr/>
              <p:nvPr/>
            </p:nvSpPr>
            <p:spPr>
              <a:xfrm>
                <a:off x="887255" y="3222730"/>
                <a:ext cx="628132" cy="514666"/>
              </a:xfrm>
              <a:prstGeom prst="roundRect">
                <a:avLst>
                  <a:gd name="adj" fmla="val 29622"/>
                </a:avLst>
              </a:prstGeom>
              <a:noFill/>
              <a:effectLst>
                <a:outerShdw blurRad="40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554" y="3265970"/>
                <a:ext cx="507535" cy="428625"/>
              </a:xfrm>
              <a:prstGeom prst="rect">
                <a:avLst/>
              </a:prstGeom>
              <a:noFill/>
              <a:ln>
                <a:noFill/>
              </a:ln>
              <a:effectLst>
                <a:outerShdw blurRad="50800" dir="54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 name="Group 11"/>
            <p:cNvGrpSpPr/>
            <p:nvPr/>
          </p:nvGrpSpPr>
          <p:grpSpPr>
            <a:xfrm>
              <a:off x="2468408" y="3117408"/>
              <a:ext cx="628132" cy="514666"/>
              <a:chOff x="887255" y="3222730"/>
              <a:chExt cx="628132" cy="514666"/>
            </a:xfrm>
          </p:grpSpPr>
          <p:sp>
            <p:nvSpPr>
              <p:cNvPr id="26" name="Rounded Rectangle 25"/>
              <p:cNvSpPr/>
              <p:nvPr/>
            </p:nvSpPr>
            <p:spPr>
              <a:xfrm>
                <a:off x="887255" y="3222730"/>
                <a:ext cx="628132" cy="514666"/>
              </a:xfrm>
              <a:prstGeom prst="roundRect">
                <a:avLst>
                  <a:gd name="adj" fmla="val 29622"/>
                </a:avLst>
              </a:prstGeom>
              <a:noFill/>
              <a:effectLst>
                <a:outerShdw blurRad="40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554" y="3265970"/>
                <a:ext cx="507535" cy="428625"/>
              </a:xfrm>
              <a:prstGeom prst="rect">
                <a:avLst/>
              </a:prstGeom>
              <a:noFill/>
              <a:ln>
                <a:noFill/>
              </a:ln>
              <a:effectLst>
                <a:outerShdw blurRad="50800" dir="54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13" name="Elbow Connector 12"/>
            <p:cNvCxnSpPr>
              <a:stCxn id="9" idx="2"/>
              <a:endCxn id="5" idx="0"/>
            </p:cNvCxnSpPr>
            <p:nvPr/>
          </p:nvCxnSpPr>
          <p:spPr>
            <a:xfrm rot="5400000">
              <a:off x="1536220" y="4016950"/>
              <a:ext cx="368231" cy="702521"/>
            </a:xfrm>
            <a:prstGeom prst="bentConnector3">
              <a:avLst/>
            </a:prstGeom>
            <a:ln>
              <a:tailEnd type="stealth"/>
            </a:ln>
          </p:spPr>
          <p:style>
            <a:lnRef idx="2">
              <a:schemeClr val="accent1"/>
            </a:lnRef>
            <a:fillRef idx="0">
              <a:schemeClr val="accent1"/>
            </a:fillRef>
            <a:effectRef idx="1">
              <a:schemeClr val="accent1"/>
            </a:effectRef>
            <a:fontRef idx="minor">
              <a:schemeClr val="tx1"/>
            </a:fontRef>
          </p:style>
        </p:cxnSp>
        <p:cxnSp>
          <p:nvCxnSpPr>
            <p:cNvPr id="14" name="Elbow Connector 13"/>
            <p:cNvCxnSpPr>
              <a:stCxn id="9" idx="2"/>
              <a:endCxn id="6" idx="0"/>
            </p:cNvCxnSpPr>
            <p:nvPr/>
          </p:nvCxnSpPr>
          <p:spPr>
            <a:xfrm rot="5400000">
              <a:off x="1886330" y="4367060"/>
              <a:ext cx="368231" cy="2300"/>
            </a:xfrm>
            <a:prstGeom prst="bentConnector3">
              <a:avLst/>
            </a:prstGeom>
            <a:ln>
              <a:tailEnd type="stealth"/>
            </a:ln>
          </p:spPr>
          <p:style>
            <a:lnRef idx="2">
              <a:schemeClr val="accent1"/>
            </a:lnRef>
            <a:fillRef idx="0">
              <a:schemeClr val="accent1"/>
            </a:fillRef>
            <a:effectRef idx="1">
              <a:schemeClr val="accent1"/>
            </a:effectRef>
            <a:fontRef idx="minor">
              <a:schemeClr val="tx1"/>
            </a:fontRef>
          </p:style>
        </p:cxnSp>
        <p:cxnSp>
          <p:nvCxnSpPr>
            <p:cNvPr id="15" name="Elbow Connector 14"/>
            <p:cNvCxnSpPr>
              <a:stCxn id="9" idx="2"/>
              <a:endCxn id="7" idx="0"/>
            </p:cNvCxnSpPr>
            <p:nvPr/>
          </p:nvCxnSpPr>
          <p:spPr>
            <a:xfrm rot="16200000" flipH="1">
              <a:off x="2247190" y="4008500"/>
              <a:ext cx="368230" cy="719420"/>
            </a:xfrm>
            <a:prstGeom prst="bentConnector3">
              <a:avLst/>
            </a:prstGeom>
            <a:ln>
              <a:tailEnd type="stealth"/>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1320396" y="3637373"/>
              <a:ext cx="0" cy="177390"/>
            </a:xfrm>
            <a:prstGeom prst="straightConnector1">
              <a:avLst/>
            </a:prstGeom>
            <a:ln>
              <a:headEnd type="stealth"/>
              <a:tailEnd type="stealth"/>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endCxn id="28" idx="2"/>
            </p:cNvCxnSpPr>
            <p:nvPr/>
          </p:nvCxnSpPr>
          <p:spPr>
            <a:xfrm flipH="1" flipV="1">
              <a:off x="2057325" y="3635466"/>
              <a:ext cx="2360" cy="172627"/>
            </a:xfrm>
            <a:prstGeom prst="straightConnector1">
              <a:avLst/>
            </a:prstGeom>
            <a:ln>
              <a:headEnd type="stealth"/>
              <a:tailEnd type="stealth"/>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2782474" y="3637373"/>
              <a:ext cx="187" cy="177390"/>
            </a:xfrm>
            <a:prstGeom prst="straightConnector1">
              <a:avLst/>
            </a:prstGeom>
            <a:ln>
              <a:headEnd type="stealth"/>
              <a:tailEnd type="stealth"/>
            </a:ln>
          </p:spPr>
          <p:style>
            <a:lnRef idx="2">
              <a:schemeClr val="accent1"/>
            </a:lnRef>
            <a:fillRef idx="0">
              <a:schemeClr val="accent1"/>
            </a:fillRef>
            <a:effectRef idx="1">
              <a:schemeClr val="accent1"/>
            </a:effectRef>
            <a:fontRef idx="minor">
              <a:schemeClr val="tx1"/>
            </a:fontRef>
          </p:style>
        </p:cxnSp>
        <p:sp>
          <p:nvSpPr>
            <p:cNvPr id="19" name="Text Box 4"/>
            <p:cNvSpPr txBox="1">
              <a:spLocks noChangeArrowheads="1"/>
            </p:cNvSpPr>
            <p:nvPr/>
          </p:nvSpPr>
          <p:spPr bwMode="auto">
            <a:xfrm>
              <a:off x="23445" y="3892989"/>
              <a:ext cx="973175" cy="189666"/>
            </a:xfrm>
            <a:prstGeom prst="rect">
              <a:avLst/>
            </a:prstGeom>
            <a:noFill/>
            <a:ln w="25400" algn="ctr">
              <a:noFill/>
              <a:miter lim="800000"/>
              <a:headEnd/>
              <a:tailEnd/>
            </a:ln>
          </p:spPr>
          <p:txBody>
            <a:bodyPr wrap="none" lIns="90487" tIns="44450" rIns="90487" bIns="44450">
              <a:spAutoFit/>
            </a:bodyPr>
            <a:lstStyle/>
            <a:p>
              <a:pPr marL="381000" indent="-381000" algn="l">
                <a:spcBef>
                  <a:spcPct val="0"/>
                </a:spcBef>
              </a:pPr>
              <a:r>
                <a:rPr lang="en-US" sz="1400" dirty="0" smtClean="0">
                  <a:latin typeface="Arial" charset="0"/>
                </a:rPr>
                <a:t>Model Parameters</a:t>
              </a:r>
              <a:endParaRPr lang="en-US" sz="1400" dirty="0">
                <a:latin typeface="Arial" charset="0"/>
              </a:endParaRPr>
            </a:p>
          </p:txBody>
        </p:sp>
        <p:sp>
          <p:nvSpPr>
            <p:cNvPr id="20" name="Text Box 4"/>
            <p:cNvSpPr txBox="1">
              <a:spLocks noChangeArrowheads="1"/>
            </p:cNvSpPr>
            <p:nvPr/>
          </p:nvSpPr>
          <p:spPr bwMode="auto">
            <a:xfrm>
              <a:off x="894558" y="3767701"/>
              <a:ext cx="1085099" cy="189666"/>
            </a:xfrm>
            <a:prstGeom prst="rect">
              <a:avLst/>
            </a:prstGeom>
            <a:noFill/>
            <a:ln w="25400" algn="ctr">
              <a:noFill/>
              <a:miter lim="800000"/>
              <a:headEnd/>
              <a:tailEnd/>
            </a:ln>
          </p:spPr>
          <p:txBody>
            <a:bodyPr wrap="none" lIns="90487" tIns="44450" rIns="90487" bIns="44450">
              <a:spAutoFit/>
            </a:bodyPr>
            <a:lstStyle/>
            <a:p>
              <a:pPr marL="381000" indent="-381000" algn="l">
                <a:spcBef>
                  <a:spcPct val="0"/>
                </a:spcBef>
              </a:pPr>
              <a:r>
                <a:rPr lang="en-US" sz="1400" dirty="0" smtClean="0">
                  <a:latin typeface="Arial" charset="0"/>
                </a:rPr>
                <a:t>N-</a:t>
              </a:r>
              <a:r>
                <a:rPr lang="en-US" sz="1400" dirty="0" err="1" smtClean="0">
                  <a:latin typeface="Arial" charset="0"/>
                </a:rPr>
                <a:t>dimentional</a:t>
              </a:r>
              <a:r>
                <a:rPr lang="en-US" sz="1400" dirty="0" smtClean="0">
                  <a:latin typeface="Arial" charset="0"/>
                </a:rPr>
                <a:t> arrays</a:t>
              </a:r>
              <a:endParaRPr lang="en-US" sz="1400" dirty="0">
                <a:latin typeface="Arial" charset="0"/>
              </a:endParaRPr>
            </a:p>
          </p:txBody>
        </p:sp>
        <p:sp>
          <p:nvSpPr>
            <p:cNvPr id="21" name="Text Box 4"/>
            <p:cNvSpPr txBox="1">
              <a:spLocks noChangeArrowheads="1"/>
            </p:cNvSpPr>
            <p:nvPr/>
          </p:nvSpPr>
          <p:spPr bwMode="auto">
            <a:xfrm>
              <a:off x="1263739" y="4161520"/>
              <a:ext cx="1753802" cy="189666"/>
            </a:xfrm>
            <a:prstGeom prst="rect">
              <a:avLst/>
            </a:prstGeom>
            <a:noFill/>
            <a:ln w="25400" algn="ctr">
              <a:noFill/>
              <a:miter lim="800000"/>
              <a:headEnd/>
              <a:tailEnd/>
            </a:ln>
          </p:spPr>
          <p:txBody>
            <a:bodyPr wrap="none" lIns="90487" tIns="44450" rIns="90487" bIns="44450">
              <a:spAutoFit/>
            </a:bodyPr>
            <a:lstStyle/>
            <a:p>
              <a:pPr marL="381000" indent="-381000" algn="l">
                <a:spcBef>
                  <a:spcPct val="0"/>
                </a:spcBef>
              </a:pPr>
              <a:r>
                <a:rPr lang="en-US" sz="800" dirty="0" smtClean="0">
                  <a:latin typeface="Arial" charset="0"/>
                </a:rPr>
                <a:t>   </a:t>
              </a:r>
              <a:r>
                <a:rPr lang="en-US" sz="1400" dirty="0" smtClean="0">
                  <a:latin typeface="Arial" charset="0"/>
                </a:rPr>
                <a:t>I/O Interfaces    (e.g. </a:t>
              </a:r>
              <a:r>
                <a:rPr lang="en-US" sz="1400" i="1" dirty="0" smtClean="0">
                  <a:latin typeface="Arial" charset="0"/>
                </a:rPr>
                <a:t>Load</a:t>
              </a:r>
              <a:r>
                <a:rPr lang="en-US" sz="1400" dirty="0" smtClean="0">
                  <a:latin typeface="Arial" charset="0"/>
                </a:rPr>
                <a:t>, </a:t>
              </a:r>
              <a:r>
                <a:rPr lang="en-US" sz="1400" i="1" dirty="0" smtClean="0">
                  <a:latin typeface="Arial" charset="0"/>
                </a:rPr>
                <a:t>Save</a:t>
              </a:r>
              <a:r>
                <a:rPr lang="en-US" sz="1400" dirty="0" smtClean="0">
                  <a:latin typeface="Arial" charset="0"/>
                </a:rPr>
                <a:t>) </a:t>
              </a:r>
              <a:endParaRPr lang="en-US" sz="1400" dirty="0">
                <a:latin typeface="Arial" charset="0"/>
              </a:endParaRPr>
            </a:p>
          </p:txBody>
        </p:sp>
        <p:sp>
          <p:nvSpPr>
            <p:cNvPr id="22" name="Text Box 4"/>
            <p:cNvSpPr txBox="1">
              <a:spLocks noChangeArrowheads="1"/>
            </p:cNvSpPr>
            <p:nvPr/>
          </p:nvSpPr>
          <p:spPr bwMode="auto">
            <a:xfrm>
              <a:off x="0" y="3271912"/>
              <a:ext cx="919110" cy="189666"/>
            </a:xfrm>
            <a:prstGeom prst="rect">
              <a:avLst/>
            </a:prstGeom>
            <a:noFill/>
            <a:ln w="25400" algn="ctr">
              <a:noFill/>
              <a:miter lim="800000"/>
              <a:headEnd/>
              <a:tailEnd/>
            </a:ln>
          </p:spPr>
          <p:txBody>
            <a:bodyPr wrap="none" lIns="90487" tIns="44450" rIns="90487" bIns="44450">
              <a:spAutoFit/>
            </a:bodyPr>
            <a:lstStyle/>
            <a:p>
              <a:pPr marL="381000" indent="-381000" algn="l">
                <a:spcBef>
                  <a:spcPct val="0"/>
                </a:spcBef>
              </a:pPr>
              <a:r>
                <a:rPr lang="en-US" sz="800" dirty="0" smtClean="0">
                  <a:latin typeface="Arial" charset="0"/>
                </a:rPr>
                <a:t>   </a:t>
              </a:r>
              <a:r>
                <a:rPr lang="en-US" sz="1400" dirty="0" smtClean="0">
                  <a:latin typeface="Arial" charset="0"/>
                </a:rPr>
                <a:t>Model Partitions</a:t>
              </a:r>
              <a:endParaRPr lang="en-US" sz="1400" dirty="0">
                <a:latin typeface="Arial" charset="0"/>
              </a:endParaRPr>
            </a:p>
          </p:txBody>
        </p:sp>
        <p:sp>
          <p:nvSpPr>
            <p:cNvPr id="23" name="Text Box 4"/>
            <p:cNvSpPr txBox="1">
              <a:spLocks noChangeArrowheads="1"/>
            </p:cNvSpPr>
            <p:nvPr/>
          </p:nvSpPr>
          <p:spPr bwMode="auto">
            <a:xfrm>
              <a:off x="265129" y="4643125"/>
              <a:ext cx="739689" cy="189666"/>
            </a:xfrm>
            <a:prstGeom prst="rect">
              <a:avLst/>
            </a:prstGeom>
            <a:noFill/>
            <a:ln w="25400" algn="ctr">
              <a:noFill/>
              <a:miter lim="800000"/>
              <a:headEnd/>
              <a:tailEnd/>
            </a:ln>
          </p:spPr>
          <p:txBody>
            <a:bodyPr wrap="none" lIns="90487" tIns="44450" rIns="90487" bIns="44450">
              <a:spAutoFit/>
            </a:bodyPr>
            <a:lstStyle/>
            <a:p>
              <a:pPr marL="381000" indent="-381000" algn="l">
                <a:spcBef>
                  <a:spcPct val="0"/>
                </a:spcBef>
              </a:pPr>
              <a:r>
                <a:rPr lang="en-US" sz="1400" dirty="0" smtClean="0">
                  <a:latin typeface="Arial" charset="0"/>
                </a:rPr>
                <a:t>Training Data</a:t>
              </a:r>
              <a:endParaRPr lang="en-US" sz="1400" dirty="0">
                <a:latin typeface="Arial" charset="0"/>
              </a:endParaRPr>
            </a:p>
          </p:txBody>
        </p:sp>
        <p:sp>
          <p:nvSpPr>
            <p:cNvPr id="24" name="Text Box 4"/>
            <p:cNvSpPr txBox="1">
              <a:spLocks noChangeArrowheads="1"/>
            </p:cNvSpPr>
            <p:nvPr/>
          </p:nvSpPr>
          <p:spPr bwMode="auto">
            <a:xfrm>
              <a:off x="1499070" y="5033651"/>
              <a:ext cx="1208406" cy="189666"/>
            </a:xfrm>
            <a:prstGeom prst="rect">
              <a:avLst/>
            </a:prstGeom>
            <a:noFill/>
            <a:ln w="25400" algn="ctr">
              <a:noFill/>
              <a:miter lim="800000"/>
              <a:headEnd/>
              <a:tailEnd/>
            </a:ln>
          </p:spPr>
          <p:txBody>
            <a:bodyPr wrap="none" lIns="90487" tIns="44450" rIns="90487" bIns="44450">
              <a:spAutoFit/>
            </a:bodyPr>
            <a:lstStyle/>
            <a:p>
              <a:pPr marL="381000" indent="-381000" algn="l">
                <a:spcBef>
                  <a:spcPct val="0"/>
                </a:spcBef>
              </a:pPr>
              <a:r>
                <a:rPr lang="en-US" sz="800" dirty="0" smtClean="0">
                  <a:latin typeface="Arial" charset="0"/>
                </a:rPr>
                <a:t>   </a:t>
              </a:r>
              <a:r>
                <a:rPr lang="en-US" sz="1400" dirty="0" smtClean="0">
                  <a:latin typeface="Arial" charset="0"/>
                </a:rPr>
                <a:t>Lustre, HDFS, HBase </a:t>
              </a:r>
              <a:endParaRPr lang="en-US" sz="1400" dirty="0">
                <a:latin typeface="Arial" charset="0"/>
              </a:endParaRPr>
            </a:p>
          </p:txBody>
        </p:sp>
        <p:cxnSp>
          <p:nvCxnSpPr>
            <p:cNvPr id="25" name="Straight Arrow Connector 24"/>
            <p:cNvCxnSpPr/>
            <p:nvPr/>
          </p:nvCxnSpPr>
          <p:spPr>
            <a:xfrm flipH="1" flipV="1">
              <a:off x="2062073" y="4175809"/>
              <a:ext cx="4761" cy="329518"/>
            </a:xfrm>
            <a:prstGeom prst="straightConnector1">
              <a:avLst/>
            </a:prstGeom>
            <a:ln>
              <a:tailEnd type="stealth"/>
            </a:ln>
          </p:spPr>
          <p:style>
            <a:lnRef idx="2">
              <a:schemeClr val="accent1"/>
            </a:lnRef>
            <a:fillRef idx="0">
              <a:schemeClr val="accent1"/>
            </a:fillRef>
            <a:effectRef idx="1">
              <a:schemeClr val="accent1"/>
            </a:effectRef>
            <a:fontRef idx="minor">
              <a:schemeClr val="tx1"/>
            </a:fontRef>
          </p:style>
        </p:cxnSp>
      </p:grpSp>
      <p:sp>
        <p:nvSpPr>
          <p:cNvPr id="44" name="Rectangle 43"/>
          <p:cNvSpPr/>
          <p:nvPr/>
        </p:nvSpPr>
        <p:spPr>
          <a:xfrm>
            <a:off x="93152" y="3534448"/>
            <a:ext cx="3152715" cy="2031325"/>
          </a:xfrm>
          <a:prstGeom prst="rect">
            <a:avLst/>
          </a:prstGeom>
        </p:spPr>
        <p:txBody>
          <a:bodyPr wrap="square">
            <a:spAutoFit/>
          </a:bodyPr>
          <a:lstStyle/>
          <a:p>
            <a:pPr marL="285750" indent="-285750">
              <a:buFont typeface="Arial" panose="020B0604020202020204" pitchFamily="34" charset="0"/>
              <a:buChar char="•"/>
            </a:pPr>
            <a:r>
              <a:rPr lang="en-US" dirty="0"/>
              <a:t>We support heterogeneous data storage </a:t>
            </a:r>
            <a:r>
              <a:rPr lang="en-US" dirty="0" err="1"/>
              <a:t>backends</a:t>
            </a:r>
            <a:r>
              <a:rPr lang="en-US" dirty="0"/>
              <a:t> from parallel or distributed file systems (e.g., </a:t>
            </a:r>
            <a:r>
              <a:rPr lang="en-US" dirty="0" err="1"/>
              <a:t>Lustre</a:t>
            </a:r>
            <a:r>
              <a:rPr lang="en-US" dirty="0"/>
              <a:t>, HDFS) and NoSQL databases (e.g., </a:t>
            </a:r>
            <a:r>
              <a:rPr lang="en-US" dirty="0" err="1"/>
              <a:t>HBase</a:t>
            </a:r>
            <a:r>
              <a:rPr lang="en-US" dirty="0"/>
              <a:t>) with uniform I/O interfaces.</a:t>
            </a:r>
          </a:p>
        </p:txBody>
      </p:sp>
    </p:spTree>
    <p:extLst>
      <p:ext uri="{BB962C8B-B14F-4D97-AF65-F5344CB8AC3E}">
        <p14:creationId xmlns:p14="http://schemas.microsoft.com/office/powerpoint/2010/main" val="42635121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HBase</a:t>
            </a:r>
            <a:endParaRPr lang="en-US" dirty="0"/>
          </a:p>
        </p:txBody>
      </p:sp>
      <p:sp>
        <p:nvSpPr>
          <p:cNvPr id="3" name="Content Placeholder 2"/>
          <p:cNvSpPr>
            <a:spLocks noGrp="1"/>
          </p:cNvSpPr>
          <p:nvPr>
            <p:ph sz="quarter" idx="13"/>
          </p:nvPr>
        </p:nvSpPr>
        <p:spPr>
          <a:prstGeom prst="rect">
            <a:avLst/>
          </a:prstGeom>
        </p:spPr>
        <p:txBody>
          <a:bodyPr>
            <a:normAutofit/>
          </a:bodyPr>
          <a:lstStyle/>
          <a:p>
            <a:r>
              <a:rPr lang="en-US" dirty="0" smtClean="0"/>
              <a:t>To </a:t>
            </a:r>
            <a:r>
              <a:rPr lang="en-US" dirty="0"/>
              <a:t>effectively support parallel computation of the </a:t>
            </a:r>
            <a:r>
              <a:rPr lang="en-US" dirty="0" err="1" smtClean="0"/>
              <a:t>RaPyDLI</a:t>
            </a:r>
            <a:r>
              <a:rPr lang="en-US" dirty="0" smtClean="0"/>
              <a:t> </a:t>
            </a:r>
            <a:r>
              <a:rPr lang="en-US" dirty="0"/>
              <a:t>library, we </a:t>
            </a:r>
            <a:r>
              <a:rPr lang="en-US" dirty="0" smtClean="0"/>
              <a:t>investigate the </a:t>
            </a:r>
            <a:r>
              <a:rPr lang="en-US" dirty="0"/>
              <a:t>storage I/O interface that provides operations in three stages: input data </a:t>
            </a:r>
            <a:r>
              <a:rPr lang="en-US" dirty="0" smtClean="0"/>
              <a:t>loading, snapshot </a:t>
            </a:r>
            <a:r>
              <a:rPr lang="en-US" dirty="0"/>
              <a:t>of intermediate parameters, and the resulting collection. </a:t>
            </a:r>
            <a:endParaRPr lang="en-US" dirty="0" smtClean="0"/>
          </a:p>
          <a:p>
            <a:endParaRPr lang="en-US" dirty="0" smtClean="0"/>
          </a:p>
          <a:p>
            <a:r>
              <a:rPr lang="en-US" dirty="0" smtClean="0"/>
              <a:t>For </a:t>
            </a:r>
            <a:r>
              <a:rPr lang="en-US" dirty="0"/>
              <a:t>example, </a:t>
            </a:r>
            <a:r>
              <a:rPr lang="en-US" dirty="0" smtClean="0"/>
              <a:t>various optimizations </a:t>
            </a:r>
            <a:r>
              <a:rPr lang="en-US" dirty="0"/>
              <a:t>will be applied for the partition and distribution steps. We’ve </a:t>
            </a:r>
            <a:r>
              <a:rPr lang="en-US" dirty="0" smtClean="0"/>
              <a:t>compared existing </a:t>
            </a:r>
            <a:r>
              <a:rPr lang="en-US" dirty="0"/>
              <a:t>database approaches in </a:t>
            </a:r>
            <a:r>
              <a:rPr lang="en-US" dirty="0" err="1"/>
              <a:t>Caffe</a:t>
            </a:r>
            <a:r>
              <a:rPr lang="en-US" dirty="0"/>
              <a:t> using an </a:t>
            </a:r>
            <a:r>
              <a:rPr lang="en-US" dirty="0" err="1"/>
              <a:t>AlexNet</a:t>
            </a:r>
            <a:r>
              <a:rPr lang="en-US" dirty="0"/>
              <a:t> model on </a:t>
            </a:r>
            <a:r>
              <a:rPr lang="en-US" dirty="0" err="1"/>
              <a:t>ImageNet</a:t>
            </a:r>
            <a:r>
              <a:rPr lang="en-US" dirty="0"/>
              <a:t> Data</a:t>
            </a:r>
            <a:r>
              <a:rPr lang="en-US" dirty="0" smtClean="0"/>
              <a:t>. </a:t>
            </a:r>
          </a:p>
          <a:p>
            <a:endParaRPr lang="en-US" dirty="0" smtClean="0"/>
          </a:p>
          <a:p>
            <a:r>
              <a:rPr lang="en-US" dirty="0" smtClean="0"/>
              <a:t>Beyond </a:t>
            </a:r>
            <a:r>
              <a:rPr lang="en-US" dirty="0"/>
              <a:t>the parallel file I/O operations, </a:t>
            </a:r>
            <a:r>
              <a:rPr lang="en-US" dirty="0" err="1"/>
              <a:t>RaPyDLI</a:t>
            </a:r>
            <a:r>
              <a:rPr lang="en-US" dirty="0"/>
              <a:t> will </a:t>
            </a:r>
            <a:r>
              <a:rPr lang="en-US" dirty="0" smtClean="0"/>
              <a:t>also provide </a:t>
            </a:r>
            <a:r>
              <a:rPr lang="en-US" dirty="0"/>
              <a:t>fine-grained record-level I/O operations using HBase and further </a:t>
            </a:r>
            <a:r>
              <a:rPr lang="en-US" dirty="0" smtClean="0"/>
              <a:t>compose higher-level </a:t>
            </a:r>
            <a:r>
              <a:rPr lang="en-US" dirty="0"/>
              <a:t>abstractions, including N-dimensional array-based indexing.</a:t>
            </a:r>
          </a:p>
        </p:txBody>
      </p:sp>
    </p:spTree>
    <p:extLst>
      <p:ext uri="{BB962C8B-B14F-4D97-AF65-F5344CB8AC3E}">
        <p14:creationId xmlns:p14="http://schemas.microsoft.com/office/powerpoint/2010/main" val="23837900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Data Loading</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705957295"/>
              </p:ext>
            </p:extLst>
          </p:nvPr>
        </p:nvGraphicFramePr>
        <p:xfrm>
          <a:off x="0" y="857250"/>
          <a:ext cx="9142690" cy="1498644"/>
        </p:xfrm>
        <a:graphic>
          <a:graphicData uri="http://schemas.openxmlformats.org/drawingml/2006/table">
            <a:tbl>
              <a:tblPr firstRow="1" firstCol="1" bandRow="1">
                <a:tableStyleId>{5C22544A-7EE6-4342-B048-85BDC9FD1C3A}</a:tableStyleId>
              </a:tblPr>
              <a:tblGrid>
                <a:gridCol w="1828538"/>
                <a:gridCol w="1828538"/>
                <a:gridCol w="1828538"/>
                <a:gridCol w="1828538"/>
                <a:gridCol w="1828538"/>
              </a:tblGrid>
              <a:tr h="374661">
                <a:tc>
                  <a:txBody>
                    <a:bodyPr/>
                    <a:lstStyle/>
                    <a:p>
                      <a:pPr marL="0" marR="0" algn="l">
                        <a:lnSpc>
                          <a:spcPct val="107000"/>
                        </a:lnSpc>
                        <a:spcBef>
                          <a:spcPts val="0"/>
                        </a:spcBef>
                        <a:spcAft>
                          <a:spcPts val="0"/>
                        </a:spcAft>
                      </a:pPr>
                      <a:r>
                        <a:rPr lang="en-US" sz="1800" dirty="0">
                          <a:effectLst/>
                        </a:rPr>
                        <a:t>Batch size</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137686" marR="137686" marT="0" marB="0" anchor="ctr"/>
                </a:tc>
                <a:tc>
                  <a:txBody>
                    <a:bodyPr/>
                    <a:lstStyle/>
                    <a:p>
                      <a:pPr marL="0" marR="0" algn="l">
                        <a:lnSpc>
                          <a:spcPct val="107000"/>
                        </a:lnSpc>
                        <a:spcBef>
                          <a:spcPts val="0"/>
                        </a:spcBef>
                        <a:spcAft>
                          <a:spcPts val="0"/>
                        </a:spcAft>
                      </a:pPr>
                      <a:r>
                        <a:rPr lang="en-US" sz="1800" dirty="0">
                          <a:effectLst/>
                        </a:rPr>
                        <a:t>8</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137686" marR="137686" marT="0" marB="0" anchor="ctr"/>
                </a:tc>
                <a:tc>
                  <a:txBody>
                    <a:bodyPr/>
                    <a:lstStyle/>
                    <a:p>
                      <a:pPr marL="0" marR="0" algn="l">
                        <a:lnSpc>
                          <a:spcPct val="107000"/>
                        </a:lnSpc>
                        <a:spcBef>
                          <a:spcPts val="0"/>
                        </a:spcBef>
                        <a:spcAft>
                          <a:spcPts val="0"/>
                        </a:spcAft>
                      </a:pPr>
                      <a:r>
                        <a:rPr lang="en-US" sz="1800">
                          <a:effectLst/>
                        </a:rPr>
                        <a:t>16</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137686" marR="137686" marT="0" marB="0" anchor="ctr"/>
                </a:tc>
                <a:tc>
                  <a:txBody>
                    <a:bodyPr/>
                    <a:lstStyle/>
                    <a:p>
                      <a:pPr marL="0" marR="0" algn="l">
                        <a:lnSpc>
                          <a:spcPct val="107000"/>
                        </a:lnSpc>
                        <a:spcBef>
                          <a:spcPts val="0"/>
                        </a:spcBef>
                        <a:spcAft>
                          <a:spcPts val="0"/>
                        </a:spcAft>
                      </a:pPr>
                      <a:r>
                        <a:rPr lang="en-US" sz="1800" dirty="0">
                          <a:effectLst/>
                        </a:rPr>
                        <a:t>32</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137686" marR="137686" marT="0" marB="0" anchor="ctr"/>
                </a:tc>
                <a:tc>
                  <a:txBody>
                    <a:bodyPr/>
                    <a:lstStyle/>
                    <a:p>
                      <a:pPr marL="0" marR="0" algn="l">
                        <a:lnSpc>
                          <a:spcPct val="107000"/>
                        </a:lnSpc>
                        <a:spcBef>
                          <a:spcPts val="0"/>
                        </a:spcBef>
                        <a:spcAft>
                          <a:spcPts val="0"/>
                        </a:spcAft>
                      </a:pPr>
                      <a:r>
                        <a:rPr lang="en-US" sz="1800">
                          <a:effectLst/>
                        </a:rPr>
                        <a:t>64 </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137686" marR="137686" marT="0" marB="0" anchor="ctr"/>
                </a:tc>
              </a:tr>
              <a:tr h="374661">
                <a:tc>
                  <a:txBody>
                    <a:bodyPr/>
                    <a:lstStyle/>
                    <a:p>
                      <a:pPr marL="0" marR="0" algn="l">
                        <a:lnSpc>
                          <a:spcPct val="107000"/>
                        </a:lnSpc>
                        <a:spcBef>
                          <a:spcPts val="0"/>
                        </a:spcBef>
                        <a:spcAft>
                          <a:spcPts val="0"/>
                        </a:spcAft>
                      </a:pPr>
                      <a:r>
                        <a:rPr lang="en-US" sz="1800">
                          <a:effectLst/>
                        </a:rPr>
                        <a:t>LMDB</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137686" marR="137686" marT="0" marB="0" anchor="ctr"/>
                </a:tc>
                <a:tc>
                  <a:txBody>
                    <a:bodyPr/>
                    <a:lstStyle/>
                    <a:p>
                      <a:pPr marL="0" marR="0" algn="l">
                        <a:lnSpc>
                          <a:spcPct val="107000"/>
                        </a:lnSpc>
                        <a:spcBef>
                          <a:spcPts val="0"/>
                        </a:spcBef>
                        <a:spcAft>
                          <a:spcPts val="0"/>
                        </a:spcAft>
                      </a:pPr>
                      <a:r>
                        <a:rPr lang="en-US" sz="1800">
                          <a:effectLst/>
                        </a:rPr>
                        <a:t>1.05</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137686" marR="137686" marT="0" marB="0" anchor="ctr"/>
                </a:tc>
                <a:tc>
                  <a:txBody>
                    <a:bodyPr/>
                    <a:lstStyle/>
                    <a:p>
                      <a:pPr marL="0" marR="0" algn="l">
                        <a:lnSpc>
                          <a:spcPct val="107000"/>
                        </a:lnSpc>
                        <a:spcBef>
                          <a:spcPts val="0"/>
                        </a:spcBef>
                        <a:spcAft>
                          <a:spcPts val="0"/>
                        </a:spcAft>
                      </a:pPr>
                      <a:r>
                        <a:rPr lang="en-US" sz="1800">
                          <a:effectLst/>
                        </a:rPr>
                        <a:t>1.61</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137686" marR="137686" marT="0" marB="0" anchor="ctr"/>
                </a:tc>
                <a:tc>
                  <a:txBody>
                    <a:bodyPr/>
                    <a:lstStyle/>
                    <a:p>
                      <a:pPr marL="0" marR="0" algn="l">
                        <a:lnSpc>
                          <a:spcPct val="107000"/>
                        </a:lnSpc>
                        <a:spcBef>
                          <a:spcPts val="0"/>
                        </a:spcBef>
                        <a:spcAft>
                          <a:spcPts val="0"/>
                        </a:spcAft>
                      </a:pPr>
                      <a:r>
                        <a:rPr lang="en-US" sz="1800" dirty="0">
                          <a:effectLst/>
                        </a:rPr>
                        <a:t>2.31</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137686" marR="137686" marT="0" marB="0" anchor="ctr"/>
                </a:tc>
                <a:tc>
                  <a:txBody>
                    <a:bodyPr/>
                    <a:lstStyle/>
                    <a:p>
                      <a:pPr marL="0" marR="0" algn="l">
                        <a:lnSpc>
                          <a:spcPct val="107000"/>
                        </a:lnSpc>
                        <a:spcBef>
                          <a:spcPts val="0"/>
                        </a:spcBef>
                        <a:spcAft>
                          <a:spcPts val="0"/>
                        </a:spcAft>
                      </a:pPr>
                      <a:r>
                        <a:rPr lang="en-US" sz="1800">
                          <a:effectLst/>
                        </a:rPr>
                        <a:t>5.23</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137686" marR="137686" marT="0" marB="0" anchor="ctr"/>
                </a:tc>
              </a:tr>
              <a:tr h="374661">
                <a:tc>
                  <a:txBody>
                    <a:bodyPr/>
                    <a:lstStyle/>
                    <a:p>
                      <a:pPr marL="0" marR="0" algn="l">
                        <a:lnSpc>
                          <a:spcPct val="107000"/>
                        </a:lnSpc>
                        <a:spcBef>
                          <a:spcPts val="0"/>
                        </a:spcBef>
                        <a:spcAft>
                          <a:spcPts val="0"/>
                        </a:spcAft>
                      </a:pPr>
                      <a:r>
                        <a:rPr lang="en-US" sz="1800">
                          <a:effectLst/>
                        </a:rPr>
                        <a:t>LevelDB</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137686" marR="137686" marT="0" marB="0" anchor="ctr"/>
                </a:tc>
                <a:tc>
                  <a:txBody>
                    <a:bodyPr/>
                    <a:lstStyle/>
                    <a:p>
                      <a:pPr marL="0" marR="0" algn="l">
                        <a:lnSpc>
                          <a:spcPct val="107000"/>
                        </a:lnSpc>
                        <a:spcBef>
                          <a:spcPts val="0"/>
                        </a:spcBef>
                        <a:spcAft>
                          <a:spcPts val="0"/>
                        </a:spcAft>
                      </a:pPr>
                      <a:r>
                        <a:rPr lang="en-US" sz="1800">
                          <a:effectLst/>
                        </a:rPr>
                        <a:t>1.03</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137686" marR="137686" marT="0" marB="0" anchor="ctr"/>
                </a:tc>
                <a:tc>
                  <a:txBody>
                    <a:bodyPr/>
                    <a:lstStyle/>
                    <a:p>
                      <a:pPr marL="0" marR="0" algn="l">
                        <a:lnSpc>
                          <a:spcPct val="107000"/>
                        </a:lnSpc>
                        <a:spcBef>
                          <a:spcPts val="0"/>
                        </a:spcBef>
                        <a:spcAft>
                          <a:spcPts val="0"/>
                        </a:spcAft>
                      </a:pPr>
                      <a:r>
                        <a:rPr lang="en-US" sz="1800">
                          <a:effectLst/>
                        </a:rPr>
                        <a:t>1.68</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137686" marR="137686" marT="0" marB="0" anchor="ctr"/>
                </a:tc>
                <a:tc>
                  <a:txBody>
                    <a:bodyPr/>
                    <a:lstStyle/>
                    <a:p>
                      <a:pPr marL="0" marR="0" algn="l">
                        <a:lnSpc>
                          <a:spcPct val="107000"/>
                        </a:lnSpc>
                        <a:spcBef>
                          <a:spcPts val="0"/>
                        </a:spcBef>
                        <a:spcAft>
                          <a:spcPts val="0"/>
                        </a:spcAft>
                      </a:pPr>
                      <a:r>
                        <a:rPr lang="en-US" sz="1800">
                          <a:effectLst/>
                        </a:rPr>
                        <a:t>3.13</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137686" marR="137686" marT="0" marB="0" anchor="ctr"/>
                </a:tc>
                <a:tc>
                  <a:txBody>
                    <a:bodyPr/>
                    <a:lstStyle/>
                    <a:p>
                      <a:pPr marL="0" marR="0" algn="l">
                        <a:lnSpc>
                          <a:spcPct val="107000"/>
                        </a:lnSpc>
                        <a:spcBef>
                          <a:spcPts val="0"/>
                        </a:spcBef>
                        <a:spcAft>
                          <a:spcPts val="0"/>
                        </a:spcAft>
                      </a:pPr>
                      <a:r>
                        <a:rPr lang="en-US" sz="1800">
                          <a:effectLst/>
                        </a:rPr>
                        <a:t>5.76</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137686" marR="137686" marT="0" marB="0" anchor="ctr"/>
                </a:tc>
              </a:tr>
              <a:tr h="374661">
                <a:tc>
                  <a:txBody>
                    <a:bodyPr/>
                    <a:lstStyle/>
                    <a:p>
                      <a:pPr marL="0" marR="0" algn="l">
                        <a:lnSpc>
                          <a:spcPct val="107000"/>
                        </a:lnSpc>
                        <a:spcBef>
                          <a:spcPts val="0"/>
                        </a:spcBef>
                        <a:spcAft>
                          <a:spcPts val="0"/>
                        </a:spcAft>
                      </a:pPr>
                      <a:r>
                        <a:rPr lang="en-US" sz="1800">
                          <a:effectLst/>
                        </a:rPr>
                        <a:t>Image file</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137686" marR="137686" marT="0" marB="0" anchor="ctr"/>
                </a:tc>
                <a:tc>
                  <a:txBody>
                    <a:bodyPr/>
                    <a:lstStyle/>
                    <a:p>
                      <a:pPr marL="0" marR="0" algn="l">
                        <a:lnSpc>
                          <a:spcPct val="107000"/>
                        </a:lnSpc>
                        <a:spcBef>
                          <a:spcPts val="0"/>
                        </a:spcBef>
                        <a:spcAft>
                          <a:spcPts val="0"/>
                        </a:spcAft>
                      </a:pPr>
                      <a:r>
                        <a:rPr lang="en-US" sz="1800">
                          <a:effectLst/>
                        </a:rPr>
                        <a:t>8.1</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137686" marR="137686" marT="0" marB="0" anchor="ctr"/>
                </a:tc>
                <a:tc>
                  <a:txBody>
                    <a:bodyPr/>
                    <a:lstStyle/>
                    <a:p>
                      <a:pPr marL="0" marR="0" algn="l">
                        <a:lnSpc>
                          <a:spcPct val="107000"/>
                        </a:lnSpc>
                        <a:spcBef>
                          <a:spcPts val="0"/>
                        </a:spcBef>
                        <a:spcAft>
                          <a:spcPts val="0"/>
                        </a:spcAft>
                      </a:pPr>
                      <a:r>
                        <a:rPr lang="en-US" sz="1800">
                          <a:effectLst/>
                        </a:rPr>
                        <a:t>15.6</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137686" marR="137686" marT="0" marB="0" anchor="ctr"/>
                </a:tc>
                <a:tc>
                  <a:txBody>
                    <a:bodyPr/>
                    <a:lstStyle/>
                    <a:p>
                      <a:pPr marL="0" marR="0" algn="l">
                        <a:lnSpc>
                          <a:spcPct val="107000"/>
                        </a:lnSpc>
                        <a:spcBef>
                          <a:spcPts val="0"/>
                        </a:spcBef>
                        <a:spcAft>
                          <a:spcPts val="0"/>
                        </a:spcAft>
                      </a:pPr>
                      <a:r>
                        <a:rPr lang="en-US" sz="1800">
                          <a:effectLst/>
                        </a:rPr>
                        <a:t>31.4</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137686" marR="137686" marT="0" marB="0" anchor="ctr"/>
                </a:tc>
                <a:tc>
                  <a:txBody>
                    <a:bodyPr/>
                    <a:lstStyle/>
                    <a:p>
                      <a:pPr marL="0" marR="0" algn="l">
                        <a:lnSpc>
                          <a:spcPct val="107000"/>
                        </a:lnSpc>
                        <a:spcBef>
                          <a:spcPts val="0"/>
                        </a:spcBef>
                        <a:spcAft>
                          <a:spcPts val="0"/>
                        </a:spcAft>
                      </a:pPr>
                      <a:r>
                        <a:rPr lang="en-US" sz="1800" dirty="0">
                          <a:effectLst/>
                        </a:rPr>
                        <a:t>62.4</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137686" marR="137686" marT="0" marB="0" anchor="ctr"/>
                </a:tc>
              </a:tr>
            </a:tbl>
          </a:graphicData>
        </a:graphic>
      </p:graphicFrame>
      <p:graphicFrame>
        <p:nvGraphicFramePr>
          <p:cNvPr id="5" name="Chart 4"/>
          <p:cNvGraphicFramePr/>
          <p:nvPr>
            <p:extLst>
              <p:ext uri="{D42A27DB-BD31-4B8C-83A1-F6EECF244321}">
                <p14:modId xmlns:p14="http://schemas.microsoft.com/office/powerpoint/2010/main" val="1680336033"/>
              </p:ext>
            </p:extLst>
          </p:nvPr>
        </p:nvGraphicFramePr>
        <p:xfrm>
          <a:off x="0" y="3251876"/>
          <a:ext cx="5495925" cy="343678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5469255" y="2350155"/>
            <a:ext cx="3674745" cy="5045099"/>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dirty="0"/>
              <a:t>The experiment runs </a:t>
            </a:r>
            <a:r>
              <a:rPr lang="en-US" dirty="0" err="1"/>
              <a:t>Alexnet</a:t>
            </a:r>
            <a:r>
              <a:rPr lang="en-US" dirty="0"/>
              <a:t> model on </a:t>
            </a:r>
            <a:r>
              <a:rPr lang="en-US" dirty="0" err="1"/>
              <a:t>ImageNet</a:t>
            </a:r>
            <a:r>
              <a:rPr lang="en-US" dirty="0"/>
              <a:t> data in </a:t>
            </a:r>
            <a:r>
              <a:rPr lang="en-US" dirty="0" err="1"/>
              <a:t>Caffe</a:t>
            </a:r>
            <a:r>
              <a:rPr lang="en-US" dirty="0"/>
              <a:t>. </a:t>
            </a:r>
          </a:p>
          <a:p>
            <a:pPr marL="285750" indent="-285750">
              <a:lnSpc>
                <a:spcPct val="107000"/>
              </a:lnSpc>
              <a:spcAft>
                <a:spcPts val="800"/>
              </a:spcAft>
              <a:buFont typeface="Arial" panose="020B0604020202020204" pitchFamily="34" charset="0"/>
              <a:buChar char="•"/>
            </a:pPr>
            <a:r>
              <a:rPr lang="en-US" dirty="0" smtClean="0"/>
              <a:t>Batch </a:t>
            </a:r>
            <a:r>
              <a:rPr lang="en-US" dirty="0"/>
              <a:t>size </a:t>
            </a:r>
            <a:r>
              <a:rPr lang="en-US" dirty="0" smtClean="0"/>
              <a:t>is number </a:t>
            </a:r>
            <a:r>
              <a:rPr lang="en-US" dirty="0"/>
              <a:t>of images  loaded in each </a:t>
            </a:r>
            <a:r>
              <a:rPr lang="en-US" dirty="0" smtClean="0"/>
              <a:t>iteration, which  </a:t>
            </a:r>
            <a:r>
              <a:rPr lang="en-US" dirty="0"/>
              <a:t>changes from 8 to 64. </a:t>
            </a:r>
            <a:endParaRPr lang="en-US" dirty="0" smtClean="0"/>
          </a:p>
          <a:p>
            <a:pPr marL="285750" indent="-285750">
              <a:lnSpc>
                <a:spcPct val="107000"/>
              </a:lnSpc>
              <a:spcAft>
                <a:spcPts val="800"/>
              </a:spcAft>
              <a:buFont typeface="Arial" panose="020B0604020202020204" pitchFamily="34" charset="0"/>
              <a:buChar char="•"/>
            </a:pPr>
            <a:r>
              <a:rPr lang="en-US" dirty="0" smtClean="0"/>
              <a:t>We run 100 iterations and compare the data </a:t>
            </a:r>
            <a:r>
              <a:rPr lang="en-US" dirty="0"/>
              <a:t>loading time </a:t>
            </a:r>
            <a:r>
              <a:rPr lang="en-US" dirty="0" smtClean="0"/>
              <a:t>for LMDB (memory mapped key-value), </a:t>
            </a:r>
            <a:r>
              <a:rPr lang="en-US" dirty="0" err="1" smtClean="0"/>
              <a:t>LevelDB</a:t>
            </a:r>
            <a:r>
              <a:rPr lang="en-US" dirty="0" smtClean="0"/>
              <a:t> (new </a:t>
            </a:r>
            <a:r>
              <a:rPr lang="en-US" dirty="0" err="1" smtClean="0"/>
              <a:t>Bigtable</a:t>
            </a:r>
            <a:r>
              <a:rPr lang="en-US" dirty="0" smtClean="0"/>
              <a:t>), and image files. </a:t>
            </a:r>
            <a:endParaRPr lang="en-US" dirty="0"/>
          </a:p>
          <a:p>
            <a:pPr marL="285750" indent="-285750">
              <a:buFont typeface="Arial" panose="020B0604020202020204" pitchFamily="34" charset="0"/>
              <a:buChar char="•"/>
            </a:pPr>
            <a:r>
              <a:rPr lang="en-US" dirty="0" smtClean="0"/>
              <a:t>LMDB </a:t>
            </a:r>
            <a:r>
              <a:rPr lang="en-US" dirty="0"/>
              <a:t>and </a:t>
            </a:r>
            <a:r>
              <a:rPr lang="en-US" dirty="0" err="1"/>
              <a:t>LevelDB</a:t>
            </a:r>
            <a:r>
              <a:rPr lang="en-US" dirty="0"/>
              <a:t> outperform direct image file loading by caching nearby image data using table and block cache. </a:t>
            </a:r>
          </a:p>
          <a:p>
            <a:pPr marL="285750" indent="-285750">
              <a:buFont typeface="Arial" panose="020B0604020202020204" pitchFamily="34" charset="0"/>
              <a:buChar char="•"/>
            </a:pPr>
            <a:endParaRPr lang="en-US" dirty="0"/>
          </a:p>
          <a:p>
            <a:pPr>
              <a:lnSpc>
                <a:spcPct val="107000"/>
              </a:lnSpc>
              <a:spcAft>
                <a:spcPts val="800"/>
              </a:spcAft>
            </a:pPr>
            <a:endParaRPr lang="en-US"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8" name="Rectangle 7"/>
          <p:cNvSpPr/>
          <p:nvPr/>
        </p:nvSpPr>
        <p:spPr>
          <a:xfrm>
            <a:off x="246275" y="2730379"/>
            <a:ext cx="3232231" cy="407035"/>
          </a:xfrm>
          <a:prstGeom prst="rect">
            <a:avLst/>
          </a:prstGeom>
        </p:spPr>
        <p:txBody>
          <a:bodyPr wrap="none">
            <a:spAutoFit/>
          </a:bodyPr>
          <a:lstStyle/>
          <a:p>
            <a:pPr algn="ctr">
              <a:lnSpc>
                <a:spcPct val="107000"/>
              </a:lnSpc>
              <a:spcAft>
                <a:spcPts val="800"/>
              </a:spcAft>
            </a:pPr>
            <a:r>
              <a:rPr lang="en-US" sz="2000" b="1" dirty="0" smtClean="0">
                <a:effectLst/>
                <a:latin typeface="Calibri" panose="020F0502020204030204" pitchFamily="34" charset="0"/>
                <a:ea typeface="宋体" panose="02010600030101010101" pitchFamily="2" charset="-122"/>
                <a:cs typeface="Times New Roman" panose="02020603050405020304" pitchFamily="18" charset="0"/>
              </a:rPr>
              <a:t>Data Loading Time (seconds)</a:t>
            </a:r>
            <a:endParaRPr lang="en-US" sz="2000" b="1"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520962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Deep Learning Network</a:t>
            </a:r>
            <a:endParaRPr lang="en-US" dirty="0"/>
          </a:p>
        </p:txBody>
      </p:sp>
      <p:sp>
        <p:nvSpPr>
          <p:cNvPr id="4" name="Date Placeholder 3"/>
          <p:cNvSpPr>
            <a:spLocks noGrp="1"/>
          </p:cNvSpPr>
          <p:nvPr>
            <p:ph type="dt" sz="half" idx="10"/>
          </p:nvPr>
        </p:nvSpPr>
        <p:spPr/>
        <p:txBody>
          <a:bodyPr/>
          <a:lstStyle/>
          <a:p>
            <a:fld id="{05C45549-4903-458D-88A3-070230A03016}" type="datetime1">
              <a:rPr lang="en-US" smtClean="0"/>
              <a:t>6/9/2015</a:t>
            </a:fld>
            <a:endParaRPr lang="en-US" dirty="0"/>
          </a:p>
        </p:txBody>
      </p:sp>
      <p:sp>
        <p:nvSpPr>
          <p:cNvPr id="5" name="Slide Number Placeholder 4"/>
          <p:cNvSpPr>
            <a:spLocks noGrp="1"/>
          </p:cNvSpPr>
          <p:nvPr>
            <p:ph type="sldNum" sz="quarter" idx="12"/>
          </p:nvPr>
        </p:nvSpPr>
        <p:spPr/>
        <p:txBody>
          <a:bodyPr/>
          <a:lstStyle/>
          <a:p>
            <a:fld id="{29CB78FB-1415-9B4D-996E-11F146E2B0ED}" type="slidenum">
              <a:rPr lang="en-US" smtClean="0"/>
              <a:t>4</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43823"/>
            <a:ext cx="9143999" cy="4784000"/>
          </a:xfrm>
          <a:prstGeom prst="rect">
            <a:avLst/>
          </a:prstGeom>
        </p:spPr>
      </p:pic>
    </p:spTree>
    <p:extLst>
      <p:ext uri="{BB962C8B-B14F-4D97-AF65-F5344CB8AC3E}">
        <p14:creationId xmlns:p14="http://schemas.microsoft.com/office/powerpoint/2010/main" val="1273025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RaPyDLI Components</a:t>
            </a:r>
            <a:endParaRPr lang="en-US" dirty="0"/>
          </a:p>
        </p:txBody>
      </p:sp>
      <p:sp>
        <p:nvSpPr>
          <p:cNvPr id="6" name="Content Placeholder 5"/>
          <p:cNvSpPr>
            <a:spLocks noGrp="1"/>
          </p:cNvSpPr>
          <p:nvPr>
            <p:ph sz="quarter" idx="13"/>
          </p:nvPr>
        </p:nvSpPr>
        <p:spPr/>
        <p:txBody>
          <a:bodyPr/>
          <a:lstStyle/>
          <a:p>
            <a:r>
              <a:rPr lang="en-US" b="1" dirty="0" smtClean="0"/>
              <a:t>Goals</a:t>
            </a:r>
          </a:p>
          <a:p>
            <a:r>
              <a:rPr lang="en-US" dirty="0" smtClean="0"/>
              <a:t>Rapid </a:t>
            </a:r>
            <a:r>
              <a:rPr lang="en-US" dirty="0"/>
              <a:t>Prototyping</a:t>
            </a:r>
          </a:p>
          <a:p>
            <a:r>
              <a:rPr lang="en-US" dirty="0" smtClean="0"/>
              <a:t>Interoperability</a:t>
            </a:r>
            <a:r>
              <a:rPr lang="en-US" dirty="0"/>
              <a:t>/ portability with very good performance (include GPU Intel)</a:t>
            </a:r>
          </a:p>
          <a:p>
            <a:r>
              <a:rPr lang="en-US" dirty="0"/>
              <a:t>Environment supporting broad base of deep learning</a:t>
            </a:r>
          </a:p>
          <a:p>
            <a:r>
              <a:rPr lang="en-US" dirty="0"/>
              <a:t>Data management</a:t>
            </a:r>
          </a:p>
          <a:p>
            <a:endParaRPr lang="en-US" dirty="0" smtClean="0"/>
          </a:p>
          <a:p>
            <a:r>
              <a:rPr lang="en-US" b="1" dirty="0" smtClean="0"/>
              <a:t>Approach</a:t>
            </a:r>
          </a:p>
          <a:p>
            <a:r>
              <a:rPr lang="en-US" dirty="0" smtClean="0"/>
              <a:t>Python </a:t>
            </a:r>
            <a:r>
              <a:rPr lang="en-US" dirty="0"/>
              <a:t>Frontend</a:t>
            </a:r>
          </a:p>
          <a:p>
            <a:r>
              <a:rPr lang="en-US" dirty="0"/>
              <a:t>Runtime </a:t>
            </a:r>
            <a:endParaRPr lang="en-US" dirty="0" smtClean="0"/>
          </a:p>
          <a:p>
            <a:r>
              <a:rPr lang="en-US" dirty="0" err="1" smtClean="0"/>
              <a:t>Autotuning</a:t>
            </a:r>
            <a:endParaRPr lang="en-US" dirty="0"/>
          </a:p>
          <a:p>
            <a:r>
              <a:rPr lang="en-US" dirty="0" err="1"/>
              <a:t>Hbase</a:t>
            </a:r>
            <a:endParaRPr lang="en-US" dirty="0"/>
          </a:p>
          <a:p>
            <a:endParaRPr lang="en-US" dirty="0"/>
          </a:p>
        </p:txBody>
      </p:sp>
      <p:sp>
        <p:nvSpPr>
          <p:cNvPr id="3" name="Date Placeholder 2"/>
          <p:cNvSpPr>
            <a:spLocks noGrp="1"/>
          </p:cNvSpPr>
          <p:nvPr>
            <p:ph type="dt" sz="half" idx="10"/>
          </p:nvPr>
        </p:nvSpPr>
        <p:spPr/>
        <p:txBody>
          <a:bodyPr/>
          <a:lstStyle/>
          <a:p>
            <a:fld id="{DA5A124A-57B4-4F60-A054-870C5F65E642}" type="datetime1">
              <a:rPr lang="en-US" smtClean="0"/>
              <a:t>6/9/2015</a:t>
            </a:fld>
            <a:endParaRPr lang="en-US" dirty="0"/>
          </a:p>
        </p:txBody>
      </p:sp>
      <p:sp>
        <p:nvSpPr>
          <p:cNvPr id="4" name="Slide Number Placeholder 3"/>
          <p:cNvSpPr>
            <a:spLocks noGrp="1"/>
          </p:cNvSpPr>
          <p:nvPr>
            <p:ph type="sldNum" sz="quarter" idx="12"/>
          </p:nvPr>
        </p:nvSpPr>
        <p:spPr/>
        <p:txBody>
          <a:bodyPr/>
          <a:lstStyle/>
          <a:p>
            <a:fld id="{29CB78FB-1415-9B4D-996E-11F146E2B0ED}" type="slidenum">
              <a:rPr lang="en-US" smtClean="0"/>
              <a:t>5</a:t>
            </a:fld>
            <a:endParaRPr lang="en-US"/>
          </a:p>
        </p:txBody>
      </p:sp>
    </p:spTree>
    <p:extLst>
      <p:ext uri="{BB962C8B-B14F-4D97-AF65-F5344CB8AC3E}">
        <p14:creationId xmlns:p14="http://schemas.microsoft.com/office/powerpoint/2010/main" val="945903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State of the Art</a:t>
            </a:r>
            <a:endParaRPr lang="en-US" b="1" dirty="0"/>
          </a:p>
        </p:txBody>
      </p:sp>
      <p:sp>
        <p:nvSpPr>
          <p:cNvPr id="2" name="Subtitle 1"/>
          <p:cNvSpPr>
            <a:spLocks noGrp="1"/>
          </p:cNvSpPr>
          <p:nvPr>
            <p:ph type="subTitle" idx="1"/>
          </p:nvPr>
        </p:nvSpPr>
        <p:spPr/>
        <p:txBody>
          <a:bodyPr>
            <a:normAutofit/>
          </a:bodyPr>
          <a:lstStyle/>
          <a:p>
            <a:r>
              <a:rPr lang="en-US" dirty="0" smtClean="0">
                <a:solidFill>
                  <a:schemeClr val="tx1">
                    <a:lumMod val="75000"/>
                    <a:lumOff val="25000"/>
                  </a:schemeClr>
                </a:solidFill>
              </a:rPr>
              <a:t>Andrew Ng, Adam Coates, Brody </a:t>
            </a:r>
            <a:r>
              <a:rPr lang="en-US" dirty="0" err="1" smtClean="0">
                <a:solidFill>
                  <a:schemeClr val="tx1">
                    <a:lumMod val="75000"/>
                    <a:lumOff val="25000"/>
                  </a:schemeClr>
                </a:solidFill>
              </a:rPr>
              <a:t>Huval</a:t>
            </a:r>
            <a:endParaRPr lang="en-US" dirty="0">
              <a:solidFill>
                <a:schemeClr val="tx1">
                  <a:lumMod val="75000"/>
                  <a:lumOff val="25000"/>
                </a:schemeClr>
              </a:solidFill>
            </a:endParaRPr>
          </a:p>
        </p:txBody>
      </p:sp>
      <p:sp>
        <p:nvSpPr>
          <p:cNvPr id="3" name="Date Placeholder 2"/>
          <p:cNvSpPr>
            <a:spLocks noGrp="1"/>
          </p:cNvSpPr>
          <p:nvPr>
            <p:ph type="dt" sz="half" idx="10"/>
          </p:nvPr>
        </p:nvSpPr>
        <p:spPr/>
        <p:txBody>
          <a:bodyPr/>
          <a:lstStyle/>
          <a:p>
            <a:fld id="{1FD11B92-566B-48A5-A279-13F1A29AE99F}" type="datetime1">
              <a:rPr lang="en-US" smtClean="0">
                <a:solidFill>
                  <a:prstClr val="black">
                    <a:tint val="75000"/>
                  </a:prstClr>
                </a:solidFill>
              </a:rPr>
              <a:t>6/9/2015</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prstClr val="black">
                    <a:tint val="75000"/>
                  </a:prstClr>
                </a:solidFill>
              </a:rPr>
              <a:pPr/>
              <a:t>6</a:t>
            </a:fld>
            <a:endParaRPr lang="en-US">
              <a:solidFill>
                <a:prstClr val="black">
                  <a:tint val="75000"/>
                </a:prstClr>
              </a:solidFill>
            </a:endParaRPr>
          </a:p>
        </p:txBody>
      </p:sp>
      <p:pic>
        <p:nvPicPr>
          <p:cNvPr id="3076" name="Picture 4" descr="Adam Co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0639" y="4519612"/>
            <a:ext cx="1476375" cy="14763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rody Huv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915" y="4468821"/>
            <a:ext cx="1329214" cy="1577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298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Rapidly CHANGING State of The art</a:t>
            </a:r>
            <a:endParaRPr lang="en-US" dirty="0"/>
          </a:p>
        </p:txBody>
      </p:sp>
      <p:sp>
        <p:nvSpPr>
          <p:cNvPr id="3" name="Content Placeholder 2"/>
          <p:cNvSpPr>
            <a:spLocks noGrp="1"/>
          </p:cNvSpPr>
          <p:nvPr>
            <p:ph sz="quarter" idx="13"/>
          </p:nvPr>
        </p:nvSpPr>
        <p:spPr>
          <a:xfrm>
            <a:off x="0" y="627065"/>
            <a:ext cx="9144000" cy="6135686"/>
          </a:xfrm>
        </p:spPr>
        <p:txBody>
          <a:bodyPr>
            <a:noAutofit/>
          </a:bodyPr>
          <a:lstStyle/>
          <a:p>
            <a:r>
              <a:rPr lang="en-US" sz="2400" dirty="0"/>
              <a:t>The Image-net Large Scale Visual Recognition Challenge (ILSVRC) has become the most significant large scale benchmark for computer vision. </a:t>
            </a:r>
            <a:endParaRPr lang="en-US" sz="2400" dirty="0" smtClean="0"/>
          </a:p>
          <a:p>
            <a:r>
              <a:rPr lang="en-US" sz="2400" dirty="0" smtClean="0"/>
              <a:t>Since </a:t>
            </a:r>
            <a:r>
              <a:rPr lang="en-US" sz="2400" dirty="0"/>
              <a:t>the success of </a:t>
            </a:r>
            <a:r>
              <a:rPr lang="en-US" sz="2400" dirty="0" err="1"/>
              <a:t>AlexNet</a:t>
            </a:r>
            <a:r>
              <a:rPr lang="en-US" sz="2400" dirty="0"/>
              <a:t> in 2012, Convolutional Neural Networks (CNNs) have been essential to obtaining state-of-the-art performance on ILSVRC. </a:t>
            </a:r>
            <a:endParaRPr lang="en-US" sz="2400" dirty="0" smtClean="0"/>
          </a:p>
          <a:p>
            <a:r>
              <a:rPr lang="en-US" sz="2400" dirty="0" smtClean="0"/>
              <a:t>The </a:t>
            </a:r>
            <a:r>
              <a:rPr lang="en-US" sz="2400" dirty="0"/>
              <a:t>trend in CNNs since </a:t>
            </a:r>
            <a:r>
              <a:rPr lang="en-US" sz="2400" dirty="0" err="1"/>
              <a:t>AlexNet</a:t>
            </a:r>
            <a:r>
              <a:rPr lang="en-US" sz="2400" dirty="0"/>
              <a:t> has been to increase network size and data set size (through augmentation). Both of these require substantially more computational power which motivates a need for software that can utilize multiple GPUs while still allowing for rapid prototyping. </a:t>
            </a:r>
            <a:endParaRPr lang="en-US" sz="2400" dirty="0" smtClean="0"/>
          </a:p>
          <a:p>
            <a:r>
              <a:rPr lang="en-US" sz="2400" dirty="0" smtClean="0"/>
              <a:t>In </a:t>
            </a:r>
            <a:r>
              <a:rPr lang="en-US" sz="2400" dirty="0"/>
              <a:t>the current state-of-the-art model for ILSVRC, Baidu showed how they were able to train their network using 32 GPUs in 8.6 hours to 80% accuracy, something that would’ve taken 212 hours on a single GPU (a speedup of 24.7x).</a:t>
            </a:r>
          </a:p>
          <a:p>
            <a:endParaRPr lang="en-US" sz="2400" dirty="0"/>
          </a:p>
        </p:txBody>
      </p:sp>
      <p:sp>
        <p:nvSpPr>
          <p:cNvPr id="4" name="Date Placeholder 3"/>
          <p:cNvSpPr>
            <a:spLocks noGrp="1"/>
          </p:cNvSpPr>
          <p:nvPr>
            <p:ph type="dt" sz="half" idx="10"/>
          </p:nvPr>
        </p:nvSpPr>
        <p:spPr/>
        <p:txBody>
          <a:bodyPr/>
          <a:lstStyle/>
          <a:p>
            <a:fld id="{05C45549-4903-458D-88A3-070230A03016}" type="datetime1">
              <a:rPr lang="en-US" smtClean="0"/>
              <a:t>6/9/2015</a:t>
            </a:fld>
            <a:endParaRPr lang="en-US" dirty="0"/>
          </a:p>
        </p:txBody>
      </p:sp>
      <p:sp>
        <p:nvSpPr>
          <p:cNvPr id="5" name="Slide Number Placeholder 4"/>
          <p:cNvSpPr>
            <a:spLocks noGrp="1"/>
          </p:cNvSpPr>
          <p:nvPr>
            <p:ph type="sldNum" sz="quarter" idx="12"/>
          </p:nvPr>
        </p:nvSpPr>
        <p:spPr/>
        <p:txBody>
          <a:bodyPr/>
          <a:lstStyle/>
          <a:p>
            <a:fld id="{29CB78FB-1415-9B4D-996E-11F146E2B0ED}" type="slidenum">
              <a:rPr lang="en-US" smtClean="0"/>
              <a:t>7</a:t>
            </a:fld>
            <a:endParaRPr lang="en-US"/>
          </a:p>
        </p:txBody>
      </p:sp>
    </p:spTree>
    <p:extLst>
      <p:ext uri="{BB962C8B-B14F-4D97-AF65-F5344CB8AC3E}">
        <p14:creationId xmlns:p14="http://schemas.microsoft.com/office/powerpoint/2010/main" val="981833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06704" y="1359647"/>
            <a:ext cx="8229600" cy="857400"/>
          </a:xfrm>
          <a:prstGeom prst="rect">
            <a:avLst/>
          </a:prstGeom>
        </p:spPr>
        <p:txBody>
          <a:bodyPr vert="horz" lIns="91425" tIns="91425" rIns="91425" bIns="91425" rtlCol="0" anchor="b" anchorCtr="0">
            <a:noAutofit/>
          </a:bodyPr>
          <a:lstStyle/>
          <a:p>
            <a:r>
              <a:rPr lang="en" b="1" dirty="0"/>
              <a:t>Deep learning improves with scale</a:t>
            </a:r>
          </a:p>
        </p:txBody>
      </p:sp>
      <p:sp>
        <p:nvSpPr>
          <p:cNvPr id="31" name="Shape 31"/>
          <p:cNvSpPr txBox="1"/>
          <p:nvPr/>
        </p:nvSpPr>
        <p:spPr>
          <a:xfrm>
            <a:off x="3008126" y="1745425"/>
            <a:ext cx="3044100" cy="442499"/>
          </a:xfrm>
          <a:prstGeom prst="rect">
            <a:avLst/>
          </a:prstGeom>
          <a:noFill/>
          <a:ln>
            <a:noFill/>
          </a:ln>
        </p:spPr>
        <p:txBody>
          <a:bodyPr lIns="91425" tIns="91425" rIns="91425" bIns="91425" anchor="t" anchorCtr="0">
            <a:noAutofit/>
          </a:bodyPr>
          <a:lstStyle/>
          <a:p>
            <a:endParaRPr lang="en" sz="2400" dirty="0"/>
          </a:p>
        </p:txBody>
      </p:sp>
      <p:cxnSp>
        <p:nvCxnSpPr>
          <p:cNvPr id="32" name="Shape 32"/>
          <p:cNvCxnSpPr/>
          <p:nvPr/>
        </p:nvCxnSpPr>
        <p:spPr>
          <a:xfrm rot="10800000">
            <a:off x="2742100" y="2575526"/>
            <a:ext cx="0" cy="2714999"/>
          </a:xfrm>
          <a:prstGeom prst="straightConnector1">
            <a:avLst/>
          </a:prstGeom>
          <a:noFill/>
          <a:ln w="19050" cap="flat" cmpd="sng">
            <a:solidFill>
              <a:schemeClr val="dk2"/>
            </a:solidFill>
            <a:prstDash val="solid"/>
            <a:round/>
            <a:headEnd type="none" w="lg" len="lg"/>
            <a:tailEnd type="triangle" w="lg" len="lg"/>
          </a:ln>
        </p:spPr>
      </p:cxnSp>
      <p:cxnSp>
        <p:nvCxnSpPr>
          <p:cNvPr id="33" name="Shape 33"/>
          <p:cNvCxnSpPr/>
          <p:nvPr/>
        </p:nvCxnSpPr>
        <p:spPr>
          <a:xfrm>
            <a:off x="2742102" y="5279600"/>
            <a:ext cx="3473999" cy="0"/>
          </a:xfrm>
          <a:prstGeom prst="straightConnector1">
            <a:avLst/>
          </a:prstGeom>
          <a:noFill/>
          <a:ln w="19050" cap="flat" cmpd="sng">
            <a:solidFill>
              <a:schemeClr val="dk2"/>
            </a:solidFill>
            <a:prstDash val="solid"/>
            <a:round/>
            <a:headEnd type="none" w="lg" len="lg"/>
            <a:tailEnd type="triangle" w="lg" len="lg"/>
          </a:ln>
        </p:spPr>
      </p:cxnSp>
      <p:sp>
        <p:nvSpPr>
          <p:cNvPr id="34" name="Shape 34"/>
          <p:cNvSpPr txBox="1"/>
          <p:nvPr/>
        </p:nvSpPr>
        <p:spPr>
          <a:xfrm>
            <a:off x="1065138" y="2458251"/>
            <a:ext cx="1559310" cy="420600"/>
          </a:xfrm>
          <a:prstGeom prst="rect">
            <a:avLst/>
          </a:prstGeom>
          <a:noFill/>
          <a:ln>
            <a:noFill/>
          </a:ln>
        </p:spPr>
        <p:txBody>
          <a:bodyPr lIns="91425" tIns="91425" rIns="91425" bIns="91425" anchor="t" anchorCtr="0">
            <a:noAutofit/>
          </a:bodyPr>
          <a:lstStyle/>
          <a:p>
            <a:r>
              <a:rPr lang="en" sz="2000" dirty="0"/>
              <a:t>Performance</a:t>
            </a:r>
          </a:p>
        </p:txBody>
      </p:sp>
      <p:sp>
        <p:nvSpPr>
          <p:cNvPr id="35" name="Shape 35"/>
          <p:cNvSpPr txBox="1"/>
          <p:nvPr/>
        </p:nvSpPr>
        <p:spPr>
          <a:xfrm>
            <a:off x="5964902" y="5279600"/>
            <a:ext cx="2395327" cy="367200"/>
          </a:xfrm>
          <a:prstGeom prst="rect">
            <a:avLst/>
          </a:prstGeom>
          <a:noFill/>
          <a:ln>
            <a:noFill/>
          </a:ln>
        </p:spPr>
        <p:txBody>
          <a:bodyPr lIns="91425" tIns="91425" rIns="91425" bIns="91425" anchor="t" anchorCtr="0">
            <a:noAutofit/>
          </a:bodyPr>
          <a:lstStyle/>
          <a:p>
            <a:r>
              <a:rPr lang="en" sz="2000" dirty="0"/>
              <a:t>Data &amp; Compute Size</a:t>
            </a:r>
          </a:p>
        </p:txBody>
      </p:sp>
      <p:sp>
        <p:nvSpPr>
          <p:cNvPr id="36" name="Shape 36"/>
          <p:cNvSpPr/>
          <p:nvPr/>
        </p:nvSpPr>
        <p:spPr>
          <a:xfrm>
            <a:off x="2739092" y="4100522"/>
            <a:ext cx="3364825" cy="742900"/>
          </a:xfrm>
          <a:custGeom>
            <a:avLst/>
            <a:gdLst/>
            <a:ahLst/>
            <a:cxnLst/>
            <a:rect l="0" t="0" r="0" b="0"/>
            <a:pathLst>
              <a:path w="134593" h="29716" extrusionOk="0">
                <a:moveTo>
                  <a:pt x="0" y="29716"/>
                </a:moveTo>
                <a:cubicBezTo>
                  <a:pt x="4624" y="27166"/>
                  <a:pt x="18426" y="18026"/>
                  <a:pt x="27749" y="14421"/>
                </a:cubicBezTo>
                <a:cubicBezTo>
                  <a:pt x="37071" y="10815"/>
                  <a:pt x="44573" y="9978"/>
                  <a:pt x="55935" y="8085"/>
                </a:cubicBezTo>
                <a:cubicBezTo>
                  <a:pt x="67296" y="6191"/>
                  <a:pt x="82809" y="4406"/>
                  <a:pt x="95919" y="3059"/>
                </a:cubicBezTo>
                <a:cubicBezTo>
                  <a:pt x="109028" y="1711"/>
                  <a:pt x="128147" y="509"/>
                  <a:pt x="134593" y="0"/>
                </a:cubicBezTo>
              </a:path>
            </a:pathLst>
          </a:custGeom>
          <a:noFill/>
          <a:ln w="19050" cap="flat" cmpd="sng">
            <a:solidFill>
              <a:srgbClr val="FF0000"/>
            </a:solidFill>
            <a:prstDash val="solid"/>
            <a:round/>
            <a:headEnd type="none" w="lg" len="lg"/>
            <a:tailEnd type="none" w="lg" len="lg"/>
          </a:ln>
        </p:spPr>
      </p:sp>
      <p:sp>
        <p:nvSpPr>
          <p:cNvPr id="37" name="Shape 37"/>
          <p:cNvSpPr/>
          <p:nvPr/>
        </p:nvSpPr>
        <p:spPr>
          <a:xfrm>
            <a:off x="2739092" y="2935149"/>
            <a:ext cx="3364825" cy="2333527"/>
          </a:xfrm>
          <a:custGeom>
            <a:avLst/>
            <a:gdLst/>
            <a:ahLst/>
            <a:cxnLst/>
            <a:rect l="0" t="0" r="0" b="0"/>
            <a:pathLst>
              <a:path w="133063" h="80406" extrusionOk="0">
                <a:moveTo>
                  <a:pt x="0" y="80406"/>
                </a:moveTo>
                <a:cubicBezTo>
                  <a:pt x="11106" y="71884"/>
                  <a:pt x="48469" y="41258"/>
                  <a:pt x="66641" y="29278"/>
                </a:cubicBezTo>
                <a:cubicBezTo>
                  <a:pt x="84812" y="17297"/>
                  <a:pt x="97958" y="13400"/>
                  <a:pt x="109029" y="8521"/>
                </a:cubicBezTo>
                <a:cubicBezTo>
                  <a:pt x="120099" y="3641"/>
                  <a:pt x="129057" y="1420"/>
                  <a:pt x="133063" y="0"/>
                </a:cubicBezTo>
              </a:path>
            </a:pathLst>
          </a:custGeom>
          <a:noFill/>
          <a:ln w="19050" cap="flat" cmpd="sng">
            <a:solidFill>
              <a:srgbClr val="00FF00"/>
            </a:solidFill>
            <a:prstDash val="solid"/>
            <a:round/>
            <a:headEnd type="none" w="lg" len="lg"/>
            <a:tailEnd type="none" w="lg" len="lg"/>
          </a:ln>
        </p:spPr>
      </p:sp>
      <p:sp>
        <p:nvSpPr>
          <p:cNvPr id="38" name="Shape 38"/>
          <p:cNvSpPr txBox="1"/>
          <p:nvPr/>
        </p:nvSpPr>
        <p:spPr>
          <a:xfrm>
            <a:off x="6103917" y="2695251"/>
            <a:ext cx="2035301" cy="367200"/>
          </a:xfrm>
          <a:prstGeom prst="rect">
            <a:avLst/>
          </a:prstGeom>
          <a:noFill/>
          <a:ln>
            <a:noFill/>
          </a:ln>
        </p:spPr>
        <p:txBody>
          <a:bodyPr lIns="91425" tIns="91425" rIns="91425" bIns="91425" anchor="t" anchorCtr="0">
            <a:noAutofit/>
          </a:bodyPr>
          <a:lstStyle/>
          <a:p>
            <a:r>
              <a:rPr lang="en" sz="2000" dirty="0"/>
              <a:t>Deep Learning</a:t>
            </a:r>
          </a:p>
        </p:txBody>
      </p:sp>
      <p:sp>
        <p:nvSpPr>
          <p:cNvPr id="39" name="Shape 39"/>
          <p:cNvSpPr txBox="1"/>
          <p:nvPr/>
        </p:nvSpPr>
        <p:spPr>
          <a:xfrm>
            <a:off x="5811951" y="4165175"/>
            <a:ext cx="2371937" cy="367200"/>
          </a:xfrm>
          <a:prstGeom prst="rect">
            <a:avLst/>
          </a:prstGeom>
          <a:noFill/>
          <a:ln>
            <a:noFill/>
          </a:ln>
        </p:spPr>
        <p:txBody>
          <a:bodyPr lIns="91425" tIns="91425" rIns="91425" bIns="91425" anchor="t" anchorCtr="0">
            <a:noAutofit/>
          </a:bodyPr>
          <a:lstStyle/>
          <a:p>
            <a:r>
              <a:rPr lang="en" sz="2000" dirty="0" smtClean="0"/>
              <a:t>Custom Feature </a:t>
            </a:r>
            <a:r>
              <a:rPr lang="en" sz="2000" dirty="0"/>
              <a:t>Engineering</a:t>
            </a:r>
          </a:p>
        </p:txBody>
      </p:sp>
      <p:sp>
        <p:nvSpPr>
          <p:cNvPr id="2" name="Date Placeholder 1"/>
          <p:cNvSpPr>
            <a:spLocks noGrp="1"/>
          </p:cNvSpPr>
          <p:nvPr>
            <p:ph type="dt" sz="half" idx="10"/>
          </p:nvPr>
        </p:nvSpPr>
        <p:spPr/>
        <p:txBody>
          <a:bodyPr/>
          <a:lstStyle/>
          <a:p>
            <a:fld id="{BFA7BE06-A4C4-4BDE-9B9D-E947819CD342}" type="datetime1">
              <a:rPr lang="en-US" smtClean="0"/>
              <a:t>6/9/2015</a:t>
            </a:fld>
            <a:endParaRPr lang="en-US" dirty="0"/>
          </a:p>
        </p:txBody>
      </p:sp>
      <p:sp>
        <p:nvSpPr>
          <p:cNvPr id="3" name="Slide Number Placeholder 2"/>
          <p:cNvSpPr>
            <a:spLocks noGrp="1"/>
          </p:cNvSpPr>
          <p:nvPr>
            <p:ph type="sldNum" sz="quarter" idx="12"/>
          </p:nvPr>
        </p:nvSpPr>
        <p:spPr/>
        <p:txBody>
          <a:bodyPr/>
          <a:lstStyle/>
          <a:p>
            <a:fld id="{29CB78FB-1415-9B4D-996E-11F146E2B0ED}" type="slidenum">
              <a:rPr lang="en-US" smtClean="0"/>
              <a:t>8</a:t>
            </a:fld>
            <a:endParaRPr lang="en-US"/>
          </a:p>
        </p:txBody>
      </p:sp>
    </p:spTree>
    <p:extLst>
      <p:ext uri="{BB962C8B-B14F-4D97-AF65-F5344CB8AC3E}">
        <p14:creationId xmlns:p14="http://schemas.microsoft.com/office/powerpoint/2010/main" val="2562443578"/>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29715" y="180016"/>
            <a:ext cx="9132867" cy="857400"/>
          </a:xfrm>
          <a:prstGeom prst="rect">
            <a:avLst/>
          </a:prstGeom>
        </p:spPr>
        <p:txBody>
          <a:bodyPr vert="horz" lIns="91425" tIns="91425" rIns="91425" bIns="91425" rtlCol="0" anchor="b" anchorCtr="0">
            <a:noAutofit/>
          </a:bodyPr>
          <a:lstStyle/>
          <a:p>
            <a:r>
              <a:rPr lang="en-US" sz="3200" b="1" dirty="0"/>
              <a:t>ILSVRC </a:t>
            </a:r>
            <a:r>
              <a:rPr lang="en-US" sz="3200" b="1" dirty="0" err="1"/>
              <a:t>Imagenet</a:t>
            </a:r>
            <a:r>
              <a:rPr lang="en-US" sz="3200" b="1" dirty="0"/>
              <a:t> Large Scale Visual Recognition Challenge</a:t>
            </a:r>
            <a:r>
              <a:rPr lang="en" sz="3200" b="1" dirty="0"/>
              <a:t> Winning Results</a:t>
            </a:r>
            <a:endParaRPr lang="en" sz="2800" b="1" dirty="0"/>
          </a:p>
        </p:txBody>
      </p:sp>
      <p:sp>
        <p:nvSpPr>
          <p:cNvPr id="45" name="Shape 45"/>
          <p:cNvSpPr txBox="1"/>
          <p:nvPr/>
        </p:nvSpPr>
        <p:spPr>
          <a:xfrm>
            <a:off x="0" y="1008352"/>
            <a:ext cx="8787739" cy="986025"/>
          </a:xfrm>
          <a:prstGeom prst="rect">
            <a:avLst/>
          </a:prstGeom>
          <a:noFill/>
          <a:ln>
            <a:noFill/>
          </a:ln>
        </p:spPr>
        <p:txBody>
          <a:bodyPr lIns="91425" tIns="91425" rIns="91425" bIns="91425" anchor="t" anchorCtr="0">
            <a:noAutofit/>
          </a:bodyPr>
          <a:lstStyle/>
          <a:p>
            <a:r>
              <a:rPr lang="en" sz="2400" dirty="0" smtClean="0"/>
              <a:t>1.2 </a:t>
            </a:r>
            <a:r>
              <a:rPr lang="en" sz="2400" dirty="0"/>
              <a:t>million images in 1000 categories.</a:t>
            </a:r>
          </a:p>
          <a:p>
            <a:r>
              <a:rPr lang="en" sz="2400" dirty="0"/>
              <a:t>2015 Baidu Deep Image gets 4.58% error – better than human 5.1% </a:t>
            </a:r>
          </a:p>
        </p:txBody>
      </p:sp>
      <p:cxnSp>
        <p:nvCxnSpPr>
          <p:cNvPr id="46" name="Shape 46"/>
          <p:cNvCxnSpPr/>
          <p:nvPr/>
        </p:nvCxnSpPr>
        <p:spPr>
          <a:xfrm>
            <a:off x="2389341" y="2491704"/>
            <a:ext cx="0" cy="3063000"/>
          </a:xfrm>
          <a:prstGeom prst="straightConnector1">
            <a:avLst/>
          </a:prstGeom>
          <a:noFill/>
          <a:ln w="19050" cap="flat" cmpd="sng">
            <a:solidFill>
              <a:schemeClr val="dk2"/>
            </a:solidFill>
            <a:prstDash val="solid"/>
            <a:round/>
            <a:headEnd type="none" w="lg" len="lg"/>
            <a:tailEnd type="none" w="lg" len="lg"/>
          </a:ln>
        </p:spPr>
      </p:cxnSp>
      <p:cxnSp>
        <p:nvCxnSpPr>
          <p:cNvPr id="47" name="Shape 47"/>
          <p:cNvCxnSpPr/>
          <p:nvPr/>
        </p:nvCxnSpPr>
        <p:spPr>
          <a:xfrm>
            <a:off x="2345099" y="5521967"/>
            <a:ext cx="4502099" cy="0"/>
          </a:xfrm>
          <a:prstGeom prst="straightConnector1">
            <a:avLst/>
          </a:prstGeom>
          <a:noFill/>
          <a:ln w="19050" cap="flat" cmpd="sng">
            <a:solidFill>
              <a:schemeClr val="dk2"/>
            </a:solidFill>
            <a:prstDash val="solid"/>
            <a:round/>
            <a:headEnd type="none" w="lg" len="lg"/>
            <a:tailEnd type="none" w="lg" len="lg"/>
          </a:ln>
        </p:spPr>
      </p:cxnSp>
      <p:cxnSp>
        <p:nvCxnSpPr>
          <p:cNvPr id="48" name="Shape 48"/>
          <p:cNvCxnSpPr/>
          <p:nvPr/>
        </p:nvCxnSpPr>
        <p:spPr>
          <a:xfrm rot="10800000">
            <a:off x="6814033" y="2404202"/>
            <a:ext cx="0" cy="3150599"/>
          </a:xfrm>
          <a:prstGeom prst="straightConnector1">
            <a:avLst/>
          </a:prstGeom>
          <a:noFill/>
          <a:ln w="19050" cap="flat" cmpd="sng">
            <a:solidFill>
              <a:schemeClr val="dk2"/>
            </a:solidFill>
            <a:prstDash val="solid"/>
            <a:round/>
            <a:headEnd type="none" w="lg" len="lg"/>
            <a:tailEnd type="none" w="lg" len="lg"/>
          </a:ln>
        </p:spPr>
      </p:cxnSp>
      <p:sp>
        <p:nvSpPr>
          <p:cNvPr id="49" name="Shape 49"/>
          <p:cNvSpPr txBox="1"/>
          <p:nvPr/>
        </p:nvSpPr>
        <p:spPr>
          <a:xfrm>
            <a:off x="1757549" y="2491706"/>
            <a:ext cx="743810" cy="349799"/>
          </a:xfrm>
          <a:prstGeom prst="rect">
            <a:avLst/>
          </a:prstGeom>
          <a:noFill/>
          <a:ln>
            <a:noFill/>
          </a:ln>
        </p:spPr>
        <p:txBody>
          <a:bodyPr lIns="91425" tIns="91425" rIns="91425" bIns="91425" anchor="t" anchorCtr="0">
            <a:noAutofit/>
          </a:bodyPr>
          <a:lstStyle/>
          <a:p>
            <a:r>
              <a:rPr lang="en" sz="2000" dirty="0"/>
              <a:t>30%</a:t>
            </a:r>
          </a:p>
        </p:txBody>
      </p:sp>
      <p:sp>
        <p:nvSpPr>
          <p:cNvPr id="50" name="Shape 50"/>
          <p:cNvSpPr txBox="1"/>
          <p:nvPr/>
        </p:nvSpPr>
        <p:spPr>
          <a:xfrm>
            <a:off x="1757549" y="3417191"/>
            <a:ext cx="743810" cy="349799"/>
          </a:xfrm>
          <a:prstGeom prst="rect">
            <a:avLst/>
          </a:prstGeom>
          <a:noFill/>
          <a:ln>
            <a:noFill/>
          </a:ln>
        </p:spPr>
        <p:txBody>
          <a:bodyPr lIns="91425" tIns="91425" rIns="91425" bIns="91425" anchor="t" anchorCtr="0">
            <a:noAutofit/>
          </a:bodyPr>
          <a:lstStyle/>
          <a:p>
            <a:r>
              <a:rPr lang="en" sz="2000"/>
              <a:t>20%</a:t>
            </a:r>
          </a:p>
        </p:txBody>
      </p:sp>
      <p:sp>
        <p:nvSpPr>
          <p:cNvPr id="51" name="Shape 51"/>
          <p:cNvSpPr txBox="1"/>
          <p:nvPr/>
        </p:nvSpPr>
        <p:spPr>
          <a:xfrm>
            <a:off x="1757549" y="4311022"/>
            <a:ext cx="743810" cy="349799"/>
          </a:xfrm>
          <a:prstGeom prst="rect">
            <a:avLst/>
          </a:prstGeom>
          <a:noFill/>
          <a:ln>
            <a:noFill/>
          </a:ln>
        </p:spPr>
        <p:txBody>
          <a:bodyPr lIns="91425" tIns="91425" rIns="91425" bIns="91425" anchor="t" anchorCtr="0">
            <a:noAutofit/>
          </a:bodyPr>
          <a:lstStyle/>
          <a:p>
            <a:r>
              <a:rPr lang="en" sz="2000"/>
              <a:t>10%</a:t>
            </a:r>
          </a:p>
        </p:txBody>
      </p:sp>
      <p:sp>
        <p:nvSpPr>
          <p:cNvPr id="52" name="Shape 52"/>
          <p:cNvSpPr txBox="1"/>
          <p:nvPr/>
        </p:nvSpPr>
        <p:spPr>
          <a:xfrm>
            <a:off x="1789393" y="5204851"/>
            <a:ext cx="743810" cy="349799"/>
          </a:xfrm>
          <a:prstGeom prst="rect">
            <a:avLst/>
          </a:prstGeom>
          <a:noFill/>
          <a:ln>
            <a:noFill/>
          </a:ln>
        </p:spPr>
        <p:txBody>
          <a:bodyPr lIns="91425" tIns="91425" rIns="91425" bIns="91425" anchor="t" anchorCtr="0">
            <a:noAutofit/>
          </a:bodyPr>
          <a:lstStyle/>
          <a:p>
            <a:r>
              <a:rPr lang="en" sz="2000"/>
              <a:t>0%</a:t>
            </a:r>
          </a:p>
        </p:txBody>
      </p:sp>
      <p:sp>
        <p:nvSpPr>
          <p:cNvPr id="56" name="Shape 56"/>
          <p:cNvSpPr txBox="1"/>
          <p:nvPr/>
        </p:nvSpPr>
        <p:spPr>
          <a:xfrm>
            <a:off x="6832371" y="5293261"/>
            <a:ext cx="619499" cy="349799"/>
          </a:xfrm>
          <a:prstGeom prst="rect">
            <a:avLst/>
          </a:prstGeom>
          <a:noFill/>
          <a:ln>
            <a:noFill/>
          </a:ln>
        </p:spPr>
        <p:txBody>
          <a:bodyPr lIns="91425" tIns="91425" rIns="91425" bIns="91425" anchor="t" anchorCtr="0">
            <a:noAutofit/>
          </a:bodyPr>
          <a:lstStyle/>
          <a:p>
            <a:r>
              <a:rPr lang="en"/>
              <a:t>0%</a:t>
            </a:r>
          </a:p>
        </p:txBody>
      </p:sp>
      <p:sp>
        <p:nvSpPr>
          <p:cNvPr id="57" name="Shape 57"/>
          <p:cNvSpPr txBox="1"/>
          <p:nvPr/>
        </p:nvSpPr>
        <p:spPr>
          <a:xfrm>
            <a:off x="6832371" y="4614973"/>
            <a:ext cx="619499" cy="349799"/>
          </a:xfrm>
          <a:prstGeom prst="rect">
            <a:avLst/>
          </a:prstGeom>
          <a:noFill/>
          <a:ln>
            <a:noFill/>
          </a:ln>
        </p:spPr>
        <p:txBody>
          <a:bodyPr lIns="91425" tIns="91425" rIns="91425" bIns="91425" anchor="t" anchorCtr="0">
            <a:noAutofit/>
          </a:bodyPr>
          <a:lstStyle/>
          <a:p>
            <a:r>
              <a:rPr lang="en"/>
              <a:t>25%</a:t>
            </a:r>
          </a:p>
        </p:txBody>
      </p:sp>
      <p:sp>
        <p:nvSpPr>
          <p:cNvPr id="58" name="Shape 58"/>
          <p:cNvSpPr txBox="1"/>
          <p:nvPr/>
        </p:nvSpPr>
        <p:spPr>
          <a:xfrm>
            <a:off x="2466825" y="5521976"/>
            <a:ext cx="619499" cy="442499"/>
          </a:xfrm>
          <a:prstGeom prst="rect">
            <a:avLst/>
          </a:prstGeom>
          <a:noFill/>
          <a:ln>
            <a:noFill/>
          </a:ln>
        </p:spPr>
        <p:txBody>
          <a:bodyPr lIns="91425" tIns="91425" rIns="91425" bIns="91425" anchor="t" anchorCtr="0">
            <a:noAutofit/>
          </a:bodyPr>
          <a:lstStyle/>
          <a:p>
            <a:r>
              <a:rPr lang="en" sz="1400"/>
              <a:t>2010</a:t>
            </a:r>
          </a:p>
        </p:txBody>
      </p:sp>
      <p:sp>
        <p:nvSpPr>
          <p:cNvPr id="59" name="Shape 59"/>
          <p:cNvSpPr txBox="1"/>
          <p:nvPr/>
        </p:nvSpPr>
        <p:spPr>
          <a:xfrm>
            <a:off x="3332425" y="5521976"/>
            <a:ext cx="619499" cy="442499"/>
          </a:xfrm>
          <a:prstGeom prst="rect">
            <a:avLst/>
          </a:prstGeom>
          <a:noFill/>
          <a:ln>
            <a:noFill/>
          </a:ln>
        </p:spPr>
        <p:txBody>
          <a:bodyPr lIns="91425" tIns="91425" rIns="91425" bIns="91425" anchor="t" anchorCtr="0">
            <a:noAutofit/>
          </a:bodyPr>
          <a:lstStyle/>
          <a:p>
            <a:r>
              <a:rPr lang="en" sz="1400"/>
              <a:t>2011</a:t>
            </a:r>
          </a:p>
        </p:txBody>
      </p:sp>
      <p:sp>
        <p:nvSpPr>
          <p:cNvPr id="60" name="Shape 60"/>
          <p:cNvSpPr txBox="1"/>
          <p:nvPr/>
        </p:nvSpPr>
        <p:spPr>
          <a:xfrm>
            <a:off x="4270225" y="5521976"/>
            <a:ext cx="619499" cy="442499"/>
          </a:xfrm>
          <a:prstGeom prst="rect">
            <a:avLst/>
          </a:prstGeom>
          <a:noFill/>
          <a:ln>
            <a:noFill/>
          </a:ln>
        </p:spPr>
        <p:txBody>
          <a:bodyPr lIns="91425" tIns="91425" rIns="91425" bIns="91425" anchor="t" anchorCtr="0">
            <a:noAutofit/>
          </a:bodyPr>
          <a:lstStyle/>
          <a:p>
            <a:r>
              <a:rPr lang="en" sz="1400"/>
              <a:t>2012</a:t>
            </a:r>
          </a:p>
        </p:txBody>
      </p:sp>
      <p:sp>
        <p:nvSpPr>
          <p:cNvPr id="61" name="Shape 61"/>
          <p:cNvSpPr txBox="1"/>
          <p:nvPr/>
        </p:nvSpPr>
        <p:spPr>
          <a:xfrm>
            <a:off x="5208051" y="5521976"/>
            <a:ext cx="619499" cy="442499"/>
          </a:xfrm>
          <a:prstGeom prst="rect">
            <a:avLst/>
          </a:prstGeom>
          <a:noFill/>
          <a:ln>
            <a:noFill/>
          </a:ln>
        </p:spPr>
        <p:txBody>
          <a:bodyPr lIns="91425" tIns="91425" rIns="91425" bIns="91425" anchor="t" anchorCtr="0">
            <a:noAutofit/>
          </a:bodyPr>
          <a:lstStyle/>
          <a:p>
            <a:r>
              <a:rPr lang="en" sz="1400"/>
              <a:t>2013</a:t>
            </a:r>
          </a:p>
        </p:txBody>
      </p:sp>
      <p:sp>
        <p:nvSpPr>
          <p:cNvPr id="62" name="Shape 62"/>
          <p:cNvSpPr txBox="1"/>
          <p:nvPr/>
        </p:nvSpPr>
        <p:spPr>
          <a:xfrm>
            <a:off x="6052225" y="5521976"/>
            <a:ext cx="619499" cy="442499"/>
          </a:xfrm>
          <a:prstGeom prst="rect">
            <a:avLst/>
          </a:prstGeom>
          <a:noFill/>
          <a:ln>
            <a:noFill/>
          </a:ln>
        </p:spPr>
        <p:txBody>
          <a:bodyPr lIns="91425" tIns="91425" rIns="91425" bIns="91425" anchor="t" anchorCtr="0">
            <a:noAutofit/>
          </a:bodyPr>
          <a:lstStyle/>
          <a:p>
            <a:r>
              <a:rPr lang="en" sz="1400"/>
              <a:t>2014</a:t>
            </a:r>
          </a:p>
        </p:txBody>
      </p:sp>
      <p:cxnSp>
        <p:nvCxnSpPr>
          <p:cNvPr id="65" name="Shape 65"/>
          <p:cNvCxnSpPr/>
          <p:nvPr/>
        </p:nvCxnSpPr>
        <p:spPr>
          <a:xfrm>
            <a:off x="2605801" y="2901625"/>
            <a:ext cx="935699" cy="331800"/>
          </a:xfrm>
          <a:prstGeom prst="straightConnector1">
            <a:avLst/>
          </a:prstGeom>
          <a:noFill/>
          <a:ln w="38100" cap="flat" cmpd="sng">
            <a:solidFill>
              <a:srgbClr val="0000FF"/>
            </a:solidFill>
            <a:prstDash val="solid"/>
            <a:round/>
            <a:headEnd type="none" w="lg" len="lg"/>
            <a:tailEnd type="none" w="lg" len="lg"/>
          </a:ln>
        </p:spPr>
      </p:cxnSp>
      <p:cxnSp>
        <p:nvCxnSpPr>
          <p:cNvPr id="66" name="Shape 66"/>
          <p:cNvCxnSpPr/>
          <p:nvPr/>
        </p:nvCxnSpPr>
        <p:spPr>
          <a:xfrm>
            <a:off x="3506002" y="3209576"/>
            <a:ext cx="971399" cy="900299"/>
          </a:xfrm>
          <a:prstGeom prst="straightConnector1">
            <a:avLst/>
          </a:prstGeom>
          <a:noFill/>
          <a:ln w="38100" cap="flat" cmpd="sng">
            <a:solidFill>
              <a:srgbClr val="0000FF"/>
            </a:solidFill>
            <a:prstDash val="solid"/>
            <a:round/>
            <a:headEnd type="none" w="lg" len="lg"/>
            <a:tailEnd type="none" w="lg" len="lg"/>
          </a:ln>
        </p:spPr>
      </p:cxnSp>
      <p:cxnSp>
        <p:nvCxnSpPr>
          <p:cNvPr id="67" name="Shape 67"/>
          <p:cNvCxnSpPr/>
          <p:nvPr/>
        </p:nvCxnSpPr>
        <p:spPr>
          <a:xfrm>
            <a:off x="4477251" y="4109775"/>
            <a:ext cx="971100" cy="390900"/>
          </a:xfrm>
          <a:prstGeom prst="straightConnector1">
            <a:avLst/>
          </a:prstGeom>
          <a:noFill/>
          <a:ln w="38100" cap="flat" cmpd="sng">
            <a:solidFill>
              <a:srgbClr val="0000FF"/>
            </a:solidFill>
            <a:prstDash val="solid"/>
            <a:round/>
            <a:headEnd type="none" w="lg" len="lg"/>
            <a:tailEnd type="none" w="lg" len="lg"/>
          </a:ln>
        </p:spPr>
      </p:cxnSp>
      <p:cxnSp>
        <p:nvCxnSpPr>
          <p:cNvPr id="68" name="Shape 68"/>
          <p:cNvCxnSpPr/>
          <p:nvPr/>
        </p:nvCxnSpPr>
        <p:spPr>
          <a:xfrm>
            <a:off x="5424802" y="4488801"/>
            <a:ext cx="876599" cy="461699"/>
          </a:xfrm>
          <a:prstGeom prst="straightConnector1">
            <a:avLst/>
          </a:prstGeom>
          <a:noFill/>
          <a:ln w="38100" cap="flat" cmpd="sng">
            <a:solidFill>
              <a:srgbClr val="0000FF"/>
            </a:solidFill>
            <a:prstDash val="solid"/>
            <a:round/>
            <a:headEnd type="none" w="lg" len="lg"/>
            <a:tailEnd type="none" w="lg" len="lg"/>
          </a:ln>
        </p:spPr>
      </p:cxnSp>
      <p:cxnSp>
        <p:nvCxnSpPr>
          <p:cNvPr id="69" name="Shape 69"/>
          <p:cNvCxnSpPr/>
          <p:nvPr/>
        </p:nvCxnSpPr>
        <p:spPr>
          <a:xfrm>
            <a:off x="2392601" y="5471900"/>
            <a:ext cx="1220099" cy="0"/>
          </a:xfrm>
          <a:prstGeom prst="straightConnector1">
            <a:avLst/>
          </a:prstGeom>
          <a:noFill/>
          <a:ln w="38100" cap="flat" cmpd="sng">
            <a:solidFill>
              <a:srgbClr val="00FF00"/>
            </a:solidFill>
            <a:prstDash val="solid"/>
            <a:round/>
            <a:headEnd type="none" w="lg" len="lg"/>
            <a:tailEnd type="none" w="lg" len="lg"/>
          </a:ln>
        </p:spPr>
      </p:cxnSp>
      <p:cxnSp>
        <p:nvCxnSpPr>
          <p:cNvPr id="70" name="Shape 70"/>
          <p:cNvCxnSpPr/>
          <p:nvPr/>
        </p:nvCxnSpPr>
        <p:spPr>
          <a:xfrm rot="10800000" flipH="1">
            <a:off x="3612702" y="5113699"/>
            <a:ext cx="917999" cy="358200"/>
          </a:xfrm>
          <a:prstGeom prst="straightConnector1">
            <a:avLst/>
          </a:prstGeom>
          <a:noFill/>
          <a:ln w="38100" cap="flat" cmpd="sng">
            <a:solidFill>
              <a:srgbClr val="00FF00"/>
            </a:solidFill>
            <a:prstDash val="solid"/>
            <a:round/>
            <a:headEnd type="none" w="lg" len="lg"/>
            <a:tailEnd type="none" w="lg" len="lg"/>
          </a:ln>
        </p:spPr>
      </p:cxnSp>
      <p:cxnSp>
        <p:nvCxnSpPr>
          <p:cNvPr id="71" name="Shape 71"/>
          <p:cNvCxnSpPr/>
          <p:nvPr/>
        </p:nvCxnSpPr>
        <p:spPr>
          <a:xfrm rot="10800000" flipH="1">
            <a:off x="4524626" y="3197751"/>
            <a:ext cx="876599" cy="1918799"/>
          </a:xfrm>
          <a:prstGeom prst="straightConnector1">
            <a:avLst/>
          </a:prstGeom>
          <a:noFill/>
          <a:ln w="38100" cap="flat" cmpd="sng">
            <a:solidFill>
              <a:srgbClr val="00FF00"/>
            </a:solidFill>
            <a:prstDash val="solid"/>
            <a:round/>
            <a:headEnd type="none" w="lg" len="lg"/>
            <a:tailEnd type="none" w="lg" len="lg"/>
          </a:ln>
        </p:spPr>
      </p:cxnSp>
      <p:cxnSp>
        <p:nvCxnSpPr>
          <p:cNvPr id="72" name="Shape 72"/>
          <p:cNvCxnSpPr/>
          <p:nvPr/>
        </p:nvCxnSpPr>
        <p:spPr>
          <a:xfrm rot="10800000" flipH="1">
            <a:off x="5401125" y="2877775"/>
            <a:ext cx="840899" cy="331800"/>
          </a:xfrm>
          <a:prstGeom prst="straightConnector1">
            <a:avLst/>
          </a:prstGeom>
          <a:noFill/>
          <a:ln w="38100" cap="flat" cmpd="sng">
            <a:solidFill>
              <a:srgbClr val="00FF00"/>
            </a:solidFill>
            <a:prstDash val="solid"/>
            <a:round/>
            <a:headEnd type="none" w="lg" len="lg"/>
            <a:tailEnd type="none" w="lg" len="lg"/>
          </a:ln>
        </p:spPr>
      </p:cxnSp>
      <p:sp>
        <p:nvSpPr>
          <p:cNvPr id="73" name="Shape 73"/>
          <p:cNvSpPr txBox="1"/>
          <p:nvPr/>
        </p:nvSpPr>
        <p:spPr>
          <a:xfrm>
            <a:off x="5087792" y="4933048"/>
            <a:ext cx="1043399" cy="513600"/>
          </a:xfrm>
          <a:prstGeom prst="rect">
            <a:avLst/>
          </a:prstGeom>
          <a:noFill/>
          <a:ln>
            <a:noFill/>
          </a:ln>
        </p:spPr>
        <p:txBody>
          <a:bodyPr lIns="91425" tIns="91425" rIns="91425" bIns="91425" anchor="t" anchorCtr="0">
            <a:noAutofit/>
          </a:bodyPr>
          <a:lstStyle/>
          <a:p>
            <a:r>
              <a:rPr lang="en" sz="2000" b="1" dirty="0">
                <a:solidFill>
                  <a:srgbClr val="0000FF"/>
                </a:solidFill>
              </a:rPr>
              <a:t>% Error</a:t>
            </a:r>
          </a:p>
        </p:txBody>
      </p:sp>
      <p:sp>
        <p:nvSpPr>
          <p:cNvPr id="74" name="Shape 74"/>
          <p:cNvSpPr txBox="1"/>
          <p:nvPr/>
        </p:nvSpPr>
        <p:spPr>
          <a:xfrm>
            <a:off x="3789349" y="2559539"/>
            <a:ext cx="2503586" cy="513600"/>
          </a:xfrm>
          <a:prstGeom prst="rect">
            <a:avLst/>
          </a:prstGeom>
          <a:noFill/>
          <a:ln>
            <a:noFill/>
          </a:ln>
        </p:spPr>
        <p:txBody>
          <a:bodyPr lIns="91425" tIns="91425" rIns="91425" bIns="91425" anchor="t" anchorCtr="0">
            <a:noAutofit/>
          </a:bodyPr>
          <a:lstStyle/>
          <a:p>
            <a:r>
              <a:rPr lang="en" sz="2000" b="1" dirty="0">
                <a:solidFill>
                  <a:srgbClr val="00FF00"/>
                </a:solidFill>
              </a:rPr>
              <a:t>% Teams using GPUs</a:t>
            </a:r>
          </a:p>
        </p:txBody>
      </p:sp>
      <p:cxnSp>
        <p:nvCxnSpPr>
          <p:cNvPr id="3" name="Straight Arrow Connector 2"/>
          <p:cNvCxnSpPr/>
          <p:nvPr/>
        </p:nvCxnSpPr>
        <p:spPr>
          <a:xfrm>
            <a:off x="4596149" y="5184389"/>
            <a:ext cx="611903" cy="956895"/>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790653" y="6292730"/>
            <a:ext cx="4342214" cy="461665"/>
          </a:xfrm>
          <a:prstGeom prst="rect">
            <a:avLst/>
          </a:prstGeom>
          <a:noFill/>
        </p:spPr>
        <p:txBody>
          <a:bodyPr wrap="none" rtlCol="0">
            <a:spAutoFit/>
          </a:bodyPr>
          <a:lstStyle/>
          <a:p>
            <a:r>
              <a:rPr lang="en-US" sz="2400" dirty="0" err="1"/>
              <a:t>AlexNet</a:t>
            </a:r>
            <a:r>
              <a:rPr lang="en-US" sz="2400" dirty="0"/>
              <a:t> first use of deep learning</a:t>
            </a:r>
          </a:p>
        </p:txBody>
      </p:sp>
      <p:sp>
        <p:nvSpPr>
          <p:cNvPr id="35" name="Shape 73"/>
          <p:cNvSpPr txBox="1"/>
          <p:nvPr/>
        </p:nvSpPr>
        <p:spPr>
          <a:xfrm>
            <a:off x="1514973" y="2191201"/>
            <a:ext cx="1043399" cy="513600"/>
          </a:xfrm>
          <a:prstGeom prst="rect">
            <a:avLst/>
          </a:prstGeom>
          <a:noFill/>
          <a:ln>
            <a:noFill/>
          </a:ln>
        </p:spPr>
        <p:txBody>
          <a:bodyPr lIns="91425" tIns="91425" rIns="91425" bIns="91425" anchor="t" anchorCtr="0">
            <a:noAutofit/>
          </a:bodyPr>
          <a:lstStyle/>
          <a:p>
            <a:r>
              <a:rPr lang="en" sz="2000" b="1" dirty="0">
                <a:solidFill>
                  <a:srgbClr val="0000FF"/>
                </a:solidFill>
              </a:rPr>
              <a:t>% Error</a:t>
            </a:r>
          </a:p>
        </p:txBody>
      </p:sp>
      <p:sp>
        <p:nvSpPr>
          <p:cNvPr id="36" name="Shape 74"/>
          <p:cNvSpPr txBox="1"/>
          <p:nvPr/>
        </p:nvSpPr>
        <p:spPr>
          <a:xfrm>
            <a:off x="7386041" y="2540925"/>
            <a:ext cx="1757959" cy="513600"/>
          </a:xfrm>
          <a:prstGeom prst="rect">
            <a:avLst/>
          </a:prstGeom>
          <a:noFill/>
          <a:ln>
            <a:noFill/>
          </a:ln>
        </p:spPr>
        <p:txBody>
          <a:bodyPr lIns="91425" tIns="91425" rIns="91425" bIns="91425" anchor="t" anchorCtr="0">
            <a:noAutofit/>
          </a:bodyPr>
          <a:lstStyle/>
          <a:p>
            <a:r>
              <a:rPr lang="en" sz="2000" b="1" dirty="0">
                <a:solidFill>
                  <a:srgbClr val="00FF00"/>
                </a:solidFill>
              </a:rPr>
              <a:t>% Teams using GPUs</a:t>
            </a:r>
          </a:p>
        </p:txBody>
      </p:sp>
      <p:sp>
        <p:nvSpPr>
          <p:cNvPr id="37" name="Shape 53"/>
          <p:cNvSpPr txBox="1"/>
          <p:nvPr/>
        </p:nvSpPr>
        <p:spPr>
          <a:xfrm>
            <a:off x="6803544" y="2602411"/>
            <a:ext cx="768900" cy="349799"/>
          </a:xfrm>
          <a:prstGeom prst="rect">
            <a:avLst/>
          </a:prstGeom>
          <a:noFill/>
          <a:ln>
            <a:noFill/>
          </a:ln>
        </p:spPr>
        <p:txBody>
          <a:bodyPr lIns="91425" tIns="91425" rIns="91425" bIns="91425" anchor="t" anchorCtr="0">
            <a:noAutofit/>
          </a:bodyPr>
          <a:lstStyle/>
          <a:p>
            <a:r>
              <a:rPr lang="en" dirty="0"/>
              <a:t>100%</a:t>
            </a:r>
          </a:p>
        </p:txBody>
      </p:sp>
      <p:sp>
        <p:nvSpPr>
          <p:cNvPr id="38" name="Shape 54"/>
          <p:cNvSpPr txBox="1"/>
          <p:nvPr/>
        </p:nvSpPr>
        <p:spPr>
          <a:xfrm>
            <a:off x="6869906" y="3221727"/>
            <a:ext cx="619499" cy="349799"/>
          </a:xfrm>
          <a:prstGeom prst="rect">
            <a:avLst/>
          </a:prstGeom>
          <a:noFill/>
          <a:ln>
            <a:noFill/>
          </a:ln>
        </p:spPr>
        <p:txBody>
          <a:bodyPr lIns="91425" tIns="91425" rIns="91425" bIns="91425" anchor="t" anchorCtr="0">
            <a:noAutofit/>
          </a:bodyPr>
          <a:lstStyle/>
          <a:p>
            <a:r>
              <a:rPr lang="en"/>
              <a:t>75%</a:t>
            </a:r>
          </a:p>
        </p:txBody>
      </p:sp>
      <p:sp>
        <p:nvSpPr>
          <p:cNvPr id="39" name="Shape 55"/>
          <p:cNvSpPr txBox="1"/>
          <p:nvPr/>
        </p:nvSpPr>
        <p:spPr>
          <a:xfrm>
            <a:off x="6869906" y="3958986"/>
            <a:ext cx="619499" cy="349799"/>
          </a:xfrm>
          <a:prstGeom prst="rect">
            <a:avLst/>
          </a:prstGeom>
          <a:noFill/>
          <a:ln>
            <a:noFill/>
          </a:ln>
        </p:spPr>
        <p:txBody>
          <a:bodyPr lIns="91425" tIns="91425" rIns="91425" bIns="91425" anchor="t" anchorCtr="0">
            <a:noAutofit/>
          </a:bodyPr>
          <a:lstStyle/>
          <a:p>
            <a:r>
              <a:rPr lang="en"/>
              <a:t>50%</a:t>
            </a:r>
          </a:p>
        </p:txBody>
      </p:sp>
      <p:sp>
        <p:nvSpPr>
          <p:cNvPr id="2" name="Date Placeholder 1"/>
          <p:cNvSpPr>
            <a:spLocks noGrp="1"/>
          </p:cNvSpPr>
          <p:nvPr>
            <p:ph type="dt" sz="half" idx="10"/>
          </p:nvPr>
        </p:nvSpPr>
        <p:spPr/>
        <p:txBody>
          <a:bodyPr/>
          <a:lstStyle/>
          <a:p>
            <a:fld id="{A957376E-F8FB-4E7C-B6CA-A5587E1FA7F4}" type="datetime1">
              <a:rPr lang="en-US" smtClean="0"/>
              <a:t>6/9/2015</a:t>
            </a:fld>
            <a:endParaRPr lang="en-US" dirty="0"/>
          </a:p>
        </p:txBody>
      </p:sp>
      <p:sp>
        <p:nvSpPr>
          <p:cNvPr id="5" name="Slide Number Placeholder 4"/>
          <p:cNvSpPr>
            <a:spLocks noGrp="1"/>
          </p:cNvSpPr>
          <p:nvPr>
            <p:ph type="sldNum" sz="quarter" idx="12"/>
          </p:nvPr>
        </p:nvSpPr>
        <p:spPr/>
        <p:txBody>
          <a:bodyPr/>
          <a:lstStyle/>
          <a:p>
            <a:fld id="{29CB78FB-1415-9B4D-996E-11F146E2B0ED}" type="slidenum">
              <a:rPr lang="en-US" smtClean="0"/>
              <a:t>9</a:t>
            </a:fld>
            <a:endParaRPr lang="en-US"/>
          </a:p>
        </p:txBody>
      </p:sp>
    </p:spTree>
    <p:extLst>
      <p:ext uri="{BB962C8B-B14F-4D97-AF65-F5344CB8AC3E}">
        <p14:creationId xmlns:p14="http://schemas.microsoft.com/office/powerpoint/2010/main" val="1487067694"/>
      </p:ext>
    </p:extLst>
  </p:cSld>
  <p:clrMapOvr>
    <a:masterClrMapping/>
  </p:clrMapOvr>
  <p:transition spd="slow">
    <p:cu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54283&quot;&gt;&lt;property id=&quot;20148&quot; value=&quot;5&quot;/&gt;&lt;property id=&quot;20300&quot; value=&quot;Slide 14 - &amp;quot;   RaPyDLI Front end&amp;quot;&quot;/&gt;&lt;property id=&quot;20307&quot; value=&quot;298&quot;/&gt;&lt;/object&gt;&lt;object type=&quot;3&quot; unique_id=&quot;489746&quot;&gt;&lt;property id=&quot;20148&quot; value=&quot;5&quot;/&gt;&lt;property id=&quot;20300&quot; value=&quot;Slide 1 - &amp;quot;RaPyDLI: Rapid Prototyping HPC Environment for Deep Learning  NSF 1439007 &amp;quot;&quot;/&gt;&lt;property id=&quot;20307&quot; value=&quot;629&quot;/&gt;&lt;/object&gt;&lt;object type=&quot;3&quot; unique_id=&quot;508687&quot;&gt;&lt;property id=&quot;20148&quot; value=&quot;5&quot;/&gt;&lt;property id=&quot;20300&quot; value=&quot;Slide 6 - &amp;quot;State of the Art&amp;quot;&quot;/&gt;&lt;property id=&quot;20307&quot; value=&quot;728&quot;/&gt;&lt;/object&gt;&lt;object type=&quot;3&quot; unique_id=&quot;529258&quot;&gt;&lt;property id=&quot;20148&quot; value=&quot;5&quot;/&gt;&lt;property id=&quot;20300&quot; value=&quot;Slide 8 - &amp;quot;Deep learning improves with scale&amp;quot;&quot;/&gt;&lt;property id=&quot;20307&quot; value=&quot;782&quot;/&gt;&lt;/object&gt;&lt;object type=&quot;3&quot; unique_id=&quot;529259&quot;&gt;&lt;property id=&quot;20148&quot; value=&quot;5&quot;/&gt;&lt;property id=&quot;20300&quot; value=&quot;Slide 9 - &amp;quot;ILSVRC Imagenet Large Scale Visual Recognition Challenge Winning Results&amp;quot;&quot;/&gt;&lt;property id=&quot;20307&quot; value=&quot;783&quot;/&gt;&lt;/object&gt;&lt;object type=&quot;3&quot; unique_id=&quot;529260&quot;&gt;&lt;property id=&quot;20148&quot; value=&quot;5&quot;/&gt;&lt;property id=&quot;20300&quot; value=&quot;Slide 10 - &amp;quot;“Baidu Minwa supercomputer AI trumps Google, Microsoft and humans at image recognition”&amp;quot;&quot;/&gt;&lt;property id=&quot;20307&quot; value=&quot;784&quot;/&gt;&lt;/object&gt;&lt;object type=&quot;3&quot; unique_id=&quot;547227&quot;&gt;&lt;property id=&quot;20148&quot; value=&quot;5&quot;/&gt;&lt;property id=&quot;20300&quot; value=&quot;Slide 2 - &amp;quot;   Introduction&amp;quot;&quot;/&gt;&lt;property id=&quot;20307&quot; value=&quot;785&quot;/&gt;&lt;/object&gt;&lt;object type=&quot;3&quot; unique_id=&quot;547228&quot;&gt;&lt;property id=&quot;20148&quot; value=&quot;5&quot;/&gt;&lt;property id=&quot;20300&quot; value=&quot;Slide 20 - &amp;quot;Interoperability/ portability with very good performancE&amp;quot;&quot;/&gt;&lt;property id=&quot;20307&quot; value=&quot;786&quot;/&gt;&lt;/object&gt;&lt;object type=&quot;3&quot; unique_id=&quot;547444&quot;&gt;&lt;property id=&quot;20148&quot; value=&quot;5&quot;/&gt;&lt;property id=&quot;20300&quot; value=&quot;Slide 3 - &amp;quot;Deep Learning&amp;quot;&quot;/&gt;&lt;property id=&quot;20307&quot; value=&quot;798&quot;/&gt;&lt;/object&gt;&lt;object type=&quot;3&quot; unique_id=&quot;547445&quot;&gt;&lt;property id=&quot;20148&quot; value=&quot;5&quot;/&gt;&lt;property id=&quot;20300&quot; value=&quot;Slide 4 - &amp;quot;Deep Learning Network&amp;quot;&quot;/&gt;&lt;property id=&quot;20307&quot; value=&quot;800&quot;/&gt;&lt;/object&gt;&lt;object type=&quot;3&quot; unique_id=&quot;547446&quot;&gt;&lt;property id=&quot;20148&quot; value=&quot;5&quot;/&gt;&lt;property id=&quot;20300&quot; value=&quot;Slide 7 - &amp;quot;Rapidly CHANGING State of The art&amp;quot;&quot;/&gt;&lt;property id=&quot;20307&quot; value=&quot;799&quot;/&gt;&lt;/object&gt;&lt;object type=&quot;3&quot; unique_id=&quot;547447&quot;&gt;&lt;property id=&quot;20148&quot; value=&quot;5&quot;/&gt;&lt;property id=&quot;20300&quot; value=&quot;Slide 17 - &amp;quot;Rapid Prototyping&amp;quot;&quot;/&gt;&lt;property id=&quot;20307&quot; value=&quot;796&quot;/&gt;&lt;/object&gt;&lt;object type=&quot;3&quot; unique_id=&quot;547448&quot;&gt;&lt;property id=&quot;20148&quot; value=&quot;5&quot;/&gt;&lt;property id=&quot;20300&quot; value=&quot;Slide 18 - &amp;quot;Python Frontend&amp;quot;&quot;/&gt;&lt;property id=&quot;20307&quot; value=&quot;797&quot;/&gt;&lt;/object&gt;&lt;object type=&quot;3&quot; unique_id=&quot;547450&quot;&gt;&lt;property id=&quot;20148&quot; value=&quot;5&quot;/&gt;&lt;property id=&quot;20300&quot; value=&quot;Slide 19 - &amp;quot;Tuning and Optimization Convolutional Deep Neural Networks&amp;quot;&quot;/&gt;&lt;property id=&quot;20307&quot; value=&quot;787&quot;/&gt;&lt;/object&gt;&lt;object type=&quot;3&quot; unique_id=&quot;547451&quot;&gt;&lt;property id=&quot;20148&quot; value=&quot;5&quot;/&gt;&lt;property id=&quot;20300&quot; value=&quot;Slide 24 - &amp;quot;Deep Neural Networks (DNN) Implementation Landscape&amp;quot;&quot;/&gt;&lt;property id=&quot;20307&quot; value=&quot;788&quot;/&gt;&lt;/object&gt;&lt;object type=&quot;3&quot; unique_id=&quot;547452&quot;&gt;&lt;property id=&quot;20148&quot; value=&quot;5&quot;/&gt;&lt;property id=&quot;20300&quot; value=&quot;Slide 25 - &amp;quot;Performance in DNN&amp;quot;&quot;/&gt;&lt;property id=&quot;20307&quot; value=&quot;789&quot;/&gt;&lt;/object&gt;&lt;object type=&quot;3&quot; unique_id=&quot;547453&quot;&gt;&lt;property id=&quot;20148&quot; value=&quot;5&quot;/&gt;&lt;property id=&quot;20300&quot; value=&quot;Slide 26 - &amp;quot;Other DNN Libraries&amp;quot;&quot;/&gt;&lt;property id=&quot;20307&quot; value=&quot;790&quot;/&gt;&lt;/object&gt;&lt;object type=&quot;3&quot; unique_id=&quot;547454&quot;&gt;&lt;property id=&quot;20148&quot; value=&quot;5&quot;/&gt;&lt;property id=&quot;20300&quot; value=&quot;Slide 28 - &amp;quot;Preliminary Results on Maxwell&amp;quot;&quot;/&gt;&lt;property id=&quot;20307&quot; value=&quot;791&quot;/&gt;&lt;/object&gt;&lt;object type=&quot;3&quot; unique_id=&quot;547455&quot;&gt;&lt;property id=&quot;20148&quot; value=&quot;5&quot;/&gt;&lt;property id=&quot;20300&quot; value=&quot;Slide 27 - &amp;quot;Preliminary Results on Kepler&amp;quot;&quot;/&gt;&lt;property id=&quot;20307&quot; value=&quot;792&quot;/&gt;&lt;/object&gt;&lt;object type=&quot;3&quot; unique_id=&quot;547456&quot;&gt;&lt;property id=&quot;20148&quot; value=&quot;5&quot;/&gt;&lt;property id=&quot;20300&quot; value=&quot;Slide 29 - &amp;quot; Going Beyond NVIDIA Hardware&amp;quot;&quot;/&gt;&lt;property id=&quot;20307&quot; value=&quot;793&quot;/&gt;&lt;/object&gt;&lt;object type=&quot;3&quot; unique_id=&quot;547457&quot;&gt;&lt;property id=&quot;20148&quot; value=&quot;5&quot;/&gt;&lt;property id=&quot;20300&quot; value=&quot;Slide 30 - &amp;quot;BEAST: Benchtuning Environment for Automated Software Tuning&amp;quot;&quot;/&gt;&lt;property id=&quot;20307&quot; value=&quot;794&quot;/&gt;&lt;/object&gt;&lt;object type=&quot;3&quot; unique_id=&quot;547458&quot;&gt;&lt;property id=&quot;20148&quot; value=&quot;5&quot;/&gt;&lt;property id=&quot;20300&quot; value=&quot;Slide 31&quot;/&gt;&lt;property id=&quot;20307&quot; value=&quot;795&quot;/&gt;&lt;/object&gt;&lt;object type=&quot;3&quot; unique_id=&quot;547559&quot;&gt;&lt;property id=&quot;20148&quot; value=&quot;5&quot;/&gt;&lt;property id=&quot;20300&quot; value=&quot;Slide 5 - &amp;quot;RaPyDLI Components&amp;quot;&quot;/&gt;&lt;property id=&quot;20307&quot; value=&quot;802&quot;/&gt;&lt;/object&gt;&lt;object type=&quot;3&quot; unique_id=&quot;547814&quot;&gt;&lt;property id=&quot;20148&quot; value=&quot;5&quot;/&gt;&lt;property id=&quot;20300&quot; value=&quot;Slide 32 - &amp;quot;DATA Management&amp;quot;&quot;/&gt;&lt;property id=&quot;20307&quot; value=&quot;807&quot;/&gt;&lt;/object&gt;&lt;object type=&quot;3&quot; unique_id=&quot;547815&quot;&gt;&lt;property id=&quot;20148&quot; value=&quot;5&quot;/&gt;&lt;property id=&quot;20300&quot; value=&quot;Slide 33 - &amp;quot;Data Management&amp;quot;&quot;/&gt;&lt;property id=&quot;20307&quot; value=&quot;803&quot;/&gt;&lt;/object&gt;&lt;object type=&quot;3&quot; unique_id=&quot;547816&quot;&gt;&lt;property id=&quot;20148&quot; value=&quot;5&quot;/&gt;&lt;property id=&quot;20300&quot; value=&quot;Slide 34 - &amp;quot;I/O Interfaces&amp;quot;&quot;/&gt;&lt;property id=&quot;20307&quot; value=&quot;804&quot;/&gt;&lt;/object&gt;&lt;object type=&quot;3&quot; unique_id=&quot;547817&quot;&gt;&lt;property id=&quot;20148&quot; value=&quot;5&quot;/&gt;&lt;property id=&quot;20300&quot; value=&quot;Slide 35 - &amp;quot;HBase&amp;quot;&quot;/&gt;&lt;property id=&quot;20307&quot; value=&quot;805&quot;/&gt;&lt;/object&gt;&lt;object type=&quot;3&quot; unique_id=&quot;547818&quot;&gt;&lt;property id=&quot;20148&quot; value=&quot;5&quot;/&gt;&lt;property id=&quot;20300&quot; value=&quot;Slide 36 - &amp;quot;Comparison of Data Loading&amp;quot;&quot;/&gt;&lt;property id=&quot;20307&quot; value=&quot;806&quot;/&gt;&lt;/object&gt;&lt;object type=&quot;3&quot; unique_id=&quot;548036&quot;&gt;&lt;property id=&quot;20148&quot; value=&quot;5&quot;/&gt;&lt;property id=&quot;20300&quot; value=&quot;Slide 15 - &amp;quot;Rapid Prototyping&amp;quot;&quot;/&gt;&lt;property id=&quot;20307&quot; value=&quot;809&quot;/&gt;&lt;/object&gt;&lt;object type=&quot;3&quot; unique_id=&quot;548037&quot;&gt;&lt;property id=&quot;20148&quot; value=&quot;5&quot;/&gt;&lt;property id=&quot;20300&quot; value=&quot;Slide 16 - &amp;quot;RaPyDLI FrontEnd&amp;quot;&quot;/&gt;&lt;property id=&quot;20307&quot; value=&quot;808&quot;/&gt;&lt;/object&gt;&lt;object type=&quot;3&quot; unique_id=&quot;548038&quot;&gt;&lt;property id=&quot;20148&quot; value=&quot;5&quot;/&gt;&lt;property id=&quot;20300&quot; value=&quot;Slide 22 - &amp;quot;Runtime&amp;quot;&quot;/&gt;&lt;property id=&quot;20307&quot; value=&quot;810&quot;/&gt;&lt;/object&gt;&lt;object type=&quot;3&quot; unique_id=&quot;548577&quot;&gt;&lt;property id=&quot;20148&quot; value=&quot;5&quot;/&gt;&lt;property id=&quot;20300&quot; value=&quot;Slide 21 - &amp;quot;Environment supporting broad base of deep learning&amp;quot;&quot;/&gt;&lt;property id=&quot;20307&quot; value=&quot;814&quot;/&gt;&lt;/object&gt;&lt;object type=&quot;3&quot; unique_id=&quot;548578&quot;&gt;&lt;property id=&quot;20148&quot; value=&quot;5&quot;/&gt;&lt;property id=&quot;20300&quot; value=&quot;Slide 23 - &amp;quot;Autotuning&amp;quot;&quot;/&gt;&lt;property id=&quot;20307&quot; value=&quot;813&quot;/&gt;&lt;/object&gt;&lt;object type=&quot;3&quot; unique_id=&quot;549334&quot;&gt;&lt;property id=&quot;20148&quot; value=&quot;5&quot;/&gt;&lt;property id=&quot;20300&quot; value=&quot;Slide 12 - &amp;quot;RaPyDLI CompuTational Model&amp;quot;&quot;/&gt;&lt;property id=&quot;20307&quot; value=&quot;815&quot;/&gt;&lt;/object&gt;&lt;object type=&quot;3&quot; unique_id=&quot;549335&quot;&gt;&lt;property id=&quot;20148&quot; value=&quot;5&quot;/&gt;&lt;property id=&quot;20300&quot; value=&quot;Slide 13 - &amp;quot;The RaPyDLI Computational Model&amp;quot;&quot;/&gt;&lt;property id=&quot;20307&quot; value=&quot;816&quot;/&gt;&lt;/object&gt;&lt;object type=&quot;3&quot; unique_id=&quot;549988&quot;&gt;&lt;property id=&quot;20148&quot; value=&quot;5&quot;/&gt;&lt;property id=&quot;20300&quot; value=&quot;Slide 11 - &amp;quot;Caveat From Baidu&amp;quot;&quot;/&gt;&lt;property id=&quot;20307&quot; value=&quot;817&quot;/&gt;&lt;/object&gt;&lt;/object&gt;&lt;object type=&quot;8&quot; unique_id=&quot;10016&quot;&gt;&lt;/object&gt;&lt;/object&gt;&lt;/database&gt;"/>
  <p:tag name="SECTOMILLISECCONVERTED" val="1"/>
</p:tagLst>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athena xmlns="http://schemas.microsoft.com/edu/athena" version="0.1.1819.0"/>
</file>

<file path=customXml/item2.xml><?xml version="1.0" encoding="utf-8"?>
<athena xmlns="http://schemas.microsoft.com/edu/athena" version="0.1.1819.0"/>
</file>

<file path=customXml/item3.xml><?xml version="1.0" encoding="utf-8"?>
<athena xmlns="http://schemas.microsoft.com/edu/athena" version="0.1.1819.0"/>
</file>

<file path=customXml/item4.xml><?xml version="1.0" encoding="utf-8"?>
<athena xmlns="http://schemas.microsoft.com/edu/athena" version="0.1.1819.0"/>
</file>

<file path=customXml/itemProps1.xml><?xml version="1.0" encoding="utf-8"?>
<ds:datastoreItem xmlns:ds="http://schemas.openxmlformats.org/officeDocument/2006/customXml" ds:itemID="{6ED799BC-8176-4448-B4C2-B6D8D2FD89CB}">
  <ds:schemaRefs>
    <ds:schemaRef ds:uri="http://schemas.microsoft.com/edu/athena"/>
  </ds:schemaRefs>
</ds:datastoreItem>
</file>

<file path=customXml/itemProps2.xml><?xml version="1.0" encoding="utf-8"?>
<ds:datastoreItem xmlns:ds="http://schemas.openxmlformats.org/officeDocument/2006/customXml" ds:itemID="{C85416F4-52BF-4112-B3A5-F0ED97AD92EE}">
  <ds:schemaRefs>
    <ds:schemaRef ds:uri="http://schemas.microsoft.com/edu/athena"/>
  </ds:schemaRefs>
</ds:datastoreItem>
</file>

<file path=customXml/itemProps3.xml><?xml version="1.0" encoding="utf-8"?>
<ds:datastoreItem xmlns:ds="http://schemas.openxmlformats.org/officeDocument/2006/customXml" ds:itemID="{83489A5D-7D4F-45E9-B9CE-A5881C1ADCA1}">
  <ds:schemaRefs>
    <ds:schemaRef ds:uri="http://schemas.microsoft.com/edu/athena"/>
  </ds:schemaRefs>
</ds:datastoreItem>
</file>

<file path=customXml/itemProps4.xml><?xml version="1.0" encoding="utf-8"?>
<ds:datastoreItem xmlns:ds="http://schemas.openxmlformats.org/officeDocument/2006/customXml" ds:itemID="{8EB78B8A-8892-4EDF-8FBF-57B4F544245A}">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emplate>TM04033925[[fn=Droplet]]</Template>
  <TotalTime>30385</TotalTime>
  <Words>2717</Words>
  <Application>Microsoft Office PowerPoint</Application>
  <PresentationFormat>On-screen Show (4:3)</PresentationFormat>
  <Paragraphs>471</Paragraphs>
  <Slides>36</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宋体</vt:lpstr>
      <vt:lpstr>宋体</vt:lpstr>
      <vt:lpstr>Arial</vt:lpstr>
      <vt:lpstr>Calibri</vt:lpstr>
      <vt:lpstr>Cambria</vt:lpstr>
      <vt:lpstr>Teen</vt:lpstr>
      <vt:lpstr>Times New Roman</vt:lpstr>
      <vt:lpstr>Tw Cen MT</vt:lpstr>
      <vt:lpstr>Droplet</vt:lpstr>
      <vt:lpstr>RaPyDLI: Rapid Prototyping HPC Environment for Deep Learning  NSF 1439007 </vt:lpstr>
      <vt:lpstr>   Introduction</vt:lpstr>
      <vt:lpstr>Deep Learning</vt:lpstr>
      <vt:lpstr>Deep Learning Network</vt:lpstr>
      <vt:lpstr>RaPyDLI Components</vt:lpstr>
      <vt:lpstr>State of the Art</vt:lpstr>
      <vt:lpstr>Rapidly CHANGING State of The art</vt:lpstr>
      <vt:lpstr>Deep learning improves with scale</vt:lpstr>
      <vt:lpstr>ILSVRC Imagenet Large Scale Visual Recognition Challenge Winning Results</vt:lpstr>
      <vt:lpstr>“Baidu Minwa supercomputer AI trumps Google, Microsoft and humans at image recognition”</vt:lpstr>
      <vt:lpstr>Caveat From Baidu</vt:lpstr>
      <vt:lpstr>RaPyDLI CompuTational Model</vt:lpstr>
      <vt:lpstr>The RaPyDLI Computational Model</vt:lpstr>
      <vt:lpstr>   RaPyDLI Front end</vt:lpstr>
      <vt:lpstr>Rapid Prototyping</vt:lpstr>
      <vt:lpstr>RaPyDLI FrontEnd</vt:lpstr>
      <vt:lpstr>Rapid Prototyping</vt:lpstr>
      <vt:lpstr>Python Frontend</vt:lpstr>
      <vt:lpstr>Tuning and Optimization Convolutional Deep Neural Networks</vt:lpstr>
      <vt:lpstr>Interoperability/ portability with very good performancE</vt:lpstr>
      <vt:lpstr>Environment supporting broad base of deep learning</vt:lpstr>
      <vt:lpstr>Runtime</vt:lpstr>
      <vt:lpstr>Autotuning</vt:lpstr>
      <vt:lpstr>Deep Neural Networks (DNN) Implementation Landscape</vt:lpstr>
      <vt:lpstr>Performance in DNN</vt:lpstr>
      <vt:lpstr>Other DNN Libraries</vt:lpstr>
      <vt:lpstr>Preliminary Results on Kepler</vt:lpstr>
      <vt:lpstr>Preliminary Results on Maxwell</vt:lpstr>
      <vt:lpstr> Going Beyond NVIDIA Hardware</vt:lpstr>
      <vt:lpstr>BEAST: Benchtuning Environment for Automated Software Tuning</vt:lpstr>
      <vt:lpstr>PowerPoint Presentation</vt:lpstr>
      <vt:lpstr>DATA Management</vt:lpstr>
      <vt:lpstr>Data Management</vt:lpstr>
      <vt:lpstr>I/O Interfaces</vt:lpstr>
      <vt:lpstr>HBase</vt:lpstr>
      <vt:lpstr>Comparison of Data Loading</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658</cp:revision>
  <dcterms:created xsi:type="dcterms:W3CDTF">2014-02-25T01:32:12Z</dcterms:created>
  <dcterms:modified xsi:type="dcterms:W3CDTF">2015-06-09T21:00:59Z</dcterms:modified>
</cp:coreProperties>
</file>