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384" r:id="rId2"/>
    <p:sldId id="486" r:id="rId3"/>
    <p:sldId id="487" r:id="rId4"/>
    <p:sldId id="488" r:id="rId5"/>
    <p:sldId id="391" r:id="rId6"/>
    <p:sldId id="528" r:id="rId7"/>
    <p:sldId id="529" r:id="rId8"/>
    <p:sldId id="530" r:id="rId9"/>
    <p:sldId id="531" r:id="rId10"/>
    <p:sldId id="532" r:id="rId11"/>
    <p:sldId id="596" r:id="rId12"/>
    <p:sldId id="533" r:id="rId13"/>
    <p:sldId id="546" r:id="rId14"/>
    <p:sldId id="547" r:id="rId15"/>
    <p:sldId id="549" r:id="rId16"/>
    <p:sldId id="550" r:id="rId17"/>
    <p:sldId id="551" r:id="rId18"/>
    <p:sldId id="591" r:id="rId19"/>
    <p:sldId id="576" r:id="rId20"/>
    <p:sldId id="577" r:id="rId21"/>
    <p:sldId id="578" r:id="rId22"/>
    <p:sldId id="579" r:id="rId23"/>
    <p:sldId id="580" r:id="rId24"/>
    <p:sldId id="561" r:id="rId25"/>
    <p:sldId id="592" r:id="rId26"/>
    <p:sldId id="593" r:id="rId27"/>
    <p:sldId id="594" r:id="rId28"/>
    <p:sldId id="595" r:id="rId29"/>
    <p:sldId id="586" r:id="rId30"/>
    <p:sldId id="562" r:id="rId31"/>
    <p:sldId id="563" r:id="rId32"/>
    <p:sldId id="564" r:id="rId33"/>
    <p:sldId id="565" r:id="rId34"/>
    <p:sldId id="566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D6A300"/>
    <a:srgbClr val="B30838"/>
    <a:srgbClr val="0083E6"/>
    <a:srgbClr val="0033CC"/>
    <a:srgbClr val="F8F3D2"/>
    <a:srgbClr val="6D6E70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>
      <p:cViewPr varScale="1">
        <p:scale>
          <a:sx n="113" d="100"/>
          <a:sy n="113" d="100"/>
        </p:scale>
        <p:origin x="605" y="96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0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2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2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E1AB-7B31-4D7D-91DA-40F1E3DDE310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0791-6F8F-453A-AD1B-D7ED0DF13984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4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F38E-A427-4A90-A71B-C768BC41656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52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89033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487A-885F-43F5-AAE4-24B1BE2F9395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B709-D39F-4184-A1CC-EA2C210CA1CB}" type="datetime1">
              <a:rPr lang="en-US" smtClean="0"/>
              <a:t>7/5/2018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16" r:id="rId3"/>
    <p:sldLayoutId id="2147484217" r:id="rId4"/>
    <p:sldLayoutId id="2147484218" r:id="rId5"/>
    <p:sldLayoutId id="2147484220" r:id="rId6"/>
    <p:sldLayoutId id="2147484221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tbook.com/book/esaliya/global-machine-learning-with-dsc-spidal/detail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37739"/>
            <a:ext cx="914400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dirty="0"/>
              <a:t>COMPUTER SCIENCE MEETS ENVIRONMENTAL SCIENCE </a:t>
            </a:r>
            <a:endParaRPr lang="en-US" b="1" i="0" dirty="0">
              <a:solidFill>
                <a:prstClr val="black"/>
              </a:solidFill>
              <a:latin typeface="Arial"/>
              <a:cs typeface="Times New Roman" pitchFamily="18" charset="0"/>
            </a:endParaRP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Reading UK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Geoffrey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Fox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September 15, 2016</a:t>
            </a:r>
            <a:endParaRPr lang="en-US" i="0" dirty="0">
              <a:solidFill>
                <a:prstClr val="black"/>
              </a:solidFill>
              <a:latin typeface="Arial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98" y="609601"/>
            <a:ext cx="9144000" cy="1400508"/>
          </a:xfrm>
        </p:spPr>
        <p:txBody>
          <a:bodyPr/>
          <a:lstStyle/>
          <a:p>
            <a:pPr algn="ctr"/>
            <a:r>
              <a:rPr lang="en-US" dirty="0"/>
              <a:t>Big Data and Simulations: </a:t>
            </a:r>
            <a:br>
              <a:rPr lang="en-US" dirty="0"/>
            </a:br>
            <a:r>
              <a:rPr lang="en-US" dirty="0"/>
              <a:t>HPC and Clouds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1336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765849"/>
            <a:ext cx="8910410" cy="1470025"/>
          </a:xfrm>
        </p:spPr>
        <p:txBody>
          <a:bodyPr/>
          <a:lstStyle/>
          <a:p>
            <a:pPr algn="ctr"/>
            <a:r>
              <a:rPr lang="en-US" sz="3600" b="1" dirty="0"/>
              <a:t>Java Grande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dirty="0"/>
              <a:t>Revisited on 3 data analytics codes</a:t>
            </a:r>
            <a:br>
              <a:rPr lang="en-US" sz="3600" dirty="0"/>
            </a:br>
            <a:r>
              <a:rPr lang="en-US" sz="3600" dirty="0"/>
              <a:t>Clustering</a:t>
            </a:r>
            <a:br>
              <a:rPr lang="en-US" sz="3600" dirty="0"/>
            </a:br>
            <a:r>
              <a:rPr lang="en-US" sz="3600" dirty="0"/>
              <a:t>Multidimensional Scaling</a:t>
            </a:r>
            <a:br>
              <a:rPr lang="en-US" sz="3600" dirty="0"/>
            </a:br>
            <a:r>
              <a:rPr lang="en-US" sz="3600" dirty="0"/>
              <a:t>Latent Dirichlet Allocation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all sophisticated algorithms</a:t>
            </a:r>
            <a:br>
              <a:rPr lang="en-US" sz="3600" dirty="0"/>
            </a:b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7379-0627-4C15-9947-B16BCB9DDB1C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929"/>
            <a:ext cx="8382000" cy="8964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83E6"/>
                </a:solidFill>
              </a:rPr>
              <a:t>Java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versus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15" y="708224"/>
            <a:ext cx="8380412" cy="1195144"/>
          </a:xfrm>
        </p:spPr>
        <p:txBody>
          <a:bodyPr/>
          <a:lstStyle/>
          <a:p>
            <a:r>
              <a:rPr lang="en-US" dirty="0"/>
              <a:t>C and Java Comparable with Java doing better on larger problem sizes</a:t>
            </a:r>
          </a:p>
          <a:p>
            <a:r>
              <a:rPr lang="en-US" dirty="0"/>
              <a:t>All data from one million point dataset with varying number of centers on 16 nodes 24 core Haswell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994C15-2957-416D-9002-8AC24B40EA8D}" type="datetime1">
              <a:rPr lang="en-US" smtClean="0"/>
              <a:t>7/5/2018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042"/>
            <a:ext cx="9144000" cy="47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232"/>
            <a:ext cx="9143999" cy="724889"/>
          </a:xfrm>
        </p:spPr>
        <p:txBody>
          <a:bodyPr/>
          <a:lstStyle/>
          <a:p>
            <a:pPr algn="ctr"/>
            <a:r>
              <a:rPr lang="en-US" sz="3300" dirty="0"/>
              <a:t>Java Parallel Performance</a:t>
            </a:r>
            <a:br>
              <a:rPr lang="en-US" dirty="0"/>
            </a:br>
            <a:r>
              <a:rPr lang="en-US" sz="2400" b="0" dirty="0"/>
              <a:t>128 24 core Haswell nodes on SPIDAL 200K DA-MDS Code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4876-DDAD-4C19-966D-C725C3174EA4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7/5/2018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0675" y="907527"/>
            <a:ext cx="8850962" cy="5415146"/>
            <a:chOff x="-2181254" y="2434253"/>
            <a:chExt cx="8850962" cy="5415146"/>
          </a:xfrm>
        </p:grpSpPr>
        <p:grpSp>
          <p:nvGrpSpPr>
            <p:cNvPr id="7" name="Group 6"/>
            <p:cNvGrpSpPr/>
            <p:nvPr/>
          </p:nvGrpSpPr>
          <p:grpSpPr>
            <a:xfrm>
              <a:off x="-2181254" y="2434253"/>
              <a:ext cx="8850962" cy="5415146"/>
              <a:chOff x="83731" y="887578"/>
              <a:chExt cx="8850962" cy="5415146"/>
            </a:xfrm>
          </p:grpSpPr>
          <p:pic>
            <p:nvPicPr>
              <p:cNvPr id="12" name="Content Placeholder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731" y="887578"/>
                <a:ext cx="8850962" cy="5415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26180" y="4058227"/>
                <a:ext cx="2338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Best FJ Threads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intra node;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MPI inter node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24859" y="2100928"/>
                <a:ext cx="1847071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</a:rPr>
                  <a:t>Best MPI; inter and intra node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99459" y="3286051"/>
                <a:ext cx="156509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MPI; inter/intra node; Java not optimized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895374" y="2551100"/>
              <a:ext cx="33106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Speedup compared to 1 process per node on 48 nodes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63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80713" cy="914400"/>
          </a:xfrm>
        </p:spPr>
        <p:txBody>
          <a:bodyPr/>
          <a:lstStyle/>
          <a:p>
            <a:pPr algn="ctr"/>
            <a:r>
              <a:rPr lang="en-US" dirty="0"/>
              <a:t>Harp (Hadoop Plugin) brings HPC to ABDS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1" y="533400"/>
            <a:ext cx="9144000" cy="1905000"/>
          </a:xfrm>
        </p:spPr>
        <p:txBody>
          <a:bodyPr/>
          <a:lstStyle/>
          <a:p>
            <a:r>
              <a:rPr lang="en-US" b="1" dirty="0"/>
              <a:t>Basic Harp: Iterative HPC communication; scientific data abstractions</a:t>
            </a:r>
          </a:p>
          <a:p>
            <a:r>
              <a:rPr lang="en-US" dirty="0"/>
              <a:t>Careful support of distributed data AND distributed model</a:t>
            </a:r>
          </a:p>
          <a:p>
            <a:r>
              <a:rPr lang="en-US" dirty="0"/>
              <a:t>Avoids parameter server approach but distributes model over worker nodes and supports collective communication to bring global model to each node</a:t>
            </a:r>
          </a:p>
          <a:p>
            <a:r>
              <a:rPr lang="en-US" dirty="0"/>
              <a:t>Applied first to Latent Dirichlet Allocation LDA with large model and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057400" cy="365125"/>
          </a:xfrm>
        </p:spPr>
        <p:txBody>
          <a:bodyPr/>
          <a:lstStyle/>
          <a:p>
            <a:fld id="{F5547308-E976-4E56-9FCD-E170A1417B0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686313"/>
            <a:ext cx="8918770" cy="3031342"/>
            <a:chOff x="152400" y="2686313"/>
            <a:chExt cx="8918770" cy="3031342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" y="2686313"/>
              <a:ext cx="5464147" cy="3031342"/>
              <a:chOff x="619450" y="2618515"/>
              <a:chExt cx="5207216" cy="254839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19450" y="3878661"/>
                <a:ext cx="2296904" cy="482803"/>
              </a:xfrm>
              <a:prstGeom prst="roundRect">
                <a:avLst/>
              </a:prstGeom>
              <a:solidFill>
                <a:srgbClr val="A5A5A5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Shuffle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325523" y="3184456"/>
                <a:ext cx="2501143" cy="1558993"/>
                <a:chOff x="7121236" y="2211758"/>
                <a:chExt cx="4525819" cy="2166276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7214931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8224318" y="2211759"/>
                  <a:ext cx="493643" cy="2162314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9233706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11079339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992253" y="3313373"/>
                  <a:ext cx="918295" cy="0"/>
                </a:xfrm>
                <a:prstGeom prst="line">
                  <a:avLst/>
                </a:prstGeom>
                <a:noFill/>
                <a:ln w="50800" cap="rnd" cmpd="sng" algn="ctr">
                  <a:solidFill>
                    <a:srgbClr val="5B9BD5"/>
                  </a:solidFill>
                  <a:prstDash val="sysDot"/>
                  <a:round/>
                </a:ln>
                <a:effectLst/>
              </p:spPr>
            </p:cxnSp>
            <p:sp>
              <p:nvSpPr>
                <p:cNvPr id="34" name="Rounded Rectangle 33"/>
                <p:cNvSpPr/>
                <p:nvPr/>
              </p:nvSpPr>
              <p:spPr>
                <a:xfrm>
                  <a:off x="7121236" y="3477892"/>
                  <a:ext cx="4525819" cy="457578"/>
                </a:xfrm>
                <a:prstGeom prst="roundRect">
                  <a:avLst/>
                </a:prstGeom>
                <a:solidFill>
                  <a:srgbClr val="ED7D31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Collective Communication</a:t>
                  </a:r>
                </a:p>
              </p:txBody>
            </p:sp>
          </p:grpSp>
          <p:sp>
            <p:nvSpPr>
              <p:cNvPr id="19" name="Rounded Rectangle 18"/>
              <p:cNvSpPr/>
              <p:nvPr/>
            </p:nvSpPr>
            <p:spPr>
              <a:xfrm>
                <a:off x="845356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274123" y="3006000"/>
                <a:ext cx="209689" cy="94382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702889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486875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025104" y="3486841"/>
                <a:ext cx="390072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5B9BD5"/>
                </a:solidFill>
                <a:prstDash val="sysDot"/>
                <a:round/>
              </a:ln>
              <a:effectLst/>
            </p:spPr>
          </p:cxnSp>
          <p:sp>
            <p:nvSpPr>
              <p:cNvPr id="24" name="Rounded Rectangle 23"/>
              <p:cNvSpPr/>
              <p:nvPr/>
            </p:nvSpPr>
            <p:spPr>
              <a:xfrm>
                <a:off x="1361468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063514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26" name="Right Arrow 25"/>
              <p:cNvSpPr/>
              <p:nvPr/>
            </p:nvSpPr>
            <p:spPr>
              <a:xfrm>
                <a:off x="2947163" y="3953854"/>
                <a:ext cx="368801" cy="271536"/>
              </a:xfrm>
              <a:prstGeom prst="rightArrow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79801" y="2618515"/>
                <a:ext cx="2428589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2607" y="2621650"/>
                <a:ext cx="1970251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71714" y="2686313"/>
              <a:ext cx="3299456" cy="2800087"/>
              <a:chOff x="4311196" y="1747347"/>
              <a:chExt cx="6044188" cy="459212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11196" y="5178056"/>
                <a:ext cx="6044188" cy="1161413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YARN</a:t>
                </a:r>
              </a:p>
            </p:txBody>
          </p:sp>
          <p:sp>
            <p:nvSpPr>
              <p:cNvPr id="13" name="L-Shape 12"/>
              <p:cNvSpPr/>
              <p:nvPr/>
            </p:nvSpPr>
            <p:spPr>
              <a:xfrm>
                <a:off x="4311196" y="3454399"/>
                <a:ext cx="6044184" cy="1563233"/>
              </a:xfrm>
              <a:prstGeom prst="corner">
                <a:avLst>
                  <a:gd name="adj1" fmla="val 38508"/>
                  <a:gd name="adj2" fmla="val 175135"/>
                </a:avLst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V2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31345" y="3454399"/>
                <a:ext cx="3324039" cy="922218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Harp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11196" y="1747347"/>
                <a:ext cx="2607918" cy="170705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Applications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31344" y="1751863"/>
                <a:ext cx="3324039" cy="1611161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Applications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071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3904" y="99816"/>
            <a:ext cx="4526280" cy="3685001"/>
            <a:chOff x="-2062186" y="1069879"/>
            <a:chExt cx="4526280" cy="3685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3496" t="15143" r="6905" b="47187"/>
            <a:stretch/>
          </p:blipFill>
          <p:spPr>
            <a:xfrm>
              <a:off x="-2062186" y="1069879"/>
              <a:ext cx="4526280" cy="3685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566822" y="1374679"/>
              <a:ext cx="1133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Clueweb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5CDEA-6CE2-44FE-845C-DC75C72C7A15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7/5/2018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9364" y="3486807"/>
            <a:ext cx="4423955" cy="3422468"/>
            <a:chOff x="4032068" y="1733006"/>
            <a:chExt cx="4423955" cy="34224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3926" t="27816" r="6518" b="12446"/>
            <a:stretch/>
          </p:blipFill>
          <p:spPr>
            <a:xfrm>
              <a:off x="4032068" y="1733006"/>
              <a:ext cx="4423955" cy="34224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54058" y="1902059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enwiki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3904" y="3600017"/>
            <a:ext cx="4467497" cy="3309258"/>
            <a:chOff x="2050293" y="692330"/>
            <a:chExt cx="4467497" cy="33092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004" t="55585" r="8718" b="9178"/>
            <a:stretch/>
          </p:blipFill>
          <p:spPr>
            <a:xfrm>
              <a:off x="2050293" y="692330"/>
              <a:ext cx="4467497" cy="33092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95001" y="1825671"/>
              <a:ext cx="1056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Bi-gram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6379" y="173201"/>
            <a:ext cx="4417621" cy="3472995"/>
            <a:chOff x="-2886782" y="4270188"/>
            <a:chExt cx="4417621" cy="34729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6708" t="13686" r="8966" b="49335"/>
            <a:stretch/>
          </p:blipFill>
          <p:spPr>
            <a:xfrm>
              <a:off x="-2886782" y="4270188"/>
              <a:ext cx="4417621" cy="3472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465480" y="5118599"/>
              <a:ext cx="1133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Clueweb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3904" y="-15130"/>
            <a:ext cx="81099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Latent Dirichlet Allocation on 100 Haswell nodes: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red is Harp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lgs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and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rtt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89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dirty="0"/>
              <a:t>Streaming Applications and Technology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B78FB-1415-9B4D-996E-11F146E2B0E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64B2D-D9BE-449B-8EA2-29713E894A35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7/5/2018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019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574"/>
            <a:ext cx="9144000" cy="1143000"/>
          </a:xfrm>
        </p:spPr>
        <p:txBody>
          <a:bodyPr/>
          <a:lstStyle/>
          <a:p>
            <a:pPr algn="ctr"/>
            <a:r>
              <a:rPr lang="en-US" sz="3200" dirty="0"/>
              <a:t>Adding HPC to Storm &amp; Heron for Streaming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73" y="2362201"/>
            <a:ext cx="1419490" cy="1500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" y="2417127"/>
            <a:ext cx="2358526" cy="146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4864" y="3904958"/>
            <a:ext cx="175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Robot with a Laser Range Finder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0" y="4016058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Map Built from </a:t>
            </a:r>
            <a:br>
              <a:rPr lang="en-US" sz="1800" dirty="0"/>
            </a:br>
            <a:r>
              <a:rPr lang="en-US" sz="1800" dirty="0"/>
              <a:t>Robot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0474" y="1274127"/>
            <a:ext cx="311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Robotics Applications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8" y="2464793"/>
            <a:ext cx="2047363" cy="1365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7863" y="3904958"/>
            <a:ext cx="211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Robots need to avoid collisions when they move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3935" y="1809557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N-Body Collision</a:t>
            </a:r>
            <a:br>
              <a:rPr lang="en-US" sz="1800" dirty="0"/>
            </a:br>
            <a:r>
              <a:rPr lang="en-US" sz="1800" dirty="0"/>
              <a:t>Avoidance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104" y="1783632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Simultaneous Localization and Mapping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99" y="2438045"/>
            <a:ext cx="2484277" cy="131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7435" y="1420347"/>
            <a:ext cx="227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Time series data visualization in real 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9499" y="4016058"/>
            <a:ext cx="2446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Map High dimensional data to 3D visualizer</a:t>
            </a:r>
          </a:p>
          <a:p>
            <a:r>
              <a:rPr lang="en-US" sz="1800" dirty="0"/>
              <a:t>Apply to Stock market data tracking 6000 stocks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59FCFA-400A-47AC-AFEA-95D7C1614307}" type="datetime1">
              <a:rPr lang="en-US" smtClean="0"/>
              <a:t>7/5/2018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13588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Cloud Controlled Robotics</a:t>
            </a:r>
          </a:p>
          <a:p>
            <a:r>
              <a:rPr lang="en-US" dirty="0">
                <a:solidFill>
                  <a:srgbClr val="C00000"/>
                </a:solidFill>
              </a:rPr>
              <a:t>Streaming (stock market) data</a:t>
            </a:r>
          </a:p>
        </p:txBody>
      </p:sp>
    </p:spTree>
    <p:extLst>
      <p:ext uri="{BB962C8B-B14F-4D97-AF65-F5344CB8AC3E}">
        <p14:creationId xmlns:p14="http://schemas.microsoft.com/office/powerpoint/2010/main" val="183352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115" y="114426"/>
            <a:ext cx="8382000" cy="710259"/>
          </a:xfrm>
        </p:spPr>
        <p:txBody>
          <a:bodyPr/>
          <a:lstStyle/>
          <a:p>
            <a:r>
              <a:rPr lang="en-US" dirty="0"/>
              <a:t>Data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938" y="5258897"/>
            <a:ext cx="317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Hosted on HPC and OpenStack cloud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444" y="4123958"/>
            <a:ext cx="28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End to end delays without any processing is less than 10ms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26653" y="1529165"/>
            <a:ext cx="733245" cy="1151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896165" y="1389306"/>
            <a:ext cx="185469" cy="126808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irect Access Storage 67"/>
          <p:cNvSpPr/>
          <p:nvPr/>
        </p:nvSpPr>
        <p:spPr>
          <a:xfrm>
            <a:off x="3095663" y="1702728"/>
            <a:ext cx="595223" cy="301924"/>
          </a:xfrm>
          <a:prstGeom prst="flowChartMagneticDru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Direct Access Storage 68"/>
          <p:cNvSpPr/>
          <p:nvPr/>
        </p:nvSpPr>
        <p:spPr>
          <a:xfrm>
            <a:off x="3091349" y="2255941"/>
            <a:ext cx="595223" cy="301924"/>
          </a:xfrm>
          <a:prstGeom prst="flowChartMagneticDru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261649" y="2315281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955499" y="2371693"/>
            <a:ext cx="672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95551" y="3167217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Message Brokers</a:t>
            </a:r>
          </a:p>
          <a:p>
            <a:pPr algn="ctr"/>
            <a:r>
              <a:rPr lang="en-US" dirty="0" err="1"/>
              <a:t>RabbitMQ</a:t>
            </a:r>
            <a:r>
              <a:rPr lang="en-US" dirty="0"/>
              <a:t>, Kafka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342923" y="2315281"/>
            <a:ext cx="506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62777" y="2693590"/>
            <a:ext cx="10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" y="1623626"/>
            <a:ext cx="1325590" cy="994192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4959607" y="817571"/>
            <a:ext cx="4063438" cy="25604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5128994" y="886616"/>
            <a:ext cx="3599875" cy="2393232"/>
            <a:chOff x="99493" y="1349741"/>
            <a:chExt cx="3599875" cy="2393232"/>
          </a:xfrm>
        </p:grpSpPr>
        <p:sp>
          <p:nvSpPr>
            <p:cNvPr id="78" name="Rectangle 77"/>
            <p:cNvSpPr/>
            <p:nvPr/>
          </p:nvSpPr>
          <p:spPr>
            <a:xfrm>
              <a:off x="581176" y="17250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28776" y="15726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376" y="14202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9493" y="1349741"/>
              <a:ext cx="3219690" cy="1939719"/>
              <a:chOff x="4000067" y="2504164"/>
              <a:chExt cx="3219690" cy="193971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000067" y="2504164"/>
                <a:ext cx="3159731" cy="193971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523661" y="3578953"/>
                <a:ext cx="2161873" cy="30213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055385" y="3121308"/>
                <a:ext cx="194345" cy="19434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20460" y="3639179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80787" y="3639179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767151" y="3624356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205418" y="3645205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202455" y="414370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V="1">
                <a:off x="5579282" y="3875565"/>
                <a:ext cx="0" cy="199726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6051496" y="2595285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56442" y="414370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059426" y="313221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/>
              <p:cNvCxnSpPr>
                <a:stCxn id="102" idx="0"/>
                <a:endCxn id="104" idx="2"/>
              </p:cNvCxnSpPr>
              <p:nvPr/>
            </p:nvCxnSpPr>
            <p:spPr>
              <a:xfrm flipH="1" flipV="1">
                <a:off x="6124236" y="2850859"/>
                <a:ext cx="1664" cy="2250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5061801" y="2599373"/>
                <a:ext cx="194345" cy="19434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>
                <a:stCxn id="101" idx="0"/>
              </p:cNvCxnSpPr>
              <p:nvPr/>
            </p:nvCxnSpPr>
            <p:spPr>
              <a:xfrm flipH="1" flipV="1">
                <a:off x="5126576" y="2876391"/>
                <a:ext cx="4684" cy="1979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4032719" y="2549058"/>
                <a:ext cx="696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Sending to </a:t>
                </a:r>
              </a:p>
              <a:p>
                <a:r>
                  <a:rPr lang="en-US" sz="900" dirty="0"/>
                  <a:t>pub-sub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22895" y="2521858"/>
                <a:ext cx="6968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Sending to </a:t>
                </a:r>
              </a:p>
              <a:p>
                <a:r>
                  <a:rPr lang="en-US" sz="900" dirty="0"/>
                  <a:t>Persisting </a:t>
                </a:r>
              </a:p>
              <a:p>
                <a:r>
                  <a:rPr lang="en-US" sz="900" dirty="0"/>
                  <a:t>storage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870639" y="4083140"/>
                <a:ext cx="1508510" cy="306081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763196" y="3074358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757836" y="3075957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4750362" y="2562328"/>
                <a:ext cx="736127" cy="302135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5756172" y="2548724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Elbow Connector 104"/>
              <p:cNvCxnSpPr>
                <a:stCxn id="101" idx="1"/>
                <a:endCxn id="84" idx="1"/>
              </p:cNvCxnSpPr>
              <p:nvPr/>
            </p:nvCxnSpPr>
            <p:spPr>
              <a:xfrm rot="10800000" flipV="1">
                <a:off x="4523662" y="3225425"/>
                <a:ext cx="239535" cy="504595"/>
              </a:xfrm>
              <a:prstGeom prst="bentConnector3">
                <a:avLst>
                  <a:gd name="adj1" fmla="val 19543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5133859" y="3344848"/>
                <a:ext cx="1804" cy="228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2" idx="2"/>
              </p:cNvCxnSpPr>
              <p:nvPr/>
            </p:nvCxnSpPr>
            <p:spPr>
              <a:xfrm flipH="1" flipV="1">
                <a:off x="6125900" y="3378092"/>
                <a:ext cx="6172" cy="179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4039445" y="3992991"/>
                <a:ext cx="831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Streaming </a:t>
                </a:r>
              </a:p>
              <a:p>
                <a:r>
                  <a:rPr lang="en-US" sz="1000" dirty="0"/>
                  <a:t>workflow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435235" y="2701609"/>
              <a:ext cx="993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 stream application with some tasks running in parallel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8122026" y="1473203"/>
            <a:ext cx="736099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Multiple </a:t>
            </a:r>
          </a:p>
          <a:p>
            <a:r>
              <a:rPr lang="en-US" sz="1000" dirty="0"/>
              <a:t>streaming </a:t>
            </a:r>
          </a:p>
          <a:p>
            <a:r>
              <a:rPr lang="en-US" sz="1000" dirty="0"/>
              <a:t>workflows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565768" y="3436165"/>
            <a:ext cx="219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Workflows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339785" y="3898503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Apache Heron and Storm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1342923" y="1948240"/>
            <a:ext cx="444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2261649" y="1969410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3946621" y="2034567"/>
            <a:ext cx="672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284562" y="2315190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2284562" y="1969319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3969534" y="2034476"/>
            <a:ext cx="672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876800" y="4669470"/>
            <a:ext cx="369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Storm does not support “real parallel processing” within bolts – add optimized inter-bolt communication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D13A7E-AC00-4E7C-A57E-6D183457F2A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8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0BA6A2-805C-4B64-80B6-C5C7AAA2F60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0"/>
            <a:ext cx="9067799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Improvement of Storm (Heron) using HPC communication algorithms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712" y="1716545"/>
            <a:ext cx="8106230" cy="5141455"/>
            <a:chOff x="217712" y="1716545"/>
            <a:chExt cx="8106230" cy="51414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r="5832" b="5027"/>
            <a:stretch/>
          </p:blipFill>
          <p:spPr>
            <a:xfrm>
              <a:off x="217712" y="1716545"/>
              <a:ext cx="8106230" cy="51414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72533" y="2286563"/>
              <a:ext cx="2142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/>
                <a:t>Original Time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18231" y="2286564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/>
                <a:t>Speedup Ring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3458" y="6124191"/>
              <a:ext cx="220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/>
                <a:t>Speedup Tree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0347" y="6065018"/>
              <a:ext cx="2526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/>
                <a:t>Speedup Binary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" y="1146136"/>
            <a:ext cx="914399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Latency of binary tree, flat tree and bi-directional ring implementations compared to serial implementation. Different lines show varying # of parallel tasks with either TCP communications and shared memory communications(SHM).</a:t>
            </a:r>
          </a:p>
        </p:txBody>
      </p:sp>
    </p:spTree>
    <p:extLst>
      <p:ext uri="{BB962C8B-B14F-4D97-AF65-F5344CB8AC3E}">
        <p14:creationId xmlns:p14="http://schemas.microsoft.com/office/powerpoint/2010/main" val="23171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35" y="609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SPIDAL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10390"/>
            <a:ext cx="6934200" cy="338081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Network Science: graph algorithms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General Discussion of Images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Remote Sensing in Polar regions: image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Pathology: image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Spatial search and GIS for Public Health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Biomolecular simulations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" dirty="0">
                <a:solidFill>
                  <a:schemeClr val="tx1"/>
                </a:solidFill>
              </a:rPr>
              <a:t>Path Similarity Analysis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Detect continuous lipid membrane leaflets in a MD simulation</a:t>
            </a:r>
          </a:p>
          <a:p>
            <a:pPr marL="914400" lvl="1" indent="-457200" algn="l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0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5815" y="91332"/>
            <a:ext cx="7772400" cy="1752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SPIDAL Project</a:t>
            </a:r>
            <a:br>
              <a:rPr lang="en-US" sz="3200" dirty="0"/>
            </a:br>
            <a:r>
              <a:rPr lang="en-US" sz="3200" dirty="0" err="1"/>
              <a:t>Datanet</a:t>
            </a:r>
            <a:r>
              <a:rPr lang="en-US" sz="3200" dirty="0"/>
              <a:t>: CIF21 DIBBs: Middleware and High Performance Analytics Libraries for Scalable Data Science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25770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NSF14-43054 started October 1, 2014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Indiana University (Fox, </a:t>
            </a:r>
            <a:r>
              <a:rPr lang="en-US" sz="2400" dirty="0" err="1">
                <a:solidFill>
                  <a:schemeClr val="tx1"/>
                </a:solidFill>
              </a:rPr>
              <a:t>Qiu</a:t>
            </a:r>
            <a:r>
              <a:rPr lang="en-US" sz="2400" dirty="0">
                <a:solidFill>
                  <a:schemeClr val="tx1"/>
                </a:solidFill>
              </a:rPr>
              <a:t>, Crandall, von </a:t>
            </a:r>
            <a:r>
              <a:rPr lang="en-US" sz="2400" dirty="0" err="1">
                <a:solidFill>
                  <a:schemeClr val="tx1"/>
                </a:solidFill>
              </a:rPr>
              <a:t>Laszewski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Rutgers (</a:t>
            </a:r>
            <a:r>
              <a:rPr lang="en-US" sz="2400" dirty="0" err="1">
                <a:solidFill>
                  <a:schemeClr val="tx1"/>
                </a:solidFill>
              </a:rPr>
              <a:t>Jha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Virginia Tech (</a:t>
            </a:r>
            <a:r>
              <a:rPr lang="en-US" sz="2400" dirty="0" err="1">
                <a:solidFill>
                  <a:schemeClr val="tx1"/>
                </a:solidFill>
              </a:rPr>
              <a:t>Marathe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Kansas (Paden)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Stony Brook (Wang)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Arizona State (</a:t>
            </a:r>
            <a:r>
              <a:rPr lang="en-US" sz="2400" dirty="0" err="1">
                <a:solidFill>
                  <a:schemeClr val="tx1"/>
                </a:solidFill>
              </a:rPr>
              <a:t>Beckstein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Utah (Cheatham)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co-design </a:t>
            </a:r>
            <a:r>
              <a:rPr lang="en-US" sz="2400" dirty="0">
                <a:solidFill>
                  <a:schemeClr val="tx1"/>
                </a:solidFill>
              </a:rPr>
              <a:t>project: Software, algorithms, applications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F89B-FFCD-4BF0-A820-96CFC85F81BA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-76200"/>
            <a:ext cx="8382000" cy="1143000"/>
          </a:xfrm>
        </p:spPr>
        <p:txBody>
          <a:bodyPr/>
          <a:lstStyle/>
          <a:p>
            <a:pPr algn="ctr"/>
            <a:r>
              <a:rPr lang="en-US" sz="3200" dirty="0"/>
              <a:t>Imaging Applications: Remote Sensing,  Pathology, Spatial 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981074"/>
            <a:ext cx="9154510" cy="5038725"/>
          </a:xfrm>
        </p:spPr>
        <p:txBody>
          <a:bodyPr/>
          <a:lstStyle/>
          <a:p>
            <a:r>
              <a:rPr lang="en-US" sz="1900" dirty="0"/>
              <a:t>Both Pathology/Remote sensing working on </a:t>
            </a:r>
            <a:r>
              <a:rPr lang="en-US" sz="1900" b="1" dirty="0"/>
              <a:t>2D moving to 3D images</a:t>
            </a:r>
            <a:endParaRPr lang="en-US" sz="1900" b="1" dirty="0">
              <a:solidFill>
                <a:srgbClr val="FF0000"/>
              </a:solidFill>
            </a:endParaRPr>
          </a:p>
          <a:p>
            <a:r>
              <a:rPr lang="en-US" sz="1900" dirty="0"/>
              <a:t>Each pathology image could have </a:t>
            </a:r>
            <a:r>
              <a:rPr lang="en-US" sz="1900" b="1" dirty="0"/>
              <a:t>10 billion pixels</a:t>
            </a:r>
            <a:r>
              <a:rPr lang="en-US" sz="1900" dirty="0"/>
              <a:t>, and we may extract a </a:t>
            </a:r>
            <a:r>
              <a:rPr lang="en-US" sz="1900" b="1" dirty="0"/>
              <a:t>million spatial objects </a:t>
            </a:r>
            <a:r>
              <a:rPr lang="en-US" sz="1900" dirty="0"/>
              <a:t>per image and 100 million features (dozens to 100 features per object) per image. We often tile the image into 4K x 4K tiles for processing. We develop buffering-based tiling to handle boundary-crossing objects. For each typical study, we may have hundreds to thousands of images</a:t>
            </a:r>
          </a:p>
          <a:p>
            <a:r>
              <a:rPr lang="en-US" sz="1900" dirty="0"/>
              <a:t>Remote sensing aimed at radar images of ice and snow sheets; as data from aircraft flying in a line, we can </a:t>
            </a:r>
            <a:r>
              <a:rPr lang="en-US" sz="1900" b="1" dirty="0"/>
              <a:t>stack radar 2D images to get 3D</a:t>
            </a:r>
          </a:p>
          <a:p>
            <a:r>
              <a:rPr lang="en-US" sz="1900" b="1" dirty="0"/>
              <a:t>2D problems </a:t>
            </a:r>
            <a:r>
              <a:rPr lang="en-US" sz="1900" dirty="0"/>
              <a:t>need modest parallelism “intra-image” but often need parallelism over images </a:t>
            </a:r>
          </a:p>
          <a:p>
            <a:r>
              <a:rPr lang="en-US" sz="1900" b="1" dirty="0"/>
              <a:t>3D problems </a:t>
            </a:r>
            <a:r>
              <a:rPr lang="en-US" sz="1900" dirty="0"/>
              <a:t>need parallelism for an individual image</a:t>
            </a:r>
          </a:p>
          <a:p>
            <a:r>
              <a:rPr lang="en-US" sz="1900" dirty="0"/>
              <a:t>Use many different </a:t>
            </a:r>
            <a:r>
              <a:rPr lang="en-US" sz="1900" b="1" dirty="0"/>
              <a:t>Optimization algorithms </a:t>
            </a:r>
            <a:r>
              <a:rPr lang="en-US" sz="1900" dirty="0"/>
              <a:t>to  support applications (e.g. Markov Chain, Integer Programming, Bayesian Maximum a posteriori, </a:t>
            </a:r>
            <a:r>
              <a:rPr lang="en-US" sz="1900" dirty="0" err="1"/>
              <a:t>variational</a:t>
            </a:r>
            <a:r>
              <a:rPr lang="en-US" sz="1900" dirty="0"/>
              <a:t> level set, Euler-Lagrange Equation)</a:t>
            </a:r>
          </a:p>
          <a:p>
            <a:r>
              <a:rPr lang="en-US" sz="1900" b="1" dirty="0"/>
              <a:t>Classification</a:t>
            </a:r>
            <a:r>
              <a:rPr lang="en-US" sz="1900" dirty="0"/>
              <a:t> (deep learning convolution neural network, SVM, random forest, etc.) will be important</a:t>
            </a:r>
            <a:br>
              <a:rPr lang="en-US" sz="1900" dirty="0"/>
            </a:br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24835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838200"/>
          </a:xfrm>
        </p:spPr>
        <p:txBody>
          <a:bodyPr/>
          <a:lstStyle/>
          <a:p>
            <a:r>
              <a:rPr lang="en-US" dirty="0"/>
              <a:t>2D Radar Polar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9043"/>
            <a:ext cx="9144000" cy="1408355"/>
          </a:xfrm>
        </p:spPr>
        <p:txBody>
          <a:bodyPr/>
          <a:lstStyle/>
          <a:p>
            <a:r>
              <a:rPr lang="en-US" dirty="0"/>
              <a:t>Need to estimate structure of earth (ice, snow, rock) from radar signals from plane in 2 or 3 dimensions.</a:t>
            </a:r>
          </a:p>
          <a:p>
            <a:r>
              <a:rPr lang="en-US" dirty="0"/>
              <a:t>Original 2D analysis (called [11]) used Hidden Markov Methods; better results using MCMC (our solution)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pic>
        <p:nvPicPr>
          <p:cNvPr id="2665" name="Picture 2664"/>
          <p:cNvPicPr/>
          <p:nvPr/>
        </p:nvPicPr>
        <p:blipFill rotWithShape="1">
          <a:blip r:embed="rId2"/>
          <a:srcRect b="68537"/>
          <a:stretch/>
        </p:blipFill>
        <p:spPr>
          <a:xfrm>
            <a:off x="0" y="2057398"/>
            <a:ext cx="6858000" cy="4800602"/>
          </a:xfrm>
          <a:prstGeom prst="rect">
            <a:avLst/>
          </a:prstGeom>
        </p:spPr>
      </p:pic>
      <p:pic>
        <p:nvPicPr>
          <p:cNvPr id="2666" name="Picture 2665"/>
          <p:cNvPicPr/>
          <p:nvPr/>
        </p:nvPicPr>
        <p:blipFill rotWithShape="1">
          <a:blip r:embed="rId2"/>
          <a:srcRect t="34403" b="34975"/>
          <a:stretch/>
        </p:blipFill>
        <p:spPr>
          <a:xfrm>
            <a:off x="-38100" y="2111175"/>
            <a:ext cx="6934200" cy="4677006"/>
          </a:xfrm>
          <a:prstGeom prst="rect">
            <a:avLst/>
          </a:prstGeom>
        </p:spPr>
      </p:pic>
      <p:pic>
        <p:nvPicPr>
          <p:cNvPr id="8" name="Picture 7" descr="../ClionProjects/LayerDetection/images/output/output_062_new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3288" r="4578" b="3288"/>
          <a:stretch/>
        </p:blipFill>
        <p:spPr bwMode="auto">
          <a:xfrm>
            <a:off x="0" y="1981200"/>
            <a:ext cx="6781800" cy="4806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72300" y="2124475"/>
            <a:ext cx="189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Extending to snow radar layers</a:t>
            </a:r>
          </a:p>
        </p:txBody>
      </p:sp>
    </p:spTree>
    <p:extLst>
      <p:ext uri="{BB962C8B-B14F-4D97-AF65-F5344CB8AC3E}">
        <p14:creationId xmlns:p14="http://schemas.microsoft.com/office/powerpoint/2010/main" val="529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3D Radar Polar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06245"/>
            <a:ext cx="8980713" cy="489155"/>
          </a:xfrm>
        </p:spPr>
        <p:txBody>
          <a:bodyPr/>
          <a:lstStyle/>
          <a:p>
            <a:r>
              <a:rPr lang="en-US" dirty="0"/>
              <a:t>Uses Loopy belief propagation LBP to analyze 3D radar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062" y="1295400"/>
            <a:ext cx="5486400" cy="2127955"/>
            <a:chOff x="457200" y="1377246"/>
            <a:chExt cx="5486400" cy="2127955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377246"/>
              <a:ext cx="2971800" cy="21279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1377247"/>
              <a:ext cx="2343150" cy="21279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" y="3947579"/>
            <a:ext cx="6629400" cy="1894758"/>
            <a:chOff x="0" y="4406900"/>
            <a:chExt cx="5340350" cy="1374058"/>
          </a:xfrm>
        </p:grpSpPr>
        <p:pic>
          <p:nvPicPr>
            <p:cNvPr id="14" name="Picture 1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19600"/>
              <a:ext cx="1794510" cy="134620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510" y="4406900"/>
              <a:ext cx="1828800" cy="137160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4476033"/>
              <a:ext cx="1739900" cy="13049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664" y="5842337"/>
            <a:ext cx="912433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latin typeface="+mn-lt"/>
                <a:ea typeface="MS Mincho"/>
                <a:cs typeface="Times New Roman" panose="02020603050405020304" pitchFamily="18" charset="0"/>
              </a:rPr>
              <a:t> Reconstructing bedrock in 3D, for (left) ground truth, (center) existing algorithm based on maximum likelihood estimators, and (right) our technique based on a Markov Random Field formulation.</a:t>
            </a:r>
            <a:endParaRPr lang="en-US" i="0" dirty="0">
              <a:effectLst/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6668" y="1295400"/>
            <a:ext cx="3585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latin typeface="+mn-lt"/>
                <a:ea typeface="MS Mincho"/>
                <a:cs typeface="Times New Roman" panose="02020603050405020304" pitchFamily="18" charset="0"/>
              </a:rPr>
              <a:t>Radar gives a cross-section view, parameterized by angle and range, of the ice structure, which yields a set of 2-d tomographic slices (right) along the flight path.</a:t>
            </a:r>
            <a:endParaRPr lang="en-US" sz="1800" i="0" dirty="0">
              <a:effectLst/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703" y="3260893"/>
            <a:ext cx="2394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0" dirty="0">
                <a:latin typeface="+mn-lt"/>
                <a:ea typeface="MS Mincho"/>
                <a:cs typeface="Times New Roman" panose="02020603050405020304" pitchFamily="18" charset="0"/>
              </a:rPr>
              <a:t>Each image represents a 3d depth map, with along track and cross track dimensions on the x-axis and y-axis respectively, and depth coded as colors.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628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8"/>
          <p:cNvSpPr txBox="1">
            <a:spLocks noGrp="1"/>
          </p:cNvSpPr>
          <p:nvPr>
            <p:ph type="title"/>
          </p:nvPr>
        </p:nvSpPr>
        <p:spPr>
          <a:xfrm>
            <a:off x="-32658" y="17561"/>
            <a:ext cx="9176657" cy="1049239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2800" dirty="0">
                <a:solidFill>
                  <a:srgbClr val="B30838"/>
                </a:solidFill>
              </a:rPr>
              <a:t>Biomolecular Simulations: Path Similarity Analysis</a:t>
            </a:r>
            <a:br>
              <a:rPr lang="en" sz="2800" dirty="0">
                <a:solidFill>
                  <a:srgbClr val="B30838"/>
                </a:solidFill>
              </a:rPr>
            </a:br>
            <a:r>
              <a:rPr lang="en" sz="2800" i="1" dirty="0">
                <a:solidFill>
                  <a:srgbClr val="B30838"/>
                </a:solidFill>
              </a:rPr>
              <a:t>all-pairs</a:t>
            </a:r>
            <a:r>
              <a:rPr lang="en" sz="2800" dirty="0">
                <a:solidFill>
                  <a:srgbClr val="B30838"/>
                </a:solidFill>
              </a:rPr>
              <a:t> Distances between Trajectories</a:t>
            </a:r>
          </a:p>
          <a:p>
            <a:pPr algn="ctr"/>
            <a:r>
              <a:rPr lang="e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0" y="981256"/>
            <a:ext cx="9144000" cy="106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RADICAL Pilot benchmark run for three different test sets of trajectories, using 12x12 “blocks” per task.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400" i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23</a:t>
            </a:fld>
            <a:endParaRPr lang="en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153" y="1893675"/>
            <a:ext cx="7410635" cy="49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459706" y="1445819"/>
            <a:ext cx="4523202" cy="1612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i="0" dirty="0"/>
          </a:p>
        </p:txBody>
      </p:sp>
    </p:spTree>
    <p:extLst>
      <p:ext uri="{BB962C8B-B14F-4D97-AF65-F5344CB8AC3E}">
        <p14:creationId xmlns:p14="http://schemas.microsoft.com/office/powerpoint/2010/main" val="225274342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SPIDAL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Optimization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Graph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Domain Specific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90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882162"/>
          </a:xfrm>
        </p:spPr>
        <p:txBody>
          <a:bodyPr/>
          <a:lstStyle/>
          <a:p>
            <a:pPr algn="ctr"/>
            <a:r>
              <a:rPr lang="en-US" dirty="0"/>
              <a:t>HTML5 web viewer </a:t>
            </a:r>
            <a:r>
              <a:rPr lang="en-US" dirty="0" err="1"/>
              <a:t>WebPlotViz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433" y="647532"/>
            <a:ext cx="9144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B8B8B-033C-4B0D-890D-AE5E2208A6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7/5/2018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6157" y="2591127"/>
            <a:ext cx="5029071" cy="3385039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696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54" y="93785"/>
            <a:ext cx="8382000" cy="1143000"/>
          </a:xfrm>
        </p:spPr>
        <p:txBody>
          <a:bodyPr/>
          <a:lstStyle/>
          <a:p>
            <a:pPr algn="ctr"/>
            <a:r>
              <a:rPr lang="en-US" dirty="0"/>
              <a:t>Stock Daily Data Streaming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42" y="1125660"/>
            <a:ext cx="8380412" cy="4894140"/>
          </a:xfrm>
        </p:spPr>
        <p:txBody>
          <a:bodyPr/>
          <a:lstStyle/>
          <a:p>
            <a:r>
              <a:rPr lang="en-US" dirty="0"/>
              <a:t>Example is collection of around 7000 distinct stocks with daily values available at ~2750 distinct times</a:t>
            </a:r>
          </a:p>
          <a:p>
            <a:pPr lvl="1"/>
            <a:r>
              <a:rPr lang="en-US" dirty="0"/>
              <a:t>Clustering as provided by Wall Street – Dow Jones set of 30 stocks, S&amp;P 500, various ETF’s etc.</a:t>
            </a:r>
          </a:p>
          <a:p>
            <a:r>
              <a:rPr lang="en-US" dirty="0"/>
              <a:t>The Center for Research in Security Prices (CSRP) database through the Wharton Research Data Services (</a:t>
            </a:r>
            <a:r>
              <a:rPr lang="en-US" dirty="0" err="1"/>
              <a:t>wrds</a:t>
            </a:r>
            <a:r>
              <a:rPr lang="en-US" dirty="0"/>
              <a:t>) web interface</a:t>
            </a:r>
          </a:p>
          <a:p>
            <a:r>
              <a:rPr lang="en-US" dirty="0"/>
              <a:t>Available for free to the Indiana University students for research</a:t>
            </a:r>
          </a:p>
          <a:p>
            <a:r>
              <a:rPr lang="en-US" dirty="0"/>
              <a:t>2004 Jan 01 to 2015 Dec 31 have daily Stock prices in the form of a CSV file</a:t>
            </a:r>
          </a:p>
          <a:p>
            <a:r>
              <a:rPr lang="en-US" dirty="0"/>
              <a:t>We use the information</a:t>
            </a:r>
          </a:p>
          <a:p>
            <a:pPr lvl="1"/>
            <a:r>
              <a:rPr lang="en-US" dirty="0"/>
              <a:t>ID, Date, Symbol, Factor to Adjust Volume, Factor to Adjust Price, Price, Outstanding Stocks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CD71C-104B-4319-B4E4-BF1129452401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27" y="67138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b="0" dirty="0"/>
              <a:t>Relative Changes in Stock Values using one day values</a:t>
            </a:r>
            <a:br>
              <a:rPr lang="en-US" sz="2000" b="0" dirty="0"/>
            </a:br>
            <a:r>
              <a:rPr lang="en-US" sz="2000" b="0" dirty="0"/>
              <a:t>measured from January 2004 and starting after one year January 2005</a:t>
            </a:r>
            <a:br>
              <a:rPr lang="en-US" sz="2000" b="0" dirty="0"/>
            </a:br>
            <a:r>
              <a:rPr lang="en-US" sz="2000" b="0" dirty="0"/>
              <a:t>Filled circles are final values</a:t>
            </a:r>
            <a:br>
              <a:rPr lang="en-US" sz="2000" b="0" dirty="0"/>
            </a:b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90BCA1E-7587-410F-9ABF-8D24C52F5023}" type="datetime1">
              <a:rPr lang="en-US" smtClean="0"/>
              <a:t>7/5/2018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328" r="30417" b="-1"/>
          <a:stretch/>
        </p:blipFill>
        <p:spPr>
          <a:xfrm>
            <a:off x="0" y="976172"/>
            <a:ext cx="9144000" cy="5904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5327" y="6132058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948682" y="6132058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783" y="3778224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5770867" y="3599204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2669" y="2466160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45380" y="2570504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6108390" y="2766242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6199830" y="2971932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8030" y="2924872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2862" y="2672123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0124" y="12996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6558030" y="1676202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224" y="1431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5076" y="4256230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93426" y="610785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042E0"/>
                </a:solidFill>
              </a:rPr>
              <a:t>+20%</a:t>
            </a:r>
          </a:p>
        </p:txBody>
      </p:sp>
    </p:spTree>
    <p:extLst>
      <p:ext uri="{BB962C8B-B14F-4D97-AF65-F5344CB8AC3E}">
        <p14:creationId xmlns:p14="http://schemas.microsoft.com/office/powerpoint/2010/main" val="1528890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1" y="22398"/>
            <a:ext cx="90712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Changes in Stock Values using one day values</a:t>
            </a:r>
            <a:br>
              <a:rPr lang="en-US" dirty="0"/>
            </a:br>
            <a:r>
              <a:rPr lang="en-US" dirty="0"/>
              <a:t>Expansion of previous data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27227D7-0888-4913-8226-5221FDF9CC60}" type="datetime1">
              <a:rPr lang="en-US" smtClean="0"/>
              <a:t>7/5/2018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59360"/>
            <a:ext cx="9144000" cy="603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190" y="1620685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988287" y="1932198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807" y="3535688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6614160" y="3854870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156273" y="2137228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606540" y="1939818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2456" y="1635967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153" y="2053395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764" y="24045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43200" y="2267388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5715000" y="62747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98B3E-B74F-4582-A4A4-3AE16323AAE4}" type="datetime1">
              <a:rPr lang="en-US" smtClean="0"/>
              <a:pPr/>
              <a:t>7/5/2018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58414" y="6282483"/>
            <a:ext cx="656771" cy="300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403DF6-46F5-4637-8175-331CACCBFD4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87798"/>
            <a:ext cx="9144000" cy="60367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87764" y="1649123"/>
            <a:ext cx="5935353" cy="2417065"/>
            <a:chOff x="2587764" y="1649123"/>
            <a:chExt cx="5935353" cy="2417065"/>
          </a:xfrm>
        </p:grpSpPr>
        <p:sp>
          <p:nvSpPr>
            <p:cNvPr id="21" name="TextBox 20"/>
            <p:cNvSpPr txBox="1"/>
            <p:nvPr/>
          </p:nvSpPr>
          <p:spPr>
            <a:xfrm>
              <a:off x="7665190" y="1649123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988287" y="196063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0807" y="3564126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614160" y="388330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6156273" y="2165666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606540" y="1968256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42456" y="166440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9153" y="2081833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7764" y="2432986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643200" y="2295826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26711" y="25830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23117" y="220170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</p:spTree>
    <p:extLst>
      <p:ext uri="{BB962C8B-B14F-4D97-AF65-F5344CB8AC3E}">
        <p14:creationId xmlns:p14="http://schemas.microsoft.com/office/powerpoint/2010/main" val="347715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55017" y="-4629"/>
            <a:ext cx="8839200" cy="1143000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original distance vs 3D Euclidean Distances for Sequences and Stocks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915" y="1125900"/>
            <a:ext cx="8380412" cy="1113583"/>
          </a:xfrm>
        </p:spPr>
        <p:txBody>
          <a:bodyPr/>
          <a:lstStyle/>
          <a:p>
            <a:r>
              <a:rPr lang="en-US" dirty="0"/>
              <a:t>One can visualize quality of dimension by comparing as a scatterplot or </a:t>
            </a:r>
            <a:r>
              <a:rPr lang="en-US" dirty="0" err="1"/>
              <a:t>heatmap</a:t>
            </a:r>
            <a:r>
              <a:rPr lang="en-US" dirty="0"/>
              <a:t>, the distances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before and after mapping to 3D. </a:t>
            </a:r>
          </a:p>
          <a:p>
            <a:r>
              <a:rPr lang="en-US" dirty="0"/>
              <a:t>Perfection is a diagonal straight line and results seem good in general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4520876-8126-4A4E-88CD-DABA9C26EB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C8BA8A-5CC1-471B-9B94-95B5F82712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284080"/>
            <a:ext cx="9144000" cy="4573920"/>
            <a:chOff x="0" y="1576602"/>
            <a:chExt cx="9144000" cy="4573920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76602"/>
              <a:ext cx="9144000" cy="457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6600" y="1651253"/>
              <a:ext cx="3094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Proteomics Example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" y="2327143"/>
            <a:ext cx="9126564" cy="4487794"/>
            <a:chOff x="26406" y="1591691"/>
            <a:chExt cx="9126564" cy="4487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" y="1591691"/>
              <a:ext cx="9126564" cy="43463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78814" y="561782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Stock Market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279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C4D49683-FB33-4C61-8166-06A6A9B4823A}" type="datetime1">
              <a:rPr lang="en-US" smtClean="0"/>
              <a:t>7/5/2018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7233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0" y="2907647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8028213" y="2610641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749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7310" y="207329"/>
              <a:ext cx="5030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>
                  <a:solidFill>
                    <a:schemeClr val="bg1"/>
                  </a:solidFill>
                </a:rPr>
                <a:t>Co-designing Building Blocks Collaboratively</a:t>
              </a:r>
            </a:p>
          </p:txBody>
        </p:sp>
      </p:grpSp>
      <p:sp>
        <p:nvSpPr>
          <p:cNvPr id="3" name="Arrow: Pentagon 2"/>
          <p:cNvSpPr/>
          <p:nvPr/>
        </p:nvSpPr>
        <p:spPr bwMode="auto">
          <a:xfrm rot="19556316">
            <a:off x="242040" y="5231006"/>
            <a:ext cx="2929047" cy="791452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Lovelace</a:t>
            </a:r>
            <a:r>
              <a:rPr kumimoji="0" lang="en-US" sz="19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Centre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aseline="0" dirty="0">
                <a:latin typeface="Arial" charset="0"/>
                <a:ea typeface="ＭＳ Ｐゴシック" charset="-128"/>
              </a:rPr>
              <a:t>Environmental Science</a:t>
            </a:r>
            <a:endParaRPr kumimoji="0" lang="en-US" sz="19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7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37720"/>
            <a:ext cx="8382000" cy="685800"/>
          </a:xfrm>
        </p:spPr>
        <p:txBody>
          <a:bodyPr/>
          <a:lstStyle/>
          <a:p>
            <a:r>
              <a:rPr lang="en-US" dirty="0"/>
              <a:t>SPIDAL Algorithms – Core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0"/>
            <a:ext cx="8980712" cy="5334000"/>
          </a:xfrm>
        </p:spPr>
        <p:txBody>
          <a:bodyPr/>
          <a:lstStyle/>
          <a:p>
            <a:r>
              <a:rPr lang="en-US" dirty="0"/>
              <a:t>Several parallel core machine learning algorithms; need to add SPIDAL Java optimizations to complete parallel codes except MPI MDS</a:t>
            </a:r>
          </a:p>
          <a:p>
            <a:pPr lvl="1"/>
            <a:r>
              <a:rPr lang="en-US" sz="1600" u="sng" dirty="0">
                <a:hlinkClick r:id="rId2"/>
              </a:rPr>
              <a:t>https://www.gitbook.com/book/esaliya/global-machine-learning-with-dsc-spidal/details</a:t>
            </a:r>
            <a:endParaRPr lang="en-US" sz="1600" dirty="0"/>
          </a:p>
          <a:p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) distance matrices </a:t>
            </a:r>
            <a:r>
              <a:rPr lang="en-US" dirty="0"/>
              <a:t>calculation with Hadoop parallelism and various options (storage </a:t>
            </a:r>
            <a:r>
              <a:rPr lang="en-US" dirty="0" err="1"/>
              <a:t>MongoDB</a:t>
            </a:r>
            <a:r>
              <a:rPr lang="en-US" dirty="0"/>
              <a:t> vs. distributed files), normalization, packing to save memory  usage, exploiting symmetry</a:t>
            </a:r>
            <a:endParaRPr lang="en-US" b="1" dirty="0"/>
          </a:p>
          <a:p>
            <a:r>
              <a:rPr lang="en-US" b="1" dirty="0"/>
              <a:t>WDA-SMACOF: Multidimensional scaling MDS </a:t>
            </a:r>
            <a:r>
              <a:rPr lang="en-US" dirty="0"/>
              <a:t>is optimal nonlinear dimension reduction  enhanced by SMACOF, deterministic annealing and Conjugate gradient for non-uniform weights. Used in many applications</a:t>
            </a:r>
          </a:p>
          <a:p>
            <a:pPr lvl="1"/>
            <a:r>
              <a:rPr lang="en-US" dirty="0"/>
              <a:t>MPI (shared memory) and MIDAS (Harp) versions</a:t>
            </a:r>
          </a:p>
          <a:p>
            <a:r>
              <a:rPr lang="en-US" b="1" dirty="0"/>
              <a:t>MDS Alignment </a:t>
            </a:r>
            <a:r>
              <a:rPr lang="en-US" dirty="0"/>
              <a:t>to optimally align related point sets, as in MDS time series</a:t>
            </a:r>
          </a:p>
          <a:p>
            <a:r>
              <a:rPr lang="en-US" b="1" dirty="0" err="1"/>
              <a:t>WebPlotViz</a:t>
            </a:r>
            <a:r>
              <a:rPr lang="en-US" b="1" dirty="0"/>
              <a:t> </a:t>
            </a:r>
            <a:r>
              <a:rPr lang="en-US" dirty="0"/>
              <a:t>data management (MongoDB) and browser visualization for 3D point sets including time series. Available as source or SaaS</a:t>
            </a:r>
          </a:p>
          <a:p>
            <a:r>
              <a:rPr lang="en-US" b="1" dirty="0"/>
              <a:t>MDS as </a:t>
            </a:r>
            <a:r>
              <a:rPr lang="en-US" b="1" dirty="0"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 using </a:t>
            </a:r>
            <a:r>
              <a:rPr lang="en-US" b="1" dirty="0" err="1">
                <a:sym typeface="Symbol" panose="05050102010706020507" pitchFamily="18" charset="2"/>
              </a:rPr>
              <a:t>Manxcat</a:t>
            </a:r>
            <a:r>
              <a:rPr lang="en-US" b="1" dirty="0">
                <a:sym typeface="Symbol" panose="05050102010706020507" pitchFamily="18" charset="2"/>
              </a:rPr>
              <a:t>. </a:t>
            </a:r>
            <a:r>
              <a:rPr lang="en-US" dirty="0">
                <a:sym typeface="Symbol" panose="05050102010706020507" pitchFamily="18" charset="2"/>
              </a:rPr>
              <a:t>Alternative more general but less reliable solution of MDS. Latest version of WDA-SMACOF usually preferable</a:t>
            </a:r>
          </a:p>
          <a:p>
            <a:r>
              <a:rPr lang="en-US" dirty="0">
                <a:sym typeface="Symbol" panose="05050102010706020507" pitchFamily="18" charset="2"/>
              </a:rPr>
              <a:t>Other </a:t>
            </a:r>
            <a:r>
              <a:rPr lang="en-US" b="1" dirty="0">
                <a:sym typeface="Symbol" panose="05050102010706020507" pitchFamily="18" charset="2"/>
              </a:rPr>
              <a:t>Dimension Reduction</a:t>
            </a:r>
            <a:r>
              <a:rPr lang="en-US" dirty="0">
                <a:sym typeface="Symbol" panose="05050102010706020507" pitchFamily="18" charset="2"/>
              </a:rPr>
              <a:t>: SVD, PCA, GTM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99170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37720"/>
            <a:ext cx="8382000" cy="685800"/>
          </a:xfrm>
        </p:spPr>
        <p:txBody>
          <a:bodyPr/>
          <a:lstStyle/>
          <a:p>
            <a:r>
              <a:rPr lang="en-US" dirty="0"/>
              <a:t>SPIDAL Algorithms – Core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609600"/>
            <a:ext cx="8980712" cy="5446638"/>
          </a:xfrm>
        </p:spPr>
        <p:txBody>
          <a:bodyPr/>
          <a:lstStyle/>
          <a:p>
            <a:r>
              <a:rPr lang="en-US" sz="1800" b="1" dirty="0"/>
              <a:t>Latent Dirichlet Allocation LDA </a:t>
            </a:r>
            <a:r>
              <a:rPr lang="en-US" sz="1800" dirty="0"/>
              <a:t>for topic finding in text collections; new algorithm with MIDAS runtime outperforming current best practice</a:t>
            </a:r>
          </a:p>
          <a:p>
            <a:r>
              <a:rPr lang="en-US" sz="1800" b="1" dirty="0"/>
              <a:t>DA-PWC Deterministic Annealing Pairwise Clustering</a:t>
            </a:r>
            <a:r>
              <a:rPr lang="en-US" sz="1800" dirty="0"/>
              <a:t> for case where points aren’t in a vector space; used extensively to cluster DNA and proteomic sequences; improved algorithm over other published. Parallelism good but needs SPIDAL Java</a:t>
            </a:r>
          </a:p>
          <a:p>
            <a:r>
              <a:rPr lang="en-US" sz="1800" b="1" dirty="0"/>
              <a:t>DAVS Deterministic Annealing Clustering for vectors</a:t>
            </a:r>
            <a:r>
              <a:rPr lang="en-US" sz="1800" dirty="0"/>
              <a:t>; includes specification of errors and limit on cluster sizes. Gives very accurate answers for cases where distinct clustering exists. Being upgraded for new LC-MS proteomics data with one million clusters in 27 million size data set</a:t>
            </a:r>
          </a:p>
          <a:p>
            <a:r>
              <a:rPr lang="en-US" sz="1800" b="1" dirty="0"/>
              <a:t>K-means basic vector clustering</a:t>
            </a:r>
            <a:r>
              <a:rPr lang="en-US" sz="1800" dirty="0"/>
              <a:t>: fast and adequate where clusters aren’t needed accurately</a:t>
            </a:r>
          </a:p>
          <a:p>
            <a:r>
              <a:rPr lang="en-US" sz="1800" b="1" dirty="0"/>
              <a:t>Elkan’s improved K-means vector clustering</a:t>
            </a:r>
            <a:r>
              <a:rPr lang="en-US" sz="1800" dirty="0"/>
              <a:t>: for high dimensional spaces; uses triangle inequality to avoid expensive distance </a:t>
            </a:r>
            <a:r>
              <a:rPr lang="en-US" sz="1800" dirty="0" err="1"/>
              <a:t>calcs</a:t>
            </a:r>
            <a:endParaRPr lang="en-US" sz="1800" dirty="0"/>
          </a:p>
          <a:p>
            <a:r>
              <a:rPr lang="en-US" sz="1800" b="1" dirty="0"/>
              <a:t>Future work </a:t>
            </a:r>
            <a:r>
              <a:rPr lang="en-US" sz="1800" dirty="0"/>
              <a:t>– </a:t>
            </a:r>
            <a:r>
              <a:rPr lang="en-US" sz="1800" b="1" dirty="0"/>
              <a:t>Classification</a:t>
            </a:r>
            <a:r>
              <a:rPr lang="en-US" sz="1800" dirty="0"/>
              <a:t>: logistic regression, Random Forest, SVM, (deep learning); Collaborative Filtering, TF-IDF search and Spark </a:t>
            </a:r>
            <a:r>
              <a:rPr lang="en-US" sz="1800" b="1" dirty="0" err="1"/>
              <a:t>MLlib</a:t>
            </a:r>
            <a:r>
              <a:rPr lang="en-US" sz="1800" dirty="0"/>
              <a:t> algorithms</a:t>
            </a:r>
          </a:p>
          <a:p>
            <a:r>
              <a:rPr lang="en-US" sz="1800" b="1" dirty="0"/>
              <a:t>Harp-</a:t>
            </a:r>
            <a:r>
              <a:rPr lang="en-US" sz="1800" b="1" dirty="0" err="1"/>
              <a:t>DaaL</a:t>
            </a:r>
            <a:r>
              <a:rPr lang="en-US" sz="1800" b="1" dirty="0"/>
              <a:t> </a:t>
            </a:r>
            <a:r>
              <a:rPr lang="en-US" sz="1800" dirty="0"/>
              <a:t>extends Intel DAAL’s local batch mode to multi-node distributed modes</a:t>
            </a:r>
          </a:p>
          <a:p>
            <a:pPr lvl="1"/>
            <a:r>
              <a:rPr lang="en-US" sz="1800" dirty="0"/>
              <a:t>Leveraging Harp’s benefits of communication for iterative compute models</a:t>
            </a:r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2953768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0"/>
            <a:ext cx="8382000" cy="762000"/>
          </a:xfrm>
        </p:spPr>
        <p:txBody>
          <a:bodyPr/>
          <a:lstStyle/>
          <a:p>
            <a:r>
              <a:rPr lang="en-US" dirty="0"/>
              <a:t>SPIDAL Algorithms – Optimization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" y="762000"/>
            <a:ext cx="9141542" cy="4038600"/>
          </a:xfrm>
        </p:spPr>
        <p:txBody>
          <a:bodyPr/>
          <a:lstStyle/>
          <a:p>
            <a:r>
              <a:rPr lang="en-US" sz="2200" b="1" dirty="0" err="1"/>
              <a:t>Manxcat</a:t>
            </a:r>
            <a:r>
              <a:rPr lang="en-US" sz="2200" b="1" dirty="0"/>
              <a:t>: </a:t>
            </a:r>
            <a:r>
              <a:rPr lang="en-US" sz="2200" b="1" dirty="0" err="1"/>
              <a:t>Levenberg</a:t>
            </a:r>
            <a:r>
              <a:rPr lang="en-US" sz="2200" b="1" dirty="0"/>
              <a:t> Marquardt Algorithm for non-linear 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en-US" sz="2200" baseline="30000" dirty="0">
                <a:sym typeface="Symbol" panose="05050102010706020507" pitchFamily="18" charset="2"/>
              </a:rPr>
              <a:t>2 </a:t>
            </a:r>
            <a:r>
              <a:rPr lang="en-US" sz="2200" dirty="0">
                <a:sym typeface="Symbol" panose="05050102010706020507" pitchFamily="18" charset="2"/>
              </a:rPr>
              <a:t>optimization with sophisticated version of Newton’s method calculating value and derivatives of objective function. Parallelism in calculation of objective function and in parameters to be determined. </a:t>
            </a:r>
            <a:r>
              <a:rPr lang="en-US" sz="2200" b="1" dirty="0">
                <a:sym typeface="Symbol" panose="05050102010706020507" pitchFamily="18" charset="2"/>
              </a:rPr>
              <a:t>Complete – needs SPIDAL Java optimization</a:t>
            </a:r>
            <a:endParaRPr lang="en-US" sz="2200" b="1" dirty="0"/>
          </a:p>
          <a:p>
            <a:r>
              <a:rPr lang="en-US" sz="2200" b="1" dirty="0"/>
              <a:t>Viterbi </a:t>
            </a:r>
            <a:r>
              <a:rPr lang="en-US" sz="2200" dirty="0"/>
              <a:t>algorithm, for finding the maximum a posteriori (MAP) solution for a Hidden Markov Model (HMM). The running time is O(n*s</a:t>
            </a:r>
            <a:r>
              <a:rPr lang="en-US" sz="2200" baseline="30000" dirty="0"/>
              <a:t>2</a:t>
            </a:r>
            <a:r>
              <a:rPr lang="en-US" sz="2200" dirty="0"/>
              <a:t>) where n is the number of variables and s is the number of possible states each variable can take. We will provide an "embarrassingly parallel" version that processes multiple problems (e.g. many images) independently; parallelizing within the same problem not needed in our application space. </a:t>
            </a:r>
            <a:r>
              <a:rPr lang="en-US" sz="2200" b="1" dirty="0"/>
              <a:t>Needs Packaging in SPIDAL</a:t>
            </a:r>
          </a:p>
          <a:p>
            <a:r>
              <a:rPr lang="en-US" sz="2200" b="1" dirty="0"/>
              <a:t>Forward-backward algorithm</a:t>
            </a:r>
            <a:r>
              <a:rPr lang="en-US" sz="2200" dirty="0"/>
              <a:t>, for computing marginal distributions over HMM variables. Similar characteristics as Viterbi above. </a:t>
            </a:r>
            <a:r>
              <a:rPr lang="en-US" sz="2200" b="1" dirty="0"/>
              <a:t>Needs Packaging in SPIDAL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41760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0"/>
            <a:ext cx="8382000" cy="762000"/>
          </a:xfrm>
        </p:spPr>
        <p:txBody>
          <a:bodyPr/>
          <a:lstStyle/>
          <a:p>
            <a:r>
              <a:rPr lang="en-US" dirty="0"/>
              <a:t>SPIDAL Algorithms – Optimization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" y="762000"/>
            <a:ext cx="9141542" cy="4953000"/>
          </a:xfrm>
        </p:spPr>
        <p:txBody>
          <a:bodyPr/>
          <a:lstStyle/>
          <a:p>
            <a:r>
              <a:rPr lang="en-US" b="1" dirty="0"/>
              <a:t>Loopy belief propagation (LBP) </a:t>
            </a:r>
            <a:r>
              <a:rPr lang="en-US" dirty="0"/>
              <a:t>for approximately finding the maximum a posteriori (MAP) solution for a Markov Random Field (MRF). Here the running time is O(n</a:t>
            </a:r>
            <a:r>
              <a:rPr lang="en-US" baseline="30000" dirty="0"/>
              <a:t>2</a:t>
            </a:r>
            <a:r>
              <a:rPr lang="en-US" dirty="0"/>
              <a:t>*s</a:t>
            </a:r>
            <a:r>
              <a:rPr lang="en-US" baseline="30000" dirty="0"/>
              <a:t>2</a:t>
            </a:r>
            <a:r>
              <a:rPr lang="en-US" dirty="0"/>
              <a:t>*</a:t>
            </a:r>
            <a:r>
              <a:rPr lang="en-US" dirty="0" err="1"/>
              <a:t>i</a:t>
            </a:r>
            <a:r>
              <a:rPr lang="en-US" dirty="0"/>
              <a:t>) in the worst case where n is number of variables, s is number of states per variable, and </a:t>
            </a:r>
            <a:r>
              <a:rPr lang="en-US" dirty="0" err="1"/>
              <a:t>i</a:t>
            </a:r>
            <a:r>
              <a:rPr lang="en-US" dirty="0"/>
              <a:t> is number of iterations required (which is usually a function of n, e.g. log(n) or </a:t>
            </a:r>
            <a:r>
              <a:rPr lang="en-US" dirty="0" err="1"/>
              <a:t>sqrt</a:t>
            </a:r>
            <a:r>
              <a:rPr lang="en-US" dirty="0"/>
              <a:t>(n)). Here there are various parallelization strategies depending on values of s and n for any given problem. </a:t>
            </a:r>
          </a:p>
          <a:p>
            <a:pPr lvl="1"/>
            <a:r>
              <a:rPr lang="en-US" dirty="0"/>
              <a:t>We will provide two parallel versions: embarrassingly parallel version for when s and n are relatively modest, and parallelizing each iteration of the same problem for common situation when s and n are quite large so that each iteration takes a long time.</a:t>
            </a:r>
          </a:p>
          <a:p>
            <a:pPr lvl="1"/>
            <a:r>
              <a:rPr lang="en-US" b="1" dirty="0"/>
              <a:t>Needs Packaging in SPIDAL</a:t>
            </a:r>
            <a:r>
              <a:rPr lang="en-US" dirty="0"/>
              <a:t> </a:t>
            </a:r>
          </a:p>
          <a:p>
            <a:r>
              <a:rPr lang="en-US" b="1" dirty="0"/>
              <a:t>Markov Chain Monte Carlo (MCMC) </a:t>
            </a:r>
            <a:r>
              <a:rPr lang="en-US" dirty="0"/>
              <a:t>for approximately computing marking distributions and sampling over MRF variables. Similar to LBP with the same two parallelization strategies. </a:t>
            </a:r>
            <a:r>
              <a:rPr lang="en-US" b="1" dirty="0"/>
              <a:t>Needs Packaging in SPIDAL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335619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11" y="18047"/>
            <a:ext cx="8610600" cy="656248"/>
          </a:xfrm>
        </p:spPr>
        <p:txBody>
          <a:bodyPr/>
          <a:lstStyle/>
          <a:p>
            <a:pPr algn="ctr"/>
            <a:r>
              <a:rPr lang="en-US" dirty="0"/>
              <a:t>SPIDAL 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8" y="603265"/>
            <a:ext cx="9144000" cy="414563"/>
          </a:xfrm>
        </p:spPr>
        <p:txBody>
          <a:bodyPr/>
          <a:lstStyle/>
          <a:p>
            <a:r>
              <a:rPr lang="en-US" b="1" dirty="0">
                <a:solidFill>
                  <a:srgbClr val="B30838"/>
                </a:solidFill>
              </a:rPr>
              <a:t>Subgraph Mining: </a:t>
            </a:r>
            <a:r>
              <a:rPr lang="en-US" dirty="0"/>
              <a:t>Finding</a:t>
            </a:r>
            <a:r>
              <a:rPr lang="en-US" b="1" dirty="0">
                <a:solidFill>
                  <a:srgbClr val="B30838"/>
                </a:solidFill>
              </a:rPr>
              <a:t> </a:t>
            </a:r>
            <a:r>
              <a:rPr lang="en-US" dirty="0"/>
              <a:t>patterns specified by a template in graphs</a:t>
            </a:r>
          </a:p>
          <a:p>
            <a:pPr lvl="1"/>
            <a:r>
              <a:rPr lang="en-US" dirty="0"/>
              <a:t>Reworking existing parallel VT algorithm </a:t>
            </a:r>
            <a:r>
              <a:rPr lang="en-US" dirty="0" err="1"/>
              <a:t>Sahad</a:t>
            </a:r>
            <a:r>
              <a:rPr lang="en-US" dirty="0"/>
              <a:t> with MIDAS middleware giving </a:t>
            </a:r>
            <a:r>
              <a:rPr lang="en-US" dirty="0" err="1"/>
              <a:t>HarpSahad</a:t>
            </a:r>
            <a:r>
              <a:rPr lang="en-US" dirty="0"/>
              <a:t> which runs 5 (Google) to 9 (Miami) times faster than original Hadoop version</a:t>
            </a:r>
          </a:p>
          <a:p>
            <a:r>
              <a:rPr lang="en-US" b="1" dirty="0">
                <a:solidFill>
                  <a:srgbClr val="B30838"/>
                </a:solidFill>
              </a:rPr>
              <a:t>Triangle Counting: </a:t>
            </a:r>
            <a:r>
              <a:rPr lang="en-US" dirty="0"/>
              <a:t>PATRIC improved memory use (factor of 25 lower) and good MPI scaling</a:t>
            </a:r>
          </a:p>
          <a:p>
            <a:r>
              <a:rPr lang="en-US" b="1" dirty="0">
                <a:solidFill>
                  <a:srgbClr val="B30838"/>
                </a:solidFill>
              </a:rPr>
              <a:t>Random Graph Generation: </a:t>
            </a:r>
            <a:r>
              <a:rPr lang="en-US" dirty="0"/>
              <a:t>with particular degree distribution and clustering coefficients. new DG method with low memory and high performance, almost optimal load balancing and excellent scaling.</a:t>
            </a:r>
          </a:p>
          <a:p>
            <a:pPr lvl="1"/>
            <a:r>
              <a:rPr lang="en-US" dirty="0"/>
              <a:t>Algorithms are about 3-4 times faster than the previous ones.</a:t>
            </a:r>
          </a:p>
          <a:p>
            <a:r>
              <a:rPr lang="en-US" dirty="0"/>
              <a:t>Last 2 need to be packaged for SPIDAL using MIDAS (currently MPI)</a:t>
            </a:r>
          </a:p>
          <a:p>
            <a:r>
              <a:rPr lang="en-US" b="1" dirty="0">
                <a:solidFill>
                  <a:srgbClr val="B30838"/>
                </a:solidFill>
              </a:rPr>
              <a:t>Community Detection: </a:t>
            </a:r>
            <a:r>
              <a:rPr lang="en-US" dirty="0"/>
              <a:t>current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7999" y="4812179"/>
            <a:ext cx="3048001" cy="1981200"/>
            <a:chOff x="3047999" y="4812179"/>
            <a:chExt cx="3048001" cy="1981200"/>
          </a:xfrm>
        </p:grpSpPr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9" y="4812179"/>
              <a:ext cx="3048001" cy="1981200"/>
            </a:xfrm>
            <a:prstGeom prst="rect">
              <a:avLst/>
            </a:prstGeom>
            <a:solidFill>
              <a:srgbClr val="F8F3D2"/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980272" y="5733953"/>
              <a:ext cx="94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0" dirty="0"/>
                <a:t>Old New</a:t>
              </a:r>
            </a:p>
            <a:p>
              <a:pPr algn="ctr"/>
              <a:r>
                <a:rPr lang="en-US" sz="1400" b="1" i="0" dirty="0"/>
                <a:t>VT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04114" y="4674528"/>
            <a:ext cx="3139886" cy="2118851"/>
            <a:chOff x="6004114" y="4674528"/>
            <a:chExt cx="3139886" cy="2118851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114" y="4674528"/>
              <a:ext cx="3139886" cy="21188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89444" y="4810780"/>
              <a:ext cx="1765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/>
                <a:t>Old version</a:t>
              </a:r>
            </a:p>
            <a:p>
              <a:r>
                <a:rPr lang="en-US" sz="1400" i="0" dirty="0"/>
                <a:t>SPIDAL</a:t>
              </a:r>
            </a:p>
          </p:txBody>
        </p:sp>
      </p:grp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4674528"/>
            <a:ext cx="3047999" cy="21834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496" y="5068669"/>
            <a:ext cx="1564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i="0" dirty="0"/>
              <a:t>Harp</a:t>
            </a:r>
          </a:p>
          <a:p>
            <a:pPr algn="r"/>
            <a:r>
              <a:rPr lang="en-US" sz="1800" i="0" dirty="0"/>
              <a:t>Pure Hadoop</a:t>
            </a:r>
          </a:p>
        </p:txBody>
      </p:sp>
      <p:sp>
        <p:nvSpPr>
          <p:cNvPr id="16" name="Rectangle 15"/>
          <p:cNvSpPr/>
          <p:nvPr/>
        </p:nvSpPr>
        <p:spPr bwMode="auto">
          <a:xfrm flipH="1">
            <a:off x="1766692" y="5440251"/>
            <a:ext cx="228600" cy="228600"/>
          </a:xfrm>
          <a:prstGeom prst="rect">
            <a:avLst/>
          </a:prstGeom>
          <a:solidFill>
            <a:srgbClr val="EA14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flipH="1">
            <a:off x="1766692" y="5165503"/>
            <a:ext cx="228600" cy="228600"/>
          </a:xfrm>
          <a:prstGeom prst="rect">
            <a:avLst/>
          </a:prstGeom>
          <a:solidFill>
            <a:srgbClr val="0083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68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2578"/>
            <a:ext cx="8382000" cy="510822"/>
          </a:xfrm>
        </p:spPr>
        <p:txBody>
          <a:bodyPr/>
          <a:lstStyle/>
          <a:p>
            <a:pPr algn="ctr"/>
            <a:r>
              <a:rPr lang="en-US" sz="2800" b="1" dirty="0"/>
              <a:t>Main Components of SPIDAL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3" y="381000"/>
            <a:ext cx="9144000" cy="4038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Design and Build </a:t>
            </a:r>
            <a:r>
              <a:rPr lang="en-US" sz="1800" b="1" dirty="0"/>
              <a:t>Scalable High Performance Data Analytics Library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SPIDAL (</a:t>
            </a:r>
            <a:r>
              <a:rPr lang="en-US" sz="1800" b="1" dirty="0">
                <a:solidFill>
                  <a:srgbClr val="FF0000"/>
                </a:solidFill>
              </a:rPr>
              <a:t>Scalable Parallel Interoperable Data Analytics Library</a:t>
            </a:r>
            <a:r>
              <a:rPr lang="en-US" sz="1800" b="1" dirty="0"/>
              <a:t>): </a:t>
            </a:r>
            <a:r>
              <a:rPr lang="en-US" sz="1800" dirty="0"/>
              <a:t>Scalable Analytics for: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Domain specific data analytics libraries – mainly from project.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Add Core Machine learning libraries – mainly from community.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Performance of Java and MIDAS Inter- and Intra-node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NIST Big Data Application Analysis </a:t>
            </a:r>
            <a:r>
              <a:rPr lang="en-US" sz="1800" dirty="0"/>
              <a:t>– features of data intensive Applications deriving 50 Ogres and 64 Convergence Diamonds. </a:t>
            </a:r>
            <a:r>
              <a:rPr lang="en-US" sz="1800" b="1" dirty="0">
                <a:solidFill>
                  <a:srgbClr val="FF0000"/>
                </a:solidFill>
              </a:rPr>
              <a:t>Application Nexus.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HPC-ABDS: </a:t>
            </a:r>
            <a:r>
              <a:rPr lang="en-US" sz="1800" dirty="0"/>
              <a:t>Cloud-HPC interoperable software </a:t>
            </a:r>
            <a:r>
              <a:rPr lang="en-US" sz="1800" b="1" dirty="0"/>
              <a:t>performance of HPC </a:t>
            </a:r>
            <a:r>
              <a:rPr lang="en-US" sz="1800" dirty="0"/>
              <a:t>(High Performance Computing) and the rich</a:t>
            </a:r>
            <a:r>
              <a:rPr lang="en-US" sz="1800" b="1" dirty="0"/>
              <a:t> functionality </a:t>
            </a:r>
            <a:r>
              <a:rPr lang="en-US" sz="1800" dirty="0"/>
              <a:t>of the commodity </a:t>
            </a:r>
            <a:r>
              <a:rPr lang="en-US" sz="1800" b="1" dirty="0"/>
              <a:t>Apache Big Data Stack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Software Nexus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MIDAS: </a:t>
            </a:r>
            <a:r>
              <a:rPr lang="en-US" sz="1800" dirty="0"/>
              <a:t>Integrating Middleware – from project.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Applications: </a:t>
            </a:r>
            <a:r>
              <a:rPr lang="en-US" sz="1800" dirty="0"/>
              <a:t>Biomolecular Simulations, Network and Computational Social Science, Epidemiology, Computer Vision, Geographical Information Systems, Remote Sensing for Polar Science and Pathology Informatics, Streaming for robotics, streaming stock analytics</a:t>
            </a: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1800" b="1" dirty="0"/>
              <a:t>Implementations: </a:t>
            </a:r>
            <a:r>
              <a:rPr lang="en-US" sz="1800" dirty="0"/>
              <a:t>HPC as well as clouds (OpenStack, Docker) Convergence with common DevOps tool  </a:t>
            </a:r>
            <a:r>
              <a:rPr lang="en-US" sz="1800" b="1" dirty="0">
                <a:solidFill>
                  <a:srgbClr val="FF0000"/>
                </a:solidFill>
              </a:rPr>
              <a:t>Hardware Nexus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2852FC-B062-4D91-8B01-00C12642B9E4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2000"/>
          </a:xfrm>
        </p:spPr>
        <p:txBody>
          <a:bodyPr/>
          <a:lstStyle/>
          <a:p>
            <a:pPr algn="ctr"/>
            <a:r>
              <a:rPr lang="en-US" sz="3200" dirty="0"/>
              <a:t>Why Connect (“Converge”) Big Data and HPC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9067800" cy="5334000"/>
          </a:xfrm>
        </p:spPr>
        <p:txBody>
          <a:bodyPr/>
          <a:lstStyle/>
          <a:p>
            <a:r>
              <a:rPr lang="en-US" sz="1800" dirty="0"/>
              <a:t>Two major trends in computing systems are </a:t>
            </a:r>
          </a:p>
          <a:p>
            <a:pPr lvl="1"/>
            <a:r>
              <a:rPr lang="en-US" sz="1800" b="1" dirty="0"/>
              <a:t>Growth in high performance computing (HPC</a:t>
            </a:r>
            <a:r>
              <a:rPr lang="en-US" sz="1800" dirty="0"/>
              <a:t>) with an international exascale initiative (China in the lead)</a:t>
            </a:r>
          </a:p>
          <a:p>
            <a:pPr lvl="1"/>
            <a:r>
              <a:rPr lang="en-US" sz="1800" b="1" dirty="0"/>
              <a:t>Big data </a:t>
            </a:r>
            <a:r>
              <a:rPr lang="en-US" sz="1800" dirty="0"/>
              <a:t>phenomenon with an accompanying </a:t>
            </a:r>
            <a:r>
              <a:rPr lang="en-US" sz="1800" b="1" dirty="0"/>
              <a:t>cloud</a:t>
            </a:r>
            <a:r>
              <a:rPr lang="en-US" sz="1800" dirty="0"/>
              <a:t> infrastructure of well publicized dramatic and increasing size and sophistication.</a:t>
            </a:r>
          </a:p>
          <a:p>
            <a:r>
              <a:rPr lang="en-US" sz="1800" dirty="0"/>
              <a:t>Note “Big Data” largely an </a:t>
            </a:r>
            <a:r>
              <a:rPr lang="en-US" sz="1800" b="1" dirty="0"/>
              <a:t>industry initiative </a:t>
            </a:r>
            <a:r>
              <a:rPr lang="en-US" sz="1800" dirty="0"/>
              <a:t>although software used is often open source</a:t>
            </a:r>
          </a:p>
          <a:p>
            <a:pPr lvl="1"/>
            <a:r>
              <a:rPr lang="en-US" sz="1800" b="1" dirty="0"/>
              <a:t>HPC</a:t>
            </a:r>
            <a:r>
              <a:rPr lang="en-US" sz="1800" dirty="0"/>
              <a:t> labels overlaps with “</a:t>
            </a:r>
            <a:r>
              <a:rPr lang="en-US" sz="1800" b="1" dirty="0"/>
              <a:t>research</a:t>
            </a:r>
            <a:r>
              <a:rPr lang="en-US" sz="1800" dirty="0"/>
              <a:t>”: USA HPC community largely responsible for Astronomy &amp; Accelerator (LHC, Belle, Light Source ....) data analysis</a:t>
            </a:r>
          </a:p>
          <a:p>
            <a:r>
              <a:rPr lang="en-US" sz="1800" dirty="0"/>
              <a:t>Merge HPC and Big Data to get</a:t>
            </a:r>
          </a:p>
          <a:p>
            <a:pPr lvl="1"/>
            <a:r>
              <a:rPr lang="en-US" sz="1800" dirty="0"/>
              <a:t>More efficient sharing of </a:t>
            </a:r>
            <a:r>
              <a:rPr lang="en-US" sz="1800" b="1" dirty="0"/>
              <a:t>large scale resources </a:t>
            </a:r>
            <a:r>
              <a:rPr lang="en-US" sz="1800" dirty="0"/>
              <a:t>running simulations and data analytics</a:t>
            </a:r>
          </a:p>
          <a:p>
            <a:pPr lvl="1"/>
            <a:r>
              <a:rPr lang="en-US" sz="1800" b="1" dirty="0"/>
              <a:t>Higher performance Big Data algorithms</a:t>
            </a:r>
          </a:p>
          <a:p>
            <a:pPr lvl="1"/>
            <a:r>
              <a:rPr lang="en-US" sz="1800" b="1" dirty="0"/>
              <a:t>Richer software environment </a:t>
            </a:r>
            <a:r>
              <a:rPr lang="en-US" sz="1800" dirty="0"/>
              <a:t>for research community building on many big data tools</a:t>
            </a:r>
          </a:p>
          <a:p>
            <a:pPr lvl="1"/>
            <a:r>
              <a:rPr lang="en-US" sz="1800" dirty="0"/>
              <a:t>Easier </a:t>
            </a:r>
            <a:r>
              <a:rPr lang="en-US" sz="1800" b="1" dirty="0"/>
              <a:t>sustainability model for HPC </a:t>
            </a:r>
            <a:r>
              <a:rPr lang="en-US" sz="1800" dirty="0"/>
              <a:t>– HPC does not have resources to build and maintain a full software stack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7AE3B6-9865-4151-B1E8-6A5231E452B1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algn="ctr"/>
            <a:r>
              <a:rPr lang="en-US" sz="3600" dirty="0"/>
              <a:t>Software Nexus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Application Layer On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Big Data Software Components for Programming and Data Processing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HPC for runtime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IaaS and DevOps Hardware and Systems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14800"/>
            <a:ext cx="6400800" cy="1752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HPC-ABDS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MIDAS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Java Grande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753E-209F-4BF4-8A7B-56F6E6D53C42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5484F50A-B908-4B33-928F-F4458D4A01C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50B27"/>
                </a:solidFill>
              </a:rPr>
              <a:t>HPC-ABDS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228600"/>
            <a:ext cx="9144000" cy="666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4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8229600" cy="507421"/>
          </a:xfrm>
        </p:spPr>
        <p:txBody>
          <a:bodyPr>
            <a:noAutofit/>
          </a:bodyPr>
          <a:lstStyle/>
          <a:p>
            <a:r>
              <a:rPr lang="en-US" sz="2800" b="1" dirty="0"/>
              <a:t>Functionality of 21 HPC-ABDS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9" y="477036"/>
            <a:ext cx="4036291" cy="56091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 err="1">
                <a:latin typeface="Calibri" panose="020F0502020204030204" pitchFamily="34" charset="0"/>
              </a:rPr>
              <a:t>IaaS</a:t>
            </a:r>
            <a:r>
              <a:rPr lang="en-US" sz="22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 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2200" dirty="0">
                <a:latin typeface="Calibri" panose="020F0502020204030204" pitchFamily="34" charset="0"/>
              </a:rPr>
              <a:t> A) File management</a:t>
            </a:r>
            <a:br>
              <a:rPr lang="en-US" sz="2200" dirty="0">
                <a:latin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</a:rPr>
              <a:t>B) NoSQL</a:t>
            </a:r>
            <a:br>
              <a:rPr lang="en-US" sz="2200" dirty="0">
                <a:latin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</a:rPr>
              <a:t>C) SQL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CC0946-BC69-4937-B1B3-495CA5A2723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7/5/2018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3309" y="489483"/>
            <a:ext cx="4953001" cy="5609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In-memory databases &amp; caches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A) Basic Programming model and runtime, SPMD, MapReduce:</a:t>
            </a:r>
            <a:br>
              <a:rPr lang="en-US" sz="2200" i="0" kern="0" dirty="0">
                <a:latin typeface="Calibri" panose="020F0502020204030204" pitchFamily="34" charset="0"/>
              </a:rPr>
            </a:br>
            <a:r>
              <a:rPr lang="en-US" sz="2200" i="0" kern="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A) High level Programming: </a:t>
            </a:r>
            <a:br>
              <a:rPr lang="en-US" sz="2200" i="0" kern="0" dirty="0">
                <a:latin typeface="Calibri" panose="020F0502020204030204" pitchFamily="34" charset="0"/>
              </a:rPr>
            </a:br>
            <a:r>
              <a:rPr lang="en-US" sz="2200" i="0" kern="0" dirty="0">
                <a:latin typeface="Calibri" panose="020F0502020204030204" pitchFamily="34" charset="0"/>
              </a:rPr>
              <a:t>B) Frameworks</a:t>
            </a:r>
          </a:p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 startAt="12"/>
            </a:pPr>
            <a:r>
              <a:rPr lang="en-US" sz="2200" i="0" kern="0" dirty="0">
                <a:latin typeface="Calibri" panose="020F0502020204030204" pitchFamily="34" charset="0"/>
              </a:rPr>
              <a:t> Workflow-Orchestration: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8476" y="5498305"/>
            <a:ext cx="6400800" cy="132343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0" dirty="0">
                <a:latin typeface="+mn-lt"/>
              </a:rPr>
              <a:t>Lesson of large number (350). This is a rich software environment that HPC cannot “compete” with. Need to use and not regenerate</a:t>
            </a:r>
          </a:p>
          <a:p>
            <a:r>
              <a:rPr lang="en-US" sz="2000" i="0" dirty="0">
                <a:latin typeface="+mn-lt"/>
              </a:rPr>
              <a:t>Note level 13 </a:t>
            </a:r>
            <a:r>
              <a:rPr lang="en-US" sz="2000" i="0" kern="0" dirty="0">
                <a:latin typeface="+mn-lt"/>
              </a:rPr>
              <a:t> Inter process communication  added</a:t>
            </a:r>
            <a:endParaRPr lang="en-US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85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1372"/>
            <a:ext cx="7433724" cy="685800"/>
          </a:xfrm>
        </p:spPr>
        <p:txBody>
          <a:bodyPr/>
          <a:lstStyle/>
          <a:p>
            <a:pPr algn="ctr"/>
            <a:r>
              <a:rPr lang="en-US" sz="3200" dirty="0"/>
              <a:t>HPC-ABDS SPIDAL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" y="706243"/>
            <a:ext cx="9144000" cy="5105400"/>
          </a:xfrm>
        </p:spPr>
        <p:txBody>
          <a:bodyPr/>
          <a:lstStyle/>
          <a:p>
            <a:r>
              <a:rPr lang="en-US" sz="1900" b="1" dirty="0">
                <a:solidFill>
                  <a:srgbClr val="00B050"/>
                </a:solidFill>
              </a:rPr>
              <a:t>Level 17: Orchestration</a:t>
            </a:r>
            <a:r>
              <a:rPr lang="en-US" sz="1900" dirty="0">
                <a:solidFill>
                  <a:srgbClr val="00B050"/>
                </a:solidFill>
              </a:rPr>
              <a:t>: Apache Beam (Google Cloud Dataflow) integrated with Heron/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 and Cloudmesh on HPC cluster</a:t>
            </a:r>
          </a:p>
          <a:p>
            <a:r>
              <a:rPr lang="en-US" sz="1900" b="1" dirty="0"/>
              <a:t>Level 16: Applications: </a:t>
            </a:r>
            <a:r>
              <a:rPr lang="en-US" sz="1900" dirty="0"/>
              <a:t>Datamining for molecular dynamics, Image processing for remote sensing and pathology, graphs, streaming, bioinformatics, social media, financial informatics, text mining</a:t>
            </a:r>
          </a:p>
          <a:p>
            <a:r>
              <a:rPr lang="en-US" sz="1900" b="1" dirty="0"/>
              <a:t>Level 16: Algorithms: </a:t>
            </a:r>
            <a:r>
              <a:rPr lang="en-US" sz="1900" dirty="0"/>
              <a:t>Generic and custom for applications </a:t>
            </a:r>
            <a:r>
              <a:rPr lang="en-US" sz="1900" b="1" dirty="0"/>
              <a:t>SPIDAL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14: Programming: </a:t>
            </a:r>
            <a:r>
              <a:rPr lang="en-US" sz="1900" dirty="0">
                <a:solidFill>
                  <a:srgbClr val="00B050"/>
                </a:solidFill>
              </a:rPr>
              <a:t>Storm, Heron (Twitter replaces Storm), Hadoop, Spark, 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. Improve Inter- and Intra-node performance; science data structures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13: Runtime Communication: </a:t>
            </a:r>
            <a:r>
              <a:rPr lang="en-US" sz="1900" dirty="0">
                <a:solidFill>
                  <a:srgbClr val="00B050"/>
                </a:solidFill>
              </a:rPr>
              <a:t>Enhanced Storm and Hadoop (Spark, 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, </a:t>
            </a:r>
            <a:r>
              <a:rPr lang="en-US" sz="1900" dirty="0" err="1">
                <a:solidFill>
                  <a:srgbClr val="00B050"/>
                </a:solidFill>
              </a:rPr>
              <a:t>Giraph</a:t>
            </a:r>
            <a:r>
              <a:rPr lang="en-US" sz="1900" dirty="0">
                <a:solidFill>
                  <a:srgbClr val="00B050"/>
                </a:solidFill>
              </a:rPr>
              <a:t>) using HPC runtime technologies, Harp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12: In-memory Database: </a:t>
            </a:r>
            <a:r>
              <a:rPr lang="en-US" sz="1900" dirty="0" err="1">
                <a:solidFill>
                  <a:srgbClr val="00B050"/>
                </a:solidFill>
              </a:rPr>
              <a:t>Redis</a:t>
            </a:r>
            <a:r>
              <a:rPr lang="en-US" sz="1900" dirty="0">
                <a:solidFill>
                  <a:srgbClr val="00B050"/>
                </a:solidFill>
              </a:rPr>
              <a:t> + Spark used in Pilot-Data Memory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11: Data management: </a:t>
            </a:r>
            <a:r>
              <a:rPr lang="en-US" sz="1900" dirty="0">
                <a:solidFill>
                  <a:srgbClr val="00B050"/>
                </a:solidFill>
              </a:rPr>
              <a:t>Hbase and MongoDB integrated via use of Beam and other Apache tools; enhance Hbase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9: Cluster Management: </a:t>
            </a:r>
            <a:r>
              <a:rPr lang="en-US" sz="1900" dirty="0">
                <a:solidFill>
                  <a:srgbClr val="00B050"/>
                </a:solidFill>
              </a:rPr>
              <a:t>Integrate Pilot Jobs with Yarn, </a:t>
            </a:r>
            <a:r>
              <a:rPr lang="en-US" sz="1900" dirty="0" err="1">
                <a:solidFill>
                  <a:srgbClr val="00B050"/>
                </a:solidFill>
              </a:rPr>
              <a:t>Mesos</a:t>
            </a:r>
            <a:r>
              <a:rPr lang="en-US" sz="1900" dirty="0">
                <a:solidFill>
                  <a:srgbClr val="00B050"/>
                </a:solidFill>
              </a:rPr>
              <a:t>, Spark, Hadoop; integrate Storm and Heron with </a:t>
            </a:r>
            <a:r>
              <a:rPr lang="en-US" sz="1900" dirty="0" err="1">
                <a:solidFill>
                  <a:srgbClr val="00B050"/>
                </a:solidFill>
              </a:rPr>
              <a:t>Slurm</a:t>
            </a:r>
            <a:endParaRPr lang="en-US" sz="1900" dirty="0">
              <a:solidFill>
                <a:srgbClr val="00B050"/>
              </a:solidFill>
            </a:endParaRPr>
          </a:p>
          <a:p>
            <a:r>
              <a:rPr lang="en-US" sz="1900" b="1" dirty="0">
                <a:solidFill>
                  <a:srgbClr val="00B050"/>
                </a:solidFill>
              </a:rPr>
              <a:t>Level 6: </a:t>
            </a:r>
            <a:r>
              <a:rPr lang="en-US" sz="1900" b="1" dirty="0" err="1">
                <a:solidFill>
                  <a:srgbClr val="00B050"/>
                </a:solidFill>
              </a:rPr>
              <a:t>DevOps</a:t>
            </a:r>
            <a:r>
              <a:rPr lang="en-US" sz="1900" b="1" dirty="0">
                <a:solidFill>
                  <a:srgbClr val="00B050"/>
                </a:solidFill>
              </a:rPr>
              <a:t>: </a:t>
            </a:r>
            <a:r>
              <a:rPr lang="en-US" sz="1900" dirty="0">
                <a:solidFill>
                  <a:srgbClr val="00B050"/>
                </a:solidFill>
              </a:rPr>
              <a:t>Python Cloudmesh virtual Cluster Interoperability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1179" y="14004"/>
            <a:ext cx="190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Green is MIDAS</a:t>
            </a:r>
          </a:p>
          <a:p>
            <a:r>
              <a:rPr lang="en-US" sz="1800" dirty="0"/>
              <a:t>Black is SPIDAL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2DE918-B658-4E00-8BA1-C1378DC09C24}" type="datetime1">
              <a:rPr lang="en-US" smtClean="0"/>
              <a:t>7/5/2018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2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29321</TotalTime>
  <Words>2833</Words>
  <Application>Microsoft Office PowerPoint</Application>
  <PresentationFormat>On-screen Show (4:3)</PresentationFormat>
  <Paragraphs>371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Mincho</vt:lpstr>
      <vt:lpstr>ＭＳ Ｐゴシック</vt:lpstr>
      <vt:lpstr>Arial</vt:lpstr>
      <vt:lpstr>Calibri</vt:lpstr>
      <vt:lpstr>Franklin Gothic Demi</vt:lpstr>
      <vt:lpstr>Franklin Gothic Medium</vt:lpstr>
      <vt:lpstr>Symbol</vt:lpstr>
      <vt:lpstr>Times New Roman</vt:lpstr>
      <vt:lpstr>Blank Presentation</vt:lpstr>
      <vt:lpstr>Big Data and Simulations:  HPC and Clouds</vt:lpstr>
      <vt:lpstr>SPIDAL Project Datanet: CIF21 DIBBs: Middleware and High Performance Analytics Libraries for Scalable Data Science</vt:lpstr>
      <vt:lpstr>PowerPoint Presentation</vt:lpstr>
      <vt:lpstr>Main Components of SPIDAL Project</vt:lpstr>
      <vt:lpstr>Why Connect (“Converge”) Big Data and HPC</vt:lpstr>
      <vt:lpstr>Software Nexus  Application Layer On Big Data Software Components for Programming and Data Processing On HPC for runtime On IaaS and DevOps Hardware and Systems </vt:lpstr>
      <vt:lpstr>PowerPoint Presentation</vt:lpstr>
      <vt:lpstr>Functionality of 21 HPC-ABDS Layers</vt:lpstr>
      <vt:lpstr>HPC-ABDS SPIDAL Project Activities</vt:lpstr>
      <vt:lpstr>Java Grande  Revisited on 3 data analytics codes Clustering Multidimensional Scaling Latent Dirichlet Allocation  all sophisticated algorithms  </vt:lpstr>
      <vt:lpstr>Java versus C Performance</vt:lpstr>
      <vt:lpstr>Java Parallel Performance 128 24 core Haswell nodes on SPIDAL 200K DA-MDS Code</vt:lpstr>
      <vt:lpstr>Harp (Hadoop Plugin) brings HPC to ABDS </vt:lpstr>
      <vt:lpstr>PowerPoint Presentation</vt:lpstr>
      <vt:lpstr>Streaming Applications and Technology</vt:lpstr>
      <vt:lpstr>Adding HPC to Storm &amp; Heron for Streaming</vt:lpstr>
      <vt:lpstr>Data Pipeline</vt:lpstr>
      <vt:lpstr>Improvement of Storm (Heron) using HPC communication algorithms</vt:lpstr>
      <vt:lpstr>SPIDAL Applications</vt:lpstr>
      <vt:lpstr>Imaging Applications: Remote Sensing,  Pathology, Spatial  Systems </vt:lpstr>
      <vt:lpstr>2D Radar Polar Remote Sensing</vt:lpstr>
      <vt:lpstr>3D Radar Polar Remote Sensing</vt:lpstr>
      <vt:lpstr>Biomolecular Simulations: Path Similarity Analysis all-pairs Distances between Trajectories  </vt:lpstr>
      <vt:lpstr>SPIDAL Algorithms</vt:lpstr>
      <vt:lpstr>HTML5 web viewer WebPlotViz</vt:lpstr>
      <vt:lpstr>Stock Daily Data Streaming Example</vt:lpstr>
      <vt:lpstr>Relative Changes in Stock Values using one day values measured from January 2004 and starting after one year January 2005 Filled circles are final values </vt:lpstr>
      <vt:lpstr>Relative Changes in Stock Values using one day values Expansion of previous data </vt:lpstr>
      <vt:lpstr>Heatmap of original distance vs 3D Euclidean Distances for Sequences and Stocks</vt:lpstr>
      <vt:lpstr>SPIDAL Algorithms – Core I</vt:lpstr>
      <vt:lpstr>SPIDAL Algorithms – Core II</vt:lpstr>
      <vt:lpstr>SPIDAL Algorithms – Optimization I</vt:lpstr>
      <vt:lpstr>SPIDAL Algorithms – Optimization II</vt:lpstr>
      <vt:lpstr>SPIDAL Graph Algorithms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594</cp:revision>
  <cp:lastPrinted>2009-05-27T19:00:23Z</cp:lastPrinted>
  <dcterms:created xsi:type="dcterms:W3CDTF">2011-04-26T20:44:01Z</dcterms:created>
  <dcterms:modified xsi:type="dcterms:W3CDTF">2018-07-05T17:55:15Z</dcterms:modified>
</cp:coreProperties>
</file>