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3688" r:id="rId3"/>
    <p:sldMasterId id="2147483700" r:id="rId4"/>
    <p:sldMasterId id="2147483712" r:id="rId5"/>
    <p:sldMasterId id="2147483724" r:id="rId6"/>
  </p:sldMasterIdLst>
  <p:notesMasterIdLst>
    <p:notesMasterId r:id="rId51"/>
  </p:notesMasterIdLst>
  <p:sldIdLst>
    <p:sldId id="301" r:id="rId7"/>
    <p:sldId id="302" r:id="rId8"/>
    <p:sldId id="303" r:id="rId9"/>
    <p:sldId id="304" r:id="rId10"/>
    <p:sldId id="305" r:id="rId11"/>
    <p:sldId id="306" r:id="rId12"/>
    <p:sldId id="307" r:id="rId13"/>
    <p:sldId id="264" r:id="rId14"/>
    <p:sldId id="295" r:id="rId15"/>
    <p:sldId id="296" r:id="rId16"/>
    <p:sldId id="297" r:id="rId17"/>
    <p:sldId id="298" r:id="rId18"/>
    <p:sldId id="299" r:id="rId19"/>
    <p:sldId id="300" r:id="rId20"/>
    <p:sldId id="289" r:id="rId21"/>
    <p:sldId id="290" r:id="rId22"/>
    <p:sldId id="291" r:id="rId23"/>
    <p:sldId id="292" r:id="rId24"/>
    <p:sldId id="293" r:id="rId25"/>
    <p:sldId id="29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 id="285" r:id="rId47"/>
    <p:sldId id="286" r:id="rId48"/>
    <p:sldId id="287" r:id="rId49"/>
    <p:sldId id="288" r:id="rId50"/>
  </p:sldIdLst>
  <p:sldSz cx="9144000" cy="6858000" type="screen4x3"/>
  <p:notesSz cx="6858000" cy="9144000"/>
  <p:defaultTextStyle>
    <a:defPPr>
      <a:defRPr lang="en-US"/>
    </a:defPPr>
    <a:lvl1pPr marL="0" algn="l" defTabSz="914306" rtl="0" eaLnBrk="1" latinLnBrk="0" hangingPunct="1">
      <a:defRPr sz="1800" kern="1200">
        <a:solidFill>
          <a:schemeClr val="tx1"/>
        </a:solidFill>
        <a:latin typeface="+mn-lt"/>
        <a:ea typeface="+mn-ea"/>
        <a:cs typeface="+mn-cs"/>
      </a:defRPr>
    </a:lvl1pPr>
    <a:lvl2pPr marL="457154"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6"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2" algn="l" defTabSz="914306" rtl="0" eaLnBrk="1" latinLnBrk="0" hangingPunct="1">
      <a:defRPr sz="1800" kern="1200">
        <a:solidFill>
          <a:schemeClr val="tx1"/>
        </a:solidFill>
        <a:latin typeface="+mn-lt"/>
        <a:ea typeface="+mn-ea"/>
        <a:cs typeface="+mn-cs"/>
      </a:defRPr>
    </a:lvl8pPr>
    <a:lvl9pPr marL="3657226" algn="l" defTabSz="91430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11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68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3E7F0C-59C1-4884-8F5F-02C448F6D7C2}" type="datetimeFigureOut">
              <a:rPr lang="en-US" smtClean="0"/>
              <a:t>1/13/2012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051A04-454F-4AFF-ABF7-1CCA34A34CA4}" type="slidenum">
              <a:rPr lang="en-US" smtClean="0"/>
              <a:t>‹#›</a:t>
            </a:fld>
            <a:endParaRPr lang="en-US"/>
          </a:p>
        </p:txBody>
      </p:sp>
    </p:spTree>
    <p:extLst>
      <p:ext uri="{BB962C8B-B14F-4D97-AF65-F5344CB8AC3E}">
        <p14:creationId xmlns:p14="http://schemas.microsoft.com/office/powerpoint/2010/main" val="2537927999"/>
      </p:ext>
    </p:extLst>
  </p:cSld>
  <p:clrMap bg1="lt1" tx1="dk1" bg2="lt2" tx2="dk2" accent1="accent1" accent2="accent2" accent3="accent3" accent4="accent4" accent5="accent5" accent6="accent6" hlink="hlink" folHlink="folHlink"/>
  <p:notesStyle>
    <a:lvl1pPr marL="0" algn="l" defTabSz="914306" rtl="0" eaLnBrk="1" latinLnBrk="0" hangingPunct="1">
      <a:defRPr sz="1200" kern="1200">
        <a:solidFill>
          <a:schemeClr val="tx1"/>
        </a:solidFill>
        <a:latin typeface="+mn-lt"/>
        <a:ea typeface="+mn-ea"/>
        <a:cs typeface="+mn-cs"/>
      </a:defRPr>
    </a:lvl1pPr>
    <a:lvl2pPr marL="457154" algn="l" defTabSz="914306" rtl="0" eaLnBrk="1" latinLnBrk="0" hangingPunct="1">
      <a:defRPr sz="1200" kern="1200">
        <a:solidFill>
          <a:schemeClr val="tx1"/>
        </a:solidFill>
        <a:latin typeface="+mn-lt"/>
        <a:ea typeface="+mn-ea"/>
        <a:cs typeface="+mn-cs"/>
      </a:defRPr>
    </a:lvl2pPr>
    <a:lvl3pPr marL="914306" algn="l" defTabSz="914306" rtl="0" eaLnBrk="1" latinLnBrk="0" hangingPunct="1">
      <a:defRPr sz="1200" kern="1200">
        <a:solidFill>
          <a:schemeClr val="tx1"/>
        </a:solidFill>
        <a:latin typeface="+mn-lt"/>
        <a:ea typeface="+mn-ea"/>
        <a:cs typeface="+mn-cs"/>
      </a:defRPr>
    </a:lvl3pPr>
    <a:lvl4pPr marL="1371460" algn="l" defTabSz="914306" rtl="0" eaLnBrk="1" latinLnBrk="0" hangingPunct="1">
      <a:defRPr sz="1200" kern="1200">
        <a:solidFill>
          <a:schemeClr val="tx1"/>
        </a:solidFill>
        <a:latin typeface="+mn-lt"/>
        <a:ea typeface="+mn-ea"/>
        <a:cs typeface="+mn-cs"/>
      </a:defRPr>
    </a:lvl4pPr>
    <a:lvl5pPr marL="1828613" algn="l" defTabSz="914306" rtl="0" eaLnBrk="1" latinLnBrk="0" hangingPunct="1">
      <a:defRPr sz="1200" kern="1200">
        <a:solidFill>
          <a:schemeClr val="tx1"/>
        </a:solidFill>
        <a:latin typeface="+mn-lt"/>
        <a:ea typeface="+mn-ea"/>
        <a:cs typeface="+mn-cs"/>
      </a:defRPr>
    </a:lvl5pPr>
    <a:lvl6pPr marL="2285766" algn="l" defTabSz="914306" rtl="0" eaLnBrk="1" latinLnBrk="0" hangingPunct="1">
      <a:defRPr sz="1200" kern="1200">
        <a:solidFill>
          <a:schemeClr val="tx1"/>
        </a:solidFill>
        <a:latin typeface="+mn-lt"/>
        <a:ea typeface="+mn-ea"/>
        <a:cs typeface="+mn-cs"/>
      </a:defRPr>
    </a:lvl6pPr>
    <a:lvl7pPr marL="2742920" algn="l" defTabSz="914306" rtl="0" eaLnBrk="1" latinLnBrk="0" hangingPunct="1">
      <a:defRPr sz="1200" kern="1200">
        <a:solidFill>
          <a:schemeClr val="tx1"/>
        </a:solidFill>
        <a:latin typeface="+mn-lt"/>
        <a:ea typeface="+mn-ea"/>
        <a:cs typeface="+mn-cs"/>
      </a:defRPr>
    </a:lvl7pPr>
    <a:lvl8pPr marL="3200072" algn="l" defTabSz="914306" rtl="0" eaLnBrk="1" latinLnBrk="0" hangingPunct="1">
      <a:defRPr sz="1200" kern="1200">
        <a:solidFill>
          <a:schemeClr val="tx1"/>
        </a:solidFill>
        <a:latin typeface="+mn-lt"/>
        <a:ea typeface="+mn-ea"/>
        <a:cs typeface="+mn-cs"/>
      </a:defRPr>
    </a:lvl8pPr>
    <a:lvl9pPr marL="3657226" algn="l" defTabSz="91430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pitchFamily="-111" charset="-128"/>
              </a:defRPr>
            </a:lvl1pPr>
            <a:lvl2pPr marL="742950" indent="-285750">
              <a:defRPr sz="2400" i="1">
                <a:solidFill>
                  <a:schemeClr val="tx1"/>
                </a:solidFill>
                <a:latin typeface="Arial" charset="0"/>
                <a:ea typeface="ＭＳ Ｐゴシック" pitchFamily="-111" charset="-128"/>
              </a:defRPr>
            </a:lvl2pPr>
            <a:lvl3pPr marL="1143000" indent="-228600">
              <a:defRPr sz="2400" i="1">
                <a:solidFill>
                  <a:schemeClr val="tx1"/>
                </a:solidFill>
                <a:latin typeface="Arial" charset="0"/>
                <a:ea typeface="ＭＳ Ｐゴシック" pitchFamily="-111" charset="-128"/>
              </a:defRPr>
            </a:lvl3pPr>
            <a:lvl4pPr marL="1600200" indent="-228600">
              <a:defRPr sz="2400" i="1">
                <a:solidFill>
                  <a:schemeClr val="tx1"/>
                </a:solidFill>
                <a:latin typeface="Arial" charset="0"/>
                <a:ea typeface="ＭＳ Ｐゴシック" pitchFamily="-111" charset="-128"/>
              </a:defRPr>
            </a:lvl4pPr>
            <a:lvl5pPr marL="2057400" indent="-228600">
              <a:defRPr sz="2400" i="1">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pitchFamily="-111" charset="-128"/>
              </a:defRPr>
            </a:lvl9pPr>
          </a:lstStyle>
          <a:p>
            <a:fld id="{7ED8E64D-683B-41ED-B303-84DE591A914F}" type="slidenum">
              <a:rPr lang="en-US" sz="1200" i="0">
                <a:solidFill>
                  <a:prstClr val="black"/>
                </a:solidFill>
              </a:rPr>
              <a:pPr/>
              <a:t>2</a:t>
            </a:fld>
            <a:endParaRPr lang="en-US" sz="1200" i="0">
              <a:solidFill>
                <a:prstClr val="black"/>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111"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1162A3-2D82-4AA1-9EC4-02128EC23F37}"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853491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1162A3-2D82-4AA1-9EC4-02128EC23F37}"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588151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1162A3-2D82-4AA1-9EC4-02128EC23F37}"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762070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1162A3-2D82-4AA1-9EC4-02128EC23F37}"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352821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1162A3-2D82-4AA1-9EC4-02128EC23F37}"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93055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endParaRPr lang="en-US" smtClean="0"/>
          </a:p>
        </p:txBody>
      </p:sp>
      <p:sp>
        <p:nvSpPr>
          <p:cNvPr id="53252" name="Slide Number Placeholder 3"/>
          <p:cNvSpPr>
            <a:spLocks noGrp="1"/>
          </p:cNvSpPr>
          <p:nvPr>
            <p:ph type="sldNum" sz="quarter" idx="5"/>
          </p:nvPr>
        </p:nvSpPr>
        <p:spPr>
          <a:noFill/>
        </p:spPr>
        <p:txBody>
          <a:bodyPr/>
          <a:lstStyle/>
          <a:p>
            <a:fld id="{D03F7556-4BD9-4871-A219-A5D4E5840321}" type="slidenum">
              <a:rPr lang="en-US" smtClean="0">
                <a:solidFill>
                  <a:prstClr val="black"/>
                </a:solidFill>
              </a:rPr>
              <a:pPr/>
              <a:t>35</a:t>
            </a:fld>
            <a:endParaRPr lang="en-US" smtClean="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519088F5-BD62-4485-9B35-A6DB2EC94E5D}" type="slidenum">
              <a:rPr lang="en-US" smtClean="0">
                <a:solidFill>
                  <a:prstClr val="black"/>
                </a:solidFill>
              </a:rPr>
              <a:pPr/>
              <a:t>36</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xfrm>
            <a:off x="1141413" y="685800"/>
            <a:ext cx="4573587" cy="3430588"/>
          </a:xfrm>
          <a:ln/>
        </p:spPr>
      </p:sp>
      <p:sp>
        <p:nvSpPr>
          <p:cNvPr id="60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7B557BB8-2548-4221-8BBF-10B19ADF65BE}" type="slidenum">
              <a:rPr lang="en-US" smtClean="0">
                <a:solidFill>
                  <a:prstClr val="black"/>
                </a:solidFill>
                <a:latin typeface="Arial" pitchFamily="34" charset="0"/>
              </a:rPr>
              <a:pPr/>
              <a:t>37</a:t>
            </a:fld>
            <a:endParaRPr lang="en-US" smtClean="0">
              <a:solidFill>
                <a:prstClr val="black"/>
              </a:solidFill>
              <a:latin typeface="Arial" pitchFamily="34" charset="0"/>
            </a:endParaRPr>
          </a:p>
        </p:txBody>
      </p:sp>
      <p:sp>
        <p:nvSpPr>
          <p:cNvPr id="604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B35439CD-E8AF-4697-8B4F-1429B975579E}" type="slidenum">
              <a:rPr lang="en-US" sz="1200">
                <a:solidFill>
                  <a:prstClr val="black"/>
                </a:solidFill>
                <a:cs typeface="Arial" pitchFamily="34" charset="0"/>
              </a:rPr>
              <a:pPr algn="r"/>
              <a:t>37</a:t>
            </a:fld>
            <a:endParaRPr lang="en-US" sz="1200" dirty="0">
              <a:solidFill>
                <a:prstClr val="black"/>
              </a:solidFill>
              <a:cs typeface="Arial" pitchFamily="34" charset="0"/>
            </a:endParaRPr>
          </a:p>
        </p:txBody>
      </p:sp>
      <p:sp>
        <p:nvSpPr>
          <p:cNvPr id="60420" name="Rectangle 2"/>
          <p:cNvSpPr>
            <a:spLocks noGrp="1" noRot="1" noChangeAspect="1" noChangeArrowheads="1" noTextEdit="1"/>
          </p:cNvSpPr>
          <p:nvPr>
            <p:ph type="sldImg"/>
          </p:nvPr>
        </p:nvSpPr>
        <p:spPr>
          <a:ln/>
        </p:spPr>
      </p:sp>
      <p:sp>
        <p:nvSpPr>
          <p:cNvPr id="60421" name="Rectangle 3"/>
          <p:cNvSpPr>
            <a:spLocks noGrp="1" noChangeArrowheads="1"/>
          </p:cNvSpPr>
          <p:nvPr>
            <p:ph type="body" idx="1"/>
          </p:nvPr>
        </p:nvSpPr>
        <p:spPr>
          <a:noFill/>
          <a:ln/>
        </p:spPr>
        <p:txBody>
          <a:bodyPr/>
          <a:lstStyle/>
          <a:p>
            <a:r>
              <a:rPr lang="en-US" dirty="0" smtClean="0"/>
              <a:t>The clinical manifestations of </a:t>
            </a:r>
            <a:r>
              <a:rPr lang="en-US" dirty="0" err="1" smtClean="0"/>
              <a:t>Hb</a:t>
            </a:r>
            <a:r>
              <a:rPr lang="en-US" dirty="0" smtClean="0"/>
              <a:t> S </a:t>
            </a:r>
            <a:r>
              <a:rPr lang="en-US" dirty="0" err="1" smtClean="0"/>
              <a:t>homozygotes</a:t>
            </a:r>
            <a:r>
              <a:rPr lang="en-US" dirty="0" smtClean="0"/>
              <a:t> are extremely variable. Approximately 10% to 20% of SCD patients develop strokes that may result in serious disabilities. In a prospective study, most SCD patients had one or fewer painful episodes per year, and 5% to 10% of patients had three or more painful crises per year. This is particularly significant because more than three painful crises per year is a risk factor for early mortality in adults with SCD [3].</a:t>
            </a:r>
            <a:endParaRPr lang="en-US" dirty="0"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E0E6F6-FA79-44F7-9253-A45941744EC0}" type="slidenum">
              <a:rPr lang="en-US">
                <a:solidFill>
                  <a:prstClr val="black"/>
                </a:solidFill>
              </a:rPr>
              <a:pPr/>
              <a:t>38</a:t>
            </a:fld>
            <a:endParaRPr lang="en-US">
              <a:solidFill>
                <a:prstClr val="black"/>
              </a:solidFill>
            </a:endParaRPr>
          </a:p>
        </p:txBody>
      </p:sp>
      <p:sp>
        <p:nvSpPr>
          <p:cNvPr id="1208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0835" name="Rectangle 3"/>
          <p:cNvSpPr>
            <a:spLocks noGrp="1" noChangeArrowheads="1"/>
          </p:cNvSpPr>
          <p:nvPr>
            <p:ph type="body" idx="1"/>
          </p:nvPr>
        </p:nvSpPr>
        <p:spPr bwMode="auto">
          <a:xfrm>
            <a:off x="914401"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BA6DC45-62B6-4D1F-9896-D5E36C79DFB6}" type="slidenum">
              <a:rPr lang="en-US" smtClean="0">
                <a:solidFill>
                  <a:prstClr val="black"/>
                </a:solidFill>
              </a:rPr>
              <a:pPr/>
              <a:t>40</a:t>
            </a:fld>
            <a:endParaRPr lang="en-US" smtClean="0">
              <a:solidFill>
                <a:prstClr val="black"/>
              </a:solidFill>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pitchFamily="-111" charset="-128"/>
              </a:defRPr>
            </a:lvl1pPr>
            <a:lvl2pPr marL="742950" indent="-285750">
              <a:defRPr sz="2400" i="1">
                <a:solidFill>
                  <a:schemeClr val="tx1"/>
                </a:solidFill>
                <a:latin typeface="Arial" charset="0"/>
                <a:ea typeface="ＭＳ Ｐゴシック" pitchFamily="-111" charset="-128"/>
              </a:defRPr>
            </a:lvl2pPr>
            <a:lvl3pPr marL="1143000" indent="-228600">
              <a:defRPr sz="2400" i="1">
                <a:solidFill>
                  <a:schemeClr val="tx1"/>
                </a:solidFill>
                <a:latin typeface="Arial" charset="0"/>
                <a:ea typeface="ＭＳ Ｐゴシック" pitchFamily="-111" charset="-128"/>
              </a:defRPr>
            </a:lvl3pPr>
            <a:lvl4pPr marL="1600200" indent="-228600">
              <a:defRPr sz="2400" i="1">
                <a:solidFill>
                  <a:schemeClr val="tx1"/>
                </a:solidFill>
                <a:latin typeface="Arial" charset="0"/>
                <a:ea typeface="ＭＳ Ｐゴシック" pitchFamily="-111" charset="-128"/>
              </a:defRPr>
            </a:lvl4pPr>
            <a:lvl5pPr marL="2057400" indent="-228600">
              <a:defRPr sz="2400" i="1">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pitchFamily="-111" charset="-128"/>
              </a:defRPr>
            </a:lvl9pPr>
          </a:lstStyle>
          <a:p>
            <a:fld id="{7ED8E64D-683B-41ED-B303-84DE591A914F}" type="slidenum">
              <a:rPr lang="en-US" sz="1200" i="0">
                <a:solidFill>
                  <a:prstClr val="black"/>
                </a:solidFill>
              </a:rPr>
              <a:pPr/>
              <a:t>3</a:t>
            </a:fld>
            <a:endParaRPr lang="en-US" sz="1200" i="0">
              <a:solidFill>
                <a:prstClr val="black"/>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111"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pitchFamily="-111" charset="-128"/>
              </a:defRPr>
            </a:lvl1pPr>
            <a:lvl2pPr marL="742950" indent="-285750">
              <a:defRPr sz="2400" i="1">
                <a:solidFill>
                  <a:schemeClr val="tx1"/>
                </a:solidFill>
                <a:latin typeface="Arial" charset="0"/>
                <a:ea typeface="ＭＳ Ｐゴシック" pitchFamily="-111" charset="-128"/>
              </a:defRPr>
            </a:lvl2pPr>
            <a:lvl3pPr marL="1143000" indent="-228600">
              <a:defRPr sz="2400" i="1">
                <a:solidFill>
                  <a:schemeClr val="tx1"/>
                </a:solidFill>
                <a:latin typeface="Arial" charset="0"/>
                <a:ea typeface="ＭＳ Ｐゴシック" pitchFamily="-111" charset="-128"/>
              </a:defRPr>
            </a:lvl3pPr>
            <a:lvl4pPr marL="1600200" indent="-228600">
              <a:defRPr sz="2400" i="1">
                <a:solidFill>
                  <a:schemeClr val="tx1"/>
                </a:solidFill>
                <a:latin typeface="Arial" charset="0"/>
                <a:ea typeface="ＭＳ Ｐゴシック" pitchFamily="-111" charset="-128"/>
              </a:defRPr>
            </a:lvl4pPr>
            <a:lvl5pPr marL="2057400" indent="-228600">
              <a:defRPr sz="2400" i="1">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pitchFamily="-111" charset="-128"/>
              </a:defRPr>
            </a:lvl9pPr>
          </a:lstStyle>
          <a:p>
            <a:fld id="{7ED8E64D-683B-41ED-B303-84DE591A914F}" type="slidenum">
              <a:rPr lang="en-US" sz="1200" i="0">
                <a:solidFill>
                  <a:prstClr val="black"/>
                </a:solidFill>
              </a:rPr>
              <a:pPr/>
              <a:t>4</a:t>
            </a:fld>
            <a:endParaRPr lang="en-US" sz="1200" i="0">
              <a:solidFill>
                <a:prstClr val="black"/>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111"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pitchFamily="-111" charset="-128"/>
              </a:defRPr>
            </a:lvl1pPr>
            <a:lvl2pPr marL="742950" indent="-285750">
              <a:defRPr sz="2400" i="1">
                <a:solidFill>
                  <a:schemeClr val="tx1"/>
                </a:solidFill>
                <a:latin typeface="Arial" charset="0"/>
                <a:ea typeface="ＭＳ Ｐゴシック" pitchFamily="-111" charset="-128"/>
              </a:defRPr>
            </a:lvl2pPr>
            <a:lvl3pPr marL="1143000" indent="-228600">
              <a:defRPr sz="2400" i="1">
                <a:solidFill>
                  <a:schemeClr val="tx1"/>
                </a:solidFill>
                <a:latin typeface="Arial" charset="0"/>
                <a:ea typeface="ＭＳ Ｐゴシック" pitchFamily="-111" charset="-128"/>
              </a:defRPr>
            </a:lvl3pPr>
            <a:lvl4pPr marL="1600200" indent="-228600">
              <a:defRPr sz="2400" i="1">
                <a:solidFill>
                  <a:schemeClr val="tx1"/>
                </a:solidFill>
                <a:latin typeface="Arial" charset="0"/>
                <a:ea typeface="ＭＳ Ｐゴシック" pitchFamily="-111" charset="-128"/>
              </a:defRPr>
            </a:lvl4pPr>
            <a:lvl5pPr marL="2057400" indent="-228600">
              <a:defRPr sz="2400" i="1">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pitchFamily="-111" charset="-128"/>
              </a:defRPr>
            </a:lvl9pPr>
          </a:lstStyle>
          <a:p>
            <a:fld id="{7ED8E64D-683B-41ED-B303-84DE591A914F}" type="slidenum">
              <a:rPr lang="en-US" sz="1200" i="0">
                <a:solidFill>
                  <a:prstClr val="black"/>
                </a:solidFill>
              </a:rPr>
              <a:pPr/>
              <a:t>5</a:t>
            </a:fld>
            <a:endParaRPr lang="en-US" sz="1200" i="0">
              <a:solidFill>
                <a:prstClr val="black"/>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111"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0AF6DC-4A10-F641-86FC-079A25138984}"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910033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D722DC-CBDE-4663-BE30-611F81A4297B}" type="slidenum">
              <a:rPr lang="en-US">
                <a:solidFill>
                  <a:prstClr val="black"/>
                </a:solidFill>
              </a:rPr>
              <a:pPr/>
              <a:t>15</a:t>
            </a:fld>
            <a:endParaRPr lang="en-US">
              <a:solidFill>
                <a:prstClr val="black"/>
              </a:solidFill>
            </a:endParaRPr>
          </a:p>
        </p:txBody>
      </p:sp>
      <p:sp>
        <p:nvSpPr>
          <p:cNvPr id="954370" name="Rectangle 2"/>
          <p:cNvSpPr>
            <a:spLocks noGrp="1" noRot="1" noChangeAspect="1" noChangeArrowheads="1" noTextEdit="1"/>
          </p:cNvSpPr>
          <p:nvPr>
            <p:ph type="sldImg"/>
          </p:nvPr>
        </p:nvSpPr>
        <p:spPr>
          <a:ln/>
        </p:spPr>
      </p:sp>
      <p:sp>
        <p:nvSpPr>
          <p:cNvPr id="954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7" name="Rectangle 7"/>
          <p:cNvSpPr>
            <a:spLocks noGrp="1" noChangeArrowheads="1"/>
          </p:cNvSpPr>
          <p:nvPr>
            <p:ph type="sldNum" sz="quarter" idx="5"/>
          </p:nvPr>
        </p:nvSpPr>
        <p:spPr>
          <a:noFill/>
        </p:spPr>
        <p:txBody>
          <a:bodyPr/>
          <a:lstStyle/>
          <a:p>
            <a:fld id="{3E73F0CC-F6CB-4BD3-92C1-6BEDD3CEFEFF}" type="slidenum">
              <a:rPr lang="en-US" smtClean="0">
                <a:solidFill>
                  <a:prstClr val="black"/>
                </a:solidFill>
              </a:rPr>
              <a:pPr/>
              <a:t>16</a:t>
            </a:fld>
            <a:endParaRPr lang="en-US" smtClean="0">
              <a:solidFill>
                <a:prstClr val="black"/>
              </a:solidFill>
            </a:endParaRPr>
          </a:p>
        </p:txBody>
      </p:sp>
      <p:sp>
        <p:nvSpPr>
          <p:cNvPr id="987138" name="Rectangle 2"/>
          <p:cNvSpPr>
            <a:spLocks noGrp="1" noRot="1" noChangeAspect="1" noChangeArrowheads="1" noTextEdit="1"/>
          </p:cNvSpPr>
          <p:nvPr>
            <p:ph type="sldImg"/>
          </p:nvPr>
        </p:nvSpPr>
        <p:spPr>
          <a:ln/>
        </p:spPr>
      </p:sp>
      <p:sp>
        <p:nvSpPr>
          <p:cNvPr id="98713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7" name="Rectangle 7"/>
          <p:cNvSpPr>
            <a:spLocks noGrp="1" noChangeArrowheads="1"/>
          </p:cNvSpPr>
          <p:nvPr>
            <p:ph type="sldNum" sz="quarter" idx="5"/>
          </p:nvPr>
        </p:nvSpPr>
        <p:spPr>
          <a:noFill/>
        </p:spPr>
        <p:txBody>
          <a:bodyPr/>
          <a:lstStyle/>
          <a:p>
            <a:fld id="{3E73F0CC-F6CB-4BD3-92C1-6BEDD3CEFEFF}" type="slidenum">
              <a:rPr lang="en-US" smtClean="0">
                <a:solidFill>
                  <a:prstClr val="black"/>
                </a:solidFill>
              </a:rPr>
              <a:pPr/>
              <a:t>17</a:t>
            </a:fld>
            <a:endParaRPr lang="en-US" smtClean="0">
              <a:solidFill>
                <a:prstClr val="black"/>
              </a:solidFill>
            </a:endParaRPr>
          </a:p>
        </p:txBody>
      </p:sp>
      <p:sp>
        <p:nvSpPr>
          <p:cNvPr id="987138" name="Rectangle 2"/>
          <p:cNvSpPr>
            <a:spLocks noGrp="1" noRot="1" noChangeAspect="1" noChangeArrowheads="1" noTextEdit="1"/>
          </p:cNvSpPr>
          <p:nvPr>
            <p:ph type="sldImg"/>
          </p:nvPr>
        </p:nvSpPr>
        <p:spPr>
          <a:ln/>
        </p:spPr>
      </p:sp>
      <p:sp>
        <p:nvSpPr>
          <p:cNvPr id="98713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1162A3-2D82-4AA1-9EC4-02128EC23F37}"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4052519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6" indent="0" algn="ctr">
              <a:buNone/>
              <a:defRPr>
                <a:solidFill>
                  <a:schemeClr val="tx1">
                    <a:tint val="75000"/>
                  </a:schemeClr>
                </a:solidFill>
              </a:defRPr>
            </a:lvl6pPr>
            <a:lvl7pPr marL="2742920" indent="0" algn="ctr">
              <a:buNone/>
              <a:defRPr>
                <a:solidFill>
                  <a:schemeClr val="tx1">
                    <a:tint val="75000"/>
                  </a:schemeClr>
                </a:solidFill>
              </a:defRPr>
            </a:lvl7pPr>
            <a:lvl8pPr marL="3200072" indent="0" algn="ctr">
              <a:buNone/>
              <a:defRPr>
                <a:solidFill>
                  <a:schemeClr val="tx1">
                    <a:tint val="75000"/>
                  </a:schemeClr>
                </a:solidFill>
              </a:defRPr>
            </a:lvl8pPr>
            <a:lvl9pPr marL="365722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AD7F50-6EC1-4674-9E19-2E4D917161F2}" type="datetimeFigureOut">
              <a:rPr lang="en-US" smtClean="0"/>
              <a:t>1/13/2012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4DBBB-38BF-47CE-A1A3-D1D422292D5A}" type="slidenum">
              <a:rPr lang="en-US" smtClean="0"/>
              <a:t>‹#›</a:t>
            </a:fld>
            <a:endParaRPr lang="en-US"/>
          </a:p>
        </p:txBody>
      </p:sp>
    </p:spTree>
    <p:extLst>
      <p:ext uri="{BB962C8B-B14F-4D97-AF65-F5344CB8AC3E}">
        <p14:creationId xmlns:p14="http://schemas.microsoft.com/office/powerpoint/2010/main" val="3857467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AD7F50-6EC1-4674-9E19-2E4D917161F2}" type="datetimeFigureOut">
              <a:rPr lang="en-US" smtClean="0"/>
              <a:t>1/13/2012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4DBBB-38BF-47CE-A1A3-D1D422292D5A}" type="slidenum">
              <a:rPr lang="en-US" smtClean="0"/>
              <a:t>‹#›</a:t>
            </a:fld>
            <a:endParaRPr lang="en-US"/>
          </a:p>
        </p:txBody>
      </p:sp>
    </p:spTree>
    <p:extLst>
      <p:ext uri="{BB962C8B-B14F-4D97-AF65-F5344CB8AC3E}">
        <p14:creationId xmlns:p14="http://schemas.microsoft.com/office/powerpoint/2010/main" val="2527586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AD7F50-6EC1-4674-9E19-2E4D917161F2}" type="datetimeFigureOut">
              <a:rPr lang="en-US" smtClean="0"/>
              <a:t>1/13/2012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4DBBB-38BF-47CE-A1A3-D1D422292D5A}" type="slidenum">
              <a:rPr lang="en-US" smtClean="0"/>
              <a:t>‹#›</a:t>
            </a:fld>
            <a:endParaRPr lang="en-US"/>
          </a:p>
        </p:txBody>
      </p:sp>
    </p:spTree>
    <p:extLst>
      <p:ext uri="{BB962C8B-B14F-4D97-AF65-F5344CB8AC3E}">
        <p14:creationId xmlns:p14="http://schemas.microsoft.com/office/powerpoint/2010/main" val="1870399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2" y="949325"/>
            <a:ext cx="7110413"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5588" y="1981201"/>
            <a:ext cx="3478212"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1981201"/>
            <a:ext cx="34798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6363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4" indent="0" algn="ctr">
              <a:buNone/>
              <a:defRPr/>
            </a:lvl2pPr>
            <a:lvl3pPr marL="914306" indent="0" algn="ctr">
              <a:buNone/>
              <a:defRPr/>
            </a:lvl3pPr>
            <a:lvl4pPr marL="1371460" indent="0" algn="ctr">
              <a:buNone/>
              <a:defRPr/>
            </a:lvl4pPr>
            <a:lvl5pPr marL="1828613" indent="0" algn="ctr">
              <a:buNone/>
              <a:defRPr/>
            </a:lvl5pPr>
            <a:lvl6pPr marL="2285766" indent="0" algn="ctr">
              <a:buNone/>
              <a:defRPr/>
            </a:lvl6pPr>
            <a:lvl7pPr marL="2742920" indent="0" algn="ctr">
              <a:buNone/>
              <a:defRPr/>
            </a:lvl7pPr>
            <a:lvl8pPr marL="3200072" indent="0" algn="ctr">
              <a:buNone/>
              <a:defRPr/>
            </a:lvl8pPr>
            <a:lvl9pPr marL="3657226"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fld id="{FE3C3979-50B5-4E4C-9016-5E661DFE51A4}" type="datetimeFigureOut">
              <a:rPr lang="en-US" smtClean="0">
                <a:solidFill>
                  <a:srgbClr val="000000"/>
                </a:solidFill>
              </a:rPr>
              <a:pPr/>
              <a:t>1/13/2012</a:t>
            </a:fld>
            <a:endParaRPr lang="en-US">
              <a:solidFill>
                <a:srgbClr val="000000"/>
              </a:solidFill>
            </a:endParaRPr>
          </a:p>
        </p:txBody>
      </p:sp>
    </p:spTree>
    <p:extLst>
      <p:ext uri="{BB962C8B-B14F-4D97-AF65-F5344CB8AC3E}">
        <p14:creationId xmlns:p14="http://schemas.microsoft.com/office/powerpoint/2010/main" val="586541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fld id="{FE3C3979-50B5-4E4C-9016-5E661DFE51A4}" type="datetimeFigureOut">
              <a:rPr lang="en-US" smtClean="0">
                <a:solidFill>
                  <a:srgbClr val="000000"/>
                </a:solidFill>
              </a:rPr>
              <a:pPr/>
              <a:t>1/13/2012</a:t>
            </a:fld>
            <a:endParaRPr lang="en-US">
              <a:solidFill>
                <a:srgbClr val="000000"/>
              </a:solidFill>
            </a:endParaRPr>
          </a:p>
        </p:txBody>
      </p:sp>
    </p:spTree>
    <p:extLst>
      <p:ext uri="{BB962C8B-B14F-4D97-AF65-F5344CB8AC3E}">
        <p14:creationId xmlns:p14="http://schemas.microsoft.com/office/powerpoint/2010/main" val="2669261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6" indent="0">
              <a:buNone/>
              <a:defRPr sz="1600"/>
            </a:lvl3pPr>
            <a:lvl4pPr marL="1371460" indent="0">
              <a:buNone/>
              <a:defRPr sz="1400"/>
            </a:lvl4pPr>
            <a:lvl5pPr marL="1828613" indent="0">
              <a:buNone/>
              <a:defRPr sz="1400"/>
            </a:lvl5pPr>
            <a:lvl6pPr marL="2285766" indent="0">
              <a:buNone/>
              <a:defRPr sz="1400"/>
            </a:lvl6pPr>
            <a:lvl7pPr marL="2742920" indent="0">
              <a:buNone/>
              <a:defRPr sz="1400"/>
            </a:lvl7pPr>
            <a:lvl8pPr marL="3200072" indent="0">
              <a:buNone/>
              <a:defRPr sz="1400"/>
            </a:lvl8pPr>
            <a:lvl9pPr marL="3657226"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fld id="{FE3C3979-50B5-4E4C-9016-5E661DFE51A4}" type="datetimeFigureOut">
              <a:rPr lang="en-US" smtClean="0">
                <a:solidFill>
                  <a:srgbClr val="000000"/>
                </a:solidFill>
              </a:rPr>
              <a:pPr/>
              <a:t>1/13/2012</a:t>
            </a:fld>
            <a:endParaRPr lang="en-US">
              <a:solidFill>
                <a:srgbClr val="000000"/>
              </a:solidFill>
            </a:endParaRPr>
          </a:p>
        </p:txBody>
      </p:sp>
    </p:spTree>
    <p:extLst>
      <p:ext uri="{BB962C8B-B14F-4D97-AF65-F5344CB8AC3E}">
        <p14:creationId xmlns:p14="http://schemas.microsoft.com/office/powerpoint/2010/main" val="4012620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133601"/>
            <a:ext cx="4038600" cy="3992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1"/>
            <a:ext cx="4038600" cy="3992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fld id="{FE3C3979-50B5-4E4C-9016-5E661DFE51A4}" type="datetimeFigureOut">
              <a:rPr lang="en-US" smtClean="0">
                <a:solidFill>
                  <a:srgbClr val="000000"/>
                </a:solidFill>
              </a:rPr>
              <a:pPr/>
              <a:t>1/13/2012</a:t>
            </a:fld>
            <a:endParaRPr lang="en-US">
              <a:solidFill>
                <a:srgbClr val="000000"/>
              </a:solidFill>
            </a:endParaRPr>
          </a:p>
        </p:txBody>
      </p:sp>
    </p:spTree>
    <p:extLst>
      <p:ext uri="{BB962C8B-B14F-4D97-AF65-F5344CB8AC3E}">
        <p14:creationId xmlns:p14="http://schemas.microsoft.com/office/powerpoint/2010/main" val="3016456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fld id="{FE3C3979-50B5-4E4C-9016-5E661DFE51A4}" type="datetimeFigureOut">
              <a:rPr lang="en-US" smtClean="0">
                <a:solidFill>
                  <a:srgbClr val="000000"/>
                </a:solidFill>
              </a:rPr>
              <a:pPr/>
              <a:t>1/13/2012</a:t>
            </a:fld>
            <a:endParaRPr lang="en-US">
              <a:solidFill>
                <a:srgbClr val="000000"/>
              </a:solidFill>
            </a:endParaRPr>
          </a:p>
        </p:txBody>
      </p:sp>
    </p:spTree>
    <p:extLst>
      <p:ext uri="{BB962C8B-B14F-4D97-AF65-F5344CB8AC3E}">
        <p14:creationId xmlns:p14="http://schemas.microsoft.com/office/powerpoint/2010/main" val="35240301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fld id="{FE3C3979-50B5-4E4C-9016-5E661DFE51A4}" type="datetimeFigureOut">
              <a:rPr lang="en-US" smtClean="0">
                <a:solidFill>
                  <a:srgbClr val="000000"/>
                </a:solidFill>
              </a:rPr>
              <a:pPr/>
              <a:t>1/13/2012</a:t>
            </a:fld>
            <a:endParaRPr lang="en-US">
              <a:solidFill>
                <a:srgbClr val="000000"/>
              </a:solidFill>
            </a:endParaRPr>
          </a:p>
        </p:txBody>
      </p:sp>
    </p:spTree>
    <p:extLst>
      <p:ext uri="{BB962C8B-B14F-4D97-AF65-F5344CB8AC3E}">
        <p14:creationId xmlns:p14="http://schemas.microsoft.com/office/powerpoint/2010/main" val="1714489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fld id="{FE3C3979-50B5-4E4C-9016-5E661DFE51A4}" type="datetimeFigureOut">
              <a:rPr lang="en-US" smtClean="0">
                <a:solidFill>
                  <a:srgbClr val="000000"/>
                </a:solidFill>
              </a:rPr>
              <a:pPr/>
              <a:t>1/13/2012</a:t>
            </a:fld>
            <a:endParaRPr lang="en-US">
              <a:solidFill>
                <a:srgbClr val="000000"/>
              </a:solidFill>
            </a:endParaRPr>
          </a:p>
        </p:txBody>
      </p:sp>
    </p:spTree>
    <p:extLst>
      <p:ext uri="{BB962C8B-B14F-4D97-AF65-F5344CB8AC3E}">
        <p14:creationId xmlns:p14="http://schemas.microsoft.com/office/powerpoint/2010/main" val="2753321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AD7F50-6EC1-4674-9E19-2E4D917161F2}" type="datetimeFigureOut">
              <a:rPr lang="en-US" smtClean="0"/>
              <a:t>1/13/2012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4DBBB-38BF-47CE-A1A3-D1D422292D5A}" type="slidenum">
              <a:rPr lang="en-US" smtClean="0"/>
              <a:t>‹#›</a:t>
            </a:fld>
            <a:endParaRPr lang="en-US"/>
          </a:p>
        </p:txBody>
      </p:sp>
    </p:spTree>
    <p:extLst>
      <p:ext uri="{BB962C8B-B14F-4D97-AF65-F5344CB8AC3E}">
        <p14:creationId xmlns:p14="http://schemas.microsoft.com/office/powerpoint/2010/main" val="26009458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fld id="{FE3C3979-50B5-4E4C-9016-5E661DFE51A4}" type="datetimeFigureOut">
              <a:rPr lang="en-US" smtClean="0">
                <a:solidFill>
                  <a:srgbClr val="000000"/>
                </a:solidFill>
              </a:rPr>
              <a:pPr/>
              <a:t>1/13/2012</a:t>
            </a:fld>
            <a:endParaRPr lang="en-US">
              <a:solidFill>
                <a:srgbClr val="000000"/>
              </a:solidFill>
            </a:endParaRPr>
          </a:p>
        </p:txBody>
      </p:sp>
    </p:spTree>
    <p:extLst>
      <p:ext uri="{BB962C8B-B14F-4D97-AF65-F5344CB8AC3E}">
        <p14:creationId xmlns:p14="http://schemas.microsoft.com/office/powerpoint/2010/main" val="13856954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fld id="{FE3C3979-50B5-4E4C-9016-5E661DFE51A4}" type="datetimeFigureOut">
              <a:rPr lang="en-US" smtClean="0">
                <a:solidFill>
                  <a:srgbClr val="000000"/>
                </a:solidFill>
              </a:rPr>
              <a:pPr/>
              <a:t>1/13/2012</a:t>
            </a:fld>
            <a:endParaRPr lang="en-US">
              <a:solidFill>
                <a:srgbClr val="000000"/>
              </a:solidFill>
            </a:endParaRPr>
          </a:p>
        </p:txBody>
      </p:sp>
    </p:spTree>
    <p:extLst>
      <p:ext uri="{BB962C8B-B14F-4D97-AF65-F5344CB8AC3E}">
        <p14:creationId xmlns:p14="http://schemas.microsoft.com/office/powerpoint/2010/main" val="3056537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fld id="{FE3C3979-50B5-4E4C-9016-5E661DFE51A4}" type="datetimeFigureOut">
              <a:rPr lang="en-US" smtClean="0">
                <a:solidFill>
                  <a:srgbClr val="000000"/>
                </a:solidFill>
              </a:rPr>
              <a:pPr/>
              <a:t>1/13/2012</a:t>
            </a:fld>
            <a:endParaRPr lang="en-US">
              <a:solidFill>
                <a:srgbClr val="000000"/>
              </a:solidFill>
            </a:endParaRPr>
          </a:p>
        </p:txBody>
      </p:sp>
    </p:spTree>
    <p:extLst>
      <p:ext uri="{BB962C8B-B14F-4D97-AF65-F5344CB8AC3E}">
        <p14:creationId xmlns:p14="http://schemas.microsoft.com/office/powerpoint/2010/main" val="4375420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685802"/>
            <a:ext cx="2076450" cy="5440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685802"/>
            <a:ext cx="6076950" cy="5440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fld id="{FE3C3979-50B5-4E4C-9016-5E661DFE51A4}" type="datetimeFigureOut">
              <a:rPr lang="en-US" smtClean="0">
                <a:solidFill>
                  <a:srgbClr val="000000"/>
                </a:solidFill>
              </a:rPr>
              <a:pPr/>
              <a:t>1/13/2012</a:t>
            </a:fld>
            <a:endParaRPr lang="en-US">
              <a:solidFill>
                <a:srgbClr val="000000"/>
              </a:solidFill>
            </a:endParaRPr>
          </a:p>
        </p:txBody>
      </p:sp>
    </p:spTree>
    <p:extLst>
      <p:ext uri="{BB962C8B-B14F-4D97-AF65-F5344CB8AC3E}">
        <p14:creationId xmlns:p14="http://schemas.microsoft.com/office/powerpoint/2010/main" val="12609996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6" indent="0" algn="ctr">
              <a:buNone/>
              <a:defRPr>
                <a:solidFill>
                  <a:schemeClr val="tx1">
                    <a:tint val="75000"/>
                  </a:schemeClr>
                </a:solidFill>
              </a:defRPr>
            </a:lvl6pPr>
            <a:lvl7pPr marL="2742920" indent="0" algn="ctr">
              <a:buNone/>
              <a:defRPr>
                <a:solidFill>
                  <a:schemeClr val="tx1">
                    <a:tint val="75000"/>
                  </a:schemeClr>
                </a:solidFill>
              </a:defRPr>
            </a:lvl7pPr>
            <a:lvl8pPr marL="3200072" indent="0" algn="ctr">
              <a:buNone/>
              <a:defRPr>
                <a:solidFill>
                  <a:schemeClr val="tx1">
                    <a:tint val="75000"/>
                  </a:schemeClr>
                </a:solidFill>
              </a:defRPr>
            </a:lvl8pPr>
            <a:lvl9pPr marL="365722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7384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14121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06" indent="0">
              <a:buNone/>
              <a:defRPr sz="1600">
                <a:solidFill>
                  <a:schemeClr val="tx1">
                    <a:tint val="75000"/>
                  </a:schemeClr>
                </a:solidFill>
              </a:defRPr>
            </a:lvl3pPr>
            <a:lvl4pPr marL="1371460" indent="0">
              <a:buNone/>
              <a:defRPr sz="1400">
                <a:solidFill>
                  <a:schemeClr val="tx1">
                    <a:tint val="75000"/>
                  </a:schemeClr>
                </a:solidFill>
              </a:defRPr>
            </a:lvl4pPr>
            <a:lvl5pPr marL="1828613" indent="0">
              <a:buNone/>
              <a:defRPr sz="1400">
                <a:solidFill>
                  <a:schemeClr val="tx1">
                    <a:tint val="75000"/>
                  </a:schemeClr>
                </a:solidFill>
              </a:defRPr>
            </a:lvl5pPr>
            <a:lvl6pPr marL="2285766" indent="0">
              <a:buNone/>
              <a:defRPr sz="1400">
                <a:solidFill>
                  <a:schemeClr val="tx1">
                    <a:tint val="75000"/>
                  </a:schemeClr>
                </a:solidFill>
              </a:defRPr>
            </a:lvl6pPr>
            <a:lvl7pPr marL="2742920" indent="0">
              <a:buNone/>
              <a:defRPr sz="1400">
                <a:solidFill>
                  <a:schemeClr val="tx1">
                    <a:tint val="75000"/>
                  </a:schemeClr>
                </a:solidFill>
              </a:defRPr>
            </a:lvl7pPr>
            <a:lvl8pPr marL="3200072" indent="0">
              <a:buNone/>
              <a:defRPr sz="1400">
                <a:solidFill>
                  <a:schemeClr val="tx1">
                    <a:tint val="75000"/>
                  </a:schemeClr>
                </a:solidFill>
              </a:defRPr>
            </a:lvl8pPr>
            <a:lvl9pPr marL="365722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6639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3021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32181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3294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06" indent="0">
              <a:buNone/>
              <a:defRPr sz="1600">
                <a:solidFill>
                  <a:schemeClr val="tx1">
                    <a:tint val="75000"/>
                  </a:schemeClr>
                </a:solidFill>
              </a:defRPr>
            </a:lvl3pPr>
            <a:lvl4pPr marL="1371460" indent="0">
              <a:buNone/>
              <a:defRPr sz="1400">
                <a:solidFill>
                  <a:schemeClr val="tx1">
                    <a:tint val="75000"/>
                  </a:schemeClr>
                </a:solidFill>
              </a:defRPr>
            </a:lvl4pPr>
            <a:lvl5pPr marL="1828613" indent="0">
              <a:buNone/>
              <a:defRPr sz="1400">
                <a:solidFill>
                  <a:schemeClr val="tx1">
                    <a:tint val="75000"/>
                  </a:schemeClr>
                </a:solidFill>
              </a:defRPr>
            </a:lvl5pPr>
            <a:lvl6pPr marL="2285766" indent="0">
              <a:buNone/>
              <a:defRPr sz="1400">
                <a:solidFill>
                  <a:schemeClr val="tx1">
                    <a:tint val="75000"/>
                  </a:schemeClr>
                </a:solidFill>
              </a:defRPr>
            </a:lvl6pPr>
            <a:lvl7pPr marL="2742920" indent="0">
              <a:buNone/>
              <a:defRPr sz="1400">
                <a:solidFill>
                  <a:schemeClr val="tx1">
                    <a:tint val="75000"/>
                  </a:schemeClr>
                </a:solidFill>
              </a:defRPr>
            </a:lvl7pPr>
            <a:lvl8pPr marL="3200072" indent="0">
              <a:buNone/>
              <a:defRPr sz="1400">
                <a:solidFill>
                  <a:schemeClr val="tx1">
                    <a:tint val="75000"/>
                  </a:schemeClr>
                </a:solidFill>
              </a:defRPr>
            </a:lvl8pPr>
            <a:lvl9pPr marL="365722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AD7F50-6EC1-4674-9E19-2E4D917161F2}" type="datetimeFigureOut">
              <a:rPr lang="en-US" smtClean="0"/>
              <a:t>1/13/2012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4DBBB-38BF-47CE-A1A3-D1D422292D5A}" type="slidenum">
              <a:rPr lang="en-US" smtClean="0"/>
              <a:t>‹#›</a:t>
            </a:fld>
            <a:endParaRPr lang="en-US"/>
          </a:p>
        </p:txBody>
      </p:sp>
    </p:spTree>
    <p:extLst>
      <p:ext uri="{BB962C8B-B14F-4D97-AF65-F5344CB8AC3E}">
        <p14:creationId xmlns:p14="http://schemas.microsoft.com/office/powerpoint/2010/main" val="12706508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32271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23610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5106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35209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85087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1"/>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p:spPr>
        <p:txBody>
          <a:bodyPr wrap="none" lIns="91430" tIns="45716" rIns="91430" bIns="45716" anchor="ctr"/>
          <a:lstStyle/>
          <a:p>
            <a:pPr fontAlgn="base">
              <a:lnSpc>
                <a:spcPct val="80000"/>
              </a:lnSpc>
              <a:spcBef>
                <a:spcPct val="20000"/>
              </a:spcBef>
              <a:spcAft>
                <a:spcPct val="0"/>
              </a:spcAft>
              <a:buClr>
                <a:srgbClr val="4E2C2C"/>
              </a:buClr>
              <a:buSzPct val="70000"/>
              <a:buFont typeface="Wingdings" pitchFamily="2" charset="2"/>
              <a:buChar char="n"/>
              <a:defRPr/>
            </a:pPr>
            <a:endParaRPr lang="en-US" sz="2400">
              <a:solidFill>
                <a:srgbClr val="000000"/>
              </a:solidFill>
            </a:endParaRPr>
          </a:p>
        </p:txBody>
      </p:sp>
      <p:pic>
        <p:nvPicPr>
          <p:cNvPr id="5" name="Picture 23"/>
          <p:cNvPicPr>
            <a:picLocks noChangeAspect="1" noChangeArrowheads="1"/>
          </p:cNvPicPr>
          <p:nvPr/>
        </p:nvPicPr>
        <p:blipFill>
          <a:blip r:embed="rId2" cstate="print"/>
          <a:srcRect/>
          <a:stretch>
            <a:fillRect/>
          </a:stretch>
        </p:blipFill>
        <p:spPr bwMode="auto">
          <a:xfrm>
            <a:off x="0" y="120650"/>
            <a:ext cx="1290638" cy="5162550"/>
          </a:xfrm>
          <a:prstGeom prst="rect">
            <a:avLst/>
          </a:prstGeom>
          <a:noFill/>
          <a:ln w="9525" algn="ctr">
            <a:noFill/>
            <a:miter lim="800000"/>
            <a:headEnd/>
            <a:tailEnd/>
          </a:ln>
        </p:spPr>
      </p:pic>
      <p:sp>
        <p:nvSpPr>
          <p:cNvPr id="6" name="Rectangle 12"/>
          <p:cNvSpPr>
            <a:spLocks noChangeArrowheads="1"/>
          </p:cNvSpPr>
          <p:nvPr/>
        </p:nvSpPr>
        <p:spPr bwMode="auto">
          <a:xfrm>
            <a:off x="1285875" y="139700"/>
            <a:ext cx="7716838" cy="6586538"/>
          </a:xfrm>
          <a:prstGeom prst="rect">
            <a:avLst/>
          </a:prstGeom>
          <a:solidFill>
            <a:schemeClr val="bg1"/>
          </a:solidFill>
          <a:ln w="9525">
            <a:solidFill>
              <a:srgbClr val="FFCC99"/>
            </a:solidFill>
            <a:miter lim="800000"/>
            <a:headEnd/>
            <a:tailEnd/>
          </a:ln>
          <a:effectLst/>
        </p:spPr>
        <p:txBody>
          <a:bodyPr wrap="none" lIns="91430" tIns="45716" rIns="91430" bIns="45716" anchor="ctr"/>
          <a:lstStyle/>
          <a:p>
            <a:pPr fontAlgn="base">
              <a:lnSpc>
                <a:spcPct val="80000"/>
              </a:lnSpc>
              <a:spcBef>
                <a:spcPct val="20000"/>
              </a:spcBef>
              <a:spcAft>
                <a:spcPct val="0"/>
              </a:spcAft>
              <a:buClr>
                <a:srgbClr val="4E2C2C"/>
              </a:buClr>
              <a:buSzPct val="70000"/>
              <a:buFont typeface="Wingdings" pitchFamily="2" charset="2"/>
              <a:buChar char="n"/>
              <a:defRPr/>
            </a:pPr>
            <a:endParaRPr lang="en-US" sz="2400">
              <a:solidFill>
                <a:srgbClr val="000000"/>
              </a:solidFill>
            </a:endParaRPr>
          </a:p>
        </p:txBody>
      </p:sp>
      <p:sp>
        <p:nvSpPr>
          <p:cNvPr id="7" name="Text Box 14"/>
          <p:cNvSpPr txBox="1">
            <a:spLocks noChangeArrowheads="1"/>
          </p:cNvSpPr>
          <p:nvPr/>
        </p:nvSpPr>
        <p:spPr bwMode="auto">
          <a:xfrm>
            <a:off x="1322388" y="6261100"/>
            <a:ext cx="2690812" cy="417513"/>
          </a:xfrm>
          <a:prstGeom prst="rect">
            <a:avLst/>
          </a:prstGeom>
          <a:solidFill>
            <a:srgbClr val="ECF0F3"/>
          </a:solidFill>
          <a:ln w="3175">
            <a:solidFill>
              <a:srgbClr val="DDC8B0"/>
            </a:solidFill>
            <a:miter lim="800000"/>
            <a:headEnd/>
            <a:tailEnd/>
          </a:ln>
          <a:effectLst/>
        </p:spPr>
        <p:txBody>
          <a:bodyPr lIns="45716" tIns="91430" rIns="45716" bIns="45716">
            <a:spAutoFit/>
          </a:bodyPr>
          <a:lstStyle/>
          <a:p>
            <a:pPr eaLnBrk="0" fontAlgn="base" hangingPunct="0">
              <a:lnSpc>
                <a:spcPct val="50000"/>
              </a:lnSpc>
              <a:spcBef>
                <a:spcPct val="50000"/>
              </a:spcBef>
              <a:spcAft>
                <a:spcPct val="0"/>
              </a:spcAft>
              <a:defRPr/>
            </a:pPr>
            <a:r>
              <a:rPr lang="en-US" sz="1200" b="1">
                <a:solidFill>
                  <a:srgbClr val="4B6E8F"/>
                </a:solidFill>
              </a:rPr>
              <a:t>rocha@indiana.edu</a:t>
            </a:r>
          </a:p>
          <a:p>
            <a:pPr eaLnBrk="0" fontAlgn="base" hangingPunct="0">
              <a:lnSpc>
                <a:spcPct val="50000"/>
              </a:lnSpc>
              <a:spcBef>
                <a:spcPct val="50000"/>
              </a:spcBef>
              <a:spcAft>
                <a:spcPct val="0"/>
              </a:spcAft>
              <a:defRPr/>
            </a:pPr>
            <a:r>
              <a:rPr lang="en-US" sz="1200" b="1">
                <a:solidFill>
                  <a:srgbClr val="4B6E8F"/>
                </a:solidFill>
              </a:rPr>
              <a:t>http://informatics.indiana.edu/rocha</a:t>
            </a:r>
          </a:p>
        </p:txBody>
      </p:sp>
      <p:pic>
        <p:nvPicPr>
          <p:cNvPr id="8" name="Picture 19"/>
          <p:cNvPicPr>
            <a:picLocks noChangeAspect="1" noChangeArrowheads="1"/>
          </p:cNvPicPr>
          <p:nvPr/>
        </p:nvPicPr>
        <p:blipFill>
          <a:blip r:embed="rId3" cstate="print"/>
          <a:srcRect/>
          <a:stretch>
            <a:fillRect/>
          </a:stretch>
        </p:blipFill>
        <p:spPr bwMode="auto">
          <a:xfrm>
            <a:off x="7747000" y="6265864"/>
            <a:ext cx="1214438" cy="430212"/>
          </a:xfrm>
          <a:prstGeom prst="rect">
            <a:avLst/>
          </a:prstGeom>
          <a:noFill/>
          <a:ln w="9525">
            <a:noFill/>
            <a:miter lim="800000"/>
            <a:headEnd/>
            <a:tailEnd/>
          </a:ln>
        </p:spPr>
      </p:pic>
      <p:grpSp>
        <p:nvGrpSpPr>
          <p:cNvPr id="9" name="Group 20"/>
          <p:cNvGrpSpPr>
            <a:grpSpLocks/>
          </p:cNvGrpSpPr>
          <p:nvPr/>
        </p:nvGrpSpPr>
        <p:grpSpPr bwMode="auto">
          <a:xfrm>
            <a:off x="2" y="1571626"/>
            <a:ext cx="1312863" cy="558801"/>
            <a:chOff x="0" y="123"/>
            <a:chExt cx="827" cy="352"/>
          </a:xfrm>
        </p:grpSpPr>
        <p:sp>
          <p:nvSpPr>
            <p:cNvPr id="10" name="Text Box 21"/>
            <p:cNvSpPr txBox="1">
              <a:spLocks noChangeArrowheads="1"/>
            </p:cNvSpPr>
            <p:nvPr userDrawn="1"/>
          </p:nvSpPr>
          <p:spPr bwMode="auto">
            <a:xfrm>
              <a:off x="0" y="123"/>
              <a:ext cx="827" cy="213"/>
            </a:xfrm>
            <a:prstGeom prst="rect">
              <a:avLst/>
            </a:prstGeom>
            <a:noFill/>
            <a:ln w="9525" algn="ctr">
              <a:noFill/>
              <a:miter lim="800000"/>
              <a:headEnd/>
              <a:tailEnd/>
            </a:ln>
            <a:effectLst/>
          </p:spPr>
          <p:txBody>
            <a:bodyPr>
              <a:spAutoFit/>
            </a:bodyPr>
            <a:lstStyle/>
            <a:p>
              <a:pPr marL="342865" indent="-342865" fontAlgn="base">
                <a:spcBef>
                  <a:spcPct val="50000"/>
                </a:spcBef>
                <a:spcAft>
                  <a:spcPct val="0"/>
                </a:spcAft>
                <a:buClr>
                  <a:srgbClr val="E4005C"/>
                </a:buClr>
                <a:buSzPct val="70000"/>
                <a:buFont typeface="Wingdings" pitchFamily="2" charset="2"/>
                <a:buNone/>
                <a:defRPr/>
              </a:pPr>
              <a:r>
                <a:rPr lang="en-US" sz="1600">
                  <a:solidFill>
                    <a:srgbClr val="A9AFC3"/>
                  </a:solidFill>
                  <a:latin typeface="Arial Black" pitchFamily="34" charset="0"/>
                </a:rPr>
                <a:t>Info</a:t>
              </a:r>
              <a:r>
                <a:rPr lang="en-US" sz="1600">
                  <a:solidFill>
                    <a:srgbClr val="A9AFC3"/>
                  </a:solidFill>
                </a:rPr>
                <a:t>rm</a:t>
              </a:r>
              <a:r>
                <a:rPr lang="en-US" sz="1600">
                  <a:solidFill>
                    <a:srgbClr val="F1F2F5"/>
                  </a:solidFill>
                  <a:latin typeface="Arial Unicode MS" pitchFamily="34" charset="-128"/>
                </a:rPr>
                <a:t>atics </a:t>
              </a:r>
              <a:endParaRPr lang="en-US" sz="1600">
                <a:solidFill>
                  <a:srgbClr val="F1F2F5"/>
                </a:solidFill>
                <a:latin typeface="Arial Narrow" pitchFamily="34" charset="0"/>
              </a:endParaRPr>
            </a:p>
          </p:txBody>
        </p:sp>
        <p:sp>
          <p:nvSpPr>
            <p:cNvPr id="11" name="Text Box 22"/>
            <p:cNvSpPr txBox="1">
              <a:spLocks noChangeArrowheads="1"/>
            </p:cNvSpPr>
            <p:nvPr userDrawn="1"/>
          </p:nvSpPr>
          <p:spPr bwMode="auto">
            <a:xfrm>
              <a:off x="0" y="262"/>
              <a:ext cx="827" cy="213"/>
            </a:xfrm>
            <a:prstGeom prst="rect">
              <a:avLst/>
            </a:prstGeom>
            <a:noFill/>
            <a:ln w="9525" algn="ctr">
              <a:noFill/>
              <a:miter lim="800000"/>
              <a:headEnd/>
              <a:tailEnd/>
            </a:ln>
            <a:effectLst/>
          </p:spPr>
          <p:txBody>
            <a:bodyPr>
              <a:spAutoFit/>
            </a:bodyPr>
            <a:lstStyle/>
            <a:p>
              <a:pPr marL="342865" indent="-342865" fontAlgn="base">
                <a:spcBef>
                  <a:spcPct val="50000"/>
                </a:spcBef>
                <a:spcAft>
                  <a:spcPct val="0"/>
                </a:spcAft>
                <a:buClr>
                  <a:srgbClr val="E4005C"/>
                </a:buClr>
                <a:buSzPct val="70000"/>
                <a:buFont typeface="Wingdings" pitchFamily="2" charset="2"/>
                <a:buNone/>
                <a:defRPr/>
              </a:pPr>
              <a:r>
                <a:rPr lang="en-US" sz="1600" dirty="0" err="1">
                  <a:solidFill>
                    <a:srgbClr val="A9AFC3"/>
                  </a:solidFill>
                  <a:latin typeface="Arial Narrow" pitchFamily="34" charset="0"/>
                </a:rPr>
                <a:t>luis</a:t>
              </a:r>
              <a:r>
                <a:rPr lang="en-US" sz="1600" dirty="0">
                  <a:solidFill>
                    <a:srgbClr val="A9AFC3"/>
                  </a:solidFill>
                  <a:latin typeface="Arial Narrow" pitchFamily="34" charset="0"/>
                </a:rPr>
                <a:t> </a:t>
              </a:r>
              <a:r>
                <a:rPr lang="en-US" sz="1600" dirty="0" err="1">
                  <a:solidFill>
                    <a:srgbClr val="A9AFC3"/>
                  </a:solidFill>
                  <a:latin typeface="Arial Narrow" pitchFamily="34" charset="0"/>
                </a:rPr>
                <a:t>rocha</a:t>
              </a:r>
              <a:r>
                <a:rPr lang="en-US" sz="1600" dirty="0">
                  <a:solidFill>
                    <a:srgbClr val="F1F2F5"/>
                  </a:solidFill>
                  <a:latin typeface="Arial Narrow" pitchFamily="34" charset="0"/>
                </a:rPr>
                <a:t> </a:t>
              </a:r>
              <a:r>
                <a:rPr lang="en-US" sz="1600" dirty="0" smtClean="0">
                  <a:solidFill>
                    <a:srgbClr val="F1F2F5"/>
                  </a:solidFill>
                  <a:latin typeface="Arial Narrow" pitchFamily="34" charset="0"/>
                </a:rPr>
                <a:t>2012</a:t>
              </a:r>
              <a:endParaRPr lang="en-US" sz="1600" dirty="0">
                <a:solidFill>
                  <a:srgbClr val="F1F2F5"/>
                </a:solidFill>
                <a:latin typeface="Arial Narrow" pitchFamily="34" charset="0"/>
              </a:endParaRPr>
            </a:p>
          </p:txBody>
        </p:sp>
      </p:grpSp>
      <p:sp>
        <p:nvSpPr>
          <p:cNvPr id="8198" name="Rectangle 6"/>
          <p:cNvSpPr>
            <a:spLocks noGrp="1" noChangeArrowheads="1"/>
          </p:cNvSpPr>
          <p:nvPr>
            <p:ph type="subTitle" sz="quarter" idx="1"/>
          </p:nvPr>
        </p:nvSpPr>
        <p:spPr>
          <a:xfrm>
            <a:off x="1277938" y="577852"/>
            <a:ext cx="7702550" cy="328613"/>
          </a:xfrm>
          <a:solidFill>
            <a:srgbClr val="DDC8B0">
              <a:alpha val="50000"/>
            </a:srgbClr>
          </a:solidFill>
          <a:ln w="76200">
            <a:noFill/>
          </a:ln>
          <a:effectLst/>
        </p:spPr>
        <p:txBody>
          <a:bodyPr anchor="ctr"/>
          <a:lstStyle>
            <a:lvl1pPr marL="0" indent="0">
              <a:buFont typeface="Wingdings" pitchFamily="2" charset="2"/>
              <a:buNone/>
              <a:defRPr sz="2000">
                <a:solidFill>
                  <a:schemeClr val="tx1"/>
                </a:solidFill>
              </a:defRPr>
            </a:lvl1pPr>
          </a:lstStyle>
          <a:p>
            <a:r>
              <a:rPr lang="en-US"/>
              <a:t>Click to edit Master subtitle style</a:t>
            </a:r>
          </a:p>
        </p:txBody>
      </p:sp>
      <p:sp>
        <p:nvSpPr>
          <p:cNvPr id="8199" name="Rectangle 7"/>
          <p:cNvSpPr>
            <a:spLocks noGrp="1" noChangeArrowheads="1"/>
          </p:cNvSpPr>
          <p:nvPr>
            <p:ph type="ctrTitle" sz="quarter"/>
          </p:nvPr>
        </p:nvSpPr>
        <p:spPr>
          <a:xfrm>
            <a:off x="1296988" y="144464"/>
            <a:ext cx="7715250" cy="430212"/>
          </a:xfrm>
          <a:ln w="76200"/>
        </p:spPr>
        <p:txBody>
          <a:bodyPr/>
          <a:lstStyle>
            <a:lvl1pPr>
              <a:defRPr sz="2000"/>
            </a:lvl1pPr>
          </a:lstStyle>
          <a:p>
            <a:r>
              <a:rPr lang="en-US"/>
              <a:t>Click to edit Master title style</a:t>
            </a:r>
          </a:p>
        </p:txBody>
      </p:sp>
      <p:sp>
        <p:nvSpPr>
          <p:cNvPr id="12" name="Rectangle 3"/>
          <p:cNvSpPr>
            <a:spLocks noGrp="1" noChangeArrowheads="1"/>
          </p:cNvSpPr>
          <p:nvPr>
            <p:ph type="dt" sz="half" idx="10"/>
          </p:nvPr>
        </p:nvSpPr>
        <p:spPr>
          <a:xfrm>
            <a:off x="304801" y="6248400"/>
            <a:ext cx="1905000" cy="457200"/>
          </a:xfrm>
        </p:spPr>
        <p:txBody>
          <a:bodyPr/>
          <a:lstStyle>
            <a:lvl1pPr>
              <a:defRPr/>
            </a:lvl1pPr>
          </a:lstStyle>
          <a:p>
            <a:pPr>
              <a:defRPr/>
            </a:pPr>
            <a:endParaRPr lang="en-US">
              <a:solidFill>
                <a:srgbClr val="000000"/>
              </a:solidFill>
            </a:endParaRPr>
          </a:p>
        </p:txBody>
      </p:sp>
      <p:sp>
        <p:nvSpPr>
          <p:cNvPr id="13" name="Rectangle 4"/>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14" name="Rectangle 5"/>
          <p:cNvSpPr>
            <a:spLocks noGrp="1" noChangeArrowheads="1"/>
          </p:cNvSpPr>
          <p:nvPr>
            <p:ph type="sldNum" sz="quarter" idx="12"/>
          </p:nvPr>
        </p:nvSpPr>
        <p:spPr>
          <a:xfrm>
            <a:off x="7010400" y="6248400"/>
            <a:ext cx="1905000" cy="457200"/>
          </a:xfrm>
        </p:spPr>
        <p:txBody>
          <a:bodyPr/>
          <a:lstStyle>
            <a:lvl1pPr>
              <a:defRPr/>
            </a:lvl1pPr>
          </a:lstStyle>
          <a:p>
            <a:pPr>
              <a:defRPr/>
            </a:pPr>
            <a:fld id="{01B25A3D-EBB4-488A-9741-49680E0B68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2853388"/>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429CE86-425E-4165-86D9-2892A61C57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9467968"/>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6" indent="0">
              <a:buNone/>
              <a:defRPr sz="1600"/>
            </a:lvl3pPr>
            <a:lvl4pPr marL="1371460" indent="0">
              <a:buNone/>
              <a:defRPr sz="1400"/>
            </a:lvl4pPr>
            <a:lvl5pPr marL="1828613" indent="0">
              <a:buNone/>
              <a:defRPr sz="1400"/>
            </a:lvl5pPr>
            <a:lvl6pPr marL="2285766" indent="0">
              <a:buNone/>
              <a:defRPr sz="1400"/>
            </a:lvl6pPr>
            <a:lvl7pPr marL="2742920" indent="0">
              <a:buNone/>
              <a:defRPr sz="1400"/>
            </a:lvl7pPr>
            <a:lvl8pPr marL="3200072" indent="0">
              <a:buNone/>
              <a:defRPr sz="1400"/>
            </a:lvl8pPr>
            <a:lvl9pPr marL="3657226"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3DC015EA-A822-496B-A705-4F1318EEE5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8959845"/>
      </p:ext>
    </p:extLst>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76377" y="1189040"/>
            <a:ext cx="3529013" cy="3190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7788" y="1189040"/>
            <a:ext cx="3530600" cy="3190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51DDDC8A-3C0B-42C6-B82A-7CF0D2333C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490290"/>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D2C3D4E4-034A-48B4-8D0D-B4DE1B9FB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1755171"/>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AD7F50-6EC1-4674-9E19-2E4D917161F2}" type="datetimeFigureOut">
              <a:rPr lang="en-US" smtClean="0"/>
              <a:t>1/13/2012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04DBBB-38BF-47CE-A1A3-D1D422292D5A}" type="slidenum">
              <a:rPr lang="en-US" smtClean="0"/>
              <a:t>‹#›</a:t>
            </a:fld>
            <a:endParaRPr lang="en-US"/>
          </a:p>
        </p:txBody>
      </p:sp>
    </p:spTree>
    <p:extLst>
      <p:ext uri="{BB962C8B-B14F-4D97-AF65-F5344CB8AC3E}">
        <p14:creationId xmlns:p14="http://schemas.microsoft.com/office/powerpoint/2010/main" val="32160015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B9D64A9A-2C48-4930-8D9E-C56CD11FA9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9649131"/>
      </p:ext>
    </p:extLst>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0EA87EED-9B1C-4809-B407-0C5BEA4139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6876170"/>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57F2702E-D7EB-433D-84DC-A63D8EAC6E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078799"/>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3132558B-8A0D-40F0-9892-EC1DEACF9D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7532449"/>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8F79640-AAAA-4C61-B132-A1BFB3C3BF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0224248"/>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2313" y="138113"/>
            <a:ext cx="1922462" cy="424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01751" y="138113"/>
            <a:ext cx="5618163" cy="4241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00A7E3EA-484C-47BF-AC29-728A98F5F4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9921079"/>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6" indent="0" algn="ctr">
              <a:buNone/>
              <a:defRPr>
                <a:solidFill>
                  <a:schemeClr val="tx1">
                    <a:tint val="75000"/>
                  </a:schemeClr>
                </a:solidFill>
              </a:defRPr>
            </a:lvl6pPr>
            <a:lvl7pPr marL="2742920" indent="0" algn="ctr">
              <a:buNone/>
              <a:defRPr>
                <a:solidFill>
                  <a:schemeClr val="tx1">
                    <a:tint val="75000"/>
                  </a:schemeClr>
                </a:solidFill>
              </a:defRPr>
            </a:lvl7pPr>
            <a:lvl8pPr marL="3200072" indent="0" algn="ctr">
              <a:buNone/>
              <a:defRPr>
                <a:solidFill>
                  <a:schemeClr val="tx1">
                    <a:tint val="75000"/>
                  </a:schemeClr>
                </a:solidFill>
              </a:defRPr>
            </a:lvl8pPr>
            <a:lvl9pPr marL="365722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B9E85FD1-DBAC-4BD4-96B0-D8DA3AD77500}" type="datetimeFigureOut">
              <a:rPr lang="en-US"/>
              <a:pPr/>
              <a:t>1/13/2012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EE1F737-B8F8-4B3C-B4C1-5059C7DE7AD0}" type="slidenum">
              <a:rPr lang="en-US"/>
              <a:pPr/>
              <a:t>‹#›</a:t>
            </a:fld>
            <a:endParaRPr lang="en-US"/>
          </a:p>
        </p:txBody>
      </p:sp>
    </p:spTree>
    <p:extLst>
      <p:ext uri="{BB962C8B-B14F-4D97-AF65-F5344CB8AC3E}">
        <p14:creationId xmlns:p14="http://schemas.microsoft.com/office/powerpoint/2010/main" val="13643654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DB16519-FE9B-4946-AD00-6191BED6564A}" type="datetimeFigureOut">
              <a:rPr lang="en-US"/>
              <a:pPr/>
              <a:t>1/13/2012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2AF3445-487D-4313-B81F-81EB04509962}" type="slidenum">
              <a:rPr lang="en-US"/>
              <a:pPr/>
              <a:t>‹#›</a:t>
            </a:fld>
            <a:endParaRPr lang="en-US"/>
          </a:p>
        </p:txBody>
      </p:sp>
    </p:spTree>
    <p:extLst>
      <p:ext uri="{BB962C8B-B14F-4D97-AF65-F5344CB8AC3E}">
        <p14:creationId xmlns:p14="http://schemas.microsoft.com/office/powerpoint/2010/main" val="2793597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06" indent="0">
              <a:buNone/>
              <a:defRPr sz="1600">
                <a:solidFill>
                  <a:schemeClr val="tx1">
                    <a:tint val="75000"/>
                  </a:schemeClr>
                </a:solidFill>
              </a:defRPr>
            </a:lvl3pPr>
            <a:lvl4pPr marL="1371460" indent="0">
              <a:buNone/>
              <a:defRPr sz="1400">
                <a:solidFill>
                  <a:schemeClr val="tx1">
                    <a:tint val="75000"/>
                  </a:schemeClr>
                </a:solidFill>
              </a:defRPr>
            </a:lvl4pPr>
            <a:lvl5pPr marL="1828613" indent="0">
              <a:buNone/>
              <a:defRPr sz="1400">
                <a:solidFill>
                  <a:schemeClr val="tx1">
                    <a:tint val="75000"/>
                  </a:schemeClr>
                </a:solidFill>
              </a:defRPr>
            </a:lvl5pPr>
            <a:lvl6pPr marL="2285766" indent="0">
              <a:buNone/>
              <a:defRPr sz="1400">
                <a:solidFill>
                  <a:schemeClr val="tx1">
                    <a:tint val="75000"/>
                  </a:schemeClr>
                </a:solidFill>
              </a:defRPr>
            </a:lvl6pPr>
            <a:lvl7pPr marL="2742920" indent="0">
              <a:buNone/>
              <a:defRPr sz="1400">
                <a:solidFill>
                  <a:schemeClr val="tx1">
                    <a:tint val="75000"/>
                  </a:schemeClr>
                </a:solidFill>
              </a:defRPr>
            </a:lvl7pPr>
            <a:lvl8pPr marL="3200072" indent="0">
              <a:buNone/>
              <a:defRPr sz="1400">
                <a:solidFill>
                  <a:schemeClr val="tx1">
                    <a:tint val="75000"/>
                  </a:schemeClr>
                </a:solidFill>
              </a:defRPr>
            </a:lvl8pPr>
            <a:lvl9pPr marL="365722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E42DCE48-932C-40A5-B31C-8F5367A010BF}" type="datetimeFigureOut">
              <a:rPr lang="en-US"/>
              <a:pPr/>
              <a:t>1/13/2012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484547A-0641-43A2-8F88-EB50A10BD311}" type="slidenum">
              <a:rPr lang="en-US"/>
              <a:pPr/>
              <a:t>‹#›</a:t>
            </a:fld>
            <a:endParaRPr lang="en-US"/>
          </a:p>
        </p:txBody>
      </p:sp>
    </p:spTree>
    <p:extLst>
      <p:ext uri="{BB962C8B-B14F-4D97-AF65-F5344CB8AC3E}">
        <p14:creationId xmlns:p14="http://schemas.microsoft.com/office/powerpoint/2010/main" val="6849810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B328EA01-8613-45A4-8653-5FC48252C657}" type="datetimeFigureOut">
              <a:rPr lang="en-US"/>
              <a:pPr/>
              <a:t>1/13/2012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6C02CBA-142A-47E7-B4CF-C396B6CC113C}" type="slidenum">
              <a:rPr lang="en-US"/>
              <a:pPr/>
              <a:t>‹#›</a:t>
            </a:fld>
            <a:endParaRPr lang="en-US"/>
          </a:p>
        </p:txBody>
      </p:sp>
    </p:spTree>
    <p:extLst>
      <p:ext uri="{BB962C8B-B14F-4D97-AF65-F5344CB8AC3E}">
        <p14:creationId xmlns:p14="http://schemas.microsoft.com/office/powerpoint/2010/main" val="1143383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AD7F50-6EC1-4674-9E19-2E4D917161F2}" type="datetimeFigureOut">
              <a:rPr lang="en-US" smtClean="0"/>
              <a:t>1/13/2012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04DBBB-38BF-47CE-A1A3-D1D422292D5A}" type="slidenum">
              <a:rPr lang="en-US" smtClean="0"/>
              <a:t>‹#›</a:t>
            </a:fld>
            <a:endParaRPr lang="en-US"/>
          </a:p>
        </p:txBody>
      </p:sp>
    </p:spTree>
    <p:extLst>
      <p:ext uri="{BB962C8B-B14F-4D97-AF65-F5344CB8AC3E}">
        <p14:creationId xmlns:p14="http://schemas.microsoft.com/office/powerpoint/2010/main" val="16861134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535D93A4-17CC-4EA0-8E03-18E2E97AB971}" type="datetimeFigureOut">
              <a:rPr lang="en-US"/>
              <a:pPr/>
              <a:t>1/13/2012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AD8439B5-32F5-4C5D-AF79-B8A0DF3D1462}" type="slidenum">
              <a:rPr lang="en-US"/>
              <a:pPr/>
              <a:t>‹#›</a:t>
            </a:fld>
            <a:endParaRPr lang="en-US"/>
          </a:p>
        </p:txBody>
      </p:sp>
    </p:spTree>
    <p:extLst>
      <p:ext uri="{BB962C8B-B14F-4D97-AF65-F5344CB8AC3E}">
        <p14:creationId xmlns:p14="http://schemas.microsoft.com/office/powerpoint/2010/main" val="31085866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C1D8155E-3880-41BB-B77A-63ABBE99B40B}" type="datetimeFigureOut">
              <a:rPr lang="en-US"/>
              <a:pPr/>
              <a:t>1/13/2012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18474217-A81C-47C6-B487-54849A0FE4B8}" type="slidenum">
              <a:rPr lang="en-US"/>
              <a:pPr/>
              <a:t>‹#›</a:t>
            </a:fld>
            <a:endParaRPr lang="en-US"/>
          </a:p>
        </p:txBody>
      </p:sp>
    </p:spTree>
    <p:extLst>
      <p:ext uri="{BB962C8B-B14F-4D97-AF65-F5344CB8AC3E}">
        <p14:creationId xmlns:p14="http://schemas.microsoft.com/office/powerpoint/2010/main" val="12260119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5DA7C6C-D082-4799-946E-A4E6B01F3C01}" type="datetimeFigureOut">
              <a:rPr lang="en-US"/>
              <a:pPr/>
              <a:t>1/13/2012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64AD2B51-AF4E-40EF-9E0A-F209843FC5B6}" type="slidenum">
              <a:rPr lang="en-US"/>
              <a:pPr/>
              <a:t>‹#›</a:t>
            </a:fld>
            <a:endParaRPr lang="en-US"/>
          </a:p>
        </p:txBody>
      </p:sp>
    </p:spTree>
    <p:extLst>
      <p:ext uri="{BB962C8B-B14F-4D97-AF65-F5344CB8AC3E}">
        <p14:creationId xmlns:p14="http://schemas.microsoft.com/office/powerpoint/2010/main" val="35483695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84E22A0F-3BF2-42D3-B1E4-A95970686715}" type="datetimeFigureOut">
              <a:rPr lang="en-US"/>
              <a:pPr/>
              <a:t>1/13/2012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A0AC8DA-AC43-460B-860F-AE2B375D1269}" type="slidenum">
              <a:rPr lang="en-US"/>
              <a:pPr/>
              <a:t>‹#›</a:t>
            </a:fld>
            <a:endParaRPr lang="en-US"/>
          </a:p>
        </p:txBody>
      </p:sp>
    </p:spTree>
    <p:extLst>
      <p:ext uri="{BB962C8B-B14F-4D97-AF65-F5344CB8AC3E}">
        <p14:creationId xmlns:p14="http://schemas.microsoft.com/office/powerpoint/2010/main" val="2305615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F390331-C36C-47E6-83A2-4E37A0396209}" type="datetimeFigureOut">
              <a:rPr lang="en-US"/>
              <a:pPr/>
              <a:t>1/13/2012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5F6231E-4DF3-4E63-8A9E-65775E6F5E31}" type="slidenum">
              <a:rPr lang="en-US"/>
              <a:pPr/>
              <a:t>‹#›</a:t>
            </a:fld>
            <a:endParaRPr lang="en-US"/>
          </a:p>
        </p:txBody>
      </p:sp>
    </p:spTree>
    <p:extLst>
      <p:ext uri="{BB962C8B-B14F-4D97-AF65-F5344CB8AC3E}">
        <p14:creationId xmlns:p14="http://schemas.microsoft.com/office/powerpoint/2010/main" val="22755571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53876B2-F2A9-4780-A08B-8260C2C69527}" type="datetimeFigureOut">
              <a:rPr lang="en-US"/>
              <a:pPr/>
              <a:t>1/13/2012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61D9CDE-11AB-4656-AE72-444B17A71B5C}" type="slidenum">
              <a:rPr lang="en-US"/>
              <a:pPr/>
              <a:t>‹#›</a:t>
            </a:fld>
            <a:endParaRPr lang="en-US"/>
          </a:p>
        </p:txBody>
      </p:sp>
    </p:spTree>
    <p:extLst>
      <p:ext uri="{BB962C8B-B14F-4D97-AF65-F5344CB8AC3E}">
        <p14:creationId xmlns:p14="http://schemas.microsoft.com/office/powerpoint/2010/main" val="34916226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123A6D1-5455-4B12-958D-C05D41DCB274}" type="datetimeFigureOut">
              <a:rPr lang="en-US"/>
              <a:pPr/>
              <a:t>1/13/2012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849F1A1-7F88-4C3B-8C6F-2C9902DFBED9}" type="slidenum">
              <a:rPr lang="en-US"/>
              <a:pPr/>
              <a:t>‹#›</a:t>
            </a:fld>
            <a:endParaRPr lang="en-US"/>
          </a:p>
        </p:txBody>
      </p:sp>
    </p:spTree>
    <p:extLst>
      <p:ext uri="{BB962C8B-B14F-4D97-AF65-F5344CB8AC3E}">
        <p14:creationId xmlns:p14="http://schemas.microsoft.com/office/powerpoint/2010/main" val="19424230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CDEBCD-F297-F344-AFA0-C5CDE4D51E5F}" type="datetimeFigureOut">
              <a:rPr lang="en-US" smtClean="0">
                <a:solidFill>
                  <a:prstClr val="black">
                    <a:tint val="75000"/>
                  </a:prstClr>
                </a:solidFill>
              </a:rPr>
              <a:pPr/>
              <a:t>1/13/2012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58F73D-9975-D54B-847B-5064FA63C3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0904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CDEBCD-F297-F344-AFA0-C5CDE4D51E5F}" type="datetimeFigureOut">
              <a:rPr lang="en-US" smtClean="0">
                <a:solidFill>
                  <a:prstClr val="black">
                    <a:tint val="75000"/>
                  </a:prstClr>
                </a:solidFill>
              </a:rPr>
              <a:pPr/>
              <a:t>1/13/2012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58F73D-9975-D54B-847B-5064FA63C3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87158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CDEBCD-F297-F344-AFA0-C5CDE4D51E5F}" type="datetimeFigureOut">
              <a:rPr lang="en-US" smtClean="0">
                <a:solidFill>
                  <a:prstClr val="black">
                    <a:tint val="75000"/>
                  </a:prstClr>
                </a:solidFill>
              </a:rPr>
              <a:pPr/>
              <a:t>1/13/2012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58F73D-9975-D54B-847B-5064FA63C3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154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AD7F50-6EC1-4674-9E19-2E4D917161F2}" type="datetimeFigureOut">
              <a:rPr lang="en-US" smtClean="0"/>
              <a:t>1/13/2012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4DBBB-38BF-47CE-A1A3-D1D422292D5A}" type="slidenum">
              <a:rPr lang="en-US" smtClean="0"/>
              <a:t>‹#›</a:t>
            </a:fld>
            <a:endParaRPr lang="en-US"/>
          </a:p>
        </p:txBody>
      </p:sp>
    </p:spTree>
    <p:extLst>
      <p:ext uri="{BB962C8B-B14F-4D97-AF65-F5344CB8AC3E}">
        <p14:creationId xmlns:p14="http://schemas.microsoft.com/office/powerpoint/2010/main" val="33097971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CDEBCD-F297-F344-AFA0-C5CDE4D51E5F}" type="datetimeFigureOut">
              <a:rPr lang="en-US" smtClean="0">
                <a:solidFill>
                  <a:prstClr val="black">
                    <a:tint val="75000"/>
                  </a:prstClr>
                </a:solidFill>
              </a:rPr>
              <a:pPr/>
              <a:t>1/13/2012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58F73D-9975-D54B-847B-5064FA63C3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52149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CDEBCD-F297-F344-AFA0-C5CDE4D51E5F}" type="datetimeFigureOut">
              <a:rPr lang="en-US" smtClean="0">
                <a:solidFill>
                  <a:prstClr val="black">
                    <a:tint val="75000"/>
                  </a:prstClr>
                </a:solidFill>
              </a:rPr>
              <a:pPr/>
              <a:t>1/13/2012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758F73D-9975-D54B-847B-5064FA63C3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7136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CDEBCD-F297-F344-AFA0-C5CDE4D51E5F}" type="datetimeFigureOut">
              <a:rPr lang="en-US" smtClean="0">
                <a:solidFill>
                  <a:prstClr val="black">
                    <a:tint val="75000"/>
                  </a:prstClr>
                </a:solidFill>
              </a:rPr>
              <a:pPr/>
              <a:t>1/13/2012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758F73D-9975-D54B-847B-5064FA63C3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8153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CDEBCD-F297-F344-AFA0-C5CDE4D51E5F}" type="datetimeFigureOut">
              <a:rPr lang="en-US" smtClean="0">
                <a:solidFill>
                  <a:prstClr val="black">
                    <a:tint val="75000"/>
                  </a:prstClr>
                </a:solidFill>
              </a:rPr>
              <a:pPr/>
              <a:t>1/13/2012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758F73D-9975-D54B-847B-5064FA63C3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77589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CDEBCD-F297-F344-AFA0-C5CDE4D51E5F}" type="datetimeFigureOut">
              <a:rPr lang="en-US" smtClean="0">
                <a:solidFill>
                  <a:prstClr val="black">
                    <a:tint val="75000"/>
                  </a:prstClr>
                </a:solidFill>
              </a:rPr>
              <a:pPr/>
              <a:t>1/13/2012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58F73D-9975-D54B-847B-5064FA63C3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18604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CDEBCD-F297-F344-AFA0-C5CDE4D51E5F}" type="datetimeFigureOut">
              <a:rPr lang="en-US" smtClean="0">
                <a:solidFill>
                  <a:prstClr val="black">
                    <a:tint val="75000"/>
                  </a:prstClr>
                </a:solidFill>
              </a:rPr>
              <a:pPr/>
              <a:t>1/13/2012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58F73D-9975-D54B-847B-5064FA63C3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73847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CDEBCD-F297-F344-AFA0-C5CDE4D51E5F}" type="datetimeFigureOut">
              <a:rPr lang="en-US" smtClean="0">
                <a:solidFill>
                  <a:prstClr val="black">
                    <a:tint val="75000"/>
                  </a:prstClr>
                </a:solidFill>
              </a:rPr>
              <a:pPr/>
              <a:t>1/13/2012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58F73D-9975-D54B-847B-5064FA63C3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43554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CDEBCD-F297-F344-AFA0-C5CDE4D51E5F}" type="datetimeFigureOut">
              <a:rPr lang="en-US" smtClean="0">
                <a:solidFill>
                  <a:prstClr val="black">
                    <a:tint val="75000"/>
                  </a:prstClr>
                </a:solidFill>
              </a:rPr>
              <a:pPr/>
              <a:t>1/13/2012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58F73D-9975-D54B-847B-5064FA63C3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7104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AD7F50-6EC1-4674-9E19-2E4D917161F2}" type="datetimeFigureOut">
              <a:rPr lang="en-US" smtClean="0"/>
              <a:t>1/13/2012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04DBBB-38BF-47CE-A1A3-D1D422292D5A}" type="slidenum">
              <a:rPr lang="en-US" smtClean="0"/>
              <a:t>‹#›</a:t>
            </a:fld>
            <a:endParaRPr lang="en-US"/>
          </a:p>
        </p:txBody>
      </p:sp>
    </p:spTree>
    <p:extLst>
      <p:ext uri="{BB962C8B-B14F-4D97-AF65-F5344CB8AC3E}">
        <p14:creationId xmlns:p14="http://schemas.microsoft.com/office/powerpoint/2010/main" val="487913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AD7F50-6EC1-4674-9E19-2E4D917161F2}" type="datetimeFigureOut">
              <a:rPr lang="en-US" smtClean="0"/>
              <a:t>1/13/2012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04DBBB-38BF-47CE-A1A3-D1D422292D5A}" type="slidenum">
              <a:rPr lang="en-US" smtClean="0"/>
              <a:t>‹#›</a:t>
            </a:fld>
            <a:endParaRPr lang="en-US"/>
          </a:p>
        </p:txBody>
      </p:sp>
    </p:spTree>
    <p:extLst>
      <p:ext uri="{BB962C8B-B14F-4D97-AF65-F5344CB8AC3E}">
        <p14:creationId xmlns:p14="http://schemas.microsoft.com/office/powerpoint/2010/main" val="1957985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AD7F50-6EC1-4674-9E19-2E4D917161F2}" type="datetimeFigureOut">
              <a:rPr lang="en-US" smtClean="0"/>
              <a:t>1/13/2012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04DBBB-38BF-47CE-A1A3-D1D422292D5A}" type="slidenum">
              <a:rPr lang="en-US" smtClean="0"/>
              <a:t>‹#›</a:t>
            </a:fld>
            <a:endParaRPr lang="en-US"/>
          </a:p>
        </p:txBody>
      </p:sp>
    </p:spTree>
    <p:extLst>
      <p:ext uri="{BB962C8B-B14F-4D97-AF65-F5344CB8AC3E}">
        <p14:creationId xmlns:p14="http://schemas.microsoft.com/office/powerpoint/2010/main" val="1772892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3.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6" rIns="91430" bIns="4571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30" tIns="45716" rIns="91430" bIns="4571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30" tIns="45716" rIns="91430" bIns="45716" rtlCol="0" anchor="ctr"/>
          <a:lstStyle>
            <a:lvl1pPr algn="l">
              <a:defRPr sz="1200">
                <a:solidFill>
                  <a:schemeClr val="tx1">
                    <a:tint val="75000"/>
                  </a:schemeClr>
                </a:solidFill>
              </a:defRPr>
            </a:lvl1pPr>
          </a:lstStyle>
          <a:p>
            <a:fld id="{DAAD7F50-6EC1-4674-9E19-2E4D917161F2}" type="datetimeFigureOut">
              <a:rPr lang="en-US" smtClean="0"/>
              <a:t>1/13/2012</a:t>
            </a:fld>
            <a:endParaRPr lang="en-US"/>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91430" tIns="45716" rIns="91430" bIns="4571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30" tIns="45716" rIns="91430" bIns="45716" rtlCol="0" anchor="ctr"/>
          <a:lstStyle>
            <a:lvl1pPr algn="r">
              <a:defRPr sz="1200">
                <a:solidFill>
                  <a:schemeClr val="tx1">
                    <a:tint val="75000"/>
                  </a:schemeClr>
                </a:solidFill>
              </a:defRPr>
            </a:lvl1pPr>
          </a:lstStyle>
          <a:p>
            <a:fld id="{3E04DBBB-38BF-47CE-A1A3-D1D422292D5A}" type="slidenum">
              <a:rPr lang="en-US" smtClean="0"/>
              <a:t>‹#›</a:t>
            </a:fld>
            <a:endParaRPr lang="en-US"/>
          </a:p>
        </p:txBody>
      </p:sp>
    </p:spTree>
    <p:extLst>
      <p:ext uri="{BB962C8B-B14F-4D97-AF65-F5344CB8AC3E}">
        <p14:creationId xmlns:p14="http://schemas.microsoft.com/office/powerpoint/2010/main" val="1520300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6" r:id="rId12"/>
  </p:sldLayoutIdLst>
  <p:txStyles>
    <p:titleStyle>
      <a:lvl1pPr algn="ctr" defTabSz="914306"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4" indent="-285722" algn="l" defTabSz="91430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3" indent="-228576" algn="l" defTabSz="91430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36"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90"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3"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2"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6" rtl="0" eaLnBrk="1" latinLnBrk="0" hangingPunct="1">
        <a:defRPr sz="1800" kern="1200">
          <a:solidFill>
            <a:schemeClr val="tx1"/>
          </a:solidFill>
          <a:latin typeface="+mn-lt"/>
          <a:ea typeface="+mn-ea"/>
          <a:cs typeface="+mn-cs"/>
        </a:defRPr>
      </a:lvl1pPr>
      <a:lvl2pPr marL="457154"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6"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2" algn="l" defTabSz="914306" rtl="0" eaLnBrk="1" latinLnBrk="0" hangingPunct="1">
        <a:defRPr sz="1800" kern="1200">
          <a:solidFill>
            <a:schemeClr val="tx1"/>
          </a:solidFill>
          <a:latin typeface="+mn-lt"/>
          <a:ea typeface="+mn-ea"/>
          <a:cs typeface="+mn-cs"/>
        </a:defRPr>
      </a:lvl8pPr>
      <a:lvl9pPr marL="3657226" algn="l" defTabSz="91430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dt" sz="half" idx="2"/>
          </p:nvPr>
        </p:nvSpPr>
        <p:spPr bwMode="auto">
          <a:xfrm>
            <a:off x="152401" y="6400802"/>
            <a:ext cx="8839200" cy="320675"/>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defRPr sz="1400" b="1">
                <a:latin typeface="Arial" charset="0"/>
                <a:cs typeface="Arial" charset="0"/>
              </a:defRPr>
            </a:lvl1pPr>
          </a:lstStyle>
          <a:p>
            <a:fld id="{FE3C3979-50B5-4E4C-9016-5E661DFE51A4}" type="datetimeFigureOut">
              <a:rPr lang="en-US" smtClean="0">
                <a:solidFill>
                  <a:srgbClr val="000000"/>
                </a:solidFill>
              </a:rPr>
              <a:pPr/>
              <a:t>1/13/2012</a:t>
            </a:fld>
            <a:endParaRPr lang="en-US">
              <a:solidFill>
                <a:srgbClr val="000000"/>
              </a:solidFill>
            </a:endParaRPr>
          </a:p>
        </p:txBody>
      </p:sp>
      <p:pic>
        <p:nvPicPr>
          <p:cNvPr id="1027" name="Picture 3" descr="CYLAB-LEVEL-BOTTOM-POWERPOIN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6138865"/>
            <a:ext cx="9144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4"/>
          <p:cNvSpPr>
            <a:spLocks noChangeArrowheads="1"/>
          </p:cNvSpPr>
          <p:nvPr/>
        </p:nvSpPr>
        <p:spPr bwMode="auto">
          <a:xfrm>
            <a:off x="0" y="2"/>
            <a:ext cx="9144000" cy="593725"/>
          </a:xfrm>
          <a:prstGeom prst="rect">
            <a:avLst/>
          </a:prstGeom>
          <a:solidFill>
            <a:srgbClr val="800000"/>
          </a:solidFill>
          <a:ln w="9525">
            <a:solidFill>
              <a:srgbClr val="800000"/>
            </a:solidFill>
            <a:miter lim="800000"/>
            <a:headEnd/>
            <a:tailEnd/>
          </a:ln>
          <a:effectLst/>
        </p:spPr>
        <p:txBody>
          <a:bodyPr wrap="none" lIns="91430" tIns="45716" rIns="91430" bIns="45716" anchor="ctr"/>
          <a:lstStyle/>
          <a:p>
            <a:pPr>
              <a:defRPr/>
            </a:pPr>
            <a:endParaRPr lang="en-US">
              <a:solidFill>
                <a:srgbClr val="000000"/>
              </a:solidFill>
              <a:latin typeface="Arial" charset="0"/>
              <a:cs typeface="Arial" charset="0"/>
            </a:endParaRPr>
          </a:p>
        </p:txBody>
      </p:sp>
      <p:pic>
        <p:nvPicPr>
          <p:cNvPr id="1029" name="Picture 5" descr="titlebar"/>
          <p:cNvPicPr preferRelativeResize="0">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 y="2"/>
            <a:ext cx="22574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381000" y="685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bodyPr>
          <a:lstStyle/>
          <a:p>
            <a:pPr lvl="0"/>
            <a:r>
              <a:rPr lang="en-US" smtClean="0"/>
              <a:t>Click to edit Master title style</a:t>
            </a:r>
          </a:p>
        </p:txBody>
      </p:sp>
      <p:sp>
        <p:nvSpPr>
          <p:cNvPr id="1031" name="Rectangle 7"/>
          <p:cNvSpPr>
            <a:spLocks noGrp="1" noChangeArrowheads="1"/>
          </p:cNvSpPr>
          <p:nvPr>
            <p:ph type="body" idx="1"/>
          </p:nvPr>
        </p:nvSpPr>
        <p:spPr bwMode="auto">
          <a:xfrm>
            <a:off x="457200" y="2133601"/>
            <a:ext cx="8229600" cy="3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59837944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rtl="0" eaLnBrk="1" fontAlgn="base" hangingPunct="1">
        <a:spcBef>
          <a:spcPct val="0"/>
        </a:spcBef>
        <a:spcAft>
          <a:spcPct val="0"/>
        </a:spcAft>
        <a:defRPr sz="3600" b="1">
          <a:solidFill>
            <a:srgbClr val="800000"/>
          </a:solidFill>
          <a:latin typeface="+mj-lt"/>
          <a:ea typeface="+mj-ea"/>
          <a:cs typeface="+mj-cs"/>
        </a:defRPr>
      </a:lvl1pPr>
      <a:lvl2pPr algn="l" rtl="0" eaLnBrk="1" fontAlgn="base" hangingPunct="1">
        <a:spcBef>
          <a:spcPct val="0"/>
        </a:spcBef>
        <a:spcAft>
          <a:spcPct val="0"/>
        </a:spcAft>
        <a:defRPr sz="3600" b="1">
          <a:solidFill>
            <a:srgbClr val="800000"/>
          </a:solidFill>
          <a:latin typeface="Arial Narrow" pitchFamily="34" charset="0"/>
        </a:defRPr>
      </a:lvl2pPr>
      <a:lvl3pPr algn="l" rtl="0" eaLnBrk="1" fontAlgn="base" hangingPunct="1">
        <a:spcBef>
          <a:spcPct val="0"/>
        </a:spcBef>
        <a:spcAft>
          <a:spcPct val="0"/>
        </a:spcAft>
        <a:defRPr sz="3600" b="1">
          <a:solidFill>
            <a:srgbClr val="800000"/>
          </a:solidFill>
          <a:latin typeface="Arial Narrow" pitchFamily="34" charset="0"/>
        </a:defRPr>
      </a:lvl3pPr>
      <a:lvl4pPr algn="l" rtl="0" eaLnBrk="1" fontAlgn="base" hangingPunct="1">
        <a:spcBef>
          <a:spcPct val="0"/>
        </a:spcBef>
        <a:spcAft>
          <a:spcPct val="0"/>
        </a:spcAft>
        <a:defRPr sz="3600" b="1">
          <a:solidFill>
            <a:srgbClr val="800000"/>
          </a:solidFill>
          <a:latin typeface="Arial Narrow" pitchFamily="34" charset="0"/>
        </a:defRPr>
      </a:lvl4pPr>
      <a:lvl5pPr algn="l" rtl="0" eaLnBrk="1" fontAlgn="base" hangingPunct="1">
        <a:spcBef>
          <a:spcPct val="0"/>
        </a:spcBef>
        <a:spcAft>
          <a:spcPct val="0"/>
        </a:spcAft>
        <a:defRPr sz="3600" b="1">
          <a:solidFill>
            <a:srgbClr val="800000"/>
          </a:solidFill>
          <a:latin typeface="Arial Narrow" pitchFamily="34" charset="0"/>
        </a:defRPr>
      </a:lvl5pPr>
      <a:lvl6pPr marL="457154" algn="l" rtl="0" eaLnBrk="1" fontAlgn="base" hangingPunct="1">
        <a:spcBef>
          <a:spcPct val="0"/>
        </a:spcBef>
        <a:spcAft>
          <a:spcPct val="0"/>
        </a:spcAft>
        <a:defRPr sz="3600" b="1">
          <a:solidFill>
            <a:srgbClr val="800000"/>
          </a:solidFill>
          <a:latin typeface="Arial Narrow" pitchFamily="34" charset="0"/>
        </a:defRPr>
      </a:lvl6pPr>
      <a:lvl7pPr marL="914306" algn="l" rtl="0" eaLnBrk="1" fontAlgn="base" hangingPunct="1">
        <a:spcBef>
          <a:spcPct val="0"/>
        </a:spcBef>
        <a:spcAft>
          <a:spcPct val="0"/>
        </a:spcAft>
        <a:defRPr sz="3600" b="1">
          <a:solidFill>
            <a:srgbClr val="800000"/>
          </a:solidFill>
          <a:latin typeface="Arial Narrow" pitchFamily="34" charset="0"/>
        </a:defRPr>
      </a:lvl7pPr>
      <a:lvl8pPr marL="1371460" algn="l" rtl="0" eaLnBrk="1" fontAlgn="base" hangingPunct="1">
        <a:spcBef>
          <a:spcPct val="0"/>
        </a:spcBef>
        <a:spcAft>
          <a:spcPct val="0"/>
        </a:spcAft>
        <a:defRPr sz="3600" b="1">
          <a:solidFill>
            <a:srgbClr val="800000"/>
          </a:solidFill>
          <a:latin typeface="Arial Narrow" pitchFamily="34" charset="0"/>
        </a:defRPr>
      </a:lvl8pPr>
      <a:lvl9pPr marL="1828613" algn="l" rtl="0" eaLnBrk="1" fontAlgn="base" hangingPunct="1">
        <a:spcBef>
          <a:spcPct val="0"/>
        </a:spcBef>
        <a:spcAft>
          <a:spcPct val="0"/>
        </a:spcAft>
        <a:defRPr sz="3600" b="1">
          <a:solidFill>
            <a:srgbClr val="800000"/>
          </a:solidFill>
          <a:latin typeface="Arial Narrow" pitchFamily="34" charset="0"/>
        </a:defRPr>
      </a:lvl9pPr>
    </p:titleStyle>
    <p:bodyStyle>
      <a:lvl1pPr marL="342865" indent="-342865" algn="l" rtl="0" eaLnBrk="1" fontAlgn="base" hangingPunct="1">
        <a:spcBef>
          <a:spcPct val="20000"/>
        </a:spcBef>
        <a:spcAft>
          <a:spcPct val="0"/>
        </a:spcAft>
        <a:buClr>
          <a:srgbClr val="800000"/>
        </a:buClr>
        <a:buFont typeface="Wingdings" pitchFamily="2" charset="2"/>
        <a:buChar char="§"/>
        <a:defRPr sz="2800">
          <a:solidFill>
            <a:schemeClr val="tx1"/>
          </a:solidFill>
          <a:latin typeface="+mn-lt"/>
          <a:ea typeface="+mn-ea"/>
          <a:cs typeface="+mn-cs"/>
        </a:defRPr>
      </a:lvl1pPr>
      <a:lvl2pPr marL="742874" indent="-285722" algn="l" rtl="0" eaLnBrk="1" fontAlgn="base" hangingPunct="1">
        <a:spcBef>
          <a:spcPct val="20000"/>
        </a:spcBef>
        <a:spcAft>
          <a:spcPct val="0"/>
        </a:spcAft>
        <a:buClr>
          <a:srgbClr val="800000"/>
        </a:buClr>
        <a:buFont typeface="Wingdings" pitchFamily="2" charset="2"/>
        <a:buChar char="Ø"/>
        <a:defRPr sz="2400">
          <a:solidFill>
            <a:schemeClr val="tx1"/>
          </a:solidFill>
          <a:latin typeface="Times New Roman" pitchFamily="18" charset="0"/>
        </a:defRPr>
      </a:lvl2pPr>
      <a:lvl3pPr marL="1142883" indent="-228576" algn="l" rtl="0" eaLnBrk="1" fontAlgn="base" hangingPunct="1">
        <a:spcBef>
          <a:spcPct val="20000"/>
        </a:spcBef>
        <a:spcAft>
          <a:spcPct val="0"/>
        </a:spcAft>
        <a:buClr>
          <a:srgbClr val="800000"/>
        </a:buClr>
        <a:buChar char="•"/>
        <a:defRPr sz="2000">
          <a:solidFill>
            <a:schemeClr val="tx1"/>
          </a:solidFill>
          <a:latin typeface="Times New Roman" pitchFamily="18" charset="0"/>
        </a:defRPr>
      </a:lvl3pPr>
      <a:lvl4pPr marL="1600036" indent="-228576" algn="l" rtl="0" eaLnBrk="1" fontAlgn="base" hangingPunct="1">
        <a:spcBef>
          <a:spcPct val="20000"/>
        </a:spcBef>
        <a:spcAft>
          <a:spcPct val="0"/>
        </a:spcAft>
        <a:buChar char="–"/>
        <a:defRPr sz="2000">
          <a:solidFill>
            <a:schemeClr val="tx1"/>
          </a:solidFill>
          <a:latin typeface="Arial" charset="0"/>
        </a:defRPr>
      </a:lvl4pPr>
      <a:lvl5pPr marL="2057190" indent="-228576" algn="l" rtl="0" eaLnBrk="1" fontAlgn="base" hangingPunct="1">
        <a:spcBef>
          <a:spcPct val="20000"/>
        </a:spcBef>
        <a:spcAft>
          <a:spcPct val="0"/>
        </a:spcAft>
        <a:buChar char="»"/>
        <a:defRPr sz="2000">
          <a:solidFill>
            <a:schemeClr val="tx1"/>
          </a:solidFill>
          <a:latin typeface="Arial" charset="0"/>
        </a:defRPr>
      </a:lvl5pPr>
      <a:lvl6pPr marL="2514343" indent="-228576" algn="l" rtl="0" eaLnBrk="1" fontAlgn="base" hangingPunct="1">
        <a:spcBef>
          <a:spcPct val="20000"/>
        </a:spcBef>
        <a:spcAft>
          <a:spcPct val="0"/>
        </a:spcAft>
        <a:buChar char="»"/>
        <a:defRPr sz="2000">
          <a:solidFill>
            <a:schemeClr val="tx1"/>
          </a:solidFill>
          <a:latin typeface="Arial" charset="0"/>
        </a:defRPr>
      </a:lvl6pPr>
      <a:lvl7pPr marL="2971496" indent="-228576" algn="l" rtl="0" eaLnBrk="1" fontAlgn="base" hangingPunct="1">
        <a:spcBef>
          <a:spcPct val="20000"/>
        </a:spcBef>
        <a:spcAft>
          <a:spcPct val="0"/>
        </a:spcAft>
        <a:buChar char="»"/>
        <a:defRPr sz="2000">
          <a:solidFill>
            <a:schemeClr val="tx1"/>
          </a:solidFill>
          <a:latin typeface="Arial" charset="0"/>
        </a:defRPr>
      </a:lvl7pPr>
      <a:lvl8pPr marL="3428650" indent="-228576" algn="l" rtl="0" eaLnBrk="1" fontAlgn="base" hangingPunct="1">
        <a:spcBef>
          <a:spcPct val="20000"/>
        </a:spcBef>
        <a:spcAft>
          <a:spcPct val="0"/>
        </a:spcAft>
        <a:buChar char="»"/>
        <a:defRPr sz="2000">
          <a:solidFill>
            <a:schemeClr val="tx1"/>
          </a:solidFill>
          <a:latin typeface="Arial" charset="0"/>
        </a:defRPr>
      </a:lvl8pPr>
      <a:lvl9pPr marL="3885802" indent="-228576"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306" rtl="0" eaLnBrk="1" latinLnBrk="0" hangingPunct="1">
        <a:defRPr sz="1800" kern="1200">
          <a:solidFill>
            <a:schemeClr val="tx1"/>
          </a:solidFill>
          <a:latin typeface="+mn-lt"/>
          <a:ea typeface="+mn-ea"/>
          <a:cs typeface="+mn-cs"/>
        </a:defRPr>
      </a:lvl1pPr>
      <a:lvl2pPr marL="457154"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6"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2" algn="l" defTabSz="914306" rtl="0" eaLnBrk="1" latinLnBrk="0" hangingPunct="1">
        <a:defRPr sz="1800" kern="1200">
          <a:solidFill>
            <a:schemeClr val="tx1"/>
          </a:solidFill>
          <a:latin typeface="+mn-lt"/>
          <a:ea typeface="+mn-ea"/>
          <a:cs typeface="+mn-cs"/>
        </a:defRPr>
      </a:lvl8pPr>
      <a:lvl9pPr marL="3657226" algn="l" defTabSz="91430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6" rIns="91430" bIns="4571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30" tIns="45716" rIns="91430" bIns="4571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30" tIns="45716" rIns="91430" bIns="45716"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1/13/2012</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91430" tIns="45716" rIns="91430" bIns="45716"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30" tIns="45716" rIns="91430" bIns="45716"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255049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306"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4" indent="-285722" algn="l" defTabSz="91430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3" indent="-228576" algn="l" defTabSz="91430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36"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90"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3"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2"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6" rtl="0" eaLnBrk="1" latinLnBrk="0" hangingPunct="1">
        <a:defRPr sz="1800" kern="1200">
          <a:solidFill>
            <a:schemeClr val="tx1"/>
          </a:solidFill>
          <a:latin typeface="+mn-lt"/>
          <a:ea typeface="+mn-ea"/>
          <a:cs typeface="+mn-cs"/>
        </a:defRPr>
      </a:lvl1pPr>
      <a:lvl2pPr marL="457154"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6"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2" algn="l" defTabSz="914306" rtl="0" eaLnBrk="1" latinLnBrk="0" hangingPunct="1">
        <a:defRPr sz="1800" kern="1200">
          <a:solidFill>
            <a:schemeClr val="tx1"/>
          </a:solidFill>
          <a:latin typeface="+mn-lt"/>
          <a:ea typeface="+mn-ea"/>
          <a:cs typeface="+mn-cs"/>
        </a:defRPr>
      </a:lvl8pPr>
      <a:lvl9pPr marL="3657226" algn="l" defTabSz="91430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8" name="Rectangle 10"/>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p:spPr>
        <p:txBody>
          <a:bodyPr wrap="none" lIns="91430" tIns="45716" rIns="91430" bIns="45716" anchor="ctr"/>
          <a:lstStyle/>
          <a:p>
            <a:pPr fontAlgn="base">
              <a:lnSpc>
                <a:spcPct val="80000"/>
              </a:lnSpc>
              <a:spcBef>
                <a:spcPct val="20000"/>
              </a:spcBef>
              <a:spcAft>
                <a:spcPct val="0"/>
              </a:spcAft>
              <a:buClr>
                <a:srgbClr val="4E2C2C"/>
              </a:buClr>
              <a:buSzPct val="70000"/>
              <a:buFont typeface="Wingdings" pitchFamily="2" charset="2"/>
              <a:buChar char="n"/>
              <a:defRPr/>
            </a:pPr>
            <a:endParaRPr lang="en-US" sz="2400">
              <a:solidFill>
                <a:srgbClr val="000000"/>
              </a:solidFill>
            </a:endParaRPr>
          </a:p>
        </p:txBody>
      </p:sp>
      <p:pic>
        <p:nvPicPr>
          <p:cNvPr id="1027" name="Picture 24"/>
          <p:cNvPicPr>
            <a:picLocks noChangeAspect="1" noChangeArrowheads="1"/>
          </p:cNvPicPr>
          <p:nvPr/>
        </p:nvPicPr>
        <p:blipFill>
          <a:blip r:embed="rId13" cstate="print"/>
          <a:srcRect/>
          <a:stretch>
            <a:fillRect/>
          </a:stretch>
        </p:blipFill>
        <p:spPr bwMode="auto">
          <a:xfrm>
            <a:off x="0" y="120650"/>
            <a:ext cx="1290638" cy="5162550"/>
          </a:xfrm>
          <a:prstGeom prst="rect">
            <a:avLst/>
          </a:prstGeom>
          <a:noFill/>
          <a:ln w="9525" algn="ctr">
            <a:noFill/>
            <a:miter lim="800000"/>
            <a:headEnd/>
            <a:tailEnd/>
          </a:ln>
        </p:spPr>
      </p:pic>
      <p:sp>
        <p:nvSpPr>
          <p:cNvPr id="7183" name="Rectangle 15"/>
          <p:cNvSpPr>
            <a:spLocks noChangeArrowheads="1"/>
          </p:cNvSpPr>
          <p:nvPr/>
        </p:nvSpPr>
        <p:spPr bwMode="auto">
          <a:xfrm>
            <a:off x="1285875" y="139700"/>
            <a:ext cx="7716838" cy="6586538"/>
          </a:xfrm>
          <a:prstGeom prst="rect">
            <a:avLst/>
          </a:prstGeom>
          <a:solidFill>
            <a:schemeClr val="bg1"/>
          </a:solidFill>
          <a:ln w="9525">
            <a:solidFill>
              <a:srgbClr val="FFCC99"/>
            </a:solidFill>
            <a:miter lim="800000"/>
            <a:headEnd/>
            <a:tailEnd/>
          </a:ln>
          <a:effectLst>
            <a:outerShdw dist="35921" dir="2700000" algn="ctr" rotWithShape="0">
              <a:srgbClr val="6B6B6B"/>
            </a:outerShdw>
          </a:effectLst>
        </p:spPr>
        <p:txBody>
          <a:bodyPr wrap="none" lIns="91430" tIns="45716" rIns="91430" bIns="45716" anchor="ctr"/>
          <a:lstStyle/>
          <a:p>
            <a:pPr fontAlgn="base">
              <a:lnSpc>
                <a:spcPct val="80000"/>
              </a:lnSpc>
              <a:spcBef>
                <a:spcPct val="20000"/>
              </a:spcBef>
              <a:spcAft>
                <a:spcPct val="0"/>
              </a:spcAft>
              <a:buClr>
                <a:srgbClr val="4E2C2C"/>
              </a:buClr>
              <a:buSzPct val="70000"/>
              <a:buFont typeface="Wingdings" pitchFamily="2" charset="2"/>
              <a:buChar char="n"/>
              <a:defRPr/>
            </a:pPr>
            <a:endParaRPr lang="en-US" sz="2400">
              <a:solidFill>
                <a:srgbClr val="000000"/>
              </a:solidFill>
            </a:endParaRPr>
          </a:p>
        </p:txBody>
      </p:sp>
      <p:sp>
        <p:nvSpPr>
          <p:cNvPr id="7175" name="Rectangle 7"/>
          <p:cNvSpPr>
            <a:spLocks noGrp="1" noChangeArrowheads="1"/>
          </p:cNvSpPr>
          <p:nvPr>
            <p:ph type="dt" sz="half" idx="2"/>
          </p:nvPr>
        </p:nvSpPr>
        <p:spPr bwMode="auto">
          <a:xfrm>
            <a:off x="152400" y="6248400"/>
            <a:ext cx="1901825" cy="457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nSpc>
                <a:spcPct val="100000"/>
              </a:lnSpc>
              <a:spcBef>
                <a:spcPct val="0"/>
              </a:spcBef>
              <a:buClrTx/>
              <a:buSzTx/>
              <a:buFontTx/>
              <a:buNone/>
              <a:defRPr sz="1000">
                <a:effectLst>
                  <a:outerShdw blurRad="38100" dist="38100" dir="2700000" algn="tl">
                    <a:srgbClr val="C0C0C0"/>
                  </a:outerShdw>
                </a:effectLst>
              </a:defRPr>
            </a:lvl1pPr>
          </a:lstStyle>
          <a:p>
            <a:pPr fontAlgn="base">
              <a:spcAft>
                <a:spcPct val="0"/>
              </a:spcAft>
              <a:defRPr/>
            </a:pPr>
            <a:endParaRPr lang="en-US">
              <a:solidFill>
                <a:srgbClr val="000000"/>
              </a:solidFill>
            </a:endParaRPr>
          </a:p>
        </p:txBody>
      </p:sp>
      <p:sp>
        <p:nvSpPr>
          <p:cNvPr id="7176" name="Rectangle 8"/>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ctr">
              <a:lnSpc>
                <a:spcPct val="100000"/>
              </a:lnSpc>
              <a:spcBef>
                <a:spcPct val="0"/>
              </a:spcBef>
              <a:buClrTx/>
              <a:buSzTx/>
              <a:buFontTx/>
              <a:buNone/>
              <a:defRPr sz="1000">
                <a:effectLst>
                  <a:outerShdw blurRad="38100" dist="38100" dir="2700000" algn="tl">
                    <a:srgbClr val="C0C0C0"/>
                  </a:outerShdw>
                </a:effectLst>
              </a:defRPr>
            </a:lvl1pPr>
          </a:lstStyle>
          <a:p>
            <a:pPr fontAlgn="base">
              <a:spcAft>
                <a:spcPct val="0"/>
              </a:spcAft>
              <a:defRPr/>
            </a:pPr>
            <a:endParaRPr lang="en-US">
              <a:solidFill>
                <a:srgbClr val="000000"/>
              </a:solidFill>
            </a:endParaRPr>
          </a:p>
        </p:txBody>
      </p:sp>
      <p:sp>
        <p:nvSpPr>
          <p:cNvPr id="7177" name="Rectangle 9"/>
          <p:cNvSpPr>
            <a:spLocks noGrp="1" noChangeArrowheads="1"/>
          </p:cNvSpPr>
          <p:nvPr>
            <p:ph type="sldNum" sz="quarter" idx="4"/>
          </p:nvPr>
        </p:nvSpPr>
        <p:spPr bwMode="auto">
          <a:xfrm>
            <a:off x="6934201" y="6248400"/>
            <a:ext cx="1905000" cy="457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r">
              <a:lnSpc>
                <a:spcPct val="100000"/>
              </a:lnSpc>
              <a:spcBef>
                <a:spcPct val="0"/>
              </a:spcBef>
              <a:buClrTx/>
              <a:buSzTx/>
              <a:buFontTx/>
              <a:buNone/>
              <a:defRPr sz="1000">
                <a:effectLst>
                  <a:outerShdw blurRad="38100" dist="38100" dir="2700000" algn="tl">
                    <a:srgbClr val="C0C0C0"/>
                  </a:outerShdw>
                </a:effectLst>
              </a:defRPr>
            </a:lvl1pPr>
          </a:lstStyle>
          <a:p>
            <a:pPr fontAlgn="base">
              <a:spcAft>
                <a:spcPct val="0"/>
              </a:spcAft>
              <a:defRPr/>
            </a:pPr>
            <a:fld id="{E381E2DC-2CE4-453F-A7F5-77FF3CC78A5A}" type="slidenum">
              <a:rPr lang="en-US">
                <a:solidFill>
                  <a:srgbClr val="000000"/>
                </a:solidFill>
              </a:rPr>
              <a:pPr fontAlgn="base">
                <a:spcAft>
                  <a:spcPct val="0"/>
                </a:spcAft>
                <a:defRPr/>
              </a:pPr>
              <a:t>‹#›</a:t>
            </a:fld>
            <a:endParaRPr lang="en-US">
              <a:solidFill>
                <a:srgbClr val="000000"/>
              </a:solidFill>
            </a:endParaRPr>
          </a:p>
        </p:txBody>
      </p:sp>
      <p:sp>
        <p:nvSpPr>
          <p:cNvPr id="7174" name="Rectangle 6"/>
          <p:cNvSpPr>
            <a:spLocks noGrp="1" noChangeArrowheads="1"/>
          </p:cNvSpPr>
          <p:nvPr>
            <p:ph type="body" idx="1"/>
          </p:nvPr>
        </p:nvSpPr>
        <p:spPr bwMode="auto">
          <a:xfrm>
            <a:off x="1476377" y="1189040"/>
            <a:ext cx="7212013" cy="3190875"/>
          </a:xfrm>
          <a:prstGeom prst="rect">
            <a:avLst/>
          </a:prstGeom>
          <a:solidFill>
            <a:srgbClr val="ECF0F3"/>
          </a:solidFill>
          <a:ln w="9525">
            <a:solidFill>
              <a:srgbClr val="808080"/>
            </a:solidFill>
            <a:miter lim="800000"/>
            <a:headEnd/>
            <a:tailEnd/>
          </a:ln>
          <a:effectLst>
            <a:outerShdw dist="107763" dir="2700000" algn="ctr" rotWithShape="0">
              <a:srgbClr val="808080"/>
            </a:outerShdw>
          </a:effectLst>
        </p:spPr>
        <p:txBody>
          <a:bodyPr vert="horz" wrap="square" lIns="91430" tIns="45716" rIns="91430" bIns="4571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86" name="Text Box 18"/>
          <p:cNvSpPr txBox="1">
            <a:spLocks noChangeArrowheads="1"/>
          </p:cNvSpPr>
          <p:nvPr/>
        </p:nvSpPr>
        <p:spPr bwMode="auto">
          <a:xfrm>
            <a:off x="1322388" y="6261100"/>
            <a:ext cx="2713037" cy="417513"/>
          </a:xfrm>
          <a:prstGeom prst="rect">
            <a:avLst/>
          </a:prstGeom>
          <a:solidFill>
            <a:srgbClr val="ECF0F3"/>
          </a:solidFill>
          <a:ln w="3175">
            <a:solidFill>
              <a:srgbClr val="DDC8B0"/>
            </a:solidFill>
            <a:miter lim="800000"/>
            <a:headEnd/>
            <a:tailEnd/>
          </a:ln>
          <a:effectLst/>
        </p:spPr>
        <p:txBody>
          <a:bodyPr lIns="45716" tIns="91430" rIns="45716" bIns="45716">
            <a:spAutoFit/>
          </a:bodyPr>
          <a:lstStyle/>
          <a:p>
            <a:pPr eaLnBrk="0" fontAlgn="base" hangingPunct="0">
              <a:lnSpc>
                <a:spcPct val="50000"/>
              </a:lnSpc>
              <a:spcBef>
                <a:spcPct val="50000"/>
              </a:spcBef>
              <a:spcAft>
                <a:spcPct val="0"/>
              </a:spcAft>
              <a:defRPr/>
            </a:pPr>
            <a:r>
              <a:rPr lang="en-US" sz="1200" b="1">
                <a:solidFill>
                  <a:srgbClr val="4B6E8F"/>
                </a:solidFill>
              </a:rPr>
              <a:t>rocha@indiana.edu</a:t>
            </a:r>
          </a:p>
          <a:p>
            <a:pPr eaLnBrk="0" fontAlgn="base" hangingPunct="0">
              <a:lnSpc>
                <a:spcPct val="50000"/>
              </a:lnSpc>
              <a:spcBef>
                <a:spcPct val="50000"/>
              </a:spcBef>
              <a:spcAft>
                <a:spcPct val="0"/>
              </a:spcAft>
              <a:defRPr/>
            </a:pPr>
            <a:r>
              <a:rPr lang="en-US" sz="1200" b="1">
                <a:solidFill>
                  <a:srgbClr val="4B6E8F"/>
                </a:solidFill>
              </a:rPr>
              <a:t>http://informatics.indiana.edu/rocha</a:t>
            </a:r>
          </a:p>
        </p:txBody>
      </p:sp>
      <p:pic>
        <p:nvPicPr>
          <p:cNvPr id="1034" name="Picture 19"/>
          <p:cNvPicPr>
            <a:picLocks noChangeAspect="1" noChangeArrowheads="1"/>
          </p:cNvPicPr>
          <p:nvPr/>
        </p:nvPicPr>
        <p:blipFill>
          <a:blip r:embed="rId14" cstate="print"/>
          <a:srcRect/>
          <a:stretch>
            <a:fillRect/>
          </a:stretch>
        </p:blipFill>
        <p:spPr bwMode="auto">
          <a:xfrm>
            <a:off x="7747000" y="6265864"/>
            <a:ext cx="1214438" cy="430212"/>
          </a:xfrm>
          <a:prstGeom prst="rect">
            <a:avLst/>
          </a:prstGeom>
          <a:noFill/>
          <a:ln w="9525">
            <a:noFill/>
            <a:miter lim="800000"/>
            <a:headEnd/>
            <a:tailEnd/>
          </a:ln>
        </p:spPr>
      </p:pic>
      <p:sp>
        <p:nvSpPr>
          <p:cNvPr id="1035" name="Rectangle 20"/>
          <p:cNvSpPr>
            <a:spLocks noGrp="1" noChangeArrowheads="1"/>
          </p:cNvSpPr>
          <p:nvPr>
            <p:ph type="title"/>
          </p:nvPr>
        </p:nvSpPr>
        <p:spPr bwMode="auto">
          <a:xfrm>
            <a:off x="1301752" y="138113"/>
            <a:ext cx="7693025" cy="400050"/>
          </a:xfrm>
          <a:prstGeom prst="rect">
            <a:avLst/>
          </a:prstGeom>
          <a:solidFill>
            <a:srgbClr val="ABC6E1">
              <a:alpha val="56862"/>
            </a:srgbClr>
          </a:solidFill>
          <a:ln w="9525">
            <a:noFill/>
            <a:miter lim="800000"/>
            <a:headEnd/>
            <a:tailEnd/>
          </a:ln>
        </p:spPr>
        <p:txBody>
          <a:bodyPr vert="horz" wrap="square" lIns="91430" tIns="45716" rIns="91430" bIns="45716" numCol="1" anchor="ctr" anchorCtr="0" compatLnSpc="1">
            <a:prstTxWarp prst="textNoShape">
              <a:avLst/>
            </a:prstTxWarp>
          </a:bodyPr>
          <a:lstStyle/>
          <a:p>
            <a:pPr lvl="0"/>
            <a:r>
              <a:rPr lang="en-US" smtClean="0"/>
              <a:t>Click to edit Master title style</a:t>
            </a:r>
          </a:p>
        </p:txBody>
      </p:sp>
      <p:grpSp>
        <p:nvGrpSpPr>
          <p:cNvPr id="1036" name="Group 21"/>
          <p:cNvGrpSpPr>
            <a:grpSpLocks/>
          </p:cNvGrpSpPr>
          <p:nvPr/>
        </p:nvGrpSpPr>
        <p:grpSpPr bwMode="auto">
          <a:xfrm>
            <a:off x="2" y="1644651"/>
            <a:ext cx="1312863" cy="558801"/>
            <a:chOff x="0" y="123"/>
            <a:chExt cx="827" cy="352"/>
          </a:xfrm>
        </p:grpSpPr>
        <p:sp>
          <p:nvSpPr>
            <p:cNvPr id="7190" name="Text Box 22"/>
            <p:cNvSpPr txBox="1">
              <a:spLocks noChangeArrowheads="1"/>
            </p:cNvSpPr>
            <p:nvPr userDrawn="1"/>
          </p:nvSpPr>
          <p:spPr bwMode="auto">
            <a:xfrm>
              <a:off x="0" y="123"/>
              <a:ext cx="827" cy="213"/>
            </a:xfrm>
            <a:prstGeom prst="rect">
              <a:avLst/>
            </a:prstGeom>
            <a:noFill/>
            <a:ln w="9525" algn="ctr">
              <a:noFill/>
              <a:miter lim="800000"/>
              <a:headEnd/>
              <a:tailEnd/>
            </a:ln>
            <a:effectLst/>
          </p:spPr>
          <p:txBody>
            <a:bodyPr>
              <a:spAutoFit/>
            </a:bodyPr>
            <a:lstStyle/>
            <a:p>
              <a:pPr marL="342865" indent="-342865" fontAlgn="base">
                <a:spcBef>
                  <a:spcPct val="50000"/>
                </a:spcBef>
                <a:spcAft>
                  <a:spcPct val="0"/>
                </a:spcAft>
                <a:buClr>
                  <a:srgbClr val="E4005C"/>
                </a:buClr>
                <a:buSzPct val="70000"/>
                <a:buFont typeface="Wingdings" pitchFamily="2" charset="2"/>
                <a:buNone/>
                <a:defRPr/>
              </a:pPr>
              <a:r>
                <a:rPr lang="en-US" sz="1600">
                  <a:solidFill>
                    <a:srgbClr val="A9AFC3"/>
                  </a:solidFill>
                  <a:latin typeface="Arial Black" pitchFamily="34" charset="0"/>
                </a:rPr>
                <a:t>Info</a:t>
              </a:r>
              <a:r>
                <a:rPr lang="en-US" sz="1600">
                  <a:solidFill>
                    <a:srgbClr val="A9AFC3"/>
                  </a:solidFill>
                </a:rPr>
                <a:t>rm</a:t>
              </a:r>
              <a:r>
                <a:rPr lang="en-US" sz="1600">
                  <a:solidFill>
                    <a:srgbClr val="F1F2F5"/>
                  </a:solidFill>
                  <a:latin typeface="Arial Unicode MS" pitchFamily="34" charset="-128"/>
                </a:rPr>
                <a:t>atics </a:t>
              </a:r>
              <a:endParaRPr lang="en-US" sz="1600">
                <a:solidFill>
                  <a:srgbClr val="F1F2F5"/>
                </a:solidFill>
                <a:latin typeface="Arial Narrow" pitchFamily="34" charset="0"/>
              </a:endParaRPr>
            </a:p>
          </p:txBody>
        </p:sp>
        <p:sp>
          <p:nvSpPr>
            <p:cNvPr id="7191" name="Text Box 23"/>
            <p:cNvSpPr txBox="1">
              <a:spLocks noChangeArrowheads="1"/>
            </p:cNvSpPr>
            <p:nvPr userDrawn="1"/>
          </p:nvSpPr>
          <p:spPr bwMode="auto">
            <a:xfrm>
              <a:off x="0" y="262"/>
              <a:ext cx="827" cy="213"/>
            </a:xfrm>
            <a:prstGeom prst="rect">
              <a:avLst/>
            </a:prstGeom>
            <a:noFill/>
            <a:ln w="9525" algn="ctr">
              <a:noFill/>
              <a:miter lim="800000"/>
              <a:headEnd/>
              <a:tailEnd/>
            </a:ln>
            <a:effectLst/>
          </p:spPr>
          <p:txBody>
            <a:bodyPr>
              <a:spAutoFit/>
            </a:bodyPr>
            <a:lstStyle/>
            <a:p>
              <a:pPr marL="342865" indent="-342865" fontAlgn="base">
                <a:spcBef>
                  <a:spcPct val="50000"/>
                </a:spcBef>
                <a:spcAft>
                  <a:spcPct val="0"/>
                </a:spcAft>
                <a:buClr>
                  <a:srgbClr val="E4005C"/>
                </a:buClr>
                <a:buSzPct val="70000"/>
                <a:buFont typeface="Wingdings" pitchFamily="2" charset="2"/>
                <a:buNone/>
                <a:defRPr/>
              </a:pPr>
              <a:r>
                <a:rPr lang="en-US" sz="1600" dirty="0" err="1">
                  <a:solidFill>
                    <a:srgbClr val="A9AFC3"/>
                  </a:solidFill>
                  <a:latin typeface="Arial Narrow" pitchFamily="34" charset="0"/>
                </a:rPr>
                <a:t>luis</a:t>
              </a:r>
              <a:r>
                <a:rPr lang="en-US" sz="1600" dirty="0">
                  <a:solidFill>
                    <a:srgbClr val="A9AFC3"/>
                  </a:solidFill>
                  <a:latin typeface="Arial Narrow" pitchFamily="34" charset="0"/>
                </a:rPr>
                <a:t> </a:t>
              </a:r>
              <a:r>
                <a:rPr lang="en-US" sz="1600" dirty="0" err="1">
                  <a:solidFill>
                    <a:srgbClr val="A9AFC3"/>
                  </a:solidFill>
                  <a:latin typeface="Arial Narrow" pitchFamily="34" charset="0"/>
                </a:rPr>
                <a:t>rocha</a:t>
              </a:r>
              <a:r>
                <a:rPr lang="en-US" sz="1600" dirty="0">
                  <a:solidFill>
                    <a:srgbClr val="F1F2F5"/>
                  </a:solidFill>
                  <a:latin typeface="Arial Narrow" pitchFamily="34" charset="0"/>
                </a:rPr>
                <a:t> </a:t>
              </a:r>
              <a:r>
                <a:rPr lang="en-US" sz="1600" dirty="0" smtClean="0">
                  <a:solidFill>
                    <a:srgbClr val="F1F2F5"/>
                  </a:solidFill>
                  <a:latin typeface="Arial Narrow" pitchFamily="34" charset="0"/>
                </a:rPr>
                <a:t>2012</a:t>
              </a:r>
              <a:endParaRPr lang="en-US" sz="1600" dirty="0">
                <a:solidFill>
                  <a:srgbClr val="F1F2F5"/>
                </a:solidFill>
                <a:latin typeface="Arial Narrow" pitchFamily="34" charset="0"/>
              </a:endParaRPr>
            </a:p>
          </p:txBody>
        </p:sp>
      </p:grpSp>
    </p:spTree>
    <p:extLst>
      <p:ext uri="{BB962C8B-B14F-4D97-AF65-F5344CB8AC3E}">
        <p14:creationId xmlns:p14="http://schemas.microsoft.com/office/powerpoint/2010/main" val="424061780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spd="slow"/>
  <p:timing>
    <p:tnLst>
      <p:par>
        <p:cTn id="1" dur="indefinite" restart="never" nodeType="tmRoot"/>
      </p:par>
    </p:tnLst>
  </p:timing>
  <p:txStyles>
    <p:titleStyle>
      <a:lvl1pPr algn="r" rtl="0" eaLnBrk="0" fontAlgn="base" hangingPunct="0">
        <a:spcBef>
          <a:spcPct val="0"/>
        </a:spcBef>
        <a:spcAft>
          <a:spcPct val="0"/>
        </a:spcAft>
        <a:defRPr sz="2400">
          <a:solidFill>
            <a:schemeClr val="tx1"/>
          </a:solidFill>
          <a:latin typeface="+mj-lt"/>
          <a:ea typeface="+mj-ea"/>
          <a:cs typeface="+mj-cs"/>
        </a:defRPr>
      </a:lvl1pPr>
      <a:lvl2pPr algn="r" rtl="0" eaLnBrk="0" fontAlgn="base" hangingPunct="0">
        <a:spcBef>
          <a:spcPct val="0"/>
        </a:spcBef>
        <a:spcAft>
          <a:spcPct val="0"/>
        </a:spcAft>
        <a:defRPr sz="2400">
          <a:solidFill>
            <a:schemeClr val="tx1"/>
          </a:solidFill>
          <a:latin typeface="Arial" charset="0"/>
        </a:defRPr>
      </a:lvl2pPr>
      <a:lvl3pPr algn="r" rtl="0" eaLnBrk="0" fontAlgn="base" hangingPunct="0">
        <a:spcBef>
          <a:spcPct val="0"/>
        </a:spcBef>
        <a:spcAft>
          <a:spcPct val="0"/>
        </a:spcAft>
        <a:defRPr sz="2400">
          <a:solidFill>
            <a:schemeClr val="tx1"/>
          </a:solidFill>
          <a:latin typeface="Arial" charset="0"/>
        </a:defRPr>
      </a:lvl3pPr>
      <a:lvl4pPr algn="r" rtl="0" eaLnBrk="0" fontAlgn="base" hangingPunct="0">
        <a:spcBef>
          <a:spcPct val="0"/>
        </a:spcBef>
        <a:spcAft>
          <a:spcPct val="0"/>
        </a:spcAft>
        <a:defRPr sz="2400">
          <a:solidFill>
            <a:schemeClr val="tx1"/>
          </a:solidFill>
          <a:latin typeface="Arial" charset="0"/>
        </a:defRPr>
      </a:lvl4pPr>
      <a:lvl5pPr algn="r" rtl="0" eaLnBrk="0" fontAlgn="base" hangingPunct="0">
        <a:spcBef>
          <a:spcPct val="0"/>
        </a:spcBef>
        <a:spcAft>
          <a:spcPct val="0"/>
        </a:spcAft>
        <a:defRPr sz="2400">
          <a:solidFill>
            <a:schemeClr val="tx1"/>
          </a:solidFill>
          <a:latin typeface="Arial" charset="0"/>
        </a:defRPr>
      </a:lvl5pPr>
      <a:lvl6pPr marL="457154" algn="r" rtl="0" fontAlgn="base">
        <a:spcBef>
          <a:spcPct val="0"/>
        </a:spcBef>
        <a:spcAft>
          <a:spcPct val="0"/>
        </a:spcAft>
        <a:defRPr sz="2400">
          <a:solidFill>
            <a:schemeClr val="tx1"/>
          </a:solidFill>
          <a:latin typeface="Arial" charset="0"/>
        </a:defRPr>
      </a:lvl6pPr>
      <a:lvl7pPr marL="914306" algn="r" rtl="0" fontAlgn="base">
        <a:spcBef>
          <a:spcPct val="0"/>
        </a:spcBef>
        <a:spcAft>
          <a:spcPct val="0"/>
        </a:spcAft>
        <a:defRPr sz="2400">
          <a:solidFill>
            <a:schemeClr val="tx1"/>
          </a:solidFill>
          <a:latin typeface="Arial" charset="0"/>
        </a:defRPr>
      </a:lvl7pPr>
      <a:lvl8pPr marL="1371460" algn="r" rtl="0" fontAlgn="base">
        <a:spcBef>
          <a:spcPct val="0"/>
        </a:spcBef>
        <a:spcAft>
          <a:spcPct val="0"/>
        </a:spcAft>
        <a:defRPr sz="2400">
          <a:solidFill>
            <a:schemeClr val="tx1"/>
          </a:solidFill>
          <a:latin typeface="Arial" charset="0"/>
        </a:defRPr>
      </a:lvl8pPr>
      <a:lvl9pPr marL="1828613" algn="r" rtl="0" fontAlgn="base">
        <a:spcBef>
          <a:spcPct val="0"/>
        </a:spcBef>
        <a:spcAft>
          <a:spcPct val="0"/>
        </a:spcAft>
        <a:defRPr sz="2400">
          <a:solidFill>
            <a:schemeClr val="tx1"/>
          </a:solidFill>
          <a:latin typeface="Arial" charset="0"/>
        </a:defRPr>
      </a:lvl9pPr>
    </p:titleStyle>
    <p:bodyStyle>
      <a:lvl1pPr marL="342865" indent="-342865" algn="l" rtl="0" eaLnBrk="0" fontAlgn="base" hangingPunct="0">
        <a:spcBef>
          <a:spcPct val="20000"/>
        </a:spcBef>
        <a:spcAft>
          <a:spcPct val="0"/>
        </a:spcAft>
        <a:buClr>
          <a:srgbClr val="000050"/>
        </a:buClr>
        <a:buSzPct val="70000"/>
        <a:buFont typeface="Wingdings" pitchFamily="2" charset="2"/>
        <a:buChar char="n"/>
        <a:defRPr sz="3200">
          <a:solidFill>
            <a:srgbClr val="A17953"/>
          </a:solidFill>
          <a:latin typeface="+mn-lt"/>
          <a:ea typeface="+mn-ea"/>
          <a:cs typeface="+mn-cs"/>
        </a:defRPr>
      </a:lvl1pPr>
      <a:lvl2pPr marL="742874" indent="-285722" algn="l" rtl="0" eaLnBrk="0" fontAlgn="base" hangingPunct="0">
        <a:spcBef>
          <a:spcPct val="20000"/>
        </a:spcBef>
        <a:spcAft>
          <a:spcPct val="0"/>
        </a:spcAft>
        <a:buClr>
          <a:srgbClr val="500000"/>
        </a:buClr>
        <a:buSzPct val="70000"/>
        <a:buFont typeface="Wingdings" pitchFamily="2" charset="2"/>
        <a:buChar char="l"/>
        <a:defRPr sz="2800">
          <a:solidFill>
            <a:srgbClr val="445C91"/>
          </a:solidFill>
          <a:latin typeface="+mn-lt"/>
        </a:defRPr>
      </a:lvl2pPr>
      <a:lvl3pPr marL="1142883" indent="-228576" algn="l" rtl="0" eaLnBrk="0" fontAlgn="base" hangingPunct="0">
        <a:spcBef>
          <a:spcPct val="20000"/>
        </a:spcBef>
        <a:spcAft>
          <a:spcPct val="0"/>
        </a:spcAft>
        <a:buClr>
          <a:srgbClr val="715331"/>
        </a:buClr>
        <a:buSzPct val="70000"/>
        <a:buFont typeface="Wingdings" pitchFamily="2" charset="2"/>
        <a:buChar char="n"/>
        <a:defRPr sz="2400">
          <a:solidFill>
            <a:srgbClr val="7F474F"/>
          </a:solidFill>
          <a:latin typeface="+mn-lt"/>
        </a:defRPr>
      </a:lvl3pPr>
      <a:lvl4pPr marL="1600036" indent="-228576" algn="l" rtl="0" eaLnBrk="0" fontAlgn="base" hangingPunct="0">
        <a:spcBef>
          <a:spcPct val="20000"/>
        </a:spcBef>
        <a:spcAft>
          <a:spcPct val="0"/>
        </a:spcAft>
        <a:buClr>
          <a:srgbClr val="005000"/>
        </a:buClr>
        <a:buSzPct val="70000"/>
        <a:buFont typeface="Wingdings" pitchFamily="2" charset="2"/>
        <a:buChar char="l"/>
        <a:defRPr sz="2000">
          <a:solidFill>
            <a:srgbClr val="005000"/>
          </a:solidFill>
          <a:latin typeface="+mn-lt"/>
        </a:defRPr>
      </a:lvl4pPr>
      <a:lvl5pPr marL="2057190" indent="-228576" algn="l" rtl="0" eaLnBrk="0" fontAlgn="base" hangingPunct="0">
        <a:spcBef>
          <a:spcPct val="20000"/>
        </a:spcBef>
        <a:spcAft>
          <a:spcPct val="0"/>
        </a:spcAft>
        <a:buClr>
          <a:srgbClr val="222E54"/>
        </a:buClr>
        <a:buSzPct val="70000"/>
        <a:buFont typeface="Wingdings" pitchFamily="2" charset="2"/>
        <a:buChar char="n"/>
        <a:defRPr sz="2000">
          <a:solidFill>
            <a:srgbClr val="A17953"/>
          </a:solidFill>
          <a:latin typeface="+mn-lt"/>
        </a:defRPr>
      </a:lvl5pPr>
      <a:lvl6pPr marL="2514343" indent="-228576" algn="l" rtl="0" fontAlgn="base">
        <a:spcBef>
          <a:spcPct val="20000"/>
        </a:spcBef>
        <a:spcAft>
          <a:spcPct val="0"/>
        </a:spcAft>
        <a:buClr>
          <a:srgbClr val="222E54"/>
        </a:buClr>
        <a:buSzPct val="70000"/>
        <a:buFont typeface="Wingdings" pitchFamily="2" charset="2"/>
        <a:buChar char="n"/>
        <a:defRPr sz="2000">
          <a:solidFill>
            <a:srgbClr val="A17953"/>
          </a:solidFill>
          <a:latin typeface="+mn-lt"/>
        </a:defRPr>
      </a:lvl6pPr>
      <a:lvl7pPr marL="2971496" indent="-228576" algn="l" rtl="0" fontAlgn="base">
        <a:spcBef>
          <a:spcPct val="20000"/>
        </a:spcBef>
        <a:spcAft>
          <a:spcPct val="0"/>
        </a:spcAft>
        <a:buClr>
          <a:srgbClr val="222E54"/>
        </a:buClr>
        <a:buSzPct val="70000"/>
        <a:buFont typeface="Wingdings" pitchFamily="2" charset="2"/>
        <a:buChar char="n"/>
        <a:defRPr sz="2000">
          <a:solidFill>
            <a:srgbClr val="A17953"/>
          </a:solidFill>
          <a:latin typeface="+mn-lt"/>
        </a:defRPr>
      </a:lvl7pPr>
      <a:lvl8pPr marL="3428650" indent="-228576" algn="l" rtl="0" fontAlgn="base">
        <a:spcBef>
          <a:spcPct val="20000"/>
        </a:spcBef>
        <a:spcAft>
          <a:spcPct val="0"/>
        </a:spcAft>
        <a:buClr>
          <a:srgbClr val="222E54"/>
        </a:buClr>
        <a:buSzPct val="70000"/>
        <a:buFont typeface="Wingdings" pitchFamily="2" charset="2"/>
        <a:buChar char="n"/>
        <a:defRPr sz="2000">
          <a:solidFill>
            <a:srgbClr val="A17953"/>
          </a:solidFill>
          <a:latin typeface="+mn-lt"/>
        </a:defRPr>
      </a:lvl8pPr>
      <a:lvl9pPr marL="3885802" indent="-228576" algn="l" rtl="0" fontAlgn="base">
        <a:spcBef>
          <a:spcPct val="20000"/>
        </a:spcBef>
        <a:spcAft>
          <a:spcPct val="0"/>
        </a:spcAft>
        <a:buClr>
          <a:srgbClr val="222E54"/>
        </a:buClr>
        <a:buSzPct val="70000"/>
        <a:buFont typeface="Wingdings" pitchFamily="2" charset="2"/>
        <a:buChar char="n"/>
        <a:defRPr sz="2000">
          <a:solidFill>
            <a:srgbClr val="A17953"/>
          </a:solidFill>
          <a:latin typeface="+mn-lt"/>
        </a:defRPr>
      </a:lvl9pPr>
    </p:bodyStyle>
    <p:otherStyle>
      <a:defPPr>
        <a:defRPr lang="en-US"/>
      </a:defPPr>
      <a:lvl1pPr marL="0" algn="l" defTabSz="914306" rtl="0" eaLnBrk="1" latinLnBrk="0" hangingPunct="1">
        <a:defRPr sz="1800" kern="1200">
          <a:solidFill>
            <a:schemeClr val="tx1"/>
          </a:solidFill>
          <a:latin typeface="+mn-lt"/>
          <a:ea typeface="+mn-ea"/>
          <a:cs typeface="+mn-cs"/>
        </a:defRPr>
      </a:lvl1pPr>
      <a:lvl2pPr marL="457154"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6"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2" algn="l" defTabSz="914306" rtl="0" eaLnBrk="1" latinLnBrk="0" hangingPunct="1">
        <a:defRPr sz="1800" kern="1200">
          <a:solidFill>
            <a:schemeClr val="tx1"/>
          </a:solidFill>
          <a:latin typeface="+mn-lt"/>
          <a:ea typeface="+mn-ea"/>
          <a:cs typeface="+mn-cs"/>
        </a:defRPr>
      </a:lvl8pPr>
      <a:lvl9pPr marL="3657226" algn="l" defTabSz="91430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647" y="274588"/>
            <a:ext cx="822870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ctr" anchorCtr="0" compatLnSpc="1">
            <a:prstTxWarp prst="textNoShape">
              <a:avLst/>
            </a:prstTxWarp>
          </a:bodyPr>
          <a:lstStyle/>
          <a:p>
            <a:pPr lvl="0"/>
            <a:r>
              <a:rPr lang="en-US" smtClean="0"/>
              <a:t>Click to edit Master title style</a:t>
            </a:r>
          </a:p>
        </p:txBody>
      </p:sp>
      <p:sp>
        <p:nvSpPr>
          <p:cNvPr id="16387" name="Text Placeholder 2"/>
          <p:cNvSpPr>
            <a:spLocks noGrp="1"/>
          </p:cNvSpPr>
          <p:nvPr>
            <p:ph type="body" idx="1"/>
          </p:nvPr>
        </p:nvSpPr>
        <p:spPr bwMode="auto">
          <a:xfrm>
            <a:off x="457647" y="1600647"/>
            <a:ext cx="8228707" cy="4525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647" y="6356821"/>
            <a:ext cx="2133079" cy="365001"/>
          </a:xfrm>
          <a:prstGeom prst="rect">
            <a:avLst/>
          </a:prstGeom>
        </p:spPr>
        <p:txBody>
          <a:bodyPr vert="horz" wrap="square" lIns="91430" tIns="45716" rIns="91430" bIns="45716" numCol="1" anchor="ctr" anchorCtr="0" compatLnSpc="1">
            <a:prstTxWarp prst="textNoShape">
              <a:avLst/>
            </a:prstTxWarp>
          </a:bodyPr>
          <a:lstStyle>
            <a:lvl1pPr algn="l">
              <a:defRPr sz="1200">
                <a:solidFill>
                  <a:srgbClr val="898989"/>
                </a:solidFill>
              </a:defRPr>
            </a:lvl1pPr>
          </a:lstStyle>
          <a:p>
            <a:pPr defTabSz="914400" fontAlgn="base">
              <a:spcBef>
                <a:spcPct val="0"/>
              </a:spcBef>
              <a:spcAft>
                <a:spcPct val="0"/>
              </a:spcAft>
            </a:pPr>
            <a:fld id="{40528C78-327A-4EA2-8A02-F8A344732BD0}" type="datetimeFigureOut">
              <a:rPr lang="en-US" smtClean="0">
                <a:latin typeface="Gill Sans" pitchFamily="1" charset="0"/>
                <a:sym typeface="Gill Sans" pitchFamily="1" charset="0"/>
              </a:rPr>
              <a:pPr defTabSz="914400" fontAlgn="base">
                <a:spcBef>
                  <a:spcPct val="0"/>
                </a:spcBef>
                <a:spcAft>
                  <a:spcPct val="0"/>
                </a:spcAft>
              </a:pPr>
              <a:t>1/13/2012</a:t>
            </a:fld>
            <a:endParaRPr lang="en-US" smtClean="0">
              <a:latin typeface="Gill Sans" pitchFamily="1" charset="0"/>
              <a:sym typeface="Gill Sans" pitchFamily="1" charset="0"/>
            </a:endParaRPr>
          </a:p>
        </p:txBody>
      </p:sp>
      <p:sp>
        <p:nvSpPr>
          <p:cNvPr id="5" name="Footer Placeholder 4"/>
          <p:cNvSpPr>
            <a:spLocks noGrp="1"/>
          </p:cNvSpPr>
          <p:nvPr>
            <p:ph type="ftr" sz="quarter" idx="3"/>
          </p:nvPr>
        </p:nvSpPr>
        <p:spPr>
          <a:xfrm>
            <a:off x="3124275" y="6356821"/>
            <a:ext cx="2895451" cy="365001"/>
          </a:xfrm>
          <a:prstGeom prst="rect">
            <a:avLst/>
          </a:prstGeom>
        </p:spPr>
        <p:txBody>
          <a:bodyPr vert="horz" lIns="91430" tIns="45716" rIns="91430" bIns="45716" rtlCol="0" anchor="ctr"/>
          <a:lstStyle>
            <a:lvl1pPr algn="ctr">
              <a:defRPr sz="1200" smtClean="0">
                <a:solidFill>
                  <a:schemeClr val="tx1">
                    <a:tint val="75000"/>
                  </a:schemeClr>
                </a:solidFill>
                <a:latin typeface="Gill Sans" charset="0"/>
                <a:ea typeface="ヒラギノ角ゴ ProN W3" charset="0"/>
                <a:cs typeface="ヒラギノ角ゴ ProN W3" charset="0"/>
                <a:sym typeface="Gill Sans" charset="0"/>
              </a:defRPr>
            </a:lvl1pPr>
          </a:lstStyle>
          <a:p>
            <a:pPr defTabSz="914400"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75" y="6356821"/>
            <a:ext cx="2133079" cy="365001"/>
          </a:xfrm>
          <a:prstGeom prst="rect">
            <a:avLst/>
          </a:prstGeom>
        </p:spPr>
        <p:txBody>
          <a:bodyPr vert="horz" wrap="square" lIns="91430" tIns="45716" rIns="91430" bIns="45716" numCol="1" anchor="ctr" anchorCtr="0" compatLnSpc="1">
            <a:prstTxWarp prst="textNoShape">
              <a:avLst/>
            </a:prstTxWarp>
          </a:bodyPr>
          <a:lstStyle>
            <a:lvl1pPr algn="r">
              <a:defRPr sz="1200">
                <a:solidFill>
                  <a:srgbClr val="898989"/>
                </a:solidFill>
              </a:defRPr>
            </a:lvl1pPr>
          </a:lstStyle>
          <a:p>
            <a:pPr defTabSz="914400" fontAlgn="base">
              <a:spcBef>
                <a:spcPct val="0"/>
              </a:spcBef>
              <a:spcAft>
                <a:spcPct val="0"/>
              </a:spcAft>
            </a:pPr>
            <a:fld id="{4080111D-EB8B-4B0C-AA24-2F9F1B96D8EC}" type="slidenum">
              <a:rPr lang="en-US" smtClean="0">
                <a:latin typeface="Gill Sans" pitchFamily="1" charset="0"/>
                <a:sym typeface="Gill Sans" pitchFamily="1" charset="0"/>
              </a:rPr>
              <a:pPr defTabSz="914400" fontAlgn="base">
                <a:spcBef>
                  <a:spcPct val="0"/>
                </a:spcBef>
                <a:spcAft>
                  <a:spcPct val="0"/>
                </a:spcAft>
              </a:pPr>
              <a:t>‹#›</a:t>
            </a:fld>
            <a:endParaRPr lang="en-US" smtClean="0">
              <a:latin typeface="Gill Sans" pitchFamily="1" charset="0"/>
              <a:sym typeface="Gill Sans" pitchFamily="1" charset="0"/>
            </a:endParaRPr>
          </a:p>
        </p:txBody>
      </p:sp>
    </p:spTree>
    <p:extLst>
      <p:ext uri="{BB962C8B-B14F-4D97-AF65-F5344CB8AC3E}">
        <p14:creationId xmlns:p14="http://schemas.microsoft.com/office/powerpoint/2010/main" val="215636476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456514" rtl="0" fontAlgn="base">
        <a:spcBef>
          <a:spcPct val="0"/>
        </a:spcBef>
        <a:spcAft>
          <a:spcPct val="0"/>
        </a:spcAft>
        <a:defRPr sz="4400" kern="1200">
          <a:solidFill>
            <a:schemeClr val="tx1"/>
          </a:solidFill>
          <a:latin typeface="+mj-lt"/>
          <a:ea typeface="MS PGothic" pitchFamily="34" charset="-128"/>
          <a:cs typeface="+mj-cs"/>
        </a:defRPr>
      </a:lvl1pPr>
      <a:lvl2pPr algn="ctr" defTabSz="456514" rtl="0" fontAlgn="base">
        <a:spcBef>
          <a:spcPct val="0"/>
        </a:spcBef>
        <a:spcAft>
          <a:spcPct val="0"/>
        </a:spcAft>
        <a:defRPr sz="4400">
          <a:solidFill>
            <a:schemeClr val="tx1"/>
          </a:solidFill>
          <a:latin typeface="Calibri" pitchFamily="34" charset="0"/>
          <a:ea typeface="MS PGothic" pitchFamily="34" charset="-128"/>
        </a:defRPr>
      </a:lvl2pPr>
      <a:lvl3pPr algn="ctr" defTabSz="456514" rtl="0" fontAlgn="base">
        <a:spcBef>
          <a:spcPct val="0"/>
        </a:spcBef>
        <a:spcAft>
          <a:spcPct val="0"/>
        </a:spcAft>
        <a:defRPr sz="4400">
          <a:solidFill>
            <a:schemeClr val="tx1"/>
          </a:solidFill>
          <a:latin typeface="Calibri" pitchFamily="34" charset="0"/>
          <a:ea typeface="MS PGothic" pitchFamily="34" charset="-128"/>
        </a:defRPr>
      </a:lvl3pPr>
      <a:lvl4pPr algn="ctr" defTabSz="456514" rtl="0" fontAlgn="base">
        <a:spcBef>
          <a:spcPct val="0"/>
        </a:spcBef>
        <a:spcAft>
          <a:spcPct val="0"/>
        </a:spcAft>
        <a:defRPr sz="4400">
          <a:solidFill>
            <a:schemeClr val="tx1"/>
          </a:solidFill>
          <a:latin typeface="Calibri" pitchFamily="34" charset="0"/>
          <a:ea typeface="MS PGothic" pitchFamily="34" charset="-128"/>
        </a:defRPr>
      </a:lvl4pPr>
      <a:lvl5pPr algn="ctr" defTabSz="456514" rtl="0" fontAlgn="base">
        <a:spcBef>
          <a:spcPct val="0"/>
        </a:spcBef>
        <a:spcAft>
          <a:spcPct val="0"/>
        </a:spcAft>
        <a:defRPr sz="4400">
          <a:solidFill>
            <a:schemeClr val="tx1"/>
          </a:solidFill>
          <a:latin typeface="Calibri" pitchFamily="34" charset="0"/>
          <a:ea typeface="MS PGothic" pitchFamily="34" charset="-128"/>
        </a:defRPr>
      </a:lvl5pPr>
      <a:lvl6pPr marL="321457" algn="ctr" defTabSz="456514" rtl="0" fontAlgn="base">
        <a:spcBef>
          <a:spcPct val="0"/>
        </a:spcBef>
        <a:spcAft>
          <a:spcPct val="0"/>
        </a:spcAft>
        <a:defRPr sz="4400">
          <a:solidFill>
            <a:schemeClr val="tx1"/>
          </a:solidFill>
          <a:latin typeface="Calibri" pitchFamily="34" charset="0"/>
          <a:ea typeface="MS PGothic" pitchFamily="34" charset="-128"/>
        </a:defRPr>
      </a:lvl6pPr>
      <a:lvl7pPr marL="642915" algn="ctr" defTabSz="456514" rtl="0" fontAlgn="base">
        <a:spcBef>
          <a:spcPct val="0"/>
        </a:spcBef>
        <a:spcAft>
          <a:spcPct val="0"/>
        </a:spcAft>
        <a:defRPr sz="4400">
          <a:solidFill>
            <a:schemeClr val="tx1"/>
          </a:solidFill>
          <a:latin typeface="Calibri" pitchFamily="34" charset="0"/>
          <a:ea typeface="MS PGothic" pitchFamily="34" charset="-128"/>
        </a:defRPr>
      </a:lvl7pPr>
      <a:lvl8pPr marL="964372" algn="ctr" defTabSz="456514" rtl="0" fontAlgn="base">
        <a:spcBef>
          <a:spcPct val="0"/>
        </a:spcBef>
        <a:spcAft>
          <a:spcPct val="0"/>
        </a:spcAft>
        <a:defRPr sz="4400">
          <a:solidFill>
            <a:schemeClr val="tx1"/>
          </a:solidFill>
          <a:latin typeface="Calibri" pitchFamily="34" charset="0"/>
          <a:ea typeface="MS PGothic" pitchFamily="34" charset="-128"/>
        </a:defRPr>
      </a:lvl8pPr>
      <a:lvl9pPr marL="1285829" algn="ctr" defTabSz="456514"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665" indent="-342665" algn="l" defTabSz="456514"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254" indent="-284624" algn="l" defTabSz="456514"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1844" indent="-227699" algn="l" defTabSz="456514"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599474" indent="-227699" algn="l" defTabSz="456514"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104" indent="-227699" algn="l" defTabSz="456514"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6" algn="l" defTabSz="457154" rtl="0" eaLnBrk="1" latinLnBrk="0" hangingPunct="1">
        <a:defRPr sz="1800" kern="1200">
          <a:solidFill>
            <a:schemeClr val="tx1"/>
          </a:solidFill>
          <a:latin typeface="+mn-lt"/>
          <a:ea typeface="+mn-ea"/>
          <a:cs typeface="+mn-cs"/>
        </a:defRPr>
      </a:lvl3pPr>
      <a:lvl4pPr marL="1371460" algn="l" defTabSz="457154" rtl="0" eaLnBrk="1" latinLnBrk="0" hangingPunct="1">
        <a:defRPr sz="1800" kern="1200">
          <a:solidFill>
            <a:schemeClr val="tx1"/>
          </a:solidFill>
          <a:latin typeface="+mn-lt"/>
          <a:ea typeface="+mn-ea"/>
          <a:cs typeface="+mn-cs"/>
        </a:defRPr>
      </a:lvl4pPr>
      <a:lvl5pPr marL="1828613" algn="l" defTabSz="457154" rtl="0" eaLnBrk="1" latinLnBrk="0" hangingPunct="1">
        <a:defRPr sz="1800" kern="1200">
          <a:solidFill>
            <a:schemeClr val="tx1"/>
          </a:solidFill>
          <a:latin typeface="+mn-lt"/>
          <a:ea typeface="+mn-ea"/>
          <a:cs typeface="+mn-cs"/>
        </a:defRPr>
      </a:lvl5pPr>
      <a:lvl6pPr marL="2285766" algn="l" defTabSz="457154" rtl="0" eaLnBrk="1" latinLnBrk="0" hangingPunct="1">
        <a:defRPr sz="1800" kern="1200">
          <a:solidFill>
            <a:schemeClr val="tx1"/>
          </a:solidFill>
          <a:latin typeface="+mn-lt"/>
          <a:ea typeface="+mn-ea"/>
          <a:cs typeface="+mn-cs"/>
        </a:defRPr>
      </a:lvl6pPr>
      <a:lvl7pPr marL="2742920" algn="l" defTabSz="457154" rtl="0" eaLnBrk="1" latinLnBrk="0" hangingPunct="1">
        <a:defRPr sz="1800" kern="1200">
          <a:solidFill>
            <a:schemeClr val="tx1"/>
          </a:solidFill>
          <a:latin typeface="+mn-lt"/>
          <a:ea typeface="+mn-ea"/>
          <a:cs typeface="+mn-cs"/>
        </a:defRPr>
      </a:lvl7pPr>
      <a:lvl8pPr marL="3200072" algn="l" defTabSz="457154" rtl="0" eaLnBrk="1" latinLnBrk="0" hangingPunct="1">
        <a:defRPr sz="1800" kern="1200">
          <a:solidFill>
            <a:schemeClr val="tx1"/>
          </a:solidFill>
          <a:latin typeface="+mn-lt"/>
          <a:ea typeface="+mn-ea"/>
          <a:cs typeface="+mn-cs"/>
        </a:defRPr>
      </a:lvl8pPr>
      <a:lvl9pPr marL="3657226" algn="l" defTabSz="4571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5CDEBCD-F297-F344-AFA0-C5CDE4D51E5F}" type="datetimeFigureOut">
              <a:rPr lang="en-US" smtClean="0">
                <a:solidFill>
                  <a:prstClr val="black">
                    <a:tint val="75000"/>
                  </a:prstClr>
                </a:solidFill>
              </a:rPr>
              <a:pPr defTabSz="457200"/>
              <a:t>1/13/2012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758F73D-9975-D54B-847B-5064FA63C3F3}"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69678205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oic.indiana.edu/" TargetMode="External"/><Relationship Id="rId2" Type="http://schemas.openxmlformats.org/officeDocument/2006/relationships/hyperlink" Target="mailto:gcf@indiana.edu" TargetMode="External"/><Relationship Id="rId1" Type="http://schemas.openxmlformats.org/officeDocument/2006/relationships/slideLayout" Target="../slideLayouts/slideLayout1.xml"/><Relationship Id="rId5" Type="http://schemas.openxmlformats.org/officeDocument/2006/relationships/hyperlink" Target="https://portal.futuregrid.org/" TargetMode="External"/><Relationship Id="rId4" Type="http://schemas.openxmlformats.org/officeDocument/2006/relationships/hyperlink" Target="http://www.infomall.or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60.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36.xml"/><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gif"/><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26.emf"/><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30.emf"/></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6.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6.xml"/><Relationship Id="rId4" Type="http://schemas.openxmlformats.org/officeDocument/2006/relationships/image" Target="../media/image37.emf"/></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hyperlink" Target="http://www.informatics.indiana.edu/hatang/" TargetMode="External"/><Relationship Id="rId2" Type="http://schemas.openxmlformats.org/officeDocument/2006/relationships/hyperlink" Target="http://www.informatics.indiana.edu/xw7" TargetMode="External"/><Relationship Id="rId1" Type="http://schemas.openxmlformats.org/officeDocument/2006/relationships/slideLayout" Target="../slideLayouts/slideLayout13.xml"/><Relationship Id="rId4" Type="http://schemas.openxmlformats.org/officeDocument/2006/relationships/hyperlink" Target="https://www.cs.indiana.edu/~ralhill/"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40.w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42.w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image" Target="../media/image52.png"/><Relationship Id="rId5" Type="http://schemas.openxmlformats.org/officeDocument/2006/relationships/image" Target="../media/image51.gif"/><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wmf"/><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29.xml"/><Relationship Id="rId6" Type="http://schemas.openxmlformats.org/officeDocument/2006/relationships/image" Target="../media/image62.wmf"/><Relationship Id="rId11" Type="http://schemas.openxmlformats.org/officeDocument/2006/relationships/image" Target="../media/image67.png"/><Relationship Id="rId5" Type="http://schemas.openxmlformats.org/officeDocument/2006/relationships/image" Target="../media/image61.wmf"/><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5.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371601"/>
            <a:ext cx="7772400" cy="1470025"/>
          </a:xfrm>
        </p:spPr>
        <p:txBody>
          <a:bodyPr>
            <a:normAutofit fontScale="90000"/>
          </a:bodyPr>
          <a:lstStyle/>
          <a:p>
            <a:r>
              <a:rPr lang="en-US" b="1" dirty="0" smtClean="0">
                <a:solidFill>
                  <a:srgbClr val="7D110C"/>
                </a:solidFill>
              </a:rPr>
              <a:t>General Remarks on SOIC@ Indiana University Bloomington</a:t>
            </a:r>
            <a:br>
              <a:rPr lang="en-US" b="1" dirty="0" smtClean="0">
                <a:solidFill>
                  <a:srgbClr val="7D110C"/>
                </a:solidFill>
              </a:rPr>
            </a:br>
            <a:r>
              <a:rPr lang="en-US" b="1" dirty="0" smtClean="0">
                <a:solidFill>
                  <a:srgbClr val="7D110C"/>
                </a:solidFill>
              </a:rPr>
              <a:t>(Followed by 4 </a:t>
            </a:r>
            <a:r>
              <a:rPr lang="en-US" b="1" smtClean="0">
                <a:solidFill>
                  <a:srgbClr val="7D110C"/>
                </a:solidFill>
              </a:rPr>
              <a:t>detailed talks)</a:t>
            </a:r>
            <a:endParaRPr lang="en-US" b="1" dirty="0">
              <a:solidFill>
                <a:srgbClr val="7D110C"/>
              </a:solidFill>
            </a:endParaRPr>
          </a:p>
        </p:txBody>
      </p:sp>
      <p:sp>
        <p:nvSpPr>
          <p:cNvPr id="3" name="Subtitle 2"/>
          <p:cNvSpPr>
            <a:spLocks noGrp="1"/>
          </p:cNvSpPr>
          <p:nvPr>
            <p:ph type="subTitle" idx="1"/>
          </p:nvPr>
        </p:nvSpPr>
        <p:spPr>
          <a:xfrm>
            <a:off x="76201" y="3124200"/>
            <a:ext cx="8534400" cy="3276600"/>
          </a:xfrm>
        </p:spPr>
        <p:txBody>
          <a:bodyPr>
            <a:normAutofit fontScale="47500" lnSpcReduction="20000"/>
          </a:bodyPr>
          <a:lstStyle/>
          <a:p>
            <a:pPr>
              <a:defRPr/>
            </a:pPr>
            <a:r>
              <a:rPr lang="en-US" sz="5900" dirty="0">
                <a:solidFill>
                  <a:prstClr val="black"/>
                </a:solidFill>
                <a:latin typeface="+mj-lt"/>
              </a:rPr>
              <a:t>Geoffrey Fox</a:t>
            </a:r>
            <a:endParaRPr lang="en-US" sz="5900" dirty="0">
              <a:solidFill>
                <a:prstClr val="black"/>
              </a:solidFill>
              <a:latin typeface="+mj-lt"/>
              <a:hlinkClick r:id="rId2"/>
            </a:endParaRPr>
          </a:p>
          <a:p>
            <a:pPr>
              <a:defRPr/>
            </a:pPr>
            <a:endParaRPr lang="en-US" dirty="0">
              <a:solidFill>
                <a:prstClr val="black"/>
              </a:solidFill>
              <a:hlinkClick r:id="rId2"/>
            </a:endParaRPr>
          </a:p>
          <a:p>
            <a:pPr>
              <a:defRPr/>
            </a:pPr>
            <a:r>
              <a:rPr lang="en-US" sz="4500" dirty="0">
                <a:solidFill>
                  <a:prstClr val="black"/>
                </a:solidFill>
                <a:hlinkClick r:id="rId2"/>
              </a:rPr>
              <a:t>gcf@indiana.edu</a:t>
            </a:r>
            <a:r>
              <a:rPr lang="en-US" sz="4500" dirty="0">
                <a:solidFill>
                  <a:prstClr val="black"/>
                </a:solidFill>
              </a:rPr>
              <a:t>            </a:t>
            </a:r>
          </a:p>
          <a:p>
            <a:pPr>
              <a:defRPr/>
            </a:pPr>
            <a:r>
              <a:rPr lang="en-US" sz="4500" dirty="0">
                <a:solidFill>
                  <a:prstClr val="black"/>
                </a:solidFill>
                <a:hlinkClick r:id="rId3"/>
              </a:rPr>
              <a:t>http://www.soic.indiana.edu/</a:t>
            </a:r>
            <a:r>
              <a:rPr lang="en-US" sz="4500" dirty="0">
                <a:solidFill>
                  <a:prstClr val="black"/>
                </a:solidFill>
              </a:rPr>
              <a:t>  </a:t>
            </a:r>
          </a:p>
          <a:p>
            <a:pPr>
              <a:defRPr/>
            </a:pPr>
            <a:r>
              <a:rPr lang="en-US" sz="4500" dirty="0">
                <a:solidFill>
                  <a:prstClr val="black"/>
                </a:solidFill>
              </a:rPr>
              <a:t> </a:t>
            </a:r>
            <a:r>
              <a:rPr lang="en-US" sz="4500" dirty="0">
                <a:solidFill>
                  <a:prstClr val="black"/>
                </a:solidFill>
                <a:hlinkClick r:id="rId4"/>
              </a:rPr>
              <a:t>http://www.infomall.org</a:t>
            </a:r>
            <a:r>
              <a:rPr lang="en-US" sz="4500" dirty="0">
                <a:solidFill>
                  <a:prstClr val="black"/>
                </a:solidFill>
              </a:rPr>
              <a:t>        </a:t>
            </a:r>
            <a:r>
              <a:rPr lang="en-US" sz="4500" dirty="0">
                <a:solidFill>
                  <a:prstClr val="black"/>
                </a:solidFill>
                <a:hlinkClick r:id="rId5"/>
              </a:rPr>
              <a:t>https://portal.futuregrid.org/</a:t>
            </a:r>
            <a:r>
              <a:rPr lang="en-US" sz="4500" dirty="0">
                <a:solidFill>
                  <a:prstClr val="black"/>
                </a:solidFill>
              </a:rPr>
              <a:t>  </a:t>
            </a:r>
          </a:p>
          <a:p>
            <a:pPr>
              <a:lnSpc>
                <a:spcPct val="120000"/>
              </a:lnSpc>
            </a:pPr>
            <a:r>
              <a:rPr lang="en-US" sz="4000" dirty="0">
                <a:solidFill>
                  <a:prstClr val="black"/>
                </a:solidFill>
                <a:latin typeface="Times New Roman" pitchFamily="18" charset="0"/>
                <a:cs typeface="Times New Roman" pitchFamily="18" charset="0"/>
              </a:rPr>
              <a:t>Director, Digital Science Center, Pervasive Technology Institute </a:t>
            </a:r>
          </a:p>
          <a:p>
            <a:pPr>
              <a:lnSpc>
                <a:spcPct val="120000"/>
              </a:lnSpc>
            </a:pPr>
            <a:r>
              <a:rPr lang="en-US" sz="4000" dirty="0">
                <a:solidFill>
                  <a:prstClr val="black"/>
                </a:solidFill>
                <a:latin typeface="Times New Roman" pitchFamily="18" charset="0"/>
                <a:cs typeface="Times New Roman" pitchFamily="18" charset="0"/>
              </a:rPr>
              <a:t>Associate Dean for Research and Graduate Studies,  School of Informatics and Computing</a:t>
            </a:r>
          </a:p>
          <a:p>
            <a:pPr>
              <a:lnSpc>
                <a:spcPct val="120000"/>
              </a:lnSpc>
            </a:pPr>
            <a:r>
              <a:rPr lang="en-US" sz="4000" dirty="0">
                <a:solidFill>
                  <a:prstClr val="black"/>
                </a:solidFill>
                <a:latin typeface="Times New Roman" pitchFamily="18" charset="0"/>
                <a:cs typeface="Times New Roman" pitchFamily="18" charset="0"/>
              </a:rPr>
              <a:t>Indiana University Bloomington</a:t>
            </a:r>
          </a:p>
          <a:p>
            <a:endParaRPr lang="en-US" dirty="0"/>
          </a:p>
        </p:txBody>
      </p:sp>
    </p:spTree>
    <p:extLst>
      <p:ext uri="{BB962C8B-B14F-4D97-AF65-F5344CB8AC3E}">
        <p14:creationId xmlns:p14="http://schemas.microsoft.com/office/powerpoint/2010/main" val="3305654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7955" y="1660922"/>
            <a:ext cx="7772177" cy="4286250"/>
          </a:xfrm>
        </p:spPr>
        <p:txBody>
          <a:bodyPr>
            <a:normAutofit fontScale="90000"/>
          </a:bodyPr>
          <a:lstStyle/>
          <a:p>
            <a:r>
              <a:rPr lang="en-US" sz="1900" b="0" cap="none">
                <a:latin typeface="Times New Roman" pitchFamily="18" charset="0"/>
                <a:cs typeface="Times New Roman" pitchFamily="18" charset="0"/>
              </a:rPr>
              <a:t>Therapeutic Social Robotics (Sabanovics)</a:t>
            </a:r>
            <a:br>
              <a:rPr lang="en-US" sz="1900" b="0" cap="none">
                <a:latin typeface="Times New Roman" pitchFamily="18" charset="0"/>
                <a:cs typeface="Times New Roman" pitchFamily="18" charset="0"/>
              </a:rPr>
            </a:br>
            <a:r>
              <a:rPr lang="en-US" sz="1900" b="0" cap="none">
                <a:latin typeface="Times New Roman" pitchFamily="18" charset="0"/>
                <a:cs typeface="Times New Roman" pitchFamily="18" charset="0"/>
              </a:rPr>
              <a:t>	Use of robots in therapeutic (e.g. nursing home) contexts</a:t>
            </a:r>
            <a:br>
              <a:rPr lang="en-US" sz="1900" b="0" cap="none">
                <a:latin typeface="Times New Roman" pitchFamily="18" charset="0"/>
                <a:cs typeface="Times New Roman" pitchFamily="18" charset="0"/>
              </a:rPr>
            </a:br>
            <a:r>
              <a:rPr lang="en-US" sz="1900" b="0" cap="none">
                <a:latin typeface="Times New Roman" pitchFamily="18" charset="0"/>
                <a:cs typeface="Times New Roman" pitchFamily="18" charset="0"/>
              </a:rPr>
              <a:t>	Cross cultural study of therapeutic social robotics</a:t>
            </a:r>
            <a:br>
              <a:rPr lang="en-US" sz="1900" b="0" cap="none">
                <a:latin typeface="Times New Roman" pitchFamily="18" charset="0"/>
                <a:cs typeface="Times New Roman" pitchFamily="18" charset="0"/>
              </a:rPr>
            </a:br>
            <a:r>
              <a:rPr lang="en-US" sz="1900" b="0" cap="none">
                <a:latin typeface="Times New Roman" pitchFamily="18" charset="0"/>
                <a:cs typeface="Times New Roman" pitchFamily="18" charset="0"/>
              </a:rPr>
              <a:t>	See recent EAGER Grant For US-Japan comparative work with the 	PARO robot</a:t>
            </a:r>
            <a:br>
              <a:rPr lang="en-US" sz="1900" b="0" cap="none">
                <a:latin typeface="Times New Roman" pitchFamily="18" charset="0"/>
                <a:cs typeface="Times New Roman" pitchFamily="18" charset="0"/>
              </a:rPr>
            </a:br>
            <a:r>
              <a:rPr lang="en-US" sz="1900" b="0" cap="none">
                <a:latin typeface="Times New Roman" pitchFamily="18" charset="0"/>
                <a:cs typeface="Times New Roman" pitchFamily="18" charset="0"/>
              </a:rPr>
              <a:t/>
            </a:r>
            <a:br>
              <a:rPr lang="en-US" sz="1900" b="0" cap="none">
                <a:latin typeface="Times New Roman" pitchFamily="18" charset="0"/>
                <a:cs typeface="Times New Roman" pitchFamily="18" charset="0"/>
              </a:rPr>
            </a:br>
            <a:r>
              <a:rPr lang="en-US" sz="1900" b="0" cap="none">
                <a:latin typeface="Times New Roman" pitchFamily="18" charset="0"/>
                <a:cs typeface="Times New Roman" pitchFamily="18" charset="0"/>
              </a:rPr>
              <a:t>Assistive Technology for People with Disabilities (Hakken) 	</a:t>
            </a:r>
            <a:br>
              <a:rPr lang="en-US" sz="1900" b="0" cap="none">
                <a:latin typeface="Times New Roman" pitchFamily="18" charset="0"/>
                <a:cs typeface="Times New Roman" pitchFamily="18" charset="0"/>
              </a:rPr>
            </a:br>
            <a:r>
              <a:rPr lang="en-US" sz="1900" b="0" cap="none">
                <a:latin typeface="Times New Roman" pitchFamily="18" charset="0"/>
                <a:cs typeface="Times New Roman" pitchFamily="18" charset="0"/>
              </a:rPr>
              <a:t>	Several projects on development and use with advocacy groups and a </a:t>
            </a:r>
            <a:br>
              <a:rPr lang="en-US" sz="1900" b="0" cap="none">
                <a:latin typeface="Times New Roman" pitchFamily="18" charset="0"/>
                <a:cs typeface="Times New Roman" pitchFamily="18" charset="0"/>
              </a:rPr>
            </a:br>
            <a:r>
              <a:rPr lang="en-US" sz="1900" b="0" cap="none">
                <a:latin typeface="Times New Roman" pitchFamily="18" charset="0"/>
                <a:cs typeface="Times New Roman" pitchFamily="18" charset="0"/>
              </a:rPr>
              <a:t>	state department of developmental disabilities</a:t>
            </a:r>
            <a:br>
              <a:rPr lang="en-US" sz="1900" b="0" cap="none">
                <a:latin typeface="Times New Roman" pitchFamily="18" charset="0"/>
                <a:cs typeface="Times New Roman" pitchFamily="18" charset="0"/>
              </a:rPr>
            </a:br>
            <a:r>
              <a:rPr lang="en-US" sz="1900" b="0" cap="none">
                <a:latin typeface="Times New Roman" pitchFamily="18" charset="0"/>
                <a:cs typeface="Times New Roman" pitchFamily="18" charset="0"/>
              </a:rPr>
              <a:t/>
            </a:r>
            <a:br>
              <a:rPr lang="en-US" sz="1900" b="0" cap="none">
                <a:latin typeface="Times New Roman" pitchFamily="18" charset="0"/>
                <a:cs typeface="Times New Roman" pitchFamily="18" charset="0"/>
              </a:rPr>
            </a:br>
            <a:r>
              <a:rPr lang="en-US" sz="1900" b="0" cap="none">
                <a:latin typeface="Times New Roman" pitchFamily="18" charset="0"/>
                <a:cs typeface="Times New Roman" pitchFamily="18" charset="0"/>
              </a:rPr>
              <a:t>Organizational Informatics in the health sector (Hakken and Medina)</a:t>
            </a:r>
            <a:br>
              <a:rPr lang="en-US" sz="1900" b="0" cap="none">
                <a:latin typeface="Times New Roman" pitchFamily="18" charset="0"/>
                <a:cs typeface="Times New Roman" pitchFamily="18" charset="0"/>
              </a:rPr>
            </a:br>
            <a:r>
              <a:rPr lang="en-US" sz="1900" b="0" cap="none">
                <a:latin typeface="Times New Roman" pitchFamily="18" charset="0"/>
                <a:cs typeface="Times New Roman" pitchFamily="18" charset="0"/>
              </a:rPr>
              <a:t>	Knowledge Networking project to build cooperation between County Mental Health and local Not-for-Profits</a:t>
            </a:r>
            <a:br>
              <a:rPr lang="en-US" sz="1900" b="0" cap="none">
                <a:latin typeface="Times New Roman" pitchFamily="18" charset="0"/>
                <a:cs typeface="Times New Roman" pitchFamily="18" charset="0"/>
              </a:rPr>
            </a:br>
            <a:r>
              <a:rPr lang="en-US" sz="1900" b="0" cap="none">
                <a:latin typeface="Times New Roman" pitchFamily="18" charset="0"/>
                <a:cs typeface="Times New Roman" pitchFamily="18" charset="0"/>
              </a:rPr>
              <a:t>	</a:t>
            </a:r>
            <a:br>
              <a:rPr lang="en-US" sz="1900" b="0" cap="none">
                <a:latin typeface="Times New Roman" pitchFamily="18" charset="0"/>
                <a:cs typeface="Times New Roman" pitchFamily="18" charset="0"/>
              </a:rPr>
            </a:br>
            <a:endParaRPr lang="en-US" sz="1900" b="0" cap="none">
              <a:latin typeface="Times New Roman" pitchFamily="18" charset="0"/>
              <a:cs typeface="Times New Roman" pitchFamily="18" charset="0"/>
            </a:endParaRPr>
          </a:p>
        </p:txBody>
      </p:sp>
      <p:sp>
        <p:nvSpPr>
          <p:cNvPr id="5" name="Text Placeholder 4"/>
          <p:cNvSpPr>
            <a:spLocks noGrp="1"/>
          </p:cNvSpPr>
          <p:nvPr>
            <p:ph type="body" idx="1"/>
          </p:nvPr>
        </p:nvSpPr>
        <p:spPr>
          <a:xfrm>
            <a:off x="767955" y="482203"/>
            <a:ext cx="7772177" cy="910828"/>
          </a:xfrm>
        </p:spPr>
        <p:txBody>
          <a:bodyPr rtlCol="0">
            <a:normAutofit fontScale="92500" lnSpcReduction="10000"/>
          </a:bodyPr>
          <a:lstStyle/>
          <a:p>
            <a:pPr defTabSz="457130" fontAlgn="auto">
              <a:spcAft>
                <a:spcPts val="0"/>
              </a:spcAft>
              <a:defRPr/>
            </a:pPr>
            <a:r>
              <a:rPr lang="en-US" sz="2800" dirty="0">
                <a:ea typeface="+mn-ea"/>
              </a:rPr>
              <a:t>Existing Health Informatics Competences </a:t>
            </a:r>
          </a:p>
          <a:p>
            <a:pPr defTabSz="457130" fontAlgn="auto">
              <a:spcAft>
                <a:spcPts val="0"/>
              </a:spcAft>
              <a:defRPr/>
            </a:pPr>
            <a:r>
              <a:rPr lang="en-US" sz="2800" dirty="0">
                <a:ea typeface="+mn-ea"/>
              </a:rPr>
              <a:t>in the Bloomington SI Group</a:t>
            </a:r>
          </a:p>
        </p:txBody>
      </p:sp>
    </p:spTree>
    <p:extLst>
      <p:ext uri="{BB962C8B-B14F-4D97-AF65-F5344CB8AC3E}">
        <p14:creationId xmlns:p14="http://schemas.microsoft.com/office/powerpoint/2010/main" val="168148645"/>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p:txBody>
          <a:bodyPr rtlCol="0">
            <a:normAutofit fontScale="90000"/>
          </a:bodyPr>
          <a:lstStyle/>
          <a:p>
            <a:pPr marL="286828" defTabSz="457130" fontAlgn="auto">
              <a:spcAft>
                <a:spcPts val="0"/>
              </a:spcAft>
              <a:defRPr/>
            </a:pPr>
            <a:r>
              <a:rPr lang="en-US" smtClean="0">
                <a:ea typeface="+mj-ea"/>
              </a:rPr>
              <a:t>Some Heuristics for IUB SoIC Health Informatics</a:t>
            </a:r>
          </a:p>
        </p:txBody>
      </p:sp>
      <p:sp>
        <p:nvSpPr>
          <p:cNvPr id="22530" name="Rectangle 2"/>
          <p:cNvSpPr>
            <a:spLocks noGrp="1" noChangeArrowheads="1"/>
          </p:cNvSpPr>
          <p:nvPr>
            <p:ph idx="1"/>
          </p:nvPr>
        </p:nvSpPr>
        <p:spPr/>
        <p:txBody>
          <a:bodyPr/>
          <a:lstStyle/>
          <a:p>
            <a:pPr>
              <a:buFontTx/>
              <a:buBlip>
                <a:blip r:embed="rId2"/>
              </a:buBlip>
            </a:pPr>
            <a:r>
              <a:rPr lang="en-US" sz="2100"/>
              <a:t>As getting the data generated by health informatics systems </a:t>
            </a:r>
            <a:r>
              <a:rPr lang="en-US" sz="2100" b="1"/>
              <a:t>used</a:t>
            </a:r>
            <a:r>
              <a:rPr lang="en-US" sz="2100"/>
              <a:t> is as hard as building the systems, learning how to get it used should be just as central to our program as generating it</a:t>
            </a:r>
          </a:p>
          <a:p>
            <a:pPr>
              <a:spcBef>
                <a:spcPts val="1591"/>
              </a:spcBef>
              <a:buBlip>
                <a:blip r:embed="rId2"/>
              </a:buBlip>
            </a:pPr>
            <a:r>
              <a:rPr lang="en-US" sz="2100"/>
              <a:t>This means that training students to be leaders, advocates, brokers, translators, and organizers is as important as training them to be builders</a:t>
            </a:r>
          </a:p>
          <a:p>
            <a:pPr>
              <a:spcBef>
                <a:spcPts val="1591"/>
              </a:spcBef>
              <a:buBlip>
                <a:blip r:embed="rId2"/>
              </a:buBlip>
            </a:pPr>
            <a:r>
              <a:rPr lang="en-US" sz="2100"/>
              <a:t>Understanding how people think about and act on health is important</a:t>
            </a:r>
          </a:p>
          <a:p>
            <a:pPr>
              <a:spcBef>
                <a:spcPts val="1591"/>
              </a:spcBef>
              <a:buBlip>
                <a:blip r:embed="rId2"/>
              </a:buBlip>
            </a:pPr>
            <a:r>
              <a:rPr lang="en-US" sz="2100"/>
              <a:t>As organizational dynamics may be the biggest hurdle to use, these also must be understood and anticipated</a:t>
            </a:r>
          </a:p>
          <a:p>
            <a:pPr>
              <a:spcBef>
                <a:spcPts val="1591"/>
              </a:spcBef>
              <a:buBlip>
                <a:blip r:embed="rId2"/>
              </a:buBlip>
            </a:pPr>
            <a:r>
              <a:rPr lang="en-US" sz="2100"/>
              <a:t>Activist groups and organizations can be an important ally in getting systems used </a:t>
            </a:r>
          </a:p>
        </p:txBody>
      </p:sp>
    </p:spTree>
    <p:extLst>
      <p:ext uri="{BB962C8B-B14F-4D97-AF65-F5344CB8AC3E}">
        <p14:creationId xmlns:p14="http://schemas.microsoft.com/office/powerpoint/2010/main" val="3580147800"/>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anim calcmode="lin" valueType="num">
                                      <p:cBhvr>
                                        <p:cTn id="7" dur="500" fill="hold"/>
                                        <p:tgtEl>
                                          <p:spTgt spid="2253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53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2530">
                                            <p:txEl>
                                              <p:pRg st="1" end="1"/>
                                            </p:txEl>
                                          </p:spTgt>
                                        </p:tgtEl>
                                        <p:attrNameLst>
                                          <p:attrName>style.visibility</p:attrName>
                                        </p:attrNameLst>
                                      </p:cBhvr>
                                      <p:to>
                                        <p:strVal val="visible"/>
                                      </p:to>
                                    </p:set>
                                    <p:anim calcmode="lin" valueType="num">
                                      <p:cBhvr>
                                        <p:cTn id="13" dur="500" fill="hold"/>
                                        <p:tgtEl>
                                          <p:spTgt spid="22530">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253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2530">
                                            <p:txEl>
                                              <p:pRg st="2" end="2"/>
                                            </p:txEl>
                                          </p:spTgt>
                                        </p:tgtEl>
                                        <p:attrNameLst>
                                          <p:attrName>style.visibility</p:attrName>
                                        </p:attrNameLst>
                                      </p:cBhvr>
                                      <p:to>
                                        <p:strVal val="visible"/>
                                      </p:to>
                                    </p:set>
                                    <p:anim calcmode="lin" valueType="num">
                                      <p:cBhvr>
                                        <p:cTn id="19" dur="500" fill="hold"/>
                                        <p:tgtEl>
                                          <p:spTgt spid="22530">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253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22530">
                                            <p:txEl>
                                              <p:pRg st="3" end="3"/>
                                            </p:txEl>
                                          </p:spTgt>
                                        </p:tgtEl>
                                        <p:attrNameLst>
                                          <p:attrName>style.visibility</p:attrName>
                                        </p:attrNameLst>
                                      </p:cBhvr>
                                      <p:to>
                                        <p:strVal val="visible"/>
                                      </p:to>
                                    </p:set>
                                    <p:anim calcmode="lin" valueType="num">
                                      <p:cBhvr>
                                        <p:cTn id="25" dur="500" fill="hold"/>
                                        <p:tgtEl>
                                          <p:spTgt spid="22530">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22530">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22530">
                                            <p:txEl>
                                              <p:pRg st="4" end="4"/>
                                            </p:txEl>
                                          </p:spTgt>
                                        </p:tgtEl>
                                        <p:attrNameLst>
                                          <p:attrName>style.visibility</p:attrName>
                                        </p:attrNameLst>
                                      </p:cBhvr>
                                      <p:to>
                                        <p:strVal val="visible"/>
                                      </p:to>
                                    </p:set>
                                    <p:anim calcmode="lin" valueType="num">
                                      <p:cBhvr>
                                        <p:cTn id="31" dur="500" fill="hold"/>
                                        <p:tgtEl>
                                          <p:spTgt spid="22530">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22530">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bldLvl="5"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Human-robot Interaction &amp; User-Oriented Health Informatics at IUB</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Prof. Selma Sabanovic, Social Informatics</a:t>
            </a:r>
          </a:p>
          <a:p>
            <a:r>
              <a:rPr lang="en-US" dirty="0" smtClean="0"/>
              <a:t>Designing and evaluating health technology prototypes in emerging areas: HRI, robotics </a:t>
            </a:r>
          </a:p>
          <a:p>
            <a:r>
              <a:rPr lang="en-US" dirty="0" smtClean="0"/>
              <a:t>Prototyping and HRI Living lab at SOIC, HRI courses that offer prototyping experience</a:t>
            </a:r>
          </a:p>
          <a:p>
            <a:r>
              <a:rPr lang="en-US" dirty="0" smtClean="0"/>
              <a:t>Work with local healthcare community: retirement homes, etc.</a:t>
            </a:r>
          </a:p>
          <a:p>
            <a:r>
              <a:rPr lang="en-US" dirty="0" smtClean="0"/>
              <a:t>New funding and international collaboration possibilities: National Robotics Initiative, cross-cultural research on assistive robotics</a:t>
            </a:r>
          </a:p>
        </p:txBody>
      </p:sp>
    </p:spTree>
    <p:extLst>
      <p:ext uri="{BB962C8B-B14F-4D97-AF65-F5344CB8AC3E}">
        <p14:creationId xmlns:p14="http://schemas.microsoft.com/office/powerpoint/2010/main" val="4243916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Prototyping and evaluating emerging robotic health technologies</a:t>
            </a:r>
            <a:endParaRPr lang="en-US" dirty="0"/>
          </a:p>
        </p:txBody>
      </p:sp>
      <p:sp>
        <p:nvSpPr>
          <p:cNvPr id="4" name="Content Placeholder 3"/>
          <p:cNvSpPr>
            <a:spLocks noGrp="1"/>
          </p:cNvSpPr>
          <p:nvPr>
            <p:ph sz="half" idx="1"/>
          </p:nvPr>
        </p:nvSpPr>
        <p:spPr/>
        <p:txBody>
          <a:bodyPr/>
          <a:lstStyle/>
          <a:p>
            <a:pPr marL="0" indent="0">
              <a:buNone/>
            </a:pPr>
            <a:r>
              <a:rPr lang="en-US" dirty="0" smtClean="0"/>
              <a:t>A simple robot for helping office workers manage break-taking </a:t>
            </a:r>
            <a:endParaRPr lang="en-US" dirty="0"/>
          </a:p>
        </p:txBody>
      </p:sp>
      <p:sp>
        <p:nvSpPr>
          <p:cNvPr id="5" name="Content Placeholder 4"/>
          <p:cNvSpPr>
            <a:spLocks noGrp="1"/>
          </p:cNvSpPr>
          <p:nvPr>
            <p:ph sz="half" idx="2"/>
          </p:nvPr>
        </p:nvSpPr>
        <p:spPr/>
        <p:txBody>
          <a:bodyPr/>
          <a:lstStyle/>
          <a:p>
            <a:pPr marL="0" indent="0">
              <a:buNone/>
            </a:pPr>
            <a:r>
              <a:rPr lang="en-US" dirty="0" smtClean="0"/>
              <a:t>Evaluating the effect of robotic technologies on older adult behavior and aging in place</a:t>
            </a:r>
            <a:endParaRPr lang="en-US" dirty="0"/>
          </a:p>
        </p:txBody>
      </p:sp>
      <p:pic>
        <p:nvPicPr>
          <p:cNvPr id="6" name="Picture 5" descr="IMG_20110510_101420.jpg"/>
          <p:cNvPicPr>
            <a:picLocks noChangeAspect="1"/>
          </p:cNvPicPr>
          <p:nvPr/>
        </p:nvPicPr>
        <p:blipFill rotWithShape="1">
          <a:blip r:embed="rId3" cstate="print">
            <a:extLst>
              <a:ext uri="{28A0092B-C50C-407E-A947-70E740481C1C}">
                <a14:useLocalDpi xmlns:a14="http://schemas.microsoft.com/office/drawing/2010/main" val="0"/>
              </a:ext>
            </a:extLst>
          </a:blip>
          <a:srcRect l="37696" t="24607"/>
          <a:stretch/>
        </p:blipFill>
        <p:spPr>
          <a:xfrm>
            <a:off x="457200" y="3209635"/>
            <a:ext cx="3663758" cy="3325091"/>
          </a:xfrm>
          <a:prstGeom prst="rect">
            <a:avLst/>
          </a:prstGeom>
        </p:spPr>
      </p:pic>
      <p:pic>
        <p:nvPicPr>
          <p:cNvPr id="9" name="Picture 8" descr="024-2-editedv2.png"/>
          <p:cNvPicPr>
            <a:picLocks noChangeAspect="1"/>
          </p:cNvPicPr>
          <p:nvPr/>
        </p:nvPicPr>
        <p:blipFill rotWithShape="1">
          <a:blip r:embed="rId4">
            <a:extLst>
              <a:ext uri="{28A0092B-C50C-407E-A947-70E740481C1C}">
                <a14:useLocalDpi xmlns:a14="http://schemas.microsoft.com/office/drawing/2010/main" val="0"/>
              </a:ext>
            </a:extLst>
          </a:blip>
          <a:srcRect l="30992" r="17932" b="35610"/>
          <a:stretch/>
        </p:blipFill>
        <p:spPr>
          <a:xfrm>
            <a:off x="4318000" y="3925455"/>
            <a:ext cx="2379717" cy="2609271"/>
          </a:xfrm>
          <a:prstGeom prst="rect">
            <a:avLst/>
          </a:prstGeom>
        </p:spPr>
      </p:pic>
      <p:pic>
        <p:nvPicPr>
          <p:cNvPr id="10" name="Picture 9" descr="024-1editedv2.png"/>
          <p:cNvPicPr>
            <a:picLocks noChangeAspect="1"/>
          </p:cNvPicPr>
          <p:nvPr/>
        </p:nvPicPr>
        <p:blipFill rotWithShape="1">
          <a:blip r:embed="rId5">
            <a:extLst>
              <a:ext uri="{28A0092B-C50C-407E-A947-70E740481C1C}">
                <a14:useLocalDpi xmlns:a14="http://schemas.microsoft.com/office/drawing/2010/main" val="0"/>
              </a:ext>
            </a:extLst>
          </a:blip>
          <a:srcRect l="40492" t="32327" r="33362"/>
          <a:stretch/>
        </p:blipFill>
        <p:spPr>
          <a:xfrm>
            <a:off x="6654800" y="3655436"/>
            <a:ext cx="2032000" cy="2932544"/>
          </a:xfrm>
          <a:prstGeom prst="rect">
            <a:avLst/>
          </a:prstGeom>
        </p:spPr>
      </p:pic>
    </p:spTree>
    <p:extLst>
      <p:ext uri="{BB962C8B-B14F-4D97-AF65-F5344CB8AC3E}">
        <p14:creationId xmlns:p14="http://schemas.microsoft.com/office/powerpoint/2010/main" val="4057823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Cross-cultural research on socially assistive robots</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NSF funded EAGER project in socially assistive robotics led by Selma Sabanovic</a:t>
            </a:r>
          </a:p>
          <a:p>
            <a:r>
              <a:rPr lang="en-US" dirty="0" smtClean="0"/>
              <a:t>Evaluating how PARO, a therapeutic robot developed in Japan, is used in the US: </a:t>
            </a:r>
          </a:p>
          <a:p>
            <a:pPr lvl="1"/>
            <a:r>
              <a:rPr lang="en-US" dirty="0" smtClean="0"/>
              <a:t>How nursing home residents respond to the robot</a:t>
            </a:r>
          </a:p>
          <a:p>
            <a:pPr lvl="1"/>
            <a:r>
              <a:rPr lang="en-US" dirty="0" smtClean="0"/>
              <a:t>Guidelines for nursing home staff and therapists</a:t>
            </a:r>
            <a:endParaRPr lang="en-US" dirty="0"/>
          </a:p>
        </p:txBody>
      </p:sp>
      <p:pic>
        <p:nvPicPr>
          <p:cNvPr id="5" name="Picture 4" descr="kouka_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7637" y="1600201"/>
            <a:ext cx="3307164" cy="2199264"/>
          </a:xfrm>
          <a:prstGeom prst="rect">
            <a:avLst/>
          </a:prstGeom>
        </p:spPr>
      </p:pic>
      <p:pic>
        <p:nvPicPr>
          <p:cNvPr id="6" name="Picture 5" descr="NinaPar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1409" y="3799464"/>
            <a:ext cx="2293901" cy="3058535"/>
          </a:xfrm>
          <a:prstGeom prst="rect">
            <a:avLst/>
          </a:prstGeom>
        </p:spPr>
      </p:pic>
    </p:spTree>
    <p:extLst>
      <p:ext uri="{BB962C8B-B14F-4D97-AF65-F5344CB8AC3E}">
        <p14:creationId xmlns:p14="http://schemas.microsoft.com/office/powerpoint/2010/main" val="3815408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66" name="Rectangle 22"/>
          <p:cNvSpPr>
            <a:spLocks noChangeArrowheads="1"/>
          </p:cNvSpPr>
          <p:nvPr/>
        </p:nvSpPr>
        <p:spPr bwMode="auto">
          <a:xfrm>
            <a:off x="1277938" y="531813"/>
            <a:ext cx="7702550" cy="328612"/>
          </a:xfrm>
          <a:prstGeom prst="rect">
            <a:avLst/>
          </a:prstGeom>
          <a:solidFill>
            <a:srgbClr val="DDC8B0">
              <a:alpha val="50000"/>
            </a:srgbClr>
          </a:solidFill>
          <a:ln w="76200">
            <a:noFill/>
            <a:miter lim="800000"/>
            <a:headEnd/>
            <a:tailEnd/>
          </a:ln>
          <a:effectLst/>
        </p:spPr>
        <p:txBody>
          <a:bodyPr lIns="91430" tIns="45716" rIns="91430" bIns="45716" anchor="ctr"/>
          <a:lstStyle/>
          <a:p>
            <a:pPr marL="342865" indent="-342865" fontAlgn="base">
              <a:spcBef>
                <a:spcPct val="0"/>
              </a:spcBef>
              <a:spcAft>
                <a:spcPct val="0"/>
              </a:spcAft>
              <a:buClr>
                <a:srgbClr val="000050"/>
              </a:buClr>
            </a:pPr>
            <a:r>
              <a:rPr lang="en-US">
                <a:solidFill>
                  <a:srgbClr val="000000"/>
                </a:solidFill>
              </a:rPr>
              <a:t>CASCI Team</a:t>
            </a:r>
          </a:p>
        </p:txBody>
      </p:sp>
      <p:sp>
        <p:nvSpPr>
          <p:cNvPr id="953346" name="Rectangle 2"/>
          <p:cNvSpPr>
            <a:spLocks noGrp="1" noChangeArrowheads="1"/>
          </p:cNvSpPr>
          <p:nvPr>
            <p:ph type="title"/>
          </p:nvPr>
        </p:nvSpPr>
        <p:spPr/>
        <p:txBody>
          <a:bodyPr/>
          <a:lstStyle/>
          <a:p>
            <a:r>
              <a:rPr lang="en-US" sz="2000" dirty="0"/>
              <a:t>complex adaptive systems </a:t>
            </a:r>
          </a:p>
        </p:txBody>
      </p:sp>
      <p:sp>
        <p:nvSpPr>
          <p:cNvPr id="953347" name="Rectangle 3"/>
          <p:cNvSpPr>
            <a:spLocks noGrp="1" noChangeArrowheads="1"/>
          </p:cNvSpPr>
          <p:nvPr>
            <p:ph type="body" idx="1"/>
          </p:nvPr>
        </p:nvSpPr>
        <p:spPr>
          <a:xfrm>
            <a:off x="1332785" y="4179501"/>
            <a:ext cx="7510963" cy="1852810"/>
          </a:xfrm>
          <a:ln/>
        </p:spPr>
        <p:txBody>
          <a:bodyPr>
            <a:normAutofit lnSpcReduction="10000"/>
          </a:bodyPr>
          <a:lstStyle/>
          <a:p>
            <a:pPr>
              <a:lnSpc>
                <a:spcPct val="80000"/>
              </a:lnSpc>
            </a:pPr>
            <a:r>
              <a:rPr lang="en-US" sz="1800" dirty="0"/>
              <a:t>Informational properties of natural and artificial systems</a:t>
            </a:r>
          </a:p>
          <a:p>
            <a:pPr lvl="1">
              <a:lnSpc>
                <a:spcPct val="80000"/>
              </a:lnSpc>
            </a:pPr>
            <a:r>
              <a:rPr lang="en-US" sz="1600" dirty="0"/>
              <a:t>emergence of information and collective computation in evolving systems</a:t>
            </a:r>
          </a:p>
          <a:p>
            <a:pPr lvl="1">
              <a:lnSpc>
                <a:spcPct val="80000"/>
              </a:lnSpc>
            </a:pPr>
            <a:r>
              <a:rPr lang="en-US" sz="1600" dirty="0"/>
              <a:t>principles from natural systems for adaptive information technology</a:t>
            </a:r>
          </a:p>
          <a:p>
            <a:pPr>
              <a:lnSpc>
                <a:spcPct val="80000"/>
              </a:lnSpc>
            </a:pPr>
            <a:r>
              <a:rPr lang="en-US" sz="1800" dirty="0"/>
              <a:t>Research projects</a:t>
            </a:r>
          </a:p>
          <a:p>
            <a:pPr lvl="1">
              <a:lnSpc>
                <a:spcPct val="80000"/>
              </a:lnSpc>
            </a:pPr>
            <a:r>
              <a:rPr lang="en-US" sz="1600" dirty="0"/>
              <a:t>text and literature mining for biomedicine, computational biology, modeling dynamics in complex networks, automata dynamics,  models of non-coding RNA, artificial life, evolutionary systems, adaptive search and recommendation, and </a:t>
            </a:r>
            <a:r>
              <a:rPr lang="en-US" sz="1600" dirty="0" err="1"/>
              <a:t>biosemiotics</a:t>
            </a:r>
            <a:r>
              <a:rPr lang="en-US" sz="1600" dirty="0"/>
              <a:t>. </a:t>
            </a:r>
            <a:endParaRPr lang="en-US" sz="1800" dirty="0"/>
          </a:p>
          <a:p>
            <a:pPr>
              <a:lnSpc>
                <a:spcPct val="80000"/>
              </a:lnSpc>
            </a:pPr>
            <a:endParaRPr lang="en-US" sz="1800" dirty="0"/>
          </a:p>
        </p:txBody>
      </p:sp>
      <p:sp>
        <p:nvSpPr>
          <p:cNvPr id="953349" name="Text Box 5"/>
          <p:cNvSpPr txBox="1">
            <a:spLocks noChangeArrowheads="1"/>
          </p:cNvSpPr>
          <p:nvPr/>
        </p:nvSpPr>
        <p:spPr bwMode="auto">
          <a:xfrm>
            <a:off x="4981150" y="1032019"/>
            <a:ext cx="3944486" cy="373659"/>
          </a:xfrm>
          <a:prstGeom prst="rect">
            <a:avLst/>
          </a:prstGeom>
          <a:noFill/>
          <a:ln w="9525" algn="ctr">
            <a:noFill/>
            <a:miter lim="800000"/>
            <a:headEnd/>
            <a:tailEnd/>
          </a:ln>
          <a:effectLst/>
        </p:spPr>
        <p:txBody>
          <a:bodyPr wrap="square" lIns="91430" tIns="45716" rIns="91430" bIns="45716">
            <a:spAutoFit/>
          </a:bodyPr>
          <a:lstStyle/>
          <a:p>
            <a:pPr marL="342865" indent="-342865" algn="r" fontAlgn="base">
              <a:spcBef>
                <a:spcPct val="50000"/>
              </a:spcBef>
              <a:spcAft>
                <a:spcPct val="0"/>
              </a:spcAft>
            </a:pPr>
            <a:r>
              <a:rPr lang="pt-PT" u="sng" dirty="0" smtClean="0">
                <a:solidFill>
                  <a:srgbClr val="8C0039"/>
                </a:solidFill>
              </a:rPr>
              <a:t>http://</a:t>
            </a:r>
            <a:r>
              <a:rPr lang="pt-PT" sz="1600" u="sng" dirty="0">
                <a:solidFill>
                  <a:srgbClr val="8C0039"/>
                </a:solidFill>
              </a:rPr>
              <a:t>cnets.indiana.edu/groups/casci</a:t>
            </a:r>
            <a:endParaRPr lang="en-US" sz="1600" u="sng" dirty="0">
              <a:solidFill>
                <a:srgbClr val="8C0039"/>
              </a:solidFill>
            </a:endParaRPr>
          </a:p>
        </p:txBody>
      </p:sp>
      <p:pic>
        <p:nvPicPr>
          <p:cNvPr id="953356" name="Picture 12" descr="luisblurbackg_frame"/>
          <p:cNvPicPr>
            <a:picLocks noChangeAspect="1" noChangeArrowheads="1"/>
          </p:cNvPicPr>
          <p:nvPr/>
        </p:nvPicPr>
        <p:blipFill>
          <a:blip r:embed="rId3" cstate="print"/>
          <a:srcRect/>
          <a:stretch>
            <a:fillRect/>
          </a:stretch>
        </p:blipFill>
        <p:spPr bwMode="auto">
          <a:xfrm>
            <a:off x="7158346" y="1556060"/>
            <a:ext cx="1763713" cy="1606550"/>
          </a:xfrm>
          <a:prstGeom prst="rect">
            <a:avLst/>
          </a:prstGeom>
          <a:noFill/>
        </p:spPr>
      </p:pic>
      <p:sp>
        <p:nvSpPr>
          <p:cNvPr id="18" name="Text Box 9"/>
          <p:cNvSpPr txBox="1">
            <a:spLocks noChangeArrowheads="1"/>
          </p:cNvSpPr>
          <p:nvPr/>
        </p:nvSpPr>
        <p:spPr bwMode="auto">
          <a:xfrm>
            <a:off x="6987653" y="3113752"/>
            <a:ext cx="1918862" cy="338554"/>
          </a:xfrm>
          <a:prstGeom prst="rect">
            <a:avLst/>
          </a:prstGeom>
          <a:noFill/>
          <a:ln w="9525" algn="ctr">
            <a:noFill/>
            <a:miter lim="800000"/>
            <a:headEnd/>
            <a:tailEnd/>
          </a:ln>
        </p:spPr>
        <p:txBody>
          <a:bodyPr wrap="square" lIns="91430" tIns="45716" rIns="91430" bIns="45716">
            <a:spAutoFit/>
          </a:bodyPr>
          <a:lstStyle/>
          <a:p>
            <a:pPr marL="342865" indent="-342865" algn="r" fontAlgn="base">
              <a:spcBef>
                <a:spcPct val="50000"/>
              </a:spcBef>
              <a:spcAft>
                <a:spcPct val="0"/>
              </a:spcAft>
              <a:buClr>
                <a:srgbClr val="4E2C2C"/>
              </a:buClr>
              <a:buSzPct val="70000"/>
            </a:pPr>
            <a:r>
              <a:rPr lang="en-US" sz="1600" b="1" dirty="0" err="1">
                <a:solidFill>
                  <a:srgbClr val="63403F"/>
                </a:solidFill>
              </a:rPr>
              <a:t>luis</a:t>
            </a:r>
            <a:r>
              <a:rPr lang="en-US" sz="1600" b="1" dirty="0">
                <a:solidFill>
                  <a:srgbClr val="63403F"/>
                </a:solidFill>
              </a:rPr>
              <a:t> m. </a:t>
            </a:r>
            <a:r>
              <a:rPr lang="en-US" sz="1600" b="1" dirty="0" err="1">
                <a:solidFill>
                  <a:srgbClr val="63403F"/>
                </a:solidFill>
              </a:rPr>
              <a:t>rocha</a:t>
            </a:r>
            <a:r>
              <a:rPr lang="en-US" sz="1600" b="1" dirty="0">
                <a:solidFill>
                  <a:srgbClr val="63403F"/>
                </a:solidFill>
              </a:rPr>
              <a:t> (PI)</a:t>
            </a:r>
          </a:p>
        </p:txBody>
      </p:sp>
      <p:pic>
        <p:nvPicPr>
          <p:cNvPr id="2051" name="Picture 3" descr="D:\Pictures\research figures\team\Rocha_Team3.jpg"/>
          <p:cNvPicPr>
            <a:picLocks noChangeAspect="1" noChangeArrowheads="1"/>
          </p:cNvPicPr>
          <p:nvPr/>
        </p:nvPicPr>
        <p:blipFill>
          <a:blip r:embed="rId4" cstate="print"/>
          <a:srcRect/>
          <a:stretch>
            <a:fillRect/>
          </a:stretch>
        </p:blipFill>
        <p:spPr bwMode="auto">
          <a:xfrm>
            <a:off x="1318715" y="1221475"/>
            <a:ext cx="3157182" cy="2367887"/>
          </a:xfrm>
          <a:prstGeom prst="rect">
            <a:avLst/>
          </a:prstGeom>
          <a:noFill/>
        </p:spPr>
      </p:pic>
      <p:sp>
        <p:nvSpPr>
          <p:cNvPr id="15" name="Text Box 9"/>
          <p:cNvSpPr txBox="1">
            <a:spLocks noChangeArrowheads="1"/>
          </p:cNvSpPr>
          <p:nvPr/>
        </p:nvSpPr>
        <p:spPr bwMode="auto">
          <a:xfrm>
            <a:off x="1255026" y="3552753"/>
            <a:ext cx="6496902" cy="338554"/>
          </a:xfrm>
          <a:prstGeom prst="rect">
            <a:avLst/>
          </a:prstGeom>
          <a:noFill/>
          <a:ln w="9525" algn="ctr">
            <a:noFill/>
            <a:miter lim="800000"/>
            <a:headEnd/>
            <a:tailEnd/>
          </a:ln>
        </p:spPr>
        <p:txBody>
          <a:bodyPr wrap="square" lIns="91430" tIns="45716" rIns="91430" bIns="45716">
            <a:spAutoFit/>
          </a:bodyPr>
          <a:lstStyle/>
          <a:p>
            <a:pPr marL="342865" indent="-342865" fontAlgn="base">
              <a:spcBef>
                <a:spcPct val="50000"/>
              </a:spcBef>
              <a:spcAft>
                <a:spcPct val="0"/>
              </a:spcAft>
              <a:buClr>
                <a:srgbClr val="4E2C2C"/>
              </a:buClr>
              <a:buSzPct val="70000"/>
            </a:pPr>
            <a:r>
              <a:rPr lang="en-US" sz="1600" dirty="0">
                <a:solidFill>
                  <a:srgbClr val="3A4972"/>
                </a:solidFill>
              </a:rPr>
              <a:t>and computational biology @ </a:t>
            </a:r>
            <a:r>
              <a:rPr lang="en-US" sz="1600" dirty="0" err="1">
                <a:solidFill>
                  <a:srgbClr val="3A4972"/>
                </a:solidFill>
              </a:rPr>
              <a:t>instituto</a:t>
            </a:r>
            <a:r>
              <a:rPr lang="en-US" sz="1600" dirty="0">
                <a:solidFill>
                  <a:srgbClr val="3A4972"/>
                </a:solidFill>
              </a:rPr>
              <a:t> </a:t>
            </a:r>
            <a:r>
              <a:rPr lang="en-US" sz="1600" dirty="0" err="1">
                <a:solidFill>
                  <a:srgbClr val="3A4972"/>
                </a:solidFill>
              </a:rPr>
              <a:t>gulbenkian</a:t>
            </a:r>
            <a:r>
              <a:rPr lang="en-US" sz="1600" dirty="0">
                <a:solidFill>
                  <a:srgbClr val="3A4972"/>
                </a:solidFill>
              </a:rPr>
              <a:t> de </a:t>
            </a:r>
            <a:r>
              <a:rPr lang="en-US" sz="1600" dirty="0" err="1">
                <a:solidFill>
                  <a:srgbClr val="3A4972"/>
                </a:solidFill>
              </a:rPr>
              <a:t>ciência</a:t>
            </a:r>
            <a:r>
              <a:rPr lang="en-US" sz="1600" dirty="0">
                <a:solidFill>
                  <a:srgbClr val="3A4972"/>
                </a:solidFill>
              </a:rPr>
              <a:t>, </a:t>
            </a:r>
            <a:r>
              <a:rPr lang="en-US" sz="1600" dirty="0" err="1">
                <a:solidFill>
                  <a:srgbClr val="3A4972"/>
                </a:solidFill>
              </a:rPr>
              <a:t>portugal</a:t>
            </a:r>
            <a:endParaRPr lang="en-US" sz="1600" dirty="0">
              <a:solidFill>
                <a:srgbClr val="3A4972"/>
              </a:solidFill>
            </a:endParaRPr>
          </a:p>
        </p:txBody>
      </p:sp>
      <p:sp>
        <p:nvSpPr>
          <p:cNvPr id="16" name="Text Box 9"/>
          <p:cNvSpPr txBox="1">
            <a:spLocks noChangeArrowheads="1"/>
          </p:cNvSpPr>
          <p:nvPr/>
        </p:nvSpPr>
        <p:spPr bwMode="auto">
          <a:xfrm>
            <a:off x="2254154" y="795906"/>
            <a:ext cx="6695578" cy="338554"/>
          </a:xfrm>
          <a:prstGeom prst="rect">
            <a:avLst/>
          </a:prstGeom>
          <a:noFill/>
          <a:ln w="9525" algn="ctr">
            <a:noFill/>
            <a:miter lim="800000"/>
            <a:headEnd/>
            <a:tailEnd/>
          </a:ln>
        </p:spPr>
        <p:txBody>
          <a:bodyPr wrap="square" lIns="91430" tIns="45716" rIns="91430" bIns="45716">
            <a:spAutoFit/>
          </a:bodyPr>
          <a:lstStyle/>
          <a:p>
            <a:pPr marL="342865" indent="-342865" algn="r" fontAlgn="base">
              <a:spcBef>
                <a:spcPct val="50000"/>
              </a:spcBef>
              <a:spcAft>
                <a:spcPct val="0"/>
              </a:spcAft>
              <a:buClr>
                <a:srgbClr val="4E2C2C"/>
              </a:buClr>
              <a:buSzPct val="70000"/>
            </a:pPr>
            <a:r>
              <a:rPr lang="en-US" sz="1600" dirty="0">
                <a:solidFill>
                  <a:srgbClr val="3A4972"/>
                </a:solidFill>
              </a:rPr>
              <a:t>and computational intelligence @ </a:t>
            </a:r>
            <a:r>
              <a:rPr lang="en-US" sz="1600" dirty="0" err="1">
                <a:solidFill>
                  <a:srgbClr val="3A4972"/>
                </a:solidFill>
              </a:rPr>
              <a:t>indiana</a:t>
            </a:r>
            <a:r>
              <a:rPr lang="en-US" sz="1600" dirty="0">
                <a:solidFill>
                  <a:srgbClr val="3A4972"/>
                </a:solidFill>
              </a:rPr>
              <a:t> university, </a:t>
            </a:r>
            <a:r>
              <a:rPr lang="en-US" sz="1600" dirty="0" err="1">
                <a:solidFill>
                  <a:srgbClr val="3A4972"/>
                </a:solidFill>
              </a:rPr>
              <a:t>bloomington</a:t>
            </a:r>
            <a:r>
              <a:rPr lang="en-US" sz="1600" dirty="0">
                <a:solidFill>
                  <a:srgbClr val="3A4972"/>
                </a:solidFill>
              </a:rPr>
              <a:t>, </a:t>
            </a:r>
            <a:r>
              <a:rPr lang="en-US" sz="1600" dirty="0" err="1">
                <a:solidFill>
                  <a:srgbClr val="3A4972"/>
                </a:solidFill>
              </a:rPr>
              <a:t>usa</a:t>
            </a:r>
            <a:endParaRPr lang="en-US" sz="1600" dirty="0">
              <a:solidFill>
                <a:srgbClr val="3A4972"/>
              </a:solidFill>
            </a:endParaRPr>
          </a:p>
        </p:txBody>
      </p:sp>
      <p:sp>
        <p:nvSpPr>
          <p:cNvPr id="17" name="Text Box 5"/>
          <p:cNvSpPr txBox="1">
            <a:spLocks noChangeArrowheads="1"/>
          </p:cNvSpPr>
          <p:nvPr/>
        </p:nvSpPr>
        <p:spPr bwMode="auto">
          <a:xfrm>
            <a:off x="1298529" y="3763845"/>
            <a:ext cx="4842964" cy="338554"/>
          </a:xfrm>
          <a:prstGeom prst="rect">
            <a:avLst/>
          </a:prstGeom>
          <a:noFill/>
          <a:ln w="9525" algn="ctr">
            <a:noFill/>
            <a:miter lim="800000"/>
            <a:headEnd/>
            <a:tailEnd/>
          </a:ln>
          <a:effectLst/>
        </p:spPr>
        <p:txBody>
          <a:bodyPr wrap="square" lIns="91430" tIns="45716" rIns="91430" bIns="45716">
            <a:spAutoFit/>
          </a:bodyPr>
          <a:lstStyle/>
          <a:p>
            <a:pPr marL="342865" indent="-342865" fontAlgn="base">
              <a:spcBef>
                <a:spcPct val="50000"/>
              </a:spcBef>
              <a:spcAft>
                <a:spcPct val="0"/>
              </a:spcAft>
            </a:pPr>
            <a:r>
              <a:rPr lang="pt-PT" sz="1600" u="sng" dirty="0">
                <a:solidFill>
                  <a:srgbClr val="8C0039"/>
                </a:solidFill>
              </a:rPr>
              <a:t>http://www.igc.gulbenkian.pt/research/unit/76</a:t>
            </a:r>
            <a:endParaRPr lang="en-US" sz="1600" u="sng" dirty="0">
              <a:solidFill>
                <a:srgbClr val="8C0039"/>
              </a:solidFill>
            </a:endParaRPr>
          </a:p>
        </p:txBody>
      </p:sp>
      <p:pic>
        <p:nvPicPr>
          <p:cNvPr id="184322" name="Picture 2" descr="C:\My Pictures\research figures\team\casci_logo_mmp.jpg"/>
          <p:cNvPicPr>
            <a:picLocks noChangeAspect="1" noChangeArrowheads="1"/>
          </p:cNvPicPr>
          <p:nvPr/>
        </p:nvPicPr>
        <p:blipFill>
          <a:blip r:embed="rId5" cstate="print">
            <a:clrChange>
              <a:clrFrom>
                <a:srgbClr val="FDFDFD"/>
              </a:clrFrom>
              <a:clrTo>
                <a:srgbClr val="FDFDFD">
                  <a:alpha val="0"/>
                </a:srgbClr>
              </a:clrTo>
            </a:clrChange>
          </a:blip>
          <a:srcRect/>
          <a:stretch>
            <a:fillRect/>
          </a:stretch>
        </p:blipFill>
        <p:spPr bwMode="auto">
          <a:xfrm>
            <a:off x="5196352" y="1445946"/>
            <a:ext cx="1530616" cy="1913272"/>
          </a:xfrm>
          <a:prstGeom prst="rect">
            <a:avLst/>
          </a:prstGeom>
          <a:noFill/>
        </p:spPr>
      </p:pic>
    </p:spTree>
    <p:extLst>
      <p:ext uri="{BB962C8B-B14F-4D97-AF65-F5344CB8AC3E}">
        <p14:creationId xmlns:p14="http://schemas.microsoft.com/office/powerpoint/2010/main" val="3854947192"/>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3" name="Rectangle 2"/>
          <p:cNvSpPr>
            <a:spLocks noGrp="1" noChangeArrowheads="1"/>
          </p:cNvSpPr>
          <p:nvPr>
            <p:ph type="ctrTitle"/>
          </p:nvPr>
        </p:nvSpPr>
        <p:spPr>
          <a:ln w="9525"/>
        </p:spPr>
        <p:txBody>
          <a:bodyPr/>
          <a:lstStyle/>
          <a:p>
            <a:pPr eaLnBrk="1" hangingPunct="1"/>
            <a:r>
              <a:rPr lang="en-US" sz="1800" dirty="0"/>
              <a:t>Complex adaptive systems and computational intelligence</a:t>
            </a:r>
          </a:p>
        </p:txBody>
      </p:sp>
      <p:sp>
        <p:nvSpPr>
          <p:cNvPr id="986114" name="Rectangle 3"/>
          <p:cNvSpPr>
            <a:spLocks noGrp="1" noChangeArrowheads="1"/>
          </p:cNvSpPr>
          <p:nvPr>
            <p:ph type="subTitle" idx="1"/>
          </p:nvPr>
        </p:nvSpPr>
        <p:spPr>
          <a:xfrm>
            <a:off x="1276351" y="541338"/>
            <a:ext cx="7731125" cy="328612"/>
          </a:xfrm>
          <a:solidFill>
            <a:srgbClr val="DDC8B0">
              <a:alpha val="50195"/>
            </a:srgbClr>
          </a:solidFill>
          <a:ln w="9525"/>
        </p:spPr>
        <p:txBody>
          <a:bodyPr/>
          <a:lstStyle/>
          <a:p>
            <a:pPr eaLnBrk="1" hangingPunct="1">
              <a:lnSpc>
                <a:spcPct val="80000"/>
              </a:lnSpc>
            </a:pPr>
            <a:r>
              <a:rPr lang="en-US" sz="1800" dirty="0"/>
              <a:t>Selected projects</a:t>
            </a:r>
          </a:p>
        </p:txBody>
      </p:sp>
      <p:pic>
        <p:nvPicPr>
          <p:cNvPr id="884741" name="Picture 5" descr="test-set-video-with-VTT200_4th"/>
          <p:cNvPicPr>
            <a:picLocks noChangeAspect="1" noChangeArrowheads="1" noCrop="1"/>
          </p:cNvPicPr>
          <p:nvPr/>
        </p:nvPicPr>
        <p:blipFill>
          <a:blip r:embed="rId3" cstate="print"/>
          <a:srcRect/>
          <a:stretch>
            <a:fillRect/>
          </a:stretch>
        </p:blipFill>
        <p:spPr bwMode="auto">
          <a:xfrm>
            <a:off x="6997701" y="627064"/>
            <a:ext cx="1905000" cy="1524000"/>
          </a:xfrm>
          <a:prstGeom prst="rect">
            <a:avLst/>
          </a:prstGeom>
          <a:noFill/>
          <a:ln w="9525">
            <a:noFill/>
            <a:miter lim="800000"/>
            <a:headEnd/>
            <a:tailEnd/>
          </a:ln>
        </p:spPr>
      </p:pic>
      <p:sp>
        <p:nvSpPr>
          <p:cNvPr id="884743" name="Text Box 7"/>
          <p:cNvSpPr txBox="1">
            <a:spLocks noChangeArrowheads="1"/>
          </p:cNvSpPr>
          <p:nvPr/>
        </p:nvSpPr>
        <p:spPr bwMode="auto">
          <a:xfrm>
            <a:off x="1784927" y="1807712"/>
            <a:ext cx="5407253" cy="264688"/>
          </a:xfrm>
          <a:prstGeom prst="rect">
            <a:avLst/>
          </a:prstGeom>
          <a:noFill/>
          <a:ln w="9525" algn="ctr">
            <a:noFill/>
            <a:miter lim="800000"/>
            <a:headEnd/>
            <a:tailEnd/>
          </a:ln>
        </p:spPr>
        <p:txBody>
          <a:bodyPr wrap="square" lIns="91430" tIns="45716" rIns="91430" bIns="45716">
            <a:spAutoFit/>
          </a:bodyPr>
          <a:lstStyle/>
          <a:p>
            <a:pPr marL="342865" indent="-342865" fontAlgn="base">
              <a:lnSpc>
                <a:spcPct val="80000"/>
              </a:lnSpc>
              <a:spcBef>
                <a:spcPct val="50000"/>
              </a:spcBef>
              <a:spcAft>
                <a:spcPct val="0"/>
              </a:spcAft>
              <a:buClr>
                <a:srgbClr val="4E2C2C"/>
              </a:buClr>
              <a:buSzPct val="70000"/>
            </a:pPr>
            <a:r>
              <a:rPr lang="en-US" sz="1400" dirty="0" err="1">
                <a:solidFill>
                  <a:srgbClr val="BB9015"/>
                </a:solidFill>
                <a:latin typeface="Times New Roman" pitchFamily="18" charset="0"/>
              </a:rPr>
              <a:t>Abi</a:t>
            </a:r>
            <a:r>
              <a:rPr lang="en-US" sz="1400" dirty="0">
                <a:solidFill>
                  <a:srgbClr val="BB9015"/>
                </a:solidFill>
                <a:latin typeface="Times New Roman" pitchFamily="18" charset="0"/>
              </a:rPr>
              <a:t> Haidar, A et al. [2008]</a:t>
            </a:r>
            <a:r>
              <a:rPr lang="en-US" sz="1400" i="1" dirty="0">
                <a:solidFill>
                  <a:srgbClr val="BB9015"/>
                </a:solidFill>
                <a:latin typeface="Times New Roman" pitchFamily="18" charset="0"/>
              </a:rPr>
              <a:t> Genome Biology</a:t>
            </a:r>
            <a:r>
              <a:rPr lang="en-US" sz="1400" dirty="0">
                <a:solidFill>
                  <a:srgbClr val="BB9015"/>
                </a:solidFill>
                <a:latin typeface="Times New Roman" pitchFamily="18" charset="0"/>
              </a:rPr>
              <a:t> </a:t>
            </a:r>
            <a:r>
              <a:rPr lang="en-US" sz="1400" b="1" dirty="0">
                <a:solidFill>
                  <a:srgbClr val="BB9015"/>
                </a:solidFill>
                <a:latin typeface="Times New Roman" pitchFamily="18" charset="0"/>
              </a:rPr>
              <a:t>9</a:t>
            </a:r>
            <a:r>
              <a:rPr lang="en-US" sz="1400" dirty="0">
                <a:solidFill>
                  <a:srgbClr val="BB9015"/>
                </a:solidFill>
                <a:latin typeface="Times New Roman" pitchFamily="18" charset="0"/>
              </a:rPr>
              <a:t>(</a:t>
            </a:r>
            <a:r>
              <a:rPr lang="en-US" sz="1400" dirty="0" err="1">
                <a:solidFill>
                  <a:srgbClr val="BB9015"/>
                </a:solidFill>
                <a:latin typeface="Times New Roman" pitchFamily="18" charset="0"/>
              </a:rPr>
              <a:t>Suppl</a:t>
            </a:r>
            <a:r>
              <a:rPr lang="en-US" sz="1400" dirty="0">
                <a:solidFill>
                  <a:srgbClr val="BB9015"/>
                </a:solidFill>
                <a:latin typeface="Times New Roman" pitchFamily="18" charset="0"/>
              </a:rPr>
              <a:t> 2):S11.</a:t>
            </a:r>
          </a:p>
        </p:txBody>
      </p:sp>
      <p:sp>
        <p:nvSpPr>
          <p:cNvPr id="884746" name="Text Box 10"/>
          <p:cNvSpPr txBox="1">
            <a:spLocks noChangeArrowheads="1"/>
          </p:cNvSpPr>
          <p:nvPr/>
        </p:nvSpPr>
        <p:spPr bwMode="auto">
          <a:xfrm>
            <a:off x="3781426" y="2513076"/>
            <a:ext cx="5026024" cy="1323439"/>
          </a:xfrm>
          <a:prstGeom prst="rect">
            <a:avLst/>
          </a:prstGeom>
          <a:noFill/>
          <a:ln w="9525" algn="ctr">
            <a:noFill/>
            <a:miter lim="800000"/>
            <a:headEnd/>
            <a:tailEnd/>
          </a:ln>
        </p:spPr>
        <p:txBody>
          <a:bodyPr wrap="square" lIns="91430" tIns="45716" rIns="91430" bIns="45716">
            <a:spAutoFit/>
          </a:bodyPr>
          <a:lstStyle/>
          <a:p>
            <a:pPr marL="342865" indent="-342865" algn="r" fontAlgn="base">
              <a:lnSpc>
                <a:spcPct val="80000"/>
              </a:lnSpc>
              <a:spcBef>
                <a:spcPct val="50000"/>
              </a:spcBef>
              <a:spcAft>
                <a:spcPct val="0"/>
              </a:spcAft>
              <a:buClr>
                <a:srgbClr val="4E2C2C"/>
              </a:buClr>
              <a:buSzPct val="70000"/>
            </a:pPr>
            <a:r>
              <a:rPr lang="en-US" sz="2000" b="1" dirty="0">
                <a:solidFill>
                  <a:srgbClr val="63403F"/>
                </a:solidFill>
              </a:rPr>
              <a:t>Automata Networks</a:t>
            </a:r>
            <a:r>
              <a:rPr lang="en-US" sz="2000" dirty="0">
                <a:solidFill>
                  <a:srgbClr val="63403F"/>
                </a:solidFill>
              </a:rPr>
              <a:t>: </a:t>
            </a:r>
            <a:r>
              <a:rPr lang="en-US" sz="2000" dirty="0">
                <a:solidFill>
                  <a:srgbClr val="3A4972"/>
                </a:solidFill>
              </a:rPr>
              <a:t>modeling biochemical signaling, regulation, modularity, </a:t>
            </a:r>
            <a:r>
              <a:rPr lang="en-US" sz="2000" dirty="0" err="1">
                <a:solidFill>
                  <a:srgbClr val="3A4972"/>
                </a:solidFill>
              </a:rPr>
              <a:t>robutsness</a:t>
            </a:r>
            <a:r>
              <a:rPr lang="en-US" sz="2000" dirty="0">
                <a:solidFill>
                  <a:srgbClr val="3A4972"/>
                </a:solidFill>
              </a:rPr>
              <a:t> and </a:t>
            </a:r>
            <a:r>
              <a:rPr lang="en-US" sz="2000" b="1" dirty="0">
                <a:solidFill>
                  <a:srgbClr val="3A4972"/>
                </a:solidFill>
              </a:rPr>
              <a:t>emergent computation</a:t>
            </a:r>
            <a:r>
              <a:rPr lang="en-US" sz="2000" dirty="0">
                <a:solidFill>
                  <a:srgbClr val="3A4972"/>
                </a:solidFill>
              </a:rPr>
              <a:t> in Boolean Networks and Cellular Automata</a:t>
            </a:r>
            <a:endParaRPr lang="en-US" sz="2000" b="1" dirty="0">
              <a:solidFill>
                <a:srgbClr val="63403F"/>
              </a:solidFill>
            </a:endParaRPr>
          </a:p>
        </p:txBody>
      </p:sp>
      <p:sp>
        <p:nvSpPr>
          <p:cNvPr id="884749" name="Text Box 13"/>
          <p:cNvSpPr txBox="1">
            <a:spLocks noChangeArrowheads="1"/>
          </p:cNvSpPr>
          <p:nvPr/>
        </p:nvSpPr>
        <p:spPr bwMode="auto">
          <a:xfrm>
            <a:off x="1330327" y="914400"/>
            <a:ext cx="5529263" cy="1003352"/>
          </a:xfrm>
          <a:prstGeom prst="rect">
            <a:avLst/>
          </a:prstGeom>
          <a:noFill/>
          <a:ln w="9525" algn="ctr">
            <a:noFill/>
            <a:miter lim="800000"/>
            <a:headEnd/>
            <a:tailEnd/>
          </a:ln>
        </p:spPr>
        <p:txBody>
          <a:bodyPr lIns="91430" tIns="45716" rIns="91430" bIns="45716">
            <a:spAutoFit/>
          </a:bodyPr>
          <a:lstStyle/>
          <a:p>
            <a:pPr marL="342865" indent="-342865" fontAlgn="base">
              <a:lnSpc>
                <a:spcPct val="80000"/>
              </a:lnSpc>
              <a:spcBef>
                <a:spcPct val="50000"/>
              </a:spcBef>
              <a:spcAft>
                <a:spcPct val="0"/>
              </a:spcAft>
              <a:buClr>
                <a:srgbClr val="4E2C2C"/>
              </a:buClr>
              <a:buSzPct val="70000"/>
            </a:pPr>
            <a:r>
              <a:rPr lang="en-US" sz="2000" b="1" dirty="0">
                <a:solidFill>
                  <a:srgbClr val="63403F"/>
                </a:solidFill>
              </a:rPr>
              <a:t>Text-mining in computational Biology</a:t>
            </a:r>
            <a:r>
              <a:rPr lang="en-US" sz="2000" dirty="0">
                <a:solidFill>
                  <a:srgbClr val="63403F"/>
                </a:solidFill>
              </a:rPr>
              <a:t>: </a:t>
            </a:r>
            <a:r>
              <a:rPr lang="en-US" dirty="0">
                <a:solidFill>
                  <a:srgbClr val="3A4972"/>
                </a:solidFill>
              </a:rPr>
              <a:t>Discovery </a:t>
            </a:r>
            <a:r>
              <a:rPr lang="en-US" dirty="0" smtClean="0">
                <a:solidFill>
                  <a:srgbClr val="3A4972"/>
                </a:solidFill>
              </a:rPr>
              <a:t>of Protein-Protein Interaction, Drug Pharmacokinetics, etc. </a:t>
            </a:r>
            <a:r>
              <a:rPr lang="en-US" dirty="0">
                <a:solidFill>
                  <a:srgbClr val="3A4972"/>
                </a:solidFill>
              </a:rPr>
              <a:t>A</a:t>
            </a:r>
            <a:r>
              <a:rPr lang="en-US" dirty="0" smtClean="0">
                <a:solidFill>
                  <a:srgbClr val="3A4972"/>
                </a:solidFill>
              </a:rPr>
              <a:t>mong </a:t>
            </a:r>
            <a:r>
              <a:rPr lang="en-US" dirty="0">
                <a:solidFill>
                  <a:srgbClr val="3A4972"/>
                </a:solidFill>
              </a:rPr>
              <a:t>top performing teams in </a:t>
            </a:r>
            <a:r>
              <a:rPr lang="en-US" dirty="0" err="1">
                <a:solidFill>
                  <a:srgbClr val="3A4972"/>
                </a:solidFill>
              </a:rPr>
              <a:t>BioCreative</a:t>
            </a:r>
            <a:r>
              <a:rPr lang="en-US" dirty="0">
                <a:solidFill>
                  <a:srgbClr val="3A4972"/>
                </a:solidFill>
              </a:rPr>
              <a:t> PPI tasks</a:t>
            </a:r>
            <a:endParaRPr lang="en-US" b="1" dirty="0">
              <a:solidFill>
                <a:srgbClr val="63403F"/>
              </a:solidFill>
            </a:endParaRPr>
          </a:p>
        </p:txBody>
      </p:sp>
      <p:sp>
        <p:nvSpPr>
          <p:cNvPr id="15" name="Text Box 7"/>
          <p:cNvSpPr txBox="1">
            <a:spLocks noChangeArrowheads="1"/>
          </p:cNvSpPr>
          <p:nvPr/>
        </p:nvSpPr>
        <p:spPr bwMode="auto">
          <a:xfrm>
            <a:off x="4840061" y="3705419"/>
            <a:ext cx="3694922" cy="437043"/>
          </a:xfrm>
          <a:prstGeom prst="rect">
            <a:avLst/>
          </a:prstGeom>
          <a:noFill/>
          <a:ln w="9525" algn="ctr">
            <a:noFill/>
            <a:miter lim="800000"/>
            <a:headEnd/>
            <a:tailEnd/>
          </a:ln>
        </p:spPr>
        <p:txBody>
          <a:bodyPr wrap="square" lIns="91430" tIns="45716" rIns="91430" bIns="45716">
            <a:spAutoFit/>
          </a:bodyPr>
          <a:lstStyle/>
          <a:p>
            <a:pPr marL="342865" indent="-342865" fontAlgn="base">
              <a:lnSpc>
                <a:spcPct val="80000"/>
              </a:lnSpc>
              <a:spcBef>
                <a:spcPct val="50000"/>
              </a:spcBef>
              <a:spcAft>
                <a:spcPct val="0"/>
              </a:spcAft>
              <a:buClr>
                <a:srgbClr val="4E2C2C"/>
              </a:buClr>
              <a:buSzPct val="70000"/>
            </a:pPr>
            <a:r>
              <a:rPr lang="en-US" sz="1400" dirty="0">
                <a:solidFill>
                  <a:srgbClr val="BB9015"/>
                </a:solidFill>
                <a:latin typeface="Times New Roman" pitchFamily="18" charset="0"/>
              </a:rPr>
              <a:t>Marques-Pita , Mitchell &amp;  Rocha. [2008]. </a:t>
            </a:r>
            <a:r>
              <a:rPr lang="en-US" sz="1400" i="1" dirty="0">
                <a:solidFill>
                  <a:srgbClr val="BB9015"/>
                </a:solidFill>
                <a:latin typeface="Times New Roman" pitchFamily="18" charset="0"/>
              </a:rPr>
              <a:t>UC08.</a:t>
            </a:r>
            <a:r>
              <a:rPr lang="en-US" sz="1400" dirty="0">
                <a:solidFill>
                  <a:srgbClr val="BB9015"/>
                </a:solidFill>
                <a:latin typeface="Times New Roman" pitchFamily="18" charset="0"/>
              </a:rPr>
              <a:t>  LNCS. </a:t>
            </a:r>
            <a:r>
              <a:rPr lang="en-US" sz="1400" b="1" dirty="0">
                <a:solidFill>
                  <a:srgbClr val="BB9015"/>
                </a:solidFill>
                <a:latin typeface="Times New Roman" pitchFamily="18" charset="0"/>
              </a:rPr>
              <a:t>5204</a:t>
            </a:r>
            <a:r>
              <a:rPr lang="en-US" sz="1400" dirty="0">
                <a:solidFill>
                  <a:srgbClr val="BB9015"/>
                </a:solidFill>
                <a:latin typeface="Times New Roman" pitchFamily="18" charset="0"/>
              </a:rPr>
              <a:t>: 146-163</a:t>
            </a:r>
          </a:p>
        </p:txBody>
      </p:sp>
      <p:sp>
        <p:nvSpPr>
          <p:cNvPr id="16" name="Text Box 13"/>
          <p:cNvSpPr txBox="1">
            <a:spLocks noChangeArrowheads="1"/>
          </p:cNvSpPr>
          <p:nvPr/>
        </p:nvSpPr>
        <p:spPr bwMode="auto">
          <a:xfrm>
            <a:off x="1330327" y="5044158"/>
            <a:ext cx="5108575" cy="1231106"/>
          </a:xfrm>
          <a:prstGeom prst="rect">
            <a:avLst/>
          </a:prstGeom>
          <a:noFill/>
          <a:ln w="9525" algn="ctr">
            <a:noFill/>
            <a:miter lim="800000"/>
            <a:headEnd/>
            <a:tailEnd/>
          </a:ln>
        </p:spPr>
        <p:txBody>
          <a:bodyPr wrap="square" lIns="91430" tIns="45716" rIns="91430" bIns="45716">
            <a:spAutoFit/>
          </a:bodyPr>
          <a:lstStyle/>
          <a:p>
            <a:pPr marL="342865" indent="-342865" fontAlgn="base">
              <a:lnSpc>
                <a:spcPct val="80000"/>
              </a:lnSpc>
              <a:spcBef>
                <a:spcPct val="50000"/>
              </a:spcBef>
              <a:spcAft>
                <a:spcPct val="0"/>
              </a:spcAft>
              <a:buClr>
                <a:srgbClr val="4E2C2C"/>
              </a:buClr>
              <a:buSzPct val="70000"/>
            </a:pPr>
            <a:r>
              <a:rPr lang="en-US" sz="2000" b="1" dirty="0">
                <a:solidFill>
                  <a:srgbClr val="63403F"/>
                </a:solidFill>
              </a:rPr>
              <a:t>Agent-based models of evolutionary dynamics</a:t>
            </a:r>
            <a:r>
              <a:rPr lang="en-US" sz="2000" dirty="0">
                <a:solidFill>
                  <a:srgbClr val="63403F"/>
                </a:solidFill>
              </a:rPr>
              <a:t>: </a:t>
            </a:r>
            <a:r>
              <a:rPr lang="en-US" sz="2000" dirty="0">
                <a:solidFill>
                  <a:srgbClr val="3A4972"/>
                </a:solidFill>
              </a:rPr>
              <a:t>RNA Editing and T-Cell Cross regulation dynamics.</a:t>
            </a:r>
          </a:p>
          <a:p>
            <a:pPr marL="342865" indent="-342865" fontAlgn="base">
              <a:lnSpc>
                <a:spcPct val="80000"/>
              </a:lnSpc>
              <a:spcBef>
                <a:spcPct val="50000"/>
              </a:spcBef>
              <a:spcAft>
                <a:spcPct val="0"/>
              </a:spcAft>
              <a:buClr>
                <a:srgbClr val="4E2C2C"/>
              </a:buClr>
              <a:buSzPct val="70000"/>
            </a:pPr>
            <a:endParaRPr lang="en-US" sz="2000" b="1" dirty="0">
              <a:solidFill>
                <a:srgbClr val="63403F"/>
              </a:solidFill>
            </a:endParaRPr>
          </a:p>
        </p:txBody>
      </p:sp>
      <p:pic>
        <p:nvPicPr>
          <p:cNvPr id="20"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330324" y="2586084"/>
            <a:ext cx="3158228" cy="2500862"/>
          </a:xfrm>
          <a:prstGeom prst="rect">
            <a:avLst/>
          </a:prstGeom>
          <a:noFill/>
          <a:ln w="9525">
            <a:noFill/>
            <a:miter lim="800000"/>
            <a:headEnd/>
            <a:tailEnd/>
          </a:ln>
        </p:spPr>
      </p:pic>
      <p:pic>
        <p:nvPicPr>
          <p:cNvPr id="21" name="Picture 4"/>
          <p:cNvPicPr>
            <a:picLocks noChangeAspect="1" noChangeArrowheads="1"/>
          </p:cNvPicPr>
          <p:nvPr/>
        </p:nvPicPr>
        <p:blipFill>
          <a:blip r:embed="rId5" cstate="print"/>
          <a:srcRect/>
          <a:stretch>
            <a:fillRect/>
          </a:stretch>
        </p:blipFill>
        <p:spPr bwMode="auto">
          <a:xfrm>
            <a:off x="1330326" y="2296886"/>
            <a:ext cx="1956885" cy="1208009"/>
          </a:xfrm>
          <a:prstGeom prst="rect">
            <a:avLst/>
          </a:prstGeom>
          <a:noFill/>
          <a:ln w="9525">
            <a:noFill/>
            <a:miter lim="800000"/>
            <a:headEnd/>
            <a:tailEnd/>
          </a:ln>
          <a:effectLst>
            <a:outerShdw blurRad="127000" dist="152400" dir="2700000" algn="tl" rotWithShape="0">
              <a:prstClr val="black">
                <a:alpha val="40000"/>
              </a:prstClr>
            </a:outerShdw>
            <a:softEdge rad="31750"/>
          </a:effectLst>
        </p:spPr>
      </p:pic>
      <p:sp>
        <p:nvSpPr>
          <p:cNvPr id="22" name="Text Box 7"/>
          <p:cNvSpPr txBox="1">
            <a:spLocks noChangeArrowheads="1"/>
          </p:cNvSpPr>
          <p:nvPr/>
        </p:nvSpPr>
        <p:spPr bwMode="auto">
          <a:xfrm>
            <a:off x="2125422" y="2018719"/>
            <a:ext cx="5429278" cy="264688"/>
          </a:xfrm>
          <a:prstGeom prst="rect">
            <a:avLst/>
          </a:prstGeom>
          <a:noFill/>
          <a:ln w="9525" algn="ctr">
            <a:noFill/>
            <a:miter lim="800000"/>
            <a:headEnd/>
            <a:tailEnd/>
          </a:ln>
        </p:spPr>
        <p:txBody>
          <a:bodyPr wrap="square" lIns="91430" tIns="45716" rIns="91430" bIns="45716">
            <a:spAutoFit/>
          </a:bodyPr>
          <a:lstStyle/>
          <a:p>
            <a:pPr marL="342865" indent="-342865" fontAlgn="base">
              <a:lnSpc>
                <a:spcPct val="80000"/>
              </a:lnSpc>
              <a:spcBef>
                <a:spcPct val="50000"/>
              </a:spcBef>
              <a:spcAft>
                <a:spcPct val="0"/>
              </a:spcAft>
              <a:buClr>
                <a:srgbClr val="4E2C2C"/>
              </a:buClr>
              <a:buSzPct val="70000"/>
            </a:pPr>
            <a:r>
              <a:rPr lang="en-US" sz="1400" dirty="0">
                <a:solidFill>
                  <a:srgbClr val="BB9015"/>
                </a:solidFill>
                <a:latin typeface="Times New Roman" pitchFamily="18" charset="0"/>
              </a:rPr>
              <a:t>A. </a:t>
            </a:r>
            <a:r>
              <a:rPr lang="en-US" sz="1400" dirty="0" err="1">
                <a:solidFill>
                  <a:srgbClr val="BB9015"/>
                </a:solidFill>
                <a:latin typeface="Times New Roman" pitchFamily="18" charset="0"/>
              </a:rPr>
              <a:t>Kolchinsky</a:t>
            </a:r>
            <a:r>
              <a:rPr lang="en-US" sz="1400" dirty="0">
                <a:solidFill>
                  <a:srgbClr val="BB9015"/>
                </a:solidFill>
                <a:latin typeface="Times New Roman" pitchFamily="18" charset="0"/>
              </a:rPr>
              <a:t>, et al [2010]. </a:t>
            </a:r>
            <a:r>
              <a:rPr lang="en-US" sz="1400" i="1" dirty="0">
                <a:solidFill>
                  <a:srgbClr val="BB9015"/>
                </a:solidFill>
                <a:latin typeface="Times New Roman" pitchFamily="18" charset="0"/>
              </a:rPr>
              <a:t>Trans. Comp. Bio. </a:t>
            </a:r>
            <a:r>
              <a:rPr lang="en-US" sz="1400" i="1" dirty="0" err="1">
                <a:solidFill>
                  <a:srgbClr val="BB9015"/>
                </a:solidFill>
                <a:latin typeface="Times New Roman" pitchFamily="18" charset="0"/>
              </a:rPr>
              <a:t>Bioinf</a:t>
            </a:r>
            <a:r>
              <a:rPr lang="en-US" sz="1400" i="1" dirty="0">
                <a:solidFill>
                  <a:srgbClr val="BB9015"/>
                </a:solidFill>
                <a:latin typeface="Times New Roman" pitchFamily="18" charset="0"/>
              </a:rPr>
              <a:t>.</a:t>
            </a:r>
            <a:r>
              <a:rPr lang="en-US" sz="1400" dirty="0">
                <a:solidFill>
                  <a:srgbClr val="BB9015"/>
                </a:solidFill>
                <a:latin typeface="Times New Roman" pitchFamily="18" charset="0"/>
              </a:rPr>
              <a:t>, </a:t>
            </a:r>
            <a:r>
              <a:rPr lang="en-US" sz="1400" b="1" dirty="0">
                <a:solidFill>
                  <a:srgbClr val="BB9015"/>
                </a:solidFill>
                <a:latin typeface="Times New Roman" pitchFamily="18" charset="0"/>
              </a:rPr>
              <a:t>7</a:t>
            </a:r>
            <a:r>
              <a:rPr lang="en-US" sz="1400" dirty="0">
                <a:solidFill>
                  <a:srgbClr val="BB9015"/>
                </a:solidFill>
                <a:latin typeface="Times New Roman" pitchFamily="18" charset="0"/>
              </a:rPr>
              <a:t>(3):400-411</a:t>
            </a:r>
          </a:p>
        </p:txBody>
      </p:sp>
      <p:pic>
        <p:nvPicPr>
          <p:cNvPr id="23" name="Picture 6"/>
          <p:cNvPicPr>
            <a:picLocks noChangeAspect="1" noChangeArrowheads="1"/>
          </p:cNvPicPr>
          <p:nvPr/>
        </p:nvPicPr>
        <p:blipFill>
          <a:blip r:embed="rId6" cstate="print"/>
          <a:srcRect/>
          <a:stretch>
            <a:fillRect/>
          </a:stretch>
        </p:blipFill>
        <p:spPr bwMode="auto">
          <a:xfrm>
            <a:off x="7275945" y="4191708"/>
            <a:ext cx="1531507" cy="1403095"/>
          </a:xfrm>
          <a:prstGeom prst="rect">
            <a:avLst/>
          </a:prstGeom>
          <a:noFill/>
          <a:ln w="9525" algn="ctr">
            <a:noFill/>
            <a:miter lim="800000"/>
            <a:headEnd/>
            <a:tailEnd/>
          </a:ln>
        </p:spPr>
      </p:pic>
      <p:pic>
        <p:nvPicPr>
          <p:cNvPr id="24" name="Picture 7"/>
          <p:cNvPicPr>
            <a:picLocks noChangeAspect="1" noChangeArrowheads="1"/>
          </p:cNvPicPr>
          <p:nvPr/>
        </p:nvPicPr>
        <p:blipFill>
          <a:blip r:embed="rId7" cstate="print">
            <a:clrChange>
              <a:clrFrom>
                <a:srgbClr val="FFFFFF"/>
              </a:clrFrom>
              <a:clrTo>
                <a:srgbClr val="FFFFFF">
                  <a:alpha val="0"/>
                </a:srgbClr>
              </a:clrTo>
            </a:clrChange>
          </a:blip>
          <a:srcRect b="50980"/>
          <a:stretch>
            <a:fillRect/>
          </a:stretch>
        </p:blipFill>
        <p:spPr bwMode="auto">
          <a:xfrm>
            <a:off x="5490554" y="4041868"/>
            <a:ext cx="1811337" cy="1350962"/>
          </a:xfrm>
          <a:prstGeom prst="rect">
            <a:avLst/>
          </a:prstGeom>
          <a:noFill/>
          <a:ln w="9525" algn="ctr">
            <a:noFill/>
            <a:miter lim="800000"/>
            <a:headEnd/>
            <a:tailEnd/>
          </a:ln>
        </p:spPr>
      </p:pic>
      <p:pic>
        <p:nvPicPr>
          <p:cNvPr id="25" name="Picture 4"/>
          <p:cNvPicPr>
            <a:picLocks noChangeAspect="1" noChangeArrowheads="1"/>
          </p:cNvPicPr>
          <p:nvPr/>
        </p:nvPicPr>
        <p:blipFill>
          <a:blip r:embed="rId8" cstate="print"/>
          <a:srcRect/>
          <a:stretch>
            <a:fillRect/>
          </a:stretch>
        </p:blipFill>
        <p:spPr bwMode="auto">
          <a:xfrm>
            <a:off x="6397937" y="4870935"/>
            <a:ext cx="2077804" cy="1095952"/>
          </a:xfrm>
          <a:prstGeom prst="rect">
            <a:avLst/>
          </a:prstGeom>
          <a:noFill/>
          <a:ln w="19050">
            <a:solidFill>
              <a:srgbClr val="63403F"/>
            </a:solidFill>
          </a:ln>
          <a:effectLst>
            <a:outerShdw blurRad="152400" dist="330200" dir="7020000" sx="102000" sy="102000" algn="ctr" rotWithShape="0">
              <a:prstClr val="black">
                <a:alpha val="40000"/>
              </a:prstClr>
            </a:outerShdw>
          </a:effectLst>
          <a:scene3d>
            <a:camera prst="perspectiveRight"/>
            <a:lightRig rig="threePt" dir="t"/>
          </a:scene3d>
        </p:spPr>
      </p:pic>
      <p:sp>
        <p:nvSpPr>
          <p:cNvPr id="26" name="Text Box 15"/>
          <p:cNvSpPr txBox="1">
            <a:spLocks noChangeArrowheads="1"/>
          </p:cNvSpPr>
          <p:nvPr/>
        </p:nvSpPr>
        <p:spPr bwMode="auto">
          <a:xfrm>
            <a:off x="4094956" y="6159394"/>
            <a:ext cx="3530600" cy="523220"/>
          </a:xfrm>
          <a:prstGeom prst="rect">
            <a:avLst/>
          </a:prstGeom>
          <a:noFill/>
          <a:ln w="9525" algn="ctr">
            <a:noFill/>
            <a:miter lim="800000"/>
            <a:headEnd/>
            <a:tailEnd/>
          </a:ln>
        </p:spPr>
        <p:txBody>
          <a:bodyPr wrap="square" lIns="91430" tIns="45716" rIns="91430" bIns="45716">
            <a:spAutoFit/>
          </a:bodyPr>
          <a:lstStyle/>
          <a:p>
            <a:pPr marL="342865" indent="-342865" fontAlgn="base">
              <a:spcBef>
                <a:spcPct val="50000"/>
              </a:spcBef>
              <a:spcAft>
                <a:spcPct val="0"/>
              </a:spcAft>
            </a:pPr>
            <a:r>
              <a:rPr lang="en-US" sz="1400" dirty="0">
                <a:solidFill>
                  <a:srgbClr val="BB9015"/>
                </a:solidFill>
                <a:latin typeface="Times New Roman" pitchFamily="18" charset="0"/>
              </a:rPr>
              <a:t>A. </a:t>
            </a:r>
            <a:r>
              <a:rPr lang="en-US" sz="1400" dirty="0" err="1">
                <a:solidFill>
                  <a:srgbClr val="BB9015"/>
                </a:solidFill>
                <a:latin typeface="Times New Roman" pitchFamily="18" charset="0"/>
              </a:rPr>
              <a:t>Abi-Haidar</a:t>
            </a:r>
            <a:r>
              <a:rPr lang="en-US" sz="1400" dirty="0">
                <a:solidFill>
                  <a:srgbClr val="BB9015"/>
                </a:solidFill>
                <a:latin typeface="Times New Roman" pitchFamily="18" charset="0"/>
              </a:rPr>
              <a:t> and L.M. Rocha [2011]. </a:t>
            </a:r>
            <a:r>
              <a:rPr lang="en-US" sz="1400" i="1" dirty="0">
                <a:solidFill>
                  <a:srgbClr val="BB9015"/>
                </a:solidFill>
                <a:latin typeface="Times New Roman" pitchFamily="18" charset="0"/>
              </a:rPr>
              <a:t>Evolutionary Intelligenc</a:t>
            </a:r>
            <a:r>
              <a:rPr lang="en-US" sz="1400" dirty="0">
                <a:solidFill>
                  <a:srgbClr val="BB9015"/>
                </a:solidFill>
                <a:latin typeface="Times New Roman" pitchFamily="18" charset="0"/>
              </a:rPr>
              <a:t>e. </a:t>
            </a:r>
            <a:r>
              <a:rPr lang="en-US" sz="1400" b="1" dirty="0">
                <a:solidFill>
                  <a:srgbClr val="BB9015"/>
                </a:solidFill>
                <a:latin typeface="Times New Roman" pitchFamily="18" charset="0"/>
              </a:rPr>
              <a:t>4</a:t>
            </a:r>
            <a:r>
              <a:rPr lang="en-US" sz="1400" dirty="0">
                <a:solidFill>
                  <a:srgbClr val="BB9015"/>
                </a:solidFill>
                <a:latin typeface="Times New Roman" pitchFamily="18" charset="0"/>
              </a:rPr>
              <a:t>(2):69-80.</a:t>
            </a:r>
          </a:p>
        </p:txBody>
      </p:sp>
      <p:sp>
        <p:nvSpPr>
          <p:cNvPr id="27" name="Text Box 14"/>
          <p:cNvSpPr txBox="1">
            <a:spLocks noChangeArrowheads="1"/>
          </p:cNvSpPr>
          <p:nvPr/>
        </p:nvSpPr>
        <p:spPr bwMode="auto">
          <a:xfrm>
            <a:off x="1584098" y="5894706"/>
            <a:ext cx="5035438" cy="264688"/>
          </a:xfrm>
          <a:prstGeom prst="rect">
            <a:avLst/>
          </a:prstGeom>
          <a:noFill/>
          <a:ln w="9525" algn="ctr">
            <a:noFill/>
            <a:miter lim="800000"/>
            <a:headEnd/>
            <a:tailEnd/>
          </a:ln>
        </p:spPr>
        <p:txBody>
          <a:bodyPr wrap="square" lIns="91430" tIns="45716" rIns="91430" bIns="45716">
            <a:spAutoFit/>
          </a:bodyPr>
          <a:lstStyle/>
          <a:p>
            <a:pPr marL="342865" indent="-342865" fontAlgn="base">
              <a:lnSpc>
                <a:spcPct val="80000"/>
              </a:lnSpc>
              <a:spcBef>
                <a:spcPct val="50000"/>
              </a:spcBef>
              <a:spcAft>
                <a:spcPct val="0"/>
              </a:spcAft>
              <a:buClr>
                <a:srgbClr val="4E2C2C"/>
              </a:buClr>
              <a:buSzPct val="70000"/>
            </a:pPr>
            <a:r>
              <a:rPr lang="en-US" sz="1400" dirty="0">
                <a:solidFill>
                  <a:srgbClr val="BB9015"/>
                </a:solidFill>
                <a:latin typeface="Times New Roman" pitchFamily="18" charset="0"/>
              </a:rPr>
              <a:t>Huang, C-F,  et al  [2007].  </a:t>
            </a:r>
            <a:r>
              <a:rPr lang="en-US" sz="1400" i="1" dirty="0">
                <a:solidFill>
                  <a:srgbClr val="BB9015"/>
                </a:solidFill>
                <a:latin typeface="Times New Roman" pitchFamily="18" charset="0"/>
              </a:rPr>
              <a:t>Evolutionary Computation</a:t>
            </a:r>
            <a:r>
              <a:rPr lang="en-US" sz="1400" dirty="0">
                <a:solidFill>
                  <a:srgbClr val="BB9015"/>
                </a:solidFill>
                <a:latin typeface="Times New Roman" pitchFamily="18" charset="0"/>
              </a:rPr>
              <a:t>. </a:t>
            </a:r>
            <a:r>
              <a:rPr lang="en-US" sz="1400" b="1" dirty="0">
                <a:solidFill>
                  <a:srgbClr val="BB9015"/>
                </a:solidFill>
                <a:latin typeface="Times New Roman" pitchFamily="18" charset="0"/>
              </a:rPr>
              <a:t>15</a:t>
            </a:r>
            <a:r>
              <a:rPr lang="en-US" sz="1400" dirty="0">
                <a:solidFill>
                  <a:srgbClr val="BB9015"/>
                </a:solidFill>
                <a:latin typeface="Times New Roman" pitchFamily="18" charset="0"/>
              </a:rPr>
              <a:t>(3).</a:t>
            </a:r>
          </a:p>
        </p:txBody>
      </p:sp>
      <p:sp>
        <p:nvSpPr>
          <p:cNvPr id="18" name="Text Box 7"/>
          <p:cNvSpPr txBox="1">
            <a:spLocks noChangeArrowheads="1"/>
          </p:cNvSpPr>
          <p:nvPr/>
        </p:nvSpPr>
        <p:spPr bwMode="auto">
          <a:xfrm>
            <a:off x="3287209" y="2248388"/>
            <a:ext cx="5429278" cy="264688"/>
          </a:xfrm>
          <a:prstGeom prst="rect">
            <a:avLst/>
          </a:prstGeom>
          <a:noFill/>
          <a:ln w="9525" algn="ctr">
            <a:noFill/>
            <a:miter lim="800000"/>
            <a:headEnd/>
            <a:tailEnd/>
          </a:ln>
        </p:spPr>
        <p:txBody>
          <a:bodyPr wrap="square" lIns="91430" tIns="45716" rIns="91430" bIns="45716">
            <a:spAutoFit/>
          </a:bodyPr>
          <a:lstStyle/>
          <a:p>
            <a:pPr marL="342865" indent="-342865" fontAlgn="base">
              <a:lnSpc>
                <a:spcPct val="80000"/>
              </a:lnSpc>
              <a:spcBef>
                <a:spcPct val="50000"/>
              </a:spcBef>
              <a:spcAft>
                <a:spcPct val="0"/>
              </a:spcAft>
              <a:buClr>
                <a:srgbClr val="4E2C2C"/>
              </a:buClr>
              <a:buSzPct val="70000"/>
            </a:pPr>
            <a:r>
              <a:rPr lang="en-US" sz="1400" dirty="0">
                <a:solidFill>
                  <a:srgbClr val="BB9015"/>
                </a:solidFill>
                <a:latin typeface="Times New Roman" pitchFamily="18" charset="0"/>
              </a:rPr>
              <a:t>A. Lourenco, et al [2011]. </a:t>
            </a:r>
            <a:r>
              <a:rPr lang="en-US" sz="1400" i="1" dirty="0">
                <a:solidFill>
                  <a:srgbClr val="BB9015"/>
                </a:solidFill>
                <a:latin typeface="Times New Roman" pitchFamily="18" charset="0"/>
              </a:rPr>
              <a:t>BMC Bioinformatics.</a:t>
            </a:r>
            <a:r>
              <a:rPr lang="en-US" sz="1400" dirty="0">
                <a:solidFill>
                  <a:srgbClr val="BB9015"/>
                </a:solidFill>
                <a:latin typeface="Times New Roman" pitchFamily="18" charset="0"/>
              </a:rPr>
              <a:t> </a:t>
            </a:r>
            <a:r>
              <a:rPr lang="en-US" sz="1400" b="1" dirty="0">
                <a:solidFill>
                  <a:srgbClr val="BB9015"/>
                </a:solidFill>
                <a:latin typeface="Times New Roman" pitchFamily="18" charset="0"/>
              </a:rPr>
              <a:t>2</a:t>
            </a:r>
            <a:r>
              <a:rPr lang="en-US" sz="1400" dirty="0">
                <a:solidFill>
                  <a:srgbClr val="BB9015"/>
                </a:solidFill>
                <a:latin typeface="Times New Roman" pitchFamily="18" charset="0"/>
              </a:rPr>
              <a:t>(</a:t>
            </a:r>
            <a:r>
              <a:rPr lang="en-US" sz="1400" dirty="0" err="1">
                <a:solidFill>
                  <a:srgbClr val="BB9015"/>
                </a:solidFill>
                <a:latin typeface="Times New Roman" pitchFamily="18" charset="0"/>
              </a:rPr>
              <a:t>Suppl</a:t>
            </a:r>
            <a:r>
              <a:rPr lang="en-US" sz="1400" dirty="0">
                <a:solidFill>
                  <a:srgbClr val="BB9015"/>
                </a:solidFill>
                <a:latin typeface="Times New Roman" pitchFamily="18" charset="0"/>
              </a:rPr>
              <a:t> 8):S12</a:t>
            </a:r>
          </a:p>
        </p:txBody>
      </p:sp>
    </p:spTree>
    <p:extLst>
      <p:ext uri="{BB962C8B-B14F-4D97-AF65-F5344CB8AC3E}">
        <p14:creationId xmlns:p14="http://schemas.microsoft.com/office/powerpoint/2010/main" val="223251173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84749"/>
                                        </p:tgtEl>
                                        <p:attrNameLst>
                                          <p:attrName>style.visibility</p:attrName>
                                        </p:attrNameLst>
                                      </p:cBhvr>
                                      <p:to>
                                        <p:strVal val="visible"/>
                                      </p:to>
                                    </p:set>
                                    <p:animEffect transition="in" filter="fade">
                                      <p:cBhvr>
                                        <p:cTn id="7" dur="2000"/>
                                        <p:tgtEl>
                                          <p:spTgt spid="884749"/>
                                        </p:tgtEl>
                                      </p:cBhvr>
                                    </p:animEffect>
                                  </p:childTnLst>
                                </p:cTn>
                              </p:par>
                            </p:childTnLst>
                          </p:cTn>
                        </p:par>
                        <p:par>
                          <p:cTn id="8" fill="hold">
                            <p:stCondLst>
                              <p:cond delay="2000"/>
                            </p:stCondLst>
                            <p:childTnLst>
                              <p:par>
                                <p:cTn id="9" presetID="51" presetClass="entr" presetSubtype="0" fill="hold" nodeType="afterEffect">
                                  <p:stCondLst>
                                    <p:cond delay="0"/>
                                  </p:stCondLst>
                                  <p:childTnLst>
                                    <p:set>
                                      <p:cBhvr>
                                        <p:cTn id="10" dur="1" fill="hold">
                                          <p:stCondLst>
                                            <p:cond delay="0"/>
                                          </p:stCondLst>
                                        </p:cTn>
                                        <p:tgtEl>
                                          <p:spTgt spid="884741"/>
                                        </p:tgtEl>
                                        <p:attrNameLst>
                                          <p:attrName>style.visibility</p:attrName>
                                        </p:attrNameLst>
                                      </p:cBhvr>
                                      <p:to>
                                        <p:strVal val="visible"/>
                                      </p:to>
                                    </p:set>
                                    <p:animEffect transition="in" filter="fade">
                                      <p:cBhvr>
                                        <p:cTn id="11" dur="770" decel="100000"/>
                                        <p:tgtEl>
                                          <p:spTgt spid="884741"/>
                                        </p:tgtEl>
                                      </p:cBhvr>
                                    </p:animEffect>
                                    <p:animScale>
                                      <p:cBhvr>
                                        <p:cTn id="12" dur="770" decel="100000"/>
                                        <p:tgtEl>
                                          <p:spTgt spid="884741"/>
                                        </p:tgtEl>
                                      </p:cBhvr>
                                      <p:from x="10000" y="10000"/>
                                      <p:to x="200000" y="450000"/>
                                    </p:animScale>
                                    <p:animScale>
                                      <p:cBhvr>
                                        <p:cTn id="13" dur="1230" accel="100000" fill="hold">
                                          <p:stCondLst>
                                            <p:cond delay="770"/>
                                          </p:stCondLst>
                                        </p:cTn>
                                        <p:tgtEl>
                                          <p:spTgt spid="884741"/>
                                        </p:tgtEl>
                                      </p:cBhvr>
                                      <p:from x="200000" y="450000"/>
                                      <p:to x="100000" y="100000"/>
                                    </p:animScale>
                                    <p:set>
                                      <p:cBhvr>
                                        <p:cTn id="14" dur="770" fill="hold"/>
                                        <p:tgtEl>
                                          <p:spTgt spid="884741"/>
                                        </p:tgtEl>
                                        <p:attrNameLst>
                                          <p:attrName>ppt_x</p:attrName>
                                        </p:attrNameLst>
                                      </p:cBhvr>
                                      <p:to>
                                        <p:strVal val="(0.5)"/>
                                      </p:to>
                                    </p:set>
                                    <p:anim from="(0.5)" to="(#ppt_x)" calcmode="lin" valueType="num">
                                      <p:cBhvr>
                                        <p:cTn id="15" dur="1230" accel="100000" fill="hold">
                                          <p:stCondLst>
                                            <p:cond delay="770"/>
                                          </p:stCondLst>
                                        </p:cTn>
                                        <p:tgtEl>
                                          <p:spTgt spid="884741"/>
                                        </p:tgtEl>
                                        <p:attrNameLst>
                                          <p:attrName>ppt_x</p:attrName>
                                        </p:attrNameLst>
                                      </p:cBhvr>
                                    </p:anim>
                                    <p:set>
                                      <p:cBhvr>
                                        <p:cTn id="16" dur="770" fill="hold"/>
                                        <p:tgtEl>
                                          <p:spTgt spid="884741"/>
                                        </p:tgtEl>
                                        <p:attrNameLst>
                                          <p:attrName>ppt_y</p:attrName>
                                        </p:attrNameLst>
                                      </p:cBhvr>
                                      <p:to>
                                        <p:strVal val="(#ppt_y+0.4)"/>
                                      </p:to>
                                    </p:set>
                                    <p:anim from="(#ppt_y+0.4)" to="(#ppt_y)" calcmode="lin" valueType="num">
                                      <p:cBhvr>
                                        <p:cTn id="17" dur="1230" accel="100000" fill="hold">
                                          <p:stCondLst>
                                            <p:cond delay="770"/>
                                          </p:stCondLst>
                                        </p:cTn>
                                        <p:tgtEl>
                                          <p:spTgt spid="884741"/>
                                        </p:tgtEl>
                                        <p:attrNameLst>
                                          <p:attrName>ppt_y</p:attrName>
                                        </p:attrNameLst>
                                      </p:cBhvr>
                                    </p:anim>
                                  </p:childTnLst>
                                </p:cTn>
                              </p:par>
                            </p:childTnLst>
                          </p:cTn>
                        </p:par>
                        <p:par>
                          <p:cTn id="18" fill="hold">
                            <p:stCondLst>
                              <p:cond delay="4000"/>
                            </p:stCondLst>
                            <p:childTnLst>
                              <p:par>
                                <p:cTn id="19" presetID="9" presetClass="entr" presetSubtype="0" fill="hold" grpId="0" nodeType="afterEffect">
                                  <p:stCondLst>
                                    <p:cond delay="0"/>
                                  </p:stCondLst>
                                  <p:childTnLst>
                                    <p:set>
                                      <p:cBhvr>
                                        <p:cTn id="20" dur="1" fill="hold">
                                          <p:stCondLst>
                                            <p:cond delay="0"/>
                                          </p:stCondLst>
                                        </p:cTn>
                                        <p:tgtEl>
                                          <p:spTgt spid="884743"/>
                                        </p:tgtEl>
                                        <p:attrNameLst>
                                          <p:attrName>style.visibility</p:attrName>
                                        </p:attrNameLst>
                                      </p:cBhvr>
                                      <p:to>
                                        <p:strVal val="visible"/>
                                      </p:to>
                                    </p:set>
                                    <p:animEffect transition="in" filter="dissolve">
                                      <p:cBhvr>
                                        <p:cTn id="21" dur="500"/>
                                        <p:tgtEl>
                                          <p:spTgt spid="884743"/>
                                        </p:tgtEl>
                                      </p:cBhvr>
                                    </p:animEffect>
                                  </p:childTnLst>
                                </p:cTn>
                              </p:par>
                            </p:childTnLst>
                          </p:cTn>
                        </p:par>
                        <p:par>
                          <p:cTn id="22" fill="hold">
                            <p:stCondLst>
                              <p:cond delay="4500"/>
                            </p:stCondLst>
                            <p:childTnLst>
                              <p:par>
                                <p:cTn id="23" presetID="9"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dissolve">
                                      <p:cBhvr>
                                        <p:cTn id="25" dur="500"/>
                                        <p:tgtEl>
                                          <p:spTgt spid="22"/>
                                        </p:tgtEl>
                                      </p:cBhvr>
                                    </p:animEffect>
                                  </p:childTnLst>
                                </p:cTn>
                              </p:par>
                            </p:childTnLst>
                          </p:cTn>
                        </p:par>
                        <p:par>
                          <p:cTn id="26" fill="hold">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dissolv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84746"/>
                                        </p:tgtEl>
                                        <p:attrNameLst>
                                          <p:attrName>style.visibility</p:attrName>
                                        </p:attrNameLst>
                                      </p:cBhvr>
                                      <p:to>
                                        <p:strVal val="visible"/>
                                      </p:to>
                                    </p:set>
                                    <p:animEffect transition="in" filter="fade">
                                      <p:cBhvr>
                                        <p:cTn id="34" dur="2000"/>
                                        <p:tgtEl>
                                          <p:spTgt spid="884746"/>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2000"/>
                                        <p:tgtEl>
                                          <p:spTgt spid="20"/>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2000"/>
                                        <p:tgtEl>
                                          <p:spTgt spid="21"/>
                                        </p:tgtEl>
                                      </p:cBhvr>
                                    </p:animEffect>
                                  </p:childTnLst>
                                </p:cTn>
                              </p:par>
                            </p:childTnLst>
                          </p:cTn>
                        </p:par>
                        <p:par>
                          <p:cTn id="43" fill="hold">
                            <p:stCondLst>
                              <p:cond delay="6000"/>
                            </p:stCondLst>
                            <p:childTnLst>
                              <p:par>
                                <p:cTn id="44" presetID="29" presetClass="entr" presetSubtype="0"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1000" fill="hold"/>
                                        <p:tgtEl>
                                          <p:spTgt spid="15"/>
                                        </p:tgtEl>
                                        <p:attrNameLst>
                                          <p:attrName>ppt_x</p:attrName>
                                        </p:attrNameLst>
                                      </p:cBhvr>
                                      <p:tavLst>
                                        <p:tav tm="0">
                                          <p:val>
                                            <p:strVal val="#ppt_x-.2"/>
                                          </p:val>
                                        </p:tav>
                                        <p:tav tm="100000">
                                          <p:val>
                                            <p:strVal val="#ppt_x"/>
                                          </p:val>
                                        </p:tav>
                                      </p:tavLst>
                                    </p:anim>
                                    <p:anim calcmode="lin" valueType="num">
                                      <p:cBhvr>
                                        <p:cTn id="47"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48" dur="10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2000"/>
                                        <p:tgtEl>
                                          <p:spTgt spid="16"/>
                                        </p:tgtEl>
                                      </p:cBhvr>
                                    </p:animEffect>
                                  </p:childTnLst>
                                </p:cTn>
                              </p:par>
                            </p:childTnLst>
                          </p:cTn>
                        </p:par>
                        <p:par>
                          <p:cTn id="54" fill="hold">
                            <p:stCondLst>
                              <p:cond delay="2000"/>
                            </p:stCondLst>
                            <p:childTnLst>
                              <p:par>
                                <p:cTn id="55" presetID="10" presetClass="entr" presetSubtype="0" fill="hold"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par>
                          <p:cTn id="58" fill="hold">
                            <p:stCondLst>
                              <p:cond delay="2500"/>
                            </p:stCondLst>
                            <p:childTnLst>
                              <p:par>
                                <p:cTn id="59" presetID="10" presetClass="entr" presetSubtype="0" fill="hold"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childTnLst>
                          </p:cTn>
                        </p:par>
                        <p:par>
                          <p:cTn id="62" fill="hold">
                            <p:stCondLst>
                              <p:cond delay="3000"/>
                            </p:stCondLst>
                            <p:childTnLst>
                              <p:par>
                                <p:cTn id="63" presetID="45" presetClass="entr" presetSubtype="0" fill="hold" nodeType="after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2000"/>
                                        <p:tgtEl>
                                          <p:spTgt spid="25"/>
                                        </p:tgtEl>
                                      </p:cBhvr>
                                    </p:animEffect>
                                    <p:anim calcmode="lin" valueType="num">
                                      <p:cBhvr>
                                        <p:cTn id="66" dur="2000" fill="hold"/>
                                        <p:tgtEl>
                                          <p:spTgt spid="25"/>
                                        </p:tgtEl>
                                        <p:attrNameLst>
                                          <p:attrName>ppt_w</p:attrName>
                                        </p:attrNameLst>
                                      </p:cBhvr>
                                      <p:tavLst>
                                        <p:tav tm="0" fmla="#ppt_w*sin(2.5*pi*$)">
                                          <p:val>
                                            <p:fltVal val="0"/>
                                          </p:val>
                                        </p:tav>
                                        <p:tav tm="100000">
                                          <p:val>
                                            <p:fltVal val="1"/>
                                          </p:val>
                                        </p:tav>
                                      </p:tavLst>
                                    </p:anim>
                                    <p:anim calcmode="lin" valueType="num">
                                      <p:cBhvr>
                                        <p:cTn id="67" dur="2000" fill="hold"/>
                                        <p:tgtEl>
                                          <p:spTgt spid="25"/>
                                        </p:tgtEl>
                                        <p:attrNameLst>
                                          <p:attrName>ppt_h</p:attrName>
                                        </p:attrNameLst>
                                      </p:cBhvr>
                                      <p:tavLst>
                                        <p:tav tm="0">
                                          <p:val>
                                            <p:strVal val="#ppt_h"/>
                                          </p:val>
                                        </p:tav>
                                        <p:tav tm="100000">
                                          <p:val>
                                            <p:strVal val="#ppt_h"/>
                                          </p:val>
                                        </p:tav>
                                      </p:tavLst>
                                    </p:anim>
                                  </p:childTnLst>
                                </p:cTn>
                              </p:par>
                            </p:childTnLst>
                          </p:cTn>
                        </p:par>
                        <p:par>
                          <p:cTn id="68" fill="hold">
                            <p:stCondLst>
                              <p:cond delay="5000"/>
                            </p:stCondLst>
                            <p:childTnLst>
                              <p:par>
                                <p:cTn id="69" presetID="10" presetClass="entr" presetSubtype="0" fill="hold" grpId="0" nodeType="after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childTnLst>
                          </p:cTn>
                        </p:par>
                        <p:par>
                          <p:cTn id="72" fill="hold">
                            <p:stCondLst>
                              <p:cond delay="5500"/>
                            </p:stCondLst>
                            <p:childTnLst>
                              <p:par>
                                <p:cTn id="73" presetID="10" presetClass="entr" presetSubtype="0" fill="hold" grpId="0" nodeType="after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43" grpId="0"/>
      <p:bldP spid="884746" grpId="0"/>
      <p:bldP spid="884749" grpId="0"/>
      <p:bldP spid="15" grpId="0"/>
      <p:bldP spid="16" grpId="0"/>
      <p:bldP spid="22" grpId="0"/>
      <p:bldP spid="26" grpId="0"/>
      <p:bldP spid="2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3" name="Rectangle 2"/>
          <p:cNvSpPr>
            <a:spLocks noGrp="1" noChangeArrowheads="1"/>
          </p:cNvSpPr>
          <p:nvPr>
            <p:ph type="ctrTitle"/>
          </p:nvPr>
        </p:nvSpPr>
        <p:spPr>
          <a:ln w="9525"/>
        </p:spPr>
        <p:txBody>
          <a:bodyPr/>
          <a:lstStyle/>
          <a:p>
            <a:pPr eaLnBrk="1" hangingPunct="1"/>
            <a:r>
              <a:rPr lang="en-US" sz="1800" dirty="0"/>
              <a:t>Drug-Drug Interaction Prediction from Literature and Patient Records</a:t>
            </a:r>
          </a:p>
        </p:txBody>
      </p:sp>
      <p:sp>
        <p:nvSpPr>
          <p:cNvPr id="986114" name="Rectangle 3"/>
          <p:cNvSpPr>
            <a:spLocks noGrp="1" noChangeArrowheads="1"/>
          </p:cNvSpPr>
          <p:nvPr>
            <p:ph type="subTitle" idx="1"/>
          </p:nvPr>
        </p:nvSpPr>
        <p:spPr>
          <a:xfrm>
            <a:off x="1276351" y="541338"/>
            <a:ext cx="7731125" cy="328612"/>
          </a:xfrm>
          <a:solidFill>
            <a:srgbClr val="DDC8B0">
              <a:alpha val="50195"/>
            </a:srgbClr>
          </a:solidFill>
          <a:ln w="9525"/>
        </p:spPr>
        <p:txBody>
          <a:bodyPr/>
          <a:lstStyle/>
          <a:p>
            <a:pPr eaLnBrk="1" hangingPunct="1">
              <a:lnSpc>
                <a:spcPct val="80000"/>
              </a:lnSpc>
            </a:pPr>
            <a:r>
              <a:rPr lang="en-US" sz="1800" dirty="0"/>
              <a:t>IUCRG project (2011-2012)</a:t>
            </a:r>
          </a:p>
        </p:txBody>
      </p:sp>
      <p:sp>
        <p:nvSpPr>
          <p:cNvPr id="884746" name="Text Box 10"/>
          <p:cNvSpPr txBox="1">
            <a:spLocks noChangeArrowheads="1"/>
          </p:cNvSpPr>
          <p:nvPr/>
        </p:nvSpPr>
        <p:spPr bwMode="auto">
          <a:xfrm>
            <a:off x="1286127" y="1828043"/>
            <a:ext cx="5055118" cy="830997"/>
          </a:xfrm>
          <a:prstGeom prst="rect">
            <a:avLst/>
          </a:prstGeom>
          <a:noFill/>
          <a:ln w="9525" algn="ctr">
            <a:noFill/>
            <a:miter lim="800000"/>
            <a:headEnd/>
            <a:tailEnd/>
          </a:ln>
        </p:spPr>
        <p:txBody>
          <a:bodyPr wrap="square" lIns="91430" tIns="45716" rIns="91430" bIns="45716">
            <a:spAutoFit/>
          </a:bodyPr>
          <a:lstStyle/>
          <a:p>
            <a:pPr marL="342865" indent="-342865" fontAlgn="base">
              <a:lnSpc>
                <a:spcPct val="80000"/>
              </a:lnSpc>
              <a:spcBef>
                <a:spcPct val="50000"/>
              </a:spcBef>
              <a:spcAft>
                <a:spcPct val="0"/>
              </a:spcAft>
              <a:buClr>
                <a:srgbClr val="4E2C2C"/>
              </a:buClr>
              <a:buSzPct val="70000"/>
            </a:pPr>
            <a:r>
              <a:rPr lang="en-US" sz="2000" b="1" dirty="0">
                <a:solidFill>
                  <a:srgbClr val="63403F"/>
                </a:solidFill>
              </a:rPr>
              <a:t>Jon Duke (</a:t>
            </a:r>
            <a:r>
              <a:rPr lang="en-US" sz="2000" b="1" dirty="0" err="1">
                <a:solidFill>
                  <a:srgbClr val="63403F"/>
                </a:solidFill>
              </a:rPr>
              <a:t>Regentrief</a:t>
            </a:r>
            <a:r>
              <a:rPr lang="en-US" sz="2000" b="1" dirty="0">
                <a:solidFill>
                  <a:srgbClr val="63403F"/>
                </a:solidFill>
              </a:rPr>
              <a:t> Institute, IUPUI)</a:t>
            </a:r>
            <a:r>
              <a:rPr lang="en-US" sz="2000" dirty="0">
                <a:solidFill>
                  <a:srgbClr val="63403F"/>
                </a:solidFill>
              </a:rPr>
              <a:t>: </a:t>
            </a:r>
            <a:r>
              <a:rPr lang="en-US" sz="2000" dirty="0">
                <a:solidFill>
                  <a:srgbClr val="3A4972"/>
                </a:solidFill>
              </a:rPr>
              <a:t>medical informatics and electronic medical records</a:t>
            </a:r>
            <a:endParaRPr lang="en-US" sz="2000" b="1" dirty="0">
              <a:solidFill>
                <a:srgbClr val="63403F"/>
              </a:solidFill>
            </a:endParaRPr>
          </a:p>
        </p:txBody>
      </p:sp>
      <p:sp>
        <p:nvSpPr>
          <p:cNvPr id="884749" name="Text Box 13"/>
          <p:cNvSpPr txBox="1">
            <a:spLocks noChangeArrowheads="1"/>
          </p:cNvSpPr>
          <p:nvPr/>
        </p:nvSpPr>
        <p:spPr bwMode="auto">
          <a:xfrm>
            <a:off x="1330326" y="1066800"/>
            <a:ext cx="4866481" cy="584775"/>
          </a:xfrm>
          <a:prstGeom prst="rect">
            <a:avLst/>
          </a:prstGeom>
          <a:noFill/>
          <a:ln w="9525" algn="ctr">
            <a:noFill/>
            <a:miter lim="800000"/>
            <a:headEnd/>
            <a:tailEnd/>
          </a:ln>
        </p:spPr>
        <p:txBody>
          <a:bodyPr wrap="square" lIns="91430" tIns="45716" rIns="91430" bIns="45716">
            <a:spAutoFit/>
          </a:bodyPr>
          <a:lstStyle/>
          <a:p>
            <a:pPr marL="342865" indent="-342865" fontAlgn="base">
              <a:lnSpc>
                <a:spcPct val="80000"/>
              </a:lnSpc>
              <a:spcBef>
                <a:spcPct val="50000"/>
              </a:spcBef>
              <a:spcAft>
                <a:spcPct val="0"/>
              </a:spcAft>
              <a:buClr>
                <a:srgbClr val="4E2C2C"/>
              </a:buClr>
              <a:buSzPct val="70000"/>
            </a:pPr>
            <a:r>
              <a:rPr lang="en-US" sz="2000" b="1" dirty="0">
                <a:solidFill>
                  <a:srgbClr val="63403F"/>
                </a:solidFill>
              </a:rPr>
              <a:t>Lang Li (IUPUI School of Medicine)</a:t>
            </a:r>
            <a:r>
              <a:rPr lang="en-US" sz="2000" dirty="0">
                <a:solidFill>
                  <a:srgbClr val="63403F"/>
                </a:solidFill>
              </a:rPr>
              <a:t>: </a:t>
            </a:r>
            <a:r>
              <a:rPr lang="en-US" sz="2000" dirty="0">
                <a:solidFill>
                  <a:srgbClr val="3A4972"/>
                </a:solidFill>
              </a:rPr>
              <a:t>drug metabolism and drug interaction </a:t>
            </a:r>
            <a:endParaRPr lang="en-US" sz="2000" b="1" dirty="0">
              <a:solidFill>
                <a:srgbClr val="63403F"/>
              </a:solidFill>
            </a:endParaRPr>
          </a:p>
        </p:txBody>
      </p:sp>
      <p:sp>
        <p:nvSpPr>
          <p:cNvPr id="16" name="Text Box 13"/>
          <p:cNvSpPr txBox="1">
            <a:spLocks noChangeArrowheads="1"/>
          </p:cNvSpPr>
          <p:nvPr/>
        </p:nvSpPr>
        <p:spPr bwMode="auto">
          <a:xfrm>
            <a:off x="1330327" y="2799027"/>
            <a:ext cx="5335539" cy="584775"/>
          </a:xfrm>
          <a:prstGeom prst="rect">
            <a:avLst/>
          </a:prstGeom>
          <a:noFill/>
          <a:ln w="9525" algn="ctr">
            <a:noFill/>
            <a:miter lim="800000"/>
            <a:headEnd/>
            <a:tailEnd/>
          </a:ln>
        </p:spPr>
        <p:txBody>
          <a:bodyPr wrap="square" lIns="91430" tIns="45716" rIns="91430" bIns="45716">
            <a:spAutoFit/>
          </a:bodyPr>
          <a:lstStyle/>
          <a:p>
            <a:pPr marL="342865" indent="-342865" fontAlgn="base">
              <a:lnSpc>
                <a:spcPct val="80000"/>
              </a:lnSpc>
              <a:spcBef>
                <a:spcPct val="50000"/>
              </a:spcBef>
              <a:spcAft>
                <a:spcPct val="0"/>
              </a:spcAft>
              <a:buClr>
                <a:srgbClr val="4E2C2C"/>
              </a:buClr>
              <a:buSzPct val="70000"/>
            </a:pPr>
            <a:r>
              <a:rPr lang="en-US" sz="2000" b="1" dirty="0">
                <a:solidFill>
                  <a:srgbClr val="63403F"/>
                </a:solidFill>
              </a:rPr>
              <a:t>Luis M. Rocha (IU, SOIC, Bloomington)</a:t>
            </a:r>
            <a:r>
              <a:rPr lang="en-US" sz="2000" dirty="0">
                <a:solidFill>
                  <a:srgbClr val="63403F"/>
                </a:solidFill>
              </a:rPr>
              <a:t>: </a:t>
            </a:r>
            <a:r>
              <a:rPr lang="en-US" sz="2000" dirty="0">
                <a:solidFill>
                  <a:srgbClr val="3A4972"/>
                </a:solidFill>
              </a:rPr>
              <a:t>large-scale literature mining </a:t>
            </a:r>
          </a:p>
        </p:txBody>
      </p:sp>
      <p:sp>
        <p:nvSpPr>
          <p:cNvPr id="26" name="Text Box 15"/>
          <p:cNvSpPr txBox="1">
            <a:spLocks noChangeArrowheads="1"/>
          </p:cNvSpPr>
          <p:nvPr/>
        </p:nvSpPr>
        <p:spPr bwMode="auto">
          <a:xfrm>
            <a:off x="1506059" y="4900332"/>
            <a:ext cx="3970817" cy="523220"/>
          </a:xfrm>
          <a:prstGeom prst="rect">
            <a:avLst/>
          </a:prstGeom>
          <a:noFill/>
          <a:ln w="9525" algn="ctr">
            <a:noFill/>
            <a:miter lim="800000"/>
            <a:headEnd/>
            <a:tailEnd/>
          </a:ln>
        </p:spPr>
        <p:txBody>
          <a:bodyPr wrap="square" lIns="91430" tIns="45716" rIns="91430" bIns="45716">
            <a:spAutoFit/>
          </a:bodyPr>
          <a:lstStyle/>
          <a:p>
            <a:pPr marL="342865" indent="-342865" fontAlgn="base">
              <a:spcBef>
                <a:spcPct val="50000"/>
              </a:spcBef>
              <a:spcAft>
                <a:spcPct val="0"/>
              </a:spcAft>
            </a:pPr>
            <a:r>
              <a:rPr lang="en-US" sz="1400" dirty="0">
                <a:solidFill>
                  <a:srgbClr val="BB9015"/>
                </a:solidFill>
                <a:latin typeface="Times New Roman" pitchFamily="18" charset="0"/>
              </a:rPr>
              <a:t>Z. Wang, et al[2009]. </a:t>
            </a:r>
            <a:r>
              <a:rPr lang="en-US" sz="1400" i="1" dirty="0">
                <a:solidFill>
                  <a:srgbClr val="BB9015"/>
                </a:solidFill>
                <a:latin typeface="Times New Roman" pitchFamily="18" charset="0"/>
              </a:rPr>
              <a:t>Journal of Biomedical Informatics</a:t>
            </a:r>
            <a:r>
              <a:rPr lang="en-US" sz="1400" dirty="0">
                <a:solidFill>
                  <a:srgbClr val="BB9015"/>
                </a:solidFill>
                <a:latin typeface="Times New Roman" pitchFamily="18" charset="0"/>
              </a:rPr>
              <a:t>. 42 (4): 726-735.</a:t>
            </a:r>
          </a:p>
        </p:txBody>
      </p:sp>
      <p:sp>
        <p:nvSpPr>
          <p:cNvPr id="2" name="TextBox 1"/>
          <p:cNvSpPr txBox="1"/>
          <p:nvPr/>
        </p:nvSpPr>
        <p:spPr>
          <a:xfrm>
            <a:off x="1506060" y="3481791"/>
            <a:ext cx="7472047" cy="1323439"/>
          </a:xfrm>
          <a:prstGeom prst="rect">
            <a:avLst/>
          </a:prstGeom>
          <a:solidFill>
            <a:srgbClr val="E4E6F0"/>
          </a:solidFill>
          <a:effectLst>
            <a:outerShdw blurRad="152400" dist="114300" dir="2700000" algn="tl" rotWithShape="0">
              <a:prstClr val="black">
                <a:alpha val="40000"/>
              </a:prstClr>
            </a:outerShdw>
            <a:softEdge rad="31750"/>
          </a:effectLst>
          <a:scene3d>
            <a:camera prst="orthographicFront"/>
            <a:lightRig rig="threePt" dir="t"/>
          </a:scene3d>
          <a:sp3d>
            <a:bevelT/>
            <a:bevelB/>
          </a:sp3d>
        </p:spPr>
        <p:txBody>
          <a:bodyPr wrap="square" lIns="91430" tIns="45716" rIns="91430" bIns="45716" rtlCol="0">
            <a:spAutoFit/>
          </a:bodyPr>
          <a:lstStyle/>
          <a:p>
            <a:pPr fontAlgn="base">
              <a:spcBef>
                <a:spcPct val="0"/>
              </a:spcBef>
              <a:spcAft>
                <a:spcPct val="0"/>
              </a:spcAft>
            </a:pPr>
            <a:r>
              <a:rPr lang="en-US" sz="2000" dirty="0">
                <a:solidFill>
                  <a:srgbClr val="253255"/>
                </a:solidFill>
              </a:rPr>
              <a:t>1) Large-scale </a:t>
            </a:r>
            <a:r>
              <a:rPr lang="en-US" sz="2000" b="1" dirty="0">
                <a:solidFill>
                  <a:srgbClr val="483232"/>
                </a:solidFill>
              </a:rPr>
              <a:t>mining and analysis of drug interactions </a:t>
            </a:r>
            <a:r>
              <a:rPr lang="en-US" sz="2000" dirty="0">
                <a:solidFill>
                  <a:srgbClr val="253255"/>
                </a:solidFill>
              </a:rPr>
              <a:t>covering metabolism enzymes and their associated drugs</a:t>
            </a:r>
          </a:p>
          <a:p>
            <a:pPr fontAlgn="base">
              <a:spcBef>
                <a:spcPct val="0"/>
              </a:spcBef>
              <a:spcAft>
                <a:spcPct val="0"/>
              </a:spcAft>
            </a:pPr>
            <a:r>
              <a:rPr lang="en-US" sz="2000" dirty="0">
                <a:solidFill>
                  <a:srgbClr val="253255"/>
                </a:solidFill>
              </a:rPr>
              <a:t>2) Assessing the clinical importance of the proposed interactions based on analysis of a large-scale </a:t>
            </a:r>
            <a:r>
              <a:rPr lang="en-US" sz="2000" b="1" dirty="0">
                <a:solidFill>
                  <a:srgbClr val="483232"/>
                </a:solidFill>
              </a:rPr>
              <a:t>patient repository</a:t>
            </a:r>
          </a:p>
        </p:txBody>
      </p:sp>
      <p:pic>
        <p:nvPicPr>
          <p:cNvPr id="1026" name="Picture 2" descr="http://cnets.indiana.edu/wp-content/uploads/pharmacokinetic-300x28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77" y="4703982"/>
            <a:ext cx="2189033" cy="2043098"/>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15"/>
          <p:cNvSpPr txBox="1">
            <a:spLocks noChangeArrowheads="1"/>
          </p:cNvSpPr>
          <p:nvPr/>
        </p:nvSpPr>
        <p:spPr bwMode="auto">
          <a:xfrm>
            <a:off x="1506058" y="5747720"/>
            <a:ext cx="4134644" cy="523220"/>
          </a:xfrm>
          <a:prstGeom prst="rect">
            <a:avLst/>
          </a:prstGeom>
          <a:noFill/>
          <a:ln w="9525" algn="ctr">
            <a:noFill/>
            <a:miter lim="800000"/>
            <a:headEnd/>
            <a:tailEnd/>
          </a:ln>
        </p:spPr>
        <p:txBody>
          <a:bodyPr wrap="square" lIns="91430" tIns="45716" rIns="91430" bIns="45716">
            <a:spAutoFit/>
          </a:bodyPr>
          <a:lstStyle/>
          <a:p>
            <a:pPr marL="342865" indent="-342865" fontAlgn="base">
              <a:spcBef>
                <a:spcPct val="50000"/>
              </a:spcBef>
              <a:spcAft>
                <a:spcPct val="0"/>
              </a:spcAft>
            </a:pPr>
            <a:r>
              <a:rPr lang="en-US" sz="1400" dirty="0">
                <a:solidFill>
                  <a:srgbClr val="BB9015"/>
                </a:solidFill>
                <a:latin typeface="Times New Roman" pitchFamily="18" charset="0"/>
              </a:rPr>
              <a:t>S. </a:t>
            </a:r>
            <a:r>
              <a:rPr lang="en-US" sz="1400" dirty="0" err="1">
                <a:solidFill>
                  <a:srgbClr val="BB9015"/>
                </a:solidFill>
                <a:latin typeface="Times New Roman" pitchFamily="18" charset="0"/>
              </a:rPr>
              <a:t>Karnik</a:t>
            </a:r>
            <a:r>
              <a:rPr lang="en-US" sz="1400" dirty="0">
                <a:solidFill>
                  <a:srgbClr val="BB9015"/>
                </a:solidFill>
                <a:latin typeface="Times New Roman" pitchFamily="18" charset="0"/>
              </a:rPr>
              <a:t>, et </a:t>
            </a:r>
            <a:r>
              <a:rPr lang="en-US" sz="1400" dirty="0" err="1">
                <a:solidFill>
                  <a:srgbClr val="BB9015"/>
                </a:solidFill>
                <a:latin typeface="Times New Roman" pitchFamily="18" charset="0"/>
              </a:rPr>
              <a:t>ali</a:t>
            </a:r>
            <a:r>
              <a:rPr lang="en-US" sz="1400" dirty="0">
                <a:solidFill>
                  <a:srgbClr val="BB9015"/>
                </a:solidFill>
                <a:latin typeface="Times New Roman" pitchFamily="18" charset="0"/>
              </a:rPr>
              <a:t> [2011] Proc. 1st Challenge task on Drug-Drug Interaction Extraction, pp. 83-88.</a:t>
            </a:r>
          </a:p>
        </p:txBody>
      </p:sp>
      <p:sp>
        <p:nvSpPr>
          <p:cNvPr id="29" name="Text Box 7"/>
          <p:cNvSpPr txBox="1">
            <a:spLocks noChangeArrowheads="1"/>
          </p:cNvSpPr>
          <p:nvPr/>
        </p:nvSpPr>
        <p:spPr bwMode="auto">
          <a:xfrm>
            <a:off x="1506059" y="5423552"/>
            <a:ext cx="3856517" cy="437043"/>
          </a:xfrm>
          <a:prstGeom prst="rect">
            <a:avLst/>
          </a:prstGeom>
          <a:noFill/>
          <a:ln w="9525" algn="ctr">
            <a:noFill/>
            <a:miter lim="800000"/>
            <a:headEnd/>
            <a:tailEnd/>
          </a:ln>
        </p:spPr>
        <p:txBody>
          <a:bodyPr wrap="square" lIns="91430" tIns="45716" rIns="91430" bIns="45716">
            <a:spAutoFit/>
          </a:bodyPr>
          <a:lstStyle/>
          <a:p>
            <a:pPr marL="342865" indent="-342865" fontAlgn="base">
              <a:lnSpc>
                <a:spcPct val="80000"/>
              </a:lnSpc>
              <a:spcBef>
                <a:spcPct val="50000"/>
              </a:spcBef>
              <a:spcAft>
                <a:spcPct val="0"/>
              </a:spcAft>
              <a:buClr>
                <a:srgbClr val="4E2C2C"/>
              </a:buClr>
              <a:buSzPct val="70000"/>
            </a:pPr>
            <a:r>
              <a:rPr lang="en-US" sz="1400" dirty="0">
                <a:solidFill>
                  <a:srgbClr val="BB9015"/>
                </a:solidFill>
                <a:latin typeface="Times New Roman" pitchFamily="18" charset="0"/>
              </a:rPr>
              <a:t>A. Lourenco, et al [2011]. </a:t>
            </a:r>
            <a:r>
              <a:rPr lang="en-US" sz="1400" i="1" dirty="0">
                <a:solidFill>
                  <a:srgbClr val="BB9015"/>
                </a:solidFill>
                <a:latin typeface="Times New Roman" pitchFamily="18" charset="0"/>
              </a:rPr>
              <a:t>BMC Bioinformatics.</a:t>
            </a:r>
            <a:r>
              <a:rPr lang="en-US" sz="1400" dirty="0">
                <a:solidFill>
                  <a:srgbClr val="BB9015"/>
                </a:solidFill>
                <a:latin typeface="Times New Roman" pitchFamily="18" charset="0"/>
              </a:rPr>
              <a:t> </a:t>
            </a:r>
            <a:r>
              <a:rPr lang="en-US" sz="1400" b="1" dirty="0">
                <a:solidFill>
                  <a:srgbClr val="BB9015"/>
                </a:solidFill>
                <a:latin typeface="Times New Roman" pitchFamily="18" charset="0"/>
              </a:rPr>
              <a:t>2</a:t>
            </a:r>
            <a:r>
              <a:rPr lang="en-US" sz="1400" dirty="0">
                <a:solidFill>
                  <a:srgbClr val="BB9015"/>
                </a:solidFill>
                <a:latin typeface="Times New Roman" pitchFamily="18" charset="0"/>
              </a:rPr>
              <a:t>(</a:t>
            </a:r>
            <a:r>
              <a:rPr lang="en-US" sz="1400" dirty="0" err="1">
                <a:solidFill>
                  <a:srgbClr val="BB9015"/>
                </a:solidFill>
                <a:latin typeface="Times New Roman" pitchFamily="18" charset="0"/>
              </a:rPr>
              <a:t>Suppl</a:t>
            </a:r>
            <a:r>
              <a:rPr lang="en-US" sz="1400" dirty="0">
                <a:solidFill>
                  <a:srgbClr val="BB9015"/>
                </a:solidFill>
                <a:latin typeface="Times New Roman" pitchFamily="18" charset="0"/>
              </a:rPr>
              <a:t> 8):S12</a:t>
            </a:r>
          </a:p>
        </p:txBody>
      </p:sp>
      <p:pic>
        <p:nvPicPr>
          <p:cNvPr id="1027" name="Picture 3"/>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2089" b="2920"/>
          <a:stretch/>
        </p:blipFill>
        <p:spPr bwMode="auto">
          <a:xfrm>
            <a:off x="6020632" y="802101"/>
            <a:ext cx="2966999" cy="2388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5789359"/>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Yong-Yeol Ahn</a:t>
            </a:r>
            <a:endParaRPr lang="en-US" dirty="0"/>
          </a:p>
        </p:txBody>
      </p:sp>
      <p:pic>
        <p:nvPicPr>
          <p:cNvPr id="6" name="Picture 5"/>
          <p:cNvPicPr>
            <a:picLocks noChangeAspect="1"/>
          </p:cNvPicPr>
          <p:nvPr/>
        </p:nvPicPr>
        <p:blipFill>
          <a:blip r:embed="rId2"/>
          <a:stretch>
            <a:fillRect/>
          </a:stretch>
        </p:blipFill>
        <p:spPr>
          <a:xfrm>
            <a:off x="7331928" y="754380"/>
            <a:ext cx="1469866" cy="1790700"/>
          </a:xfrm>
          <a:prstGeom prst="rect">
            <a:avLst/>
          </a:prstGeom>
        </p:spPr>
      </p:pic>
      <p:sp>
        <p:nvSpPr>
          <p:cNvPr id="9" name="Rectangle 8"/>
          <p:cNvSpPr/>
          <p:nvPr/>
        </p:nvSpPr>
        <p:spPr>
          <a:xfrm>
            <a:off x="1402312" y="97353"/>
            <a:ext cx="5247871" cy="461665"/>
          </a:xfrm>
          <a:prstGeom prst="rect">
            <a:avLst/>
          </a:prstGeom>
        </p:spPr>
        <p:txBody>
          <a:bodyPr wrap="square" lIns="91430" tIns="45716" rIns="91430" bIns="45716">
            <a:spAutoFit/>
          </a:bodyPr>
          <a:lstStyle/>
          <a:p>
            <a:pPr fontAlgn="base">
              <a:spcBef>
                <a:spcPct val="0"/>
              </a:spcBef>
              <a:spcAft>
                <a:spcPct val="0"/>
              </a:spcAft>
            </a:pPr>
            <a:r>
              <a:rPr lang="en-US" sz="2400" b="1" dirty="0">
                <a:solidFill>
                  <a:srgbClr val="63403F"/>
                </a:solidFill>
              </a:rPr>
              <a:t>Recent work: Network analysis</a:t>
            </a:r>
            <a:endParaRPr lang="en-US" sz="2400" dirty="0">
              <a:solidFill>
                <a:srgbClr val="000000"/>
              </a:solidFill>
            </a:endParaRPr>
          </a:p>
        </p:txBody>
      </p:sp>
      <p:pic>
        <p:nvPicPr>
          <p:cNvPr id="10" name="Picture 9"/>
          <p:cNvPicPr>
            <a:picLocks noChangeAspect="1"/>
          </p:cNvPicPr>
          <p:nvPr/>
        </p:nvPicPr>
        <p:blipFill>
          <a:blip r:embed="rId3"/>
          <a:stretch>
            <a:fillRect/>
          </a:stretch>
        </p:blipFill>
        <p:spPr>
          <a:xfrm>
            <a:off x="1501962" y="661326"/>
            <a:ext cx="2619765" cy="1979731"/>
          </a:xfrm>
          <a:prstGeom prst="rect">
            <a:avLst/>
          </a:prstGeom>
        </p:spPr>
      </p:pic>
      <p:sp>
        <p:nvSpPr>
          <p:cNvPr id="11" name="Rectangle 10"/>
          <p:cNvSpPr/>
          <p:nvPr/>
        </p:nvSpPr>
        <p:spPr>
          <a:xfrm>
            <a:off x="4476404" y="1708691"/>
            <a:ext cx="2438400" cy="616579"/>
          </a:xfrm>
          <a:prstGeom prst="rect">
            <a:avLst/>
          </a:prstGeom>
        </p:spPr>
        <p:txBody>
          <a:bodyPr wrap="square" lIns="91430" tIns="45716" rIns="91430" bIns="45716">
            <a:spAutoFit/>
          </a:bodyPr>
          <a:lstStyle/>
          <a:p>
            <a:pPr marL="342865" indent="-342865" fontAlgn="base">
              <a:lnSpc>
                <a:spcPct val="80000"/>
              </a:lnSpc>
              <a:spcBef>
                <a:spcPct val="50000"/>
              </a:spcBef>
              <a:spcAft>
                <a:spcPct val="0"/>
              </a:spcAft>
              <a:buClr>
                <a:srgbClr val="4E2C2C"/>
              </a:buClr>
              <a:buSzPct val="70000"/>
            </a:pPr>
            <a:r>
              <a:rPr lang="en-US" sz="1400" dirty="0">
                <a:solidFill>
                  <a:srgbClr val="BB9015"/>
                </a:solidFill>
                <a:latin typeface="Times New Roman" pitchFamily="18" charset="0"/>
              </a:rPr>
              <a:t>Arabidopsis </a:t>
            </a:r>
            <a:r>
              <a:rPr lang="en-US" sz="1400" dirty="0" err="1">
                <a:solidFill>
                  <a:srgbClr val="BB9015"/>
                </a:solidFill>
                <a:latin typeface="Times New Roman" pitchFamily="18" charset="0"/>
              </a:rPr>
              <a:t>Interactome</a:t>
            </a:r>
            <a:r>
              <a:rPr lang="en-US" sz="1400" dirty="0">
                <a:solidFill>
                  <a:srgbClr val="BB9015"/>
                </a:solidFill>
                <a:latin typeface="Times New Roman" pitchFamily="18" charset="0"/>
              </a:rPr>
              <a:t> Mapping Consortium, </a:t>
            </a:r>
            <a:r>
              <a:rPr lang="en-US" sz="1400" i="1" dirty="0">
                <a:solidFill>
                  <a:srgbClr val="BB9015"/>
                </a:solidFill>
                <a:latin typeface="Times New Roman" pitchFamily="18" charset="0"/>
              </a:rPr>
              <a:t>Science</a:t>
            </a:r>
            <a:r>
              <a:rPr lang="en-US" sz="1400" dirty="0">
                <a:solidFill>
                  <a:srgbClr val="BB9015"/>
                </a:solidFill>
                <a:latin typeface="Times New Roman" pitchFamily="18" charset="0"/>
              </a:rPr>
              <a:t> </a:t>
            </a:r>
            <a:r>
              <a:rPr lang="en-US" sz="1400" b="1" dirty="0">
                <a:solidFill>
                  <a:srgbClr val="BB9015"/>
                </a:solidFill>
                <a:latin typeface="Times New Roman" pitchFamily="18" charset="0"/>
              </a:rPr>
              <a:t>333</a:t>
            </a:r>
            <a:r>
              <a:rPr lang="en-US" sz="1400" dirty="0">
                <a:solidFill>
                  <a:srgbClr val="BB9015"/>
                </a:solidFill>
                <a:latin typeface="Times New Roman" pitchFamily="18" charset="0"/>
              </a:rPr>
              <a:t>, 601 (2011)</a:t>
            </a:r>
          </a:p>
        </p:txBody>
      </p:sp>
      <p:sp>
        <p:nvSpPr>
          <p:cNvPr id="12" name="Rectangle 11"/>
          <p:cNvSpPr/>
          <p:nvPr/>
        </p:nvSpPr>
        <p:spPr>
          <a:xfrm>
            <a:off x="4645198" y="2973092"/>
            <a:ext cx="3121660" cy="461665"/>
          </a:xfrm>
          <a:prstGeom prst="rect">
            <a:avLst/>
          </a:prstGeom>
        </p:spPr>
        <p:txBody>
          <a:bodyPr wrap="square" lIns="91430" tIns="45716" rIns="91430" bIns="45716">
            <a:spAutoFit/>
          </a:bodyPr>
          <a:lstStyle/>
          <a:p>
            <a:pPr fontAlgn="base">
              <a:spcBef>
                <a:spcPct val="0"/>
              </a:spcBef>
              <a:spcAft>
                <a:spcPct val="0"/>
              </a:spcAft>
            </a:pPr>
            <a:r>
              <a:rPr lang="en-US" sz="2400" b="1" dirty="0">
                <a:solidFill>
                  <a:srgbClr val="63403F"/>
                </a:solidFill>
              </a:rPr>
              <a:t>Network clustering</a:t>
            </a:r>
            <a:endParaRPr lang="en-US" sz="2400" dirty="0">
              <a:solidFill>
                <a:srgbClr val="000000"/>
              </a:solidFill>
            </a:endParaRPr>
          </a:p>
        </p:txBody>
      </p:sp>
      <p:sp>
        <p:nvSpPr>
          <p:cNvPr id="14" name="Rectangle 13"/>
          <p:cNvSpPr/>
          <p:nvPr/>
        </p:nvSpPr>
        <p:spPr>
          <a:xfrm>
            <a:off x="5095701" y="4423257"/>
            <a:ext cx="3180080" cy="271869"/>
          </a:xfrm>
          <a:prstGeom prst="rect">
            <a:avLst/>
          </a:prstGeom>
        </p:spPr>
        <p:txBody>
          <a:bodyPr wrap="square" lIns="91430" tIns="45716" rIns="91430" bIns="45716">
            <a:spAutoFit/>
          </a:bodyPr>
          <a:lstStyle/>
          <a:p>
            <a:pPr marL="342865" indent="-342865" fontAlgn="base">
              <a:lnSpc>
                <a:spcPct val="80000"/>
              </a:lnSpc>
              <a:spcBef>
                <a:spcPct val="50000"/>
              </a:spcBef>
              <a:spcAft>
                <a:spcPct val="0"/>
              </a:spcAft>
              <a:buClr>
                <a:srgbClr val="4E2C2C"/>
              </a:buClr>
              <a:buSzPct val="70000"/>
            </a:pPr>
            <a:r>
              <a:rPr lang="en-US" sz="1400" b="1" dirty="0">
                <a:solidFill>
                  <a:srgbClr val="BB9015"/>
                </a:solidFill>
                <a:latin typeface="Times New Roman" pitchFamily="18" charset="0"/>
              </a:rPr>
              <a:t>Y.-Y. Ahn </a:t>
            </a:r>
            <a:r>
              <a:rPr lang="en-US" sz="1400" dirty="0">
                <a:solidFill>
                  <a:srgbClr val="BB9015"/>
                </a:solidFill>
                <a:latin typeface="Times New Roman" pitchFamily="18" charset="0"/>
              </a:rPr>
              <a:t>et al., </a:t>
            </a:r>
            <a:r>
              <a:rPr lang="en-US" sz="1400" i="1" dirty="0">
                <a:solidFill>
                  <a:srgbClr val="BB9015"/>
                </a:solidFill>
                <a:latin typeface="Times New Roman" pitchFamily="18" charset="0"/>
              </a:rPr>
              <a:t>Nature</a:t>
            </a:r>
            <a:r>
              <a:rPr lang="en-US" sz="1400" dirty="0">
                <a:solidFill>
                  <a:srgbClr val="BB9015"/>
                </a:solidFill>
                <a:latin typeface="Times New Roman" pitchFamily="18" charset="0"/>
              </a:rPr>
              <a:t> </a:t>
            </a:r>
            <a:r>
              <a:rPr lang="en-US" sz="1400" b="1" dirty="0">
                <a:solidFill>
                  <a:srgbClr val="BB9015"/>
                </a:solidFill>
                <a:latin typeface="Times New Roman" pitchFamily="18" charset="0"/>
              </a:rPr>
              <a:t>466</a:t>
            </a:r>
            <a:r>
              <a:rPr lang="en-US" sz="1400" dirty="0">
                <a:solidFill>
                  <a:srgbClr val="BB9015"/>
                </a:solidFill>
                <a:latin typeface="Times New Roman" pitchFamily="18" charset="0"/>
              </a:rPr>
              <a:t>, 701 (2010)</a:t>
            </a:r>
          </a:p>
        </p:txBody>
      </p:sp>
      <p:sp>
        <p:nvSpPr>
          <p:cNvPr id="18" name="Rectangle 17"/>
          <p:cNvSpPr/>
          <p:nvPr/>
        </p:nvSpPr>
        <p:spPr>
          <a:xfrm>
            <a:off x="4445441" y="810568"/>
            <a:ext cx="2565250" cy="707886"/>
          </a:xfrm>
          <a:prstGeom prst="rect">
            <a:avLst/>
          </a:prstGeom>
        </p:spPr>
        <p:txBody>
          <a:bodyPr wrap="none" lIns="91430" tIns="45716" rIns="91430" bIns="45716">
            <a:spAutoFit/>
          </a:bodyPr>
          <a:lstStyle/>
          <a:p>
            <a:pPr fontAlgn="base">
              <a:spcBef>
                <a:spcPct val="0"/>
              </a:spcBef>
              <a:spcAft>
                <a:spcPct val="0"/>
              </a:spcAft>
            </a:pPr>
            <a:r>
              <a:rPr lang="en-US" sz="2000" dirty="0">
                <a:solidFill>
                  <a:srgbClr val="3A4972"/>
                </a:solidFill>
              </a:rPr>
              <a:t>Discovering modules</a:t>
            </a:r>
          </a:p>
          <a:p>
            <a:pPr fontAlgn="base">
              <a:spcBef>
                <a:spcPct val="0"/>
              </a:spcBef>
              <a:spcAft>
                <a:spcPct val="0"/>
              </a:spcAft>
            </a:pPr>
            <a:r>
              <a:rPr lang="en-US" sz="2000" dirty="0">
                <a:solidFill>
                  <a:srgbClr val="3A4972"/>
                </a:solidFill>
              </a:rPr>
              <a:t>From a PPI network.</a:t>
            </a:r>
            <a:endParaRPr lang="en-US" sz="2000" dirty="0">
              <a:solidFill>
                <a:srgbClr val="000000"/>
              </a:solidFill>
            </a:endParaRPr>
          </a:p>
        </p:txBody>
      </p:sp>
      <p:pic>
        <p:nvPicPr>
          <p:cNvPr id="19" name="Picture 18"/>
          <p:cNvPicPr>
            <a:picLocks noChangeAspect="1"/>
          </p:cNvPicPr>
          <p:nvPr/>
        </p:nvPicPr>
        <p:blipFill>
          <a:blip r:embed="rId4"/>
          <a:stretch>
            <a:fillRect/>
          </a:stretch>
        </p:blipFill>
        <p:spPr>
          <a:xfrm>
            <a:off x="1279161" y="2872047"/>
            <a:ext cx="3373658" cy="1608915"/>
          </a:xfrm>
          <a:prstGeom prst="rect">
            <a:avLst/>
          </a:prstGeom>
        </p:spPr>
      </p:pic>
      <p:sp>
        <p:nvSpPr>
          <p:cNvPr id="20" name="Rectangle 19"/>
          <p:cNvSpPr/>
          <p:nvPr/>
        </p:nvSpPr>
        <p:spPr>
          <a:xfrm>
            <a:off x="5091547" y="3377817"/>
            <a:ext cx="3594793" cy="1015663"/>
          </a:xfrm>
          <a:prstGeom prst="rect">
            <a:avLst/>
          </a:prstGeom>
        </p:spPr>
        <p:txBody>
          <a:bodyPr wrap="square" lIns="91430" tIns="45716" rIns="91430" bIns="45716">
            <a:spAutoFit/>
          </a:bodyPr>
          <a:lstStyle/>
          <a:p>
            <a:pPr fontAlgn="base">
              <a:spcBef>
                <a:spcPct val="0"/>
              </a:spcBef>
              <a:spcAft>
                <a:spcPct val="0"/>
              </a:spcAft>
            </a:pPr>
            <a:r>
              <a:rPr lang="en-US" sz="2000" dirty="0">
                <a:solidFill>
                  <a:srgbClr val="3A4972"/>
                </a:solidFill>
              </a:rPr>
              <a:t>General overlapping module discovery method for all types of networks.</a:t>
            </a:r>
            <a:endParaRPr lang="en-US" sz="2000" dirty="0">
              <a:solidFill>
                <a:srgbClr val="000000"/>
              </a:solidFill>
            </a:endParaRPr>
          </a:p>
        </p:txBody>
      </p:sp>
      <p:sp>
        <p:nvSpPr>
          <p:cNvPr id="21" name="TextBox 20"/>
          <p:cNvSpPr txBox="1"/>
          <p:nvPr/>
        </p:nvSpPr>
        <p:spPr>
          <a:xfrm>
            <a:off x="7169729" y="2597730"/>
            <a:ext cx="1787281" cy="307777"/>
          </a:xfrm>
          <a:prstGeom prst="rect">
            <a:avLst/>
          </a:prstGeom>
          <a:noFill/>
        </p:spPr>
        <p:txBody>
          <a:bodyPr wrap="none" lIns="91430" tIns="45716" rIns="91430" bIns="45716" rtlCol="0">
            <a:spAutoFit/>
          </a:bodyPr>
          <a:lstStyle/>
          <a:p>
            <a:pPr fontAlgn="base">
              <a:spcBef>
                <a:spcPct val="0"/>
              </a:spcBef>
              <a:spcAft>
                <a:spcPct val="0"/>
              </a:spcAft>
            </a:pPr>
            <a:r>
              <a:rPr lang="en-US" sz="1400" dirty="0" err="1">
                <a:solidFill>
                  <a:srgbClr val="000000"/>
                </a:solidFill>
              </a:rPr>
              <a:t>yyahn@indiana.edu</a:t>
            </a:r>
            <a:endParaRPr lang="en-US" sz="1400" dirty="0">
              <a:solidFill>
                <a:srgbClr val="000000"/>
              </a:solidFill>
            </a:endParaRPr>
          </a:p>
        </p:txBody>
      </p:sp>
      <p:pic>
        <p:nvPicPr>
          <p:cNvPr id="22" name="Picture 21"/>
          <p:cNvPicPr>
            <a:picLocks noChangeAspect="1"/>
          </p:cNvPicPr>
          <p:nvPr/>
        </p:nvPicPr>
        <p:blipFill>
          <a:blip r:embed="rId5"/>
          <a:stretch>
            <a:fillRect/>
          </a:stretch>
        </p:blipFill>
        <p:spPr>
          <a:xfrm>
            <a:off x="1546421" y="4733636"/>
            <a:ext cx="2738097" cy="1375062"/>
          </a:xfrm>
          <a:prstGeom prst="rect">
            <a:avLst/>
          </a:prstGeom>
        </p:spPr>
      </p:pic>
      <p:sp>
        <p:nvSpPr>
          <p:cNvPr id="23" name="Rectangle 22"/>
          <p:cNvSpPr/>
          <p:nvPr/>
        </p:nvSpPr>
        <p:spPr>
          <a:xfrm>
            <a:off x="4516582" y="5042669"/>
            <a:ext cx="3594793" cy="400110"/>
          </a:xfrm>
          <a:prstGeom prst="rect">
            <a:avLst/>
          </a:prstGeom>
        </p:spPr>
        <p:txBody>
          <a:bodyPr wrap="square" lIns="91430" tIns="45716" rIns="91430" bIns="45716">
            <a:spAutoFit/>
          </a:bodyPr>
          <a:lstStyle/>
          <a:p>
            <a:pPr fontAlgn="base">
              <a:spcBef>
                <a:spcPct val="0"/>
              </a:spcBef>
              <a:spcAft>
                <a:spcPct val="0"/>
              </a:spcAft>
            </a:pPr>
            <a:r>
              <a:rPr lang="en-US" sz="2000" dirty="0">
                <a:solidFill>
                  <a:srgbClr val="3A4972"/>
                </a:solidFill>
              </a:rPr>
              <a:t>Metabolic network analysis</a:t>
            </a:r>
            <a:endParaRPr lang="en-US" sz="2000" dirty="0">
              <a:solidFill>
                <a:srgbClr val="000000"/>
              </a:solidFill>
            </a:endParaRPr>
          </a:p>
        </p:txBody>
      </p:sp>
      <p:sp>
        <p:nvSpPr>
          <p:cNvPr id="24" name="Rectangle 23"/>
          <p:cNvSpPr/>
          <p:nvPr/>
        </p:nvSpPr>
        <p:spPr>
          <a:xfrm>
            <a:off x="4601556" y="5557023"/>
            <a:ext cx="3180080" cy="271869"/>
          </a:xfrm>
          <a:prstGeom prst="rect">
            <a:avLst/>
          </a:prstGeom>
        </p:spPr>
        <p:txBody>
          <a:bodyPr wrap="square" lIns="91430" tIns="45716" rIns="91430" bIns="45716">
            <a:spAutoFit/>
          </a:bodyPr>
          <a:lstStyle/>
          <a:p>
            <a:pPr marL="342865" indent="-342865" fontAlgn="base">
              <a:lnSpc>
                <a:spcPct val="80000"/>
              </a:lnSpc>
              <a:spcBef>
                <a:spcPct val="50000"/>
              </a:spcBef>
              <a:spcAft>
                <a:spcPct val="0"/>
              </a:spcAft>
              <a:buClr>
                <a:srgbClr val="4E2C2C"/>
              </a:buClr>
              <a:buSzPct val="70000"/>
            </a:pPr>
            <a:r>
              <a:rPr lang="en-US" sz="1400" dirty="0">
                <a:solidFill>
                  <a:srgbClr val="BB9015"/>
                </a:solidFill>
                <a:latin typeface="Times New Roman" pitchFamily="18" charset="0"/>
              </a:rPr>
              <a:t>Y. </a:t>
            </a:r>
            <a:r>
              <a:rPr lang="en-US" sz="1400" dirty="0" err="1">
                <a:solidFill>
                  <a:srgbClr val="BB9015"/>
                </a:solidFill>
                <a:latin typeface="Times New Roman" pitchFamily="18" charset="0"/>
              </a:rPr>
              <a:t>Shen</a:t>
            </a:r>
            <a:r>
              <a:rPr lang="en-US" sz="1400" dirty="0">
                <a:solidFill>
                  <a:srgbClr val="BB9015"/>
                </a:solidFill>
                <a:latin typeface="Times New Roman" pitchFamily="18" charset="0"/>
              </a:rPr>
              <a:t> et al, </a:t>
            </a:r>
            <a:r>
              <a:rPr lang="en-US" sz="1400" i="1" dirty="0">
                <a:solidFill>
                  <a:srgbClr val="BB9015"/>
                </a:solidFill>
                <a:latin typeface="Times New Roman" pitchFamily="18" charset="0"/>
              </a:rPr>
              <a:t>PNAS</a:t>
            </a:r>
            <a:r>
              <a:rPr lang="en-US" sz="1400" dirty="0">
                <a:solidFill>
                  <a:srgbClr val="BB9015"/>
                </a:solidFill>
                <a:latin typeface="Times New Roman" pitchFamily="18" charset="0"/>
              </a:rPr>
              <a:t> </a:t>
            </a:r>
            <a:r>
              <a:rPr lang="en-US" sz="1400" b="1" dirty="0">
                <a:solidFill>
                  <a:srgbClr val="BB9015"/>
                </a:solidFill>
                <a:latin typeface="Times New Roman" pitchFamily="18" charset="0"/>
              </a:rPr>
              <a:t>107</a:t>
            </a:r>
            <a:r>
              <a:rPr lang="en-US" sz="1400" dirty="0">
                <a:solidFill>
                  <a:srgbClr val="BB9015"/>
                </a:solidFill>
                <a:latin typeface="Times New Roman" pitchFamily="18" charset="0"/>
              </a:rPr>
              <a:t>, 1082 (2010)</a:t>
            </a:r>
          </a:p>
        </p:txBody>
      </p:sp>
    </p:spTree>
    <p:extLst>
      <p:ext uri="{BB962C8B-B14F-4D97-AF65-F5344CB8AC3E}">
        <p14:creationId xmlns:p14="http://schemas.microsoft.com/office/powerpoint/2010/main" val="618358830"/>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Yong-Yeol Ahn</a:t>
            </a:r>
            <a:endParaRPr lang="en-US" dirty="0"/>
          </a:p>
        </p:txBody>
      </p:sp>
      <p:pic>
        <p:nvPicPr>
          <p:cNvPr id="4" name="Picture 3"/>
          <p:cNvPicPr>
            <a:picLocks noChangeAspect="1"/>
          </p:cNvPicPr>
          <p:nvPr/>
        </p:nvPicPr>
        <p:blipFill>
          <a:blip r:embed="rId2"/>
          <a:stretch>
            <a:fillRect/>
          </a:stretch>
        </p:blipFill>
        <p:spPr>
          <a:xfrm>
            <a:off x="1469707" y="3742575"/>
            <a:ext cx="3176497" cy="2247900"/>
          </a:xfrm>
          <a:prstGeom prst="rect">
            <a:avLst/>
          </a:prstGeom>
        </p:spPr>
      </p:pic>
      <p:sp>
        <p:nvSpPr>
          <p:cNvPr id="5" name="TextBox 4"/>
          <p:cNvSpPr txBox="1"/>
          <p:nvPr/>
        </p:nvSpPr>
        <p:spPr>
          <a:xfrm>
            <a:off x="4799446" y="3899594"/>
            <a:ext cx="4102100" cy="1877429"/>
          </a:xfrm>
          <a:prstGeom prst="rect">
            <a:avLst/>
          </a:prstGeom>
          <a:noFill/>
        </p:spPr>
        <p:txBody>
          <a:bodyPr wrap="square" lIns="91430" tIns="45716" rIns="91430" bIns="45716" rtlCol="0">
            <a:spAutoFit/>
          </a:bodyPr>
          <a:lstStyle/>
          <a:p>
            <a:pPr fontAlgn="base">
              <a:spcBef>
                <a:spcPct val="0"/>
              </a:spcBef>
              <a:spcAft>
                <a:spcPct val="0"/>
              </a:spcAft>
            </a:pPr>
            <a:r>
              <a:rPr lang="en-US" sz="2400" b="1" dirty="0">
                <a:solidFill>
                  <a:srgbClr val="000000"/>
                </a:solidFill>
              </a:rPr>
              <a:t>Pulse of the Nation: </a:t>
            </a:r>
          </a:p>
          <a:p>
            <a:pPr fontAlgn="base">
              <a:spcBef>
                <a:spcPct val="0"/>
              </a:spcBef>
              <a:spcAft>
                <a:spcPct val="0"/>
              </a:spcAft>
            </a:pPr>
            <a:r>
              <a:rPr lang="en-US" dirty="0" smtClean="0">
                <a:solidFill>
                  <a:srgbClr val="000000"/>
                </a:solidFill>
              </a:rPr>
              <a:t>Measuring mood of people through social media. </a:t>
            </a:r>
          </a:p>
          <a:p>
            <a:pPr fontAlgn="base">
              <a:spcBef>
                <a:spcPct val="0"/>
              </a:spcBef>
              <a:spcAft>
                <a:spcPct val="0"/>
              </a:spcAft>
            </a:pPr>
            <a:endParaRPr lang="en-US" dirty="0" smtClean="0">
              <a:solidFill>
                <a:srgbClr val="000000"/>
              </a:solidFill>
            </a:endParaRPr>
          </a:p>
          <a:p>
            <a:pPr fontAlgn="base">
              <a:spcBef>
                <a:spcPct val="0"/>
              </a:spcBef>
              <a:spcAft>
                <a:spcPct val="0"/>
              </a:spcAft>
            </a:pPr>
            <a:r>
              <a:rPr lang="en-US" dirty="0" smtClean="0">
                <a:solidFill>
                  <a:srgbClr val="000000"/>
                </a:solidFill>
              </a:rPr>
              <a:t>Public health application: monitoring large-scale public behavior and mood</a:t>
            </a:r>
            <a:r>
              <a:rPr lang="en-US" sz="2000" dirty="0">
                <a:solidFill>
                  <a:srgbClr val="000000"/>
                </a:solidFill>
              </a:rPr>
              <a:t>.</a:t>
            </a:r>
          </a:p>
        </p:txBody>
      </p:sp>
      <p:pic>
        <p:nvPicPr>
          <p:cNvPr id="8" name="Picture 7"/>
          <p:cNvPicPr>
            <a:picLocks noChangeAspect="1"/>
          </p:cNvPicPr>
          <p:nvPr/>
        </p:nvPicPr>
        <p:blipFill>
          <a:blip r:embed="rId3"/>
          <a:stretch>
            <a:fillRect/>
          </a:stretch>
        </p:blipFill>
        <p:spPr>
          <a:xfrm>
            <a:off x="1487111" y="773549"/>
            <a:ext cx="3465891" cy="1616485"/>
          </a:xfrm>
          <a:prstGeom prst="rect">
            <a:avLst/>
          </a:prstGeom>
        </p:spPr>
      </p:pic>
      <p:pic>
        <p:nvPicPr>
          <p:cNvPr id="9" name="Picture 8"/>
          <p:cNvPicPr>
            <a:picLocks noChangeAspect="1"/>
          </p:cNvPicPr>
          <p:nvPr/>
        </p:nvPicPr>
        <p:blipFill>
          <a:blip r:embed="rId4"/>
          <a:stretch>
            <a:fillRect/>
          </a:stretch>
        </p:blipFill>
        <p:spPr>
          <a:xfrm>
            <a:off x="5675746" y="764312"/>
            <a:ext cx="2302164" cy="1726623"/>
          </a:xfrm>
          <a:prstGeom prst="rect">
            <a:avLst/>
          </a:prstGeom>
        </p:spPr>
      </p:pic>
      <p:sp>
        <p:nvSpPr>
          <p:cNvPr id="10" name="TextBox 9"/>
          <p:cNvSpPr txBox="1"/>
          <p:nvPr/>
        </p:nvSpPr>
        <p:spPr>
          <a:xfrm>
            <a:off x="1592117" y="2585720"/>
            <a:ext cx="7228609" cy="654986"/>
          </a:xfrm>
          <a:prstGeom prst="rect">
            <a:avLst/>
          </a:prstGeom>
          <a:noFill/>
        </p:spPr>
        <p:txBody>
          <a:bodyPr wrap="square" lIns="91430" tIns="45716" rIns="91430" bIns="45716" rtlCol="0">
            <a:spAutoFit/>
          </a:bodyPr>
          <a:lstStyle/>
          <a:p>
            <a:pPr fontAlgn="base">
              <a:spcBef>
                <a:spcPct val="0"/>
              </a:spcBef>
              <a:spcAft>
                <a:spcPct val="0"/>
              </a:spcAft>
            </a:pPr>
            <a:r>
              <a:rPr lang="en-US" dirty="0" smtClean="0">
                <a:solidFill>
                  <a:srgbClr val="000000"/>
                </a:solidFill>
              </a:rPr>
              <a:t>Community structure of social networks and the spreading of information and ideas.</a:t>
            </a:r>
            <a:endParaRPr lang="en-US" sz="2000" dirty="0">
              <a:solidFill>
                <a:srgbClr val="000000"/>
              </a:solidFill>
            </a:endParaRPr>
          </a:p>
        </p:txBody>
      </p:sp>
      <p:sp>
        <p:nvSpPr>
          <p:cNvPr id="11" name="Rectangle 10"/>
          <p:cNvSpPr/>
          <p:nvPr/>
        </p:nvSpPr>
        <p:spPr>
          <a:xfrm>
            <a:off x="1402312" y="97353"/>
            <a:ext cx="5247871" cy="461665"/>
          </a:xfrm>
          <a:prstGeom prst="rect">
            <a:avLst/>
          </a:prstGeom>
        </p:spPr>
        <p:txBody>
          <a:bodyPr wrap="square" lIns="91430" tIns="45716" rIns="91430" bIns="45716">
            <a:spAutoFit/>
          </a:bodyPr>
          <a:lstStyle/>
          <a:p>
            <a:pPr fontAlgn="base">
              <a:spcBef>
                <a:spcPct val="0"/>
              </a:spcBef>
              <a:spcAft>
                <a:spcPct val="0"/>
              </a:spcAft>
            </a:pPr>
            <a:r>
              <a:rPr lang="en-US" sz="2400" b="1" dirty="0">
                <a:solidFill>
                  <a:srgbClr val="63403F"/>
                </a:solidFill>
              </a:rPr>
              <a:t>Networks and social media</a:t>
            </a:r>
            <a:endParaRPr lang="en-US" sz="2400" dirty="0">
              <a:solidFill>
                <a:srgbClr val="000000"/>
              </a:solidFill>
            </a:endParaRPr>
          </a:p>
        </p:txBody>
      </p:sp>
    </p:spTree>
    <p:extLst>
      <p:ext uri="{BB962C8B-B14F-4D97-AF65-F5344CB8AC3E}">
        <p14:creationId xmlns:p14="http://schemas.microsoft.com/office/powerpoint/2010/main" val="3439351400"/>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6" name="Picture 10" descr="IUBInforBldg5TSwithSign"/>
          <p:cNvPicPr>
            <a:picLocks noGrp="1" noChangeAspect="1" noChangeArrowheads="1"/>
          </p:cNvPicPr>
          <p:nvPr>
            <p:ph sz="half" idx="2"/>
          </p:nvPr>
        </p:nvPicPr>
        <p:blipFill>
          <a:blip r:embed="rId3"/>
          <a:srcRect/>
          <a:stretch>
            <a:fillRect/>
          </a:stretch>
        </p:blipFill>
        <p:spPr>
          <a:xfrm>
            <a:off x="6627587" y="10886"/>
            <a:ext cx="2498271" cy="1665514"/>
          </a:xfrm>
          <a:ln w="12700">
            <a:solidFill>
              <a:schemeClr val="tx1"/>
            </a:solidFill>
          </a:ln>
          <a:effectLst>
            <a:outerShdw dist="35921" dir="2700000" algn="ctr" rotWithShape="0">
              <a:srgbClr val="808080"/>
            </a:outerShdw>
          </a:effectLst>
        </p:spPr>
      </p:pic>
      <p:sp>
        <p:nvSpPr>
          <p:cNvPr id="15365" name="Rectangle 5"/>
          <p:cNvSpPr>
            <a:spLocks noChangeArrowheads="1"/>
          </p:cNvSpPr>
          <p:nvPr/>
        </p:nvSpPr>
        <p:spPr bwMode="auto">
          <a:xfrm>
            <a:off x="3276600" y="0"/>
            <a:ext cx="2514600" cy="7620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pPr eaLnBrk="0" fontAlgn="base" hangingPunct="0">
              <a:spcBef>
                <a:spcPct val="0"/>
              </a:spcBef>
              <a:spcAft>
                <a:spcPct val="0"/>
              </a:spcAft>
            </a:pPr>
            <a:endParaRPr lang="en-US" sz="2400" i="1">
              <a:solidFill>
                <a:srgbClr val="000000"/>
              </a:solidFill>
            </a:endParaRPr>
          </a:p>
        </p:txBody>
      </p:sp>
      <p:pic>
        <p:nvPicPr>
          <p:cNvPr id="7" name="Picture 6" descr="SOIAC_IUB.V.201.eps"/>
          <p:cNvPicPr/>
          <p:nvPr/>
        </p:nvPicPr>
        <p:blipFill>
          <a:blip r:embed="rId4" cstate="print"/>
          <a:srcRect b="21654"/>
          <a:stretch>
            <a:fillRect/>
          </a:stretch>
        </p:blipFill>
        <p:spPr>
          <a:xfrm>
            <a:off x="2811780" y="3810"/>
            <a:ext cx="3817620" cy="1516380"/>
          </a:xfrm>
          <a:prstGeom prst="rect">
            <a:avLst/>
          </a:prstGeom>
          <a:solidFill>
            <a:schemeClr val="bg1"/>
          </a:solidFill>
        </p:spPr>
      </p:pic>
      <p:sp>
        <p:nvSpPr>
          <p:cNvPr id="2" name="Text Placeholder 1"/>
          <p:cNvSpPr>
            <a:spLocks noGrp="1"/>
          </p:cNvSpPr>
          <p:nvPr>
            <p:ph type="body" sz="half" idx="1"/>
          </p:nvPr>
        </p:nvSpPr>
        <p:spPr>
          <a:xfrm>
            <a:off x="228600" y="2133600"/>
            <a:ext cx="7848600" cy="4038600"/>
          </a:xfrm>
        </p:spPr>
        <p:txBody>
          <a:bodyPr>
            <a:normAutofit fontScale="92500" lnSpcReduction="10000"/>
          </a:bodyPr>
          <a:lstStyle/>
          <a:p>
            <a:r>
              <a:rPr lang="en-US" b="1" dirty="0" smtClean="0">
                <a:solidFill>
                  <a:srgbClr val="7D110C"/>
                </a:solidFill>
              </a:rPr>
              <a:t>Security</a:t>
            </a:r>
          </a:p>
          <a:p>
            <a:r>
              <a:rPr lang="en-US" b="1" dirty="0" smtClean="0">
                <a:solidFill>
                  <a:srgbClr val="7D110C"/>
                </a:solidFill>
              </a:rPr>
              <a:t>Bioinformatics</a:t>
            </a:r>
          </a:p>
          <a:p>
            <a:r>
              <a:rPr lang="en-US" dirty="0" smtClean="0"/>
              <a:t>Cheminformatics</a:t>
            </a:r>
          </a:p>
          <a:p>
            <a:r>
              <a:rPr lang="en-US" dirty="0" smtClean="0">
                <a:solidFill>
                  <a:srgbClr val="7D110C"/>
                </a:solidFill>
              </a:rPr>
              <a:t>Health Informatics</a:t>
            </a:r>
          </a:p>
          <a:p>
            <a:r>
              <a:rPr lang="en-US" dirty="0" smtClean="0"/>
              <a:t>Music Informatics</a:t>
            </a:r>
          </a:p>
          <a:p>
            <a:r>
              <a:rPr lang="en-US" b="1" dirty="0" smtClean="0">
                <a:solidFill>
                  <a:srgbClr val="7D110C"/>
                </a:solidFill>
              </a:rPr>
              <a:t>Complex Networks and Systems</a:t>
            </a:r>
          </a:p>
          <a:p>
            <a:r>
              <a:rPr lang="en-US" dirty="0" smtClean="0">
                <a:solidFill>
                  <a:srgbClr val="7D110C"/>
                </a:solidFill>
              </a:rPr>
              <a:t>Human Computer Interaction Design</a:t>
            </a:r>
          </a:p>
          <a:p>
            <a:r>
              <a:rPr lang="en-US" b="1" dirty="0" smtClean="0">
                <a:solidFill>
                  <a:srgbClr val="7D110C"/>
                </a:solidFill>
              </a:rPr>
              <a:t>Social Informatics</a:t>
            </a:r>
          </a:p>
          <a:p>
            <a:endParaRPr lang="en-US" dirty="0">
              <a:solidFill>
                <a:srgbClr val="7D110C"/>
              </a:solidFill>
            </a:endParaRPr>
          </a:p>
        </p:txBody>
      </p:sp>
      <p:sp>
        <p:nvSpPr>
          <p:cNvPr id="15362" name="Rectangle 2"/>
          <p:cNvSpPr>
            <a:spLocks noGrp="1" noChangeArrowheads="1"/>
          </p:cNvSpPr>
          <p:nvPr>
            <p:ph type="title"/>
          </p:nvPr>
        </p:nvSpPr>
        <p:spPr>
          <a:xfrm>
            <a:off x="0" y="3811"/>
            <a:ext cx="4000500" cy="758190"/>
          </a:xfrm>
        </p:spPr>
        <p:txBody>
          <a:bodyPr/>
          <a:lstStyle/>
          <a:p>
            <a:pPr eaLnBrk="1" hangingPunct="1"/>
            <a:r>
              <a:rPr lang="en-US" sz="2400" dirty="0">
                <a:solidFill>
                  <a:schemeClr val="bg1"/>
                </a:solidFill>
                <a:latin typeface="Trade Gothic LT Std" pitchFamily="50" charset="0"/>
              </a:rPr>
              <a:t>Research Areas</a:t>
            </a:r>
          </a:p>
        </p:txBody>
      </p:sp>
      <p:sp>
        <p:nvSpPr>
          <p:cNvPr id="9" name="Rectangle 2"/>
          <p:cNvSpPr txBox="1">
            <a:spLocks noChangeArrowheads="1"/>
          </p:cNvSpPr>
          <p:nvPr/>
        </p:nvSpPr>
        <p:spPr bwMode="auto">
          <a:xfrm>
            <a:off x="0" y="1141096"/>
            <a:ext cx="4419600" cy="7581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30" tIns="45716" rIns="91430" bIns="45716" numCol="1" anchor="ctr" anchorCtr="0" compatLnSpc="1">
            <a:prstTxWarp prst="textNoShape">
              <a:avLst/>
            </a:prstTxWarp>
          </a:bodyPr>
          <a:lstStyle>
            <a:lvl1pPr algn="l" rtl="0" eaLnBrk="0" fontAlgn="base" hangingPunct="0">
              <a:spcBef>
                <a:spcPct val="0"/>
              </a:spcBef>
              <a:spcAft>
                <a:spcPct val="0"/>
              </a:spcAft>
              <a:defRPr sz="3400" b="1">
                <a:solidFill>
                  <a:schemeClr val="accent1"/>
                </a:solidFill>
                <a:latin typeface="+mj-lt"/>
                <a:ea typeface="+mj-ea"/>
                <a:cs typeface="ＭＳ Ｐゴシック" pitchFamily="-107" charset="-128"/>
              </a:defRPr>
            </a:lvl1pPr>
            <a:lvl2pPr algn="l" rtl="0" eaLnBrk="0" fontAlgn="base" hangingPunct="0">
              <a:spcBef>
                <a:spcPct val="0"/>
              </a:spcBef>
              <a:spcAft>
                <a:spcPct val="0"/>
              </a:spcAft>
              <a:defRPr sz="3400" b="1">
                <a:solidFill>
                  <a:schemeClr val="accent1"/>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chemeClr val="accent1"/>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chemeClr val="accent1"/>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chemeClr val="accent1"/>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a:lstStyle>
          <a:p>
            <a:pPr eaLnBrk="1" hangingPunct="1"/>
            <a:r>
              <a:rPr lang="en-US" sz="2800" dirty="0">
                <a:solidFill>
                  <a:srgbClr val="7D110C"/>
                </a:solidFill>
                <a:latin typeface="Trade Gothic LT Std" pitchFamily="50" charset="0"/>
              </a:rPr>
              <a:t>Largely Informatics</a:t>
            </a:r>
            <a:endParaRPr lang="en-US" dirty="0">
              <a:solidFill>
                <a:srgbClr val="7D110C"/>
              </a:solidFill>
              <a:latin typeface="Trade Gothic LT Std" pitchFamily="50" charset="0"/>
            </a:endParaRPr>
          </a:p>
        </p:txBody>
      </p:sp>
    </p:spTree>
    <p:extLst>
      <p:ext uri="{BB962C8B-B14F-4D97-AF65-F5344CB8AC3E}">
        <p14:creationId xmlns:p14="http://schemas.microsoft.com/office/powerpoint/2010/main" val="1153601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Yong-Yeol Ahn</a:t>
            </a:r>
            <a:endParaRPr lang="en-US" dirty="0"/>
          </a:p>
        </p:txBody>
      </p:sp>
      <p:pic>
        <p:nvPicPr>
          <p:cNvPr id="4" name="Picture 3"/>
          <p:cNvPicPr>
            <a:picLocks noChangeAspect="1"/>
          </p:cNvPicPr>
          <p:nvPr/>
        </p:nvPicPr>
        <p:blipFill>
          <a:blip r:embed="rId2"/>
          <a:stretch>
            <a:fillRect/>
          </a:stretch>
        </p:blipFill>
        <p:spPr>
          <a:xfrm>
            <a:off x="1522920" y="761999"/>
            <a:ext cx="4013723" cy="5327950"/>
          </a:xfrm>
          <a:prstGeom prst="rect">
            <a:avLst/>
          </a:prstGeom>
        </p:spPr>
      </p:pic>
      <p:sp>
        <p:nvSpPr>
          <p:cNvPr id="6" name="Rectangle 5"/>
          <p:cNvSpPr/>
          <p:nvPr/>
        </p:nvSpPr>
        <p:spPr>
          <a:xfrm>
            <a:off x="1402312" y="97353"/>
            <a:ext cx="5247871" cy="461665"/>
          </a:xfrm>
          <a:prstGeom prst="rect">
            <a:avLst/>
          </a:prstGeom>
        </p:spPr>
        <p:txBody>
          <a:bodyPr wrap="square" lIns="91430" tIns="45716" rIns="91430" bIns="45716">
            <a:spAutoFit/>
          </a:bodyPr>
          <a:lstStyle/>
          <a:p>
            <a:pPr fontAlgn="base">
              <a:spcBef>
                <a:spcPct val="0"/>
              </a:spcBef>
              <a:spcAft>
                <a:spcPct val="0"/>
              </a:spcAft>
            </a:pPr>
            <a:r>
              <a:rPr lang="en-US" sz="2400" b="1" dirty="0">
                <a:solidFill>
                  <a:srgbClr val="63403F"/>
                </a:solidFill>
              </a:rPr>
              <a:t>Other future directions</a:t>
            </a:r>
            <a:endParaRPr lang="en-US" sz="2400" dirty="0">
              <a:solidFill>
                <a:srgbClr val="000000"/>
              </a:solidFill>
            </a:endParaRPr>
          </a:p>
        </p:txBody>
      </p:sp>
      <p:sp>
        <p:nvSpPr>
          <p:cNvPr id="8" name="Rectangle 7"/>
          <p:cNvSpPr/>
          <p:nvPr/>
        </p:nvSpPr>
        <p:spPr>
          <a:xfrm>
            <a:off x="5648194" y="2822085"/>
            <a:ext cx="3163454" cy="444224"/>
          </a:xfrm>
          <a:prstGeom prst="rect">
            <a:avLst/>
          </a:prstGeom>
        </p:spPr>
        <p:txBody>
          <a:bodyPr wrap="square" lIns="91430" tIns="45716" rIns="91430" bIns="45716">
            <a:spAutoFit/>
          </a:bodyPr>
          <a:lstStyle/>
          <a:p>
            <a:pPr marL="342865" indent="-342865" fontAlgn="base">
              <a:lnSpc>
                <a:spcPct val="80000"/>
              </a:lnSpc>
              <a:spcBef>
                <a:spcPct val="50000"/>
              </a:spcBef>
              <a:spcAft>
                <a:spcPct val="0"/>
              </a:spcAft>
              <a:buClr>
                <a:srgbClr val="4E2C2C"/>
              </a:buClr>
              <a:buSzPct val="70000"/>
            </a:pPr>
            <a:r>
              <a:rPr lang="en-US" sz="1400" dirty="0">
                <a:solidFill>
                  <a:srgbClr val="BB9015"/>
                </a:solidFill>
                <a:latin typeface="Times New Roman" pitchFamily="18" charset="0"/>
              </a:rPr>
              <a:t>C. Hidalgo</a:t>
            </a:r>
            <a:r>
              <a:rPr lang="en-US" sz="1400" b="1" dirty="0">
                <a:solidFill>
                  <a:srgbClr val="BB9015"/>
                </a:solidFill>
                <a:latin typeface="Times New Roman" pitchFamily="18" charset="0"/>
              </a:rPr>
              <a:t> </a:t>
            </a:r>
            <a:r>
              <a:rPr lang="en-US" sz="1400" dirty="0">
                <a:solidFill>
                  <a:srgbClr val="BB9015"/>
                </a:solidFill>
                <a:latin typeface="Times New Roman" pitchFamily="18" charset="0"/>
              </a:rPr>
              <a:t>et al., </a:t>
            </a:r>
            <a:r>
              <a:rPr lang="en-US" sz="1400" i="1" dirty="0" err="1">
                <a:solidFill>
                  <a:srgbClr val="BB9015"/>
                </a:solidFill>
                <a:latin typeface="Times New Roman" pitchFamily="18" charset="0"/>
              </a:rPr>
              <a:t>PLoS</a:t>
            </a:r>
            <a:r>
              <a:rPr lang="en-US" sz="1400" i="1" dirty="0">
                <a:solidFill>
                  <a:srgbClr val="BB9015"/>
                </a:solidFill>
                <a:latin typeface="Times New Roman" pitchFamily="18" charset="0"/>
              </a:rPr>
              <a:t> Comp. Biol.</a:t>
            </a:r>
            <a:r>
              <a:rPr lang="en-US" sz="1400" dirty="0">
                <a:solidFill>
                  <a:srgbClr val="BB9015"/>
                </a:solidFill>
                <a:latin typeface="Times New Roman" pitchFamily="18" charset="0"/>
              </a:rPr>
              <a:t> 5, e1000353 (2009)</a:t>
            </a:r>
          </a:p>
        </p:txBody>
      </p:sp>
      <p:sp>
        <p:nvSpPr>
          <p:cNvPr id="14" name="TextBox 13"/>
          <p:cNvSpPr txBox="1"/>
          <p:nvPr/>
        </p:nvSpPr>
        <p:spPr>
          <a:xfrm>
            <a:off x="5671285" y="1095635"/>
            <a:ext cx="3140363" cy="936313"/>
          </a:xfrm>
          <a:prstGeom prst="rect">
            <a:avLst/>
          </a:prstGeom>
          <a:noFill/>
        </p:spPr>
        <p:txBody>
          <a:bodyPr wrap="square" lIns="91430" tIns="45716" rIns="91430" bIns="45716" rtlCol="0">
            <a:spAutoFit/>
          </a:bodyPr>
          <a:lstStyle/>
          <a:p>
            <a:pPr fontAlgn="base">
              <a:spcBef>
                <a:spcPct val="0"/>
              </a:spcBef>
              <a:spcAft>
                <a:spcPct val="0"/>
              </a:spcAft>
            </a:pPr>
            <a:r>
              <a:rPr lang="en-US" dirty="0" smtClean="0">
                <a:solidFill>
                  <a:srgbClr val="000000"/>
                </a:solidFill>
              </a:rPr>
              <a:t>Disease association discovery based on clinical data</a:t>
            </a:r>
            <a:endParaRPr lang="en-US" dirty="0">
              <a:solidFill>
                <a:srgbClr val="000000"/>
              </a:solidFill>
            </a:endParaRPr>
          </a:p>
        </p:txBody>
      </p:sp>
    </p:spTree>
    <p:extLst>
      <p:ext uri="{BB962C8B-B14F-4D97-AF65-F5344CB8AC3E}">
        <p14:creationId xmlns:p14="http://schemas.microsoft.com/office/powerpoint/2010/main" val="3734692960"/>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130426"/>
            <a:ext cx="7772400" cy="1298575"/>
          </a:xfrm>
        </p:spPr>
        <p:txBody>
          <a:bodyPr/>
          <a:lstStyle/>
          <a:p>
            <a:r>
              <a:rPr lang="en-US" sz="4400" dirty="0"/>
              <a:t>Security Health Informatics </a:t>
            </a:r>
          </a:p>
        </p:txBody>
      </p:sp>
      <p:sp>
        <p:nvSpPr>
          <p:cNvPr id="5" name="Subtitle 4"/>
          <p:cNvSpPr>
            <a:spLocks noGrp="1"/>
          </p:cNvSpPr>
          <p:nvPr>
            <p:ph type="subTitle" idx="1"/>
          </p:nvPr>
        </p:nvSpPr>
        <p:spPr>
          <a:xfrm>
            <a:off x="609600" y="3886200"/>
            <a:ext cx="8229600" cy="1752600"/>
          </a:xfrm>
        </p:spPr>
        <p:txBody>
          <a:bodyPr>
            <a:normAutofit/>
          </a:bodyPr>
          <a:lstStyle/>
          <a:p>
            <a:pPr algn="l"/>
            <a:r>
              <a:rPr lang="en-US" sz="2400" b="1" dirty="0"/>
              <a:t>Dr. </a:t>
            </a:r>
            <a:r>
              <a:rPr lang="en-US" sz="2400" b="1" dirty="0" err="1"/>
              <a:t>XiaoFeng</a:t>
            </a:r>
            <a:r>
              <a:rPr lang="en-US" sz="2400" b="1" dirty="0"/>
              <a:t> Wang (</a:t>
            </a:r>
            <a:r>
              <a:rPr lang="en-US" sz="2400" b="1" dirty="0">
                <a:hlinkClick r:id="rId2"/>
              </a:rPr>
              <a:t>http://www.informatics.indiana.edu/xw7</a:t>
            </a:r>
            <a:r>
              <a:rPr lang="en-US" sz="2400" b="1" dirty="0"/>
              <a:t>) </a:t>
            </a:r>
          </a:p>
          <a:p>
            <a:pPr algn="l"/>
            <a:r>
              <a:rPr lang="en-US" sz="2400" b="1" dirty="0"/>
              <a:t>Dr. Haixu Tang (</a:t>
            </a:r>
            <a:r>
              <a:rPr lang="en-US" sz="2400" b="1" dirty="0">
                <a:hlinkClick r:id="rId3"/>
              </a:rPr>
              <a:t>http://www.informatics.indiana.edu/hatang/</a:t>
            </a:r>
            <a:r>
              <a:rPr lang="en-US" sz="2400" b="1" dirty="0"/>
              <a:t>)</a:t>
            </a:r>
          </a:p>
          <a:p>
            <a:pPr algn="l"/>
            <a:r>
              <a:rPr lang="en-US" sz="2400" b="1" dirty="0"/>
              <a:t>Dr. Raquel Hill (</a:t>
            </a:r>
            <a:r>
              <a:rPr lang="en-US" sz="2400" b="1" dirty="0">
                <a:hlinkClick r:id="rId4"/>
              </a:rPr>
              <a:t>https://www.cs.indiana.edu/~ralhill/</a:t>
            </a:r>
            <a:r>
              <a:rPr lang="en-US" sz="2400" b="1" dirty="0"/>
              <a:t>)</a:t>
            </a:r>
          </a:p>
        </p:txBody>
      </p:sp>
    </p:spTree>
    <p:extLst>
      <p:ext uri="{BB962C8B-B14F-4D97-AF65-F5344CB8AC3E}">
        <p14:creationId xmlns:p14="http://schemas.microsoft.com/office/powerpoint/2010/main" val="2203317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990600"/>
          </a:xfrm>
        </p:spPr>
        <p:txBody>
          <a:bodyPr/>
          <a:lstStyle/>
          <a:p>
            <a:r>
              <a:rPr lang="en-US" dirty="0" smtClean="0"/>
              <a:t>Security HI Research at SoIC</a:t>
            </a:r>
            <a:endParaRPr lang="en-US" dirty="0"/>
          </a:p>
        </p:txBody>
      </p:sp>
      <p:sp>
        <p:nvSpPr>
          <p:cNvPr id="3" name="Content Placeholder 2"/>
          <p:cNvSpPr>
            <a:spLocks noGrp="1"/>
          </p:cNvSpPr>
          <p:nvPr>
            <p:ph idx="1"/>
          </p:nvPr>
        </p:nvSpPr>
        <p:spPr/>
        <p:txBody>
          <a:bodyPr/>
          <a:lstStyle/>
          <a:p>
            <a:r>
              <a:rPr lang="en-US" sz="3600" dirty="0"/>
              <a:t>Human Genome Privacy</a:t>
            </a:r>
          </a:p>
          <a:p>
            <a:endParaRPr lang="en-US" sz="3600" dirty="0"/>
          </a:p>
          <a:p>
            <a:r>
              <a:rPr lang="en-US" sz="3600" dirty="0"/>
              <a:t>Privacy-preserving access control</a:t>
            </a:r>
          </a:p>
        </p:txBody>
      </p:sp>
    </p:spTree>
    <p:extLst>
      <p:ext uri="{BB962C8B-B14F-4D97-AF65-F5344CB8AC3E}">
        <p14:creationId xmlns:p14="http://schemas.microsoft.com/office/powerpoint/2010/main" val="2338901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06576"/>
            <a:ext cx="7848600" cy="1470025"/>
          </a:xfrm>
        </p:spPr>
        <p:txBody>
          <a:bodyPr/>
          <a:lstStyle/>
          <a:p>
            <a:r>
              <a:rPr lang="en-US" sz="4000" dirty="0"/>
              <a:t>Genome Privacy Research</a:t>
            </a:r>
          </a:p>
        </p:txBody>
      </p:sp>
      <p:sp>
        <p:nvSpPr>
          <p:cNvPr id="3" name="Subtitle 2"/>
          <p:cNvSpPr>
            <a:spLocks noGrp="1"/>
          </p:cNvSpPr>
          <p:nvPr>
            <p:ph type="subTitle" idx="1"/>
          </p:nvPr>
        </p:nvSpPr>
        <p:spPr>
          <a:xfrm>
            <a:off x="1371600" y="3810000"/>
            <a:ext cx="6400800" cy="1828800"/>
          </a:xfrm>
        </p:spPr>
        <p:txBody>
          <a:bodyPr>
            <a:normAutofit/>
          </a:bodyPr>
          <a:lstStyle/>
          <a:p>
            <a:r>
              <a:rPr lang="en-US" sz="2400" dirty="0"/>
              <a:t>Dr. </a:t>
            </a:r>
            <a:r>
              <a:rPr lang="en-US" sz="2400" dirty="0" err="1"/>
              <a:t>XiaoFeng</a:t>
            </a:r>
            <a:r>
              <a:rPr lang="en-US" sz="2400" dirty="0"/>
              <a:t> Wang and Dr. Haixu Tang</a:t>
            </a:r>
          </a:p>
          <a:p>
            <a:r>
              <a:rPr lang="en-US" sz="2400" dirty="0"/>
              <a:t>Associate Professors of SoIC</a:t>
            </a:r>
          </a:p>
          <a:p>
            <a:endParaRPr lang="en-US" sz="2400" dirty="0"/>
          </a:p>
          <a:p>
            <a:endParaRPr lang="en-US" sz="2400" dirty="0"/>
          </a:p>
        </p:txBody>
      </p:sp>
    </p:spTree>
    <p:extLst>
      <p:ext uri="{BB962C8B-B14F-4D97-AF65-F5344CB8AC3E}">
        <p14:creationId xmlns:p14="http://schemas.microsoft.com/office/powerpoint/2010/main" val="13802159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81000" y="685800"/>
            <a:ext cx="8229600" cy="914400"/>
          </a:xfrm>
        </p:spPr>
        <p:txBody>
          <a:bodyPr/>
          <a:lstStyle/>
          <a:p>
            <a:pPr eaLnBrk="1" hangingPunct="1"/>
            <a:r>
              <a:rPr lang="en-US" smtClean="0"/>
              <a:t>Genome Privacy</a:t>
            </a:r>
          </a:p>
        </p:txBody>
      </p:sp>
      <p:sp>
        <p:nvSpPr>
          <p:cNvPr id="6147" name="Rectangle 3"/>
          <p:cNvSpPr>
            <a:spLocks noGrp="1" noChangeArrowheads="1"/>
          </p:cNvSpPr>
          <p:nvPr>
            <p:ph type="body" idx="1"/>
          </p:nvPr>
        </p:nvSpPr>
        <p:spPr>
          <a:xfrm>
            <a:off x="457200" y="1828802"/>
            <a:ext cx="8686800" cy="4297363"/>
          </a:xfrm>
        </p:spPr>
        <p:txBody>
          <a:bodyPr>
            <a:normAutofit fontScale="92500" lnSpcReduction="20000"/>
          </a:bodyPr>
          <a:lstStyle/>
          <a:p>
            <a:pPr eaLnBrk="1" hangingPunct="1"/>
            <a:r>
              <a:rPr lang="en-US" dirty="0" smtClean="0"/>
              <a:t>   </a:t>
            </a:r>
            <a:r>
              <a:rPr lang="en-US" sz="3200" dirty="0"/>
              <a:t>Human DNA are important to the genomic  research,    </a:t>
            </a:r>
          </a:p>
          <a:p>
            <a:pPr marL="0" indent="0">
              <a:buNone/>
            </a:pPr>
            <a:r>
              <a:rPr lang="en-US" sz="3200" dirty="0"/>
              <a:t>       biomedical research, etc., and becoming part of EHR</a:t>
            </a:r>
          </a:p>
          <a:p>
            <a:pPr marL="0" indent="0">
              <a:buNone/>
            </a:pPr>
            <a:r>
              <a:rPr lang="en-US" sz="3200" dirty="0"/>
              <a:t>   </a:t>
            </a:r>
          </a:p>
          <a:p>
            <a:pPr eaLnBrk="1" hangingPunct="1">
              <a:buFont typeface="Wingdings" pitchFamily="2" charset="2"/>
              <a:buNone/>
            </a:pPr>
            <a:endParaRPr lang="en-US" dirty="0" smtClean="0"/>
          </a:p>
          <a:p>
            <a:pPr eaLnBrk="1" hangingPunct="1">
              <a:buFont typeface="Wingdings" pitchFamily="2" charset="2"/>
              <a:buNone/>
            </a:pPr>
            <a:endParaRPr lang="en-US" dirty="0" smtClean="0"/>
          </a:p>
          <a:p>
            <a:pPr eaLnBrk="1" hangingPunct="1">
              <a:buFont typeface="Wingdings" pitchFamily="2" charset="2"/>
              <a:buNone/>
            </a:pPr>
            <a:endParaRPr lang="en-US" dirty="0" smtClean="0"/>
          </a:p>
          <a:p>
            <a:pPr eaLnBrk="1" hangingPunct="1"/>
            <a:r>
              <a:rPr lang="en-US" sz="3200" dirty="0"/>
              <a:t>     However, genomes are also sensitive</a:t>
            </a:r>
          </a:p>
          <a:p>
            <a:pPr lvl="1" eaLnBrk="1" hangingPunct="1"/>
            <a:r>
              <a:rPr lang="en-US" sz="2800" dirty="0"/>
              <a:t>Personally identifiable markers:  skin, hair color…</a:t>
            </a:r>
          </a:p>
          <a:p>
            <a:pPr lvl="1" eaLnBrk="1" hangingPunct="1"/>
            <a:r>
              <a:rPr lang="en-US" sz="2800" dirty="0"/>
              <a:t>Disease markers</a:t>
            </a:r>
          </a:p>
          <a:p>
            <a:pPr lvl="2" eaLnBrk="1" hangingPunct="1"/>
            <a:r>
              <a:rPr lang="en-US" sz="2800" dirty="0"/>
              <a:t>What if your insurance company knows? </a:t>
            </a:r>
          </a:p>
          <a:p>
            <a:pPr lvl="2" eaLnBrk="1" hangingPunct="1"/>
            <a:endParaRPr lang="en-US" dirty="0" smtClean="0"/>
          </a:p>
          <a:p>
            <a:pPr lvl="1" eaLnBrk="1" hangingPunct="1"/>
            <a:endParaRPr lang="en-US" dirty="0" smtClean="0"/>
          </a:p>
        </p:txBody>
      </p:sp>
      <p:pic>
        <p:nvPicPr>
          <p:cNvPr id="6148" name="Picture 5" descr="MCj030527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676400"/>
            <a:ext cx="5651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7" descr="MCj0398279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3276602"/>
            <a:ext cx="858838"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19572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a:xfrm>
            <a:off x="381000" y="1752602"/>
            <a:ext cx="8229600" cy="4297363"/>
          </a:xfrm>
        </p:spPr>
        <p:txBody>
          <a:bodyPr/>
          <a:lstStyle/>
          <a:p>
            <a:r>
              <a:rPr lang="en-US" dirty="0" smtClean="0"/>
              <a:t>Dissemination is important !</a:t>
            </a:r>
          </a:p>
          <a:p>
            <a:pPr lvl="1"/>
            <a:r>
              <a:rPr lang="en-US" dirty="0" smtClean="0"/>
              <a:t>Data sharing is key to Human Genome/biomedical Research </a:t>
            </a:r>
          </a:p>
          <a:p>
            <a:pPr lvl="1"/>
            <a:r>
              <a:rPr lang="en-US" b="1" dirty="0" smtClean="0"/>
              <a:t>But how to do it securely (i.e. to preserve human privacy)?</a:t>
            </a:r>
          </a:p>
          <a:p>
            <a:pPr marL="457154" lvl="1" indent="0">
              <a:buNone/>
            </a:pPr>
            <a:endParaRPr lang="en-US" dirty="0" smtClean="0"/>
          </a:p>
          <a:p>
            <a:r>
              <a:rPr lang="en-US" dirty="0" smtClean="0"/>
              <a:t>Computation: to outsource or not to?</a:t>
            </a:r>
          </a:p>
          <a:p>
            <a:pPr lvl="1"/>
            <a:r>
              <a:rPr lang="en-US" dirty="0" smtClean="0"/>
              <a:t>Demand &gt;&gt; supply: public clouds to save the day</a:t>
            </a:r>
          </a:p>
          <a:p>
            <a:pPr lvl="1"/>
            <a:r>
              <a:rPr lang="en-US" b="1" dirty="0" smtClean="0"/>
              <a:t>But wait!  How about privacy?</a:t>
            </a:r>
            <a:endParaRPr lang="en-US" b="1" dirty="0"/>
          </a:p>
        </p:txBody>
      </p:sp>
    </p:spTree>
    <p:extLst>
      <p:ext uri="{BB962C8B-B14F-4D97-AF65-F5344CB8AC3E}">
        <p14:creationId xmlns:p14="http://schemas.microsoft.com/office/powerpoint/2010/main" val="378494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685800"/>
            <a:ext cx="8229600" cy="990600"/>
          </a:xfrm>
        </p:spPr>
        <p:txBody>
          <a:bodyPr/>
          <a:lstStyle/>
          <a:p>
            <a:pPr eaLnBrk="1" hangingPunct="1"/>
            <a:r>
              <a:rPr lang="en-US" smtClean="0"/>
              <a:t>What do we have now?</a:t>
            </a:r>
          </a:p>
        </p:txBody>
      </p:sp>
      <p:sp>
        <p:nvSpPr>
          <p:cNvPr id="15363" name="Rectangle 3"/>
          <p:cNvSpPr>
            <a:spLocks noGrp="1" noChangeArrowheads="1"/>
          </p:cNvSpPr>
          <p:nvPr>
            <p:ph type="body" idx="1"/>
          </p:nvPr>
        </p:nvSpPr>
        <p:spPr>
          <a:xfrm>
            <a:off x="457200" y="1676401"/>
            <a:ext cx="8229600" cy="4449763"/>
          </a:xfrm>
        </p:spPr>
        <p:txBody>
          <a:bodyPr>
            <a:normAutofit lnSpcReduction="10000"/>
          </a:bodyPr>
          <a:lstStyle/>
          <a:p>
            <a:pPr eaLnBrk="1" hangingPunct="1"/>
            <a:r>
              <a:rPr lang="en-US" dirty="0" smtClean="0"/>
              <a:t>Informed consent and agreement of data use</a:t>
            </a:r>
          </a:p>
          <a:p>
            <a:pPr eaLnBrk="1" hangingPunct="1"/>
            <a:endParaRPr lang="en-US" dirty="0" smtClean="0"/>
          </a:p>
          <a:p>
            <a:pPr eaLnBrk="1" hangingPunct="1"/>
            <a:r>
              <a:rPr lang="en-US" dirty="0" smtClean="0"/>
              <a:t>Con: </a:t>
            </a:r>
            <a:r>
              <a:rPr lang="en-US" dirty="0"/>
              <a:t>complicated</a:t>
            </a:r>
          </a:p>
          <a:p>
            <a:pPr eaLnBrk="1" hangingPunct="1"/>
            <a:endParaRPr lang="en-US" dirty="0"/>
          </a:p>
          <a:p>
            <a:r>
              <a:rPr lang="en-US" dirty="0" smtClean="0"/>
              <a:t>Con:</a:t>
            </a:r>
            <a:r>
              <a:rPr lang="en-US" sz="3200" dirty="0"/>
              <a:t> </a:t>
            </a:r>
            <a:r>
              <a:rPr lang="en-US" dirty="0" smtClean="0"/>
              <a:t>liability</a:t>
            </a:r>
          </a:p>
          <a:p>
            <a:pPr marL="0" indent="0">
              <a:buNone/>
            </a:pPr>
            <a:endParaRPr lang="en-US" dirty="0" smtClean="0"/>
          </a:p>
          <a:p>
            <a:pPr eaLnBrk="1" hangingPunct="1"/>
            <a:r>
              <a:rPr lang="en-US" dirty="0" smtClean="0"/>
              <a:t>Con: limited effects</a:t>
            </a:r>
          </a:p>
          <a:p>
            <a:pPr lvl="1" eaLnBrk="1" hangingPunct="1"/>
            <a:r>
              <a:rPr lang="en-US" sz="2800" dirty="0"/>
              <a:t>Are the data safe with the researchers?</a:t>
            </a:r>
          </a:p>
          <a:p>
            <a:pPr lvl="1" eaLnBrk="1" hangingPunct="1"/>
            <a:r>
              <a:rPr lang="en-US" sz="2800" dirty="0"/>
              <a:t>Are participants indeed well informed? </a:t>
            </a:r>
          </a:p>
          <a:p>
            <a:pPr eaLnBrk="1" hangingPunct="1">
              <a:buFont typeface="Wingdings" pitchFamily="2" charset="2"/>
              <a:buNone/>
            </a:pPr>
            <a:endParaRPr lang="en-US" dirty="0" smtClean="0"/>
          </a:p>
        </p:txBody>
      </p:sp>
      <p:pic>
        <p:nvPicPr>
          <p:cNvPr id="8196" name="Picture 4" descr="C:\Documents and Settings\xw7\Local Settings\Temporary Internet Files\Content.IE5\22HGU848\MCj0078818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1676400"/>
            <a:ext cx="1947863"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descr="C:\Documents and Settings\xw7\Local Settings\Temporary Internet Files\Content.IE5\6DBIMEMA\MCBD06670_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4267201"/>
            <a:ext cx="15636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48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6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36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36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3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1066800"/>
          </a:xfrm>
        </p:spPr>
        <p:txBody>
          <a:bodyPr/>
          <a:lstStyle/>
          <a:p>
            <a:r>
              <a:rPr lang="en-US" dirty="0" smtClean="0"/>
              <a:t>Our Research on Genome Privacy</a:t>
            </a:r>
            <a:endParaRPr lang="en-US" dirty="0"/>
          </a:p>
        </p:txBody>
      </p:sp>
      <p:sp>
        <p:nvSpPr>
          <p:cNvPr id="3" name="Content Placeholder 2"/>
          <p:cNvSpPr>
            <a:spLocks noGrp="1"/>
          </p:cNvSpPr>
          <p:nvPr>
            <p:ph idx="1"/>
          </p:nvPr>
        </p:nvSpPr>
        <p:spPr>
          <a:xfrm>
            <a:off x="457200" y="1752601"/>
            <a:ext cx="8229600" cy="4373563"/>
          </a:xfrm>
        </p:spPr>
        <p:txBody>
          <a:bodyPr>
            <a:normAutofit fontScale="92500"/>
          </a:bodyPr>
          <a:lstStyle/>
          <a:p>
            <a:r>
              <a:rPr lang="en-US" dirty="0" smtClean="0"/>
              <a:t>Privacy Risk and Protection in Genome Data Sharing</a:t>
            </a:r>
          </a:p>
          <a:p>
            <a:pPr lvl="1"/>
            <a:r>
              <a:rPr lang="en-US" dirty="0" smtClean="0"/>
              <a:t> Discovery of  new re-identification threats in publishing   GWAS papers  [1]</a:t>
            </a:r>
            <a:endParaRPr lang="en-US" b="1" dirty="0" smtClean="0"/>
          </a:p>
          <a:p>
            <a:pPr lvl="2"/>
            <a:r>
              <a:rPr lang="en-US" b="1" dirty="0" smtClean="0">
                <a:solidFill>
                  <a:srgbClr val="FF0000"/>
                </a:solidFill>
              </a:rPr>
              <a:t>Winner of the 2011 PET AWARD for OUTSTANDING RESEARCH in PRIVACY ENHANCING TECHNOLOGIES</a:t>
            </a:r>
          </a:p>
          <a:p>
            <a:pPr lvl="2"/>
            <a:r>
              <a:rPr lang="en-US" b="1" dirty="0" smtClean="0">
                <a:solidFill>
                  <a:srgbClr val="FF0000"/>
                </a:solidFill>
              </a:rPr>
              <a:t>Reported by </a:t>
            </a:r>
            <a:r>
              <a:rPr lang="en-US" b="1" dirty="0" err="1" smtClean="0">
                <a:solidFill>
                  <a:srgbClr val="FF0000"/>
                </a:solidFill>
              </a:rPr>
              <a:t>BioSpace</a:t>
            </a:r>
            <a:endParaRPr lang="en-US" b="1" dirty="0" smtClean="0">
              <a:solidFill>
                <a:srgbClr val="002060"/>
              </a:solidFill>
            </a:endParaRPr>
          </a:p>
          <a:p>
            <a:pPr lvl="1"/>
            <a:r>
              <a:rPr lang="en-US" dirty="0" smtClean="0"/>
              <a:t>Preliminary study on when to release aggregated DNA data [2]</a:t>
            </a:r>
          </a:p>
          <a:p>
            <a:pPr marL="914306" lvl="2" indent="0">
              <a:buNone/>
            </a:pPr>
            <a:endParaRPr lang="en-US" dirty="0"/>
          </a:p>
          <a:p>
            <a:r>
              <a:rPr lang="en-US" dirty="0" smtClean="0"/>
              <a:t>Privacy-Preserving Genome Computing</a:t>
            </a:r>
          </a:p>
          <a:p>
            <a:pPr lvl="1"/>
            <a:r>
              <a:rPr lang="en-US" dirty="0"/>
              <a:t> </a:t>
            </a:r>
            <a:r>
              <a:rPr lang="en-US" dirty="0" smtClean="0"/>
              <a:t>Computation partition, specialization over hybrid clouds [3, 4]</a:t>
            </a:r>
            <a:endParaRPr lang="en-US" b="1" dirty="0" smtClean="0"/>
          </a:p>
          <a:p>
            <a:pPr lvl="1"/>
            <a:endParaRPr lang="en-US" dirty="0" smtClean="0"/>
          </a:p>
          <a:p>
            <a:endParaRPr lang="en-US" dirty="0"/>
          </a:p>
        </p:txBody>
      </p:sp>
    </p:spTree>
    <p:extLst>
      <p:ext uri="{BB962C8B-B14F-4D97-AF65-F5344CB8AC3E}">
        <p14:creationId xmlns:p14="http://schemas.microsoft.com/office/powerpoint/2010/main" val="2576843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8229600" cy="1143000"/>
          </a:xfrm>
        </p:spPr>
        <p:txBody>
          <a:bodyPr/>
          <a:lstStyle/>
          <a:p>
            <a:r>
              <a:rPr lang="en-US" dirty="0" smtClean="0"/>
              <a:t>New directions, great potentials</a:t>
            </a:r>
            <a:endParaRPr lang="en-US" dirty="0"/>
          </a:p>
        </p:txBody>
      </p:sp>
      <p:sp>
        <p:nvSpPr>
          <p:cNvPr id="3" name="Content Placeholder 2"/>
          <p:cNvSpPr>
            <a:spLocks noGrp="1"/>
          </p:cNvSpPr>
          <p:nvPr>
            <p:ph idx="1"/>
          </p:nvPr>
        </p:nvSpPr>
        <p:spPr>
          <a:xfrm>
            <a:off x="457200" y="1905001"/>
            <a:ext cx="8229600" cy="3992563"/>
          </a:xfrm>
        </p:spPr>
        <p:txBody>
          <a:bodyPr>
            <a:normAutofit fontScale="92500" lnSpcReduction="20000"/>
          </a:bodyPr>
          <a:lstStyle/>
          <a:p>
            <a:r>
              <a:rPr lang="en-US" dirty="0" smtClean="0"/>
              <a:t>Genome privacy is important</a:t>
            </a:r>
          </a:p>
          <a:p>
            <a:pPr lvl="1"/>
            <a:r>
              <a:rPr lang="en-US" dirty="0" smtClean="0"/>
              <a:t>Personalized genomics is the future (for medicine and healthcare)!</a:t>
            </a:r>
          </a:p>
          <a:p>
            <a:pPr lvl="1"/>
            <a:r>
              <a:rPr lang="en-US" dirty="0" smtClean="0"/>
              <a:t>The public cares, the NIH cares, private companies care</a:t>
            </a:r>
          </a:p>
          <a:p>
            <a:endParaRPr lang="en-US" dirty="0"/>
          </a:p>
          <a:p>
            <a:r>
              <a:rPr lang="en-US" dirty="0" smtClean="0"/>
              <a:t>Genome privacy is new</a:t>
            </a:r>
          </a:p>
          <a:p>
            <a:pPr lvl="1"/>
            <a:r>
              <a:rPr lang="en-US" dirty="0" smtClean="0"/>
              <a:t>Special data features, different computation requirements</a:t>
            </a:r>
          </a:p>
          <a:p>
            <a:pPr lvl="1"/>
            <a:r>
              <a:rPr lang="en-US" dirty="0" smtClean="0"/>
              <a:t>Existing crypto approach often fails</a:t>
            </a:r>
          </a:p>
          <a:p>
            <a:endParaRPr lang="en-US" dirty="0"/>
          </a:p>
          <a:p>
            <a:r>
              <a:rPr lang="en-US" dirty="0" smtClean="0"/>
              <a:t>Genome privacy is highly interdisciplinary</a:t>
            </a:r>
          </a:p>
          <a:p>
            <a:pPr lvl="1"/>
            <a:r>
              <a:rPr lang="en-US" dirty="0" smtClean="0"/>
              <a:t> Privacy, bioinformatics, Cloud computing, ELSI</a:t>
            </a:r>
          </a:p>
          <a:p>
            <a:pPr marL="457154" lvl="1" indent="0">
              <a:buNone/>
            </a:pPr>
            <a:endParaRPr lang="en-US" dirty="0"/>
          </a:p>
        </p:txBody>
      </p:sp>
    </p:spTree>
    <p:extLst>
      <p:ext uri="{BB962C8B-B14F-4D97-AF65-F5344CB8AC3E}">
        <p14:creationId xmlns:p14="http://schemas.microsoft.com/office/powerpoint/2010/main" val="186001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br>
              <a:rPr lang="en-US" dirty="0" smtClean="0"/>
            </a:br>
            <a:r>
              <a:rPr lang="en-US" sz="2800" dirty="0"/>
              <a:t>(</a:t>
            </a:r>
            <a:r>
              <a:rPr lang="en-US" sz="2800" b="0" dirty="0"/>
              <a:t>papers posted at www.informatics.indiana.edu/xw7</a:t>
            </a:r>
            <a:r>
              <a:rPr lang="en-US" sz="2800" dirty="0"/>
              <a:t>)</a:t>
            </a:r>
          </a:p>
        </p:txBody>
      </p:sp>
      <p:sp>
        <p:nvSpPr>
          <p:cNvPr id="3" name="Content Placeholder 2"/>
          <p:cNvSpPr>
            <a:spLocks noGrp="1"/>
          </p:cNvSpPr>
          <p:nvPr>
            <p:ph idx="1"/>
          </p:nvPr>
        </p:nvSpPr>
        <p:spPr/>
        <p:txBody>
          <a:bodyPr/>
          <a:lstStyle/>
          <a:p>
            <a:pPr>
              <a:spcAft>
                <a:spcPts val="600"/>
              </a:spcAft>
              <a:buFont typeface="+mj-lt"/>
              <a:buAutoNum type="arabicPeriod"/>
            </a:pPr>
            <a:r>
              <a:rPr lang="en-US" sz="1800" dirty="0"/>
              <a:t>R. Wang, Y. Li, X. Wang, H. Tang and X. Zhou, 2009 "Learning Your Identity and Disease from Research Papers: Information Leaks in Genome Wide Association Study".  In Proceedings of the 16</a:t>
            </a:r>
            <a:r>
              <a:rPr lang="en-US" sz="1800" baseline="30000" dirty="0"/>
              <a:t>th</a:t>
            </a:r>
            <a:r>
              <a:rPr lang="en-US" sz="1800" dirty="0"/>
              <a:t> ACM Conference on Computer and Communications Security (CCS)</a:t>
            </a:r>
          </a:p>
          <a:p>
            <a:pPr>
              <a:spcAft>
                <a:spcPts val="600"/>
              </a:spcAft>
              <a:buFont typeface="+mj-lt"/>
              <a:buAutoNum type="arabicPeriod"/>
            </a:pPr>
            <a:r>
              <a:rPr lang="en-US" sz="1800" dirty="0"/>
              <a:t>X. Zhou, B. </a:t>
            </a:r>
            <a:r>
              <a:rPr lang="en-US" sz="1800" dirty="0" err="1"/>
              <a:t>Peng</a:t>
            </a:r>
            <a:r>
              <a:rPr lang="en-US" sz="1800" dirty="0"/>
              <a:t>, Y. Li, Y. Chen, H. Tang and X. Wang, 2011 “To Release or Not to Release: Evaluating Information Leaks in Aggregate Human-Genome Data”.  In Proceedings of European Symposium on Research in Computer Security (ESORICS).</a:t>
            </a:r>
          </a:p>
          <a:p>
            <a:pPr>
              <a:spcAft>
                <a:spcPts val="600"/>
              </a:spcAft>
              <a:buFont typeface="+mj-lt"/>
              <a:buAutoNum type="arabicPeriod"/>
            </a:pPr>
            <a:r>
              <a:rPr lang="en-US" sz="1800" dirty="0"/>
              <a:t>R. Wang, X. Wang, Z. Li, H. Tang, M. Reiter and Z. Dong, 2009 "Privacy-Preserving Genomic Computation Through Program Specialization".  In Proceedings of the 16th ACM Conference on Computer and Communications Security (CCS)</a:t>
            </a:r>
          </a:p>
          <a:p>
            <a:pPr>
              <a:spcAft>
                <a:spcPts val="600"/>
              </a:spcAft>
              <a:buFont typeface="+mj-lt"/>
              <a:buAutoNum type="arabicPeriod"/>
            </a:pPr>
            <a:r>
              <a:rPr lang="en-US" sz="1800" dirty="0"/>
              <a:t>Y. Chen, B. </a:t>
            </a:r>
            <a:r>
              <a:rPr lang="en-US" sz="1800" dirty="0" err="1"/>
              <a:t>Peng</a:t>
            </a:r>
            <a:r>
              <a:rPr lang="en-US" sz="1800" dirty="0"/>
              <a:t>, X. Wang and H. Tang, 2012 “Large-Scale Privacy-Preserving Mappings of Human Genomic Sequences on Hybrid Clouds”.  To appear in Proceedings of the 19</a:t>
            </a:r>
            <a:r>
              <a:rPr lang="en-US" sz="1800" baseline="30000" dirty="0"/>
              <a:t>th</a:t>
            </a:r>
            <a:r>
              <a:rPr lang="en-US" sz="1800" dirty="0"/>
              <a:t> Annual Network and Distributed System Security Symposium (NDSS)</a:t>
            </a:r>
          </a:p>
          <a:p>
            <a:pPr marL="0" indent="0">
              <a:spcAft>
                <a:spcPts val="600"/>
              </a:spcAft>
              <a:buNone/>
            </a:pPr>
            <a:endParaRPr lang="en-US" sz="1800" dirty="0"/>
          </a:p>
          <a:p>
            <a:pPr lvl="0"/>
            <a:endParaRPr lang="en-US" sz="1800" dirty="0"/>
          </a:p>
          <a:p>
            <a:endParaRPr lang="en-US" dirty="0"/>
          </a:p>
        </p:txBody>
      </p:sp>
    </p:spTree>
    <p:extLst>
      <p:ext uri="{BB962C8B-B14F-4D97-AF65-F5344CB8AC3E}">
        <p14:creationId xmlns:p14="http://schemas.microsoft.com/office/powerpoint/2010/main" val="1593803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6" name="Picture 10" descr="IUBInforBldg5TSwithSign"/>
          <p:cNvPicPr>
            <a:picLocks noGrp="1" noChangeAspect="1" noChangeArrowheads="1"/>
          </p:cNvPicPr>
          <p:nvPr>
            <p:ph sz="half" idx="2"/>
          </p:nvPr>
        </p:nvPicPr>
        <p:blipFill>
          <a:blip r:embed="rId3"/>
          <a:srcRect/>
          <a:stretch>
            <a:fillRect/>
          </a:stretch>
        </p:blipFill>
        <p:spPr>
          <a:xfrm>
            <a:off x="6627587" y="10886"/>
            <a:ext cx="2498271" cy="1665514"/>
          </a:xfrm>
          <a:ln w="12700">
            <a:solidFill>
              <a:schemeClr val="tx1"/>
            </a:solidFill>
          </a:ln>
          <a:effectLst>
            <a:outerShdw dist="35921" dir="2700000" algn="ctr" rotWithShape="0">
              <a:srgbClr val="808080"/>
            </a:outerShdw>
          </a:effectLst>
        </p:spPr>
      </p:pic>
      <p:sp>
        <p:nvSpPr>
          <p:cNvPr id="15365" name="Rectangle 5"/>
          <p:cNvSpPr>
            <a:spLocks noChangeArrowheads="1"/>
          </p:cNvSpPr>
          <p:nvPr/>
        </p:nvSpPr>
        <p:spPr bwMode="auto">
          <a:xfrm>
            <a:off x="3276600" y="0"/>
            <a:ext cx="2514600" cy="7620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pPr eaLnBrk="0" fontAlgn="base" hangingPunct="0">
              <a:spcBef>
                <a:spcPct val="0"/>
              </a:spcBef>
              <a:spcAft>
                <a:spcPct val="0"/>
              </a:spcAft>
            </a:pPr>
            <a:endParaRPr lang="en-US" sz="2400" i="1">
              <a:solidFill>
                <a:srgbClr val="000000"/>
              </a:solidFill>
            </a:endParaRPr>
          </a:p>
        </p:txBody>
      </p:sp>
      <p:pic>
        <p:nvPicPr>
          <p:cNvPr id="7" name="Picture 6" descr="SOIAC_IUB.V.201.eps"/>
          <p:cNvPicPr/>
          <p:nvPr/>
        </p:nvPicPr>
        <p:blipFill>
          <a:blip r:embed="rId4" cstate="print"/>
          <a:srcRect b="21654"/>
          <a:stretch>
            <a:fillRect/>
          </a:stretch>
        </p:blipFill>
        <p:spPr>
          <a:xfrm>
            <a:off x="2811780" y="3810"/>
            <a:ext cx="3817620" cy="1516380"/>
          </a:xfrm>
          <a:prstGeom prst="rect">
            <a:avLst/>
          </a:prstGeom>
          <a:solidFill>
            <a:schemeClr val="bg1"/>
          </a:solidFill>
        </p:spPr>
      </p:pic>
      <p:sp>
        <p:nvSpPr>
          <p:cNvPr id="2" name="Text Placeholder 1"/>
          <p:cNvSpPr>
            <a:spLocks noGrp="1"/>
          </p:cNvSpPr>
          <p:nvPr>
            <p:ph type="body" sz="half" idx="1"/>
          </p:nvPr>
        </p:nvSpPr>
        <p:spPr>
          <a:xfrm>
            <a:off x="228600" y="2362200"/>
            <a:ext cx="7848600" cy="4038600"/>
          </a:xfrm>
        </p:spPr>
        <p:txBody>
          <a:bodyPr/>
          <a:lstStyle/>
          <a:p>
            <a:r>
              <a:rPr lang="en-US" dirty="0" smtClean="0">
                <a:solidFill>
                  <a:srgbClr val="7D110C"/>
                </a:solidFill>
              </a:rPr>
              <a:t>Cyberinfrastructure </a:t>
            </a:r>
            <a:r>
              <a:rPr lang="en-US" dirty="0" smtClean="0"/>
              <a:t>and High Performance Computing </a:t>
            </a:r>
          </a:p>
          <a:p>
            <a:r>
              <a:rPr lang="en-US" dirty="0" smtClean="0"/>
              <a:t>Data, Databases and Search</a:t>
            </a:r>
          </a:p>
          <a:p>
            <a:r>
              <a:rPr lang="en-US" dirty="0" smtClean="0"/>
              <a:t>Image Processing/ Computer Vision</a:t>
            </a:r>
          </a:p>
          <a:p>
            <a:r>
              <a:rPr lang="en-US" dirty="0" smtClean="0"/>
              <a:t>Ubiquitous Computing</a:t>
            </a:r>
          </a:p>
          <a:p>
            <a:r>
              <a:rPr lang="en-US" dirty="0" smtClean="0"/>
              <a:t>Robotics</a:t>
            </a:r>
          </a:p>
          <a:p>
            <a:r>
              <a:rPr lang="en-US" dirty="0" smtClean="0"/>
              <a:t>Visualization and Computer Graphics</a:t>
            </a:r>
            <a:endParaRPr lang="en-US" dirty="0">
              <a:solidFill>
                <a:srgbClr val="7D110C"/>
              </a:solidFill>
            </a:endParaRPr>
          </a:p>
        </p:txBody>
      </p:sp>
      <p:sp>
        <p:nvSpPr>
          <p:cNvPr id="15362" name="Rectangle 2"/>
          <p:cNvSpPr>
            <a:spLocks noGrp="1" noChangeArrowheads="1"/>
          </p:cNvSpPr>
          <p:nvPr>
            <p:ph type="title"/>
          </p:nvPr>
        </p:nvSpPr>
        <p:spPr>
          <a:xfrm>
            <a:off x="0" y="3811"/>
            <a:ext cx="4000500" cy="758190"/>
          </a:xfrm>
        </p:spPr>
        <p:txBody>
          <a:bodyPr/>
          <a:lstStyle/>
          <a:p>
            <a:pPr eaLnBrk="1" hangingPunct="1"/>
            <a:r>
              <a:rPr lang="en-US" sz="2400" dirty="0">
                <a:solidFill>
                  <a:schemeClr val="bg1"/>
                </a:solidFill>
                <a:latin typeface="Trade Gothic LT Std" pitchFamily="50" charset="0"/>
              </a:rPr>
              <a:t>Research Areas</a:t>
            </a:r>
          </a:p>
        </p:txBody>
      </p:sp>
      <p:sp>
        <p:nvSpPr>
          <p:cNvPr id="9" name="Rectangle 2"/>
          <p:cNvSpPr txBox="1">
            <a:spLocks noChangeArrowheads="1"/>
          </p:cNvSpPr>
          <p:nvPr/>
        </p:nvSpPr>
        <p:spPr bwMode="auto">
          <a:xfrm>
            <a:off x="326027" y="1371600"/>
            <a:ext cx="4419600" cy="7581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30" tIns="45716" rIns="91430" bIns="45716" numCol="1" anchor="ctr" anchorCtr="0" compatLnSpc="1">
            <a:prstTxWarp prst="textNoShape">
              <a:avLst/>
            </a:prstTxWarp>
          </a:bodyPr>
          <a:lstStyle>
            <a:lvl1pPr algn="l" rtl="0" eaLnBrk="0" fontAlgn="base" hangingPunct="0">
              <a:spcBef>
                <a:spcPct val="0"/>
              </a:spcBef>
              <a:spcAft>
                <a:spcPct val="0"/>
              </a:spcAft>
              <a:defRPr sz="3400" b="1">
                <a:solidFill>
                  <a:schemeClr val="accent1"/>
                </a:solidFill>
                <a:latin typeface="+mj-lt"/>
                <a:ea typeface="+mj-ea"/>
                <a:cs typeface="ＭＳ Ｐゴシック" pitchFamily="-107" charset="-128"/>
              </a:defRPr>
            </a:lvl1pPr>
            <a:lvl2pPr algn="l" rtl="0" eaLnBrk="0" fontAlgn="base" hangingPunct="0">
              <a:spcBef>
                <a:spcPct val="0"/>
              </a:spcBef>
              <a:spcAft>
                <a:spcPct val="0"/>
              </a:spcAft>
              <a:defRPr sz="3400" b="1">
                <a:solidFill>
                  <a:schemeClr val="accent1"/>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chemeClr val="accent1"/>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chemeClr val="accent1"/>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chemeClr val="accent1"/>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a:lstStyle>
          <a:p>
            <a:pPr eaLnBrk="1" hangingPunct="1"/>
            <a:r>
              <a:rPr lang="en-US" sz="2800" dirty="0">
                <a:solidFill>
                  <a:srgbClr val="7D110C"/>
                </a:solidFill>
                <a:latin typeface="Trade Gothic LT Std" pitchFamily="50" charset="0"/>
              </a:rPr>
              <a:t>Largely Applied Computer Science</a:t>
            </a:r>
            <a:endParaRPr lang="en-US" dirty="0">
              <a:solidFill>
                <a:srgbClr val="7D110C"/>
              </a:solidFill>
              <a:latin typeface="Trade Gothic LT Std" pitchFamily="50" charset="0"/>
            </a:endParaRPr>
          </a:p>
        </p:txBody>
      </p:sp>
    </p:spTree>
    <p:extLst>
      <p:ext uri="{BB962C8B-B14F-4D97-AF65-F5344CB8AC3E}">
        <p14:creationId xmlns:p14="http://schemas.microsoft.com/office/powerpoint/2010/main" val="41363575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Privacy Preserving Access Control</a:t>
            </a:r>
            <a:endParaRPr lang="en-US" dirty="0"/>
          </a:p>
        </p:txBody>
      </p:sp>
      <p:sp>
        <p:nvSpPr>
          <p:cNvPr id="3" name="Subtitle 2"/>
          <p:cNvSpPr>
            <a:spLocks noGrp="1"/>
          </p:cNvSpPr>
          <p:nvPr>
            <p:ph type="subTitle" idx="1"/>
          </p:nvPr>
        </p:nvSpPr>
        <p:spPr/>
        <p:txBody>
          <a:bodyPr/>
          <a:lstStyle/>
          <a:p>
            <a:r>
              <a:rPr lang="en-US" dirty="0" smtClean="0"/>
              <a:t>Dr. Raquel Hill</a:t>
            </a:r>
          </a:p>
          <a:p>
            <a:r>
              <a:rPr lang="en-US" dirty="0" smtClean="0"/>
              <a:t>Assistant Professor </a:t>
            </a:r>
          </a:p>
          <a:p>
            <a:r>
              <a:rPr lang="en-US" dirty="0" err="1" smtClean="0"/>
              <a:t>SoIC</a:t>
            </a:r>
            <a:endParaRPr lang="en-US" dirty="0"/>
          </a:p>
        </p:txBody>
      </p:sp>
    </p:spTree>
    <p:extLst>
      <p:ext uri="{BB962C8B-B14F-4D97-AF65-F5344CB8AC3E}">
        <p14:creationId xmlns:p14="http://schemas.microsoft.com/office/powerpoint/2010/main" val="8938397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Problem: Privacy of Medical-Related Survey Data</a:t>
            </a:r>
            <a:endParaRPr lang="en-US" dirty="0"/>
          </a:p>
        </p:txBody>
      </p:sp>
      <p:sp>
        <p:nvSpPr>
          <p:cNvPr id="3" name="Content Placeholder 2"/>
          <p:cNvSpPr>
            <a:spLocks noGrp="1"/>
          </p:cNvSpPr>
          <p:nvPr>
            <p:ph idx="1"/>
          </p:nvPr>
        </p:nvSpPr>
        <p:spPr/>
        <p:txBody>
          <a:bodyPr>
            <a:normAutofit lnSpcReduction="10000"/>
          </a:bodyPr>
          <a:lstStyle/>
          <a:p>
            <a:r>
              <a:rPr lang="en-US" dirty="0" smtClean="0"/>
              <a:t>Social Scientists often collect health and other medical-related data in their surveys</a:t>
            </a:r>
          </a:p>
          <a:p>
            <a:pPr lvl="1"/>
            <a:r>
              <a:rPr lang="en-US" dirty="0" smtClean="0"/>
              <a:t>Data includes information about disease, exams, prescription drugs, etc.</a:t>
            </a:r>
          </a:p>
          <a:p>
            <a:r>
              <a:rPr lang="en-US" dirty="0" smtClean="0"/>
              <a:t>Data is often high-dimensional and sparse, having many attributes for which participants have provided unique responses</a:t>
            </a:r>
          </a:p>
          <a:p>
            <a:r>
              <a:rPr lang="en-US" dirty="0" smtClean="0"/>
              <a:t>Uniqueness facilitates successful re-identification of records when traditional identifiers have been removed</a:t>
            </a:r>
            <a:endParaRPr lang="en-US" dirty="0"/>
          </a:p>
        </p:txBody>
      </p:sp>
    </p:spTree>
    <p:extLst>
      <p:ext uri="{BB962C8B-B14F-4D97-AF65-F5344CB8AC3E}">
        <p14:creationId xmlns:p14="http://schemas.microsoft.com/office/powerpoint/2010/main" val="805778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p:sp>
        <p:nvSpPr>
          <p:cNvPr id="3" name="Content Placeholder 2"/>
          <p:cNvSpPr>
            <a:spLocks noGrp="1"/>
          </p:cNvSpPr>
          <p:nvPr>
            <p:ph idx="1"/>
          </p:nvPr>
        </p:nvSpPr>
        <p:spPr/>
        <p:txBody>
          <a:bodyPr/>
          <a:lstStyle/>
          <a:p>
            <a:r>
              <a:rPr lang="en-US" dirty="0" smtClean="0"/>
              <a:t>Goals of this work is to provide practitioners with the tools to:</a:t>
            </a:r>
          </a:p>
          <a:p>
            <a:pPr lvl="1"/>
            <a:r>
              <a:rPr lang="en-US" dirty="0" smtClean="0"/>
              <a:t>Assess vulnerabilities in high-dimensional medical-related data</a:t>
            </a:r>
          </a:p>
          <a:p>
            <a:pPr lvl="1"/>
            <a:r>
              <a:rPr lang="en-US" dirty="0" smtClean="0"/>
              <a:t>Identify risk of re-identification</a:t>
            </a:r>
          </a:p>
          <a:p>
            <a:pPr lvl="1"/>
            <a:r>
              <a:rPr lang="en-US" dirty="0" smtClean="0"/>
              <a:t>Reduce risk of re-identification while preserving utility</a:t>
            </a:r>
          </a:p>
          <a:p>
            <a:pPr lvl="1"/>
            <a:r>
              <a:rPr lang="en-US" dirty="0" smtClean="0"/>
              <a:t>Define privacy preserving data sharing policies, while quantifying the privacy risk</a:t>
            </a:r>
            <a:endParaRPr lang="en-US" dirty="0"/>
          </a:p>
        </p:txBody>
      </p:sp>
    </p:spTree>
    <p:extLst>
      <p:ext uri="{BB962C8B-B14F-4D97-AF65-F5344CB8AC3E}">
        <p14:creationId xmlns:p14="http://schemas.microsoft.com/office/powerpoint/2010/main" val="2649342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r>
              <a:rPr lang="en-US" sz="2400" dirty="0"/>
              <a:t>A. C. Solomon, R. Hill, E. Janssen, S. Sanders, J. </a:t>
            </a:r>
            <a:r>
              <a:rPr lang="en-US" sz="2400" dirty="0" err="1"/>
              <a:t>Heiman</a:t>
            </a:r>
            <a:r>
              <a:rPr lang="en-US" sz="2400" dirty="0"/>
              <a:t>, Uniqueness and How it Impacts Privacy in Health-Related Social Science Datasets, To Appear in the Proceedings of the </a:t>
            </a:r>
            <a:r>
              <a:rPr lang="en-US" sz="2400" i="1" dirty="0"/>
              <a:t>ACM International Health Informatics Symposium (IHI 2012)</a:t>
            </a:r>
            <a:r>
              <a:rPr lang="en-US" sz="2400" dirty="0"/>
              <a:t>, January 28-30, 2012, Miami Florida.</a:t>
            </a:r>
          </a:p>
          <a:p>
            <a:r>
              <a:rPr lang="en-US" sz="2400" dirty="0"/>
              <a:t>A. C. Solomon, R. Hill, E. Janssen, S. Sanders, Privacy and De-Identification in High Dimensional Social Science Data Sets, </a:t>
            </a:r>
            <a:r>
              <a:rPr lang="en-US" sz="2400" i="1" dirty="0"/>
              <a:t>in the Proceedings of the 32</a:t>
            </a:r>
            <a:r>
              <a:rPr lang="en-US" sz="2400" i="1" baseline="30000" dirty="0"/>
              <a:t>nd</a:t>
            </a:r>
            <a:r>
              <a:rPr lang="en-US" sz="2400" i="1" dirty="0"/>
              <a:t> Annual IEEE Symposium on Security and Privacy </a:t>
            </a:r>
            <a:r>
              <a:rPr lang="en-US" sz="2400" dirty="0"/>
              <a:t>, Oakland, California, May 22-25, 2011.</a:t>
            </a:r>
          </a:p>
        </p:txBody>
      </p:sp>
    </p:spTree>
    <p:extLst>
      <p:ext uri="{BB962C8B-B14F-4D97-AF65-F5344CB8AC3E}">
        <p14:creationId xmlns:p14="http://schemas.microsoft.com/office/powerpoint/2010/main" val="2537565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 y="2590801"/>
            <a:ext cx="9143999" cy="1619250"/>
          </a:xfrm>
          <a:prstGeom prst="rect">
            <a:avLst/>
          </a:prstGeom>
        </p:spPr>
        <p:txBody>
          <a:bodyPr vert="horz" lIns="91430" tIns="45716" rIns="91430" bIns="45716" rtlCol="0" anchor="ctr">
            <a:normAutofit/>
          </a:bodyPr>
          <a:lstStyle/>
          <a:p>
            <a:pPr algn="ctr">
              <a:spcBef>
                <a:spcPct val="0"/>
              </a:spcBef>
              <a:defRPr/>
            </a:pPr>
            <a:r>
              <a:rPr lang="en-US" sz="4000" b="1" dirty="0">
                <a:solidFill>
                  <a:srgbClr val="1F497D"/>
                </a:solidFill>
              </a:rPr>
              <a:t>Bioinformatics</a:t>
            </a:r>
          </a:p>
        </p:txBody>
      </p:sp>
      <p:sp>
        <p:nvSpPr>
          <p:cNvPr id="6" name="Subtitle 2"/>
          <p:cNvSpPr txBox="1">
            <a:spLocks/>
          </p:cNvSpPr>
          <p:nvPr/>
        </p:nvSpPr>
        <p:spPr>
          <a:xfrm>
            <a:off x="0" y="5181600"/>
            <a:ext cx="9144000" cy="990600"/>
          </a:xfrm>
          <a:prstGeom prst="rect">
            <a:avLst/>
          </a:prstGeom>
        </p:spPr>
        <p:txBody>
          <a:bodyPr vert="horz" lIns="91430" tIns="45716" rIns="91430" bIns="45716" rtlCol="0">
            <a:normAutofit/>
          </a:bodyPr>
          <a:lstStyle/>
          <a:p>
            <a:pPr algn="ctr">
              <a:spcBef>
                <a:spcPct val="20000"/>
              </a:spcBef>
              <a:buFont typeface="Arial" pitchFamily="34" charset="0"/>
              <a:buNone/>
              <a:defRPr/>
            </a:pPr>
            <a:r>
              <a:rPr lang="en-US" sz="2800" dirty="0">
                <a:solidFill>
                  <a:srgbClr val="C00000"/>
                </a:solidFill>
              </a:rPr>
              <a:t>Predrag Radivojac</a:t>
            </a:r>
          </a:p>
          <a:p>
            <a:pPr algn="ctr">
              <a:spcBef>
                <a:spcPct val="20000"/>
              </a:spcBef>
              <a:buFont typeface="Arial" pitchFamily="34" charset="0"/>
              <a:buNone/>
              <a:defRPr/>
            </a:pPr>
            <a:r>
              <a:rPr lang="en-US" sz="2400" cap="small" dirty="0">
                <a:solidFill>
                  <a:srgbClr val="C00000"/>
                </a:solidFill>
              </a:rPr>
              <a:t>Indiana University, Bloomington</a:t>
            </a:r>
            <a:endParaRPr lang="en-US" sz="2800" cap="small" dirty="0">
              <a:solidFill>
                <a:srgbClr val="C00000"/>
              </a:solidFill>
            </a:endParaRPr>
          </a:p>
        </p:txBody>
      </p:sp>
      <p:pic>
        <p:nvPicPr>
          <p:cNvPr id="10" name="Picture 7"/>
          <p:cNvPicPr>
            <a:picLocks noChangeAspect="1" noChangeArrowheads="1"/>
          </p:cNvPicPr>
          <p:nvPr/>
        </p:nvPicPr>
        <p:blipFill>
          <a:blip r:embed="rId2" cstate="print"/>
          <a:srcRect/>
          <a:stretch>
            <a:fillRect/>
          </a:stretch>
        </p:blipFill>
        <p:spPr bwMode="auto">
          <a:xfrm>
            <a:off x="4343203" y="152400"/>
            <a:ext cx="533597" cy="762000"/>
          </a:xfrm>
          <a:prstGeom prst="rect">
            <a:avLst/>
          </a:prstGeom>
          <a:noFill/>
          <a:ln w="9525">
            <a:noFill/>
            <a:miter lim="800000"/>
            <a:headEnd/>
            <a:tailEnd/>
          </a:ln>
        </p:spPr>
      </p:pic>
      <p:sp>
        <p:nvSpPr>
          <p:cNvPr id="11" name="Text Box 7"/>
          <p:cNvSpPr txBox="1">
            <a:spLocks noChangeArrowheads="1"/>
          </p:cNvSpPr>
          <p:nvPr/>
        </p:nvSpPr>
        <p:spPr bwMode="auto">
          <a:xfrm>
            <a:off x="1" y="6448427"/>
            <a:ext cx="9144000" cy="409575"/>
          </a:xfrm>
          <a:prstGeom prst="rect">
            <a:avLst/>
          </a:prstGeom>
          <a:noFill/>
          <a:ln w="9525">
            <a:noFill/>
            <a:miter lim="800000"/>
            <a:headEnd/>
            <a:tailEnd/>
          </a:ln>
        </p:spPr>
        <p:txBody>
          <a:bodyPr wrap="square" lIns="100784" tIns="50393" rIns="100784" bIns="50393">
            <a:spAutoFit/>
          </a:bodyPr>
          <a:lstStyle/>
          <a:p>
            <a:pPr algn="ctr">
              <a:spcBef>
                <a:spcPct val="50000"/>
              </a:spcBef>
              <a:defRPr/>
            </a:pPr>
            <a:r>
              <a:rPr lang="en-US" sz="2000" dirty="0">
                <a:solidFill>
                  <a:srgbClr val="1F497D"/>
                </a:solidFill>
              </a:rPr>
              <a:t>January 13, 2012</a:t>
            </a:r>
          </a:p>
        </p:txBody>
      </p:sp>
      <p:sp>
        <p:nvSpPr>
          <p:cNvPr id="7" name="Rectangle 6"/>
          <p:cNvSpPr/>
          <p:nvPr/>
        </p:nvSpPr>
        <p:spPr bwMode="auto">
          <a:xfrm>
            <a:off x="57152" y="57152"/>
            <a:ext cx="9039225" cy="6753225"/>
          </a:xfrm>
          <a:prstGeom prst="rect">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91430" tIns="45716" rIns="91430" bIns="45716"/>
          <a:lstStyle/>
          <a:p>
            <a:pPr>
              <a:defRPr/>
            </a:pPr>
            <a:endParaRPr lang="en-US">
              <a:solidFill>
                <a:prstClr val="black"/>
              </a:solidFill>
            </a:endParaRPr>
          </a:p>
        </p:txBody>
      </p:sp>
    </p:spTree>
    <p:extLst>
      <p:ext uri="{BB962C8B-B14F-4D97-AF65-F5344CB8AC3E}">
        <p14:creationId xmlns:p14="http://schemas.microsoft.com/office/powerpoint/2010/main" val="25520294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4"/>
          <p:cNvPicPr>
            <a:picLocks noChangeAspect="1" noChangeArrowheads="1"/>
          </p:cNvPicPr>
          <p:nvPr/>
        </p:nvPicPr>
        <p:blipFill>
          <a:blip r:embed="rId3" cstate="print"/>
          <a:srcRect/>
          <a:stretch>
            <a:fillRect/>
          </a:stretch>
        </p:blipFill>
        <p:spPr bwMode="auto">
          <a:xfrm>
            <a:off x="3581400" y="2590800"/>
            <a:ext cx="2057400" cy="1719360"/>
          </a:xfrm>
          <a:prstGeom prst="rect">
            <a:avLst/>
          </a:prstGeom>
          <a:noFill/>
          <a:ln w="9525">
            <a:noFill/>
            <a:miter lim="800000"/>
            <a:headEnd/>
            <a:tailEnd/>
          </a:ln>
        </p:spPr>
      </p:pic>
      <p:sp>
        <p:nvSpPr>
          <p:cNvPr id="5126" name="Text Box 7"/>
          <p:cNvSpPr txBox="1">
            <a:spLocks noChangeArrowheads="1"/>
          </p:cNvSpPr>
          <p:nvPr/>
        </p:nvSpPr>
        <p:spPr bwMode="auto">
          <a:xfrm>
            <a:off x="7004050" y="3257550"/>
            <a:ext cx="2139950" cy="400050"/>
          </a:xfrm>
          <a:prstGeom prst="rect">
            <a:avLst/>
          </a:prstGeom>
          <a:noFill/>
          <a:ln w="9525">
            <a:noFill/>
            <a:miter lim="800000"/>
            <a:headEnd/>
            <a:tailEnd/>
          </a:ln>
        </p:spPr>
        <p:txBody>
          <a:bodyPr wrap="square" lIns="91430" tIns="45716" rIns="91430" bIns="45716">
            <a:spAutoFit/>
          </a:bodyPr>
          <a:lstStyle/>
          <a:p>
            <a:pPr>
              <a:spcBef>
                <a:spcPct val="50000"/>
              </a:spcBef>
            </a:pPr>
            <a:r>
              <a:rPr lang="en-US" sz="2000" dirty="0">
                <a:solidFill>
                  <a:srgbClr val="FF0000"/>
                </a:solidFill>
              </a:rPr>
              <a:t>… AGCATACCGA …</a:t>
            </a:r>
          </a:p>
        </p:txBody>
      </p:sp>
      <p:sp>
        <p:nvSpPr>
          <p:cNvPr id="9" name="Title 3"/>
          <p:cNvSpPr>
            <a:spLocks noGrp="1"/>
          </p:cNvSpPr>
          <p:nvPr>
            <p:ph type="title"/>
          </p:nvPr>
        </p:nvSpPr>
        <p:spPr bwMode="auto">
          <a:xfrm>
            <a:off x="0" y="274638"/>
            <a:ext cx="9144000" cy="639762"/>
          </a:xfrm>
          <a:noFill/>
          <a:ln>
            <a:miter lim="800000"/>
            <a:headEnd/>
            <a:tailEnd/>
          </a:ln>
        </p:spPr>
        <p:txBody>
          <a:bodyPr vert="horz" wrap="square" lIns="91430" tIns="45716" rIns="91430" bIns="45716" numCol="1" anchor="t" anchorCtr="0" compatLnSpc="1">
            <a:prstTxWarp prst="textNoShape">
              <a:avLst/>
            </a:prstTxWarp>
            <a:noAutofit/>
          </a:bodyPr>
          <a:lstStyle/>
          <a:p>
            <a:pPr eaLnBrk="1" hangingPunct="1"/>
            <a:r>
              <a:rPr lang="en-US" sz="3400" b="1" dirty="0">
                <a:solidFill>
                  <a:schemeClr val="tx2"/>
                </a:solidFill>
              </a:rPr>
              <a:t>Human genome and its impact on phenotype</a:t>
            </a:r>
            <a:br>
              <a:rPr lang="en-US" sz="3400" b="1" dirty="0">
                <a:solidFill>
                  <a:schemeClr val="tx2"/>
                </a:solidFill>
              </a:rPr>
            </a:br>
            <a:r>
              <a:rPr lang="en-US" sz="3400" b="1" dirty="0">
                <a:solidFill>
                  <a:schemeClr val="tx2"/>
                </a:solidFill>
              </a:rPr>
              <a:t>What is the molecular basis of it?</a:t>
            </a:r>
          </a:p>
        </p:txBody>
      </p:sp>
      <p:sp>
        <p:nvSpPr>
          <p:cNvPr id="10" name="Rectangle 9"/>
          <p:cNvSpPr/>
          <p:nvPr/>
        </p:nvSpPr>
        <p:spPr bwMode="auto">
          <a:xfrm>
            <a:off x="57152" y="57152"/>
            <a:ext cx="9039225" cy="6753225"/>
          </a:xfrm>
          <a:prstGeom prst="rect">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91430" tIns="45716" rIns="91430" bIns="45716"/>
          <a:lstStyle/>
          <a:p>
            <a:pPr>
              <a:defRPr/>
            </a:pPr>
            <a:endParaRPr lang="en-US">
              <a:solidFill>
                <a:prstClr val="black"/>
              </a:solidFill>
            </a:endParaRPr>
          </a:p>
        </p:txBody>
      </p:sp>
      <p:sp>
        <p:nvSpPr>
          <p:cNvPr id="11" name="TextBox 10"/>
          <p:cNvSpPr txBox="1"/>
          <p:nvPr/>
        </p:nvSpPr>
        <p:spPr>
          <a:xfrm>
            <a:off x="7010401" y="5943601"/>
            <a:ext cx="1295400" cy="461665"/>
          </a:xfrm>
          <a:prstGeom prst="rect">
            <a:avLst/>
          </a:prstGeom>
          <a:noFill/>
        </p:spPr>
        <p:txBody>
          <a:bodyPr wrap="square" lIns="91430" tIns="45716" rIns="91430" bIns="45716" rtlCol="0">
            <a:spAutoFit/>
          </a:bodyPr>
          <a:lstStyle/>
          <a:p>
            <a:pPr algn="ctr"/>
            <a:r>
              <a:rPr lang="en-US" sz="2400" b="1" dirty="0">
                <a:solidFill>
                  <a:srgbClr val="C00000"/>
                </a:solidFill>
              </a:rPr>
              <a:t>Genome</a:t>
            </a:r>
          </a:p>
        </p:txBody>
      </p:sp>
      <p:sp>
        <p:nvSpPr>
          <p:cNvPr id="12" name="TextBox 11"/>
          <p:cNvSpPr txBox="1"/>
          <p:nvPr/>
        </p:nvSpPr>
        <p:spPr>
          <a:xfrm>
            <a:off x="609600" y="5943601"/>
            <a:ext cx="1905000" cy="461665"/>
          </a:xfrm>
          <a:prstGeom prst="rect">
            <a:avLst/>
          </a:prstGeom>
          <a:noFill/>
        </p:spPr>
        <p:txBody>
          <a:bodyPr wrap="square" lIns="91430" tIns="45716" rIns="91430" bIns="45716" rtlCol="0">
            <a:spAutoFit/>
          </a:bodyPr>
          <a:lstStyle/>
          <a:p>
            <a:pPr algn="ctr"/>
            <a:r>
              <a:rPr lang="en-US" sz="2400" b="1" dirty="0">
                <a:solidFill>
                  <a:srgbClr val="C00000"/>
                </a:solidFill>
              </a:rPr>
              <a:t> </a:t>
            </a:r>
            <a:r>
              <a:rPr lang="en-US" sz="2400" b="1" dirty="0" err="1">
                <a:solidFill>
                  <a:srgbClr val="C00000"/>
                </a:solidFill>
              </a:rPr>
              <a:t>Phenome</a:t>
            </a:r>
            <a:endParaRPr lang="en-US" sz="2400" b="1" dirty="0">
              <a:solidFill>
                <a:srgbClr val="C00000"/>
              </a:solidFill>
            </a:endParaRPr>
          </a:p>
        </p:txBody>
      </p:sp>
      <p:cxnSp>
        <p:nvCxnSpPr>
          <p:cNvPr id="14" name="Straight Connector 13"/>
          <p:cNvCxnSpPr/>
          <p:nvPr/>
        </p:nvCxnSpPr>
        <p:spPr>
          <a:xfrm>
            <a:off x="304800" y="5543490"/>
            <a:ext cx="8610600" cy="1588"/>
          </a:xfrm>
          <a:prstGeom prst="line">
            <a:avLst/>
          </a:prstGeom>
          <a:ln/>
          <a:effectLst>
            <a:reflection blurRad="6350" stA="50000" endA="300" endPos="55000" dir="5400000" sy="-100000" algn="bl" rotWithShape="0"/>
          </a:effectLst>
        </p:spPr>
        <p:style>
          <a:lnRef idx="1">
            <a:schemeClr val="accent4"/>
          </a:lnRef>
          <a:fillRef idx="0">
            <a:schemeClr val="accent4"/>
          </a:fillRef>
          <a:effectRef idx="0">
            <a:schemeClr val="accent4"/>
          </a:effectRef>
          <a:fontRef idx="minor">
            <a:schemeClr val="tx1"/>
          </a:fontRef>
        </p:style>
      </p:cxnSp>
      <p:pic>
        <p:nvPicPr>
          <p:cNvPr id="15" name="Picture 14" descr="image007.jpg"/>
          <p:cNvPicPr>
            <a:picLocks noChangeAspect="1"/>
          </p:cNvPicPr>
          <p:nvPr/>
        </p:nvPicPr>
        <p:blipFill>
          <a:blip r:embed="rId4" cstate="print"/>
          <a:stretch>
            <a:fillRect/>
          </a:stretch>
        </p:blipFill>
        <p:spPr>
          <a:xfrm>
            <a:off x="3581400" y="5257800"/>
            <a:ext cx="1905000" cy="1428750"/>
          </a:xfrm>
          <a:prstGeom prst="rect">
            <a:avLst/>
          </a:prstGeom>
        </p:spPr>
      </p:pic>
      <p:sp>
        <p:nvSpPr>
          <p:cNvPr id="16" name="Left-Right Arrow 15"/>
          <p:cNvSpPr/>
          <p:nvPr/>
        </p:nvSpPr>
        <p:spPr>
          <a:xfrm>
            <a:off x="6096000" y="3276601"/>
            <a:ext cx="685800" cy="304800"/>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solidFill>
                <a:prstClr val="white"/>
              </a:solidFill>
            </a:endParaRPr>
          </a:p>
        </p:txBody>
      </p:sp>
      <p:sp>
        <p:nvSpPr>
          <p:cNvPr id="17" name="Left-Right Arrow 16"/>
          <p:cNvSpPr/>
          <p:nvPr/>
        </p:nvSpPr>
        <p:spPr>
          <a:xfrm rot="1939568">
            <a:off x="2466751" y="2445743"/>
            <a:ext cx="685800" cy="304800"/>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solidFill>
                <a:prstClr val="white"/>
              </a:solidFill>
            </a:endParaRPr>
          </a:p>
        </p:txBody>
      </p:sp>
      <p:pic>
        <p:nvPicPr>
          <p:cNvPr id="139265" name="Picture 1"/>
          <p:cNvPicPr>
            <a:picLocks noChangeAspect="1" noChangeArrowheads="1"/>
          </p:cNvPicPr>
          <p:nvPr/>
        </p:nvPicPr>
        <p:blipFill>
          <a:blip r:embed="rId5" cstate="print"/>
          <a:srcRect/>
          <a:stretch>
            <a:fillRect/>
          </a:stretch>
        </p:blipFill>
        <p:spPr bwMode="auto">
          <a:xfrm>
            <a:off x="609600" y="1828800"/>
            <a:ext cx="1143000" cy="1524000"/>
          </a:xfrm>
          <a:prstGeom prst="rect">
            <a:avLst/>
          </a:prstGeom>
          <a:noFill/>
          <a:ln w="9525">
            <a:noFill/>
            <a:miter lim="800000"/>
            <a:headEnd/>
            <a:tailEnd/>
          </a:ln>
        </p:spPr>
      </p:pic>
      <p:sp>
        <p:nvSpPr>
          <p:cNvPr id="18" name="Left-Right Arrow 17"/>
          <p:cNvSpPr/>
          <p:nvPr/>
        </p:nvSpPr>
        <p:spPr>
          <a:xfrm rot="8339456">
            <a:off x="2514600" y="3733801"/>
            <a:ext cx="685800" cy="304800"/>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solidFill>
                <a:prstClr val="white"/>
              </a:solidFill>
            </a:endParaRPr>
          </a:p>
        </p:txBody>
      </p:sp>
      <p:sp>
        <p:nvSpPr>
          <p:cNvPr id="19" name="Text Box 7"/>
          <p:cNvSpPr txBox="1">
            <a:spLocks noChangeArrowheads="1"/>
          </p:cNvSpPr>
          <p:nvPr/>
        </p:nvSpPr>
        <p:spPr bwMode="auto">
          <a:xfrm>
            <a:off x="6927850" y="1828800"/>
            <a:ext cx="2139950" cy="400050"/>
          </a:xfrm>
          <a:prstGeom prst="rect">
            <a:avLst/>
          </a:prstGeom>
          <a:noFill/>
          <a:ln w="9525">
            <a:noFill/>
            <a:miter lim="800000"/>
            <a:headEnd/>
            <a:tailEnd/>
          </a:ln>
        </p:spPr>
        <p:txBody>
          <a:bodyPr wrap="square" lIns="91430" tIns="45716" rIns="91430" bIns="45716">
            <a:spAutoFit/>
          </a:bodyPr>
          <a:lstStyle/>
          <a:p>
            <a:pPr>
              <a:spcBef>
                <a:spcPct val="50000"/>
              </a:spcBef>
            </a:pPr>
            <a:r>
              <a:rPr lang="en-US" sz="2000" dirty="0">
                <a:solidFill>
                  <a:srgbClr val="FF0000"/>
                </a:solidFill>
              </a:rPr>
              <a:t>… AGTTTACCGA …</a:t>
            </a:r>
          </a:p>
        </p:txBody>
      </p:sp>
      <p:sp>
        <p:nvSpPr>
          <p:cNvPr id="21" name="Left-Right Arrow 20"/>
          <p:cNvSpPr/>
          <p:nvPr/>
        </p:nvSpPr>
        <p:spPr>
          <a:xfrm rot="20304960">
            <a:off x="6121558" y="2226091"/>
            <a:ext cx="685800" cy="304800"/>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solidFill>
                <a:prstClr val="white"/>
              </a:solidFill>
            </a:endParaRPr>
          </a:p>
        </p:txBody>
      </p:sp>
      <p:sp>
        <p:nvSpPr>
          <p:cNvPr id="22" name="Left-Right Arrow 21"/>
          <p:cNvSpPr/>
          <p:nvPr/>
        </p:nvSpPr>
        <p:spPr>
          <a:xfrm rot="1845307">
            <a:off x="6049508" y="4421115"/>
            <a:ext cx="685800" cy="304800"/>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solidFill>
                <a:prstClr val="white"/>
              </a:solidFill>
            </a:endParaRPr>
          </a:p>
        </p:txBody>
      </p:sp>
      <p:pic>
        <p:nvPicPr>
          <p:cNvPr id="139266" name="Picture 2"/>
          <p:cNvPicPr>
            <a:picLocks noChangeAspect="1" noChangeArrowheads="1"/>
          </p:cNvPicPr>
          <p:nvPr/>
        </p:nvPicPr>
        <p:blipFill>
          <a:blip r:embed="rId6" cstate="print"/>
          <a:srcRect/>
          <a:stretch>
            <a:fillRect/>
          </a:stretch>
        </p:blipFill>
        <p:spPr bwMode="auto">
          <a:xfrm>
            <a:off x="1066800" y="4038600"/>
            <a:ext cx="1057943" cy="1433513"/>
          </a:xfrm>
          <a:prstGeom prst="rect">
            <a:avLst/>
          </a:prstGeom>
          <a:noFill/>
          <a:ln w="9525">
            <a:noFill/>
            <a:miter lim="800000"/>
            <a:headEnd/>
            <a:tailEnd/>
          </a:ln>
        </p:spPr>
      </p:pic>
      <p:sp>
        <p:nvSpPr>
          <p:cNvPr id="23" name="Left-Right Arrow 22"/>
          <p:cNvSpPr/>
          <p:nvPr/>
        </p:nvSpPr>
        <p:spPr>
          <a:xfrm rot="5400000">
            <a:off x="4305300" y="4686300"/>
            <a:ext cx="685800" cy="304800"/>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solidFill>
                <a:prstClr val="white"/>
              </a:solidFill>
            </a:endParaRPr>
          </a:p>
        </p:txBody>
      </p:sp>
      <p:sp>
        <p:nvSpPr>
          <p:cNvPr id="24" name="Text Box 7"/>
          <p:cNvSpPr txBox="1">
            <a:spLocks noChangeArrowheads="1"/>
          </p:cNvSpPr>
          <p:nvPr/>
        </p:nvSpPr>
        <p:spPr bwMode="auto">
          <a:xfrm>
            <a:off x="7004050" y="4724400"/>
            <a:ext cx="2139950" cy="400050"/>
          </a:xfrm>
          <a:prstGeom prst="rect">
            <a:avLst/>
          </a:prstGeom>
          <a:noFill/>
          <a:ln w="9525">
            <a:noFill/>
            <a:miter lim="800000"/>
            <a:headEnd/>
            <a:tailEnd/>
          </a:ln>
        </p:spPr>
        <p:txBody>
          <a:bodyPr wrap="square" lIns="91430" tIns="45716" rIns="91430" bIns="45716">
            <a:spAutoFit/>
          </a:bodyPr>
          <a:lstStyle/>
          <a:p>
            <a:pPr>
              <a:spcBef>
                <a:spcPct val="50000"/>
              </a:spcBef>
            </a:pPr>
            <a:r>
              <a:rPr lang="en-US" sz="2000" dirty="0">
                <a:solidFill>
                  <a:srgbClr val="FF0000"/>
                </a:solidFill>
              </a:rPr>
              <a:t>… AGCATAGCGA …</a:t>
            </a:r>
          </a:p>
        </p:txBody>
      </p:sp>
      <p:sp>
        <p:nvSpPr>
          <p:cNvPr id="25" name="Rectangle 24"/>
          <p:cNvSpPr/>
          <p:nvPr/>
        </p:nvSpPr>
        <p:spPr>
          <a:xfrm>
            <a:off x="8123274" y="3124201"/>
            <a:ext cx="202019" cy="22098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solidFill>
                <a:prstClr val="white"/>
              </a:solidFill>
            </a:endParaRPr>
          </a:p>
        </p:txBody>
      </p:sp>
    </p:spTree>
    <p:extLst>
      <p:ext uri="{BB962C8B-B14F-4D97-AF65-F5344CB8AC3E}">
        <p14:creationId xmlns:p14="http://schemas.microsoft.com/office/powerpoint/2010/main" val="148522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amond(in)">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ChangeArrowheads="1"/>
          </p:cNvSpPr>
          <p:nvPr/>
        </p:nvSpPr>
        <p:spPr bwMode="auto">
          <a:xfrm>
            <a:off x="0" y="6553200"/>
            <a:ext cx="4800600" cy="265456"/>
          </a:xfrm>
          <a:prstGeom prst="rect">
            <a:avLst/>
          </a:prstGeom>
          <a:noFill/>
          <a:ln w="12700" cap="sq">
            <a:noFill/>
            <a:miter lim="800000"/>
            <a:headEnd type="none" w="sm" len="sm"/>
            <a:tailEnd type="none" w="sm" len="sm"/>
          </a:ln>
        </p:spPr>
        <p:txBody>
          <a:bodyPr wrap="square" lIns="91430" tIns="45716" rIns="91430" bIns="45716">
            <a:spAutoFit/>
          </a:bodyPr>
          <a:lstStyle/>
          <a:p>
            <a:r>
              <a:rPr lang="en-US" sz="1100" dirty="0">
                <a:solidFill>
                  <a:prstClr val="white">
                    <a:lumMod val="50000"/>
                  </a:prstClr>
                </a:solidFill>
                <a:ea typeface="MS PGothic" pitchFamily="34" charset="-128"/>
                <a:cs typeface="Angsana New" pitchFamily="18" charset="-34"/>
              </a:rPr>
              <a:t>Adapted from: http://snp.ims.u-tokyo.ac.jp/samplesMethods.html#SNP</a:t>
            </a:r>
            <a:r>
              <a:rPr lang="en-US" sz="1100" dirty="0">
                <a:solidFill>
                  <a:prstClr val="black"/>
                </a:solidFill>
                <a:ea typeface="MS PGothic" pitchFamily="34" charset="-128"/>
                <a:cs typeface="Angsana New" pitchFamily="18" charset="-34"/>
              </a:rPr>
              <a:t> </a:t>
            </a:r>
          </a:p>
        </p:txBody>
      </p:sp>
      <p:sp>
        <p:nvSpPr>
          <p:cNvPr id="12293" name="Line 7"/>
          <p:cNvSpPr>
            <a:spLocks noChangeShapeType="1"/>
          </p:cNvSpPr>
          <p:nvPr/>
        </p:nvSpPr>
        <p:spPr bwMode="auto">
          <a:xfrm>
            <a:off x="430215" y="2957513"/>
            <a:ext cx="8605837" cy="0"/>
          </a:xfrm>
          <a:prstGeom prst="line">
            <a:avLst/>
          </a:prstGeom>
          <a:noFill/>
          <a:ln w="38100">
            <a:solidFill>
              <a:schemeClr val="tx1"/>
            </a:solidFill>
            <a:round/>
            <a:headEnd/>
            <a:tailEnd/>
          </a:ln>
        </p:spPr>
        <p:txBody>
          <a:bodyPr lIns="91430" tIns="45716" rIns="91430" bIns="45716"/>
          <a:lstStyle/>
          <a:p>
            <a:endParaRPr lang="en-US">
              <a:solidFill>
                <a:prstClr val="black"/>
              </a:solidFill>
            </a:endParaRPr>
          </a:p>
        </p:txBody>
      </p:sp>
      <p:sp>
        <p:nvSpPr>
          <p:cNvPr id="12294" name="Rectangle 8"/>
          <p:cNvSpPr>
            <a:spLocks noChangeArrowheads="1"/>
          </p:cNvSpPr>
          <p:nvPr/>
        </p:nvSpPr>
        <p:spPr bwMode="auto">
          <a:xfrm>
            <a:off x="1619251" y="2813051"/>
            <a:ext cx="1008063" cy="288925"/>
          </a:xfrm>
          <a:prstGeom prst="rect">
            <a:avLst/>
          </a:prstGeom>
          <a:solidFill>
            <a:schemeClr val="accent1"/>
          </a:solidFill>
          <a:ln w="38100">
            <a:solidFill>
              <a:schemeClr val="tx1"/>
            </a:solidFill>
            <a:miter lim="800000"/>
            <a:headEnd/>
            <a:tailEnd/>
          </a:ln>
        </p:spPr>
        <p:txBody>
          <a:bodyPr wrap="none" lIns="91430" tIns="45716" rIns="91430" bIns="45716" anchor="ctr"/>
          <a:lstStyle/>
          <a:p>
            <a:endParaRPr lang="en-US">
              <a:solidFill>
                <a:prstClr val="black"/>
              </a:solidFill>
            </a:endParaRPr>
          </a:p>
        </p:txBody>
      </p:sp>
      <p:sp>
        <p:nvSpPr>
          <p:cNvPr id="12295" name="Rectangle 9"/>
          <p:cNvSpPr>
            <a:spLocks noChangeArrowheads="1"/>
          </p:cNvSpPr>
          <p:nvPr/>
        </p:nvSpPr>
        <p:spPr bwMode="auto">
          <a:xfrm>
            <a:off x="3167063" y="2813051"/>
            <a:ext cx="684212" cy="288925"/>
          </a:xfrm>
          <a:prstGeom prst="rect">
            <a:avLst/>
          </a:prstGeom>
          <a:solidFill>
            <a:schemeClr val="accent1"/>
          </a:solidFill>
          <a:ln w="38100">
            <a:solidFill>
              <a:schemeClr val="tx1"/>
            </a:solidFill>
            <a:miter lim="800000"/>
            <a:headEnd/>
            <a:tailEnd/>
          </a:ln>
        </p:spPr>
        <p:txBody>
          <a:bodyPr wrap="none" lIns="91430" tIns="45716" rIns="91430" bIns="45716" anchor="ctr"/>
          <a:lstStyle/>
          <a:p>
            <a:endParaRPr lang="en-US">
              <a:solidFill>
                <a:prstClr val="black"/>
              </a:solidFill>
            </a:endParaRPr>
          </a:p>
        </p:txBody>
      </p:sp>
      <p:sp>
        <p:nvSpPr>
          <p:cNvPr id="12296" name="Rectangle 10"/>
          <p:cNvSpPr>
            <a:spLocks noChangeArrowheads="1"/>
          </p:cNvSpPr>
          <p:nvPr/>
        </p:nvSpPr>
        <p:spPr bwMode="auto">
          <a:xfrm>
            <a:off x="3997327" y="2813051"/>
            <a:ext cx="466725" cy="288925"/>
          </a:xfrm>
          <a:prstGeom prst="rect">
            <a:avLst/>
          </a:prstGeom>
          <a:solidFill>
            <a:schemeClr val="accent1"/>
          </a:solidFill>
          <a:ln w="38100">
            <a:solidFill>
              <a:schemeClr val="tx1"/>
            </a:solidFill>
            <a:miter lim="800000"/>
            <a:headEnd/>
            <a:tailEnd/>
          </a:ln>
        </p:spPr>
        <p:txBody>
          <a:bodyPr wrap="none" lIns="91430" tIns="45716" rIns="91430" bIns="45716" anchor="ctr"/>
          <a:lstStyle/>
          <a:p>
            <a:endParaRPr lang="en-US">
              <a:solidFill>
                <a:prstClr val="black"/>
              </a:solidFill>
            </a:endParaRPr>
          </a:p>
        </p:txBody>
      </p:sp>
      <p:sp>
        <p:nvSpPr>
          <p:cNvPr id="12297" name="Rectangle 11"/>
          <p:cNvSpPr>
            <a:spLocks noChangeArrowheads="1"/>
          </p:cNvSpPr>
          <p:nvPr/>
        </p:nvSpPr>
        <p:spPr bwMode="auto">
          <a:xfrm>
            <a:off x="7127877" y="2813051"/>
            <a:ext cx="684213" cy="288925"/>
          </a:xfrm>
          <a:prstGeom prst="rect">
            <a:avLst/>
          </a:prstGeom>
          <a:solidFill>
            <a:schemeClr val="accent1"/>
          </a:solidFill>
          <a:ln w="38100">
            <a:solidFill>
              <a:schemeClr val="tx1"/>
            </a:solidFill>
            <a:miter lim="800000"/>
            <a:headEnd/>
            <a:tailEnd/>
          </a:ln>
        </p:spPr>
        <p:txBody>
          <a:bodyPr wrap="none" lIns="91430" tIns="45716" rIns="91430" bIns="45716" anchor="ctr"/>
          <a:lstStyle/>
          <a:p>
            <a:endParaRPr lang="en-US">
              <a:solidFill>
                <a:prstClr val="black"/>
              </a:solidFill>
            </a:endParaRPr>
          </a:p>
        </p:txBody>
      </p:sp>
      <p:sp>
        <p:nvSpPr>
          <p:cNvPr id="12298" name="Rectangle 12"/>
          <p:cNvSpPr>
            <a:spLocks noChangeArrowheads="1"/>
          </p:cNvSpPr>
          <p:nvPr/>
        </p:nvSpPr>
        <p:spPr bwMode="auto">
          <a:xfrm>
            <a:off x="8207377" y="2813051"/>
            <a:ext cx="252413" cy="288925"/>
          </a:xfrm>
          <a:prstGeom prst="rect">
            <a:avLst/>
          </a:prstGeom>
          <a:solidFill>
            <a:schemeClr val="accent1"/>
          </a:solidFill>
          <a:ln w="38100">
            <a:solidFill>
              <a:schemeClr val="tx1"/>
            </a:solidFill>
            <a:miter lim="800000"/>
            <a:headEnd/>
            <a:tailEnd/>
          </a:ln>
        </p:spPr>
        <p:txBody>
          <a:bodyPr wrap="none" lIns="91430" tIns="45716" rIns="91430" bIns="45716" anchor="ctr"/>
          <a:lstStyle/>
          <a:p>
            <a:endParaRPr lang="en-US">
              <a:solidFill>
                <a:prstClr val="black"/>
              </a:solidFill>
            </a:endParaRPr>
          </a:p>
        </p:txBody>
      </p:sp>
      <p:sp>
        <p:nvSpPr>
          <p:cNvPr id="12299" name="Text Box 14"/>
          <p:cNvSpPr txBox="1">
            <a:spLocks noChangeArrowheads="1"/>
          </p:cNvSpPr>
          <p:nvPr/>
        </p:nvSpPr>
        <p:spPr bwMode="auto">
          <a:xfrm>
            <a:off x="2454276" y="1828802"/>
            <a:ext cx="573517" cy="308737"/>
          </a:xfrm>
          <a:prstGeom prst="rect">
            <a:avLst/>
          </a:prstGeom>
          <a:noFill/>
          <a:ln w="9525">
            <a:noFill/>
            <a:miter lim="800000"/>
            <a:headEnd/>
            <a:tailEnd/>
          </a:ln>
        </p:spPr>
        <p:txBody>
          <a:bodyPr wrap="none" lIns="91430" tIns="45716" rIns="91430" bIns="45716">
            <a:spAutoFit/>
          </a:bodyPr>
          <a:lstStyle/>
          <a:p>
            <a:r>
              <a:rPr lang="en-US" sz="1400" dirty="0">
                <a:solidFill>
                  <a:prstClr val="black"/>
                </a:solidFill>
              </a:rPr>
              <a:t>Gene</a:t>
            </a:r>
          </a:p>
        </p:txBody>
      </p:sp>
      <p:sp>
        <p:nvSpPr>
          <p:cNvPr id="12300" name="AutoShape 15"/>
          <p:cNvSpPr>
            <a:spLocks/>
          </p:cNvSpPr>
          <p:nvPr/>
        </p:nvSpPr>
        <p:spPr bwMode="auto">
          <a:xfrm rot="5400000">
            <a:off x="2646363" y="311150"/>
            <a:ext cx="323850" cy="4032250"/>
          </a:xfrm>
          <a:prstGeom prst="leftBrace">
            <a:avLst>
              <a:gd name="adj1" fmla="val 103758"/>
              <a:gd name="adj2" fmla="val 50000"/>
            </a:avLst>
          </a:prstGeom>
          <a:noFill/>
          <a:ln w="9525">
            <a:solidFill>
              <a:schemeClr val="tx1"/>
            </a:solidFill>
            <a:round/>
            <a:headEnd/>
            <a:tailEnd/>
          </a:ln>
        </p:spPr>
        <p:txBody>
          <a:bodyPr wrap="none" lIns="91430" tIns="45716" rIns="91430" bIns="45716" anchor="ctr"/>
          <a:lstStyle/>
          <a:p>
            <a:endParaRPr lang="en-US">
              <a:solidFill>
                <a:prstClr val="black"/>
              </a:solidFill>
            </a:endParaRPr>
          </a:p>
        </p:txBody>
      </p:sp>
      <p:sp>
        <p:nvSpPr>
          <p:cNvPr id="12301" name="AutoShape 16"/>
          <p:cNvSpPr>
            <a:spLocks/>
          </p:cNvSpPr>
          <p:nvPr/>
        </p:nvSpPr>
        <p:spPr bwMode="auto">
          <a:xfrm rot="5400000">
            <a:off x="8947150" y="355600"/>
            <a:ext cx="323850" cy="4032250"/>
          </a:xfrm>
          <a:prstGeom prst="leftBrace">
            <a:avLst>
              <a:gd name="adj1" fmla="val 103758"/>
              <a:gd name="adj2" fmla="val 50000"/>
            </a:avLst>
          </a:prstGeom>
          <a:noFill/>
          <a:ln w="9525">
            <a:solidFill>
              <a:schemeClr val="tx1"/>
            </a:solidFill>
            <a:round/>
            <a:headEnd/>
            <a:tailEnd/>
          </a:ln>
        </p:spPr>
        <p:txBody>
          <a:bodyPr wrap="none" lIns="91430" tIns="45716" rIns="91430" bIns="45716" anchor="ctr"/>
          <a:lstStyle/>
          <a:p>
            <a:endParaRPr lang="en-US">
              <a:solidFill>
                <a:prstClr val="black"/>
              </a:solidFill>
            </a:endParaRPr>
          </a:p>
        </p:txBody>
      </p:sp>
      <p:sp>
        <p:nvSpPr>
          <p:cNvPr id="12302" name="Text Box 17"/>
          <p:cNvSpPr txBox="1">
            <a:spLocks noChangeArrowheads="1"/>
          </p:cNvSpPr>
          <p:nvPr/>
        </p:nvSpPr>
        <p:spPr bwMode="auto">
          <a:xfrm>
            <a:off x="1803402" y="2476502"/>
            <a:ext cx="534879" cy="308737"/>
          </a:xfrm>
          <a:prstGeom prst="rect">
            <a:avLst/>
          </a:prstGeom>
          <a:noFill/>
          <a:ln w="9525">
            <a:noFill/>
            <a:miter lim="800000"/>
            <a:headEnd/>
            <a:tailEnd/>
          </a:ln>
        </p:spPr>
        <p:txBody>
          <a:bodyPr wrap="none" lIns="91430" tIns="45716" rIns="91430" bIns="45716">
            <a:spAutoFit/>
          </a:bodyPr>
          <a:lstStyle/>
          <a:p>
            <a:r>
              <a:rPr lang="en-US" sz="1400">
                <a:solidFill>
                  <a:prstClr val="black"/>
                </a:solidFill>
              </a:rPr>
              <a:t>Exon</a:t>
            </a:r>
          </a:p>
        </p:txBody>
      </p:sp>
      <p:sp>
        <p:nvSpPr>
          <p:cNvPr id="12303" name="Line 18"/>
          <p:cNvSpPr>
            <a:spLocks noChangeShapeType="1"/>
          </p:cNvSpPr>
          <p:nvPr/>
        </p:nvSpPr>
        <p:spPr bwMode="auto">
          <a:xfrm>
            <a:off x="946150" y="2976565"/>
            <a:ext cx="0" cy="936625"/>
          </a:xfrm>
          <a:prstGeom prst="line">
            <a:avLst/>
          </a:prstGeom>
          <a:noFill/>
          <a:ln w="38100">
            <a:solidFill>
              <a:schemeClr val="tx1"/>
            </a:solidFill>
            <a:round/>
            <a:headEnd/>
            <a:tailEnd type="triangle" w="med" len="med"/>
          </a:ln>
        </p:spPr>
        <p:txBody>
          <a:bodyPr lIns="91430" tIns="45716" rIns="91430" bIns="45716"/>
          <a:lstStyle/>
          <a:p>
            <a:endParaRPr lang="en-US">
              <a:solidFill>
                <a:prstClr val="black"/>
              </a:solidFill>
            </a:endParaRPr>
          </a:p>
        </p:txBody>
      </p:sp>
      <p:sp>
        <p:nvSpPr>
          <p:cNvPr id="12304" name="Line 20"/>
          <p:cNvSpPr>
            <a:spLocks noChangeShapeType="1"/>
          </p:cNvSpPr>
          <p:nvPr/>
        </p:nvSpPr>
        <p:spPr bwMode="auto">
          <a:xfrm>
            <a:off x="2470150" y="2971802"/>
            <a:ext cx="0" cy="936625"/>
          </a:xfrm>
          <a:prstGeom prst="line">
            <a:avLst/>
          </a:prstGeom>
          <a:noFill/>
          <a:ln w="38100">
            <a:solidFill>
              <a:schemeClr val="tx1"/>
            </a:solidFill>
            <a:round/>
            <a:headEnd/>
            <a:tailEnd type="triangle" w="med" len="med"/>
          </a:ln>
        </p:spPr>
        <p:txBody>
          <a:bodyPr lIns="91430" tIns="45716" rIns="91430" bIns="45716"/>
          <a:lstStyle/>
          <a:p>
            <a:endParaRPr lang="en-US">
              <a:solidFill>
                <a:prstClr val="black"/>
              </a:solidFill>
            </a:endParaRPr>
          </a:p>
        </p:txBody>
      </p:sp>
      <p:sp>
        <p:nvSpPr>
          <p:cNvPr id="12305" name="Line 22"/>
          <p:cNvSpPr>
            <a:spLocks noChangeShapeType="1"/>
          </p:cNvSpPr>
          <p:nvPr/>
        </p:nvSpPr>
        <p:spPr bwMode="auto">
          <a:xfrm>
            <a:off x="7993063" y="2976565"/>
            <a:ext cx="0" cy="936625"/>
          </a:xfrm>
          <a:prstGeom prst="line">
            <a:avLst/>
          </a:prstGeom>
          <a:noFill/>
          <a:ln w="38100">
            <a:solidFill>
              <a:schemeClr val="tx1"/>
            </a:solidFill>
            <a:round/>
            <a:headEnd/>
            <a:tailEnd type="triangle" w="med" len="med"/>
          </a:ln>
        </p:spPr>
        <p:txBody>
          <a:bodyPr lIns="91430" tIns="45716" rIns="91430" bIns="45716"/>
          <a:lstStyle/>
          <a:p>
            <a:endParaRPr lang="en-US">
              <a:solidFill>
                <a:prstClr val="black"/>
              </a:solidFill>
            </a:endParaRPr>
          </a:p>
        </p:txBody>
      </p:sp>
      <p:sp>
        <p:nvSpPr>
          <p:cNvPr id="12306" name="Line 24"/>
          <p:cNvSpPr>
            <a:spLocks noChangeShapeType="1"/>
          </p:cNvSpPr>
          <p:nvPr/>
        </p:nvSpPr>
        <p:spPr bwMode="auto">
          <a:xfrm>
            <a:off x="5891213" y="2976565"/>
            <a:ext cx="0" cy="936625"/>
          </a:xfrm>
          <a:prstGeom prst="line">
            <a:avLst/>
          </a:prstGeom>
          <a:noFill/>
          <a:ln w="38100">
            <a:solidFill>
              <a:schemeClr val="tx1"/>
            </a:solidFill>
            <a:round/>
            <a:headEnd/>
            <a:tailEnd type="triangle" w="med" len="med"/>
          </a:ln>
        </p:spPr>
        <p:txBody>
          <a:bodyPr lIns="91430" tIns="45716" rIns="91430" bIns="45716"/>
          <a:lstStyle/>
          <a:p>
            <a:endParaRPr lang="en-US">
              <a:solidFill>
                <a:prstClr val="black"/>
              </a:solidFill>
            </a:endParaRPr>
          </a:p>
        </p:txBody>
      </p:sp>
      <p:sp>
        <p:nvSpPr>
          <p:cNvPr id="12307" name="Line 26"/>
          <p:cNvSpPr>
            <a:spLocks noChangeShapeType="1"/>
          </p:cNvSpPr>
          <p:nvPr/>
        </p:nvSpPr>
        <p:spPr bwMode="auto">
          <a:xfrm>
            <a:off x="4217988" y="2976565"/>
            <a:ext cx="0" cy="936625"/>
          </a:xfrm>
          <a:prstGeom prst="line">
            <a:avLst/>
          </a:prstGeom>
          <a:noFill/>
          <a:ln w="38100">
            <a:solidFill>
              <a:schemeClr val="tx1"/>
            </a:solidFill>
            <a:round/>
            <a:headEnd/>
            <a:tailEnd type="triangle" w="med" len="med"/>
          </a:ln>
        </p:spPr>
        <p:txBody>
          <a:bodyPr lIns="91430" tIns="45716" rIns="91430" bIns="45716"/>
          <a:lstStyle/>
          <a:p>
            <a:endParaRPr lang="en-US">
              <a:solidFill>
                <a:prstClr val="black"/>
              </a:solidFill>
            </a:endParaRPr>
          </a:p>
        </p:txBody>
      </p:sp>
      <p:sp>
        <p:nvSpPr>
          <p:cNvPr id="12308" name="Text Box 28"/>
          <p:cNvSpPr txBox="1">
            <a:spLocks noChangeArrowheads="1"/>
          </p:cNvSpPr>
          <p:nvPr/>
        </p:nvSpPr>
        <p:spPr bwMode="auto">
          <a:xfrm>
            <a:off x="184150" y="2625727"/>
            <a:ext cx="516034" cy="308737"/>
          </a:xfrm>
          <a:prstGeom prst="rect">
            <a:avLst/>
          </a:prstGeom>
          <a:noFill/>
          <a:ln w="9525">
            <a:noFill/>
            <a:miter lim="800000"/>
            <a:headEnd/>
            <a:tailEnd/>
          </a:ln>
        </p:spPr>
        <p:txBody>
          <a:bodyPr wrap="none" lIns="91430" tIns="45716" rIns="91430" bIns="45716">
            <a:spAutoFit/>
          </a:bodyPr>
          <a:lstStyle/>
          <a:p>
            <a:r>
              <a:rPr lang="en-US" sz="1400">
                <a:solidFill>
                  <a:prstClr val="black"/>
                </a:solidFill>
              </a:rPr>
              <a:t>DNA</a:t>
            </a:r>
          </a:p>
        </p:txBody>
      </p:sp>
      <p:sp>
        <p:nvSpPr>
          <p:cNvPr id="26" name="Oval 25"/>
          <p:cNvSpPr/>
          <p:nvPr/>
        </p:nvSpPr>
        <p:spPr>
          <a:xfrm>
            <a:off x="184150" y="3962400"/>
            <a:ext cx="1524000" cy="91440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anchor="ctr"/>
          <a:lstStyle/>
          <a:p>
            <a:pPr>
              <a:defRPr/>
            </a:pPr>
            <a:r>
              <a:rPr lang="en-US" sz="1600" dirty="0">
                <a:solidFill>
                  <a:prstClr val="white"/>
                </a:solidFill>
              </a:rPr>
              <a:t>     </a:t>
            </a:r>
          </a:p>
          <a:p>
            <a:pPr>
              <a:defRPr/>
            </a:pPr>
            <a:r>
              <a:rPr lang="en-US" sz="1600" dirty="0">
                <a:solidFill>
                  <a:prstClr val="white"/>
                </a:solidFill>
              </a:rPr>
              <a:t>   </a:t>
            </a:r>
          </a:p>
          <a:p>
            <a:pPr>
              <a:defRPr/>
            </a:pPr>
            <a:r>
              <a:rPr lang="en-US" sz="1600" dirty="0">
                <a:solidFill>
                  <a:prstClr val="white"/>
                </a:solidFill>
              </a:rPr>
              <a:t>     </a:t>
            </a:r>
          </a:p>
        </p:txBody>
      </p:sp>
      <p:sp>
        <p:nvSpPr>
          <p:cNvPr id="27" name="Oval 26"/>
          <p:cNvSpPr/>
          <p:nvPr/>
        </p:nvSpPr>
        <p:spPr>
          <a:xfrm>
            <a:off x="1784350" y="3962400"/>
            <a:ext cx="1524000" cy="91440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anchor="ctr"/>
          <a:lstStyle/>
          <a:p>
            <a:pPr algn="ctr">
              <a:defRPr/>
            </a:pPr>
            <a:endParaRPr lang="en-US" dirty="0">
              <a:solidFill>
                <a:prstClr val="white"/>
              </a:solidFill>
            </a:endParaRPr>
          </a:p>
        </p:txBody>
      </p:sp>
      <p:sp>
        <p:nvSpPr>
          <p:cNvPr id="28" name="Oval 27"/>
          <p:cNvSpPr/>
          <p:nvPr/>
        </p:nvSpPr>
        <p:spPr>
          <a:xfrm>
            <a:off x="5137151" y="3962400"/>
            <a:ext cx="1524000" cy="91440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anchor="ctr"/>
          <a:lstStyle/>
          <a:p>
            <a:pPr algn="ctr">
              <a:defRPr/>
            </a:pPr>
            <a:r>
              <a:rPr lang="en-US" sz="1600" dirty="0">
                <a:solidFill>
                  <a:prstClr val="white"/>
                </a:solidFill>
              </a:rPr>
              <a:t>  </a:t>
            </a:r>
          </a:p>
        </p:txBody>
      </p:sp>
      <p:sp>
        <p:nvSpPr>
          <p:cNvPr id="29" name="Oval 28"/>
          <p:cNvSpPr/>
          <p:nvPr/>
        </p:nvSpPr>
        <p:spPr>
          <a:xfrm>
            <a:off x="7270750" y="3962400"/>
            <a:ext cx="1524000" cy="91440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anchor="ctr"/>
          <a:lstStyle/>
          <a:p>
            <a:pPr algn="ctr">
              <a:defRPr/>
            </a:pPr>
            <a:r>
              <a:rPr lang="en-US" sz="1600" dirty="0">
                <a:solidFill>
                  <a:prstClr val="white"/>
                </a:solidFill>
              </a:rPr>
              <a:t> </a:t>
            </a:r>
          </a:p>
        </p:txBody>
      </p:sp>
      <p:sp>
        <p:nvSpPr>
          <p:cNvPr id="30" name="Oval 29"/>
          <p:cNvSpPr/>
          <p:nvPr/>
        </p:nvSpPr>
        <p:spPr>
          <a:xfrm>
            <a:off x="3460750" y="3962400"/>
            <a:ext cx="1524000" cy="91440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anchor="ctr"/>
          <a:lstStyle/>
          <a:p>
            <a:pPr algn="ctr">
              <a:defRPr/>
            </a:pPr>
            <a:endParaRPr lang="en-US" sz="2000" dirty="0">
              <a:solidFill>
                <a:prstClr val="white"/>
              </a:solidFill>
            </a:endParaRPr>
          </a:p>
        </p:txBody>
      </p:sp>
      <p:sp>
        <p:nvSpPr>
          <p:cNvPr id="12314" name="TextBox 30"/>
          <p:cNvSpPr txBox="1">
            <a:spLocks noChangeArrowheads="1"/>
          </p:cNvSpPr>
          <p:nvPr/>
        </p:nvSpPr>
        <p:spPr bwMode="auto">
          <a:xfrm>
            <a:off x="116006" y="1462585"/>
            <a:ext cx="8839200" cy="400110"/>
          </a:xfrm>
          <a:prstGeom prst="rect">
            <a:avLst/>
          </a:prstGeom>
          <a:noFill/>
          <a:ln w="9525">
            <a:noFill/>
            <a:miter lim="800000"/>
            <a:headEnd/>
            <a:tailEnd/>
          </a:ln>
        </p:spPr>
        <p:txBody>
          <a:bodyPr lIns="91430" tIns="45716" rIns="91430" bIns="45716">
            <a:spAutoFit/>
          </a:bodyPr>
          <a:lstStyle/>
          <a:p>
            <a:r>
              <a:rPr lang="en-US" sz="2000" b="1" i="1" dirty="0">
                <a:solidFill>
                  <a:prstClr val="black"/>
                </a:solidFill>
              </a:rPr>
              <a:t>&gt;12 million known unique sites!</a:t>
            </a:r>
          </a:p>
        </p:txBody>
      </p:sp>
      <p:sp>
        <p:nvSpPr>
          <p:cNvPr id="32" name="Rectangle 31"/>
          <p:cNvSpPr/>
          <p:nvPr/>
        </p:nvSpPr>
        <p:spPr bwMode="auto">
          <a:xfrm>
            <a:off x="57152" y="57152"/>
            <a:ext cx="9039225" cy="6753225"/>
          </a:xfrm>
          <a:prstGeom prst="rect">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91430" tIns="45716" rIns="91430" bIns="45716"/>
          <a:lstStyle/>
          <a:p>
            <a:pPr>
              <a:defRPr/>
            </a:pPr>
            <a:endParaRPr lang="en-US">
              <a:solidFill>
                <a:prstClr val="black"/>
              </a:solidFill>
            </a:endParaRPr>
          </a:p>
        </p:txBody>
      </p:sp>
      <p:sp>
        <p:nvSpPr>
          <p:cNvPr id="33" name="Bent-Up Arrow 32"/>
          <p:cNvSpPr/>
          <p:nvPr/>
        </p:nvSpPr>
        <p:spPr>
          <a:xfrm rot="5400000">
            <a:off x="2971800" y="4648200"/>
            <a:ext cx="838200" cy="1752600"/>
          </a:xfrm>
          <a:prstGeom prst="bentUp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solidFill>
                <a:prstClr val="white"/>
              </a:solidFill>
            </a:endParaRPr>
          </a:p>
        </p:txBody>
      </p:sp>
      <p:sp>
        <p:nvSpPr>
          <p:cNvPr id="34" name="TextBox 33"/>
          <p:cNvSpPr txBox="1"/>
          <p:nvPr/>
        </p:nvSpPr>
        <p:spPr>
          <a:xfrm>
            <a:off x="4724401" y="6477000"/>
            <a:ext cx="3352800" cy="276999"/>
          </a:xfrm>
          <a:prstGeom prst="rect">
            <a:avLst/>
          </a:prstGeom>
          <a:noFill/>
        </p:spPr>
        <p:txBody>
          <a:bodyPr wrap="square" lIns="91430" tIns="45716" rIns="91430" bIns="45716" rtlCol="0">
            <a:spAutoFit/>
          </a:bodyPr>
          <a:lstStyle/>
          <a:p>
            <a:r>
              <a:rPr lang="en-US" sz="1200" dirty="0" err="1">
                <a:solidFill>
                  <a:prstClr val="white">
                    <a:lumMod val="50000"/>
                  </a:prstClr>
                </a:solidFill>
              </a:rPr>
              <a:t>Yue</a:t>
            </a:r>
            <a:r>
              <a:rPr lang="en-US" sz="1200" dirty="0">
                <a:solidFill>
                  <a:prstClr val="white">
                    <a:lumMod val="50000"/>
                  </a:prstClr>
                </a:solidFill>
              </a:rPr>
              <a:t> et al. </a:t>
            </a:r>
            <a:r>
              <a:rPr lang="en-US" sz="1200" i="1" dirty="0">
                <a:solidFill>
                  <a:prstClr val="white">
                    <a:lumMod val="50000"/>
                  </a:prstClr>
                </a:solidFill>
              </a:rPr>
              <a:t>J Mol </a:t>
            </a:r>
            <a:r>
              <a:rPr lang="en-US" sz="1200" i="1" dirty="0" err="1">
                <a:solidFill>
                  <a:prstClr val="white">
                    <a:lumMod val="50000"/>
                  </a:prstClr>
                </a:solidFill>
              </a:rPr>
              <a:t>Biol</a:t>
            </a:r>
            <a:r>
              <a:rPr lang="en-US" sz="1200" dirty="0">
                <a:solidFill>
                  <a:prstClr val="white">
                    <a:lumMod val="50000"/>
                  </a:prstClr>
                </a:solidFill>
              </a:rPr>
              <a:t>, 2005, </a:t>
            </a:r>
            <a:r>
              <a:rPr lang="en-US" sz="1200" b="1" dirty="0">
                <a:solidFill>
                  <a:prstClr val="white">
                    <a:lumMod val="50000"/>
                  </a:prstClr>
                </a:solidFill>
              </a:rPr>
              <a:t>353</a:t>
            </a:r>
            <a:r>
              <a:rPr lang="en-US" sz="1200" dirty="0">
                <a:solidFill>
                  <a:prstClr val="white">
                    <a:lumMod val="50000"/>
                  </a:prstClr>
                </a:solidFill>
              </a:rPr>
              <a:t>: 459</a:t>
            </a:r>
            <a:endParaRPr lang="en-US" sz="1600" dirty="0">
              <a:solidFill>
                <a:prstClr val="white">
                  <a:lumMod val="50000"/>
                </a:prstClr>
              </a:solidFill>
            </a:endParaRPr>
          </a:p>
        </p:txBody>
      </p:sp>
      <p:sp>
        <p:nvSpPr>
          <p:cNvPr id="35" name="TextBox 34"/>
          <p:cNvSpPr txBox="1"/>
          <p:nvPr/>
        </p:nvSpPr>
        <p:spPr>
          <a:xfrm>
            <a:off x="7239000" y="5421869"/>
            <a:ext cx="1447800" cy="373659"/>
          </a:xfrm>
          <a:prstGeom prst="rect">
            <a:avLst/>
          </a:prstGeom>
          <a:noFill/>
        </p:spPr>
        <p:txBody>
          <a:bodyPr wrap="square" lIns="91430" tIns="45716" rIns="91430" bIns="45716" rtlCol="0">
            <a:spAutoFit/>
          </a:bodyPr>
          <a:lstStyle/>
          <a:p>
            <a:r>
              <a:rPr lang="en-US" dirty="0" smtClean="0">
                <a:solidFill>
                  <a:prstClr val="black"/>
                </a:solidFill>
              </a:rPr>
              <a:t>G38D in 1tag</a:t>
            </a:r>
            <a:endParaRPr lang="en-US" dirty="0">
              <a:solidFill>
                <a:prstClr val="black"/>
              </a:solidFill>
            </a:endParaRPr>
          </a:p>
        </p:txBody>
      </p:sp>
      <p:sp>
        <p:nvSpPr>
          <p:cNvPr id="36" name="Text Box 14"/>
          <p:cNvSpPr txBox="1">
            <a:spLocks noChangeArrowheads="1"/>
          </p:cNvSpPr>
          <p:nvPr/>
        </p:nvSpPr>
        <p:spPr bwMode="auto">
          <a:xfrm>
            <a:off x="6934202" y="1828802"/>
            <a:ext cx="1981199" cy="307777"/>
          </a:xfrm>
          <a:prstGeom prst="rect">
            <a:avLst/>
          </a:prstGeom>
          <a:noFill/>
          <a:ln w="9525">
            <a:noFill/>
            <a:miter lim="800000"/>
            <a:headEnd/>
            <a:tailEnd/>
          </a:ln>
        </p:spPr>
        <p:txBody>
          <a:bodyPr wrap="square" lIns="91430" tIns="45716" rIns="91430" bIns="45716">
            <a:spAutoFit/>
          </a:bodyPr>
          <a:lstStyle/>
          <a:p>
            <a:pPr algn="r"/>
            <a:r>
              <a:rPr lang="en-US" sz="1400" dirty="0">
                <a:solidFill>
                  <a:prstClr val="black"/>
                </a:solidFill>
              </a:rPr>
              <a:t>Another gene…</a:t>
            </a:r>
          </a:p>
        </p:txBody>
      </p:sp>
      <p:sp>
        <p:nvSpPr>
          <p:cNvPr id="37" name="TextBox 36"/>
          <p:cNvSpPr txBox="1"/>
          <p:nvPr/>
        </p:nvSpPr>
        <p:spPr>
          <a:xfrm>
            <a:off x="381000" y="4267202"/>
            <a:ext cx="1143000" cy="307777"/>
          </a:xfrm>
          <a:prstGeom prst="rect">
            <a:avLst/>
          </a:prstGeom>
          <a:noFill/>
        </p:spPr>
        <p:txBody>
          <a:bodyPr wrap="square" lIns="91430" tIns="45716" rIns="91430" bIns="45716" rtlCol="0">
            <a:spAutoFit/>
          </a:bodyPr>
          <a:lstStyle/>
          <a:p>
            <a:pPr algn="ctr"/>
            <a:r>
              <a:rPr lang="en-US" sz="1400" b="1" dirty="0">
                <a:solidFill>
                  <a:prstClr val="white"/>
                </a:solidFill>
              </a:rPr>
              <a:t>regulatory</a:t>
            </a:r>
          </a:p>
        </p:txBody>
      </p:sp>
      <p:sp>
        <p:nvSpPr>
          <p:cNvPr id="38" name="TextBox 37"/>
          <p:cNvSpPr txBox="1"/>
          <p:nvPr/>
        </p:nvSpPr>
        <p:spPr>
          <a:xfrm>
            <a:off x="1741056" y="4264225"/>
            <a:ext cx="1611745" cy="307777"/>
          </a:xfrm>
          <a:prstGeom prst="rect">
            <a:avLst/>
          </a:prstGeom>
          <a:noFill/>
        </p:spPr>
        <p:txBody>
          <a:bodyPr wrap="square" lIns="91430" tIns="45716" rIns="91430" bIns="45716" rtlCol="0">
            <a:spAutoFit/>
          </a:bodyPr>
          <a:lstStyle/>
          <a:p>
            <a:pPr algn="ctr"/>
            <a:r>
              <a:rPr lang="en-US" sz="1400" b="1" dirty="0">
                <a:solidFill>
                  <a:prstClr val="white"/>
                </a:solidFill>
              </a:rPr>
              <a:t>non-synonymous</a:t>
            </a:r>
          </a:p>
        </p:txBody>
      </p:sp>
      <p:sp>
        <p:nvSpPr>
          <p:cNvPr id="39" name="TextBox 38"/>
          <p:cNvSpPr txBox="1"/>
          <p:nvPr/>
        </p:nvSpPr>
        <p:spPr>
          <a:xfrm>
            <a:off x="7391401" y="4267202"/>
            <a:ext cx="1219200" cy="307777"/>
          </a:xfrm>
          <a:prstGeom prst="rect">
            <a:avLst/>
          </a:prstGeom>
          <a:noFill/>
        </p:spPr>
        <p:txBody>
          <a:bodyPr wrap="square" lIns="91430" tIns="45716" rIns="91430" bIns="45716" rtlCol="0">
            <a:spAutoFit/>
          </a:bodyPr>
          <a:lstStyle/>
          <a:p>
            <a:pPr algn="ctr"/>
            <a:r>
              <a:rPr lang="en-US" sz="1400" b="1" dirty="0" err="1">
                <a:solidFill>
                  <a:prstClr val="white"/>
                </a:solidFill>
              </a:rPr>
              <a:t>intronic</a:t>
            </a:r>
            <a:endParaRPr lang="en-US" sz="1400" b="1" dirty="0">
              <a:solidFill>
                <a:prstClr val="white"/>
              </a:solidFill>
            </a:endParaRPr>
          </a:p>
        </p:txBody>
      </p:sp>
      <p:sp>
        <p:nvSpPr>
          <p:cNvPr id="40" name="TextBox 39"/>
          <p:cNvSpPr txBox="1"/>
          <p:nvPr/>
        </p:nvSpPr>
        <p:spPr>
          <a:xfrm>
            <a:off x="5334000" y="4267202"/>
            <a:ext cx="1143000" cy="307777"/>
          </a:xfrm>
          <a:prstGeom prst="rect">
            <a:avLst/>
          </a:prstGeom>
          <a:noFill/>
        </p:spPr>
        <p:txBody>
          <a:bodyPr wrap="square" lIns="91430" tIns="45716" rIns="91430" bIns="45716" rtlCol="0">
            <a:spAutoFit/>
          </a:bodyPr>
          <a:lstStyle/>
          <a:p>
            <a:pPr algn="ctr"/>
            <a:r>
              <a:rPr lang="en-US" sz="1400" b="1" dirty="0">
                <a:solidFill>
                  <a:prstClr val="white"/>
                </a:solidFill>
              </a:rPr>
              <a:t>genomic</a:t>
            </a:r>
          </a:p>
        </p:txBody>
      </p:sp>
      <p:sp>
        <p:nvSpPr>
          <p:cNvPr id="41" name="TextBox 40"/>
          <p:cNvSpPr txBox="1"/>
          <p:nvPr/>
        </p:nvSpPr>
        <p:spPr>
          <a:xfrm>
            <a:off x="3657600" y="4267202"/>
            <a:ext cx="1143000" cy="307777"/>
          </a:xfrm>
          <a:prstGeom prst="rect">
            <a:avLst/>
          </a:prstGeom>
          <a:noFill/>
        </p:spPr>
        <p:txBody>
          <a:bodyPr wrap="square" lIns="91430" tIns="45716" rIns="91430" bIns="45716" rtlCol="0">
            <a:spAutoFit/>
          </a:bodyPr>
          <a:lstStyle/>
          <a:p>
            <a:pPr algn="ctr"/>
            <a:r>
              <a:rPr lang="en-US" sz="1400" b="1" dirty="0">
                <a:solidFill>
                  <a:prstClr val="white"/>
                </a:solidFill>
              </a:rPr>
              <a:t>synonymous</a:t>
            </a:r>
          </a:p>
        </p:txBody>
      </p:sp>
      <p:pic>
        <p:nvPicPr>
          <p:cNvPr id="1026" name="Picture 2"/>
          <p:cNvPicPr>
            <a:picLocks noChangeAspect="1" noChangeArrowheads="1"/>
          </p:cNvPicPr>
          <p:nvPr/>
        </p:nvPicPr>
        <p:blipFill>
          <a:blip r:embed="rId3" cstate="print"/>
          <a:srcRect/>
          <a:stretch>
            <a:fillRect/>
          </a:stretch>
        </p:blipFill>
        <p:spPr bwMode="auto">
          <a:xfrm>
            <a:off x="4646171" y="3933827"/>
            <a:ext cx="2669031" cy="2619375"/>
          </a:xfrm>
          <a:prstGeom prst="rect">
            <a:avLst/>
          </a:prstGeom>
          <a:noFill/>
          <a:ln w="9525">
            <a:noFill/>
            <a:miter lim="800000"/>
            <a:headEnd/>
            <a:tailEnd/>
          </a:ln>
          <a:effectLst/>
        </p:spPr>
      </p:pic>
      <p:sp>
        <p:nvSpPr>
          <p:cNvPr id="43" name="Title 3"/>
          <p:cNvSpPr>
            <a:spLocks noGrp="1"/>
          </p:cNvSpPr>
          <p:nvPr>
            <p:ph type="title"/>
          </p:nvPr>
        </p:nvSpPr>
        <p:spPr bwMode="auto">
          <a:xfrm>
            <a:off x="0" y="274638"/>
            <a:ext cx="9144000" cy="639762"/>
          </a:xfrm>
          <a:noFill/>
          <a:ln>
            <a:miter lim="800000"/>
            <a:headEnd/>
            <a:tailEnd/>
          </a:ln>
        </p:spPr>
        <p:txBody>
          <a:bodyPr vert="horz" wrap="square" lIns="91430" tIns="45716" rIns="91430" bIns="45716" numCol="1" anchor="t" anchorCtr="0" compatLnSpc="1">
            <a:prstTxWarp prst="textNoShape">
              <a:avLst/>
            </a:prstTxWarp>
            <a:noAutofit/>
          </a:bodyPr>
          <a:lstStyle/>
          <a:p>
            <a:pPr eaLnBrk="1" hangingPunct="1"/>
            <a:r>
              <a:rPr lang="en-US" sz="3400" b="1" dirty="0">
                <a:solidFill>
                  <a:schemeClr val="tx2"/>
                </a:solidFill>
              </a:rPr>
              <a:t>Base changes resulting in different proteins</a:t>
            </a:r>
          </a:p>
        </p:txBody>
      </p:sp>
    </p:spTree>
    <p:extLst>
      <p:ext uri="{BB962C8B-B14F-4D97-AF65-F5344CB8AC3E}">
        <p14:creationId xmlns:p14="http://schemas.microsoft.com/office/powerpoint/2010/main" val="15313036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3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0" descr="2HBS.png"/>
          <p:cNvPicPr>
            <a:picLocks noChangeAspect="1"/>
          </p:cNvPicPr>
          <p:nvPr/>
        </p:nvPicPr>
        <p:blipFill>
          <a:blip r:embed="rId3" cstate="print"/>
          <a:srcRect/>
          <a:stretch>
            <a:fillRect/>
          </a:stretch>
        </p:blipFill>
        <p:spPr bwMode="auto">
          <a:xfrm>
            <a:off x="4972050" y="628650"/>
            <a:ext cx="4019550" cy="4019550"/>
          </a:xfrm>
          <a:prstGeom prst="rect">
            <a:avLst/>
          </a:prstGeom>
          <a:noFill/>
          <a:ln w="9525">
            <a:noFill/>
            <a:miter lim="800000"/>
            <a:headEnd/>
            <a:tailEnd/>
          </a:ln>
        </p:spPr>
      </p:pic>
      <p:sp>
        <p:nvSpPr>
          <p:cNvPr id="7" name="Rectangle 2"/>
          <p:cNvSpPr txBox="1">
            <a:spLocks noChangeArrowheads="1"/>
          </p:cNvSpPr>
          <p:nvPr/>
        </p:nvSpPr>
        <p:spPr bwMode="auto">
          <a:xfrm>
            <a:off x="457200" y="76200"/>
            <a:ext cx="8229600" cy="1143000"/>
          </a:xfrm>
          <a:prstGeom prst="rect">
            <a:avLst/>
          </a:prstGeom>
          <a:noFill/>
          <a:ln w="9525">
            <a:noFill/>
            <a:miter lim="800000"/>
            <a:headEnd/>
            <a:tailEnd/>
          </a:ln>
        </p:spPr>
        <p:txBody>
          <a:bodyPr lIns="91430" tIns="45716" rIns="91430" bIns="45716" anchor="ctr"/>
          <a:lstStyle/>
          <a:p>
            <a:pPr algn="ctr">
              <a:defRPr/>
            </a:pPr>
            <a:r>
              <a:rPr lang="en-US" sz="3400" b="1" dirty="0">
                <a:solidFill>
                  <a:srgbClr val="1F497D"/>
                </a:solidFill>
              </a:rPr>
              <a:t>Loss/Gain of function and disease</a:t>
            </a:r>
            <a:endParaRPr lang="en-US" sz="3400" b="1" kern="0" dirty="0">
              <a:solidFill>
                <a:srgbClr val="1F497D"/>
              </a:solidFill>
            </a:endParaRPr>
          </a:p>
        </p:txBody>
      </p:sp>
      <p:sp>
        <p:nvSpPr>
          <p:cNvPr id="10244" name="TextBox 8"/>
          <p:cNvSpPr txBox="1">
            <a:spLocks noChangeArrowheads="1"/>
          </p:cNvSpPr>
          <p:nvPr/>
        </p:nvSpPr>
        <p:spPr bwMode="auto">
          <a:xfrm>
            <a:off x="0" y="6581002"/>
            <a:ext cx="9144000" cy="276999"/>
          </a:xfrm>
          <a:prstGeom prst="rect">
            <a:avLst/>
          </a:prstGeom>
          <a:noFill/>
          <a:ln w="9525">
            <a:noFill/>
            <a:miter lim="800000"/>
            <a:headEnd/>
            <a:tailEnd/>
          </a:ln>
        </p:spPr>
        <p:txBody>
          <a:bodyPr lIns="91430" tIns="45716" rIns="91430" bIns="45716">
            <a:spAutoFit/>
          </a:bodyPr>
          <a:lstStyle/>
          <a:p>
            <a:r>
              <a:rPr lang="en-US" sz="1200" dirty="0">
                <a:solidFill>
                  <a:prstClr val="white">
                    <a:lumMod val="50000"/>
                  </a:prstClr>
                </a:solidFill>
              </a:rPr>
              <a:t>Pauling et al. </a:t>
            </a:r>
            <a:r>
              <a:rPr lang="en-US" sz="1200" i="1" dirty="0">
                <a:solidFill>
                  <a:prstClr val="white">
                    <a:lumMod val="50000"/>
                  </a:prstClr>
                </a:solidFill>
              </a:rPr>
              <a:t>Science</a:t>
            </a:r>
            <a:r>
              <a:rPr lang="en-US" sz="1200" dirty="0">
                <a:solidFill>
                  <a:prstClr val="white">
                    <a:lumMod val="50000"/>
                  </a:prstClr>
                </a:solidFill>
              </a:rPr>
              <a:t> </a:t>
            </a:r>
            <a:r>
              <a:rPr lang="en-US" sz="1200" b="1" dirty="0">
                <a:solidFill>
                  <a:prstClr val="white">
                    <a:lumMod val="50000"/>
                  </a:prstClr>
                </a:solidFill>
              </a:rPr>
              <a:t>110</a:t>
            </a:r>
            <a:r>
              <a:rPr lang="en-US" sz="1200" dirty="0">
                <a:solidFill>
                  <a:prstClr val="white">
                    <a:lumMod val="50000"/>
                  </a:prstClr>
                </a:solidFill>
              </a:rPr>
              <a:t>: 543 (1949). Chui &amp; Dover. </a:t>
            </a:r>
            <a:r>
              <a:rPr lang="en-US" sz="1200" i="1" dirty="0" err="1">
                <a:solidFill>
                  <a:prstClr val="white">
                    <a:lumMod val="50000"/>
                  </a:prstClr>
                </a:solidFill>
              </a:rPr>
              <a:t>Curr</a:t>
            </a:r>
            <a:r>
              <a:rPr lang="en-US" sz="1200" i="1" dirty="0">
                <a:solidFill>
                  <a:prstClr val="white">
                    <a:lumMod val="50000"/>
                  </a:prstClr>
                </a:solidFill>
              </a:rPr>
              <a:t> </a:t>
            </a:r>
            <a:r>
              <a:rPr lang="en-US" sz="1200" i="1" dirty="0" err="1">
                <a:solidFill>
                  <a:prstClr val="white">
                    <a:lumMod val="50000"/>
                  </a:prstClr>
                </a:solidFill>
              </a:rPr>
              <a:t>Opin</a:t>
            </a:r>
            <a:r>
              <a:rPr lang="en-US" sz="1200" i="1" dirty="0">
                <a:solidFill>
                  <a:prstClr val="white">
                    <a:lumMod val="50000"/>
                  </a:prstClr>
                </a:solidFill>
              </a:rPr>
              <a:t> </a:t>
            </a:r>
            <a:r>
              <a:rPr lang="en-US" sz="1200" i="1" dirty="0" err="1">
                <a:solidFill>
                  <a:prstClr val="white">
                    <a:lumMod val="50000"/>
                  </a:prstClr>
                </a:solidFill>
              </a:rPr>
              <a:t>Pediatr</a:t>
            </a:r>
            <a:r>
              <a:rPr lang="en-US" sz="1200" dirty="0">
                <a:solidFill>
                  <a:prstClr val="white">
                    <a:lumMod val="50000"/>
                  </a:prstClr>
                </a:solidFill>
              </a:rPr>
              <a:t>, </a:t>
            </a:r>
            <a:r>
              <a:rPr lang="en-US" sz="1200" b="1" dirty="0">
                <a:solidFill>
                  <a:prstClr val="white">
                    <a:lumMod val="50000"/>
                  </a:prstClr>
                </a:solidFill>
              </a:rPr>
              <a:t>13</a:t>
            </a:r>
            <a:r>
              <a:rPr lang="en-US" sz="1200" dirty="0">
                <a:solidFill>
                  <a:prstClr val="white">
                    <a:lumMod val="50000"/>
                  </a:prstClr>
                </a:solidFill>
              </a:rPr>
              <a:t>: 22 (2001).</a:t>
            </a:r>
          </a:p>
        </p:txBody>
      </p:sp>
      <p:sp>
        <p:nvSpPr>
          <p:cNvPr id="10246" name="TextBox 11"/>
          <p:cNvSpPr txBox="1">
            <a:spLocks noChangeArrowheads="1"/>
          </p:cNvSpPr>
          <p:nvPr/>
        </p:nvSpPr>
        <p:spPr bwMode="auto">
          <a:xfrm>
            <a:off x="228600" y="4724401"/>
            <a:ext cx="6553200" cy="1754318"/>
          </a:xfrm>
          <a:prstGeom prst="rect">
            <a:avLst/>
          </a:prstGeom>
          <a:noFill/>
          <a:ln w="9525">
            <a:noFill/>
            <a:miter lim="800000"/>
            <a:headEnd/>
            <a:tailEnd/>
          </a:ln>
        </p:spPr>
        <p:txBody>
          <a:bodyPr wrap="square" lIns="91430" tIns="45716" rIns="91430" bIns="45716">
            <a:spAutoFit/>
          </a:bodyPr>
          <a:lstStyle/>
          <a:p>
            <a:r>
              <a:rPr lang="en-US" b="1" dirty="0">
                <a:solidFill>
                  <a:prstClr val="black"/>
                </a:solidFill>
              </a:rPr>
              <a:t>Sickle Cell </a:t>
            </a:r>
            <a:r>
              <a:rPr lang="en-US" b="1" dirty="0" smtClean="0">
                <a:solidFill>
                  <a:prstClr val="black"/>
                </a:solidFill>
              </a:rPr>
              <a:t>Disease:</a:t>
            </a:r>
            <a:r>
              <a:rPr lang="en-US" dirty="0" smtClean="0">
                <a:solidFill>
                  <a:prstClr val="black"/>
                </a:solidFill>
              </a:rPr>
              <a:t> </a:t>
            </a:r>
            <a:r>
              <a:rPr lang="en-US" dirty="0">
                <a:solidFill>
                  <a:prstClr val="black"/>
                </a:solidFill>
              </a:rPr>
              <a:t>	</a:t>
            </a:r>
          </a:p>
          <a:p>
            <a:r>
              <a:rPr lang="en-US" dirty="0">
                <a:solidFill>
                  <a:prstClr val="black"/>
                </a:solidFill>
              </a:rPr>
              <a:t>            </a:t>
            </a:r>
            <a:r>
              <a:rPr lang="en-US" dirty="0" err="1">
                <a:solidFill>
                  <a:prstClr val="black"/>
                </a:solidFill>
              </a:rPr>
              <a:t>Autosomal</a:t>
            </a:r>
            <a:r>
              <a:rPr lang="en-US" dirty="0">
                <a:solidFill>
                  <a:prstClr val="black"/>
                </a:solidFill>
              </a:rPr>
              <a:t> recessive disorder</a:t>
            </a:r>
          </a:p>
          <a:p>
            <a:r>
              <a:rPr lang="en-US" dirty="0">
                <a:solidFill>
                  <a:prstClr val="black"/>
                </a:solidFill>
              </a:rPr>
              <a:t>            E6V in HBB causes interaction w/ F85 and L88</a:t>
            </a:r>
          </a:p>
          <a:p>
            <a:r>
              <a:rPr lang="en-US" dirty="0">
                <a:solidFill>
                  <a:prstClr val="black"/>
                </a:solidFill>
              </a:rPr>
              <a:t>            Formation of </a:t>
            </a:r>
            <a:r>
              <a:rPr lang="en-US" dirty="0" err="1">
                <a:solidFill>
                  <a:prstClr val="black"/>
                </a:solidFill>
              </a:rPr>
              <a:t>amyloid</a:t>
            </a:r>
            <a:r>
              <a:rPr lang="en-US" dirty="0">
                <a:solidFill>
                  <a:prstClr val="black"/>
                </a:solidFill>
              </a:rPr>
              <a:t> fibrils</a:t>
            </a:r>
          </a:p>
          <a:p>
            <a:r>
              <a:rPr lang="en-US" dirty="0">
                <a:solidFill>
                  <a:prstClr val="black"/>
                </a:solidFill>
              </a:rPr>
              <a:t>            Abnormally shaped red blood </a:t>
            </a:r>
            <a:r>
              <a:rPr lang="en-US" dirty="0" smtClean="0">
                <a:solidFill>
                  <a:prstClr val="black"/>
                </a:solidFill>
              </a:rPr>
              <a:t>cells, leads </a:t>
            </a:r>
            <a:r>
              <a:rPr lang="en-US" dirty="0">
                <a:solidFill>
                  <a:prstClr val="black"/>
                </a:solidFill>
              </a:rPr>
              <a:t>to sickle cell anemia</a:t>
            </a:r>
          </a:p>
          <a:p>
            <a:r>
              <a:rPr lang="en-US" dirty="0">
                <a:solidFill>
                  <a:prstClr val="black"/>
                </a:solidFill>
              </a:rPr>
              <a:t>            Manifestation of disease vastly different over patients</a:t>
            </a:r>
          </a:p>
        </p:txBody>
      </p:sp>
      <p:sp>
        <p:nvSpPr>
          <p:cNvPr id="10248" name="TextBox 13"/>
          <p:cNvSpPr txBox="1">
            <a:spLocks noChangeArrowheads="1"/>
          </p:cNvSpPr>
          <p:nvPr/>
        </p:nvSpPr>
        <p:spPr bwMode="auto">
          <a:xfrm>
            <a:off x="6172200" y="4286252"/>
            <a:ext cx="1905000" cy="307975"/>
          </a:xfrm>
          <a:prstGeom prst="rect">
            <a:avLst/>
          </a:prstGeom>
          <a:noFill/>
          <a:ln w="9525">
            <a:noFill/>
            <a:miter lim="800000"/>
            <a:headEnd/>
            <a:tailEnd/>
          </a:ln>
        </p:spPr>
        <p:txBody>
          <a:bodyPr lIns="91430" tIns="45716" rIns="91430" bIns="45716">
            <a:spAutoFit/>
          </a:bodyPr>
          <a:lstStyle/>
          <a:p>
            <a:pPr algn="ctr"/>
            <a:r>
              <a:rPr lang="en-US" sz="1400">
                <a:solidFill>
                  <a:prstClr val="black"/>
                </a:solidFill>
              </a:rPr>
              <a:t>2hbs</a:t>
            </a:r>
          </a:p>
        </p:txBody>
      </p:sp>
      <p:sp>
        <p:nvSpPr>
          <p:cNvPr id="10249" name="Right Arrow 14"/>
          <p:cNvSpPr>
            <a:spLocks noChangeArrowheads="1"/>
          </p:cNvSpPr>
          <p:nvPr/>
        </p:nvSpPr>
        <p:spPr bwMode="auto">
          <a:xfrm>
            <a:off x="3886200" y="3048000"/>
            <a:ext cx="1143000" cy="381000"/>
          </a:xfrm>
          <a:prstGeom prst="rightArrow">
            <a:avLst>
              <a:gd name="adj1" fmla="val 50000"/>
              <a:gd name="adj2" fmla="val 50000"/>
            </a:avLst>
          </a:prstGeom>
          <a:solidFill>
            <a:schemeClr val="accent1"/>
          </a:solidFill>
          <a:ln w="9525" algn="ctr">
            <a:solidFill>
              <a:schemeClr val="tx1"/>
            </a:solidFill>
            <a:round/>
            <a:headEnd/>
            <a:tailEnd/>
          </a:ln>
        </p:spPr>
        <p:txBody>
          <a:bodyPr lIns="91430" tIns="45716" rIns="91430" bIns="45716"/>
          <a:lstStyle/>
          <a:p>
            <a:endParaRPr lang="en-US">
              <a:solidFill>
                <a:prstClr val="black"/>
              </a:solidFill>
            </a:endParaRPr>
          </a:p>
        </p:txBody>
      </p:sp>
      <p:sp>
        <p:nvSpPr>
          <p:cNvPr id="10250" name="TextBox 15"/>
          <p:cNvSpPr txBox="1">
            <a:spLocks noChangeArrowheads="1"/>
          </p:cNvSpPr>
          <p:nvPr/>
        </p:nvSpPr>
        <p:spPr bwMode="auto">
          <a:xfrm>
            <a:off x="3962400" y="2667000"/>
            <a:ext cx="838200" cy="373659"/>
          </a:xfrm>
          <a:prstGeom prst="rect">
            <a:avLst/>
          </a:prstGeom>
          <a:noFill/>
          <a:ln w="9525">
            <a:noFill/>
            <a:miter lim="800000"/>
            <a:headEnd/>
            <a:tailEnd/>
          </a:ln>
        </p:spPr>
        <p:txBody>
          <a:bodyPr lIns="91430" tIns="45716" rIns="91430" bIns="45716">
            <a:spAutoFit/>
          </a:bodyPr>
          <a:lstStyle/>
          <a:p>
            <a:pPr algn="ctr"/>
            <a:r>
              <a:rPr lang="en-US" dirty="0">
                <a:solidFill>
                  <a:prstClr val="black"/>
                </a:solidFill>
              </a:rPr>
              <a:t>E6V</a:t>
            </a:r>
          </a:p>
        </p:txBody>
      </p:sp>
      <p:pic>
        <p:nvPicPr>
          <p:cNvPr id="10251" name="Picture 7"/>
          <p:cNvPicPr>
            <a:picLocks noChangeAspect="1" noChangeArrowheads="1"/>
          </p:cNvPicPr>
          <p:nvPr/>
        </p:nvPicPr>
        <p:blipFill>
          <a:blip r:embed="rId4" cstate="print"/>
          <a:srcRect/>
          <a:stretch>
            <a:fillRect/>
          </a:stretch>
        </p:blipFill>
        <p:spPr bwMode="auto">
          <a:xfrm>
            <a:off x="7283114" y="4648200"/>
            <a:ext cx="1860885" cy="2209800"/>
          </a:xfrm>
          <a:prstGeom prst="rect">
            <a:avLst/>
          </a:prstGeom>
          <a:noFill/>
          <a:ln w="9525">
            <a:noFill/>
            <a:miter lim="800000"/>
            <a:headEnd/>
            <a:tailEnd/>
          </a:ln>
        </p:spPr>
      </p:pic>
      <p:sp>
        <p:nvSpPr>
          <p:cNvPr id="10252" name="TextBox 17"/>
          <p:cNvSpPr txBox="1">
            <a:spLocks noChangeArrowheads="1"/>
          </p:cNvSpPr>
          <p:nvPr/>
        </p:nvSpPr>
        <p:spPr bwMode="auto">
          <a:xfrm>
            <a:off x="7059613" y="6626226"/>
            <a:ext cx="2057400" cy="231775"/>
          </a:xfrm>
          <a:prstGeom prst="rect">
            <a:avLst/>
          </a:prstGeom>
          <a:noFill/>
          <a:ln w="9525">
            <a:noFill/>
            <a:miter lim="800000"/>
            <a:headEnd/>
            <a:tailEnd/>
          </a:ln>
        </p:spPr>
        <p:txBody>
          <a:bodyPr lIns="91430" tIns="45716" rIns="91430" bIns="45716">
            <a:spAutoFit/>
          </a:bodyPr>
          <a:lstStyle/>
          <a:p>
            <a:pPr algn="r"/>
            <a:r>
              <a:rPr lang="en-US" sz="900" dirty="0">
                <a:solidFill>
                  <a:prstClr val="black"/>
                </a:solidFill>
              </a:rPr>
              <a:t>http://gingi.uchicago.edu/hbs2.html</a:t>
            </a:r>
          </a:p>
        </p:txBody>
      </p:sp>
      <p:pic>
        <p:nvPicPr>
          <p:cNvPr id="13" name="Picture 12" descr="hm.gif"/>
          <p:cNvPicPr>
            <a:picLocks noChangeAspect="1"/>
          </p:cNvPicPr>
          <p:nvPr/>
        </p:nvPicPr>
        <p:blipFill>
          <a:blip r:embed="rId5" cstate="print"/>
          <a:stretch>
            <a:fillRect/>
          </a:stretch>
        </p:blipFill>
        <p:spPr>
          <a:xfrm>
            <a:off x="7848600" y="3143251"/>
            <a:ext cx="1028700" cy="880961"/>
          </a:xfrm>
          <a:prstGeom prst="rect">
            <a:avLst/>
          </a:prstGeom>
        </p:spPr>
      </p:pic>
      <p:sp>
        <p:nvSpPr>
          <p:cNvPr id="15" name="Down Arrow 14"/>
          <p:cNvSpPr/>
          <p:nvPr/>
        </p:nvSpPr>
        <p:spPr>
          <a:xfrm>
            <a:off x="8229600" y="2686050"/>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solidFill>
                <a:prstClr val="white"/>
              </a:solidFill>
            </a:endParaRPr>
          </a:p>
        </p:txBody>
      </p:sp>
      <p:sp>
        <p:nvSpPr>
          <p:cNvPr id="16" name="Down Arrow 15"/>
          <p:cNvSpPr/>
          <p:nvPr/>
        </p:nvSpPr>
        <p:spPr>
          <a:xfrm>
            <a:off x="8265544" y="4149665"/>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solidFill>
                <a:prstClr val="white"/>
              </a:solidFill>
            </a:endParaRPr>
          </a:p>
        </p:txBody>
      </p:sp>
      <p:pic>
        <p:nvPicPr>
          <p:cNvPr id="17" name="Picture 8" descr="4HHB.png"/>
          <p:cNvPicPr>
            <a:picLocks noChangeAspect="1"/>
          </p:cNvPicPr>
          <p:nvPr/>
        </p:nvPicPr>
        <p:blipFill>
          <a:blip r:embed="rId6" cstate="print"/>
          <a:srcRect/>
          <a:stretch>
            <a:fillRect/>
          </a:stretch>
        </p:blipFill>
        <p:spPr bwMode="auto">
          <a:xfrm>
            <a:off x="914400" y="1901825"/>
            <a:ext cx="2514600" cy="2514600"/>
          </a:xfrm>
          <a:prstGeom prst="rect">
            <a:avLst/>
          </a:prstGeom>
          <a:noFill/>
          <a:ln w="9525">
            <a:noFill/>
            <a:miter lim="800000"/>
            <a:headEnd/>
            <a:tailEnd/>
          </a:ln>
        </p:spPr>
      </p:pic>
      <p:sp>
        <p:nvSpPr>
          <p:cNvPr id="18" name="TextBox 12"/>
          <p:cNvSpPr txBox="1">
            <a:spLocks noChangeArrowheads="1"/>
          </p:cNvSpPr>
          <p:nvPr/>
        </p:nvSpPr>
        <p:spPr bwMode="auto">
          <a:xfrm>
            <a:off x="1295400" y="4264027"/>
            <a:ext cx="1905000" cy="307975"/>
          </a:xfrm>
          <a:prstGeom prst="rect">
            <a:avLst/>
          </a:prstGeom>
          <a:noFill/>
          <a:ln w="9525">
            <a:noFill/>
            <a:miter lim="800000"/>
            <a:headEnd/>
            <a:tailEnd/>
          </a:ln>
        </p:spPr>
        <p:txBody>
          <a:bodyPr lIns="91430" tIns="45716" rIns="91430" bIns="45716">
            <a:spAutoFit/>
          </a:bodyPr>
          <a:lstStyle/>
          <a:p>
            <a:pPr algn="ctr"/>
            <a:r>
              <a:rPr lang="en-US" sz="1400">
                <a:solidFill>
                  <a:prstClr val="black"/>
                </a:solidFill>
              </a:rPr>
              <a:t>4hhb</a:t>
            </a:r>
          </a:p>
        </p:txBody>
      </p:sp>
    </p:spTree>
    <p:extLst>
      <p:ext uri="{BB962C8B-B14F-4D97-AF65-F5344CB8AC3E}">
        <p14:creationId xmlns:p14="http://schemas.microsoft.com/office/powerpoint/2010/main" val="40290884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9" name="Rectangle 11"/>
          <p:cNvSpPr>
            <a:spLocks noChangeArrowheads="1"/>
          </p:cNvSpPr>
          <p:nvPr/>
        </p:nvSpPr>
        <p:spPr bwMode="auto">
          <a:xfrm>
            <a:off x="6781800" y="0"/>
            <a:ext cx="2362200" cy="533400"/>
          </a:xfrm>
          <a:prstGeom prst="rect">
            <a:avLst/>
          </a:prstGeom>
          <a:solidFill>
            <a:schemeClr val="bg1"/>
          </a:solidFill>
          <a:ln w="9525">
            <a:noFill/>
            <a:miter lim="800000"/>
            <a:headEnd/>
            <a:tailEnd/>
          </a:ln>
        </p:spPr>
        <p:txBody>
          <a:bodyPr wrap="none" lIns="91430" tIns="45716" rIns="91430" bIns="45716" anchor="ctr"/>
          <a:lstStyle/>
          <a:p>
            <a:endParaRPr lang="en-US">
              <a:solidFill>
                <a:prstClr val="black"/>
              </a:solidFill>
            </a:endParaRPr>
          </a:p>
        </p:txBody>
      </p:sp>
      <p:sp>
        <p:nvSpPr>
          <p:cNvPr id="14" name="Rectangle 2"/>
          <p:cNvSpPr>
            <a:spLocks noGrp="1" noChangeArrowheads="1"/>
          </p:cNvSpPr>
          <p:nvPr>
            <p:ph type="title"/>
          </p:nvPr>
        </p:nvSpPr>
        <p:spPr>
          <a:xfrm>
            <a:off x="457200" y="0"/>
            <a:ext cx="8229600" cy="1143000"/>
          </a:xfrm>
        </p:spPr>
        <p:txBody>
          <a:bodyPr/>
          <a:lstStyle/>
          <a:p>
            <a:r>
              <a:rPr lang="en-US" sz="3400" b="1" dirty="0">
                <a:solidFill>
                  <a:schemeClr val="tx2"/>
                </a:solidFill>
              </a:rPr>
              <a:t>Examples of functional sites</a:t>
            </a:r>
          </a:p>
        </p:txBody>
      </p:sp>
      <p:pic>
        <p:nvPicPr>
          <p:cNvPr id="98305" name="Picture 1" descr="C:\Users\predrag\Desktop\FX files\fig1.jpg"/>
          <p:cNvPicPr>
            <a:picLocks noChangeAspect="1" noChangeArrowheads="1"/>
          </p:cNvPicPr>
          <p:nvPr/>
        </p:nvPicPr>
        <p:blipFill>
          <a:blip r:embed="rId3" cstate="print"/>
          <a:srcRect/>
          <a:stretch>
            <a:fillRect/>
          </a:stretch>
        </p:blipFill>
        <p:spPr bwMode="auto">
          <a:xfrm>
            <a:off x="0" y="1951892"/>
            <a:ext cx="9144000" cy="4220308"/>
          </a:xfrm>
          <a:prstGeom prst="rect">
            <a:avLst/>
          </a:prstGeom>
          <a:noFill/>
        </p:spPr>
      </p:pic>
      <p:sp>
        <p:nvSpPr>
          <p:cNvPr id="15" name="TextBox 14"/>
          <p:cNvSpPr txBox="1">
            <a:spLocks noChangeArrowheads="1"/>
          </p:cNvSpPr>
          <p:nvPr/>
        </p:nvSpPr>
        <p:spPr bwMode="auto">
          <a:xfrm>
            <a:off x="0" y="6581002"/>
            <a:ext cx="9144000" cy="276999"/>
          </a:xfrm>
          <a:prstGeom prst="rect">
            <a:avLst/>
          </a:prstGeom>
          <a:noFill/>
          <a:ln w="9525">
            <a:noFill/>
            <a:miter lim="800000"/>
            <a:headEnd/>
            <a:tailEnd/>
          </a:ln>
        </p:spPr>
        <p:txBody>
          <a:bodyPr lIns="91430" tIns="45716" rIns="91430" bIns="45716">
            <a:spAutoFit/>
          </a:bodyPr>
          <a:lstStyle/>
          <a:p>
            <a:r>
              <a:rPr lang="en-US" sz="1200" dirty="0">
                <a:solidFill>
                  <a:prstClr val="white">
                    <a:lumMod val="50000"/>
                  </a:prstClr>
                </a:solidFill>
              </a:rPr>
              <a:t>Xin and Radivojac. </a:t>
            </a:r>
            <a:r>
              <a:rPr lang="en-US" sz="1200" i="1" dirty="0" err="1">
                <a:solidFill>
                  <a:prstClr val="white">
                    <a:lumMod val="50000"/>
                  </a:prstClr>
                </a:solidFill>
              </a:rPr>
              <a:t>Curr</a:t>
            </a:r>
            <a:r>
              <a:rPr lang="en-US" sz="1200" i="1" dirty="0">
                <a:solidFill>
                  <a:prstClr val="white">
                    <a:lumMod val="50000"/>
                  </a:prstClr>
                </a:solidFill>
              </a:rPr>
              <a:t> Prot </a:t>
            </a:r>
            <a:r>
              <a:rPr lang="en-US" sz="1200" i="1" dirty="0" err="1">
                <a:solidFill>
                  <a:prstClr val="white">
                    <a:lumMod val="50000"/>
                  </a:prstClr>
                </a:solidFill>
              </a:rPr>
              <a:t>Pept</a:t>
            </a:r>
            <a:r>
              <a:rPr lang="en-US" sz="1200" i="1" dirty="0">
                <a:solidFill>
                  <a:prstClr val="white">
                    <a:lumMod val="50000"/>
                  </a:prstClr>
                </a:solidFill>
              </a:rPr>
              <a:t> </a:t>
            </a:r>
            <a:r>
              <a:rPr lang="en-US" sz="1200" i="1" dirty="0" err="1">
                <a:solidFill>
                  <a:prstClr val="white">
                    <a:lumMod val="50000"/>
                  </a:prstClr>
                </a:solidFill>
              </a:rPr>
              <a:t>Sci</a:t>
            </a:r>
            <a:r>
              <a:rPr lang="en-US" sz="1200" dirty="0">
                <a:solidFill>
                  <a:prstClr val="white">
                    <a:lumMod val="50000"/>
                  </a:prstClr>
                </a:solidFill>
              </a:rPr>
              <a:t>  12: 456 (2011) </a:t>
            </a:r>
          </a:p>
        </p:txBody>
      </p:sp>
      <p:sp>
        <p:nvSpPr>
          <p:cNvPr id="16" name="Rectangle 15"/>
          <p:cNvSpPr/>
          <p:nvPr/>
        </p:nvSpPr>
        <p:spPr bwMode="auto">
          <a:xfrm>
            <a:off x="57152" y="57152"/>
            <a:ext cx="9039225" cy="6753225"/>
          </a:xfrm>
          <a:prstGeom prst="rect">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91430" tIns="45716" rIns="91430" bIns="45716"/>
          <a:lstStyle/>
          <a:p>
            <a:pPr>
              <a:defRPr/>
            </a:pPr>
            <a:endParaRPr lang="en-US">
              <a:solidFill>
                <a:prstClr val="black"/>
              </a:solidFill>
            </a:endParaRPr>
          </a:p>
        </p:txBody>
      </p:sp>
    </p:spTree>
    <p:extLst>
      <p:ext uri="{BB962C8B-B14F-4D97-AF65-F5344CB8AC3E}">
        <p14:creationId xmlns:p14="http://schemas.microsoft.com/office/powerpoint/2010/main" val="36498980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4267200" y="2015698"/>
            <a:ext cx="4572000" cy="4267200"/>
            <a:chOff x="1219200" y="2514600"/>
            <a:chExt cx="3048000" cy="2971800"/>
          </a:xfrm>
        </p:grpSpPr>
        <p:pic>
          <p:nvPicPr>
            <p:cNvPr id="4" name="Content Placeholder 3" descr="3Dmol.tif"/>
            <p:cNvPicPr>
              <a:picLocks noChangeAspect="1"/>
            </p:cNvPicPr>
            <p:nvPr/>
          </p:nvPicPr>
          <p:blipFill>
            <a:blip r:embed="rId2" cstate="print"/>
            <a:srcRect l="56703"/>
            <a:stretch>
              <a:fillRect/>
            </a:stretch>
          </p:blipFill>
          <p:spPr>
            <a:xfrm>
              <a:off x="1357968" y="2514600"/>
              <a:ext cx="2909232" cy="2971800"/>
            </a:xfrm>
            <a:prstGeom prst="rect">
              <a:avLst/>
            </a:prstGeom>
          </p:spPr>
        </p:pic>
        <p:sp>
          <p:nvSpPr>
            <p:cNvPr id="6" name="Rectangle 5"/>
            <p:cNvSpPr/>
            <p:nvPr/>
          </p:nvSpPr>
          <p:spPr>
            <a:xfrm>
              <a:off x="1219200" y="2514600"/>
              <a:ext cx="685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8" name="TextBox 7"/>
          <p:cNvSpPr txBox="1"/>
          <p:nvPr/>
        </p:nvSpPr>
        <p:spPr>
          <a:xfrm>
            <a:off x="4495800" y="1524000"/>
            <a:ext cx="4191000" cy="415498"/>
          </a:xfrm>
          <a:prstGeom prst="rect">
            <a:avLst/>
          </a:prstGeom>
          <a:noFill/>
        </p:spPr>
        <p:txBody>
          <a:bodyPr wrap="square" lIns="91430" tIns="45716" rIns="91430" bIns="45716" rtlCol="0">
            <a:spAutoFit/>
          </a:bodyPr>
          <a:lstStyle/>
          <a:p>
            <a:pPr algn="ctr"/>
            <a:r>
              <a:rPr lang="en-US" sz="2100" b="1" dirty="0">
                <a:solidFill>
                  <a:srgbClr val="C0504D"/>
                </a:solidFill>
              </a:rPr>
              <a:t>Catalytic residues of PCSK9 (2qtw)</a:t>
            </a:r>
          </a:p>
        </p:txBody>
      </p:sp>
      <p:sp>
        <p:nvSpPr>
          <p:cNvPr id="9" name="Content Placeholder 2"/>
          <p:cNvSpPr txBox="1">
            <a:spLocks/>
          </p:cNvSpPr>
          <p:nvPr/>
        </p:nvSpPr>
        <p:spPr>
          <a:xfrm>
            <a:off x="-533400" y="2438400"/>
            <a:ext cx="5105400" cy="3429000"/>
          </a:xfrm>
          <a:prstGeom prst="rect">
            <a:avLst/>
          </a:prstGeom>
        </p:spPr>
        <p:txBody>
          <a:bodyPr vert="horz" lIns="91430" tIns="45716" rIns="91430" bIns="45716">
            <a:normAutofit/>
          </a:bodyPr>
          <a:lstStyle/>
          <a:p>
            <a:pPr lvl="2" indent="-228576">
              <a:spcBef>
                <a:spcPts val="500"/>
              </a:spcBef>
              <a:buClr>
                <a:srgbClr val="C0504D"/>
              </a:buClr>
              <a:buSzPct val="75000"/>
              <a:buFont typeface="Wingdings"/>
              <a:buChar char=""/>
              <a:defRPr/>
            </a:pPr>
            <a:r>
              <a:rPr lang="en-US" sz="2100" dirty="0">
                <a:solidFill>
                  <a:prstClr val="black"/>
                </a:solidFill>
              </a:rPr>
              <a:t>a member of the </a:t>
            </a:r>
            <a:r>
              <a:rPr lang="en-US" sz="2100" dirty="0" err="1">
                <a:solidFill>
                  <a:prstClr val="black"/>
                </a:solidFill>
              </a:rPr>
              <a:t>proteinase</a:t>
            </a:r>
            <a:r>
              <a:rPr lang="en-US" sz="2100" dirty="0">
                <a:solidFill>
                  <a:prstClr val="black"/>
                </a:solidFill>
              </a:rPr>
              <a:t> K sub-family of </a:t>
            </a:r>
            <a:r>
              <a:rPr lang="en-US" sz="2100" dirty="0" err="1">
                <a:solidFill>
                  <a:prstClr val="black"/>
                </a:solidFill>
              </a:rPr>
              <a:t>subtilases</a:t>
            </a:r>
            <a:r>
              <a:rPr lang="en-US" sz="2100" dirty="0">
                <a:solidFill>
                  <a:prstClr val="black"/>
                </a:solidFill>
              </a:rPr>
              <a:t> that reduces the number of LDL receptors in liver through a posttranscriptional mechanism.</a:t>
            </a:r>
          </a:p>
          <a:p>
            <a:pPr lvl="2" indent="-228576">
              <a:spcBef>
                <a:spcPts val="500"/>
              </a:spcBef>
              <a:buClr>
                <a:srgbClr val="C0504D"/>
              </a:buClr>
              <a:buSzPct val="75000"/>
              <a:buFont typeface="Wingdings"/>
              <a:buChar char=""/>
              <a:defRPr/>
            </a:pPr>
            <a:endParaRPr lang="en-US" sz="2100" dirty="0">
              <a:solidFill>
                <a:prstClr val="black"/>
              </a:solidFill>
            </a:endParaRPr>
          </a:p>
          <a:p>
            <a:pPr lvl="2" indent="-228576">
              <a:spcBef>
                <a:spcPts val="500"/>
              </a:spcBef>
              <a:buClr>
                <a:srgbClr val="C0504D"/>
              </a:buClr>
              <a:buSzPct val="75000"/>
              <a:buFont typeface="Wingdings"/>
              <a:buChar char=""/>
              <a:defRPr/>
            </a:pPr>
            <a:r>
              <a:rPr lang="en-US" sz="2100" dirty="0">
                <a:solidFill>
                  <a:prstClr val="black"/>
                </a:solidFill>
              </a:rPr>
              <a:t>D374Y  leads to a 10-fold increase in catalytic activity that causes hypercholesterolemia.</a:t>
            </a:r>
          </a:p>
          <a:p>
            <a:pPr lvl="2" indent="-228576">
              <a:spcBef>
                <a:spcPts val="500"/>
              </a:spcBef>
              <a:buClr>
                <a:srgbClr val="C0504D"/>
              </a:buClr>
              <a:buSzPct val="75000"/>
              <a:buFont typeface="Wingdings"/>
              <a:buChar char=""/>
              <a:defRPr/>
            </a:pPr>
            <a:endParaRPr lang="en-US" sz="2100" dirty="0">
              <a:solidFill>
                <a:prstClr val="black"/>
              </a:solidFill>
            </a:endParaRPr>
          </a:p>
          <a:p>
            <a:pPr lvl="2" indent="-228576">
              <a:spcBef>
                <a:spcPts val="500"/>
              </a:spcBef>
              <a:buClr>
                <a:srgbClr val="C0504D"/>
              </a:buClr>
              <a:buSzPct val="75000"/>
              <a:buFont typeface="Wingdings"/>
              <a:buChar char=""/>
              <a:defRPr/>
            </a:pPr>
            <a:endParaRPr lang="en-US" sz="2100" dirty="0">
              <a:solidFill>
                <a:prstClr val="black"/>
              </a:solidFill>
            </a:endParaRPr>
          </a:p>
        </p:txBody>
      </p:sp>
      <p:sp>
        <p:nvSpPr>
          <p:cNvPr id="10" name="Rectangle 9"/>
          <p:cNvSpPr/>
          <p:nvPr/>
        </p:nvSpPr>
        <p:spPr>
          <a:xfrm>
            <a:off x="0" y="6519448"/>
            <a:ext cx="5867400" cy="307777"/>
          </a:xfrm>
          <a:prstGeom prst="rect">
            <a:avLst/>
          </a:prstGeom>
        </p:spPr>
        <p:txBody>
          <a:bodyPr wrap="square" lIns="91430" tIns="45716" rIns="91430" bIns="45716">
            <a:spAutoFit/>
          </a:bodyPr>
          <a:lstStyle/>
          <a:p>
            <a:r>
              <a:rPr lang="en-US" sz="1400" dirty="0" err="1">
                <a:solidFill>
                  <a:prstClr val="white">
                    <a:lumMod val="50000"/>
                  </a:prstClr>
                </a:solidFill>
              </a:rPr>
              <a:t>Lagace</a:t>
            </a:r>
            <a:r>
              <a:rPr lang="en-US" sz="1400" dirty="0">
                <a:solidFill>
                  <a:prstClr val="white">
                    <a:lumMod val="50000"/>
                  </a:prstClr>
                </a:solidFill>
              </a:rPr>
              <a:t>, T. A. </a:t>
            </a:r>
            <a:r>
              <a:rPr lang="en-US" sz="1400" i="1" dirty="0">
                <a:solidFill>
                  <a:prstClr val="white">
                    <a:lumMod val="50000"/>
                  </a:prstClr>
                </a:solidFill>
              </a:rPr>
              <a:t>et al. </a:t>
            </a:r>
            <a:r>
              <a:rPr lang="en-US" sz="1400" dirty="0">
                <a:solidFill>
                  <a:prstClr val="white">
                    <a:lumMod val="50000"/>
                  </a:prstClr>
                </a:solidFill>
              </a:rPr>
              <a:t>(2006)</a:t>
            </a:r>
            <a:r>
              <a:rPr lang="fr-FR" sz="1400" dirty="0">
                <a:solidFill>
                  <a:prstClr val="white">
                    <a:lumMod val="50000"/>
                  </a:prstClr>
                </a:solidFill>
              </a:rPr>
              <a:t> </a:t>
            </a:r>
            <a:r>
              <a:rPr lang="fr-FR" sz="1400" i="1" dirty="0">
                <a:solidFill>
                  <a:prstClr val="white">
                    <a:lumMod val="50000"/>
                  </a:prstClr>
                </a:solidFill>
              </a:rPr>
              <a:t>J Clin </a:t>
            </a:r>
            <a:r>
              <a:rPr lang="fr-FR" sz="1400" i="1" dirty="0" err="1">
                <a:solidFill>
                  <a:prstClr val="white">
                    <a:lumMod val="50000"/>
                  </a:prstClr>
                </a:solidFill>
              </a:rPr>
              <a:t>Invest</a:t>
            </a:r>
            <a:r>
              <a:rPr lang="fr-FR" sz="1400" dirty="0">
                <a:solidFill>
                  <a:prstClr val="white">
                    <a:lumMod val="50000"/>
                  </a:prstClr>
                </a:solidFill>
              </a:rPr>
              <a:t>, 116 (11), 2995–3005.</a:t>
            </a:r>
            <a:endParaRPr lang="en-US" sz="1400" dirty="0">
              <a:solidFill>
                <a:prstClr val="white">
                  <a:lumMod val="50000"/>
                </a:prstClr>
              </a:solidFill>
            </a:endParaRPr>
          </a:p>
        </p:txBody>
      </p:sp>
      <p:sp>
        <p:nvSpPr>
          <p:cNvPr id="12" name="Rectangle 2"/>
          <p:cNvSpPr txBox="1">
            <a:spLocks noChangeArrowheads="1"/>
          </p:cNvSpPr>
          <p:nvPr/>
        </p:nvSpPr>
        <p:spPr>
          <a:xfrm>
            <a:off x="457200" y="0"/>
            <a:ext cx="8229600" cy="1143000"/>
          </a:xfrm>
          <a:prstGeom prst="rect">
            <a:avLst/>
          </a:prstGeom>
        </p:spPr>
        <p:txBody>
          <a:bodyPr vert="horz" lIns="91430" tIns="45716" rIns="91430" bIns="45716" rtlCol="0" anchor="ctr">
            <a:normAutofit/>
          </a:bodyPr>
          <a:lstStyle/>
          <a:p>
            <a:pPr algn="ctr">
              <a:spcBef>
                <a:spcPct val="0"/>
              </a:spcBef>
              <a:defRPr/>
            </a:pPr>
            <a:r>
              <a:rPr lang="en-US" sz="3400" b="1" dirty="0">
                <a:solidFill>
                  <a:srgbClr val="1F497D"/>
                </a:solidFill>
              </a:rPr>
              <a:t>Gain of catalytic a</a:t>
            </a:r>
            <a:r>
              <a:rPr lang="en-US" sz="3400" b="1" dirty="0" err="1">
                <a:solidFill>
                  <a:srgbClr val="1F497D"/>
                </a:solidFill>
              </a:rPr>
              <a:t>ctivity</a:t>
            </a:r>
            <a:r>
              <a:rPr lang="en-US" sz="3400" b="1" dirty="0">
                <a:solidFill>
                  <a:srgbClr val="1F497D"/>
                </a:solidFill>
              </a:rPr>
              <a:t> causes d</a:t>
            </a:r>
            <a:r>
              <a:rPr lang="en-US" sz="3400" b="1" dirty="0" err="1">
                <a:solidFill>
                  <a:srgbClr val="1F497D"/>
                </a:solidFill>
              </a:rPr>
              <a:t>isease</a:t>
            </a:r>
            <a:endParaRPr lang="en-US" sz="3400" b="1" dirty="0">
              <a:solidFill>
                <a:srgbClr val="1F497D"/>
              </a:solidFill>
            </a:endParaRPr>
          </a:p>
        </p:txBody>
      </p:sp>
      <p:sp>
        <p:nvSpPr>
          <p:cNvPr id="13" name="Rectangle 12"/>
          <p:cNvSpPr/>
          <p:nvPr/>
        </p:nvSpPr>
        <p:spPr bwMode="auto">
          <a:xfrm>
            <a:off x="57152" y="57152"/>
            <a:ext cx="9039225" cy="6753225"/>
          </a:xfrm>
          <a:prstGeom prst="rect">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91430" tIns="45716" rIns="91430" bIns="45716"/>
          <a:lstStyle/>
          <a:p>
            <a:pPr>
              <a:defRPr/>
            </a:pPr>
            <a:endParaRPr lang="en-US">
              <a:solidFill>
                <a:prstClr val="black"/>
              </a:solidFill>
            </a:endParaRPr>
          </a:p>
        </p:txBody>
      </p:sp>
    </p:spTree>
    <p:extLst>
      <p:ext uri="{BB962C8B-B14F-4D97-AF65-F5344CB8AC3E}">
        <p14:creationId xmlns:p14="http://schemas.microsoft.com/office/powerpoint/2010/main" val="37622449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6" name="Picture 10" descr="IUBInforBldg5TSwithSign"/>
          <p:cNvPicPr>
            <a:picLocks noGrp="1" noChangeAspect="1" noChangeArrowheads="1"/>
          </p:cNvPicPr>
          <p:nvPr>
            <p:ph sz="half" idx="2"/>
          </p:nvPr>
        </p:nvPicPr>
        <p:blipFill>
          <a:blip r:embed="rId3"/>
          <a:srcRect/>
          <a:stretch>
            <a:fillRect/>
          </a:stretch>
        </p:blipFill>
        <p:spPr>
          <a:xfrm>
            <a:off x="6627587" y="10886"/>
            <a:ext cx="2498271" cy="1665514"/>
          </a:xfrm>
          <a:ln w="12700">
            <a:solidFill>
              <a:schemeClr val="tx1"/>
            </a:solidFill>
          </a:ln>
          <a:effectLst>
            <a:outerShdw dist="35921" dir="2700000" algn="ctr" rotWithShape="0">
              <a:srgbClr val="808080"/>
            </a:outerShdw>
          </a:effectLst>
        </p:spPr>
      </p:pic>
      <p:sp>
        <p:nvSpPr>
          <p:cNvPr id="15365" name="Rectangle 5"/>
          <p:cNvSpPr>
            <a:spLocks noChangeArrowheads="1"/>
          </p:cNvSpPr>
          <p:nvPr/>
        </p:nvSpPr>
        <p:spPr bwMode="auto">
          <a:xfrm>
            <a:off x="3276600" y="0"/>
            <a:ext cx="2514600" cy="7620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pPr eaLnBrk="0" fontAlgn="base" hangingPunct="0">
              <a:spcBef>
                <a:spcPct val="0"/>
              </a:spcBef>
              <a:spcAft>
                <a:spcPct val="0"/>
              </a:spcAft>
            </a:pPr>
            <a:endParaRPr lang="en-US" sz="2400" i="1">
              <a:solidFill>
                <a:srgbClr val="000000"/>
              </a:solidFill>
            </a:endParaRPr>
          </a:p>
        </p:txBody>
      </p:sp>
      <p:pic>
        <p:nvPicPr>
          <p:cNvPr id="7" name="Picture 6" descr="SOIAC_IUB.V.201.eps"/>
          <p:cNvPicPr/>
          <p:nvPr/>
        </p:nvPicPr>
        <p:blipFill>
          <a:blip r:embed="rId4" cstate="print"/>
          <a:srcRect b="21654"/>
          <a:stretch>
            <a:fillRect/>
          </a:stretch>
        </p:blipFill>
        <p:spPr>
          <a:xfrm>
            <a:off x="2811780" y="3810"/>
            <a:ext cx="3817620" cy="1516380"/>
          </a:xfrm>
          <a:prstGeom prst="rect">
            <a:avLst/>
          </a:prstGeom>
          <a:solidFill>
            <a:schemeClr val="bg1"/>
          </a:solidFill>
        </p:spPr>
      </p:pic>
      <p:sp>
        <p:nvSpPr>
          <p:cNvPr id="2" name="Text Placeholder 1"/>
          <p:cNvSpPr>
            <a:spLocks noGrp="1"/>
          </p:cNvSpPr>
          <p:nvPr>
            <p:ph type="body" sz="half" idx="1"/>
          </p:nvPr>
        </p:nvSpPr>
        <p:spPr>
          <a:xfrm>
            <a:off x="228600" y="2362200"/>
            <a:ext cx="7848600" cy="4038600"/>
          </a:xfrm>
        </p:spPr>
        <p:txBody>
          <a:bodyPr/>
          <a:lstStyle/>
          <a:p>
            <a:r>
              <a:rPr lang="en-US" dirty="0" smtClean="0"/>
              <a:t>Computer Architecture</a:t>
            </a:r>
          </a:p>
          <a:p>
            <a:r>
              <a:rPr lang="en-US" dirty="0" smtClean="0"/>
              <a:t>Computer Networking</a:t>
            </a:r>
          </a:p>
          <a:p>
            <a:r>
              <a:rPr lang="en-US" dirty="0" smtClean="0"/>
              <a:t>Programming Languages and Compilers </a:t>
            </a:r>
          </a:p>
          <a:p>
            <a:r>
              <a:rPr lang="en-US" dirty="0" smtClean="0"/>
              <a:t>Artificial Intelligence, Artificial Life and Cognitive Science </a:t>
            </a:r>
          </a:p>
          <a:p>
            <a:r>
              <a:rPr lang="en-US" dirty="0" smtClean="0"/>
              <a:t>Computation Theory and Logic </a:t>
            </a:r>
          </a:p>
          <a:p>
            <a:r>
              <a:rPr lang="en-US" dirty="0" smtClean="0"/>
              <a:t>Quantum Computing</a:t>
            </a:r>
            <a:endParaRPr lang="en-US" dirty="0">
              <a:solidFill>
                <a:srgbClr val="7D110C"/>
              </a:solidFill>
            </a:endParaRPr>
          </a:p>
        </p:txBody>
      </p:sp>
      <p:sp>
        <p:nvSpPr>
          <p:cNvPr id="15362" name="Rectangle 2"/>
          <p:cNvSpPr>
            <a:spLocks noGrp="1" noChangeArrowheads="1"/>
          </p:cNvSpPr>
          <p:nvPr>
            <p:ph type="title"/>
          </p:nvPr>
        </p:nvSpPr>
        <p:spPr>
          <a:xfrm>
            <a:off x="0" y="3811"/>
            <a:ext cx="4000500" cy="758190"/>
          </a:xfrm>
        </p:spPr>
        <p:txBody>
          <a:bodyPr/>
          <a:lstStyle/>
          <a:p>
            <a:pPr eaLnBrk="1" hangingPunct="1"/>
            <a:r>
              <a:rPr lang="en-US" sz="2400" dirty="0">
                <a:solidFill>
                  <a:schemeClr val="bg1"/>
                </a:solidFill>
                <a:latin typeface="Trade Gothic LT Std" pitchFamily="50" charset="0"/>
              </a:rPr>
              <a:t>Research Areas</a:t>
            </a:r>
          </a:p>
        </p:txBody>
      </p:sp>
      <p:sp>
        <p:nvSpPr>
          <p:cNvPr id="9" name="Rectangle 2"/>
          <p:cNvSpPr txBox="1">
            <a:spLocks noChangeArrowheads="1"/>
          </p:cNvSpPr>
          <p:nvPr/>
        </p:nvSpPr>
        <p:spPr bwMode="auto">
          <a:xfrm>
            <a:off x="326027" y="1371600"/>
            <a:ext cx="4419600" cy="7581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30" tIns="45716" rIns="91430" bIns="45716" numCol="1" anchor="ctr" anchorCtr="0" compatLnSpc="1">
            <a:prstTxWarp prst="textNoShape">
              <a:avLst/>
            </a:prstTxWarp>
          </a:bodyPr>
          <a:lstStyle>
            <a:lvl1pPr algn="l" rtl="0" eaLnBrk="0" fontAlgn="base" hangingPunct="0">
              <a:spcBef>
                <a:spcPct val="0"/>
              </a:spcBef>
              <a:spcAft>
                <a:spcPct val="0"/>
              </a:spcAft>
              <a:defRPr sz="3400" b="1">
                <a:solidFill>
                  <a:schemeClr val="accent1"/>
                </a:solidFill>
                <a:latin typeface="+mj-lt"/>
                <a:ea typeface="+mj-ea"/>
                <a:cs typeface="ＭＳ Ｐゴシック" pitchFamily="-107" charset="-128"/>
              </a:defRPr>
            </a:lvl1pPr>
            <a:lvl2pPr algn="l" rtl="0" eaLnBrk="0" fontAlgn="base" hangingPunct="0">
              <a:spcBef>
                <a:spcPct val="0"/>
              </a:spcBef>
              <a:spcAft>
                <a:spcPct val="0"/>
              </a:spcAft>
              <a:defRPr sz="3400" b="1">
                <a:solidFill>
                  <a:schemeClr val="accent1"/>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chemeClr val="accent1"/>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chemeClr val="accent1"/>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chemeClr val="accent1"/>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a:lstStyle>
          <a:p>
            <a:pPr eaLnBrk="1" hangingPunct="1"/>
            <a:r>
              <a:rPr lang="en-US" sz="2800" dirty="0">
                <a:solidFill>
                  <a:srgbClr val="7D110C"/>
                </a:solidFill>
                <a:latin typeface="Trade Gothic LT Std" pitchFamily="50" charset="0"/>
              </a:rPr>
              <a:t>Largely Core Computer Science</a:t>
            </a:r>
            <a:endParaRPr lang="en-US" dirty="0">
              <a:solidFill>
                <a:srgbClr val="7D110C"/>
              </a:solidFill>
              <a:latin typeface="Trade Gothic LT Std" pitchFamily="50" charset="0"/>
            </a:endParaRPr>
          </a:p>
        </p:txBody>
      </p:sp>
    </p:spTree>
    <p:extLst>
      <p:ext uri="{BB962C8B-B14F-4D97-AF65-F5344CB8AC3E}">
        <p14:creationId xmlns:p14="http://schemas.microsoft.com/office/powerpoint/2010/main" val="35515257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bwMode="auto">
          <a:xfrm>
            <a:off x="381000" y="274638"/>
            <a:ext cx="8229600" cy="639762"/>
          </a:xfrm>
          <a:prstGeom prst="rect">
            <a:avLst/>
          </a:prstGeom>
          <a:noFill/>
          <a:ln>
            <a:miter lim="800000"/>
            <a:headEnd/>
            <a:tailEnd/>
          </a:ln>
        </p:spPr>
        <p:txBody>
          <a:bodyPr vert="horz" wrap="square" lIns="91430" tIns="45716" rIns="91430" bIns="45716" numCol="1" rtlCol="0" anchor="t" anchorCtr="0" compatLnSpc="1">
            <a:prstTxWarp prst="textNoShape">
              <a:avLst/>
            </a:prstTxWarp>
            <a:noAutofit/>
          </a:bodyPr>
          <a:lstStyle/>
          <a:p>
            <a:pPr algn="ctr">
              <a:spcBef>
                <a:spcPct val="0"/>
              </a:spcBef>
              <a:defRPr/>
            </a:pPr>
            <a:r>
              <a:rPr lang="en-US" sz="3400" b="1" dirty="0">
                <a:solidFill>
                  <a:srgbClr val="1F497D"/>
                </a:solidFill>
              </a:rPr>
              <a:t>Inherited vs. somatic disease</a:t>
            </a:r>
          </a:p>
        </p:txBody>
      </p:sp>
      <p:sp>
        <p:nvSpPr>
          <p:cNvPr id="8" name="Rectangle 7"/>
          <p:cNvSpPr/>
          <p:nvPr/>
        </p:nvSpPr>
        <p:spPr bwMode="auto">
          <a:xfrm>
            <a:off x="57152" y="57152"/>
            <a:ext cx="9039225" cy="6753225"/>
          </a:xfrm>
          <a:prstGeom prst="rect">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91430" tIns="45716" rIns="91430" bIns="45716"/>
          <a:lstStyle/>
          <a:p>
            <a:pPr>
              <a:defRPr/>
            </a:pPr>
            <a:endParaRPr lang="en-US">
              <a:solidFill>
                <a:prstClr val="black"/>
              </a:solidFill>
            </a:endParaRPr>
          </a:p>
        </p:txBody>
      </p:sp>
      <p:grpSp>
        <p:nvGrpSpPr>
          <p:cNvPr id="2" name="Group 14"/>
          <p:cNvGrpSpPr/>
          <p:nvPr/>
        </p:nvGrpSpPr>
        <p:grpSpPr>
          <a:xfrm>
            <a:off x="717028" y="1370026"/>
            <a:ext cx="7588772" cy="5001306"/>
            <a:chOff x="717028" y="1370026"/>
            <a:chExt cx="7588772" cy="5001306"/>
          </a:xfrm>
        </p:grpSpPr>
        <p:pic>
          <p:nvPicPr>
            <p:cNvPr id="11" name="Picture 10" descr="PTM.tif"/>
            <p:cNvPicPr>
              <a:picLocks noChangeAspect="1"/>
            </p:cNvPicPr>
            <p:nvPr/>
          </p:nvPicPr>
          <p:blipFill>
            <a:blip r:embed="rId3" cstate="print"/>
            <a:stretch>
              <a:fillRect/>
            </a:stretch>
          </p:blipFill>
          <p:spPr>
            <a:xfrm>
              <a:off x="717028" y="1370026"/>
              <a:ext cx="7588772" cy="5001306"/>
            </a:xfrm>
            <a:prstGeom prst="rect">
              <a:avLst/>
            </a:prstGeom>
          </p:spPr>
        </p:pic>
        <p:sp>
          <p:nvSpPr>
            <p:cNvPr id="12" name="TextBox 11"/>
            <p:cNvSpPr txBox="1"/>
            <p:nvPr/>
          </p:nvSpPr>
          <p:spPr>
            <a:xfrm>
              <a:off x="1828800" y="1902023"/>
              <a:ext cx="1447800" cy="307777"/>
            </a:xfrm>
            <a:prstGeom prst="rect">
              <a:avLst/>
            </a:prstGeom>
            <a:solidFill>
              <a:schemeClr val="bg1"/>
            </a:solidFill>
          </p:spPr>
          <p:txBody>
            <a:bodyPr wrap="square" rtlCol="0">
              <a:spAutoFit/>
            </a:bodyPr>
            <a:lstStyle/>
            <a:p>
              <a:r>
                <a:rPr lang="en-US" sz="1400" dirty="0">
                  <a:solidFill>
                    <a:prstClr val="black"/>
                  </a:solidFill>
                </a:rPr>
                <a:t>2174     11	   13</a:t>
              </a:r>
            </a:p>
          </p:txBody>
        </p:sp>
        <p:sp>
          <p:nvSpPr>
            <p:cNvPr id="13" name="TextBox 12"/>
            <p:cNvSpPr txBox="1"/>
            <p:nvPr/>
          </p:nvSpPr>
          <p:spPr>
            <a:xfrm>
              <a:off x="3910913" y="1902023"/>
              <a:ext cx="1447800" cy="307777"/>
            </a:xfrm>
            <a:prstGeom prst="rect">
              <a:avLst/>
            </a:prstGeom>
            <a:solidFill>
              <a:schemeClr val="bg1"/>
            </a:solidFill>
          </p:spPr>
          <p:txBody>
            <a:bodyPr wrap="square" rtlCol="0">
              <a:spAutoFit/>
            </a:bodyPr>
            <a:lstStyle/>
            <a:p>
              <a:r>
                <a:rPr lang="en-US" sz="1400" dirty="0">
                  <a:solidFill>
                    <a:prstClr val="black"/>
                  </a:solidFill>
                </a:rPr>
                <a:t>1488      4	   12</a:t>
              </a:r>
            </a:p>
          </p:txBody>
        </p:sp>
        <p:sp>
          <p:nvSpPr>
            <p:cNvPr id="14" name="TextBox 13"/>
            <p:cNvSpPr txBox="1"/>
            <p:nvPr/>
          </p:nvSpPr>
          <p:spPr>
            <a:xfrm>
              <a:off x="5943600" y="1905000"/>
              <a:ext cx="1447800" cy="307777"/>
            </a:xfrm>
            <a:prstGeom prst="rect">
              <a:avLst/>
            </a:prstGeom>
            <a:solidFill>
              <a:schemeClr val="bg1"/>
            </a:solidFill>
          </p:spPr>
          <p:txBody>
            <a:bodyPr wrap="square" rtlCol="0">
              <a:spAutoFit/>
            </a:bodyPr>
            <a:lstStyle/>
            <a:p>
              <a:r>
                <a:rPr lang="en-US" sz="1100" dirty="0">
                  <a:solidFill>
                    <a:prstClr val="black"/>
                  </a:solidFill>
                </a:rPr>
                <a:t> </a:t>
              </a:r>
              <a:r>
                <a:rPr lang="en-US" sz="1400" dirty="0">
                  <a:solidFill>
                    <a:prstClr val="black"/>
                  </a:solidFill>
                </a:rPr>
                <a:t>1801   </a:t>
              </a:r>
              <a:r>
                <a:rPr lang="en-US" sz="900" dirty="0">
                  <a:solidFill>
                    <a:prstClr val="black"/>
                  </a:solidFill>
                </a:rPr>
                <a:t> </a:t>
              </a:r>
              <a:r>
                <a:rPr lang="en-US" sz="1400" dirty="0">
                  <a:solidFill>
                    <a:prstClr val="black"/>
                  </a:solidFill>
                </a:rPr>
                <a:t> 49	   </a:t>
              </a:r>
              <a:r>
                <a:rPr lang="en-US" sz="400" dirty="0">
                  <a:solidFill>
                    <a:prstClr val="black"/>
                  </a:solidFill>
                </a:rPr>
                <a:t> </a:t>
              </a:r>
              <a:r>
                <a:rPr lang="en-US" sz="1400" dirty="0">
                  <a:solidFill>
                    <a:prstClr val="black"/>
                  </a:solidFill>
                </a:rPr>
                <a:t>73</a:t>
              </a:r>
            </a:p>
          </p:txBody>
        </p:sp>
      </p:grpSp>
      <p:sp>
        <p:nvSpPr>
          <p:cNvPr id="10" name="TextBox 8"/>
          <p:cNvSpPr txBox="1">
            <a:spLocks noChangeArrowheads="1"/>
          </p:cNvSpPr>
          <p:nvPr/>
        </p:nvSpPr>
        <p:spPr bwMode="auto">
          <a:xfrm>
            <a:off x="0" y="6581002"/>
            <a:ext cx="9144000" cy="276999"/>
          </a:xfrm>
          <a:prstGeom prst="rect">
            <a:avLst/>
          </a:prstGeom>
          <a:noFill/>
          <a:ln w="9525">
            <a:noFill/>
            <a:miter lim="800000"/>
            <a:headEnd/>
            <a:tailEnd/>
          </a:ln>
        </p:spPr>
        <p:txBody>
          <a:bodyPr lIns="91430" tIns="45716" rIns="91430" bIns="45716">
            <a:spAutoFit/>
          </a:bodyPr>
          <a:lstStyle/>
          <a:p>
            <a:r>
              <a:rPr lang="en-US" sz="1200" dirty="0">
                <a:solidFill>
                  <a:prstClr val="white">
                    <a:lumMod val="50000"/>
                  </a:prstClr>
                </a:solidFill>
              </a:rPr>
              <a:t>Li et al. </a:t>
            </a:r>
            <a:r>
              <a:rPr lang="en-US" sz="1200" i="1" dirty="0">
                <a:solidFill>
                  <a:prstClr val="white">
                    <a:lumMod val="50000"/>
                  </a:prstClr>
                </a:solidFill>
              </a:rPr>
              <a:t>Bioinformatics</a:t>
            </a:r>
            <a:r>
              <a:rPr lang="en-US" sz="1200" dirty="0">
                <a:solidFill>
                  <a:prstClr val="white">
                    <a:lumMod val="50000"/>
                  </a:prstClr>
                </a:solidFill>
              </a:rPr>
              <a:t> </a:t>
            </a:r>
            <a:r>
              <a:rPr lang="en-US" sz="1200" b="1" dirty="0">
                <a:solidFill>
                  <a:prstClr val="white">
                    <a:lumMod val="50000"/>
                  </a:prstClr>
                </a:solidFill>
              </a:rPr>
              <a:t>25</a:t>
            </a:r>
            <a:r>
              <a:rPr lang="en-US" sz="1200" dirty="0">
                <a:solidFill>
                  <a:prstClr val="white">
                    <a:lumMod val="50000"/>
                  </a:prstClr>
                </a:solidFill>
              </a:rPr>
              <a:t>:2744-50 (2009).</a:t>
            </a:r>
          </a:p>
        </p:txBody>
      </p:sp>
    </p:spTree>
    <p:extLst>
      <p:ext uri="{BB962C8B-B14F-4D97-AF65-F5344CB8AC3E}">
        <p14:creationId xmlns:p14="http://schemas.microsoft.com/office/powerpoint/2010/main" val="14462278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925515" y="304800"/>
            <a:ext cx="8218487" cy="6553200"/>
          </a:xfrm>
          <a:prstGeom prst="rect">
            <a:avLst/>
          </a:prstGeom>
          <a:noFill/>
          <a:ln w="9525">
            <a:noFill/>
            <a:miter lim="800000"/>
            <a:headEnd/>
            <a:tailEnd/>
          </a:ln>
        </p:spPr>
      </p:pic>
      <p:sp>
        <p:nvSpPr>
          <p:cNvPr id="8" name="Rectangle 7"/>
          <p:cNvSpPr/>
          <p:nvPr/>
        </p:nvSpPr>
        <p:spPr bwMode="auto">
          <a:xfrm>
            <a:off x="57152" y="57152"/>
            <a:ext cx="9039225" cy="6753225"/>
          </a:xfrm>
          <a:prstGeom prst="rect">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91430" tIns="45716" rIns="91430" bIns="45716"/>
          <a:lstStyle/>
          <a:p>
            <a:pPr>
              <a:defRPr/>
            </a:pPr>
            <a:endParaRPr lang="en-US">
              <a:solidFill>
                <a:prstClr val="black"/>
              </a:solidFill>
            </a:endParaRPr>
          </a:p>
        </p:txBody>
      </p:sp>
      <p:sp>
        <p:nvSpPr>
          <p:cNvPr id="19" name="Title 3"/>
          <p:cNvSpPr txBox="1">
            <a:spLocks/>
          </p:cNvSpPr>
          <p:nvPr/>
        </p:nvSpPr>
        <p:spPr bwMode="auto">
          <a:xfrm>
            <a:off x="381000" y="274638"/>
            <a:ext cx="8229600" cy="639762"/>
          </a:xfrm>
          <a:prstGeom prst="rect">
            <a:avLst/>
          </a:prstGeom>
          <a:noFill/>
          <a:ln>
            <a:miter lim="800000"/>
            <a:headEnd/>
            <a:tailEnd/>
          </a:ln>
        </p:spPr>
        <p:txBody>
          <a:bodyPr vert="horz" wrap="square" lIns="91430" tIns="45716" rIns="91430" bIns="45716" numCol="1" rtlCol="0" anchor="t" anchorCtr="0" compatLnSpc="1">
            <a:prstTxWarp prst="textNoShape">
              <a:avLst/>
            </a:prstTxWarp>
            <a:noAutofit/>
          </a:bodyPr>
          <a:lstStyle/>
          <a:p>
            <a:pPr algn="ctr">
              <a:spcBef>
                <a:spcPct val="0"/>
              </a:spcBef>
              <a:defRPr/>
            </a:pPr>
            <a:r>
              <a:rPr lang="en-US" sz="3400" b="1" dirty="0">
                <a:solidFill>
                  <a:srgbClr val="1F497D"/>
                </a:solidFill>
              </a:rPr>
              <a:t>Where are disease genes?</a:t>
            </a:r>
          </a:p>
        </p:txBody>
      </p:sp>
    </p:spTree>
    <p:extLst>
      <p:ext uri="{BB962C8B-B14F-4D97-AF65-F5344CB8AC3E}">
        <p14:creationId xmlns:p14="http://schemas.microsoft.com/office/powerpoint/2010/main" val="4350843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1828800" y="1371600"/>
            <a:ext cx="5638800" cy="4286250"/>
            <a:chOff x="1904994" y="1428746"/>
            <a:chExt cx="5334011" cy="4000508"/>
          </a:xfrm>
        </p:grpSpPr>
        <p:pic>
          <p:nvPicPr>
            <p:cNvPr id="23562" name="Picture 14" descr="DO.png"/>
            <p:cNvPicPr>
              <a:picLocks noChangeAspect="1"/>
            </p:cNvPicPr>
            <p:nvPr/>
          </p:nvPicPr>
          <p:blipFill>
            <a:blip r:embed="rId2" cstate="print"/>
            <a:srcRect/>
            <a:stretch>
              <a:fillRect/>
            </a:stretch>
          </p:blipFill>
          <p:spPr bwMode="auto">
            <a:xfrm>
              <a:off x="1904994" y="1428746"/>
              <a:ext cx="5334011" cy="4000508"/>
            </a:xfrm>
            <a:prstGeom prst="rect">
              <a:avLst/>
            </a:prstGeom>
            <a:noFill/>
            <a:ln w="9525">
              <a:noFill/>
              <a:miter lim="800000"/>
              <a:headEnd/>
              <a:tailEnd/>
            </a:ln>
          </p:spPr>
        </p:pic>
        <p:sp>
          <p:nvSpPr>
            <p:cNvPr id="23563" name="Rectangle 15"/>
            <p:cNvSpPr>
              <a:spLocks noChangeArrowheads="1"/>
            </p:cNvSpPr>
            <p:nvPr/>
          </p:nvSpPr>
          <p:spPr bwMode="auto">
            <a:xfrm>
              <a:off x="5486400" y="3581400"/>
              <a:ext cx="609600" cy="609600"/>
            </a:xfrm>
            <a:prstGeom prst="rect">
              <a:avLst/>
            </a:prstGeom>
            <a:solidFill>
              <a:schemeClr val="bg1"/>
            </a:solidFill>
            <a:ln w="9525" algn="ctr">
              <a:noFill/>
              <a:round/>
              <a:headEnd/>
              <a:tailEnd/>
            </a:ln>
          </p:spPr>
          <p:txBody>
            <a:bodyPr/>
            <a:lstStyle/>
            <a:p>
              <a:endParaRPr lang="en-US">
                <a:solidFill>
                  <a:prstClr val="black"/>
                </a:solidFill>
              </a:endParaRPr>
            </a:p>
          </p:txBody>
        </p:sp>
      </p:grpSp>
      <p:sp>
        <p:nvSpPr>
          <p:cNvPr id="11" name="Rectangle 10"/>
          <p:cNvSpPr/>
          <p:nvPr/>
        </p:nvSpPr>
        <p:spPr bwMode="auto">
          <a:xfrm>
            <a:off x="57152" y="57152"/>
            <a:ext cx="9039225" cy="6753225"/>
          </a:xfrm>
          <a:prstGeom prst="rect">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91430" tIns="45716" rIns="91430" bIns="45716"/>
          <a:lstStyle/>
          <a:p>
            <a:pPr>
              <a:defRPr/>
            </a:pPr>
            <a:endParaRPr lang="en-US">
              <a:solidFill>
                <a:prstClr val="black"/>
              </a:solidFill>
            </a:endParaRPr>
          </a:p>
        </p:txBody>
      </p:sp>
      <p:grpSp>
        <p:nvGrpSpPr>
          <p:cNvPr id="3" name="Group 30"/>
          <p:cNvGrpSpPr>
            <a:grpSpLocks/>
          </p:cNvGrpSpPr>
          <p:nvPr/>
        </p:nvGrpSpPr>
        <p:grpSpPr bwMode="auto">
          <a:xfrm>
            <a:off x="5334006" y="5029200"/>
            <a:ext cx="3505196" cy="1038999"/>
            <a:chOff x="5334004" y="5294408"/>
            <a:chExt cx="3505196" cy="1039884"/>
          </a:xfrm>
        </p:grpSpPr>
        <p:sp>
          <p:nvSpPr>
            <p:cNvPr id="13" name="TextBox 12"/>
            <p:cNvSpPr txBox="1"/>
            <p:nvPr/>
          </p:nvSpPr>
          <p:spPr>
            <a:xfrm>
              <a:off x="6400800" y="6057057"/>
              <a:ext cx="2438400" cy="27723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1200" dirty="0">
                  <a:solidFill>
                    <a:prstClr val="black"/>
                  </a:solidFill>
                </a:rPr>
                <a:t>Mental Retardation, X-Linked</a:t>
              </a:r>
            </a:p>
          </p:txBody>
        </p:sp>
        <p:cxnSp>
          <p:nvCxnSpPr>
            <p:cNvPr id="23561" name="Shape 29"/>
            <p:cNvCxnSpPr>
              <a:cxnSpLocks noChangeShapeType="1"/>
              <a:stCxn id="13" idx="0"/>
            </p:cNvCxnSpPr>
            <p:nvPr/>
          </p:nvCxnSpPr>
          <p:spPr bwMode="auto">
            <a:xfrm rot="16200000" flipV="1">
              <a:off x="6095677" y="4532735"/>
              <a:ext cx="762650" cy="2285996"/>
            </a:xfrm>
            <a:prstGeom prst="bentConnector2">
              <a:avLst/>
            </a:prstGeom>
            <a:noFill/>
            <a:ln w="25400" algn="ctr">
              <a:solidFill>
                <a:srgbClr val="FF0000"/>
              </a:solidFill>
              <a:round/>
              <a:headEnd/>
              <a:tailEnd type="arrow" w="med" len="med"/>
            </a:ln>
          </p:spPr>
        </p:cxnSp>
      </p:grpSp>
      <p:sp>
        <p:nvSpPr>
          <p:cNvPr id="23557" name="TextBox 31"/>
          <p:cNvSpPr txBox="1">
            <a:spLocks noChangeArrowheads="1"/>
          </p:cNvSpPr>
          <p:nvPr/>
        </p:nvSpPr>
        <p:spPr bwMode="auto">
          <a:xfrm>
            <a:off x="0" y="6473827"/>
            <a:ext cx="9144000" cy="307975"/>
          </a:xfrm>
          <a:prstGeom prst="rect">
            <a:avLst/>
          </a:prstGeom>
          <a:noFill/>
          <a:ln w="9525">
            <a:noFill/>
            <a:miter lim="800000"/>
            <a:headEnd/>
            <a:tailEnd/>
          </a:ln>
        </p:spPr>
        <p:txBody>
          <a:bodyPr lIns="91430" tIns="45716" rIns="91430" bIns="45716">
            <a:spAutoFit/>
          </a:bodyPr>
          <a:lstStyle/>
          <a:p>
            <a:r>
              <a:rPr lang="en-US" sz="1400" dirty="0">
                <a:solidFill>
                  <a:prstClr val="black"/>
                </a:solidFill>
              </a:rPr>
              <a:t>67 DO terms where # chromosomes equals # genes (e.g. Hereditary Night Blindness) : # genes ≥ 5</a:t>
            </a:r>
          </a:p>
        </p:txBody>
      </p:sp>
      <p:sp>
        <p:nvSpPr>
          <p:cNvPr id="23559" name="TextBox 8"/>
          <p:cNvSpPr txBox="1">
            <a:spLocks noChangeArrowheads="1"/>
          </p:cNvSpPr>
          <p:nvPr/>
        </p:nvSpPr>
        <p:spPr bwMode="auto">
          <a:xfrm>
            <a:off x="0" y="6553202"/>
            <a:ext cx="7543800" cy="307975"/>
          </a:xfrm>
          <a:prstGeom prst="rect">
            <a:avLst/>
          </a:prstGeom>
          <a:noFill/>
          <a:ln w="9525">
            <a:noFill/>
            <a:miter lim="800000"/>
            <a:headEnd/>
            <a:tailEnd/>
          </a:ln>
        </p:spPr>
        <p:txBody>
          <a:bodyPr lIns="91430" tIns="45716" rIns="91430" bIns="45716">
            <a:spAutoFit/>
          </a:bodyPr>
          <a:lstStyle/>
          <a:p>
            <a:r>
              <a:rPr lang="en-US" sz="1400">
                <a:solidFill>
                  <a:srgbClr val="EEECE1"/>
                </a:solidFill>
              </a:rPr>
              <a:t>Clark &amp; Radivojac, unpublished data.</a:t>
            </a:r>
          </a:p>
        </p:txBody>
      </p:sp>
      <p:sp>
        <p:nvSpPr>
          <p:cNvPr id="12" name="Title 3"/>
          <p:cNvSpPr txBox="1">
            <a:spLocks/>
          </p:cNvSpPr>
          <p:nvPr/>
        </p:nvSpPr>
        <p:spPr bwMode="auto">
          <a:xfrm>
            <a:off x="381000" y="274638"/>
            <a:ext cx="8229600" cy="639762"/>
          </a:xfrm>
          <a:prstGeom prst="rect">
            <a:avLst/>
          </a:prstGeom>
          <a:noFill/>
          <a:ln>
            <a:miter lim="800000"/>
            <a:headEnd/>
            <a:tailEnd/>
          </a:ln>
        </p:spPr>
        <p:txBody>
          <a:bodyPr vert="horz" wrap="square" lIns="91430" tIns="45716" rIns="91430" bIns="45716" numCol="1" rtlCol="0" anchor="t" anchorCtr="0" compatLnSpc="1">
            <a:prstTxWarp prst="textNoShape">
              <a:avLst/>
            </a:prstTxWarp>
            <a:noAutofit/>
          </a:bodyPr>
          <a:lstStyle/>
          <a:p>
            <a:pPr algn="ctr">
              <a:spcBef>
                <a:spcPct val="0"/>
              </a:spcBef>
              <a:defRPr/>
            </a:pPr>
            <a:r>
              <a:rPr lang="en-US" sz="3400" b="1" dirty="0">
                <a:solidFill>
                  <a:srgbClr val="1F497D"/>
                </a:solidFill>
              </a:rPr>
              <a:t>Disease genes are scattered around</a:t>
            </a:r>
          </a:p>
        </p:txBody>
      </p:sp>
    </p:spTree>
    <p:extLst>
      <p:ext uri="{BB962C8B-B14F-4D97-AF65-F5344CB8AC3E}">
        <p14:creationId xmlns:p14="http://schemas.microsoft.com/office/powerpoint/2010/main" val="4354159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838201" y="1447800"/>
            <a:ext cx="7467600" cy="5029200"/>
          </a:xfrm>
          <a:prstGeom prst="ellips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91430" tIns="45716" rIns="91430" bIns="45716"/>
          <a:lstStyle/>
          <a:p>
            <a:pPr>
              <a:defRPr/>
            </a:pPr>
            <a:endParaRPr lang="en-US">
              <a:solidFill>
                <a:prstClr val="black"/>
              </a:solidFill>
            </a:endParaRPr>
          </a:p>
        </p:txBody>
      </p:sp>
      <p:pic>
        <p:nvPicPr>
          <p:cNvPr id="8195" name="Picture 4"/>
          <p:cNvPicPr>
            <a:picLocks noChangeAspect="1" noChangeArrowheads="1"/>
          </p:cNvPicPr>
          <p:nvPr/>
        </p:nvPicPr>
        <p:blipFill>
          <a:blip r:embed="rId2" cstate="print"/>
          <a:srcRect/>
          <a:stretch>
            <a:fillRect/>
          </a:stretch>
        </p:blipFill>
        <p:spPr bwMode="auto">
          <a:xfrm>
            <a:off x="3581401" y="685800"/>
            <a:ext cx="2178050" cy="1524000"/>
          </a:xfrm>
          <a:prstGeom prst="rect">
            <a:avLst/>
          </a:prstGeom>
          <a:noFill/>
          <a:ln w="9525">
            <a:noFill/>
            <a:miter lim="800000"/>
            <a:headEnd/>
            <a:tailEnd/>
          </a:ln>
        </p:spPr>
      </p:pic>
      <p:pic>
        <p:nvPicPr>
          <p:cNvPr id="8196" name="Picture 3"/>
          <p:cNvPicPr>
            <a:picLocks noChangeAspect="1" noChangeArrowheads="1"/>
          </p:cNvPicPr>
          <p:nvPr/>
        </p:nvPicPr>
        <p:blipFill>
          <a:blip r:embed="rId3" cstate="print"/>
          <a:srcRect/>
          <a:stretch>
            <a:fillRect/>
          </a:stretch>
        </p:blipFill>
        <p:spPr bwMode="auto">
          <a:xfrm>
            <a:off x="4114800" y="3352800"/>
            <a:ext cx="1068388" cy="1374775"/>
          </a:xfrm>
          <a:prstGeom prst="rect">
            <a:avLst/>
          </a:prstGeom>
          <a:noFill/>
          <a:ln w="9525">
            <a:noFill/>
            <a:miter lim="800000"/>
            <a:headEnd/>
            <a:tailEnd/>
          </a:ln>
        </p:spPr>
      </p:pic>
      <p:pic>
        <p:nvPicPr>
          <p:cNvPr id="8197" name="Picture 5"/>
          <p:cNvPicPr>
            <a:picLocks noChangeAspect="1" noChangeArrowheads="1"/>
          </p:cNvPicPr>
          <p:nvPr/>
        </p:nvPicPr>
        <p:blipFill>
          <a:blip r:embed="rId4" cstate="print"/>
          <a:srcRect/>
          <a:stretch>
            <a:fillRect/>
          </a:stretch>
        </p:blipFill>
        <p:spPr bwMode="auto">
          <a:xfrm>
            <a:off x="6781802" y="5334000"/>
            <a:ext cx="923925" cy="927100"/>
          </a:xfrm>
          <a:prstGeom prst="rect">
            <a:avLst/>
          </a:prstGeom>
          <a:noFill/>
          <a:ln w="9525">
            <a:noFill/>
            <a:miter lim="800000"/>
            <a:headEnd/>
            <a:tailEnd/>
          </a:ln>
        </p:spPr>
      </p:pic>
      <p:pic>
        <p:nvPicPr>
          <p:cNvPr id="8198" name="Picture 6" descr="C:\Users\predrag\AppData\Local\Microsoft\Windows\Temporary Internet Files\Content.IE5\WJ0O6AJB\MCj04241600000[1].wmf"/>
          <p:cNvPicPr>
            <a:picLocks noChangeAspect="1" noChangeArrowheads="1"/>
          </p:cNvPicPr>
          <p:nvPr/>
        </p:nvPicPr>
        <p:blipFill>
          <a:blip r:embed="rId5" cstate="print"/>
          <a:srcRect/>
          <a:stretch>
            <a:fillRect/>
          </a:stretch>
        </p:blipFill>
        <p:spPr bwMode="auto">
          <a:xfrm>
            <a:off x="2362200" y="1066800"/>
            <a:ext cx="882650" cy="1511300"/>
          </a:xfrm>
          <a:prstGeom prst="rect">
            <a:avLst/>
          </a:prstGeom>
          <a:noFill/>
          <a:ln w="9525">
            <a:noFill/>
            <a:miter lim="800000"/>
            <a:headEnd/>
            <a:tailEnd/>
          </a:ln>
        </p:spPr>
      </p:pic>
      <p:pic>
        <p:nvPicPr>
          <p:cNvPr id="8199" name="Picture 7" descr="C:\Users\predrag\AppData\Local\Microsoft\Windows\Temporary Internet Files\Content.IE5\1G9TKEFH\MCBD20092_0000[1].wmf"/>
          <p:cNvPicPr>
            <a:picLocks noChangeAspect="1" noChangeArrowheads="1"/>
          </p:cNvPicPr>
          <p:nvPr/>
        </p:nvPicPr>
        <p:blipFill>
          <a:blip r:embed="rId6" cstate="print"/>
          <a:srcRect/>
          <a:stretch>
            <a:fillRect/>
          </a:stretch>
        </p:blipFill>
        <p:spPr bwMode="auto">
          <a:xfrm>
            <a:off x="609600" y="2438400"/>
            <a:ext cx="1403350" cy="976313"/>
          </a:xfrm>
          <a:prstGeom prst="rect">
            <a:avLst/>
          </a:prstGeom>
          <a:noFill/>
          <a:ln w="9525">
            <a:noFill/>
            <a:miter lim="800000"/>
            <a:headEnd/>
            <a:tailEnd/>
          </a:ln>
        </p:spPr>
      </p:pic>
      <p:pic>
        <p:nvPicPr>
          <p:cNvPr id="8200" name="Picture 8" descr="C:\Users\predrag\AppData\Local\Microsoft\Windows\Temporary Internet Files\Content.IE5\WJ0O6AJB\MCj02871070000[1].wmf"/>
          <p:cNvPicPr>
            <a:picLocks noChangeAspect="1" noChangeArrowheads="1"/>
          </p:cNvPicPr>
          <p:nvPr/>
        </p:nvPicPr>
        <p:blipFill>
          <a:blip r:embed="rId7" cstate="print"/>
          <a:srcRect/>
          <a:stretch>
            <a:fillRect/>
          </a:stretch>
        </p:blipFill>
        <p:spPr bwMode="auto">
          <a:xfrm>
            <a:off x="7543800" y="2590802"/>
            <a:ext cx="990600" cy="1063625"/>
          </a:xfrm>
          <a:prstGeom prst="rect">
            <a:avLst/>
          </a:prstGeom>
          <a:noFill/>
          <a:ln w="9525">
            <a:noFill/>
            <a:miter lim="800000"/>
            <a:headEnd/>
            <a:tailEnd/>
          </a:ln>
        </p:spPr>
      </p:pic>
      <p:pic>
        <p:nvPicPr>
          <p:cNvPr id="8201" name="Picture 9"/>
          <p:cNvPicPr>
            <a:picLocks noChangeAspect="1" noChangeArrowheads="1"/>
          </p:cNvPicPr>
          <p:nvPr/>
        </p:nvPicPr>
        <p:blipFill>
          <a:blip r:embed="rId8" cstate="print"/>
          <a:srcRect/>
          <a:stretch>
            <a:fillRect/>
          </a:stretch>
        </p:blipFill>
        <p:spPr bwMode="auto">
          <a:xfrm>
            <a:off x="3276600" y="5715000"/>
            <a:ext cx="1295400" cy="1143000"/>
          </a:xfrm>
          <a:prstGeom prst="rect">
            <a:avLst/>
          </a:prstGeom>
          <a:noFill/>
          <a:ln w="9525">
            <a:noFill/>
            <a:miter lim="800000"/>
            <a:headEnd/>
            <a:tailEnd/>
          </a:ln>
        </p:spPr>
      </p:pic>
      <p:pic>
        <p:nvPicPr>
          <p:cNvPr id="8202" name="Picture 11"/>
          <p:cNvPicPr>
            <a:picLocks noChangeAspect="1" noChangeArrowheads="1"/>
          </p:cNvPicPr>
          <p:nvPr/>
        </p:nvPicPr>
        <p:blipFill>
          <a:blip r:embed="rId9" cstate="print"/>
          <a:srcRect/>
          <a:stretch>
            <a:fillRect/>
          </a:stretch>
        </p:blipFill>
        <p:spPr bwMode="auto">
          <a:xfrm>
            <a:off x="5029202" y="5895977"/>
            <a:ext cx="1266825" cy="962025"/>
          </a:xfrm>
          <a:prstGeom prst="rect">
            <a:avLst/>
          </a:prstGeom>
          <a:noFill/>
          <a:ln w="9525">
            <a:noFill/>
            <a:miter lim="800000"/>
            <a:headEnd/>
            <a:tailEnd/>
          </a:ln>
        </p:spPr>
      </p:pic>
      <p:pic>
        <p:nvPicPr>
          <p:cNvPr id="8203" name="Picture 13"/>
          <p:cNvPicPr>
            <a:picLocks noChangeAspect="1" noChangeArrowheads="1"/>
          </p:cNvPicPr>
          <p:nvPr/>
        </p:nvPicPr>
        <p:blipFill>
          <a:blip r:embed="rId10" cstate="print"/>
          <a:srcRect/>
          <a:stretch>
            <a:fillRect/>
          </a:stretch>
        </p:blipFill>
        <p:spPr bwMode="auto">
          <a:xfrm>
            <a:off x="304800" y="3886201"/>
            <a:ext cx="1181100" cy="1057275"/>
          </a:xfrm>
          <a:prstGeom prst="rect">
            <a:avLst/>
          </a:prstGeom>
          <a:noFill/>
          <a:ln w="9525">
            <a:noFill/>
            <a:miter lim="800000"/>
            <a:headEnd/>
            <a:tailEnd/>
          </a:ln>
        </p:spPr>
      </p:pic>
      <p:pic>
        <p:nvPicPr>
          <p:cNvPr id="8204" name="Picture 15"/>
          <p:cNvPicPr>
            <a:picLocks noChangeAspect="1" noChangeArrowheads="1"/>
          </p:cNvPicPr>
          <p:nvPr/>
        </p:nvPicPr>
        <p:blipFill>
          <a:blip r:embed="rId11" cstate="print"/>
          <a:srcRect/>
          <a:stretch>
            <a:fillRect/>
          </a:stretch>
        </p:blipFill>
        <p:spPr bwMode="auto">
          <a:xfrm>
            <a:off x="1143000" y="5105402"/>
            <a:ext cx="1595438" cy="1255713"/>
          </a:xfrm>
          <a:prstGeom prst="rect">
            <a:avLst/>
          </a:prstGeom>
          <a:noFill/>
          <a:ln w="9525">
            <a:noFill/>
            <a:miter lim="800000"/>
            <a:headEnd/>
            <a:tailEnd/>
          </a:ln>
        </p:spPr>
      </p:pic>
      <p:pic>
        <p:nvPicPr>
          <p:cNvPr id="8205" name="Picture 16"/>
          <p:cNvPicPr>
            <a:picLocks noChangeAspect="1" noChangeArrowheads="1"/>
          </p:cNvPicPr>
          <p:nvPr/>
        </p:nvPicPr>
        <p:blipFill>
          <a:blip r:embed="rId12" cstate="print"/>
          <a:srcRect/>
          <a:stretch>
            <a:fillRect/>
          </a:stretch>
        </p:blipFill>
        <p:spPr bwMode="auto">
          <a:xfrm>
            <a:off x="6096001" y="1371600"/>
            <a:ext cx="1385888" cy="1385888"/>
          </a:xfrm>
          <a:prstGeom prst="rect">
            <a:avLst/>
          </a:prstGeom>
          <a:noFill/>
          <a:ln w="9525">
            <a:noFill/>
            <a:miter lim="800000"/>
            <a:headEnd/>
            <a:tailEnd/>
          </a:ln>
        </p:spPr>
      </p:pic>
      <p:pic>
        <p:nvPicPr>
          <p:cNvPr id="8206" name="Picture 17"/>
          <p:cNvPicPr>
            <a:picLocks noChangeAspect="1" noChangeArrowheads="1"/>
          </p:cNvPicPr>
          <p:nvPr/>
        </p:nvPicPr>
        <p:blipFill>
          <a:blip r:embed="rId13" cstate="print"/>
          <a:srcRect/>
          <a:stretch>
            <a:fillRect/>
          </a:stretch>
        </p:blipFill>
        <p:spPr bwMode="auto">
          <a:xfrm>
            <a:off x="7696202" y="4114800"/>
            <a:ext cx="993775" cy="890588"/>
          </a:xfrm>
          <a:prstGeom prst="rect">
            <a:avLst/>
          </a:prstGeom>
          <a:noFill/>
          <a:ln w="9525">
            <a:noFill/>
            <a:miter lim="800000"/>
            <a:headEnd/>
            <a:tailEnd/>
          </a:ln>
        </p:spPr>
      </p:pic>
      <p:sp>
        <p:nvSpPr>
          <p:cNvPr id="8208" name="TextBox 22"/>
          <p:cNvSpPr txBox="1">
            <a:spLocks noChangeArrowheads="1"/>
          </p:cNvSpPr>
          <p:nvPr/>
        </p:nvSpPr>
        <p:spPr bwMode="auto">
          <a:xfrm>
            <a:off x="4648201" y="5105401"/>
            <a:ext cx="1447800" cy="654986"/>
          </a:xfrm>
          <a:prstGeom prst="rect">
            <a:avLst/>
          </a:prstGeom>
          <a:noFill/>
          <a:ln w="9525">
            <a:noFill/>
            <a:miter lim="800000"/>
            <a:headEnd/>
            <a:tailEnd/>
          </a:ln>
        </p:spPr>
        <p:txBody>
          <a:bodyPr lIns="91430" tIns="45716" rIns="91430" bIns="45716">
            <a:spAutoFit/>
          </a:bodyPr>
          <a:lstStyle/>
          <a:p>
            <a:pPr algn="ctr"/>
            <a:r>
              <a:rPr lang="en-US">
                <a:solidFill>
                  <a:srgbClr val="7030A0"/>
                </a:solidFill>
              </a:rPr>
              <a:t>model organisms</a:t>
            </a:r>
          </a:p>
        </p:txBody>
      </p:sp>
      <p:sp>
        <p:nvSpPr>
          <p:cNvPr id="8209" name="TextBox 23"/>
          <p:cNvSpPr txBox="1">
            <a:spLocks noChangeArrowheads="1"/>
          </p:cNvSpPr>
          <p:nvPr/>
        </p:nvSpPr>
        <p:spPr bwMode="auto">
          <a:xfrm>
            <a:off x="5791201" y="4114801"/>
            <a:ext cx="1676400" cy="373659"/>
          </a:xfrm>
          <a:prstGeom prst="rect">
            <a:avLst/>
          </a:prstGeom>
          <a:noFill/>
          <a:ln w="9525">
            <a:noFill/>
            <a:miter lim="800000"/>
            <a:headEnd/>
            <a:tailEnd/>
          </a:ln>
        </p:spPr>
        <p:txBody>
          <a:bodyPr lIns="91430" tIns="45716" rIns="91430" bIns="45716">
            <a:spAutoFit/>
          </a:bodyPr>
          <a:lstStyle/>
          <a:p>
            <a:pPr algn="ctr"/>
            <a:r>
              <a:rPr lang="en-US">
                <a:solidFill>
                  <a:srgbClr val="7030A0"/>
                </a:solidFill>
              </a:rPr>
              <a:t>technology</a:t>
            </a:r>
          </a:p>
        </p:txBody>
      </p:sp>
      <p:sp>
        <p:nvSpPr>
          <p:cNvPr id="8210" name="TextBox 24"/>
          <p:cNvSpPr txBox="1">
            <a:spLocks noChangeArrowheads="1"/>
          </p:cNvSpPr>
          <p:nvPr/>
        </p:nvSpPr>
        <p:spPr bwMode="auto">
          <a:xfrm>
            <a:off x="5638801" y="2971801"/>
            <a:ext cx="1524000" cy="654986"/>
          </a:xfrm>
          <a:prstGeom prst="rect">
            <a:avLst/>
          </a:prstGeom>
          <a:noFill/>
          <a:ln w="9525">
            <a:noFill/>
            <a:miter lim="800000"/>
            <a:headEnd/>
            <a:tailEnd/>
          </a:ln>
        </p:spPr>
        <p:txBody>
          <a:bodyPr lIns="91430" tIns="45716" rIns="91430" bIns="45716">
            <a:spAutoFit/>
          </a:bodyPr>
          <a:lstStyle/>
          <a:p>
            <a:pPr algn="ctr"/>
            <a:r>
              <a:rPr lang="en-US">
                <a:solidFill>
                  <a:srgbClr val="7030A0"/>
                </a:solidFill>
              </a:rPr>
              <a:t>data and databases</a:t>
            </a:r>
          </a:p>
        </p:txBody>
      </p:sp>
      <p:sp>
        <p:nvSpPr>
          <p:cNvPr id="8211" name="TextBox 25"/>
          <p:cNvSpPr txBox="1">
            <a:spLocks noChangeArrowheads="1"/>
          </p:cNvSpPr>
          <p:nvPr/>
        </p:nvSpPr>
        <p:spPr bwMode="auto">
          <a:xfrm>
            <a:off x="2057400" y="3429001"/>
            <a:ext cx="1600200" cy="654986"/>
          </a:xfrm>
          <a:prstGeom prst="rect">
            <a:avLst/>
          </a:prstGeom>
          <a:noFill/>
          <a:ln w="9525">
            <a:noFill/>
            <a:miter lim="800000"/>
            <a:headEnd/>
            <a:tailEnd/>
          </a:ln>
        </p:spPr>
        <p:txBody>
          <a:bodyPr lIns="91430" tIns="45716" rIns="91430" bIns="45716">
            <a:spAutoFit/>
          </a:bodyPr>
          <a:lstStyle/>
          <a:p>
            <a:pPr algn="ctr"/>
            <a:r>
              <a:rPr lang="en-US">
                <a:solidFill>
                  <a:srgbClr val="7030A0"/>
                </a:solidFill>
              </a:rPr>
              <a:t>mathematical models</a:t>
            </a:r>
          </a:p>
        </p:txBody>
      </p:sp>
      <p:sp>
        <p:nvSpPr>
          <p:cNvPr id="8212" name="TextBox 26"/>
          <p:cNvSpPr txBox="1">
            <a:spLocks noChangeArrowheads="1"/>
          </p:cNvSpPr>
          <p:nvPr/>
        </p:nvSpPr>
        <p:spPr bwMode="auto">
          <a:xfrm>
            <a:off x="2667001" y="4724401"/>
            <a:ext cx="1295400" cy="654986"/>
          </a:xfrm>
          <a:prstGeom prst="rect">
            <a:avLst/>
          </a:prstGeom>
          <a:noFill/>
          <a:ln w="9525">
            <a:noFill/>
            <a:miter lim="800000"/>
            <a:headEnd/>
            <a:tailEnd/>
          </a:ln>
        </p:spPr>
        <p:txBody>
          <a:bodyPr lIns="91430" tIns="45716" rIns="91430" bIns="45716">
            <a:spAutoFit/>
          </a:bodyPr>
          <a:lstStyle/>
          <a:p>
            <a:pPr algn="ctr"/>
            <a:r>
              <a:rPr lang="en-US">
                <a:solidFill>
                  <a:srgbClr val="7030A0"/>
                </a:solidFill>
              </a:rPr>
              <a:t>human reasoning</a:t>
            </a:r>
          </a:p>
        </p:txBody>
      </p:sp>
      <p:sp>
        <p:nvSpPr>
          <p:cNvPr id="8213" name="TextBox 27"/>
          <p:cNvSpPr txBox="1">
            <a:spLocks noChangeArrowheads="1"/>
          </p:cNvSpPr>
          <p:nvPr/>
        </p:nvSpPr>
        <p:spPr bwMode="auto">
          <a:xfrm>
            <a:off x="3733800" y="2362201"/>
            <a:ext cx="1295400" cy="654986"/>
          </a:xfrm>
          <a:prstGeom prst="rect">
            <a:avLst/>
          </a:prstGeom>
          <a:noFill/>
          <a:ln w="9525">
            <a:noFill/>
            <a:miter lim="800000"/>
            <a:headEnd/>
            <a:tailEnd/>
          </a:ln>
        </p:spPr>
        <p:txBody>
          <a:bodyPr lIns="91430" tIns="45716" rIns="91430" bIns="45716">
            <a:spAutoFit/>
          </a:bodyPr>
          <a:lstStyle/>
          <a:p>
            <a:pPr algn="ctr"/>
            <a:r>
              <a:rPr lang="en-US">
                <a:solidFill>
                  <a:srgbClr val="7030A0"/>
                </a:solidFill>
              </a:rPr>
              <a:t>human expertise</a:t>
            </a:r>
          </a:p>
        </p:txBody>
      </p:sp>
      <p:sp>
        <p:nvSpPr>
          <p:cNvPr id="23" name="Rectangle 22"/>
          <p:cNvSpPr/>
          <p:nvPr/>
        </p:nvSpPr>
        <p:spPr bwMode="auto">
          <a:xfrm>
            <a:off x="57152" y="57152"/>
            <a:ext cx="9039225" cy="6753225"/>
          </a:xfrm>
          <a:prstGeom prst="rect">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91430" tIns="45716" rIns="91430" bIns="45716"/>
          <a:lstStyle/>
          <a:p>
            <a:pPr>
              <a:defRPr/>
            </a:pPr>
            <a:endParaRPr lang="en-US">
              <a:solidFill>
                <a:prstClr val="black"/>
              </a:solidFill>
            </a:endParaRPr>
          </a:p>
        </p:txBody>
      </p:sp>
      <p:sp>
        <p:nvSpPr>
          <p:cNvPr id="24" name="Title 3"/>
          <p:cNvSpPr txBox="1">
            <a:spLocks/>
          </p:cNvSpPr>
          <p:nvPr/>
        </p:nvSpPr>
        <p:spPr bwMode="auto">
          <a:xfrm>
            <a:off x="381000" y="274638"/>
            <a:ext cx="8229600" cy="639762"/>
          </a:xfrm>
          <a:prstGeom prst="rect">
            <a:avLst/>
          </a:prstGeom>
          <a:noFill/>
          <a:ln>
            <a:miter lim="800000"/>
            <a:headEnd/>
            <a:tailEnd/>
          </a:ln>
        </p:spPr>
        <p:txBody>
          <a:bodyPr vert="horz" wrap="square" lIns="91430" tIns="45716" rIns="91430" bIns="45716" numCol="1" rtlCol="0" anchor="t" anchorCtr="0" compatLnSpc="1">
            <a:prstTxWarp prst="textNoShape">
              <a:avLst/>
            </a:prstTxWarp>
            <a:noAutofit/>
          </a:bodyPr>
          <a:lstStyle/>
          <a:p>
            <a:pPr algn="ctr">
              <a:spcBef>
                <a:spcPct val="0"/>
              </a:spcBef>
              <a:defRPr/>
            </a:pPr>
            <a:r>
              <a:rPr lang="en-US" sz="3400" b="1" dirty="0">
                <a:solidFill>
                  <a:srgbClr val="1F497D"/>
                </a:solidFill>
              </a:rPr>
              <a:t>Everything comes together</a:t>
            </a:r>
          </a:p>
        </p:txBody>
      </p:sp>
    </p:spTree>
    <p:extLst>
      <p:ext uri="{BB962C8B-B14F-4D97-AF65-F5344CB8AC3E}">
        <p14:creationId xmlns:p14="http://schemas.microsoft.com/office/powerpoint/2010/main" val="40230590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p:cNvSpPr>
            <a:spLocks noGrp="1"/>
          </p:cNvSpPr>
          <p:nvPr>
            <p:ph type="title"/>
          </p:nvPr>
        </p:nvSpPr>
        <p:spPr bwMode="auto">
          <a:xfrm>
            <a:off x="409575" y="274638"/>
            <a:ext cx="8229600" cy="639762"/>
          </a:xfrm>
          <a:noFill/>
          <a:ln>
            <a:miter lim="800000"/>
            <a:headEnd/>
            <a:tailEnd/>
          </a:ln>
        </p:spPr>
        <p:txBody>
          <a:bodyPr vert="horz" wrap="square" lIns="91430" tIns="45716" rIns="91430" bIns="45716" numCol="1" anchor="t" anchorCtr="0" compatLnSpc="1">
            <a:prstTxWarp prst="textNoShape">
              <a:avLst/>
            </a:prstTxWarp>
            <a:noAutofit/>
          </a:bodyPr>
          <a:lstStyle/>
          <a:p>
            <a:pPr eaLnBrk="1" hangingPunct="1"/>
            <a:r>
              <a:rPr lang="en-US" sz="3200" b="1" dirty="0">
                <a:solidFill>
                  <a:schemeClr val="tx2"/>
                </a:solidFill>
              </a:rPr>
              <a:t>Acknowledgements</a:t>
            </a:r>
          </a:p>
        </p:txBody>
      </p:sp>
      <p:pic>
        <p:nvPicPr>
          <p:cNvPr id="18" name="Picture 12"/>
          <p:cNvPicPr>
            <a:picLocks noChangeAspect="1" noChangeArrowheads="1"/>
          </p:cNvPicPr>
          <p:nvPr/>
        </p:nvPicPr>
        <p:blipFill>
          <a:blip r:embed="rId2" cstate="print"/>
          <a:srcRect/>
          <a:stretch>
            <a:fillRect/>
          </a:stretch>
        </p:blipFill>
        <p:spPr bwMode="auto">
          <a:xfrm>
            <a:off x="6362701" y="5562600"/>
            <a:ext cx="876300" cy="804134"/>
          </a:xfrm>
          <a:prstGeom prst="rect">
            <a:avLst/>
          </a:prstGeom>
          <a:noFill/>
          <a:ln w="9525">
            <a:noFill/>
            <a:miter lim="800000"/>
            <a:headEnd/>
            <a:tailEnd/>
          </a:ln>
        </p:spPr>
      </p:pic>
      <p:pic>
        <p:nvPicPr>
          <p:cNvPr id="19" name="Picture 13"/>
          <p:cNvPicPr>
            <a:picLocks noChangeAspect="1" noChangeArrowheads="1"/>
          </p:cNvPicPr>
          <p:nvPr/>
        </p:nvPicPr>
        <p:blipFill>
          <a:blip r:embed="rId3" cstate="print"/>
          <a:srcRect/>
          <a:stretch>
            <a:fillRect/>
          </a:stretch>
        </p:blipFill>
        <p:spPr bwMode="auto">
          <a:xfrm>
            <a:off x="5219700" y="5562600"/>
            <a:ext cx="812800" cy="812800"/>
          </a:xfrm>
          <a:prstGeom prst="rect">
            <a:avLst/>
          </a:prstGeom>
          <a:noFill/>
          <a:ln w="9525">
            <a:noFill/>
            <a:miter lim="800000"/>
            <a:headEnd/>
            <a:tailEnd/>
          </a:ln>
        </p:spPr>
      </p:pic>
      <p:sp>
        <p:nvSpPr>
          <p:cNvPr id="20" name="Rectangle 19"/>
          <p:cNvSpPr/>
          <p:nvPr/>
        </p:nvSpPr>
        <p:spPr bwMode="auto">
          <a:xfrm>
            <a:off x="57152" y="57152"/>
            <a:ext cx="9039225" cy="6753225"/>
          </a:xfrm>
          <a:prstGeom prst="rect">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91430" tIns="45716" rIns="91430" bIns="45716"/>
          <a:lstStyle/>
          <a:p>
            <a:pPr>
              <a:defRPr/>
            </a:pPr>
            <a:endParaRPr lang="en-US">
              <a:solidFill>
                <a:prstClr val="black"/>
              </a:solidFill>
            </a:endParaRPr>
          </a:p>
        </p:txBody>
      </p:sp>
      <p:pic>
        <p:nvPicPr>
          <p:cNvPr id="13" name="Picture 1"/>
          <p:cNvPicPr>
            <a:picLocks noChangeAspect="1" noChangeArrowheads="1"/>
          </p:cNvPicPr>
          <p:nvPr/>
        </p:nvPicPr>
        <p:blipFill>
          <a:blip r:embed="rId4" cstate="print"/>
          <a:srcRect/>
          <a:stretch>
            <a:fillRect/>
          </a:stretch>
        </p:blipFill>
        <p:spPr bwMode="auto">
          <a:xfrm>
            <a:off x="3447690" y="1371600"/>
            <a:ext cx="5467711" cy="3657600"/>
          </a:xfrm>
          <a:prstGeom prst="rect">
            <a:avLst/>
          </a:prstGeom>
          <a:noFill/>
          <a:ln w="9525">
            <a:noFill/>
            <a:miter lim="800000"/>
            <a:headEnd/>
            <a:tailEnd/>
          </a:ln>
        </p:spPr>
      </p:pic>
      <p:sp>
        <p:nvSpPr>
          <p:cNvPr id="15" name="Rectangle 3"/>
          <p:cNvSpPr txBox="1">
            <a:spLocks noChangeArrowheads="1"/>
          </p:cNvSpPr>
          <p:nvPr/>
        </p:nvSpPr>
        <p:spPr>
          <a:xfrm>
            <a:off x="233365" y="1295400"/>
            <a:ext cx="3043237" cy="1828800"/>
          </a:xfrm>
          <a:prstGeom prst="rect">
            <a:avLst/>
          </a:prstGeom>
        </p:spPr>
        <p:txBody>
          <a:bodyPr vert="horz" lIns="91430" tIns="45716" rIns="91430" bIns="45716" rtlCol="0">
            <a:normAutofit/>
          </a:bodyPr>
          <a:lstStyle/>
          <a:p>
            <a:pPr marL="342865" indent="-342865">
              <a:spcBef>
                <a:spcPct val="20000"/>
              </a:spcBef>
              <a:defRPr/>
            </a:pPr>
            <a:r>
              <a:rPr lang="en-US" sz="2600" b="1" dirty="0">
                <a:solidFill>
                  <a:srgbClr val="990033"/>
                </a:solidFill>
              </a:rPr>
              <a:t>Indiana University</a:t>
            </a:r>
            <a:endParaRPr lang="en-US" sz="2600" dirty="0">
              <a:solidFill>
                <a:prstClr val="black"/>
              </a:solidFill>
            </a:endParaRPr>
          </a:p>
          <a:p>
            <a:pPr marL="342865" indent="-342865">
              <a:spcBef>
                <a:spcPct val="20000"/>
              </a:spcBef>
              <a:buFont typeface="Arial" pitchFamily="34" charset="0"/>
              <a:buChar char="•"/>
              <a:defRPr/>
            </a:pPr>
            <a:r>
              <a:rPr lang="en-US" sz="2200" dirty="0">
                <a:solidFill>
                  <a:srgbClr val="990033"/>
                </a:solidFill>
              </a:rPr>
              <a:t>Biao Li</a:t>
            </a:r>
          </a:p>
          <a:p>
            <a:pPr marL="342865" indent="-342865">
              <a:spcBef>
                <a:spcPct val="20000"/>
              </a:spcBef>
              <a:buFont typeface="Arial" pitchFamily="34" charset="0"/>
              <a:buChar char="•"/>
              <a:defRPr/>
            </a:pPr>
            <a:r>
              <a:rPr lang="en-US" sz="2200" dirty="0">
                <a:solidFill>
                  <a:srgbClr val="990033"/>
                </a:solidFill>
              </a:rPr>
              <a:t>Fuxiao Xin</a:t>
            </a:r>
          </a:p>
        </p:txBody>
      </p:sp>
      <p:sp>
        <p:nvSpPr>
          <p:cNvPr id="16" name="Rectangle 3"/>
          <p:cNvSpPr txBox="1">
            <a:spLocks noChangeArrowheads="1"/>
          </p:cNvSpPr>
          <p:nvPr/>
        </p:nvSpPr>
        <p:spPr>
          <a:xfrm>
            <a:off x="228602" y="3429000"/>
            <a:ext cx="3043237" cy="1676400"/>
          </a:xfrm>
          <a:prstGeom prst="rect">
            <a:avLst/>
          </a:prstGeom>
        </p:spPr>
        <p:txBody>
          <a:bodyPr vert="horz" lIns="91430" tIns="45716" rIns="91430" bIns="45716" rtlCol="0">
            <a:normAutofit lnSpcReduction="10000"/>
          </a:bodyPr>
          <a:lstStyle/>
          <a:p>
            <a:pPr marL="342865" indent="-342865">
              <a:spcBef>
                <a:spcPct val="20000"/>
              </a:spcBef>
              <a:defRPr/>
            </a:pPr>
            <a:r>
              <a:rPr lang="en-US" sz="2600" b="1" dirty="0">
                <a:solidFill>
                  <a:srgbClr val="990033"/>
                </a:solidFill>
              </a:rPr>
              <a:t>Buck Institute</a:t>
            </a:r>
            <a:endParaRPr lang="en-US" sz="2600" dirty="0">
              <a:solidFill>
                <a:prstClr val="black"/>
              </a:solidFill>
            </a:endParaRPr>
          </a:p>
          <a:p>
            <a:pPr marL="342865" indent="-342865">
              <a:spcBef>
                <a:spcPct val="20000"/>
              </a:spcBef>
              <a:buFont typeface="Arial" pitchFamily="34" charset="0"/>
              <a:buChar char="•"/>
              <a:defRPr/>
            </a:pPr>
            <a:r>
              <a:rPr lang="en-US" sz="2200" dirty="0">
                <a:solidFill>
                  <a:srgbClr val="990033"/>
                </a:solidFill>
              </a:rPr>
              <a:t>Sean Mooney</a:t>
            </a:r>
          </a:p>
          <a:p>
            <a:pPr marL="342865" indent="-342865">
              <a:spcBef>
                <a:spcPct val="20000"/>
              </a:spcBef>
              <a:buFont typeface="Arial" pitchFamily="34" charset="0"/>
              <a:buChar char="•"/>
              <a:defRPr/>
            </a:pPr>
            <a:r>
              <a:rPr lang="en-US" sz="2200" dirty="0">
                <a:solidFill>
                  <a:srgbClr val="990033"/>
                </a:solidFill>
              </a:rPr>
              <a:t>Vidhya Krishnan</a:t>
            </a:r>
          </a:p>
          <a:p>
            <a:pPr marL="342865" indent="-342865">
              <a:spcBef>
                <a:spcPct val="20000"/>
              </a:spcBef>
              <a:buFont typeface="Arial" pitchFamily="34" charset="0"/>
              <a:buChar char="•"/>
              <a:defRPr/>
            </a:pPr>
            <a:r>
              <a:rPr lang="en-US" sz="2200" dirty="0">
                <a:solidFill>
                  <a:srgbClr val="990033"/>
                </a:solidFill>
              </a:rPr>
              <a:t>Kishore Kamati</a:t>
            </a:r>
          </a:p>
        </p:txBody>
      </p:sp>
      <p:sp>
        <p:nvSpPr>
          <p:cNvPr id="21" name="Rectangle 3"/>
          <p:cNvSpPr txBox="1">
            <a:spLocks noChangeArrowheads="1"/>
          </p:cNvSpPr>
          <p:nvPr/>
        </p:nvSpPr>
        <p:spPr>
          <a:xfrm>
            <a:off x="228602" y="5334000"/>
            <a:ext cx="3043237" cy="1524000"/>
          </a:xfrm>
          <a:prstGeom prst="rect">
            <a:avLst/>
          </a:prstGeom>
        </p:spPr>
        <p:txBody>
          <a:bodyPr vert="horz" lIns="91430" tIns="45716" rIns="91430" bIns="45716" rtlCol="0">
            <a:normAutofit/>
          </a:bodyPr>
          <a:lstStyle/>
          <a:p>
            <a:pPr marL="342865" indent="-342865">
              <a:spcBef>
                <a:spcPct val="20000"/>
              </a:spcBef>
              <a:defRPr/>
            </a:pPr>
            <a:r>
              <a:rPr lang="en-US" sz="2600" b="1" dirty="0">
                <a:solidFill>
                  <a:srgbClr val="990033"/>
                </a:solidFill>
              </a:rPr>
              <a:t>Cardiff University</a:t>
            </a:r>
            <a:endParaRPr lang="en-US" sz="2600" dirty="0">
              <a:solidFill>
                <a:prstClr val="black"/>
              </a:solidFill>
            </a:endParaRPr>
          </a:p>
          <a:p>
            <a:pPr marL="342865" indent="-342865">
              <a:spcBef>
                <a:spcPct val="20000"/>
              </a:spcBef>
              <a:buFont typeface="Arial" pitchFamily="34" charset="0"/>
              <a:buChar char="•"/>
              <a:defRPr/>
            </a:pPr>
            <a:r>
              <a:rPr lang="en-US" sz="2200" dirty="0">
                <a:solidFill>
                  <a:srgbClr val="990033"/>
                </a:solidFill>
              </a:rPr>
              <a:t>David Cooper</a:t>
            </a:r>
          </a:p>
          <a:p>
            <a:pPr marL="342865" indent="-342865">
              <a:spcBef>
                <a:spcPct val="20000"/>
              </a:spcBef>
              <a:buFont typeface="Arial" pitchFamily="34" charset="0"/>
              <a:buChar char="•"/>
              <a:defRPr/>
            </a:pPr>
            <a:r>
              <a:rPr lang="en-US" sz="2200" dirty="0">
                <a:solidFill>
                  <a:srgbClr val="990033"/>
                </a:solidFill>
              </a:rPr>
              <a:t>Matthew Mort</a:t>
            </a:r>
          </a:p>
        </p:txBody>
      </p:sp>
    </p:spTree>
    <p:extLst>
      <p:ext uri="{BB962C8B-B14F-4D97-AF65-F5344CB8AC3E}">
        <p14:creationId xmlns:p14="http://schemas.microsoft.com/office/powerpoint/2010/main" val="42413389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6" name="Picture 10" descr="IUBInforBldg5TSwithSign"/>
          <p:cNvPicPr>
            <a:picLocks noGrp="1" noChangeAspect="1" noChangeArrowheads="1"/>
          </p:cNvPicPr>
          <p:nvPr>
            <p:ph sz="half" idx="2"/>
          </p:nvPr>
        </p:nvPicPr>
        <p:blipFill>
          <a:blip r:embed="rId3"/>
          <a:srcRect/>
          <a:stretch>
            <a:fillRect/>
          </a:stretch>
        </p:blipFill>
        <p:spPr>
          <a:xfrm>
            <a:off x="6627587" y="10886"/>
            <a:ext cx="2498271" cy="1665514"/>
          </a:xfrm>
          <a:ln w="12700">
            <a:solidFill>
              <a:schemeClr val="tx1"/>
            </a:solidFill>
          </a:ln>
          <a:effectLst>
            <a:outerShdw dist="35921" dir="2700000" algn="ctr" rotWithShape="0">
              <a:srgbClr val="808080"/>
            </a:outerShdw>
          </a:effectLst>
        </p:spPr>
      </p:pic>
      <p:sp>
        <p:nvSpPr>
          <p:cNvPr id="15365" name="Rectangle 5"/>
          <p:cNvSpPr>
            <a:spLocks noChangeArrowheads="1"/>
          </p:cNvSpPr>
          <p:nvPr/>
        </p:nvSpPr>
        <p:spPr bwMode="auto">
          <a:xfrm>
            <a:off x="3276600" y="0"/>
            <a:ext cx="2514600" cy="7620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pPr eaLnBrk="0" fontAlgn="base" hangingPunct="0">
              <a:spcBef>
                <a:spcPct val="0"/>
              </a:spcBef>
              <a:spcAft>
                <a:spcPct val="0"/>
              </a:spcAft>
            </a:pPr>
            <a:endParaRPr lang="en-US" sz="2400" i="1">
              <a:solidFill>
                <a:srgbClr val="000000"/>
              </a:solidFill>
            </a:endParaRPr>
          </a:p>
        </p:txBody>
      </p:sp>
      <p:pic>
        <p:nvPicPr>
          <p:cNvPr id="7" name="Picture 6" descr="SOIAC_IUB.V.201.eps"/>
          <p:cNvPicPr/>
          <p:nvPr/>
        </p:nvPicPr>
        <p:blipFill>
          <a:blip r:embed="rId4" cstate="print"/>
          <a:srcRect b="21654"/>
          <a:stretch>
            <a:fillRect/>
          </a:stretch>
        </p:blipFill>
        <p:spPr>
          <a:xfrm>
            <a:off x="2811780" y="3810"/>
            <a:ext cx="3817620" cy="1516380"/>
          </a:xfrm>
          <a:prstGeom prst="rect">
            <a:avLst/>
          </a:prstGeom>
          <a:solidFill>
            <a:schemeClr val="bg1"/>
          </a:solidFill>
        </p:spPr>
      </p:pic>
      <p:sp>
        <p:nvSpPr>
          <p:cNvPr id="2" name="Text Placeholder 1"/>
          <p:cNvSpPr>
            <a:spLocks noGrp="1"/>
          </p:cNvSpPr>
          <p:nvPr>
            <p:ph type="body" sz="half" idx="1"/>
          </p:nvPr>
        </p:nvSpPr>
        <p:spPr>
          <a:xfrm>
            <a:off x="-30480" y="1676400"/>
            <a:ext cx="9144000" cy="4038600"/>
          </a:xfrm>
        </p:spPr>
        <p:txBody>
          <a:bodyPr>
            <a:normAutofit fontScale="92500" lnSpcReduction="20000"/>
          </a:bodyPr>
          <a:lstStyle/>
          <a:p>
            <a:r>
              <a:rPr lang="en-US" sz="2400" dirty="0"/>
              <a:t>Several </a:t>
            </a:r>
            <a:r>
              <a:rPr lang="en-US" sz="2400" dirty="0" smtClean="0"/>
              <a:t>nationally well known researchers </a:t>
            </a:r>
            <a:r>
              <a:rPr lang="en-US" sz="2400" dirty="0"/>
              <a:t>(</a:t>
            </a:r>
            <a:r>
              <a:rPr lang="en-US" sz="2400" dirty="0" err="1"/>
              <a:t>Bramley</a:t>
            </a:r>
            <a:r>
              <a:rPr lang="en-US" sz="2400" dirty="0"/>
              <a:t>, </a:t>
            </a:r>
            <a:r>
              <a:rPr lang="en-US" sz="2400" dirty="0" err="1"/>
              <a:t>Chauhan</a:t>
            </a:r>
            <a:r>
              <a:rPr lang="en-US" sz="2400" dirty="0"/>
              <a:t>, Fox, Lumsdaine, </a:t>
            </a:r>
            <a:r>
              <a:rPr lang="en-US" sz="2400" dirty="0" err="1"/>
              <a:t>Plale</a:t>
            </a:r>
            <a:r>
              <a:rPr lang="en-US" sz="2400" dirty="0"/>
              <a:t>, Qiu, Sterling, </a:t>
            </a:r>
            <a:r>
              <a:rPr lang="en-US" sz="2400" dirty="0" err="1"/>
              <a:t>Swany</a:t>
            </a:r>
            <a:r>
              <a:rPr lang="en-US" sz="2400" dirty="0"/>
              <a:t>)</a:t>
            </a:r>
          </a:p>
          <a:p>
            <a:r>
              <a:rPr lang="en-US" sz="2400" dirty="0"/>
              <a:t>UITS also very strong (RT, Networking)</a:t>
            </a:r>
          </a:p>
          <a:p>
            <a:r>
              <a:rPr lang="en-US" sz="2400" dirty="0">
                <a:solidFill>
                  <a:srgbClr val="7D110C"/>
                </a:solidFill>
              </a:rPr>
              <a:t>Data Deluge: </a:t>
            </a:r>
            <a:r>
              <a:rPr lang="en-US" sz="2400" dirty="0"/>
              <a:t>Personal Genomics in future 2000 petabytes of data each year and </a:t>
            </a:r>
            <a:r>
              <a:rPr lang="en-GB" sz="2400" dirty="0"/>
              <a:t>1.5*10</a:t>
            </a:r>
            <a:r>
              <a:rPr lang="en-GB" sz="2400" baseline="30000" dirty="0"/>
              <a:t>8</a:t>
            </a:r>
            <a:r>
              <a:rPr lang="en-GB" sz="2400" dirty="0"/>
              <a:t> to 1.5*10</a:t>
            </a:r>
            <a:r>
              <a:rPr lang="en-GB" sz="2400" baseline="30000" dirty="0"/>
              <a:t>10</a:t>
            </a:r>
            <a:r>
              <a:rPr lang="en-GB" sz="2400" dirty="0"/>
              <a:t> cores to BLAST</a:t>
            </a:r>
            <a:endParaRPr lang="en-US" sz="2400" dirty="0"/>
          </a:p>
          <a:p>
            <a:pPr lvl="1"/>
            <a:r>
              <a:rPr lang="en-US" sz="2400" dirty="0"/>
              <a:t>Diagnostic Radiology today 70 petabytes/year (LHC at CERN only 15 Petabytes per year)</a:t>
            </a:r>
          </a:p>
          <a:p>
            <a:r>
              <a:rPr lang="en-US" sz="2400" dirty="0">
                <a:solidFill>
                  <a:srgbClr val="7D110C"/>
                </a:solidFill>
              </a:rPr>
              <a:t>Clouds </a:t>
            </a:r>
            <a:r>
              <a:rPr lang="en-US" sz="2400" dirty="0"/>
              <a:t>give needed on demand cost effective performance with security/privacy challenges and novel data storage</a:t>
            </a:r>
          </a:p>
          <a:p>
            <a:pPr lvl="1"/>
            <a:r>
              <a:rPr lang="en-US" sz="2400" dirty="0"/>
              <a:t>MapReduce </a:t>
            </a:r>
            <a:r>
              <a:rPr lang="en-US" sz="2400" dirty="0" smtClean="0"/>
              <a:t>disruptive </a:t>
            </a:r>
            <a:r>
              <a:rPr lang="en-US" sz="2400" dirty="0"/>
              <a:t>data </a:t>
            </a:r>
            <a:r>
              <a:rPr lang="en-US" sz="2400" dirty="0" smtClean="0"/>
              <a:t>analytics technology</a:t>
            </a:r>
            <a:endParaRPr lang="en-US" sz="2400" dirty="0"/>
          </a:p>
          <a:p>
            <a:r>
              <a:rPr lang="en-US" sz="2400" dirty="0">
                <a:solidFill>
                  <a:srgbClr val="7D110C"/>
                </a:solidFill>
              </a:rPr>
              <a:t>FutureGrid </a:t>
            </a:r>
            <a:r>
              <a:rPr lang="en-US" sz="2400" dirty="0"/>
              <a:t>National</a:t>
            </a:r>
            <a:r>
              <a:rPr lang="en-US" sz="2400" dirty="0">
                <a:solidFill>
                  <a:srgbClr val="7D110C"/>
                </a:solidFill>
              </a:rPr>
              <a:t> </a:t>
            </a:r>
            <a:r>
              <a:rPr lang="en-US" sz="2400" dirty="0"/>
              <a:t>testbed for experimentation: Clouds, large memory, large disk, GPUs, distributed</a:t>
            </a:r>
          </a:p>
        </p:txBody>
      </p:sp>
      <p:sp>
        <p:nvSpPr>
          <p:cNvPr id="15362" name="Rectangle 2"/>
          <p:cNvSpPr>
            <a:spLocks noGrp="1" noChangeArrowheads="1"/>
          </p:cNvSpPr>
          <p:nvPr>
            <p:ph type="title"/>
          </p:nvPr>
        </p:nvSpPr>
        <p:spPr>
          <a:xfrm>
            <a:off x="0" y="3811"/>
            <a:ext cx="4000500" cy="758190"/>
          </a:xfrm>
        </p:spPr>
        <p:txBody>
          <a:bodyPr/>
          <a:lstStyle/>
          <a:p>
            <a:pPr eaLnBrk="1" hangingPunct="1"/>
            <a:r>
              <a:rPr lang="en-US" sz="2400" dirty="0">
                <a:solidFill>
                  <a:schemeClr val="bg1"/>
                </a:solidFill>
                <a:latin typeface="Trade Gothic LT Std" pitchFamily="50" charset="0"/>
              </a:rPr>
              <a:t>Research Areas</a:t>
            </a:r>
          </a:p>
        </p:txBody>
      </p:sp>
      <p:sp>
        <p:nvSpPr>
          <p:cNvPr id="9" name="Rectangle 2"/>
          <p:cNvSpPr txBox="1">
            <a:spLocks noChangeArrowheads="1"/>
          </p:cNvSpPr>
          <p:nvPr/>
        </p:nvSpPr>
        <p:spPr bwMode="auto">
          <a:xfrm>
            <a:off x="66766" y="1141096"/>
            <a:ext cx="4419600" cy="7581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30" tIns="45716" rIns="91430" bIns="45716" numCol="1" anchor="ctr" anchorCtr="0" compatLnSpc="1">
            <a:prstTxWarp prst="textNoShape">
              <a:avLst/>
            </a:prstTxWarp>
          </a:bodyPr>
          <a:lstStyle>
            <a:lvl1pPr algn="l" rtl="0" eaLnBrk="0" fontAlgn="base" hangingPunct="0">
              <a:spcBef>
                <a:spcPct val="0"/>
              </a:spcBef>
              <a:spcAft>
                <a:spcPct val="0"/>
              </a:spcAft>
              <a:defRPr sz="3400" b="1">
                <a:solidFill>
                  <a:schemeClr val="accent1"/>
                </a:solidFill>
                <a:latin typeface="+mj-lt"/>
                <a:ea typeface="+mj-ea"/>
                <a:cs typeface="ＭＳ Ｐゴシック" pitchFamily="-107" charset="-128"/>
              </a:defRPr>
            </a:lvl1pPr>
            <a:lvl2pPr algn="l" rtl="0" eaLnBrk="0" fontAlgn="base" hangingPunct="0">
              <a:spcBef>
                <a:spcPct val="0"/>
              </a:spcBef>
              <a:spcAft>
                <a:spcPct val="0"/>
              </a:spcAft>
              <a:defRPr sz="3400" b="1">
                <a:solidFill>
                  <a:schemeClr val="accent1"/>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chemeClr val="accent1"/>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chemeClr val="accent1"/>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chemeClr val="accent1"/>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a:lstStyle>
          <a:p>
            <a:pPr eaLnBrk="1" hangingPunct="1"/>
            <a:r>
              <a:rPr lang="en-US" sz="2800" dirty="0">
                <a:solidFill>
                  <a:srgbClr val="7D110C"/>
                </a:solidFill>
                <a:latin typeface="Trade Gothic LT Std" pitchFamily="50" charset="0"/>
              </a:rPr>
              <a:t>Cyberinfrastructure</a:t>
            </a:r>
            <a:endParaRPr lang="en-US" dirty="0">
              <a:solidFill>
                <a:srgbClr val="7D110C"/>
              </a:solidFill>
              <a:latin typeface="Trade Gothic LT Std" pitchFamily="50" charset="0"/>
            </a:endParaRPr>
          </a:p>
        </p:txBody>
      </p:sp>
    </p:spTree>
    <p:extLst>
      <p:ext uri="{BB962C8B-B14F-4D97-AF65-F5344CB8AC3E}">
        <p14:creationId xmlns:p14="http://schemas.microsoft.com/office/powerpoint/2010/main" val="33862260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43067" y="274638"/>
            <a:ext cx="8396133" cy="1143000"/>
          </a:xfrm>
        </p:spPr>
        <p:txBody>
          <a:bodyPr>
            <a:normAutofit fontScale="90000"/>
          </a:bodyPr>
          <a:lstStyle/>
          <a:p>
            <a:r>
              <a:rPr lang="en-US" dirty="0" smtClean="0">
                <a:latin typeface="Helvetica" pitchFamily="34" charset="0"/>
                <a:cs typeface="Helvetica" pitchFamily="34" charset="0"/>
              </a:rPr>
              <a:t>Patient-Centered</a:t>
            </a:r>
            <a:br>
              <a:rPr lang="en-US" dirty="0" smtClean="0">
                <a:latin typeface="Helvetica" pitchFamily="34" charset="0"/>
                <a:cs typeface="Helvetica" pitchFamily="34" charset="0"/>
              </a:rPr>
            </a:br>
            <a:r>
              <a:rPr lang="en-US" dirty="0" smtClean="0">
                <a:latin typeface="Helvetica" pitchFamily="34" charset="0"/>
                <a:cs typeface="Helvetica" pitchFamily="34" charset="0"/>
              </a:rPr>
              <a:t>Health Informatics</a:t>
            </a:r>
            <a:br>
              <a:rPr lang="en-US" dirty="0" smtClean="0">
                <a:latin typeface="Helvetica" pitchFamily="34" charset="0"/>
                <a:cs typeface="Helvetica" pitchFamily="34" charset="0"/>
              </a:rPr>
            </a:br>
            <a:r>
              <a:rPr lang="en-US" sz="2700" i="1" dirty="0" smtClean="0">
                <a:latin typeface="Helvetica" pitchFamily="34" charset="0"/>
                <a:cs typeface="Helvetica" pitchFamily="34" charset="0"/>
              </a:rPr>
              <a:t>Kay Connelly &amp; Kelly Caine</a:t>
            </a:r>
            <a:endParaRPr lang="en-US" sz="2700" i="1" dirty="0">
              <a:latin typeface="Helvetica" pitchFamily="34" charset="0"/>
              <a:cs typeface="Helvetica" pitchFamily="34" charset="0"/>
            </a:endParaRPr>
          </a:p>
        </p:txBody>
      </p:sp>
      <p:sp>
        <p:nvSpPr>
          <p:cNvPr id="6" name="Content Placeholder 2"/>
          <p:cNvSpPr>
            <a:spLocks noGrp="1"/>
          </p:cNvSpPr>
          <p:nvPr>
            <p:ph idx="1"/>
          </p:nvPr>
        </p:nvSpPr>
        <p:spPr>
          <a:xfrm>
            <a:off x="457200" y="2133600"/>
            <a:ext cx="3886200" cy="4953000"/>
          </a:xfrm>
        </p:spPr>
        <p:txBody>
          <a:bodyPr>
            <a:normAutofit fontScale="62500" lnSpcReduction="20000"/>
          </a:bodyPr>
          <a:lstStyle/>
          <a:p>
            <a:r>
              <a:rPr lang="en-US" dirty="0" smtClean="0"/>
              <a:t>Patient Domains</a:t>
            </a:r>
          </a:p>
          <a:p>
            <a:pPr lvl="1"/>
            <a:r>
              <a:rPr lang="en-US" dirty="0" smtClean="0"/>
              <a:t>Aging in Place</a:t>
            </a:r>
          </a:p>
          <a:p>
            <a:pPr lvl="1"/>
            <a:r>
              <a:rPr lang="en-US" dirty="0" smtClean="0"/>
              <a:t>Chronically Ill</a:t>
            </a:r>
          </a:p>
          <a:p>
            <a:pPr lvl="1"/>
            <a:r>
              <a:rPr lang="en-US" dirty="0" smtClean="0"/>
              <a:t>Low-SES</a:t>
            </a:r>
          </a:p>
          <a:p>
            <a:pPr lvl="1"/>
            <a:r>
              <a:rPr lang="en-US" dirty="0" smtClean="0"/>
              <a:t>Preventative/Healthy</a:t>
            </a:r>
          </a:p>
          <a:p>
            <a:endParaRPr lang="fr-FR" dirty="0" smtClean="0"/>
          </a:p>
          <a:p>
            <a:r>
              <a:rPr lang="fr-FR" dirty="0" smtClean="0"/>
              <a:t>Technologies</a:t>
            </a:r>
          </a:p>
          <a:p>
            <a:pPr lvl="1"/>
            <a:r>
              <a:rPr lang="fr-FR" dirty="0" smtClean="0"/>
              <a:t>Mobile/</a:t>
            </a:r>
            <a:r>
              <a:rPr lang="fr-FR" dirty="0" err="1" smtClean="0"/>
              <a:t>smartphone</a:t>
            </a:r>
            <a:endParaRPr lang="fr-FR" dirty="0" smtClean="0"/>
          </a:p>
          <a:p>
            <a:pPr lvl="1"/>
            <a:r>
              <a:rPr lang="fr-FR" dirty="0" err="1" smtClean="0"/>
              <a:t>Sensors</a:t>
            </a:r>
            <a:r>
              <a:rPr lang="fr-FR" dirty="0" smtClean="0"/>
              <a:t>/home</a:t>
            </a:r>
          </a:p>
          <a:p>
            <a:pPr lvl="1"/>
            <a:r>
              <a:rPr lang="fr-FR" dirty="0" err="1" smtClean="0"/>
              <a:t>Privacy</a:t>
            </a:r>
            <a:r>
              <a:rPr lang="fr-FR" dirty="0" smtClean="0"/>
              <a:t>-</a:t>
            </a:r>
            <a:r>
              <a:rPr lang="fr-FR" dirty="0" err="1" smtClean="0"/>
              <a:t>Enhanced</a:t>
            </a:r>
            <a:r>
              <a:rPr lang="fr-FR" dirty="0" smtClean="0"/>
              <a:t> Technologies</a:t>
            </a:r>
          </a:p>
          <a:p>
            <a:endParaRPr lang="fr-FR" dirty="0" smtClean="0"/>
          </a:p>
          <a:p>
            <a:r>
              <a:rPr lang="fr-FR" dirty="0" err="1" smtClean="0"/>
              <a:t>Process</a:t>
            </a:r>
            <a:endParaRPr lang="fr-FR" dirty="0" smtClean="0"/>
          </a:p>
          <a:p>
            <a:pPr lvl="1"/>
            <a:r>
              <a:rPr lang="fr-FR" dirty="0" smtClean="0"/>
              <a:t>Patient-</a:t>
            </a:r>
            <a:r>
              <a:rPr lang="fr-FR" dirty="0" err="1" smtClean="0"/>
              <a:t>Centered</a:t>
            </a:r>
            <a:endParaRPr lang="fr-FR" dirty="0" smtClean="0"/>
          </a:p>
          <a:p>
            <a:pPr lvl="1"/>
            <a:r>
              <a:rPr lang="fr-FR" dirty="0" err="1" smtClean="0"/>
              <a:t>Iterative</a:t>
            </a:r>
            <a:endParaRPr lang="fr-FR" dirty="0" smtClean="0"/>
          </a:p>
          <a:p>
            <a:pPr lvl="1"/>
            <a:r>
              <a:rPr lang="fr-FR" dirty="0" err="1" smtClean="0"/>
              <a:t>Human</a:t>
            </a:r>
            <a:r>
              <a:rPr lang="fr-FR" dirty="0" smtClean="0"/>
              <a:t>-</a:t>
            </a:r>
            <a:r>
              <a:rPr lang="fr-FR" dirty="0" err="1" smtClean="0"/>
              <a:t>factors</a:t>
            </a:r>
            <a:endParaRPr lang="fr-FR" dirty="0" smtClean="0"/>
          </a:p>
          <a:p>
            <a:endParaRPr lang="en-US" dirty="0" smtClean="0"/>
          </a:p>
          <a:p>
            <a:endParaRPr lang="en-US" dirty="0" smtClean="0"/>
          </a:p>
          <a:p>
            <a:endParaRPr lang="en-US" dirty="0" smtClean="0"/>
          </a:p>
          <a:p>
            <a:endParaRPr lang="en-US" dirty="0">
              <a:latin typeface="Helvetica" pitchFamily="34" charset="0"/>
              <a:cs typeface="Helvetica" pitchFamily="34" charset="0"/>
            </a:endParaRPr>
          </a:p>
        </p:txBody>
      </p:sp>
      <p:pic>
        <p:nvPicPr>
          <p:cNvPr id="8" name="Picture 18"/>
          <p:cNvPicPr>
            <a:picLocks noChangeAspect="1"/>
          </p:cNvPicPr>
          <p:nvPr/>
        </p:nvPicPr>
        <p:blipFill>
          <a:blip r:embed="rId2"/>
          <a:srcRect/>
          <a:stretch>
            <a:fillRect/>
          </a:stretch>
        </p:blipFill>
        <p:spPr bwMode="auto">
          <a:xfrm>
            <a:off x="4772333" y="4277033"/>
            <a:ext cx="1857067" cy="1508760"/>
          </a:xfrm>
          <a:prstGeom prst="rect">
            <a:avLst/>
          </a:prstGeom>
          <a:noFill/>
          <a:ln w="9525">
            <a:noFill/>
            <a:miter lim="800000"/>
            <a:headEnd/>
            <a:tailEnd/>
          </a:ln>
        </p:spPr>
      </p:pic>
      <p:pic>
        <p:nvPicPr>
          <p:cNvPr id="9" name="Picture 8"/>
          <p:cNvPicPr>
            <a:picLocks noChangeAspect="1"/>
          </p:cNvPicPr>
          <p:nvPr/>
        </p:nvPicPr>
        <p:blipFill>
          <a:blip r:embed="rId3"/>
          <a:srcRect l="27692" r="11538"/>
          <a:stretch>
            <a:fillRect/>
          </a:stretch>
        </p:blipFill>
        <p:spPr>
          <a:xfrm>
            <a:off x="6615266" y="2057400"/>
            <a:ext cx="1420763" cy="1315067"/>
          </a:xfrm>
          <a:prstGeom prst="rect">
            <a:avLst/>
          </a:prstGeom>
        </p:spPr>
      </p:pic>
      <p:pic>
        <p:nvPicPr>
          <p:cNvPr id="1027" name="Picture 3" descr="C:\Users\Kelly\Pictures\Older people\boomer_couple.jpg"/>
          <p:cNvPicPr>
            <a:picLocks noChangeAspect="1" noChangeArrowheads="1"/>
          </p:cNvPicPr>
          <p:nvPr/>
        </p:nvPicPr>
        <p:blipFill>
          <a:blip r:embed="rId4"/>
          <a:srcRect l="14528" t="11044" r="6748" b="8475"/>
          <a:stretch>
            <a:fillRect/>
          </a:stretch>
        </p:blipFill>
        <p:spPr bwMode="auto">
          <a:xfrm>
            <a:off x="4453399" y="2467900"/>
            <a:ext cx="2667000" cy="1809133"/>
          </a:xfrm>
          <a:prstGeom prst="rect">
            <a:avLst/>
          </a:prstGeom>
          <a:noFill/>
        </p:spPr>
      </p:pic>
      <p:pic>
        <p:nvPicPr>
          <p:cNvPr id="1026" name="Picture 2"/>
          <p:cNvPicPr>
            <a:picLocks noChangeAspect="1" noChangeArrowheads="1"/>
          </p:cNvPicPr>
          <p:nvPr/>
        </p:nvPicPr>
        <p:blipFill>
          <a:blip r:embed="rId5"/>
          <a:srcRect l="28217" t="10000" r="30095" b="13000"/>
          <a:stretch>
            <a:fillRect/>
          </a:stretch>
        </p:blipFill>
        <p:spPr bwMode="auto">
          <a:xfrm>
            <a:off x="6629400" y="3105767"/>
            <a:ext cx="2362200" cy="3314700"/>
          </a:xfrm>
          <a:prstGeom prst="rect">
            <a:avLst/>
          </a:prstGeom>
          <a:noFill/>
          <a:ln w="9525">
            <a:noFill/>
            <a:miter lim="800000"/>
            <a:headEnd/>
            <a:tailEnd/>
          </a:ln>
        </p:spPr>
      </p:pic>
    </p:spTree>
    <p:extLst>
      <p:ext uri="{BB962C8B-B14F-4D97-AF65-F5344CB8AC3E}">
        <p14:creationId xmlns:p14="http://schemas.microsoft.com/office/powerpoint/2010/main" val="1133697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BEST-PHOTOS-JULY2011\newhcidlogo.jpg"/>
          <p:cNvPicPr>
            <a:picLocks noChangeAspect="1" noChangeArrowheads="1"/>
          </p:cNvPicPr>
          <p:nvPr/>
        </p:nvPicPr>
        <p:blipFill>
          <a:blip r:embed="rId2" cstate="print"/>
          <a:srcRect/>
          <a:stretch>
            <a:fillRect/>
          </a:stretch>
        </p:blipFill>
        <p:spPr bwMode="auto">
          <a:xfrm>
            <a:off x="838200" y="2895600"/>
            <a:ext cx="892175" cy="892175"/>
          </a:xfrm>
          <a:prstGeom prst="rect">
            <a:avLst/>
          </a:prstGeom>
          <a:noFill/>
        </p:spPr>
      </p:pic>
      <p:sp>
        <p:nvSpPr>
          <p:cNvPr id="6" name="TextBox 5"/>
          <p:cNvSpPr txBox="1"/>
          <p:nvPr/>
        </p:nvSpPr>
        <p:spPr>
          <a:xfrm>
            <a:off x="2209800" y="2895600"/>
            <a:ext cx="5867400" cy="3170099"/>
          </a:xfrm>
          <a:prstGeom prst="rect">
            <a:avLst/>
          </a:prstGeom>
          <a:noFill/>
        </p:spPr>
        <p:txBody>
          <a:bodyPr wrap="square" rtlCol="0">
            <a:spAutoFit/>
          </a:bodyPr>
          <a:lstStyle/>
          <a:p>
            <a:r>
              <a:rPr lang="en-US" sz="2000" dirty="0" smtClean="0"/>
              <a:t>The HCI/d program comprises five faculty with varied research interests and a significant research profile in the HCI and design communities, with significant published output. These research interests include: Design Theory, Interaction Criticism, HCI, Design, and Studio Based Learning, Sustainability, including Food and Health, Collapse Informatics, Feminist HCI, Design Methods in HCI, Visual Thinking , and others.  The program offers MS and PhD degrees, as well as undergraduate courses.</a:t>
            </a:r>
            <a:endParaRPr lang="en-US" sz="2000" dirty="0"/>
          </a:p>
        </p:txBody>
      </p:sp>
      <p:pic>
        <p:nvPicPr>
          <p:cNvPr id="1028" name="Picture 4"/>
          <p:cNvPicPr>
            <a:picLocks noChangeAspect="1" noChangeArrowheads="1"/>
          </p:cNvPicPr>
          <p:nvPr/>
        </p:nvPicPr>
        <p:blipFill>
          <a:blip r:embed="rId3" cstate="print"/>
          <a:srcRect/>
          <a:stretch>
            <a:fillRect/>
          </a:stretch>
        </p:blipFill>
        <p:spPr bwMode="auto">
          <a:xfrm>
            <a:off x="838200" y="533400"/>
            <a:ext cx="2897543" cy="2209800"/>
          </a:xfrm>
          <a:prstGeom prst="rect">
            <a:avLst/>
          </a:prstGeom>
          <a:noFill/>
          <a:ln w="9525">
            <a:noFill/>
            <a:miter lim="800000"/>
            <a:headEnd/>
            <a:tailEnd/>
          </a:ln>
        </p:spPr>
      </p:pic>
      <p:pic>
        <p:nvPicPr>
          <p:cNvPr id="1030" name="Picture 6"/>
          <p:cNvPicPr>
            <a:picLocks noChangeAspect="1" noChangeArrowheads="1"/>
          </p:cNvPicPr>
          <p:nvPr/>
        </p:nvPicPr>
        <p:blipFill>
          <a:blip r:embed="rId4" cstate="print"/>
          <a:srcRect/>
          <a:stretch>
            <a:fillRect/>
          </a:stretch>
        </p:blipFill>
        <p:spPr bwMode="auto">
          <a:xfrm>
            <a:off x="3681411" y="555161"/>
            <a:ext cx="4319589" cy="2188039"/>
          </a:xfrm>
          <a:prstGeom prst="rect">
            <a:avLst/>
          </a:prstGeom>
          <a:noFill/>
          <a:ln w="9525">
            <a:noFill/>
            <a:miter lim="800000"/>
            <a:headEnd/>
            <a:tailEnd/>
          </a:ln>
        </p:spPr>
      </p:pic>
    </p:spTree>
    <p:extLst>
      <p:ext uri="{BB962C8B-B14F-4D97-AF65-F5344CB8AC3E}">
        <p14:creationId xmlns:p14="http://schemas.microsoft.com/office/powerpoint/2010/main" val="27962051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371601"/>
            <a:ext cx="7772400" cy="1470025"/>
          </a:xfrm>
        </p:spPr>
        <p:txBody>
          <a:bodyPr/>
          <a:lstStyle/>
          <a:p>
            <a:r>
              <a:rPr lang="en-US" b="1" dirty="0" smtClean="0">
                <a:solidFill>
                  <a:srgbClr val="7D110C"/>
                </a:solidFill>
              </a:rPr>
              <a:t>Details on SOIC@ Indiana University Bloomington</a:t>
            </a:r>
            <a:endParaRPr lang="en-US" b="1" dirty="0">
              <a:solidFill>
                <a:srgbClr val="7D110C"/>
              </a:solidFill>
            </a:endParaRPr>
          </a:p>
        </p:txBody>
      </p:sp>
      <p:sp>
        <p:nvSpPr>
          <p:cNvPr id="3" name="Subtitle 2"/>
          <p:cNvSpPr>
            <a:spLocks noGrp="1"/>
          </p:cNvSpPr>
          <p:nvPr>
            <p:ph type="subTitle" idx="1"/>
          </p:nvPr>
        </p:nvSpPr>
        <p:spPr>
          <a:xfrm>
            <a:off x="76201" y="3124200"/>
            <a:ext cx="8534400" cy="3276600"/>
          </a:xfrm>
        </p:spPr>
        <p:txBody>
          <a:bodyPr>
            <a:normAutofit/>
          </a:bodyPr>
          <a:lstStyle/>
          <a:p>
            <a:pPr algn="l"/>
            <a:r>
              <a:rPr lang="en-US" dirty="0" smtClean="0">
                <a:solidFill>
                  <a:srgbClr val="7D110C"/>
                </a:solidFill>
              </a:rPr>
              <a:t>David </a:t>
            </a:r>
            <a:r>
              <a:rPr lang="en-US" dirty="0" err="1" smtClean="0">
                <a:solidFill>
                  <a:srgbClr val="7D110C"/>
                </a:solidFill>
              </a:rPr>
              <a:t>Hakken</a:t>
            </a:r>
            <a:r>
              <a:rPr lang="en-US" dirty="0" smtClean="0">
                <a:solidFill>
                  <a:srgbClr val="7D110C"/>
                </a:solidFill>
              </a:rPr>
              <a:t> </a:t>
            </a:r>
            <a:r>
              <a:rPr lang="en-US" b="1" dirty="0" smtClean="0">
                <a:solidFill>
                  <a:srgbClr val="7D110C"/>
                </a:solidFill>
              </a:rPr>
              <a:t>Social Informatics</a:t>
            </a:r>
          </a:p>
          <a:p>
            <a:pPr algn="l"/>
            <a:r>
              <a:rPr lang="en-US" dirty="0" smtClean="0">
                <a:solidFill>
                  <a:srgbClr val="7D110C"/>
                </a:solidFill>
              </a:rPr>
              <a:t>Luis Rocha, </a:t>
            </a:r>
            <a:r>
              <a:rPr lang="en-US" dirty="0">
                <a:solidFill>
                  <a:srgbClr val="7D110C"/>
                </a:solidFill>
              </a:rPr>
              <a:t>Yong-</a:t>
            </a:r>
            <a:r>
              <a:rPr lang="en-US" dirty="0" err="1">
                <a:solidFill>
                  <a:srgbClr val="7D110C"/>
                </a:solidFill>
              </a:rPr>
              <a:t>Yeol</a:t>
            </a:r>
            <a:r>
              <a:rPr lang="en-US" dirty="0">
                <a:solidFill>
                  <a:srgbClr val="7D110C"/>
                </a:solidFill>
              </a:rPr>
              <a:t> </a:t>
            </a:r>
            <a:r>
              <a:rPr lang="en-US" dirty="0" err="1" smtClean="0">
                <a:solidFill>
                  <a:srgbClr val="7D110C"/>
                </a:solidFill>
              </a:rPr>
              <a:t>Ahn</a:t>
            </a:r>
            <a:r>
              <a:rPr lang="en-US" dirty="0" smtClean="0">
                <a:solidFill>
                  <a:srgbClr val="7D110C"/>
                </a:solidFill>
              </a:rPr>
              <a:t> </a:t>
            </a:r>
            <a:r>
              <a:rPr lang="en-US" b="1" dirty="0" smtClean="0">
                <a:solidFill>
                  <a:srgbClr val="7D110C"/>
                </a:solidFill>
              </a:rPr>
              <a:t>Complex Systems</a:t>
            </a:r>
          </a:p>
          <a:p>
            <a:pPr algn="l"/>
            <a:r>
              <a:rPr lang="en-US" dirty="0" err="1">
                <a:solidFill>
                  <a:srgbClr val="7D110C"/>
                </a:solidFill>
              </a:rPr>
              <a:t>XiaoFeng</a:t>
            </a:r>
            <a:r>
              <a:rPr lang="en-US" dirty="0">
                <a:solidFill>
                  <a:srgbClr val="7D110C"/>
                </a:solidFill>
              </a:rPr>
              <a:t> </a:t>
            </a:r>
            <a:r>
              <a:rPr lang="en-US" dirty="0" smtClean="0">
                <a:solidFill>
                  <a:srgbClr val="7D110C"/>
                </a:solidFill>
              </a:rPr>
              <a:t>Wang, </a:t>
            </a:r>
            <a:r>
              <a:rPr lang="en-US" dirty="0" err="1">
                <a:solidFill>
                  <a:srgbClr val="7D110C"/>
                </a:solidFill>
              </a:rPr>
              <a:t>Haixu</a:t>
            </a:r>
            <a:r>
              <a:rPr lang="en-US" dirty="0">
                <a:solidFill>
                  <a:srgbClr val="7D110C"/>
                </a:solidFill>
              </a:rPr>
              <a:t> </a:t>
            </a:r>
            <a:r>
              <a:rPr lang="en-US" dirty="0" smtClean="0">
                <a:solidFill>
                  <a:srgbClr val="7D110C"/>
                </a:solidFill>
              </a:rPr>
              <a:t>Tang, Raquel Hill </a:t>
            </a:r>
            <a:r>
              <a:rPr lang="en-US" b="1" dirty="0">
                <a:solidFill>
                  <a:srgbClr val="7D110C"/>
                </a:solidFill>
              </a:rPr>
              <a:t>Security Health Informatics </a:t>
            </a:r>
            <a:endParaRPr lang="en-US" b="1" dirty="0" smtClean="0">
              <a:solidFill>
                <a:srgbClr val="7D110C"/>
              </a:solidFill>
            </a:endParaRPr>
          </a:p>
          <a:p>
            <a:pPr algn="l"/>
            <a:r>
              <a:rPr lang="en-US" dirty="0" err="1">
                <a:solidFill>
                  <a:srgbClr val="7D110C"/>
                </a:solidFill>
              </a:rPr>
              <a:t>Predrag</a:t>
            </a:r>
            <a:r>
              <a:rPr lang="en-US" dirty="0">
                <a:solidFill>
                  <a:srgbClr val="7D110C"/>
                </a:solidFill>
              </a:rPr>
              <a:t> </a:t>
            </a:r>
            <a:r>
              <a:rPr lang="en-US" dirty="0" err="1" smtClean="0">
                <a:solidFill>
                  <a:srgbClr val="7D110C"/>
                </a:solidFill>
              </a:rPr>
              <a:t>Radivojac</a:t>
            </a:r>
            <a:r>
              <a:rPr lang="en-US" dirty="0" smtClean="0">
                <a:solidFill>
                  <a:srgbClr val="7D110C"/>
                </a:solidFill>
              </a:rPr>
              <a:t> </a:t>
            </a:r>
            <a:r>
              <a:rPr lang="en-US" b="1" dirty="0" smtClean="0">
                <a:solidFill>
                  <a:srgbClr val="7D110C"/>
                </a:solidFill>
              </a:rPr>
              <a:t>Bioinformatics</a:t>
            </a:r>
            <a:r>
              <a:rPr lang="en-US" dirty="0" smtClean="0">
                <a:solidFill>
                  <a:srgbClr val="7D110C"/>
                </a:solidFill>
              </a:rPr>
              <a:t> </a:t>
            </a:r>
          </a:p>
          <a:p>
            <a:pPr algn="l"/>
            <a:endParaRPr lang="en-US" dirty="0" smtClean="0"/>
          </a:p>
          <a:p>
            <a:pPr algn="l"/>
            <a:endParaRPr lang="en-US" dirty="0" smtClean="0"/>
          </a:p>
          <a:p>
            <a:pPr algn="l"/>
            <a:endParaRPr lang="en-US" dirty="0"/>
          </a:p>
        </p:txBody>
      </p:sp>
    </p:spTree>
    <p:extLst>
      <p:ext uri="{BB962C8B-B14F-4D97-AF65-F5344CB8AC3E}">
        <p14:creationId xmlns:p14="http://schemas.microsoft.com/office/powerpoint/2010/main" val="3492049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3"/>
          <p:cNvSpPr>
            <a:spLocks noGrp="1"/>
          </p:cNvSpPr>
          <p:nvPr>
            <p:ph type="title"/>
          </p:nvPr>
        </p:nvSpPr>
        <p:spPr>
          <a:xfrm>
            <a:off x="714376" y="1768078"/>
            <a:ext cx="7772177" cy="4179094"/>
          </a:xfrm>
        </p:spPr>
        <p:txBody>
          <a:bodyPr/>
          <a:lstStyle/>
          <a:p>
            <a:r>
              <a:rPr lang="en-US" sz="2200" b="0" cap="none">
                <a:latin typeface="Times New Roman" pitchFamily="18" charset="0"/>
                <a:cs typeface="Times New Roman" pitchFamily="18" charset="0"/>
              </a:rPr>
              <a:t>	In our view, the job of social informatics is to account for what happens when digital technologies are put into use</a:t>
            </a:r>
            <a:br>
              <a:rPr lang="en-US" sz="2200" b="0" cap="none">
                <a:latin typeface="Times New Roman" pitchFamily="18" charset="0"/>
                <a:cs typeface="Times New Roman" pitchFamily="18" charset="0"/>
              </a:rPr>
            </a:br>
            <a:r>
              <a:rPr lang="en-US" sz="2200" b="0" cap="none">
                <a:latin typeface="Times New Roman" pitchFamily="18" charset="0"/>
                <a:cs typeface="Times New Roman" pitchFamily="18" charset="0"/>
              </a:rPr>
              <a:t/>
            </a:r>
            <a:br>
              <a:rPr lang="en-US" sz="2200" b="0" cap="none">
                <a:latin typeface="Times New Roman" pitchFamily="18" charset="0"/>
                <a:cs typeface="Times New Roman" pitchFamily="18" charset="0"/>
              </a:rPr>
            </a:br>
            <a:r>
              <a:rPr lang="en-US" sz="2200" b="0" cap="none">
                <a:latin typeface="Times New Roman" pitchFamily="18" charset="0"/>
                <a:cs typeface="Times New Roman" pitchFamily="18" charset="0"/>
              </a:rPr>
              <a:t>	As such, want to focus on both how the technology influences the context and the context the technology—how they co-construct each other</a:t>
            </a:r>
            <a:br>
              <a:rPr lang="en-US" sz="2200" b="0" cap="none">
                <a:latin typeface="Times New Roman" pitchFamily="18" charset="0"/>
                <a:cs typeface="Times New Roman" pitchFamily="18" charset="0"/>
              </a:rPr>
            </a:br>
            <a:r>
              <a:rPr lang="en-US" sz="2200" b="0" cap="none">
                <a:latin typeface="Times New Roman" pitchFamily="18" charset="0"/>
                <a:cs typeface="Times New Roman" pitchFamily="18" charset="0"/>
              </a:rPr>
              <a:t/>
            </a:r>
            <a:br>
              <a:rPr lang="en-US" sz="2200" b="0" cap="none">
                <a:latin typeface="Times New Roman" pitchFamily="18" charset="0"/>
                <a:cs typeface="Times New Roman" pitchFamily="18" charset="0"/>
              </a:rPr>
            </a:br>
            <a:r>
              <a:rPr lang="en-US" sz="2200" b="0" cap="none">
                <a:latin typeface="Times New Roman" pitchFamily="18" charset="0"/>
                <a:cs typeface="Times New Roman" pitchFamily="18" charset="0"/>
              </a:rPr>
              <a:t>	Health informatics as the arena in which the term </a:t>
            </a:r>
            <a:r>
              <a:rPr lang="en-US" altLang="en-US" sz="2200" b="0" cap="none">
                <a:latin typeface="Times New Roman" pitchFamily="18" charset="0"/>
                <a:cs typeface="Times New Roman" pitchFamily="18" charset="0"/>
              </a:rPr>
              <a:t>“</a:t>
            </a:r>
            <a:r>
              <a:rPr lang="en-US" sz="2200" b="0" cap="none">
                <a:latin typeface="Times New Roman" pitchFamily="18" charset="0"/>
                <a:cs typeface="Times New Roman" pitchFamily="18" charset="0"/>
              </a:rPr>
              <a:t>informatics</a:t>
            </a:r>
            <a:r>
              <a:rPr lang="en-US" altLang="en-US" sz="2200" b="0" cap="none">
                <a:latin typeface="Times New Roman" pitchFamily="18" charset="0"/>
                <a:cs typeface="Times New Roman" pitchFamily="18" charset="0"/>
              </a:rPr>
              <a:t>”</a:t>
            </a:r>
            <a:r>
              <a:rPr lang="en-US" sz="2200" b="0" cap="none">
                <a:latin typeface="Times New Roman" pitchFamily="18" charset="0"/>
                <a:cs typeface="Times New Roman" pitchFamily="18" charset="0"/>
              </a:rPr>
              <a:t> is most recognized</a:t>
            </a:r>
            <a:br>
              <a:rPr lang="en-US" sz="2200" b="0" cap="none">
                <a:latin typeface="Times New Roman" pitchFamily="18" charset="0"/>
                <a:cs typeface="Times New Roman" pitchFamily="18" charset="0"/>
              </a:rPr>
            </a:br>
            <a:r>
              <a:rPr lang="en-US" sz="2200" b="0" cap="none">
                <a:latin typeface="Times New Roman" pitchFamily="18" charset="0"/>
                <a:cs typeface="Times New Roman" pitchFamily="18" charset="0"/>
              </a:rPr>
              <a:t/>
            </a:r>
            <a:br>
              <a:rPr lang="en-US" sz="2200" b="0" cap="none">
                <a:latin typeface="Times New Roman" pitchFamily="18" charset="0"/>
                <a:cs typeface="Times New Roman" pitchFamily="18" charset="0"/>
              </a:rPr>
            </a:br>
            <a:r>
              <a:rPr lang="en-US" sz="2200" b="0" cap="none">
                <a:latin typeface="Times New Roman" pitchFamily="18" charset="0"/>
                <a:cs typeface="Times New Roman" pitchFamily="18" charset="0"/>
              </a:rPr>
              <a:t>	Hence, we see accounting for health informatics dynamics as central to the general Informatics project  </a:t>
            </a:r>
          </a:p>
        </p:txBody>
      </p:sp>
      <p:sp>
        <p:nvSpPr>
          <p:cNvPr id="5" name="Text Placeholder 4"/>
          <p:cNvSpPr>
            <a:spLocks noGrp="1"/>
          </p:cNvSpPr>
          <p:nvPr>
            <p:ph type="body" idx="1"/>
          </p:nvPr>
        </p:nvSpPr>
        <p:spPr>
          <a:xfrm>
            <a:off x="722189" y="696516"/>
            <a:ext cx="7772176" cy="750094"/>
          </a:xfrm>
        </p:spPr>
        <p:txBody>
          <a:bodyPr rtlCol="0">
            <a:normAutofit/>
          </a:bodyPr>
          <a:lstStyle/>
          <a:p>
            <a:pPr defTabSz="457130" fontAlgn="auto">
              <a:spcAft>
                <a:spcPts val="0"/>
              </a:spcAft>
              <a:defRPr/>
            </a:pPr>
            <a:r>
              <a:rPr lang="en-US" sz="3400" dirty="0">
                <a:ea typeface="+mn-ea"/>
              </a:rPr>
              <a:t>Social Informatics and Health Informatics</a:t>
            </a:r>
          </a:p>
        </p:txBody>
      </p:sp>
    </p:spTree>
    <p:extLst>
      <p:ext uri="{BB962C8B-B14F-4D97-AF65-F5344CB8AC3E}">
        <p14:creationId xmlns:p14="http://schemas.microsoft.com/office/powerpoint/2010/main" val="893449045"/>
      </p:ext>
    </p:extLst>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400">
  <a:themeElements>
    <a:clrScheme name="I-40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400">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40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40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40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40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40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40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400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40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40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40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40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40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i-bic template">
  <a:themeElements>
    <a:clrScheme name="i-bic template 8">
      <a:dk1>
        <a:srgbClr val="000000"/>
      </a:dk1>
      <a:lt1>
        <a:srgbClr val="FFFFFF"/>
      </a:lt1>
      <a:dk2>
        <a:srgbClr val="8C0039"/>
      </a:dk2>
      <a:lt2>
        <a:srgbClr val="660066"/>
      </a:lt2>
      <a:accent1>
        <a:srgbClr val="C58BF9"/>
      </a:accent1>
      <a:accent2>
        <a:srgbClr val="9966FF"/>
      </a:accent2>
      <a:accent3>
        <a:srgbClr val="FFFFFF"/>
      </a:accent3>
      <a:accent4>
        <a:srgbClr val="000000"/>
      </a:accent4>
      <a:accent5>
        <a:srgbClr val="DFC4FB"/>
      </a:accent5>
      <a:accent6>
        <a:srgbClr val="8A5CE7"/>
      </a:accent6>
      <a:hlink>
        <a:srgbClr val="E4005C"/>
      </a:hlink>
      <a:folHlink>
        <a:srgbClr val="C36C03"/>
      </a:folHlink>
    </a:clrScheme>
    <a:fontScheme name="i-bic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F0F3"/>
        </a:solidFill>
        <a:ln w="9525" cap="flat" cmpd="sng" algn="ctr">
          <a:solidFill>
            <a:srgbClr val="808080"/>
          </a:solid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
            <a:srgbClr val="4E2C2C"/>
          </a:buClr>
          <a:buSzPct val="70000"/>
          <a:buFont typeface="Wingdings" pitchFamily="2" charset="2"/>
          <a:buChar char="n"/>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ECF0F3"/>
        </a:solidFill>
        <a:ln w="9525" cap="flat" cmpd="sng" algn="ctr">
          <a:solidFill>
            <a:srgbClr val="808080"/>
          </a:solid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
            <a:srgbClr val="4E2C2C"/>
          </a:buClr>
          <a:buSzPct val="70000"/>
          <a:buFont typeface="Wingdings" pitchFamily="2" charset="2"/>
          <a:buChar char="n"/>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i-bic template 1">
        <a:dk1>
          <a:srgbClr val="777777"/>
        </a:dk1>
        <a:lt1>
          <a:srgbClr val="FFFFFF"/>
        </a:lt1>
        <a:dk2>
          <a:srgbClr val="333333"/>
        </a:dk2>
        <a:lt2>
          <a:srgbClr val="FFF4C3"/>
        </a:lt2>
        <a:accent1>
          <a:srgbClr val="C892FA"/>
        </a:accent1>
        <a:accent2>
          <a:srgbClr val="9966FF"/>
        </a:accent2>
        <a:accent3>
          <a:srgbClr val="ADADAD"/>
        </a:accent3>
        <a:accent4>
          <a:srgbClr val="DADADA"/>
        </a:accent4>
        <a:accent5>
          <a:srgbClr val="E0C7FC"/>
        </a:accent5>
        <a:accent6>
          <a:srgbClr val="8A5CE7"/>
        </a:accent6>
        <a:hlink>
          <a:srgbClr val="E4005C"/>
        </a:hlink>
        <a:folHlink>
          <a:srgbClr val="DC7A04"/>
        </a:folHlink>
      </a:clrScheme>
      <a:clrMap bg1="dk2" tx1="lt1" bg2="dk1" tx2="lt2" accent1="accent1" accent2="accent2" accent3="accent3" accent4="accent4" accent5="accent5" accent6="accent6" hlink="hlink" folHlink="folHlink"/>
    </a:extraClrScheme>
    <a:extraClrScheme>
      <a:clrScheme name="i-bic template 2">
        <a:dk1>
          <a:srgbClr val="1C1C1C"/>
        </a:dk1>
        <a:lt1>
          <a:srgbClr val="FFFFFF"/>
        </a:lt1>
        <a:dk2>
          <a:srgbClr val="5F5F5F"/>
        </a:dk2>
        <a:lt2>
          <a:srgbClr val="FFFFCC"/>
        </a:lt2>
        <a:accent1>
          <a:srgbClr val="4A5B64"/>
        </a:accent1>
        <a:accent2>
          <a:srgbClr val="AF9387"/>
        </a:accent2>
        <a:accent3>
          <a:srgbClr val="B6B6B6"/>
        </a:accent3>
        <a:accent4>
          <a:srgbClr val="DADADA"/>
        </a:accent4>
        <a:accent5>
          <a:srgbClr val="B1B5B8"/>
        </a:accent5>
        <a:accent6>
          <a:srgbClr val="9E857A"/>
        </a:accent6>
        <a:hlink>
          <a:srgbClr val="F3C43F"/>
        </a:hlink>
        <a:folHlink>
          <a:srgbClr val="66CCFF"/>
        </a:folHlink>
      </a:clrScheme>
      <a:clrMap bg1="dk2" tx1="lt1" bg2="dk1" tx2="lt2" accent1="accent1" accent2="accent2" accent3="accent3" accent4="accent4" accent5="accent5" accent6="accent6" hlink="hlink" folHlink="folHlink"/>
    </a:extraClrScheme>
    <a:extraClrScheme>
      <a:clrScheme name="i-bic template 3">
        <a:dk1>
          <a:srgbClr val="4D4D4D"/>
        </a:dk1>
        <a:lt1>
          <a:srgbClr val="FFFFFF"/>
        </a:lt1>
        <a:dk2>
          <a:srgbClr val="666699"/>
        </a:dk2>
        <a:lt2>
          <a:srgbClr val="FFFFCC"/>
        </a:lt2>
        <a:accent1>
          <a:srgbClr val="8D8DB3"/>
        </a:accent1>
        <a:accent2>
          <a:srgbClr val="7A25D7"/>
        </a:accent2>
        <a:accent3>
          <a:srgbClr val="B8B8CA"/>
        </a:accent3>
        <a:accent4>
          <a:srgbClr val="DADADA"/>
        </a:accent4>
        <a:accent5>
          <a:srgbClr val="C5C5D6"/>
        </a:accent5>
        <a:accent6>
          <a:srgbClr val="6E20C3"/>
        </a:accent6>
        <a:hlink>
          <a:srgbClr val="66CCFF"/>
        </a:hlink>
        <a:folHlink>
          <a:srgbClr val="3333CC"/>
        </a:folHlink>
      </a:clrScheme>
      <a:clrMap bg1="dk2" tx1="lt1" bg2="dk1" tx2="lt2" accent1="accent1" accent2="accent2" accent3="accent3" accent4="accent4" accent5="accent5" accent6="accent6" hlink="hlink" folHlink="folHlink"/>
    </a:extraClrScheme>
    <a:extraClrScheme>
      <a:clrScheme name="i-bic template 4">
        <a:dk1>
          <a:srgbClr val="10187C"/>
        </a:dk1>
        <a:lt1>
          <a:srgbClr val="F8F8F8"/>
        </a:lt1>
        <a:dk2>
          <a:srgbClr val="538DC7"/>
        </a:dk2>
        <a:lt2>
          <a:srgbClr val="CCECFF"/>
        </a:lt2>
        <a:accent1>
          <a:srgbClr val="879EC7"/>
        </a:accent1>
        <a:accent2>
          <a:srgbClr val="461B8B"/>
        </a:accent2>
        <a:accent3>
          <a:srgbClr val="B3C5E0"/>
        </a:accent3>
        <a:accent4>
          <a:srgbClr val="D4D4D4"/>
        </a:accent4>
        <a:accent5>
          <a:srgbClr val="C3CCE0"/>
        </a:accent5>
        <a:accent6>
          <a:srgbClr val="3F177D"/>
        </a:accent6>
        <a:hlink>
          <a:srgbClr val="0000FF"/>
        </a:hlink>
        <a:folHlink>
          <a:srgbClr val="008000"/>
        </a:folHlink>
      </a:clrScheme>
      <a:clrMap bg1="dk2" tx1="lt1" bg2="dk1" tx2="lt2" accent1="accent1" accent2="accent2" accent3="accent3" accent4="accent4" accent5="accent5" accent6="accent6" hlink="hlink" folHlink="folHlink"/>
    </a:extraClrScheme>
    <a:extraClrScheme>
      <a:clrScheme name="i-bic template 5">
        <a:dk1>
          <a:srgbClr val="002F2E"/>
        </a:dk1>
        <a:lt1>
          <a:srgbClr val="FFFFFF"/>
        </a:lt1>
        <a:dk2>
          <a:srgbClr val="008080"/>
        </a:dk2>
        <a:lt2>
          <a:srgbClr val="FFFFCC"/>
        </a:lt2>
        <a:accent1>
          <a:srgbClr val="0E6A52"/>
        </a:accent1>
        <a:accent2>
          <a:srgbClr val="3553A7"/>
        </a:accent2>
        <a:accent3>
          <a:srgbClr val="AAC0C0"/>
        </a:accent3>
        <a:accent4>
          <a:srgbClr val="DADADA"/>
        </a:accent4>
        <a:accent5>
          <a:srgbClr val="AAB9B3"/>
        </a:accent5>
        <a:accent6>
          <a:srgbClr val="2F4A97"/>
        </a:accent6>
        <a:hlink>
          <a:srgbClr val="1ACE9F"/>
        </a:hlink>
        <a:folHlink>
          <a:srgbClr val="B5B5FF"/>
        </a:folHlink>
      </a:clrScheme>
      <a:clrMap bg1="dk2" tx1="lt1" bg2="dk1" tx2="lt2" accent1="accent1" accent2="accent2" accent3="accent3" accent4="accent4" accent5="accent5" accent6="accent6" hlink="hlink" folHlink="folHlink"/>
    </a:extraClrScheme>
    <a:extraClrScheme>
      <a:clrScheme name="i-bic template 6">
        <a:dk1>
          <a:srgbClr val="000000"/>
        </a:dk1>
        <a:lt1>
          <a:srgbClr val="E3FFFF"/>
        </a:lt1>
        <a:dk2>
          <a:srgbClr val="4400A8"/>
        </a:dk2>
        <a:lt2>
          <a:srgbClr val="005452"/>
        </a:lt2>
        <a:accent1>
          <a:srgbClr val="92CAC9"/>
        </a:accent1>
        <a:accent2>
          <a:srgbClr val="009999"/>
        </a:accent2>
        <a:accent3>
          <a:srgbClr val="EFFFFF"/>
        </a:accent3>
        <a:accent4>
          <a:srgbClr val="000000"/>
        </a:accent4>
        <a:accent5>
          <a:srgbClr val="C7E1E1"/>
        </a:accent5>
        <a:accent6>
          <a:srgbClr val="008A8A"/>
        </a:accent6>
        <a:hlink>
          <a:srgbClr val="187C16"/>
        </a:hlink>
        <a:folHlink>
          <a:srgbClr val="6600FF"/>
        </a:folHlink>
      </a:clrScheme>
      <a:clrMap bg1="lt1" tx1="dk1" bg2="lt2" tx2="dk2" accent1="accent1" accent2="accent2" accent3="accent3" accent4="accent4" accent5="accent5" accent6="accent6" hlink="hlink" folHlink="folHlink"/>
    </a:extraClrScheme>
    <a:extraClrScheme>
      <a:clrScheme name="i-bic template 7">
        <a:dk1>
          <a:srgbClr val="000000"/>
        </a:dk1>
        <a:lt1>
          <a:srgbClr val="CCFF99"/>
        </a:lt1>
        <a:dk2>
          <a:srgbClr val="CC99FF"/>
        </a:dk2>
        <a:lt2>
          <a:srgbClr val="1B3600"/>
        </a:lt2>
        <a:accent1>
          <a:srgbClr val="009900"/>
        </a:accent1>
        <a:accent2>
          <a:srgbClr val="B7CA02"/>
        </a:accent2>
        <a:accent3>
          <a:srgbClr val="E2FFCA"/>
        </a:accent3>
        <a:accent4>
          <a:srgbClr val="000000"/>
        </a:accent4>
        <a:accent5>
          <a:srgbClr val="AACAAA"/>
        </a:accent5>
        <a:accent6>
          <a:srgbClr val="A6B702"/>
        </a:accent6>
        <a:hlink>
          <a:srgbClr val="FFCC00"/>
        </a:hlink>
        <a:folHlink>
          <a:srgbClr val="FF9900"/>
        </a:folHlink>
      </a:clrScheme>
      <a:clrMap bg1="lt1" tx1="dk1" bg2="lt2" tx2="dk2" accent1="accent1" accent2="accent2" accent3="accent3" accent4="accent4" accent5="accent5" accent6="accent6" hlink="hlink" folHlink="folHlink"/>
    </a:extraClrScheme>
    <a:extraClrScheme>
      <a:clrScheme name="i-bic template 8">
        <a:dk1>
          <a:srgbClr val="000000"/>
        </a:dk1>
        <a:lt1>
          <a:srgbClr val="FFFFFF"/>
        </a:lt1>
        <a:dk2>
          <a:srgbClr val="8C0039"/>
        </a:dk2>
        <a:lt2>
          <a:srgbClr val="660066"/>
        </a:lt2>
        <a:accent1>
          <a:srgbClr val="C58BF9"/>
        </a:accent1>
        <a:accent2>
          <a:srgbClr val="9966FF"/>
        </a:accent2>
        <a:accent3>
          <a:srgbClr val="FFFFFF"/>
        </a:accent3>
        <a:accent4>
          <a:srgbClr val="000000"/>
        </a:accent4>
        <a:accent5>
          <a:srgbClr val="DFC4FB"/>
        </a:accent5>
        <a:accent6>
          <a:srgbClr val="8A5CE7"/>
        </a:accent6>
        <a:hlink>
          <a:srgbClr val="E4005C"/>
        </a:hlink>
        <a:folHlink>
          <a:srgbClr val="C36C03"/>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850</TotalTime>
  <Words>2262</Words>
  <Application>Microsoft Office PowerPoint</Application>
  <PresentationFormat>On-screen Show (4:3)</PresentationFormat>
  <Paragraphs>331</Paragraphs>
  <Slides>44</Slides>
  <Notes>19</Notes>
  <HiddenSlides>0</HiddenSlides>
  <MMClips>0</MMClips>
  <ScaleCrop>false</ScaleCrop>
  <HeadingPairs>
    <vt:vector size="4" baseType="variant">
      <vt:variant>
        <vt:lpstr>Theme</vt:lpstr>
      </vt:variant>
      <vt:variant>
        <vt:i4>6</vt:i4>
      </vt:variant>
      <vt:variant>
        <vt:lpstr>Slide Titles</vt:lpstr>
      </vt:variant>
      <vt:variant>
        <vt:i4>44</vt:i4>
      </vt:variant>
    </vt:vector>
  </HeadingPairs>
  <TitlesOfParts>
    <vt:vector size="50" baseType="lpstr">
      <vt:lpstr>Office Theme</vt:lpstr>
      <vt:lpstr>I-400</vt:lpstr>
      <vt:lpstr>1_Office Theme</vt:lpstr>
      <vt:lpstr>i-bic template</vt:lpstr>
      <vt:lpstr>2_Office Theme</vt:lpstr>
      <vt:lpstr>3_Office Theme</vt:lpstr>
      <vt:lpstr>General Remarks on SOIC@ Indiana University Bloomington (Followed by 4 detailed talks)</vt:lpstr>
      <vt:lpstr>Research Areas</vt:lpstr>
      <vt:lpstr>Research Areas</vt:lpstr>
      <vt:lpstr>Research Areas</vt:lpstr>
      <vt:lpstr>Research Areas</vt:lpstr>
      <vt:lpstr>Patient-Centered Health Informatics Kay Connelly &amp; Kelly Caine</vt:lpstr>
      <vt:lpstr>PowerPoint Presentation</vt:lpstr>
      <vt:lpstr>Details on SOIC@ Indiana University Bloomington</vt:lpstr>
      <vt:lpstr> In our view, the job of social informatics is to account for what happens when digital technologies are put into use   As such, want to focus on both how the technology influences the context and the context the technology—how they co-construct each other   Health informatics as the arena in which the term “informatics” is most recognized   Hence, we see accounting for health informatics dynamics as central to the general Informatics project  </vt:lpstr>
      <vt:lpstr>Therapeutic Social Robotics (Sabanovics)  Use of robots in therapeutic (e.g. nursing home) contexts  Cross cultural study of therapeutic social robotics  See recent EAGER Grant For US-Japan comparative work with the  PARO robot  Assistive Technology for People with Disabilities (Hakken)    Several projects on development and use with advocacy groups and a   state department of developmental disabilities  Organizational Informatics in the health sector (Hakken and Medina)  Knowledge Networking project to build cooperation between County Mental Health and local Not-for-Profits   </vt:lpstr>
      <vt:lpstr>Some Heuristics for IUB SoIC Health Informatics</vt:lpstr>
      <vt:lpstr>Human-robot Interaction &amp; User-Oriented Health Informatics at IUB</vt:lpstr>
      <vt:lpstr>Prototyping and evaluating emerging robotic health technologies</vt:lpstr>
      <vt:lpstr>Cross-cultural research on socially assistive robots</vt:lpstr>
      <vt:lpstr>complex adaptive systems </vt:lpstr>
      <vt:lpstr>Complex adaptive systems and computational intelligence</vt:lpstr>
      <vt:lpstr>Drug-Drug Interaction Prediction from Literature and Patient Records</vt:lpstr>
      <vt:lpstr>Yong-Yeol Ahn</vt:lpstr>
      <vt:lpstr>Yong-Yeol Ahn</vt:lpstr>
      <vt:lpstr>Yong-Yeol Ahn</vt:lpstr>
      <vt:lpstr>Security Health Informatics </vt:lpstr>
      <vt:lpstr>Security HI Research at SoIC</vt:lpstr>
      <vt:lpstr>Genome Privacy Research</vt:lpstr>
      <vt:lpstr>Genome Privacy</vt:lpstr>
      <vt:lpstr>Challenges</vt:lpstr>
      <vt:lpstr>What do we have now?</vt:lpstr>
      <vt:lpstr>Our Research on Genome Privacy</vt:lpstr>
      <vt:lpstr>New directions, great potentials</vt:lpstr>
      <vt:lpstr>References (papers posted at www.informatics.indiana.edu/xw7)</vt:lpstr>
      <vt:lpstr>Privacy Preserving Access Control</vt:lpstr>
      <vt:lpstr>Problem: Privacy of Medical-Related Survey Data</vt:lpstr>
      <vt:lpstr>Goals</vt:lpstr>
      <vt:lpstr>References</vt:lpstr>
      <vt:lpstr>PowerPoint Presentation</vt:lpstr>
      <vt:lpstr>Human genome and its impact on phenotype What is the molecular basis of it?</vt:lpstr>
      <vt:lpstr>Base changes resulting in different proteins</vt:lpstr>
      <vt:lpstr>PowerPoint Presentation</vt:lpstr>
      <vt:lpstr>Examples of functional sites</vt:lpstr>
      <vt:lpstr>PowerPoint Presentation</vt:lpstr>
      <vt:lpstr>PowerPoint Presentation</vt:lpstr>
      <vt:lpstr>PowerPoint Presentation</vt:lpstr>
      <vt:lpstr>PowerPoint Presentation</vt:lpstr>
      <vt:lpstr>PowerPoint Presentation</vt:lpstr>
      <vt:lpstr>Acknowledgements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Geoffrey Fox</dc:creator>
  <cp:lastModifiedBy>Geoffrey Fox</cp:lastModifiedBy>
  <cp:revision>13</cp:revision>
  <dcterms:created xsi:type="dcterms:W3CDTF">2012-01-13T00:35:10Z</dcterms:created>
  <dcterms:modified xsi:type="dcterms:W3CDTF">2012-01-13T15:32:31Z</dcterms:modified>
</cp:coreProperties>
</file>