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Lst>
  <p:notesMasterIdLst>
    <p:notesMasterId r:id="rId30"/>
  </p:notesMasterIdLst>
  <p:sldIdLst>
    <p:sldId id="256" r:id="rId6"/>
    <p:sldId id="347" r:id="rId7"/>
    <p:sldId id="352" r:id="rId8"/>
    <p:sldId id="362" r:id="rId9"/>
    <p:sldId id="350" r:id="rId10"/>
    <p:sldId id="259" r:id="rId11"/>
    <p:sldId id="263" r:id="rId12"/>
    <p:sldId id="280" r:id="rId13"/>
    <p:sldId id="355" r:id="rId14"/>
    <p:sldId id="377" r:id="rId15"/>
    <p:sldId id="363" r:id="rId16"/>
    <p:sldId id="361" r:id="rId17"/>
    <p:sldId id="356" r:id="rId18"/>
    <p:sldId id="376" r:id="rId19"/>
    <p:sldId id="365" r:id="rId20"/>
    <p:sldId id="364" r:id="rId21"/>
    <p:sldId id="337" r:id="rId22"/>
    <p:sldId id="366" r:id="rId23"/>
    <p:sldId id="367" r:id="rId24"/>
    <p:sldId id="368" r:id="rId25"/>
    <p:sldId id="369" r:id="rId26"/>
    <p:sldId id="370" r:id="rId27"/>
    <p:sldId id="372" r:id="rId28"/>
    <p:sldId id="373"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04" autoAdjust="0"/>
  </p:normalViewPr>
  <p:slideViewPr>
    <p:cSldViewPr>
      <p:cViewPr varScale="1">
        <p:scale>
          <a:sx n="50" d="100"/>
          <a:sy n="50" d="100"/>
        </p:scale>
        <p:origin x="-91" y="-1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phd\thesis\thesis\sensorgrid-tests\tests-new.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dirty="0" smtClean="0"/>
              <a:t>Multiple Sensors </a:t>
            </a:r>
            <a:r>
              <a:rPr lang="en-US" baseline="0" dirty="0" smtClean="0"/>
              <a:t>Test</a:t>
            </a:r>
            <a:endParaRPr lang="en-US" dirty="0"/>
          </a:p>
        </c:rich>
      </c:tx>
      <c:layout/>
    </c:title>
    <c:plotArea>
      <c:layout/>
      <c:lineChart>
        <c:grouping val="standard"/>
        <c:ser>
          <c:idx val="0"/>
          <c:order val="0"/>
          <c:tx>
            <c:v>Transfer Time</c:v>
          </c:tx>
          <c:marker>
            <c:symbol val="diamond"/>
            <c:size val="6"/>
          </c:marker>
          <c:cat>
            <c:numRef>
              <c:f>'Test 2'!$A$2:$A$49</c:f>
              <c:numCache>
                <c:formatCode>h:mm;@</c:formatCode>
                <c:ptCount val="48"/>
                <c:pt idx="0">
                  <c:v>12</c:v>
                </c:pt>
                <c:pt idx="1">
                  <c:v>2.0833333333333412E-2</c:v>
                </c:pt>
                <c:pt idx="2">
                  <c:v>10.0416666666667</c:v>
                </c:pt>
                <c:pt idx="3">
                  <c:v>9.0625000000000266</c:v>
                </c:pt>
                <c:pt idx="4">
                  <c:v>8.0833333333333393</c:v>
                </c:pt>
                <c:pt idx="5">
                  <c:v>7.1041666666666519</c:v>
                </c:pt>
                <c:pt idx="6">
                  <c:v>6.1249999999999813</c:v>
                </c:pt>
                <c:pt idx="7">
                  <c:v>5.1458333333333401</c:v>
                </c:pt>
                <c:pt idx="8">
                  <c:v>4.1666666666666696</c:v>
                </c:pt>
                <c:pt idx="9">
                  <c:v>3.1875000000000209</c:v>
                </c:pt>
                <c:pt idx="10">
                  <c:v>2.2083333333333401</c:v>
                </c:pt>
                <c:pt idx="11">
                  <c:v>1.2291666666667</c:v>
                </c:pt>
                <c:pt idx="12">
                  <c:v>0.25</c:v>
                </c:pt>
                <c:pt idx="13">
                  <c:v>0.27083333333330001</c:v>
                </c:pt>
                <c:pt idx="14">
                  <c:v>0.29166666666670032</c:v>
                </c:pt>
                <c:pt idx="15">
                  <c:v>0.31250000000000083</c:v>
                </c:pt>
                <c:pt idx="16">
                  <c:v>0.33333333333330095</c:v>
                </c:pt>
                <c:pt idx="17">
                  <c:v>0.35416666666670032</c:v>
                </c:pt>
                <c:pt idx="18">
                  <c:v>0.37500000000000083</c:v>
                </c:pt>
                <c:pt idx="19">
                  <c:v>0.39583333333330095</c:v>
                </c:pt>
                <c:pt idx="20">
                  <c:v>0.41666666666670032</c:v>
                </c:pt>
                <c:pt idx="21">
                  <c:v>0.43750000000000083</c:v>
                </c:pt>
                <c:pt idx="22">
                  <c:v>0.45833333333330001</c:v>
                </c:pt>
                <c:pt idx="23">
                  <c:v>0.47916666666670032</c:v>
                </c:pt>
                <c:pt idx="24">
                  <c:v>0.5</c:v>
                </c:pt>
                <c:pt idx="25">
                  <c:v>0.52083333333329995</c:v>
                </c:pt>
                <c:pt idx="26">
                  <c:v>0.54166666666670005</c:v>
                </c:pt>
                <c:pt idx="27">
                  <c:v>0.5625</c:v>
                </c:pt>
                <c:pt idx="28">
                  <c:v>0.58333333333329951</c:v>
                </c:pt>
                <c:pt idx="29">
                  <c:v>0.60416666666670005</c:v>
                </c:pt>
                <c:pt idx="30">
                  <c:v>0.62500000000000178</c:v>
                </c:pt>
                <c:pt idx="31">
                  <c:v>0.64583333333330251</c:v>
                </c:pt>
                <c:pt idx="32">
                  <c:v>0.66666666666670216</c:v>
                </c:pt>
                <c:pt idx="33">
                  <c:v>0.6875</c:v>
                </c:pt>
                <c:pt idx="34">
                  <c:v>0.70833333333340065</c:v>
                </c:pt>
                <c:pt idx="35">
                  <c:v>0.72916666666670005</c:v>
                </c:pt>
                <c:pt idx="36">
                  <c:v>0.75000000000000178</c:v>
                </c:pt>
                <c:pt idx="37">
                  <c:v>0.77083333333340298</c:v>
                </c:pt>
                <c:pt idx="38">
                  <c:v>0.79166666666670005</c:v>
                </c:pt>
                <c:pt idx="39">
                  <c:v>0.8125</c:v>
                </c:pt>
                <c:pt idx="40">
                  <c:v>0.83333333333340065</c:v>
                </c:pt>
                <c:pt idx="41">
                  <c:v>0.85416666666670005</c:v>
                </c:pt>
                <c:pt idx="42">
                  <c:v>0.87500000000000178</c:v>
                </c:pt>
                <c:pt idx="43">
                  <c:v>0.89583333333340065</c:v>
                </c:pt>
                <c:pt idx="44">
                  <c:v>0.91666666666670005</c:v>
                </c:pt>
                <c:pt idx="45">
                  <c:v>0.9375</c:v>
                </c:pt>
                <c:pt idx="46">
                  <c:v>0.95833333333340065</c:v>
                </c:pt>
                <c:pt idx="47">
                  <c:v>0.97916666666670005</c:v>
                </c:pt>
              </c:numCache>
            </c:numRef>
          </c:cat>
          <c:val>
            <c:numRef>
              <c:f>'Test 2'!$B$2:$B$49</c:f>
              <c:numCache>
                <c:formatCode>#,##0.00</c:formatCode>
                <c:ptCount val="48"/>
                <c:pt idx="0">
                  <c:v>5.2526121696373602</c:v>
                </c:pt>
                <c:pt idx="1">
                  <c:v>5.0861968549796099</c:v>
                </c:pt>
                <c:pt idx="2">
                  <c:v>5.1577684463107296</c:v>
                </c:pt>
                <c:pt idx="3">
                  <c:v>5.1014234875444924</c:v>
                </c:pt>
                <c:pt idx="4">
                  <c:v>5.1573099415204462</c:v>
                </c:pt>
                <c:pt idx="5">
                  <c:v>5.13846153846153</c:v>
                </c:pt>
                <c:pt idx="6">
                  <c:v>5.0768761439902423</c:v>
                </c:pt>
                <c:pt idx="7">
                  <c:v>4.9898809523809495</c:v>
                </c:pt>
                <c:pt idx="8">
                  <c:v>5</c:v>
                </c:pt>
                <c:pt idx="9">
                  <c:v>5</c:v>
                </c:pt>
                <c:pt idx="10">
                  <c:v>5.0065243179122065</c:v>
                </c:pt>
                <c:pt idx="11">
                  <c:v>4.9914996964177334</c:v>
                </c:pt>
                <c:pt idx="12">
                  <c:v>5.0141509433961957</c:v>
                </c:pt>
                <c:pt idx="13">
                  <c:v>5.0903149138443204</c:v>
                </c:pt>
                <c:pt idx="14">
                  <c:v>4.8984741784037364</c:v>
                </c:pt>
                <c:pt idx="15">
                  <c:v>5.0939393939393902</c:v>
                </c:pt>
                <c:pt idx="16">
                  <c:v>4.9294947121034003</c:v>
                </c:pt>
                <c:pt idx="17">
                  <c:v>5.0223135642982752</c:v>
                </c:pt>
                <c:pt idx="18">
                  <c:v>5.0810313075506404</c:v>
                </c:pt>
                <c:pt idx="19">
                  <c:v>4.9287888009738197</c:v>
                </c:pt>
                <c:pt idx="20">
                  <c:v>5.0653798256537899</c:v>
                </c:pt>
                <c:pt idx="21">
                  <c:v>5.1320172732880733</c:v>
                </c:pt>
                <c:pt idx="22">
                  <c:v>5.0271437384330602</c:v>
                </c:pt>
                <c:pt idx="23">
                  <c:v>5.0704488778054664</c:v>
                </c:pt>
                <c:pt idx="24">
                  <c:v>5.13438256658592</c:v>
                </c:pt>
                <c:pt idx="25">
                  <c:v>5.3018018018018003</c:v>
                </c:pt>
                <c:pt idx="26">
                  <c:v>5.2507817385866096</c:v>
                </c:pt>
                <c:pt idx="27">
                  <c:v>5.0170387779083345</c:v>
                </c:pt>
                <c:pt idx="28">
                  <c:v>5.0820170109355862</c:v>
                </c:pt>
                <c:pt idx="29">
                  <c:v>5.1022592152199699</c:v>
                </c:pt>
                <c:pt idx="30">
                  <c:v>5.1168753726893064</c:v>
                </c:pt>
                <c:pt idx="31">
                  <c:v>5.3410334346504502</c:v>
                </c:pt>
                <c:pt idx="32">
                  <c:v>5.4131773399014698</c:v>
                </c:pt>
                <c:pt idx="33">
                  <c:v>5.1298623578695297</c:v>
                </c:pt>
                <c:pt idx="34">
                  <c:v>5.1101846337105243</c:v>
                </c:pt>
                <c:pt idx="35">
                  <c:v>5.1293103448275765</c:v>
                </c:pt>
                <c:pt idx="36">
                  <c:v>5.1739666872300996</c:v>
                </c:pt>
                <c:pt idx="37">
                  <c:v>5.4079895219384264</c:v>
                </c:pt>
                <c:pt idx="38">
                  <c:v>5.2279728897103954</c:v>
                </c:pt>
                <c:pt idx="39">
                  <c:v>5.0961898813241824</c:v>
                </c:pt>
                <c:pt idx="40">
                  <c:v>5.1217552533992343</c:v>
                </c:pt>
                <c:pt idx="41">
                  <c:v>5.0119047619047601</c:v>
                </c:pt>
                <c:pt idx="42">
                  <c:v>5.02484848484848</c:v>
                </c:pt>
                <c:pt idx="43">
                  <c:v>4.9869281045751812</c:v>
                </c:pt>
                <c:pt idx="44">
                  <c:v>4.9489614243323583</c:v>
                </c:pt>
                <c:pt idx="45">
                  <c:v>4.9859241126070897</c:v>
                </c:pt>
                <c:pt idx="46">
                  <c:v>5.0766445383222596</c:v>
                </c:pt>
                <c:pt idx="47">
                  <c:v>4.9813925570227999</c:v>
                </c:pt>
              </c:numCache>
            </c:numRef>
          </c:val>
        </c:ser>
        <c:ser>
          <c:idx val="1"/>
          <c:order val="1"/>
          <c:tx>
            <c:v>Standard Deviation</c:v>
          </c:tx>
          <c:marker>
            <c:symbol val="circle"/>
            <c:size val="5"/>
          </c:marker>
          <c:cat>
            <c:numRef>
              <c:f>'Test 2'!$A$2:$A$49</c:f>
              <c:numCache>
                <c:formatCode>h:mm;@</c:formatCode>
                <c:ptCount val="48"/>
                <c:pt idx="0">
                  <c:v>12</c:v>
                </c:pt>
                <c:pt idx="1">
                  <c:v>2.0833333333333412E-2</c:v>
                </c:pt>
                <c:pt idx="2">
                  <c:v>10.0416666666667</c:v>
                </c:pt>
                <c:pt idx="3">
                  <c:v>9.0625000000000266</c:v>
                </c:pt>
                <c:pt idx="4">
                  <c:v>8.0833333333333393</c:v>
                </c:pt>
                <c:pt idx="5">
                  <c:v>7.1041666666666519</c:v>
                </c:pt>
                <c:pt idx="6">
                  <c:v>6.1249999999999813</c:v>
                </c:pt>
                <c:pt idx="7">
                  <c:v>5.1458333333333401</c:v>
                </c:pt>
                <c:pt idx="8">
                  <c:v>4.1666666666666696</c:v>
                </c:pt>
                <c:pt idx="9">
                  <c:v>3.1875000000000209</c:v>
                </c:pt>
                <c:pt idx="10">
                  <c:v>2.2083333333333401</c:v>
                </c:pt>
                <c:pt idx="11">
                  <c:v>1.2291666666667</c:v>
                </c:pt>
                <c:pt idx="12">
                  <c:v>0.25</c:v>
                </c:pt>
                <c:pt idx="13">
                  <c:v>0.27083333333330001</c:v>
                </c:pt>
                <c:pt idx="14">
                  <c:v>0.29166666666670032</c:v>
                </c:pt>
                <c:pt idx="15">
                  <c:v>0.31250000000000083</c:v>
                </c:pt>
                <c:pt idx="16">
                  <c:v>0.33333333333330095</c:v>
                </c:pt>
                <c:pt idx="17">
                  <c:v>0.35416666666670032</c:v>
                </c:pt>
                <c:pt idx="18">
                  <c:v>0.37500000000000083</c:v>
                </c:pt>
                <c:pt idx="19">
                  <c:v>0.39583333333330095</c:v>
                </c:pt>
                <c:pt idx="20">
                  <c:v>0.41666666666670032</c:v>
                </c:pt>
                <c:pt idx="21">
                  <c:v>0.43750000000000083</c:v>
                </c:pt>
                <c:pt idx="22">
                  <c:v>0.45833333333330001</c:v>
                </c:pt>
                <c:pt idx="23">
                  <c:v>0.47916666666670032</c:v>
                </c:pt>
                <c:pt idx="24">
                  <c:v>0.5</c:v>
                </c:pt>
                <c:pt idx="25">
                  <c:v>0.52083333333329995</c:v>
                </c:pt>
                <c:pt idx="26">
                  <c:v>0.54166666666670005</c:v>
                </c:pt>
                <c:pt idx="27">
                  <c:v>0.5625</c:v>
                </c:pt>
                <c:pt idx="28">
                  <c:v>0.58333333333329951</c:v>
                </c:pt>
                <c:pt idx="29">
                  <c:v>0.60416666666670005</c:v>
                </c:pt>
                <c:pt idx="30">
                  <c:v>0.62500000000000178</c:v>
                </c:pt>
                <c:pt idx="31">
                  <c:v>0.64583333333330251</c:v>
                </c:pt>
                <c:pt idx="32">
                  <c:v>0.66666666666670216</c:v>
                </c:pt>
                <c:pt idx="33">
                  <c:v>0.6875</c:v>
                </c:pt>
                <c:pt idx="34">
                  <c:v>0.70833333333340065</c:v>
                </c:pt>
                <c:pt idx="35">
                  <c:v>0.72916666666670005</c:v>
                </c:pt>
                <c:pt idx="36">
                  <c:v>0.75000000000000178</c:v>
                </c:pt>
                <c:pt idx="37">
                  <c:v>0.77083333333340298</c:v>
                </c:pt>
                <c:pt idx="38">
                  <c:v>0.79166666666670005</c:v>
                </c:pt>
                <c:pt idx="39">
                  <c:v>0.8125</c:v>
                </c:pt>
                <c:pt idx="40">
                  <c:v>0.83333333333340065</c:v>
                </c:pt>
                <c:pt idx="41">
                  <c:v>0.85416666666670005</c:v>
                </c:pt>
                <c:pt idx="42">
                  <c:v>0.87500000000000178</c:v>
                </c:pt>
                <c:pt idx="43">
                  <c:v>0.89583333333340065</c:v>
                </c:pt>
                <c:pt idx="44">
                  <c:v>0.91666666666670005</c:v>
                </c:pt>
                <c:pt idx="45">
                  <c:v>0.9375</c:v>
                </c:pt>
                <c:pt idx="46">
                  <c:v>0.95833333333340065</c:v>
                </c:pt>
                <c:pt idx="47">
                  <c:v>0.97916666666670005</c:v>
                </c:pt>
              </c:numCache>
            </c:numRef>
          </c:cat>
          <c:val>
            <c:numRef>
              <c:f>'Test 2'!$C$2:$C$49</c:f>
              <c:numCache>
                <c:formatCode>#,##0.00</c:formatCode>
                <c:ptCount val="48"/>
                <c:pt idx="0">
                  <c:v>0.83037966030329402</c:v>
                </c:pt>
                <c:pt idx="1">
                  <c:v>0.72470670277594196</c:v>
                </c:pt>
                <c:pt idx="2">
                  <c:v>0.78609879767116164</c:v>
                </c:pt>
                <c:pt idx="3">
                  <c:v>0.76327289325158298</c:v>
                </c:pt>
                <c:pt idx="4">
                  <c:v>0.76137122830932413</c:v>
                </c:pt>
                <c:pt idx="5">
                  <c:v>0.77913293107755499</c:v>
                </c:pt>
                <c:pt idx="6">
                  <c:v>0.77203630252462263</c:v>
                </c:pt>
                <c:pt idx="7">
                  <c:v>0.69148999519495558</c:v>
                </c:pt>
                <c:pt idx="8">
                  <c:v>0.72199916816698595</c:v>
                </c:pt>
                <c:pt idx="9">
                  <c:v>0.74072435248996915</c:v>
                </c:pt>
                <c:pt idx="10">
                  <c:v>0.81925211334747905</c:v>
                </c:pt>
                <c:pt idx="11">
                  <c:v>0.84305503718132191</c:v>
                </c:pt>
                <c:pt idx="12">
                  <c:v>0.83988353503559665</c:v>
                </c:pt>
                <c:pt idx="13">
                  <c:v>0.85454375290073903</c:v>
                </c:pt>
                <c:pt idx="14">
                  <c:v>0.74587770335623604</c:v>
                </c:pt>
                <c:pt idx="15">
                  <c:v>0.82943111205321862</c:v>
                </c:pt>
                <c:pt idx="16">
                  <c:v>0.77191264224010214</c:v>
                </c:pt>
                <c:pt idx="17">
                  <c:v>0.72278352975102633</c:v>
                </c:pt>
                <c:pt idx="18">
                  <c:v>0.78581710216882195</c:v>
                </c:pt>
                <c:pt idx="19">
                  <c:v>0.701776191682147</c:v>
                </c:pt>
                <c:pt idx="20">
                  <c:v>0.80424695077026409</c:v>
                </c:pt>
                <c:pt idx="21">
                  <c:v>0.89778475778239097</c:v>
                </c:pt>
                <c:pt idx="22">
                  <c:v>0.86595614589334458</c:v>
                </c:pt>
                <c:pt idx="23">
                  <c:v>0.87348095638388656</c:v>
                </c:pt>
                <c:pt idx="24">
                  <c:v>0.869486460595705</c:v>
                </c:pt>
                <c:pt idx="25">
                  <c:v>0.89696309363459115</c:v>
                </c:pt>
                <c:pt idx="26">
                  <c:v>0.8803360530073191</c:v>
                </c:pt>
                <c:pt idx="27">
                  <c:v>0.85329043771727664</c:v>
                </c:pt>
                <c:pt idx="28">
                  <c:v>0.81622144602465163</c:v>
                </c:pt>
                <c:pt idx="29">
                  <c:v>0.78898251292425658</c:v>
                </c:pt>
                <c:pt idx="30">
                  <c:v>0.80537144625301715</c:v>
                </c:pt>
                <c:pt idx="31">
                  <c:v>1.0658604702627699</c:v>
                </c:pt>
                <c:pt idx="32">
                  <c:v>1.0779130257216401</c:v>
                </c:pt>
                <c:pt idx="33">
                  <c:v>0.82578935865972414</c:v>
                </c:pt>
                <c:pt idx="34">
                  <c:v>0.83238096492942759</c:v>
                </c:pt>
                <c:pt idx="35">
                  <c:v>0.90553335202204233</c:v>
                </c:pt>
                <c:pt idx="36">
                  <c:v>0.91521480788314702</c:v>
                </c:pt>
                <c:pt idx="37">
                  <c:v>1.0995121424510701</c:v>
                </c:pt>
                <c:pt idx="38">
                  <c:v>0.86643466010216497</c:v>
                </c:pt>
                <c:pt idx="39">
                  <c:v>0.8166956127729289</c:v>
                </c:pt>
                <c:pt idx="40">
                  <c:v>0.83411128131119405</c:v>
                </c:pt>
                <c:pt idx="41">
                  <c:v>0.81079740922745203</c:v>
                </c:pt>
                <c:pt idx="42">
                  <c:v>0.8782739882152415</c:v>
                </c:pt>
                <c:pt idx="43">
                  <c:v>0.85434902598698303</c:v>
                </c:pt>
                <c:pt idx="44">
                  <c:v>0.86897251503367889</c:v>
                </c:pt>
                <c:pt idx="45">
                  <c:v>0.84813698596548759</c:v>
                </c:pt>
                <c:pt idx="46">
                  <c:v>0.92902283075728498</c:v>
                </c:pt>
                <c:pt idx="47">
                  <c:v>0.88647602409874759</c:v>
                </c:pt>
              </c:numCache>
            </c:numRef>
          </c:val>
        </c:ser>
        <c:hiLowLines>
          <c:spPr>
            <a:ln w="0" cap="rnd">
              <a:solidFill>
                <a:sysClr val="window" lastClr="FFFFFF">
                  <a:alpha val="0"/>
                </a:sysClr>
              </a:solidFill>
              <a:bevel/>
            </a:ln>
          </c:spPr>
        </c:hiLowLines>
        <c:marker val="1"/>
        <c:axId val="70189824"/>
        <c:axId val="70191744"/>
      </c:lineChart>
      <c:catAx>
        <c:axId val="70189824"/>
        <c:scaling>
          <c:orientation val="minMax"/>
        </c:scaling>
        <c:axPos val="b"/>
        <c:title>
          <c:tx>
            <c:rich>
              <a:bodyPr/>
              <a:lstStyle/>
              <a:p>
                <a:pPr>
                  <a:defRPr sz="1100"/>
                </a:pPr>
                <a:r>
                  <a:rPr lang="en-US" sz="1100"/>
                  <a:t>Time Of The Day</a:t>
                </a:r>
              </a:p>
            </c:rich>
          </c:tx>
          <c:layout/>
        </c:title>
        <c:numFmt formatCode="h:mm;@" sourceLinked="1"/>
        <c:majorTickMark val="none"/>
        <c:tickLblPos val="nextTo"/>
        <c:spPr>
          <a:ln w="9525"/>
        </c:spPr>
        <c:txPr>
          <a:bodyPr rot="-5400000" vert="horz"/>
          <a:lstStyle/>
          <a:p>
            <a:pPr>
              <a:defRPr sz="1050" b="1"/>
            </a:pPr>
            <a:endParaRPr lang="en-US"/>
          </a:p>
        </c:txPr>
        <c:crossAx val="70191744"/>
        <c:crosses val="autoZero"/>
        <c:auto val="1"/>
        <c:lblAlgn val="ctr"/>
        <c:lblOffset val="100"/>
      </c:catAx>
      <c:valAx>
        <c:axId val="70191744"/>
        <c:scaling>
          <c:orientation val="minMax"/>
          <c:max val="6"/>
        </c:scaling>
        <c:axPos val="l"/>
        <c:majorGridlines/>
        <c:title>
          <c:tx>
            <c:rich>
              <a:bodyPr/>
              <a:lstStyle/>
              <a:p>
                <a:pPr>
                  <a:defRPr/>
                </a:pPr>
                <a:r>
                  <a:rPr lang="en-US" sz="1100"/>
                  <a:t>Time (ms)</a:t>
                </a:r>
              </a:p>
            </c:rich>
          </c:tx>
          <c:layout/>
        </c:title>
        <c:numFmt formatCode="#,##0" sourceLinked="0"/>
        <c:tickLblPos val="nextTo"/>
        <c:txPr>
          <a:bodyPr/>
          <a:lstStyle/>
          <a:p>
            <a:pPr>
              <a:defRPr sz="1050" b="1"/>
            </a:pPr>
            <a:endParaRPr lang="en-US"/>
          </a:p>
        </c:txPr>
        <c:crossAx val="70189824"/>
        <c:crossesAt val="1"/>
        <c:crossBetween val="midCat"/>
      </c:valAx>
    </c:plotArea>
    <c:legend>
      <c:legendPos val="b"/>
      <c:layout>
        <c:manualLayout>
          <c:xMode val="edge"/>
          <c:yMode val="edge"/>
          <c:x val="0.23259955572598723"/>
          <c:y val="0.91602561448193465"/>
          <c:w val="0.63839219396444724"/>
          <c:h val="5.7680758939772925E-2"/>
        </c:manualLayout>
      </c:layout>
      <c:txPr>
        <a:bodyPr/>
        <a:lstStyle/>
        <a:p>
          <a:pPr>
            <a:defRPr b="1"/>
          </a:pPr>
          <a:endParaRPr lang="en-US"/>
        </a:p>
      </c:txPr>
    </c:legend>
    <c:plotVisOnly val="1"/>
  </c:chart>
  <c:spPr>
    <a:solidFill>
      <a:schemeClr val="bg1"/>
    </a:solidFill>
    <a:ln>
      <a:solidFill>
        <a:schemeClr val="accent5">
          <a:shade val="50000"/>
        </a:schemeClr>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A0A19-A1EE-4DB6-A82F-9FF1E73F205B}"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n-US"/>
        </a:p>
      </dgm:t>
    </dgm:pt>
    <dgm:pt modelId="{23A8C5DD-7583-4FDC-9F24-2C45940BE52C}">
      <dgm:prSet phldrT="[Text]" custT="1"/>
      <dgm:spPr/>
      <dgm:t>
        <a:bodyPr/>
        <a:lstStyle/>
        <a:p>
          <a:r>
            <a:rPr lang="en-US" sz="2400" b="1" dirty="0" smtClean="0"/>
            <a:t>NB Server</a:t>
          </a:r>
          <a:endParaRPr lang="en-US" sz="2400" b="1" dirty="0"/>
        </a:p>
      </dgm:t>
    </dgm:pt>
    <dgm:pt modelId="{BEED8553-4A57-45E5-B130-E01A3EA9715A}" type="parTrans" cxnId="{9A8CA529-5CAD-4C37-94B8-A41EA639AC12}">
      <dgm:prSet/>
      <dgm:spPr/>
      <dgm:t>
        <a:bodyPr/>
        <a:lstStyle/>
        <a:p>
          <a:endParaRPr lang="en-US"/>
        </a:p>
      </dgm:t>
    </dgm:pt>
    <dgm:pt modelId="{A5AC25D9-6EB4-4774-87E2-3870751C71EA}" type="sibTrans" cxnId="{9A8CA529-5CAD-4C37-94B8-A41EA639AC12}">
      <dgm:prSet/>
      <dgm:spPr/>
      <dgm:t>
        <a:bodyPr/>
        <a:lstStyle/>
        <a:p>
          <a:endParaRPr lang="en-US"/>
        </a:p>
      </dgm:t>
    </dgm:pt>
    <dgm:pt modelId="{6E274524-5FF4-476E-B3F4-9DC65F4FB0A5}">
      <dgm:prSet phldrT="[Text]"/>
      <dgm:spPr/>
      <dgm:t>
        <a:bodyPr/>
        <a:lstStyle/>
        <a:p>
          <a:r>
            <a:rPr lang="en-US" b="1" dirty="0" smtClean="0"/>
            <a:t>RYO To ASCII Converter</a:t>
          </a:r>
          <a:endParaRPr lang="en-US" b="1" dirty="0"/>
        </a:p>
      </dgm:t>
    </dgm:pt>
    <dgm:pt modelId="{7BEDEBFE-63A1-426D-A30A-BB3E057C6132}" type="parTrans" cxnId="{3B71EE06-175E-4E14-B11A-9399876A445F}">
      <dgm:prSet/>
      <dgm:spPr/>
      <dgm:t>
        <a:bodyPr/>
        <a:lstStyle/>
        <a:p>
          <a:endParaRPr lang="en-US"/>
        </a:p>
      </dgm:t>
    </dgm:pt>
    <dgm:pt modelId="{9A709668-7EB7-4455-BF4A-BD8E6A497FFB}" type="sibTrans" cxnId="{3B71EE06-175E-4E14-B11A-9399876A445F}">
      <dgm:prSet/>
      <dgm:spPr/>
      <dgm:t>
        <a:bodyPr/>
        <a:lstStyle/>
        <a:p>
          <a:endParaRPr lang="en-US"/>
        </a:p>
      </dgm:t>
    </dgm:pt>
    <dgm:pt modelId="{9B728487-B05D-4335-8125-D86F9C7EC0DF}">
      <dgm:prSet phldrT="[Text]"/>
      <dgm:spPr>
        <a:solidFill>
          <a:schemeClr val="accent4">
            <a:lumMod val="50000"/>
          </a:schemeClr>
        </a:solidFill>
      </dgm:spPr>
      <dgm:t>
        <a:bodyPr/>
        <a:lstStyle/>
        <a:p>
          <a:r>
            <a:rPr lang="en-US" b="1" dirty="0" smtClean="0"/>
            <a:t>Simple Filter</a:t>
          </a:r>
          <a:endParaRPr lang="en-US" b="1" dirty="0"/>
        </a:p>
      </dgm:t>
    </dgm:pt>
    <dgm:pt modelId="{F1DB5E8A-E067-47DF-811C-E986BA3B94F4}" type="parTrans" cxnId="{56BAD9EC-5FE9-4667-A86E-8272BC179E54}">
      <dgm:prSet/>
      <dgm:spPr/>
      <dgm:t>
        <a:bodyPr/>
        <a:lstStyle/>
        <a:p>
          <a:endParaRPr lang="en-US"/>
        </a:p>
      </dgm:t>
    </dgm:pt>
    <dgm:pt modelId="{167D2EC5-62A8-430C-88BA-D5AD3953D3C4}" type="sibTrans" cxnId="{56BAD9EC-5FE9-4667-A86E-8272BC179E54}">
      <dgm:prSet/>
      <dgm:spPr/>
      <dgm:t>
        <a:bodyPr/>
        <a:lstStyle/>
        <a:p>
          <a:endParaRPr lang="en-US"/>
        </a:p>
      </dgm:t>
    </dgm:pt>
    <dgm:pt modelId="{4B181B54-5FFC-4400-B745-D1DD8EEDC1B5}">
      <dgm:prSet phldrT="[Text]"/>
      <dgm:spPr>
        <a:solidFill>
          <a:schemeClr val="accent5">
            <a:lumMod val="75000"/>
          </a:schemeClr>
        </a:solidFill>
      </dgm:spPr>
      <dgm:t>
        <a:bodyPr/>
        <a:lstStyle/>
        <a:p>
          <a:r>
            <a:rPr lang="en-US" b="1" dirty="0" smtClean="0"/>
            <a:t>RYO Publisher 1</a:t>
          </a:r>
          <a:endParaRPr lang="en-US" b="1" dirty="0"/>
        </a:p>
      </dgm:t>
    </dgm:pt>
    <dgm:pt modelId="{CF9B9E8A-C55A-4FC7-8D2D-2B396C15B7BD}" type="parTrans" cxnId="{143CD278-DBAA-4EE1-A890-0E61F5DC2396}">
      <dgm:prSet/>
      <dgm:spPr/>
      <dgm:t>
        <a:bodyPr/>
        <a:lstStyle/>
        <a:p>
          <a:endParaRPr lang="en-US"/>
        </a:p>
      </dgm:t>
    </dgm:pt>
    <dgm:pt modelId="{C25E1014-2E6B-4B67-A211-4AB3D0B3A98F}" type="sibTrans" cxnId="{143CD278-DBAA-4EE1-A890-0E61F5DC2396}">
      <dgm:prSet/>
      <dgm:spPr/>
      <dgm:t>
        <a:bodyPr/>
        <a:lstStyle/>
        <a:p>
          <a:endParaRPr lang="en-US"/>
        </a:p>
      </dgm:t>
    </dgm:pt>
    <dgm:pt modelId="{795DE62E-ECB8-42B2-8AB5-E9EC7A334447}">
      <dgm:prSet phldrT="[Text]"/>
      <dgm:spPr>
        <a:solidFill>
          <a:schemeClr val="accent5">
            <a:lumMod val="75000"/>
          </a:schemeClr>
        </a:solidFill>
      </dgm:spPr>
      <dgm:t>
        <a:bodyPr/>
        <a:lstStyle/>
        <a:p>
          <a:r>
            <a:rPr lang="en-US" b="1" dirty="0" smtClean="0"/>
            <a:t>RYO Publisher 2</a:t>
          </a:r>
          <a:endParaRPr lang="en-US" b="1" dirty="0"/>
        </a:p>
      </dgm:t>
    </dgm:pt>
    <dgm:pt modelId="{74524BA9-0AC8-42D3-9535-6F67725A8B87}" type="parTrans" cxnId="{1DC27762-D5B0-4D72-B159-76628FCA7EAC}">
      <dgm:prSet/>
      <dgm:spPr/>
      <dgm:t>
        <a:bodyPr/>
        <a:lstStyle/>
        <a:p>
          <a:endParaRPr lang="en-US"/>
        </a:p>
      </dgm:t>
    </dgm:pt>
    <dgm:pt modelId="{237034DA-3D93-412F-95AF-C916EF4D029C}" type="sibTrans" cxnId="{1DC27762-D5B0-4D72-B159-76628FCA7EAC}">
      <dgm:prSet/>
      <dgm:spPr/>
      <dgm:t>
        <a:bodyPr/>
        <a:lstStyle/>
        <a:p>
          <a:endParaRPr lang="en-US"/>
        </a:p>
      </dgm:t>
    </dgm:pt>
    <dgm:pt modelId="{D102F3A1-9434-4794-B31E-9B82EF54CD8F}">
      <dgm:prSet phldrT="[Text]"/>
      <dgm:spPr>
        <a:solidFill>
          <a:schemeClr val="accent5">
            <a:lumMod val="75000"/>
          </a:schemeClr>
        </a:solidFill>
      </dgm:spPr>
      <dgm:t>
        <a:bodyPr/>
        <a:lstStyle/>
        <a:p>
          <a:r>
            <a:rPr lang="en-US" b="1" dirty="0" smtClean="0"/>
            <a:t>RYO Publisher n</a:t>
          </a:r>
          <a:endParaRPr lang="en-US" b="1" dirty="0"/>
        </a:p>
      </dgm:t>
    </dgm:pt>
    <dgm:pt modelId="{A5FD26A6-9FC1-407C-86D3-C35436CDDEC3}" type="parTrans" cxnId="{B3EE530C-3DC2-4098-89AD-9193DBC28E11}">
      <dgm:prSet/>
      <dgm:spPr/>
      <dgm:t>
        <a:bodyPr/>
        <a:lstStyle/>
        <a:p>
          <a:endParaRPr lang="en-US"/>
        </a:p>
      </dgm:t>
    </dgm:pt>
    <dgm:pt modelId="{1471D6E0-BC7A-43D4-BAC9-473A937F9CD2}" type="sibTrans" cxnId="{B3EE530C-3DC2-4098-89AD-9193DBC28E11}">
      <dgm:prSet/>
      <dgm:spPr/>
      <dgm:t>
        <a:bodyPr/>
        <a:lstStyle/>
        <a:p>
          <a:endParaRPr lang="en-US"/>
        </a:p>
      </dgm:t>
    </dgm:pt>
    <dgm:pt modelId="{F57A37F5-D6E0-4027-968F-380AF4A2FA2B}" type="pres">
      <dgm:prSet presAssocID="{C06A0A19-A1EE-4DB6-A82F-9FF1E73F205B}" presName="cycle" presStyleCnt="0">
        <dgm:presLayoutVars>
          <dgm:chMax val="1"/>
          <dgm:dir/>
          <dgm:animLvl val="ctr"/>
          <dgm:resizeHandles val="exact"/>
        </dgm:presLayoutVars>
      </dgm:prSet>
      <dgm:spPr/>
      <dgm:t>
        <a:bodyPr/>
        <a:lstStyle/>
        <a:p>
          <a:endParaRPr lang="en-US"/>
        </a:p>
      </dgm:t>
    </dgm:pt>
    <dgm:pt modelId="{390318AB-D577-4D96-BF38-913B7D7CFB22}" type="pres">
      <dgm:prSet presAssocID="{23A8C5DD-7583-4FDC-9F24-2C45940BE52C}" presName="centerShape" presStyleLbl="node0" presStyleIdx="0" presStyleCnt="1" custScaleX="115968" custScaleY="115883" custLinFactNeighborX="4574" custLinFactNeighborY="-13279"/>
      <dgm:spPr/>
      <dgm:t>
        <a:bodyPr/>
        <a:lstStyle/>
        <a:p>
          <a:endParaRPr lang="en-US"/>
        </a:p>
      </dgm:t>
    </dgm:pt>
    <dgm:pt modelId="{2C1E777B-AF7C-4264-A046-6AF3FD1D3C1A}" type="pres">
      <dgm:prSet presAssocID="{7BEDEBFE-63A1-426D-A30A-BB3E057C6132}" presName="parTrans" presStyleLbl="bgSibTrans2D1" presStyleIdx="0" presStyleCnt="5" custAng="9379780" custFlipVert="1" custFlipHor="1" custScaleX="4563" custScaleY="56803" custLinFactNeighborX="-51818" custLinFactNeighborY="25679" custRadScaleRad="299341" custRadScaleInc="-2147483648"/>
      <dgm:spPr>
        <a:prstGeom prst="leftArrow">
          <a:avLst/>
        </a:prstGeom>
      </dgm:spPr>
      <dgm:t>
        <a:bodyPr/>
        <a:lstStyle/>
        <a:p>
          <a:endParaRPr lang="en-US"/>
        </a:p>
      </dgm:t>
    </dgm:pt>
    <dgm:pt modelId="{D261D20C-97E4-4816-9FF0-51C3C610330A}" type="pres">
      <dgm:prSet presAssocID="{6E274524-5FF4-476E-B3F4-9DC65F4FB0A5}" presName="node" presStyleLbl="node1" presStyleIdx="0" presStyleCnt="5" custScaleX="81200" custScaleY="77426" custRadScaleRad="101348" custRadScaleInc="16998">
        <dgm:presLayoutVars>
          <dgm:bulletEnabled val="1"/>
        </dgm:presLayoutVars>
      </dgm:prSet>
      <dgm:spPr/>
      <dgm:t>
        <a:bodyPr/>
        <a:lstStyle/>
        <a:p>
          <a:endParaRPr lang="en-US"/>
        </a:p>
      </dgm:t>
    </dgm:pt>
    <dgm:pt modelId="{912C52BD-D69F-4F11-86E9-415D36376DD6}" type="pres">
      <dgm:prSet presAssocID="{F1DB5E8A-E067-47DF-811C-E986BA3B94F4}" presName="parTrans" presStyleLbl="bgSibTrans2D1" presStyleIdx="1" presStyleCnt="5" custAng="10551056" custFlipHor="0" custScaleX="26436" custScaleY="21161" custLinFactY="18832" custLinFactNeighborX="7016" custLinFactNeighborY="100000" custRadScaleRad="101189" custRadScaleInc="-2147483648"/>
      <dgm:spPr>
        <a:prstGeom prst="bentArrow">
          <a:avLst/>
        </a:prstGeom>
      </dgm:spPr>
      <dgm:t>
        <a:bodyPr/>
        <a:lstStyle/>
        <a:p>
          <a:endParaRPr lang="en-US"/>
        </a:p>
      </dgm:t>
    </dgm:pt>
    <dgm:pt modelId="{97DEB81C-F3AF-415C-A05E-8318861E5C19}" type="pres">
      <dgm:prSet presAssocID="{9B728487-B05D-4335-8125-D86F9C7EC0DF}" presName="node" presStyleLbl="node1" presStyleIdx="1" presStyleCnt="5" custScaleX="75376" custScaleY="64126" custRadScaleRad="60152" custRadScaleInc="-271659">
        <dgm:presLayoutVars>
          <dgm:bulletEnabled val="1"/>
        </dgm:presLayoutVars>
      </dgm:prSet>
      <dgm:spPr/>
      <dgm:t>
        <a:bodyPr/>
        <a:lstStyle/>
        <a:p>
          <a:endParaRPr lang="en-US"/>
        </a:p>
      </dgm:t>
    </dgm:pt>
    <dgm:pt modelId="{3DA726B0-327B-4D28-BB06-2C056E36D7DE}" type="pres">
      <dgm:prSet presAssocID="{CF9B9E8A-C55A-4FC7-8D2D-2B396C15B7BD}" presName="parTrans" presStyleLbl="bgSibTrans2D1" presStyleIdx="2" presStyleCnt="5" custAng="14236607" custFlipVert="0" custScaleX="8065" custScaleY="76794" custLinFactNeighborX="-45201" custLinFactNeighborY="-53176" custRadScaleRad="237048"/>
      <dgm:spPr>
        <a:prstGeom prst="curvedUpArrow">
          <a:avLst/>
        </a:prstGeom>
      </dgm:spPr>
      <dgm:t>
        <a:bodyPr/>
        <a:lstStyle/>
        <a:p>
          <a:endParaRPr lang="en-US"/>
        </a:p>
      </dgm:t>
    </dgm:pt>
    <dgm:pt modelId="{D1B20A23-6E5C-48B8-A8EF-E74FE52A0348}" type="pres">
      <dgm:prSet presAssocID="{4B181B54-5FFC-4400-B745-D1DD8EEDC1B5}" presName="node" presStyleLbl="node1" presStyleIdx="2" presStyleCnt="5" custScaleX="75376" custScaleY="64126" custRadScaleRad="115972" custRadScaleInc="-96003">
        <dgm:presLayoutVars>
          <dgm:bulletEnabled val="1"/>
        </dgm:presLayoutVars>
      </dgm:prSet>
      <dgm:spPr/>
      <dgm:t>
        <a:bodyPr/>
        <a:lstStyle/>
        <a:p>
          <a:endParaRPr lang="en-US"/>
        </a:p>
      </dgm:t>
    </dgm:pt>
    <dgm:pt modelId="{50FE74ED-2EA5-41FD-A1BC-4DF4A94E4184}" type="pres">
      <dgm:prSet presAssocID="{74524BA9-0AC8-42D3-9535-6F67725A8B87}" presName="parTrans" presStyleLbl="bgSibTrans2D1" presStyleIdx="3" presStyleCnt="5" custAng="11048944" custFlipVert="1" custScaleX="17218" custScaleY="117825" custLinFactY="-20463" custLinFactNeighborX="3001" custLinFactNeighborY="-100000"/>
      <dgm:spPr>
        <a:prstGeom prst="bentArrow">
          <a:avLst/>
        </a:prstGeom>
      </dgm:spPr>
      <dgm:t>
        <a:bodyPr/>
        <a:lstStyle/>
        <a:p>
          <a:endParaRPr lang="en-US"/>
        </a:p>
      </dgm:t>
    </dgm:pt>
    <dgm:pt modelId="{3A4216C5-87F0-4A8C-BCA6-480F453F7841}" type="pres">
      <dgm:prSet presAssocID="{795DE62E-ECB8-42B2-8AB5-E9EC7A334447}" presName="node" presStyleLbl="node1" presStyleIdx="3" presStyleCnt="5" custScaleX="75376" custScaleY="64126" custRadScaleRad="121495" custRadScaleInc="-114830">
        <dgm:presLayoutVars>
          <dgm:bulletEnabled val="1"/>
        </dgm:presLayoutVars>
      </dgm:prSet>
      <dgm:spPr/>
      <dgm:t>
        <a:bodyPr/>
        <a:lstStyle/>
        <a:p>
          <a:endParaRPr lang="en-US"/>
        </a:p>
      </dgm:t>
    </dgm:pt>
    <dgm:pt modelId="{AA576ECD-168D-4199-8688-282D7EC6A1AC}" type="pres">
      <dgm:prSet presAssocID="{A5FD26A6-9FC1-407C-86D3-C35436CDDEC3}" presName="parTrans" presStyleLbl="bgSibTrans2D1" presStyleIdx="4" presStyleCnt="5" custAng="11048944" custFlipVert="0" custFlipHor="1" custScaleX="5323" custScaleY="13279" custLinFactNeighborX="46066" custLinFactNeighborY="-61795"/>
      <dgm:spPr>
        <a:prstGeom prst="bentArrow">
          <a:avLst/>
        </a:prstGeom>
      </dgm:spPr>
      <dgm:t>
        <a:bodyPr/>
        <a:lstStyle/>
        <a:p>
          <a:endParaRPr lang="en-US"/>
        </a:p>
      </dgm:t>
    </dgm:pt>
    <dgm:pt modelId="{508B4DF2-3A38-476C-A93C-216B668F7B92}" type="pres">
      <dgm:prSet presAssocID="{D102F3A1-9434-4794-B31E-9B82EF54CD8F}" presName="node" presStyleLbl="node1" presStyleIdx="4" presStyleCnt="5" custScaleX="75376" custScaleY="64126" custRadScaleRad="112049" custRadScaleInc="-47730">
        <dgm:presLayoutVars>
          <dgm:bulletEnabled val="1"/>
        </dgm:presLayoutVars>
      </dgm:prSet>
      <dgm:spPr/>
      <dgm:t>
        <a:bodyPr/>
        <a:lstStyle/>
        <a:p>
          <a:endParaRPr lang="en-US"/>
        </a:p>
      </dgm:t>
    </dgm:pt>
  </dgm:ptLst>
  <dgm:cxnLst>
    <dgm:cxn modelId="{A5ED466C-C9F6-4EF7-AD7A-4EFE94F02079}" type="presOf" srcId="{23A8C5DD-7583-4FDC-9F24-2C45940BE52C}" destId="{390318AB-D577-4D96-BF38-913B7D7CFB22}" srcOrd="0" destOrd="0" presId="urn:microsoft.com/office/officeart/2005/8/layout/radial4"/>
    <dgm:cxn modelId="{90D6CF17-8B0B-4F1B-8CA3-EEABA1D01EFC}" type="presOf" srcId="{CF9B9E8A-C55A-4FC7-8D2D-2B396C15B7BD}" destId="{3DA726B0-327B-4D28-BB06-2C056E36D7DE}" srcOrd="0" destOrd="0" presId="urn:microsoft.com/office/officeart/2005/8/layout/radial4"/>
    <dgm:cxn modelId="{68EA9D44-9270-460A-9458-52AA3E702499}" type="presOf" srcId="{74524BA9-0AC8-42D3-9535-6F67725A8B87}" destId="{50FE74ED-2EA5-41FD-A1BC-4DF4A94E4184}" srcOrd="0" destOrd="0" presId="urn:microsoft.com/office/officeart/2005/8/layout/radial4"/>
    <dgm:cxn modelId="{143CD278-DBAA-4EE1-A890-0E61F5DC2396}" srcId="{23A8C5DD-7583-4FDC-9F24-2C45940BE52C}" destId="{4B181B54-5FFC-4400-B745-D1DD8EEDC1B5}" srcOrd="2" destOrd="0" parTransId="{CF9B9E8A-C55A-4FC7-8D2D-2B396C15B7BD}" sibTransId="{C25E1014-2E6B-4B67-A211-4AB3D0B3A98F}"/>
    <dgm:cxn modelId="{1C7B01AA-A0B6-44E8-9EC1-14329F3BB7A9}" type="presOf" srcId="{4B181B54-5FFC-4400-B745-D1DD8EEDC1B5}" destId="{D1B20A23-6E5C-48B8-A8EF-E74FE52A0348}" srcOrd="0" destOrd="0" presId="urn:microsoft.com/office/officeart/2005/8/layout/radial4"/>
    <dgm:cxn modelId="{C7EFF955-314E-468E-88BA-9EE76F6A6D1F}" type="presOf" srcId="{F1DB5E8A-E067-47DF-811C-E986BA3B94F4}" destId="{912C52BD-D69F-4F11-86E9-415D36376DD6}" srcOrd="0" destOrd="0" presId="urn:microsoft.com/office/officeart/2005/8/layout/radial4"/>
    <dgm:cxn modelId="{1DB81184-1CAB-4DB5-92E0-7BF4EE261F45}" type="presOf" srcId="{9B728487-B05D-4335-8125-D86F9C7EC0DF}" destId="{97DEB81C-F3AF-415C-A05E-8318861E5C19}" srcOrd="0" destOrd="0" presId="urn:microsoft.com/office/officeart/2005/8/layout/radial4"/>
    <dgm:cxn modelId="{F896F130-A49A-4300-B107-8AA7E6393A14}" type="presOf" srcId="{795DE62E-ECB8-42B2-8AB5-E9EC7A334447}" destId="{3A4216C5-87F0-4A8C-BCA6-480F453F7841}" srcOrd="0" destOrd="0" presId="urn:microsoft.com/office/officeart/2005/8/layout/radial4"/>
    <dgm:cxn modelId="{5C03C4BB-673B-4A40-9301-632547693F09}" type="presOf" srcId="{A5FD26A6-9FC1-407C-86D3-C35436CDDEC3}" destId="{AA576ECD-168D-4199-8688-282D7EC6A1AC}" srcOrd="0" destOrd="0" presId="urn:microsoft.com/office/officeart/2005/8/layout/radial4"/>
    <dgm:cxn modelId="{605BE510-CEE7-490A-9046-99202EF7D212}" type="presOf" srcId="{6E274524-5FF4-476E-B3F4-9DC65F4FB0A5}" destId="{D261D20C-97E4-4816-9FF0-51C3C610330A}" srcOrd="0" destOrd="0" presId="urn:microsoft.com/office/officeart/2005/8/layout/radial4"/>
    <dgm:cxn modelId="{4D2E903A-1700-45B1-B83A-2422DBAEE940}" type="presOf" srcId="{D102F3A1-9434-4794-B31E-9B82EF54CD8F}" destId="{508B4DF2-3A38-476C-A93C-216B668F7B92}" srcOrd="0" destOrd="0" presId="urn:microsoft.com/office/officeart/2005/8/layout/radial4"/>
    <dgm:cxn modelId="{9A8CA529-5CAD-4C37-94B8-A41EA639AC12}" srcId="{C06A0A19-A1EE-4DB6-A82F-9FF1E73F205B}" destId="{23A8C5DD-7583-4FDC-9F24-2C45940BE52C}" srcOrd="0" destOrd="0" parTransId="{BEED8553-4A57-45E5-B130-E01A3EA9715A}" sibTransId="{A5AC25D9-6EB4-4774-87E2-3870751C71EA}"/>
    <dgm:cxn modelId="{3B71EE06-175E-4E14-B11A-9399876A445F}" srcId="{23A8C5DD-7583-4FDC-9F24-2C45940BE52C}" destId="{6E274524-5FF4-476E-B3F4-9DC65F4FB0A5}" srcOrd="0" destOrd="0" parTransId="{7BEDEBFE-63A1-426D-A30A-BB3E057C6132}" sibTransId="{9A709668-7EB7-4455-BF4A-BD8E6A497FFB}"/>
    <dgm:cxn modelId="{B3EE530C-3DC2-4098-89AD-9193DBC28E11}" srcId="{23A8C5DD-7583-4FDC-9F24-2C45940BE52C}" destId="{D102F3A1-9434-4794-B31E-9B82EF54CD8F}" srcOrd="4" destOrd="0" parTransId="{A5FD26A6-9FC1-407C-86D3-C35436CDDEC3}" sibTransId="{1471D6E0-BC7A-43D4-BAC9-473A937F9CD2}"/>
    <dgm:cxn modelId="{56BAD9EC-5FE9-4667-A86E-8272BC179E54}" srcId="{23A8C5DD-7583-4FDC-9F24-2C45940BE52C}" destId="{9B728487-B05D-4335-8125-D86F9C7EC0DF}" srcOrd="1" destOrd="0" parTransId="{F1DB5E8A-E067-47DF-811C-E986BA3B94F4}" sibTransId="{167D2EC5-62A8-430C-88BA-D5AD3953D3C4}"/>
    <dgm:cxn modelId="{1DC27762-D5B0-4D72-B159-76628FCA7EAC}" srcId="{23A8C5DD-7583-4FDC-9F24-2C45940BE52C}" destId="{795DE62E-ECB8-42B2-8AB5-E9EC7A334447}" srcOrd="3" destOrd="0" parTransId="{74524BA9-0AC8-42D3-9535-6F67725A8B87}" sibTransId="{237034DA-3D93-412F-95AF-C916EF4D029C}"/>
    <dgm:cxn modelId="{CD3D06C1-4F02-4AE2-AD44-80E18E053FAF}" type="presOf" srcId="{7BEDEBFE-63A1-426D-A30A-BB3E057C6132}" destId="{2C1E777B-AF7C-4264-A046-6AF3FD1D3C1A}" srcOrd="0" destOrd="0" presId="urn:microsoft.com/office/officeart/2005/8/layout/radial4"/>
    <dgm:cxn modelId="{8493E317-0F9A-40A2-8813-1CA9A025480C}" type="presOf" srcId="{C06A0A19-A1EE-4DB6-A82F-9FF1E73F205B}" destId="{F57A37F5-D6E0-4027-968F-380AF4A2FA2B}" srcOrd="0" destOrd="0" presId="urn:microsoft.com/office/officeart/2005/8/layout/radial4"/>
    <dgm:cxn modelId="{7FF843CF-4717-4739-AE14-5C36B198172F}" type="presParOf" srcId="{F57A37F5-D6E0-4027-968F-380AF4A2FA2B}" destId="{390318AB-D577-4D96-BF38-913B7D7CFB22}" srcOrd="0" destOrd="0" presId="urn:microsoft.com/office/officeart/2005/8/layout/radial4"/>
    <dgm:cxn modelId="{776CD243-578E-4C88-8F15-3BD3246B18D4}" type="presParOf" srcId="{F57A37F5-D6E0-4027-968F-380AF4A2FA2B}" destId="{2C1E777B-AF7C-4264-A046-6AF3FD1D3C1A}" srcOrd="1" destOrd="0" presId="urn:microsoft.com/office/officeart/2005/8/layout/radial4"/>
    <dgm:cxn modelId="{7339C35F-E5F3-4FE1-838F-64994535383D}" type="presParOf" srcId="{F57A37F5-D6E0-4027-968F-380AF4A2FA2B}" destId="{D261D20C-97E4-4816-9FF0-51C3C610330A}" srcOrd="2" destOrd="0" presId="urn:microsoft.com/office/officeart/2005/8/layout/radial4"/>
    <dgm:cxn modelId="{3E740208-8A13-4B92-8E05-63D870D420E0}" type="presParOf" srcId="{F57A37F5-D6E0-4027-968F-380AF4A2FA2B}" destId="{912C52BD-D69F-4F11-86E9-415D36376DD6}" srcOrd="3" destOrd="0" presId="urn:microsoft.com/office/officeart/2005/8/layout/radial4"/>
    <dgm:cxn modelId="{7273F1D2-79B1-4F0E-BD5F-66F575A43E43}" type="presParOf" srcId="{F57A37F5-D6E0-4027-968F-380AF4A2FA2B}" destId="{97DEB81C-F3AF-415C-A05E-8318861E5C19}" srcOrd="4" destOrd="0" presId="urn:microsoft.com/office/officeart/2005/8/layout/radial4"/>
    <dgm:cxn modelId="{98E04401-B2C2-4A74-8C48-C4FE321199A3}" type="presParOf" srcId="{F57A37F5-D6E0-4027-968F-380AF4A2FA2B}" destId="{3DA726B0-327B-4D28-BB06-2C056E36D7DE}" srcOrd="5" destOrd="0" presId="urn:microsoft.com/office/officeart/2005/8/layout/radial4"/>
    <dgm:cxn modelId="{F94C9229-AA42-4E84-9D0B-320D791036B5}" type="presParOf" srcId="{F57A37F5-D6E0-4027-968F-380AF4A2FA2B}" destId="{D1B20A23-6E5C-48B8-A8EF-E74FE52A0348}" srcOrd="6" destOrd="0" presId="urn:microsoft.com/office/officeart/2005/8/layout/radial4"/>
    <dgm:cxn modelId="{3F25DAD8-046C-408C-95CF-C8CB8CC6653F}" type="presParOf" srcId="{F57A37F5-D6E0-4027-968F-380AF4A2FA2B}" destId="{50FE74ED-2EA5-41FD-A1BC-4DF4A94E4184}" srcOrd="7" destOrd="0" presId="urn:microsoft.com/office/officeart/2005/8/layout/radial4"/>
    <dgm:cxn modelId="{31B75695-A4AB-4182-B401-2CF44F7AA03D}" type="presParOf" srcId="{F57A37F5-D6E0-4027-968F-380AF4A2FA2B}" destId="{3A4216C5-87F0-4A8C-BCA6-480F453F7841}" srcOrd="8" destOrd="0" presId="urn:microsoft.com/office/officeart/2005/8/layout/radial4"/>
    <dgm:cxn modelId="{744DE75C-DCB7-41B4-930A-01DB2E651300}" type="presParOf" srcId="{F57A37F5-D6E0-4027-968F-380AF4A2FA2B}" destId="{AA576ECD-168D-4199-8688-282D7EC6A1AC}" srcOrd="9" destOrd="0" presId="urn:microsoft.com/office/officeart/2005/8/layout/radial4"/>
    <dgm:cxn modelId="{9B210888-7BBB-4AFC-8014-ADB4EE55964C}" type="presParOf" srcId="{F57A37F5-D6E0-4027-968F-380AF4A2FA2B}" destId="{508B4DF2-3A38-476C-A93C-216B668F7B92}" srcOrd="10"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B14788E-FBC6-4F33-98A4-67B60A0096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A7396CE-59B4-415D-B7D9-24BECFEBECAE}" type="slidenum">
              <a:rPr lang="en-US" smtClean="0">
                <a:latin typeface="Arial" pitchFamily="34" charset="0"/>
              </a:rPr>
              <a:pPr/>
              <a:t>1</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Rot="1" noChangeAspect="1" noChangeArrowheads="1" noTextEdit="1"/>
          </p:cNvSpPr>
          <p:nvPr>
            <p:ph type="sldImg"/>
          </p:nvPr>
        </p:nvSpPr>
        <p:spPr>
          <a:xfrm>
            <a:off x="1163638" y="686040"/>
            <a:ext cx="4538662" cy="3428600"/>
          </a:xfrm>
          <a:ln/>
        </p:spPr>
      </p:sp>
      <p:sp>
        <p:nvSpPr>
          <p:cNvPr id="1033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D16AAF03-6B59-4694-9E37-B21699BCC249}"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9A7FDEC-0965-4CD0-BBC2-32AF011608A7}" type="slidenum">
              <a:rPr lang="en-US" smtClean="0">
                <a:latin typeface="Arial" pitchFamily="34" charset="0"/>
              </a:rPr>
              <a:pPr/>
              <a:t>12</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55DF16D3-34C4-4729-AB1D-00CD58CABF53}"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5EF09539-0C1A-4121-83AB-C25A6F371DE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23AC1-3ACA-48AB-9B6E-B8B6B86D81AA}" type="slidenum">
              <a:rPr lang="en-US"/>
              <a:pPr/>
              <a:t>15</a:t>
            </a:fld>
            <a:endParaRPr lang="en-US"/>
          </a:p>
        </p:txBody>
      </p:sp>
      <p:sp>
        <p:nvSpPr>
          <p:cNvPr id="2101250" name="Rectangle 2"/>
          <p:cNvSpPr>
            <a:spLocks noGrp="1" noRot="1" noChangeAspect="1" noChangeArrowheads="1" noTextEdit="1"/>
          </p:cNvSpPr>
          <p:nvPr>
            <p:ph type="sldImg"/>
          </p:nvPr>
        </p:nvSpPr>
        <p:spPr>
          <a:xfrm>
            <a:off x="1143000" y="685800"/>
            <a:ext cx="4572000" cy="3429000"/>
          </a:xfrm>
          <a:ln/>
        </p:spPr>
      </p:sp>
      <p:sp>
        <p:nvSpPr>
          <p:cNvPr id="210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836EBAC-8FB0-4B20-8B39-EB2F12DC413E}" type="slidenum">
              <a:rPr lang="en-US" smtClean="0">
                <a:latin typeface="Arial" pitchFamily="34" charset="0"/>
              </a:rPr>
              <a:pPr/>
              <a:t>16</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81BE317-DB4A-4268-BA5C-9BD8A919FB40}" type="slidenum">
              <a:rPr lang="en-US" smtClean="0">
                <a:latin typeface="Arial" pitchFamily="34" charset="0"/>
              </a:rPr>
              <a:pPr/>
              <a:t>17</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15A54-161A-470D-941A-4EDCB960938E}" type="slidenum">
              <a:rPr lang="en-US"/>
              <a:pPr/>
              <a:t>18</a:t>
            </a:fld>
            <a:endParaRPr lang="en-US"/>
          </a:p>
        </p:txBody>
      </p:sp>
      <p:sp>
        <p:nvSpPr>
          <p:cNvPr id="2276354" name="Rectangle 2"/>
          <p:cNvSpPr>
            <a:spLocks noGrp="1" noRot="1" noChangeAspect="1" noChangeArrowheads="1" noTextEdit="1"/>
          </p:cNvSpPr>
          <p:nvPr>
            <p:ph type="sldImg"/>
          </p:nvPr>
        </p:nvSpPr>
        <p:spPr>
          <a:ln/>
        </p:spPr>
      </p:sp>
      <p:sp>
        <p:nvSpPr>
          <p:cNvPr id="227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F0C22-7276-4951-A507-5D517172B5C2}" type="slidenum">
              <a:rPr lang="en-US"/>
              <a:pPr/>
              <a:t>19</a:t>
            </a:fld>
            <a:endParaRPr lang="en-US"/>
          </a:p>
        </p:txBody>
      </p:sp>
      <p:sp>
        <p:nvSpPr>
          <p:cNvPr id="2278402" name="Rectangle 2"/>
          <p:cNvSpPr>
            <a:spLocks noGrp="1" noRot="1" noChangeAspect="1" noChangeArrowheads="1" noTextEdit="1"/>
          </p:cNvSpPr>
          <p:nvPr>
            <p:ph type="sldImg"/>
          </p:nvPr>
        </p:nvSpPr>
        <p:spPr>
          <a:xfrm>
            <a:off x="1147763" y="685800"/>
            <a:ext cx="4570412" cy="3429000"/>
          </a:xfrm>
          <a:ln/>
        </p:spPr>
      </p:sp>
      <p:sp>
        <p:nvSpPr>
          <p:cNvPr id="2278403"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0180" name="Slide Number Placeholder 3"/>
          <p:cNvSpPr>
            <a:spLocks noGrp="1"/>
          </p:cNvSpPr>
          <p:nvPr>
            <p:ph type="sldNum" sz="quarter" idx="5"/>
          </p:nvPr>
        </p:nvSpPr>
        <p:spPr>
          <a:noFill/>
        </p:spPr>
        <p:txBody>
          <a:bodyPr/>
          <a:lstStyle/>
          <a:p>
            <a:fld id="{3994615A-7952-407A-9B9B-E996EA7CEAB8}"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A6B93-373D-4B28-B26B-FF4029E9AAC1}" type="slidenum">
              <a:rPr lang="en-US"/>
              <a:pPr/>
              <a:t>20</a:t>
            </a:fld>
            <a:endParaRPr lang="en-US"/>
          </a:p>
        </p:txBody>
      </p:sp>
      <p:sp>
        <p:nvSpPr>
          <p:cNvPr id="2280450" name="Rectangle 2"/>
          <p:cNvSpPr>
            <a:spLocks noGrp="1" noRot="1" noChangeAspect="1" noChangeArrowheads="1" noTextEdit="1"/>
          </p:cNvSpPr>
          <p:nvPr>
            <p:ph type="sldImg"/>
          </p:nvPr>
        </p:nvSpPr>
        <p:spPr>
          <a:xfrm>
            <a:off x="1147763" y="685800"/>
            <a:ext cx="4570412" cy="3429000"/>
          </a:xfrm>
          <a:ln/>
        </p:spPr>
      </p:sp>
      <p:sp>
        <p:nvSpPr>
          <p:cNvPr id="2280451"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D6E81-010E-426C-BD68-8CB3AA0585B4}" type="slidenum">
              <a:rPr lang="en-US"/>
              <a:pPr/>
              <a:t>21</a:t>
            </a:fld>
            <a:endParaRPr lang="en-US"/>
          </a:p>
        </p:txBody>
      </p:sp>
      <p:sp>
        <p:nvSpPr>
          <p:cNvPr id="2282498" name="Rectangle 2"/>
          <p:cNvSpPr>
            <a:spLocks noGrp="1" noRot="1" noChangeAspect="1" noChangeArrowheads="1" noTextEdit="1"/>
          </p:cNvSpPr>
          <p:nvPr>
            <p:ph type="sldImg"/>
          </p:nvPr>
        </p:nvSpPr>
        <p:spPr>
          <a:xfrm>
            <a:off x="1147763" y="685800"/>
            <a:ext cx="4570412" cy="3429000"/>
          </a:xfrm>
          <a:ln/>
        </p:spPr>
      </p:sp>
      <p:sp>
        <p:nvSpPr>
          <p:cNvPr id="2282499"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73BA4-290A-447B-A85D-D24EDA3542A9}" type="slidenum">
              <a:rPr lang="en-US"/>
              <a:pPr/>
              <a:t>22</a:t>
            </a:fld>
            <a:endParaRPr lang="en-US"/>
          </a:p>
        </p:txBody>
      </p:sp>
      <p:sp>
        <p:nvSpPr>
          <p:cNvPr id="2284546" name="Rectangle 2"/>
          <p:cNvSpPr>
            <a:spLocks noGrp="1" noRot="1" noChangeAspect="1" noChangeArrowheads="1" noTextEdit="1"/>
          </p:cNvSpPr>
          <p:nvPr>
            <p:ph type="sldImg"/>
          </p:nvPr>
        </p:nvSpPr>
        <p:spPr>
          <a:xfrm>
            <a:off x="1147763" y="685800"/>
            <a:ext cx="4570412" cy="3429000"/>
          </a:xfrm>
          <a:ln/>
        </p:spPr>
      </p:sp>
      <p:sp>
        <p:nvSpPr>
          <p:cNvPr id="2284547"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A5689-ABBB-4815-B6E7-BC4EFE511E2C}" type="slidenum">
              <a:rPr lang="en-US"/>
              <a:pPr/>
              <a:t>23</a:t>
            </a:fld>
            <a:endParaRPr lang="en-US"/>
          </a:p>
        </p:txBody>
      </p:sp>
      <p:sp>
        <p:nvSpPr>
          <p:cNvPr id="2288642" name="Rectangle 2"/>
          <p:cNvSpPr>
            <a:spLocks noGrp="1" noRot="1" noChangeAspect="1" noChangeArrowheads="1" noTextEdit="1"/>
          </p:cNvSpPr>
          <p:nvPr>
            <p:ph type="sldImg"/>
          </p:nvPr>
        </p:nvSpPr>
        <p:spPr>
          <a:xfrm>
            <a:off x="1146175" y="685800"/>
            <a:ext cx="4570413" cy="3429000"/>
          </a:xfrm>
          <a:ln/>
        </p:spPr>
      </p:sp>
      <p:sp>
        <p:nvSpPr>
          <p:cNvPr id="228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6D238-D583-4E9D-B7B7-5173BCCBA50F}" type="slidenum">
              <a:rPr lang="en-US"/>
              <a:pPr/>
              <a:t>24</a:t>
            </a:fld>
            <a:endParaRPr lang="en-US"/>
          </a:p>
        </p:txBody>
      </p:sp>
      <p:sp>
        <p:nvSpPr>
          <p:cNvPr id="2290690" name="Rectangle 2"/>
          <p:cNvSpPr>
            <a:spLocks noGrp="1" noRot="1" noChangeAspect="1" noChangeArrowheads="1" noTextEdit="1"/>
          </p:cNvSpPr>
          <p:nvPr>
            <p:ph type="sldImg"/>
          </p:nvPr>
        </p:nvSpPr>
        <p:spPr>
          <a:xfrm>
            <a:off x="1146175" y="685800"/>
            <a:ext cx="4570413" cy="3429000"/>
          </a:xfrm>
          <a:ln/>
        </p:spPr>
      </p:sp>
      <p:sp>
        <p:nvSpPr>
          <p:cNvPr id="229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363D5232-FC5A-4C1B-89A9-CE1BF3360559}"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3DDB0DF-615D-4173-99BF-45A7A2A940CD}" type="slidenum">
              <a:rPr lang="en-US" smtClean="0">
                <a:latin typeface="Arial" pitchFamily="34" charset="0"/>
              </a:rPr>
              <a:pPr/>
              <a:t>4</a:t>
            </a:fld>
            <a:endParaRPr lang="en-US"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777D3826-18AC-4238-A12F-642C4A9AF6CB}"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9643FC4-0347-4980-9FE7-CD8868CD7D26}" type="slidenum">
              <a:rPr lang="en-US" smtClean="0">
                <a:latin typeface="Arial" pitchFamily="34" charset="0"/>
              </a:rPr>
              <a:pPr/>
              <a:t>6</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C73300C-3DCC-480F-8FE7-C3F73CD96940}" type="slidenum">
              <a:rPr lang="en-US" smtClean="0">
                <a:latin typeface="Arial" pitchFamily="34" charset="0"/>
              </a:rPr>
              <a:pPr/>
              <a:t>7</a:t>
            </a:fld>
            <a:endParaRPr lang="en-US"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6C0AE34-335B-4626-8FBA-72830072F05D}" type="slidenum">
              <a:rPr lang="en-US" smtClean="0">
                <a:latin typeface="Arial" pitchFamily="34" charset="0"/>
              </a:rPr>
              <a:pPr/>
              <a:t>8</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6D919FFF-3FEE-410C-AF36-3531097E7815}"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E817B-D0AF-4811-B339-3E6C54A8A8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5B51D6-C85C-41C4-AFCD-D72B1736C4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81EB0-4425-4646-A442-CE4F4CD4E5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44851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1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1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44851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2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3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853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4853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3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853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853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4853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4853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853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4853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4854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4854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4854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44854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4854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4854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4854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4854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4854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4855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48553" name="Rectangle 41"/>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448554" name="Rectangle 42"/>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448555" name="Rectangle 43"/>
          <p:cNvSpPr>
            <a:spLocks noGrp="1" noChangeArrowheads="1"/>
          </p:cNvSpPr>
          <p:nvPr>
            <p:ph type="sldNum" sz="quarter" idx="4"/>
          </p:nvPr>
        </p:nvSpPr>
        <p:spPr>
          <a:xfrm>
            <a:off x="6553200" y="6243638"/>
            <a:ext cx="2133600" cy="457200"/>
          </a:xfrm>
        </p:spPr>
        <p:txBody>
          <a:bodyPr/>
          <a:lstStyle>
            <a:lvl1pPr>
              <a:defRPr/>
            </a:lvl1pPr>
          </a:lstStyle>
          <a:p>
            <a:fld id="{FA820945-7F69-4FAA-8FC6-5764CCB1ED47}" type="slidenum">
              <a:rPr lang="en-US"/>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D47C91-92EC-4BD5-ACA5-BCEE907FE3B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3DE7D-FA05-4694-80BC-FE735AB6D90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69EF35-B04B-4CA9-89F7-8929B7B7C18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702FB9-556D-4BAD-A04C-C98918C389E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41D285-6DB0-41E4-9426-7DB6E878369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668815-4BA4-4293-9BA4-801887E9E50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3AF7BC-FEFD-4FB1-B81E-D895C029C2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FBA56-1FD4-4135-AB70-ABC25330D32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6DF928-CB09-4683-9440-6DC53267F0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749597-AA5E-4EE5-952C-882426B3539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497308-26E0-4820-A03C-20EDE6D5E7B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46A92-8D76-4B51-AEFD-52D751485CF7}"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A589F2-EBB6-4A3D-8807-EE4B7A896C7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D35D50-8C3C-4AC0-A049-F767B1B4628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F67C6F-0B84-4EB7-B079-F8DA38B3E67E}"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587061-A4D2-4350-A72E-748B22278929}"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41FAB78-0E8C-4497-B9B2-6AA2B3193A50}"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5A2B1C-A211-4266-85C7-9502DA286B2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60DBF-6C34-4989-BD1B-C793633E2CC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C4FCE2-92AF-4A1D-9099-B6D8CE8DE82D}"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BBB500-3636-4C64-9329-46439397545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FDB5F8-F405-4538-B61C-3367B5243782}"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55EF02-CDB0-4189-9374-1BB3AE4C41FD}"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762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990600" y="6400800"/>
            <a:ext cx="7162800" cy="381000"/>
          </a:xfrm>
        </p:spPr>
        <p:txBody>
          <a:bodyPr/>
          <a:lstStyle>
            <a:lvl1pPr>
              <a:defRPr/>
            </a:lvl1pPr>
          </a:lstStyle>
          <a:p>
            <a:endParaRPr lang="en-US"/>
          </a:p>
        </p:txBody>
      </p:sp>
      <p:sp>
        <p:nvSpPr>
          <p:cNvPr id="6" name="Slide Number Placeholder 5"/>
          <p:cNvSpPr>
            <a:spLocks noGrp="1"/>
          </p:cNvSpPr>
          <p:nvPr>
            <p:ph type="sldNum" sz="quarter" idx="12"/>
          </p:nvPr>
        </p:nvSpPr>
        <p:spPr>
          <a:xfrm>
            <a:off x="7162800" y="6324600"/>
            <a:ext cx="1905000" cy="457200"/>
          </a:xfrm>
        </p:spPr>
        <p:txBody>
          <a:bodyPr/>
          <a:lstStyle>
            <a:lvl1pPr>
              <a:defRPr/>
            </a:lvl1pPr>
          </a:lstStyle>
          <a:p>
            <a:fld id="{2C7722E1-A917-4ABB-B45B-D0B67EF21718}"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rgbClr val="69696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B18541-727E-4400-A025-2E3AEA681B63}"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5835"/>
            <a:ext cx="8229600" cy="914400"/>
          </a:xfrm>
        </p:spPr>
        <p:txBody>
          <a:bodyPr/>
          <a:lstStyle>
            <a:lvl1pPr algn="l">
              <a:defRPr>
                <a:solidFill>
                  <a:srgbClr val="79839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9177"/>
            <a:ext cx="8229600" cy="4646987"/>
          </a:xfrm>
        </p:spPr>
        <p:txBody>
          <a:bodyPr/>
          <a:lstStyle>
            <a:lvl1pPr>
              <a:buClrTx/>
              <a:buSzPct val="70000"/>
              <a:buFont typeface="Wingdings" pitchFamily="2" charset="2"/>
              <a:buChar char="v"/>
              <a:defRPr>
                <a:solidFill>
                  <a:srgbClr val="666666"/>
                </a:solidFill>
              </a:defRPr>
            </a:lvl1pPr>
            <a:lvl2pPr>
              <a:buSzPct val="70000"/>
              <a:buFont typeface="Wingdings" pitchFamily="2" charset="2"/>
              <a:buChar char="Ø"/>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EC2D9A-FE6C-4B11-8FFA-3217C9CCB9B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436104-57F1-4A98-A488-0207197FA14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1/15/2007</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D89D55-A75C-4F77-8B7A-BE145AEDC45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1/15/2007</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A3F5BC-6966-4B47-B279-DC038B70F7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C9AB-EDCB-46A5-937F-5D4FC1E10F2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1/15/2007</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6CBD9A-A2DC-4680-9681-5581317D714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1/15/2007</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077B59-DFD9-4429-A7E0-E7791F615E8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1/15/2007</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4D0943-99CB-444F-8698-B397E826BA0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1/15/2007</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3CDCB-8B7B-40D3-9A82-4E0D3622B40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ADFE3-0E63-4887-9CE7-843F937DBA3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1/15/2007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0EA8FA-9986-489D-91A6-CE5DC6C0DC14}"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E0091553-319E-4195-AF65-8B7CA5740E98}" type="slidenum">
              <a:rPr lang="en-US"/>
              <a:pPr>
                <a:defRPr/>
              </a:pPr>
              <a:t>‹#›</a:t>
            </a:fld>
            <a:endParaRPr lang="en-US"/>
          </a:p>
        </p:txBody>
      </p:sp>
      <p:sp>
        <p:nvSpPr>
          <p:cNvPr id="7" name="Rectangle 16"/>
          <p:cNvSpPr>
            <a:spLocks noGrp="1" noChangeArrowheads="1"/>
          </p:cNvSpPr>
          <p:nvPr>
            <p:ph type="dt" sz="half" idx="12"/>
          </p:nvPr>
        </p:nvSpPr>
        <p:spPr/>
        <p:txBody>
          <a:bodyPr/>
          <a:lstStyle>
            <a:lvl1pPr>
              <a:defRPr smtClean="0"/>
            </a:lvl1pPr>
          </a:lstStyle>
          <a:p>
            <a:pPr>
              <a:defRPr/>
            </a:pPr>
            <a:r>
              <a:rPr lang="en-US"/>
              <a:t>1/15/2007</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B98CC20-B554-4BB3-9D20-63FD55981B09}" type="datetimeFigureOut">
              <a:rPr lang="en-US"/>
              <a:pPr/>
              <a:t>7/9/2008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3B5E4B-0073-4E93-B735-94DC037D884D}"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14508C-D38A-4A57-9AB8-A5FA6C43A2DC}" type="datetimeFigureOut">
              <a:rPr lang="en-US"/>
              <a:pPr/>
              <a:t>7/9/2008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D80A38-18F9-4151-B4D5-E45E1818BA0B}"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704E5D6-6D95-46B8-8955-84786CC9D5C8}" type="datetimeFigureOut">
              <a:rPr lang="en-US"/>
              <a:pPr/>
              <a:t>7/9/2008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7BEA13-7CBC-4634-BC15-9CD6A5A9847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2BC90D-2746-41D3-8972-22830755343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91B4869-4EC5-40F5-86E0-8ED7FA343170}" type="datetimeFigureOut">
              <a:rPr lang="en-US"/>
              <a:pPr/>
              <a:t>7/9/2008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63DE0F-6C35-41B8-B5D8-DA52BF3C5D9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9C28D88-F6D0-4C24-82DF-F4E9E3F8D0B1}" type="datetimeFigureOut">
              <a:rPr lang="en-US"/>
              <a:pPr/>
              <a:t>7/9/2008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803CAD8-2FA0-45AB-82EE-B66CDFE4F9DF}"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73555AB-9D9A-4950-9272-CD49A4EE4C79}" type="datetimeFigureOut">
              <a:rPr lang="en-US"/>
              <a:pPr/>
              <a:t>7/9/2008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4116F5A-4509-419B-A463-A5B4CF3B9307}"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0115D48-605B-4B05-95CE-40EB8921A52B}" type="datetimeFigureOut">
              <a:rPr lang="en-US"/>
              <a:pPr/>
              <a:t>7/9/2008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9A3B71-7E83-4E12-B728-ACDD3AEABE90}"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3FFAF84-AE64-4BDF-AF97-E40826216796}" type="datetimeFigureOut">
              <a:rPr lang="en-US"/>
              <a:pPr/>
              <a:t>7/9/2008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324E7A-0762-435B-AF00-FC709EEB21AC}"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B056213-D66F-4B48-91A2-E16EDF3EFCE2}" type="datetimeFigureOut">
              <a:rPr lang="en-US"/>
              <a:pPr/>
              <a:t>7/9/2008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77B75D-4F56-4B35-A6ED-3D4A35915E38}"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E30187-D8C6-4676-89EB-989ED9375DE7}" type="datetimeFigureOut">
              <a:rPr lang="en-US"/>
              <a:pPr/>
              <a:t>7/9/2008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1E862A-98E9-429D-893F-A70BB4CBD15C}"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4D82AC-E821-4AB5-958A-3C45308E2362}" type="datetimeFigureOut">
              <a:rPr lang="en-US"/>
              <a:pPr/>
              <a:t>7/9/2008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6EF35D-5450-44DF-B1CF-2E06DF4164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F771D9-E054-4F33-8EC6-8CD19FF7C6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BD63C0-E184-4EF9-B82F-E2C06E058B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8FDBDE-65DC-4BE9-AE8E-73A8C0B41E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AEA751-C172-4473-8890-538B50C7D1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D165E73-8074-4B64-969C-0DBA8B85F0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en-US"/>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en-US"/>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en-US"/>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en-US"/>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en-US"/>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en-US"/>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en-US"/>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en-US"/>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en-US"/>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en-US"/>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en-US"/>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en-US"/>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en-US"/>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en-US"/>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en-US"/>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en-US"/>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en-US"/>
            </a:p>
          </p:txBody>
        </p:sp>
      </p:grpSp>
      <p:sp>
        <p:nvSpPr>
          <p:cNvPr id="447527" name="Rectangle 39"/>
          <p:cNvSpPr>
            <a:spLocks noGrp="1" noChangeArrowheads="1"/>
          </p:cNvSpPr>
          <p:nvPr>
            <p:ph type="title"/>
          </p:nvPr>
        </p:nvSpPr>
        <p:spPr bwMode="auto">
          <a:xfrm>
            <a:off x="0" y="152400"/>
            <a:ext cx="9144000" cy="8382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endParaRPr lang="en-US"/>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outerShdw blurRad="38100" dist="38100" dir="2700000" algn="tl">
                    <a:srgbClr val="000000"/>
                  </a:outerShdw>
                </a:effectLst>
                <a:latin typeface="Verdana" pitchFamily="34" charset="0"/>
              </a:defRPr>
            </a:lvl1pPr>
          </a:lstStyle>
          <a:p>
            <a:endParaRPr lang="en-US"/>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fld id="{4EAE89CF-AAB0-4105-9359-FCBDB9748D99}" type="slidenum">
              <a:rPr lang="en-US"/>
              <a:pPr/>
              <a:t>‹#›</a:t>
            </a:fld>
            <a:endParaRPr lang="en-US"/>
          </a:p>
        </p:txBody>
      </p:sp>
      <p:sp>
        <p:nvSpPr>
          <p:cNvPr id="447531"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fontAlgn="base">
        <a:spcBef>
          <a:spcPct val="0"/>
        </a:spcBef>
        <a:spcAft>
          <a:spcPct val="0"/>
        </a:spcAft>
        <a:defRPr sz="4400" b="1">
          <a:solidFill>
            <a:srgbClr val="FFFF00"/>
          </a:solidFill>
          <a:latin typeface="+mj-lt"/>
          <a:ea typeface="+mj-ea"/>
          <a:cs typeface="+mj-cs"/>
        </a:defRPr>
      </a:lvl1pPr>
      <a:lvl2pPr algn="ctr" rtl="0" fontAlgn="base">
        <a:spcBef>
          <a:spcPct val="0"/>
        </a:spcBef>
        <a:spcAft>
          <a:spcPct val="0"/>
        </a:spcAft>
        <a:defRPr sz="4400" b="1">
          <a:solidFill>
            <a:srgbClr val="FFFF00"/>
          </a:solidFill>
          <a:latin typeface="Arial" pitchFamily="34" charset="0"/>
        </a:defRPr>
      </a:lvl2pPr>
      <a:lvl3pPr algn="ctr" rtl="0" fontAlgn="base">
        <a:spcBef>
          <a:spcPct val="0"/>
        </a:spcBef>
        <a:spcAft>
          <a:spcPct val="0"/>
        </a:spcAft>
        <a:defRPr sz="4400" b="1">
          <a:solidFill>
            <a:srgbClr val="FFFF00"/>
          </a:solidFill>
          <a:latin typeface="Arial" pitchFamily="34" charset="0"/>
        </a:defRPr>
      </a:lvl3pPr>
      <a:lvl4pPr algn="ctr" rtl="0" fontAlgn="base">
        <a:spcBef>
          <a:spcPct val="0"/>
        </a:spcBef>
        <a:spcAft>
          <a:spcPct val="0"/>
        </a:spcAft>
        <a:defRPr sz="4400" b="1">
          <a:solidFill>
            <a:srgbClr val="FFFF00"/>
          </a:solidFill>
          <a:latin typeface="Arial" pitchFamily="34" charset="0"/>
        </a:defRPr>
      </a:lvl4pPr>
      <a:lvl5pPr algn="ctr" rtl="0" fontAlgn="base">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b="1">
          <a:solidFill>
            <a:schemeClr val="tx1"/>
          </a:solidFill>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fontAlgn="base">
        <a:spcBef>
          <a:spcPct val="20000"/>
        </a:spcBef>
        <a:spcAft>
          <a:spcPct val="0"/>
        </a:spcAft>
        <a:buClr>
          <a:schemeClr val="tx2"/>
        </a:buClr>
        <a:buChar char="•"/>
        <a:defRPr sz="2400" b="1">
          <a:solidFill>
            <a:schemeClr val="tx1"/>
          </a:solidFill>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070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07044" name="Rectangle 4"/>
          <p:cNvSpPr>
            <a:spLocks noGrp="1" noChangeArrowheads="1"/>
          </p:cNvSpPr>
          <p:nvPr>
            <p:ph type="dt" sz="half" idx="2"/>
          </p:nvPr>
        </p:nvSpPr>
        <p:spPr bwMode="auto">
          <a:xfrm>
            <a:off x="76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endParaRPr lang="en-US"/>
          </a:p>
        </p:txBody>
      </p:sp>
      <p:sp>
        <p:nvSpPr>
          <p:cNvPr id="2007045" name="Rectangle 5"/>
          <p:cNvSpPr>
            <a:spLocks noGrp="1" noChangeArrowheads="1"/>
          </p:cNvSpPr>
          <p:nvPr>
            <p:ph type="ftr" sz="quarter" idx="3"/>
          </p:nvPr>
        </p:nvSpPr>
        <p:spPr bwMode="auto">
          <a:xfrm>
            <a:off x="990600" y="6400800"/>
            <a:ext cx="7162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2007046" name="Rectangle 6"/>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6A3D1F3A-076D-4636-939B-18E2543DDCF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6550"/>
            <a:ext cx="8229600" cy="9144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12900"/>
            <a:ext cx="8229600" cy="45132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eaLnBrk="0" hangingPunct="0">
              <a:defRPr sz="1200" smtClean="0">
                <a:solidFill>
                  <a:schemeClr val="tx1">
                    <a:tint val="75000"/>
                  </a:schemeClr>
                </a:solidFill>
                <a:latin typeface="Arial" charset="0"/>
              </a:defRPr>
            </a:lvl1pPr>
          </a:lstStyle>
          <a:p>
            <a:pPr>
              <a:defRPr/>
            </a:pPr>
            <a:r>
              <a:rPr lang="en-US"/>
              <a:t>1/15/2007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eaLnBrk="0" hangingPunct="0">
              <a:defRPr sz="1200" dirty="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eaLnBrk="0" hangingPunct="0">
              <a:defRPr sz="1200" smtClean="0">
                <a:solidFill>
                  <a:schemeClr val="tx1">
                    <a:tint val="75000"/>
                  </a:schemeClr>
                </a:solidFill>
                <a:latin typeface="Arial" charset="0"/>
              </a:defRPr>
            </a:lvl1pPr>
          </a:lstStyle>
          <a:p>
            <a:pPr>
              <a:defRPr/>
            </a:pPr>
            <a:fld id="{C6A19A8F-D864-48D8-975C-D068BB7973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2813" rtl="0" fontAlgn="base">
        <a:spcBef>
          <a:spcPct val="0"/>
        </a:spcBef>
        <a:spcAft>
          <a:spcPct val="0"/>
        </a:spcAft>
        <a:defRPr sz="4000" kern="1200">
          <a:solidFill>
            <a:srgbClr val="7F7F7F"/>
          </a:solidFill>
          <a:latin typeface="+mj-lt"/>
          <a:ea typeface="+mj-ea"/>
          <a:cs typeface="+mj-cs"/>
        </a:defRPr>
      </a:lvl1pPr>
      <a:lvl2pPr algn="l" defTabSz="912813" rtl="0" fontAlgn="base">
        <a:spcBef>
          <a:spcPct val="0"/>
        </a:spcBef>
        <a:spcAft>
          <a:spcPct val="0"/>
        </a:spcAft>
        <a:defRPr sz="4000">
          <a:solidFill>
            <a:srgbClr val="7F7F7F"/>
          </a:solidFill>
          <a:latin typeface="Calibri" pitchFamily="34" charset="0"/>
        </a:defRPr>
      </a:lvl2pPr>
      <a:lvl3pPr algn="l" defTabSz="912813" rtl="0" fontAlgn="base">
        <a:spcBef>
          <a:spcPct val="0"/>
        </a:spcBef>
        <a:spcAft>
          <a:spcPct val="0"/>
        </a:spcAft>
        <a:defRPr sz="4000">
          <a:solidFill>
            <a:srgbClr val="7F7F7F"/>
          </a:solidFill>
          <a:latin typeface="Calibri" pitchFamily="34" charset="0"/>
        </a:defRPr>
      </a:lvl3pPr>
      <a:lvl4pPr algn="l" defTabSz="912813" rtl="0" fontAlgn="base">
        <a:spcBef>
          <a:spcPct val="0"/>
        </a:spcBef>
        <a:spcAft>
          <a:spcPct val="0"/>
        </a:spcAft>
        <a:defRPr sz="4000">
          <a:solidFill>
            <a:srgbClr val="7F7F7F"/>
          </a:solidFill>
          <a:latin typeface="Calibri" pitchFamily="34" charset="0"/>
        </a:defRPr>
      </a:lvl4pPr>
      <a:lvl5pPr algn="l" defTabSz="912813" rtl="0" fontAlgn="base">
        <a:spcBef>
          <a:spcPct val="0"/>
        </a:spcBef>
        <a:spcAft>
          <a:spcPct val="0"/>
        </a:spcAft>
        <a:defRPr sz="4000">
          <a:solidFill>
            <a:srgbClr val="7F7F7F"/>
          </a:solidFill>
          <a:latin typeface="Calibri" pitchFamily="34" charset="0"/>
        </a:defRPr>
      </a:lvl5pPr>
      <a:lvl6pPr marL="457200" algn="l" defTabSz="912813" rtl="0" fontAlgn="base">
        <a:spcBef>
          <a:spcPct val="0"/>
        </a:spcBef>
        <a:spcAft>
          <a:spcPct val="0"/>
        </a:spcAft>
        <a:defRPr sz="4000">
          <a:solidFill>
            <a:srgbClr val="7F7F7F"/>
          </a:solidFill>
          <a:latin typeface="Calibri" pitchFamily="34" charset="0"/>
        </a:defRPr>
      </a:lvl6pPr>
      <a:lvl7pPr marL="914400" algn="l" defTabSz="912813" rtl="0" fontAlgn="base">
        <a:spcBef>
          <a:spcPct val="0"/>
        </a:spcBef>
        <a:spcAft>
          <a:spcPct val="0"/>
        </a:spcAft>
        <a:defRPr sz="4000">
          <a:solidFill>
            <a:srgbClr val="7F7F7F"/>
          </a:solidFill>
          <a:latin typeface="Calibri" pitchFamily="34" charset="0"/>
        </a:defRPr>
      </a:lvl7pPr>
      <a:lvl8pPr marL="1371600" algn="l" defTabSz="912813" rtl="0" fontAlgn="base">
        <a:spcBef>
          <a:spcPct val="0"/>
        </a:spcBef>
        <a:spcAft>
          <a:spcPct val="0"/>
        </a:spcAft>
        <a:defRPr sz="4000">
          <a:solidFill>
            <a:srgbClr val="7F7F7F"/>
          </a:solidFill>
          <a:latin typeface="Calibri" pitchFamily="34" charset="0"/>
        </a:defRPr>
      </a:lvl8pPr>
      <a:lvl9pPr marL="1828800" algn="l" defTabSz="912813" rtl="0" fontAlgn="base">
        <a:spcBef>
          <a:spcPct val="0"/>
        </a:spcBef>
        <a:spcAft>
          <a:spcPct val="0"/>
        </a:spcAft>
        <a:defRPr sz="4000">
          <a:solidFill>
            <a:srgbClr val="7F7F7F"/>
          </a:solidFill>
          <a:latin typeface="Calibri" pitchFamily="34" charset="0"/>
        </a:defRPr>
      </a:lvl9pPr>
    </p:titleStyle>
    <p:bodyStyle>
      <a:lvl1pPr marL="341313" indent="-341313" algn="l" defTabSz="912813" rtl="0" fontAlgn="base">
        <a:spcBef>
          <a:spcPct val="20000"/>
        </a:spcBef>
        <a:spcAft>
          <a:spcPct val="0"/>
        </a:spcAft>
        <a:buSzPct val="80000"/>
        <a:buFont typeface="Wingdings" pitchFamily="2" charset="2"/>
        <a:buChar char="v"/>
        <a:defRPr sz="3200" kern="1200">
          <a:solidFill>
            <a:srgbClr val="7F7F7F"/>
          </a:solidFill>
          <a:latin typeface="+mn-lt"/>
          <a:ea typeface="+mn-ea"/>
          <a:cs typeface="+mn-cs"/>
        </a:defRPr>
      </a:lvl1pPr>
      <a:lvl2pPr marL="741363" indent="-284163" algn="l" defTabSz="912813" rtl="0" fontAlgn="base">
        <a:spcBef>
          <a:spcPct val="20000"/>
        </a:spcBef>
        <a:spcAft>
          <a:spcPct val="0"/>
        </a:spcAft>
        <a:buSzPct val="80000"/>
        <a:buFont typeface="Wingdings" pitchFamily="2" charset="2"/>
        <a:buChar char="Ø"/>
        <a:defRPr sz="2800" kern="1200">
          <a:solidFill>
            <a:srgbClr val="7F7F7F"/>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rgbClr val="7F7F7F"/>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rgbClr val="7F7F7F"/>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rgbClr val="7F7F7F"/>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fld id="{6BB2DEDB-1C6A-4463-AF3F-50A65D601044}" type="datetimeFigureOut">
              <a:rPr lang="en-US"/>
              <a:pPr/>
              <a:t>7/9/2008</a:t>
            </a:fld>
            <a:endParaRPr lang="en-US"/>
          </a:p>
        </p:txBody>
      </p:sp>
      <p:sp>
        <p:nvSpPr>
          <p:cNvPr id="1031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31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D507CC22-4BB2-4937-9724-38EC09A704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wmf"/><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notesSlide" Target="../notesSlides/notesSlide10.xml"/><Relationship Id="rId16" Type="http://schemas.openxmlformats.org/officeDocument/2006/relationships/image" Target="../media/image15.png"/><Relationship Id="rId1" Type="http://schemas.openxmlformats.org/officeDocument/2006/relationships/slideLayout" Target="../slideLayouts/slideLayout52.xml"/><Relationship Id="rId6" Type="http://schemas.openxmlformats.org/officeDocument/2006/relationships/image" Target="../media/image5.wmf"/><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914400"/>
            <a:ext cx="8001000" cy="3276600"/>
          </a:xfrm>
        </p:spPr>
        <p:txBody>
          <a:bodyPr/>
          <a:lstStyle/>
          <a:p>
            <a:pPr eaLnBrk="1" hangingPunct="1"/>
            <a:r>
              <a:rPr lang="en-US" smtClean="0"/>
              <a:t>SBIR Final Meeting</a:t>
            </a:r>
            <a:br>
              <a:rPr lang="en-US" smtClean="0"/>
            </a:br>
            <a:r>
              <a:rPr lang="en-US" smtClean="0"/>
              <a:t>Collaboration Sensor Grid  </a:t>
            </a:r>
            <a:br>
              <a:rPr lang="en-US" smtClean="0"/>
            </a:br>
            <a:r>
              <a:rPr lang="en-US" smtClean="0"/>
              <a:t>and Grids of Grids </a:t>
            </a:r>
            <a:br>
              <a:rPr lang="en-US" smtClean="0"/>
            </a:br>
            <a:r>
              <a:rPr lang="en-US" smtClean="0"/>
              <a:t>Information Management</a:t>
            </a:r>
          </a:p>
        </p:txBody>
      </p:sp>
      <p:sp>
        <p:nvSpPr>
          <p:cNvPr id="4099" name="Rectangle 3"/>
          <p:cNvSpPr>
            <a:spLocks noGrp="1" noChangeArrowheads="1"/>
          </p:cNvSpPr>
          <p:nvPr>
            <p:ph type="subTitle" idx="1"/>
          </p:nvPr>
        </p:nvSpPr>
        <p:spPr>
          <a:xfrm>
            <a:off x="1371600" y="4648200"/>
            <a:ext cx="6400800" cy="1752600"/>
          </a:xfrm>
        </p:spPr>
        <p:txBody>
          <a:bodyPr/>
          <a:lstStyle/>
          <a:p>
            <a:pPr eaLnBrk="1" hangingPunct="1"/>
            <a:r>
              <a:rPr lang="en-US" dirty="0" smtClean="0"/>
              <a:t>Anabas</a:t>
            </a:r>
          </a:p>
          <a:p>
            <a:pPr eaLnBrk="1" hangingPunct="1"/>
            <a:r>
              <a:rPr lang="en-US" dirty="0" smtClean="0"/>
              <a:t>July 9,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Line 2"/>
          <p:cNvSpPr>
            <a:spLocks noChangeShapeType="1"/>
          </p:cNvSpPr>
          <p:nvPr/>
        </p:nvSpPr>
        <p:spPr bwMode="auto">
          <a:xfrm flipV="1">
            <a:off x="6934200" y="2667000"/>
            <a:ext cx="381000" cy="2590800"/>
          </a:xfrm>
          <a:prstGeom prst="line">
            <a:avLst/>
          </a:prstGeom>
          <a:noFill/>
          <a:ln w="76200">
            <a:solidFill>
              <a:schemeClr val="tx1"/>
            </a:solidFill>
            <a:round/>
            <a:headEnd/>
            <a:tailEnd type="triangle" w="med" len="med"/>
          </a:ln>
          <a:effectLst/>
        </p:spPr>
        <p:txBody>
          <a:bodyPr/>
          <a:lstStyle/>
          <a:p>
            <a:endParaRPr lang="en-US"/>
          </a:p>
        </p:txBody>
      </p:sp>
      <p:sp>
        <p:nvSpPr>
          <p:cNvPr id="1032195" name="Line 3"/>
          <p:cNvSpPr>
            <a:spLocks noChangeShapeType="1"/>
          </p:cNvSpPr>
          <p:nvPr/>
        </p:nvSpPr>
        <p:spPr bwMode="auto">
          <a:xfrm flipV="1">
            <a:off x="1143000" y="1905000"/>
            <a:ext cx="5638800" cy="0"/>
          </a:xfrm>
          <a:prstGeom prst="line">
            <a:avLst/>
          </a:prstGeom>
          <a:noFill/>
          <a:ln w="76200">
            <a:solidFill>
              <a:schemeClr val="tx1"/>
            </a:solidFill>
            <a:round/>
            <a:headEnd/>
            <a:tailEnd type="triangle" w="med" len="med"/>
          </a:ln>
          <a:effectLst/>
        </p:spPr>
        <p:txBody>
          <a:bodyPr/>
          <a:lstStyle/>
          <a:p>
            <a:endParaRPr lang="en-US"/>
          </a:p>
        </p:txBody>
      </p:sp>
      <p:sp>
        <p:nvSpPr>
          <p:cNvPr id="1032196" name="Line 4"/>
          <p:cNvSpPr>
            <a:spLocks noChangeShapeType="1"/>
          </p:cNvSpPr>
          <p:nvPr/>
        </p:nvSpPr>
        <p:spPr bwMode="auto">
          <a:xfrm flipV="1">
            <a:off x="1295400" y="2133600"/>
            <a:ext cx="5638800" cy="3124200"/>
          </a:xfrm>
          <a:prstGeom prst="line">
            <a:avLst/>
          </a:prstGeom>
          <a:noFill/>
          <a:ln w="76200">
            <a:solidFill>
              <a:schemeClr val="tx1"/>
            </a:solidFill>
            <a:round/>
            <a:headEnd/>
            <a:tailEnd type="triangle" w="med" len="med"/>
          </a:ln>
          <a:effectLst/>
        </p:spPr>
        <p:txBody>
          <a:bodyPr/>
          <a:lstStyle/>
          <a:p>
            <a:endParaRPr lang="en-US"/>
          </a:p>
        </p:txBody>
      </p:sp>
      <p:pic>
        <p:nvPicPr>
          <p:cNvPr id="1032197" name="Picture 5"/>
          <p:cNvPicPr>
            <a:picLocks noChangeArrowheads="1"/>
          </p:cNvPicPr>
          <p:nvPr/>
        </p:nvPicPr>
        <p:blipFill>
          <a:blip r:embed="rId3"/>
          <a:srcRect/>
          <a:stretch>
            <a:fillRect/>
          </a:stretch>
        </p:blipFill>
        <p:spPr bwMode="auto">
          <a:xfrm flipH="1">
            <a:off x="1371600" y="533400"/>
            <a:ext cx="838200" cy="361950"/>
          </a:xfrm>
          <a:prstGeom prst="rect">
            <a:avLst/>
          </a:prstGeom>
          <a:noFill/>
          <a:ln w="12700">
            <a:noFill/>
            <a:miter lim="800000"/>
            <a:headEnd/>
            <a:tailEnd/>
          </a:ln>
          <a:effectLst/>
        </p:spPr>
      </p:pic>
      <p:pic>
        <p:nvPicPr>
          <p:cNvPr id="1032198" name="Picture 6"/>
          <p:cNvPicPr>
            <a:picLocks noChangeAspect="1" noChangeArrowheads="1"/>
          </p:cNvPicPr>
          <p:nvPr/>
        </p:nvPicPr>
        <p:blipFill>
          <a:blip r:embed="rId4" cstate="print"/>
          <a:srcRect/>
          <a:stretch>
            <a:fillRect/>
          </a:stretch>
        </p:blipFill>
        <p:spPr bwMode="auto">
          <a:xfrm>
            <a:off x="0" y="5526088"/>
            <a:ext cx="914400" cy="646112"/>
          </a:xfrm>
          <a:prstGeom prst="rect">
            <a:avLst/>
          </a:prstGeom>
          <a:noFill/>
        </p:spPr>
      </p:pic>
      <p:pic>
        <p:nvPicPr>
          <p:cNvPr id="1032199" name="Picture 7" descr="chapte13ii"/>
          <p:cNvPicPr>
            <a:picLocks noChangeAspect="1" noChangeArrowheads="1"/>
          </p:cNvPicPr>
          <p:nvPr/>
        </p:nvPicPr>
        <p:blipFill>
          <a:blip r:embed="rId5" cstate="print">
            <a:lum bright="12000" contrast="6000"/>
          </a:blip>
          <a:srcRect/>
          <a:stretch>
            <a:fillRect/>
          </a:stretch>
        </p:blipFill>
        <p:spPr bwMode="auto">
          <a:xfrm>
            <a:off x="1371600" y="6127750"/>
            <a:ext cx="476250" cy="730250"/>
          </a:xfrm>
          <a:prstGeom prst="rect">
            <a:avLst/>
          </a:prstGeom>
          <a:noFill/>
        </p:spPr>
      </p:pic>
      <p:pic>
        <p:nvPicPr>
          <p:cNvPr id="1032200" name="Picture 8"/>
          <p:cNvPicPr>
            <a:picLocks noChangeAspect="1" noChangeArrowheads="1"/>
          </p:cNvPicPr>
          <p:nvPr/>
        </p:nvPicPr>
        <p:blipFill>
          <a:blip r:embed="rId6"/>
          <a:srcRect/>
          <a:stretch>
            <a:fillRect/>
          </a:stretch>
        </p:blipFill>
        <p:spPr bwMode="auto">
          <a:xfrm>
            <a:off x="4876800" y="6170613"/>
            <a:ext cx="838200" cy="687387"/>
          </a:xfrm>
          <a:prstGeom prst="rect">
            <a:avLst/>
          </a:prstGeom>
          <a:noFill/>
        </p:spPr>
      </p:pic>
      <p:pic>
        <p:nvPicPr>
          <p:cNvPr id="1032201" name="Picture 9"/>
          <p:cNvPicPr>
            <a:picLocks noChangeAspect="1" noChangeArrowheads="1"/>
          </p:cNvPicPr>
          <p:nvPr/>
        </p:nvPicPr>
        <p:blipFill>
          <a:blip r:embed="rId7" cstate="print"/>
          <a:srcRect l="29417" t="-19330" r="28354" b="-2440"/>
          <a:stretch>
            <a:fillRect/>
          </a:stretch>
        </p:blipFill>
        <p:spPr bwMode="auto">
          <a:xfrm>
            <a:off x="0" y="4495800"/>
            <a:ext cx="838200" cy="533400"/>
          </a:xfrm>
          <a:prstGeom prst="rect">
            <a:avLst/>
          </a:prstGeom>
          <a:noFill/>
        </p:spPr>
      </p:pic>
      <p:pic>
        <p:nvPicPr>
          <p:cNvPr id="1032202" name="Picture 10"/>
          <p:cNvPicPr>
            <a:picLocks noChangeAspect="1" noChangeArrowheads="1"/>
          </p:cNvPicPr>
          <p:nvPr/>
        </p:nvPicPr>
        <p:blipFill>
          <a:blip r:embed="rId8"/>
          <a:srcRect/>
          <a:stretch>
            <a:fillRect/>
          </a:stretch>
        </p:blipFill>
        <p:spPr bwMode="auto">
          <a:xfrm>
            <a:off x="2438400" y="457200"/>
            <a:ext cx="609600" cy="555625"/>
          </a:xfrm>
          <a:prstGeom prst="rect">
            <a:avLst/>
          </a:prstGeom>
          <a:noFill/>
          <a:ln w="9525">
            <a:noFill/>
            <a:miter lim="800000"/>
            <a:headEnd/>
            <a:tailEnd/>
          </a:ln>
        </p:spPr>
      </p:pic>
      <p:grpSp>
        <p:nvGrpSpPr>
          <p:cNvPr id="2" name="Group 11"/>
          <p:cNvGrpSpPr>
            <a:grpSpLocks/>
          </p:cNvGrpSpPr>
          <p:nvPr/>
        </p:nvGrpSpPr>
        <p:grpSpPr bwMode="auto">
          <a:xfrm>
            <a:off x="0" y="6248400"/>
            <a:ext cx="1143000" cy="609600"/>
            <a:chOff x="506" y="717"/>
            <a:chExt cx="790" cy="445"/>
          </a:xfrm>
        </p:grpSpPr>
        <p:sp>
          <p:nvSpPr>
            <p:cNvPr id="1032204" name="Oval 12"/>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05" name="Line 13"/>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06" name="Line 14"/>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7" name="Line 15"/>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a:p>
          </p:txBody>
        </p:sp>
        <p:sp>
          <p:nvSpPr>
            <p:cNvPr id="1032208" name="Rectangle 16"/>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a:p>
          </p:txBody>
        </p:sp>
        <p:sp>
          <p:nvSpPr>
            <p:cNvPr id="1032209" name="Rectangle 17"/>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0" name="Rectangle 18"/>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a:p>
          </p:txBody>
        </p:sp>
        <p:sp>
          <p:nvSpPr>
            <p:cNvPr id="1032211" name="Rectangle 19"/>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a:p>
          </p:txBody>
        </p:sp>
        <p:sp>
          <p:nvSpPr>
            <p:cNvPr id="1032212" name="Rectangle 20"/>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a:p>
          </p:txBody>
        </p:sp>
        <p:sp>
          <p:nvSpPr>
            <p:cNvPr id="1032213" name="Rectangle 21"/>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a:p>
          </p:txBody>
        </p:sp>
        <p:sp>
          <p:nvSpPr>
            <p:cNvPr id="1032214" name="Rectangle 22"/>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5" name="Rectangle 23"/>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a:p>
          </p:txBody>
        </p:sp>
        <p:sp>
          <p:nvSpPr>
            <p:cNvPr id="1032216" name="Oval 24"/>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032217" name="Line 25"/>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a:p>
          </p:txBody>
        </p:sp>
        <p:sp>
          <p:nvSpPr>
            <p:cNvPr id="1032218" name="Text Box 26"/>
            <p:cNvSpPr txBox="1">
              <a:spLocks noChangeArrowheads="1"/>
            </p:cNvSpPr>
            <p:nvPr/>
          </p:nvSpPr>
          <p:spPr bwMode="auto">
            <a:xfrm>
              <a:off x="506" y="873"/>
              <a:ext cx="790" cy="268"/>
            </a:xfrm>
            <a:prstGeom prst="rect">
              <a:avLst/>
            </a:prstGeom>
            <a:noFill/>
            <a:ln w="9525">
              <a:noFill/>
              <a:miter lim="800000"/>
              <a:headEnd/>
              <a:tailEnd/>
            </a:ln>
            <a:effectLst/>
          </p:spPr>
          <p:txBody>
            <a:bodyPr anchor="ctr">
              <a:spAutoFit/>
            </a:bodyPr>
            <a:lstStyle/>
            <a:p>
              <a:pPr eaLnBrk="0" hangingPunct="0"/>
              <a:r>
                <a:rPr kumimoji="1" lang="en-US" sz="1800"/>
                <a:t>Database</a:t>
              </a:r>
              <a:endParaRPr kumimoji="1" lang="en-US" sz="1800">
                <a:solidFill>
                  <a:schemeClr val="bg1"/>
                </a:solidFill>
              </a:endParaRPr>
            </a:p>
          </p:txBody>
        </p:sp>
      </p:grpSp>
      <p:grpSp>
        <p:nvGrpSpPr>
          <p:cNvPr id="3" name="Group 27"/>
          <p:cNvGrpSpPr>
            <a:grpSpLocks/>
          </p:cNvGrpSpPr>
          <p:nvPr/>
        </p:nvGrpSpPr>
        <p:grpSpPr bwMode="auto">
          <a:xfrm>
            <a:off x="6946900" y="6096000"/>
            <a:ext cx="685800" cy="762000"/>
            <a:chOff x="1968" y="576"/>
            <a:chExt cx="475" cy="528"/>
          </a:xfrm>
        </p:grpSpPr>
        <p:sp>
          <p:nvSpPr>
            <p:cNvPr id="1032220" name="Oval 28"/>
            <p:cNvSpPr>
              <a:spLocks noChangeArrowheads="1"/>
            </p:cNvSpPr>
            <p:nvPr/>
          </p:nvSpPr>
          <p:spPr bwMode="auto">
            <a:xfrm>
              <a:off x="1968"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1" name="Oval 29"/>
            <p:cNvSpPr>
              <a:spLocks noChangeArrowheads="1"/>
            </p:cNvSpPr>
            <p:nvPr/>
          </p:nvSpPr>
          <p:spPr bwMode="auto">
            <a:xfrm>
              <a:off x="2093"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2" name="Oval 30"/>
            <p:cNvSpPr>
              <a:spLocks noChangeArrowheads="1"/>
            </p:cNvSpPr>
            <p:nvPr/>
          </p:nvSpPr>
          <p:spPr bwMode="auto">
            <a:xfrm>
              <a:off x="2219"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3" name="Oval 31"/>
            <p:cNvSpPr>
              <a:spLocks noChangeArrowheads="1"/>
            </p:cNvSpPr>
            <p:nvPr/>
          </p:nvSpPr>
          <p:spPr bwMode="auto">
            <a:xfrm>
              <a:off x="2344" y="1005"/>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4" name="Oval 32"/>
            <p:cNvSpPr>
              <a:spLocks noChangeArrowheads="1"/>
            </p:cNvSpPr>
            <p:nvPr/>
          </p:nvSpPr>
          <p:spPr bwMode="auto">
            <a:xfrm>
              <a:off x="1968"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5" name="Oval 33"/>
            <p:cNvSpPr>
              <a:spLocks noChangeArrowheads="1"/>
            </p:cNvSpPr>
            <p:nvPr/>
          </p:nvSpPr>
          <p:spPr bwMode="auto">
            <a:xfrm>
              <a:off x="2093"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6" name="Oval 34"/>
            <p:cNvSpPr>
              <a:spLocks noChangeArrowheads="1"/>
            </p:cNvSpPr>
            <p:nvPr/>
          </p:nvSpPr>
          <p:spPr bwMode="auto">
            <a:xfrm>
              <a:off x="2219"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7" name="Oval 35"/>
            <p:cNvSpPr>
              <a:spLocks noChangeArrowheads="1"/>
            </p:cNvSpPr>
            <p:nvPr/>
          </p:nvSpPr>
          <p:spPr bwMode="auto">
            <a:xfrm>
              <a:off x="2344" y="862"/>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8" name="Oval 36"/>
            <p:cNvSpPr>
              <a:spLocks noChangeArrowheads="1"/>
            </p:cNvSpPr>
            <p:nvPr/>
          </p:nvSpPr>
          <p:spPr bwMode="auto">
            <a:xfrm>
              <a:off x="1968"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29" name="Oval 37"/>
            <p:cNvSpPr>
              <a:spLocks noChangeArrowheads="1"/>
            </p:cNvSpPr>
            <p:nvPr/>
          </p:nvSpPr>
          <p:spPr bwMode="auto">
            <a:xfrm>
              <a:off x="2093"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0" name="Oval 38"/>
            <p:cNvSpPr>
              <a:spLocks noChangeArrowheads="1"/>
            </p:cNvSpPr>
            <p:nvPr/>
          </p:nvSpPr>
          <p:spPr bwMode="auto">
            <a:xfrm>
              <a:off x="2219"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1" name="Oval 39"/>
            <p:cNvSpPr>
              <a:spLocks noChangeArrowheads="1"/>
            </p:cNvSpPr>
            <p:nvPr/>
          </p:nvSpPr>
          <p:spPr bwMode="auto">
            <a:xfrm>
              <a:off x="2344" y="719"/>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2" name="Oval 40"/>
            <p:cNvSpPr>
              <a:spLocks noChangeArrowheads="1"/>
            </p:cNvSpPr>
            <p:nvPr/>
          </p:nvSpPr>
          <p:spPr bwMode="auto">
            <a:xfrm>
              <a:off x="1968"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3" name="Oval 41"/>
            <p:cNvSpPr>
              <a:spLocks noChangeArrowheads="1"/>
            </p:cNvSpPr>
            <p:nvPr/>
          </p:nvSpPr>
          <p:spPr bwMode="auto">
            <a:xfrm>
              <a:off x="2093"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4" name="Oval 42"/>
            <p:cNvSpPr>
              <a:spLocks noChangeArrowheads="1"/>
            </p:cNvSpPr>
            <p:nvPr/>
          </p:nvSpPr>
          <p:spPr bwMode="auto">
            <a:xfrm>
              <a:off x="2219"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5" name="Oval 43"/>
            <p:cNvSpPr>
              <a:spLocks noChangeArrowheads="1"/>
            </p:cNvSpPr>
            <p:nvPr/>
          </p:nvSpPr>
          <p:spPr bwMode="auto">
            <a:xfrm>
              <a:off x="2344" y="576"/>
              <a:ext cx="99" cy="99"/>
            </a:xfrm>
            <a:prstGeom prst="ellipse">
              <a:avLst/>
            </a:prstGeom>
            <a:solidFill>
              <a:srgbClr val="FF0000"/>
            </a:solidFill>
            <a:ln w="28575">
              <a:noFill/>
              <a:round/>
              <a:headEnd/>
              <a:tailEnd/>
            </a:ln>
            <a:effectLst/>
          </p:spPr>
          <p:txBody>
            <a:bodyPr wrap="none" anchor="ctr"/>
            <a:lstStyle/>
            <a:p>
              <a:pPr eaLnBrk="0" hangingPunct="0"/>
              <a:endParaRPr lang="en-US" sz="2000" b="0">
                <a:solidFill>
                  <a:srgbClr val="FF0000"/>
                </a:solidFill>
              </a:endParaRPr>
            </a:p>
          </p:txBody>
        </p:sp>
        <p:sp>
          <p:nvSpPr>
            <p:cNvPr id="1032236" name="Line 44"/>
            <p:cNvSpPr>
              <a:spLocks noChangeShapeType="1"/>
            </p:cNvSpPr>
            <p:nvPr/>
          </p:nvSpPr>
          <p:spPr bwMode="auto">
            <a:xfrm>
              <a:off x="2021" y="1055"/>
              <a:ext cx="369" cy="0"/>
            </a:xfrm>
            <a:prstGeom prst="line">
              <a:avLst/>
            </a:prstGeom>
            <a:noFill/>
            <a:ln w="28575">
              <a:solidFill>
                <a:srgbClr val="FF9999"/>
              </a:solidFill>
              <a:round/>
              <a:headEnd/>
              <a:tailEnd/>
            </a:ln>
            <a:effectLst/>
          </p:spPr>
          <p:txBody>
            <a:bodyPr wrap="none" anchor="ctr"/>
            <a:lstStyle/>
            <a:p>
              <a:endParaRPr lang="en-US"/>
            </a:p>
          </p:txBody>
        </p:sp>
        <p:sp>
          <p:nvSpPr>
            <p:cNvPr id="1032237" name="Line 45"/>
            <p:cNvSpPr>
              <a:spLocks noChangeShapeType="1"/>
            </p:cNvSpPr>
            <p:nvPr/>
          </p:nvSpPr>
          <p:spPr bwMode="auto">
            <a:xfrm>
              <a:off x="2021" y="909"/>
              <a:ext cx="369" cy="0"/>
            </a:xfrm>
            <a:prstGeom prst="line">
              <a:avLst/>
            </a:prstGeom>
            <a:noFill/>
            <a:ln w="28575">
              <a:solidFill>
                <a:srgbClr val="FF9999"/>
              </a:solidFill>
              <a:round/>
              <a:headEnd/>
              <a:tailEnd/>
            </a:ln>
            <a:effectLst/>
          </p:spPr>
          <p:txBody>
            <a:bodyPr wrap="none" anchor="ctr"/>
            <a:lstStyle/>
            <a:p>
              <a:endParaRPr lang="en-US"/>
            </a:p>
          </p:txBody>
        </p:sp>
        <p:sp>
          <p:nvSpPr>
            <p:cNvPr id="1032238" name="Line 46"/>
            <p:cNvSpPr>
              <a:spLocks noChangeShapeType="1"/>
            </p:cNvSpPr>
            <p:nvPr/>
          </p:nvSpPr>
          <p:spPr bwMode="auto">
            <a:xfrm>
              <a:off x="2021" y="764"/>
              <a:ext cx="369" cy="0"/>
            </a:xfrm>
            <a:prstGeom prst="line">
              <a:avLst/>
            </a:prstGeom>
            <a:noFill/>
            <a:ln w="28575">
              <a:solidFill>
                <a:srgbClr val="FF9999"/>
              </a:solidFill>
              <a:round/>
              <a:headEnd/>
              <a:tailEnd/>
            </a:ln>
            <a:effectLst/>
          </p:spPr>
          <p:txBody>
            <a:bodyPr wrap="none" anchor="ctr"/>
            <a:lstStyle/>
            <a:p>
              <a:endParaRPr lang="en-US"/>
            </a:p>
          </p:txBody>
        </p:sp>
        <p:sp>
          <p:nvSpPr>
            <p:cNvPr id="1032239" name="Line 47"/>
            <p:cNvSpPr>
              <a:spLocks noChangeShapeType="1"/>
            </p:cNvSpPr>
            <p:nvPr/>
          </p:nvSpPr>
          <p:spPr bwMode="auto">
            <a:xfrm>
              <a:off x="2021" y="619"/>
              <a:ext cx="369" cy="0"/>
            </a:xfrm>
            <a:prstGeom prst="line">
              <a:avLst/>
            </a:prstGeom>
            <a:noFill/>
            <a:ln w="28575">
              <a:solidFill>
                <a:srgbClr val="FF9999"/>
              </a:solidFill>
              <a:round/>
              <a:headEnd/>
              <a:tailEnd/>
            </a:ln>
            <a:effectLst/>
          </p:spPr>
          <p:txBody>
            <a:bodyPr wrap="none" anchor="ctr"/>
            <a:lstStyle/>
            <a:p>
              <a:endParaRPr lang="en-US"/>
            </a:p>
          </p:txBody>
        </p:sp>
        <p:sp>
          <p:nvSpPr>
            <p:cNvPr id="1032240" name="Line 48"/>
            <p:cNvSpPr>
              <a:spLocks noChangeShapeType="1"/>
            </p:cNvSpPr>
            <p:nvPr/>
          </p:nvSpPr>
          <p:spPr bwMode="auto">
            <a:xfrm flipV="1">
              <a:off x="2390" y="619"/>
              <a:ext cx="0" cy="449"/>
            </a:xfrm>
            <a:prstGeom prst="line">
              <a:avLst/>
            </a:prstGeom>
            <a:noFill/>
            <a:ln w="28575">
              <a:solidFill>
                <a:srgbClr val="FF9999"/>
              </a:solidFill>
              <a:round/>
              <a:headEnd/>
              <a:tailEnd/>
            </a:ln>
            <a:effectLst/>
          </p:spPr>
          <p:txBody>
            <a:bodyPr wrap="none" anchor="ctr"/>
            <a:lstStyle/>
            <a:p>
              <a:endParaRPr lang="en-US"/>
            </a:p>
          </p:txBody>
        </p:sp>
        <p:sp>
          <p:nvSpPr>
            <p:cNvPr id="1032241" name="Line 49"/>
            <p:cNvSpPr>
              <a:spLocks noChangeShapeType="1"/>
            </p:cNvSpPr>
            <p:nvPr/>
          </p:nvSpPr>
          <p:spPr bwMode="auto">
            <a:xfrm flipV="1">
              <a:off x="2267" y="624"/>
              <a:ext cx="0" cy="444"/>
            </a:xfrm>
            <a:prstGeom prst="line">
              <a:avLst/>
            </a:prstGeom>
            <a:noFill/>
            <a:ln w="28575">
              <a:solidFill>
                <a:srgbClr val="FF9999"/>
              </a:solidFill>
              <a:round/>
              <a:headEnd/>
              <a:tailEnd/>
            </a:ln>
            <a:effectLst/>
          </p:spPr>
          <p:txBody>
            <a:bodyPr wrap="none" anchor="ctr"/>
            <a:lstStyle/>
            <a:p>
              <a:endParaRPr lang="en-US"/>
            </a:p>
          </p:txBody>
        </p:sp>
        <p:sp>
          <p:nvSpPr>
            <p:cNvPr id="1032242" name="Line 50"/>
            <p:cNvSpPr>
              <a:spLocks noChangeShapeType="1"/>
            </p:cNvSpPr>
            <p:nvPr/>
          </p:nvSpPr>
          <p:spPr bwMode="auto">
            <a:xfrm flipV="1">
              <a:off x="2144" y="624"/>
              <a:ext cx="0" cy="432"/>
            </a:xfrm>
            <a:prstGeom prst="line">
              <a:avLst/>
            </a:prstGeom>
            <a:noFill/>
            <a:ln w="28575">
              <a:solidFill>
                <a:srgbClr val="FF9999"/>
              </a:solidFill>
              <a:round/>
              <a:headEnd/>
              <a:tailEnd/>
            </a:ln>
            <a:effectLst/>
          </p:spPr>
          <p:txBody>
            <a:bodyPr wrap="none" anchor="ctr"/>
            <a:lstStyle/>
            <a:p>
              <a:endParaRPr lang="en-US"/>
            </a:p>
          </p:txBody>
        </p:sp>
        <p:sp>
          <p:nvSpPr>
            <p:cNvPr id="1032243" name="Line 51"/>
            <p:cNvSpPr>
              <a:spLocks noChangeShapeType="1"/>
            </p:cNvSpPr>
            <p:nvPr/>
          </p:nvSpPr>
          <p:spPr bwMode="auto">
            <a:xfrm flipV="1">
              <a:off x="2021" y="619"/>
              <a:ext cx="0" cy="437"/>
            </a:xfrm>
            <a:prstGeom prst="line">
              <a:avLst/>
            </a:prstGeom>
            <a:noFill/>
            <a:ln w="28575">
              <a:solidFill>
                <a:srgbClr val="FF9999"/>
              </a:solidFill>
              <a:round/>
              <a:headEnd/>
              <a:tailEnd/>
            </a:ln>
            <a:effectLst/>
          </p:spPr>
          <p:txBody>
            <a:bodyPr wrap="none" anchor="ctr"/>
            <a:lstStyle/>
            <a:p>
              <a:endParaRPr lang="en-US"/>
            </a:p>
          </p:txBody>
        </p:sp>
      </p:grpSp>
      <p:pic>
        <p:nvPicPr>
          <p:cNvPr id="1032244" name="Picture 52"/>
          <p:cNvPicPr>
            <a:picLocks noChangeAspect="1" noChangeArrowheads="1"/>
          </p:cNvPicPr>
          <p:nvPr/>
        </p:nvPicPr>
        <p:blipFill>
          <a:blip r:embed="rId9" cstate="print"/>
          <a:srcRect/>
          <a:stretch>
            <a:fillRect/>
          </a:stretch>
        </p:blipFill>
        <p:spPr bwMode="auto">
          <a:xfrm>
            <a:off x="3429000" y="457200"/>
            <a:ext cx="685800" cy="557213"/>
          </a:xfrm>
          <a:prstGeom prst="rect">
            <a:avLst/>
          </a:prstGeom>
          <a:noFill/>
          <a:ln w="9525">
            <a:noFill/>
            <a:miter lim="800000"/>
            <a:headEnd/>
            <a:tailEnd/>
          </a:ln>
        </p:spPr>
      </p:pic>
      <p:pic>
        <p:nvPicPr>
          <p:cNvPr id="1032245" name="Picture 53"/>
          <p:cNvPicPr>
            <a:picLocks noChangeAspect="1" noChangeArrowheads="1"/>
          </p:cNvPicPr>
          <p:nvPr/>
        </p:nvPicPr>
        <p:blipFill>
          <a:blip r:embed="rId10"/>
          <a:srcRect/>
          <a:stretch>
            <a:fillRect/>
          </a:stretch>
        </p:blipFill>
        <p:spPr bwMode="auto">
          <a:xfrm>
            <a:off x="0" y="3962400"/>
            <a:ext cx="590550" cy="609600"/>
          </a:xfrm>
          <a:prstGeom prst="rect">
            <a:avLst/>
          </a:prstGeom>
          <a:noFill/>
        </p:spPr>
      </p:pic>
      <p:pic>
        <p:nvPicPr>
          <p:cNvPr id="1032246" name="Picture 54"/>
          <p:cNvPicPr>
            <a:picLocks noChangeAspect="1" noChangeArrowheads="1"/>
          </p:cNvPicPr>
          <p:nvPr/>
        </p:nvPicPr>
        <p:blipFill>
          <a:blip r:embed="rId11"/>
          <a:srcRect/>
          <a:stretch>
            <a:fillRect/>
          </a:stretch>
        </p:blipFill>
        <p:spPr bwMode="auto">
          <a:xfrm>
            <a:off x="3733800" y="6172200"/>
            <a:ext cx="609600" cy="547688"/>
          </a:xfrm>
          <a:prstGeom prst="rect">
            <a:avLst/>
          </a:prstGeom>
          <a:noFill/>
          <a:ln w="9525">
            <a:noFill/>
            <a:miter lim="800000"/>
            <a:headEnd/>
            <a:tailEnd/>
          </a:ln>
          <a:effectLst/>
        </p:spPr>
      </p:pic>
      <p:pic>
        <p:nvPicPr>
          <p:cNvPr id="1032247" name="Picture 55"/>
          <p:cNvPicPr>
            <a:picLocks noChangeAspect="1" noChangeArrowheads="1"/>
          </p:cNvPicPr>
          <p:nvPr/>
        </p:nvPicPr>
        <p:blipFill>
          <a:blip r:embed="rId12"/>
          <a:srcRect/>
          <a:stretch>
            <a:fillRect/>
          </a:stretch>
        </p:blipFill>
        <p:spPr bwMode="auto">
          <a:xfrm>
            <a:off x="0" y="1447800"/>
            <a:ext cx="762000" cy="531813"/>
          </a:xfrm>
          <a:prstGeom prst="rect">
            <a:avLst/>
          </a:prstGeom>
          <a:noFill/>
          <a:ln w="9525">
            <a:noFill/>
            <a:miter lim="800000"/>
            <a:headEnd/>
            <a:tailEnd/>
          </a:ln>
          <a:effectLst/>
        </p:spPr>
      </p:pic>
      <p:pic>
        <p:nvPicPr>
          <p:cNvPr id="1032248" name="Picture 56"/>
          <p:cNvPicPr>
            <a:picLocks noChangeAspect="1" noChangeArrowheads="1"/>
          </p:cNvPicPr>
          <p:nvPr/>
        </p:nvPicPr>
        <p:blipFill>
          <a:blip r:embed="rId13"/>
          <a:srcRect/>
          <a:stretch>
            <a:fillRect/>
          </a:stretch>
        </p:blipFill>
        <p:spPr bwMode="auto">
          <a:xfrm>
            <a:off x="4343400" y="6172200"/>
            <a:ext cx="441325" cy="685800"/>
          </a:xfrm>
          <a:prstGeom prst="rect">
            <a:avLst/>
          </a:prstGeom>
          <a:noFill/>
          <a:ln w="9525" algn="ctr">
            <a:noFill/>
            <a:miter lim="800000"/>
            <a:headEnd/>
            <a:tailEnd/>
          </a:ln>
          <a:effectLst/>
        </p:spPr>
      </p:pic>
      <p:pic>
        <p:nvPicPr>
          <p:cNvPr id="1032249" name="Picture 57"/>
          <p:cNvPicPr>
            <a:picLocks noChangeAspect="1" noChangeArrowheads="1"/>
          </p:cNvPicPr>
          <p:nvPr/>
        </p:nvPicPr>
        <p:blipFill>
          <a:blip r:embed="rId14"/>
          <a:srcRect/>
          <a:stretch>
            <a:fillRect/>
          </a:stretch>
        </p:blipFill>
        <p:spPr bwMode="auto">
          <a:xfrm>
            <a:off x="1905000" y="6172200"/>
            <a:ext cx="530225" cy="685800"/>
          </a:xfrm>
          <a:prstGeom prst="rect">
            <a:avLst/>
          </a:prstGeom>
          <a:noFill/>
          <a:ln w="9525" algn="ctr">
            <a:noFill/>
            <a:miter lim="800000"/>
            <a:headEnd/>
            <a:tailEnd/>
          </a:ln>
          <a:effectLst/>
        </p:spPr>
      </p:pic>
      <p:pic>
        <p:nvPicPr>
          <p:cNvPr id="1032250" name="Picture 58"/>
          <p:cNvPicPr>
            <a:picLocks noChangeAspect="1" noChangeArrowheads="1"/>
          </p:cNvPicPr>
          <p:nvPr/>
        </p:nvPicPr>
        <p:blipFill>
          <a:blip r:embed="rId15"/>
          <a:srcRect/>
          <a:stretch>
            <a:fillRect/>
          </a:stretch>
        </p:blipFill>
        <p:spPr bwMode="auto">
          <a:xfrm>
            <a:off x="0" y="2133600"/>
            <a:ext cx="766763" cy="501650"/>
          </a:xfrm>
          <a:prstGeom prst="rect">
            <a:avLst/>
          </a:prstGeom>
          <a:noFill/>
          <a:ln w="9525" algn="ctr">
            <a:noFill/>
            <a:miter lim="800000"/>
            <a:headEnd/>
            <a:tailEnd/>
          </a:ln>
          <a:effectLst/>
        </p:spPr>
      </p:pic>
      <p:sp>
        <p:nvSpPr>
          <p:cNvPr id="1032251" name="AutoShape 59"/>
          <p:cNvSpPr>
            <a:spLocks noChangeArrowheads="1"/>
          </p:cNvSpPr>
          <p:nvPr/>
        </p:nvSpPr>
        <p:spPr bwMode="auto">
          <a:xfrm rot="-2866024">
            <a:off x="975519" y="5796756"/>
            <a:ext cx="390525" cy="360363"/>
          </a:xfrm>
          <a:prstGeom prst="flowChartDelay">
            <a:avLst/>
          </a:prstGeom>
          <a:noFill/>
          <a:ln w="9525" algn="ctr">
            <a:solidFill>
              <a:schemeClr val="tx1"/>
            </a:solidFill>
            <a:miter lim="800000"/>
            <a:headEnd/>
            <a:tailEnd/>
          </a:ln>
          <a:effectLst/>
        </p:spPr>
        <p:txBody>
          <a:bodyPr wrap="none" anchor="ctr">
            <a:spAutoFit/>
          </a:bodyPr>
          <a:lstStyle/>
          <a:p>
            <a:r>
              <a:rPr lang="en-US" sz="1200"/>
              <a:t>SS</a:t>
            </a:r>
          </a:p>
        </p:txBody>
      </p:sp>
      <p:sp>
        <p:nvSpPr>
          <p:cNvPr id="1032252" name="AutoShape 60"/>
          <p:cNvSpPr>
            <a:spLocks noChangeArrowheads="1"/>
          </p:cNvSpPr>
          <p:nvPr/>
        </p:nvSpPr>
        <p:spPr bwMode="auto">
          <a:xfrm rot="16200000">
            <a:off x="1450182"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3" name="AutoShape 61"/>
          <p:cNvSpPr>
            <a:spLocks noChangeArrowheads="1"/>
          </p:cNvSpPr>
          <p:nvPr/>
        </p:nvSpPr>
        <p:spPr bwMode="auto">
          <a:xfrm rot="16200000">
            <a:off x="2023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4" name="AutoShape 62"/>
          <p:cNvSpPr>
            <a:spLocks noChangeArrowheads="1"/>
          </p:cNvSpPr>
          <p:nvPr/>
        </p:nvSpPr>
        <p:spPr bwMode="auto">
          <a:xfrm rot="16200000">
            <a:off x="3852069" y="5596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5" name="AutoShape 63"/>
          <p:cNvSpPr>
            <a:spLocks noChangeArrowheads="1"/>
          </p:cNvSpPr>
          <p:nvPr/>
        </p:nvSpPr>
        <p:spPr bwMode="auto">
          <a:xfrm rot="16200000">
            <a:off x="4309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6" name="AutoShape 64"/>
          <p:cNvSpPr>
            <a:spLocks noChangeArrowheads="1"/>
          </p:cNvSpPr>
          <p:nvPr/>
        </p:nvSpPr>
        <p:spPr bwMode="auto">
          <a:xfrm rot="16200000">
            <a:off x="5071269" y="56459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57" name="AutoShape 65"/>
          <p:cNvSpPr>
            <a:spLocks noChangeArrowheads="1"/>
          </p:cNvSpPr>
          <p:nvPr/>
        </p:nvSpPr>
        <p:spPr bwMode="auto">
          <a:xfrm rot="16200000">
            <a:off x="7074694" y="56586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pic>
        <p:nvPicPr>
          <p:cNvPr id="1032258" name="Picture 66"/>
          <p:cNvPicPr>
            <a:picLocks noChangeAspect="1" noChangeArrowheads="1"/>
          </p:cNvPicPr>
          <p:nvPr/>
        </p:nvPicPr>
        <p:blipFill>
          <a:blip r:embed="rId16"/>
          <a:srcRect/>
          <a:stretch>
            <a:fillRect/>
          </a:stretch>
        </p:blipFill>
        <p:spPr bwMode="auto">
          <a:xfrm>
            <a:off x="0" y="3352800"/>
            <a:ext cx="838200" cy="566738"/>
          </a:xfrm>
          <a:prstGeom prst="rect">
            <a:avLst/>
          </a:prstGeom>
          <a:noFill/>
          <a:ln w="9525" algn="ctr">
            <a:noFill/>
            <a:miter lim="800000"/>
            <a:headEnd/>
            <a:tailEnd/>
          </a:ln>
          <a:effectLst/>
        </p:spPr>
      </p:pic>
      <p:pic>
        <p:nvPicPr>
          <p:cNvPr id="1032259" name="Picture 67" descr="via2"/>
          <p:cNvPicPr>
            <a:picLocks noChangeAspect="1" noChangeArrowheads="1"/>
          </p:cNvPicPr>
          <p:nvPr/>
        </p:nvPicPr>
        <p:blipFill>
          <a:blip r:embed="rId17"/>
          <a:srcRect/>
          <a:stretch>
            <a:fillRect/>
          </a:stretch>
        </p:blipFill>
        <p:spPr bwMode="auto">
          <a:xfrm rot="2924733">
            <a:off x="7835106" y="1080294"/>
            <a:ext cx="484188" cy="609600"/>
          </a:xfrm>
          <a:prstGeom prst="rect">
            <a:avLst/>
          </a:prstGeom>
          <a:noFill/>
        </p:spPr>
      </p:pic>
      <p:pic>
        <p:nvPicPr>
          <p:cNvPr id="1032260" name="Picture 68" descr="B_OEQ127"/>
          <p:cNvPicPr>
            <a:picLocks noChangeAspect="1" noChangeArrowheads="1"/>
          </p:cNvPicPr>
          <p:nvPr/>
        </p:nvPicPr>
        <p:blipFill>
          <a:blip r:embed="rId18"/>
          <a:srcRect/>
          <a:stretch>
            <a:fillRect/>
          </a:stretch>
        </p:blipFill>
        <p:spPr bwMode="auto">
          <a:xfrm rot="2730464">
            <a:off x="8396288" y="1738312"/>
            <a:ext cx="528638" cy="557213"/>
          </a:xfrm>
          <a:prstGeom prst="rect">
            <a:avLst/>
          </a:prstGeom>
          <a:noFill/>
        </p:spPr>
      </p:pic>
      <p:pic>
        <p:nvPicPr>
          <p:cNvPr id="1032261" name="Picture 69" descr="rocketebook"/>
          <p:cNvPicPr>
            <a:picLocks noChangeAspect="1" noChangeArrowheads="1"/>
          </p:cNvPicPr>
          <p:nvPr/>
        </p:nvPicPr>
        <p:blipFill>
          <a:blip r:embed="rId19"/>
          <a:srcRect/>
          <a:stretch>
            <a:fillRect/>
          </a:stretch>
        </p:blipFill>
        <p:spPr bwMode="auto">
          <a:xfrm>
            <a:off x="8612188" y="914400"/>
            <a:ext cx="531812" cy="712788"/>
          </a:xfrm>
          <a:prstGeom prst="rect">
            <a:avLst/>
          </a:prstGeom>
          <a:noFill/>
          <a:ln w="9525">
            <a:noFill/>
            <a:miter lim="800000"/>
            <a:headEnd/>
            <a:tailEnd/>
          </a:ln>
          <a:effectLst/>
        </p:spPr>
      </p:pic>
      <p:sp>
        <p:nvSpPr>
          <p:cNvPr id="1032262" name="Oval 70"/>
          <p:cNvSpPr>
            <a:spLocks noChangeArrowheads="1"/>
          </p:cNvSpPr>
          <p:nvPr/>
        </p:nvSpPr>
        <p:spPr bwMode="auto">
          <a:xfrm rot="2650181">
            <a:off x="6629400" y="1828800"/>
            <a:ext cx="2514600" cy="617538"/>
          </a:xfrm>
          <a:prstGeom prst="ellipse">
            <a:avLst/>
          </a:prstGeom>
          <a:solidFill>
            <a:schemeClr val="accent1"/>
          </a:solidFill>
          <a:ln w="9525" algn="ctr">
            <a:solidFill>
              <a:schemeClr val="tx1"/>
            </a:solidFill>
            <a:round/>
            <a:headEnd/>
            <a:tailEnd/>
          </a:ln>
          <a:effectLst/>
        </p:spPr>
        <p:txBody>
          <a:bodyPr wrap="none" anchor="ctr"/>
          <a:lstStyle/>
          <a:p>
            <a:r>
              <a:rPr lang="en-US" sz="2400"/>
              <a:t>Portal</a:t>
            </a:r>
          </a:p>
        </p:txBody>
      </p:sp>
      <p:sp>
        <p:nvSpPr>
          <p:cNvPr id="1032263" name="Text Box 71"/>
          <p:cNvSpPr txBox="1">
            <a:spLocks noChangeArrowheads="1"/>
          </p:cNvSpPr>
          <p:nvPr/>
        </p:nvSpPr>
        <p:spPr bwMode="auto">
          <a:xfrm>
            <a:off x="7499350" y="5486400"/>
            <a:ext cx="1644650" cy="915988"/>
          </a:xfrm>
          <a:prstGeom prst="rect">
            <a:avLst/>
          </a:prstGeom>
          <a:noFill/>
          <a:ln w="9525" algn="ctr">
            <a:noFill/>
            <a:miter lim="800000"/>
            <a:headEnd/>
            <a:tailEnd/>
          </a:ln>
          <a:effectLst/>
        </p:spPr>
        <p:txBody>
          <a:bodyPr wrap="none">
            <a:spAutoFit/>
          </a:bodyPr>
          <a:lstStyle/>
          <a:p>
            <a:r>
              <a:rPr lang="en-US" sz="1800"/>
              <a:t>Sensor or Data</a:t>
            </a:r>
          </a:p>
          <a:p>
            <a:r>
              <a:rPr lang="en-US" sz="1800"/>
              <a:t>Interchange</a:t>
            </a:r>
          </a:p>
          <a:p>
            <a:r>
              <a:rPr lang="en-US" sz="1800"/>
              <a:t>Service</a:t>
            </a:r>
          </a:p>
        </p:txBody>
      </p:sp>
      <p:sp>
        <p:nvSpPr>
          <p:cNvPr id="1032264" name="Rectangle 72"/>
          <p:cNvSpPr>
            <a:spLocks noChangeArrowheads="1"/>
          </p:cNvSpPr>
          <p:nvPr/>
        </p:nvSpPr>
        <p:spPr bwMode="auto">
          <a:xfrm>
            <a:off x="0" y="5029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Grid</a:t>
            </a:r>
          </a:p>
        </p:txBody>
      </p:sp>
      <p:sp>
        <p:nvSpPr>
          <p:cNvPr id="1032265" name="Text Box 73"/>
          <p:cNvSpPr txBox="1">
            <a:spLocks noChangeArrowheads="1"/>
          </p:cNvSpPr>
          <p:nvPr/>
        </p:nvSpPr>
        <p:spPr bwMode="auto">
          <a:xfrm>
            <a:off x="179388" y="115888"/>
            <a:ext cx="8859837" cy="366712"/>
          </a:xfrm>
          <a:prstGeom prst="rect">
            <a:avLst/>
          </a:prstGeom>
          <a:noFill/>
          <a:ln w="9525">
            <a:noFill/>
            <a:miter lim="800000"/>
            <a:headEnd/>
            <a:tailEnd/>
          </a:ln>
          <a:effectLst/>
        </p:spPr>
        <p:txBody>
          <a:bodyPr wrap="none">
            <a:spAutoFit/>
          </a:bodyPr>
          <a:lstStyle/>
          <a:p>
            <a:pPr algn="l"/>
            <a:r>
              <a:rPr lang="en-US" sz="1800">
                <a:latin typeface="Arial" pitchFamily="34" charset="0"/>
              </a:rPr>
              <a:t>Raw Data </a:t>
            </a:r>
            <a:r>
              <a:rPr lang="en-US" sz="1800">
                <a:latin typeface="Arial" pitchFamily="34" charset="0"/>
                <a:sym typeface="Wingdings" pitchFamily="2" charset="2"/>
              </a:rPr>
              <a:t>     Data    Information     Knowledge      Wisdom    </a:t>
            </a:r>
            <a:r>
              <a:rPr lang="en-US" sz="1800">
                <a:latin typeface="Arial" pitchFamily="34" charset="0"/>
              </a:rPr>
              <a:t>Decisions</a:t>
            </a:r>
          </a:p>
        </p:txBody>
      </p:sp>
      <p:sp>
        <p:nvSpPr>
          <p:cNvPr id="1032266" name="AutoShape 74"/>
          <p:cNvSpPr>
            <a:spLocks noChangeArrowheads="1"/>
          </p:cNvSpPr>
          <p:nvPr/>
        </p:nvSpPr>
        <p:spPr bwMode="auto">
          <a:xfrm rot="5400000">
            <a:off x="25566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7" name="AutoShape 75"/>
          <p:cNvSpPr>
            <a:spLocks noChangeArrowheads="1"/>
          </p:cNvSpPr>
          <p:nvPr/>
        </p:nvSpPr>
        <p:spPr bwMode="auto">
          <a:xfrm rot="5400000">
            <a:off x="1566069" y="10247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68" name="Rectangle 76"/>
          <p:cNvSpPr>
            <a:spLocks noChangeArrowheads="1"/>
          </p:cNvSpPr>
          <p:nvPr/>
        </p:nvSpPr>
        <p:spPr bwMode="auto">
          <a:xfrm>
            <a:off x="0" y="2743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Service</a:t>
            </a:r>
          </a:p>
        </p:txBody>
      </p:sp>
      <p:sp>
        <p:nvSpPr>
          <p:cNvPr id="1032269" name="AutoShape 77"/>
          <p:cNvSpPr>
            <a:spLocks noChangeArrowheads="1"/>
          </p:cNvSpPr>
          <p:nvPr/>
        </p:nvSpPr>
        <p:spPr bwMode="auto">
          <a:xfrm rot="5400000">
            <a:off x="3547269" y="1100931"/>
            <a:ext cx="407988"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70" name="Rectangle 78"/>
          <p:cNvSpPr>
            <a:spLocks noChangeArrowheads="1"/>
          </p:cNvSpPr>
          <p:nvPr/>
        </p:nvSpPr>
        <p:spPr bwMode="auto">
          <a:xfrm>
            <a:off x="0" y="838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Grid</a:t>
            </a:r>
          </a:p>
        </p:txBody>
      </p:sp>
      <p:sp>
        <p:nvSpPr>
          <p:cNvPr id="1032271" name="AutoShape 79"/>
          <p:cNvSpPr>
            <a:spLocks noChangeArrowheads="1"/>
          </p:cNvSpPr>
          <p:nvPr/>
        </p:nvSpPr>
        <p:spPr bwMode="auto">
          <a:xfrm rot="5400000">
            <a:off x="4842669" y="1150144"/>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a:t>SS</a:t>
            </a:r>
          </a:p>
        </p:txBody>
      </p:sp>
      <p:sp>
        <p:nvSpPr>
          <p:cNvPr id="1032272" name="Rectangle 80"/>
          <p:cNvSpPr>
            <a:spLocks noChangeArrowheads="1"/>
          </p:cNvSpPr>
          <p:nvPr/>
        </p:nvSpPr>
        <p:spPr bwMode="auto">
          <a:xfrm>
            <a:off x="4495800" y="457200"/>
            <a:ext cx="915988" cy="590550"/>
          </a:xfrm>
          <a:prstGeom prst="rect">
            <a:avLst/>
          </a:prstGeom>
          <a:solidFill>
            <a:schemeClr val="bg1"/>
          </a:solidFill>
          <a:ln w="9525" algn="ctr">
            <a:solidFill>
              <a:schemeClr val="tx1"/>
            </a:solidFill>
            <a:miter lim="800000"/>
            <a:headEnd/>
            <a:tailEnd/>
          </a:ln>
          <a:effectLst/>
        </p:spPr>
        <p:txBody>
          <a:bodyPr wrap="none" anchor="ctr">
            <a:spAutoFit/>
          </a:bodyPr>
          <a:lstStyle/>
          <a:p>
            <a:r>
              <a:rPr lang="en-US"/>
              <a:t>Another</a:t>
            </a:r>
            <a:br>
              <a:rPr lang="en-US"/>
            </a:br>
            <a:r>
              <a:rPr lang="en-US"/>
              <a:t>Grid</a:t>
            </a:r>
          </a:p>
        </p:txBody>
      </p:sp>
      <p:grpSp>
        <p:nvGrpSpPr>
          <p:cNvPr id="4" name="Group 81"/>
          <p:cNvGrpSpPr>
            <a:grpSpLocks/>
          </p:cNvGrpSpPr>
          <p:nvPr/>
        </p:nvGrpSpPr>
        <p:grpSpPr bwMode="auto">
          <a:xfrm>
            <a:off x="990600" y="1198563"/>
            <a:ext cx="533400" cy="4537075"/>
            <a:chOff x="624" y="755"/>
            <a:chExt cx="336" cy="2858"/>
          </a:xfrm>
        </p:grpSpPr>
        <p:sp>
          <p:nvSpPr>
            <p:cNvPr id="1032274" name="AutoShape 82"/>
            <p:cNvSpPr>
              <a:spLocks noChangeArrowheads="1"/>
            </p:cNvSpPr>
            <p:nvPr/>
          </p:nvSpPr>
          <p:spPr bwMode="auto">
            <a:xfrm rot="2360223">
              <a:off x="693" y="755"/>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5" name="AutoShape 83"/>
            <p:cNvSpPr>
              <a:spLocks noChangeArrowheads="1"/>
            </p:cNvSpPr>
            <p:nvPr/>
          </p:nvSpPr>
          <p:spPr bwMode="auto">
            <a:xfrm>
              <a:off x="624" y="1109"/>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76" name="AutoShape 84"/>
            <p:cNvSpPr>
              <a:spLocks noChangeArrowheads="1"/>
            </p:cNvSpPr>
            <p:nvPr/>
          </p:nvSpPr>
          <p:spPr bwMode="auto">
            <a:xfrm>
              <a:off x="624" y="148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7" name="AutoShape 85"/>
            <p:cNvSpPr>
              <a:spLocks noChangeArrowheads="1"/>
            </p:cNvSpPr>
            <p:nvPr/>
          </p:nvSpPr>
          <p:spPr bwMode="auto">
            <a:xfrm>
              <a:off x="624" y="185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8" name="AutoShape 86"/>
            <p:cNvSpPr>
              <a:spLocks noChangeArrowheads="1"/>
            </p:cNvSpPr>
            <p:nvPr/>
          </p:nvSpPr>
          <p:spPr bwMode="auto">
            <a:xfrm>
              <a:off x="624" y="2234"/>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79" name="AutoShape 87"/>
            <p:cNvSpPr>
              <a:spLocks noChangeArrowheads="1"/>
            </p:cNvSpPr>
            <p:nvPr/>
          </p:nvSpPr>
          <p:spPr bwMode="auto">
            <a:xfrm>
              <a:off x="624" y="2609"/>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sp>
          <p:nvSpPr>
            <p:cNvPr id="1032280" name="AutoShape 88"/>
            <p:cNvSpPr>
              <a:spLocks noChangeArrowheads="1"/>
            </p:cNvSpPr>
            <p:nvPr/>
          </p:nvSpPr>
          <p:spPr bwMode="auto">
            <a:xfrm>
              <a:off x="624" y="2984"/>
              <a:ext cx="267" cy="253"/>
            </a:xfrm>
            <a:prstGeom prst="flowChartDelay">
              <a:avLst/>
            </a:prstGeom>
            <a:solidFill>
              <a:schemeClr val="bg1"/>
            </a:solidFill>
            <a:ln w="9525" algn="ctr">
              <a:solidFill>
                <a:schemeClr val="tx1"/>
              </a:solidFill>
              <a:miter lim="800000"/>
              <a:headEnd/>
              <a:tailEnd/>
            </a:ln>
            <a:effectLst/>
          </p:spPr>
          <p:txBody>
            <a:bodyPr wrap="none" anchor="ctr">
              <a:spAutoFit/>
            </a:bodyPr>
            <a:lstStyle/>
            <a:p>
              <a:r>
                <a:rPr lang="en-US" sz="1400"/>
                <a:t>SS</a:t>
              </a:r>
            </a:p>
          </p:txBody>
        </p:sp>
        <p:sp>
          <p:nvSpPr>
            <p:cNvPr id="1032281" name="AutoShape 89"/>
            <p:cNvSpPr>
              <a:spLocks noChangeArrowheads="1"/>
            </p:cNvSpPr>
            <p:nvPr/>
          </p:nvSpPr>
          <p:spPr bwMode="auto">
            <a:xfrm>
              <a:off x="624" y="3360"/>
              <a:ext cx="267" cy="253"/>
            </a:xfrm>
            <a:prstGeom prst="flowChartDelay">
              <a:avLst/>
            </a:prstGeom>
            <a:noFill/>
            <a:ln w="9525" algn="ctr">
              <a:solidFill>
                <a:schemeClr val="tx1"/>
              </a:solidFill>
              <a:miter lim="800000"/>
              <a:headEnd/>
              <a:tailEnd/>
            </a:ln>
            <a:effectLst/>
          </p:spPr>
          <p:txBody>
            <a:bodyPr wrap="none" anchor="ctr">
              <a:spAutoFit/>
            </a:bodyPr>
            <a:lstStyle/>
            <a:p>
              <a:r>
                <a:rPr lang="en-US" sz="1400"/>
                <a:t>SS</a:t>
              </a:r>
            </a:p>
          </p:txBody>
        </p:sp>
      </p:grpSp>
      <p:sp>
        <p:nvSpPr>
          <p:cNvPr id="1032282" name="Text Box 90"/>
          <p:cNvSpPr txBox="1">
            <a:spLocks noChangeArrowheads="1"/>
          </p:cNvSpPr>
          <p:nvPr/>
        </p:nvSpPr>
        <p:spPr bwMode="auto">
          <a:xfrm rot="2671048">
            <a:off x="6248400" y="2286000"/>
            <a:ext cx="2724150" cy="366713"/>
          </a:xfrm>
          <a:prstGeom prst="rect">
            <a:avLst/>
          </a:prstGeom>
          <a:noFill/>
          <a:ln w="9525">
            <a:noFill/>
            <a:miter lim="800000"/>
            <a:headEnd/>
            <a:tailEnd/>
          </a:ln>
          <a:effectLst/>
        </p:spPr>
        <p:txBody>
          <a:bodyPr wrap="none">
            <a:spAutoFit/>
          </a:bodyPr>
          <a:lstStyle/>
          <a:p>
            <a:pPr algn="l"/>
            <a:r>
              <a:rPr lang="en-US" sz="1800">
                <a:latin typeface="Arial" pitchFamily="34" charset="0"/>
              </a:rPr>
              <a:t>Inter-Service Messages</a:t>
            </a:r>
          </a:p>
        </p:txBody>
      </p:sp>
      <p:grpSp>
        <p:nvGrpSpPr>
          <p:cNvPr id="5" name="Group 91"/>
          <p:cNvGrpSpPr>
            <a:grpSpLocks/>
          </p:cNvGrpSpPr>
          <p:nvPr/>
        </p:nvGrpSpPr>
        <p:grpSpPr bwMode="auto">
          <a:xfrm>
            <a:off x="5715000" y="6091238"/>
            <a:ext cx="1143000" cy="766762"/>
            <a:chOff x="2256" y="2641"/>
            <a:chExt cx="720" cy="483"/>
          </a:xfrm>
        </p:grpSpPr>
        <p:sp>
          <p:nvSpPr>
            <p:cNvPr id="103228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5" name="Text Box 93"/>
            <p:cNvSpPr txBox="1">
              <a:spLocks noChangeArrowheads="1"/>
            </p:cNvSpPr>
            <p:nvPr/>
          </p:nvSpPr>
          <p:spPr bwMode="auto">
            <a:xfrm>
              <a:off x="2389" y="2688"/>
              <a:ext cx="483" cy="326"/>
            </a:xfrm>
            <a:prstGeom prst="rect">
              <a:avLst/>
            </a:prstGeom>
            <a:noFill/>
            <a:ln w="9525" algn="ctr">
              <a:noFill/>
              <a:miter lim="800000"/>
              <a:headEnd/>
              <a:tailEnd/>
            </a:ln>
            <a:effectLst/>
          </p:spPr>
          <p:txBody>
            <a:bodyPr wrap="none">
              <a:spAutoFit/>
            </a:bodyPr>
            <a:lstStyle/>
            <a:p>
              <a:r>
                <a:rPr lang="en-US" sz="1400"/>
                <a:t>Storage</a:t>
              </a:r>
              <a:br>
                <a:rPr lang="en-US" sz="1400"/>
              </a:br>
              <a:r>
                <a:rPr lang="en-US" sz="1400"/>
                <a:t>Cloud</a:t>
              </a:r>
            </a:p>
          </p:txBody>
        </p:sp>
      </p:grpSp>
      <p:grpSp>
        <p:nvGrpSpPr>
          <p:cNvPr id="6" name="Group 94"/>
          <p:cNvGrpSpPr>
            <a:grpSpLocks/>
          </p:cNvGrpSpPr>
          <p:nvPr/>
        </p:nvGrpSpPr>
        <p:grpSpPr bwMode="auto">
          <a:xfrm>
            <a:off x="2514600" y="6019800"/>
            <a:ext cx="1143000" cy="766763"/>
            <a:chOff x="2256" y="2641"/>
            <a:chExt cx="720" cy="483"/>
          </a:xfrm>
        </p:grpSpPr>
        <p:sp>
          <p:nvSpPr>
            <p:cNvPr id="1032287"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288" name="Text Box 96"/>
            <p:cNvSpPr txBox="1">
              <a:spLocks noChangeArrowheads="1"/>
            </p:cNvSpPr>
            <p:nvPr/>
          </p:nvSpPr>
          <p:spPr bwMode="auto">
            <a:xfrm>
              <a:off x="2352" y="2688"/>
              <a:ext cx="557" cy="326"/>
            </a:xfrm>
            <a:prstGeom prst="rect">
              <a:avLst/>
            </a:prstGeom>
            <a:noFill/>
            <a:ln w="9525" algn="ctr">
              <a:noFill/>
              <a:miter lim="800000"/>
              <a:headEnd/>
              <a:tailEnd/>
            </a:ln>
            <a:effectLst/>
          </p:spPr>
          <p:txBody>
            <a:bodyPr wrap="none">
              <a:spAutoFit/>
            </a:bodyPr>
            <a:lstStyle/>
            <a:p>
              <a:r>
                <a:rPr lang="en-US" sz="1400"/>
                <a:t>Compute</a:t>
              </a:r>
              <a:br>
                <a:rPr lang="en-US" sz="1400"/>
              </a:br>
              <a:r>
                <a:rPr lang="en-US" sz="1400"/>
                <a:t>Cloud</a:t>
              </a:r>
            </a:p>
          </p:txBody>
        </p:sp>
      </p:grpSp>
      <p:grpSp>
        <p:nvGrpSpPr>
          <p:cNvPr id="7" name="Group 97"/>
          <p:cNvGrpSpPr>
            <a:grpSpLocks/>
          </p:cNvGrpSpPr>
          <p:nvPr/>
        </p:nvGrpSpPr>
        <p:grpSpPr bwMode="auto">
          <a:xfrm>
            <a:off x="2590800" y="5257800"/>
            <a:ext cx="339725" cy="762000"/>
            <a:chOff x="1632" y="3312"/>
            <a:chExt cx="214" cy="480"/>
          </a:xfrm>
        </p:grpSpPr>
        <p:sp>
          <p:nvSpPr>
            <p:cNvPr id="1032290" name="Line 98"/>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1" name="AutoShape 99"/>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8" name="Group 100"/>
          <p:cNvGrpSpPr>
            <a:grpSpLocks/>
          </p:cNvGrpSpPr>
          <p:nvPr/>
        </p:nvGrpSpPr>
        <p:grpSpPr bwMode="auto">
          <a:xfrm>
            <a:off x="5638800" y="5334000"/>
            <a:ext cx="339725" cy="762000"/>
            <a:chOff x="1632" y="3312"/>
            <a:chExt cx="214" cy="480"/>
          </a:xfrm>
        </p:grpSpPr>
        <p:sp>
          <p:nvSpPr>
            <p:cNvPr id="1032293" name="Line 101"/>
            <p:cNvSpPr>
              <a:spLocks noChangeShapeType="1"/>
            </p:cNvSpPr>
            <p:nvPr/>
          </p:nvSpPr>
          <p:spPr bwMode="auto">
            <a:xfrm>
              <a:off x="1632" y="3312"/>
              <a:ext cx="192" cy="480"/>
            </a:xfrm>
            <a:prstGeom prst="line">
              <a:avLst/>
            </a:prstGeom>
            <a:noFill/>
            <a:ln w="28575">
              <a:solidFill>
                <a:schemeClr val="tx1"/>
              </a:solidFill>
              <a:round/>
              <a:headEnd/>
              <a:tailEnd type="triangle" w="med" len="med"/>
            </a:ln>
            <a:effectLst/>
          </p:spPr>
          <p:txBody>
            <a:bodyPr anchor="ctr">
              <a:spAutoFit/>
            </a:bodyPr>
            <a:lstStyle/>
            <a:p>
              <a:endParaRPr lang="en-US"/>
            </a:p>
          </p:txBody>
        </p:sp>
        <p:sp>
          <p:nvSpPr>
            <p:cNvPr id="1032294" name="AutoShape 102"/>
            <p:cNvSpPr>
              <a:spLocks noChangeArrowheads="1"/>
            </p:cNvSpPr>
            <p:nvPr/>
          </p:nvSpPr>
          <p:spPr bwMode="auto">
            <a:xfrm rot="16200000">
              <a:off x="1610" y="3382"/>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9" name="Group 103"/>
          <p:cNvGrpSpPr>
            <a:grpSpLocks/>
          </p:cNvGrpSpPr>
          <p:nvPr/>
        </p:nvGrpSpPr>
        <p:grpSpPr bwMode="auto">
          <a:xfrm>
            <a:off x="3352800" y="5181600"/>
            <a:ext cx="339725" cy="762000"/>
            <a:chOff x="2208" y="3312"/>
            <a:chExt cx="214" cy="480"/>
          </a:xfrm>
        </p:grpSpPr>
        <p:sp>
          <p:nvSpPr>
            <p:cNvPr id="1032296" name="Line 104"/>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297" name="AutoShape 105"/>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0" name="Group 106"/>
          <p:cNvGrpSpPr>
            <a:grpSpLocks/>
          </p:cNvGrpSpPr>
          <p:nvPr/>
        </p:nvGrpSpPr>
        <p:grpSpPr bwMode="auto">
          <a:xfrm>
            <a:off x="6477000" y="5257800"/>
            <a:ext cx="339725" cy="762000"/>
            <a:chOff x="2208" y="3312"/>
            <a:chExt cx="214" cy="480"/>
          </a:xfrm>
        </p:grpSpPr>
        <p:sp>
          <p:nvSpPr>
            <p:cNvPr id="1032299" name="Line 107"/>
            <p:cNvSpPr>
              <a:spLocks noChangeShapeType="1"/>
            </p:cNvSpPr>
            <p:nvPr/>
          </p:nvSpPr>
          <p:spPr bwMode="auto">
            <a:xfrm flipH="1">
              <a:off x="2208" y="3312"/>
              <a:ext cx="192" cy="480"/>
            </a:xfrm>
            <a:prstGeom prst="line">
              <a:avLst/>
            </a:prstGeom>
            <a:noFill/>
            <a:ln w="28575">
              <a:solidFill>
                <a:schemeClr val="tx1"/>
              </a:solidFill>
              <a:round/>
              <a:headEnd type="triangle" w="med" len="med"/>
              <a:tailEnd/>
            </a:ln>
            <a:effectLst/>
          </p:spPr>
          <p:txBody>
            <a:bodyPr anchor="ctr">
              <a:spAutoFit/>
            </a:bodyPr>
            <a:lstStyle/>
            <a:p>
              <a:endParaRPr lang="en-US"/>
            </a:p>
          </p:txBody>
        </p:sp>
        <p:sp>
          <p:nvSpPr>
            <p:cNvPr id="1032300" name="AutoShape 108"/>
            <p:cNvSpPr>
              <a:spLocks noChangeArrowheads="1"/>
            </p:cNvSpPr>
            <p:nvPr/>
          </p:nvSpPr>
          <p:spPr bwMode="auto">
            <a:xfrm rot="16200000">
              <a:off x="2186" y="3461"/>
              <a:ext cx="257" cy="214"/>
            </a:xfrm>
            <a:prstGeom prst="flowChartDelay">
              <a:avLst/>
            </a:prstGeom>
            <a:solidFill>
              <a:schemeClr val="bg1"/>
            </a:solidFill>
            <a:ln w="9525" algn="ctr">
              <a:solidFill>
                <a:schemeClr val="tx1"/>
              </a:solidFill>
              <a:miter lim="800000"/>
              <a:headEnd/>
              <a:tailEnd/>
            </a:ln>
            <a:effectLst/>
          </p:spPr>
          <p:txBody>
            <a:bodyPr vert="eaVert" anchor="ctr">
              <a:spAutoFit/>
            </a:bodyPr>
            <a:lstStyle/>
            <a:p>
              <a:r>
                <a:rPr lang="en-US" sz="1200"/>
                <a:t>SS</a:t>
              </a:r>
            </a:p>
          </p:txBody>
        </p:sp>
      </p:grpSp>
      <p:grpSp>
        <p:nvGrpSpPr>
          <p:cNvPr id="11" name="Group 109"/>
          <p:cNvGrpSpPr>
            <a:grpSpLocks/>
          </p:cNvGrpSpPr>
          <p:nvPr/>
        </p:nvGrpSpPr>
        <p:grpSpPr bwMode="auto">
          <a:xfrm>
            <a:off x="5795963" y="2241550"/>
            <a:ext cx="827087" cy="766763"/>
            <a:chOff x="2256" y="2641"/>
            <a:chExt cx="720" cy="483"/>
          </a:xfrm>
        </p:grpSpPr>
        <p:sp>
          <p:nvSpPr>
            <p:cNvPr id="103230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3" name="Text Box 11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2" name="Group 112"/>
          <p:cNvGrpSpPr>
            <a:grpSpLocks/>
          </p:cNvGrpSpPr>
          <p:nvPr/>
        </p:nvGrpSpPr>
        <p:grpSpPr bwMode="auto">
          <a:xfrm>
            <a:off x="4824413" y="4437063"/>
            <a:ext cx="827087" cy="766762"/>
            <a:chOff x="2256" y="2641"/>
            <a:chExt cx="720" cy="483"/>
          </a:xfrm>
        </p:grpSpPr>
        <p:sp>
          <p:nvSpPr>
            <p:cNvPr id="103230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6" name="Text Box 11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3" name="Group 115"/>
          <p:cNvGrpSpPr>
            <a:grpSpLocks/>
          </p:cNvGrpSpPr>
          <p:nvPr/>
        </p:nvGrpSpPr>
        <p:grpSpPr bwMode="auto">
          <a:xfrm>
            <a:off x="1584325" y="1952625"/>
            <a:ext cx="827088" cy="766763"/>
            <a:chOff x="2256" y="2641"/>
            <a:chExt cx="720" cy="483"/>
          </a:xfrm>
        </p:grpSpPr>
        <p:sp>
          <p:nvSpPr>
            <p:cNvPr id="1032308"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09" name="Text Box 117"/>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4" name="Group 118"/>
          <p:cNvGrpSpPr>
            <a:grpSpLocks/>
          </p:cNvGrpSpPr>
          <p:nvPr/>
        </p:nvGrpSpPr>
        <p:grpSpPr bwMode="auto">
          <a:xfrm>
            <a:off x="4859338" y="1592263"/>
            <a:ext cx="981075" cy="647700"/>
            <a:chOff x="2256" y="2641"/>
            <a:chExt cx="720" cy="483"/>
          </a:xfrm>
        </p:grpSpPr>
        <p:sp>
          <p:nvSpPr>
            <p:cNvPr id="1032311"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2" name="Text Box 120"/>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a:t>Discovery</a:t>
              </a:r>
              <a:br>
                <a:rPr lang="en-US" sz="1400"/>
              </a:br>
              <a:r>
                <a:rPr lang="en-US" sz="1400"/>
                <a:t>Cloud</a:t>
              </a:r>
            </a:p>
          </p:txBody>
        </p:sp>
      </p:grpSp>
      <p:grpSp>
        <p:nvGrpSpPr>
          <p:cNvPr id="15" name="Group 121"/>
          <p:cNvGrpSpPr>
            <a:grpSpLocks/>
          </p:cNvGrpSpPr>
          <p:nvPr/>
        </p:nvGrpSpPr>
        <p:grpSpPr bwMode="auto">
          <a:xfrm>
            <a:off x="7315200" y="3429000"/>
            <a:ext cx="981075" cy="647700"/>
            <a:chOff x="2256" y="2641"/>
            <a:chExt cx="720" cy="483"/>
          </a:xfrm>
        </p:grpSpPr>
        <p:sp>
          <p:nvSpPr>
            <p:cNvPr id="1032314"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15" name="Text Box 123"/>
            <p:cNvSpPr txBox="1">
              <a:spLocks noChangeArrowheads="1"/>
            </p:cNvSpPr>
            <p:nvPr/>
          </p:nvSpPr>
          <p:spPr bwMode="auto">
            <a:xfrm>
              <a:off x="2287" y="2688"/>
              <a:ext cx="688" cy="386"/>
            </a:xfrm>
            <a:prstGeom prst="rect">
              <a:avLst/>
            </a:prstGeom>
            <a:noFill/>
            <a:ln w="9525" algn="ctr">
              <a:noFill/>
              <a:miter lim="800000"/>
              <a:headEnd/>
              <a:tailEnd/>
            </a:ln>
            <a:effectLst/>
          </p:spPr>
          <p:txBody>
            <a:bodyPr wrap="none">
              <a:spAutoFit/>
            </a:bodyPr>
            <a:lstStyle/>
            <a:p>
              <a:r>
                <a:rPr lang="en-US" sz="1400"/>
                <a:t>Discovery</a:t>
              </a:r>
              <a:br>
                <a:rPr lang="en-US" sz="1400"/>
              </a:br>
              <a:r>
                <a:rPr lang="en-US" sz="1400"/>
                <a:t>Cloud</a:t>
              </a:r>
            </a:p>
          </p:txBody>
        </p:sp>
      </p:grpSp>
      <p:grpSp>
        <p:nvGrpSpPr>
          <p:cNvPr id="16" name="Group 124"/>
          <p:cNvGrpSpPr>
            <a:grpSpLocks/>
          </p:cNvGrpSpPr>
          <p:nvPr/>
        </p:nvGrpSpPr>
        <p:grpSpPr bwMode="auto">
          <a:xfrm>
            <a:off x="2663825" y="1628775"/>
            <a:ext cx="2052638" cy="1079500"/>
            <a:chOff x="1156" y="1253"/>
            <a:chExt cx="1293" cy="680"/>
          </a:xfrm>
        </p:grpSpPr>
        <p:grpSp>
          <p:nvGrpSpPr>
            <p:cNvPr id="17" name="Group 125"/>
            <p:cNvGrpSpPr>
              <a:grpSpLocks/>
            </p:cNvGrpSpPr>
            <p:nvPr/>
          </p:nvGrpSpPr>
          <p:grpSpPr bwMode="auto">
            <a:xfrm>
              <a:off x="1186" y="1264"/>
              <a:ext cx="1233" cy="658"/>
              <a:chOff x="1179" y="1253"/>
              <a:chExt cx="1233" cy="658"/>
            </a:xfrm>
          </p:grpSpPr>
          <p:grpSp>
            <p:nvGrpSpPr>
              <p:cNvPr id="18" name="Group 126"/>
              <p:cNvGrpSpPr>
                <a:grpSpLocks/>
              </p:cNvGrpSpPr>
              <p:nvPr/>
            </p:nvGrpSpPr>
            <p:grpSpPr bwMode="auto">
              <a:xfrm>
                <a:off x="1179" y="1414"/>
                <a:ext cx="1233" cy="336"/>
                <a:chOff x="1179" y="1407"/>
                <a:chExt cx="1233" cy="336"/>
              </a:xfrm>
            </p:grpSpPr>
            <p:sp>
              <p:nvSpPr>
                <p:cNvPr id="1032319" name="Oval 127"/>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20" name="Oval 128"/>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21" name="Oval 129"/>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9" name="Group 130"/>
              <p:cNvGrpSpPr>
                <a:grpSpLocks/>
              </p:cNvGrpSpPr>
              <p:nvPr/>
            </p:nvGrpSpPr>
            <p:grpSpPr bwMode="auto">
              <a:xfrm>
                <a:off x="1349" y="1253"/>
                <a:ext cx="893" cy="658"/>
                <a:chOff x="1315" y="1275"/>
                <a:chExt cx="893" cy="658"/>
              </a:xfrm>
            </p:grpSpPr>
            <p:grpSp>
              <p:nvGrpSpPr>
                <p:cNvPr id="20" name="Group 131"/>
                <p:cNvGrpSpPr>
                  <a:grpSpLocks/>
                </p:cNvGrpSpPr>
                <p:nvPr/>
              </p:nvGrpSpPr>
              <p:grpSpPr bwMode="auto">
                <a:xfrm>
                  <a:off x="1315" y="1275"/>
                  <a:ext cx="893" cy="227"/>
                  <a:chOff x="1338" y="1275"/>
                  <a:chExt cx="893" cy="227"/>
                </a:xfrm>
              </p:grpSpPr>
              <p:sp>
                <p:nvSpPr>
                  <p:cNvPr id="1032324" name="Oval 132"/>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25" name="Oval 133"/>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21" name="Group 134"/>
                <p:cNvGrpSpPr>
                  <a:grpSpLocks/>
                </p:cNvGrpSpPr>
                <p:nvPr/>
              </p:nvGrpSpPr>
              <p:grpSpPr bwMode="auto">
                <a:xfrm>
                  <a:off x="1315" y="1706"/>
                  <a:ext cx="893" cy="227"/>
                  <a:chOff x="1338" y="1275"/>
                  <a:chExt cx="893" cy="227"/>
                </a:xfrm>
              </p:grpSpPr>
              <p:sp>
                <p:nvSpPr>
                  <p:cNvPr id="1032327" name="Oval 135"/>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28" name="Oval 136"/>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29" name="AutoShape 137"/>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grpSp>
        <p:nvGrpSpPr>
          <p:cNvPr id="22" name="Group 138"/>
          <p:cNvGrpSpPr>
            <a:grpSpLocks/>
          </p:cNvGrpSpPr>
          <p:nvPr/>
        </p:nvGrpSpPr>
        <p:grpSpPr bwMode="auto">
          <a:xfrm>
            <a:off x="1619250" y="2852738"/>
            <a:ext cx="2052638" cy="1079500"/>
            <a:chOff x="1156" y="1253"/>
            <a:chExt cx="1293" cy="680"/>
          </a:xfrm>
        </p:grpSpPr>
        <p:grpSp>
          <p:nvGrpSpPr>
            <p:cNvPr id="23" name="Group 139"/>
            <p:cNvGrpSpPr>
              <a:grpSpLocks/>
            </p:cNvGrpSpPr>
            <p:nvPr/>
          </p:nvGrpSpPr>
          <p:grpSpPr bwMode="auto">
            <a:xfrm>
              <a:off x="1186" y="1264"/>
              <a:ext cx="1233" cy="658"/>
              <a:chOff x="1179" y="1253"/>
              <a:chExt cx="1233" cy="658"/>
            </a:xfrm>
          </p:grpSpPr>
          <p:grpSp>
            <p:nvGrpSpPr>
              <p:cNvPr id="24" name="Group 140"/>
              <p:cNvGrpSpPr>
                <a:grpSpLocks/>
              </p:cNvGrpSpPr>
              <p:nvPr/>
            </p:nvGrpSpPr>
            <p:grpSpPr bwMode="auto">
              <a:xfrm>
                <a:off x="1179" y="1414"/>
                <a:ext cx="1233" cy="336"/>
                <a:chOff x="1179" y="1407"/>
                <a:chExt cx="1233" cy="336"/>
              </a:xfrm>
            </p:grpSpPr>
            <p:sp>
              <p:nvSpPr>
                <p:cNvPr id="1032333" name="Oval 141"/>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34" name="Oval 142"/>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35" name="Oval 143"/>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25" name="Group 144"/>
              <p:cNvGrpSpPr>
                <a:grpSpLocks/>
              </p:cNvGrpSpPr>
              <p:nvPr/>
            </p:nvGrpSpPr>
            <p:grpSpPr bwMode="auto">
              <a:xfrm>
                <a:off x="1349" y="1253"/>
                <a:ext cx="893" cy="658"/>
                <a:chOff x="1315" y="1275"/>
                <a:chExt cx="893" cy="658"/>
              </a:xfrm>
            </p:grpSpPr>
            <p:grpSp>
              <p:nvGrpSpPr>
                <p:cNvPr id="26" name="Group 145"/>
                <p:cNvGrpSpPr>
                  <a:grpSpLocks/>
                </p:cNvGrpSpPr>
                <p:nvPr/>
              </p:nvGrpSpPr>
              <p:grpSpPr bwMode="auto">
                <a:xfrm>
                  <a:off x="1315" y="1275"/>
                  <a:ext cx="893" cy="227"/>
                  <a:chOff x="1338" y="1275"/>
                  <a:chExt cx="893" cy="227"/>
                </a:xfrm>
              </p:grpSpPr>
              <p:sp>
                <p:nvSpPr>
                  <p:cNvPr id="1032338" name="Oval 146"/>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39" name="Oval 147"/>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27" name="Group 148"/>
                <p:cNvGrpSpPr>
                  <a:grpSpLocks/>
                </p:cNvGrpSpPr>
                <p:nvPr/>
              </p:nvGrpSpPr>
              <p:grpSpPr bwMode="auto">
                <a:xfrm>
                  <a:off x="1315" y="1706"/>
                  <a:ext cx="893" cy="227"/>
                  <a:chOff x="1338" y="1275"/>
                  <a:chExt cx="893" cy="227"/>
                </a:xfrm>
              </p:grpSpPr>
              <p:sp>
                <p:nvSpPr>
                  <p:cNvPr id="1032341" name="Oval 149"/>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42" name="Oval 150"/>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43" name="AutoShape 151"/>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grpSp>
        <p:nvGrpSpPr>
          <p:cNvPr id="28" name="Group 152"/>
          <p:cNvGrpSpPr>
            <a:grpSpLocks/>
          </p:cNvGrpSpPr>
          <p:nvPr/>
        </p:nvGrpSpPr>
        <p:grpSpPr bwMode="auto">
          <a:xfrm>
            <a:off x="2590800" y="4038600"/>
            <a:ext cx="2052638" cy="1079500"/>
            <a:chOff x="1156" y="1253"/>
            <a:chExt cx="1293" cy="680"/>
          </a:xfrm>
        </p:grpSpPr>
        <p:grpSp>
          <p:nvGrpSpPr>
            <p:cNvPr id="29" name="Group 153"/>
            <p:cNvGrpSpPr>
              <a:grpSpLocks/>
            </p:cNvGrpSpPr>
            <p:nvPr/>
          </p:nvGrpSpPr>
          <p:grpSpPr bwMode="auto">
            <a:xfrm>
              <a:off x="1186" y="1264"/>
              <a:ext cx="1233" cy="658"/>
              <a:chOff x="1179" y="1253"/>
              <a:chExt cx="1233" cy="658"/>
            </a:xfrm>
          </p:grpSpPr>
          <p:grpSp>
            <p:nvGrpSpPr>
              <p:cNvPr id="30" name="Group 154"/>
              <p:cNvGrpSpPr>
                <a:grpSpLocks/>
              </p:cNvGrpSpPr>
              <p:nvPr/>
            </p:nvGrpSpPr>
            <p:grpSpPr bwMode="auto">
              <a:xfrm>
                <a:off x="1179" y="1414"/>
                <a:ext cx="1233" cy="336"/>
                <a:chOff x="1179" y="1407"/>
                <a:chExt cx="1233" cy="336"/>
              </a:xfrm>
            </p:grpSpPr>
            <p:sp>
              <p:nvSpPr>
                <p:cNvPr id="1032347" name="Oval 155"/>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48" name="Oval 156"/>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49" name="Oval 157"/>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31" name="Group 158"/>
              <p:cNvGrpSpPr>
                <a:grpSpLocks/>
              </p:cNvGrpSpPr>
              <p:nvPr/>
            </p:nvGrpSpPr>
            <p:grpSpPr bwMode="auto">
              <a:xfrm>
                <a:off x="1349" y="1253"/>
                <a:ext cx="893" cy="658"/>
                <a:chOff x="1315" y="1275"/>
                <a:chExt cx="893" cy="658"/>
              </a:xfrm>
            </p:grpSpPr>
            <p:grpSp>
              <p:nvGrpSpPr>
                <p:cNvPr id="1032192" name="Group 159"/>
                <p:cNvGrpSpPr>
                  <a:grpSpLocks/>
                </p:cNvGrpSpPr>
                <p:nvPr/>
              </p:nvGrpSpPr>
              <p:grpSpPr bwMode="auto">
                <a:xfrm>
                  <a:off x="1315" y="1275"/>
                  <a:ext cx="893" cy="227"/>
                  <a:chOff x="1338" y="1275"/>
                  <a:chExt cx="893" cy="227"/>
                </a:xfrm>
              </p:grpSpPr>
              <p:sp>
                <p:nvSpPr>
                  <p:cNvPr id="1032352" name="Oval 160"/>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53" name="Oval 161"/>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032193" name="Group 162"/>
                <p:cNvGrpSpPr>
                  <a:grpSpLocks/>
                </p:cNvGrpSpPr>
                <p:nvPr/>
              </p:nvGrpSpPr>
              <p:grpSpPr bwMode="auto">
                <a:xfrm>
                  <a:off x="1315" y="1706"/>
                  <a:ext cx="893" cy="227"/>
                  <a:chOff x="1338" y="1275"/>
                  <a:chExt cx="893" cy="227"/>
                </a:xfrm>
              </p:grpSpPr>
              <p:sp>
                <p:nvSpPr>
                  <p:cNvPr id="1032355" name="Oval 163"/>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56" name="Oval 164"/>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57" name="AutoShape 165"/>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grpSp>
        <p:nvGrpSpPr>
          <p:cNvPr id="1032203" name="Group 166"/>
          <p:cNvGrpSpPr>
            <a:grpSpLocks/>
          </p:cNvGrpSpPr>
          <p:nvPr/>
        </p:nvGrpSpPr>
        <p:grpSpPr bwMode="auto">
          <a:xfrm>
            <a:off x="6335713" y="4473575"/>
            <a:ext cx="827087" cy="766763"/>
            <a:chOff x="2256" y="2641"/>
            <a:chExt cx="720" cy="483"/>
          </a:xfrm>
        </p:grpSpPr>
        <p:sp>
          <p:nvSpPr>
            <p:cNvPr id="1032359"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0" name="Text Box 168"/>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19" name="Group 169"/>
          <p:cNvGrpSpPr>
            <a:grpSpLocks/>
          </p:cNvGrpSpPr>
          <p:nvPr/>
        </p:nvGrpSpPr>
        <p:grpSpPr bwMode="auto">
          <a:xfrm>
            <a:off x="3816350" y="2889250"/>
            <a:ext cx="827088" cy="766763"/>
            <a:chOff x="2256" y="2641"/>
            <a:chExt cx="720" cy="483"/>
          </a:xfrm>
        </p:grpSpPr>
        <p:sp>
          <p:nvSpPr>
            <p:cNvPr id="1032362"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3" name="Text Box 171"/>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73" name="Group 172"/>
          <p:cNvGrpSpPr>
            <a:grpSpLocks/>
          </p:cNvGrpSpPr>
          <p:nvPr/>
        </p:nvGrpSpPr>
        <p:grpSpPr bwMode="auto">
          <a:xfrm>
            <a:off x="1584325" y="4292600"/>
            <a:ext cx="827088" cy="766763"/>
            <a:chOff x="2256" y="2641"/>
            <a:chExt cx="720" cy="483"/>
          </a:xfrm>
        </p:grpSpPr>
        <p:sp>
          <p:nvSpPr>
            <p:cNvPr id="1032365" name="Cloud"/>
            <p:cNvSpPr>
              <a:spLocks noChangeAspect="1" noEditPoints="1" noChangeArrowheads="1"/>
            </p:cNvSpPr>
            <p:nvPr/>
          </p:nvSpPr>
          <p:spPr bwMode="auto">
            <a:xfrm>
              <a:off x="2256" y="2641"/>
              <a:ext cx="720" cy="48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032366" name="Text Box 174"/>
            <p:cNvSpPr txBox="1">
              <a:spLocks noChangeArrowheads="1"/>
            </p:cNvSpPr>
            <p:nvPr/>
          </p:nvSpPr>
          <p:spPr bwMode="auto">
            <a:xfrm>
              <a:off x="2349" y="2688"/>
              <a:ext cx="563" cy="326"/>
            </a:xfrm>
            <a:prstGeom prst="rect">
              <a:avLst/>
            </a:prstGeom>
            <a:noFill/>
            <a:ln w="9525" algn="ctr">
              <a:noFill/>
              <a:miter lim="800000"/>
              <a:headEnd/>
              <a:tailEnd/>
            </a:ln>
            <a:effectLst/>
          </p:spPr>
          <p:txBody>
            <a:bodyPr wrap="none">
              <a:spAutoFit/>
            </a:bodyPr>
            <a:lstStyle/>
            <a:p>
              <a:r>
                <a:rPr lang="en-US" sz="1400"/>
                <a:t>Filter</a:t>
              </a:r>
              <a:br>
                <a:rPr lang="en-US" sz="1400"/>
              </a:br>
              <a:r>
                <a:rPr lang="en-US" sz="1400"/>
                <a:t>Cloud</a:t>
              </a:r>
            </a:p>
          </p:txBody>
        </p:sp>
      </p:grpSp>
      <p:grpSp>
        <p:nvGrpSpPr>
          <p:cNvPr id="1032283" name="Group 175"/>
          <p:cNvGrpSpPr>
            <a:grpSpLocks/>
          </p:cNvGrpSpPr>
          <p:nvPr/>
        </p:nvGrpSpPr>
        <p:grpSpPr bwMode="auto">
          <a:xfrm>
            <a:off x="4824413" y="3249613"/>
            <a:ext cx="2052637" cy="1079500"/>
            <a:chOff x="1156" y="1253"/>
            <a:chExt cx="1293" cy="680"/>
          </a:xfrm>
        </p:grpSpPr>
        <p:grpSp>
          <p:nvGrpSpPr>
            <p:cNvPr id="1032286" name="Group 176"/>
            <p:cNvGrpSpPr>
              <a:grpSpLocks/>
            </p:cNvGrpSpPr>
            <p:nvPr/>
          </p:nvGrpSpPr>
          <p:grpSpPr bwMode="auto">
            <a:xfrm>
              <a:off x="1186" y="1264"/>
              <a:ext cx="1233" cy="658"/>
              <a:chOff x="1179" y="1253"/>
              <a:chExt cx="1233" cy="658"/>
            </a:xfrm>
          </p:grpSpPr>
          <p:grpSp>
            <p:nvGrpSpPr>
              <p:cNvPr id="1032289" name="Group 177"/>
              <p:cNvGrpSpPr>
                <a:grpSpLocks/>
              </p:cNvGrpSpPr>
              <p:nvPr/>
            </p:nvGrpSpPr>
            <p:grpSpPr bwMode="auto">
              <a:xfrm>
                <a:off x="1179" y="1414"/>
                <a:ext cx="1233" cy="336"/>
                <a:chOff x="1179" y="1407"/>
                <a:chExt cx="1233" cy="336"/>
              </a:xfrm>
            </p:grpSpPr>
            <p:sp>
              <p:nvSpPr>
                <p:cNvPr id="1032370" name="Oval 178"/>
                <p:cNvSpPr>
                  <a:spLocks noChangeArrowheads="1"/>
                </p:cNvSpPr>
                <p:nvPr/>
              </p:nvSpPr>
              <p:spPr bwMode="auto">
                <a:xfrm>
                  <a:off x="1535" y="1407"/>
                  <a:ext cx="521" cy="336"/>
                </a:xfrm>
                <a:prstGeom prst="ellipse">
                  <a:avLst/>
                </a:prstGeom>
                <a:noFill/>
                <a:ln w="9525" algn="ctr">
                  <a:solidFill>
                    <a:schemeClr val="tx1"/>
                  </a:solidFill>
                  <a:round/>
                  <a:headEnd/>
                  <a:tailEnd/>
                </a:ln>
                <a:effectLst/>
              </p:spPr>
              <p:txBody>
                <a:bodyPr wrap="none" anchor="ctr">
                  <a:spAutoFit/>
                </a:bodyPr>
                <a:lstStyle/>
                <a:p>
                  <a:r>
                    <a:rPr lang="en-US" sz="1000">
                      <a:solidFill>
                        <a:srgbClr val="FF0000"/>
                      </a:solidFill>
                      <a:latin typeface="Arial" pitchFamily="34" charset="0"/>
                    </a:rPr>
                    <a:t>Filter </a:t>
                  </a:r>
                </a:p>
                <a:p>
                  <a:r>
                    <a:rPr lang="en-US" sz="1000">
                      <a:solidFill>
                        <a:srgbClr val="FF0000"/>
                      </a:solidFill>
                      <a:latin typeface="Arial" pitchFamily="34" charset="0"/>
                    </a:rPr>
                    <a:t>Service</a:t>
                  </a:r>
                </a:p>
              </p:txBody>
            </p:sp>
            <p:sp>
              <p:nvSpPr>
                <p:cNvPr id="1032371" name="Oval 179"/>
                <p:cNvSpPr>
                  <a:spLocks noChangeArrowheads="1"/>
                </p:cNvSpPr>
                <p:nvPr/>
              </p:nvSpPr>
              <p:spPr bwMode="auto">
                <a:xfrm>
                  <a:off x="2154"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72" name="Oval 180"/>
                <p:cNvSpPr>
                  <a:spLocks noChangeArrowheads="1"/>
                </p:cNvSpPr>
                <p:nvPr/>
              </p:nvSpPr>
              <p:spPr bwMode="auto">
                <a:xfrm>
                  <a:off x="1179" y="1462"/>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032292" name="Group 181"/>
              <p:cNvGrpSpPr>
                <a:grpSpLocks/>
              </p:cNvGrpSpPr>
              <p:nvPr/>
            </p:nvGrpSpPr>
            <p:grpSpPr bwMode="auto">
              <a:xfrm>
                <a:off x="1349" y="1253"/>
                <a:ext cx="893" cy="658"/>
                <a:chOff x="1315" y="1275"/>
                <a:chExt cx="893" cy="658"/>
              </a:xfrm>
            </p:grpSpPr>
            <p:grpSp>
              <p:nvGrpSpPr>
                <p:cNvPr id="1032295" name="Group 182"/>
                <p:cNvGrpSpPr>
                  <a:grpSpLocks/>
                </p:cNvGrpSpPr>
                <p:nvPr/>
              </p:nvGrpSpPr>
              <p:grpSpPr bwMode="auto">
                <a:xfrm>
                  <a:off x="1315" y="1275"/>
                  <a:ext cx="893" cy="227"/>
                  <a:chOff x="1338" y="1275"/>
                  <a:chExt cx="893" cy="227"/>
                </a:xfrm>
              </p:grpSpPr>
              <p:sp>
                <p:nvSpPr>
                  <p:cNvPr id="1032375" name="Oval 183"/>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76" name="Oval 184"/>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nvGrpSpPr>
                <p:cNvPr id="1032298" name="Group 185"/>
                <p:cNvGrpSpPr>
                  <a:grpSpLocks/>
                </p:cNvGrpSpPr>
                <p:nvPr/>
              </p:nvGrpSpPr>
              <p:grpSpPr bwMode="auto">
                <a:xfrm>
                  <a:off x="1315" y="1706"/>
                  <a:ext cx="893" cy="227"/>
                  <a:chOff x="1338" y="1275"/>
                  <a:chExt cx="893" cy="227"/>
                </a:xfrm>
              </p:grpSpPr>
              <p:sp>
                <p:nvSpPr>
                  <p:cNvPr id="1032378" name="Oval 186"/>
                  <p:cNvSpPr>
                    <a:spLocks noChangeArrowheads="1"/>
                  </p:cNvSpPr>
                  <p:nvPr/>
                </p:nvSpPr>
                <p:spPr bwMode="auto">
                  <a:xfrm>
                    <a:off x="1338"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sp>
                <p:nvSpPr>
                  <p:cNvPr id="1032379" name="Oval 187"/>
                  <p:cNvSpPr>
                    <a:spLocks noChangeArrowheads="1"/>
                  </p:cNvSpPr>
                  <p:nvPr/>
                </p:nvSpPr>
                <p:spPr bwMode="auto">
                  <a:xfrm>
                    <a:off x="1973" y="1275"/>
                    <a:ext cx="258" cy="227"/>
                  </a:xfrm>
                  <a:prstGeom prst="ellipse">
                    <a:avLst/>
                  </a:prstGeom>
                  <a:solidFill>
                    <a:schemeClr val="bg1"/>
                  </a:solidFill>
                  <a:ln w="9525" algn="ctr">
                    <a:solidFill>
                      <a:schemeClr val="tx1"/>
                    </a:solidFill>
                    <a:round/>
                    <a:headEnd/>
                    <a:tailEnd/>
                  </a:ln>
                  <a:effectLst/>
                </p:spPr>
                <p:txBody>
                  <a:bodyPr wrap="none" anchor="ctr">
                    <a:spAutoFit/>
                  </a:bodyPr>
                  <a:lstStyle/>
                  <a:p>
                    <a:r>
                      <a:rPr lang="en-US" sz="1200" b="0">
                        <a:solidFill>
                          <a:srgbClr val="FF0000"/>
                        </a:solidFill>
                        <a:latin typeface="Arial Black" pitchFamily="34" charset="0"/>
                      </a:rPr>
                      <a:t>fs</a:t>
                    </a:r>
                  </a:p>
                </p:txBody>
              </p:sp>
            </p:grpSp>
          </p:grpSp>
        </p:grpSp>
        <p:sp>
          <p:nvSpPr>
            <p:cNvPr id="1032380" name="AutoShape 188"/>
            <p:cNvSpPr>
              <a:spLocks noChangeArrowheads="1"/>
            </p:cNvSpPr>
            <p:nvPr/>
          </p:nvSpPr>
          <p:spPr bwMode="auto">
            <a:xfrm>
              <a:off x="1156" y="1253"/>
              <a:ext cx="1293" cy="680"/>
            </a:xfrm>
            <a:prstGeom prst="roundRect">
              <a:avLst>
                <a:gd name="adj" fmla="val 16667"/>
              </a:avLst>
            </a:prstGeom>
            <a:noFill/>
            <a:ln w="9525">
              <a:solidFill>
                <a:schemeClr val="tx1"/>
              </a:solidFill>
              <a:prstDash val="dashDot"/>
              <a:round/>
              <a:headEnd/>
              <a:tailEnd/>
            </a:ln>
            <a:effectLst/>
          </p:spPr>
          <p:txBody>
            <a:bodyPr wrap="none" anchor="ctr"/>
            <a:lstStyle/>
            <a:p>
              <a:endParaRPr lang="en-US"/>
            </a:p>
          </p:txBody>
        </p:sp>
      </p:grpSp>
      <p:sp>
        <p:nvSpPr>
          <p:cNvPr id="1032381" name="Rectangle 189"/>
          <p:cNvSpPr>
            <a:spLocks noGrp="1" noChangeArrowheads="1"/>
          </p:cNvSpPr>
          <p:nvPr>
            <p:ph type="title"/>
          </p:nvPr>
        </p:nvSpPr>
        <p:spPr>
          <a:xfrm>
            <a:off x="0" y="0"/>
            <a:ext cx="9144000" cy="914400"/>
          </a:xfrm>
          <a:solidFill>
            <a:schemeClr val="bg1"/>
          </a:solidFill>
        </p:spPr>
        <p:txBody>
          <a:bodyPr/>
          <a:lstStyle/>
          <a:p>
            <a:r>
              <a:rPr lang="en-US" sz="4000" b="1">
                <a:solidFill>
                  <a:schemeClr val="tx1"/>
                </a:solidFill>
              </a:rPr>
              <a:t>Information and Cyberinfrastructure</a:t>
            </a:r>
          </a:p>
        </p:txBody>
      </p:sp>
      <p:sp>
        <p:nvSpPr>
          <p:cNvPr id="1032382" name="Text Box 190"/>
          <p:cNvSpPr txBox="1">
            <a:spLocks noChangeArrowheads="1"/>
          </p:cNvSpPr>
          <p:nvPr/>
        </p:nvSpPr>
        <p:spPr bwMode="auto">
          <a:xfrm>
            <a:off x="7467600" y="4267200"/>
            <a:ext cx="1676400" cy="825500"/>
          </a:xfrm>
          <a:prstGeom prst="rect">
            <a:avLst/>
          </a:prstGeom>
          <a:noFill/>
          <a:ln w="9525" algn="ctr">
            <a:noFill/>
            <a:miter lim="800000"/>
            <a:headEnd/>
            <a:tailEnd/>
          </a:ln>
          <a:effectLst/>
        </p:spPr>
        <p:txBody>
          <a:bodyPr>
            <a:spAutoFit/>
          </a:bodyPr>
          <a:lstStyle/>
          <a:p>
            <a:pPr algn="l"/>
            <a:r>
              <a:rPr lang="en-US" b="0">
                <a:solidFill>
                  <a:srgbClr val="FF0000"/>
                </a:solidFill>
              </a:rPr>
              <a:t>Traditional Grid with exposed services</a:t>
            </a:r>
          </a:p>
        </p:txBody>
      </p:sp>
      <p:sp>
        <p:nvSpPr>
          <p:cNvPr id="1032383" name="Line 191"/>
          <p:cNvSpPr>
            <a:spLocks noChangeShapeType="1"/>
          </p:cNvSpPr>
          <p:nvPr/>
        </p:nvSpPr>
        <p:spPr bwMode="auto">
          <a:xfrm flipH="1" flipV="1">
            <a:off x="6705600" y="4114800"/>
            <a:ext cx="838200" cy="304800"/>
          </a:xfrm>
          <a:prstGeom prst="line">
            <a:avLst/>
          </a:prstGeom>
          <a:noFill/>
          <a:ln w="9525">
            <a:solidFill>
              <a:srgbClr val="FF0000"/>
            </a:solidFill>
            <a:round/>
            <a:headEnd/>
            <a:tailEnd type="triangle" w="med" len="me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2000"/>
                                        <p:tgtEl>
                                          <p:spTgt spid="1032381"/>
                                        </p:tgtEl>
                                        <p:attrNameLst>
                                          <p:attrName>ppt_x</p:attrName>
                                        </p:attrNameLst>
                                      </p:cBhvr>
                                      <p:tavLst>
                                        <p:tav tm="0">
                                          <p:val>
                                            <p:strVal val="ppt_x"/>
                                          </p:val>
                                        </p:tav>
                                        <p:tav tm="100000">
                                          <p:val>
                                            <p:strVal val="ppt_x"/>
                                          </p:val>
                                        </p:tav>
                                      </p:tavLst>
                                    </p:anim>
                                    <p:anim calcmode="lin" valueType="num">
                                      <p:cBhvr additive="base">
                                        <p:cTn id="7" dur="2000"/>
                                        <p:tgtEl>
                                          <p:spTgt spid="1032381"/>
                                        </p:tgtEl>
                                        <p:attrNameLst>
                                          <p:attrName>ppt_y</p:attrName>
                                        </p:attrNameLst>
                                      </p:cBhvr>
                                      <p:tavLst>
                                        <p:tav tm="0">
                                          <p:val>
                                            <p:strVal val="ppt_y"/>
                                          </p:val>
                                        </p:tav>
                                        <p:tav tm="100000">
                                          <p:val>
                                            <p:strVal val="0-ppt_h/2"/>
                                          </p:val>
                                        </p:tav>
                                      </p:tavLst>
                                    </p:anim>
                                    <p:set>
                                      <p:cBhvr>
                                        <p:cTn id="8" dur="1" fill="hold">
                                          <p:stCondLst>
                                            <p:cond delay="1999"/>
                                          </p:stCondLst>
                                        </p:cTn>
                                        <p:tgtEl>
                                          <p:spTgt spid="1032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3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447800" y="0"/>
            <a:ext cx="7696200" cy="838200"/>
          </a:xfrm>
        </p:spPr>
        <p:txBody>
          <a:bodyPr/>
          <a:lstStyle/>
          <a:p>
            <a:r>
              <a:rPr lang="en-US" smtClean="0"/>
              <a:t>Component Grids Integrated</a:t>
            </a:r>
          </a:p>
        </p:txBody>
      </p:sp>
      <p:sp>
        <p:nvSpPr>
          <p:cNvPr id="18435" name="Content Placeholder 2"/>
          <p:cNvSpPr>
            <a:spLocks noGrp="1"/>
          </p:cNvSpPr>
          <p:nvPr>
            <p:ph idx="1"/>
          </p:nvPr>
        </p:nvSpPr>
        <p:spPr>
          <a:xfrm>
            <a:off x="381000" y="1143000"/>
            <a:ext cx="8229600" cy="4525963"/>
          </a:xfrm>
        </p:spPr>
        <p:txBody>
          <a:bodyPr/>
          <a:lstStyle/>
          <a:p>
            <a:r>
              <a:rPr lang="en-US" smtClean="0"/>
              <a:t>Sensor display and control</a:t>
            </a:r>
          </a:p>
          <a:p>
            <a:pPr lvl="1"/>
            <a:r>
              <a:rPr lang="en-US" sz="2400" smtClean="0"/>
              <a:t>A sensor is a time-dependent stream of information with a geo-spatial location.</a:t>
            </a:r>
          </a:p>
          <a:p>
            <a:pPr lvl="1"/>
            <a:r>
              <a:rPr lang="en-US" sz="2400" smtClean="0"/>
              <a:t> A static electronic entity is a broken sensor with a broken GPS! i.e. a sensor architecture applies to everything</a:t>
            </a:r>
          </a:p>
          <a:p>
            <a:r>
              <a:rPr lang="en-US" smtClean="0"/>
              <a:t>Filters for GPS and video analysis (Compute or Simulation Grids)</a:t>
            </a:r>
          </a:p>
          <a:p>
            <a:r>
              <a:rPr lang="en-US" smtClean="0"/>
              <a:t>Earthquake forecasting</a:t>
            </a:r>
          </a:p>
          <a:p>
            <a:r>
              <a:rPr lang="en-US" smtClean="0"/>
              <a:t>Collaboration Services</a:t>
            </a:r>
          </a:p>
          <a:p>
            <a:r>
              <a:rPr lang="en-US" smtClean="0"/>
              <a:t>NetOps Situational Awareness Service</a:t>
            </a:r>
          </a:p>
        </p:txBody>
      </p:sp>
      <p:sp>
        <p:nvSpPr>
          <p:cNvPr id="18436"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8437" name="Text Box 4"/>
          <p:cNvSpPr txBox="1">
            <a:spLocks noChangeArrowheads="1"/>
          </p:cNvSpPr>
          <p:nvPr/>
        </p:nvSpPr>
        <p:spPr bwMode="auto">
          <a:xfrm>
            <a:off x="152400" y="222250"/>
            <a:ext cx="1295400" cy="461963"/>
          </a:xfrm>
          <a:prstGeom prst="rect">
            <a:avLst/>
          </a:prstGeom>
          <a:noFill/>
          <a:ln w="9525">
            <a:noFill/>
            <a:miter lim="800000"/>
            <a:headEnd/>
            <a:tailEnd/>
          </a:ln>
        </p:spPr>
        <p:txBody>
          <a:bodyPr>
            <a:spAutoFit/>
          </a:bodyPr>
          <a:lstStyle/>
          <a:p>
            <a:pPr>
              <a:spcBef>
                <a:spcPct val="50000"/>
              </a:spcBef>
            </a:pPr>
            <a:r>
              <a:rPr lang="en-US" altLang="en-US">
                <a:solidFill>
                  <a:schemeClr val="bg1"/>
                </a:solidFill>
                <a:latin typeface="Impact" pitchFamily="34" charset="0"/>
              </a:rPr>
              <a:t>ANABAS</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rdahmm.JPG"/>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noFill/>
            <a:miter lim="800000"/>
            <a:headEnd/>
            <a:tailEnd/>
          </a:ln>
        </p:spPr>
      </p:pic>
      <p:sp>
        <p:nvSpPr>
          <p:cNvPr id="4" name="Title 1"/>
          <p:cNvSpPr txBox="1">
            <a:spLocks/>
          </p:cNvSpPr>
          <p:nvPr/>
        </p:nvSpPr>
        <p:spPr>
          <a:xfrm>
            <a:off x="0" y="0"/>
            <a:ext cx="9144000" cy="1371600"/>
          </a:xfrm>
          <a:prstGeom prst="rect">
            <a:avLst/>
          </a:prstGeom>
          <a:solidFill>
            <a:schemeClr val="bg1"/>
          </a:solidFill>
        </p:spPr>
        <p:txBody>
          <a:bodyPr/>
          <a:lstStyle/>
          <a:p>
            <a:pPr algn="ctr">
              <a:defRPr/>
            </a:pPr>
            <a:r>
              <a:rPr lang="en-US" sz="4000" kern="0" dirty="0">
                <a:solidFill>
                  <a:schemeClr val="tx2"/>
                </a:solidFill>
                <a:latin typeface="+mj-lt"/>
                <a:ea typeface="+mj-ea"/>
                <a:cs typeface="+mj-cs"/>
              </a:rPr>
              <a:t>QuakeSim Grid of Grids with RDAHMM  Filter (Compute) Grid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838200"/>
          </a:xfrm>
        </p:spPr>
        <p:txBody>
          <a:bodyPr/>
          <a:lstStyle/>
          <a:p>
            <a:r>
              <a:rPr lang="en-US" sz="3200" smtClean="0"/>
              <a:t>Grid Builder Service Management Interface</a:t>
            </a:r>
          </a:p>
        </p:txBody>
      </p:sp>
      <p:pic>
        <p:nvPicPr>
          <p:cNvPr id="21507" name="Picture 2" descr="D:\1.bmp"/>
          <p:cNvPicPr>
            <a:picLocks noChangeAspect="1" noChangeArrowheads="1"/>
          </p:cNvPicPr>
          <p:nvPr/>
        </p:nvPicPr>
        <p:blipFill>
          <a:blip r:embed="rId3"/>
          <a:srcRect/>
          <a:stretch>
            <a:fillRect/>
          </a:stretch>
        </p:blipFill>
        <p:spPr bwMode="auto">
          <a:xfrm>
            <a:off x="0" y="749300"/>
            <a:ext cx="8839200" cy="610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69273" y="1210235"/>
          <a:ext cx="4987636" cy="4034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3" name="Rectangle 2"/>
          <p:cNvSpPr>
            <a:spLocks noGrp="1" noChangeArrowheads="1"/>
          </p:cNvSpPr>
          <p:nvPr>
            <p:ph type="title"/>
          </p:nvPr>
        </p:nvSpPr>
        <p:spPr>
          <a:xfrm>
            <a:off x="76200" y="228600"/>
            <a:ext cx="9067800" cy="704850"/>
          </a:xfrm>
        </p:spPr>
        <p:txBody>
          <a:bodyPr/>
          <a:lstStyle/>
          <a:p>
            <a:r>
              <a:rPr lang="en-US" sz="3600" dirty="0" smtClean="0"/>
              <a:t>Multiple Sensors Scaling for NASA application</a:t>
            </a:r>
          </a:p>
        </p:txBody>
      </p:sp>
      <p:sp>
        <p:nvSpPr>
          <p:cNvPr id="30724" name="Rectangle 4"/>
          <p:cNvSpPr>
            <a:spLocks noGrp="1" noChangeArrowheads="1"/>
          </p:cNvSpPr>
          <p:nvPr>
            <p:ph idx="1"/>
          </p:nvPr>
        </p:nvSpPr>
        <p:spPr>
          <a:xfrm>
            <a:off x="914400" y="5459413"/>
            <a:ext cx="7315200" cy="1600200"/>
          </a:xfrm>
        </p:spPr>
        <p:txBody>
          <a:bodyPr rtlCol="0">
            <a:normAutofit/>
          </a:bodyPr>
          <a:lstStyle/>
          <a:p>
            <a:pPr marL="342860" indent="-342860" defTabSz="914293" fontAlgn="auto">
              <a:lnSpc>
                <a:spcPct val="90000"/>
              </a:lnSpc>
              <a:spcAft>
                <a:spcPts val="0"/>
              </a:spcAft>
              <a:defRPr/>
            </a:pPr>
            <a:r>
              <a:rPr lang="en-US" sz="2400" dirty="0" smtClean="0"/>
              <a:t>The results show that 1000 publishers (9000 GPS sensors) can be supported with no performance loss.  This is an operating system limit that can be improved</a:t>
            </a:r>
          </a:p>
        </p:txBody>
      </p:sp>
      <p:sp>
        <p:nvSpPr>
          <p:cNvPr id="6" name="Slide Number Placeholder 5"/>
          <p:cNvSpPr>
            <a:spLocks noGrp="1"/>
          </p:cNvSpPr>
          <p:nvPr>
            <p:ph type="sldNum" sz="quarter" idx="12"/>
          </p:nvPr>
        </p:nvSpPr>
        <p:spPr/>
        <p:txBody>
          <a:bodyPr/>
          <a:lstStyle/>
          <a:p>
            <a:pPr>
              <a:defRPr/>
            </a:pPr>
            <a:fld id="{B6CAA8AA-34CC-4F22-9E74-75C6DD0F88C8}" type="slidenum">
              <a:rPr lang="en-US"/>
              <a:pPr>
                <a:defRPr/>
              </a:pPr>
              <a:t>14</a:t>
            </a:fld>
            <a:endParaRPr lang="en-US"/>
          </a:p>
        </p:txBody>
      </p:sp>
      <p:sp>
        <p:nvSpPr>
          <p:cNvPr id="9" name="Oval 8"/>
          <p:cNvSpPr/>
          <p:nvPr/>
        </p:nvSpPr>
        <p:spPr>
          <a:xfrm>
            <a:off x="1524000" y="2824163"/>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1A</a:t>
            </a:r>
          </a:p>
        </p:txBody>
      </p:sp>
      <p:sp>
        <p:nvSpPr>
          <p:cNvPr id="10" name="Oval 9"/>
          <p:cNvSpPr/>
          <p:nvPr/>
        </p:nvSpPr>
        <p:spPr>
          <a:xfrm>
            <a:off x="1385888" y="3630613"/>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1B</a:t>
            </a:r>
          </a:p>
        </p:txBody>
      </p:sp>
      <p:sp>
        <p:nvSpPr>
          <p:cNvPr id="21" name="Oval 20"/>
          <p:cNvSpPr/>
          <p:nvPr/>
        </p:nvSpPr>
        <p:spPr>
          <a:xfrm>
            <a:off x="2286000" y="2487613"/>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2</a:t>
            </a:r>
          </a:p>
        </p:txBody>
      </p:sp>
      <p:sp>
        <p:nvSpPr>
          <p:cNvPr id="22" name="Oval 21"/>
          <p:cNvSpPr/>
          <p:nvPr/>
        </p:nvSpPr>
        <p:spPr>
          <a:xfrm>
            <a:off x="3048000" y="3227388"/>
            <a:ext cx="692150" cy="33655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r>
              <a:rPr lang="en-US" sz="1100" b="1" dirty="0"/>
              <a:t>Topic n</a:t>
            </a:r>
          </a:p>
        </p:txBody>
      </p:sp>
      <p:sp>
        <p:nvSpPr>
          <p:cNvPr id="24" name="Right Arrow 23"/>
          <p:cNvSpPr/>
          <p:nvPr/>
        </p:nvSpPr>
        <p:spPr>
          <a:xfrm rot="2955589">
            <a:off x="1169194" y="2629694"/>
            <a:ext cx="461962" cy="177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25" name="Right Arrow 24"/>
          <p:cNvSpPr/>
          <p:nvPr/>
        </p:nvSpPr>
        <p:spPr>
          <a:xfrm rot="8491844">
            <a:off x="1003300" y="3284538"/>
            <a:ext cx="685800" cy="1476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26" name="Right Arrow 25"/>
          <p:cNvSpPr/>
          <p:nvPr/>
        </p:nvSpPr>
        <p:spPr>
          <a:xfrm>
            <a:off x="1046163" y="3751263"/>
            <a:ext cx="339725" cy="1476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29" name="Right Arrow 28"/>
          <p:cNvSpPr/>
          <p:nvPr/>
        </p:nvSpPr>
        <p:spPr>
          <a:xfrm rot="5400000">
            <a:off x="1522413" y="4106863"/>
            <a:ext cx="463550" cy="18415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31" name="Oval 30"/>
          <p:cNvSpPr/>
          <p:nvPr/>
        </p:nvSpPr>
        <p:spPr>
          <a:xfrm>
            <a:off x="3463925" y="2084388"/>
            <a:ext cx="68263" cy="66675"/>
          </a:xfrm>
          <a:prstGeom prst="ellipse">
            <a:avLst/>
          </a:prstGeom>
          <a:solidFill>
            <a:srgbClr val="348AA2"/>
          </a:solidFill>
          <a:ln>
            <a:noFill/>
          </a:ln>
        </p:spPr>
        <p:style>
          <a:lnRef idx="2">
            <a:schemeClr val="accent5">
              <a:shade val="50000"/>
            </a:schemeClr>
          </a:lnRef>
          <a:fillRef idx="1">
            <a:schemeClr val="accent5"/>
          </a:fillRef>
          <a:effectRef idx="0">
            <a:schemeClr val="accent5"/>
          </a:effectRef>
          <a:fontRef idx="minor">
            <a:schemeClr val="lt1"/>
          </a:fontRef>
        </p:style>
        <p:txBody>
          <a:bodyPr lIns="82058" tIns="41029" rIns="82058" bIns="41029" anchor="ctr"/>
          <a:lstStyle/>
          <a:p>
            <a:pPr algn="ctr" eaLnBrk="0" hangingPunct="0">
              <a:defRPr/>
            </a:pPr>
            <a:endParaRPr lang="en-US"/>
          </a:p>
        </p:txBody>
      </p:sp>
      <p:sp>
        <p:nvSpPr>
          <p:cNvPr id="32" name="Oval 31"/>
          <p:cNvSpPr/>
          <p:nvPr/>
        </p:nvSpPr>
        <p:spPr>
          <a:xfrm>
            <a:off x="3671888" y="2286000"/>
            <a:ext cx="68262" cy="66675"/>
          </a:xfrm>
          <a:prstGeom prst="ellipse">
            <a:avLst/>
          </a:prstGeom>
          <a:solidFill>
            <a:srgbClr val="348AA2"/>
          </a:solidFill>
          <a:ln>
            <a:noFill/>
          </a:ln>
        </p:spPr>
        <p:style>
          <a:lnRef idx="2">
            <a:schemeClr val="accent5">
              <a:shade val="50000"/>
            </a:schemeClr>
          </a:lnRef>
          <a:fillRef idx="1">
            <a:schemeClr val="accent5"/>
          </a:fillRef>
          <a:effectRef idx="0">
            <a:schemeClr val="accent5"/>
          </a:effectRef>
          <a:fontRef idx="minor">
            <a:schemeClr val="lt1"/>
          </a:fontRef>
        </p:style>
        <p:txBody>
          <a:bodyPr lIns="82058" tIns="41029" rIns="82058" bIns="41029" anchor="ctr"/>
          <a:lstStyle/>
          <a:p>
            <a:pPr algn="ctr" eaLnBrk="0" hangingPunct="0">
              <a:defRPr/>
            </a:pPr>
            <a:endParaRPr lang="en-US"/>
          </a:p>
        </p:txBody>
      </p:sp>
      <p:sp>
        <p:nvSpPr>
          <p:cNvPr id="33" name="Oval 32"/>
          <p:cNvSpPr/>
          <p:nvPr/>
        </p:nvSpPr>
        <p:spPr>
          <a:xfrm>
            <a:off x="3810000" y="2554288"/>
            <a:ext cx="69850" cy="68262"/>
          </a:xfrm>
          <a:prstGeom prst="ellipse">
            <a:avLst/>
          </a:prstGeom>
          <a:solidFill>
            <a:srgbClr val="348AA2"/>
          </a:solidFill>
          <a:ln>
            <a:noFill/>
          </a:ln>
        </p:spPr>
        <p:style>
          <a:lnRef idx="2">
            <a:schemeClr val="accent5">
              <a:shade val="50000"/>
            </a:schemeClr>
          </a:lnRef>
          <a:fillRef idx="1">
            <a:schemeClr val="accent5"/>
          </a:fillRef>
          <a:effectRef idx="0">
            <a:schemeClr val="accent5"/>
          </a:effectRef>
          <a:fontRef idx="minor">
            <a:schemeClr val="lt1"/>
          </a:fontRef>
        </p:style>
        <p:txBody>
          <a:bodyPr lIns="82058" tIns="41029" rIns="82058" bIns="41029" anchor="ctr"/>
          <a:lstStyle/>
          <a:p>
            <a:pPr algn="ctr" eaLnBrk="0" hangingPunct="0">
              <a:defRPr/>
            </a:pPr>
            <a:endParaRPr lang="en-US"/>
          </a:p>
        </p:txBody>
      </p:sp>
      <p:sp>
        <p:nvSpPr>
          <p:cNvPr id="34" name="Right Arrow 33"/>
          <p:cNvSpPr/>
          <p:nvPr/>
        </p:nvSpPr>
        <p:spPr>
          <a:xfrm rot="5400000">
            <a:off x="2432050" y="2149476"/>
            <a:ext cx="401637" cy="1381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sp>
        <p:nvSpPr>
          <p:cNvPr id="35" name="Right Arrow 34"/>
          <p:cNvSpPr/>
          <p:nvPr/>
        </p:nvSpPr>
        <p:spPr>
          <a:xfrm rot="10800000">
            <a:off x="3740150" y="3294063"/>
            <a:ext cx="207963" cy="13493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lIns="82058" tIns="41029" rIns="82058" bIns="41029" anchor="ctr"/>
          <a:lstStyle/>
          <a:p>
            <a:pPr algn="ctr" eaLnBrk="0" hangingPunct="0">
              <a:defRPr/>
            </a:pPr>
            <a:endParaRPr lang="en-US"/>
          </a:p>
        </p:txBody>
      </p:sp>
      <p:graphicFrame>
        <p:nvGraphicFramePr>
          <p:cNvPr id="36" name="Chart 35"/>
          <p:cNvGraphicFramePr/>
          <p:nvPr/>
        </p:nvGraphicFramePr>
        <p:xfrm>
          <a:off x="4987637" y="1479177"/>
          <a:ext cx="4052454" cy="3550023"/>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par>
                                <p:cTn id="28" presetID="1" presetClass="entr" presetSubtype="0" fill="hold" grpId="0" nodeType="withEffect">
                                  <p:stCondLst>
                                    <p:cond delay="50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1000" fill="hold"/>
                                        <p:tgtEl>
                                          <p:spTgt spid="36"/>
                                        </p:tgtEl>
                                        <p:attrNameLst>
                                          <p:attrName>ppt_x</p:attrName>
                                        </p:attrNameLst>
                                      </p:cBhvr>
                                      <p:tavLst>
                                        <p:tav tm="0">
                                          <p:val>
                                            <p:strVal val="1+#ppt_w/2"/>
                                          </p:val>
                                        </p:tav>
                                        <p:tav tm="100000">
                                          <p:val>
                                            <p:strVal val="#ppt_x"/>
                                          </p:val>
                                        </p:tav>
                                      </p:tavLst>
                                    </p:anim>
                                    <p:anim calcmode="lin" valueType="num">
                                      <p:cBhvr additive="base">
                                        <p:cTn id="35"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1" grpId="0" animBg="1"/>
      <p:bldP spid="22" grpId="0" animBg="1"/>
      <p:bldP spid="24" grpId="0" animBg="1"/>
      <p:bldP spid="25" grpId="0" animBg="1"/>
      <p:bldP spid="26" grpId="0" animBg="1"/>
      <p:bldP spid="29" grpId="0" animBg="1"/>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fld id="{28608FC2-F223-49D2-B879-45B574D23290}" type="slidenum">
              <a:rPr lang="en-US"/>
              <a:pPr/>
              <a:t>15</a:t>
            </a:fld>
            <a:endParaRPr lang="en-US"/>
          </a:p>
        </p:txBody>
      </p:sp>
      <p:sp>
        <p:nvSpPr>
          <p:cNvPr id="2100226" name="Rectangle 2"/>
          <p:cNvSpPr>
            <a:spLocks noGrp="1" noChangeArrowheads="1"/>
          </p:cNvSpPr>
          <p:nvPr>
            <p:ph type="title"/>
          </p:nvPr>
        </p:nvSpPr>
        <p:spPr>
          <a:xfrm>
            <a:off x="0" y="228600"/>
            <a:ext cx="9144000" cy="1143000"/>
          </a:xfrm>
        </p:spPr>
        <p:txBody>
          <a:bodyPr/>
          <a:lstStyle/>
          <a:p>
            <a:r>
              <a:rPr lang="en-US" sz="4000" dirty="0"/>
              <a:t>Average Video Delays </a:t>
            </a:r>
            <a:br>
              <a:rPr lang="en-US" sz="4000" dirty="0"/>
            </a:br>
            <a:r>
              <a:rPr lang="en-US" sz="3200" dirty="0" smtClean="0"/>
              <a:t>Scaling for video streams with one broker</a:t>
            </a:r>
            <a:endParaRPr lang="en-US" sz="3200" dirty="0"/>
          </a:p>
        </p:txBody>
      </p:sp>
      <p:grpSp>
        <p:nvGrpSpPr>
          <p:cNvPr id="2" name="Group 3"/>
          <p:cNvGrpSpPr>
            <a:grpSpLocks/>
          </p:cNvGrpSpPr>
          <p:nvPr/>
        </p:nvGrpSpPr>
        <p:grpSpPr bwMode="auto">
          <a:xfrm>
            <a:off x="0" y="1470025"/>
            <a:ext cx="9144000" cy="5387975"/>
            <a:chOff x="0" y="926"/>
            <a:chExt cx="5760" cy="3394"/>
          </a:xfrm>
        </p:grpSpPr>
        <p:grpSp>
          <p:nvGrpSpPr>
            <p:cNvPr id="3" name="Group 4"/>
            <p:cNvGrpSpPr>
              <a:grpSpLocks/>
            </p:cNvGrpSpPr>
            <p:nvPr/>
          </p:nvGrpSpPr>
          <p:grpSpPr bwMode="auto">
            <a:xfrm>
              <a:off x="0" y="926"/>
              <a:ext cx="5760" cy="3394"/>
              <a:chOff x="0" y="926"/>
              <a:chExt cx="5760" cy="3394"/>
            </a:xfrm>
          </p:grpSpPr>
          <p:grpSp>
            <p:nvGrpSpPr>
              <p:cNvPr id="4" name="Group 5"/>
              <p:cNvGrpSpPr>
                <a:grpSpLocks/>
              </p:cNvGrpSpPr>
              <p:nvPr/>
            </p:nvGrpSpPr>
            <p:grpSpPr bwMode="auto">
              <a:xfrm>
                <a:off x="0" y="926"/>
                <a:ext cx="5760" cy="3394"/>
                <a:chOff x="0" y="926"/>
                <a:chExt cx="5760" cy="3394"/>
              </a:xfrm>
            </p:grpSpPr>
            <p:pic>
              <p:nvPicPr>
                <p:cNvPr id="2100230" name="Picture 6"/>
                <p:cNvPicPr>
                  <a:picLocks noChangeAspect="1" noChangeArrowheads="1"/>
                </p:cNvPicPr>
                <p:nvPr/>
              </p:nvPicPr>
              <p:blipFill>
                <a:blip r:embed="rId3"/>
                <a:srcRect l="5399" r="19885" b="9978"/>
                <a:stretch>
                  <a:fillRect/>
                </a:stretch>
              </p:blipFill>
              <p:spPr bwMode="auto">
                <a:xfrm>
                  <a:off x="0" y="926"/>
                  <a:ext cx="5760" cy="3394"/>
                </a:xfrm>
                <a:prstGeom prst="rect">
                  <a:avLst/>
                </a:prstGeom>
                <a:noFill/>
              </p:spPr>
            </p:pic>
            <p:sp>
              <p:nvSpPr>
                <p:cNvPr id="2100231" name="Text Box 7"/>
                <p:cNvSpPr txBox="1">
                  <a:spLocks noChangeArrowheads="1"/>
                </p:cNvSpPr>
                <p:nvPr/>
              </p:nvSpPr>
              <p:spPr bwMode="auto">
                <a:xfrm>
                  <a:off x="376" y="1839"/>
                  <a:ext cx="908" cy="231"/>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Latency ms</a:t>
                  </a:r>
                </a:p>
              </p:txBody>
            </p:sp>
            <p:sp>
              <p:nvSpPr>
                <p:cNvPr id="2100232" name="Text Box 8"/>
                <p:cNvSpPr txBox="1">
                  <a:spLocks noChangeArrowheads="1"/>
                </p:cNvSpPr>
                <p:nvPr/>
              </p:nvSpPr>
              <p:spPr bwMode="auto">
                <a:xfrm>
                  <a:off x="4307" y="3757"/>
                  <a:ext cx="916" cy="231"/>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 Receivers</a:t>
                  </a:r>
                </a:p>
              </p:txBody>
            </p:sp>
            <p:sp>
              <p:nvSpPr>
                <p:cNvPr id="2100233" name="Text Box 9"/>
                <p:cNvSpPr txBox="1">
                  <a:spLocks noChangeArrowheads="1"/>
                </p:cNvSpPr>
                <p:nvPr/>
              </p:nvSpPr>
              <p:spPr bwMode="auto">
                <a:xfrm>
                  <a:off x="4303" y="1749"/>
                  <a:ext cx="972" cy="232"/>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One session</a:t>
                  </a:r>
                </a:p>
              </p:txBody>
            </p:sp>
            <p:sp>
              <p:nvSpPr>
                <p:cNvPr id="2100234" name="Text Box 10"/>
                <p:cNvSpPr txBox="1">
                  <a:spLocks noChangeArrowheads="1"/>
                </p:cNvSpPr>
                <p:nvPr/>
              </p:nvSpPr>
              <p:spPr bwMode="auto">
                <a:xfrm>
                  <a:off x="2737" y="1671"/>
                  <a:ext cx="772" cy="404"/>
                </a:xfrm>
                <a:prstGeom prst="rect">
                  <a:avLst/>
                </a:prstGeom>
                <a:solidFill>
                  <a:srgbClr val="FFFFFF"/>
                </a:solidFill>
                <a:ln w="9525">
                  <a:noFill/>
                  <a:miter lim="800000"/>
                  <a:headEnd/>
                  <a:tailEnd/>
                </a:ln>
                <a:effectLst/>
              </p:spPr>
              <p:txBody>
                <a:bodyPr wrap="none">
                  <a:spAutoFit/>
                </a:bodyPr>
                <a:lstStyle/>
                <a:p>
                  <a:pPr algn="l"/>
                  <a:r>
                    <a:rPr lang="en-US" sz="1800">
                      <a:solidFill>
                        <a:srgbClr val="FF0000"/>
                      </a:solidFill>
                      <a:latin typeface="Arial" pitchFamily="34" charset="0"/>
                    </a:rPr>
                    <a:t>Multiple</a:t>
                  </a:r>
                  <a:br>
                    <a:rPr lang="en-US" sz="1800">
                      <a:solidFill>
                        <a:srgbClr val="FF0000"/>
                      </a:solidFill>
                      <a:latin typeface="Arial" pitchFamily="34" charset="0"/>
                    </a:rPr>
                  </a:br>
                  <a:r>
                    <a:rPr lang="en-US" sz="1800">
                      <a:solidFill>
                        <a:srgbClr val="FF0000"/>
                      </a:solidFill>
                      <a:latin typeface="Arial" pitchFamily="34" charset="0"/>
                    </a:rPr>
                    <a:t> sessions</a:t>
                  </a:r>
                </a:p>
              </p:txBody>
            </p:sp>
          </p:grpSp>
          <p:sp>
            <p:nvSpPr>
              <p:cNvPr id="2100235" name="Line 11"/>
              <p:cNvSpPr>
                <a:spLocks noChangeShapeType="1"/>
              </p:cNvSpPr>
              <p:nvPr/>
            </p:nvSpPr>
            <p:spPr bwMode="auto">
              <a:xfrm>
                <a:off x="288" y="3264"/>
                <a:ext cx="5184" cy="0"/>
              </a:xfrm>
              <a:prstGeom prst="line">
                <a:avLst/>
              </a:prstGeom>
              <a:noFill/>
              <a:ln w="38100">
                <a:solidFill>
                  <a:srgbClr val="FF0000"/>
                </a:solidFill>
                <a:round/>
                <a:headEnd/>
                <a:tailEnd/>
              </a:ln>
              <a:effectLst/>
            </p:spPr>
            <p:txBody>
              <a:bodyPr/>
              <a:lstStyle/>
              <a:p>
                <a:endParaRPr lang="en-US"/>
              </a:p>
            </p:txBody>
          </p:sp>
        </p:grpSp>
        <p:sp>
          <p:nvSpPr>
            <p:cNvPr id="2100236" name="Text Box 12"/>
            <p:cNvSpPr txBox="1">
              <a:spLocks noChangeArrowheads="1"/>
            </p:cNvSpPr>
            <p:nvPr/>
          </p:nvSpPr>
          <p:spPr bwMode="auto">
            <a:xfrm>
              <a:off x="3926" y="3287"/>
              <a:ext cx="1068" cy="231"/>
            </a:xfrm>
            <a:prstGeom prst="rect">
              <a:avLst/>
            </a:prstGeom>
            <a:solidFill>
              <a:schemeClr val="bg1"/>
            </a:solidFill>
            <a:ln w="9525">
              <a:noFill/>
              <a:miter lim="800000"/>
              <a:headEnd/>
              <a:tailEnd/>
            </a:ln>
            <a:effectLst/>
          </p:spPr>
          <p:txBody>
            <a:bodyPr wrap="none">
              <a:spAutoFit/>
            </a:bodyPr>
            <a:lstStyle/>
            <a:p>
              <a:pPr algn="l" eaLnBrk="0" hangingPunct="0"/>
              <a:r>
                <a:rPr lang="en-US" sz="1800">
                  <a:solidFill>
                    <a:srgbClr val="FF0000"/>
                  </a:solidFill>
                  <a:latin typeface="Arial" pitchFamily="34" charset="0"/>
                </a:rPr>
                <a:t>30 frames/sec</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37891" name="Text Box 3"/>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
        <p:nvSpPr>
          <p:cNvPr id="37892" name="Rectangle 4"/>
          <p:cNvSpPr>
            <a:spLocks noGrp="1" noChangeArrowheads="1"/>
          </p:cNvSpPr>
          <p:nvPr>
            <p:ph type="title"/>
          </p:nvPr>
        </p:nvSpPr>
        <p:spPr>
          <a:xfrm>
            <a:off x="457200" y="0"/>
            <a:ext cx="8229600" cy="1143000"/>
          </a:xfrm>
        </p:spPr>
        <p:txBody>
          <a:bodyPr/>
          <a:lstStyle/>
          <a:p>
            <a:pPr eaLnBrk="1" hangingPunct="1"/>
            <a:r>
              <a:rPr lang="en-US" sz="3600" smtClean="0"/>
              <a:t>Commercialization</a:t>
            </a:r>
          </a:p>
        </p:txBody>
      </p:sp>
      <p:sp>
        <p:nvSpPr>
          <p:cNvPr id="37893" name="Text Box 5"/>
          <p:cNvSpPr txBox="1">
            <a:spLocks noChangeArrowheads="1"/>
          </p:cNvSpPr>
          <p:nvPr/>
        </p:nvSpPr>
        <p:spPr bwMode="auto">
          <a:xfrm>
            <a:off x="1203325" y="1944688"/>
            <a:ext cx="6416675" cy="457200"/>
          </a:xfrm>
          <a:prstGeom prst="rect">
            <a:avLst/>
          </a:prstGeom>
          <a:noFill/>
          <a:ln w="9525">
            <a:noFill/>
            <a:miter lim="800000"/>
            <a:headEnd/>
            <a:tailEnd/>
          </a:ln>
        </p:spPr>
        <p:txBody>
          <a:bodyPr>
            <a:spAutoFit/>
          </a:bodyPr>
          <a:lstStyle/>
          <a:p>
            <a:endParaRPr lang="en-US" sz="2400"/>
          </a:p>
        </p:txBody>
      </p:sp>
      <p:sp>
        <p:nvSpPr>
          <p:cNvPr id="37894" name="Text Box 6"/>
          <p:cNvSpPr txBox="1">
            <a:spLocks noChangeArrowheads="1"/>
          </p:cNvSpPr>
          <p:nvPr/>
        </p:nvSpPr>
        <p:spPr bwMode="auto">
          <a:xfrm>
            <a:off x="914400" y="1295400"/>
            <a:ext cx="7315200" cy="3662363"/>
          </a:xfrm>
          <a:prstGeom prst="rect">
            <a:avLst/>
          </a:prstGeom>
          <a:noFill/>
          <a:ln w="9525">
            <a:noFill/>
            <a:miter lim="800000"/>
            <a:headEnd/>
            <a:tailEnd/>
          </a:ln>
        </p:spPr>
        <p:txBody>
          <a:bodyPr>
            <a:spAutoFit/>
          </a:bodyPr>
          <a:lstStyle/>
          <a:p>
            <a:pPr marL="342900" indent="-342900"/>
            <a:endParaRPr lang="en-US"/>
          </a:p>
          <a:p>
            <a:pPr marL="342900" indent="-342900"/>
            <a:r>
              <a:rPr lang="en-US" b="1"/>
              <a:t>Three-prong strategy:</a:t>
            </a:r>
          </a:p>
          <a:p>
            <a:pPr marL="342900" indent="-342900"/>
            <a:endParaRPr lang="en-US" b="1"/>
          </a:p>
          <a:p>
            <a:pPr marL="342900" indent="-342900">
              <a:buFontTx/>
              <a:buAutoNum type="arabicPeriod"/>
            </a:pPr>
            <a:r>
              <a:rPr lang="en-US"/>
              <a:t> Work with Ball and AFRL to get input for DoD application requirements for an integrable Grid situational awareness product.</a:t>
            </a:r>
          </a:p>
          <a:p>
            <a:pPr marL="342900" indent="-342900">
              <a:buFontTx/>
              <a:buAutoNum type="arabicPeriod"/>
            </a:pPr>
            <a:endParaRPr lang="en-US"/>
          </a:p>
          <a:p>
            <a:pPr marL="342900" indent="-342900">
              <a:buFontTx/>
              <a:buAutoNum type="arabicPeriod"/>
            </a:pPr>
            <a:r>
              <a:rPr lang="en-US"/>
              <a:t> Harden SBIR result prototype to seek In-Q-Tel type of funding to commericalize and customize the prototype for Home Land Security applications.</a:t>
            </a:r>
          </a:p>
          <a:p>
            <a:pPr marL="342900" indent="-342900">
              <a:buFontTx/>
              <a:buAutoNum type="arabicPeriod"/>
            </a:pPr>
            <a:endParaRPr lang="en-US"/>
          </a:p>
          <a:p>
            <a:pPr marL="342900" indent="-342900">
              <a:buFontTx/>
              <a:buAutoNum type="arabicPeriod"/>
            </a:pPr>
            <a:r>
              <a:rPr lang="en-US"/>
              <a:t> Commercial mobile solution applications for social networks with large number of sensors like the iPhone or Google phone. </a:t>
            </a:r>
          </a:p>
          <a:p>
            <a:pPr marL="342900" indent="-342900"/>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31747" name="Text Box 4"/>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
        <p:nvSpPr>
          <p:cNvPr id="31748" name="Rectangle 5"/>
          <p:cNvSpPr>
            <a:spLocks noGrp="1" noChangeArrowheads="1"/>
          </p:cNvSpPr>
          <p:nvPr>
            <p:ph type="title"/>
          </p:nvPr>
        </p:nvSpPr>
        <p:spPr>
          <a:xfrm>
            <a:off x="457200" y="762000"/>
            <a:ext cx="8229600" cy="1143000"/>
          </a:xfrm>
        </p:spPr>
        <p:txBody>
          <a:bodyPr/>
          <a:lstStyle/>
          <a:p>
            <a:pPr eaLnBrk="1" hangingPunct="1"/>
            <a:r>
              <a:rPr lang="en-US" smtClean="0"/>
              <a:t>Future Research</a:t>
            </a:r>
          </a:p>
        </p:txBody>
      </p:sp>
      <p:sp>
        <p:nvSpPr>
          <p:cNvPr id="31749" name="Text Box 6"/>
          <p:cNvSpPr txBox="1">
            <a:spLocks noChangeArrowheads="1"/>
          </p:cNvSpPr>
          <p:nvPr/>
        </p:nvSpPr>
        <p:spPr bwMode="auto">
          <a:xfrm>
            <a:off x="1203325" y="1944688"/>
            <a:ext cx="6416675" cy="457200"/>
          </a:xfrm>
          <a:prstGeom prst="rect">
            <a:avLst/>
          </a:prstGeom>
          <a:noFill/>
          <a:ln w="9525">
            <a:noFill/>
            <a:miter lim="800000"/>
            <a:headEnd/>
            <a:tailEnd/>
          </a:ln>
        </p:spPr>
        <p:txBody>
          <a:bodyPr>
            <a:spAutoFit/>
          </a:bodyPr>
          <a:lstStyle/>
          <a:p>
            <a:endParaRPr lang="en-US" sz="2400"/>
          </a:p>
        </p:txBody>
      </p:sp>
      <p:sp>
        <p:nvSpPr>
          <p:cNvPr id="31750" name="Text Box 7"/>
          <p:cNvSpPr txBox="1">
            <a:spLocks noChangeArrowheads="1"/>
          </p:cNvSpPr>
          <p:nvPr/>
        </p:nvSpPr>
        <p:spPr bwMode="auto">
          <a:xfrm>
            <a:off x="914400" y="2133600"/>
            <a:ext cx="7620000" cy="3046988"/>
          </a:xfrm>
          <a:prstGeom prst="rect">
            <a:avLst/>
          </a:prstGeom>
          <a:noFill/>
          <a:ln w="9525">
            <a:noFill/>
            <a:miter lim="800000"/>
            <a:headEnd/>
            <a:tailEnd/>
          </a:ln>
        </p:spPr>
        <p:txBody>
          <a:bodyPr wrap="square">
            <a:spAutoFit/>
          </a:bodyPr>
          <a:lstStyle/>
          <a:p>
            <a:pPr>
              <a:buFontTx/>
              <a:buChar char="•"/>
            </a:pPr>
            <a:r>
              <a:rPr lang="en-US" sz="2400" dirty="0"/>
              <a:t> </a:t>
            </a:r>
            <a:r>
              <a:rPr lang="en-US" sz="2400" b="1" u="sng" dirty="0" smtClean="0"/>
              <a:t>Trusted Sensing (at level of individual sensors)</a:t>
            </a:r>
          </a:p>
          <a:p>
            <a:pPr>
              <a:buFontTx/>
              <a:buChar char="•"/>
            </a:pPr>
            <a:endParaRPr lang="en-US" sz="2400" b="1" u="sng" dirty="0"/>
          </a:p>
          <a:p>
            <a:pPr>
              <a:buFontTx/>
              <a:buChar char="•"/>
            </a:pPr>
            <a:r>
              <a:rPr lang="en-US" sz="2400" b="1" u="sng" dirty="0" smtClean="0"/>
              <a:t> Layered Sensor Grid (i.e. collections of sensors)</a:t>
            </a:r>
          </a:p>
          <a:p>
            <a:pPr>
              <a:buFontTx/>
              <a:buChar char="•"/>
            </a:pPr>
            <a:endParaRPr lang="en-US" sz="2400" b="1" u="sng" dirty="0"/>
          </a:p>
          <a:p>
            <a:pPr>
              <a:buFontTx/>
              <a:buChar char="•"/>
            </a:pPr>
            <a:r>
              <a:rPr lang="en-US" sz="2400" b="1" u="sng" dirty="0"/>
              <a:t> </a:t>
            </a:r>
            <a:r>
              <a:rPr lang="en-US" sz="2400" b="1" u="sng" dirty="0" smtClean="0"/>
              <a:t>Grid of Grids</a:t>
            </a:r>
          </a:p>
          <a:p>
            <a:pPr>
              <a:buFontTx/>
              <a:buChar char="•"/>
            </a:pPr>
            <a:endParaRPr lang="en-US" sz="2400" b="1" u="sng" dirty="0" smtClean="0"/>
          </a:p>
          <a:p>
            <a:pPr>
              <a:buFontTx/>
              <a:buChar char="•"/>
            </a:pPr>
            <a:endParaRPr lang="en-US" sz="2400" b="1" u="sng" dirty="0" smtClean="0"/>
          </a:p>
          <a:p>
            <a:pPr>
              <a:buFontTx/>
              <a:buChar char="•"/>
            </a:pP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p:cNvSpPr>
            <a:spLocks noGrp="1" noChangeArrowheads="1"/>
          </p:cNvSpPr>
          <p:nvPr>
            <p:ph type="sldNum" sz="quarter" idx="4"/>
          </p:nvPr>
        </p:nvSpPr>
        <p:spPr/>
        <p:txBody>
          <a:bodyPr/>
          <a:lstStyle/>
          <a:p>
            <a:fld id="{96151E02-8FE4-44CB-ADD8-82B272624D75}" type="slidenum">
              <a:rPr lang="en-US"/>
              <a:pPr/>
              <a:t>18</a:t>
            </a:fld>
            <a:endParaRPr lang="en-US"/>
          </a:p>
        </p:txBody>
      </p:sp>
      <p:sp>
        <p:nvSpPr>
          <p:cNvPr id="2275330" name="Rectangle 2"/>
          <p:cNvSpPr>
            <a:spLocks noGrp="1" noChangeArrowheads="1"/>
          </p:cNvSpPr>
          <p:nvPr>
            <p:ph type="ctrTitle"/>
          </p:nvPr>
        </p:nvSpPr>
        <p:spPr>
          <a:xfrm>
            <a:off x="685800" y="1066800"/>
            <a:ext cx="7772400" cy="2955925"/>
          </a:xfrm>
        </p:spPr>
        <p:txBody>
          <a:bodyPr/>
          <a:lstStyle/>
          <a:p>
            <a:r>
              <a:rPr lang="en-US" sz="4800"/>
              <a:t>Analysis of DoD Net Centric Services in terms of Web and Grid services</a:t>
            </a:r>
          </a:p>
        </p:txBody>
      </p:sp>
      <p:sp>
        <p:nvSpPr>
          <p:cNvPr id="2275331" name="Rectangle 3"/>
          <p:cNvSpPr>
            <a:spLocks noGrp="1" noChangeArrowheads="1"/>
          </p:cNvSpPr>
          <p:nvPr>
            <p:ph type="subTitle"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p:txBody>
          <a:bodyPr/>
          <a:lstStyle/>
          <a:p>
            <a:fld id="{CE59D437-585A-42FF-B333-D5051F58E72F}" type="slidenum">
              <a:rPr lang="en-US"/>
              <a:pPr/>
              <a:t>19</a:t>
            </a:fld>
            <a:endParaRPr lang="en-US"/>
          </a:p>
        </p:txBody>
      </p:sp>
      <p:sp>
        <p:nvSpPr>
          <p:cNvPr id="2277378" name="Rectangle 2"/>
          <p:cNvSpPr>
            <a:spLocks noGrp="1" noChangeArrowheads="1"/>
          </p:cNvSpPr>
          <p:nvPr>
            <p:ph type="title"/>
          </p:nvPr>
        </p:nvSpPr>
        <p:spPr>
          <a:xfrm>
            <a:off x="0" y="0"/>
            <a:ext cx="9144000" cy="685800"/>
          </a:xfrm>
        </p:spPr>
        <p:txBody>
          <a:bodyPr/>
          <a:lstStyle/>
          <a:p>
            <a:r>
              <a:rPr lang="en-US" sz="3200" b="1">
                <a:solidFill>
                  <a:schemeClr val="tx1"/>
                </a:solidFill>
              </a:rPr>
              <a:t>The Grid and Web Service Institutional Hierarchy</a:t>
            </a:r>
          </a:p>
        </p:txBody>
      </p:sp>
      <p:sp>
        <p:nvSpPr>
          <p:cNvPr id="2277379" name="Text Box 3"/>
          <p:cNvSpPr txBox="1">
            <a:spLocks noChangeArrowheads="1"/>
          </p:cNvSpPr>
          <p:nvPr/>
        </p:nvSpPr>
        <p:spPr bwMode="auto">
          <a:xfrm>
            <a:off x="7296150" y="2514600"/>
            <a:ext cx="1847850" cy="1190625"/>
          </a:xfrm>
          <a:prstGeom prst="rect">
            <a:avLst/>
          </a:prstGeom>
          <a:noFill/>
          <a:ln w="9525">
            <a:noFill/>
            <a:miter lim="800000"/>
            <a:headEnd/>
            <a:tailEnd/>
          </a:ln>
          <a:effectLst/>
        </p:spPr>
        <p:txBody>
          <a:bodyPr>
            <a:spAutoFit/>
          </a:bodyPr>
          <a:lstStyle/>
          <a:p>
            <a:pPr algn="l"/>
            <a:r>
              <a:rPr lang="en-US" sz="1800">
                <a:latin typeface="Arial" pitchFamily="34" charset="0"/>
              </a:rPr>
              <a:t>OGSA </a:t>
            </a:r>
            <a:r>
              <a:rPr lang="en-US" sz="1800">
                <a:solidFill>
                  <a:srgbClr val="FF0000"/>
                </a:solidFill>
                <a:latin typeface="Arial" pitchFamily="34" charset="0"/>
              </a:rPr>
              <a:t>GS-*</a:t>
            </a:r>
            <a:r>
              <a:rPr lang="en-US" sz="1800">
                <a:latin typeface="Arial" pitchFamily="34" charset="0"/>
              </a:rPr>
              <a:t/>
            </a:r>
            <a:br>
              <a:rPr lang="en-US" sz="1800">
                <a:latin typeface="Arial" pitchFamily="34" charset="0"/>
              </a:rPr>
            </a:br>
            <a:r>
              <a:rPr lang="en-US" sz="1800">
                <a:latin typeface="Arial" pitchFamily="34" charset="0"/>
              </a:rPr>
              <a:t>and some WS-*</a:t>
            </a:r>
          </a:p>
          <a:p>
            <a:pPr algn="l"/>
            <a:r>
              <a:rPr lang="en-US" sz="1800">
                <a:latin typeface="Arial" pitchFamily="34" charset="0"/>
              </a:rPr>
              <a:t>GGF/W3C/….</a:t>
            </a:r>
            <a:br>
              <a:rPr lang="en-US" sz="1800">
                <a:latin typeface="Arial" pitchFamily="34" charset="0"/>
              </a:rPr>
            </a:br>
            <a:r>
              <a:rPr lang="en-US" sz="1800">
                <a:solidFill>
                  <a:srgbClr val="FF0000"/>
                </a:solidFill>
                <a:latin typeface="Arial" pitchFamily="34" charset="0"/>
              </a:rPr>
              <a:t>XGSP (Collab)</a:t>
            </a:r>
          </a:p>
        </p:txBody>
      </p:sp>
      <p:sp>
        <p:nvSpPr>
          <p:cNvPr id="2277380" name="Text Box 4"/>
          <p:cNvSpPr txBox="1">
            <a:spLocks noChangeArrowheads="1"/>
          </p:cNvSpPr>
          <p:nvPr/>
        </p:nvSpPr>
        <p:spPr bwMode="auto">
          <a:xfrm>
            <a:off x="7385050" y="3884613"/>
            <a:ext cx="1530350" cy="915987"/>
          </a:xfrm>
          <a:prstGeom prst="rect">
            <a:avLst/>
          </a:prstGeom>
          <a:noFill/>
          <a:ln w="9525">
            <a:noFill/>
            <a:miter lim="800000"/>
            <a:headEnd/>
            <a:tailEnd/>
          </a:ln>
          <a:effectLst/>
        </p:spPr>
        <p:txBody>
          <a:bodyPr wrap="none">
            <a:spAutoFit/>
          </a:bodyPr>
          <a:lstStyle/>
          <a:p>
            <a:pPr algn="l"/>
            <a:r>
              <a:rPr lang="en-US" sz="1800">
                <a:solidFill>
                  <a:srgbClr val="FF0000"/>
                </a:solidFill>
                <a:latin typeface="Arial" pitchFamily="34" charset="0"/>
              </a:rPr>
              <a:t>WS-*</a:t>
            </a:r>
            <a:r>
              <a:rPr lang="en-US" sz="1800">
                <a:latin typeface="Arial" pitchFamily="34" charset="0"/>
              </a:rPr>
              <a:t> from</a:t>
            </a:r>
            <a:br>
              <a:rPr lang="en-US" sz="1800">
                <a:latin typeface="Arial" pitchFamily="34" charset="0"/>
              </a:rPr>
            </a:br>
            <a:r>
              <a:rPr lang="en-US" sz="1800">
                <a:latin typeface="Arial" pitchFamily="34" charset="0"/>
              </a:rPr>
              <a:t>OASIS/W3C/</a:t>
            </a:r>
            <a:br>
              <a:rPr lang="en-US" sz="1800">
                <a:latin typeface="Arial" pitchFamily="34" charset="0"/>
              </a:rPr>
            </a:br>
            <a:r>
              <a:rPr lang="en-US" sz="1800">
                <a:latin typeface="Arial" pitchFamily="34" charset="0"/>
              </a:rPr>
              <a:t>Industry</a:t>
            </a:r>
          </a:p>
        </p:txBody>
      </p:sp>
      <p:sp>
        <p:nvSpPr>
          <p:cNvPr id="2277381" name="Text Box 5"/>
          <p:cNvSpPr txBox="1">
            <a:spLocks noChangeArrowheads="1"/>
          </p:cNvSpPr>
          <p:nvPr/>
        </p:nvSpPr>
        <p:spPr bwMode="auto">
          <a:xfrm>
            <a:off x="7359650" y="5105400"/>
            <a:ext cx="1555750" cy="641350"/>
          </a:xfrm>
          <a:prstGeom prst="rect">
            <a:avLst/>
          </a:prstGeom>
          <a:noFill/>
          <a:ln w="9525">
            <a:noFill/>
            <a:miter lim="800000"/>
            <a:headEnd/>
            <a:tailEnd/>
          </a:ln>
          <a:effectLst/>
        </p:spPr>
        <p:txBody>
          <a:bodyPr wrap="none">
            <a:spAutoFit/>
          </a:bodyPr>
          <a:lstStyle/>
          <a:p>
            <a:pPr algn="l"/>
            <a:r>
              <a:rPr lang="en-US" sz="1800">
                <a:latin typeface="Arial" pitchFamily="34" charset="0"/>
              </a:rPr>
              <a:t>Apache Axis</a:t>
            </a:r>
            <a:br>
              <a:rPr lang="en-US" sz="1800">
                <a:latin typeface="Arial" pitchFamily="34" charset="0"/>
              </a:rPr>
            </a:br>
            <a:r>
              <a:rPr lang="en-US" sz="1800">
                <a:latin typeface="Arial" pitchFamily="34" charset="0"/>
              </a:rPr>
              <a:t>.NET etc.</a:t>
            </a:r>
          </a:p>
        </p:txBody>
      </p:sp>
      <p:sp>
        <p:nvSpPr>
          <p:cNvPr id="2277382" name="Text Box 6"/>
          <p:cNvSpPr txBox="1">
            <a:spLocks noChangeArrowheads="1"/>
          </p:cNvSpPr>
          <p:nvPr/>
        </p:nvSpPr>
        <p:spPr bwMode="auto">
          <a:xfrm>
            <a:off x="762000" y="6096000"/>
            <a:ext cx="5576888" cy="457200"/>
          </a:xfrm>
          <a:prstGeom prst="rect">
            <a:avLst/>
          </a:prstGeom>
          <a:noFill/>
          <a:ln w="9525" algn="ctr">
            <a:noFill/>
            <a:miter lim="800000"/>
            <a:headEnd/>
            <a:tailEnd/>
          </a:ln>
          <a:effectLst/>
        </p:spPr>
        <p:txBody>
          <a:bodyPr wrap="none">
            <a:spAutoFit/>
          </a:bodyPr>
          <a:lstStyle/>
          <a:p>
            <a:r>
              <a:rPr lang="en-US">
                <a:solidFill>
                  <a:srgbClr val="FF0000"/>
                </a:solidFill>
              </a:rPr>
              <a:t>Must set standards to get interoperability</a:t>
            </a:r>
          </a:p>
        </p:txBody>
      </p:sp>
      <p:sp>
        <p:nvSpPr>
          <p:cNvPr id="2277383" name="Rectangle 7"/>
          <p:cNvSpPr>
            <a:spLocks noChangeArrowheads="1"/>
          </p:cNvSpPr>
          <p:nvPr/>
        </p:nvSpPr>
        <p:spPr bwMode="auto">
          <a:xfrm>
            <a:off x="0" y="3810000"/>
            <a:ext cx="7313613" cy="1295400"/>
          </a:xfrm>
          <a:prstGeom prst="rect">
            <a:avLst/>
          </a:prstGeom>
          <a:solidFill>
            <a:srgbClr val="DDDDDD"/>
          </a:solidFill>
          <a:ln w="9525">
            <a:solidFill>
              <a:schemeClr val="tx1"/>
            </a:solidFill>
            <a:miter lim="800000"/>
            <a:headEnd/>
            <a:tailEnd/>
          </a:ln>
          <a:effectLst/>
        </p:spPr>
        <p:txBody>
          <a:bodyPr wrap="none" anchor="ctr"/>
          <a:lstStyle/>
          <a:p>
            <a:r>
              <a:rPr lang="en-US">
                <a:latin typeface="Arial" pitchFamily="34" charset="0"/>
              </a:rPr>
              <a:t>2: System Services and Features</a:t>
            </a:r>
          </a:p>
          <a:p>
            <a:r>
              <a:rPr lang="en-US">
                <a:latin typeface="Arial" pitchFamily="34" charset="0"/>
              </a:rPr>
              <a:t>(WS-* from OASIS/W3C/Industry)</a:t>
            </a:r>
          </a:p>
          <a:p>
            <a:r>
              <a:rPr lang="en-US" b="0">
                <a:latin typeface="Arial" pitchFamily="34" charset="0"/>
              </a:rPr>
              <a:t>Handlers like WS-RM, Security, UDDI Registry</a:t>
            </a:r>
          </a:p>
        </p:txBody>
      </p:sp>
      <p:sp>
        <p:nvSpPr>
          <p:cNvPr id="2277384" name="Rectangle 8"/>
          <p:cNvSpPr>
            <a:spLocks noChangeArrowheads="1"/>
          </p:cNvSpPr>
          <p:nvPr/>
        </p:nvSpPr>
        <p:spPr bwMode="auto">
          <a:xfrm>
            <a:off x="0" y="2438400"/>
            <a:ext cx="7313613" cy="1371600"/>
          </a:xfrm>
          <a:prstGeom prst="rect">
            <a:avLst/>
          </a:prstGeom>
          <a:solidFill>
            <a:srgbClr val="F3F1AD"/>
          </a:solidFill>
          <a:ln w="9525">
            <a:solidFill>
              <a:schemeClr val="tx1"/>
            </a:solidFill>
            <a:miter lim="800000"/>
            <a:headEnd/>
            <a:tailEnd/>
          </a:ln>
          <a:effectLst/>
        </p:spPr>
        <p:txBody>
          <a:bodyPr anchor="ctr"/>
          <a:lstStyle/>
          <a:p>
            <a:r>
              <a:rPr lang="en-US">
                <a:latin typeface="Arial" pitchFamily="34" charset="0"/>
              </a:rPr>
              <a:t>3: Generally Useful Services and Features</a:t>
            </a:r>
          </a:p>
          <a:p>
            <a:r>
              <a:rPr lang="en-US">
                <a:latin typeface="Arial" pitchFamily="34" charset="0"/>
              </a:rPr>
              <a:t>(OGSA and other GGF, W3C) </a:t>
            </a:r>
            <a:r>
              <a:rPr lang="en-US" sz="2300" b="0">
                <a:latin typeface="Arial" pitchFamily="34" charset="0"/>
              </a:rPr>
              <a:t>Such as “Collaborate”, “Access a Database” or “Submit a Job”</a:t>
            </a:r>
          </a:p>
        </p:txBody>
      </p:sp>
      <p:sp>
        <p:nvSpPr>
          <p:cNvPr id="2277385" name="Rectangle 9"/>
          <p:cNvSpPr>
            <a:spLocks noChangeArrowheads="1"/>
          </p:cNvSpPr>
          <p:nvPr/>
        </p:nvSpPr>
        <p:spPr bwMode="auto">
          <a:xfrm>
            <a:off x="0" y="1066800"/>
            <a:ext cx="7313613" cy="1371600"/>
          </a:xfrm>
          <a:prstGeom prst="rect">
            <a:avLst/>
          </a:prstGeom>
          <a:solidFill>
            <a:srgbClr val="FEDAF7"/>
          </a:solidFill>
          <a:ln w="9525">
            <a:solidFill>
              <a:schemeClr val="tx1"/>
            </a:solidFill>
            <a:miter lim="800000"/>
            <a:headEnd/>
            <a:tailEnd/>
          </a:ln>
          <a:effectLst/>
        </p:spPr>
        <p:txBody>
          <a:bodyPr anchor="ctr"/>
          <a:lstStyle/>
          <a:p>
            <a:r>
              <a:rPr lang="en-US">
                <a:latin typeface="Arial" pitchFamily="34" charset="0"/>
              </a:rPr>
              <a:t>4: Application or Community of Interest (CoI)</a:t>
            </a:r>
            <a:br>
              <a:rPr lang="en-US">
                <a:latin typeface="Arial" pitchFamily="34" charset="0"/>
              </a:rPr>
            </a:br>
            <a:r>
              <a:rPr lang="en-US">
                <a:latin typeface="Arial" pitchFamily="34" charset="0"/>
              </a:rPr>
              <a:t>Specific Services </a:t>
            </a:r>
            <a:r>
              <a:rPr lang="en-US" b="0">
                <a:latin typeface="Arial" pitchFamily="34" charset="0"/>
              </a:rPr>
              <a:t>such as “Map Services”, “Run BLAST” or “Simulate a Missile”</a:t>
            </a:r>
          </a:p>
        </p:txBody>
      </p:sp>
      <p:sp>
        <p:nvSpPr>
          <p:cNvPr id="2277386" name="Rectangle 10"/>
          <p:cNvSpPr>
            <a:spLocks noChangeArrowheads="1"/>
          </p:cNvSpPr>
          <p:nvPr/>
        </p:nvSpPr>
        <p:spPr bwMode="auto">
          <a:xfrm>
            <a:off x="0" y="5029200"/>
            <a:ext cx="7313613" cy="838200"/>
          </a:xfrm>
          <a:prstGeom prst="rect">
            <a:avLst/>
          </a:prstGeom>
          <a:solidFill>
            <a:srgbClr val="B3EBB6"/>
          </a:solidFill>
          <a:ln w="9525">
            <a:solidFill>
              <a:schemeClr val="tx1"/>
            </a:solidFill>
            <a:miter lim="800000"/>
            <a:headEnd/>
            <a:tailEnd/>
          </a:ln>
          <a:effectLst/>
        </p:spPr>
        <p:txBody>
          <a:bodyPr wrap="none" anchor="ctr"/>
          <a:lstStyle/>
          <a:p>
            <a:r>
              <a:rPr lang="en-US">
                <a:latin typeface="Arial" pitchFamily="34" charset="0"/>
              </a:rPr>
              <a:t>1: Container and Run Time (Hosting) </a:t>
            </a:r>
          </a:p>
          <a:p>
            <a:r>
              <a:rPr lang="en-US">
                <a:latin typeface="Arial" pitchFamily="34" charset="0"/>
              </a:rPr>
              <a:t>Environment (Apache Axis, .NET etc.)</a:t>
            </a:r>
          </a:p>
        </p:txBody>
      </p:sp>
      <p:sp>
        <p:nvSpPr>
          <p:cNvPr id="2277387" name="Text Box 11"/>
          <p:cNvSpPr txBox="1">
            <a:spLocks noChangeArrowheads="1"/>
          </p:cNvSpPr>
          <p:nvPr/>
        </p:nvSpPr>
        <p:spPr bwMode="auto">
          <a:xfrm>
            <a:off x="7239000" y="1095375"/>
            <a:ext cx="1981200" cy="1190625"/>
          </a:xfrm>
          <a:prstGeom prst="rect">
            <a:avLst/>
          </a:prstGeom>
          <a:noFill/>
          <a:ln w="9525">
            <a:noFill/>
            <a:miter lim="800000"/>
            <a:headEnd/>
            <a:tailEnd/>
          </a:ln>
          <a:effectLst/>
        </p:spPr>
        <p:txBody>
          <a:bodyPr>
            <a:spAutoFit/>
          </a:bodyPr>
          <a:lstStyle/>
          <a:p>
            <a:pPr algn="l"/>
            <a:r>
              <a:rPr lang="en-US" sz="1800">
                <a:latin typeface="Arial" pitchFamily="34" charset="0"/>
              </a:rPr>
              <a:t>XBML</a:t>
            </a:r>
            <a:br>
              <a:rPr lang="en-US" sz="1800">
                <a:latin typeface="Arial" pitchFamily="34" charset="0"/>
              </a:rPr>
            </a:br>
            <a:r>
              <a:rPr lang="en-US" sz="1800">
                <a:latin typeface="Arial" pitchFamily="34" charset="0"/>
              </a:rPr>
              <a:t>XTCE VOTABLE</a:t>
            </a:r>
          </a:p>
          <a:p>
            <a:pPr algn="l"/>
            <a:r>
              <a:rPr lang="en-US" sz="1800">
                <a:latin typeface="Arial" pitchFamily="34" charset="0"/>
              </a:rPr>
              <a:t>CML</a:t>
            </a:r>
          </a:p>
          <a:p>
            <a:pPr algn="l"/>
            <a:r>
              <a:rPr lang="en-US" sz="1800">
                <a:latin typeface="Arial" pitchFamily="34" charset="0"/>
              </a:rPr>
              <a:t>CellML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762000"/>
          </a:xfrm>
        </p:spPr>
        <p:txBody>
          <a:bodyPr/>
          <a:lstStyle/>
          <a:p>
            <a:pPr eaLnBrk="1" hangingPunct="1"/>
            <a:r>
              <a:rPr lang="en-US" smtClean="0"/>
              <a:t>Introduction I</a:t>
            </a:r>
          </a:p>
        </p:txBody>
      </p:sp>
      <p:sp>
        <p:nvSpPr>
          <p:cNvPr id="5123" name="Content Placeholder 2"/>
          <p:cNvSpPr>
            <a:spLocks noGrp="1"/>
          </p:cNvSpPr>
          <p:nvPr>
            <p:ph idx="1"/>
          </p:nvPr>
        </p:nvSpPr>
        <p:spPr>
          <a:xfrm>
            <a:off x="0" y="762000"/>
            <a:ext cx="9144000" cy="4525963"/>
          </a:xfrm>
        </p:spPr>
        <p:txBody>
          <a:bodyPr/>
          <a:lstStyle/>
          <a:p>
            <a:pPr eaLnBrk="1" hangingPunct="1"/>
            <a:r>
              <a:rPr lang="en-US" sz="2800" smtClean="0"/>
              <a:t>Grids and Cyberinfrastructure have emerged as key technologies to support distributed activities that span scientific data gathering networks with commercial RFID or (GPS enabled) cell phone nets. This SBIR extends the Grid implementation of SaaS (Software as a Service) to SensaaS (Sensor as a service) with a scalable architecture consistent with commercial protocol standards and capabilities. The prototype demonstration supports layered sensor nets and an Earthquake science GPS analysis system with a Grid of Grids management environment that supports the inevitable system of systems that will be used in DoD’s GiG.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2"/>
          </p:nvPr>
        </p:nvSpPr>
        <p:spPr/>
        <p:txBody>
          <a:bodyPr/>
          <a:lstStyle/>
          <a:p>
            <a:fld id="{499477D2-313A-4321-9A5D-1C8A0959C45D}" type="slidenum">
              <a:rPr lang="en-US"/>
              <a:pPr/>
              <a:t>20</a:t>
            </a:fld>
            <a:endParaRPr lang="en-US"/>
          </a:p>
        </p:txBody>
      </p:sp>
      <p:sp>
        <p:nvSpPr>
          <p:cNvPr id="2279426" name="Rectangle 2"/>
          <p:cNvSpPr>
            <a:spLocks noGrp="1" noChangeArrowheads="1"/>
          </p:cNvSpPr>
          <p:nvPr>
            <p:ph type="title"/>
          </p:nvPr>
        </p:nvSpPr>
        <p:spPr>
          <a:xfrm>
            <a:off x="0" y="0"/>
            <a:ext cx="9144000" cy="609600"/>
          </a:xfrm>
        </p:spPr>
        <p:txBody>
          <a:bodyPr/>
          <a:lstStyle/>
          <a:p>
            <a:r>
              <a:rPr lang="en-US" sz="2800" b="1"/>
              <a:t>The Ten areas covered by the 60 core WS-* Specifications</a:t>
            </a:r>
            <a:r>
              <a:rPr lang="en-US" sz="2800"/>
              <a:t> </a:t>
            </a:r>
          </a:p>
        </p:txBody>
      </p:sp>
      <p:graphicFrame>
        <p:nvGraphicFramePr>
          <p:cNvPr id="2279427" name="Group 3"/>
          <p:cNvGraphicFramePr>
            <a:graphicFrameLocks noGrp="1"/>
          </p:cNvGraphicFramePr>
          <p:nvPr/>
        </p:nvGraphicFramePr>
        <p:xfrm>
          <a:off x="152400" y="838200"/>
          <a:ext cx="8839200" cy="5249866"/>
        </p:xfrm>
        <a:graphic>
          <a:graphicData uri="http://schemas.openxmlformats.org/drawingml/2006/table">
            <a:tbl>
              <a:tblPr/>
              <a:tblGrid>
                <a:gridCol w="3341688"/>
                <a:gridCol w="5497512"/>
              </a:tblGrid>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WS-* Specification Area</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Examples</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 Core Service Model</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XML, WSDL, SOAP</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 Service Internet</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WS-Addressing, WS-MessageDelivery; Reliable Messaging WSRM; Efficient Messaging MOTM</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 Notification</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WS-Notification, WS-Eventing (Publish-Subscribe)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Workflow and Transactions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BPEL, WS-Choreography, WS-Coordination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 Security</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WS-Security, WS-Trust, WS-Federation, SAML, </a:t>
                      </a:r>
                      <a:br>
                        <a:rPr kumimoji="0" lang="en-US" sz="1800" b="0" i="0" u="none" strike="noStrike" cap="none" normalizeH="0" baseline="0" smtClean="0">
                          <a:ln>
                            <a:noFill/>
                          </a:ln>
                          <a:solidFill>
                            <a:schemeClr val="tx1"/>
                          </a:solidFill>
                          <a:effectLst/>
                          <a:latin typeface="Times New Roman" pitchFamily="18" charset="0"/>
                          <a:cs typeface="Times New Roman" pitchFamily="18" charset="0"/>
                        </a:rPr>
                      </a:b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WS-SecureConversation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 Service Discovery</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UDDI, WS-Discovery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 System Metadata and State</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WSRF, WS-MetadataExchange, WS-Context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 Management</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WSDM, WS-Management, WS-Transfer</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9: Policy and Agreements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WS-Policy, WS-Agreement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 Portals and User Interfaces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WSRP (Remote Portlets)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2"/>
          </p:nvPr>
        </p:nvSpPr>
        <p:spPr/>
        <p:txBody>
          <a:bodyPr/>
          <a:lstStyle/>
          <a:p>
            <a:fld id="{EE62B74D-601A-4707-9F64-A135C03AB84B}" type="slidenum">
              <a:rPr lang="en-US"/>
              <a:pPr/>
              <a:t>21</a:t>
            </a:fld>
            <a:endParaRPr lang="en-US"/>
          </a:p>
        </p:txBody>
      </p:sp>
      <p:sp>
        <p:nvSpPr>
          <p:cNvPr id="2281474" name="Rectangle 2"/>
          <p:cNvSpPr>
            <a:spLocks noGrp="1" noChangeArrowheads="1"/>
          </p:cNvSpPr>
          <p:nvPr>
            <p:ph type="title"/>
          </p:nvPr>
        </p:nvSpPr>
        <p:spPr>
          <a:xfrm>
            <a:off x="0" y="0"/>
            <a:ext cx="9144000" cy="609600"/>
          </a:xfrm>
        </p:spPr>
        <p:txBody>
          <a:bodyPr/>
          <a:lstStyle/>
          <a:p>
            <a:r>
              <a:rPr lang="en-US" sz="3200" b="1"/>
              <a:t>Activities in Global Grid Forum Working Groups </a:t>
            </a:r>
          </a:p>
        </p:txBody>
      </p:sp>
      <p:graphicFrame>
        <p:nvGraphicFramePr>
          <p:cNvPr id="2281475" name="Group 3"/>
          <p:cNvGraphicFramePr>
            <a:graphicFrameLocks noGrp="1"/>
          </p:cNvGraphicFramePr>
          <p:nvPr/>
        </p:nvGraphicFramePr>
        <p:xfrm>
          <a:off x="152400" y="820738"/>
          <a:ext cx="8763000" cy="5378768"/>
        </p:xfrm>
        <a:graphic>
          <a:graphicData uri="http://schemas.openxmlformats.org/drawingml/2006/table">
            <a:tbl>
              <a:tblPr/>
              <a:tblGrid>
                <a:gridCol w="1947863"/>
                <a:gridCol w="6815137"/>
              </a:tblGrid>
              <a:tr h="369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GGF Area</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GS-* and OGSA Standards Activities</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 Architecture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High Level Resource/Service Naming (level 2 of slide 6),</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Integrated Grid Architecture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 Applications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Software Interfaces to Grid, Grid Remote Procedure Call, Checkpointing and Recovery, Interoperability to Job Submittal services, Information Retrieval,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 Compute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Job Submission, Basic Execution Services, Service Level Agreements for Resource use and reservation, Distributed Scheduling</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3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 Data</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Database and File Grid access, Grid FTP, Storage Management, Data replication, Binary data specification  and interface, High-level publish/subscribe, Transaction management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5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 Infrastructure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Network measurements, Role of IPv6 and high performance networking, Data transport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5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 Management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Resource/Service configuration, deployment and lifetime, Usage records and access, Grid economy model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 Security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Authorization, P2P and Firewall Issues, Trusted Computing</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nvPr>
        </p:nvSpPr>
        <p:spPr/>
        <p:txBody>
          <a:bodyPr/>
          <a:lstStyle/>
          <a:p>
            <a:fld id="{07D2D662-087F-4DC6-A525-41D5A0ABC86E}" type="slidenum">
              <a:rPr lang="en-US"/>
              <a:pPr/>
              <a:t>22</a:t>
            </a:fld>
            <a:endParaRPr lang="en-US"/>
          </a:p>
        </p:txBody>
      </p:sp>
      <p:sp>
        <p:nvSpPr>
          <p:cNvPr id="2283522" name="Rectangle 2"/>
          <p:cNvSpPr>
            <a:spLocks noGrp="1" noChangeArrowheads="1"/>
          </p:cNvSpPr>
          <p:nvPr>
            <p:ph type="title"/>
          </p:nvPr>
        </p:nvSpPr>
        <p:spPr>
          <a:xfrm>
            <a:off x="0" y="0"/>
            <a:ext cx="9144000" cy="609600"/>
          </a:xfrm>
        </p:spPr>
        <p:txBody>
          <a:bodyPr/>
          <a:lstStyle/>
          <a:p>
            <a:r>
              <a:rPr lang="en-US" sz="3200" b="1"/>
              <a:t>Net-Centric Core Enterprise Services</a:t>
            </a:r>
            <a:r>
              <a:rPr lang="en-US" sz="3200"/>
              <a:t> </a:t>
            </a:r>
          </a:p>
        </p:txBody>
      </p:sp>
      <p:graphicFrame>
        <p:nvGraphicFramePr>
          <p:cNvPr id="2283523" name="Group 3"/>
          <p:cNvGraphicFramePr>
            <a:graphicFrameLocks noGrp="1"/>
          </p:cNvGraphicFramePr>
          <p:nvPr/>
        </p:nvGraphicFramePr>
        <p:xfrm>
          <a:off x="304800" y="685800"/>
          <a:ext cx="8458200" cy="5882640"/>
        </p:xfrm>
        <a:graphic>
          <a:graphicData uri="http://schemas.openxmlformats.org/drawingml/2006/table">
            <a:tbl>
              <a:tblPr/>
              <a:tblGrid>
                <a:gridCol w="3048000"/>
                <a:gridCol w="5410200"/>
              </a:tblGrid>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Core Enterprise Services</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Service Functionality</a:t>
                      </a:r>
                      <a:endParaRPr kumimoji="0" lang="fr-FR"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NCES1: Enterprise</a:t>
                      </a:r>
                      <a:r>
                        <a:rPr kumimoji="0" lang="fr-FR" sz="1800" b="1" i="0" u="none" strike="noStrike" cap="none" normalizeH="0" baseline="0" smtClean="0">
                          <a:ln>
                            <a:noFill/>
                          </a:ln>
                          <a:solidFill>
                            <a:schemeClr val="tx1"/>
                          </a:solidFill>
                          <a:effectLst/>
                          <a:latin typeface="Times New Roman" pitchFamily="18" charset="0"/>
                          <a:cs typeface="Times New Roman" pitchFamily="18" charset="0"/>
                        </a:rPr>
                        <a:t> Services Management (ESM)</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including</a:t>
                      </a: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life-cycle</a:t>
                      </a:r>
                      <a:r>
                        <a:rPr kumimoji="0" lang="fr-FR" sz="1800" b="0" i="0" u="none" strike="noStrike" cap="none" normalizeH="0" baseline="0" smtClean="0">
                          <a:ln>
                            <a:noFill/>
                          </a:ln>
                          <a:solidFill>
                            <a:schemeClr val="tx1"/>
                          </a:solidFill>
                          <a:effectLst/>
                          <a:latin typeface="Times New Roman" pitchFamily="18" charset="0"/>
                          <a:cs typeface="Times New Roman" pitchFamily="18" charset="0"/>
                        </a:rPr>
                        <a:t> management</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NCES2: Information Assurance (IA)/Security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Supports confidentiality, integrity and availability. Implies reliability and autonomic features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NCES3: Messaging</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Synchronous or asynchronous cases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NCES4: Discovery</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Searching data and services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NCES5: Mediation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Includes translation, aggregation, integration, correlation, fusion, brokering publication, and other transformations for services and data. Possibly agents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NCES6: Collaboration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Provision and control of sharing with emphasis on synchronous real-time services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NCES7: User Assistance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Includes automated and manual methods of optimizing the user GiG experience (user agent)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NCES8: Storage</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Retention, organization and disposition of all forms of data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NCES9: Application</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Provisioning, operations and maintenance of applications.</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5"/>
          <p:cNvSpPr>
            <a:spLocks noGrp="1"/>
          </p:cNvSpPr>
          <p:nvPr>
            <p:ph type="sldNum" sz="quarter" idx="12"/>
          </p:nvPr>
        </p:nvSpPr>
        <p:spPr/>
        <p:txBody>
          <a:bodyPr/>
          <a:lstStyle/>
          <a:p>
            <a:fld id="{802DEE4A-DCE5-4442-9097-BE7075694DFB}" type="slidenum">
              <a:rPr lang="en-US"/>
              <a:pPr/>
              <a:t>23</a:t>
            </a:fld>
            <a:endParaRPr lang="en-US"/>
          </a:p>
        </p:txBody>
      </p:sp>
      <p:sp>
        <p:nvSpPr>
          <p:cNvPr id="2287618" name="Rectangle 2"/>
          <p:cNvSpPr>
            <a:spLocks noGrp="1" noChangeArrowheads="1"/>
          </p:cNvSpPr>
          <p:nvPr>
            <p:ph type="title"/>
          </p:nvPr>
        </p:nvSpPr>
        <p:spPr>
          <a:xfrm>
            <a:off x="685800" y="0"/>
            <a:ext cx="7772400" cy="762000"/>
          </a:xfrm>
        </p:spPr>
        <p:txBody>
          <a:bodyPr/>
          <a:lstStyle/>
          <a:p>
            <a:r>
              <a:rPr lang="en-US" sz="4000"/>
              <a:t>The Core </a:t>
            </a:r>
            <a:r>
              <a:rPr lang="en-US" sz="4000">
                <a:solidFill>
                  <a:srgbClr val="FF0000"/>
                </a:solidFill>
              </a:rPr>
              <a:t>F</a:t>
            </a:r>
            <a:r>
              <a:rPr lang="en-US" sz="4000"/>
              <a:t>eatures/</a:t>
            </a:r>
            <a:r>
              <a:rPr lang="en-US" sz="4000">
                <a:solidFill>
                  <a:srgbClr val="FF0000"/>
                </a:solidFill>
              </a:rPr>
              <a:t>S</a:t>
            </a:r>
            <a:r>
              <a:rPr lang="en-US" sz="4000"/>
              <a:t>ervice Areas I</a:t>
            </a:r>
          </a:p>
        </p:txBody>
      </p:sp>
      <p:graphicFrame>
        <p:nvGraphicFramePr>
          <p:cNvPr id="2287619" name="Group 3"/>
          <p:cNvGraphicFramePr>
            <a:graphicFrameLocks noGrp="1"/>
          </p:cNvGraphicFramePr>
          <p:nvPr>
            <p:ph idx="1"/>
          </p:nvPr>
        </p:nvGraphicFramePr>
        <p:xfrm>
          <a:off x="76200" y="806450"/>
          <a:ext cx="8686800" cy="5988052"/>
        </p:xfrm>
        <a:graphic>
          <a:graphicData uri="http://schemas.openxmlformats.org/drawingml/2006/table">
            <a:tbl>
              <a:tblPr/>
              <a:tblGrid>
                <a:gridCol w="2270125"/>
                <a:gridCol w="781050"/>
                <a:gridCol w="598488"/>
                <a:gridCol w="803275"/>
                <a:gridCol w="4233862"/>
              </a:tblGrid>
              <a:tr h="4254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Service or Feature</a:t>
                      </a:r>
                      <a:endPar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WS-* </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Batang" charset="-127"/>
                          <a:cs typeface="Times New Roman" pitchFamily="18" charset="0"/>
                        </a:rPr>
                        <a:t>GS-*</a:t>
                      </a:r>
                      <a:endParaRPr kumimoji="0" lang="en-US" altLang="ko-KR" sz="14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NCES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(DoD)</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Comments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5">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A: Broad Principles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88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 Use SOA: Service Oriented Arch.</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Core Service Architecture, Build Grids on Web Services. Industry best practice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1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FS2: Grid of Grids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Distinctive Strategy for legacy subsystems and modular architecture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5">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B: Core Services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768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FS3: Service Internet, Messaging</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Streams/Sensors.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FS4: Notification</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JMS, MQSeries.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FS5 Workflow</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WS4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Grid Programming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FS6 : Security </a:t>
                      </a:r>
                      <a:endParaRPr kumimoji="0" lang="fr-FR"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Grid-Shib, Permis Liberty Alliance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FS7: Discovery</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UDDI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FS8: System Metadata  &amp; State</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Globus MDS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Semantic Grid, WS-Context</a:t>
                      </a:r>
                      <a:endParaRPr kumimoji="0" lang="en-US" altLang="ko-KR" sz="1600" b="0" i="0" u="none" strike="noStrike" cap="none" normalizeH="0" baseline="0" smtClean="0">
                        <a:ln>
                          <a:noFill/>
                        </a:ln>
                        <a:solidFill>
                          <a:schemeClr val="tx1"/>
                        </a:solidFill>
                        <a:effectLst/>
                        <a:latin typeface="Times New Roman" pitchFamily="18" charset="0"/>
                        <a:ea typeface="굴림"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FS9: Management</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WS8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CIM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8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FS10: Policy</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ECS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5"/>
          <p:cNvSpPr>
            <a:spLocks noGrp="1"/>
          </p:cNvSpPr>
          <p:nvPr>
            <p:ph type="sldNum" sz="quarter" idx="12"/>
          </p:nvPr>
        </p:nvSpPr>
        <p:spPr/>
        <p:txBody>
          <a:bodyPr/>
          <a:lstStyle/>
          <a:p>
            <a:fld id="{6AE45044-AF0B-4259-B37A-71FEED96575C}" type="slidenum">
              <a:rPr lang="en-US"/>
              <a:pPr/>
              <a:t>24</a:t>
            </a:fld>
            <a:endParaRPr lang="en-US"/>
          </a:p>
        </p:txBody>
      </p:sp>
      <p:sp>
        <p:nvSpPr>
          <p:cNvPr id="2289666" name="Rectangle 2"/>
          <p:cNvSpPr>
            <a:spLocks noGrp="1" noChangeArrowheads="1"/>
          </p:cNvSpPr>
          <p:nvPr>
            <p:ph type="title"/>
          </p:nvPr>
        </p:nvSpPr>
        <p:spPr>
          <a:xfrm>
            <a:off x="685800" y="0"/>
            <a:ext cx="7772400" cy="762000"/>
          </a:xfrm>
        </p:spPr>
        <p:txBody>
          <a:bodyPr/>
          <a:lstStyle/>
          <a:p>
            <a:r>
              <a:rPr lang="en-US" sz="4000"/>
              <a:t>The Core </a:t>
            </a:r>
            <a:r>
              <a:rPr lang="en-US" sz="4000">
                <a:solidFill>
                  <a:srgbClr val="FF0000"/>
                </a:solidFill>
              </a:rPr>
              <a:t>F</a:t>
            </a:r>
            <a:r>
              <a:rPr lang="en-US" sz="4000"/>
              <a:t>eature/</a:t>
            </a:r>
            <a:r>
              <a:rPr lang="en-US" sz="4000">
                <a:solidFill>
                  <a:srgbClr val="FF0000"/>
                </a:solidFill>
              </a:rPr>
              <a:t>S</a:t>
            </a:r>
            <a:r>
              <a:rPr lang="en-US" sz="4000"/>
              <a:t>ervice Areas II</a:t>
            </a:r>
          </a:p>
        </p:txBody>
      </p:sp>
      <p:graphicFrame>
        <p:nvGraphicFramePr>
          <p:cNvPr id="2289667" name="Group 3"/>
          <p:cNvGraphicFramePr>
            <a:graphicFrameLocks noGrp="1"/>
          </p:cNvGraphicFramePr>
          <p:nvPr>
            <p:ph type="tbl" idx="1"/>
          </p:nvPr>
        </p:nvGraphicFramePr>
        <p:xfrm>
          <a:off x="76200" y="762000"/>
          <a:ext cx="8915400" cy="5486083"/>
        </p:xfrm>
        <a:graphic>
          <a:graphicData uri="http://schemas.openxmlformats.org/drawingml/2006/table">
            <a:tbl>
              <a:tblPr/>
              <a:tblGrid>
                <a:gridCol w="2201863"/>
                <a:gridCol w="723900"/>
                <a:gridCol w="790575"/>
                <a:gridCol w="1017587"/>
                <a:gridCol w="4181475"/>
              </a:tblGrid>
              <a:tr h="288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Service or Feature</a:t>
                      </a:r>
                      <a:endPar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WS-* </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GS-*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NCES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Comments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B: Core Services (Continued)</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76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FS11: Portals and User assistance</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WS10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Portlets JSR168, NCES Capability Interfaces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FS12: Computing</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GS3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Clouds!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FS13: Data and  Storage </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NCOW Data Strategy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dirty="0" smtClean="0">
                          <a:ln>
                            <a:noFill/>
                          </a:ln>
                          <a:solidFill>
                            <a:schemeClr val="tx1"/>
                          </a:solidFill>
                          <a:effectLst/>
                          <a:latin typeface="Times New Roman" pitchFamily="18" charset="0"/>
                          <a:ea typeface="Batang" charset="-127"/>
                          <a:cs typeface="Times New Roman" pitchFamily="18" charset="0"/>
                        </a:rPr>
                        <a:t>Clouds!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FS14: Information</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JBI for DoD, WFS for OGC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FS15: Applications and User Services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Standalone  Services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Proxies for jobs</a:t>
                      </a:r>
                      <a:endParaRPr kumimoji="0" lang="en-US" altLang="ko-KR" sz="1600" b="0" i="0" u="none" strike="noStrike" cap="none" normalizeH="0" baseline="0" smtClean="0">
                        <a:ln>
                          <a:noFill/>
                        </a:ln>
                        <a:solidFill>
                          <a:schemeClr val="tx1"/>
                        </a:solidFill>
                        <a:effectLst/>
                        <a:latin typeface="Times New Roman" pitchFamily="18" charset="0"/>
                        <a:ea typeface="굴림"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FS16: Resources and Infrastructure</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Ad-hoc networks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FS17: Collaboration and </a:t>
                      </a:r>
                      <a:b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b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Virtual Organizations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NCES6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XGSP, Shared Web Service ports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Times New Roman" pitchFamily="18" charset="0"/>
                          <a:ea typeface="Batang" charset="-127"/>
                          <a:cs typeface="Times New Roman" pitchFamily="18" charset="0"/>
                        </a:rPr>
                        <a:t>FS18: Scheduling and matching of Services and Resources</a:t>
                      </a:r>
                      <a:endPar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600" b="0" i="0" u="none" strike="noStrike" cap="none" normalizeH="0" baseline="0" smtClean="0">
                          <a:ln>
                            <a:noFill/>
                          </a:ln>
                          <a:solidFill>
                            <a:schemeClr val="tx1"/>
                          </a:solidFill>
                          <a:effectLst/>
                          <a:latin typeface="Times New Roman" pitchFamily="18" charset="0"/>
                          <a:ea typeface="Batang" charset="-127"/>
                          <a:cs typeface="Times New Roman" pitchFamily="18" charset="0"/>
                        </a:rPr>
                        <a:t>GS3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Current work only addresses scheduling “batch jobs”. Need networks and services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762000"/>
          </a:xfrm>
        </p:spPr>
        <p:txBody>
          <a:bodyPr/>
          <a:lstStyle/>
          <a:p>
            <a:pPr eaLnBrk="1" hangingPunct="1"/>
            <a:r>
              <a:rPr lang="en-US" smtClean="0"/>
              <a:t>Introduction II</a:t>
            </a:r>
          </a:p>
        </p:txBody>
      </p:sp>
      <p:sp>
        <p:nvSpPr>
          <p:cNvPr id="6147" name="Content Placeholder 2"/>
          <p:cNvSpPr>
            <a:spLocks noGrp="1"/>
          </p:cNvSpPr>
          <p:nvPr>
            <p:ph idx="1"/>
          </p:nvPr>
        </p:nvSpPr>
        <p:spPr>
          <a:xfrm>
            <a:off x="0" y="609600"/>
            <a:ext cx="9144000" cy="4525963"/>
          </a:xfrm>
        </p:spPr>
        <p:txBody>
          <a:bodyPr/>
          <a:lstStyle/>
          <a:p>
            <a:pPr eaLnBrk="1" hangingPunct="1"/>
            <a:r>
              <a:rPr lang="en-US" sz="2800" smtClean="0"/>
              <a:t>The final delivered software both demonstrates the concept and provides a framework with which to extend both the supported sensors and core technology</a:t>
            </a:r>
          </a:p>
          <a:p>
            <a:pPr eaLnBrk="1" hangingPunct="1"/>
            <a:r>
              <a:rPr lang="en-US" sz="2800" smtClean="0"/>
              <a:t>The SBIR team was led by Anabas which provided collaboration Grid and the expertise that developed SensaaS. Indiana University provided core technology and the Earthquake science application. Ball Aerospace integrated NetOps into the SensaaS framework and provided DoD relevant sensor application.</a:t>
            </a:r>
          </a:p>
          <a:p>
            <a:pPr eaLnBrk="1" hangingPunct="1"/>
            <a:r>
              <a:rPr lang="en-US" sz="2800" smtClean="0"/>
              <a:t>Extensions to support the growing sophistication of layered sensor nets and evolving core technologies are proposed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914400"/>
          </a:xfrm>
        </p:spPr>
        <p:txBody>
          <a:bodyPr/>
          <a:lstStyle/>
          <a:p>
            <a:pPr eaLnBrk="1" hangingPunct="1"/>
            <a:r>
              <a:rPr lang="en-US" sz="3600" dirty="0" smtClean="0"/>
              <a:t>Objectives</a:t>
            </a:r>
          </a:p>
        </p:txBody>
      </p:sp>
      <p:sp>
        <p:nvSpPr>
          <p:cNvPr id="11267" name="Rectangle 3"/>
          <p:cNvSpPr>
            <a:spLocks noGrp="1" noChangeArrowheads="1"/>
          </p:cNvSpPr>
          <p:nvPr>
            <p:ph type="body" idx="1"/>
          </p:nvPr>
        </p:nvSpPr>
        <p:spPr>
          <a:xfrm>
            <a:off x="0" y="762000"/>
            <a:ext cx="9067800" cy="6019800"/>
          </a:xfrm>
        </p:spPr>
        <p:txBody>
          <a:bodyPr/>
          <a:lstStyle/>
          <a:p>
            <a:pPr eaLnBrk="1" hangingPunct="1">
              <a:lnSpc>
                <a:spcPct val="80000"/>
              </a:lnSpc>
              <a:buFontTx/>
              <a:buNone/>
            </a:pPr>
            <a:endParaRPr lang="en-US" sz="2000" dirty="0" smtClean="0"/>
          </a:p>
          <a:p>
            <a:pPr eaLnBrk="1" hangingPunct="1">
              <a:lnSpc>
                <a:spcPct val="80000"/>
              </a:lnSpc>
            </a:pPr>
            <a:r>
              <a:rPr lang="en-US" sz="2000" dirty="0" smtClean="0"/>
              <a:t>Integrate Global Grid Technology with multi-layered sensor technology to provide a Collaboration Sensor Grid for Network-Centric Operations research to examine and derive </a:t>
            </a:r>
            <a:r>
              <a:rPr lang="en-US" sz="2000" dirty="0" err="1" smtClean="0"/>
              <a:t>warfighter</a:t>
            </a:r>
            <a:r>
              <a:rPr lang="en-US" sz="2000" dirty="0" smtClean="0"/>
              <a:t> requirements on the GIG.</a:t>
            </a:r>
          </a:p>
          <a:p>
            <a:pPr eaLnBrk="1" hangingPunct="1">
              <a:lnSpc>
                <a:spcPct val="80000"/>
              </a:lnSpc>
            </a:pPr>
            <a:endParaRPr lang="en-US" sz="2000" dirty="0" smtClean="0"/>
          </a:p>
          <a:p>
            <a:pPr eaLnBrk="1" hangingPunct="1">
              <a:lnSpc>
                <a:spcPct val="80000"/>
              </a:lnSpc>
            </a:pPr>
            <a:r>
              <a:rPr lang="en-US" sz="2000" dirty="0" smtClean="0"/>
              <a:t>Build Net Centric Core Enterprise Services compatible with GGF/OGF and Industry.</a:t>
            </a:r>
          </a:p>
          <a:p>
            <a:pPr eaLnBrk="1" hangingPunct="1">
              <a:lnSpc>
                <a:spcPct val="80000"/>
              </a:lnSpc>
            </a:pPr>
            <a:endParaRPr lang="en-US" sz="2000" dirty="0" smtClean="0"/>
          </a:p>
          <a:p>
            <a:pPr eaLnBrk="1" hangingPunct="1">
              <a:lnSpc>
                <a:spcPct val="80000"/>
              </a:lnSpc>
            </a:pPr>
            <a:r>
              <a:rPr lang="en-US" sz="2000" dirty="0" smtClean="0"/>
              <a:t>Add key additional services including advance collaboration services and those for sensors and GIS.</a:t>
            </a:r>
          </a:p>
          <a:p>
            <a:pPr eaLnBrk="1" hangingPunct="1">
              <a:lnSpc>
                <a:spcPct val="80000"/>
              </a:lnSpc>
            </a:pPr>
            <a:endParaRPr lang="en-US" sz="2000" dirty="0" smtClean="0"/>
          </a:p>
          <a:p>
            <a:pPr eaLnBrk="1" hangingPunct="1">
              <a:lnSpc>
                <a:spcPct val="80000"/>
              </a:lnSpc>
            </a:pPr>
            <a:r>
              <a:rPr lang="en-US" sz="2000" dirty="0" smtClean="0"/>
              <a:t>Support Systems of Systems by federating Grids of Grids supporting a heterogeneous software production model allowing greater sustainability and choice of vendors.</a:t>
            </a:r>
          </a:p>
          <a:p>
            <a:pPr eaLnBrk="1" hangingPunct="1">
              <a:lnSpc>
                <a:spcPct val="80000"/>
              </a:lnSpc>
            </a:pPr>
            <a:endParaRPr lang="en-US" sz="2000" dirty="0" smtClean="0"/>
          </a:p>
          <a:p>
            <a:pPr eaLnBrk="1" hangingPunct="1">
              <a:lnSpc>
                <a:spcPct val="80000"/>
              </a:lnSpc>
            </a:pPr>
            <a:r>
              <a:rPr lang="en-US" sz="2000" dirty="0" smtClean="0"/>
              <a:t>Build tool to allow easy construction of Grids of Grids.</a:t>
            </a:r>
          </a:p>
          <a:p>
            <a:pPr eaLnBrk="1" hangingPunct="1">
              <a:lnSpc>
                <a:spcPct val="80000"/>
              </a:lnSpc>
              <a:buFontTx/>
              <a:buNone/>
            </a:pPr>
            <a:endParaRPr lang="en-US" sz="2000" dirty="0" smtClean="0"/>
          </a:p>
          <a:p>
            <a:pPr eaLnBrk="1" hangingPunct="1">
              <a:lnSpc>
                <a:spcPct val="80000"/>
              </a:lnSpc>
            </a:pPr>
            <a:r>
              <a:rPr lang="en-US" sz="2000" dirty="0" smtClean="0"/>
              <a:t>Demonstrate the capabilities through sensor-centric applications with situational awareness.</a:t>
            </a:r>
          </a:p>
          <a:p>
            <a:pPr eaLnBrk="1" hangingPunct="1">
              <a:lnSpc>
                <a:spcPct val="80000"/>
              </a:lnSpc>
            </a:pPr>
            <a:endParaRPr lang="en-US" sz="2000" dirty="0" smtClean="0"/>
          </a:p>
          <a:p>
            <a:pPr eaLnBrk="1" hangingPunct="1">
              <a:lnSpc>
                <a:spcPct val="80000"/>
              </a:lnSpc>
            </a:pPr>
            <a:endParaRPr lang="en-US" sz="2000" dirty="0" smtClean="0"/>
          </a:p>
        </p:txBody>
      </p:sp>
      <p:sp>
        <p:nvSpPr>
          <p:cNvPr id="11268" name="Rectangle 5"/>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1269" name="Text Box 6"/>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143000"/>
          </a:xfrm>
        </p:spPr>
        <p:txBody>
          <a:bodyPr/>
          <a:lstStyle/>
          <a:p>
            <a:pPr eaLnBrk="1" hangingPunct="1"/>
            <a:r>
              <a:rPr lang="en-US" smtClean="0"/>
              <a:t>Technology Evolution</a:t>
            </a:r>
          </a:p>
        </p:txBody>
      </p:sp>
      <p:sp>
        <p:nvSpPr>
          <p:cNvPr id="22531" name="Content Placeholder 2"/>
          <p:cNvSpPr>
            <a:spLocks noGrp="1"/>
          </p:cNvSpPr>
          <p:nvPr>
            <p:ph idx="1"/>
          </p:nvPr>
        </p:nvSpPr>
        <p:spPr>
          <a:xfrm>
            <a:off x="0" y="1066800"/>
            <a:ext cx="9144000" cy="4525963"/>
          </a:xfrm>
        </p:spPr>
        <p:txBody>
          <a:bodyPr/>
          <a:lstStyle/>
          <a:p>
            <a:pPr eaLnBrk="1" hangingPunct="1"/>
            <a:r>
              <a:rPr lang="en-US" sz="2800" smtClean="0"/>
              <a:t>During course of SBIR, there was substantial technology evolution in especially mainstream commercial Grid applications</a:t>
            </a:r>
          </a:p>
          <a:p>
            <a:pPr eaLnBrk="1" hangingPunct="1"/>
            <a:r>
              <a:rPr lang="en-US" sz="2800" smtClean="0"/>
              <a:t>These evolved from (Globus) Grids to clouds allowing enterprise data centers of 100x current scale</a:t>
            </a:r>
          </a:p>
          <a:p>
            <a:pPr eaLnBrk="1" hangingPunct="1"/>
            <a:r>
              <a:rPr lang="en-US" sz="2800" smtClean="0"/>
              <a:t>This would impact Grid components supporting background data processing and simulation as these need not be distributed</a:t>
            </a:r>
          </a:p>
          <a:p>
            <a:pPr eaLnBrk="1" hangingPunct="1"/>
            <a:r>
              <a:rPr lang="en-US" sz="2800" smtClean="0"/>
              <a:t>However Sensors and their real time interpretation are naturally distributed and need traditional Grid systems</a:t>
            </a:r>
          </a:p>
          <a:p>
            <a:pPr eaLnBrk="1" hangingPunct="1"/>
            <a:r>
              <a:rPr lang="en-US" sz="2800" smtClean="0"/>
              <a:t>Experience has simplified protocols and deprecated use of some complex Web Service technologies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0"/>
            <a:ext cx="7772400" cy="914400"/>
          </a:xfrm>
        </p:spPr>
        <p:txBody>
          <a:bodyPr/>
          <a:lstStyle/>
          <a:p>
            <a:pPr eaLnBrk="1" hangingPunct="1">
              <a:lnSpc>
                <a:spcPct val="80000"/>
              </a:lnSpc>
            </a:pPr>
            <a:r>
              <a:rPr lang="en-US" sz="3600" dirty="0" smtClean="0"/>
              <a:t>Commercial </a:t>
            </a:r>
            <a:r>
              <a:rPr lang="en-US" sz="3600" dirty="0" smtClean="0"/>
              <a:t>Technology Backdrop</a:t>
            </a:r>
            <a:endParaRPr lang="en-US" sz="3600" dirty="0" smtClean="0"/>
          </a:p>
        </p:txBody>
      </p:sp>
      <p:sp>
        <p:nvSpPr>
          <p:cNvPr id="10243" name="Rectangle 3"/>
          <p:cNvSpPr>
            <a:spLocks noGrp="1" noChangeArrowheads="1"/>
          </p:cNvSpPr>
          <p:nvPr>
            <p:ph type="body" idx="1"/>
          </p:nvPr>
        </p:nvSpPr>
        <p:spPr>
          <a:xfrm>
            <a:off x="304800" y="1066800"/>
            <a:ext cx="8534400" cy="5410200"/>
          </a:xfrm>
        </p:spPr>
        <p:txBody>
          <a:bodyPr/>
          <a:lstStyle/>
          <a:p>
            <a:pPr eaLnBrk="1" hangingPunct="1">
              <a:lnSpc>
                <a:spcPct val="80000"/>
              </a:lnSpc>
              <a:buFontTx/>
              <a:buNone/>
            </a:pPr>
            <a:endParaRPr lang="en-US" sz="2400" dirty="0" smtClean="0"/>
          </a:p>
          <a:p>
            <a:pPr eaLnBrk="1" hangingPunct="1">
              <a:lnSpc>
                <a:spcPct val="80000"/>
              </a:lnSpc>
            </a:pPr>
            <a:r>
              <a:rPr lang="en-US" sz="1800" dirty="0" smtClean="0"/>
              <a:t>Build everything as Services</a:t>
            </a:r>
          </a:p>
          <a:p>
            <a:pPr eaLnBrk="1" hangingPunct="1">
              <a:lnSpc>
                <a:spcPct val="80000"/>
              </a:lnSpc>
            </a:pPr>
            <a:endParaRPr lang="en-US" sz="1800" dirty="0" smtClean="0"/>
          </a:p>
          <a:p>
            <a:pPr eaLnBrk="1" hangingPunct="1">
              <a:lnSpc>
                <a:spcPct val="80000"/>
              </a:lnSpc>
            </a:pPr>
            <a:r>
              <a:rPr lang="en-US" sz="1800" dirty="0" smtClean="0"/>
              <a:t>Grids are “just” Collections of Services</a:t>
            </a:r>
          </a:p>
          <a:p>
            <a:pPr eaLnBrk="1" hangingPunct="1">
              <a:lnSpc>
                <a:spcPct val="80000"/>
              </a:lnSpc>
            </a:pPr>
            <a:endParaRPr lang="en-US" sz="1800" dirty="0" smtClean="0"/>
          </a:p>
          <a:p>
            <a:pPr eaLnBrk="1" hangingPunct="1">
              <a:lnSpc>
                <a:spcPct val="80000"/>
              </a:lnSpc>
            </a:pPr>
            <a:r>
              <a:rPr lang="en-US" sz="1800" dirty="0" err="1" smtClean="0"/>
              <a:t>XaaS</a:t>
            </a:r>
            <a:r>
              <a:rPr lang="en-US" sz="1800" dirty="0" smtClean="0"/>
              <a:t> </a:t>
            </a:r>
            <a:r>
              <a:rPr lang="en-US" sz="1800" dirty="0" smtClean="0"/>
              <a:t>or X as a Service is dominant trend</a:t>
            </a:r>
          </a:p>
          <a:p>
            <a:pPr eaLnBrk="1" hangingPunct="1">
              <a:lnSpc>
                <a:spcPct val="80000"/>
              </a:lnSpc>
            </a:pPr>
            <a:endParaRPr lang="en-US" sz="1800" dirty="0" smtClean="0"/>
          </a:p>
          <a:p>
            <a:pPr eaLnBrk="1" hangingPunct="1">
              <a:lnSpc>
                <a:spcPct val="80000"/>
              </a:lnSpc>
            </a:pPr>
            <a:r>
              <a:rPr lang="en-US" sz="1800" dirty="0" smtClean="0"/>
              <a:t>X = S: Software (applications) as a Service</a:t>
            </a:r>
          </a:p>
          <a:p>
            <a:pPr eaLnBrk="1" hangingPunct="1">
              <a:lnSpc>
                <a:spcPct val="80000"/>
              </a:lnSpc>
            </a:pPr>
            <a:endParaRPr lang="en-US" sz="1800" dirty="0" smtClean="0"/>
          </a:p>
          <a:p>
            <a:pPr eaLnBrk="1" hangingPunct="1">
              <a:lnSpc>
                <a:spcPct val="80000"/>
              </a:lnSpc>
            </a:pPr>
            <a:r>
              <a:rPr lang="en-US" sz="1800" dirty="0" smtClean="0"/>
              <a:t>X = I: Infrastructure (data centers) as a Service</a:t>
            </a:r>
          </a:p>
          <a:p>
            <a:pPr eaLnBrk="1" hangingPunct="1">
              <a:lnSpc>
                <a:spcPct val="80000"/>
              </a:lnSpc>
            </a:pPr>
            <a:endParaRPr lang="en-US" sz="1800" dirty="0" smtClean="0"/>
          </a:p>
          <a:p>
            <a:pPr eaLnBrk="1" hangingPunct="1">
              <a:lnSpc>
                <a:spcPct val="80000"/>
              </a:lnSpc>
            </a:pPr>
            <a:r>
              <a:rPr lang="en-US" sz="1800" dirty="0" smtClean="0"/>
              <a:t>X = P: Platform (distributed O/S) as a Service</a:t>
            </a:r>
          </a:p>
          <a:p>
            <a:pPr eaLnBrk="1" hangingPunct="1">
              <a:lnSpc>
                <a:spcPct val="80000"/>
              </a:lnSpc>
              <a:buFontTx/>
              <a:buNone/>
            </a:pPr>
            <a:endParaRPr lang="en-US" sz="1800" dirty="0" smtClean="0"/>
          </a:p>
          <a:p>
            <a:pPr eaLnBrk="1" hangingPunct="1">
              <a:lnSpc>
                <a:spcPct val="80000"/>
              </a:lnSpc>
            </a:pPr>
            <a:r>
              <a:rPr lang="en-US" sz="1800" dirty="0" smtClean="0"/>
              <a:t>Grids are any collection of Services and manage distributed services or distributed collections of Services i.e. Grids to give Grids of Grids</a:t>
            </a:r>
          </a:p>
          <a:p>
            <a:pPr eaLnBrk="1" hangingPunct="1">
              <a:lnSpc>
                <a:spcPct val="80000"/>
              </a:lnSpc>
            </a:pPr>
            <a:endParaRPr lang="en-US" sz="1800" dirty="0" smtClean="0"/>
          </a:p>
          <a:p>
            <a:pPr eaLnBrk="1" hangingPunct="1">
              <a:lnSpc>
                <a:spcPct val="80000"/>
              </a:lnSpc>
            </a:pPr>
            <a:r>
              <a:rPr lang="en-US" sz="1800" dirty="0" smtClean="0"/>
              <a:t>We added</a:t>
            </a:r>
          </a:p>
          <a:p>
            <a:pPr eaLnBrk="1" hangingPunct="1">
              <a:lnSpc>
                <a:spcPct val="80000"/>
              </a:lnSpc>
            </a:pPr>
            <a:r>
              <a:rPr lang="en-US" sz="1800" dirty="0" smtClean="0"/>
              <a:t>X = C: Collections (Grids) as a Service and</a:t>
            </a:r>
          </a:p>
          <a:p>
            <a:pPr eaLnBrk="1" hangingPunct="1">
              <a:lnSpc>
                <a:spcPct val="80000"/>
              </a:lnSpc>
            </a:pPr>
            <a:endParaRPr lang="en-US" sz="1800" dirty="0" smtClean="0"/>
          </a:p>
          <a:p>
            <a:pPr eaLnBrk="1" hangingPunct="1">
              <a:lnSpc>
                <a:spcPct val="80000"/>
              </a:lnSpc>
            </a:pPr>
            <a:r>
              <a:rPr lang="en-US" sz="1800" dirty="0" smtClean="0"/>
              <a:t>X = </a:t>
            </a:r>
            <a:r>
              <a:rPr lang="en-US" sz="1800" dirty="0" err="1" smtClean="0"/>
              <a:t>Sens</a:t>
            </a:r>
            <a:r>
              <a:rPr lang="en-US" sz="1800" smtClean="0"/>
              <a:t>(or Y): </a:t>
            </a:r>
            <a:r>
              <a:rPr lang="en-US" sz="1800" dirty="0" smtClean="0"/>
              <a:t>Sensors as a  Service</a:t>
            </a:r>
          </a:p>
        </p:txBody>
      </p:sp>
      <p:sp>
        <p:nvSpPr>
          <p:cNvPr id="10244" name="Rectangle 5"/>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0245" name="Text Box 6"/>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dirty="0" smtClean="0"/>
              <a:t>Technologies</a:t>
            </a:r>
          </a:p>
        </p:txBody>
      </p:sp>
      <p:sp>
        <p:nvSpPr>
          <p:cNvPr id="14339" name="Rectangle 3"/>
          <p:cNvSpPr>
            <a:spLocks noGrp="1" noChangeArrowheads="1"/>
          </p:cNvSpPr>
          <p:nvPr>
            <p:ph idx="1"/>
          </p:nvPr>
        </p:nvSpPr>
        <p:spPr>
          <a:xfrm>
            <a:off x="76200" y="1295400"/>
            <a:ext cx="9067800" cy="5257800"/>
          </a:xfrm>
        </p:spPr>
        <p:txBody>
          <a:bodyPr/>
          <a:lstStyle/>
          <a:p>
            <a:pPr eaLnBrk="1" hangingPunct="1"/>
            <a:r>
              <a:rPr lang="en-US" sz="2400" dirty="0" smtClean="0"/>
              <a:t>Anabas Impromptu Collaboration Framework</a:t>
            </a:r>
          </a:p>
          <a:p>
            <a:pPr eaLnBrk="1" hangingPunct="1"/>
            <a:r>
              <a:rPr lang="en-US" sz="2400" dirty="0" smtClean="0"/>
              <a:t>Indiana University NaradaBrokering Messaging System</a:t>
            </a:r>
          </a:p>
          <a:p>
            <a:pPr eaLnBrk="1" hangingPunct="1"/>
            <a:r>
              <a:rPr lang="en-US" sz="2400" dirty="0" smtClean="0"/>
              <a:t>Ball Aerospace &amp; Technology’s </a:t>
            </a:r>
            <a:r>
              <a:rPr lang="en-US" sz="2400" dirty="0" err="1" smtClean="0"/>
              <a:t>NetOps</a:t>
            </a:r>
            <a:r>
              <a:rPr lang="en-US" sz="2400" dirty="0" smtClean="0"/>
              <a:t> (Network Operations) Situational Awareness technology</a:t>
            </a:r>
          </a:p>
          <a:p>
            <a:pPr eaLnBrk="1" hangingPunct="1"/>
            <a:r>
              <a:rPr lang="en-US" sz="2400" dirty="0" smtClean="0"/>
              <a:t>Sun Microsystems Java platform</a:t>
            </a:r>
          </a:p>
          <a:p>
            <a:pPr eaLnBrk="1" hangingPunct="1"/>
            <a:r>
              <a:rPr lang="en-US" sz="2400" dirty="0" smtClean="0"/>
              <a:t>Haskell Programming Language (Ball)</a:t>
            </a:r>
          </a:p>
          <a:p>
            <a:pPr eaLnBrk="1" hangingPunct="1"/>
            <a:r>
              <a:rPr lang="en-US" sz="2400" dirty="0" smtClean="0"/>
              <a:t>Low cost sensors including </a:t>
            </a:r>
            <a:r>
              <a:rPr lang="en-US" sz="2400" dirty="0" err="1" smtClean="0"/>
              <a:t>Wii</a:t>
            </a:r>
            <a:r>
              <a:rPr lang="en-US" sz="2400" dirty="0" smtClean="0"/>
              <a:t> Remote sensor, RFID reader and tags, </a:t>
            </a:r>
            <a:r>
              <a:rPr lang="en-US" sz="2400" dirty="0" smtClean="0"/>
              <a:t>GPS sensors</a:t>
            </a:r>
            <a:r>
              <a:rPr lang="en-US" sz="2400" dirty="0" smtClean="0"/>
              <a:t>, accelerometer, gyroscope, compass, ultrasonic, </a:t>
            </a:r>
            <a:br>
              <a:rPr lang="en-US" sz="2400" dirty="0" smtClean="0"/>
            </a:br>
            <a:r>
              <a:rPr lang="en-US" sz="2400" dirty="0" smtClean="0"/>
              <a:t>temperature, audio/video recorders, etc.</a:t>
            </a:r>
          </a:p>
        </p:txBody>
      </p:sp>
      <p:sp>
        <p:nvSpPr>
          <p:cNvPr id="14340" name="Rectangle 4"/>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4341" name="Text Box 5"/>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81000" y="685800"/>
            <a:ext cx="8229600" cy="5867400"/>
          </a:xfrm>
        </p:spPr>
        <p:txBody>
          <a:bodyPr/>
          <a:lstStyle/>
          <a:p>
            <a:pPr lvl="1" eaLnBrk="1" hangingPunct="1">
              <a:lnSpc>
                <a:spcPct val="80000"/>
              </a:lnSpc>
              <a:buFontTx/>
              <a:buNone/>
            </a:pPr>
            <a:endParaRPr lang="en-US" sz="1600" dirty="0" smtClean="0"/>
          </a:p>
          <a:p>
            <a:pPr algn="ctr" eaLnBrk="1" hangingPunct="1">
              <a:lnSpc>
                <a:spcPct val="80000"/>
              </a:lnSpc>
              <a:buFontTx/>
              <a:buNone/>
            </a:pPr>
            <a:r>
              <a:rPr lang="en-US" sz="3600" dirty="0" smtClean="0"/>
              <a:t>Results of the SBIR</a:t>
            </a:r>
          </a:p>
          <a:p>
            <a:pPr eaLnBrk="1" hangingPunct="1">
              <a:lnSpc>
                <a:spcPct val="80000"/>
              </a:lnSpc>
              <a:buFontTx/>
              <a:buNone/>
            </a:pPr>
            <a:endParaRPr lang="en-US" sz="2400" u="sng" dirty="0" smtClean="0"/>
          </a:p>
          <a:p>
            <a:pPr eaLnBrk="1" hangingPunct="1">
              <a:lnSpc>
                <a:spcPct val="80000"/>
              </a:lnSpc>
              <a:buFontTx/>
              <a:buNone/>
            </a:pPr>
            <a:r>
              <a:rPr lang="en-US" sz="2400" u="sng" dirty="0" smtClean="0"/>
              <a:t>Key Software Systems and Modules are ready for use in demonstrating layered Sensor Grids and in adding new sensors and filter modules</a:t>
            </a:r>
          </a:p>
          <a:p>
            <a:pPr eaLnBrk="1" hangingPunct="1">
              <a:lnSpc>
                <a:spcPct val="80000"/>
              </a:lnSpc>
              <a:buFontTx/>
              <a:buNone/>
            </a:pPr>
            <a:endParaRPr lang="en-US" sz="2000" u="sng" dirty="0" smtClean="0"/>
          </a:p>
          <a:p>
            <a:pPr eaLnBrk="1" hangingPunct="1">
              <a:lnSpc>
                <a:spcPct val="80000"/>
              </a:lnSpc>
            </a:pPr>
            <a:r>
              <a:rPr lang="en-US" sz="1800" dirty="0" smtClean="0"/>
              <a:t>An Enabling and Extensible Collaborative Sensor-Centric Grid Framework that supports UDOP/COP using </a:t>
            </a:r>
            <a:r>
              <a:rPr lang="en-US" sz="1800" dirty="0" err="1" smtClean="0"/>
              <a:t>SensaaS</a:t>
            </a:r>
            <a:r>
              <a:rPr lang="en-US" sz="1800" dirty="0" smtClean="0"/>
              <a:t> (Sensor as a Service).</a:t>
            </a:r>
          </a:p>
          <a:p>
            <a:pPr eaLnBrk="1" hangingPunct="1">
              <a:lnSpc>
                <a:spcPct val="80000"/>
              </a:lnSpc>
            </a:pPr>
            <a:r>
              <a:rPr lang="en-US" sz="1800" dirty="0" smtClean="0"/>
              <a:t>An API for third-party legacy or new applications to easily acquire grid situational awareness.</a:t>
            </a:r>
          </a:p>
          <a:p>
            <a:pPr eaLnBrk="1" hangingPunct="1">
              <a:lnSpc>
                <a:spcPct val="80000"/>
              </a:lnSpc>
            </a:pPr>
            <a:r>
              <a:rPr lang="en-US" sz="1800" dirty="0" smtClean="0"/>
              <a:t>An API for sensor developers to easily integrate sensors with collaboration sensor grid to enhancement situational awareness.</a:t>
            </a:r>
          </a:p>
          <a:p>
            <a:pPr eaLnBrk="1" hangingPunct="1">
              <a:lnSpc>
                <a:spcPct val="80000"/>
              </a:lnSpc>
            </a:pPr>
            <a:r>
              <a:rPr lang="en-US" sz="1800" dirty="0" smtClean="0"/>
              <a:t>A Grid Builder Management System to build, deployment, management, monitor sensor and general grids. </a:t>
            </a:r>
          </a:p>
          <a:p>
            <a:pPr eaLnBrk="1" hangingPunct="1">
              <a:lnSpc>
                <a:spcPct val="80000"/>
              </a:lnSpc>
            </a:pPr>
            <a:r>
              <a:rPr lang="en-US" sz="1800" dirty="0" smtClean="0"/>
              <a:t>Examples of integrating filter (compute) and collaboration grids with Sensor Grids in Grid of Grids scenario</a:t>
            </a:r>
          </a:p>
          <a:p>
            <a:pPr eaLnBrk="1" hangingPunct="1">
              <a:lnSpc>
                <a:spcPct val="80000"/>
              </a:lnSpc>
            </a:pPr>
            <a:r>
              <a:rPr lang="en-US" sz="1800" dirty="0" smtClean="0"/>
              <a:t>A </a:t>
            </a:r>
            <a:r>
              <a:rPr lang="en-US" sz="1800" dirty="0" err="1" smtClean="0"/>
              <a:t>NetOps</a:t>
            </a:r>
            <a:r>
              <a:rPr lang="en-US" sz="1800" dirty="0" smtClean="0"/>
              <a:t> Situational Awareness Sensor-Grid Demo Client. </a:t>
            </a:r>
          </a:p>
          <a:p>
            <a:pPr eaLnBrk="1" hangingPunct="1">
              <a:lnSpc>
                <a:spcPct val="80000"/>
              </a:lnSpc>
            </a:pPr>
            <a:r>
              <a:rPr lang="en-US" sz="1800" dirty="0" smtClean="0"/>
              <a:t>An Impromptu Sensor-Grid Demo Client with support for UDOP and Earthquake Science.</a:t>
            </a:r>
          </a:p>
        </p:txBody>
      </p:sp>
      <p:sp>
        <p:nvSpPr>
          <p:cNvPr id="16387" name="Rectangle 6"/>
          <p:cNvSpPr>
            <a:spLocks noChangeArrowheads="1"/>
          </p:cNvSpPr>
          <p:nvPr/>
        </p:nvSpPr>
        <p:spPr bwMode="auto">
          <a:xfrm>
            <a:off x="0" y="0"/>
            <a:ext cx="1447800" cy="685800"/>
          </a:xfrm>
          <a:prstGeom prst="rect">
            <a:avLst/>
          </a:prstGeom>
          <a:solidFill>
            <a:srgbClr val="FF3300"/>
          </a:solidFill>
          <a:ln w="9525">
            <a:solidFill>
              <a:srgbClr val="FF3300"/>
            </a:solidFill>
            <a:miter lim="800000"/>
            <a:headEnd/>
            <a:tailEnd/>
          </a:ln>
        </p:spPr>
        <p:txBody>
          <a:bodyPr wrap="none" anchor="ctr"/>
          <a:lstStyle/>
          <a:p>
            <a:endParaRPr lang="en-US"/>
          </a:p>
        </p:txBody>
      </p:sp>
      <p:sp>
        <p:nvSpPr>
          <p:cNvPr id="16388" name="Text Box 7"/>
          <p:cNvSpPr txBox="1">
            <a:spLocks noChangeArrowheads="1"/>
          </p:cNvSpPr>
          <p:nvPr/>
        </p:nvSpPr>
        <p:spPr bwMode="auto">
          <a:xfrm>
            <a:off x="152400" y="222250"/>
            <a:ext cx="1295400" cy="457200"/>
          </a:xfrm>
          <a:prstGeom prst="rect">
            <a:avLst/>
          </a:prstGeom>
          <a:noFill/>
          <a:ln w="9525">
            <a:noFill/>
            <a:miter lim="800000"/>
            <a:headEnd/>
            <a:tailEnd/>
          </a:ln>
        </p:spPr>
        <p:txBody>
          <a:bodyPr>
            <a:spAutoFit/>
          </a:bodyPr>
          <a:lstStyle/>
          <a:p>
            <a:pPr>
              <a:spcBef>
                <a:spcPct val="50000"/>
              </a:spcBef>
            </a:pPr>
            <a:r>
              <a:rPr lang="en-US" altLang="en-US" sz="2400">
                <a:solidFill>
                  <a:schemeClr val="bg1"/>
                </a:solidFill>
                <a:latin typeface="Impact" pitchFamily="34" charset="0"/>
              </a:rPr>
              <a:t>ANABAS</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r>
              <a:rPr lang="en-US" smtClean="0"/>
              <a:t>Typical Sensor Grid Interface</a:t>
            </a:r>
          </a:p>
        </p:txBody>
      </p:sp>
      <p:pic>
        <p:nvPicPr>
          <p:cNvPr id="17411" name="Picture 21"/>
          <p:cNvPicPr>
            <a:picLocks noChangeAspect="1" noChangeArrowheads="1"/>
          </p:cNvPicPr>
          <p:nvPr/>
        </p:nvPicPr>
        <p:blipFill>
          <a:blip r:embed="rId3"/>
          <a:srcRect/>
          <a:stretch>
            <a:fillRect/>
          </a:stretch>
        </p:blipFill>
        <p:spPr bwMode="auto">
          <a:xfrm>
            <a:off x="49213" y="838200"/>
            <a:ext cx="9094787" cy="586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2169</TotalTime>
  <Words>1837</Words>
  <Application>Microsoft PowerPoint</Application>
  <PresentationFormat>On-screen Show (4:3)</PresentationFormat>
  <Paragraphs>396</Paragraphs>
  <Slides>24</Slides>
  <Notes>24</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Default Design</vt:lpstr>
      <vt:lpstr>Globe</vt:lpstr>
      <vt:lpstr>1_Default Design</vt:lpstr>
      <vt:lpstr>Office Theme</vt:lpstr>
      <vt:lpstr>6_Default Design</vt:lpstr>
      <vt:lpstr>SBIR Final Meeting Collaboration Sensor Grid   and Grids of Grids  Information Management</vt:lpstr>
      <vt:lpstr>Introduction I</vt:lpstr>
      <vt:lpstr>Introduction II</vt:lpstr>
      <vt:lpstr>Objectives</vt:lpstr>
      <vt:lpstr>Technology Evolution</vt:lpstr>
      <vt:lpstr>Commercial Technology Backdrop</vt:lpstr>
      <vt:lpstr>Technologies</vt:lpstr>
      <vt:lpstr>Slide 8</vt:lpstr>
      <vt:lpstr>Typical Sensor Grid Interface</vt:lpstr>
      <vt:lpstr>Information and Cyberinfrastructure</vt:lpstr>
      <vt:lpstr>Component Grids Integrated</vt:lpstr>
      <vt:lpstr>Slide 12</vt:lpstr>
      <vt:lpstr>Grid Builder Service Management Interface</vt:lpstr>
      <vt:lpstr>Multiple Sensors Scaling for NASA application</vt:lpstr>
      <vt:lpstr>Average Video Delays  Scaling for video streams with one broker</vt:lpstr>
      <vt:lpstr>Commercialization</vt:lpstr>
      <vt:lpstr>Future Research</vt:lpstr>
      <vt:lpstr>Analysis of DoD Net Centric Services in terms of Web and Grid services</vt:lpstr>
      <vt:lpstr>The Grid and Web Service Institutional Hierarchy</vt:lpstr>
      <vt:lpstr>The Ten areas covered by the 60 core WS-* Specifications </vt:lpstr>
      <vt:lpstr>Activities in Global Grid Forum Working Groups </vt:lpstr>
      <vt:lpstr>Net-Centric Core Enterprise Services </vt:lpstr>
      <vt:lpstr>The Core Features/Service Areas I</vt:lpstr>
      <vt:lpstr>The Core Feature/Service Areas II</vt:lpstr>
    </vt:vector>
  </TitlesOfParts>
  <Company>Anabas,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SBIR Review Chart </dc:title>
  <dc:creator>Fox, Ho, Wang</dc:creator>
  <cp:lastModifiedBy> </cp:lastModifiedBy>
  <cp:revision>205</cp:revision>
  <cp:lastPrinted>1601-01-01T00:00:00Z</cp:lastPrinted>
  <dcterms:created xsi:type="dcterms:W3CDTF">1601-01-01T00:00:00Z</dcterms:created>
  <dcterms:modified xsi:type="dcterms:W3CDTF">2008-07-09T14:35:54Z</dcterms:modified>
  <cp:category>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