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23" r:id="rId8"/>
    <p:sldMasterId id="2147483735" r:id="rId9"/>
    <p:sldMasterId id="2147483745" r:id="rId10"/>
  </p:sldMasterIdLst>
  <p:notesMasterIdLst>
    <p:notesMasterId r:id="rId85"/>
  </p:notesMasterIdLst>
  <p:sldIdLst>
    <p:sldId id="265" r:id="rId11"/>
    <p:sldId id="313" r:id="rId12"/>
    <p:sldId id="298" r:id="rId13"/>
    <p:sldId id="315" r:id="rId14"/>
    <p:sldId id="338" r:id="rId15"/>
    <p:sldId id="340" r:id="rId16"/>
    <p:sldId id="344" r:id="rId17"/>
    <p:sldId id="339" r:id="rId18"/>
    <p:sldId id="314" r:id="rId19"/>
    <p:sldId id="297" r:id="rId20"/>
    <p:sldId id="316" r:id="rId21"/>
    <p:sldId id="323" r:id="rId22"/>
    <p:sldId id="324" r:id="rId23"/>
    <p:sldId id="325" r:id="rId24"/>
    <p:sldId id="330" r:id="rId25"/>
    <p:sldId id="331" r:id="rId26"/>
    <p:sldId id="376" r:id="rId27"/>
    <p:sldId id="312" r:id="rId28"/>
    <p:sldId id="299" r:id="rId29"/>
    <p:sldId id="300" r:id="rId30"/>
    <p:sldId id="302" r:id="rId31"/>
    <p:sldId id="303" r:id="rId32"/>
    <p:sldId id="307" r:id="rId33"/>
    <p:sldId id="306" r:id="rId34"/>
    <p:sldId id="333" r:id="rId35"/>
    <p:sldId id="334" r:id="rId36"/>
    <p:sldId id="335" r:id="rId37"/>
    <p:sldId id="308" r:id="rId38"/>
    <p:sldId id="309" r:id="rId39"/>
    <p:sldId id="310" r:id="rId40"/>
    <p:sldId id="311" r:id="rId41"/>
    <p:sldId id="336" r:id="rId42"/>
    <p:sldId id="350" r:id="rId43"/>
    <p:sldId id="380" r:id="rId44"/>
    <p:sldId id="274" r:id="rId45"/>
    <p:sldId id="280" r:id="rId46"/>
    <p:sldId id="378" r:id="rId47"/>
    <p:sldId id="286" r:id="rId48"/>
    <p:sldId id="281" r:id="rId49"/>
    <p:sldId id="345" r:id="rId50"/>
    <p:sldId id="372" r:id="rId51"/>
    <p:sldId id="373" r:id="rId52"/>
    <p:sldId id="374" r:id="rId53"/>
    <p:sldId id="375" r:id="rId54"/>
    <p:sldId id="377" r:id="rId55"/>
    <p:sldId id="347" r:id="rId56"/>
    <p:sldId id="348" r:id="rId57"/>
    <p:sldId id="349" r:id="rId58"/>
    <p:sldId id="371" r:id="rId59"/>
    <p:sldId id="283" r:id="rId60"/>
    <p:sldId id="285" r:id="rId61"/>
    <p:sldId id="351" r:id="rId62"/>
    <p:sldId id="359" r:id="rId63"/>
    <p:sldId id="354" r:id="rId64"/>
    <p:sldId id="352" r:id="rId65"/>
    <p:sldId id="355" r:id="rId66"/>
    <p:sldId id="379" r:id="rId67"/>
    <p:sldId id="356" r:id="rId68"/>
    <p:sldId id="357" r:id="rId69"/>
    <p:sldId id="358" r:id="rId70"/>
    <p:sldId id="360" r:id="rId71"/>
    <p:sldId id="361" r:id="rId72"/>
    <p:sldId id="364" r:id="rId73"/>
    <p:sldId id="362" r:id="rId74"/>
    <p:sldId id="363" r:id="rId75"/>
    <p:sldId id="369" r:id="rId76"/>
    <p:sldId id="370" r:id="rId77"/>
    <p:sldId id="353" r:id="rId78"/>
    <p:sldId id="366" r:id="rId79"/>
    <p:sldId id="291" r:id="rId80"/>
    <p:sldId id="367" r:id="rId81"/>
    <p:sldId id="365" r:id="rId82"/>
    <p:sldId id="368" r:id="rId83"/>
    <p:sldId id="270" r:id="rId84"/>
  </p:sldIdLst>
  <p:sldSz cx="9144000" cy="6858000" type="screen4x3"/>
  <p:notesSz cx="6858000" cy="9144000"/>
  <p:custDataLst>
    <p:tags r:id="rId8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7" autoAdjust="0"/>
    <p:restoredTop sz="96086" autoAdjust="0"/>
  </p:normalViewPr>
  <p:slideViewPr>
    <p:cSldViewPr snapToGrid="0" snapToObjects="1">
      <p:cViewPr varScale="1">
        <p:scale>
          <a:sx n="81" d="100"/>
          <a:sy n="81" d="100"/>
        </p:scale>
        <p:origin x="1290" y="90"/>
      </p:cViewPr>
      <p:guideLst>
        <p:guide orient="horz" pos="2160"/>
        <p:guide pos="2880"/>
      </p:guideLst>
    </p:cSldViewPr>
  </p:slideViewPr>
  <p:outlineViewPr>
    <p:cViewPr>
      <p:scale>
        <a:sx n="33" d="100"/>
        <a:sy n="33" d="100"/>
      </p:scale>
      <p:origin x="0" y="-31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tableStyles" Target="tableStyles.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D:\harpdoc\WDAMDS%20sync%20overhead%20analysis.xlsx" TargetMode="External"/><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harpdoc\harp-kmeans-test.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eoffrey%20Fox\Desktop\PynePaper\NewPyn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E:\Sali\InCloud\IUBox\My%20Box%20Files\Sponge\DAVSPerformance.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E:\Sali\InCloud\IUBox\My%20Box%20Files\Sponge\DAVSPerformance.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E:\Sali\InCloud\IUBox\My%20Box%20Files\Sponge\DAVSPerformanc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E:\Sali\InCloud\IUBox\My%20Box%20Files\pwc\pwcperformance.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E:\Sali\InCloud\IUBox\My%20Box%20Files\pwc\pwcperforma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9707008674169E-2"/>
          <c:y val="4.9594642027959886E-2"/>
          <c:w val="0.70290137992146573"/>
          <c:h val="0.78384841568550845"/>
        </c:manualLayout>
      </c:layout>
      <c:barChart>
        <c:barDir val="col"/>
        <c:grouping val="clustered"/>
        <c:varyColors val="0"/>
        <c:ser>
          <c:idx val="3"/>
          <c:order val="0"/>
          <c:tx>
            <c:strRef>
              <c:f>HDInsight!$E$17</c:f>
              <c:strCache>
                <c:ptCount val="1"/>
                <c:pt idx="0">
                  <c:v>Hadoop AllReduce</c:v>
                </c:pt>
              </c:strCache>
            </c:strRef>
          </c:tx>
          <c:invertIfNegative val="0"/>
          <c:cat>
            <c:strRef>
              <c:f>HDInsight!$A$18:$A$21</c:f>
              <c:strCache>
                <c:ptCount val="4"/>
                <c:pt idx="0">
                  <c:v>32 x 32 M</c:v>
                </c:pt>
                <c:pt idx="1">
                  <c:v>64 x 64 M</c:v>
                </c:pt>
                <c:pt idx="2">
                  <c:v>128 x 128 M</c:v>
                </c:pt>
                <c:pt idx="3">
                  <c:v>256 x 256 M</c:v>
                </c:pt>
              </c:strCache>
            </c:strRef>
          </c:cat>
          <c:val>
            <c:numRef>
              <c:f>HDInsight!$E$18:$E$21</c:f>
              <c:numCache>
                <c:formatCode>General</c:formatCode>
                <c:ptCount val="4"/>
                <c:pt idx="0">
                  <c:v>275.00700000000001</c:v>
                </c:pt>
                <c:pt idx="1">
                  <c:v>277.452</c:v>
                </c:pt>
                <c:pt idx="2">
                  <c:v>286.96699999999998</c:v>
                </c:pt>
                <c:pt idx="3">
                  <c:v>349.101</c:v>
                </c:pt>
              </c:numCache>
            </c:numRef>
          </c:val>
        </c:ser>
        <c:ser>
          <c:idx val="4"/>
          <c:order val="1"/>
          <c:tx>
            <c:strRef>
              <c:f>HDInsight!$F$17</c:f>
              <c:strCache>
                <c:ptCount val="1"/>
                <c:pt idx="0">
                  <c:v>Hadoop MapReduce</c:v>
                </c:pt>
              </c:strCache>
            </c:strRef>
          </c:tx>
          <c:invertIfNegative val="0"/>
          <c:cat>
            <c:strRef>
              <c:f>HDInsight!$A$18:$A$21</c:f>
              <c:strCache>
                <c:ptCount val="4"/>
                <c:pt idx="0">
                  <c:v>32 x 32 M</c:v>
                </c:pt>
                <c:pt idx="1">
                  <c:v>64 x 64 M</c:v>
                </c:pt>
                <c:pt idx="2">
                  <c:v>128 x 128 M</c:v>
                </c:pt>
                <c:pt idx="3">
                  <c:v>256 x 256 M</c:v>
                </c:pt>
              </c:strCache>
            </c:strRef>
          </c:cat>
          <c:val>
            <c:numRef>
              <c:f>HDInsight!$F$18:$F$21</c:f>
              <c:numCache>
                <c:formatCode>General</c:formatCode>
                <c:ptCount val="4"/>
                <c:pt idx="0">
                  <c:v>405.79700000000003</c:v>
                </c:pt>
                <c:pt idx="1">
                  <c:v>407.84300000000002</c:v>
                </c:pt>
                <c:pt idx="2">
                  <c:v>437.78300000000002</c:v>
                </c:pt>
                <c:pt idx="3">
                  <c:v>524.55700000000002</c:v>
                </c:pt>
              </c:numCache>
            </c:numRef>
          </c:val>
        </c:ser>
        <c:ser>
          <c:idx val="2"/>
          <c:order val="2"/>
          <c:tx>
            <c:strRef>
              <c:f>HDInsight!$D$17</c:f>
              <c:strCache>
                <c:ptCount val="1"/>
                <c:pt idx="0">
                  <c:v>Twister4Azure AllReduce</c:v>
                </c:pt>
              </c:strCache>
            </c:strRef>
          </c:tx>
          <c:invertIfNegative val="0"/>
          <c:cat>
            <c:strRef>
              <c:f>HDInsight!$A$18:$A$21</c:f>
              <c:strCache>
                <c:ptCount val="4"/>
                <c:pt idx="0">
                  <c:v>32 x 32 M</c:v>
                </c:pt>
                <c:pt idx="1">
                  <c:v>64 x 64 M</c:v>
                </c:pt>
                <c:pt idx="2">
                  <c:v>128 x 128 M</c:v>
                </c:pt>
                <c:pt idx="3">
                  <c:v>256 x 256 M</c:v>
                </c:pt>
              </c:strCache>
            </c:strRef>
          </c:cat>
          <c:val>
            <c:numRef>
              <c:f>HDInsight!$D$18:$D$21</c:f>
              <c:numCache>
                <c:formatCode>General</c:formatCode>
                <c:ptCount val="4"/>
                <c:pt idx="0">
                  <c:v>491</c:v>
                </c:pt>
                <c:pt idx="1">
                  <c:v>491</c:v>
                </c:pt>
                <c:pt idx="2">
                  <c:v>505</c:v>
                </c:pt>
                <c:pt idx="3">
                  <c:v>520</c:v>
                </c:pt>
              </c:numCache>
            </c:numRef>
          </c:val>
        </c:ser>
        <c:ser>
          <c:idx val="1"/>
          <c:order val="3"/>
          <c:tx>
            <c:strRef>
              <c:f>HDInsight!$C$17</c:f>
              <c:strCache>
                <c:ptCount val="1"/>
                <c:pt idx="0">
                  <c:v>Twister4Azure Broadcast</c:v>
                </c:pt>
              </c:strCache>
            </c:strRef>
          </c:tx>
          <c:invertIfNegative val="0"/>
          <c:cat>
            <c:strRef>
              <c:f>HDInsight!$A$18:$A$21</c:f>
              <c:strCache>
                <c:ptCount val="4"/>
                <c:pt idx="0">
                  <c:v>32 x 32 M</c:v>
                </c:pt>
                <c:pt idx="1">
                  <c:v>64 x 64 M</c:v>
                </c:pt>
                <c:pt idx="2">
                  <c:v>128 x 128 M</c:v>
                </c:pt>
                <c:pt idx="3">
                  <c:v>256 x 256 M</c:v>
                </c:pt>
              </c:strCache>
            </c:strRef>
          </c:cat>
          <c:val>
            <c:numRef>
              <c:f>HDInsight!$C$18:$C$21</c:f>
              <c:numCache>
                <c:formatCode>General</c:formatCode>
                <c:ptCount val="4"/>
                <c:pt idx="0">
                  <c:v>505.15300000000002</c:v>
                </c:pt>
                <c:pt idx="1">
                  <c:v>515.01099999999997</c:v>
                </c:pt>
                <c:pt idx="2">
                  <c:v>534.91999999999996</c:v>
                </c:pt>
                <c:pt idx="3">
                  <c:v>566.78300000000002</c:v>
                </c:pt>
              </c:numCache>
            </c:numRef>
          </c:val>
        </c:ser>
        <c:ser>
          <c:idx val="0"/>
          <c:order val="4"/>
          <c:tx>
            <c:strRef>
              <c:f>HDInsight!$B$17</c:f>
              <c:strCache>
                <c:ptCount val="1"/>
                <c:pt idx="0">
                  <c:v>Twister4Azure</c:v>
                </c:pt>
              </c:strCache>
            </c:strRef>
          </c:tx>
          <c:invertIfNegative val="0"/>
          <c:cat>
            <c:strRef>
              <c:f>HDInsight!$A$18:$A$21</c:f>
              <c:strCache>
                <c:ptCount val="4"/>
                <c:pt idx="0">
                  <c:v>32 x 32 M</c:v>
                </c:pt>
                <c:pt idx="1">
                  <c:v>64 x 64 M</c:v>
                </c:pt>
                <c:pt idx="2">
                  <c:v>128 x 128 M</c:v>
                </c:pt>
                <c:pt idx="3">
                  <c:v>256 x 256 M</c:v>
                </c:pt>
              </c:strCache>
            </c:strRef>
          </c:cat>
          <c:val>
            <c:numRef>
              <c:f>HDInsight!$B$18:$B$21</c:f>
              <c:numCache>
                <c:formatCode>General</c:formatCode>
                <c:ptCount val="4"/>
                <c:pt idx="0">
                  <c:v>509.572</c:v>
                </c:pt>
                <c:pt idx="1">
                  <c:v>535.85199999999998</c:v>
                </c:pt>
                <c:pt idx="2">
                  <c:v>567.92600000000004</c:v>
                </c:pt>
                <c:pt idx="3">
                  <c:v>709.20799999999997</c:v>
                </c:pt>
              </c:numCache>
            </c:numRef>
          </c:val>
        </c:ser>
        <c:ser>
          <c:idx val="5"/>
          <c:order val="5"/>
          <c:tx>
            <c:strRef>
              <c:f>HDInsight!$G$17</c:f>
              <c:strCache>
                <c:ptCount val="1"/>
                <c:pt idx="0">
                  <c:v>HDInsight (AzureHadoop)</c:v>
                </c:pt>
              </c:strCache>
            </c:strRef>
          </c:tx>
          <c:invertIfNegative val="0"/>
          <c:cat>
            <c:strRef>
              <c:f>HDInsight!$A$18:$A$21</c:f>
              <c:strCache>
                <c:ptCount val="4"/>
                <c:pt idx="0">
                  <c:v>32 x 32 M</c:v>
                </c:pt>
                <c:pt idx="1">
                  <c:v>64 x 64 M</c:v>
                </c:pt>
                <c:pt idx="2">
                  <c:v>128 x 128 M</c:v>
                </c:pt>
                <c:pt idx="3">
                  <c:v>256 x 256 M</c:v>
                </c:pt>
              </c:strCache>
            </c:strRef>
          </c:cat>
          <c:val>
            <c:numRef>
              <c:f>HDInsight!$G$18:$G$21</c:f>
              <c:numCache>
                <c:formatCode>General</c:formatCode>
                <c:ptCount val="4"/>
                <c:pt idx="0">
                  <c:v>1190.0980295666666</c:v>
                </c:pt>
                <c:pt idx="1">
                  <c:v>1185.5202744000001</c:v>
                </c:pt>
                <c:pt idx="2">
                  <c:v>1283.5894976500001</c:v>
                </c:pt>
              </c:numCache>
            </c:numRef>
          </c:val>
        </c:ser>
        <c:dLbls>
          <c:showLegendKey val="0"/>
          <c:showVal val="0"/>
          <c:showCatName val="0"/>
          <c:showSerName val="0"/>
          <c:showPercent val="0"/>
          <c:showBubbleSize val="0"/>
        </c:dLbls>
        <c:gapWidth val="150"/>
        <c:axId val="291924920"/>
        <c:axId val="291921000"/>
      </c:barChart>
      <c:catAx>
        <c:axId val="291924920"/>
        <c:scaling>
          <c:orientation val="minMax"/>
        </c:scaling>
        <c:delete val="0"/>
        <c:axPos val="b"/>
        <c:title>
          <c:tx>
            <c:rich>
              <a:bodyPr/>
              <a:lstStyle/>
              <a:p>
                <a:pPr>
                  <a:defRPr/>
                </a:pPr>
                <a:r>
                  <a:rPr lang="en-US"/>
                  <a:t>Num. Cores X Num. Data Points</a:t>
                </a:r>
              </a:p>
            </c:rich>
          </c:tx>
          <c:overlay val="0"/>
        </c:title>
        <c:numFmt formatCode="General" sourceLinked="0"/>
        <c:majorTickMark val="out"/>
        <c:minorTickMark val="none"/>
        <c:tickLblPos val="nextTo"/>
        <c:crossAx val="291921000"/>
        <c:crosses val="autoZero"/>
        <c:auto val="1"/>
        <c:lblAlgn val="ctr"/>
        <c:lblOffset val="100"/>
        <c:noMultiLvlLbl val="0"/>
      </c:catAx>
      <c:valAx>
        <c:axId val="291921000"/>
        <c:scaling>
          <c:orientation val="minMax"/>
        </c:scaling>
        <c:delete val="0"/>
        <c:axPos val="l"/>
        <c:majorGridlines/>
        <c:title>
          <c:tx>
            <c:rich>
              <a:bodyPr rot="-5400000" vert="horz"/>
              <a:lstStyle/>
              <a:p>
                <a:pPr>
                  <a:defRPr/>
                </a:pPr>
                <a:r>
                  <a:rPr lang="en-US"/>
                  <a:t>Time (s)</a:t>
                </a:r>
              </a:p>
            </c:rich>
          </c:tx>
          <c:overlay val="0"/>
        </c:title>
        <c:numFmt formatCode="General" sourceLinked="1"/>
        <c:majorTickMark val="out"/>
        <c:minorTickMark val="none"/>
        <c:tickLblPos val="nextTo"/>
        <c:crossAx val="291924920"/>
        <c:crosses val="autoZero"/>
        <c:crossBetween val="between"/>
      </c:valAx>
    </c:plotArea>
    <c:legend>
      <c:legendPos val="r"/>
      <c:layout>
        <c:manualLayout>
          <c:xMode val="edge"/>
          <c:yMode val="edge"/>
          <c:x val="0.80155872112666904"/>
          <c:y val="9.2730993371591261E-4"/>
          <c:w val="0.19844122740247871"/>
          <c:h val="0.84149321603324867"/>
        </c:manualLayout>
      </c:layout>
      <c:overlay val="0"/>
      <c:txPr>
        <a:bodyPr/>
        <a:lstStyle/>
        <a:p>
          <a:pPr>
            <a:defRPr sz="12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Parallel</a:t>
            </a:r>
            <a:r>
              <a:rPr lang="en-US" baseline="0" dirty="0"/>
              <a:t> </a:t>
            </a:r>
            <a:r>
              <a:rPr lang="en-US" baseline="0" dirty="0" smtClean="0"/>
              <a:t>Efficiency (Based On 8Nodes and 256 Cores)</a:t>
            </a:r>
            <a:endParaRPr lang="en-US" baseline="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Sheet4!$A$1</c:f>
              <c:strCache>
                <c:ptCount val="1"/>
                <c:pt idx="0">
                  <c:v>4096 partitions (32 cores per node)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(Sheet4!$C$16:$C$19,Sheet4!$C$21)</c:f>
              <c:numCache>
                <c:formatCode>General</c:formatCode>
                <c:ptCount val="5"/>
                <c:pt idx="0">
                  <c:v>8</c:v>
                </c:pt>
                <c:pt idx="1">
                  <c:v>16</c:v>
                </c:pt>
                <c:pt idx="2">
                  <c:v>32</c:v>
                </c:pt>
                <c:pt idx="3">
                  <c:v>64</c:v>
                </c:pt>
                <c:pt idx="4">
                  <c:v>128</c:v>
                </c:pt>
              </c:numCache>
            </c:numRef>
          </c:xVal>
          <c:yVal>
            <c:numRef>
              <c:f>(Sheet4!$F$16:$F$19,Sheet4!$F$21)</c:f>
              <c:numCache>
                <c:formatCode>General</c:formatCode>
                <c:ptCount val="5"/>
                <c:pt idx="0">
                  <c:v>1</c:v>
                </c:pt>
                <c:pt idx="1">
                  <c:v>0.79290763055664304</c:v>
                </c:pt>
                <c:pt idx="2">
                  <c:v>0.70907634963050248</c:v>
                </c:pt>
                <c:pt idx="3">
                  <c:v>0.58691259291608666</c:v>
                </c:pt>
                <c:pt idx="4">
                  <c:v>0.49299312189529998</c:v>
                </c:pt>
              </c:numCache>
            </c:numRef>
          </c:yVal>
          <c:smooth val="0"/>
        </c:ser>
        <c:dLbls>
          <c:showLegendKey val="0"/>
          <c:showVal val="0"/>
          <c:showCatName val="0"/>
          <c:showSerName val="0"/>
          <c:showPercent val="0"/>
          <c:showBubbleSize val="0"/>
        </c:dLbls>
        <c:axId val="327830256"/>
        <c:axId val="327830648"/>
      </c:scatterChart>
      <c:valAx>
        <c:axId val="3278302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Number of Nodes (8, 16,</a:t>
                </a:r>
                <a:r>
                  <a:rPr lang="en-US" sz="1400" baseline="0"/>
                  <a:t> 32, 64, 128)</a:t>
                </a:r>
                <a:endParaRPr 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830648"/>
        <c:crosses val="autoZero"/>
        <c:crossBetween val="midCat"/>
      </c:valAx>
      <c:valAx>
        <c:axId val="32783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8302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94611220472444"/>
          <c:y val="5.1625151129259299E-2"/>
          <c:w val="0.84759555446194224"/>
          <c:h val="0.78657888713705704"/>
        </c:manualLayout>
      </c:layout>
      <c:barChart>
        <c:barDir val="col"/>
        <c:grouping val="clustered"/>
        <c:varyColors val="0"/>
        <c:ser>
          <c:idx val="3"/>
          <c:order val="0"/>
          <c:tx>
            <c:strRef>
              <c:f>HDInsight!$E$24</c:f>
              <c:strCache>
                <c:ptCount val="1"/>
                <c:pt idx="0">
                  <c:v>Hadoop AllReduce</c:v>
                </c:pt>
              </c:strCache>
            </c:strRef>
          </c:tx>
          <c:spPr>
            <a:pattFill prst="pct80">
              <a:fgClr>
                <a:schemeClr val="accent4">
                  <a:lumMod val="50000"/>
                </a:schemeClr>
              </a:fgClr>
              <a:bgClr>
                <a:schemeClr val="accent4"/>
              </a:bgClr>
            </a:pattFill>
          </c:spPr>
          <c:invertIfNegative val="0"/>
          <c:cat>
            <c:strRef>
              <c:f>HDInsight!$A$25:$A$28</c:f>
              <c:strCache>
                <c:ptCount val="4"/>
                <c:pt idx="0">
                  <c:v>32 x 32 M</c:v>
                </c:pt>
                <c:pt idx="1">
                  <c:v>64 x 64 M</c:v>
                </c:pt>
                <c:pt idx="2">
                  <c:v>128 x 128 M</c:v>
                </c:pt>
                <c:pt idx="3">
                  <c:v>256 x 256 M</c:v>
                </c:pt>
              </c:strCache>
            </c:strRef>
          </c:cat>
          <c:val>
            <c:numRef>
              <c:f>HDInsight!$E$25:$E$28</c:f>
              <c:numCache>
                <c:formatCode>General</c:formatCode>
                <c:ptCount val="4"/>
                <c:pt idx="0">
                  <c:v>150</c:v>
                </c:pt>
                <c:pt idx="1">
                  <c:v>150</c:v>
                </c:pt>
                <c:pt idx="2">
                  <c:v>150</c:v>
                </c:pt>
                <c:pt idx="3">
                  <c:v>150</c:v>
                </c:pt>
              </c:numCache>
            </c:numRef>
          </c:val>
        </c:ser>
        <c:ser>
          <c:idx val="4"/>
          <c:order val="1"/>
          <c:tx>
            <c:strRef>
              <c:f>HDInsight!$F$24</c:f>
              <c:strCache>
                <c:ptCount val="1"/>
                <c:pt idx="0">
                  <c:v>Hadoop MapReduce</c:v>
                </c:pt>
              </c:strCache>
            </c:strRef>
          </c:tx>
          <c:spPr>
            <a:pattFill prst="pct80">
              <a:fgClr>
                <a:schemeClr val="accent1">
                  <a:lumMod val="50000"/>
                </a:schemeClr>
              </a:fgClr>
              <a:bgClr>
                <a:srgbClr val="00B0F0"/>
              </a:bgClr>
            </a:pattFill>
          </c:spPr>
          <c:invertIfNegative val="0"/>
          <c:cat>
            <c:strRef>
              <c:f>HDInsight!$A$25:$A$28</c:f>
              <c:strCache>
                <c:ptCount val="4"/>
                <c:pt idx="0">
                  <c:v>32 x 32 M</c:v>
                </c:pt>
                <c:pt idx="1">
                  <c:v>64 x 64 M</c:v>
                </c:pt>
                <c:pt idx="2">
                  <c:v>128 x 128 M</c:v>
                </c:pt>
                <c:pt idx="3">
                  <c:v>256 x 256 M</c:v>
                </c:pt>
              </c:strCache>
            </c:strRef>
          </c:cat>
          <c:val>
            <c:numRef>
              <c:f>HDInsight!$F$25:$F$28</c:f>
              <c:numCache>
                <c:formatCode>General</c:formatCode>
                <c:ptCount val="4"/>
                <c:pt idx="0">
                  <c:v>150</c:v>
                </c:pt>
                <c:pt idx="1">
                  <c:v>150</c:v>
                </c:pt>
                <c:pt idx="2">
                  <c:v>150</c:v>
                </c:pt>
                <c:pt idx="3">
                  <c:v>150</c:v>
                </c:pt>
              </c:numCache>
            </c:numRef>
          </c:val>
        </c:ser>
        <c:ser>
          <c:idx val="2"/>
          <c:order val="2"/>
          <c:tx>
            <c:strRef>
              <c:f>HDInsight!$D$24</c:f>
              <c:strCache>
                <c:ptCount val="1"/>
                <c:pt idx="0">
                  <c:v>T4A AllRed</c:v>
                </c:pt>
              </c:strCache>
            </c:strRef>
          </c:tx>
          <c:spPr>
            <a:pattFill prst="pct80">
              <a:fgClr>
                <a:schemeClr val="accent3">
                  <a:lumMod val="50000"/>
                </a:schemeClr>
              </a:fgClr>
              <a:bgClr>
                <a:srgbClr val="92D050"/>
              </a:bgClr>
            </a:pattFill>
          </c:spPr>
          <c:invertIfNegative val="0"/>
          <c:cat>
            <c:strRef>
              <c:f>HDInsight!$A$25:$A$28</c:f>
              <c:strCache>
                <c:ptCount val="4"/>
                <c:pt idx="0">
                  <c:v>32 x 32 M</c:v>
                </c:pt>
                <c:pt idx="1">
                  <c:v>64 x 64 M</c:v>
                </c:pt>
                <c:pt idx="2">
                  <c:v>128 x 128 M</c:v>
                </c:pt>
                <c:pt idx="3">
                  <c:v>256 x 256 M</c:v>
                </c:pt>
              </c:strCache>
            </c:strRef>
          </c:cat>
          <c:val>
            <c:numRef>
              <c:f>HDInsight!$D$25:$D$28</c:f>
              <c:numCache>
                <c:formatCode>General</c:formatCode>
                <c:ptCount val="4"/>
                <c:pt idx="0">
                  <c:v>435</c:v>
                </c:pt>
                <c:pt idx="1">
                  <c:v>435</c:v>
                </c:pt>
                <c:pt idx="2">
                  <c:v>435</c:v>
                </c:pt>
                <c:pt idx="3">
                  <c:v>435</c:v>
                </c:pt>
              </c:numCache>
            </c:numRef>
          </c:val>
        </c:ser>
        <c:ser>
          <c:idx val="1"/>
          <c:order val="3"/>
          <c:tx>
            <c:strRef>
              <c:f>HDInsight!$C$24</c:f>
              <c:strCache>
                <c:ptCount val="1"/>
                <c:pt idx="0">
                  <c:v>T4A optimized broadcast</c:v>
                </c:pt>
              </c:strCache>
            </c:strRef>
          </c:tx>
          <c:spPr>
            <a:pattFill prst="pct80">
              <a:fgClr>
                <a:schemeClr val="accent2">
                  <a:lumMod val="50000"/>
                </a:schemeClr>
              </a:fgClr>
              <a:bgClr>
                <a:srgbClr val="C00000"/>
              </a:bgClr>
            </a:pattFill>
          </c:spPr>
          <c:invertIfNegative val="0"/>
          <c:cat>
            <c:strRef>
              <c:f>HDInsight!$A$25:$A$28</c:f>
              <c:strCache>
                <c:ptCount val="4"/>
                <c:pt idx="0">
                  <c:v>32 x 32 M</c:v>
                </c:pt>
                <c:pt idx="1">
                  <c:v>64 x 64 M</c:v>
                </c:pt>
                <c:pt idx="2">
                  <c:v>128 x 128 M</c:v>
                </c:pt>
                <c:pt idx="3">
                  <c:v>256 x 256 M</c:v>
                </c:pt>
              </c:strCache>
            </c:strRef>
          </c:cat>
          <c:val>
            <c:numRef>
              <c:f>HDInsight!$C$25:$C$28</c:f>
              <c:numCache>
                <c:formatCode>General</c:formatCode>
                <c:ptCount val="4"/>
                <c:pt idx="0">
                  <c:v>435</c:v>
                </c:pt>
                <c:pt idx="1">
                  <c:v>435</c:v>
                </c:pt>
                <c:pt idx="2">
                  <c:v>435</c:v>
                </c:pt>
                <c:pt idx="3">
                  <c:v>435</c:v>
                </c:pt>
              </c:numCache>
            </c:numRef>
          </c:val>
        </c:ser>
        <c:ser>
          <c:idx val="0"/>
          <c:order val="4"/>
          <c:tx>
            <c:strRef>
              <c:f>HDInsight!$B$24</c:f>
              <c:strCache>
                <c:ptCount val="1"/>
                <c:pt idx="0">
                  <c:v>Twister4Azure</c:v>
                </c:pt>
              </c:strCache>
            </c:strRef>
          </c:tx>
          <c:spPr>
            <a:pattFill prst="pct80">
              <a:fgClr>
                <a:schemeClr val="accent1">
                  <a:lumMod val="50000"/>
                </a:schemeClr>
              </a:fgClr>
              <a:bgClr>
                <a:schemeClr val="accent1"/>
              </a:bgClr>
            </a:pattFill>
          </c:spPr>
          <c:invertIfNegative val="0"/>
          <c:cat>
            <c:strRef>
              <c:f>HDInsight!$A$25:$A$28</c:f>
              <c:strCache>
                <c:ptCount val="4"/>
                <c:pt idx="0">
                  <c:v>32 x 32 M</c:v>
                </c:pt>
                <c:pt idx="1">
                  <c:v>64 x 64 M</c:v>
                </c:pt>
                <c:pt idx="2">
                  <c:v>128 x 128 M</c:v>
                </c:pt>
                <c:pt idx="3">
                  <c:v>256 x 256 M</c:v>
                </c:pt>
              </c:strCache>
            </c:strRef>
          </c:cat>
          <c:val>
            <c:numRef>
              <c:f>HDInsight!$B$25:$B$28</c:f>
              <c:numCache>
                <c:formatCode>General</c:formatCode>
                <c:ptCount val="4"/>
                <c:pt idx="0">
                  <c:v>435</c:v>
                </c:pt>
                <c:pt idx="1">
                  <c:v>435</c:v>
                </c:pt>
                <c:pt idx="2">
                  <c:v>435</c:v>
                </c:pt>
                <c:pt idx="3">
                  <c:v>435</c:v>
                </c:pt>
              </c:numCache>
            </c:numRef>
          </c:val>
        </c:ser>
        <c:ser>
          <c:idx val="5"/>
          <c:order val="5"/>
          <c:tx>
            <c:strRef>
              <c:f>HDInsight!$G$24</c:f>
              <c:strCache>
                <c:ptCount val="1"/>
                <c:pt idx="0">
                  <c:v>HDInsight</c:v>
                </c:pt>
              </c:strCache>
            </c:strRef>
          </c:tx>
          <c:spPr>
            <a:pattFill prst="pct80">
              <a:fgClr>
                <a:schemeClr val="accent6">
                  <a:lumMod val="50000"/>
                </a:schemeClr>
              </a:fgClr>
              <a:bgClr>
                <a:schemeClr val="accent6"/>
              </a:bgClr>
            </a:pattFill>
          </c:spPr>
          <c:invertIfNegative val="0"/>
          <c:cat>
            <c:strRef>
              <c:f>HDInsight!$A$25:$A$28</c:f>
              <c:strCache>
                <c:ptCount val="4"/>
                <c:pt idx="0">
                  <c:v>32 x 32 M</c:v>
                </c:pt>
                <c:pt idx="1">
                  <c:v>64 x 64 M</c:v>
                </c:pt>
                <c:pt idx="2">
                  <c:v>128 x 128 M</c:v>
                </c:pt>
                <c:pt idx="3">
                  <c:v>256 x 256 M</c:v>
                </c:pt>
              </c:strCache>
            </c:strRef>
          </c:cat>
          <c:val>
            <c:numRef>
              <c:f>HDInsight!$G$25:$G$28</c:f>
              <c:numCache>
                <c:formatCode>General</c:formatCode>
                <c:ptCount val="4"/>
                <c:pt idx="0">
                  <c:v>255</c:v>
                </c:pt>
                <c:pt idx="1">
                  <c:v>255</c:v>
                </c:pt>
                <c:pt idx="2">
                  <c:v>255</c:v>
                </c:pt>
              </c:numCache>
            </c:numRef>
          </c:val>
        </c:ser>
        <c:dLbls>
          <c:showLegendKey val="0"/>
          <c:showVal val="0"/>
          <c:showCatName val="0"/>
          <c:showSerName val="0"/>
          <c:showPercent val="0"/>
          <c:showBubbleSize val="0"/>
        </c:dLbls>
        <c:gapWidth val="150"/>
        <c:axId val="291927664"/>
        <c:axId val="291921392"/>
      </c:barChart>
      <c:catAx>
        <c:axId val="291927664"/>
        <c:scaling>
          <c:orientation val="minMax"/>
        </c:scaling>
        <c:delete val="1"/>
        <c:axPos val="b"/>
        <c:numFmt formatCode="General" sourceLinked="0"/>
        <c:majorTickMark val="out"/>
        <c:minorTickMark val="none"/>
        <c:tickLblPos val="nextTo"/>
        <c:crossAx val="291921392"/>
        <c:crosses val="autoZero"/>
        <c:auto val="1"/>
        <c:lblAlgn val="ctr"/>
        <c:lblOffset val="100"/>
        <c:noMultiLvlLbl val="0"/>
      </c:catAx>
      <c:valAx>
        <c:axId val="291921392"/>
        <c:scaling>
          <c:orientation val="minMax"/>
          <c:max val="1400"/>
        </c:scaling>
        <c:delete val="1"/>
        <c:axPos val="l"/>
        <c:majorGridlines>
          <c:spPr>
            <a:ln>
              <a:noFill/>
            </a:ln>
          </c:spPr>
        </c:majorGridlines>
        <c:numFmt formatCode="General" sourceLinked="1"/>
        <c:majorTickMark val="out"/>
        <c:minorTickMark val="none"/>
        <c:tickLblPos val="nextTo"/>
        <c:crossAx val="291927664"/>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K-Means</a:t>
            </a:r>
            <a:r>
              <a:rPr lang="en-US" sz="2000" b="1" baseline="0"/>
              <a:t> Clustering </a:t>
            </a:r>
            <a:r>
              <a:rPr lang="en-US" sz="2000" b="1"/>
              <a:t>Harp</a:t>
            </a:r>
            <a:r>
              <a:rPr lang="en-US" sz="2000" b="1" baseline="0"/>
              <a:t> v.s. Hadoop on Madrid</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0"/>
          <c:tx>
            <c:v>Hadoop 24 cores</c:v>
          </c:tx>
          <c:spPr>
            <a:solidFill>
              <a:schemeClr val="accent6">
                <a:lumMod val="20000"/>
                <a:lumOff val="80000"/>
              </a:schemeClr>
            </a:solidFill>
            <a:ln>
              <a:noFill/>
            </a:ln>
            <a:effectLst/>
          </c:spPr>
          <c:invertIfNegative val="0"/>
          <c:cat>
            <c:strRef>
              <c:f>Madrid!$B$176:$D$176</c:f>
              <c:strCache>
                <c:ptCount val="3"/>
                <c:pt idx="0">
                  <c:v>100m 500</c:v>
                </c:pt>
                <c:pt idx="1">
                  <c:v>10m 5k</c:v>
                </c:pt>
                <c:pt idx="2">
                  <c:v>1m 50k</c:v>
                </c:pt>
              </c:strCache>
            </c:strRef>
          </c:cat>
          <c:val>
            <c:numRef>
              <c:f>Madrid!$B$181:$D$181</c:f>
              <c:numCache>
                <c:formatCode>General</c:formatCode>
                <c:ptCount val="3"/>
                <c:pt idx="0">
                  <c:v>797.69600000000003</c:v>
                </c:pt>
                <c:pt idx="1">
                  <c:v>543.14800000000002</c:v>
                </c:pt>
                <c:pt idx="2">
                  <c:v>1499.7149999999999</c:v>
                </c:pt>
              </c:numCache>
            </c:numRef>
          </c:val>
        </c:ser>
        <c:ser>
          <c:idx val="0"/>
          <c:order val="1"/>
          <c:tx>
            <c:v>Harp 24 cores</c:v>
          </c:tx>
          <c:spPr>
            <a:solidFill>
              <a:schemeClr val="accent4">
                <a:lumMod val="50000"/>
              </a:schemeClr>
            </a:solidFill>
            <a:ln>
              <a:noFill/>
            </a:ln>
            <a:effectLst/>
          </c:spPr>
          <c:invertIfNegative val="0"/>
          <c:cat>
            <c:strRef>
              <c:f>Madrid!$B$176:$D$176</c:f>
              <c:strCache>
                <c:ptCount val="3"/>
                <c:pt idx="0">
                  <c:v>100m 500</c:v>
                </c:pt>
                <c:pt idx="1">
                  <c:v>10m 5k</c:v>
                </c:pt>
                <c:pt idx="2">
                  <c:v>1m 50k</c:v>
                </c:pt>
              </c:strCache>
            </c:strRef>
          </c:cat>
          <c:val>
            <c:numRef>
              <c:f>Madrid!$B$177:$D$177</c:f>
              <c:numCache>
                <c:formatCode>General</c:formatCode>
                <c:ptCount val="3"/>
                <c:pt idx="0">
                  <c:v>382.37200000000001</c:v>
                </c:pt>
                <c:pt idx="1">
                  <c:v>323.60300000000001</c:v>
                </c:pt>
                <c:pt idx="2">
                  <c:v>311.19400000000002</c:v>
                </c:pt>
              </c:numCache>
            </c:numRef>
          </c:val>
        </c:ser>
        <c:ser>
          <c:idx val="4"/>
          <c:order val="2"/>
          <c:tx>
            <c:v>Hadoop 48 cores</c:v>
          </c:tx>
          <c:spPr>
            <a:solidFill>
              <a:schemeClr val="accent6">
                <a:lumMod val="60000"/>
                <a:lumOff val="40000"/>
              </a:schemeClr>
            </a:solidFill>
            <a:ln>
              <a:noFill/>
            </a:ln>
            <a:effectLst/>
          </c:spPr>
          <c:invertIfNegative val="0"/>
          <c:cat>
            <c:strRef>
              <c:f>Madrid!$B$176:$D$176</c:f>
              <c:strCache>
                <c:ptCount val="3"/>
                <c:pt idx="0">
                  <c:v>100m 500</c:v>
                </c:pt>
                <c:pt idx="1">
                  <c:v>10m 5k</c:v>
                </c:pt>
                <c:pt idx="2">
                  <c:v>1m 50k</c:v>
                </c:pt>
              </c:strCache>
            </c:strRef>
          </c:cat>
          <c:val>
            <c:numRef>
              <c:f>Madrid!$B$182:$D$182</c:f>
              <c:numCache>
                <c:formatCode>General</c:formatCode>
                <c:ptCount val="3"/>
                <c:pt idx="0">
                  <c:v>458.512</c:v>
                </c:pt>
                <c:pt idx="1">
                  <c:v>407.40199999999999</c:v>
                </c:pt>
                <c:pt idx="2">
                  <c:v>916.95699999999999</c:v>
                </c:pt>
              </c:numCache>
            </c:numRef>
          </c:val>
        </c:ser>
        <c:ser>
          <c:idx val="1"/>
          <c:order val="3"/>
          <c:tx>
            <c:v>Harp 48 cores</c:v>
          </c:tx>
          <c:spPr>
            <a:solidFill>
              <a:schemeClr val="accent4">
                <a:lumMod val="60000"/>
                <a:lumOff val="40000"/>
              </a:schemeClr>
            </a:solidFill>
            <a:ln>
              <a:noFill/>
            </a:ln>
            <a:effectLst/>
          </c:spPr>
          <c:invertIfNegative val="0"/>
          <c:cat>
            <c:strRef>
              <c:f>Madrid!$B$176:$D$176</c:f>
              <c:strCache>
                <c:ptCount val="3"/>
                <c:pt idx="0">
                  <c:v>100m 500</c:v>
                </c:pt>
                <c:pt idx="1">
                  <c:v>10m 5k</c:v>
                </c:pt>
                <c:pt idx="2">
                  <c:v>1m 50k</c:v>
                </c:pt>
              </c:strCache>
            </c:strRef>
          </c:cat>
          <c:val>
            <c:numRef>
              <c:f>Madrid!$B$178:$D$178</c:f>
              <c:numCache>
                <c:formatCode>General</c:formatCode>
                <c:ptCount val="3"/>
                <c:pt idx="0">
                  <c:v>188.99100000000001</c:v>
                </c:pt>
                <c:pt idx="1">
                  <c:v>169.215</c:v>
                </c:pt>
                <c:pt idx="2">
                  <c:v>168.91300000000001</c:v>
                </c:pt>
              </c:numCache>
            </c:numRef>
          </c:val>
        </c:ser>
        <c:ser>
          <c:idx val="5"/>
          <c:order val="4"/>
          <c:tx>
            <c:v>Hadoop 96 cores</c:v>
          </c:tx>
          <c:spPr>
            <a:solidFill>
              <a:schemeClr val="accent6">
                <a:lumMod val="50000"/>
              </a:schemeClr>
            </a:solidFill>
            <a:ln>
              <a:noFill/>
            </a:ln>
            <a:effectLst/>
          </c:spPr>
          <c:invertIfNegative val="0"/>
          <c:cat>
            <c:strRef>
              <c:f>Madrid!$B$176:$D$176</c:f>
              <c:strCache>
                <c:ptCount val="3"/>
                <c:pt idx="0">
                  <c:v>100m 500</c:v>
                </c:pt>
                <c:pt idx="1">
                  <c:v>10m 5k</c:v>
                </c:pt>
                <c:pt idx="2">
                  <c:v>1m 50k</c:v>
                </c:pt>
              </c:strCache>
            </c:strRef>
          </c:cat>
          <c:val>
            <c:numRef>
              <c:f>Madrid!$B$183:$D$183</c:f>
              <c:numCache>
                <c:formatCode>General</c:formatCode>
                <c:ptCount val="3"/>
                <c:pt idx="0">
                  <c:v>371.04899999999998</c:v>
                </c:pt>
                <c:pt idx="1">
                  <c:v>347.39800000000002</c:v>
                </c:pt>
                <c:pt idx="2">
                  <c:v>605.03200000000004</c:v>
                </c:pt>
              </c:numCache>
            </c:numRef>
          </c:val>
        </c:ser>
        <c:ser>
          <c:idx val="2"/>
          <c:order val="5"/>
          <c:tx>
            <c:v>Harp 96 cores</c:v>
          </c:tx>
          <c:spPr>
            <a:solidFill>
              <a:schemeClr val="accent4">
                <a:lumMod val="20000"/>
                <a:lumOff val="80000"/>
              </a:schemeClr>
            </a:solidFill>
            <a:ln>
              <a:noFill/>
            </a:ln>
            <a:effectLst/>
          </c:spPr>
          <c:invertIfNegative val="0"/>
          <c:cat>
            <c:strRef>
              <c:f>Madrid!$B$176:$D$176</c:f>
              <c:strCache>
                <c:ptCount val="3"/>
                <c:pt idx="0">
                  <c:v>100m 500</c:v>
                </c:pt>
                <c:pt idx="1">
                  <c:v>10m 5k</c:v>
                </c:pt>
                <c:pt idx="2">
                  <c:v>1m 50k</c:v>
                </c:pt>
              </c:strCache>
            </c:strRef>
          </c:cat>
          <c:val>
            <c:numRef>
              <c:f>Madrid!$B$179:$D$179</c:f>
              <c:numCache>
                <c:formatCode>General</c:formatCode>
                <c:ptCount val="3"/>
                <c:pt idx="0">
                  <c:v>113.946</c:v>
                </c:pt>
                <c:pt idx="1">
                  <c:v>96.465000000000003</c:v>
                </c:pt>
                <c:pt idx="2">
                  <c:v>94.721999999999994</c:v>
                </c:pt>
              </c:numCache>
            </c:numRef>
          </c:val>
        </c:ser>
        <c:dLbls>
          <c:showLegendKey val="0"/>
          <c:showVal val="0"/>
          <c:showCatName val="0"/>
          <c:showSerName val="0"/>
          <c:showPercent val="0"/>
          <c:showBubbleSize val="0"/>
        </c:dLbls>
        <c:gapWidth val="219"/>
        <c:axId val="291923352"/>
        <c:axId val="291922568"/>
      </c:barChart>
      <c:catAx>
        <c:axId val="291923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Problem Size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922568"/>
        <c:crosses val="autoZero"/>
        <c:auto val="1"/>
        <c:lblAlgn val="ctr"/>
        <c:lblOffset val="100"/>
        <c:noMultiLvlLbl val="0"/>
      </c:catAx>
      <c:valAx>
        <c:axId val="291922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 Time (s)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923352"/>
        <c:crosses val="autoZero"/>
        <c:crossBetween val="between"/>
      </c:valAx>
      <c:spPr>
        <a:noFill/>
        <a:ln>
          <a:noFill/>
        </a:ln>
        <a:effectLst/>
      </c:spPr>
    </c:plotArea>
    <c:legend>
      <c:legendPos val="b"/>
      <c:layout>
        <c:manualLayout>
          <c:xMode val="edge"/>
          <c:yMode val="edge"/>
          <c:x val="6.4297413437794562E-2"/>
          <c:y val="0.85483781320503816"/>
          <c:w val="0.88733598787179369"/>
          <c:h val="0.1223917883129883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8725061170007E-2"/>
          <c:y val="9.8575910543898457E-2"/>
          <c:w val="0.83438136590629919"/>
          <c:h val="0.74535526954707443"/>
        </c:manualLayout>
      </c:layout>
      <c:scatterChart>
        <c:scatterStyle val="lineMarker"/>
        <c:varyColors val="0"/>
        <c:ser>
          <c:idx val="0"/>
          <c:order val="0"/>
          <c:tx>
            <c:v>DAVS(2)</c:v>
          </c:tx>
          <c:spPr>
            <a:ln w="28575" cap="rnd">
              <a:noFill/>
              <a:round/>
            </a:ln>
            <a:effectLst/>
          </c:spPr>
          <c:marker>
            <c:symbol val="circle"/>
            <c:size val="5"/>
            <c:spPr>
              <a:solidFill>
                <a:schemeClr val="accent1"/>
              </a:solidFill>
              <a:ln w="9525">
                <a:solidFill>
                  <a:schemeClr val="accent1"/>
                </a:solidFill>
              </a:ln>
              <a:effectLst/>
            </c:spPr>
          </c:marker>
          <c:xVal>
            <c:numRef>
              <c:f>Issues!$B$10:$B$513</c:f>
              <c:numCache>
                <c:formatCode>0.00E+00</c:formatCode>
                <c:ptCount val="504"/>
                <c:pt idx="0">
                  <c:v>522010</c:v>
                </c:pt>
                <c:pt idx="1">
                  <c:v>409560</c:v>
                </c:pt>
                <c:pt idx="2">
                  <c:v>379460</c:v>
                </c:pt>
                <c:pt idx="3">
                  <c:v>351570</c:v>
                </c:pt>
                <c:pt idx="4">
                  <c:v>325730</c:v>
                </c:pt>
                <c:pt idx="5">
                  <c:v>301780</c:v>
                </c:pt>
                <c:pt idx="6">
                  <c:v>279600</c:v>
                </c:pt>
                <c:pt idx="7">
                  <c:v>259050</c:v>
                </c:pt>
                <c:pt idx="8">
                  <c:v>240010</c:v>
                </c:pt>
                <c:pt idx="9">
                  <c:v>222370</c:v>
                </c:pt>
                <c:pt idx="10">
                  <c:v>206020</c:v>
                </c:pt>
                <c:pt idx="11">
                  <c:v>190880</c:v>
                </c:pt>
                <c:pt idx="12">
                  <c:v>176850</c:v>
                </c:pt>
                <c:pt idx="13">
                  <c:v>163850</c:v>
                </c:pt>
                <c:pt idx="14">
                  <c:v>151810</c:v>
                </c:pt>
                <c:pt idx="15">
                  <c:v>140650</c:v>
                </c:pt>
                <c:pt idx="16">
                  <c:v>130310</c:v>
                </c:pt>
                <c:pt idx="17">
                  <c:v>120730</c:v>
                </c:pt>
                <c:pt idx="18">
                  <c:v>111860</c:v>
                </c:pt>
                <c:pt idx="19">
                  <c:v>103640</c:v>
                </c:pt>
                <c:pt idx="20">
                  <c:v>96017</c:v>
                </c:pt>
                <c:pt idx="21">
                  <c:v>88960</c:v>
                </c:pt>
                <c:pt idx="22">
                  <c:v>82421</c:v>
                </c:pt>
                <c:pt idx="23">
                  <c:v>76363</c:v>
                </c:pt>
                <c:pt idx="24">
                  <c:v>70750</c:v>
                </c:pt>
                <c:pt idx="25">
                  <c:v>65549</c:v>
                </c:pt>
                <c:pt idx="26">
                  <c:v>60731</c:v>
                </c:pt>
                <c:pt idx="27">
                  <c:v>56267</c:v>
                </c:pt>
                <c:pt idx="28">
                  <c:v>52131</c:v>
                </c:pt>
                <c:pt idx="29">
                  <c:v>48299</c:v>
                </c:pt>
                <c:pt idx="30">
                  <c:v>44749</c:v>
                </c:pt>
                <c:pt idx="31">
                  <c:v>41460</c:v>
                </c:pt>
                <c:pt idx="32">
                  <c:v>38413</c:v>
                </c:pt>
                <c:pt idx="33">
                  <c:v>35589</c:v>
                </c:pt>
                <c:pt idx="34">
                  <c:v>32973</c:v>
                </c:pt>
                <c:pt idx="35">
                  <c:v>30549</c:v>
                </c:pt>
                <c:pt idx="36">
                  <c:v>28304</c:v>
                </c:pt>
                <c:pt idx="37">
                  <c:v>26224</c:v>
                </c:pt>
                <c:pt idx="38">
                  <c:v>24296</c:v>
                </c:pt>
                <c:pt idx="39">
                  <c:v>22510</c:v>
                </c:pt>
                <c:pt idx="40">
                  <c:v>20856</c:v>
                </c:pt>
                <c:pt idx="41">
                  <c:v>19323</c:v>
                </c:pt>
                <c:pt idx="42">
                  <c:v>17902</c:v>
                </c:pt>
                <c:pt idx="43">
                  <c:v>16586</c:v>
                </c:pt>
                <c:pt idx="44">
                  <c:v>15367</c:v>
                </c:pt>
                <c:pt idx="45">
                  <c:v>14238</c:v>
                </c:pt>
                <c:pt idx="46">
                  <c:v>13191</c:v>
                </c:pt>
                <c:pt idx="47">
                  <c:v>12222</c:v>
                </c:pt>
                <c:pt idx="48">
                  <c:v>11323</c:v>
                </c:pt>
                <c:pt idx="49">
                  <c:v>10491</c:v>
                </c:pt>
                <c:pt idx="50">
                  <c:v>9719.7999999999993</c:v>
                </c:pt>
                <c:pt idx="51">
                  <c:v>9005.4</c:v>
                </c:pt>
                <c:pt idx="52">
                  <c:v>8343.4</c:v>
                </c:pt>
                <c:pt idx="53">
                  <c:v>7730.2</c:v>
                </c:pt>
                <c:pt idx="54">
                  <c:v>7162</c:v>
                </c:pt>
                <c:pt idx="55">
                  <c:v>6635.5</c:v>
                </c:pt>
                <c:pt idx="56">
                  <c:v>6147.8</c:v>
                </c:pt>
                <c:pt idx="57">
                  <c:v>5695.9</c:v>
                </c:pt>
                <c:pt idx="58">
                  <c:v>5277.2</c:v>
                </c:pt>
                <c:pt idx="59">
                  <c:v>4889.3</c:v>
                </c:pt>
                <c:pt idx="60">
                  <c:v>4530</c:v>
                </c:pt>
                <c:pt idx="61">
                  <c:v>4197</c:v>
                </c:pt>
                <c:pt idx="62">
                  <c:v>3888.5</c:v>
                </c:pt>
                <c:pt idx="63">
                  <c:v>3602.7</c:v>
                </c:pt>
                <c:pt idx="64">
                  <c:v>3337.9</c:v>
                </c:pt>
                <c:pt idx="65">
                  <c:v>3092.5</c:v>
                </c:pt>
                <c:pt idx="66">
                  <c:v>2865.2</c:v>
                </c:pt>
                <c:pt idx="67">
                  <c:v>2654.6</c:v>
                </c:pt>
                <c:pt idx="68">
                  <c:v>2459.5</c:v>
                </c:pt>
                <c:pt idx="69">
                  <c:v>2278.6999999999998</c:v>
                </c:pt>
                <c:pt idx="70">
                  <c:v>2111.1999999999998</c:v>
                </c:pt>
                <c:pt idx="71">
                  <c:v>1956</c:v>
                </c:pt>
                <c:pt idx="72">
                  <c:v>1812.2</c:v>
                </c:pt>
                <c:pt idx="73">
                  <c:v>1679</c:v>
                </c:pt>
                <c:pt idx="74">
                  <c:v>1555.6</c:v>
                </c:pt>
                <c:pt idx="75">
                  <c:v>1441.3</c:v>
                </c:pt>
                <c:pt idx="76">
                  <c:v>1335.3</c:v>
                </c:pt>
                <c:pt idx="77">
                  <c:v>1237.2</c:v>
                </c:pt>
                <c:pt idx="78">
                  <c:v>1146.2</c:v>
                </c:pt>
                <c:pt idx="79">
                  <c:v>1062</c:v>
                </c:pt>
                <c:pt idx="80">
                  <c:v>983.93</c:v>
                </c:pt>
                <c:pt idx="81">
                  <c:v>911.61</c:v>
                </c:pt>
                <c:pt idx="82">
                  <c:v>844.6</c:v>
                </c:pt>
                <c:pt idx="83">
                  <c:v>782.52</c:v>
                </c:pt>
                <c:pt idx="84">
                  <c:v>725</c:v>
                </c:pt>
                <c:pt idx="85">
                  <c:v>671.71</c:v>
                </c:pt>
                <c:pt idx="86">
                  <c:v>622.34</c:v>
                </c:pt>
                <c:pt idx="87">
                  <c:v>576.59</c:v>
                </c:pt>
                <c:pt idx="88">
                  <c:v>534.21</c:v>
                </c:pt>
                <c:pt idx="89">
                  <c:v>494.95</c:v>
                </c:pt>
                <c:pt idx="90">
                  <c:v>458.57</c:v>
                </c:pt>
                <c:pt idx="91">
                  <c:v>424.86</c:v>
                </c:pt>
                <c:pt idx="92">
                  <c:v>393.63</c:v>
                </c:pt>
                <c:pt idx="93">
                  <c:v>364.7</c:v>
                </c:pt>
                <c:pt idx="94">
                  <c:v>337.89</c:v>
                </c:pt>
                <c:pt idx="95">
                  <c:v>313.05</c:v>
                </c:pt>
                <c:pt idx="96">
                  <c:v>290.04000000000002</c:v>
                </c:pt>
                <c:pt idx="97">
                  <c:v>268.72000000000003</c:v>
                </c:pt>
                <c:pt idx="98">
                  <c:v>248.97</c:v>
                </c:pt>
                <c:pt idx="99">
                  <c:v>230.67</c:v>
                </c:pt>
                <c:pt idx="100">
                  <c:v>213.72</c:v>
                </c:pt>
                <c:pt idx="101">
                  <c:v>198.01</c:v>
                </c:pt>
                <c:pt idx="102">
                  <c:v>183.45</c:v>
                </c:pt>
                <c:pt idx="103">
                  <c:v>169.97</c:v>
                </c:pt>
                <c:pt idx="104">
                  <c:v>157.47</c:v>
                </c:pt>
                <c:pt idx="105">
                  <c:v>145.9</c:v>
                </c:pt>
                <c:pt idx="106">
                  <c:v>135.18</c:v>
                </c:pt>
                <c:pt idx="107">
                  <c:v>125.24</c:v>
                </c:pt>
                <c:pt idx="108">
                  <c:v>116.03</c:v>
                </c:pt>
                <c:pt idx="109">
                  <c:v>107.51</c:v>
                </c:pt>
                <c:pt idx="110">
                  <c:v>99.602999999999994</c:v>
                </c:pt>
                <c:pt idx="111">
                  <c:v>92.281999999999996</c:v>
                </c:pt>
                <c:pt idx="112">
                  <c:v>85.498999999999995</c:v>
                </c:pt>
                <c:pt idx="113">
                  <c:v>79.213999999999999</c:v>
                </c:pt>
                <c:pt idx="114">
                  <c:v>73.391999999999996</c:v>
                </c:pt>
                <c:pt idx="115">
                  <c:v>67.997</c:v>
                </c:pt>
                <c:pt idx="116">
                  <c:v>62.999000000000002</c:v>
                </c:pt>
                <c:pt idx="117">
                  <c:v>58.368000000000002</c:v>
                </c:pt>
                <c:pt idx="118">
                  <c:v>54.078000000000003</c:v>
                </c:pt>
                <c:pt idx="119">
                  <c:v>50.103000000000002</c:v>
                </c:pt>
                <c:pt idx="120">
                  <c:v>46.42</c:v>
                </c:pt>
                <c:pt idx="121">
                  <c:v>43.008000000000003</c:v>
                </c:pt>
                <c:pt idx="122">
                  <c:v>39.847000000000001</c:v>
                </c:pt>
                <c:pt idx="123">
                  <c:v>36.917999999999999</c:v>
                </c:pt>
                <c:pt idx="124">
                  <c:v>34.204000000000001</c:v>
                </c:pt>
                <c:pt idx="125">
                  <c:v>31.69</c:v>
                </c:pt>
                <c:pt idx="126">
                  <c:v>29.832999999999998</c:v>
                </c:pt>
                <c:pt idx="127">
                  <c:v>29.27</c:v>
                </c:pt>
                <c:pt idx="128">
                  <c:v>28.716999999999999</c:v>
                </c:pt>
                <c:pt idx="129">
                  <c:v>28.175000000000001</c:v>
                </c:pt>
                <c:pt idx="130">
                  <c:v>27.641999999999999</c:v>
                </c:pt>
                <c:pt idx="131">
                  <c:v>27.12</c:v>
                </c:pt>
                <c:pt idx="132">
                  <c:v>26.608000000000001</c:v>
                </c:pt>
                <c:pt idx="133">
                  <c:v>26.106000000000002</c:v>
                </c:pt>
                <c:pt idx="134">
                  <c:v>25.611999999999998</c:v>
                </c:pt>
                <c:pt idx="135">
                  <c:v>25.129000000000001</c:v>
                </c:pt>
                <c:pt idx="136">
                  <c:v>24.654</c:v>
                </c:pt>
                <c:pt idx="137">
                  <c:v>24.187999999999999</c:v>
                </c:pt>
                <c:pt idx="138">
                  <c:v>23.731999999999999</c:v>
                </c:pt>
                <c:pt idx="139">
                  <c:v>23.283000000000001</c:v>
                </c:pt>
                <c:pt idx="140">
                  <c:v>22.844000000000001</c:v>
                </c:pt>
                <c:pt idx="141">
                  <c:v>22.411999999999999</c:v>
                </c:pt>
                <c:pt idx="142">
                  <c:v>21.989000000000001</c:v>
                </c:pt>
                <c:pt idx="143">
                  <c:v>21.573</c:v>
                </c:pt>
                <c:pt idx="144">
                  <c:v>21.166</c:v>
                </c:pt>
                <c:pt idx="145">
                  <c:v>20.765999999999998</c:v>
                </c:pt>
                <c:pt idx="146">
                  <c:v>20.373999999999999</c:v>
                </c:pt>
                <c:pt idx="147">
                  <c:v>19.989000000000001</c:v>
                </c:pt>
                <c:pt idx="148">
                  <c:v>19.611999999999998</c:v>
                </c:pt>
                <c:pt idx="149">
                  <c:v>19.241</c:v>
                </c:pt>
                <c:pt idx="150">
                  <c:v>18.878</c:v>
                </c:pt>
                <c:pt idx="151">
                  <c:v>18.521000000000001</c:v>
                </c:pt>
                <c:pt idx="152">
                  <c:v>18.170999999999999</c:v>
                </c:pt>
                <c:pt idx="153">
                  <c:v>17.827999999999999</c:v>
                </c:pt>
                <c:pt idx="154">
                  <c:v>17.491</c:v>
                </c:pt>
                <c:pt idx="155">
                  <c:v>17.161000000000001</c:v>
                </c:pt>
                <c:pt idx="156">
                  <c:v>16.837</c:v>
                </c:pt>
                <c:pt idx="157">
                  <c:v>16.518999999999998</c:v>
                </c:pt>
                <c:pt idx="158">
                  <c:v>16.207000000000001</c:v>
                </c:pt>
                <c:pt idx="159">
                  <c:v>15.901</c:v>
                </c:pt>
                <c:pt idx="160">
                  <c:v>15.6</c:v>
                </c:pt>
                <c:pt idx="161">
                  <c:v>15.305999999999999</c:v>
                </c:pt>
                <c:pt idx="162">
                  <c:v>15.016999999999999</c:v>
                </c:pt>
                <c:pt idx="163">
                  <c:v>14.733000000000001</c:v>
                </c:pt>
                <c:pt idx="164">
                  <c:v>14.455</c:v>
                </c:pt>
                <c:pt idx="165">
                  <c:v>14.182</c:v>
                </c:pt>
                <c:pt idx="166">
                  <c:v>13.914</c:v>
                </c:pt>
                <c:pt idx="167">
                  <c:v>13.651</c:v>
                </c:pt>
                <c:pt idx="168">
                  <c:v>13.393000000000001</c:v>
                </c:pt>
                <c:pt idx="169">
                  <c:v>13.14</c:v>
                </c:pt>
                <c:pt idx="170">
                  <c:v>12.891999999999999</c:v>
                </c:pt>
                <c:pt idx="171">
                  <c:v>12.648999999999999</c:v>
                </c:pt>
                <c:pt idx="172">
                  <c:v>12.41</c:v>
                </c:pt>
                <c:pt idx="173">
                  <c:v>12.175000000000001</c:v>
                </c:pt>
                <c:pt idx="174">
                  <c:v>11.945</c:v>
                </c:pt>
                <c:pt idx="175">
                  <c:v>11.72</c:v>
                </c:pt>
                <c:pt idx="176">
                  <c:v>11.497999999999999</c:v>
                </c:pt>
                <c:pt idx="177">
                  <c:v>11.281000000000001</c:v>
                </c:pt>
                <c:pt idx="178">
                  <c:v>11.068</c:v>
                </c:pt>
                <c:pt idx="179">
                  <c:v>10.859</c:v>
                </c:pt>
                <c:pt idx="180">
                  <c:v>10.654</c:v>
                </c:pt>
                <c:pt idx="181">
                  <c:v>10.452999999999999</c:v>
                </c:pt>
                <c:pt idx="182">
                  <c:v>10.255000000000001</c:v>
                </c:pt>
                <c:pt idx="183">
                  <c:v>10.061999999999999</c:v>
                </c:pt>
                <c:pt idx="184">
                  <c:v>9.8716000000000008</c:v>
                </c:pt>
                <c:pt idx="185">
                  <c:v>9.6851000000000003</c:v>
                </c:pt>
                <c:pt idx="186">
                  <c:v>9.5022000000000002</c:v>
                </c:pt>
                <c:pt idx="187">
                  <c:v>9.3226999999999993</c:v>
                </c:pt>
                <c:pt idx="188">
                  <c:v>9.1465999999999994</c:v>
                </c:pt>
                <c:pt idx="189">
                  <c:v>8.9738000000000007</c:v>
                </c:pt>
                <c:pt idx="190">
                  <c:v>8.8043999999999993</c:v>
                </c:pt>
                <c:pt idx="191">
                  <c:v>8.6380999999999997</c:v>
                </c:pt>
                <c:pt idx="192">
                  <c:v>8.4748999999999999</c:v>
                </c:pt>
                <c:pt idx="193">
                  <c:v>8.3148</c:v>
                </c:pt>
                <c:pt idx="194">
                  <c:v>8.1577999999999999</c:v>
                </c:pt>
                <c:pt idx="195">
                  <c:v>8.0037000000000003</c:v>
                </c:pt>
                <c:pt idx="196">
                  <c:v>7.8525</c:v>
                </c:pt>
                <c:pt idx="197">
                  <c:v>7.7042000000000002</c:v>
                </c:pt>
                <c:pt idx="198">
                  <c:v>7.5587</c:v>
                </c:pt>
                <c:pt idx="199">
                  <c:v>7.4158999999999997</c:v>
                </c:pt>
                <c:pt idx="200">
                  <c:v>7.2759</c:v>
                </c:pt>
                <c:pt idx="201">
                  <c:v>7.1383999999999999</c:v>
                </c:pt>
                <c:pt idx="202">
                  <c:v>7.0035999999999996</c:v>
                </c:pt>
                <c:pt idx="203">
                  <c:v>6.8712999999999997</c:v>
                </c:pt>
                <c:pt idx="204">
                  <c:v>6.7415000000000003</c:v>
                </c:pt>
                <c:pt idx="205">
                  <c:v>6.6142000000000003</c:v>
                </c:pt>
                <c:pt idx="206">
                  <c:v>6.4893000000000001</c:v>
                </c:pt>
                <c:pt idx="207">
                  <c:v>6.3666999999999998</c:v>
                </c:pt>
                <c:pt idx="208">
                  <c:v>6.2465000000000002</c:v>
                </c:pt>
                <c:pt idx="209">
                  <c:v>6.1284999999999998</c:v>
                </c:pt>
                <c:pt idx="210">
                  <c:v>6.0126999999999997</c:v>
                </c:pt>
                <c:pt idx="211">
                  <c:v>5.8992000000000004</c:v>
                </c:pt>
                <c:pt idx="212">
                  <c:v>5.7877000000000001</c:v>
                </c:pt>
                <c:pt idx="213">
                  <c:v>5.6783999999999999</c:v>
                </c:pt>
                <c:pt idx="214">
                  <c:v>5.5712000000000002</c:v>
                </c:pt>
                <c:pt idx="215">
                  <c:v>5.4659000000000004</c:v>
                </c:pt>
                <c:pt idx="216">
                  <c:v>5.3627000000000002</c:v>
                </c:pt>
                <c:pt idx="217">
                  <c:v>5.2614000000000001</c:v>
                </c:pt>
                <c:pt idx="218">
                  <c:v>5.1619999999999999</c:v>
                </c:pt>
                <c:pt idx="219">
                  <c:v>5.0644999999999998</c:v>
                </c:pt>
                <c:pt idx="220">
                  <c:v>4.9688999999999997</c:v>
                </c:pt>
                <c:pt idx="221">
                  <c:v>4.875</c:v>
                </c:pt>
                <c:pt idx="222">
                  <c:v>4.7828999999999997</c:v>
                </c:pt>
                <c:pt idx="223">
                  <c:v>4.6925999999999997</c:v>
                </c:pt>
                <c:pt idx="224">
                  <c:v>4.6040000000000001</c:v>
                </c:pt>
                <c:pt idx="225">
                  <c:v>4.5170000000000003</c:v>
                </c:pt>
                <c:pt idx="226">
                  <c:v>4.4317000000000002</c:v>
                </c:pt>
                <c:pt idx="227">
                  <c:v>4.3479999999999999</c:v>
                </c:pt>
                <c:pt idx="228">
                  <c:v>4.2659000000000002</c:v>
                </c:pt>
                <c:pt idx="229">
                  <c:v>4.1852999999999998</c:v>
                </c:pt>
                <c:pt idx="230">
                  <c:v>4.1062000000000003</c:v>
                </c:pt>
                <c:pt idx="231">
                  <c:v>4.0286999999999997</c:v>
                </c:pt>
                <c:pt idx="232">
                  <c:v>3.9525999999999999</c:v>
                </c:pt>
                <c:pt idx="233">
                  <c:v>3.8778999999999999</c:v>
                </c:pt>
                <c:pt idx="234">
                  <c:v>3.8047</c:v>
                </c:pt>
                <c:pt idx="235">
                  <c:v>3.7328000000000001</c:v>
                </c:pt>
                <c:pt idx="236">
                  <c:v>3.6623000000000001</c:v>
                </c:pt>
                <c:pt idx="237">
                  <c:v>3.5931000000000002</c:v>
                </c:pt>
                <c:pt idx="238">
                  <c:v>3.5253000000000001</c:v>
                </c:pt>
                <c:pt idx="239">
                  <c:v>3.4586999999999999</c:v>
                </c:pt>
                <c:pt idx="240">
                  <c:v>3.3934000000000002</c:v>
                </c:pt>
                <c:pt idx="241">
                  <c:v>3.3292999999999999</c:v>
                </c:pt>
                <c:pt idx="242">
                  <c:v>3.2664</c:v>
                </c:pt>
                <c:pt idx="243">
                  <c:v>3.2046999999999999</c:v>
                </c:pt>
                <c:pt idx="244">
                  <c:v>3.1442000000000001</c:v>
                </c:pt>
                <c:pt idx="245">
                  <c:v>3.0848</c:v>
                </c:pt>
                <c:pt idx="246">
                  <c:v>3.0265</c:v>
                </c:pt>
                <c:pt idx="247">
                  <c:v>2.9693999999999998</c:v>
                </c:pt>
                <c:pt idx="248">
                  <c:v>2.9133</c:v>
                </c:pt>
                <c:pt idx="249">
                  <c:v>2.8582000000000001</c:v>
                </c:pt>
                <c:pt idx="250">
                  <c:v>2.8043</c:v>
                </c:pt>
                <c:pt idx="251">
                  <c:v>2.7513000000000001</c:v>
                </c:pt>
                <c:pt idx="252">
                  <c:v>2.6993</c:v>
                </c:pt>
                <c:pt idx="253">
                  <c:v>2.6482999999999999</c:v>
                </c:pt>
                <c:pt idx="254">
                  <c:v>2.5983000000000001</c:v>
                </c:pt>
                <c:pt idx="255">
                  <c:v>2.5491999999999999</c:v>
                </c:pt>
                <c:pt idx="256">
                  <c:v>2.5011000000000001</c:v>
                </c:pt>
                <c:pt idx="257">
                  <c:v>2.4539</c:v>
                </c:pt>
                <c:pt idx="258">
                  <c:v>2.4075000000000002</c:v>
                </c:pt>
                <c:pt idx="259">
                  <c:v>2.3620000000000001</c:v>
                </c:pt>
                <c:pt idx="260">
                  <c:v>2.3174000000000001</c:v>
                </c:pt>
                <c:pt idx="261">
                  <c:v>2.2736000000000001</c:v>
                </c:pt>
                <c:pt idx="262">
                  <c:v>2.2307000000000001</c:v>
                </c:pt>
                <c:pt idx="263">
                  <c:v>2.1886000000000001</c:v>
                </c:pt>
                <c:pt idx="264">
                  <c:v>2.1472000000000002</c:v>
                </c:pt>
                <c:pt idx="265">
                  <c:v>2.1067</c:v>
                </c:pt>
                <c:pt idx="266">
                  <c:v>2.0669</c:v>
                </c:pt>
                <c:pt idx="267">
                  <c:v>2.0278</c:v>
                </c:pt>
                <c:pt idx="268">
                  <c:v>1.9895</c:v>
                </c:pt>
                <c:pt idx="269">
                  <c:v>1.952</c:v>
                </c:pt>
                <c:pt idx="270">
                  <c:v>1.9151</c:v>
                </c:pt>
                <c:pt idx="271">
                  <c:v>1.8789</c:v>
                </c:pt>
                <c:pt idx="272">
                  <c:v>1.8433999999999999</c:v>
                </c:pt>
                <c:pt idx="273">
                  <c:v>1.8086</c:v>
                </c:pt>
                <c:pt idx="274">
                  <c:v>1.7745</c:v>
                </c:pt>
                <c:pt idx="275">
                  <c:v>1.7408999999999999</c:v>
                </c:pt>
                <c:pt idx="276">
                  <c:v>1.7081</c:v>
                </c:pt>
                <c:pt idx="277">
                  <c:v>1.6758</c:v>
                </c:pt>
                <c:pt idx="278">
                  <c:v>1.6440999999999999</c:v>
                </c:pt>
                <c:pt idx="279">
                  <c:v>1.6131</c:v>
                </c:pt>
                <c:pt idx="280">
                  <c:v>1.5826</c:v>
                </c:pt>
                <c:pt idx="281">
                  <c:v>1.5527</c:v>
                </c:pt>
                <c:pt idx="282">
                  <c:v>1.5234000000000001</c:v>
                </c:pt>
                <c:pt idx="283">
                  <c:v>1.4945999999999999</c:v>
                </c:pt>
                <c:pt idx="284">
                  <c:v>1.4663999999999999</c:v>
                </c:pt>
                <c:pt idx="285">
                  <c:v>1.4387000000000001</c:v>
                </c:pt>
                <c:pt idx="286">
                  <c:v>1.4115</c:v>
                </c:pt>
                <c:pt idx="287">
                  <c:v>1.3849</c:v>
                </c:pt>
                <c:pt idx="288">
                  <c:v>1.3587</c:v>
                </c:pt>
                <c:pt idx="289">
                  <c:v>1.333</c:v>
                </c:pt>
                <c:pt idx="290">
                  <c:v>1.3079000000000001</c:v>
                </c:pt>
                <c:pt idx="291">
                  <c:v>1.2831999999999999</c:v>
                </c:pt>
                <c:pt idx="292">
                  <c:v>1.2588999999999999</c:v>
                </c:pt>
                <c:pt idx="293">
                  <c:v>1.2352000000000001</c:v>
                </c:pt>
                <c:pt idx="294">
                  <c:v>1.2118</c:v>
                </c:pt>
                <c:pt idx="295">
                  <c:v>1.1889000000000001</c:v>
                </c:pt>
                <c:pt idx="296">
                  <c:v>1.1665000000000001</c:v>
                </c:pt>
                <c:pt idx="297">
                  <c:v>1.1444000000000001</c:v>
                </c:pt>
                <c:pt idx="298">
                  <c:v>1.1228</c:v>
                </c:pt>
                <c:pt idx="299">
                  <c:v>1.1015999999999999</c:v>
                </c:pt>
                <c:pt idx="300">
                  <c:v>1.0808</c:v>
                </c:pt>
                <c:pt idx="301">
                  <c:v>1.0604</c:v>
                </c:pt>
                <c:pt idx="302">
                  <c:v>1.0404</c:v>
                </c:pt>
                <c:pt idx="303">
                  <c:v>1.0206999999999999</c:v>
                </c:pt>
                <c:pt idx="304">
                  <c:v>1.0014000000000001</c:v>
                </c:pt>
                <c:pt idx="305">
                  <c:v>0.98253000000000001</c:v>
                </c:pt>
                <c:pt idx="306">
                  <c:v>0.96396999999999999</c:v>
                </c:pt>
                <c:pt idx="307">
                  <c:v>0.94576000000000005</c:v>
                </c:pt>
                <c:pt idx="308">
                  <c:v>0.92789999999999995</c:v>
                </c:pt>
                <c:pt idx="309">
                  <c:v>0.91037000000000001</c:v>
                </c:pt>
                <c:pt idx="310">
                  <c:v>0.89317999999999997</c:v>
                </c:pt>
                <c:pt idx="311">
                  <c:v>0.87631000000000003</c:v>
                </c:pt>
                <c:pt idx="312">
                  <c:v>0.85975999999999997</c:v>
                </c:pt>
                <c:pt idx="313">
                  <c:v>0.84352000000000005</c:v>
                </c:pt>
                <c:pt idx="314">
                  <c:v>0.82759000000000005</c:v>
                </c:pt>
                <c:pt idx="315">
                  <c:v>0.81194999999999995</c:v>
                </c:pt>
                <c:pt idx="316">
                  <c:v>0.79661999999999999</c:v>
                </c:pt>
                <c:pt idx="317">
                  <c:v>0.78156999999999999</c:v>
                </c:pt>
                <c:pt idx="318">
                  <c:v>0.76680999999999999</c:v>
                </c:pt>
                <c:pt idx="319">
                  <c:v>0.75233000000000005</c:v>
                </c:pt>
                <c:pt idx="320">
                  <c:v>0.73812</c:v>
                </c:pt>
                <c:pt idx="321">
                  <c:v>0.72418000000000005</c:v>
                </c:pt>
                <c:pt idx="322">
                  <c:v>0.71050000000000002</c:v>
                </c:pt>
                <c:pt idx="323">
                  <c:v>0.69708000000000003</c:v>
                </c:pt>
                <c:pt idx="324">
                  <c:v>0.68391000000000002</c:v>
                </c:pt>
                <c:pt idx="325">
                  <c:v>0.67098999999999998</c:v>
                </c:pt>
                <c:pt idx="326">
                  <c:v>0.65832000000000002</c:v>
                </c:pt>
                <c:pt idx="327">
                  <c:v>0.64588999999999996</c:v>
                </c:pt>
                <c:pt idx="328">
                  <c:v>0.63368999999999998</c:v>
                </c:pt>
                <c:pt idx="329">
                  <c:v>0.62172000000000005</c:v>
                </c:pt>
                <c:pt idx="330">
                  <c:v>0.60997000000000001</c:v>
                </c:pt>
                <c:pt idx="331">
                  <c:v>0.59845000000000004</c:v>
                </c:pt>
                <c:pt idx="332">
                  <c:v>0.58714999999999995</c:v>
                </c:pt>
                <c:pt idx="333">
                  <c:v>0.57606000000000002</c:v>
                </c:pt>
                <c:pt idx="334">
                  <c:v>0.56518000000000002</c:v>
                </c:pt>
                <c:pt idx="335">
                  <c:v>0.55449999999999999</c:v>
                </c:pt>
                <c:pt idx="336">
                  <c:v>0.54403000000000001</c:v>
                </c:pt>
                <c:pt idx="337">
                  <c:v>0.53376000000000001</c:v>
                </c:pt>
                <c:pt idx="338">
                  <c:v>0.52366999999999997</c:v>
                </c:pt>
                <c:pt idx="339">
                  <c:v>0.51378000000000001</c:v>
                </c:pt>
                <c:pt idx="340">
                  <c:v>0.50407999999999997</c:v>
                </c:pt>
                <c:pt idx="341">
                  <c:v>0.49456</c:v>
                </c:pt>
                <c:pt idx="342">
                  <c:v>0.48521999999999998</c:v>
                </c:pt>
                <c:pt idx="343">
                  <c:v>0.47604999999999997</c:v>
                </c:pt>
                <c:pt idx="344">
                  <c:v>0.46705999999999998</c:v>
                </c:pt>
                <c:pt idx="345">
                  <c:v>0.45823999999999998</c:v>
                </c:pt>
                <c:pt idx="346">
                  <c:v>0.44957999999999998</c:v>
                </c:pt>
                <c:pt idx="347">
                  <c:v>0.44108999999999998</c:v>
                </c:pt>
                <c:pt idx="348">
                  <c:v>0.43275999999999998</c:v>
                </c:pt>
                <c:pt idx="349">
                  <c:v>0.42459000000000002</c:v>
                </c:pt>
                <c:pt idx="350">
                  <c:v>0.41657</c:v>
                </c:pt>
                <c:pt idx="351">
                  <c:v>0.40870000000000001</c:v>
                </c:pt>
                <c:pt idx="352">
                  <c:v>0.40098</c:v>
                </c:pt>
                <c:pt idx="353">
                  <c:v>0.39340999999999998</c:v>
                </c:pt>
                <c:pt idx="354">
                  <c:v>0.38597999999999999</c:v>
                </c:pt>
                <c:pt idx="355">
                  <c:v>0.37869000000000003</c:v>
                </c:pt>
                <c:pt idx="356">
                  <c:v>0.37153000000000003</c:v>
                </c:pt>
                <c:pt idx="357">
                  <c:v>0.36452000000000001</c:v>
                </c:pt>
                <c:pt idx="358">
                  <c:v>0.35763</c:v>
                </c:pt>
                <c:pt idx="359">
                  <c:v>0.35088000000000003</c:v>
                </c:pt>
                <c:pt idx="360">
                  <c:v>0.34425</c:v>
                </c:pt>
                <c:pt idx="361">
                  <c:v>0.33774999999999999</c:v>
                </c:pt>
                <c:pt idx="362">
                  <c:v>0.33137</c:v>
                </c:pt>
                <c:pt idx="363">
                  <c:v>0.32511000000000001</c:v>
                </c:pt>
                <c:pt idx="364">
                  <c:v>0.31896999999999998</c:v>
                </c:pt>
                <c:pt idx="365">
                  <c:v>0.31294</c:v>
                </c:pt>
                <c:pt idx="366">
                  <c:v>0.30703000000000003</c:v>
                </c:pt>
                <c:pt idx="367">
                  <c:v>0.30123</c:v>
                </c:pt>
                <c:pt idx="368">
                  <c:v>0.29554000000000002</c:v>
                </c:pt>
                <c:pt idx="369">
                  <c:v>0.28996</c:v>
                </c:pt>
                <c:pt idx="370">
                  <c:v>0.28448000000000001</c:v>
                </c:pt>
                <c:pt idx="371">
                  <c:v>0.27911000000000002</c:v>
                </c:pt>
                <c:pt idx="372">
                  <c:v>0.27383999999999997</c:v>
                </c:pt>
                <c:pt idx="373">
                  <c:v>0.26867000000000002</c:v>
                </c:pt>
                <c:pt idx="374">
                  <c:v>0.26358999999999999</c:v>
                </c:pt>
                <c:pt idx="375">
                  <c:v>0.25861000000000001</c:v>
                </c:pt>
                <c:pt idx="376">
                  <c:v>0.25373000000000001</c:v>
                </c:pt>
                <c:pt idx="377">
                  <c:v>0.24893999999999999</c:v>
                </c:pt>
                <c:pt idx="378">
                  <c:v>0.24424000000000001</c:v>
                </c:pt>
                <c:pt idx="379">
                  <c:v>0.23962</c:v>
                </c:pt>
                <c:pt idx="380">
                  <c:v>0.2351</c:v>
                </c:pt>
                <c:pt idx="381">
                  <c:v>0.23066</c:v>
                </c:pt>
                <c:pt idx="382">
                  <c:v>0.2263</c:v>
                </c:pt>
                <c:pt idx="383">
                  <c:v>0.22202</c:v>
                </c:pt>
                <c:pt idx="384">
                  <c:v>0.21783</c:v>
                </c:pt>
                <c:pt idx="385">
                  <c:v>0.21371999999999999</c:v>
                </c:pt>
                <c:pt idx="386">
                  <c:v>0.20968000000000001</c:v>
                </c:pt>
                <c:pt idx="387">
                  <c:v>0.20571999999999999</c:v>
                </c:pt>
                <c:pt idx="388">
                  <c:v>0.20183000000000001</c:v>
                </c:pt>
                <c:pt idx="389">
                  <c:v>0.19802</c:v>
                </c:pt>
                <c:pt idx="390">
                  <c:v>0.19428000000000001</c:v>
                </c:pt>
                <c:pt idx="391">
                  <c:v>0.19061</c:v>
                </c:pt>
                <c:pt idx="392">
                  <c:v>0.18701000000000001</c:v>
                </c:pt>
                <c:pt idx="393">
                  <c:v>0.18348</c:v>
                </c:pt>
                <c:pt idx="394">
                  <c:v>0.18001</c:v>
                </c:pt>
                <c:pt idx="395">
                  <c:v>0.17660999999999999</c:v>
                </c:pt>
                <c:pt idx="396">
                  <c:v>0.17327999999999999</c:v>
                </c:pt>
                <c:pt idx="397">
                  <c:v>0.17000999999999999</c:v>
                </c:pt>
                <c:pt idx="398">
                  <c:v>0.16678999999999999</c:v>
                </c:pt>
                <c:pt idx="399">
                  <c:v>0.16364000000000001</c:v>
                </c:pt>
                <c:pt idx="400">
                  <c:v>0.16055</c:v>
                </c:pt>
                <c:pt idx="401">
                  <c:v>0.15751999999999999</c:v>
                </c:pt>
                <c:pt idx="402">
                  <c:v>0.15454999999999999</c:v>
                </c:pt>
                <c:pt idx="403">
                  <c:v>0.15162999999999999</c:v>
                </c:pt>
                <c:pt idx="404">
                  <c:v>0.14876</c:v>
                </c:pt>
                <c:pt idx="405">
                  <c:v>0.14595</c:v>
                </c:pt>
                <c:pt idx="406">
                  <c:v>0.14319999999999999</c:v>
                </c:pt>
                <c:pt idx="407">
                  <c:v>0.14049</c:v>
                </c:pt>
                <c:pt idx="408">
                  <c:v>0.13783999999999999</c:v>
                </c:pt>
                <c:pt idx="409">
                  <c:v>0.13522999999999999</c:v>
                </c:pt>
                <c:pt idx="410">
                  <c:v>0.13267999999999999</c:v>
                </c:pt>
                <c:pt idx="411">
                  <c:v>0.13017000000000001</c:v>
                </c:pt>
                <c:pt idx="412">
                  <c:v>0.12772</c:v>
                </c:pt>
                <c:pt idx="413">
                  <c:v>0.12529999999999999</c:v>
                </c:pt>
                <c:pt idx="414">
                  <c:v>0.12293999999999999</c:v>
                </c:pt>
                <c:pt idx="415">
                  <c:v>0.12060999999999999</c:v>
                </c:pt>
                <c:pt idx="416">
                  <c:v>0.11834</c:v>
                </c:pt>
                <c:pt idx="417">
                  <c:v>0.11609999999999999</c:v>
                </c:pt>
                <c:pt idx="418">
                  <c:v>0.11391</c:v>
                </c:pt>
                <c:pt idx="419">
                  <c:v>0.11176</c:v>
                </c:pt>
                <c:pt idx="420">
                  <c:v>0.10965</c:v>
                </c:pt>
                <c:pt idx="421">
                  <c:v>0.10757</c:v>
                </c:pt>
                <c:pt idx="422">
                  <c:v>0.10553999999999999</c:v>
                </c:pt>
                <c:pt idx="423">
                  <c:v>0.10355</c:v>
                </c:pt>
                <c:pt idx="424">
                  <c:v>0.10159</c:v>
                </c:pt>
                <c:pt idx="425">
                  <c:v>9.9675E-2</c:v>
                </c:pt>
                <c:pt idx="426">
                  <c:v>9.7792000000000004E-2</c:v>
                </c:pt>
                <c:pt idx="427">
                  <c:v>9.5945000000000003E-2</c:v>
                </c:pt>
                <c:pt idx="428">
                  <c:v>9.4132999999999994E-2</c:v>
                </c:pt>
                <c:pt idx="429">
                  <c:v>9.2355000000000007E-2</c:v>
                </c:pt>
                <c:pt idx="430">
                  <c:v>9.0610999999999997E-2</c:v>
                </c:pt>
                <c:pt idx="431">
                  <c:v>8.8899000000000006E-2</c:v>
                </c:pt>
                <c:pt idx="432">
                  <c:v>8.7220000000000006E-2</c:v>
                </c:pt>
                <c:pt idx="433">
                  <c:v>8.5572999999999996E-2</c:v>
                </c:pt>
                <c:pt idx="434">
                  <c:v>8.3956000000000003E-2</c:v>
                </c:pt>
                <c:pt idx="435">
                  <c:v>8.2371E-2</c:v>
                </c:pt>
                <c:pt idx="436">
                  <c:v>8.0814999999999998E-2</c:v>
                </c:pt>
                <c:pt idx="437">
                  <c:v>7.9287999999999997E-2</c:v>
                </c:pt>
                <c:pt idx="438">
                  <c:v>7.7790999999999999E-2</c:v>
                </c:pt>
                <c:pt idx="439">
                  <c:v>7.6322000000000001E-2</c:v>
                </c:pt>
                <c:pt idx="440">
                  <c:v>7.4880000000000002E-2</c:v>
                </c:pt>
                <c:pt idx="441">
                  <c:v>7.3466000000000004E-2</c:v>
                </c:pt>
                <c:pt idx="442">
                  <c:v>7.2078000000000003E-2</c:v>
                </c:pt>
                <c:pt idx="443">
                  <c:v>7.0717000000000002E-2</c:v>
                </c:pt>
                <c:pt idx="444">
                  <c:v>6.9380999999999998E-2</c:v>
                </c:pt>
                <c:pt idx="445">
                  <c:v>6.8071000000000007E-2</c:v>
                </c:pt>
                <c:pt idx="446">
                  <c:v>6.6784999999999997E-2</c:v>
                </c:pt>
                <c:pt idx="447">
                  <c:v>6.5522999999999998E-2</c:v>
                </c:pt>
                <c:pt idx="448">
                  <c:v>6.4285999999999996E-2</c:v>
                </c:pt>
                <c:pt idx="449">
                  <c:v>6.3072000000000003E-2</c:v>
                </c:pt>
                <c:pt idx="450">
                  <c:v>6.1879999999999998E-2</c:v>
                </c:pt>
                <c:pt idx="451">
                  <c:v>6.0712000000000002E-2</c:v>
                </c:pt>
                <c:pt idx="452">
                  <c:v>5.9565E-2</c:v>
                </c:pt>
                <c:pt idx="453">
                  <c:v>5.8439999999999999E-2</c:v>
                </c:pt>
                <c:pt idx="454">
                  <c:v>5.7335999999999998E-2</c:v>
                </c:pt>
                <c:pt idx="455">
                  <c:v>5.6252999999999997E-2</c:v>
                </c:pt>
                <c:pt idx="456">
                  <c:v>5.5190999999999997E-2</c:v>
                </c:pt>
                <c:pt idx="457">
                  <c:v>5.4148000000000002E-2</c:v>
                </c:pt>
                <c:pt idx="458">
                  <c:v>5.3124999999999999E-2</c:v>
                </c:pt>
                <c:pt idx="459">
                  <c:v>5.2122000000000002E-2</c:v>
                </c:pt>
                <c:pt idx="460">
                  <c:v>5.1137000000000002E-2</c:v>
                </c:pt>
                <c:pt idx="461">
                  <c:v>5.0172000000000001E-2</c:v>
                </c:pt>
                <c:pt idx="462">
                  <c:v>4.9223999999999997E-2</c:v>
                </c:pt>
                <c:pt idx="463">
                  <c:v>4.8293999999999997E-2</c:v>
                </c:pt>
                <c:pt idx="464">
                  <c:v>4.7382000000000001E-2</c:v>
                </c:pt>
                <c:pt idx="465">
                  <c:v>4.6487000000000001E-2</c:v>
                </c:pt>
                <c:pt idx="466">
                  <c:v>4.5608999999999997E-2</c:v>
                </c:pt>
                <c:pt idx="467">
                  <c:v>4.4748000000000003E-2</c:v>
                </c:pt>
                <c:pt idx="468">
                  <c:v>4.3901999999999997E-2</c:v>
                </c:pt>
                <c:pt idx="469">
                  <c:v>4.3073E-2</c:v>
                </c:pt>
                <c:pt idx="470">
                  <c:v>4.2259999999999999E-2</c:v>
                </c:pt>
                <c:pt idx="471">
                  <c:v>4.1460999999999998E-2</c:v>
                </c:pt>
                <c:pt idx="472">
                  <c:v>4.0677999999999999E-2</c:v>
                </c:pt>
                <c:pt idx="473">
                  <c:v>3.9910000000000001E-2</c:v>
                </c:pt>
                <c:pt idx="474">
                  <c:v>3.9156000000000003E-2</c:v>
                </c:pt>
                <c:pt idx="475">
                  <c:v>3.8417E-2</c:v>
                </c:pt>
                <c:pt idx="476">
                  <c:v>3.7691000000000002E-2</c:v>
                </c:pt>
                <c:pt idx="477">
                  <c:v>3.6978999999999998E-2</c:v>
                </c:pt>
                <c:pt idx="478">
                  <c:v>3.6281000000000001E-2</c:v>
                </c:pt>
                <c:pt idx="479">
                  <c:v>3.5595000000000002E-2</c:v>
                </c:pt>
                <c:pt idx="480">
                  <c:v>3.4923000000000003E-2</c:v>
                </c:pt>
                <c:pt idx="481">
                  <c:v>3.4263000000000002E-2</c:v>
                </c:pt>
                <c:pt idx="482">
                  <c:v>3.3616E-2</c:v>
                </c:pt>
                <c:pt idx="483">
                  <c:v>3.2981000000000003E-2</c:v>
                </c:pt>
                <c:pt idx="484">
                  <c:v>3.2357999999999998E-2</c:v>
                </c:pt>
                <c:pt idx="485">
                  <c:v>3.1746999999999997E-2</c:v>
                </c:pt>
                <c:pt idx="486">
                  <c:v>3.1147999999999999E-2</c:v>
                </c:pt>
                <c:pt idx="487">
                  <c:v>3.0558999999999999E-2</c:v>
                </c:pt>
                <c:pt idx="488">
                  <c:v>2.9982000000000002E-2</c:v>
                </c:pt>
                <c:pt idx="489">
                  <c:v>2.9416000000000001E-2</c:v>
                </c:pt>
                <c:pt idx="490">
                  <c:v>2.886E-2</c:v>
                </c:pt>
                <c:pt idx="491">
                  <c:v>2.8315E-2</c:v>
                </c:pt>
                <c:pt idx="492">
                  <c:v>2.7779999999999999E-2</c:v>
                </c:pt>
                <c:pt idx="493">
                  <c:v>2.7255999999999999E-2</c:v>
                </c:pt>
                <c:pt idx="494">
                  <c:v>2.6741000000000001E-2</c:v>
                </c:pt>
                <c:pt idx="495">
                  <c:v>2.6235999999999999E-2</c:v>
                </c:pt>
                <c:pt idx="496">
                  <c:v>2.5739999999999999E-2</c:v>
                </c:pt>
                <c:pt idx="497">
                  <c:v>2.5253999999999999E-2</c:v>
                </c:pt>
                <c:pt idx="498">
                  <c:v>2.0896000000000001E-2</c:v>
                </c:pt>
                <c:pt idx="499">
                  <c:v>1.4238000000000001E-2</c:v>
                </c:pt>
                <c:pt idx="500">
                  <c:v>9.7014000000000006E-3</c:v>
                </c:pt>
                <c:pt idx="501">
                  <c:v>6.6102000000000001E-3</c:v>
                </c:pt>
                <c:pt idx="502">
                  <c:v>4.5040000000000002E-3</c:v>
                </c:pt>
                <c:pt idx="503">
                  <c:v>3.0688999999999998E-3</c:v>
                </c:pt>
              </c:numCache>
            </c:numRef>
          </c:xVal>
          <c:yVal>
            <c:numRef>
              <c:f>Issues!$C$10:$C$513</c:f>
              <c:numCache>
                <c:formatCode>General</c:formatCode>
                <c:ptCount val="504"/>
                <c:pt idx="0">
                  <c:v>1</c:v>
                </c:pt>
                <c:pt idx="1">
                  <c:v>2</c:v>
                </c:pt>
                <c:pt idx="2">
                  <c:v>3</c:v>
                </c:pt>
                <c:pt idx="3">
                  <c:v>2</c:v>
                </c:pt>
                <c:pt idx="4">
                  <c:v>3</c:v>
                </c:pt>
                <c:pt idx="5">
                  <c:v>6</c:v>
                </c:pt>
                <c:pt idx="6">
                  <c:v>7</c:v>
                </c:pt>
                <c:pt idx="7">
                  <c:v>7</c:v>
                </c:pt>
                <c:pt idx="8">
                  <c:v>8</c:v>
                </c:pt>
                <c:pt idx="9">
                  <c:v>12</c:v>
                </c:pt>
                <c:pt idx="10">
                  <c:v>9</c:v>
                </c:pt>
                <c:pt idx="11">
                  <c:v>8</c:v>
                </c:pt>
                <c:pt idx="12">
                  <c:v>14</c:v>
                </c:pt>
                <c:pt idx="13">
                  <c:v>14</c:v>
                </c:pt>
                <c:pt idx="14">
                  <c:v>14</c:v>
                </c:pt>
                <c:pt idx="15">
                  <c:v>15</c:v>
                </c:pt>
                <c:pt idx="16">
                  <c:v>10</c:v>
                </c:pt>
                <c:pt idx="17">
                  <c:v>25</c:v>
                </c:pt>
                <c:pt idx="18">
                  <c:v>26</c:v>
                </c:pt>
                <c:pt idx="19">
                  <c:v>23</c:v>
                </c:pt>
                <c:pt idx="20">
                  <c:v>20</c:v>
                </c:pt>
                <c:pt idx="21">
                  <c:v>20</c:v>
                </c:pt>
                <c:pt idx="22">
                  <c:v>20</c:v>
                </c:pt>
                <c:pt idx="23">
                  <c:v>25</c:v>
                </c:pt>
                <c:pt idx="24">
                  <c:v>32</c:v>
                </c:pt>
                <c:pt idx="25">
                  <c:v>34</c:v>
                </c:pt>
                <c:pt idx="26">
                  <c:v>33</c:v>
                </c:pt>
                <c:pt idx="27">
                  <c:v>38</c:v>
                </c:pt>
                <c:pt idx="28">
                  <c:v>39</c:v>
                </c:pt>
                <c:pt idx="29">
                  <c:v>43</c:v>
                </c:pt>
                <c:pt idx="30">
                  <c:v>46</c:v>
                </c:pt>
                <c:pt idx="31">
                  <c:v>41</c:v>
                </c:pt>
                <c:pt idx="32">
                  <c:v>42</c:v>
                </c:pt>
                <c:pt idx="33">
                  <c:v>58</c:v>
                </c:pt>
                <c:pt idx="34">
                  <c:v>56</c:v>
                </c:pt>
                <c:pt idx="35">
                  <c:v>53</c:v>
                </c:pt>
                <c:pt idx="36">
                  <c:v>77</c:v>
                </c:pt>
                <c:pt idx="37">
                  <c:v>85</c:v>
                </c:pt>
                <c:pt idx="38">
                  <c:v>84</c:v>
                </c:pt>
                <c:pt idx="39">
                  <c:v>81</c:v>
                </c:pt>
                <c:pt idx="40">
                  <c:v>91</c:v>
                </c:pt>
                <c:pt idx="41">
                  <c:v>90</c:v>
                </c:pt>
                <c:pt idx="42">
                  <c:v>88</c:v>
                </c:pt>
                <c:pt idx="43">
                  <c:v>112</c:v>
                </c:pt>
                <c:pt idx="44">
                  <c:v>128</c:v>
                </c:pt>
                <c:pt idx="45">
                  <c:v>131</c:v>
                </c:pt>
                <c:pt idx="46">
                  <c:v>137</c:v>
                </c:pt>
                <c:pt idx="47">
                  <c:v>154</c:v>
                </c:pt>
                <c:pt idx="48">
                  <c:v>163</c:v>
                </c:pt>
                <c:pt idx="49">
                  <c:v>174</c:v>
                </c:pt>
                <c:pt idx="50">
                  <c:v>191</c:v>
                </c:pt>
                <c:pt idx="51">
                  <c:v>185</c:v>
                </c:pt>
                <c:pt idx="52">
                  <c:v>218</c:v>
                </c:pt>
                <c:pt idx="53">
                  <c:v>215</c:v>
                </c:pt>
                <c:pt idx="54">
                  <c:v>303</c:v>
                </c:pt>
                <c:pt idx="55">
                  <c:v>304</c:v>
                </c:pt>
                <c:pt idx="56">
                  <c:v>332</c:v>
                </c:pt>
                <c:pt idx="57">
                  <c:v>327</c:v>
                </c:pt>
                <c:pt idx="58">
                  <c:v>371</c:v>
                </c:pt>
                <c:pt idx="59">
                  <c:v>371</c:v>
                </c:pt>
                <c:pt idx="60">
                  <c:v>379</c:v>
                </c:pt>
                <c:pt idx="61">
                  <c:v>452</c:v>
                </c:pt>
                <c:pt idx="62">
                  <c:v>458</c:v>
                </c:pt>
                <c:pt idx="63">
                  <c:v>481</c:v>
                </c:pt>
                <c:pt idx="64">
                  <c:v>495</c:v>
                </c:pt>
                <c:pt idx="65">
                  <c:v>557</c:v>
                </c:pt>
                <c:pt idx="66">
                  <c:v>572</c:v>
                </c:pt>
                <c:pt idx="67">
                  <c:v>614</c:v>
                </c:pt>
                <c:pt idx="68">
                  <c:v>698</c:v>
                </c:pt>
                <c:pt idx="69">
                  <c:v>717</c:v>
                </c:pt>
                <c:pt idx="70">
                  <c:v>768</c:v>
                </c:pt>
                <c:pt idx="71">
                  <c:v>847</c:v>
                </c:pt>
                <c:pt idx="72">
                  <c:v>890</c:v>
                </c:pt>
                <c:pt idx="73">
                  <c:v>968</c:v>
                </c:pt>
                <c:pt idx="74">
                  <c:v>996</c:v>
                </c:pt>
                <c:pt idx="75">
                  <c:v>1050</c:v>
                </c:pt>
                <c:pt idx="76">
                  <c:v>1159</c:v>
                </c:pt>
                <c:pt idx="77">
                  <c:v>1236</c:v>
                </c:pt>
                <c:pt idx="78">
                  <c:v>1358</c:v>
                </c:pt>
                <c:pt idx="79">
                  <c:v>1415</c:v>
                </c:pt>
                <c:pt idx="80">
                  <c:v>1534</c:v>
                </c:pt>
                <c:pt idx="81">
                  <c:v>1596</c:v>
                </c:pt>
                <c:pt idx="82">
                  <c:v>1809</c:v>
                </c:pt>
                <c:pt idx="83">
                  <c:v>1927</c:v>
                </c:pt>
                <c:pt idx="84">
                  <c:v>2058</c:v>
                </c:pt>
                <c:pt idx="85">
                  <c:v>2113</c:v>
                </c:pt>
                <c:pt idx="86">
                  <c:v>2291</c:v>
                </c:pt>
                <c:pt idx="87">
                  <c:v>2498</c:v>
                </c:pt>
                <c:pt idx="88">
                  <c:v>2689</c:v>
                </c:pt>
                <c:pt idx="89">
                  <c:v>2755</c:v>
                </c:pt>
                <c:pt idx="90">
                  <c:v>2904</c:v>
                </c:pt>
                <c:pt idx="91">
                  <c:v>3137</c:v>
                </c:pt>
                <c:pt idx="92">
                  <c:v>3378</c:v>
                </c:pt>
                <c:pt idx="93">
                  <c:v>3506</c:v>
                </c:pt>
                <c:pt idx="94">
                  <c:v>3634</c:v>
                </c:pt>
                <c:pt idx="95">
                  <c:v>3836</c:v>
                </c:pt>
                <c:pt idx="96">
                  <c:v>3897</c:v>
                </c:pt>
                <c:pt idx="97">
                  <c:v>4066</c:v>
                </c:pt>
                <c:pt idx="98">
                  <c:v>4238</c:v>
                </c:pt>
                <c:pt idx="99">
                  <c:v>4346</c:v>
                </c:pt>
                <c:pt idx="100">
                  <c:v>4487</c:v>
                </c:pt>
                <c:pt idx="101">
                  <c:v>4531</c:v>
                </c:pt>
                <c:pt idx="102">
                  <c:v>4640</c:v>
                </c:pt>
                <c:pt idx="103">
                  <c:v>4690</c:v>
                </c:pt>
                <c:pt idx="104">
                  <c:v>4793</c:v>
                </c:pt>
                <c:pt idx="105">
                  <c:v>4949</c:v>
                </c:pt>
                <c:pt idx="106">
                  <c:v>5121</c:v>
                </c:pt>
                <c:pt idx="107">
                  <c:v>5379</c:v>
                </c:pt>
                <c:pt idx="108">
                  <c:v>5872</c:v>
                </c:pt>
                <c:pt idx="109">
                  <c:v>6354</c:v>
                </c:pt>
                <c:pt idx="110">
                  <c:v>6767</c:v>
                </c:pt>
                <c:pt idx="111">
                  <c:v>7403</c:v>
                </c:pt>
                <c:pt idx="112">
                  <c:v>7904</c:v>
                </c:pt>
                <c:pt idx="113">
                  <c:v>8441</c:v>
                </c:pt>
                <c:pt idx="114">
                  <c:v>8837</c:v>
                </c:pt>
                <c:pt idx="115">
                  <c:v>9304</c:v>
                </c:pt>
                <c:pt idx="116">
                  <c:v>9720</c:v>
                </c:pt>
                <c:pt idx="117">
                  <c:v>10166</c:v>
                </c:pt>
                <c:pt idx="118">
                  <c:v>10708</c:v>
                </c:pt>
                <c:pt idx="119">
                  <c:v>11138</c:v>
                </c:pt>
                <c:pt idx="120">
                  <c:v>11694</c:v>
                </c:pt>
                <c:pt idx="121">
                  <c:v>12267</c:v>
                </c:pt>
                <c:pt idx="122">
                  <c:v>12944</c:v>
                </c:pt>
                <c:pt idx="123">
                  <c:v>13745</c:v>
                </c:pt>
                <c:pt idx="124">
                  <c:v>14765</c:v>
                </c:pt>
                <c:pt idx="125">
                  <c:v>15556</c:v>
                </c:pt>
                <c:pt idx="126">
                  <c:v>13442</c:v>
                </c:pt>
                <c:pt idx="127">
                  <c:v>12950</c:v>
                </c:pt>
                <c:pt idx="128">
                  <c:v>12955</c:v>
                </c:pt>
                <c:pt idx="129">
                  <c:v>13000</c:v>
                </c:pt>
                <c:pt idx="130">
                  <c:v>13003</c:v>
                </c:pt>
                <c:pt idx="131">
                  <c:v>13043</c:v>
                </c:pt>
                <c:pt idx="132">
                  <c:v>13079</c:v>
                </c:pt>
                <c:pt idx="133">
                  <c:v>13129</c:v>
                </c:pt>
                <c:pt idx="134">
                  <c:v>13210</c:v>
                </c:pt>
                <c:pt idx="135">
                  <c:v>13234</c:v>
                </c:pt>
                <c:pt idx="136">
                  <c:v>13280</c:v>
                </c:pt>
                <c:pt idx="137">
                  <c:v>13323</c:v>
                </c:pt>
                <c:pt idx="138">
                  <c:v>13437</c:v>
                </c:pt>
                <c:pt idx="139">
                  <c:v>13423</c:v>
                </c:pt>
                <c:pt idx="140">
                  <c:v>13459</c:v>
                </c:pt>
                <c:pt idx="141">
                  <c:v>13516</c:v>
                </c:pt>
                <c:pt idx="142">
                  <c:v>13559</c:v>
                </c:pt>
                <c:pt idx="143">
                  <c:v>13639</c:v>
                </c:pt>
                <c:pt idx="144">
                  <c:v>13652</c:v>
                </c:pt>
                <c:pt idx="145">
                  <c:v>13718</c:v>
                </c:pt>
                <c:pt idx="146">
                  <c:v>13773</c:v>
                </c:pt>
                <c:pt idx="147">
                  <c:v>13826</c:v>
                </c:pt>
                <c:pt idx="148">
                  <c:v>13850</c:v>
                </c:pt>
                <c:pt idx="149">
                  <c:v>13954</c:v>
                </c:pt>
                <c:pt idx="150">
                  <c:v>14017</c:v>
                </c:pt>
                <c:pt idx="151">
                  <c:v>14103</c:v>
                </c:pt>
                <c:pt idx="152">
                  <c:v>14166</c:v>
                </c:pt>
                <c:pt idx="153">
                  <c:v>14155</c:v>
                </c:pt>
                <c:pt idx="154">
                  <c:v>14274</c:v>
                </c:pt>
                <c:pt idx="155">
                  <c:v>14252</c:v>
                </c:pt>
                <c:pt idx="156">
                  <c:v>14351</c:v>
                </c:pt>
                <c:pt idx="157">
                  <c:v>14346</c:v>
                </c:pt>
                <c:pt idx="158">
                  <c:v>14480</c:v>
                </c:pt>
                <c:pt idx="159">
                  <c:v>14439</c:v>
                </c:pt>
                <c:pt idx="160">
                  <c:v>14508</c:v>
                </c:pt>
                <c:pt idx="161">
                  <c:v>14507</c:v>
                </c:pt>
                <c:pt idx="162">
                  <c:v>14611</c:v>
                </c:pt>
                <c:pt idx="163">
                  <c:v>14639</c:v>
                </c:pt>
                <c:pt idx="164">
                  <c:v>14684</c:v>
                </c:pt>
                <c:pt idx="165">
                  <c:v>14715</c:v>
                </c:pt>
                <c:pt idx="166">
                  <c:v>14781</c:v>
                </c:pt>
                <c:pt idx="167">
                  <c:v>14846</c:v>
                </c:pt>
                <c:pt idx="168">
                  <c:v>14841</c:v>
                </c:pt>
                <c:pt idx="169">
                  <c:v>14876</c:v>
                </c:pt>
                <c:pt idx="170">
                  <c:v>14955</c:v>
                </c:pt>
                <c:pt idx="171">
                  <c:v>14968</c:v>
                </c:pt>
                <c:pt idx="172">
                  <c:v>15235</c:v>
                </c:pt>
                <c:pt idx="173">
                  <c:v>15145</c:v>
                </c:pt>
                <c:pt idx="174">
                  <c:v>15190</c:v>
                </c:pt>
                <c:pt idx="175">
                  <c:v>15284</c:v>
                </c:pt>
                <c:pt idx="176">
                  <c:v>15360</c:v>
                </c:pt>
                <c:pt idx="177">
                  <c:v>15477</c:v>
                </c:pt>
                <c:pt idx="178">
                  <c:v>15474</c:v>
                </c:pt>
                <c:pt idx="179">
                  <c:v>15632</c:v>
                </c:pt>
                <c:pt idx="180">
                  <c:v>15612</c:v>
                </c:pt>
                <c:pt idx="181">
                  <c:v>15724</c:v>
                </c:pt>
                <c:pt idx="182">
                  <c:v>15789</c:v>
                </c:pt>
                <c:pt idx="183">
                  <c:v>15898</c:v>
                </c:pt>
                <c:pt idx="184">
                  <c:v>16001</c:v>
                </c:pt>
                <c:pt idx="185">
                  <c:v>15969</c:v>
                </c:pt>
                <c:pt idx="186">
                  <c:v>16027</c:v>
                </c:pt>
                <c:pt idx="187">
                  <c:v>16074</c:v>
                </c:pt>
                <c:pt idx="188">
                  <c:v>16235</c:v>
                </c:pt>
                <c:pt idx="189">
                  <c:v>12598</c:v>
                </c:pt>
                <c:pt idx="190">
                  <c:v>12765</c:v>
                </c:pt>
                <c:pt idx="191">
                  <c:v>12967</c:v>
                </c:pt>
                <c:pt idx="192">
                  <c:v>12857</c:v>
                </c:pt>
                <c:pt idx="193">
                  <c:v>13123</c:v>
                </c:pt>
                <c:pt idx="194">
                  <c:v>13157</c:v>
                </c:pt>
                <c:pt idx="195">
                  <c:v>13492</c:v>
                </c:pt>
                <c:pt idx="196">
                  <c:v>13347</c:v>
                </c:pt>
                <c:pt idx="197">
                  <c:v>13380</c:v>
                </c:pt>
                <c:pt idx="198">
                  <c:v>13534</c:v>
                </c:pt>
                <c:pt idx="199">
                  <c:v>13635</c:v>
                </c:pt>
                <c:pt idx="200">
                  <c:v>13876</c:v>
                </c:pt>
                <c:pt idx="201">
                  <c:v>13783</c:v>
                </c:pt>
                <c:pt idx="202">
                  <c:v>13954</c:v>
                </c:pt>
                <c:pt idx="203">
                  <c:v>14072</c:v>
                </c:pt>
                <c:pt idx="204">
                  <c:v>14068</c:v>
                </c:pt>
                <c:pt idx="205">
                  <c:v>14268</c:v>
                </c:pt>
                <c:pt idx="206">
                  <c:v>14311</c:v>
                </c:pt>
                <c:pt idx="207">
                  <c:v>14657</c:v>
                </c:pt>
                <c:pt idx="208">
                  <c:v>14674</c:v>
                </c:pt>
                <c:pt idx="209">
                  <c:v>14801</c:v>
                </c:pt>
                <c:pt idx="210">
                  <c:v>15080</c:v>
                </c:pt>
                <c:pt idx="211">
                  <c:v>15085</c:v>
                </c:pt>
                <c:pt idx="212">
                  <c:v>15182</c:v>
                </c:pt>
                <c:pt idx="213">
                  <c:v>15198</c:v>
                </c:pt>
                <c:pt idx="214">
                  <c:v>15353</c:v>
                </c:pt>
                <c:pt idx="215">
                  <c:v>15426</c:v>
                </c:pt>
                <c:pt idx="216">
                  <c:v>15592</c:v>
                </c:pt>
                <c:pt idx="217">
                  <c:v>15896</c:v>
                </c:pt>
                <c:pt idx="218">
                  <c:v>15937</c:v>
                </c:pt>
                <c:pt idx="219">
                  <c:v>16063</c:v>
                </c:pt>
                <c:pt idx="220">
                  <c:v>16067</c:v>
                </c:pt>
                <c:pt idx="221">
                  <c:v>16378</c:v>
                </c:pt>
                <c:pt idx="222">
                  <c:v>16541</c:v>
                </c:pt>
                <c:pt idx="223">
                  <c:v>16465</c:v>
                </c:pt>
                <c:pt idx="224">
                  <c:v>16711</c:v>
                </c:pt>
                <c:pt idx="225">
                  <c:v>16794</c:v>
                </c:pt>
                <c:pt idx="226">
                  <c:v>16855</c:v>
                </c:pt>
                <c:pt idx="227">
                  <c:v>16858</c:v>
                </c:pt>
                <c:pt idx="228">
                  <c:v>17072</c:v>
                </c:pt>
                <c:pt idx="229">
                  <c:v>17111</c:v>
                </c:pt>
                <c:pt idx="230">
                  <c:v>17310</c:v>
                </c:pt>
                <c:pt idx="231">
                  <c:v>17377</c:v>
                </c:pt>
                <c:pt idx="232">
                  <c:v>17452</c:v>
                </c:pt>
                <c:pt idx="233">
                  <c:v>17553</c:v>
                </c:pt>
                <c:pt idx="234">
                  <c:v>17725</c:v>
                </c:pt>
                <c:pt idx="235">
                  <c:v>17564</c:v>
                </c:pt>
                <c:pt idx="236">
                  <c:v>18059</c:v>
                </c:pt>
                <c:pt idx="237">
                  <c:v>17812</c:v>
                </c:pt>
                <c:pt idx="238">
                  <c:v>18156</c:v>
                </c:pt>
                <c:pt idx="239">
                  <c:v>17925</c:v>
                </c:pt>
                <c:pt idx="240">
                  <c:v>17985</c:v>
                </c:pt>
                <c:pt idx="241">
                  <c:v>18375</c:v>
                </c:pt>
                <c:pt idx="242">
                  <c:v>18447</c:v>
                </c:pt>
                <c:pt idx="243">
                  <c:v>18300</c:v>
                </c:pt>
                <c:pt idx="244">
                  <c:v>18389</c:v>
                </c:pt>
                <c:pt idx="245">
                  <c:v>18535</c:v>
                </c:pt>
                <c:pt idx="246">
                  <c:v>18557</c:v>
                </c:pt>
                <c:pt idx="247">
                  <c:v>18532</c:v>
                </c:pt>
                <c:pt idx="248">
                  <c:v>18505</c:v>
                </c:pt>
                <c:pt idx="249">
                  <c:v>18982</c:v>
                </c:pt>
                <c:pt idx="250">
                  <c:v>18922</c:v>
                </c:pt>
                <c:pt idx="251">
                  <c:v>18923</c:v>
                </c:pt>
                <c:pt idx="252">
                  <c:v>18782</c:v>
                </c:pt>
                <c:pt idx="253">
                  <c:v>18829</c:v>
                </c:pt>
                <c:pt idx="254">
                  <c:v>18739</c:v>
                </c:pt>
                <c:pt idx="255">
                  <c:v>18933</c:v>
                </c:pt>
                <c:pt idx="256">
                  <c:v>18773</c:v>
                </c:pt>
                <c:pt idx="257">
                  <c:v>18984</c:v>
                </c:pt>
                <c:pt idx="258">
                  <c:v>19051</c:v>
                </c:pt>
                <c:pt idx="259">
                  <c:v>18699</c:v>
                </c:pt>
                <c:pt idx="260">
                  <c:v>19048</c:v>
                </c:pt>
                <c:pt idx="261">
                  <c:v>18725</c:v>
                </c:pt>
                <c:pt idx="262">
                  <c:v>18497</c:v>
                </c:pt>
                <c:pt idx="263">
                  <c:v>18278</c:v>
                </c:pt>
                <c:pt idx="264">
                  <c:v>18107</c:v>
                </c:pt>
                <c:pt idx="265">
                  <c:v>17922</c:v>
                </c:pt>
                <c:pt idx="266">
                  <c:v>17731</c:v>
                </c:pt>
                <c:pt idx="267">
                  <c:v>18714</c:v>
                </c:pt>
                <c:pt idx="268">
                  <c:v>18792</c:v>
                </c:pt>
                <c:pt idx="269">
                  <c:v>18334</c:v>
                </c:pt>
                <c:pt idx="270">
                  <c:v>18548</c:v>
                </c:pt>
                <c:pt idx="271">
                  <c:v>18654</c:v>
                </c:pt>
                <c:pt idx="272">
                  <c:v>18828</c:v>
                </c:pt>
                <c:pt idx="273">
                  <c:v>19003</c:v>
                </c:pt>
                <c:pt idx="274">
                  <c:v>19176</c:v>
                </c:pt>
                <c:pt idx="275">
                  <c:v>19170</c:v>
                </c:pt>
                <c:pt idx="276">
                  <c:v>19304</c:v>
                </c:pt>
                <c:pt idx="277">
                  <c:v>19356</c:v>
                </c:pt>
                <c:pt idx="278">
                  <c:v>19475</c:v>
                </c:pt>
                <c:pt idx="279">
                  <c:v>19787</c:v>
                </c:pt>
                <c:pt idx="280">
                  <c:v>19858</c:v>
                </c:pt>
                <c:pt idx="281">
                  <c:v>19978</c:v>
                </c:pt>
                <c:pt idx="282">
                  <c:v>20158</c:v>
                </c:pt>
                <c:pt idx="283">
                  <c:v>20422</c:v>
                </c:pt>
                <c:pt idx="284">
                  <c:v>19934</c:v>
                </c:pt>
                <c:pt idx="285">
                  <c:v>20376</c:v>
                </c:pt>
                <c:pt idx="286">
                  <c:v>20437</c:v>
                </c:pt>
                <c:pt idx="287">
                  <c:v>20485</c:v>
                </c:pt>
                <c:pt idx="288">
                  <c:v>20780</c:v>
                </c:pt>
                <c:pt idx="289">
                  <c:v>20835</c:v>
                </c:pt>
                <c:pt idx="290">
                  <c:v>20936</c:v>
                </c:pt>
                <c:pt idx="291">
                  <c:v>21042</c:v>
                </c:pt>
                <c:pt idx="292">
                  <c:v>21257</c:v>
                </c:pt>
                <c:pt idx="293">
                  <c:v>20807</c:v>
                </c:pt>
                <c:pt idx="294">
                  <c:v>21095</c:v>
                </c:pt>
                <c:pt idx="295">
                  <c:v>21234</c:v>
                </c:pt>
                <c:pt idx="296">
                  <c:v>21469</c:v>
                </c:pt>
                <c:pt idx="297">
                  <c:v>21590</c:v>
                </c:pt>
                <c:pt idx="298">
                  <c:v>21729</c:v>
                </c:pt>
                <c:pt idx="299">
                  <c:v>21918</c:v>
                </c:pt>
                <c:pt idx="300">
                  <c:v>22037</c:v>
                </c:pt>
                <c:pt idx="301">
                  <c:v>22354</c:v>
                </c:pt>
                <c:pt idx="302">
                  <c:v>22394</c:v>
                </c:pt>
                <c:pt idx="303">
                  <c:v>22560</c:v>
                </c:pt>
                <c:pt idx="304">
                  <c:v>22812</c:v>
                </c:pt>
                <c:pt idx="305">
                  <c:v>22310</c:v>
                </c:pt>
                <c:pt idx="306">
                  <c:v>22827</c:v>
                </c:pt>
                <c:pt idx="307">
                  <c:v>22815</c:v>
                </c:pt>
                <c:pt idx="308">
                  <c:v>23162</c:v>
                </c:pt>
                <c:pt idx="309">
                  <c:v>23303</c:v>
                </c:pt>
                <c:pt idx="310">
                  <c:v>23170</c:v>
                </c:pt>
                <c:pt idx="311">
                  <c:v>23512</c:v>
                </c:pt>
                <c:pt idx="312">
                  <c:v>23496</c:v>
                </c:pt>
                <c:pt idx="313">
                  <c:v>23739</c:v>
                </c:pt>
                <c:pt idx="314">
                  <c:v>23726</c:v>
                </c:pt>
                <c:pt idx="315">
                  <c:v>23887</c:v>
                </c:pt>
                <c:pt idx="316">
                  <c:v>24100</c:v>
                </c:pt>
                <c:pt idx="317">
                  <c:v>24244</c:v>
                </c:pt>
                <c:pt idx="318">
                  <c:v>24393</c:v>
                </c:pt>
                <c:pt idx="319">
                  <c:v>24563</c:v>
                </c:pt>
                <c:pt idx="320">
                  <c:v>24664</c:v>
                </c:pt>
                <c:pt idx="321">
                  <c:v>24303</c:v>
                </c:pt>
                <c:pt idx="322">
                  <c:v>24618</c:v>
                </c:pt>
                <c:pt idx="323">
                  <c:v>24815</c:v>
                </c:pt>
                <c:pt idx="324">
                  <c:v>24710</c:v>
                </c:pt>
                <c:pt idx="325">
                  <c:v>24863</c:v>
                </c:pt>
                <c:pt idx="326">
                  <c:v>24971</c:v>
                </c:pt>
                <c:pt idx="327">
                  <c:v>25071</c:v>
                </c:pt>
                <c:pt idx="328">
                  <c:v>25379</c:v>
                </c:pt>
                <c:pt idx="329">
                  <c:v>25381</c:v>
                </c:pt>
                <c:pt idx="330">
                  <c:v>25475</c:v>
                </c:pt>
                <c:pt idx="331">
                  <c:v>25809</c:v>
                </c:pt>
                <c:pt idx="332">
                  <c:v>25723</c:v>
                </c:pt>
                <c:pt idx="333">
                  <c:v>25907</c:v>
                </c:pt>
                <c:pt idx="334">
                  <c:v>26043</c:v>
                </c:pt>
                <c:pt idx="335">
                  <c:v>26104</c:v>
                </c:pt>
                <c:pt idx="336">
                  <c:v>26234</c:v>
                </c:pt>
                <c:pt idx="337">
                  <c:v>26371</c:v>
                </c:pt>
                <c:pt idx="338">
                  <c:v>26428</c:v>
                </c:pt>
                <c:pt idx="339">
                  <c:v>26543</c:v>
                </c:pt>
                <c:pt idx="340">
                  <c:v>26642</c:v>
                </c:pt>
                <c:pt idx="341">
                  <c:v>26741</c:v>
                </c:pt>
                <c:pt idx="342">
                  <c:v>26469</c:v>
                </c:pt>
                <c:pt idx="343">
                  <c:v>26647</c:v>
                </c:pt>
                <c:pt idx="344">
                  <c:v>26690</c:v>
                </c:pt>
                <c:pt idx="345">
                  <c:v>26858</c:v>
                </c:pt>
                <c:pt idx="346">
                  <c:v>26947</c:v>
                </c:pt>
                <c:pt idx="347">
                  <c:v>27039</c:v>
                </c:pt>
                <c:pt idx="348">
                  <c:v>27129</c:v>
                </c:pt>
                <c:pt idx="349">
                  <c:v>27229</c:v>
                </c:pt>
                <c:pt idx="350">
                  <c:v>27327</c:v>
                </c:pt>
                <c:pt idx="351">
                  <c:v>27412</c:v>
                </c:pt>
                <c:pt idx="352">
                  <c:v>27521</c:v>
                </c:pt>
                <c:pt idx="353">
                  <c:v>27615</c:v>
                </c:pt>
                <c:pt idx="354">
                  <c:v>27728</c:v>
                </c:pt>
                <c:pt idx="355">
                  <c:v>27768</c:v>
                </c:pt>
                <c:pt idx="356">
                  <c:v>27876</c:v>
                </c:pt>
                <c:pt idx="357">
                  <c:v>27927</c:v>
                </c:pt>
                <c:pt idx="358">
                  <c:v>28002</c:v>
                </c:pt>
                <c:pt idx="359">
                  <c:v>28098</c:v>
                </c:pt>
                <c:pt idx="360">
                  <c:v>28189</c:v>
                </c:pt>
                <c:pt idx="361">
                  <c:v>28262</c:v>
                </c:pt>
                <c:pt idx="362">
                  <c:v>28367</c:v>
                </c:pt>
                <c:pt idx="363">
                  <c:v>28423</c:v>
                </c:pt>
                <c:pt idx="364">
                  <c:v>28479</c:v>
                </c:pt>
                <c:pt idx="365">
                  <c:v>28494</c:v>
                </c:pt>
                <c:pt idx="366">
                  <c:v>28580</c:v>
                </c:pt>
                <c:pt idx="367">
                  <c:v>28611</c:v>
                </c:pt>
                <c:pt idx="368">
                  <c:v>28669</c:v>
                </c:pt>
                <c:pt idx="369">
                  <c:v>28709</c:v>
                </c:pt>
                <c:pt idx="370">
                  <c:v>28770</c:v>
                </c:pt>
                <c:pt idx="371">
                  <c:v>28760</c:v>
                </c:pt>
                <c:pt idx="372">
                  <c:v>28816</c:v>
                </c:pt>
                <c:pt idx="373">
                  <c:v>28879</c:v>
                </c:pt>
                <c:pt idx="374">
                  <c:v>28872</c:v>
                </c:pt>
                <c:pt idx="375">
                  <c:v>28924</c:v>
                </c:pt>
                <c:pt idx="376">
                  <c:v>28948</c:v>
                </c:pt>
                <c:pt idx="377">
                  <c:v>28977</c:v>
                </c:pt>
                <c:pt idx="378">
                  <c:v>28982</c:v>
                </c:pt>
                <c:pt idx="379">
                  <c:v>29036</c:v>
                </c:pt>
                <c:pt idx="380">
                  <c:v>28917</c:v>
                </c:pt>
                <c:pt idx="381">
                  <c:v>28944</c:v>
                </c:pt>
                <c:pt idx="382">
                  <c:v>28977</c:v>
                </c:pt>
                <c:pt idx="383">
                  <c:v>29000</c:v>
                </c:pt>
                <c:pt idx="384">
                  <c:v>29025</c:v>
                </c:pt>
                <c:pt idx="385">
                  <c:v>29063</c:v>
                </c:pt>
                <c:pt idx="386">
                  <c:v>29091</c:v>
                </c:pt>
                <c:pt idx="387">
                  <c:v>29127</c:v>
                </c:pt>
                <c:pt idx="388">
                  <c:v>29145</c:v>
                </c:pt>
                <c:pt idx="389">
                  <c:v>29160</c:v>
                </c:pt>
                <c:pt idx="390">
                  <c:v>29180</c:v>
                </c:pt>
                <c:pt idx="391">
                  <c:v>29200</c:v>
                </c:pt>
                <c:pt idx="392">
                  <c:v>29216</c:v>
                </c:pt>
                <c:pt idx="393">
                  <c:v>29223</c:v>
                </c:pt>
                <c:pt idx="394">
                  <c:v>29248</c:v>
                </c:pt>
                <c:pt idx="395">
                  <c:v>29272</c:v>
                </c:pt>
                <c:pt idx="396">
                  <c:v>29279</c:v>
                </c:pt>
                <c:pt idx="397">
                  <c:v>29303</c:v>
                </c:pt>
                <c:pt idx="398">
                  <c:v>29315</c:v>
                </c:pt>
                <c:pt idx="399">
                  <c:v>29321</c:v>
                </c:pt>
                <c:pt idx="400">
                  <c:v>29337</c:v>
                </c:pt>
                <c:pt idx="401">
                  <c:v>29348</c:v>
                </c:pt>
                <c:pt idx="402">
                  <c:v>29370</c:v>
                </c:pt>
                <c:pt idx="403">
                  <c:v>29379</c:v>
                </c:pt>
                <c:pt idx="404">
                  <c:v>29386</c:v>
                </c:pt>
                <c:pt idx="405">
                  <c:v>29399</c:v>
                </c:pt>
                <c:pt idx="406">
                  <c:v>29411</c:v>
                </c:pt>
                <c:pt idx="407">
                  <c:v>29438</c:v>
                </c:pt>
                <c:pt idx="408">
                  <c:v>29444</c:v>
                </c:pt>
                <c:pt idx="409">
                  <c:v>29447</c:v>
                </c:pt>
                <c:pt idx="410">
                  <c:v>29476</c:v>
                </c:pt>
                <c:pt idx="411">
                  <c:v>29474</c:v>
                </c:pt>
                <c:pt idx="412">
                  <c:v>29490</c:v>
                </c:pt>
                <c:pt idx="413">
                  <c:v>29496</c:v>
                </c:pt>
                <c:pt idx="414">
                  <c:v>29524</c:v>
                </c:pt>
                <c:pt idx="415">
                  <c:v>29519</c:v>
                </c:pt>
                <c:pt idx="416">
                  <c:v>29530</c:v>
                </c:pt>
                <c:pt idx="417">
                  <c:v>29537</c:v>
                </c:pt>
                <c:pt idx="418">
                  <c:v>29547</c:v>
                </c:pt>
                <c:pt idx="419">
                  <c:v>29561</c:v>
                </c:pt>
                <c:pt idx="420">
                  <c:v>29566</c:v>
                </c:pt>
                <c:pt idx="421">
                  <c:v>29571</c:v>
                </c:pt>
                <c:pt idx="422">
                  <c:v>29581</c:v>
                </c:pt>
                <c:pt idx="423">
                  <c:v>29591</c:v>
                </c:pt>
                <c:pt idx="424">
                  <c:v>29602</c:v>
                </c:pt>
                <c:pt idx="425">
                  <c:v>29603</c:v>
                </c:pt>
                <c:pt idx="426">
                  <c:v>29609</c:v>
                </c:pt>
                <c:pt idx="427">
                  <c:v>29614</c:v>
                </c:pt>
                <c:pt idx="428">
                  <c:v>29621</c:v>
                </c:pt>
                <c:pt idx="429">
                  <c:v>29633</c:v>
                </c:pt>
                <c:pt idx="430">
                  <c:v>29636</c:v>
                </c:pt>
                <c:pt idx="431">
                  <c:v>29646</c:v>
                </c:pt>
                <c:pt idx="432">
                  <c:v>29648</c:v>
                </c:pt>
                <c:pt idx="433">
                  <c:v>29660</c:v>
                </c:pt>
                <c:pt idx="434">
                  <c:v>29663</c:v>
                </c:pt>
                <c:pt idx="435">
                  <c:v>29665</c:v>
                </c:pt>
                <c:pt idx="436">
                  <c:v>29669</c:v>
                </c:pt>
                <c:pt idx="437">
                  <c:v>29676</c:v>
                </c:pt>
                <c:pt idx="438">
                  <c:v>29681</c:v>
                </c:pt>
                <c:pt idx="439">
                  <c:v>29691</c:v>
                </c:pt>
                <c:pt idx="440">
                  <c:v>29694</c:v>
                </c:pt>
                <c:pt idx="441">
                  <c:v>29694</c:v>
                </c:pt>
                <c:pt idx="442">
                  <c:v>29699</c:v>
                </c:pt>
                <c:pt idx="443">
                  <c:v>29703</c:v>
                </c:pt>
                <c:pt idx="444">
                  <c:v>29709</c:v>
                </c:pt>
                <c:pt idx="445">
                  <c:v>29711</c:v>
                </c:pt>
                <c:pt idx="446">
                  <c:v>29715</c:v>
                </c:pt>
                <c:pt idx="447">
                  <c:v>29722</c:v>
                </c:pt>
                <c:pt idx="448">
                  <c:v>29726</c:v>
                </c:pt>
                <c:pt idx="449">
                  <c:v>29734</c:v>
                </c:pt>
                <c:pt idx="450">
                  <c:v>29737</c:v>
                </c:pt>
                <c:pt idx="451">
                  <c:v>29752</c:v>
                </c:pt>
                <c:pt idx="452">
                  <c:v>29755</c:v>
                </c:pt>
                <c:pt idx="453">
                  <c:v>29751</c:v>
                </c:pt>
                <c:pt idx="454">
                  <c:v>29755</c:v>
                </c:pt>
                <c:pt idx="455">
                  <c:v>29763</c:v>
                </c:pt>
                <c:pt idx="456">
                  <c:v>29766</c:v>
                </c:pt>
                <c:pt idx="457">
                  <c:v>29766</c:v>
                </c:pt>
                <c:pt idx="458">
                  <c:v>29768</c:v>
                </c:pt>
                <c:pt idx="459">
                  <c:v>29774</c:v>
                </c:pt>
                <c:pt idx="460">
                  <c:v>29776</c:v>
                </c:pt>
                <c:pt idx="461">
                  <c:v>29787</c:v>
                </c:pt>
                <c:pt idx="462">
                  <c:v>29782</c:v>
                </c:pt>
                <c:pt idx="463">
                  <c:v>29789</c:v>
                </c:pt>
                <c:pt idx="464">
                  <c:v>29793</c:v>
                </c:pt>
                <c:pt idx="465">
                  <c:v>29794</c:v>
                </c:pt>
                <c:pt idx="466">
                  <c:v>29796</c:v>
                </c:pt>
                <c:pt idx="467">
                  <c:v>29798</c:v>
                </c:pt>
                <c:pt idx="468">
                  <c:v>29811</c:v>
                </c:pt>
                <c:pt idx="469">
                  <c:v>29805</c:v>
                </c:pt>
                <c:pt idx="470">
                  <c:v>29806</c:v>
                </c:pt>
                <c:pt idx="471">
                  <c:v>29811</c:v>
                </c:pt>
                <c:pt idx="472">
                  <c:v>29819</c:v>
                </c:pt>
                <c:pt idx="473">
                  <c:v>29817</c:v>
                </c:pt>
                <c:pt idx="474">
                  <c:v>29824</c:v>
                </c:pt>
                <c:pt idx="475">
                  <c:v>29822</c:v>
                </c:pt>
                <c:pt idx="476">
                  <c:v>29831</c:v>
                </c:pt>
                <c:pt idx="477">
                  <c:v>29834</c:v>
                </c:pt>
                <c:pt idx="478">
                  <c:v>29833</c:v>
                </c:pt>
                <c:pt idx="479">
                  <c:v>29839</c:v>
                </c:pt>
                <c:pt idx="480">
                  <c:v>29843</c:v>
                </c:pt>
                <c:pt idx="481">
                  <c:v>29846</c:v>
                </c:pt>
                <c:pt idx="482">
                  <c:v>29851</c:v>
                </c:pt>
                <c:pt idx="483">
                  <c:v>29846</c:v>
                </c:pt>
                <c:pt idx="484">
                  <c:v>29850</c:v>
                </c:pt>
                <c:pt idx="485">
                  <c:v>29852</c:v>
                </c:pt>
                <c:pt idx="486">
                  <c:v>29858</c:v>
                </c:pt>
                <c:pt idx="487">
                  <c:v>29861</c:v>
                </c:pt>
                <c:pt idx="488">
                  <c:v>29862</c:v>
                </c:pt>
                <c:pt idx="489">
                  <c:v>29863</c:v>
                </c:pt>
                <c:pt idx="490">
                  <c:v>29869</c:v>
                </c:pt>
                <c:pt idx="491">
                  <c:v>29873</c:v>
                </c:pt>
                <c:pt idx="492">
                  <c:v>29872</c:v>
                </c:pt>
                <c:pt idx="493">
                  <c:v>29875</c:v>
                </c:pt>
                <c:pt idx="494">
                  <c:v>29882</c:v>
                </c:pt>
                <c:pt idx="495">
                  <c:v>29879</c:v>
                </c:pt>
                <c:pt idx="496">
                  <c:v>29881</c:v>
                </c:pt>
                <c:pt idx="497">
                  <c:v>29881</c:v>
                </c:pt>
                <c:pt idx="498">
                  <c:v>29883</c:v>
                </c:pt>
                <c:pt idx="499">
                  <c:v>29883</c:v>
                </c:pt>
                <c:pt idx="500">
                  <c:v>29883</c:v>
                </c:pt>
                <c:pt idx="501">
                  <c:v>29883</c:v>
                </c:pt>
                <c:pt idx="502">
                  <c:v>29883</c:v>
                </c:pt>
                <c:pt idx="503">
                  <c:v>29883</c:v>
                </c:pt>
              </c:numCache>
            </c:numRef>
          </c:yVal>
          <c:smooth val="0"/>
        </c:ser>
        <c:ser>
          <c:idx val="1"/>
          <c:order val="1"/>
          <c:tx>
            <c:v>DA2D</c:v>
          </c:tx>
          <c:spPr>
            <a:ln w="25400" cap="rnd">
              <a:noFill/>
              <a:round/>
            </a:ln>
            <a:effectLst/>
          </c:spPr>
          <c:marker>
            <c:symbol val="circle"/>
            <c:size val="5"/>
            <c:spPr>
              <a:solidFill>
                <a:schemeClr val="accent2"/>
              </a:solidFill>
              <a:ln w="9525">
                <a:solidFill>
                  <a:schemeClr val="accent2"/>
                </a:solidFill>
              </a:ln>
              <a:effectLst/>
            </c:spPr>
          </c:marker>
          <c:xVal>
            <c:numRef>
              <c:f>Issues!$D$10:$D$513</c:f>
              <c:numCache>
                <c:formatCode>0.00E+00</c:formatCode>
                <c:ptCount val="504"/>
                <c:pt idx="0">
                  <c:v>522010</c:v>
                </c:pt>
                <c:pt idx="1">
                  <c:v>416540</c:v>
                </c:pt>
                <c:pt idx="2">
                  <c:v>392500</c:v>
                </c:pt>
                <c:pt idx="3">
                  <c:v>369850</c:v>
                </c:pt>
                <c:pt idx="4">
                  <c:v>348500</c:v>
                </c:pt>
                <c:pt idx="5">
                  <c:v>328390</c:v>
                </c:pt>
                <c:pt idx="6">
                  <c:v>309430</c:v>
                </c:pt>
                <c:pt idx="7">
                  <c:v>291570</c:v>
                </c:pt>
                <c:pt idx="8">
                  <c:v>274750</c:v>
                </c:pt>
                <c:pt idx="9">
                  <c:v>258890</c:v>
                </c:pt>
                <c:pt idx="10">
                  <c:v>243950</c:v>
                </c:pt>
                <c:pt idx="11">
                  <c:v>229870</c:v>
                </c:pt>
                <c:pt idx="12">
                  <c:v>216600</c:v>
                </c:pt>
                <c:pt idx="13">
                  <c:v>204100</c:v>
                </c:pt>
                <c:pt idx="14">
                  <c:v>192320</c:v>
                </c:pt>
                <c:pt idx="15">
                  <c:v>181220</c:v>
                </c:pt>
                <c:pt idx="16">
                  <c:v>170760</c:v>
                </c:pt>
                <c:pt idx="17">
                  <c:v>160900</c:v>
                </c:pt>
                <c:pt idx="18">
                  <c:v>151620</c:v>
                </c:pt>
                <c:pt idx="19">
                  <c:v>142870</c:v>
                </c:pt>
                <c:pt idx="20">
                  <c:v>134620</c:v>
                </c:pt>
                <c:pt idx="21">
                  <c:v>126850</c:v>
                </c:pt>
                <c:pt idx="22">
                  <c:v>119530</c:v>
                </c:pt>
                <c:pt idx="23">
                  <c:v>112630</c:v>
                </c:pt>
                <c:pt idx="24">
                  <c:v>106130</c:v>
                </c:pt>
                <c:pt idx="25">
                  <c:v>100000</c:v>
                </c:pt>
                <c:pt idx="26">
                  <c:v>94232</c:v>
                </c:pt>
                <c:pt idx="27">
                  <c:v>88793</c:v>
                </c:pt>
                <c:pt idx="28">
                  <c:v>83668</c:v>
                </c:pt>
                <c:pt idx="29">
                  <c:v>78839</c:v>
                </c:pt>
                <c:pt idx="30">
                  <c:v>74289</c:v>
                </c:pt>
                <c:pt idx="31">
                  <c:v>70001</c:v>
                </c:pt>
                <c:pt idx="32">
                  <c:v>65961</c:v>
                </c:pt>
                <c:pt idx="33">
                  <c:v>62154</c:v>
                </c:pt>
                <c:pt idx="34">
                  <c:v>58566</c:v>
                </c:pt>
                <c:pt idx="35">
                  <c:v>55186</c:v>
                </c:pt>
                <c:pt idx="36">
                  <c:v>52001</c:v>
                </c:pt>
                <c:pt idx="37">
                  <c:v>49000</c:v>
                </c:pt>
                <c:pt idx="38">
                  <c:v>46172</c:v>
                </c:pt>
                <c:pt idx="39">
                  <c:v>43507</c:v>
                </c:pt>
                <c:pt idx="40">
                  <c:v>40996</c:v>
                </c:pt>
                <c:pt idx="41">
                  <c:v>38629</c:v>
                </c:pt>
                <c:pt idx="42">
                  <c:v>36400</c:v>
                </c:pt>
                <c:pt idx="43">
                  <c:v>34299</c:v>
                </c:pt>
                <c:pt idx="44">
                  <c:v>32319</c:v>
                </c:pt>
                <c:pt idx="45">
                  <c:v>30454</c:v>
                </c:pt>
                <c:pt idx="46">
                  <c:v>28696</c:v>
                </c:pt>
                <c:pt idx="47">
                  <c:v>27040</c:v>
                </c:pt>
                <c:pt idx="48">
                  <c:v>25479</c:v>
                </c:pt>
                <c:pt idx="49">
                  <c:v>24009</c:v>
                </c:pt>
                <c:pt idx="50">
                  <c:v>22623</c:v>
                </c:pt>
                <c:pt idx="51">
                  <c:v>21317</c:v>
                </c:pt>
                <c:pt idx="52">
                  <c:v>20087</c:v>
                </c:pt>
                <c:pt idx="53">
                  <c:v>18928</c:v>
                </c:pt>
                <c:pt idx="54">
                  <c:v>17835</c:v>
                </c:pt>
                <c:pt idx="55">
                  <c:v>16806</c:v>
                </c:pt>
                <c:pt idx="56">
                  <c:v>15836</c:v>
                </c:pt>
                <c:pt idx="57">
                  <c:v>14922</c:v>
                </c:pt>
                <c:pt idx="58">
                  <c:v>14061</c:v>
                </c:pt>
                <c:pt idx="59">
                  <c:v>13249</c:v>
                </c:pt>
                <c:pt idx="60">
                  <c:v>12484</c:v>
                </c:pt>
                <c:pt idx="61">
                  <c:v>11764</c:v>
                </c:pt>
                <c:pt idx="62">
                  <c:v>11085</c:v>
                </c:pt>
                <c:pt idx="63">
                  <c:v>10445</c:v>
                </c:pt>
                <c:pt idx="64">
                  <c:v>9842.2000000000007</c:v>
                </c:pt>
                <c:pt idx="65">
                  <c:v>9274.2000000000007</c:v>
                </c:pt>
                <c:pt idx="66">
                  <c:v>8738.9</c:v>
                </c:pt>
                <c:pt idx="67">
                  <c:v>8234.5</c:v>
                </c:pt>
                <c:pt idx="68">
                  <c:v>7759.2</c:v>
                </c:pt>
                <c:pt idx="69">
                  <c:v>7311.4</c:v>
                </c:pt>
                <c:pt idx="70">
                  <c:v>6889.4</c:v>
                </c:pt>
                <c:pt idx="71">
                  <c:v>6491.8</c:v>
                </c:pt>
                <c:pt idx="72">
                  <c:v>6117.1</c:v>
                </c:pt>
                <c:pt idx="73">
                  <c:v>5764</c:v>
                </c:pt>
                <c:pt idx="74">
                  <c:v>5431.4</c:v>
                </c:pt>
                <c:pt idx="75">
                  <c:v>5117.8999999999996</c:v>
                </c:pt>
                <c:pt idx="76">
                  <c:v>4822.5</c:v>
                </c:pt>
                <c:pt idx="77">
                  <c:v>4544.1000000000004</c:v>
                </c:pt>
                <c:pt idx="78">
                  <c:v>4281.8999999999996</c:v>
                </c:pt>
                <c:pt idx="79">
                  <c:v>4034.7</c:v>
                </c:pt>
                <c:pt idx="80">
                  <c:v>3801.9</c:v>
                </c:pt>
                <c:pt idx="81">
                  <c:v>3582.4</c:v>
                </c:pt>
                <c:pt idx="82">
                  <c:v>3375.7</c:v>
                </c:pt>
                <c:pt idx="83">
                  <c:v>3180.8</c:v>
                </c:pt>
                <c:pt idx="84">
                  <c:v>2997.2</c:v>
                </c:pt>
                <c:pt idx="85">
                  <c:v>2824.3</c:v>
                </c:pt>
                <c:pt idx="86">
                  <c:v>2661.2</c:v>
                </c:pt>
                <c:pt idx="87">
                  <c:v>2507.6999999999998</c:v>
                </c:pt>
                <c:pt idx="88">
                  <c:v>2362.9</c:v>
                </c:pt>
                <c:pt idx="89">
                  <c:v>2226.5</c:v>
                </c:pt>
                <c:pt idx="90">
                  <c:v>2098</c:v>
                </c:pt>
                <c:pt idx="91">
                  <c:v>1976.9</c:v>
                </c:pt>
                <c:pt idx="92">
                  <c:v>1862.8</c:v>
                </c:pt>
                <c:pt idx="93">
                  <c:v>1755.3</c:v>
                </c:pt>
                <c:pt idx="94">
                  <c:v>1654</c:v>
                </c:pt>
                <c:pt idx="95">
                  <c:v>1558.5</c:v>
                </c:pt>
                <c:pt idx="96">
                  <c:v>1468.6</c:v>
                </c:pt>
                <c:pt idx="97">
                  <c:v>1383.8</c:v>
                </c:pt>
                <c:pt idx="98">
                  <c:v>1304</c:v>
                </c:pt>
                <c:pt idx="99">
                  <c:v>1228.7</c:v>
                </c:pt>
                <c:pt idx="100">
                  <c:v>1157.8</c:v>
                </c:pt>
                <c:pt idx="101">
                  <c:v>1091</c:v>
                </c:pt>
                <c:pt idx="102">
                  <c:v>1028</c:v>
                </c:pt>
                <c:pt idx="103">
                  <c:v>968.66</c:v>
                </c:pt>
                <c:pt idx="104">
                  <c:v>912.75</c:v>
                </c:pt>
                <c:pt idx="105">
                  <c:v>860.07</c:v>
                </c:pt>
                <c:pt idx="106">
                  <c:v>810.43</c:v>
                </c:pt>
                <c:pt idx="107">
                  <c:v>763.65</c:v>
                </c:pt>
                <c:pt idx="108">
                  <c:v>719.58</c:v>
                </c:pt>
                <c:pt idx="109">
                  <c:v>678.05</c:v>
                </c:pt>
                <c:pt idx="110">
                  <c:v>638.91</c:v>
                </c:pt>
                <c:pt idx="111">
                  <c:v>602.04</c:v>
                </c:pt>
                <c:pt idx="112">
                  <c:v>567.29</c:v>
                </c:pt>
                <c:pt idx="113">
                  <c:v>534.54999999999995</c:v>
                </c:pt>
                <c:pt idx="114">
                  <c:v>503.69</c:v>
                </c:pt>
                <c:pt idx="115">
                  <c:v>474.62</c:v>
                </c:pt>
                <c:pt idx="116">
                  <c:v>447.23</c:v>
                </c:pt>
                <c:pt idx="117">
                  <c:v>421.42</c:v>
                </c:pt>
                <c:pt idx="118">
                  <c:v>397.09</c:v>
                </c:pt>
                <c:pt idx="119">
                  <c:v>374.17</c:v>
                </c:pt>
                <c:pt idx="120">
                  <c:v>352.58</c:v>
                </c:pt>
                <c:pt idx="121">
                  <c:v>332.23</c:v>
                </c:pt>
                <c:pt idx="122">
                  <c:v>313.05</c:v>
                </c:pt>
                <c:pt idx="123">
                  <c:v>294.99</c:v>
                </c:pt>
                <c:pt idx="124">
                  <c:v>277.95999999999998</c:v>
                </c:pt>
                <c:pt idx="125">
                  <c:v>261.92</c:v>
                </c:pt>
                <c:pt idx="126">
                  <c:v>246.8</c:v>
                </c:pt>
                <c:pt idx="127">
                  <c:v>232.56</c:v>
                </c:pt>
                <c:pt idx="128">
                  <c:v>219.13</c:v>
                </c:pt>
                <c:pt idx="129">
                  <c:v>206.49</c:v>
                </c:pt>
                <c:pt idx="130">
                  <c:v>194.57</c:v>
                </c:pt>
                <c:pt idx="131">
                  <c:v>183.34</c:v>
                </c:pt>
                <c:pt idx="132">
                  <c:v>172.76</c:v>
                </c:pt>
                <c:pt idx="133">
                  <c:v>162.79</c:v>
                </c:pt>
                <c:pt idx="134">
                  <c:v>153.38999999999999</c:v>
                </c:pt>
                <c:pt idx="135">
                  <c:v>144.54</c:v>
                </c:pt>
                <c:pt idx="136">
                  <c:v>136.19</c:v>
                </c:pt>
                <c:pt idx="137">
                  <c:v>128.33000000000001</c:v>
                </c:pt>
                <c:pt idx="138">
                  <c:v>120.93</c:v>
                </c:pt>
                <c:pt idx="139">
                  <c:v>113.95</c:v>
                </c:pt>
                <c:pt idx="140">
                  <c:v>107.37</c:v>
                </c:pt>
                <c:pt idx="141">
                  <c:v>101.17</c:v>
                </c:pt>
                <c:pt idx="142">
                  <c:v>95.334000000000003</c:v>
                </c:pt>
                <c:pt idx="143">
                  <c:v>89.831999999999994</c:v>
                </c:pt>
                <c:pt idx="144">
                  <c:v>84.647000000000006</c:v>
                </c:pt>
                <c:pt idx="145">
                  <c:v>79.760999999999996</c:v>
                </c:pt>
                <c:pt idx="146">
                  <c:v>75.158000000000001</c:v>
                </c:pt>
                <c:pt idx="147">
                  <c:v>70.819999999999993</c:v>
                </c:pt>
                <c:pt idx="148">
                  <c:v>66.731999999999999</c:v>
                </c:pt>
                <c:pt idx="149">
                  <c:v>62.881</c:v>
                </c:pt>
                <c:pt idx="150">
                  <c:v>59.252000000000002</c:v>
                </c:pt>
                <c:pt idx="151">
                  <c:v>55.832000000000001</c:v>
                </c:pt>
                <c:pt idx="152">
                  <c:v>52.609000000000002</c:v>
                </c:pt>
                <c:pt idx="153">
                  <c:v>49.573</c:v>
                </c:pt>
                <c:pt idx="154">
                  <c:v>46.712000000000003</c:v>
                </c:pt>
                <c:pt idx="155">
                  <c:v>44.015999999999998</c:v>
                </c:pt>
                <c:pt idx="156">
                  <c:v>41.475000000000001</c:v>
                </c:pt>
                <c:pt idx="157">
                  <c:v>39.081000000000003</c:v>
                </c:pt>
                <c:pt idx="158">
                  <c:v>36.826000000000001</c:v>
                </c:pt>
                <c:pt idx="159">
                  <c:v>34.700000000000003</c:v>
                </c:pt>
                <c:pt idx="160">
                  <c:v>32.698</c:v>
                </c:pt>
                <c:pt idx="161">
                  <c:v>30.81</c:v>
                </c:pt>
                <c:pt idx="162">
                  <c:v>29.75</c:v>
                </c:pt>
                <c:pt idx="163">
                  <c:v>29.311</c:v>
                </c:pt>
                <c:pt idx="164">
                  <c:v>28.879000000000001</c:v>
                </c:pt>
                <c:pt idx="165">
                  <c:v>28.452999999999999</c:v>
                </c:pt>
                <c:pt idx="166">
                  <c:v>28.033999999999999</c:v>
                </c:pt>
                <c:pt idx="167">
                  <c:v>27.620999999999999</c:v>
                </c:pt>
                <c:pt idx="168">
                  <c:v>27.213999999999999</c:v>
                </c:pt>
                <c:pt idx="169">
                  <c:v>26.812999999999999</c:v>
                </c:pt>
                <c:pt idx="170">
                  <c:v>26.417999999999999</c:v>
                </c:pt>
                <c:pt idx="171">
                  <c:v>26.027999999999999</c:v>
                </c:pt>
                <c:pt idx="172">
                  <c:v>25.645</c:v>
                </c:pt>
                <c:pt idx="173">
                  <c:v>25.266999999999999</c:v>
                </c:pt>
                <c:pt idx="174">
                  <c:v>24.893999999999998</c:v>
                </c:pt>
                <c:pt idx="175">
                  <c:v>24.527000000000001</c:v>
                </c:pt>
                <c:pt idx="176">
                  <c:v>24.166</c:v>
                </c:pt>
                <c:pt idx="177">
                  <c:v>23.81</c:v>
                </c:pt>
                <c:pt idx="178">
                  <c:v>23.459</c:v>
                </c:pt>
                <c:pt idx="179">
                  <c:v>23.113</c:v>
                </c:pt>
                <c:pt idx="180">
                  <c:v>22.771999999999998</c:v>
                </c:pt>
                <c:pt idx="181">
                  <c:v>22.437000000000001</c:v>
                </c:pt>
                <c:pt idx="182">
                  <c:v>22.106000000000002</c:v>
                </c:pt>
                <c:pt idx="183">
                  <c:v>21.78</c:v>
                </c:pt>
                <c:pt idx="184">
                  <c:v>21.459</c:v>
                </c:pt>
                <c:pt idx="185">
                  <c:v>21.143000000000001</c:v>
                </c:pt>
                <c:pt idx="186">
                  <c:v>20.831</c:v>
                </c:pt>
                <c:pt idx="187">
                  <c:v>20.524000000000001</c:v>
                </c:pt>
                <c:pt idx="188">
                  <c:v>20.222000000000001</c:v>
                </c:pt>
                <c:pt idx="189">
                  <c:v>19.923999999999999</c:v>
                </c:pt>
                <c:pt idx="190">
                  <c:v>19.63</c:v>
                </c:pt>
                <c:pt idx="191">
                  <c:v>19.341000000000001</c:v>
                </c:pt>
                <c:pt idx="192">
                  <c:v>19.056000000000001</c:v>
                </c:pt>
                <c:pt idx="193">
                  <c:v>18.774999999999999</c:v>
                </c:pt>
                <c:pt idx="194">
                  <c:v>18.498000000000001</c:v>
                </c:pt>
                <c:pt idx="195">
                  <c:v>18.225000000000001</c:v>
                </c:pt>
                <c:pt idx="196">
                  <c:v>17.957000000000001</c:v>
                </c:pt>
                <c:pt idx="197">
                  <c:v>17.692</c:v>
                </c:pt>
                <c:pt idx="198">
                  <c:v>17.431000000000001</c:v>
                </c:pt>
                <c:pt idx="199">
                  <c:v>17.173999999999999</c:v>
                </c:pt>
                <c:pt idx="200">
                  <c:v>16.920999999999999</c:v>
                </c:pt>
                <c:pt idx="201">
                  <c:v>16.672000000000001</c:v>
                </c:pt>
                <c:pt idx="202">
                  <c:v>16.425999999999998</c:v>
                </c:pt>
                <c:pt idx="203">
                  <c:v>16.184000000000001</c:v>
                </c:pt>
                <c:pt idx="204">
                  <c:v>15.946</c:v>
                </c:pt>
                <c:pt idx="205">
                  <c:v>15.711</c:v>
                </c:pt>
                <c:pt idx="206">
                  <c:v>15.478999999999999</c:v>
                </c:pt>
                <c:pt idx="207">
                  <c:v>15.250999999999999</c:v>
                </c:pt>
                <c:pt idx="208">
                  <c:v>15.026</c:v>
                </c:pt>
                <c:pt idx="209">
                  <c:v>14.805</c:v>
                </c:pt>
                <c:pt idx="210">
                  <c:v>14.586</c:v>
                </c:pt>
                <c:pt idx="211">
                  <c:v>14.371</c:v>
                </c:pt>
                <c:pt idx="212">
                  <c:v>14.16</c:v>
                </c:pt>
                <c:pt idx="213">
                  <c:v>13.951000000000001</c:v>
                </c:pt>
                <c:pt idx="214">
                  <c:v>13.744999999999999</c:v>
                </c:pt>
                <c:pt idx="215">
                  <c:v>13.542999999999999</c:v>
                </c:pt>
                <c:pt idx="216">
                  <c:v>13.343</c:v>
                </c:pt>
                <c:pt idx="217">
                  <c:v>13.146000000000001</c:v>
                </c:pt>
                <c:pt idx="218">
                  <c:v>12.952999999999999</c:v>
                </c:pt>
                <c:pt idx="219">
                  <c:v>12.762</c:v>
                </c:pt>
                <c:pt idx="220">
                  <c:v>12.574</c:v>
                </c:pt>
                <c:pt idx="221">
                  <c:v>12.388</c:v>
                </c:pt>
                <c:pt idx="222">
                  <c:v>12.206</c:v>
                </c:pt>
                <c:pt idx="223">
                  <c:v>12.026</c:v>
                </c:pt>
                <c:pt idx="224">
                  <c:v>11.849</c:v>
                </c:pt>
                <c:pt idx="225">
                  <c:v>11.673999999999999</c:v>
                </c:pt>
                <c:pt idx="226">
                  <c:v>11.502000000000001</c:v>
                </c:pt>
                <c:pt idx="227">
                  <c:v>11.332000000000001</c:v>
                </c:pt>
                <c:pt idx="228">
                  <c:v>11.164999999999999</c:v>
                </c:pt>
                <c:pt idx="229">
                  <c:v>11.000999999999999</c:v>
                </c:pt>
                <c:pt idx="230">
                  <c:v>10.839</c:v>
                </c:pt>
                <c:pt idx="231">
                  <c:v>10.679</c:v>
                </c:pt>
                <c:pt idx="232">
                  <c:v>10.522</c:v>
                </c:pt>
                <c:pt idx="233">
                  <c:v>10.366</c:v>
                </c:pt>
                <c:pt idx="234">
                  <c:v>10.214</c:v>
                </c:pt>
                <c:pt idx="235">
                  <c:v>10.063000000000001</c:v>
                </c:pt>
                <c:pt idx="236">
                  <c:v>9.9147999999999996</c:v>
                </c:pt>
                <c:pt idx="237">
                  <c:v>9.7687000000000008</c:v>
                </c:pt>
                <c:pt idx="238">
                  <c:v>9.6247000000000007</c:v>
                </c:pt>
                <c:pt idx="239">
                  <c:v>9.4829000000000008</c:v>
                </c:pt>
                <c:pt idx="240">
                  <c:v>9.3430999999999997</c:v>
                </c:pt>
                <c:pt idx="241">
                  <c:v>9.2053999999999991</c:v>
                </c:pt>
                <c:pt idx="242">
                  <c:v>9.0696999999999992</c:v>
                </c:pt>
                <c:pt idx="243">
                  <c:v>8.9360999999999997</c:v>
                </c:pt>
                <c:pt idx="244">
                  <c:v>8.8043999999999993</c:v>
                </c:pt>
                <c:pt idx="245">
                  <c:v>8.6745999999999999</c:v>
                </c:pt>
                <c:pt idx="246">
                  <c:v>8.5466999999999995</c:v>
                </c:pt>
                <c:pt idx="247">
                  <c:v>8.4207999999999998</c:v>
                </c:pt>
                <c:pt idx="248">
                  <c:v>8.2966999999999995</c:v>
                </c:pt>
                <c:pt idx="249">
                  <c:v>8.1744000000000003</c:v>
                </c:pt>
                <c:pt idx="250">
                  <c:v>8.0539000000000005</c:v>
                </c:pt>
                <c:pt idx="251">
                  <c:v>7.9352</c:v>
                </c:pt>
                <c:pt idx="252">
                  <c:v>7.8182</c:v>
                </c:pt>
                <c:pt idx="253">
                  <c:v>7.7030000000000003</c:v>
                </c:pt>
                <c:pt idx="254">
                  <c:v>7.5895000000000001</c:v>
                </c:pt>
                <c:pt idx="255">
                  <c:v>7.4775999999999998</c:v>
                </c:pt>
                <c:pt idx="256">
                  <c:v>7.3673999999999999</c:v>
                </c:pt>
                <c:pt idx="257">
                  <c:v>7.2587999999999999</c:v>
                </c:pt>
                <c:pt idx="258">
                  <c:v>7.1517999999999997</c:v>
                </c:pt>
                <c:pt idx="259">
                  <c:v>7.0464000000000002</c:v>
                </c:pt>
                <c:pt idx="260">
                  <c:v>6.9425999999999997</c:v>
                </c:pt>
                <c:pt idx="261">
                  <c:v>6.8402000000000003</c:v>
                </c:pt>
                <c:pt idx="262">
                  <c:v>6.7393999999999998</c:v>
                </c:pt>
                <c:pt idx="263">
                  <c:v>6.6401000000000003</c:v>
                </c:pt>
                <c:pt idx="264">
                  <c:v>6.5422000000000002</c:v>
                </c:pt>
                <c:pt idx="265">
                  <c:v>6.4458000000000002</c:v>
                </c:pt>
                <c:pt idx="266">
                  <c:v>6.3507999999999996</c:v>
                </c:pt>
                <c:pt idx="267">
                  <c:v>6.2572000000000001</c:v>
                </c:pt>
                <c:pt idx="268">
                  <c:v>6.165</c:v>
                </c:pt>
                <c:pt idx="269">
                  <c:v>6.0740999999999996</c:v>
                </c:pt>
                <c:pt idx="270">
                  <c:v>5.9846000000000004</c:v>
                </c:pt>
                <c:pt idx="271">
                  <c:v>5.8963999999999999</c:v>
                </c:pt>
                <c:pt idx="272">
                  <c:v>5.8094999999999999</c:v>
                </c:pt>
                <c:pt idx="273">
                  <c:v>5.7239000000000004</c:v>
                </c:pt>
                <c:pt idx="274">
                  <c:v>5.6395</c:v>
                </c:pt>
                <c:pt idx="275">
                  <c:v>5.5564</c:v>
                </c:pt>
                <c:pt idx="276">
                  <c:v>5.4744999999999999</c:v>
                </c:pt>
                <c:pt idx="277">
                  <c:v>5.3937999999999997</c:v>
                </c:pt>
                <c:pt idx="278">
                  <c:v>5.3143000000000002</c:v>
                </c:pt>
                <c:pt idx="279">
                  <c:v>5.2359999999999998</c:v>
                </c:pt>
                <c:pt idx="280">
                  <c:v>5.1588000000000003</c:v>
                </c:pt>
                <c:pt idx="281">
                  <c:v>5.0827999999999998</c:v>
                </c:pt>
                <c:pt idx="282">
                  <c:v>5.0079000000000002</c:v>
                </c:pt>
                <c:pt idx="283">
                  <c:v>4.9340000000000002</c:v>
                </c:pt>
                <c:pt idx="284">
                  <c:v>4.8613</c:v>
                </c:pt>
                <c:pt idx="285">
                  <c:v>4.7896999999999998</c:v>
                </c:pt>
                <c:pt idx="286">
                  <c:v>4.7191000000000001</c:v>
                </c:pt>
                <c:pt idx="287">
                  <c:v>4.6494999999999997</c:v>
                </c:pt>
                <c:pt idx="288">
                  <c:v>4.5810000000000004</c:v>
                </c:pt>
                <c:pt idx="289">
                  <c:v>4.5134999999999996</c:v>
                </c:pt>
                <c:pt idx="290">
                  <c:v>4.4470000000000001</c:v>
                </c:pt>
                <c:pt idx="291">
                  <c:v>4.3814000000000002</c:v>
                </c:pt>
                <c:pt idx="292">
                  <c:v>4.3167999999999997</c:v>
                </c:pt>
                <c:pt idx="293">
                  <c:v>4.2531999999999996</c:v>
                </c:pt>
                <c:pt idx="294">
                  <c:v>4.1905000000000001</c:v>
                </c:pt>
                <c:pt idx="295">
                  <c:v>4.1288</c:v>
                </c:pt>
                <c:pt idx="296">
                  <c:v>4.0678999999999998</c:v>
                </c:pt>
                <c:pt idx="297">
                  <c:v>4.008</c:v>
                </c:pt>
                <c:pt idx="298">
                  <c:v>3.9489000000000001</c:v>
                </c:pt>
                <c:pt idx="299">
                  <c:v>3.8906999999999998</c:v>
                </c:pt>
                <c:pt idx="300">
                  <c:v>3.8332999999999999</c:v>
                </c:pt>
                <c:pt idx="301">
                  <c:v>3.7768000000000002</c:v>
                </c:pt>
                <c:pt idx="302">
                  <c:v>3.7212000000000001</c:v>
                </c:pt>
                <c:pt idx="303">
                  <c:v>3.6663000000000001</c:v>
                </c:pt>
                <c:pt idx="304">
                  <c:v>3.6122999999999998</c:v>
                </c:pt>
                <c:pt idx="305">
                  <c:v>3.5590999999999999</c:v>
                </c:pt>
                <c:pt idx="306">
                  <c:v>3.5066000000000002</c:v>
                </c:pt>
                <c:pt idx="307">
                  <c:v>3.4548999999999999</c:v>
                </c:pt>
                <c:pt idx="308">
                  <c:v>3.4039999999999999</c:v>
                </c:pt>
                <c:pt idx="309">
                  <c:v>3.3538000000000001</c:v>
                </c:pt>
                <c:pt idx="310">
                  <c:v>3.3043999999999998</c:v>
                </c:pt>
                <c:pt idx="311">
                  <c:v>3.2557</c:v>
                </c:pt>
                <c:pt idx="312">
                  <c:v>3.2077</c:v>
                </c:pt>
                <c:pt idx="313">
                  <c:v>3.1604000000000001</c:v>
                </c:pt>
                <c:pt idx="314">
                  <c:v>3.1137999999999999</c:v>
                </c:pt>
                <c:pt idx="315">
                  <c:v>3.0680000000000001</c:v>
                </c:pt>
                <c:pt idx="316">
                  <c:v>3.0226999999999999</c:v>
                </c:pt>
                <c:pt idx="317">
                  <c:v>2.9782000000000002</c:v>
                </c:pt>
                <c:pt idx="318">
                  <c:v>2.9342999999999999</c:v>
                </c:pt>
                <c:pt idx="319">
                  <c:v>2.891</c:v>
                </c:pt>
                <c:pt idx="320">
                  <c:v>2.8483999999999998</c:v>
                </c:pt>
                <c:pt idx="321">
                  <c:v>2.8064</c:v>
                </c:pt>
                <c:pt idx="322">
                  <c:v>2.7650999999999999</c:v>
                </c:pt>
                <c:pt idx="323">
                  <c:v>2.7242999999999999</c:v>
                </c:pt>
                <c:pt idx="324">
                  <c:v>2.6842000000000001</c:v>
                </c:pt>
                <c:pt idx="325">
                  <c:v>2.6446000000000001</c:v>
                </c:pt>
                <c:pt idx="326">
                  <c:v>2.6055999999999999</c:v>
                </c:pt>
                <c:pt idx="327">
                  <c:v>2.5672000000000001</c:v>
                </c:pt>
                <c:pt idx="328">
                  <c:v>2.5293999999999999</c:v>
                </c:pt>
                <c:pt idx="329">
                  <c:v>2.4921000000000002</c:v>
                </c:pt>
                <c:pt idx="330">
                  <c:v>2.4554</c:v>
                </c:pt>
                <c:pt idx="331">
                  <c:v>2.4192</c:v>
                </c:pt>
                <c:pt idx="332">
                  <c:v>2.3835000000000002</c:v>
                </c:pt>
                <c:pt idx="333">
                  <c:v>2.3483999999999998</c:v>
                </c:pt>
                <c:pt idx="334">
                  <c:v>2.3138000000000001</c:v>
                </c:pt>
                <c:pt idx="335">
                  <c:v>2.2797000000000001</c:v>
                </c:pt>
                <c:pt idx="336">
                  <c:v>2.2461000000000002</c:v>
                </c:pt>
                <c:pt idx="337">
                  <c:v>2.2130000000000001</c:v>
                </c:pt>
                <c:pt idx="338">
                  <c:v>2.1804000000000001</c:v>
                </c:pt>
                <c:pt idx="339">
                  <c:v>2.1482000000000001</c:v>
                </c:pt>
                <c:pt idx="340">
                  <c:v>2.1166</c:v>
                </c:pt>
                <c:pt idx="341">
                  <c:v>2.0853999999999999</c:v>
                </c:pt>
                <c:pt idx="342">
                  <c:v>2.0546000000000002</c:v>
                </c:pt>
                <c:pt idx="343">
                  <c:v>2.0244</c:v>
                </c:pt>
                <c:pt idx="344">
                  <c:v>1.9944999999999999</c:v>
                </c:pt>
                <c:pt idx="345">
                  <c:v>1.9651000000000001</c:v>
                </c:pt>
                <c:pt idx="346">
                  <c:v>1.9361999999999999</c:v>
                </c:pt>
                <c:pt idx="347">
                  <c:v>1.9076</c:v>
                </c:pt>
                <c:pt idx="348">
                  <c:v>1.8794999999999999</c:v>
                </c:pt>
                <c:pt idx="349">
                  <c:v>1.8517999999999999</c:v>
                </c:pt>
                <c:pt idx="350">
                  <c:v>1.8245</c:v>
                </c:pt>
                <c:pt idx="351">
                  <c:v>1.7976000000000001</c:v>
                </c:pt>
                <c:pt idx="352">
                  <c:v>1.7710999999999999</c:v>
                </c:pt>
                <c:pt idx="353">
                  <c:v>1.7450000000000001</c:v>
                </c:pt>
                <c:pt idx="354">
                  <c:v>1.7193000000000001</c:v>
                </c:pt>
                <c:pt idx="355">
                  <c:v>1.694</c:v>
                </c:pt>
                <c:pt idx="356">
                  <c:v>1.669</c:v>
                </c:pt>
                <c:pt idx="357">
                  <c:v>1.6444000000000001</c:v>
                </c:pt>
                <c:pt idx="358">
                  <c:v>1.6202000000000001</c:v>
                </c:pt>
                <c:pt idx="359">
                  <c:v>1.5963000000000001</c:v>
                </c:pt>
                <c:pt idx="360">
                  <c:v>1.5728</c:v>
                </c:pt>
                <c:pt idx="361">
                  <c:v>1.5496000000000001</c:v>
                </c:pt>
                <c:pt idx="362">
                  <c:v>1.5266999999999999</c:v>
                </c:pt>
                <c:pt idx="363">
                  <c:v>1.5042</c:v>
                </c:pt>
                <c:pt idx="364">
                  <c:v>1.4821</c:v>
                </c:pt>
                <c:pt idx="365">
                  <c:v>1.4601999999999999</c:v>
                </c:pt>
                <c:pt idx="366">
                  <c:v>1.4387000000000001</c:v>
                </c:pt>
                <c:pt idx="367">
                  <c:v>1.4175</c:v>
                </c:pt>
                <c:pt idx="368">
                  <c:v>1.3966000000000001</c:v>
                </c:pt>
                <c:pt idx="369">
                  <c:v>1.3759999999999999</c:v>
                </c:pt>
                <c:pt idx="370">
                  <c:v>1.3556999999999999</c:v>
                </c:pt>
                <c:pt idx="371">
                  <c:v>1.3358000000000001</c:v>
                </c:pt>
                <c:pt idx="372">
                  <c:v>1.3161</c:v>
                </c:pt>
                <c:pt idx="373">
                  <c:v>1.2967</c:v>
                </c:pt>
                <c:pt idx="374">
                  <c:v>1.2776000000000001</c:v>
                </c:pt>
                <c:pt idx="375">
                  <c:v>1.2586999999999999</c:v>
                </c:pt>
                <c:pt idx="376">
                  <c:v>1.2402</c:v>
                </c:pt>
                <c:pt idx="377">
                  <c:v>1.2219</c:v>
                </c:pt>
                <c:pt idx="378">
                  <c:v>1.2039</c:v>
                </c:pt>
                <c:pt idx="379">
                  <c:v>1.1861999999999999</c:v>
                </c:pt>
                <c:pt idx="380">
                  <c:v>1.1687000000000001</c:v>
                </c:pt>
                <c:pt idx="381">
                  <c:v>1.1514</c:v>
                </c:pt>
                <c:pt idx="382">
                  <c:v>1.1345000000000001</c:v>
                </c:pt>
                <c:pt idx="383">
                  <c:v>1.1177999999999999</c:v>
                </c:pt>
                <c:pt idx="384">
                  <c:v>1.1012999999999999</c:v>
                </c:pt>
                <c:pt idx="385">
                  <c:v>1.085</c:v>
                </c:pt>
                <c:pt idx="386">
                  <c:v>1.0690999999999999</c:v>
                </c:pt>
                <c:pt idx="387">
                  <c:v>1.0532999999999999</c:v>
                </c:pt>
                <c:pt idx="388">
                  <c:v>1.0378000000000001</c:v>
                </c:pt>
                <c:pt idx="389">
                  <c:v>1.0225</c:v>
                </c:pt>
                <c:pt idx="390">
                  <c:v>1.0074000000000001</c:v>
                </c:pt>
                <c:pt idx="391">
                  <c:v>0.99256</c:v>
                </c:pt>
                <c:pt idx="392">
                  <c:v>0.97792999999999997</c:v>
                </c:pt>
                <c:pt idx="393">
                  <c:v>0.96352000000000004</c:v>
                </c:pt>
                <c:pt idx="394">
                  <c:v>0.94932000000000005</c:v>
                </c:pt>
                <c:pt idx="395">
                  <c:v>0.93532999999999999</c:v>
                </c:pt>
                <c:pt idx="396">
                  <c:v>0.92154000000000003</c:v>
                </c:pt>
                <c:pt idx="397">
                  <c:v>0.90795999999999999</c:v>
                </c:pt>
                <c:pt idx="398">
                  <c:v>0.89458000000000004</c:v>
                </c:pt>
                <c:pt idx="399">
                  <c:v>0.88139000000000001</c:v>
                </c:pt>
                <c:pt idx="400">
                  <c:v>0.86839999999999995</c:v>
                </c:pt>
                <c:pt idx="401">
                  <c:v>0.85560000000000003</c:v>
                </c:pt>
                <c:pt idx="402">
                  <c:v>0.84299000000000002</c:v>
                </c:pt>
                <c:pt idx="403">
                  <c:v>0.83057000000000003</c:v>
                </c:pt>
                <c:pt idx="404">
                  <c:v>0.81832000000000005</c:v>
                </c:pt>
                <c:pt idx="405">
                  <c:v>0.80625999999999998</c:v>
                </c:pt>
                <c:pt idx="406">
                  <c:v>0.79437999999999998</c:v>
                </c:pt>
                <c:pt idx="407">
                  <c:v>0.78266999999999998</c:v>
                </c:pt>
                <c:pt idx="408">
                  <c:v>0.77114000000000005</c:v>
                </c:pt>
                <c:pt idx="409">
                  <c:v>0.75976999999999995</c:v>
                </c:pt>
                <c:pt idx="410">
                  <c:v>0.74856999999999996</c:v>
                </c:pt>
                <c:pt idx="411">
                  <c:v>0.73753999999999997</c:v>
                </c:pt>
                <c:pt idx="412">
                  <c:v>0.72667000000000004</c:v>
                </c:pt>
                <c:pt idx="413">
                  <c:v>0.71596000000000004</c:v>
                </c:pt>
                <c:pt idx="414">
                  <c:v>0.70540999999999998</c:v>
                </c:pt>
                <c:pt idx="415">
                  <c:v>0.69501000000000002</c:v>
                </c:pt>
                <c:pt idx="416">
                  <c:v>0.68476999999999999</c:v>
                </c:pt>
                <c:pt idx="417">
                  <c:v>0.67466999999999999</c:v>
                </c:pt>
                <c:pt idx="418">
                  <c:v>0.66473000000000004</c:v>
                </c:pt>
                <c:pt idx="419">
                  <c:v>0.65493000000000001</c:v>
                </c:pt>
                <c:pt idx="420">
                  <c:v>0.64527999999999996</c:v>
                </c:pt>
                <c:pt idx="421">
                  <c:v>0.63576999999999995</c:v>
                </c:pt>
                <c:pt idx="422">
                  <c:v>0.62639999999999996</c:v>
                </c:pt>
                <c:pt idx="423">
                  <c:v>0.61717</c:v>
                </c:pt>
                <c:pt idx="424">
                  <c:v>0.60807</c:v>
                </c:pt>
                <c:pt idx="425">
                  <c:v>0.59911000000000003</c:v>
                </c:pt>
                <c:pt idx="426">
                  <c:v>0.59028000000000003</c:v>
                </c:pt>
                <c:pt idx="427">
                  <c:v>0.58157999999999999</c:v>
                </c:pt>
                <c:pt idx="428">
                  <c:v>0.57301000000000002</c:v>
                </c:pt>
                <c:pt idx="429">
                  <c:v>0.56455999999999995</c:v>
                </c:pt>
                <c:pt idx="430">
                  <c:v>0.55623999999999996</c:v>
                </c:pt>
                <c:pt idx="431">
                  <c:v>0.54803999999999997</c:v>
                </c:pt>
                <c:pt idx="432">
                  <c:v>0.53996</c:v>
                </c:pt>
                <c:pt idx="433">
                  <c:v>0.53200999999999998</c:v>
                </c:pt>
                <c:pt idx="434">
                  <c:v>0.52417000000000002</c:v>
                </c:pt>
                <c:pt idx="435">
                  <c:v>0.51644000000000001</c:v>
                </c:pt>
                <c:pt idx="436">
                  <c:v>0.50883</c:v>
                </c:pt>
                <c:pt idx="437">
                  <c:v>0.50133000000000005</c:v>
                </c:pt>
                <c:pt idx="438">
                  <c:v>0.49393999999999999</c:v>
                </c:pt>
                <c:pt idx="439">
                  <c:v>0.48665999999999998</c:v>
                </c:pt>
                <c:pt idx="440">
                  <c:v>0.47949000000000003</c:v>
                </c:pt>
                <c:pt idx="441">
                  <c:v>0.47242000000000001</c:v>
                </c:pt>
                <c:pt idx="442">
                  <c:v>0.46545999999999998</c:v>
                </c:pt>
                <c:pt idx="443">
                  <c:v>0.45860000000000001</c:v>
                </c:pt>
                <c:pt idx="444">
                  <c:v>0.45184000000000002</c:v>
                </c:pt>
                <c:pt idx="445">
                  <c:v>0.44518000000000002</c:v>
                </c:pt>
                <c:pt idx="446">
                  <c:v>0.43862000000000001</c:v>
                </c:pt>
                <c:pt idx="447">
                  <c:v>0.43214999999999998</c:v>
                </c:pt>
                <c:pt idx="448">
                  <c:v>0.42577999999999999</c:v>
                </c:pt>
                <c:pt idx="449">
                  <c:v>0.41950999999999999</c:v>
                </c:pt>
                <c:pt idx="450">
                  <c:v>0.41332000000000002</c:v>
                </c:pt>
                <c:pt idx="451">
                  <c:v>0.40722999999999998</c:v>
                </c:pt>
                <c:pt idx="452">
                  <c:v>0.40122999999999998</c:v>
                </c:pt>
                <c:pt idx="453">
                  <c:v>0.39532</c:v>
                </c:pt>
                <c:pt idx="454">
                  <c:v>0.38949</c:v>
                </c:pt>
                <c:pt idx="455">
                  <c:v>0.38374999999999998</c:v>
                </c:pt>
                <c:pt idx="456">
                  <c:v>0.37808999999999998</c:v>
                </c:pt>
                <c:pt idx="457">
                  <c:v>0.37252000000000002</c:v>
                </c:pt>
                <c:pt idx="458">
                  <c:v>0.36703000000000002</c:v>
                </c:pt>
                <c:pt idx="459">
                  <c:v>0.36162</c:v>
                </c:pt>
                <c:pt idx="460">
                  <c:v>0.35629</c:v>
                </c:pt>
                <c:pt idx="461">
                  <c:v>0.35104000000000002</c:v>
                </c:pt>
                <c:pt idx="462">
                  <c:v>0.34587000000000001</c:v>
                </c:pt>
                <c:pt idx="463">
                  <c:v>0.34077000000000002</c:v>
                </c:pt>
                <c:pt idx="464">
                  <c:v>0.33574999999999999</c:v>
                </c:pt>
                <c:pt idx="465">
                  <c:v>0.33079999999999998</c:v>
                </c:pt>
                <c:pt idx="466">
                  <c:v>0.32591999999999999</c:v>
                </c:pt>
                <c:pt idx="467">
                  <c:v>0.32112000000000002</c:v>
                </c:pt>
                <c:pt idx="468">
                  <c:v>0.31639</c:v>
                </c:pt>
                <c:pt idx="469">
                  <c:v>0.31172</c:v>
                </c:pt>
                <c:pt idx="470">
                  <c:v>0.30713000000000001</c:v>
                </c:pt>
                <c:pt idx="471">
                  <c:v>0.30259999999999998</c:v>
                </c:pt>
                <c:pt idx="472">
                  <c:v>0.29814000000000002</c:v>
                </c:pt>
                <c:pt idx="473">
                  <c:v>0.29375000000000001</c:v>
                </c:pt>
                <c:pt idx="474">
                  <c:v>0.28942000000000001</c:v>
                </c:pt>
                <c:pt idx="475">
                  <c:v>0.28515000000000001</c:v>
                </c:pt>
                <c:pt idx="476">
                  <c:v>0.28094999999999998</c:v>
                </c:pt>
                <c:pt idx="477">
                  <c:v>0.27681</c:v>
                </c:pt>
                <c:pt idx="478">
                  <c:v>0.27272999999999997</c:v>
                </c:pt>
                <c:pt idx="479">
                  <c:v>0.26871</c:v>
                </c:pt>
                <c:pt idx="480">
                  <c:v>0.26474999999999999</c:v>
                </c:pt>
                <c:pt idx="481">
                  <c:v>0.26085000000000003</c:v>
                </c:pt>
                <c:pt idx="482">
                  <c:v>0.25700000000000001</c:v>
                </c:pt>
                <c:pt idx="483">
                  <c:v>0.25320999999999999</c:v>
                </c:pt>
                <c:pt idx="484">
                  <c:v>0.24948000000000001</c:v>
                </c:pt>
                <c:pt idx="485">
                  <c:v>0.24581</c:v>
                </c:pt>
                <c:pt idx="486">
                  <c:v>0.24218000000000001</c:v>
                </c:pt>
                <c:pt idx="487">
                  <c:v>0.23860999999999999</c:v>
                </c:pt>
                <c:pt idx="488">
                  <c:v>0.2351</c:v>
                </c:pt>
                <c:pt idx="489">
                  <c:v>0.23163</c:v>
                </c:pt>
                <c:pt idx="490">
                  <c:v>0.21951999999999999</c:v>
                </c:pt>
                <c:pt idx="491">
                  <c:v>0.16283</c:v>
                </c:pt>
                <c:pt idx="492">
                  <c:v>0.12078</c:v>
                </c:pt>
                <c:pt idx="493">
                  <c:v>8.9587E-2</c:v>
                </c:pt>
                <c:pt idx="494">
                  <c:v>6.6450999999999996E-2</c:v>
                </c:pt>
                <c:pt idx="495">
                  <c:v>4.929E-2</c:v>
                </c:pt>
                <c:pt idx="496">
                  <c:v>3.6561000000000003E-2</c:v>
                </c:pt>
                <c:pt idx="497">
                  <c:v>2.7119000000000001E-2</c:v>
                </c:pt>
                <c:pt idx="498">
                  <c:v>2.0115000000000001E-2</c:v>
                </c:pt>
                <c:pt idx="499">
                  <c:v>1.4919999999999999E-2</c:v>
                </c:pt>
                <c:pt idx="500">
                  <c:v>1.1067E-2</c:v>
                </c:pt>
                <c:pt idx="501">
                  <c:v>8.2091000000000004E-3</c:v>
                </c:pt>
                <c:pt idx="502">
                  <c:v>6.0891000000000001E-3</c:v>
                </c:pt>
                <c:pt idx="503">
                  <c:v>4.5166E-3</c:v>
                </c:pt>
              </c:numCache>
            </c:numRef>
          </c:xVal>
          <c:yVal>
            <c:numRef>
              <c:f>Issues!$E$10:$E$513</c:f>
              <c:numCache>
                <c:formatCode>General</c:formatCode>
                <c:ptCount val="504"/>
                <c:pt idx="0">
                  <c:v>1</c:v>
                </c:pt>
                <c:pt idx="1">
                  <c:v>3</c:v>
                </c:pt>
                <c:pt idx="2">
                  <c:v>3</c:v>
                </c:pt>
                <c:pt idx="3">
                  <c:v>3</c:v>
                </c:pt>
                <c:pt idx="4">
                  <c:v>3</c:v>
                </c:pt>
                <c:pt idx="5">
                  <c:v>3</c:v>
                </c:pt>
                <c:pt idx="6">
                  <c:v>5</c:v>
                </c:pt>
                <c:pt idx="7">
                  <c:v>7</c:v>
                </c:pt>
                <c:pt idx="8">
                  <c:v>7</c:v>
                </c:pt>
                <c:pt idx="9">
                  <c:v>7</c:v>
                </c:pt>
                <c:pt idx="10">
                  <c:v>10</c:v>
                </c:pt>
                <c:pt idx="11">
                  <c:v>12</c:v>
                </c:pt>
                <c:pt idx="12">
                  <c:v>11</c:v>
                </c:pt>
                <c:pt idx="13">
                  <c:v>8</c:v>
                </c:pt>
                <c:pt idx="14">
                  <c:v>8</c:v>
                </c:pt>
                <c:pt idx="15">
                  <c:v>8</c:v>
                </c:pt>
                <c:pt idx="16">
                  <c:v>14</c:v>
                </c:pt>
                <c:pt idx="17">
                  <c:v>14</c:v>
                </c:pt>
                <c:pt idx="18">
                  <c:v>14</c:v>
                </c:pt>
                <c:pt idx="19">
                  <c:v>14</c:v>
                </c:pt>
                <c:pt idx="20">
                  <c:v>10</c:v>
                </c:pt>
                <c:pt idx="21">
                  <c:v>14</c:v>
                </c:pt>
                <c:pt idx="22">
                  <c:v>23</c:v>
                </c:pt>
                <c:pt idx="23">
                  <c:v>26</c:v>
                </c:pt>
                <c:pt idx="24">
                  <c:v>23</c:v>
                </c:pt>
                <c:pt idx="25">
                  <c:v>20</c:v>
                </c:pt>
                <c:pt idx="26">
                  <c:v>22</c:v>
                </c:pt>
                <c:pt idx="27">
                  <c:v>20</c:v>
                </c:pt>
                <c:pt idx="28">
                  <c:v>20</c:v>
                </c:pt>
                <c:pt idx="29">
                  <c:v>20</c:v>
                </c:pt>
                <c:pt idx="30">
                  <c:v>26</c:v>
                </c:pt>
                <c:pt idx="31">
                  <c:v>34</c:v>
                </c:pt>
                <c:pt idx="32">
                  <c:v>36</c:v>
                </c:pt>
                <c:pt idx="33">
                  <c:v>35</c:v>
                </c:pt>
                <c:pt idx="34">
                  <c:v>38</c:v>
                </c:pt>
                <c:pt idx="35">
                  <c:v>39</c:v>
                </c:pt>
                <c:pt idx="36">
                  <c:v>39</c:v>
                </c:pt>
                <c:pt idx="37">
                  <c:v>45</c:v>
                </c:pt>
                <c:pt idx="38">
                  <c:v>40</c:v>
                </c:pt>
                <c:pt idx="39">
                  <c:v>46</c:v>
                </c:pt>
                <c:pt idx="40">
                  <c:v>46</c:v>
                </c:pt>
                <c:pt idx="41">
                  <c:v>42</c:v>
                </c:pt>
                <c:pt idx="42">
                  <c:v>45</c:v>
                </c:pt>
                <c:pt idx="43">
                  <c:v>57</c:v>
                </c:pt>
                <c:pt idx="44">
                  <c:v>63</c:v>
                </c:pt>
                <c:pt idx="45">
                  <c:v>53</c:v>
                </c:pt>
                <c:pt idx="46">
                  <c:v>79</c:v>
                </c:pt>
                <c:pt idx="47">
                  <c:v>80</c:v>
                </c:pt>
                <c:pt idx="48">
                  <c:v>81</c:v>
                </c:pt>
                <c:pt idx="49">
                  <c:v>78</c:v>
                </c:pt>
                <c:pt idx="50">
                  <c:v>80</c:v>
                </c:pt>
                <c:pt idx="51">
                  <c:v>85</c:v>
                </c:pt>
                <c:pt idx="52">
                  <c:v>91</c:v>
                </c:pt>
                <c:pt idx="53">
                  <c:v>90</c:v>
                </c:pt>
                <c:pt idx="54">
                  <c:v>88</c:v>
                </c:pt>
                <c:pt idx="55">
                  <c:v>101</c:v>
                </c:pt>
                <c:pt idx="56">
                  <c:v>129</c:v>
                </c:pt>
                <c:pt idx="57">
                  <c:v>123</c:v>
                </c:pt>
                <c:pt idx="58">
                  <c:v>134</c:v>
                </c:pt>
                <c:pt idx="59">
                  <c:v>137</c:v>
                </c:pt>
                <c:pt idx="60">
                  <c:v>150</c:v>
                </c:pt>
                <c:pt idx="61">
                  <c:v>163</c:v>
                </c:pt>
                <c:pt idx="62">
                  <c:v>166</c:v>
                </c:pt>
                <c:pt idx="63">
                  <c:v>176</c:v>
                </c:pt>
                <c:pt idx="64">
                  <c:v>189</c:v>
                </c:pt>
                <c:pt idx="65">
                  <c:v>185</c:v>
                </c:pt>
                <c:pt idx="66">
                  <c:v>185</c:v>
                </c:pt>
                <c:pt idx="67">
                  <c:v>218</c:v>
                </c:pt>
                <c:pt idx="68">
                  <c:v>213</c:v>
                </c:pt>
                <c:pt idx="69">
                  <c:v>252</c:v>
                </c:pt>
                <c:pt idx="70">
                  <c:v>304</c:v>
                </c:pt>
                <c:pt idx="71">
                  <c:v>295</c:v>
                </c:pt>
                <c:pt idx="72">
                  <c:v>332</c:v>
                </c:pt>
                <c:pt idx="73">
                  <c:v>327</c:v>
                </c:pt>
                <c:pt idx="74">
                  <c:v>337</c:v>
                </c:pt>
                <c:pt idx="75">
                  <c:v>368</c:v>
                </c:pt>
                <c:pt idx="76">
                  <c:v>373</c:v>
                </c:pt>
                <c:pt idx="77">
                  <c:v>377</c:v>
                </c:pt>
                <c:pt idx="78">
                  <c:v>433</c:v>
                </c:pt>
                <c:pt idx="79">
                  <c:v>433</c:v>
                </c:pt>
                <c:pt idx="80">
                  <c:v>464</c:v>
                </c:pt>
                <c:pt idx="81">
                  <c:v>479</c:v>
                </c:pt>
                <c:pt idx="82">
                  <c:v>498</c:v>
                </c:pt>
                <c:pt idx="83">
                  <c:v>552</c:v>
                </c:pt>
                <c:pt idx="84">
                  <c:v>553</c:v>
                </c:pt>
                <c:pt idx="85">
                  <c:v>580</c:v>
                </c:pt>
                <c:pt idx="86">
                  <c:v>612</c:v>
                </c:pt>
                <c:pt idx="87">
                  <c:v>662</c:v>
                </c:pt>
                <c:pt idx="88">
                  <c:v>703</c:v>
                </c:pt>
                <c:pt idx="89">
                  <c:v>721</c:v>
                </c:pt>
                <c:pt idx="90">
                  <c:v>776</c:v>
                </c:pt>
                <c:pt idx="91">
                  <c:v>837</c:v>
                </c:pt>
                <c:pt idx="92">
                  <c:v>855</c:v>
                </c:pt>
                <c:pt idx="93">
                  <c:v>907</c:v>
                </c:pt>
                <c:pt idx="94">
                  <c:v>979</c:v>
                </c:pt>
                <c:pt idx="95">
                  <c:v>997</c:v>
                </c:pt>
                <c:pt idx="96">
                  <c:v>1032</c:v>
                </c:pt>
                <c:pt idx="97">
                  <c:v>1085</c:v>
                </c:pt>
                <c:pt idx="98">
                  <c:v>1165</c:v>
                </c:pt>
                <c:pt idx="99">
                  <c:v>1236</c:v>
                </c:pt>
                <c:pt idx="100">
                  <c:v>1373</c:v>
                </c:pt>
                <c:pt idx="101">
                  <c:v>1429</c:v>
                </c:pt>
                <c:pt idx="102">
                  <c:v>1488</c:v>
                </c:pt>
                <c:pt idx="103">
                  <c:v>1540</c:v>
                </c:pt>
                <c:pt idx="104">
                  <c:v>1597</c:v>
                </c:pt>
                <c:pt idx="105">
                  <c:v>1781</c:v>
                </c:pt>
                <c:pt idx="106">
                  <c:v>1778</c:v>
                </c:pt>
                <c:pt idx="107">
                  <c:v>1874</c:v>
                </c:pt>
                <c:pt idx="108">
                  <c:v>2091</c:v>
                </c:pt>
                <c:pt idx="109">
                  <c:v>2124</c:v>
                </c:pt>
                <c:pt idx="110">
                  <c:v>2296</c:v>
                </c:pt>
                <c:pt idx="111">
                  <c:v>2482</c:v>
                </c:pt>
                <c:pt idx="112">
                  <c:v>2535</c:v>
                </c:pt>
                <c:pt idx="113">
                  <c:v>2693</c:v>
                </c:pt>
                <c:pt idx="114">
                  <c:v>2699</c:v>
                </c:pt>
                <c:pt idx="115">
                  <c:v>2879</c:v>
                </c:pt>
                <c:pt idx="116">
                  <c:v>2976</c:v>
                </c:pt>
                <c:pt idx="117">
                  <c:v>3178</c:v>
                </c:pt>
                <c:pt idx="118">
                  <c:v>3356</c:v>
                </c:pt>
                <c:pt idx="119">
                  <c:v>3500</c:v>
                </c:pt>
                <c:pt idx="120">
                  <c:v>3573</c:v>
                </c:pt>
                <c:pt idx="121">
                  <c:v>3666</c:v>
                </c:pt>
                <c:pt idx="122">
                  <c:v>3836</c:v>
                </c:pt>
                <c:pt idx="123">
                  <c:v>3923</c:v>
                </c:pt>
                <c:pt idx="124">
                  <c:v>4039</c:v>
                </c:pt>
                <c:pt idx="125">
                  <c:v>4180</c:v>
                </c:pt>
                <c:pt idx="126">
                  <c:v>4240</c:v>
                </c:pt>
                <c:pt idx="127">
                  <c:v>4333</c:v>
                </c:pt>
                <c:pt idx="128">
                  <c:v>4426</c:v>
                </c:pt>
                <c:pt idx="129">
                  <c:v>4483</c:v>
                </c:pt>
                <c:pt idx="130">
                  <c:v>4540</c:v>
                </c:pt>
                <c:pt idx="131">
                  <c:v>4640</c:v>
                </c:pt>
                <c:pt idx="132">
                  <c:v>4683</c:v>
                </c:pt>
                <c:pt idx="133">
                  <c:v>4750</c:v>
                </c:pt>
                <c:pt idx="134">
                  <c:v>4873</c:v>
                </c:pt>
                <c:pt idx="135">
                  <c:v>4964</c:v>
                </c:pt>
                <c:pt idx="136">
                  <c:v>5077</c:v>
                </c:pt>
                <c:pt idx="137">
                  <c:v>5243</c:v>
                </c:pt>
                <c:pt idx="138">
                  <c:v>5519</c:v>
                </c:pt>
                <c:pt idx="139">
                  <c:v>5994</c:v>
                </c:pt>
                <c:pt idx="140">
                  <c:v>6353</c:v>
                </c:pt>
                <c:pt idx="141">
                  <c:v>6586</c:v>
                </c:pt>
                <c:pt idx="142">
                  <c:v>7131</c:v>
                </c:pt>
                <c:pt idx="143">
                  <c:v>7584</c:v>
                </c:pt>
                <c:pt idx="144">
                  <c:v>7885</c:v>
                </c:pt>
                <c:pt idx="145">
                  <c:v>8328</c:v>
                </c:pt>
                <c:pt idx="146">
                  <c:v>8723</c:v>
                </c:pt>
                <c:pt idx="147">
                  <c:v>9107</c:v>
                </c:pt>
                <c:pt idx="148">
                  <c:v>9401</c:v>
                </c:pt>
                <c:pt idx="149">
                  <c:v>9708</c:v>
                </c:pt>
                <c:pt idx="150">
                  <c:v>10069</c:v>
                </c:pt>
                <c:pt idx="151">
                  <c:v>10483</c:v>
                </c:pt>
                <c:pt idx="152">
                  <c:v>10829</c:v>
                </c:pt>
                <c:pt idx="153">
                  <c:v>11269</c:v>
                </c:pt>
                <c:pt idx="154">
                  <c:v>11650</c:v>
                </c:pt>
                <c:pt idx="155">
                  <c:v>12050</c:v>
                </c:pt>
                <c:pt idx="156">
                  <c:v>12492</c:v>
                </c:pt>
                <c:pt idx="157">
                  <c:v>13360</c:v>
                </c:pt>
                <c:pt idx="158">
                  <c:v>14029</c:v>
                </c:pt>
                <c:pt idx="159">
                  <c:v>14574</c:v>
                </c:pt>
                <c:pt idx="160">
                  <c:v>15199</c:v>
                </c:pt>
                <c:pt idx="161">
                  <c:v>16068</c:v>
                </c:pt>
                <c:pt idx="162">
                  <c:v>16526</c:v>
                </c:pt>
                <c:pt idx="163">
                  <c:v>16804</c:v>
                </c:pt>
                <c:pt idx="164">
                  <c:v>16887</c:v>
                </c:pt>
                <c:pt idx="165">
                  <c:v>16993</c:v>
                </c:pt>
                <c:pt idx="166">
                  <c:v>17129</c:v>
                </c:pt>
                <c:pt idx="167">
                  <c:v>17254</c:v>
                </c:pt>
                <c:pt idx="168">
                  <c:v>17370</c:v>
                </c:pt>
                <c:pt idx="169">
                  <c:v>17534</c:v>
                </c:pt>
                <c:pt idx="170">
                  <c:v>17724</c:v>
                </c:pt>
                <c:pt idx="171">
                  <c:v>17903</c:v>
                </c:pt>
                <c:pt idx="172">
                  <c:v>17993</c:v>
                </c:pt>
                <c:pt idx="173">
                  <c:v>18187</c:v>
                </c:pt>
                <c:pt idx="174">
                  <c:v>18265</c:v>
                </c:pt>
                <c:pt idx="175">
                  <c:v>18403</c:v>
                </c:pt>
                <c:pt idx="176">
                  <c:v>18559</c:v>
                </c:pt>
                <c:pt idx="177">
                  <c:v>18761</c:v>
                </c:pt>
                <c:pt idx="178">
                  <c:v>18856</c:v>
                </c:pt>
                <c:pt idx="179">
                  <c:v>19008</c:v>
                </c:pt>
                <c:pt idx="180">
                  <c:v>19122</c:v>
                </c:pt>
                <c:pt idx="181">
                  <c:v>19299</c:v>
                </c:pt>
                <c:pt idx="182">
                  <c:v>19422</c:v>
                </c:pt>
                <c:pt idx="183">
                  <c:v>19520</c:v>
                </c:pt>
                <c:pt idx="184">
                  <c:v>19615</c:v>
                </c:pt>
                <c:pt idx="185">
                  <c:v>19757</c:v>
                </c:pt>
                <c:pt idx="186">
                  <c:v>19975</c:v>
                </c:pt>
                <c:pt idx="187">
                  <c:v>20113</c:v>
                </c:pt>
                <c:pt idx="188">
                  <c:v>20319</c:v>
                </c:pt>
                <c:pt idx="189">
                  <c:v>20446</c:v>
                </c:pt>
                <c:pt idx="190">
                  <c:v>20575</c:v>
                </c:pt>
                <c:pt idx="191">
                  <c:v>20755</c:v>
                </c:pt>
                <c:pt idx="192">
                  <c:v>20846</c:v>
                </c:pt>
                <c:pt idx="193">
                  <c:v>21020</c:v>
                </c:pt>
                <c:pt idx="194">
                  <c:v>21199</c:v>
                </c:pt>
                <c:pt idx="195">
                  <c:v>21303</c:v>
                </c:pt>
                <c:pt idx="196">
                  <c:v>21384</c:v>
                </c:pt>
                <c:pt idx="197">
                  <c:v>21539</c:v>
                </c:pt>
                <c:pt idx="198">
                  <c:v>21659</c:v>
                </c:pt>
                <c:pt idx="199">
                  <c:v>21803</c:v>
                </c:pt>
                <c:pt idx="200">
                  <c:v>21968</c:v>
                </c:pt>
                <c:pt idx="201">
                  <c:v>22056</c:v>
                </c:pt>
                <c:pt idx="202">
                  <c:v>22154</c:v>
                </c:pt>
                <c:pt idx="203">
                  <c:v>22229</c:v>
                </c:pt>
                <c:pt idx="204">
                  <c:v>22375</c:v>
                </c:pt>
                <c:pt idx="205">
                  <c:v>22529</c:v>
                </c:pt>
                <c:pt idx="206">
                  <c:v>22640</c:v>
                </c:pt>
                <c:pt idx="207">
                  <c:v>22770</c:v>
                </c:pt>
                <c:pt idx="208">
                  <c:v>22925</c:v>
                </c:pt>
                <c:pt idx="209">
                  <c:v>22984</c:v>
                </c:pt>
                <c:pt idx="210">
                  <c:v>23203</c:v>
                </c:pt>
                <c:pt idx="211">
                  <c:v>23212</c:v>
                </c:pt>
                <c:pt idx="212">
                  <c:v>23336</c:v>
                </c:pt>
                <c:pt idx="213">
                  <c:v>23549</c:v>
                </c:pt>
                <c:pt idx="214">
                  <c:v>23609</c:v>
                </c:pt>
                <c:pt idx="215">
                  <c:v>23748</c:v>
                </c:pt>
                <c:pt idx="216">
                  <c:v>23811</c:v>
                </c:pt>
                <c:pt idx="217">
                  <c:v>23930</c:v>
                </c:pt>
                <c:pt idx="218">
                  <c:v>24022</c:v>
                </c:pt>
                <c:pt idx="219">
                  <c:v>24193</c:v>
                </c:pt>
                <c:pt idx="220">
                  <c:v>24311</c:v>
                </c:pt>
                <c:pt idx="221">
                  <c:v>24426</c:v>
                </c:pt>
                <c:pt idx="222">
                  <c:v>24509</c:v>
                </c:pt>
                <c:pt idx="223">
                  <c:v>24627</c:v>
                </c:pt>
                <c:pt idx="224">
                  <c:v>24772</c:v>
                </c:pt>
                <c:pt idx="225">
                  <c:v>24847</c:v>
                </c:pt>
                <c:pt idx="226">
                  <c:v>25022</c:v>
                </c:pt>
                <c:pt idx="227">
                  <c:v>25194</c:v>
                </c:pt>
                <c:pt idx="228">
                  <c:v>25354</c:v>
                </c:pt>
                <c:pt idx="229">
                  <c:v>25494</c:v>
                </c:pt>
                <c:pt idx="230">
                  <c:v>25573</c:v>
                </c:pt>
                <c:pt idx="231">
                  <c:v>25674</c:v>
                </c:pt>
                <c:pt idx="232">
                  <c:v>25806</c:v>
                </c:pt>
                <c:pt idx="233">
                  <c:v>25930</c:v>
                </c:pt>
                <c:pt idx="234">
                  <c:v>26055</c:v>
                </c:pt>
                <c:pt idx="235">
                  <c:v>26214</c:v>
                </c:pt>
                <c:pt idx="236">
                  <c:v>26333</c:v>
                </c:pt>
                <c:pt idx="237">
                  <c:v>26461</c:v>
                </c:pt>
                <c:pt idx="238">
                  <c:v>26422</c:v>
                </c:pt>
                <c:pt idx="239">
                  <c:v>26662</c:v>
                </c:pt>
                <c:pt idx="240">
                  <c:v>26809</c:v>
                </c:pt>
                <c:pt idx="241">
                  <c:v>26891</c:v>
                </c:pt>
                <c:pt idx="242">
                  <c:v>27034</c:v>
                </c:pt>
                <c:pt idx="243">
                  <c:v>17753</c:v>
                </c:pt>
                <c:pt idx="244">
                  <c:v>18053</c:v>
                </c:pt>
                <c:pt idx="245">
                  <c:v>17885</c:v>
                </c:pt>
                <c:pt idx="246">
                  <c:v>18219</c:v>
                </c:pt>
                <c:pt idx="247">
                  <c:v>18151</c:v>
                </c:pt>
                <c:pt idx="248">
                  <c:v>18374</c:v>
                </c:pt>
                <c:pt idx="249">
                  <c:v>18397</c:v>
                </c:pt>
                <c:pt idx="250">
                  <c:v>18669</c:v>
                </c:pt>
                <c:pt idx="251">
                  <c:v>18652</c:v>
                </c:pt>
                <c:pt idx="252">
                  <c:v>18907</c:v>
                </c:pt>
                <c:pt idx="253">
                  <c:v>18929</c:v>
                </c:pt>
                <c:pt idx="254">
                  <c:v>19148</c:v>
                </c:pt>
                <c:pt idx="255">
                  <c:v>18969</c:v>
                </c:pt>
                <c:pt idx="256">
                  <c:v>19236</c:v>
                </c:pt>
                <c:pt idx="257">
                  <c:v>19555</c:v>
                </c:pt>
                <c:pt idx="258">
                  <c:v>19546</c:v>
                </c:pt>
                <c:pt idx="259">
                  <c:v>19867</c:v>
                </c:pt>
                <c:pt idx="260">
                  <c:v>19759</c:v>
                </c:pt>
                <c:pt idx="261">
                  <c:v>20117</c:v>
                </c:pt>
                <c:pt idx="262">
                  <c:v>19805</c:v>
                </c:pt>
                <c:pt idx="263">
                  <c:v>20272</c:v>
                </c:pt>
                <c:pt idx="264">
                  <c:v>20521</c:v>
                </c:pt>
                <c:pt idx="265">
                  <c:v>20492</c:v>
                </c:pt>
                <c:pt idx="266">
                  <c:v>20691</c:v>
                </c:pt>
                <c:pt idx="267">
                  <c:v>20906</c:v>
                </c:pt>
                <c:pt idx="268">
                  <c:v>20854</c:v>
                </c:pt>
                <c:pt idx="269">
                  <c:v>21138</c:v>
                </c:pt>
                <c:pt idx="270">
                  <c:v>20851</c:v>
                </c:pt>
                <c:pt idx="271">
                  <c:v>21261</c:v>
                </c:pt>
                <c:pt idx="272">
                  <c:v>21550</c:v>
                </c:pt>
                <c:pt idx="273">
                  <c:v>21399</c:v>
                </c:pt>
                <c:pt idx="274">
                  <c:v>21766</c:v>
                </c:pt>
                <c:pt idx="275">
                  <c:v>22040</c:v>
                </c:pt>
                <c:pt idx="276">
                  <c:v>22009</c:v>
                </c:pt>
                <c:pt idx="277">
                  <c:v>22192</c:v>
                </c:pt>
                <c:pt idx="278">
                  <c:v>22482</c:v>
                </c:pt>
                <c:pt idx="279">
                  <c:v>22098</c:v>
                </c:pt>
                <c:pt idx="280">
                  <c:v>22652</c:v>
                </c:pt>
                <c:pt idx="281">
                  <c:v>22838</c:v>
                </c:pt>
                <c:pt idx="282">
                  <c:v>23173</c:v>
                </c:pt>
                <c:pt idx="283">
                  <c:v>22983</c:v>
                </c:pt>
                <c:pt idx="284">
                  <c:v>23230</c:v>
                </c:pt>
                <c:pt idx="285">
                  <c:v>23498</c:v>
                </c:pt>
                <c:pt idx="286">
                  <c:v>23248</c:v>
                </c:pt>
                <c:pt idx="287">
                  <c:v>23509</c:v>
                </c:pt>
                <c:pt idx="288">
                  <c:v>23792</c:v>
                </c:pt>
                <c:pt idx="289">
                  <c:v>24089</c:v>
                </c:pt>
                <c:pt idx="290">
                  <c:v>23920</c:v>
                </c:pt>
                <c:pt idx="291">
                  <c:v>24208</c:v>
                </c:pt>
                <c:pt idx="292">
                  <c:v>24475</c:v>
                </c:pt>
                <c:pt idx="293">
                  <c:v>24782</c:v>
                </c:pt>
                <c:pt idx="294">
                  <c:v>24584</c:v>
                </c:pt>
                <c:pt idx="295">
                  <c:v>24846</c:v>
                </c:pt>
                <c:pt idx="296">
                  <c:v>25099</c:v>
                </c:pt>
                <c:pt idx="297">
                  <c:v>25389</c:v>
                </c:pt>
                <c:pt idx="298">
                  <c:v>25058</c:v>
                </c:pt>
                <c:pt idx="299">
                  <c:v>25381</c:v>
                </c:pt>
                <c:pt idx="300">
                  <c:v>25650</c:v>
                </c:pt>
                <c:pt idx="301">
                  <c:v>25931</c:v>
                </c:pt>
                <c:pt idx="302">
                  <c:v>25606</c:v>
                </c:pt>
                <c:pt idx="303">
                  <c:v>25937</c:v>
                </c:pt>
                <c:pt idx="304">
                  <c:v>26247</c:v>
                </c:pt>
                <c:pt idx="305">
                  <c:v>26475</c:v>
                </c:pt>
                <c:pt idx="306">
                  <c:v>26783</c:v>
                </c:pt>
                <c:pt idx="307">
                  <c:v>26425</c:v>
                </c:pt>
                <c:pt idx="308">
                  <c:v>26768</c:v>
                </c:pt>
                <c:pt idx="309">
                  <c:v>26986</c:v>
                </c:pt>
                <c:pt idx="310">
                  <c:v>27336</c:v>
                </c:pt>
                <c:pt idx="311">
                  <c:v>27561</c:v>
                </c:pt>
                <c:pt idx="312">
                  <c:v>27236</c:v>
                </c:pt>
                <c:pt idx="313">
                  <c:v>27487</c:v>
                </c:pt>
                <c:pt idx="314">
                  <c:v>27799</c:v>
                </c:pt>
                <c:pt idx="315">
                  <c:v>28055</c:v>
                </c:pt>
                <c:pt idx="316">
                  <c:v>28366</c:v>
                </c:pt>
                <c:pt idx="317">
                  <c:v>27909</c:v>
                </c:pt>
                <c:pt idx="318">
                  <c:v>28206</c:v>
                </c:pt>
                <c:pt idx="319">
                  <c:v>28521</c:v>
                </c:pt>
                <c:pt idx="320">
                  <c:v>28791</c:v>
                </c:pt>
                <c:pt idx="321">
                  <c:v>29085</c:v>
                </c:pt>
                <c:pt idx="322">
                  <c:v>29355</c:v>
                </c:pt>
                <c:pt idx="323">
                  <c:v>28766</c:v>
                </c:pt>
                <c:pt idx="324">
                  <c:v>29058</c:v>
                </c:pt>
                <c:pt idx="325">
                  <c:v>29300</c:v>
                </c:pt>
                <c:pt idx="326">
                  <c:v>29574</c:v>
                </c:pt>
                <c:pt idx="327">
                  <c:v>29892</c:v>
                </c:pt>
                <c:pt idx="328">
                  <c:v>30145</c:v>
                </c:pt>
                <c:pt idx="329">
                  <c:v>30405</c:v>
                </c:pt>
                <c:pt idx="330">
                  <c:v>29875</c:v>
                </c:pt>
                <c:pt idx="331">
                  <c:v>30117</c:v>
                </c:pt>
                <c:pt idx="332">
                  <c:v>30368</c:v>
                </c:pt>
                <c:pt idx="333">
                  <c:v>30625</c:v>
                </c:pt>
                <c:pt idx="334">
                  <c:v>30967</c:v>
                </c:pt>
                <c:pt idx="335">
                  <c:v>31217</c:v>
                </c:pt>
                <c:pt idx="336">
                  <c:v>31533</c:v>
                </c:pt>
                <c:pt idx="337">
                  <c:v>30875</c:v>
                </c:pt>
                <c:pt idx="338">
                  <c:v>31156</c:v>
                </c:pt>
                <c:pt idx="339">
                  <c:v>31408</c:v>
                </c:pt>
                <c:pt idx="340">
                  <c:v>31733</c:v>
                </c:pt>
                <c:pt idx="341">
                  <c:v>31967</c:v>
                </c:pt>
                <c:pt idx="342">
                  <c:v>32173</c:v>
                </c:pt>
                <c:pt idx="343">
                  <c:v>32432</c:v>
                </c:pt>
                <c:pt idx="344">
                  <c:v>32717</c:v>
                </c:pt>
                <c:pt idx="345">
                  <c:v>32030</c:v>
                </c:pt>
                <c:pt idx="346">
                  <c:v>32283</c:v>
                </c:pt>
                <c:pt idx="347">
                  <c:v>32504</c:v>
                </c:pt>
                <c:pt idx="348">
                  <c:v>32775</c:v>
                </c:pt>
                <c:pt idx="349">
                  <c:v>33099</c:v>
                </c:pt>
                <c:pt idx="350">
                  <c:v>33368</c:v>
                </c:pt>
                <c:pt idx="351">
                  <c:v>33678</c:v>
                </c:pt>
                <c:pt idx="352">
                  <c:v>33911</c:v>
                </c:pt>
                <c:pt idx="353">
                  <c:v>34188</c:v>
                </c:pt>
                <c:pt idx="354">
                  <c:v>33393</c:v>
                </c:pt>
                <c:pt idx="355">
                  <c:v>33724</c:v>
                </c:pt>
                <c:pt idx="356">
                  <c:v>34012</c:v>
                </c:pt>
                <c:pt idx="357">
                  <c:v>34285</c:v>
                </c:pt>
                <c:pt idx="358">
                  <c:v>34547</c:v>
                </c:pt>
                <c:pt idx="359">
                  <c:v>34871</c:v>
                </c:pt>
                <c:pt idx="360">
                  <c:v>35089</c:v>
                </c:pt>
                <c:pt idx="361">
                  <c:v>35389</c:v>
                </c:pt>
                <c:pt idx="362">
                  <c:v>35653</c:v>
                </c:pt>
                <c:pt idx="363">
                  <c:v>35912</c:v>
                </c:pt>
                <c:pt idx="364">
                  <c:v>34895</c:v>
                </c:pt>
                <c:pt idx="365">
                  <c:v>35101</c:v>
                </c:pt>
                <c:pt idx="366">
                  <c:v>35338</c:v>
                </c:pt>
                <c:pt idx="367">
                  <c:v>35567</c:v>
                </c:pt>
                <c:pt idx="368">
                  <c:v>35836</c:v>
                </c:pt>
                <c:pt idx="369">
                  <c:v>36060</c:v>
                </c:pt>
                <c:pt idx="370">
                  <c:v>36273</c:v>
                </c:pt>
                <c:pt idx="371">
                  <c:v>36511</c:v>
                </c:pt>
                <c:pt idx="372">
                  <c:v>36772</c:v>
                </c:pt>
                <c:pt idx="373">
                  <c:v>37040</c:v>
                </c:pt>
                <c:pt idx="374">
                  <c:v>37269</c:v>
                </c:pt>
                <c:pt idx="375">
                  <c:v>37522</c:v>
                </c:pt>
                <c:pt idx="376">
                  <c:v>37842</c:v>
                </c:pt>
                <c:pt idx="377">
                  <c:v>36736</c:v>
                </c:pt>
                <c:pt idx="378">
                  <c:v>36973</c:v>
                </c:pt>
                <c:pt idx="379">
                  <c:v>37261</c:v>
                </c:pt>
                <c:pt idx="380">
                  <c:v>37489</c:v>
                </c:pt>
                <c:pt idx="381">
                  <c:v>37778</c:v>
                </c:pt>
                <c:pt idx="382">
                  <c:v>38024</c:v>
                </c:pt>
                <c:pt idx="383">
                  <c:v>38311</c:v>
                </c:pt>
                <c:pt idx="384">
                  <c:v>38539</c:v>
                </c:pt>
                <c:pt idx="385">
                  <c:v>38791</c:v>
                </c:pt>
                <c:pt idx="386">
                  <c:v>39076</c:v>
                </c:pt>
                <c:pt idx="387">
                  <c:v>39326</c:v>
                </c:pt>
                <c:pt idx="388">
                  <c:v>39553</c:v>
                </c:pt>
                <c:pt idx="389">
                  <c:v>39843</c:v>
                </c:pt>
                <c:pt idx="390">
                  <c:v>40093</c:v>
                </c:pt>
                <c:pt idx="391">
                  <c:v>40401</c:v>
                </c:pt>
                <c:pt idx="392">
                  <c:v>39009</c:v>
                </c:pt>
                <c:pt idx="393">
                  <c:v>39243</c:v>
                </c:pt>
                <c:pt idx="394">
                  <c:v>39553</c:v>
                </c:pt>
                <c:pt idx="395">
                  <c:v>39802</c:v>
                </c:pt>
                <c:pt idx="396">
                  <c:v>40033</c:v>
                </c:pt>
                <c:pt idx="397">
                  <c:v>40292</c:v>
                </c:pt>
                <c:pt idx="398">
                  <c:v>40541</c:v>
                </c:pt>
                <c:pt idx="399">
                  <c:v>40749</c:v>
                </c:pt>
                <c:pt idx="400">
                  <c:v>40983</c:v>
                </c:pt>
                <c:pt idx="401">
                  <c:v>41233</c:v>
                </c:pt>
                <c:pt idx="402">
                  <c:v>41489</c:v>
                </c:pt>
                <c:pt idx="403">
                  <c:v>41762</c:v>
                </c:pt>
                <c:pt idx="404">
                  <c:v>42012</c:v>
                </c:pt>
                <c:pt idx="405">
                  <c:v>42243</c:v>
                </c:pt>
                <c:pt idx="406">
                  <c:v>42495</c:v>
                </c:pt>
                <c:pt idx="407">
                  <c:v>42783</c:v>
                </c:pt>
                <c:pt idx="408">
                  <c:v>43029</c:v>
                </c:pt>
                <c:pt idx="409">
                  <c:v>43304</c:v>
                </c:pt>
                <c:pt idx="410">
                  <c:v>43564</c:v>
                </c:pt>
                <c:pt idx="411">
                  <c:v>41399</c:v>
                </c:pt>
                <c:pt idx="412">
                  <c:v>41990</c:v>
                </c:pt>
                <c:pt idx="413">
                  <c:v>42197</c:v>
                </c:pt>
                <c:pt idx="414">
                  <c:v>42433</c:v>
                </c:pt>
                <c:pt idx="415">
                  <c:v>42711</c:v>
                </c:pt>
                <c:pt idx="416">
                  <c:v>42951</c:v>
                </c:pt>
                <c:pt idx="417">
                  <c:v>43155</c:v>
                </c:pt>
                <c:pt idx="418">
                  <c:v>43431</c:v>
                </c:pt>
                <c:pt idx="419">
                  <c:v>43699</c:v>
                </c:pt>
                <c:pt idx="420">
                  <c:v>43912</c:v>
                </c:pt>
                <c:pt idx="421">
                  <c:v>44156</c:v>
                </c:pt>
                <c:pt idx="422">
                  <c:v>44389</c:v>
                </c:pt>
                <c:pt idx="423">
                  <c:v>44633</c:v>
                </c:pt>
                <c:pt idx="424">
                  <c:v>44864</c:v>
                </c:pt>
                <c:pt idx="425">
                  <c:v>45099</c:v>
                </c:pt>
                <c:pt idx="426">
                  <c:v>45339</c:v>
                </c:pt>
                <c:pt idx="427">
                  <c:v>45559</c:v>
                </c:pt>
                <c:pt idx="428">
                  <c:v>45785</c:v>
                </c:pt>
                <c:pt idx="429">
                  <c:v>45977</c:v>
                </c:pt>
                <c:pt idx="430">
                  <c:v>46224</c:v>
                </c:pt>
                <c:pt idx="431">
                  <c:v>46475</c:v>
                </c:pt>
                <c:pt idx="432">
                  <c:v>46646</c:v>
                </c:pt>
                <c:pt idx="433">
                  <c:v>46905</c:v>
                </c:pt>
                <c:pt idx="434">
                  <c:v>47179</c:v>
                </c:pt>
                <c:pt idx="435">
                  <c:v>47402</c:v>
                </c:pt>
                <c:pt idx="436">
                  <c:v>47602</c:v>
                </c:pt>
                <c:pt idx="437">
                  <c:v>47868</c:v>
                </c:pt>
                <c:pt idx="438">
                  <c:v>48097</c:v>
                </c:pt>
                <c:pt idx="439">
                  <c:v>45624</c:v>
                </c:pt>
                <c:pt idx="440">
                  <c:v>45959</c:v>
                </c:pt>
                <c:pt idx="441">
                  <c:v>46161</c:v>
                </c:pt>
                <c:pt idx="442">
                  <c:v>46359</c:v>
                </c:pt>
                <c:pt idx="443">
                  <c:v>46604</c:v>
                </c:pt>
                <c:pt idx="444">
                  <c:v>46805</c:v>
                </c:pt>
                <c:pt idx="445">
                  <c:v>46989</c:v>
                </c:pt>
                <c:pt idx="446">
                  <c:v>47166</c:v>
                </c:pt>
                <c:pt idx="447">
                  <c:v>47358</c:v>
                </c:pt>
                <c:pt idx="448">
                  <c:v>47495</c:v>
                </c:pt>
                <c:pt idx="449">
                  <c:v>47716</c:v>
                </c:pt>
                <c:pt idx="450">
                  <c:v>47896</c:v>
                </c:pt>
                <c:pt idx="451">
                  <c:v>48068</c:v>
                </c:pt>
                <c:pt idx="452">
                  <c:v>48217</c:v>
                </c:pt>
                <c:pt idx="453">
                  <c:v>48371</c:v>
                </c:pt>
                <c:pt idx="454">
                  <c:v>48547</c:v>
                </c:pt>
                <c:pt idx="455">
                  <c:v>48654</c:v>
                </c:pt>
                <c:pt idx="456">
                  <c:v>48767</c:v>
                </c:pt>
                <c:pt idx="457">
                  <c:v>48873</c:v>
                </c:pt>
                <c:pt idx="458">
                  <c:v>48981</c:v>
                </c:pt>
                <c:pt idx="459">
                  <c:v>49091</c:v>
                </c:pt>
                <c:pt idx="460">
                  <c:v>49194</c:v>
                </c:pt>
                <c:pt idx="461">
                  <c:v>49334</c:v>
                </c:pt>
                <c:pt idx="462">
                  <c:v>49434</c:v>
                </c:pt>
                <c:pt idx="463">
                  <c:v>49504</c:v>
                </c:pt>
                <c:pt idx="464">
                  <c:v>49585</c:v>
                </c:pt>
                <c:pt idx="465">
                  <c:v>49652</c:v>
                </c:pt>
                <c:pt idx="466">
                  <c:v>49714</c:v>
                </c:pt>
                <c:pt idx="467">
                  <c:v>49787</c:v>
                </c:pt>
                <c:pt idx="468">
                  <c:v>49839</c:v>
                </c:pt>
                <c:pt idx="469">
                  <c:v>49878</c:v>
                </c:pt>
                <c:pt idx="470">
                  <c:v>49927</c:v>
                </c:pt>
                <c:pt idx="471">
                  <c:v>49974</c:v>
                </c:pt>
                <c:pt idx="472">
                  <c:v>50012</c:v>
                </c:pt>
                <c:pt idx="473">
                  <c:v>50042</c:v>
                </c:pt>
                <c:pt idx="474">
                  <c:v>50075</c:v>
                </c:pt>
                <c:pt idx="475">
                  <c:v>50095</c:v>
                </c:pt>
                <c:pt idx="476">
                  <c:v>50112</c:v>
                </c:pt>
                <c:pt idx="477">
                  <c:v>50125</c:v>
                </c:pt>
                <c:pt idx="478">
                  <c:v>50138</c:v>
                </c:pt>
                <c:pt idx="479">
                  <c:v>50152</c:v>
                </c:pt>
                <c:pt idx="480">
                  <c:v>50160</c:v>
                </c:pt>
                <c:pt idx="481">
                  <c:v>50170</c:v>
                </c:pt>
                <c:pt idx="482">
                  <c:v>50179</c:v>
                </c:pt>
                <c:pt idx="483">
                  <c:v>50180</c:v>
                </c:pt>
                <c:pt idx="484">
                  <c:v>50189</c:v>
                </c:pt>
                <c:pt idx="485">
                  <c:v>50190</c:v>
                </c:pt>
                <c:pt idx="486">
                  <c:v>50197</c:v>
                </c:pt>
                <c:pt idx="487">
                  <c:v>50206</c:v>
                </c:pt>
                <c:pt idx="488">
                  <c:v>48598</c:v>
                </c:pt>
                <c:pt idx="489">
                  <c:v>48600</c:v>
                </c:pt>
                <c:pt idx="490">
                  <c:v>48606</c:v>
                </c:pt>
                <c:pt idx="491">
                  <c:v>48606</c:v>
                </c:pt>
                <c:pt idx="492">
                  <c:v>48606</c:v>
                </c:pt>
                <c:pt idx="493">
                  <c:v>48606</c:v>
                </c:pt>
                <c:pt idx="494">
                  <c:v>48606</c:v>
                </c:pt>
                <c:pt idx="495">
                  <c:v>48606</c:v>
                </c:pt>
                <c:pt idx="496">
                  <c:v>48606</c:v>
                </c:pt>
                <c:pt idx="497">
                  <c:v>48606</c:v>
                </c:pt>
                <c:pt idx="498">
                  <c:v>48606</c:v>
                </c:pt>
                <c:pt idx="499">
                  <c:v>48606</c:v>
                </c:pt>
                <c:pt idx="500">
                  <c:v>48606</c:v>
                </c:pt>
                <c:pt idx="501">
                  <c:v>48606</c:v>
                </c:pt>
                <c:pt idx="502">
                  <c:v>48606</c:v>
                </c:pt>
                <c:pt idx="503">
                  <c:v>48606</c:v>
                </c:pt>
              </c:numCache>
            </c:numRef>
          </c:yVal>
          <c:smooth val="0"/>
        </c:ser>
        <c:dLbls>
          <c:showLegendKey val="0"/>
          <c:showVal val="0"/>
          <c:showCatName val="0"/>
          <c:showSerName val="0"/>
          <c:showPercent val="0"/>
          <c:showBubbleSize val="0"/>
        </c:dLbls>
        <c:axId val="291925704"/>
        <c:axId val="327828688"/>
      </c:scatterChart>
      <c:valAx>
        <c:axId val="291925704"/>
        <c:scaling>
          <c:logBase val="10"/>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b="1">
                    <a:solidFill>
                      <a:sysClr val="windowText" lastClr="000000"/>
                    </a:solidFill>
                  </a:rPr>
                  <a:t>Temperature</a:t>
                </a:r>
              </a:p>
            </c:rich>
          </c:tx>
          <c:layout>
            <c:manualLayout>
              <c:xMode val="edge"/>
              <c:yMode val="edge"/>
              <c:x val="0.40179902521687488"/>
              <c:y val="0.90322098416124608"/>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0.00E+00"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27828688"/>
        <c:crosses val="autoZero"/>
        <c:crossBetween val="midCat"/>
      </c:valAx>
      <c:valAx>
        <c:axId val="327828688"/>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Cluster Count</a:t>
                </a:r>
              </a:p>
            </c:rich>
          </c:tx>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91925704"/>
        <c:crossesAt val="1.0000000000000002E-3"/>
        <c:crossBetween val="midCat"/>
      </c:valAx>
      <c:spPr>
        <a:noFill/>
        <a:ln>
          <a:noFill/>
        </a:ln>
        <a:effectLst/>
      </c:spPr>
    </c:plotArea>
    <c:legend>
      <c:legendPos val="t"/>
      <c:layout>
        <c:manualLayout>
          <c:xMode val="edge"/>
          <c:yMode val="edge"/>
          <c:x val="0.13734071765617778"/>
          <c:y val="0.33375549706508628"/>
          <c:w val="0.22251260412574975"/>
          <c:h val="6.9008220503731052E-2"/>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30021710249183"/>
          <c:y val="4.1402504646646902E-2"/>
          <c:w val="0.83819804931790931"/>
          <c:h val="0.8187941471187874"/>
        </c:manualLayout>
      </c:layout>
      <c:barChart>
        <c:barDir val="col"/>
        <c:grouping val="clustered"/>
        <c:varyColors val="0"/>
        <c:ser>
          <c:idx val="1"/>
          <c:order val="0"/>
          <c:tx>
            <c:strRef>
              <c:f>Charge2Runs!$K$59</c:f>
              <c:strCache>
                <c:ptCount val="1"/>
                <c:pt idx="0">
                  <c:v>MPI.NET</c:v>
                </c:pt>
              </c:strCache>
            </c:strRef>
          </c:tx>
          <c:spPr>
            <a:pattFill prst="ltDnDiag">
              <a:fgClr>
                <a:schemeClr val="tx1"/>
              </a:fgClr>
              <a:bgClr>
                <a:schemeClr val="bg1"/>
              </a:bgClr>
            </a:pattFill>
            <a:ln>
              <a:solidFill>
                <a:schemeClr val="tx1"/>
              </a:solidFill>
            </a:ln>
            <a:effectLst/>
          </c:spPr>
          <c:invertIfNegative val="0"/>
          <c:val>
            <c:numRef>
              <c:f>Charge2Runs!$M$59:$M$66</c:f>
              <c:numCache>
                <c:formatCode>General</c:formatCode>
                <c:ptCount val="8"/>
                <c:pt idx="0">
                  <c:v>24.514980000000001</c:v>
                </c:pt>
                <c:pt idx="1">
                  <c:v>14.100680000000001</c:v>
                </c:pt>
                <c:pt idx="2">
                  <c:v>14.16569</c:v>
                </c:pt>
                <c:pt idx="3">
                  <c:v>8.6192100000000007</c:v>
                </c:pt>
                <c:pt idx="4">
                  <c:v>8.7170699999999997</c:v>
                </c:pt>
                <c:pt idx="5">
                  <c:v>5.0257899999999998</c:v>
                </c:pt>
                <c:pt idx="6">
                  <c:v>4.9356799999999996</c:v>
                </c:pt>
                <c:pt idx="7">
                  <c:v>5.0713600000000003</c:v>
                </c:pt>
              </c:numCache>
            </c:numRef>
          </c:val>
        </c:ser>
        <c:ser>
          <c:idx val="2"/>
          <c:order val="1"/>
          <c:tx>
            <c:v>OMPI-nightly</c:v>
          </c:tx>
          <c:spPr>
            <a:pattFill prst="wdDnDiag">
              <a:fgClr>
                <a:schemeClr val="tx1"/>
              </a:fgClr>
              <a:bgClr>
                <a:schemeClr val="bg1"/>
              </a:bgClr>
            </a:pattFill>
            <a:ln>
              <a:solidFill>
                <a:schemeClr val="tx1"/>
              </a:solidFill>
            </a:ln>
            <a:effectLst/>
          </c:spPr>
          <c:invertIfNegative val="0"/>
          <c:cat>
            <c:strRef>
              <c:f>Charge2Runs!$B$41:$B$48</c:f>
              <c:strCache>
                <c:ptCount val="8"/>
                <c:pt idx="0">
                  <c:v>1x1x1</c:v>
                </c:pt>
                <c:pt idx="1">
                  <c:v>1x1x2</c:v>
                </c:pt>
                <c:pt idx="2">
                  <c:v>1x2x1</c:v>
                </c:pt>
                <c:pt idx="3">
                  <c:v>1x1x4</c:v>
                </c:pt>
                <c:pt idx="4">
                  <c:v>1x4x1</c:v>
                </c:pt>
                <c:pt idx="5">
                  <c:v>1x1x8</c:v>
                </c:pt>
                <c:pt idx="6">
                  <c:v>1x2x4</c:v>
                </c:pt>
                <c:pt idx="7">
                  <c:v>1x4x2</c:v>
                </c:pt>
              </c:strCache>
            </c:strRef>
          </c:cat>
          <c:val>
            <c:numRef>
              <c:f>Charge2Runs!$M$41:$M$48</c:f>
              <c:numCache>
                <c:formatCode>General</c:formatCode>
                <c:ptCount val="8"/>
                <c:pt idx="0">
                  <c:v>9.9433299999999996</c:v>
                </c:pt>
                <c:pt idx="1">
                  <c:v>6.0563900000000004</c:v>
                </c:pt>
                <c:pt idx="2">
                  <c:v>6.1536099999999996</c:v>
                </c:pt>
                <c:pt idx="3">
                  <c:v>3.58</c:v>
                </c:pt>
                <c:pt idx="4">
                  <c:v>4.3738900000000003</c:v>
                </c:pt>
                <c:pt idx="5">
                  <c:v>2.6991399999999999</c:v>
                </c:pt>
                <c:pt idx="6">
                  <c:v>2.17639</c:v>
                </c:pt>
                <c:pt idx="7">
                  <c:v>2.1511100000000001</c:v>
                </c:pt>
              </c:numCache>
            </c:numRef>
          </c:val>
        </c:ser>
        <c:ser>
          <c:idx val="0"/>
          <c:order val="2"/>
          <c:tx>
            <c:v>OMPI-trunk</c:v>
          </c:tx>
          <c:spPr>
            <a:pattFill prst="pct50">
              <a:fgClr>
                <a:schemeClr val="tx1"/>
              </a:fgClr>
              <a:bgClr>
                <a:schemeClr val="bg1"/>
              </a:bgClr>
            </a:pattFill>
            <a:ln>
              <a:solidFill>
                <a:schemeClr val="tx1"/>
              </a:solidFill>
            </a:ln>
            <a:effectLst/>
          </c:spPr>
          <c:invertIfNegative val="0"/>
          <c:cat>
            <c:strRef>
              <c:f>Charge2Runs!$B$41:$B$48</c:f>
              <c:strCache>
                <c:ptCount val="8"/>
                <c:pt idx="0">
                  <c:v>1x1x1</c:v>
                </c:pt>
                <c:pt idx="1">
                  <c:v>1x1x2</c:v>
                </c:pt>
                <c:pt idx="2">
                  <c:v>1x2x1</c:v>
                </c:pt>
                <c:pt idx="3">
                  <c:v>1x1x4</c:v>
                </c:pt>
                <c:pt idx="4">
                  <c:v>1x4x1</c:v>
                </c:pt>
                <c:pt idx="5">
                  <c:v>1x1x8</c:v>
                </c:pt>
                <c:pt idx="6">
                  <c:v>1x2x4</c:v>
                </c:pt>
                <c:pt idx="7">
                  <c:v>1x4x2</c:v>
                </c:pt>
              </c:strCache>
            </c:strRef>
          </c:cat>
          <c:val>
            <c:numRef>
              <c:f>Charge2Runs!$M$50:$M$57</c:f>
              <c:numCache>
                <c:formatCode>General</c:formatCode>
                <c:ptCount val="8"/>
                <c:pt idx="0">
                  <c:v>8.8213899999999992</c:v>
                </c:pt>
                <c:pt idx="1">
                  <c:v>5.54556</c:v>
                </c:pt>
                <c:pt idx="2">
                  <c:v>5.6463900000000002</c:v>
                </c:pt>
                <c:pt idx="3">
                  <c:v>3.1611099999999999</c:v>
                </c:pt>
                <c:pt idx="4">
                  <c:v>3.3305600000000002</c:v>
                </c:pt>
                <c:pt idx="5">
                  <c:v>2.3746100000000001</c:v>
                </c:pt>
                <c:pt idx="6">
                  <c:v>1.8435299999999999</c:v>
                </c:pt>
                <c:pt idx="7">
                  <c:v>2.0769199999999999</c:v>
                </c:pt>
              </c:numCache>
            </c:numRef>
          </c:val>
        </c:ser>
        <c:dLbls>
          <c:showLegendKey val="0"/>
          <c:showVal val="0"/>
          <c:showCatName val="0"/>
          <c:showSerName val="0"/>
          <c:showPercent val="0"/>
          <c:showBubbleSize val="0"/>
        </c:dLbls>
        <c:gapWidth val="150"/>
        <c:axId val="327829080"/>
        <c:axId val="327825552"/>
      </c:barChart>
      <c:catAx>
        <c:axId val="327829080"/>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TxPxN</a:t>
                </a:r>
              </a:p>
            </c:rich>
          </c:tx>
          <c:layout>
            <c:manualLayout>
              <c:xMode val="edge"/>
              <c:yMode val="edge"/>
              <c:x val="0.49617899614400052"/>
              <c:y val="0.93487092294313856"/>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825552"/>
        <c:crosses val="autoZero"/>
        <c:auto val="1"/>
        <c:lblAlgn val="ctr"/>
        <c:lblOffset val="100"/>
        <c:noMultiLvlLbl val="0"/>
      </c:catAx>
      <c:valAx>
        <c:axId val="327825552"/>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Time (hours)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829080"/>
        <c:crosses val="autoZero"/>
        <c:crossBetween val="between"/>
      </c:valAx>
      <c:spPr>
        <a:noFill/>
        <a:ln>
          <a:solidFill>
            <a:schemeClr val="tx1"/>
          </a:solidFill>
        </a:ln>
        <a:effectLst/>
      </c:spPr>
    </c:plotArea>
    <c:legend>
      <c:legendPos val="t"/>
      <c:layout>
        <c:manualLayout>
          <c:xMode val="edge"/>
          <c:yMode val="edge"/>
          <c:x val="0.68417152717021479"/>
          <c:y val="5.6159420289855079E-2"/>
          <c:w val="0.26688663917010375"/>
          <c:h val="0.17698015329605538"/>
        </c:manualLayout>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95129775444737"/>
          <c:y val="3.8956563699109305E-2"/>
          <c:w val="0.8315182997958589"/>
          <c:h val="0.82785740364317517"/>
        </c:manualLayout>
      </c:layout>
      <c:lineChart>
        <c:grouping val="standard"/>
        <c:varyColors val="0"/>
        <c:ser>
          <c:idx val="1"/>
          <c:order val="0"/>
          <c:tx>
            <c:strRef>
              <c:f>Charge2Runs!$K$59</c:f>
              <c:strCache>
                <c:ptCount val="1"/>
                <c:pt idx="0">
                  <c:v>MPI.NET</c:v>
                </c:pt>
              </c:strCache>
            </c:strRef>
          </c:tx>
          <c:spPr>
            <a:ln w="9525" cap="rnd">
              <a:solidFill>
                <a:schemeClr val="tx1"/>
              </a:solidFill>
              <a:round/>
            </a:ln>
            <a:effectLst/>
          </c:spPr>
          <c:marker>
            <c:symbol val="square"/>
            <c:size val="4"/>
            <c:spPr>
              <a:solidFill>
                <a:schemeClr val="tx1"/>
              </a:solidFill>
              <a:ln w="9525">
                <a:solidFill>
                  <a:schemeClr val="tx1"/>
                </a:solidFill>
              </a:ln>
              <a:effectLst/>
            </c:spPr>
          </c:marker>
          <c:val>
            <c:numRef>
              <c:f>Charge2Runs!$W$59:$W$66</c:f>
              <c:numCache>
                <c:formatCode>General</c:formatCode>
                <c:ptCount val="8"/>
                <c:pt idx="0">
                  <c:v>1</c:v>
                </c:pt>
                <c:pt idx="1">
                  <c:v>1.738567218034875</c:v>
                </c:pt>
                <c:pt idx="2">
                  <c:v>1.7305884852767499</c:v>
                </c:pt>
                <c:pt idx="3">
                  <c:v>2.8442258629271127</c:v>
                </c:pt>
                <c:pt idx="4">
                  <c:v>2.8122958746459537</c:v>
                </c:pt>
                <c:pt idx="5">
                  <c:v>4.8778361212864052</c:v>
                </c:pt>
                <c:pt idx="6">
                  <c:v>4.9668900739107888</c:v>
                </c:pt>
                <c:pt idx="7">
                  <c:v>4.8340050795053005</c:v>
                </c:pt>
              </c:numCache>
            </c:numRef>
          </c:val>
          <c:smooth val="0"/>
        </c:ser>
        <c:ser>
          <c:idx val="2"/>
          <c:order val="1"/>
          <c:tx>
            <c:v>OMPI-nightly</c:v>
          </c:tx>
          <c:spPr>
            <a:ln w="9525" cap="rnd">
              <a:solidFill>
                <a:schemeClr val="tx1"/>
              </a:solidFill>
              <a:round/>
            </a:ln>
            <a:effectLst/>
          </c:spPr>
          <c:marker>
            <c:symbol val="circle"/>
            <c:size val="5"/>
            <c:spPr>
              <a:noFill/>
              <a:ln w="9525">
                <a:solidFill>
                  <a:schemeClr val="tx1"/>
                </a:solidFill>
              </a:ln>
              <a:effectLst/>
            </c:spPr>
          </c:marker>
          <c:cat>
            <c:strRef>
              <c:f>Charge2Runs!$B$41:$B$48</c:f>
              <c:strCache>
                <c:ptCount val="8"/>
                <c:pt idx="0">
                  <c:v>1x1x1</c:v>
                </c:pt>
                <c:pt idx="1">
                  <c:v>1x1x2</c:v>
                </c:pt>
                <c:pt idx="2">
                  <c:v>1x2x1</c:v>
                </c:pt>
                <c:pt idx="3">
                  <c:v>1x1x4</c:v>
                </c:pt>
                <c:pt idx="4">
                  <c:v>1x4x1</c:v>
                </c:pt>
                <c:pt idx="5">
                  <c:v>1x1x8</c:v>
                </c:pt>
                <c:pt idx="6">
                  <c:v>1x2x4</c:v>
                </c:pt>
                <c:pt idx="7">
                  <c:v>1x4x2</c:v>
                </c:pt>
              </c:strCache>
            </c:strRef>
          </c:cat>
          <c:val>
            <c:numRef>
              <c:f>Charge2Runs!$W$41:$W$48</c:f>
              <c:numCache>
                <c:formatCode>General</c:formatCode>
                <c:ptCount val="8"/>
                <c:pt idx="0">
                  <c:v>1</c:v>
                </c:pt>
                <c:pt idx="1">
                  <c:v>1.6417915623003141</c:v>
                </c:pt>
                <c:pt idx="2">
                  <c:v>1.6158531333639929</c:v>
                </c:pt>
                <c:pt idx="3">
                  <c:v>2.7774664804469271</c:v>
                </c:pt>
                <c:pt idx="4">
                  <c:v>2.2733379211639981</c:v>
                </c:pt>
                <c:pt idx="5">
                  <c:v>3.6838882014271213</c:v>
                </c:pt>
                <c:pt idx="6">
                  <c:v>4.5687261933752676</c:v>
                </c:pt>
                <c:pt idx="7">
                  <c:v>4.6224181933978272</c:v>
                </c:pt>
              </c:numCache>
            </c:numRef>
          </c:val>
          <c:smooth val="0"/>
        </c:ser>
        <c:ser>
          <c:idx val="0"/>
          <c:order val="2"/>
          <c:tx>
            <c:v>OMPI-trunk</c:v>
          </c:tx>
          <c:spPr>
            <a:ln w="9525" cap="rnd">
              <a:solidFill>
                <a:schemeClr val="tx1"/>
              </a:solidFill>
              <a:round/>
            </a:ln>
            <a:effectLst/>
          </c:spPr>
          <c:marker>
            <c:symbol val="triangle"/>
            <c:size val="6"/>
            <c:spPr>
              <a:noFill/>
              <a:ln w="9525">
                <a:solidFill>
                  <a:schemeClr val="tx1"/>
                </a:solidFill>
              </a:ln>
              <a:effectLst/>
            </c:spPr>
          </c:marker>
          <c:cat>
            <c:strRef>
              <c:f>Charge2Runs!$B$41:$B$48</c:f>
              <c:strCache>
                <c:ptCount val="8"/>
                <c:pt idx="0">
                  <c:v>1x1x1</c:v>
                </c:pt>
                <c:pt idx="1">
                  <c:v>1x1x2</c:v>
                </c:pt>
                <c:pt idx="2">
                  <c:v>1x2x1</c:v>
                </c:pt>
                <c:pt idx="3">
                  <c:v>1x1x4</c:v>
                </c:pt>
                <c:pt idx="4">
                  <c:v>1x4x1</c:v>
                </c:pt>
                <c:pt idx="5">
                  <c:v>1x1x8</c:v>
                </c:pt>
                <c:pt idx="6">
                  <c:v>1x2x4</c:v>
                </c:pt>
                <c:pt idx="7">
                  <c:v>1x4x2</c:v>
                </c:pt>
              </c:strCache>
            </c:strRef>
          </c:cat>
          <c:val>
            <c:numRef>
              <c:f>Charge2Runs!$W$50:$W$57</c:f>
              <c:numCache>
                <c:formatCode>General</c:formatCode>
                <c:ptCount val="8"/>
                <c:pt idx="0">
                  <c:v>1</c:v>
                </c:pt>
                <c:pt idx="1">
                  <c:v>1.5907122094071653</c:v>
                </c:pt>
                <c:pt idx="2">
                  <c:v>1.5623061814717012</c:v>
                </c:pt>
                <c:pt idx="3">
                  <c:v>2.790598871915245</c:v>
                </c:pt>
                <c:pt idx="4">
                  <c:v>2.6486206523827822</c:v>
                </c:pt>
                <c:pt idx="5">
                  <c:v>3.7148794960014482</c:v>
                </c:pt>
                <c:pt idx="6">
                  <c:v>4.7850536742011247</c:v>
                </c:pt>
                <c:pt idx="7">
                  <c:v>4.2473422182847678</c:v>
                </c:pt>
              </c:numCache>
            </c:numRef>
          </c:val>
          <c:smooth val="0"/>
        </c:ser>
        <c:dLbls>
          <c:showLegendKey val="0"/>
          <c:showVal val="0"/>
          <c:showCatName val="0"/>
          <c:showSerName val="0"/>
          <c:showPercent val="0"/>
          <c:showBubbleSize val="0"/>
        </c:dLbls>
        <c:marker val="1"/>
        <c:smooth val="0"/>
        <c:axId val="327827120"/>
        <c:axId val="327824768"/>
      </c:lineChart>
      <c:catAx>
        <c:axId val="327827120"/>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TxPxN</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824768"/>
        <c:crosses val="autoZero"/>
        <c:auto val="1"/>
        <c:lblAlgn val="ctr"/>
        <c:lblOffset val="100"/>
        <c:noMultiLvlLbl val="0"/>
      </c:catAx>
      <c:valAx>
        <c:axId val="327824768"/>
        <c:scaling>
          <c:orientation val="minMax"/>
          <c:min val="1"/>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Speedup</a:t>
                </a:r>
              </a:p>
            </c:rich>
          </c:tx>
          <c:layout>
            <c:manualLayout>
              <c:xMode val="edge"/>
              <c:yMode val="edge"/>
              <c:x val="0.12962962962962962"/>
              <c:y val="0.397817013574226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827120"/>
        <c:crosses val="autoZero"/>
        <c:crossBetween val="between"/>
      </c:valAx>
      <c:spPr>
        <a:noFill/>
        <a:ln>
          <a:solidFill>
            <a:schemeClr val="tx1"/>
          </a:solidFill>
        </a:ln>
        <a:effectLst/>
      </c:spPr>
    </c:plotArea>
    <c:legend>
      <c:legendPos val="t"/>
      <c:layout>
        <c:manualLayout>
          <c:xMode val="edge"/>
          <c:yMode val="edge"/>
          <c:x val="0.1480060695538058"/>
          <c:y val="5.9127953901836103E-2"/>
          <c:w val="0.30090277777777774"/>
          <c:h val="0.17692171767593109"/>
        </c:manualLayout>
      </c:layout>
      <c:overlay val="0"/>
      <c:spPr>
        <a:noFill/>
        <a:ln>
          <a:solidFill>
            <a:sysClr val="windowText" lastClr="000000"/>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94932114967112"/>
          <c:y val="2.8456340009802933E-2"/>
          <c:w val="0.85030588768996473"/>
          <c:h val="0.824257209369605"/>
        </c:manualLayout>
      </c:layout>
      <c:barChart>
        <c:barDir val="col"/>
        <c:grouping val="clustered"/>
        <c:varyColors val="0"/>
        <c:ser>
          <c:idx val="1"/>
          <c:order val="0"/>
          <c:tx>
            <c:strRef>
              <c:f>Charge2RunsWThreads!$K$9</c:f>
              <c:strCache>
                <c:ptCount val="1"/>
                <c:pt idx="0">
                  <c:v>MPI.NET</c:v>
                </c:pt>
              </c:strCache>
            </c:strRef>
          </c:tx>
          <c:spPr>
            <a:pattFill prst="ltDnDiag">
              <a:fgClr>
                <a:schemeClr val="tx1"/>
              </a:fgClr>
              <a:bgClr>
                <a:schemeClr val="bg1"/>
              </a:bgClr>
            </a:pattFill>
            <a:ln>
              <a:solidFill>
                <a:schemeClr val="tx1"/>
              </a:solidFill>
            </a:ln>
            <a:effectLst/>
          </c:spPr>
          <c:invertIfNegative val="0"/>
          <c:cat>
            <c:strRef>
              <c:f>Charge2RunsWThreads!$B$3:$B$10</c:f>
              <c:strCache>
                <c:ptCount val="8"/>
                <c:pt idx="0">
                  <c:v>2x1x8</c:v>
                </c:pt>
                <c:pt idx="1">
                  <c:v>4x1x8</c:v>
                </c:pt>
                <c:pt idx="2">
                  <c:v>8x1x8</c:v>
                </c:pt>
                <c:pt idx="3">
                  <c:v>1x2x8</c:v>
                </c:pt>
                <c:pt idx="4">
                  <c:v>4x2x8</c:v>
                </c:pt>
                <c:pt idx="5">
                  <c:v>1x4x8</c:v>
                </c:pt>
                <c:pt idx="6">
                  <c:v>2x4x8</c:v>
                </c:pt>
                <c:pt idx="7">
                  <c:v>1x8x8</c:v>
                </c:pt>
              </c:strCache>
            </c:strRef>
          </c:cat>
          <c:val>
            <c:numRef>
              <c:f>Charge2RunsWThreads!$M$3:$M$10</c:f>
              <c:numCache>
                <c:formatCode>General</c:formatCode>
                <c:ptCount val="8"/>
                <c:pt idx="0">
                  <c:v>4.4577200000000001</c:v>
                </c:pt>
                <c:pt idx="1">
                  <c:v>3.3402500000000002</c:v>
                </c:pt>
                <c:pt idx="2">
                  <c:v>2.4632800000000001</c:v>
                </c:pt>
                <c:pt idx="3">
                  <c:v>2.3501599999999998</c:v>
                </c:pt>
                <c:pt idx="4">
                  <c:v>2.0471300000000001</c:v>
                </c:pt>
                <c:pt idx="5">
                  <c:v>1.5043299999999999</c:v>
                </c:pt>
                <c:pt idx="6">
                  <c:v>1.5711200000000001</c:v>
                </c:pt>
                <c:pt idx="7">
                  <c:v>1.10161</c:v>
                </c:pt>
              </c:numCache>
            </c:numRef>
          </c:val>
        </c:ser>
        <c:ser>
          <c:idx val="2"/>
          <c:order val="1"/>
          <c:tx>
            <c:v>OMPI-nightly</c:v>
          </c:tx>
          <c:spPr>
            <a:pattFill prst="wdDnDiag">
              <a:fgClr>
                <a:schemeClr val="tx1"/>
              </a:fgClr>
              <a:bgClr>
                <a:schemeClr val="bg1"/>
              </a:bgClr>
            </a:pattFill>
            <a:ln>
              <a:solidFill>
                <a:schemeClr val="tx1"/>
              </a:solidFill>
            </a:ln>
            <a:effectLst/>
          </c:spPr>
          <c:invertIfNegative val="0"/>
          <c:cat>
            <c:strRef>
              <c:f>Charge2RunsWThreads!$B$3:$B$10</c:f>
              <c:strCache>
                <c:ptCount val="8"/>
                <c:pt idx="0">
                  <c:v>2x1x8</c:v>
                </c:pt>
                <c:pt idx="1">
                  <c:v>4x1x8</c:v>
                </c:pt>
                <c:pt idx="2">
                  <c:v>8x1x8</c:v>
                </c:pt>
                <c:pt idx="3">
                  <c:v>1x2x8</c:v>
                </c:pt>
                <c:pt idx="4">
                  <c:v>4x2x8</c:v>
                </c:pt>
                <c:pt idx="5">
                  <c:v>1x4x8</c:v>
                </c:pt>
                <c:pt idx="6">
                  <c:v>2x4x8</c:v>
                </c:pt>
                <c:pt idx="7">
                  <c:v>1x8x8</c:v>
                </c:pt>
              </c:strCache>
            </c:strRef>
          </c:cat>
          <c:val>
            <c:numRef>
              <c:f>Charge2RunsWThreads!$M$19:$M$26</c:f>
              <c:numCache>
                <c:formatCode>General</c:formatCode>
                <c:ptCount val="8"/>
                <c:pt idx="0">
                  <c:v>2.1891099999999999</c:v>
                </c:pt>
                <c:pt idx="1">
                  <c:v>1.41567</c:v>
                </c:pt>
                <c:pt idx="2">
                  <c:v>1.28833</c:v>
                </c:pt>
                <c:pt idx="3">
                  <c:v>1.5380799999999999</c:v>
                </c:pt>
                <c:pt idx="4">
                  <c:v>0.97436</c:v>
                </c:pt>
                <c:pt idx="5">
                  <c:v>1.0393300000000001</c:v>
                </c:pt>
                <c:pt idx="6">
                  <c:v>1.00586</c:v>
                </c:pt>
                <c:pt idx="7">
                  <c:v>1.10917</c:v>
                </c:pt>
              </c:numCache>
            </c:numRef>
          </c:val>
        </c:ser>
        <c:ser>
          <c:idx val="0"/>
          <c:order val="2"/>
          <c:tx>
            <c:v>OMPI-trunk</c:v>
          </c:tx>
          <c:spPr>
            <a:pattFill prst="pct50">
              <a:fgClr>
                <a:schemeClr val="tx1"/>
              </a:fgClr>
              <a:bgClr>
                <a:schemeClr val="bg1"/>
              </a:bgClr>
            </a:pattFill>
            <a:ln>
              <a:solidFill>
                <a:schemeClr val="tx1"/>
              </a:solidFill>
            </a:ln>
            <a:effectLst/>
          </c:spPr>
          <c:invertIfNegative val="0"/>
          <c:cat>
            <c:strRef>
              <c:f>Charge2RunsWThreads!$B$3:$B$10</c:f>
              <c:strCache>
                <c:ptCount val="8"/>
                <c:pt idx="0">
                  <c:v>2x1x8</c:v>
                </c:pt>
                <c:pt idx="1">
                  <c:v>4x1x8</c:v>
                </c:pt>
                <c:pt idx="2">
                  <c:v>8x1x8</c:v>
                </c:pt>
                <c:pt idx="3">
                  <c:v>1x2x8</c:v>
                </c:pt>
                <c:pt idx="4">
                  <c:v>4x2x8</c:v>
                </c:pt>
                <c:pt idx="5">
                  <c:v>1x4x8</c:v>
                </c:pt>
                <c:pt idx="6">
                  <c:v>2x4x8</c:v>
                </c:pt>
                <c:pt idx="7">
                  <c:v>1x8x8</c:v>
                </c:pt>
              </c:strCache>
            </c:strRef>
          </c:cat>
          <c:val>
            <c:numRef>
              <c:f>Charge2RunsWThreads!$M$11:$M$18</c:f>
              <c:numCache>
                <c:formatCode>General</c:formatCode>
                <c:ptCount val="8"/>
                <c:pt idx="0">
                  <c:v>2.14053</c:v>
                </c:pt>
                <c:pt idx="1">
                  <c:v>1.43072</c:v>
                </c:pt>
                <c:pt idx="2">
                  <c:v>1.2724200000000001</c:v>
                </c:pt>
                <c:pt idx="3">
                  <c:v>1.0498099999999999</c:v>
                </c:pt>
                <c:pt idx="4">
                  <c:v>0.94499999999999995</c:v>
                </c:pt>
                <c:pt idx="5">
                  <c:v>0.84092</c:v>
                </c:pt>
                <c:pt idx="6">
                  <c:v>0.95764000000000005</c:v>
                </c:pt>
                <c:pt idx="7">
                  <c:v>1.4680299999999999</c:v>
                </c:pt>
              </c:numCache>
            </c:numRef>
          </c:val>
        </c:ser>
        <c:dLbls>
          <c:showLegendKey val="0"/>
          <c:showVal val="0"/>
          <c:showCatName val="0"/>
          <c:showSerName val="0"/>
          <c:showPercent val="0"/>
          <c:showBubbleSize val="0"/>
        </c:dLbls>
        <c:gapWidth val="150"/>
        <c:axId val="327825160"/>
        <c:axId val="327827904"/>
      </c:barChart>
      <c:catAx>
        <c:axId val="327825160"/>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a:t>TxPxN</a:t>
                </a:r>
              </a:p>
            </c:rich>
          </c:tx>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827904"/>
        <c:crosses val="autoZero"/>
        <c:auto val="1"/>
        <c:lblAlgn val="ctr"/>
        <c:lblOffset val="100"/>
        <c:noMultiLvlLbl val="0"/>
      </c:catAx>
      <c:valAx>
        <c:axId val="32782790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Time (hours)</a:t>
                </a:r>
              </a:p>
            </c:rich>
          </c:tx>
          <c:layout>
            <c:manualLayout>
              <c:xMode val="edge"/>
              <c:yMode val="edge"/>
              <c:x val="0.2139917695473251"/>
              <c:y val="6.7828327975715363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825160"/>
        <c:crosses val="autoZero"/>
        <c:crossBetween val="between"/>
      </c:valAx>
      <c:spPr>
        <a:noFill/>
        <a:ln>
          <a:solidFill>
            <a:schemeClr val="tx1"/>
          </a:solidFill>
        </a:ln>
        <a:effectLst/>
      </c:spPr>
    </c:plotArea>
    <c:legend>
      <c:legendPos val="t"/>
      <c:layout>
        <c:manualLayout>
          <c:xMode val="edge"/>
          <c:yMode val="edge"/>
          <c:x val="0.6824078934577622"/>
          <c:y val="4.1062801932367152E-2"/>
          <c:w val="0.27482314710661171"/>
          <c:h val="0.1736605614515577"/>
        </c:manualLayout>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t>Region 5(10)_2(4) 12579 Points 4 Clusters - OMPI-1.7.5rc5</a:t>
            </a:r>
            <a:r>
              <a:rPr lang="en-US" baseline="0" dirty="0"/>
              <a:t> Performance</a:t>
            </a:r>
            <a:endParaRPr lang="en-US" dirty="0"/>
          </a:p>
        </c:rich>
      </c:tx>
      <c:layout>
        <c:manualLayout>
          <c:xMode val="edge"/>
          <c:yMode val="edge"/>
          <c:x val="0.52260825957549351"/>
          <c:y val="4.27041539870118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3.1231148965692592E-2"/>
          <c:y val="1.6723424112986943E-2"/>
          <c:w val="0.96102419485748991"/>
          <c:h val="0.77886804086842309"/>
        </c:manualLayout>
      </c:layout>
      <c:barChart>
        <c:barDir val="col"/>
        <c:grouping val="clustered"/>
        <c:varyColors val="0"/>
        <c:ser>
          <c:idx val="1"/>
          <c:order val="0"/>
          <c:tx>
            <c:strRef>
              <c:f>'r5(10)_2(4)'!$K$3</c:f>
              <c:strCache>
                <c:ptCount val="1"/>
                <c:pt idx="0">
                  <c:v>OMPI-1.7.5rc5</c:v>
                </c:pt>
              </c:strCache>
            </c:strRef>
          </c:tx>
          <c:spPr>
            <a:pattFill prst="ltDnDiag">
              <a:fgClr>
                <a:schemeClr val="tx1"/>
              </a:fgClr>
              <a:bgClr>
                <a:schemeClr val="bg1"/>
              </a:bgClr>
            </a:pattFill>
            <a:ln>
              <a:solidFill>
                <a:schemeClr val="tx1"/>
              </a:solidFill>
            </a:ln>
            <a:effectLst/>
          </c:spPr>
          <c:invertIfNegative val="0"/>
          <c:dPt>
            <c:idx val="0"/>
            <c:invertIfNegative val="0"/>
            <c:bubble3D val="0"/>
            <c:spPr>
              <a:pattFill prst="wdDnDiag">
                <a:fgClr>
                  <a:srgbClr val="C00000"/>
                </a:fgClr>
                <a:bgClr>
                  <a:sysClr val="window" lastClr="FFFFFF"/>
                </a:bgClr>
              </a:pattFill>
              <a:ln>
                <a:solidFill>
                  <a:schemeClr val="tx1"/>
                </a:solidFill>
              </a:ln>
              <a:effectLst/>
            </c:spPr>
          </c:dPt>
          <c:dPt>
            <c:idx val="1"/>
            <c:invertIfNegative val="0"/>
            <c:bubble3D val="0"/>
            <c:spPr>
              <a:pattFill prst="wdDnDiag">
                <a:fgClr>
                  <a:srgbClr val="C00000"/>
                </a:fgClr>
                <a:bgClr>
                  <a:sysClr val="window" lastClr="FFFFFF"/>
                </a:bgClr>
              </a:pattFill>
              <a:ln>
                <a:solidFill>
                  <a:schemeClr val="tx1"/>
                </a:solidFill>
              </a:ln>
              <a:effectLst/>
            </c:spPr>
          </c:dPt>
          <c:dPt>
            <c:idx val="2"/>
            <c:invertIfNegative val="0"/>
            <c:bubble3D val="0"/>
            <c:spPr>
              <a:pattFill prst="wdDnDiag">
                <a:fgClr>
                  <a:srgbClr val="C00000"/>
                </a:fgClr>
                <a:bgClr>
                  <a:sysClr val="window" lastClr="FFFFFF"/>
                </a:bgClr>
              </a:pattFill>
              <a:ln>
                <a:solidFill>
                  <a:schemeClr val="tx1"/>
                </a:solidFill>
              </a:ln>
              <a:effectLst/>
            </c:spPr>
          </c:dPt>
          <c:dPt>
            <c:idx val="3"/>
            <c:invertIfNegative val="0"/>
            <c:bubble3D val="0"/>
            <c:spPr>
              <a:pattFill prst="wdDnDiag">
                <a:fgClr>
                  <a:srgbClr val="C00000"/>
                </a:fgClr>
                <a:bgClr>
                  <a:sysClr val="window" lastClr="FFFFFF"/>
                </a:bgClr>
              </a:pattFill>
              <a:ln>
                <a:solidFill>
                  <a:schemeClr val="tx1"/>
                </a:solidFill>
              </a:ln>
              <a:effectLst/>
            </c:spPr>
          </c:dPt>
          <c:dPt>
            <c:idx val="4"/>
            <c:invertIfNegative val="0"/>
            <c:bubble3D val="0"/>
            <c:spPr>
              <a:pattFill prst="pct50">
                <a:fgClr>
                  <a:srgbClr val="C00000"/>
                </a:fgClr>
                <a:bgClr>
                  <a:sysClr val="window" lastClr="FFFFFF"/>
                </a:bgClr>
              </a:pattFill>
              <a:ln>
                <a:solidFill>
                  <a:schemeClr val="tx1"/>
                </a:solidFill>
              </a:ln>
              <a:effectLst/>
            </c:spPr>
          </c:dPt>
          <c:dPt>
            <c:idx val="5"/>
            <c:invertIfNegative val="0"/>
            <c:bubble3D val="0"/>
            <c:spPr>
              <a:pattFill prst="pct50">
                <a:fgClr>
                  <a:srgbClr val="C00000"/>
                </a:fgClr>
                <a:bgClr>
                  <a:sysClr val="window" lastClr="FFFFFF"/>
                </a:bgClr>
              </a:pattFill>
              <a:ln>
                <a:solidFill>
                  <a:schemeClr val="tx1"/>
                </a:solidFill>
              </a:ln>
              <a:effectLst/>
            </c:spPr>
          </c:dPt>
          <c:dPt>
            <c:idx val="6"/>
            <c:invertIfNegative val="0"/>
            <c:bubble3D val="0"/>
            <c:spPr>
              <a:pattFill prst="pct50">
                <a:fgClr>
                  <a:srgbClr val="C00000"/>
                </a:fgClr>
                <a:bgClr>
                  <a:sysClr val="window" lastClr="FFFFFF"/>
                </a:bgClr>
              </a:pattFill>
              <a:ln>
                <a:solidFill>
                  <a:schemeClr val="tx1"/>
                </a:solidFill>
              </a:ln>
              <a:effectLst/>
            </c:spPr>
          </c:dPt>
          <c:dPt>
            <c:idx val="7"/>
            <c:invertIfNegative val="0"/>
            <c:bubble3D val="0"/>
            <c:spPr>
              <a:pattFill prst="pct50">
                <a:fgClr>
                  <a:srgbClr val="C00000"/>
                </a:fgClr>
                <a:bgClr>
                  <a:sysClr val="window" lastClr="FFFFFF"/>
                </a:bgClr>
              </a:pattFill>
              <a:ln>
                <a:solidFill>
                  <a:schemeClr val="tx1"/>
                </a:solidFill>
              </a:ln>
              <a:effectLst/>
            </c:spPr>
          </c:dPt>
          <c:dPt>
            <c:idx val="8"/>
            <c:invertIfNegative val="0"/>
            <c:bubble3D val="0"/>
            <c:spPr>
              <a:pattFill prst="pct50">
                <a:fgClr>
                  <a:srgbClr val="C00000"/>
                </a:fgClr>
                <a:bgClr>
                  <a:sysClr val="window" lastClr="FFFFFF"/>
                </a:bgClr>
              </a:pattFill>
              <a:ln>
                <a:solidFill>
                  <a:schemeClr val="tx1"/>
                </a:solidFill>
              </a:ln>
              <a:effectLst/>
            </c:spPr>
          </c:dPt>
          <c:dPt>
            <c:idx val="9"/>
            <c:invertIfNegative val="0"/>
            <c:bubble3D val="0"/>
            <c:spPr>
              <a:pattFill prst="pct50">
                <a:fgClr>
                  <a:srgbClr val="C00000"/>
                </a:fgClr>
                <a:bgClr>
                  <a:sysClr val="window" lastClr="FFFFFF"/>
                </a:bgClr>
              </a:pattFill>
              <a:ln>
                <a:solidFill>
                  <a:schemeClr val="tx1"/>
                </a:solidFill>
              </a:ln>
              <a:effectLst/>
            </c:spPr>
          </c:dPt>
          <c:dPt>
            <c:idx val="10"/>
            <c:invertIfNegative val="0"/>
            <c:bubble3D val="0"/>
            <c:spPr>
              <a:pattFill prst="wdDnDiag">
                <a:fgClr>
                  <a:srgbClr val="00B0F0"/>
                </a:fgClr>
                <a:bgClr>
                  <a:sysClr val="window" lastClr="FFFFFF"/>
                </a:bgClr>
              </a:pattFill>
              <a:ln>
                <a:solidFill>
                  <a:schemeClr val="tx1"/>
                </a:solidFill>
              </a:ln>
              <a:effectLst/>
            </c:spPr>
          </c:dPt>
          <c:dPt>
            <c:idx val="11"/>
            <c:invertIfNegative val="0"/>
            <c:bubble3D val="0"/>
            <c:spPr>
              <a:pattFill prst="wdDnDiag">
                <a:fgClr>
                  <a:srgbClr val="00B0F0"/>
                </a:fgClr>
                <a:bgClr>
                  <a:sysClr val="window" lastClr="FFFFFF"/>
                </a:bgClr>
              </a:pattFill>
              <a:ln>
                <a:solidFill>
                  <a:schemeClr val="tx1"/>
                </a:solidFill>
              </a:ln>
              <a:effectLst/>
            </c:spPr>
          </c:dPt>
          <c:dPt>
            <c:idx val="12"/>
            <c:invertIfNegative val="0"/>
            <c:bubble3D val="0"/>
            <c:spPr>
              <a:pattFill prst="wdDnDiag">
                <a:fgClr>
                  <a:srgbClr val="00B0F0"/>
                </a:fgClr>
                <a:bgClr>
                  <a:sysClr val="window" lastClr="FFFFFF"/>
                </a:bgClr>
              </a:pattFill>
              <a:ln>
                <a:solidFill>
                  <a:schemeClr val="tx1"/>
                </a:solidFill>
              </a:ln>
              <a:effectLst/>
            </c:spPr>
          </c:dPt>
          <c:dPt>
            <c:idx val="13"/>
            <c:invertIfNegative val="0"/>
            <c:bubble3D val="0"/>
            <c:spPr>
              <a:pattFill prst="wdDnDiag">
                <a:fgClr>
                  <a:srgbClr val="00B0F0"/>
                </a:fgClr>
                <a:bgClr>
                  <a:sysClr val="window" lastClr="FFFFFF"/>
                </a:bgClr>
              </a:pattFill>
              <a:ln>
                <a:solidFill>
                  <a:schemeClr val="tx1"/>
                </a:solidFill>
              </a:ln>
              <a:effectLst/>
            </c:spPr>
          </c:dPt>
          <c:dPt>
            <c:idx val="14"/>
            <c:invertIfNegative val="0"/>
            <c:bubble3D val="0"/>
            <c:spPr>
              <a:pattFill prst="pct50">
                <a:fgClr>
                  <a:srgbClr val="00B0F0"/>
                </a:fgClr>
                <a:bgClr>
                  <a:sysClr val="window" lastClr="FFFFFF"/>
                </a:bgClr>
              </a:pattFill>
              <a:ln>
                <a:solidFill>
                  <a:schemeClr val="tx1"/>
                </a:solidFill>
              </a:ln>
              <a:effectLst/>
            </c:spPr>
          </c:dPt>
          <c:dPt>
            <c:idx val="15"/>
            <c:invertIfNegative val="0"/>
            <c:bubble3D val="0"/>
            <c:spPr>
              <a:pattFill prst="pct50">
                <a:fgClr>
                  <a:srgbClr val="00B0F0"/>
                </a:fgClr>
                <a:bgClr>
                  <a:sysClr val="window" lastClr="FFFFFF"/>
                </a:bgClr>
              </a:pattFill>
              <a:ln>
                <a:solidFill>
                  <a:schemeClr val="tx1"/>
                </a:solidFill>
              </a:ln>
              <a:effectLst/>
            </c:spPr>
          </c:dPt>
          <c:dPt>
            <c:idx val="16"/>
            <c:invertIfNegative val="0"/>
            <c:bubble3D val="0"/>
            <c:spPr>
              <a:pattFill prst="pct50">
                <a:fgClr>
                  <a:srgbClr val="00B0F0"/>
                </a:fgClr>
                <a:bgClr>
                  <a:sysClr val="window" lastClr="FFFFFF"/>
                </a:bgClr>
              </a:pattFill>
              <a:ln>
                <a:solidFill>
                  <a:schemeClr val="tx1"/>
                </a:solidFill>
              </a:ln>
              <a:effectLst/>
            </c:spPr>
          </c:dPt>
          <c:dPt>
            <c:idx val="17"/>
            <c:invertIfNegative val="0"/>
            <c:bubble3D val="0"/>
            <c:spPr>
              <a:pattFill prst="pct50">
                <a:fgClr>
                  <a:srgbClr val="00B0F0"/>
                </a:fgClr>
                <a:bgClr>
                  <a:sysClr val="window" lastClr="FFFFFF"/>
                </a:bgClr>
              </a:pattFill>
              <a:ln>
                <a:solidFill>
                  <a:schemeClr val="tx1"/>
                </a:solidFill>
              </a:ln>
              <a:effectLst/>
            </c:spPr>
          </c:dPt>
          <c:dPt>
            <c:idx val="18"/>
            <c:invertIfNegative val="0"/>
            <c:bubble3D val="0"/>
            <c:spPr>
              <a:pattFill prst="pct50">
                <a:fgClr>
                  <a:srgbClr val="00B0F0"/>
                </a:fgClr>
                <a:bgClr>
                  <a:sysClr val="window" lastClr="FFFFFF"/>
                </a:bgClr>
              </a:pattFill>
              <a:ln>
                <a:solidFill>
                  <a:schemeClr val="tx1"/>
                </a:solidFill>
              </a:ln>
              <a:effectLst/>
            </c:spPr>
          </c:dPt>
          <c:dPt>
            <c:idx val="19"/>
            <c:invertIfNegative val="0"/>
            <c:bubble3D val="0"/>
            <c:spPr>
              <a:pattFill prst="pct50">
                <a:fgClr>
                  <a:srgbClr val="00B0F0"/>
                </a:fgClr>
                <a:bgClr>
                  <a:sysClr val="window" lastClr="FFFFFF"/>
                </a:bgClr>
              </a:pattFill>
              <a:ln>
                <a:solidFill>
                  <a:schemeClr val="tx1"/>
                </a:solidFill>
              </a:ln>
              <a:effectLst/>
            </c:spPr>
          </c:dPt>
          <c:dPt>
            <c:idx val="20"/>
            <c:invertIfNegative val="0"/>
            <c:bubble3D val="0"/>
            <c:spPr>
              <a:pattFill prst="wdDnDiag">
                <a:fgClr>
                  <a:sysClr val="windowText" lastClr="000000"/>
                </a:fgClr>
                <a:bgClr>
                  <a:sysClr val="window" lastClr="FFFFFF"/>
                </a:bgClr>
              </a:pattFill>
              <a:ln>
                <a:solidFill>
                  <a:schemeClr val="tx1"/>
                </a:solidFill>
              </a:ln>
              <a:effectLst/>
            </c:spPr>
          </c:dPt>
          <c:dPt>
            <c:idx val="21"/>
            <c:invertIfNegative val="0"/>
            <c:bubble3D val="0"/>
            <c:spPr>
              <a:pattFill prst="wdDnDiag">
                <a:fgClr>
                  <a:sysClr val="windowText" lastClr="000000"/>
                </a:fgClr>
                <a:bgClr>
                  <a:sysClr val="window" lastClr="FFFFFF"/>
                </a:bgClr>
              </a:pattFill>
              <a:ln>
                <a:solidFill>
                  <a:schemeClr val="tx1"/>
                </a:solidFill>
              </a:ln>
              <a:effectLst/>
            </c:spPr>
          </c:dPt>
          <c:dPt>
            <c:idx val="22"/>
            <c:invertIfNegative val="0"/>
            <c:bubble3D val="0"/>
            <c:spPr>
              <a:pattFill prst="wdDnDiag">
                <a:fgClr>
                  <a:sysClr val="windowText" lastClr="000000"/>
                </a:fgClr>
                <a:bgClr>
                  <a:sysClr val="window" lastClr="FFFFFF"/>
                </a:bgClr>
              </a:pattFill>
              <a:ln>
                <a:solidFill>
                  <a:schemeClr val="tx1"/>
                </a:solidFill>
              </a:ln>
              <a:effectLst/>
            </c:spPr>
          </c:dPt>
          <c:dPt>
            <c:idx val="23"/>
            <c:invertIfNegative val="0"/>
            <c:bubble3D val="0"/>
            <c:spPr>
              <a:pattFill prst="pct50">
                <a:fgClr>
                  <a:sysClr val="windowText" lastClr="000000"/>
                </a:fgClr>
                <a:bgClr>
                  <a:sysClr val="window" lastClr="FFFFFF"/>
                </a:bgClr>
              </a:pattFill>
              <a:ln>
                <a:solidFill>
                  <a:schemeClr val="tx1"/>
                </a:solidFill>
              </a:ln>
              <a:effectLst/>
            </c:spPr>
          </c:dPt>
          <c:dPt>
            <c:idx val="24"/>
            <c:invertIfNegative val="0"/>
            <c:bubble3D val="0"/>
            <c:spPr>
              <a:pattFill prst="pct50">
                <a:fgClr>
                  <a:sysClr val="windowText" lastClr="000000"/>
                </a:fgClr>
                <a:bgClr>
                  <a:sysClr val="window" lastClr="FFFFFF"/>
                </a:bgClr>
              </a:pattFill>
              <a:ln>
                <a:solidFill>
                  <a:schemeClr val="tx1"/>
                </a:solidFill>
              </a:ln>
              <a:effectLst/>
            </c:spPr>
          </c:dPt>
          <c:dPt>
            <c:idx val="25"/>
            <c:invertIfNegative val="0"/>
            <c:bubble3D val="0"/>
            <c:spPr>
              <a:pattFill prst="pct50">
                <a:fgClr>
                  <a:sysClr val="windowText" lastClr="000000"/>
                </a:fgClr>
                <a:bgClr>
                  <a:sysClr val="window" lastClr="FFFFFF"/>
                </a:bgClr>
              </a:pattFill>
              <a:ln>
                <a:solidFill>
                  <a:schemeClr val="tx1"/>
                </a:solidFill>
              </a:ln>
              <a:effectLst/>
            </c:spPr>
          </c:dPt>
          <c:dPt>
            <c:idx val="26"/>
            <c:invertIfNegative val="0"/>
            <c:bubble3D val="0"/>
            <c:spPr>
              <a:pattFill prst="pct50">
                <a:fgClr>
                  <a:sysClr val="windowText" lastClr="000000"/>
                </a:fgClr>
                <a:bgClr>
                  <a:sysClr val="window" lastClr="FFFFFF"/>
                </a:bgClr>
              </a:pattFill>
              <a:ln>
                <a:solidFill>
                  <a:schemeClr val="tx1"/>
                </a:solidFill>
              </a:ln>
              <a:effectLst/>
            </c:spPr>
          </c:dPt>
          <c:dPt>
            <c:idx val="27"/>
            <c:invertIfNegative val="0"/>
            <c:bubble3D val="0"/>
            <c:spPr>
              <a:pattFill prst="pct50">
                <a:fgClr>
                  <a:sysClr val="windowText" lastClr="000000"/>
                </a:fgClr>
                <a:bgClr>
                  <a:sysClr val="window" lastClr="FFFFFF"/>
                </a:bgClr>
              </a:pattFill>
              <a:ln>
                <a:solidFill>
                  <a:schemeClr val="tx1"/>
                </a:solidFill>
              </a:ln>
              <a:effectLst/>
            </c:spPr>
          </c:dPt>
          <c:dPt>
            <c:idx val="28"/>
            <c:invertIfNegative val="0"/>
            <c:bubble3D val="0"/>
            <c:spPr>
              <a:pattFill prst="pct50">
                <a:fgClr>
                  <a:sysClr val="windowText" lastClr="000000"/>
                </a:fgClr>
                <a:bgClr>
                  <a:sysClr val="window" lastClr="FFFFFF"/>
                </a:bgClr>
              </a:pattFill>
              <a:ln>
                <a:solidFill>
                  <a:schemeClr val="tx1"/>
                </a:solidFill>
              </a:ln>
              <a:effectLst/>
            </c:spPr>
          </c:dPt>
          <c:dPt>
            <c:idx val="29"/>
            <c:invertIfNegative val="0"/>
            <c:bubble3D val="0"/>
            <c:spPr>
              <a:pattFill prst="wdDnDiag">
                <a:fgClr>
                  <a:srgbClr val="FF0000"/>
                </a:fgClr>
                <a:bgClr>
                  <a:sysClr val="window" lastClr="FFFFFF"/>
                </a:bgClr>
              </a:pattFill>
              <a:ln>
                <a:solidFill>
                  <a:schemeClr val="tx1"/>
                </a:solidFill>
              </a:ln>
              <a:effectLst/>
            </c:spPr>
          </c:dPt>
          <c:dPt>
            <c:idx val="30"/>
            <c:invertIfNegative val="0"/>
            <c:bubble3D val="0"/>
            <c:spPr>
              <a:pattFill prst="wdDnDiag">
                <a:fgClr>
                  <a:srgbClr val="FF0000"/>
                </a:fgClr>
                <a:bgClr>
                  <a:sysClr val="window" lastClr="FFFFFF"/>
                </a:bgClr>
              </a:pattFill>
              <a:ln>
                <a:solidFill>
                  <a:schemeClr val="tx1"/>
                </a:solidFill>
              </a:ln>
              <a:effectLst/>
            </c:spPr>
          </c:dPt>
          <c:dPt>
            <c:idx val="31"/>
            <c:invertIfNegative val="0"/>
            <c:bubble3D val="0"/>
            <c:spPr>
              <a:pattFill prst="pct50">
                <a:fgClr>
                  <a:srgbClr val="FF0000"/>
                </a:fgClr>
                <a:bgClr>
                  <a:sysClr val="window" lastClr="FFFFFF"/>
                </a:bgClr>
              </a:pattFill>
              <a:ln>
                <a:solidFill>
                  <a:schemeClr val="tx1"/>
                </a:solidFill>
              </a:ln>
              <a:effectLst/>
            </c:spPr>
          </c:dPt>
          <c:dPt>
            <c:idx val="32"/>
            <c:invertIfNegative val="0"/>
            <c:bubble3D val="0"/>
            <c:spPr>
              <a:pattFill prst="pct50">
                <a:fgClr>
                  <a:srgbClr val="FF0000"/>
                </a:fgClr>
                <a:bgClr>
                  <a:sysClr val="window" lastClr="FFFFFF"/>
                </a:bgClr>
              </a:pattFill>
              <a:ln>
                <a:solidFill>
                  <a:schemeClr val="tx1"/>
                </a:solidFill>
              </a:ln>
              <a:effectLst/>
            </c:spPr>
          </c:dPt>
          <c:dPt>
            <c:idx val="33"/>
            <c:invertIfNegative val="0"/>
            <c:bubble3D val="0"/>
            <c:spPr>
              <a:pattFill prst="pct50">
                <a:fgClr>
                  <a:srgbClr val="FF0000"/>
                </a:fgClr>
                <a:bgClr>
                  <a:sysClr val="window" lastClr="FFFFFF"/>
                </a:bgClr>
              </a:pattFill>
              <a:ln>
                <a:solidFill>
                  <a:schemeClr val="tx1"/>
                </a:solidFill>
              </a:ln>
              <a:effectLst/>
            </c:spPr>
          </c:dPt>
          <c:dPt>
            <c:idx val="34"/>
            <c:invertIfNegative val="0"/>
            <c:bubble3D val="0"/>
            <c:spPr>
              <a:pattFill prst="pct50">
                <a:fgClr>
                  <a:srgbClr val="FF0000"/>
                </a:fgClr>
                <a:bgClr>
                  <a:sysClr val="window" lastClr="FFFFFF"/>
                </a:bgClr>
              </a:pattFill>
              <a:ln>
                <a:solidFill>
                  <a:schemeClr val="tx1"/>
                </a:solidFill>
              </a:ln>
              <a:effectLst/>
            </c:spPr>
          </c:dPt>
          <c:dPt>
            <c:idx val="35"/>
            <c:invertIfNegative val="0"/>
            <c:bubble3D val="0"/>
            <c:spPr>
              <a:pattFill prst="pct50">
                <a:fgClr>
                  <a:srgbClr val="FF0000"/>
                </a:fgClr>
                <a:bgClr>
                  <a:sysClr val="window" lastClr="FFFFFF"/>
                </a:bgClr>
              </a:pattFill>
              <a:ln>
                <a:solidFill>
                  <a:schemeClr val="tx1"/>
                </a:solidFill>
              </a:ln>
              <a:effectLst/>
            </c:spPr>
          </c:dPt>
          <c:dPt>
            <c:idx val="36"/>
            <c:invertIfNegative val="0"/>
            <c:bubble3D val="0"/>
            <c:spPr>
              <a:pattFill prst="wdDnDiag">
                <a:fgClr>
                  <a:srgbClr val="0070C0"/>
                </a:fgClr>
                <a:bgClr>
                  <a:sysClr val="window" lastClr="FFFFFF"/>
                </a:bgClr>
              </a:pattFill>
              <a:ln>
                <a:solidFill>
                  <a:schemeClr val="tx1"/>
                </a:solidFill>
              </a:ln>
              <a:effectLst/>
            </c:spPr>
          </c:dPt>
          <c:dPt>
            <c:idx val="37"/>
            <c:invertIfNegative val="0"/>
            <c:bubble3D val="0"/>
            <c:spPr>
              <a:pattFill prst="pct50">
                <a:fgClr>
                  <a:srgbClr val="0070C0"/>
                </a:fgClr>
                <a:bgClr>
                  <a:sysClr val="window" lastClr="FFFFFF"/>
                </a:bgClr>
              </a:pattFill>
              <a:ln>
                <a:solidFill>
                  <a:schemeClr val="tx1"/>
                </a:solidFill>
              </a:ln>
              <a:effectLst/>
            </c:spPr>
          </c:dPt>
          <c:dPt>
            <c:idx val="38"/>
            <c:invertIfNegative val="0"/>
            <c:bubble3D val="0"/>
            <c:spPr>
              <a:pattFill prst="pct50">
                <a:fgClr>
                  <a:srgbClr val="0070C0"/>
                </a:fgClr>
                <a:bgClr>
                  <a:sysClr val="window" lastClr="FFFFFF"/>
                </a:bgClr>
              </a:pattFill>
              <a:ln>
                <a:solidFill>
                  <a:schemeClr val="tx1"/>
                </a:solidFill>
              </a:ln>
              <a:effectLst/>
            </c:spPr>
          </c:dPt>
          <c:dPt>
            <c:idx val="39"/>
            <c:invertIfNegative val="0"/>
            <c:bubble3D val="0"/>
            <c:spPr>
              <a:pattFill prst="pct50">
                <a:fgClr>
                  <a:srgbClr val="0070C0"/>
                </a:fgClr>
                <a:bgClr>
                  <a:sysClr val="window" lastClr="FFFFFF"/>
                </a:bgClr>
              </a:pattFill>
              <a:ln>
                <a:solidFill>
                  <a:schemeClr val="tx1"/>
                </a:solidFill>
              </a:ln>
              <a:effectLst/>
            </c:spPr>
          </c:dPt>
          <c:cat>
            <c:strRef>
              <c:f>'r5(10)_2(4)'!$B$23:$B$62</c:f>
              <c:strCache>
                <c:ptCount val="40"/>
                <c:pt idx="0">
                  <c:v>1x1x16</c:v>
                </c:pt>
                <c:pt idx="1">
                  <c:v>1x2x8</c:v>
                </c:pt>
                <c:pt idx="2">
                  <c:v>1x4x4</c:v>
                </c:pt>
                <c:pt idx="3">
                  <c:v>1x8x2</c:v>
                </c:pt>
                <c:pt idx="4">
                  <c:v>2x1x8</c:v>
                </c:pt>
                <c:pt idx="5">
                  <c:v>2x2x4</c:v>
                </c:pt>
                <c:pt idx="6">
                  <c:v>2x4x2</c:v>
                </c:pt>
                <c:pt idx="7">
                  <c:v>4x1x4</c:v>
                </c:pt>
                <c:pt idx="8">
                  <c:v>4x2x2</c:v>
                </c:pt>
                <c:pt idx="9">
                  <c:v>8x1x2</c:v>
                </c:pt>
                <c:pt idx="10">
                  <c:v>1x1x32</c:v>
                </c:pt>
                <c:pt idx="11">
                  <c:v>1x2x16</c:v>
                </c:pt>
                <c:pt idx="12">
                  <c:v>1x4x8</c:v>
                </c:pt>
                <c:pt idx="13">
                  <c:v>1x8x4</c:v>
                </c:pt>
                <c:pt idx="14">
                  <c:v>2x1x16</c:v>
                </c:pt>
                <c:pt idx="15">
                  <c:v>2x2x8</c:v>
                </c:pt>
                <c:pt idx="16">
                  <c:v>2x4x4</c:v>
                </c:pt>
                <c:pt idx="17">
                  <c:v>4x1x8</c:v>
                </c:pt>
                <c:pt idx="18">
                  <c:v>4x2x4</c:v>
                </c:pt>
                <c:pt idx="19">
                  <c:v>8x1x4</c:v>
                </c:pt>
                <c:pt idx="20">
                  <c:v>1x2x32</c:v>
                </c:pt>
                <c:pt idx="21">
                  <c:v>1x4x16</c:v>
                </c:pt>
                <c:pt idx="22">
                  <c:v>1x8x8</c:v>
                </c:pt>
                <c:pt idx="23">
                  <c:v>2x1x32</c:v>
                </c:pt>
                <c:pt idx="24">
                  <c:v>2x2x16</c:v>
                </c:pt>
                <c:pt idx="25">
                  <c:v>2x4x8</c:v>
                </c:pt>
                <c:pt idx="26">
                  <c:v>4x1x16</c:v>
                </c:pt>
                <c:pt idx="27">
                  <c:v>4x2x8</c:v>
                </c:pt>
                <c:pt idx="28">
                  <c:v>8x1x8</c:v>
                </c:pt>
                <c:pt idx="29">
                  <c:v>1x4x32</c:v>
                </c:pt>
                <c:pt idx="30">
                  <c:v>1x8x16</c:v>
                </c:pt>
                <c:pt idx="31">
                  <c:v>2x2x32</c:v>
                </c:pt>
                <c:pt idx="32">
                  <c:v>2x4x16</c:v>
                </c:pt>
                <c:pt idx="33">
                  <c:v>4x1x32</c:v>
                </c:pt>
                <c:pt idx="34">
                  <c:v>4x2x16</c:v>
                </c:pt>
                <c:pt idx="35">
                  <c:v>8x1x16</c:v>
                </c:pt>
                <c:pt idx="36">
                  <c:v>1x8x32</c:v>
                </c:pt>
                <c:pt idx="37">
                  <c:v>2x4x32</c:v>
                </c:pt>
                <c:pt idx="38">
                  <c:v>4x2x32</c:v>
                </c:pt>
                <c:pt idx="39">
                  <c:v>8x1x32</c:v>
                </c:pt>
              </c:strCache>
            </c:strRef>
          </c:cat>
          <c:val>
            <c:numRef>
              <c:f>'r5(10)_2(4)'!$M$23:$M$62</c:f>
              <c:numCache>
                <c:formatCode>General</c:formatCode>
                <c:ptCount val="40"/>
                <c:pt idx="0">
                  <c:v>0.34244999999999998</c:v>
                </c:pt>
                <c:pt idx="1">
                  <c:v>0.34198000000000001</c:v>
                </c:pt>
                <c:pt idx="2">
                  <c:v>0.34873999999999999</c:v>
                </c:pt>
                <c:pt idx="3">
                  <c:v>0.34386</c:v>
                </c:pt>
                <c:pt idx="4">
                  <c:v>0.37152000000000002</c:v>
                </c:pt>
                <c:pt idx="5">
                  <c:v>0.37714999999999999</c:v>
                </c:pt>
                <c:pt idx="6">
                  <c:v>0.35106999999999999</c:v>
                </c:pt>
                <c:pt idx="7">
                  <c:v>0.36519000000000001</c:v>
                </c:pt>
                <c:pt idx="8">
                  <c:v>0.36254999999999998</c:v>
                </c:pt>
                <c:pt idx="9">
                  <c:v>0.71770100000000003</c:v>
                </c:pt>
                <c:pt idx="10">
                  <c:v>0.17788000000000001</c:v>
                </c:pt>
                <c:pt idx="11">
                  <c:v>0.17817</c:v>
                </c:pt>
                <c:pt idx="12">
                  <c:v>0.17960999999999999</c:v>
                </c:pt>
                <c:pt idx="13">
                  <c:v>0.17732000000000001</c:v>
                </c:pt>
                <c:pt idx="14">
                  <c:v>0.20966000000000001</c:v>
                </c:pt>
                <c:pt idx="15">
                  <c:v>0.21126</c:v>
                </c:pt>
                <c:pt idx="16">
                  <c:v>0.19897999999999999</c:v>
                </c:pt>
                <c:pt idx="17">
                  <c:v>0.19087000000000001</c:v>
                </c:pt>
                <c:pt idx="18">
                  <c:v>0.19081000000000001</c:v>
                </c:pt>
                <c:pt idx="19">
                  <c:v>0.35650999999999999</c:v>
                </c:pt>
                <c:pt idx="20">
                  <c:v>9.2730000000000007E-2</c:v>
                </c:pt>
                <c:pt idx="21">
                  <c:v>9.1759999999999994E-2</c:v>
                </c:pt>
                <c:pt idx="22">
                  <c:v>9.2469999999999997E-2</c:v>
                </c:pt>
                <c:pt idx="23">
                  <c:v>0.13159000000000001</c:v>
                </c:pt>
                <c:pt idx="24">
                  <c:v>0.12436</c:v>
                </c:pt>
                <c:pt idx="25">
                  <c:v>0.11070000000000001</c:v>
                </c:pt>
                <c:pt idx="26">
                  <c:v>9.7659999999999997E-2</c:v>
                </c:pt>
                <c:pt idx="27">
                  <c:v>9.7449999999999995E-2</c:v>
                </c:pt>
                <c:pt idx="28">
                  <c:v>0.20921999999999999</c:v>
                </c:pt>
                <c:pt idx="29">
                  <c:v>5.1589999999999997E-2</c:v>
                </c:pt>
                <c:pt idx="30">
                  <c:v>5.3359999999999998E-2</c:v>
                </c:pt>
                <c:pt idx="31">
                  <c:v>6.3579999999999998E-2</c:v>
                </c:pt>
                <c:pt idx="32">
                  <c:v>7.6759999999999995E-2</c:v>
                </c:pt>
                <c:pt idx="33">
                  <c:v>5.9839999999999997E-2</c:v>
                </c:pt>
                <c:pt idx="34">
                  <c:v>5.9240000000000001E-2</c:v>
                </c:pt>
                <c:pt idx="35">
                  <c:v>0.10238</c:v>
                </c:pt>
                <c:pt idx="36">
                  <c:v>4.5100000000000001E-2</c:v>
                </c:pt>
                <c:pt idx="37">
                  <c:v>7.2599999999999998E-2</c:v>
                </c:pt>
                <c:pt idx="38">
                  <c:v>5.16E-2</c:v>
                </c:pt>
                <c:pt idx="39">
                  <c:v>5.9859999999999997E-2</c:v>
                </c:pt>
              </c:numCache>
            </c:numRef>
          </c:val>
        </c:ser>
        <c:dLbls>
          <c:showLegendKey val="0"/>
          <c:showVal val="0"/>
          <c:showCatName val="0"/>
          <c:showSerName val="0"/>
          <c:showPercent val="0"/>
          <c:showBubbleSize val="0"/>
        </c:dLbls>
        <c:gapWidth val="150"/>
        <c:axId val="327825944"/>
        <c:axId val="327824376"/>
      </c:barChart>
      <c:catAx>
        <c:axId val="327825944"/>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1"/>
                  <a:t>TxPxN</a:t>
                </a:r>
              </a:p>
            </c:rich>
          </c:tx>
          <c:layout>
            <c:manualLayout>
              <c:xMode val="edge"/>
              <c:yMode val="edge"/>
              <c:x val="0.47266230964869599"/>
              <c:y val="0.92886452623335947"/>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824376"/>
        <c:crosses val="autoZero"/>
        <c:auto val="1"/>
        <c:lblAlgn val="ctr"/>
        <c:lblOffset val="100"/>
        <c:noMultiLvlLbl val="0"/>
      </c:catAx>
      <c:valAx>
        <c:axId val="327824376"/>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Time (hours)</a:t>
                </a:r>
              </a:p>
            </c:rich>
          </c:tx>
          <c:layout>
            <c:manualLayout>
              <c:xMode val="edge"/>
              <c:yMode val="edge"/>
              <c:x val="1.8859025959523481E-3"/>
              <c:y val="5.1142541537087189E-3"/>
            </c:manualLayout>
          </c:layout>
          <c:overlay val="0"/>
          <c:spPr>
            <a:solidFill>
              <a:sysClr val="window" lastClr="FFFFFF"/>
            </a:solid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in"/>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825944"/>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Region 5(10)_2(4) 12579 Points 4 Clusters - OMPI-1.7.5rc5 Speedup</a:t>
            </a:r>
          </a:p>
        </c:rich>
      </c:tx>
      <c:layout>
        <c:manualLayout>
          <c:xMode val="edge"/>
          <c:yMode val="edge"/>
          <c:x val="5.0260468301410677E-2"/>
          <c:y val="7.1557648830115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3.5838665456212615E-2"/>
          <c:y val="2.9142750876235583E-2"/>
          <c:w val="0.95803801901785157"/>
          <c:h val="0.79213178615628987"/>
        </c:manualLayout>
      </c:layout>
      <c:lineChart>
        <c:grouping val="standard"/>
        <c:varyColors val="0"/>
        <c:ser>
          <c:idx val="1"/>
          <c:order val="0"/>
          <c:tx>
            <c:v>Series1</c:v>
          </c:tx>
          <c:spPr>
            <a:ln w="9525" cap="rnd">
              <a:solidFill>
                <a:schemeClr val="tx1"/>
              </a:solidFill>
              <a:round/>
            </a:ln>
            <a:effectLst/>
          </c:spPr>
          <c:marker>
            <c:symbol val="diamond"/>
            <c:size val="5"/>
            <c:spPr>
              <a:solidFill>
                <a:schemeClr val="tx1"/>
              </a:solidFill>
              <a:ln w="9525">
                <a:solidFill>
                  <a:schemeClr val="tx1"/>
                </a:solidFill>
              </a:ln>
              <a:effectLst/>
            </c:spPr>
          </c:marker>
          <c:cat>
            <c:strRef>
              <c:f>'r5(10)_2(4)'!$B$3:$B$62</c:f>
              <c:strCache>
                <c:ptCount val="60"/>
                <c:pt idx="0">
                  <c:v>1x1x1</c:v>
                </c:pt>
                <c:pt idx="1">
                  <c:v>1x1x2</c:v>
                </c:pt>
                <c:pt idx="2">
                  <c:v>1x2x1</c:v>
                </c:pt>
                <c:pt idx="3">
                  <c:v>2x1x1</c:v>
                </c:pt>
                <c:pt idx="4">
                  <c:v>1x1x4</c:v>
                </c:pt>
                <c:pt idx="5">
                  <c:v>1x2x2</c:v>
                </c:pt>
                <c:pt idx="6">
                  <c:v>1x4x1</c:v>
                </c:pt>
                <c:pt idx="7">
                  <c:v>2x1x2</c:v>
                </c:pt>
                <c:pt idx="8">
                  <c:v>2x2x1</c:v>
                </c:pt>
                <c:pt idx="9">
                  <c:v>4x1x1</c:v>
                </c:pt>
                <c:pt idx="10">
                  <c:v>1x1x8</c:v>
                </c:pt>
                <c:pt idx="11">
                  <c:v>1x2x4</c:v>
                </c:pt>
                <c:pt idx="12">
                  <c:v>1x4x2</c:v>
                </c:pt>
                <c:pt idx="13">
                  <c:v>1x8x1</c:v>
                </c:pt>
                <c:pt idx="14">
                  <c:v>2x1x4</c:v>
                </c:pt>
                <c:pt idx="15">
                  <c:v>2x2x2</c:v>
                </c:pt>
                <c:pt idx="16">
                  <c:v>2x4x1</c:v>
                </c:pt>
                <c:pt idx="17">
                  <c:v>4x1x2</c:v>
                </c:pt>
                <c:pt idx="18">
                  <c:v>4x2x1</c:v>
                </c:pt>
                <c:pt idx="19">
                  <c:v>8x1x1</c:v>
                </c:pt>
                <c:pt idx="20">
                  <c:v>1x1x16</c:v>
                </c:pt>
                <c:pt idx="21">
                  <c:v>1x2x8</c:v>
                </c:pt>
                <c:pt idx="22">
                  <c:v>1x4x4</c:v>
                </c:pt>
                <c:pt idx="23">
                  <c:v>1x8x2</c:v>
                </c:pt>
                <c:pt idx="24">
                  <c:v>2x1x8</c:v>
                </c:pt>
                <c:pt idx="25">
                  <c:v>2x2x4</c:v>
                </c:pt>
                <c:pt idx="26">
                  <c:v>2x4x2</c:v>
                </c:pt>
                <c:pt idx="27">
                  <c:v>4x1x4</c:v>
                </c:pt>
                <c:pt idx="28">
                  <c:v>4x2x2</c:v>
                </c:pt>
                <c:pt idx="29">
                  <c:v>8x1x2</c:v>
                </c:pt>
                <c:pt idx="30">
                  <c:v>1x1x32</c:v>
                </c:pt>
                <c:pt idx="31">
                  <c:v>1x2x16</c:v>
                </c:pt>
                <c:pt idx="32">
                  <c:v>1x4x8</c:v>
                </c:pt>
                <c:pt idx="33">
                  <c:v>1x8x4</c:v>
                </c:pt>
                <c:pt idx="34">
                  <c:v>2x1x16</c:v>
                </c:pt>
                <c:pt idx="35">
                  <c:v>2x2x8</c:v>
                </c:pt>
                <c:pt idx="36">
                  <c:v>2x4x4</c:v>
                </c:pt>
                <c:pt idx="37">
                  <c:v>4x1x8</c:v>
                </c:pt>
                <c:pt idx="38">
                  <c:v>4x2x4</c:v>
                </c:pt>
                <c:pt idx="39">
                  <c:v>8x1x4</c:v>
                </c:pt>
                <c:pt idx="40">
                  <c:v>1x2x32</c:v>
                </c:pt>
                <c:pt idx="41">
                  <c:v>1x4x16</c:v>
                </c:pt>
                <c:pt idx="42">
                  <c:v>1x8x8</c:v>
                </c:pt>
                <c:pt idx="43">
                  <c:v>2x1x32</c:v>
                </c:pt>
                <c:pt idx="44">
                  <c:v>2x2x16</c:v>
                </c:pt>
                <c:pt idx="45">
                  <c:v>2x4x8</c:v>
                </c:pt>
                <c:pt idx="46">
                  <c:v>4x1x16</c:v>
                </c:pt>
                <c:pt idx="47">
                  <c:v>4x2x8</c:v>
                </c:pt>
                <c:pt idx="48">
                  <c:v>8x1x8</c:v>
                </c:pt>
                <c:pt idx="49">
                  <c:v>1x4x32</c:v>
                </c:pt>
                <c:pt idx="50">
                  <c:v>1x8x16</c:v>
                </c:pt>
                <c:pt idx="51">
                  <c:v>2x2x32</c:v>
                </c:pt>
                <c:pt idx="52">
                  <c:v>2x4x16</c:v>
                </c:pt>
                <c:pt idx="53">
                  <c:v>4x1x32</c:v>
                </c:pt>
                <c:pt idx="54">
                  <c:v>4x2x16</c:v>
                </c:pt>
                <c:pt idx="55">
                  <c:v>8x1x16</c:v>
                </c:pt>
                <c:pt idx="56">
                  <c:v>1x8x32</c:v>
                </c:pt>
                <c:pt idx="57">
                  <c:v>2x4x32</c:v>
                </c:pt>
                <c:pt idx="58">
                  <c:v>4x2x32</c:v>
                </c:pt>
                <c:pt idx="59">
                  <c:v>8x1x32</c:v>
                </c:pt>
              </c:strCache>
            </c:strRef>
          </c:cat>
          <c:val>
            <c:numRef>
              <c:f>'r5(10)_2(4)'!$N$3:$N$62</c:f>
              <c:numCache>
                <c:formatCode>General</c:formatCode>
                <c:ptCount val="60"/>
                <c:pt idx="0">
                  <c:v>1</c:v>
                </c:pt>
                <c:pt idx="1">
                  <c:v>1.6867194633231333</c:v>
                </c:pt>
                <c:pt idx="2">
                  <c:v>1.7166708140222091</c:v>
                </c:pt>
                <c:pt idx="3">
                  <c:v>1.965131701932578</c:v>
                </c:pt>
                <c:pt idx="4">
                  <c:v>3.38089148563071</c:v>
                </c:pt>
                <c:pt idx="5">
                  <c:v>3.1127169667658379</c:v>
                </c:pt>
                <c:pt idx="6">
                  <c:v>3.0487297937425337</c:v>
                </c:pt>
                <c:pt idx="7">
                  <c:v>3.6077889816797133</c:v>
                </c:pt>
                <c:pt idx="8">
                  <c:v>3.6023138931497014</c:v>
                </c:pt>
                <c:pt idx="9">
                  <c:v>3.9497419106662011</c:v>
                </c:pt>
                <c:pt idx="10">
                  <c:v>6.7284475533001107</c:v>
                </c:pt>
                <c:pt idx="11">
                  <c:v>5.7927786087275974</c:v>
                </c:pt>
                <c:pt idx="12">
                  <c:v>5.9418351142572599</c:v>
                </c:pt>
                <c:pt idx="13">
                  <c:v>6.0654192768436088</c:v>
                </c:pt>
                <c:pt idx="14">
                  <c:v>6.6090952637566618</c:v>
                </c:pt>
                <c:pt idx="15">
                  <c:v>6.6467046036190656</c:v>
                </c:pt>
                <c:pt idx="16">
                  <c:v>6.1149829644608182</c:v>
                </c:pt>
                <c:pt idx="17">
                  <c:v>6.4900851107615871</c:v>
                </c:pt>
                <c:pt idx="18">
                  <c:v>6.3979191119998839</c:v>
                </c:pt>
                <c:pt idx="19">
                  <c:v>3.8051382820108421</c:v>
                </c:pt>
                <c:pt idx="20">
                  <c:v>12.89280186888597</c:v>
                </c:pt>
                <c:pt idx="21">
                  <c:v>12.910521083104275</c:v>
                </c:pt>
                <c:pt idx="22">
                  <c:v>12.660262659861216</c:v>
                </c:pt>
                <c:pt idx="23">
                  <c:v>12.839934857209329</c:v>
                </c:pt>
                <c:pt idx="24">
                  <c:v>11.883990094745908</c:v>
                </c:pt>
                <c:pt idx="25">
                  <c:v>11.706588890361926</c:v>
                </c:pt>
                <c:pt idx="26">
                  <c:v>12.576238357022817</c:v>
                </c:pt>
                <c:pt idx="27">
                  <c:v>12.089980558065664</c:v>
                </c:pt>
                <c:pt idx="28">
                  <c:v>12.178016825265482</c:v>
                </c:pt>
                <c:pt idx="29">
                  <c:v>6.1517818701659879</c:v>
                </c:pt>
                <c:pt idx="30">
                  <c:v>24.820890487969418</c:v>
                </c:pt>
                <c:pt idx="31">
                  <c:v>24.780490542740079</c:v>
                </c:pt>
                <c:pt idx="32">
                  <c:v>24.581816157229554</c:v>
                </c:pt>
                <c:pt idx="33">
                  <c:v>24.899278141213625</c:v>
                </c:pt>
                <c:pt idx="34">
                  <c:v>21.058571019746253</c:v>
                </c:pt>
                <c:pt idx="35">
                  <c:v>20.899081700274543</c:v>
                </c:pt>
                <c:pt idx="36">
                  <c:v>22.188863202331895</c:v>
                </c:pt>
                <c:pt idx="37">
                  <c:v>23.131660292345575</c:v>
                </c:pt>
                <c:pt idx="38">
                  <c:v>23.13893401813322</c:v>
                </c:pt>
                <c:pt idx="39">
                  <c:v>12.384337045244173</c:v>
                </c:pt>
                <c:pt idx="40">
                  <c:v>47.612854523886547</c:v>
                </c:pt>
                <c:pt idx="41">
                  <c:v>48.116172624237144</c:v>
                </c:pt>
                <c:pt idx="42">
                  <c:v>47.746728668757434</c:v>
                </c:pt>
                <c:pt idx="43">
                  <c:v>33.55224561136864</c:v>
                </c:pt>
                <c:pt idx="44">
                  <c:v>35.502894821486009</c:v>
                </c:pt>
                <c:pt idx="45">
                  <c:v>39.883830171635047</c:v>
                </c:pt>
                <c:pt idx="46">
                  <c:v>45.209297562973582</c:v>
                </c:pt>
                <c:pt idx="47">
                  <c:v>45.306721395587481</c:v>
                </c:pt>
                <c:pt idx="48">
                  <c:v>21.10285823535035</c:v>
                </c:pt>
                <c:pt idx="49">
                  <c:v>85.58131420817989</c:v>
                </c:pt>
                <c:pt idx="50">
                  <c:v>82.742503748125941</c:v>
                </c:pt>
                <c:pt idx="51">
                  <c:v>69.442277445737659</c:v>
                </c:pt>
                <c:pt idx="52">
                  <c:v>57.51875977071392</c:v>
                </c:pt>
                <c:pt idx="53">
                  <c:v>73.782419786096256</c:v>
                </c:pt>
                <c:pt idx="54">
                  <c:v>74.529709655638086</c:v>
                </c:pt>
                <c:pt idx="55">
                  <c:v>43.125024418831806</c:v>
                </c:pt>
                <c:pt idx="56">
                  <c:v>97.896674057649662</c:v>
                </c:pt>
                <c:pt idx="57">
                  <c:v>60.814600550964187</c:v>
                </c:pt>
                <c:pt idx="58">
                  <c:v>85.564728682170539</c:v>
                </c:pt>
                <c:pt idx="59">
                  <c:v>73.75776812562647</c:v>
                </c:pt>
              </c:numCache>
            </c:numRef>
          </c:val>
          <c:smooth val="0"/>
        </c:ser>
        <c:dLbls>
          <c:showLegendKey val="0"/>
          <c:showVal val="0"/>
          <c:showCatName val="0"/>
          <c:showSerName val="0"/>
          <c:showPercent val="0"/>
          <c:showBubbleSize val="0"/>
        </c:dLbls>
        <c:marker val="1"/>
        <c:smooth val="0"/>
        <c:axId val="327831824"/>
        <c:axId val="327831040"/>
      </c:lineChart>
      <c:catAx>
        <c:axId val="327831824"/>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TxPxN</a:t>
                </a:r>
              </a:p>
            </c:rich>
          </c:tx>
          <c:layout>
            <c:manualLayout>
              <c:xMode val="edge"/>
              <c:yMode val="edge"/>
              <c:x val="0.48369798564920607"/>
              <c:y val="0.92711783228541444"/>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831040"/>
        <c:crosses val="autoZero"/>
        <c:auto val="1"/>
        <c:lblAlgn val="ctr"/>
        <c:lblOffset val="100"/>
        <c:noMultiLvlLbl val="0"/>
      </c:catAx>
      <c:valAx>
        <c:axId val="327831040"/>
        <c:scaling>
          <c:orientation val="minMax"/>
          <c:min val="1"/>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Speedup</a:t>
                </a:r>
              </a:p>
            </c:rich>
          </c:tx>
          <c:layout>
            <c:manualLayout>
              <c:xMode val="edge"/>
              <c:yMode val="edge"/>
              <c:x val="4.6333347373741632E-2"/>
              <c:y val="0.3533962639728978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7831824"/>
        <c:crosses val="autoZero"/>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0.2014</cdr:x>
      <cdr:y>0.63075</cdr:y>
    </cdr:from>
    <cdr:to>
      <cdr:x>0.39217</cdr:x>
      <cdr:y>0.70021</cdr:y>
    </cdr:to>
    <cdr:sp macro="" textlink="">
      <cdr:nvSpPr>
        <cdr:cNvPr id="2" name="TextBox 1"/>
        <cdr:cNvSpPr txBox="1"/>
      </cdr:nvSpPr>
      <cdr:spPr>
        <a:xfrm xmlns:a="http://schemas.openxmlformats.org/drawingml/2006/main">
          <a:off x="1850232" y="2940844"/>
          <a:ext cx="1752600"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Start </a:t>
          </a:r>
          <a:r>
            <a:rPr lang="en-US" sz="1400" b="1" dirty="0" smtClean="0">
              <a:solidFill>
                <a:sysClr val="windowText" lastClr="000000"/>
              </a:solidFill>
            </a:rPr>
            <a:t>Sponge DAVS(2)</a:t>
          </a:r>
          <a:endParaRPr lang="en-US" sz="1400" b="1" dirty="0">
            <a:solidFill>
              <a:sysClr val="windowText" lastClr="000000"/>
            </a:solidFill>
          </a:endParaRPr>
        </a:p>
      </cdr:txBody>
    </cdr:sp>
  </cdr:relSizeAnchor>
  <cdr:relSizeAnchor xmlns:cdr="http://schemas.openxmlformats.org/drawingml/2006/chartDrawing">
    <cdr:from>
      <cdr:x>0.45853</cdr:x>
      <cdr:y>0.76149</cdr:y>
    </cdr:from>
    <cdr:to>
      <cdr:x>0.66184</cdr:x>
      <cdr:y>0.83095</cdr:y>
    </cdr:to>
    <cdr:sp macro="" textlink="">
      <cdr:nvSpPr>
        <cdr:cNvPr id="3" name="TextBox 2"/>
        <cdr:cNvSpPr txBox="1"/>
      </cdr:nvSpPr>
      <cdr:spPr>
        <a:xfrm xmlns:a="http://schemas.openxmlformats.org/drawingml/2006/main">
          <a:off x="4212432" y="3550444"/>
          <a:ext cx="1867793"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Add Close Cluster Check</a:t>
          </a:r>
        </a:p>
      </cdr:txBody>
    </cdr:sp>
  </cdr:relSizeAnchor>
  <cdr:relSizeAnchor xmlns:cdr="http://schemas.openxmlformats.org/drawingml/2006/chartDrawing">
    <cdr:from>
      <cdr:x>0.63271</cdr:x>
      <cdr:y>0.66343</cdr:y>
    </cdr:from>
    <cdr:to>
      <cdr:x>0.86942</cdr:x>
      <cdr:y>0.73289</cdr:y>
    </cdr:to>
    <cdr:sp macro="" textlink="">
      <cdr:nvSpPr>
        <cdr:cNvPr id="4" name="TextBox 3"/>
        <cdr:cNvSpPr txBox="1"/>
      </cdr:nvSpPr>
      <cdr:spPr>
        <a:xfrm xmlns:a="http://schemas.openxmlformats.org/drawingml/2006/main">
          <a:off x="5812632" y="3093244"/>
          <a:ext cx="2174615"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ysClr val="windowText" lastClr="000000"/>
              </a:solidFill>
            </a:rPr>
            <a:t>Sponge Reaches final value</a:t>
          </a:r>
          <a:endParaRPr lang="en-US" sz="1400" b="1" dirty="0">
            <a:solidFill>
              <a:sysClr val="windowText" lastClr="000000"/>
            </a:solidFill>
          </a:endParaRPr>
        </a:p>
      </cdr:txBody>
    </cdr:sp>
  </cdr:relSizeAnchor>
  <cdr:relSizeAnchor xmlns:cdr="http://schemas.openxmlformats.org/drawingml/2006/chartDrawing">
    <cdr:from>
      <cdr:x>0.49171</cdr:x>
      <cdr:y>0.66343</cdr:y>
    </cdr:from>
    <cdr:to>
      <cdr:x>0.50829</cdr:x>
      <cdr:y>0.76149</cdr:y>
    </cdr:to>
    <cdr:cxnSp macro="">
      <cdr:nvCxnSpPr>
        <cdr:cNvPr id="6" name="Straight Arrow Connector 5"/>
        <cdr:cNvCxnSpPr/>
      </cdr:nvCxnSpPr>
      <cdr:spPr>
        <a:xfrm xmlns:a="http://schemas.openxmlformats.org/drawingml/2006/main" flipV="1">
          <a:off x="4517232" y="3093244"/>
          <a:ext cx="152400" cy="457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0.48341</cdr:x>
      <cdr:y>0.58172</cdr:y>
    </cdr:from>
    <cdr:to>
      <cdr:x>0.50829</cdr:x>
      <cdr:y>0.76149</cdr:y>
    </cdr:to>
    <cdr:cxnSp macro="">
      <cdr:nvCxnSpPr>
        <cdr:cNvPr id="8" name="Straight Arrow Connector 7"/>
        <cdr:cNvCxnSpPr/>
      </cdr:nvCxnSpPr>
      <cdr:spPr>
        <a:xfrm xmlns:a="http://schemas.openxmlformats.org/drawingml/2006/main" flipV="1">
          <a:off x="4441032" y="2712244"/>
          <a:ext cx="228600" cy="838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0.40047</cdr:x>
      <cdr:y>0.66343</cdr:y>
    </cdr:from>
    <cdr:to>
      <cdr:x>0.45023</cdr:x>
      <cdr:y>0.66343</cdr:y>
    </cdr:to>
    <cdr:cxnSp macro="">
      <cdr:nvCxnSpPr>
        <cdr:cNvPr id="10" name="Straight Arrow Connector 9"/>
        <cdr:cNvCxnSpPr/>
      </cdr:nvCxnSpPr>
      <cdr:spPr>
        <a:xfrm xmlns:a="http://schemas.openxmlformats.org/drawingml/2006/main">
          <a:off x="3679032" y="3093244"/>
          <a:ext cx="457200" cy="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0.57465</cdr:x>
      <cdr:y>0.63075</cdr:y>
    </cdr:from>
    <cdr:to>
      <cdr:x>0.6493</cdr:x>
      <cdr:y>0.66343</cdr:y>
    </cdr:to>
    <cdr:cxnSp macro="">
      <cdr:nvCxnSpPr>
        <cdr:cNvPr id="13" name="Straight Arrow Connector 12"/>
        <cdr:cNvCxnSpPr/>
      </cdr:nvCxnSpPr>
      <cdr:spPr>
        <a:xfrm xmlns:a="http://schemas.openxmlformats.org/drawingml/2006/main" flipH="1" flipV="1">
          <a:off x="5279232" y="2940844"/>
          <a:ext cx="685800" cy="1524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7/17/2014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8411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53</a:t>
            </a:fld>
            <a:endParaRPr lang="en-US"/>
          </a:p>
        </p:txBody>
      </p:sp>
    </p:spTree>
    <p:extLst>
      <p:ext uri="{BB962C8B-B14F-4D97-AF65-F5344CB8AC3E}">
        <p14:creationId xmlns:p14="http://schemas.microsoft.com/office/powerpoint/2010/main" val="3143671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416006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9pPr>
          </a:lstStyle>
          <a:p>
            <a:pPr eaLnBrk="1"/>
            <a:fld id="{BF5851CB-82FA-415F-BEA0-1FB8CA8D59CB}" type="slidenum">
              <a:rPr lang="en-US">
                <a:solidFill>
                  <a:srgbClr val="000000"/>
                </a:solidFill>
                <a:latin typeface="Times New Roman" panose="02020603050405020304" pitchFamily="18" charset="0"/>
              </a:rPr>
              <a:pPr eaLnBrk="1"/>
              <a:t>65</a:t>
            </a:fld>
            <a:endParaRPr lang="en-U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1407407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70</a:t>
            </a:fld>
            <a:endParaRPr lang="en-US"/>
          </a:p>
        </p:txBody>
      </p:sp>
    </p:spTree>
    <p:extLst>
      <p:ext uri="{BB962C8B-B14F-4D97-AF65-F5344CB8AC3E}">
        <p14:creationId xmlns:p14="http://schemas.microsoft.com/office/powerpoint/2010/main" val="234114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Data </a:t>
            </a:r>
            <a:r>
              <a:rPr lang="en-US" dirty="0" smtClean="0"/>
              <a:t>refers to digital data volume, velocity and/or variety whose</a:t>
            </a:r>
            <a:r>
              <a:rPr lang="en-US" baseline="0" dirty="0" smtClean="0"/>
              <a:t> </a:t>
            </a:r>
            <a:r>
              <a:rPr lang="en-US" dirty="0" smtClean="0"/>
              <a:t>management requires scalability across coupled horizontal resources</a:t>
            </a:r>
          </a:p>
          <a:p>
            <a:r>
              <a:rPr lang="en-US" b="1" dirty="0" smtClean="0"/>
              <a:t>Data Science </a:t>
            </a:r>
            <a:r>
              <a:rPr lang="en-US" dirty="0" smtClean="0"/>
              <a:t>is the extraction of actionable knowledge directly from data through a process of discovery, hypothesis, and analytical hypothesis analysis.</a:t>
            </a:r>
          </a:p>
          <a:p>
            <a:r>
              <a:rPr lang="en-US" dirty="0" smtClean="0"/>
              <a:t>A </a:t>
            </a:r>
            <a:r>
              <a:rPr lang="en-US" b="1" dirty="0" smtClean="0"/>
              <a:t>Data Scientist </a:t>
            </a:r>
            <a:r>
              <a:rPr lang="en-US" dirty="0" smtClean="0"/>
              <a:t>is a practitioner who has sufficient knowledge of the overlapping regimes of expertise in business needs, domain knowledge, analytical skills and programming expertise to manage the end-to-end scientific method process through each stage in the big data lifecycle.</a:t>
            </a:r>
          </a:p>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2930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10</a:t>
            </a:fld>
            <a:endParaRPr lang="en-US"/>
          </a:p>
        </p:txBody>
      </p:sp>
    </p:spTree>
    <p:extLst>
      <p:ext uri="{BB962C8B-B14F-4D97-AF65-F5344CB8AC3E}">
        <p14:creationId xmlns:p14="http://schemas.microsoft.com/office/powerpoint/2010/main" val="427486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11</a:t>
            </a:fld>
            <a:endParaRPr lang="en-US"/>
          </a:p>
        </p:txBody>
      </p:sp>
    </p:spTree>
    <p:extLst>
      <p:ext uri="{BB962C8B-B14F-4D97-AF65-F5344CB8AC3E}">
        <p14:creationId xmlns:p14="http://schemas.microsoft.com/office/powerpoint/2010/main" val="37777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24</a:t>
            </a:fld>
            <a:endParaRPr lang="en-US"/>
          </a:p>
        </p:txBody>
      </p:sp>
    </p:spTree>
    <p:extLst>
      <p:ext uri="{BB962C8B-B14F-4D97-AF65-F5344CB8AC3E}">
        <p14:creationId xmlns:p14="http://schemas.microsoft.com/office/powerpoint/2010/main" val="3171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5712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dwarfs are Ogres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Ogres  in ABDS+</a:t>
            </a:r>
          </a:p>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30</a:t>
            </a:fld>
            <a:endParaRPr lang="en-US"/>
          </a:p>
        </p:txBody>
      </p:sp>
    </p:spTree>
    <p:extLst>
      <p:ext uri="{BB962C8B-B14F-4D97-AF65-F5344CB8AC3E}">
        <p14:creationId xmlns:p14="http://schemas.microsoft.com/office/powerpoint/2010/main" val="1156298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39</a:t>
            </a:fld>
            <a:endParaRPr lang="en-US"/>
          </a:p>
        </p:txBody>
      </p:sp>
    </p:spTree>
    <p:extLst>
      <p:ext uri="{BB962C8B-B14F-4D97-AF65-F5344CB8AC3E}">
        <p14:creationId xmlns:p14="http://schemas.microsoft.com/office/powerpoint/2010/main" val="327833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4347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7/17/2014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7/17/2014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7/17/2014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7/17/2014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7/17/2014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7/17/2014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7/17/2014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7/17/2014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7/17/2014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7/17/2014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7/17/2014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06838C-7D3E-48EC-8EAD-9950BFA7A789}" type="datetimeFigureOut">
              <a:rPr lang="en-US" smtClean="0">
                <a:solidFill>
                  <a:prstClr val="black">
                    <a:tint val="75000"/>
                  </a:prstClr>
                </a:solidFill>
              </a:rPr>
              <a:pPr/>
              <a:t>7/17/2014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2062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06838C-7D3E-48EC-8EAD-9950BFA7A789}" type="datetimeFigureOut">
              <a:rPr lang="en-US" smtClean="0">
                <a:solidFill>
                  <a:prstClr val="black">
                    <a:tint val="75000"/>
                  </a:prstClr>
                </a:solidFill>
              </a:rPr>
              <a:pPr/>
              <a:t>7/17/2014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513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06838C-7D3E-48EC-8EAD-9950BFA7A789}" type="datetimeFigureOut">
              <a:rPr lang="en-US" smtClean="0">
                <a:solidFill>
                  <a:prstClr val="black">
                    <a:tint val="75000"/>
                  </a:prstClr>
                </a:solidFill>
              </a:rPr>
              <a:pPr/>
              <a:t>7/17/2014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61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7/17/2014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06838C-7D3E-48EC-8EAD-9950BFA7A789}" type="datetimeFigureOut">
              <a:rPr lang="en-US" smtClean="0">
                <a:solidFill>
                  <a:prstClr val="black">
                    <a:tint val="75000"/>
                  </a:prstClr>
                </a:solidFill>
              </a:rPr>
              <a:pPr/>
              <a:t>7/17/2014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9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06838C-7D3E-48EC-8EAD-9950BFA7A789}" type="datetimeFigureOut">
              <a:rPr lang="en-US" smtClean="0">
                <a:solidFill>
                  <a:prstClr val="black">
                    <a:tint val="75000"/>
                  </a:prstClr>
                </a:solidFill>
              </a:rPr>
              <a:pPr/>
              <a:t>7/17/2014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903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06838C-7D3E-48EC-8EAD-9950BFA7A789}" type="datetimeFigureOut">
              <a:rPr lang="en-US" smtClean="0">
                <a:solidFill>
                  <a:prstClr val="black">
                    <a:tint val="75000"/>
                  </a:prstClr>
                </a:solidFill>
              </a:rPr>
              <a:pPr/>
              <a:t>7/17/2014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3668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6838C-7D3E-48EC-8EAD-9950BFA7A789}" type="datetimeFigureOut">
              <a:rPr lang="en-US" smtClean="0">
                <a:solidFill>
                  <a:prstClr val="black">
                    <a:tint val="75000"/>
                  </a:prstClr>
                </a:solidFill>
              </a:rPr>
              <a:pPr/>
              <a:t>7/17/2014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8156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6838C-7D3E-48EC-8EAD-9950BFA7A789}" type="datetimeFigureOut">
              <a:rPr lang="en-US" smtClean="0">
                <a:solidFill>
                  <a:prstClr val="black">
                    <a:tint val="75000"/>
                  </a:prstClr>
                </a:solidFill>
              </a:rPr>
              <a:pPr/>
              <a:t>7/17/2014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193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06838C-7D3E-48EC-8EAD-9950BFA7A789}" type="datetimeFigureOut">
              <a:rPr lang="en-US" smtClean="0">
                <a:solidFill>
                  <a:prstClr val="black">
                    <a:tint val="75000"/>
                  </a:prstClr>
                </a:solidFill>
              </a:rPr>
              <a:pPr/>
              <a:t>7/17/2014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90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06838C-7D3E-48EC-8EAD-9950BFA7A789}" type="datetimeFigureOut">
              <a:rPr lang="en-US" smtClean="0">
                <a:solidFill>
                  <a:prstClr val="black">
                    <a:tint val="75000"/>
                  </a:prstClr>
                </a:solidFill>
              </a:rPr>
              <a:pPr/>
              <a:t>7/17/2014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121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06838C-7D3E-48EC-8EAD-9950BFA7A789}" type="datetimeFigureOut">
              <a:rPr lang="en-US" smtClean="0">
                <a:solidFill>
                  <a:prstClr val="black">
                    <a:tint val="75000"/>
                  </a:prstClr>
                </a:solidFill>
              </a:rPr>
              <a:pPr/>
              <a:t>7/17/2014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3E5A4E-2AA6-4E6B-A48C-D9C4F0CD3E9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518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7/17/2014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67846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88162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639717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160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480697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784563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422105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806784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594509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625977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8654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10.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image" Target="../media/image1.png"/><Relationship Id="rId4" Type="http://schemas.openxmlformats.org/officeDocument/2006/relationships/slideLayout" Target="../slideLayouts/slideLayout71.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7/17/2014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CAE23-AE97-EE4C-8AB2-B9A0E5A22DC5}" type="datetimeFigureOut">
              <a:rPr lang="en-US" smtClean="0">
                <a:solidFill>
                  <a:prstClr val="white">
                    <a:tint val="75000"/>
                  </a:prstClr>
                </a:solidFill>
              </a:rPr>
              <a:pPr/>
              <a:t>7/17/2014</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875D5-AD67-DF40-AFC0-07F0D11DBBD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89342414"/>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06838C-7D3E-48EC-8EAD-9950BFA7A789}" type="datetimeFigureOut">
              <a:rPr lang="en-US" smtClean="0">
                <a:solidFill>
                  <a:prstClr val="black">
                    <a:tint val="75000"/>
                  </a:prstClr>
                </a:solidFill>
              </a:rPr>
              <a:pPr defTabSz="914400"/>
              <a:t>7/17/2014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53E5A4E-2AA6-4E6B-A48C-D9C4F0CD3E9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50166182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bigdatawg.nist.gov/usecases.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igdatacoursespring2014.appspot.com/cour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bigdatacoursespring2014.appspot.com/preview"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bigdatawg.nist.go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2.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hyperlink" Target="http://research.microsoft.com/en-us/collaboration/fourthparadigm/" TargetMode="External"/><Relationship Id="rId1" Type="http://schemas.openxmlformats.org/officeDocument/2006/relationships/slideLayout" Target="../slideLayouts/slideLayout58.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hyperlink" Target="http://www.wired.com/wired/issue/16-07" TargetMode="External"/><Relationship Id="rId2" Type="http://schemas.openxmlformats.org/officeDocument/2006/relationships/image" Target="../media/image4.jpeg"/><Relationship Id="rId1" Type="http://schemas.openxmlformats.org/officeDocument/2006/relationships/slideLayout" Target="../slideLayouts/slideLayout63.xml"/></Relationships>
</file>

<file path=ppt/slides/_rels/slide7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43" y="762000"/>
            <a:ext cx="9144000" cy="1470025"/>
          </a:xfrm>
        </p:spPr>
        <p:txBody>
          <a:bodyPr>
            <a:noAutofit/>
          </a:bodyPr>
          <a:lstStyle/>
          <a:p>
            <a:r>
              <a:rPr lang="en-US" b="1" dirty="0"/>
              <a:t>High Performance Data </a:t>
            </a:r>
            <a:r>
              <a:rPr lang="en-US" b="1" dirty="0" smtClean="0"/>
              <a:t>Analytics and a Java Grande Run Time</a:t>
            </a:r>
            <a:r>
              <a:rPr lang="en-US" b="1" dirty="0"/>
              <a:t> </a:t>
            </a:r>
          </a:p>
        </p:txBody>
      </p:sp>
      <p:sp>
        <p:nvSpPr>
          <p:cNvPr id="3" name="Subtitle 2"/>
          <p:cNvSpPr>
            <a:spLocks noGrp="1"/>
          </p:cNvSpPr>
          <p:nvPr>
            <p:ph type="subTitle" idx="1"/>
          </p:nvPr>
        </p:nvSpPr>
        <p:spPr>
          <a:xfrm>
            <a:off x="0" y="2865333"/>
            <a:ext cx="9144000" cy="846573"/>
          </a:xfrm>
        </p:spPr>
        <p:txBody>
          <a:bodyPr>
            <a:noAutofit/>
          </a:bodyPr>
          <a:lstStyle/>
          <a:p>
            <a:r>
              <a:rPr lang="en-US" sz="2400" dirty="0" smtClean="0"/>
              <a:t>Rice University</a:t>
            </a:r>
          </a:p>
          <a:p>
            <a:r>
              <a:rPr lang="en-US" sz="2400" b="1" dirty="0" smtClean="0"/>
              <a:t>April 18 2014</a:t>
            </a:r>
            <a:endParaRPr lang="it-IT" sz="2400" b="1" dirty="0">
              <a:solidFill>
                <a:schemeClr val="tx1"/>
              </a:solidFill>
            </a:endParaRPr>
          </a:p>
        </p:txBody>
      </p:sp>
      <p:sp>
        <p:nvSpPr>
          <p:cNvPr id="5" name="Subtitle 2"/>
          <p:cNvSpPr txBox="1">
            <a:spLocks/>
          </p:cNvSpPr>
          <p:nvPr/>
        </p:nvSpPr>
        <p:spPr>
          <a:xfrm>
            <a:off x="0" y="4025584"/>
            <a:ext cx="9144000" cy="2832415"/>
          </a:xfrm>
          <a:prstGeom prst="rect">
            <a:avLst/>
          </a:prstGeom>
        </p:spPr>
        <p:txBody>
          <a:bodyPr vert="horz" lIns="91440" tIns="45720" rIns="91440" bIns="45720" rtlCol="0">
            <a:normAutofit/>
          </a:bodyPr>
          <a:lstStyle/>
          <a:p>
            <a:pPr algn="ctr">
              <a:spcBef>
                <a:spcPct val="20000"/>
              </a:spcBef>
              <a:defRPr/>
            </a:pPr>
            <a:r>
              <a:rPr lang="en-US" sz="2400" b="1" dirty="0" smtClean="0">
                <a:solidFill>
                  <a:prstClr val="black"/>
                </a:solidFill>
                <a:cs typeface="Times New Roman" pitchFamily="18" charset="0"/>
              </a:rPr>
              <a:t>Geoffrey </a:t>
            </a:r>
            <a:r>
              <a:rPr lang="en-US" sz="2400" b="1" dirty="0">
                <a:solidFill>
                  <a:prstClr val="black"/>
                </a:solidFill>
                <a:cs typeface="Times New Roman" pitchFamily="18" charset="0"/>
              </a:rPr>
              <a:t>Fox </a:t>
            </a:r>
            <a:endParaRPr lang="en-US" sz="2400" b="1" dirty="0" smtClean="0">
              <a:solidFill>
                <a:prstClr val="black"/>
              </a:solidFill>
              <a:cs typeface="Times New Roman" pitchFamily="18" charset="0"/>
            </a:endParaRPr>
          </a:p>
          <a:p>
            <a:pPr algn="ctr">
              <a:spcBef>
                <a:spcPct val="20000"/>
              </a:spcBef>
              <a:buFont typeface="Arial" pitchFamily="34" charset="0"/>
              <a:buNone/>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extLst>
      <p:ext uri="{BB962C8B-B14F-4D97-AF65-F5344CB8AC3E}">
        <p14:creationId xmlns:p14="http://schemas.microsoft.com/office/powerpoint/2010/main" val="370690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661"/>
            <a:ext cx="9144000" cy="718039"/>
          </a:xfrm>
        </p:spPr>
        <p:txBody>
          <a:bodyPr>
            <a:normAutofit fontScale="90000"/>
          </a:bodyPr>
          <a:lstStyle/>
          <a:p>
            <a:pPr algn="ctr"/>
            <a:r>
              <a:rPr lang="en-US" sz="3600" b="1" dirty="0" smtClean="0">
                <a:latin typeface="+mn-lt"/>
              </a:rPr>
              <a:t>51 Detailed Use Cases: </a:t>
            </a:r>
            <a:r>
              <a:rPr lang="en-US" sz="3100" b="1" dirty="0" smtClean="0">
                <a:latin typeface="+mn-lt"/>
              </a:rPr>
              <a:t>Contributed July-September 2013</a:t>
            </a:r>
            <a:br>
              <a:rPr lang="en-US" sz="3100" b="1" dirty="0" smtClean="0">
                <a:latin typeface="+mn-lt"/>
              </a:rPr>
            </a:br>
            <a:r>
              <a:rPr lang="en-US" sz="3100" b="1" dirty="0" smtClean="0">
                <a:latin typeface="+mn-lt"/>
              </a:rPr>
              <a:t>Covers goals, data features such as 3 V’s, software, hardware</a:t>
            </a:r>
            <a:endParaRPr lang="en-US" sz="3100" b="1" dirty="0">
              <a:latin typeface="+mn-lt"/>
            </a:endParaRPr>
          </a:p>
        </p:txBody>
      </p:sp>
      <p:sp>
        <p:nvSpPr>
          <p:cNvPr id="3" name="Content Placeholder 2"/>
          <p:cNvSpPr>
            <a:spLocks noGrp="1"/>
          </p:cNvSpPr>
          <p:nvPr>
            <p:ph idx="1"/>
          </p:nvPr>
        </p:nvSpPr>
        <p:spPr>
          <a:xfrm>
            <a:off x="0" y="958233"/>
            <a:ext cx="9144000" cy="5898036"/>
          </a:xfrm>
        </p:spPr>
        <p:txBody>
          <a:bodyPr>
            <a:noAutofit/>
          </a:bodyPr>
          <a:lstStyle/>
          <a:p>
            <a:pPr lvl="0"/>
            <a:r>
              <a:rPr lang="en-US" sz="1800" u="sng" dirty="0">
                <a:hlinkClick r:id="rId3"/>
              </a:rPr>
              <a:t>http://bigdatawg.nist.gov/usecases.php</a:t>
            </a:r>
            <a:endParaRPr lang="en-US" sz="1800" u="sng" dirty="0"/>
          </a:p>
          <a:p>
            <a:r>
              <a:rPr lang="en-US" sz="1800" dirty="0">
                <a:hlinkClick r:id="rId4"/>
              </a:rPr>
              <a:t>https://</a:t>
            </a:r>
            <a:r>
              <a:rPr lang="en-US" sz="1800" dirty="0" smtClean="0">
                <a:hlinkClick r:id="rId4"/>
              </a:rPr>
              <a:t>bigdatacoursespring2014.appspot.com/course</a:t>
            </a:r>
            <a:r>
              <a:rPr lang="en-US" sz="1800" dirty="0" smtClean="0"/>
              <a:t> (Section 5)</a:t>
            </a:r>
          </a:p>
          <a:p>
            <a:r>
              <a:rPr lang="en-US" sz="1800" b="1" dirty="0" smtClean="0"/>
              <a:t>Government Operation(4): </a:t>
            </a:r>
            <a:r>
              <a:rPr lang="en-US" sz="1800" dirty="0"/>
              <a:t>National Archives and Records </a:t>
            </a:r>
            <a:r>
              <a:rPr lang="en-US" sz="1800" dirty="0" smtClean="0"/>
              <a:t>Administration, Census Bureau</a:t>
            </a:r>
          </a:p>
          <a:p>
            <a:r>
              <a:rPr lang="en-US" sz="1800" b="1" dirty="0" smtClean="0"/>
              <a:t>Commercial(8): </a:t>
            </a:r>
            <a:r>
              <a:rPr lang="en-US" sz="1800" dirty="0" smtClean="0"/>
              <a:t>Finance in Cloud, Cloud Backup, </a:t>
            </a:r>
            <a:r>
              <a:rPr lang="en-US" sz="1800" dirty="0" err="1" smtClean="0"/>
              <a:t>Mendeley</a:t>
            </a:r>
            <a:r>
              <a:rPr lang="en-US" sz="1800" dirty="0" smtClean="0"/>
              <a:t> (Citations), Netflix, Web Search, Digital Materials, Cargo shipping (as in UPS)</a:t>
            </a:r>
          </a:p>
          <a:p>
            <a:r>
              <a:rPr lang="en-US" sz="1800" b="1" dirty="0" smtClean="0"/>
              <a:t>Defense(3): </a:t>
            </a:r>
            <a:r>
              <a:rPr lang="en-US" sz="1800" dirty="0" smtClean="0"/>
              <a:t>Sensors, Image surveillance, Situation Assessment</a:t>
            </a:r>
          </a:p>
          <a:p>
            <a:r>
              <a:rPr lang="en-US" sz="1800" b="1" dirty="0" smtClean="0"/>
              <a:t>Healthcare and Life Sciences(10): </a:t>
            </a:r>
            <a:r>
              <a:rPr lang="en-US" sz="1800" dirty="0" smtClean="0"/>
              <a:t>Medical records, Graph and Probabilistic analysis, Pathology, </a:t>
            </a:r>
            <a:r>
              <a:rPr lang="en-US" sz="1800" dirty="0" err="1" smtClean="0"/>
              <a:t>Bioimaging</a:t>
            </a:r>
            <a:r>
              <a:rPr lang="en-US" sz="1800" dirty="0" smtClean="0"/>
              <a:t>, Genomics, Epidemiology, People Activity models, Biodiversity</a:t>
            </a:r>
          </a:p>
          <a:p>
            <a:r>
              <a:rPr lang="en-US" sz="1800" b="1" dirty="0"/>
              <a:t>Deep Learning and Social </a:t>
            </a:r>
            <a:r>
              <a:rPr lang="en-US" sz="1800" b="1" dirty="0" smtClean="0"/>
              <a:t>Media(6): </a:t>
            </a:r>
            <a:r>
              <a:rPr lang="en-US" sz="1800" dirty="0" smtClean="0"/>
              <a:t>Driving Car, </a:t>
            </a:r>
            <a:r>
              <a:rPr lang="en-US" sz="1800" dirty="0" err="1" smtClean="0"/>
              <a:t>Geolocate</a:t>
            </a:r>
            <a:r>
              <a:rPr lang="en-US" sz="1800" dirty="0" smtClean="0"/>
              <a:t> images/cameras, Twitter, Crowd Sourcing, Network Science, NIST benchmark datasets</a:t>
            </a:r>
          </a:p>
          <a:p>
            <a:r>
              <a:rPr lang="en-US" sz="1800" b="1" dirty="0"/>
              <a:t>The Ecosystem for </a:t>
            </a:r>
            <a:r>
              <a:rPr lang="en-US" sz="1800" b="1" dirty="0" smtClean="0"/>
              <a:t>Research(4): </a:t>
            </a:r>
            <a:r>
              <a:rPr lang="en-US" sz="1800" dirty="0" smtClean="0"/>
              <a:t>Metadata, Collaboration, Language Translation, Light source experiments</a:t>
            </a:r>
          </a:p>
          <a:p>
            <a:r>
              <a:rPr lang="en-US" sz="1800" b="1" dirty="0"/>
              <a:t>Astronomy and </a:t>
            </a:r>
            <a:r>
              <a:rPr lang="en-US" sz="1800" b="1" dirty="0" smtClean="0"/>
              <a:t>Physics(5): </a:t>
            </a:r>
            <a:r>
              <a:rPr lang="en-US" sz="1800" dirty="0" smtClean="0"/>
              <a:t>Sky Surveys including comparison to simulation, Large Hadron Collider at CERN, Belle Accelerator II in Japan</a:t>
            </a:r>
          </a:p>
          <a:p>
            <a:r>
              <a:rPr lang="en-US" sz="1800" b="1" dirty="0" smtClean="0"/>
              <a:t>Earth</a:t>
            </a:r>
            <a:r>
              <a:rPr lang="en-US" sz="1800" b="1" dirty="0"/>
              <a:t>, Environmental and Polar </a:t>
            </a:r>
            <a:r>
              <a:rPr lang="en-US" sz="1800" b="1" dirty="0" smtClean="0"/>
              <a:t>Science(10): </a:t>
            </a:r>
            <a:r>
              <a:rPr lang="en-US" sz="1800" dirty="0" smtClean="0"/>
              <a:t>Radar Scattering in Atmosphere, Earthquake, Ocean, Earth Observation, Ice sheet Radar scattering, Earth radar mapping, Climate simulation datasets, Atmospheric </a:t>
            </a:r>
            <a:r>
              <a:rPr lang="en-US" sz="1800" dirty="0"/>
              <a:t>turbulence identification, Subsurface </a:t>
            </a:r>
            <a:r>
              <a:rPr lang="en-US" sz="1800" dirty="0" smtClean="0"/>
              <a:t>Biogeochemistry (microbes </a:t>
            </a:r>
            <a:r>
              <a:rPr lang="en-US" sz="1800" dirty="0"/>
              <a:t>to watersheds), AmeriFlux and FLUXNET </a:t>
            </a:r>
            <a:r>
              <a:rPr lang="en-US" sz="1800" dirty="0" smtClean="0"/>
              <a:t>gas sensors</a:t>
            </a:r>
          </a:p>
          <a:p>
            <a:r>
              <a:rPr lang="en-US" sz="1800" b="1" dirty="0" smtClean="0"/>
              <a:t>Energy(1): </a:t>
            </a:r>
            <a:r>
              <a:rPr lang="en-US" sz="1800" dirty="0" smtClean="0"/>
              <a:t>Smart grid</a:t>
            </a:r>
          </a:p>
          <a:p>
            <a:pPr marL="0" indent="0">
              <a:buNone/>
            </a:pPr>
            <a:endParaRPr lang="en-US" sz="18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10</a:t>
            </a:fld>
            <a:endParaRPr lang="en-US" dirty="0"/>
          </a:p>
        </p:txBody>
      </p:sp>
      <p:sp>
        <p:nvSpPr>
          <p:cNvPr id="4" name="TextBox 3"/>
          <p:cNvSpPr txBox="1"/>
          <p:nvPr/>
        </p:nvSpPr>
        <p:spPr>
          <a:xfrm>
            <a:off x="4834079" y="829865"/>
            <a:ext cx="4048096" cy="830997"/>
          </a:xfrm>
          <a:prstGeom prst="rect">
            <a:avLst/>
          </a:prstGeom>
          <a:noFill/>
        </p:spPr>
        <p:txBody>
          <a:bodyPr wrap="none" rtlCol="0">
            <a:spAutoFit/>
          </a:bodyPr>
          <a:lstStyle/>
          <a:p>
            <a:r>
              <a:rPr lang="en-US" sz="2400" dirty="0" smtClean="0">
                <a:solidFill>
                  <a:srgbClr val="FF0000"/>
                </a:solidFill>
                <a:cs typeface="Times New Roman" panose="02020603050405020304" pitchFamily="18" charset="0"/>
              </a:rPr>
              <a:t>26 Features for each use case</a:t>
            </a:r>
          </a:p>
          <a:p>
            <a:r>
              <a:rPr lang="en-US" sz="2400" dirty="0" smtClean="0">
                <a:solidFill>
                  <a:srgbClr val="FF0000"/>
                </a:solidFill>
                <a:cs typeface="Times New Roman" panose="02020603050405020304" pitchFamily="18" charset="0"/>
              </a:rPr>
              <a:t>                         Biased to science</a:t>
            </a:r>
            <a:endParaRPr lang="en-US" sz="24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238694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rotWithShape="1">
          <a:blip r:embed="rId3"/>
          <a:srcRect l="9392" t="21131" r="9445" b="1397"/>
          <a:stretch/>
        </p:blipFill>
        <p:spPr>
          <a:xfrm>
            <a:off x="0" y="0"/>
            <a:ext cx="8778240" cy="6837421"/>
          </a:xfrm>
          <a:prstGeom prst="rect">
            <a:avLst/>
          </a:prstGeom>
        </p:spPr>
      </p:pic>
      <p:sp>
        <p:nvSpPr>
          <p:cNvPr id="8" name="TextBox 7"/>
          <p:cNvSpPr txBox="1"/>
          <p:nvPr/>
        </p:nvSpPr>
        <p:spPr>
          <a:xfrm>
            <a:off x="206828" y="6021178"/>
            <a:ext cx="4303422" cy="461665"/>
          </a:xfrm>
          <a:prstGeom prst="rect">
            <a:avLst/>
          </a:prstGeom>
          <a:solidFill>
            <a:schemeClr val="bg1"/>
          </a:solidFill>
        </p:spPr>
        <p:txBody>
          <a:bodyPr wrap="none" rtlCol="0">
            <a:spAutoFit/>
          </a:bodyPr>
          <a:lstStyle/>
          <a:p>
            <a:r>
              <a:rPr lang="en-US" sz="2400" b="1" dirty="0" smtClean="0"/>
              <a:t>Part of Property Summary Table</a:t>
            </a:r>
            <a:endParaRPr lang="en-US" sz="2400" b="1"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11</a:t>
            </a:fld>
            <a:endParaRPr lang="en-US" dirty="0"/>
          </a:p>
        </p:txBody>
      </p:sp>
    </p:spTree>
    <p:extLst>
      <p:ext uri="{BB962C8B-B14F-4D97-AF65-F5344CB8AC3E}">
        <p14:creationId xmlns:p14="http://schemas.microsoft.com/office/powerpoint/2010/main" val="2918807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3: Census Bureau Statistical </a:t>
            </a:r>
            <a:r>
              <a:rPr lang="en-US" sz="2200" dirty="0"/>
              <a:t>Survey Response Improvement (Adaptive Design)</a:t>
            </a:r>
          </a:p>
        </p:txBody>
      </p:sp>
      <p:sp>
        <p:nvSpPr>
          <p:cNvPr id="3" name="Content Placeholder 2"/>
          <p:cNvSpPr>
            <a:spLocks noGrp="1"/>
          </p:cNvSpPr>
          <p:nvPr>
            <p:ph idx="1"/>
          </p:nvPr>
        </p:nvSpPr>
        <p:spPr>
          <a:xfrm>
            <a:off x="0" y="1073658"/>
            <a:ext cx="9048750" cy="5218285"/>
          </a:xfrm>
        </p:spPr>
        <p:txBody>
          <a:bodyPr/>
          <a:lstStyle/>
          <a:p>
            <a:r>
              <a:rPr lang="en-US" sz="1900" b="1" dirty="0">
                <a:solidFill>
                  <a:srgbClr val="FF0000"/>
                </a:solidFill>
              </a:rPr>
              <a:t>Application: </a:t>
            </a:r>
            <a:r>
              <a:rPr lang="en-US" sz="1900" dirty="0"/>
              <a:t>Survey costs are increasing as survey response declines. The goal of this work is to use advanced “recommendation system techniques” that are open and scientifically objective, using data mashed up from several sources and historical survey para-data (administrative data about the survey) to drive operational processes in an effort to increase quality and reduce the cost of field surveys</a:t>
            </a:r>
            <a:r>
              <a:rPr lang="en-US" sz="1900" dirty="0" smtClean="0"/>
              <a:t>.</a:t>
            </a:r>
            <a:endParaRPr lang="en-US" sz="1900" b="1" dirty="0" smtClean="0">
              <a:solidFill>
                <a:srgbClr val="FF0000"/>
              </a:solidFill>
            </a:endParaRPr>
          </a:p>
          <a:p>
            <a:r>
              <a:rPr lang="en-US" sz="1900" b="1" dirty="0" smtClean="0">
                <a:solidFill>
                  <a:srgbClr val="FF0000"/>
                </a:solidFill>
              </a:rPr>
              <a:t>Current </a:t>
            </a:r>
            <a:r>
              <a:rPr lang="en-US" sz="1900" b="1" dirty="0">
                <a:solidFill>
                  <a:srgbClr val="FF0000"/>
                </a:solidFill>
              </a:rPr>
              <a:t>Approach: </a:t>
            </a:r>
            <a:r>
              <a:rPr lang="en-US" sz="1900" dirty="0"/>
              <a:t>About a petabyte of data coming from surveys and other government administrative sources. Data can be streamed with approximately 150 million records transmitted as field data streamed continuously, during the decennial census. All data must be both confidential and secure. All processes must be auditable for security and confidentiality as required by various legal statutes. Data quality should be high and statistically checked for accuracy and reliability throughout the collection process. Use Hadoop, Spark, Hive, R, SAS, Mahout, </a:t>
            </a:r>
            <a:r>
              <a:rPr lang="en-US" sz="1900" dirty="0" err="1"/>
              <a:t>Allegrograph</a:t>
            </a:r>
            <a:r>
              <a:rPr lang="en-US" sz="1900" dirty="0"/>
              <a:t>, MySQL, Oracle, Storm, </a:t>
            </a:r>
            <a:r>
              <a:rPr lang="en-US" sz="1900" dirty="0" err="1"/>
              <a:t>BigMemory</a:t>
            </a:r>
            <a:r>
              <a:rPr lang="en-US" sz="1900" dirty="0"/>
              <a:t>, Cassandra, Pig software.</a:t>
            </a:r>
            <a:endParaRPr lang="en-US" sz="1900" b="1" dirty="0" smtClean="0">
              <a:solidFill>
                <a:srgbClr val="FF0000"/>
              </a:solidFill>
            </a:endParaRPr>
          </a:p>
          <a:p>
            <a:r>
              <a:rPr lang="en-US" sz="1900" b="1" dirty="0" smtClean="0">
                <a:solidFill>
                  <a:srgbClr val="FF0000"/>
                </a:solidFill>
              </a:rPr>
              <a:t>Futures: </a:t>
            </a:r>
            <a:r>
              <a:rPr lang="en-US" sz="1900" dirty="0"/>
              <a:t>Analytics needs to be developed which give statistical estimations that provide more detail, on a more near real time basis for less cost. The reliability of estimated statistics from such “mashed up” sources still must be evaluated.</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12</a:t>
            </a:fld>
            <a:endParaRPr lang="en-US" dirty="0">
              <a:solidFill>
                <a:prstClr val="black"/>
              </a:solidFill>
            </a:endParaRPr>
          </a:p>
        </p:txBody>
      </p:sp>
      <p:sp>
        <p:nvSpPr>
          <p:cNvPr id="6" name="Rounded Rectangle 5"/>
          <p:cNvSpPr/>
          <p:nvPr/>
        </p:nvSpPr>
        <p:spPr>
          <a:xfrm>
            <a:off x="2187127" y="68494"/>
            <a:ext cx="1455483"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Government</a:t>
            </a:r>
            <a:endParaRPr lang="en-US" b="1" dirty="0">
              <a:solidFill>
                <a:prstClr val="black"/>
              </a:solidFill>
            </a:endParaRPr>
          </a:p>
        </p:txBody>
      </p:sp>
    </p:spTree>
    <p:extLst>
      <p:ext uri="{BB962C8B-B14F-4D97-AF65-F5344CB8AC3E}">
        <p14:creationId xmlns:p14="http://schemas.microsoft.com/office/powerpoint/2010/main" val="3000355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26: Large-scale </a:t>
            </a:r>
            <a:r>
              <a:rPr lang="en-US" dirty="0"/>
              <a:t>Deep Learning</a:t>
            </a:r>
          </a:p>
        </p:txBody>
      </p:sp>
      <p:sp>
        <p:nvSpPr>
          <p:cNvPr id="3" name="Content Placeholder 2"/>
          <p:cNvSpPr>
            <a:spLocks noGrp="1"/>
          </p:cNvSpPr>
          <p:nvPr>
            <p:ph idx="1"/>
          </p:nvPr>
        </p:nvSpPr>
        <p:spPr>
          <a:xfrm>
            <a:off x="0" y="1086185"/>
            <a:ext cx="9048750" cy="2533838"/>
          </a:xfrm>
        </p:spPr>
        <p:txBody>
          <a:bodyPr/>
          <a:lstStyle/>
          <a:p>
            <a:r>
              <a:rPr lang="en-US" sz="1600" b="1" dirty="0">
                <a:solidFill>
                  <a:srgbClr val="FF0000"/>
                </a:solidFill>
              </a:rPr>
              <a:t>Application: </a:t>
            </a:r>
            <a:r>
              <a:rPr lang="en-US" sz="1600" dirty="0" smtClean="0"/>
              <a:t>Large </a:t>
            </a:r>
            <a:r>
              <a:rPr lang="en-US" sz="1600" dirty="0"/>
              <a:t>models (e.g., neural networks with more neurons and connections) combined with large datasets are increasingly the top performers in benchmark tasks for vision, speech, and Natural Language Processing. One needs to train a deep neural network from a large (&gt;&gt;1TB) corpus of data (typically imagery, video, audio, or text).  Such training procedures often require customization of the neural network architecture, learning criteria, and dataset pre-processing.  In addition to the computational expense demanded by the learning algorithms, the need for rapid prototyping and ease of development is extremely high</a:t>
            </a:r>
            <a:r>
              <a:rPr lang="en-US" sz="1600" dirty="0" smtClean="0"/>
              <a:t>.</a:t>
            </a:r>
          </a:p>
          <a:p>
            <a:r>
              <a:rPr lang="en-US" sz="1600" b="1" dirty="0" smtClean="0">
                <a:solidFill>
                  <a:srgbClr val="FF0000"/>
                </a:solidFill>
              </a:rPr>
              <a:t>Current </a:t>
            </a:r>
            <a:r>
              <a:rPr lang="en-US" sz="1600" b="1" dirty="0">
                <a:solidFill>
                  <a:srgbClr val="FF0000"/>
                </a:solidFill>
              </a:rPr>
              <a:t>Approach: </a:t>
            </a:r>
            <a:r>
              <a:rPr lang="en-US" sz="1600" dirty="0"/>
              <a:t>The</a:t>
            </a:r>
            <a:r>
              <a:rPr lang="en-US" sz="1600" b="1" dirty="0"/>
              <a:t> </a:t>
            </a:r>
            <a:r>
              <a:rPr lang="en-US" sz="1600" dirty="0"/>
              <a:t>largest applications so far are to image recognition and scientific studies of unsupervised learning with 10 million images and up to 11 billion parameters on a 64 GPU HPC Infiniband cluster. Both supervised (using existing classified images) and unsupervised </a:t>
            </a:r>
            <a:r>
              <a:rPr lang="en-US" sz="1600" dirty="0" smtClean="0"/>
              <a:t>applications</a:t>
            </a:r>
            <a:endParaRPr lang="en-US" sz="1600" b="1" dirty="0" smtClean="0">
              <a:solidFill>
                <a:srgbClr val="FF0000"/>
              </a:solidFill>
            </a:endParaRP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13</a:t>
            </a:fld>
            <a:endParaRPr lang="en-US" dirty="0">
              <a:solidFill>
                <a:prstClr val="black"/>
              </a:solidFill>
            </a:endParaRPr>
          </a:p>
        </p:txBody>
      </p:sp>
      <p:sp>
        <p:nvSpPr>
          <p:cNvPr id="7" name="Rounded Rectangle 6"/>
          <p:cNvSpPr/>
          <p:nvPr/>
        </p:nvSpPr>
        <p:spPr>
          <a:xfrm>
            <a:off x="1783831" y="116372"/>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sp>
        <p:nvSpPr>
          <p:cNvPr id="9" name="Content Placeholder 2"/>
          <p:cNvSpPr txBox="1">
            <a:spLocks/>
          </p:cNvSpPr>
          <p:nvPr/>
        </p:nvSpPr>
        <p:spPr>
          <a:xfrm>
            <a:off x="25052" y="3613603"/>
            <a:ext cx="5225304" cy="2533838"/>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sz="1600" b="1" dirty="0">
                <a:solidFill>
                  <a:srgbClr val="FF0000"/>
                </a:solidFill>
              </a:rPr>
              <a:t>Futures: </a:t>
            </a:r>
            <a:r>
              <a:rPr sz="1600" dirty="0">
                <a:solidFill>
                  <a:prstClr val="black"/>
                </a:solidFill>
              </a:rPr>
              <a:t>Large datasets of 100TB or more may be necessary in order to exploit the representational power of the larger models. Training a self-driving car could take 100 million images at megapixel resolution. Deep Learning shares many characteristics with the broader field of machine learning.  The paramount requirements are high computational throughput for mostly dense linear algebra operations, and extremely high productivity for researcher exploration.  One needs integration of high performance libraries with high level (python) prototyping environments</a:t>
            </a:r>
            <a:endParaRPr sz="1600" b="1" dirty="0" smtClean="0">
              <a:solidFill>
                <a:srgbClr val="FF0000"/>
              </a:solidFill>
            </a:endParaRPr>
          </a:p>
        </p:txBody>
      </p:sp>
      <p:grpSp>
        <p:nvGrpSpPr>
          <p:cNvPr id="12" name="Group 11"/>
          <p:cNvGrpSpPr/>
          <p:nvPr/>
        </p:nvGrpSpPr>
        <p:grpSpPr>
          <a:xfrm>
            <a:off x="5315073" y="3983277"/>
            <a:ext cx="3589270" cy="2164164"/>
            <a:chOff x="5315073" y="3983277"/>
            <a:chExt cx="3589270" cy="2164164"/>
          </a:xfrm>
        </p:grpSpPr>
        <p:pic>
          <p:nvPicPr>
            <p:cNvPr id="8" name="Picture 7"/>
            <p:cNvPicPr>
              <a:picLocks noChangeAspect="1"/>
            </p:cNvPicPr>
            <p:nvPr/>
          </p:nvPicPr>
          <p:blipFill>
            <a:blip r:embed="rId2"/>
            <a:stretch>
              <a:fillRect/>
            </a:stretch>
          </p:blipFill>
          <p:spPr>
            <a:xfrm>
              <a:off x="5315073" y="3983277"/>
              <a:ext cx="3589270" cy="2164164"/>
            </a:xfrm>
            <a:prstGeom prst="rect">
              <a:avLst/>
            </a:prstGeom>
            <a:solidFill>
              <a:schemeClr val="tx1"/>
            </a:solidFill>
          </p:spPr>
        </p:pic>
        <p:sp>
          <p:nvSpPr>
            <p:cNvPr id="10" name="TextBox 9"/>
            <p:cNvSpPr txBox="1"/>
            <p:nvPr/>
          </p:nvSpPr>
          <p:spPr>
            <a:xfrm>
              <a:off x="5315073" y="5665694"/>
              <a:ext cx="394660" cy="369332"/>
            </a:xfrm>
            <a:prstGeom prst="rect">
              <a:avLst/>
            </a:prstGeom>
            <a:noFill/>
          </p:spPr>
          <p:txBody>
            <a:bodyPr wrap="none" rtlCol="0">
              <a:spAutoFit/>
            </a:bodyPr>
            <a:lstStyle/>
            <a:p>
              <a:pPr defTabSz="914400"/>
              <a:r>
                <a:rPr lang="en-US" dirty="0" smtClean="0">
                  <a:solidFill>
                    <a:prstClr val="white"/>
                  </a:solidFill>
                </a:rPr>
                <a:t>IN</a:t>
              </a:r>
              <a:endParaRPr lang="en-US" dirty="0">
                <a:solidFill>
                  <a:prstClr val="white"/>
                </a:solidFill>
              </a:endParaRPr>
            </a:p>
          </p:txBody>
        </p:sp>
        <p:sp>
          <p:nvSpPr>
            <p:cNvPr id="11" name="TextBox 10"/>
            <p:cNvSpPr txBox="1"/>
            <p:nvPr/>
          </p:nvSpPr>
          <p:spPr>
            <a:xfrm>
              <a:off x="5315073" y="3996508"/>
              <a:ext cx="1173409" cy="646331"/>
            </a:xfrm>
            <a:prstGeom prst="rect">
              <a:avLst/>
            </a:prstGeom>
            <a:noFill/>
          </p:spPr>
          <p:txBody>
            <a:bodyPr wrap="square" rtlCol="0">
              <a:spAutoFit/>
            </a:bodyPr>
            <a:lstStyle/>
            <a:p>
              <a:pPr defTabSz="914400"/>
              <a:r>
                <a:rPr lang="en-US" dirty="0" smtClean="0">
                  <a:solidFill>
                    <a:prstClr val="white"/>
                  </a:solidFill>
                </a:rPr>
                <a:t>Classified OUT</a:t>
              </a:r>
              <a:endParaRPr lang="en-US" dirty="0">
                <a:solidFill>
                  <a:prstClr val="white"/>
                </a:solidFill>
              </a:endParaRPr>
            </a:p>
          </p:txBody>
        </p:sp>
      </p:grpSp>
    </p:spTree>
    <p:extLst>
      <p:ext uri="{BB962C8B-B14F-4D97-AF65-F5344CB8AC3E}">
        <p14:creationId xmlns:p14="http://schemas.microsoft.com/office/powerpoint/2010/main" val="1221227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35: </a:t>
            </a:r>
            <a:r>
              <a:rPr lang="en-US" sz="3200" dirty="0"/>
              <a:t>Light source </a:t>
            </a:r>
            <a:r>
              <a:rPr lang="en-US" sz="3200" dirty="0" err="1"/>
              <a:t>beamlines</a:t>
            </a:r>
            <a:endParaRPr lang="en-US" sz="3200" dirty="0"/>
          </a:p>
        </p:txBody>
      </p:sp>
      <p:sp>
        <p:nvSpPr>
          <p:cNvPr id="3" name="Content Placeholder 2"/>
          <p:cNvSpPr>
            <a:spLocks noGrp="1"/>
          </p:cNvSpPr>
          <p:nvPr>
            <p:ph idx="1"/>
          </p:nvPr>
        </p:nvSpPr>
        <p:spPr>
          <a:xfrm>
            <a:off x="0" y="1036081"/>
            <a:ext cx="9048750" cy="4114800"/>
          </a:xfrm>
        </p:spPr>
        <p:txBody>
          <a:bodyPr/>
          <a:lstStyle/>
          <a:p>
            <a:r>
              <a:rPr lang="en-US" sz="2000" b="1" dirty="0">
                <a:solidFill>
                  <a:srgbClr val="FF0000"/>
                </a:solidFill>
              </a:rPr>
              <a:t>Application:</a:t>
            </a:r>
            <a:r>
              <a:rPr lang="en-US" sz="2000" dirty="0"/>
              <a:t> Samples are exposed to X-rays from light sources in a variety of configurations depending on the experiment.  Detectors (essentially high-speed digital cameras) collect the data.  The data are then analyzed to reconstruct a view of the sample or process being studied. </a:t>
            </a:r>
            <a:endParaRPr lang="en-US" sz="2000" dirty="0" smtClean="0"/>
          </a:p>
          <a:p>
            <a:r>
              <a:rPr lang="en-US" sz="2000" b="1" dirty="0" smtClean="0">
                <a:solidFill>
                  <a:srgbClr val="FF0000"/>
                </a:solidFill>
              </a:rPr>
              <a:t>Current </a:t>
            </a:r>
            <a:r>
              <a:rPr lang="en-US" sz="2000" b="1" dirty="0">
                <a:solidFill>
                  <a:srgbClr val="FF0000"/>
                </a:solidFill>
              </a:rPr>
              <a:t>Approach:</a:t>
            </a:r>
            <a:r>
              <a:rPr lang="en-US" sz="2000" dirty="0"/>
              <a:t> A variety of commercial and open source software is used for data analysis – examples including Octopus for Tomographic Reconstruction, </a:t>
            </a:r>
            <a:r>
              <a:rPr lang="en-US" sz="2000" dirty="0" err="1"/>
              <a:t>Avizo</a:t>
            </a:r>
            <a:r>
              <a:rPr lang="en-US" sz="2000" dirty="0"/>
              <a:t> (http://vsg3d.com) and FIJI (a distribution of </a:t>
            </a:r>
            <a:r>
              <a:rPr lang="en-US" sz="2000" dirty="0" err="1"/>
              <a:t>ImageJ</a:t>
            </a:r>
            <a:r>
              <a:rPr lang="en-US" sz="2000" dirty="0"/>
              <a:t>) for Visualization and Analysis. Data transfer is accomplished using physical transport of portable media (severely limits performance) or using high-performance GridFTP, managed by Globus Online or workflow systems such as SPADE.</a:t>
            </a:r>
            <a:endParaRPr lang="en-US" sz="2000" dirty="0" smtClean="0"/>
          </a:p>
          <a:p>
            <a:r>
              <a:rPr lang="en-US" sz="2000" b="1" dirty="0" smtClean="0">
                <a:solidFill>
                  <a:srgbClr val="FF0000"/>
                </a:solidFill>
              </a:rPr>
              <a:t>Futures:</a:t>
            </a:r>
            <a:r>
              <a:rPr lang="en-US" sz="2000" dirty="0" smtClean="0"/>
              <a:t> </a:t>
            </a:r>
            <a:r>
              <a:rPr lang="en-US" sz="2000" dirty="0"/>
              <a:t>Camera resolution is continually increasing. Data transfer to large-scale computing facilities is becoming necessary because of the computational power required to conduct the analysis on time scales useful to the experiment.  Large number of </a:t>
            </a:r>
            <a:r>
              <a:rPr lang="en-US" sz="2000" dirty="0" err="1"/>
              <a:t>beamlines</a:t>
            </a:r>
            <a:r>
              <a:rPr lang="en-US" sz="2000" dirty="0"/>
              <a:t> (e.g. 39 at LBNL ALS) means that </a:t>
            </a:r>
            <a:r>
              <a:rPr lang="en-US" sz="2000" dirty="0" smtClean="0"/>
              <a:t>total </a:t>
            </a:r>
            <a:r>
              <a:rPr lang="en-US" sz="2000" dirty="0"/>
              <a:t>data load is likely to increase significantly </a:t>
            </a:r>
            <a:r>
              <a:rPr lang="en-US" sz="2000" dirty="0" smtClean="0"/>
              <a:t>and require a </a:t>
            </a:r>
            <a:r>
              <a:rPr lang="en-US" sz="2000" dirty="0"/>
              <a:t>generalized infrastructure for analyzing gigabytes per second of data from many </a:t>
            </a:r>
            <a:r>
              <a:rPr lang="en-US" sz="2000" dirty="0" err="1"/>
              <a:t>beamline</a:t>
            </a:r>
            <a:r>
              <a:rPr lang="en-US" sz="2000" dirty="0"/>
              <a:t> detectors at multiple facilities.  </a:t>
            </a:r>
          </a:p>
          <a:p>
            <a:endParaRPr lang="en-US" sz="2000" dirty="0"/>
          </a:p>
        </p:txBody>
      </p:sp>
      <p:sp>
        <p:nvSpPr>
          <p:cNvPr id="5" name="Slide Number Placeholder 4"/>
          <p:cNvSpPr>
            <a:spLocks noGrp="1"/>
          </p:cNvSpPr>
          <p:nvPr>
            <p:ph type="sldNum" sz="quarter" idx="12"/>
          </p:nvPr>
        </p:nvSpPr>
        <p:spPr/>
        <p:txBody>
          <a:bodyPr/>
          <a:lstStyle/>
          <a:p>
            <a:fld id="{C4B85148-DB98-4269-ACE6-2DF49F9918C9}" type="slidenum">
              <a:rPr lang="en-US" smtClean="0"/>
              <a:pPr/>
              <a:t>14</a:t>
            </a:fld>
            <a:endParaRPr lang="en-US" dirty="0"/>
          </a:p>
        </p:txBody>
      </p:sp>
      <p:sp>
        <p:nvSpPr>
          <p:cNvPr id="6" name="Rounded Rectangle 5"/>
          <p:cNvSpPr/>
          <p:nvPr/>
        </p:nvSpPr>
        <p:spPr>
          <a:xfrm>
            <a:off x="1394085" y="98474"/>
            <a:ext cx="2368447" cy="4086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b="1" dirty="0" smtClean="0">
                <a:solidFill>
                  <a:schemeClr val="tx1"/>
                </a:solidFill>
              </a:rPr>
              <a:t>Research Ecosystem</a:t>
            </a:r>
            <a:endParaRPr lang="en-US" b="1" dirty="0">
              <a:solidFill>
                <a:schemeClr val="tx1"/>
              </a:solidFill>
            </a:endParaRPr>
          </a:p>
        </p:txBody>
      </p:sp>
    </p:spTree>
    <p:extLst>
      <p:ext uri="{BB962C8B-B14F-4D97-AF65-F5344CB8AC3E}">
        <p14:creationId xmlns:p14="http://schemas.microsoft.com/office/powerpoint/2010/main" val="2009108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74700"/>
          </a:xfrm>
        </p:spPr>
        <p:txBody>
          <a:bodyPr/>
          <a:lstStyle/>
          <a:p>
            <a:r>
              <a:rPr lang="en-US" b="1" dirty="0" smtClean="0"/>
              <a:t>10 Suggested Generic Use Cases</a:t>
            </a:r>
            <a:endParaRPr lang="en-US" b="1" dirty="0"/>
          </a:p>
        </p:txBody>
      </p:sp>
      <p:sp>
        <p:nvSpPr>
          <p:cNvPr id="3" name="Content Placeholder 2"/>
          <p:cNvSpPr>
            <a:spLocks noGrp="1"/>
          </p:cNvSpPr>
          <p:nvPr>
            <p:ph idx="1"/>
          </p:nvPr>
        </p:nvSpPr>
        <p:spPr>
          <a:xfrm>
            <a:off x="0" y="774700"/>
            <a:ext cx="9144000" cy="6083300"/>
          </a:xfrm>
        </p:spPr>
        <p:txBody>
          <a:bodyPr>
            <a:normAutofit fontScale="70000" lnSpcReduction="20000"/>
          </a:bodyPr>
          <a:lstStyle/>
          <a:p>
            <a:pPr marL="514350" indent="-514350">
              <a:buFont typeface="+mj-lt"/>
              <a:buAutoNum type="arabicParenR"/>
            </a:pPr>
            <a:r>
              <a:rPr lang="en-US" dirty="0" smtClean="0"/>
              <a:t>Multiple </a:t>
            </a:r>
            <a:r>
              <a:rPr lang="en-US" dirty="0"/>
              <a:t>users performing interactive queries and updates on a database with basic availability and eventual consistency (BASE)</a:t>
            </a:r>
          </a:p>
          <a:p>
            <a:pPr marL="514350" indent="-514350">
              <a:buFont typeface="+mj-lt"/>
              <a:buAutoNum type="arabicParenR"/>
            </a:pPr>
            <a:r>
              <a:rPr lang="en-US" dirty="0" smtClean="0"/>
              <a:t>Perform </a:t>
            </a:r>
            <a:r>
              <a:rPr lang="en-US" dirty="0"/>
              <a:t>real time analytics on data source streams and notify users when specified events occur</a:t>
            </a:r>
          </a:p>
          <a:p>
            <a:pPr marL="514350" indent="-514350">
              <a:buFont typeface="+mj-lt"/>
              <a:buAutoNum type="arabicParenR"/>
            </a:pPr>
            <a:r>
              <a:rPr lang="en-US" dirty="0" smtClean="0"/>
              <a:t>Move </a:t>
            </a:r>
            <a:r>
              <a:rPr lang="en-US" dirty="0"/>
              <a:t>data from external data sources into a highly horizontally scalable data store, transform it using highly horizontally scalable processing (e.g. Map-Reduce), and return it to the horizontally scalable data store (ELT)</a:t>
            </a:r>
          </a:p>
          <a:p>
            <a:pPr marL="514350" indent="-514350">
              <a:buFont typeface="+mj-lt"/>
              <a:buAutoNum type="arabicParenR"/>
            </a:pPr>
            <a:r>
              <a:rPr lang="en-US" dirty="0" smtClean="0"/>
              <a:t>Perform </a:t>
            </a:r>
            <a:r>
              <a:rPr lang="en-US" dirty="0"/>
              <a:t>batch analytics on the data in a highly horizontally scalable data store using highly horizontally scalable processing (</a:t>
            </a:r>
            <a:r>
              <a:rPr lang="en-US" dirty="0" err="1"/>
              <a:t>e.g</a:t>
            </a:r>
            <a:r>
              <a:rPr lang="en-US" dirty="0"/>
              <a:t> </a:t>
            </a:r>
            <a:r>
              <a:rPr lang="en-US" dirty="0" smtClean="0"/>
              <a:t>MapReduce</a:t>
            </a:r>
            <a:r>
              <a:rPr lang="en-US" dirty="0"/>
              <a:t>) with a user-friendly interface (e.g. SQL like)</a:t>
            </a:r>
          </a:p>
          <a:p>
            <a:pPr marL="514350" indent="-514350">
              <a:buFont typeface="+mj-lt"/>
              <a:buAutoNum type="arabicParenR"/>
            </a:pPr>
            <a:r>
              <a:rPr lang="en-US" dirty="0" smtClean="0"/>
              <a:t>Perform </a:t>
            </a:r>
            <a:r>
              <a:rPr lang="en-US" dirty="0"/>
              <a:t>interactive analytics on data in analytics-optimized database</a:t>
            </a:r>
          </a:p>
          <a:p>
            <a:pPr marL="514350" indent="-514350">
              <a:buFont typeface="+mj-lt"/>
              <a:buAutoNum type="arabicParenR"/>
            </a:pPr>
            <a:r>
              <a:rPr lang="en-US" dirty="0" smtClean="0"/>
              <a:t>Visualize </a:t>
            </a:r>
            <a:r>
              <a:rPr lang="en-US" dirty="0"/>
              <a:t>data extracted from horizontally scalable Big </a:t>
            </a:r>
            <a:r>
              <a:rPr lang="en-US"/>
              <a:t>Data </a:t>
            </a:r>
            <a:r>
              <a:rPr lang="en-US" smtClean="0"/>
              <a:t>store</a:t>
            </a:r>
            <a:endParaRPr lang="en-US" dirty="0"/>
          </a:p>
          <a:p>
            <a:pPr marL="514350" indent="-514350">
              <a:buFont typeface="+mj-lt"/>
              <a:buAutoNum type="arabicParenR"/>
            </a:pPr>
            <a:r>
              <a:rPr lang="en-US" dirty="0" smtClean="0"/>
              <a:t>Move </a:t>
            </a:r>
            <a:r>
              <a:rPr lang="en-US" dirty="0"/>
              <a:t>data from a highly horizontally scalable data store into a traditional Enterprise Data Warehouse</a:t>
            </a:r>
          </a:p>
          <a:p>
            <a:pPr marL="514350" indent="-514350">
              <a:buFont typeface="+mj-lt"/>
              <a:buAutoNum type="arabicParenR"/>
            </a:pPr>
            <a:r>
              <a:rPr lang="en-US" dirty="0" smtClean="0"/>
              <a:t>Extract</a:t>
            </a:r>
            <a:r>
              <a:rPr lang="en-US" dirty="0"/>
              <a:t>, process, and move data from data stores to archives</a:t>
            </a:r>
          </a:p>
          <a:p>
            <a:pPr marL="514350" indent="-514350">
              <a:buFont typeface="+mj-lt"/>
              <a:buAutoNum type="arabicParenR"/>
            </a:pPr>
            <a:r>
              <a:rPr lang="en-US" dirty="0" smtClean="0"/>
              <a:t>Combine </a:t>
            </a:r>
            <a:r>
              <a:rPr lang="en-US" dirty="0"/>
              <a:t>data from Cloud databases and on premise data stores for analytics, data mining, and/or machine learning</a:t>
            </a:r>
          </a:p>
          <a:p>
            <a:pPr marL="514350" indent="-514350">
              <a:buFont typeface="+mj-lt"/>
              <a:buAutoNum type="arabicParenR"/>
            </a:pPr>
            <a:r>
              <a:rPr lang="en-US" dirty="0" smtClean="0"/>
              <a:t>Orchestrate </a:t>
            </a:r>
            <a:r>
              <a:rPr lang="en-US" dirty="0"/>
              <a:t>multiple sequential and parallel data transformations and/or analytic processing using a workflow manager</a:t>
            </a:r>
          </a:p>
          <a:p>
            <a:pPr marL="514350" indent="-514350">
              <a:buFont typeface="+mj-lt"/>
              <a:buAutoNum type="arabicParenR"/>
            </a:pPr>
            <a:endParaRPr lang="en-US" dirty="0"/>
          </a:p>
        </p:txBody>
      </p:sp>
    </p:spTree>
    <p:extLst>
      <p:ext uri="{BB962C8B-B14F-4D97-AF65-F5344CB8AC3E}">
        <p14:creationId xmlns:p14="http://schemas.microsoft.com/office/powerpoint/2010/main" val="2373322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51491"/>
          </a:xfrm>
        </p:spPr>
        <p:txBody>
          <a:bodyPr>
            <a:normAutofit fontScale="90000"/>
          </a:bodyPr>
          <a:lstStyle/>
          <a:p>
            <a:r>
              <a:rPr lang="en-US" b="1" dirty="0" smtClean="0"/>
              <a:t>10 Security &amp; Privacy Use Cases</a:t>
            </a:r>
            <a:endParaRPr lang="en-US" b="1" dirty="0"/>
          </a:p>
        </p:txBody>
      </p:sp>
      <p:sp>
        <p:nvSpPr>
          <p:cNvPr id="3" name="Content Placeholder 2"/>
          <p:cNvSpPr>
            <a:spLocks noGrp="1"/>
          </p:cNvSpPr>
          <p:nvPr>
            <p:ph idx="1"/>
          </p:nvPr>
        </p:nvSpPr>
        <p:spPr>
          <a:xfrm>
            <a:off x="0" y="703907"/>
            <a:ext cx="9144000" cy="5257800"/>
          </a:xfrm>
        </p:spPr>
        <p:txBody>
          <a:bodyPr>
            <a:normAutofit fontScale="77500" lnSpcReduction="20000"/>
          </a:bodyPr>
          <a:lstStyle/>
          <a:p>
            <a:pPr lvl="0"/>
            <a:r>
              <a:rPr lang="en-US" dirty="0"/>
              <a:t>Consumer Digital Media Usage</a:t>
            </a:r>
          </a:p>
          <a:p>
            <a:pPr lvl="0"/>
            <a:r>
              <a:rPr lang="en-US" dirty="0"/>
              <a:t>Nielsen </a:t>
            </a:r>
            <a:r>
              <a:rPr lang="en-US" dirty="0" err="1"/>
              <a:t>Homescan</a:t>
            </a:r>
            <a:endParaRPr lang="en-US" dirty="0"/>
          </a:p>
          <a:p>
            <a:r>
              <a:rPr lang="en-US" dirty="0" smtClean="0"/>
              <a:t>Web </a:t>
            </a:r>
            <a:r>
              <a:rPr lang="en-US" dirty="0"/>
              <a:t>Traffic Analytics</a:t>
            </a:r>
          </a:p>
          <a:p>
            <a:pPr lvl="0"/>
            <a:r>
              <a:rPr lang="en-US" dirty="0" smtClean="0"/>
              <a:t>Health </a:t>
            </a:r>
            <a:r>
              <a:rPr lang="en-US" dirty="0"/>
              <a:t>Information </a:t>
            </a:r>
            <a:r>
              <a:rPr lang="en-US" dirty="0" smtClean="0"/>
              <a:t>Exchange</a:t>
            </a:r>
          </a:p>
          <a:p>
            <a:pPr lvl="0"/>
            <a:r>
              <a:rPr lang="en-US" dirty="0" smtClean="0"/>
              <a:t>Personal </a:t>
            </a:r>
            <a:r>
              <a:rPr lang="en-US" dirty="0"/>
              <a:t>Genetic Privacy</a:t>
            </a:r>
          </a:p>
          <a:p>
            <a:r>
              <a:rPr lang="en-US" dirty="0" err="1" smtClean="0"/>
              <a:t>Pharma</a:t>
            </a:r>
            <a:r>
              <a:rPr lang="en-US" dirty="0" smtClean="0"/>
              <a:t> </a:t>
            </a:r>
            <a:r>
              <a:rPr lang="en-US" dirty="0"/>
              <a:t>Clinic Trial Data Sharing </a:t>
            </a:r>
          </a:p>
          <a:p>
            <a:pPr lvl="0"/>
            <a:r>
              <a:rPr lang="en-US" dirty="0" smtClean="0"/>
              <a:t>Cyber-security</a:t>
            </a:r>
          </a:p>
          <a:p>
            <a:pPr lvl="0"/>
            <a:r>
              <a:rPr lang="en-US" dirty="0"/>
              <a:t>Aviation Industry</a:t>
            </a:r>
          </a:p>
          <a:p>
            <a:pPr lvl="0"/>
            <a:r>
              <a:rPr lang="en-US" dirty="0"/>
              <a:t>Military - Unmanned Vehicle sensor data</a:t>
            </a:r>
          </a:p>
          <a:p>
            <a:pPr lvl="0"/>
            <a:r>
              <a:rPr lang="en-US" dirty="0"/>
              <a:t>Education - “Common Core” Student Performance </a:t>
            </a:r>
            <a:r>
              <a:rPr lang="en-US" dirty="0" smtClean="0"/>
              <a:t>Reporting</a:t>
            </a:r>
          </a:p>
          <a:p>
            <a:pPr lvl="0"/>
            <a:endParaRPr lang="en-US" dirty="0"/>
          </a:p>
          <a:p>
            <a:pPr lvl="0"/>
            <a:r>
              <a:rPr lang="en-US" b="1" dirty="0" smtClean="0"/>
              <a:t>Need to integrate 10 “generic” and 10 “security &amp; privacy” with 51 “full use cases” </a:t>
            </a:r>
            <a:endParaRPr lang="en-US" b="1" dirty="0"/>
          </a:p>
          <a:p>
            <a:endParaRPr lang="en-US" dirty="0"/>
          </a:p>
        </p:txBody>
      </p:sp>
    </p:spTree>
    <p:extLst>
      <p:ext uri="{BB962C8B-B14F-4D97-AF65-F5344CB8AC3E}">
        <p14:creationId xmlns:p14="http://schemas.microsoft.com/office/powerpoint/2010/main" val="3400042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Big Data Patterns – the Ogres</a:t>
            </a:r>
            <a:endParaRPr lang="en-US" b="1"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4035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200" y="911225"/>
            <a:ext cx="7772400" cy="1470025"/>
          </a:xfrm>
        </p:spPr>
        <p:txBody>
          <a:bodyPr/>
          <a:lstStyle/>
          <a:p>
            <a:r>
              <a:rPr lang="en-US" dirty="0" smtClean="0"/>
              <a:t>Would like to capture “essence of these use cases”</a:t>
            </a:r>
            <a:endParaRPr lang="en-US" dirty="0"/>
          </a:p>
        </p:txBody>
      </p:sp>
      <p:sp>
        <p:nvSpPr>
          <p:cNvPr id="5" name="Subtitle 4"/>
          <p:cNvSpPr>
            <a:spLocks noGrp="1"/>
          </p:cNvSpPr>
          <p:nvPr>
            <p:ph type="subTitle" idx="1"/>
          </p:nvPr>
        </p:nvSpPr>
        <p:spPr>
          <a:xfrm>
            <a:off x="292100" y="2775437"/>
            <a:ext cx="8521700" cy="3676163"/>
          </a:xfrm>
        </p:spPr>
        <p:txBody>
          <a:bodyPr>
            <a:normAutofit fontScale="85000" lnSpcReduction="20000"/>
          </a:bodyPr>
          <a:lstStyle/>
          <a:p>
            <a:r>
              <a:rPr lang="en-US" dirty="0" smtClean="0"/>
              <a:t>“small” kernels, mini-apps</a:t>
            </a:r>
          </a:p>
          <a:p>
            <a:r>
              <a:rPr lang="en-US" dirty="0" smtClean="0"/>
              <a:t>Or Classify applications into patterns</a:t>
            </a:r>
            <a:br>
              <a:rPr lang="en-US" dirty="0" smtClean="0"/>
            </a:br>
            <a:endParaRPr lang="en-US" dirty="0" smtClean="0"/>
          </a:p>
          <a:p>
            <a:r>
              <a:rPr lang="en-US" dirty="0" smtClean="0"/>
              <a:t>Do it from HPC background not database view point</a:t>
            </a:r>
          </a:p>
          <a:p>
            <a:r>
              <a:rPr lang="en-US" dirty="0" smtClean="0"/>
              <a:t>e.g. focus on cases with detailed analytics</a:t>
            </a:r>
          </a:p>
          <a:p>
            <a:endParaRPr lang="en-US" dirty="0" smtClean="0"/>
          </a:p>
          <a:p>
            <a:r>
              <a:rPr lang="en-US" dirty="0"/>
              <a:t>Section 5 of my class </a:t>
            </a:r>
            <a:r>
              <a:rPr lang="en-US" sz="2800" dirty="0">
                <a:hlinkClick r:id="rId2"/>
              </a:rPr>
              <a:t>https://bigdatacoursespring2014.appspot.com/preview</a:t>
            </a:r>
            <a:r>
              <a:rPr lang="en-US" sz="2800" dirty="0"/>
              <a:t> </a:t>
            </a:r>
            <a:r>
              <a:rPr lang="en-US" dirty="0"/>
              <a:t>classifies 51 use cases with </a:t>
            </a:r>
            <a:r>
              <a:rPr lang="en-US" dirty="0" smtClean="0"/>
              <a:t>ogre facets</a:t>
            </a:r>
            <a:endParaRPr lang="en-US" dirty="0"/>
          </a:p>
          <a:p>
            <a:endParaRPr lang="en-US" dirty="0"/>
          </a:p>
        </p:txBody>
      </p:sp>
    </p:spTree>
    <p:extLst>
      <p:ext uri="{BB962C8B-B14F-4D97-AF65-F5344CB8AC3E}">
        <p14:creationId xmlns:p14="http://schemas.microsoft.com/office/powerpoint/2010/main" val="3110798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915254"/>
          </a:xfrm>
        </p:spPr>
        <p:txBody>
          <a:bodyPr>
            <a:normAutofit/>
          </a:bodyPr>
          <a:lstStyle/>
          <a:p>
            <a:r>
              <a:rPr lang="en-US" b="1" dirty="0" smtClean="0"/>
              <a:t>What are “mini-Applications”</a:t>
            </a:r>
            <a:endParaRPr lang="en-US" b="1" dirty="0"/>
          </a:p>
        </p:txBody>
      </p:sp>
      <p:sp>
        <p:nvSpPr>
          <p:cNvPr id="3" name="Content Placeholder 2"/>
          <p:cNvSpPr>
            <a:spLocks noGrp="1"/>
          </p:cNvSpPr>
          <p:nvPr>
            <p:ph idx="1"/>
          </p:nvPr>
        </p:nvSpPr>
        <p:spPr>
          <a:xfrm>
            <a:off x="82062" y="943706"/>
            <a:ext cx="9061938" cy="5914293"/>
          </a:xfrm>
        </p:spPr>
        <p:txBody>
          <a:bodyPr>
            <a:normAutofit fontScale="85000" lnSpcReduction="20000"/>
          </a:bodyPr>
          <a:lstStyle/>
          <a:p>
            <a:r>
              <a:rPr lang="en-US" dirty="0" smtClean="0"/>
              <a:t>Use for benchmarks of computers and software (is my parallel compiler any good?)</a:t>
            </a:r>
          </a:p>
          <a:p>
            <a:r>
              <a:rPr lang="en-US" dirty="0" smtClean="0"/>
              <a:t>In parallel computing, this is well established</a:t>
            </a:r>
          </a:p>
          <a:p>
            <a:pPr lvl="1"/>
            <a:r>
              <a:rPr lang="en-US" b="1" dirty="0" err="1" smtClean="0"/>
              <a:t>Linpack</a:t>
            </a:r>
            <a:r>
              <a:rPr lang="en-US" dirty="0" smtClean="0"/>
              <a:t> for measuring performance to rank machines in Top500 (changing?)</a:t>
            </a:r>
          </a:p>
          <a:p>
            <a:pPr lvl="1"/>
            <a:r>
              <a:rPr lang="en-US" b="1" dirty="0" smtClean="0"/>
              <a:t>NAS Parallel Benchmarks </a:t>
            </a:r>
            <a:r>
              <a:rPr lang="en-US" dirty="0" smtClean="0"/>
              <a:t>(originally a pencil and paper specification to allow optimal implementations; then MPI library)</a:t>
            </a:r>
          </a:p>
          <a:p>
            <a:pPr lvl="1"/>
            <a:r>
              <a:rPr lang="en-US" dirty="0" smtClean="0"/>
              <a:t>Other </a:t>
            </a:r>
            <a:r>
              <a:rPr lang="en-US" b="1" dirty="0" smtClean="0"/>
              <a:t>specialized Benchmark sets </a:t>
            </a:r>
            <a:r>
              <a:rPr lang="en-US" dirty="0" smtClean="0"/>
              <a:t>keep changing and used to guide procurements</a:t>
            </a:r>
          </a:p>
          <a:p>
            <a:pPr lvl="2"/>
            <a:r>
              <a:rPr lang="en-US" sz="2800" dirty="0" smtClean="0"/>
              <a:t>Last 2 NSF hardware solicitations had NO preset benchmarks – perhaps as no agreement on key applications for clouds and data intensive applications</a:t>
            </a:r>
          </a:p>
          <a:p>
            <a:pPr lvl="1"/>
            <a:r>
              <a:rPr lang="en-US" b="1" dirty="0" smtClean="0"/>
              <a:t>Berkeley dwarfs </a:t>
            </a:r>
            <a:r>
              <a:rPr lang="en-US" dirty="0" smtClean="0"/>
              <a:t>capture different structures that any approach to parallel computing must address</a:t>
            </a:r>
          </a:p>
          <a:p>
            <a:pPr lvl="1"/>
            <a:r>
              <a:rPr lang="en-US" b="1" dirty="0" smtClean="0"/>
              <a:t>Templates </a:t>
            </a:r>
            <a:r>
              <a:rPr lang="en-US" dirty="0" smtClean="0"/>
              <a:t>used to capture parallel computing patterns</a:t>
            </a:r>
          </a:p>
          <a:p>
            <a:r>
              <a:rPr lang="en-US" dirty="0" smtClean="0"/>
              <a:t>Also database benchmarks like TPC</a:t>
            </a:r>
            <a:endParaRPr lang="en-US" dirty="0"/>
          </a:p>
        </p:txBody>
      </p:sp>
    </p:spTree>
    <p:extLst>
      <p:ext uri="{BB962C8B-B14F-4D97-AF65-F5344CB8AC3E}">
        <p14:creationId xmlns:p14="http://schemas.microsoft.com/office/powerpoint/2010/main" val="4003121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t>Abstract</a:t>
            </a:r>
            <a:endParaRPr lang="en-US" b="1" dirty="0"/>
          </a:p>
        </p:txBody>
      </p:sp>
      <p:sp>
        <p:nvSpPr>
          <p:cNvPr id="3" name="Content Placeholder 2"/>
          <p:cNvSpPr>
            <a:spLocks noGrp="1"/>
          </p:cNvSpPr>
          <p:nvPr>
            <p:ph idx="1"/>
          </p:nvPr>
        </p:nvSpPr>
        <p:spPr>
          <a:xfrm>
            <a:off x="0" y="559877"/>
            <a:ext cx="9144000" cy="6300061"/>
          </a:xfrm>
        </p:spPr>
        <p:txBody>
          <a:bodyPr>
            <a:noAutofit/>
          </a:bodyPr>
          <a:lstStyle/>
          <a:p>
            <a:pPr>
              <a:spcBef>
                <a:spcPts val="0"/>
              </a:spcBef>
            </a:pPr>
            <a:r>
              <a:rPr lang="en-US" sz="2200" dirty="0"/>
              <a:t>There is perhaps a broad consensus as to important issues in practical parallel computing as applied to large scale simulations; this is reflected in supercomputer architectures, algorithms, libraries, languages, compilers and best practice for application development. </a:t>
            </a:r>
            <a:endParaRPr lang="en-US" sz="2200" dirty="0" smtClean="0"/>
          </a:p>
          <a:p>
            <a:pPr>
              <a:spcBef>
                <a:spcPts val="0"/>
              </a:spcBef>
            </a:pPr>
            <a:r>
              <a:rPr lang="en-US" sz="2200" dirty="0" smtClean="0"/>
              <a:t>However </a:t>
            </a:r>
            <a:r>
              <a:rPr lang="en-US" sz="2200" dirty="0"/>
              <a:t>the same is not so true for data intensive even though commercially clouds devote many more resources to data analytics than supercomputers devote to </a:t>
            </a:r>
            <a:r>
              <a:rPr lang="en-US" sz="2200" dirty="0" smtClean="0"/>
              <a:t>simulations.</a:t>
            </a:r>
          </a:p>
          <a:p>
            <a:pPr>
              <a:spcBef>
                <a:spcPts val="0"/>
              </a:spcBef>
            </a:pPr>
            <a:r>
              <a:rPr lang="en-US" sz="2200" dirty="0" smtClean="0"/>
              <a:t>Here </a:t>
            </a:r>
            <a:r>
              <a:rPr lang="en-US" sz="2200" dirty="0"/>
              <a:t>we use a sample of over 50 big data applications to identify characteristics of data intensive applications and to deduce needed runtime and architectures. </a:t>
            </a:r>
            <a:endParaRPr lang="en-US" sz="2200" dirty="0" smtClean="0"/>
          </a:p>
          <a:p>
            <a:pPr>
              <a:spcBef>
                <a:spcPts val="0"/>
              </a:spcBef>
            </a:pPr>
            <a:r>
              <a:rPr lang="en-US" sz="2200" dirty="0" smtClean="0"/>
              <a:t>We </a:t>
            </a:r>
            <a:r>
              <a:rPr lang="en-US" sz="2200" dirty="0"/>
              <a:t>propose a big data version of the famous Berkeley dwarfs and NAS parallel benchmarks. </a:t>
            </a:r>
            <a:endParaRPr lang="en-US" sz="2200" dirty="0" smtClean="0"/>
          </a:p>
          <a:p>
            <a:pPr>
              <a:spcBef>
                <a:spcPts val="0"/>
              </a:spcBef>
            </a:pPr>
            <a:r>
              <a:rPr lang="en-US" sz="2200" dirty="0" smtClean="0"/>
              <a:t>Our </a:t>
            </a:r>
            <a:r>
              <a:rPr lang="en-US" sz="2200" dirty="0"/>
              <a:t>analysis builds on the Apache software stack that is well used in modern cloud computing. </a:t>
            </a:r>
            <a:endParaRPr lang="en-US" sz="2200" dirty="0" smtClean="0"/>
          </a:p>
          <a:p>
            <a:pPr>
              <a:spcBef>
                <a:spcPts val="0"/>
              </a:spcBef>
            </a:pPr>
            <a:r>
              <a:rPr lang="en-US" sz="2200" dirty="0" smtClean="0"/>
              <a:t>We </a:t>
            </a:r>
            <a:r>
              <a:rPr lang="en-US" sz="2200" dirty="0"/>
              <a:t>give some examples including clustering, deep-learning and multi-dimensional scaling. </a:t>
            </a:r>
            <a:endParaRPr lang="en-US" sz="2200" dirty="0" smtClean="0"/>
          </a:p>
          <a:p>
            <a:pPr>
              <a:spcBef>
                <a:spcPts val="0"/>
              </a:spcBef>
            </a:pPr>
            <a:r>
              <a:rPr lang="en-US" sz="2200" dirty="0" smtClean="0"/>
              <a:t>One </a:t>
            </a:r>
            <a:r>
              <a:rPr lang="en-US" sz="2200" dirty="0"/>
              <a:t>suggestion from this work is value of a high performance Java (Grande) runtime that supports simulations and big data</a:t>
            </a:r>
          </a:p>
        </p:txBody>
      </p:sp>
    </p:spTree>
    <p:extLst>
      <p:ext uri="{BB962C8B-B14F-4D97-AF65-F5344CB8AC3E}">
        <p14:creationId xmlns:p14="http://schemas.microsoft.com/office/powerpoint/2010/main" val="3265574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53"/>
            <a:ext cx="8229600" cy="827332"/>
          </a:xfrm>
        </p:spPr>
        <p:txBody>
          <a:bodyPr/>
          <a:lstStyle/>
          <a:p>
            <a:r>
              <a:rPr lang="en-US" b="1" dirty="0" smtClean="0"/>
              <a:t>HPC Benchmark Classics</a:t>
            </a:r>
            <a:endParaRPr lang="en-US" b="1" dirty="0"/>
          </a:p>
        </p:txBody>
      </p:sp>
      <p:sp>
        <p:nvSpPr>
          <p:cNvPr id="3" name="Content Placeholder 2"/>
          <p:cNvSpPr>
            <a:spLocks noGrp="1"/>
          </p:cNvSpPr>
          <p:nvPr>
            <p:ph idx="1"/>
          </p:nvPr>
        </p:nvSpPr>
        <p:spPr>
          <a:xfrm>
            <a:off x="0" y="873370"/>
            <a:ext cx="9061938" cy="4525963"/>
          </a:xfrm>
        </p:spPr>
        <p:txBody>
          <a:bodyPr>
            <a:noAutofit/>
          </a:bodyPr>
          <a:lstStyle/>
          <a:p>
            <a:r>
              <a:rPr lang="en-US" sz="2800" b="1" dirty="0" err="1" smtClean="0"/>
              <a:t>Linpack</a:t>
            </a:r>
            <a:r>
              <a:rPr lang="en-US" sz="2800" b="1" dirty="0" smtClean="0"/>
              <a:t> </a:t>
            </a:r>
            <a:r>
              <a:rPr lang="en-US" sz="2800" dirty="0" smtClean="0"/>
              <a:t>or HPL: Parallel LU factorization for solution of linear equations</a:t>
            </a:r>
          </a:p>
          <a:p>
            <a:r>
              <a:rPr lang="en-US" sz="2800" b="1" dirty="0" smtClean="0"/>
              <a:t>NPB</a:t>
            </a:r>
            <a:r>
              <a:rPr lang="en-US" sz="2800" dirty="0" smtClean="0"/>
              <a:t> version 1: Mainly classic HPC solver kernels</a:t>
            </a:r>
          </a:p>
          <a:p>
            <a:pPr lvl="1"/>
            <a:r>
              <a:rPr lang="en-US" dirty="0" smtClean="0"/>
              <a:t>MG: </a:t>
            </a:r>
            <a:r>
              <a:rPr lang="en-US" dirty="0" err="1" smtClean="0"/>
              <a:t>Multigrid</a:t>
            </a:r>
            <a:endParaRPr lang="en-US" dirty="0" smtClean="0"/>
          </a:p>
          <a:p>
            <a:pPr lvl="1"/>
            <a:r>
              <a:rPr lang="en-US" dirty="0" smtClean="0"/>
              <a:t>CG: Conjugate Gradient</a:t>
            </a:r>
          </a:p>
          <a:p>
            <a:pPr lvl="1"/>
            <a:r>
              <a:rPr lang="en-US" dirty="0" smtClean="0"/>
              <a:t>FT: Fast Fourier Transform</a:t>
            </a:r>
          </a:p>
          <a:p>
            <a:pPr lvl="1"/>
            <a:r>
              <a:rPr lang="en-US" dirty="0" smtClean="0"/>
              <a:t>IS: Integer sort</a:t>
            </a:r>
          </a:p>
          <a:p>
            <a:pPr lvl="1"/>
            <a:r>
              <a:rPr lang="en-US" dirty="0" smtClean="0"/>
              <a:t>EP: Embarrassingly Parallel</a:t>
            </a:r>
          </a:p>
          <a:p>
            <a:pPr lvl="1"/>
            <a:r>
              <a:rPr lang="en-US" dirty="0" smtClean="0"/>
              <a:t>BT: Block </a:t>
            </a:r>
            <a:r>
              <a:rPr lang="en-US" dirty="0" err="1" smtClean="0"/>
              <a:t>Tridiagonal</a:t>
            </a:r>
            <a:endParaRPr lang="en-US" dirty="0" smtClean="0"/>
          </a:p>
          <a:p>
            <a:pPr lvl="1"/>
            <a:r>
              <a:rPr lang="en-US" dirty="0" smtClean="0"/>
              <a:t>SP: Scalar </a:t>
            </a:r>
            <a:r>
              <a:rPr lang="en-US" dirty="0" err="1" smtClean="0"/>
              <a:t>Pentadiagonal</a:t>
            </a:r>
            <a:endParaRPr lang="en-US" dirty="0" smtClean="0"/>
          </a:p>
          <a:p>
            <a:pPr lvl="1"/>
            <a:r>
              <a:rPr lang="en-US" dirty="0" smtClean="0"/>
              <a:t> LU: Lower-Upper symmetric Gauss Seidel</a:t>
            </a:r>
          </a:p>
          <a:p>
            <a:pPr marL="457200" lvl="1" indent="0">
              <a:buNone/>
            </a:pPr>
            <a:endParaRPr lang="en-US" dirty="0"/>
          </a:p>
        </p:txBody>
      </p:sp>
    </p:spTree>
    <p:extLst>
      <p:ext uri="{BB962C8B-B14F-4D97-AF65-F5344CB8AC3E}">
        <p14:creationId xmlns:p14="http://schemas.microsoft.com/office/powerpoint/2010/main" val="2995179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0"/>
            <a:ext cx="8229600" cy="867508"/>
          </a:xfrm>
        </p:spPr>
        <p:txBody>
          <a:bodyPr/>
          <a:lstStyle/>
          <a:p>
            <a:r>
              <a:rPr lang="en-US" b="1" dirty="0" smtClean="0"/>
              <a:t>13 Berkeley Dwarfs</a:t>
            </a:r>
            <a:endParaRPr lang="en-US" b="1" dirty="0"/>
          </a:p>
        </p:txBody>
      </p:sp>
      <p:sp>
        <p:nvSpPr>
          <p:cNvPr id="3" name="Content Placeholder 2"/>
          <p:cNvSpPr>
            <a:spLocks noGrp="1"/>
          </p:cNvSpPr>
          <p:nvPr>
            <p:ph idx="1"/>
          </p:nvPr>
        </p:nvSpPr>
        <p:spPr>
          <a:xfrm>
            <a:off x="0" y="685800"/>
            <a:ext cx="9144000" cy="6066692"/>
          </a:xfrm>
        </p:spPr>
        <p:txBody>
          <a:bodyPr>
            <a:normAutofit fontScale="92500" lnSpcReduction="20000"/>
          </a:bodyPr>
          <a:lstStyle/>
          <a:p>
            <a:r>
              <a:rPr lang="en-US" dirty="0" smtClean="0">
                <a:solidFill>
                  <a:srgbClr val="C00000"/>
                </a:solidFill>
              </a:rPr>
              <a:t>Dense </a:t>
            </a:r>
            <a:r>
              <a:rPr lang="en-US" dirty="0">
                <a:solidFill>
                  <a:srgbClr val="C00000"/>
                </a:solidFill>
              </a:rPr>
              <a:t>Linear </a:t>
            </a:r>
            <a:r>
              <a:rPr lang="en-US" dirty="0" smtClean="0">
                <a:solidFill>
                  <a:srgbClr val="C00000"/>
                </a:solidFill>
              </a:rPr>
              <a:t>Algebra </a:t>
            </a:r>
            <a:endParaRPr lang="en-US" dirty="0">
              <a:solidFill>
                <a:srgbClr val="C00000"/>
              </a:solidFill>
            </a:endParaRPr>
          </a:p>
          <a:p>
            <a:r>
              <a:rPr lang="en-US" dirty="0">
                <a:solidFill>
                  <a:srgbClr val="C00000"/>
                </a:solidFill>
              </a:rPr>
              <a:t>Sparse Linear Algebra</a:t>
            </a:r>
          </a:p>
          <a:p>
            <a:r>
              <a:rPr lang="en-US" dirty="0">
                <a:solidFill>
                  <a:srgbClr val="C00000"/>
                </a:solidFill>
              </a:rPr>
              <a:t>Spectral Methods</a:t>
            </a:r>
          </a:p>
          <a:p>
            <a:r>
              <a:rPr lang="en-US" dirty="0">
                <a:solidFill>
                  <a:srgbClr val="C00000"/>
                </a:solidFill>
              </a:rPr>
              <a:t>N-Body Methods</a:t>
            </a:r>
          </a:p>
          <a:p>
            <a:r>
              <a:rPr lang="en-US" dirty="0">
                <a:solidFill>
                  <a:srgbClr val="C00000"/>
                </a:solidFill>
              </a:rPr>
              <a:t>Structured Grids</a:t>
            </a:r>
          </a:p>
          <a:p>
            <a:r>
              <a:rPr lang="en-US" dirty="0">
                <a:solidFill>
                  <a:srgbClr val="C00000"/>
                </a:solidFill>
              </a:rPr>
              <a:t>Unstructured Grids</a:t>
            </a:r>
          </a:p>
          <a:p>
            <a:r>
              <a:rPr lang="en-US" dirty="0"/>
              <a:t>MapReduce</a:t>
            </a:r>
          </a:p>
          <a:p>
            <a:r>
              <a:rPr lang="en-US" dirty="0"/>
              <a:t>Combinational Logic</a:t>
            </a:r>
          </a:p>
          <a:p>
            <a:r>
              <a:rPr lang="en-US" dirty="0"/>
              <a:t>Graph Traversal</a:t>
            </a:r>
          </a:p>
          <a:p>
            <a:r>
              <a:rPr lang="en-US" dirty="0"/>
              <a:t>Dynamic Programming</a:t>
            </a:r>
          </a:p>
          <a:p>
            <a:r>
              <a:rPr lang="en-US" dirty="0"/>
              <a:t>Backtrack and Branch-and-Bound</a:t>
            </a:r>
          </a:p>
          <a:p>
            <a:r>
              <a:rPr lang="en-US" dirty="0"/>
              <a:t>Graphical Models</a:t>
            </a:r>
          </a:p>
          <a:p>
            <a:r>
              <a:rPr lang="en-US" dirty="0"/>
              <a:t>Finite State Machines</a:t>
            </a:r>
          </a:p>
        </p:txBody>
      </p:sp>
      <p:sp>
        <p:nvSpPr>
          <p:cNvPr id="4" name="TextBox 3"/>
          <p:cNvSpPr txBox="1"/>
          <p:nvPr/>
        </p:nvSpPr>
        <p:spPr>
          <a:xfrm>
            <a:off x="4185138" y="844062"/>
            <a:ext cx="4712677" cy="4154984"/>
          </a:xfrm>
          <a:prstGeom prst="rect">
            <a:avLst/>
          </a:prstGeom>
          <a:noFill/>
        </p:spPr>
        <p:txBody>
          <a:bodyPr wrap="square" rtlCol="0">
            <a:spAutoFit/>
          </a:bodyPr>
          <a:lstStyle/>
          <a:p>
            <a:r>
              <a:rPr lang="en-US" sz="2400" dirty="0" smtClean="0"/>
              <a:t>First 6 of these correspond to </a:t>
            </a:r>
            <a:r>
              <a:rPr lang="en-US" sz="2400" dirty="0" err="1" smtClean="0"/>
              <a:t>Colella’s</a:t>
            </a:r>
            <a:r>
              <a:rPr lang="en-US" sz="2400" dirty="0" smtClean="0"/>
              <a:t> original. </a:t>
            </a:r>
          </a:p>
          <a:p>
            <a:r>
              <a:rPr lang="en-US" sz="2400" dirty="0" smtClean="0"/>
              <a:t>Monte Carlo dropped</a:t>
            </a:r>
            <a:endParaRPr lang="en-US" sz="2400" dirty="0"/>
          </a:p>
          <a:p>
            <a:r>
              <a:rPr lang="en-US" sz="2400" dirty="0" smtClean="0"/>
              <a:t>N-body methods are a subset of Particle in </a:t>
            </a:r>
            <a:r>
              <a:rPr lang="en-US" sz="2400" dirty="0" err="1" smtClean="0"/>
              <a:t>Colella</a:t>
            </a:r>
            <a:r>
              <a:rPr lang="en-US" sz="2400" dirty="0" smtClean="0"/>
              <a:t/>
            </a:r>
            <a:br>
              <a:rPr lang="en-US" sz="2400" dirty="0" smtClean="0"/>
            </a:br>
            <a:endParaRPr lang="en-US" sz="2400" dirty="0" smtClean="0"/>
          </a:p>
          <a:p>
            <a:r>
              <a:rPr lang="en-US" sz="2400" dirty="0" smtClean="0"/>
              <a:t>Note a little inconsistent in that MapReduce is a programming model and spectral method is a numerical method </a:t>
            </a:r>
          </a:p>
          <a:p>
            <a:r>
              <a:rPr lang="en-US" sz="2400" dirty="0" smtClean="0"/>
              <a:t>Need multiple facets!</a:t>
            </a:r>
            <a:endParaRPr lang="en-US" sz="2400" dirty="0"/>
          </a:p>
        </p:txBody>
      </p:sp>
    </p:spTree>
    <p:extLst>
      <p:ext uri="{BB962C8B-B14F-4D97-AF65-F5344CB8AC3E}">
        <p14:creationId xmlns:p14="http://schemas.microsoft.com/office/powerpoint/2010/main" val="2195580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785"/>
            <a:ext cx="8229600" cy="1143000"/>
          </a:xfrm>
        </p:spPr>
        <p:txBody>
          <a:bodyPr>
            <a:normAutofit fontScale="90000"/>
          </a:bodyPr>
          <a:lstStyle/>
          <a:p>
            <a:r>
              <a:rPr lang="en-US" b="1" dirty="0" smtClean="0"/>
              <a:t>Distributed Computing </a:t>
            </a:r>
            <a:r>
              <a:rPr lang="en-US" b="1" dirty="0" err="1" smtClean="0"/>
              <a:t>MetaPatterns</a:t>
            </a:r>
            <a:r>
              <a:rPr lang="en-US" b="1" dirty="0" smtClean="0"/>
              <a:t> I</a:t>
            </a:r>
            <a:br>
              <a:rPr lang="en-US" b="1" dirty="0" smtClean="0"/>
            </a:br>
            <a:r>
              <a:rPr lang="en-US" sz="3100" i="1" dirty="0" err="1" smtClean="0"/>
              <a:t>Jha</a:t>
            </a:r>
            <a:r>
              <a:rPr lang="en-US" sz="3100" i="1" dirty="0" smtClean="0"/>
              <a:t>, Cole, Katz, </a:t>
            </a:r>
            <a:r>
              <a:rPr lang="en-US" sz="3100" i="1" dirty="0" err="1" smtClean="0"/>
              <a:t>Parashar</a:t>
            </a:r>
            <a:r>
              <a:rPr lang="en-US" sz="3100" i="1" dirty="0" smtClean="0"/>
              <a:t>, </a:t>
            </a:r>
            <a:r>
              <a:rPr lang="en-US" sz="3100" i="1" dirty="0" err="1" smtClean="0"/>
              <a:t>Rana</a:t>
            </a:r>
            <a:r>
              <a:rPr lang="en-US" sz="3100" i="1" dirty="0" smtClean="0"/>
              <a:t>, </a:t>
            </a:r>
            <a:r>
              <a:rPr lang="en-US" sz="3100" i="1" dirty="0" err="1" smtClean="0"/>
              <a:t>Weissman</a:t>
            </a:r>
            <a:endParaRPr lang="en-US" sz="3100" i="1" dirty="0"/>
          </a:p>
        </p:txBody>
      </p:sp>
      <p:pic>
        <p:nvPicPr>
          <p:cNvPr id="4" name="Content Placeholder 3" descr="table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237" r="2984"/>
          <a:stretch/>
        </p:blipFill>
        <p:spPr>
          <a:xfrm>
            <a:off x="0" y="1243003"/>
            <a:ext cx="9144000" cy="5880805"/>
          </a:xfrm>
        </p:spPr>
      </p:pic>
    </p:spTree>
    <p:extLst>
      <p:ext uri="{BB962C8B-B14F-4D97-AF65-F5344CB8AC3E}">
        <p14:creationId xmlns:p14="http://schemas.microsoft.com/office/powerpoint/2010/main" val="1910813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224"/>
            <a:ext cx="9144000" cy="702824"/>
          </a:xfrm>
        </p:spPr>
        <p:txBody>
          <a:bodyPr>
            <a:normAutofit/>
          </a:bodyPr>
          <a:lstStyle/>
          <a:p>
            <a:r>
              <a:rPr lang="en-US" sz="3600" b="1" dirty="0">
                <a:solidFill>
                  <a:srgbClr val="FF0000"/>
                </a:solidFill>
              </a:rPr>
              <a:t>Core Analytics </a:t>
            </a:r>
            <a:r>
              <a:rPr lang="en-US" sz="3600" b="1" dirty="0" smtClean="0">
                <a:solidFill>
                  <a:srgbClr val="FF0000"/>
                </a:solidFill>
              </a:rPr>
              <a:t>Facet </a:t>
            </a:r>
            <a:r>
              <a:rPr lang="en-US" sz="3600" b="1" dirty="0" smtClean="0"/>
              <a:t>of</a:t>
            </a:r>
            <a:r>
              <a:rPr lang="en-US" sz="3600" b="1" dirty="0" smtClean="0">
                <a:solidFill>
                  <a:srgbClr val="FF0000"/>
                </a:solidFill>
              </a:rPr>
              <a:t> </a:t>
            </a:r>
            <a:r>
              <a:rPr lang="en-US" sz="3600" b="1" dirty="0" smtClean="0"/>
              <a:t>Ogres (</a:t>
            </a:r>
            <a:r>
              <a:rPr lang="en-US" sz="3600" b="1" dirty="0" err="1" smtClean="0"/>
              <a:t>microPattern</a:t>
            </a:r>
            <a:r>
              <a:rPr lang="en-US" sz="3600" b="1" dirty="0" smtClean="0"/>
              <a:t>)</a:t>
            </a:r>
            <a:endParaRPr lang="en-US" sz="3600" b="1" dirty="0"/>
          </a:p>
        </p:txBody>
      </p:sp>
      <p:sp>
        <p:nvSpPr>
          <p:cNvPr id="3" name="Content Placeholder 2"/>
          <p:cNvSpPr>
            <a:spLocks noGrp="1"/>
          </p:cNvSpPr>
          <p:nvPr>
            <p:ph idx="1"/>
          </p:nvPr>
        </p:nvSpPr>
        <p:spPr>
          <a:xfrm>
            <a:off x="0" y="398583"/>
            <a:ext cx="9144000" cy="6248401"/>
          </a:xfrm>
        </p:spPr>
        <p:txBody>
          <a:bodyPr>
            <a:noAutofit/>
          </a:bodyPr>
          <a:lstStyle/>
          <a:p>
            <a:pPr marL="514350" indent="-514350">
              <a:buFont typeface="+mj-lt"/>
              <a:buAutoNum type="romanLcPeriod"/>
            </a:pPr>
            <a:r>
              <a:rPr lang="en-US" sz="2400" b="1" dirty="0" smtClean="0"/>
              <a:t>Search/Query</a:t>
            </a:r>
          </a:p>
          <a:p>
            <a:pPr marL="514350" indent="-514350">
              <a:buFont typeface="+mj-lt"/>
              <a:buAutoNum type="romanLcPeriod"/>
            </a:pPr>
            <a:r>
              <a:rPr lang="en-US" sz="2400" b="1" dirty="0" smtClean="0"/>
              <a:t>Local Machine Learning </a:t>
            </a:r>
            <a:r>
              <a:rPr lang="en-US" sz="2400" dirty="0" smtClean="0"/>
              <a:t>– pleasingly parallel</a:t>
            </a:r>
          </a:p>
          <a:p>
            <a:pPr marL="514350" indent="-514350">
              <a:buFont typeface="+mj-lt"/>
              <a:buAutoNum type="romanLcPeriod"/>
            </a:pPr>
            <a:r>
              <a:rPr lang="en-US" sz="2400" dirty="0" smtClean="0"/>
              <a:t>Summarizing </a:t>
            </a:r>
            <a:r>
              <a:rPr lang="en-US" sz="2400" b="1" dirty="0" smtClean="0"/>
              <a:t>statistics</a:t>
            </a:r>
          </a:p>
          <a:p>
            <a:pPr marL="514350" indent="-514350">
              <a:buFont typeface="+mj-lt"/>
              <a:buAutoNum type="romanLcPeriod"/>
            </a:pPr>
            <a:r>
              <a:rPr lang="en-US" sz="2400" dirty="0" smtClean="0"/>
              <a:t>Recommender </a:t>
            </a:r>
            <a:r>
              <a:rPr lang="en-US" sz="2400" dirty="0"/>
              <a:t>Systems (</a:t>
            </a:r>
            <a:r>
              <a:rPr lang="en-US" sz="2400" b="1" dirty="0"/>
              <a:t>Collaborative Filtering</a:t>
            </a:r>
            <a:r>
              <a:rPr lang="en-US" sz="2400" dirty="0"/>
              <a:t>) </a:t>
            </a:r>
            <a:endParaRPr lang="en-US" sz="2400" dirty="0" smtClean="0"/>
          </a:p>
          <a:p>
            <a:pPr marL="514350" indent="-514350">
              <a:buFont typeface="+mj-lt"/>
              <a:buAutoNum type="romanLcPeriod"/>
            </a:pPr>
            <a:r>
              <a:rPr lang="en-US" sz="2400" b="1" dirty="0" smtClean="0"/>
              <a:t>Outlier </a:t>
            </a:r>
            <a:r>
              <a:rPr lang="en-US" sz="2400" b="1" dirty="0"/>
              <a:t>Detection </a:t>
            </a:r>
            <a:r>
              <a:rPr lang="en-US" sz="2400" dirty="0"/>
              <a:t>(</a:t>
            </a:r>
            <a:r>
              <a:rPr lang="en-US" sz="2400" dirty="0" err="1"/>
              <a:t>iORCA</a:t>
            </a:r>
            <a:r>
              <a:rPr lang="en-US" sz="2400" dirty="0"/>
              <a:t>) </a:t>
            </a:r>
            <a:endParaRPr lang="en-US" sz="2400" dirty="0" smtClean="0"/>
          </a:p>
          <a:p>
            <a:pPr marL="514350" indent="-514350">
              <a:buFont typeface="+mj-lt"/>
              <a:buAutoNum type="romanLcPeriod"/>
            </a:pPr>
            <a:r>
              <a:rPr lang="en-US" sz="2400" b="1" dirty="0" smtClean="0"/>
              <a:t>Clustering</a:t>
            </a:r>
            <a:r>
              <a:rPr lang="en-US" sz="2400" dirty="0" smtClean="0"/>
              <a:t> </a:t>
            </a:r>
            <a:r>
              <a:rPr lang="en-US" sz="2400" dirty="0"/>
              <a:t>(many methods), </a:t>
            </a:r>
            <a:endParaRPr lang="en-US" sz="2400" dirty="0" smtClean="0"/>
          </a:p>
          <a:p>
            <a:pPr marL="514350" indent="-514350">
              <a:buFont typeface="+mj-lt"/>
              <a:buAutoNum type="romanLcPeriod"/>
            </a:pPr>
            <a:r>
              <a:rPr lang="en-US" sz="2400" b="1" dirty="0"/>
              <a:t>LDA </a:t>
            </a:r>
            <a:r>
              <a:rPr lang="en-US" sz="2400" dirty="0"/>
              <a:t>(Latent </a:t>
            </a:r>
            <a:r>
              <a:rPr lang="en-US" sz="2400" dirty="0" err="1"/>
              <a:t>Dirichlet</a:t>
            </a:r>
            <a:r>
              <a:rPr lang="en-US" sz="2400" dirty="0"/>
              <a:t> Allocation) or variants like </a:t>
            </a:r>
            <a:r>
              <a:rPr lang="en-US" sz="2400" b="1" dirty="0"/>
              <a:t>PLSI </a:t>
            </a:r>
            <a:r>
              <a:rPr lang="en-US" sz="2400" dirty="0"/>
              <a:t>(Probabilistic Latent Semantic Indexing), </a:t>
            </a:r>
          </a:p>
          <a:p>
            <a:pPr marL="514350" indent="-514350">
              <a:buFont typeface="+mj-lt"/>
              <a:buAutoNum type="romanLcPeriod"/>
            </a:pPr>
            <a:r>
              <a:rPr lang="en-US" sz="2400" b="1" dirty="0"/>
              <a:t>SVM </a:t>
            </a:r>
            <a:r>
              <a:rPr lang="en-US" sz="2400" dirty="0"/>
              <a:t>and Linear Classifiers (Bayes, Random Forests), </a:t>
            </a:r>
          </a:p>
          <a:p>
            <a:pPr marL="514350" indent="-514350">
              <a:buFont typeface="+mj-lt"/>
              <a:buAutoNum type="romanLcPeriod"/>
            </a:pPr>
            <a:r>
              <a:rPr lang="en-US" sz="2400" b="1" dirty="0" smtClean="0"/>
              <a:t>PageRank</a:t>
            </a:r>
            <a:r>
              <a:rPr lang="en-US" sz="2400" dirty="0"/>
              <a:t>, </a:t>
            </a:r>
            <a:r>
              <a:rPr lang="en-US" sz="2400" dirty="0" smtClean="0"/>
              <a:t>(Find leading eigenvector of sparse matrix)</a:t>
            </a:r>
          </a:p>
          <a:p>
            <a:pPr marL="514350" indent="-514350">
              <a:buFont typeface="+mj-lt"/>
              <a:buAutoNum type="romanLcPeriod"/>
            </a:pPr>
            <a:r>
              <a:rPr lang="en-US" sz="2400" b="1" dirty="0" smtClean="0"/>
              <a:t>SVD</a:t>
            </a:r>
            <a:r>
              <a:rPr lang="en-US" sz="2400" dirty="0" smtClean="0"/>
              <a:t> </a:t>
            </a:r>
            <a:r>
              <a:rPr lang="en-US" sz="2400" dirty="0"/>
              <a:t>(Singular Value Decomposition), </a:t>
            </a:r>
            <a:endParaRPr lang="en-US" sz="2400" dirty="0" smtClean="0"/>
          </a:p>
          <a:p>
            <a:pPr marL="514350" indent="-514350">
              <a:buFont typeface="+mj-lt"/>
              <a:buAutoNum type="romanLcPeriod"/>
            </a:pPr>
            <a:r>
              <a:rPr lang="en-US" sz="2400" dirty="0"/>
              <a:t>Learning Neural Networks (</a:t>
            </a:r>
            <a:r>
              <a:rPr lang="en-US" sz="2400" b="1" dirty="0"/>
              <a:t>Deep Learning</a:t>
            </a:r>
            <a:r>
              <a:rPr lang="en-US" sz="2400" dirty="0"/>
              <a:t>), </a:t>
            </a:r>
            <a:endParaRPr lang="en-US" sz="2400" dirty="0" smtClean="0"/>
          </a:p>
          <a:p>
            <a:pPr marL="514350" indent="-514350">
              <a:buFont typeface="+mj-lt"/>
              <a:buAutoNum type="romanLcPeriod"/>
            </a:pPr>
            <a:r>
              <a:rPr lang="en-US" sz="2400" b="1" dirty="0" smtClean="0"/>
              <a:t>MDS</a:t>
            </a:r>
            <a:r>
              <a:rPr lang="en-US" sz="2400" dirty="0" smtClean="0"/>
              <a:t> </a:t>
            </a:r>
            <a:r>
              <a:rPr lang="en-US" sz="2400" dirty="0"/>
              <a:t>(Multidimensional Scaling), </a:t>
            </a:r>
            <a:endParaRPr lang="en-US" sz="2400" dirty="0" smtClean="0"/>
          </a:p>
          <a:p>
            <a:pPr marL="514350" indent="-514350">
              <a:buFont typeface="+mj-lt"/>
              <a:buAutoNum type="romanLcPeriod"/>
            </a:pPr>
            <a:r>
              <a:rPr lang="en-US" sz="2400" b="1" dirty="0" smtClean="0"/>
              <a:t>Graph Structure Algorithms </a:t>
            </a:r>
            <a:r>
              <a:rPr lang="en-US" sz="2400" dirty="0"/>
              <a:t>(seen in </a:t>
            </a:r>
            <a:r>
              <a:rPr lang="en-US" sz="2400" dirty="0" smtClean="0"/>
              <a:t>search </a:t>
            </a:r>
            <a:r>
              <a:rPr lang="en-US" sz="2400" dirty="0"/>
              <a:t>of RDF Triple stores), </a:t>
            </a:r>
            <a:endParaRPr lang="en-US" sz="2400" dirty="0" smtClean="0"/>
          </a:p>
          <a:p>
            <a:pPr marL="514350" indent="-514350">
              <a:buFont typeface="+mj-lt"/>
              <a:buAutoNum type="romanLcPeriod"/>
            </a:pPr>
            <a:r>
              <a:rPr lang="en-US" sz="2400" b="1" dirty="0" smtClean="0"/>
              <a:t>Network Dynamics - Graph </a:t>
            </a:r>
            <a:r>
              <a:rPr lang="en-US" sz="2400" b="1" dirty="0"/>
              <a:t>simulation Algorithms </a:t>
            </a:r>
            <a:r>
              <a:rPr lang="en-US" sz="2400" dirty="0" smtClean="0"/>
              <a:t>(epidemiology)</a:t>
            </a:r>
            <a:endParaRPr lang="en-US" sz="2400" dirty="0"/>
          </a:p>
          <a:p>
            <a:endParaRPr lang="en-US" sz="2400" dirty="0" smtClean="0"/>
          </a:p>
        </p:txBody>
      </p:sp>
      <p:cxnSp>
        <p:nvCxnSpPr>
          <p:cNvPr id="5" name="Straight Arrow Connector 4"/>
          <p:cNvCxnSpPr/>
          <p:nvPr/>
        </p:nvCxnSpPr>
        <p:spPr>
          <a:xfrm>
            <a:off x="7620000" y="4056185"/>
            <a:ext cx="11723" cy="1852246"/>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784123" y="4612976"/>
            <a:ext cx="1139223" cy="830997"/>
          </a:xfrm>
          <a:prstGeom prst="rect">
            <a:avLst/>
          </a:prstGeom>
          <a:noFill/>
        </p:spPr>
        <p:txBody>
          <a:bodyPr wrap="none" rtlCol="0">
            <a:spAutoFit/>
          </a:bodyPr>
          <a:lstStyle/>
          <a:p>
            <a:r>
              <a:rPr lang="en-US" sz="2400" dirty="0" smtClean="0"/>
              <a:t>Matrix </a:t>
            </a:r>
            <a:br>
              <a:rPr lang="en-US" sz="2400" dirty="0" smtClean="0"/>
            </a:br>
            <a:r>
              <a:rPr lang="en-US" sz="2400" dirty="0" smtClean="0"/>
              <a:t>Algebra</a:t>
            </a:r>
            <a:endParaRPr lang="en-US" sz="2400" dirty="0"/>
          </a:p>
        </p:txBody>
      </p:sp>
      <p:cxnSp>
        <p:nvCxnSpPr>
          <p:cNvPr id="7" name="Straight Arrow Connector 6"/>
          <p:cNvCxnSpPr/>
          <p:nvPr/>
        </p:nvCxnSpPr>
        <p:spPr>
          <a:xfrm>
            <a:off x="8923346" y="2777644"/>
            <a:ext cx="11723" cy="926123"/>
          </a:xfrm>
          <a:prstGeom prst="straightConnector1">
            <a:avLst/>
          </a:prstGeom>
          <a:ln w="38100">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373590" y="1963560"/>
            <a:ext cx="1795941" cy="830997"/>
          </a:xfrm>
          <a:prstGeom prst="rect">
            <a:avLst/>
          </a:prstGeom>
          <a:noFill/>
        </p:spPr>
        <p:txBody>
          <a:bodyPr wrap="none" rtlCol="0">
            <a:spAutoFit/>
          </a:bodyPr>
          <a:lstStyle/>
          <a:p>
            <a:r>
              <a:rPr lang="en-US" sz="2400" dirty="0" smtClean="0"/>
              <a:t>Global</a:t>
            </a:r>
          </a:p>
          <a:p>
            <a:r>
              <a:rPr lang="en-US" sz="2400" dirty="0" smtClean="0"/>
              <a:t>Optimization</a:t>
            </a:r>
            <a:endParaRPr lang="en-US" sz="2400" dirty="0"/>
          </a:p>
        </p:txBody>
      </p:sp>
    </p:spTree>
    <p:extLst>
      <p:ext uri="{BB962C8B-B14F-4D97-AF65-F5344CB8AC3E}">
        <p14:creationId xmlns:p14="http://schemas.microsoft.com/office/powerpoint/2010/main" val="1047790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2800" b="1" dirty="0" smtClean="0">
                <a:solidFill>
                  <a:srgbClr val="FF0000"/>
                </a:solidFill>
              </a:rPr>
              <a:t>Problem Architecture Facet </a:t>
            </a:r>
            <a:r>
              <a:rPr lang="en-US" sz="2800" b="1" dirty="0" smtClean="0"/>
              <a:t>of Ogres (Meta or </a:t>
            </a:r>
            <a:r>
              <a:rPr lang="en-US" sz="2800" b="1" dirty="0" err="1" smtClean="0"/>
              <a:t>MacroPattern</a:t>
            </a:r>
            <a:r>
              <a:rPr lang="en-US" sz="2800" b="1" dirty="0"/>
              <a:t>)</a:t>
            </a:r>
          </a:p>
        </p:txBody>
      </p:sp>
      <p:sp>
        <p:nvSpPr>
          <p:cNvPr id="3" name="Content Placeholder 2"/>
          <p:cNvSpPr>
            <a:spLocks noGrp="1"/>
          </p:cNvSpPr>
          <p:nvPr>
            <p:ph idx="1"/>
          </p:nvPr>
        </p:nvSpPr>
        <p:spPr>
          <a:xfrm>
            <a:off x="0" y="630114"/>
            <a:ext cx="9144000" cy="6242539"/>
          </a:xfrm>
        </p:spPr>
        <p:txBody>
          <a:bodyPr>
            <a:noAutofit/>
          </a:bodyPr>
          <a:lstStyle/>
          <a:p>
            <a:pPr marL="571500" indent="-514350">
              <a:buFont typeface="+mj-lt"/>
              <a:buAutoNum type="romanLcPeriod"/>
            </a:pPr>
            <a:r>
              <a:rPr lang="en-US" sz="2800" b="1" dirty="0" smtClean="0"/>
              <a:t>Pleasingly </a:t>
            </a:r>
            <a:r>
              <a:rPr lang="en-US" sz="2800" b="1" dirty="0"/>
              <a:t>Parallel </a:t>
            </a:r>
            <a:r>
              <a:rPr lang="en-US" sz="2800" dirty="0"/>
              <a:t>– as in </a:t>
            </a:r>
            <a:r>
              <a:rPr lang="en-US" sz="2800" dirty="0" smtClean="0"/>
              <a:t>Blast, Protein docking, some </a:t>
            </a:r>
            <a:r>
              <a:rPr lang="en-US" sz="2800" smtClean="0"/>
              <a:t>(bio-)imagery </a:t>
            </a:r>
            <a:endParaRPr lang="en-US" sz="2800" dirty="0" smtClean="0"/>
          </a:p>
          <a:p>
            <a:pPr marL="571500" indent="-514350">
              <a:buFont typeface="+mj-lt"/>
              <a:buAutoNum type="romanLcPeriod"/>
            </a:pPr>
            <a:r>
              <a:rPr lang="en-US" sz="2800" b="1" dirty="0" smtClean="0"/>
              <a:t>Local Analytics or Machine </a:t>
            </a:r>
            <a:r>
              <a:rPr lang="en-US" sz="2800" b="1" dirty="0"/>
              <a:t>Learning </a:t>
            </a:r>
            <a:r>
              <a:rPr lang="en-US" sz="2800" dirty="0"/>
              <a:t>– ML or filtering pleasingly parallel as in bio-imagery, radar </a:t>
            </a:r>
            <a:r>
              <a:rPr lang="en-US" sz="2800" dirty="0" smtClean="0"/>
              <a:t>images (really just pleasingly parallel but sophisticated local analytics)</a:t>
            </a:r>
          </a:p>
          <a:p>
            <a:pPr marL="571500" indent="-514350">
              <a:buFont typeface="+mj-lt"/>
              <a:buAutoNum type="romanLcPeriod"/>
            </a:pPr>
            <a:r>
              <a:rPr lang="en-US" sz="2800" b="1" dirty="0" smtClean="0"/>
              <a:t>Global Analytics or Machine </a:t>
            </a:r>
            <a:r>
              <a:rPr lang="en-US" sz="2800" b="1" dirty="0"/>
              <a:t>Learning </a:t>
            </a:r>
            <a:r>
              <a:rPr lang="en-US" sz="2800" dirty="0"/>
              <a:t>seen in LDA, Clustering etc. with parallel ML over nodes of </a:t>
            </a:r>
            <a:r>
              <a:rPr lang="en-US" sz="2800" dirty="0" smtClean="0"/>
              <a:t>system</a:t>
            </a:r>
            <a:r>
              <a:rPr lang="en-US" sz="2800" dirty="0"/>
              <a:t> </a:t>
            </a:r>
            <a:endParaRPr lang="en-US" sz="2800" dirty="0" smtClean="0"/>
          </a:p>
          <a:p>
            <a:pPr marL="571500" indent="-514350">
              <a:buFont typeface="+mj-lt"/>
              <a:buAutoNum type="romanLcPeriod"/>
            </a:pPr>
            <a:r>
              <a:rPr lang="en-US" sz="2800" b="1" dirty="0" smtClean="0"/>
              <a:t>SPMD (Single Program Multiple Data)</a:t>
            </a:r>
          </a:p>
          <a:p>
            <a:pPr marL="571500" indent="-514350">
              <a:buFont typeface="+mj-lt"/>
              <a:buAutoNum type="romanLcPeriod"/>
            </a:pPr>
            <a:r>
              <a:rPr lang="en-US" sz="2800" b="1" dirty="0" smtClean="0"/>
              <a:t>Bulk Synchronous Processing: </a:t>
            </a:r>
            <a:r>
              <a:rPr lang="en-US" sz="2800" dirty="0" smtClean="0"/>
              <a:t>well defined compute-communication phases</a:t>
            </a:r>
          </a:p>
          <a:p>
            <a:pPr marL="571500" indent="-514350">
              <a:buFont typeface="+mj-lt"/>
              <a:buAutoNum type="romanLcPeriod"/>
            </a:pPr>
            <a:r>
              <a:rPr lang="en-US" sz="2800" b="1" dirty="0" smtClean="0"/>
              <a:t>Fusion</a:t>
            </a:r>
            <a:r>
              <a:rPr lang="en-US" sz="2800" b="1" dirty="0"/>
              <a:t>: </a:t>
            </a:r>
            <a:r>
              <a:rPr lang="en-US" sz="2800" dirty="0"/>
              <a:t>Knowledge discovery often involves fusion of multiple </a:t>
            </a:r>
            <a:r>
              <a:rPr lang="en-US" sz="2800" dirty="0" smtClean="0"/>
              <a:t>methods</a:t>
            </a:r>
            <a:r>
              <a:rPr lang="en-US" sz="2800" dirty="0"/>
              <a:t>. </a:t>
            </a:r>
            <a:endParaRPr lang="en-US" sz="2800" dirty="0" smtClean="0"/>
          </a:p>
          <a:p>
            <a:pPr marL="571500" indent="-514350">
              <a:buFont typeface="+mj-lt"/>
              <a:buAutoNum type="romanLcPeriod"/>
            </a:pPr>
            <a:r>
              <a:rPr lang="en-US" sz="2800" b="1" dirty="0" smtClean="0"/>
              <a:t>Workflow </a:t>
            </a:r>
            <a:r>
              <a:rPr lang="en-US" sz="2800" dirty="0" smtClean="0"/>
              <a:t>(often used in fusion)</a:t>
            </a:r>
            <a:endParaRPr lang="en-US" sz="2800" dirty="0"/>
          </a:p>
        </p:txBody>
      </p:sp>
    </p:spTree>
    <p:extLst>
      <p:ext uri="{BB962C8B-B14F-4D97-AF65-F5344CB8AC3E}">
        <p14:creationId xmlns:p14="http://schemas.microsoft.com/office/powerpoint/2010/main" val="2161066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181" y="60127"/>
            <a:ext cx="5205819" cy="810846"/>
          </a:xfrm>
        </p:spPr>
        <p:txBody>
          <a:bodyPr>
            <a:noAutofit/>
          </a:bodyPr>
          <a:lstStyle/>
          <a:p>
            <a:r>
              <a:rPr lang="en-US" sz="3200" dirty="0" smtClean="0"/>
              <a:t>18: </a:t>
            </a:r>
            <a:r>
              <a:rPr lang="en-US" sz="3200" dirty="0"/>
              <a:t>Computational </a:t>
            </a:r>
            <a:r>
              <a:rPr lang="en-US" sz="3200" dirty="0" err="1"/>
              <a:t>Bioimaging</a:t>
            </a:r>
            <a:endParaRPr lang="en-US" sz="3200" dirty="0"/>
          </a:p>
        </p:txBody>
      </p:sp>
      <p:sp>
        <p:nvSpPr>
          <p:cNvPr id="3" name="Content Placeholder 2"/>
          <p:cNvSpPr>
            <a:spLocks noGrp="1"/>
          </p:cNvSpPr>
          <p:nvPr>
            <p:ph idx="1"/>
          </p:nvPr>
        </p:nvSpPr>
        <p:spPr>
          <a:xfrm>
            <a:off x="95250" y="1036081"/>
            <a:ext cx="9048750" cy="5168472"/>
          </a:xfrm>
        </p:spPr>
        <p:txBody>
          <a:bodyPr/>
          <a:lstStyle/>
          <a:p>
            <a:r>
              <a:rPr lang="en-US" sz="2000" b="1" dirty="0">
                <a:solidFill>
                  <a:srgbClr val="FF0000"/>
                </a:solidFill>
              </a:rPr>
              <a:t>Application:</a:t>
            </a:r>
            <a:r>
              <a:rPr lang="en-US" sz="2000" dirty="0"/>
              <a:t> Data delivered from </a:t>
            </a:r>
            <a:r>
              <a:rPr lang="en-US" sz="2000" dirty="0" err="1"/>
              <a:t>bioimaging</a:t>
            </a:r>
            <a:r>
              <a:rPr lang="en-US" sz="2000" dirty="0"/>
              <a:t> is increasingly automated, higher resolution, and multi-modal. This has created a data analysis bottleneck that, if resolved, can advance the biosciences discovery through Big Data techniques. </a:t>
            </a:r>
            <a:endParaRPr lang="en-US" sz="2000" dirty="0" smtClean="0"/>
          </a:p>
          <a:p>
            <a:r>
              <a:rPr lang="en-US" sz="2000" b="1" dirty="0" smtClean="0">
                <a:solidFill>
                  <a:srgbClr val="FF0000"/>
                </a:solidFill>
              </a:rPr>
              <a:t>Current </a:t>
            </a:r>
            <a:r>
              <a:rPr lang="en-US" sz="2000" b="1" dirty="0">
                <a:solidFill>
                  <a:srgbClr val="FF0000"/>
                </a:solidFill>
              </a:rPr>
              <a:t>Approach:</a:t>
            </a:r>
            <a:r>
              <a:rPr lang="en-US" sz="2000" dirty="0"/>
              <a:t> The current piecemeal analysis approach does not scale to situation where a single scan on emerging machines is 32TB and medical diagnostic imaging is annually around 70 PB </a:t>
            </a:r>
            <a:r>
              <a:rPr lang="en-US" sz="2000" dirty="0" smtClean="0"/>
              <a:t>even excluding </a:t>
            </a:r>
            <a:r>
              <a:rPr lang="en-US" sz="2000" dirty="0"/>
              <a:t>cardiology. One needs a web-based one-stop-shop for high performance, high throughput image processing for producers and consumers of models built on bio-imaging data.</a:t>
            </a:r>
            <a:endParaRPr lang="en-US" sz="2000" dirty="0" smtClean="0"/>
          </a:p>
          <a:p>
            <a:r>
              <a:rPr lang="en-US" sz="2000" b="1" dirty="0" smtClean="0">
                <a:solidFill>
                  <a:srgbClr val="FF0000"/>
                </a:solidFill>
              </a:rPr>
              <a:t>Futures:</a:t>
            </a:r>
            <a:r>
              <a:rPr lang="en-US" sz="2000" dirty="0" smtClean="0"/>
              <a:t> </a:t>
            </a:r>
            <a:r>
              <a:rPr lang="en-US" sz="2000" dirty="0"/>
              <a:t>G</a:t>
            </a:r>
            <a:r>
              <a:rPr lang="en-US" sz="2000" dirty="0" smtClean="0"/>
              <a:t>oal </a:t>
            </a:r>
            <a:r>
              <a:rPr lang="en-US" sz="2000" dirty="0"/>
              <a:t>is to solve that bottleneck with extreme scale computing with community-focused science gateways to support the application of massive data analysis toward massive imaging data sets. Workflow components include data acquisition, storage, enhancement, minimizing noise, segmentation of regions of interest, crowd-based selection and extraction of features, and object classification, and organization, and search. Use </a:t>
            </a:r>
            <a:r>
              <a:rPr lang="en-US" sz="2000" dirty="0" err="1"/>
              <a:t>ImageJ</a:t>
            </a:r>
            <a:r>
              <a:rPr lang="en-US" sz="2000" dirty="0"/>
              <a:t>, OMERO, </a:t>
            </a:r>
            <a:r>
              <a:rPr lang="en-US" sz="2000" dirty="0" err="1"/>
              <a:t>VolRover</a:t>
            </a:r>
            <a:r>
              <a:rPr lang="en-US" sz="2000" dirty="0"/>
              <a:t>, advanced segmentation and feature detection software. </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
        <p:nvSpPr>
          <p:cNvPr id="7" name="Rounded Rectangle 6"/>
          <p:cNvSpPr/>
          <p:nvPr/>
        </p:nvSpPr>
        <p:spPr>
          <a:xfrm>
            <a:off x="2128603" y="68494"/>
            <a:ext cx="1648917"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Healthcare</a:t>
            </a:r>
          </a:p>
          <a:p>
            <a:pPr algn="ctr" defTabSz="914400"/>
            <a:r>
              <a:rPr lang="en-US" b="1" dirty="0" smtClean="0">
                <a:solidFill>
                  <a:prstClr val="black"/>
                </a:solidFill>
              </a:rPr>
              <a:t>Life Sciences</a:t>
            </a:r>
            <a:endParaRPr lang="en-US" b="1" dirty="0">
              <a:solidFill>
                <a:prstClr val="black"/>
              </a:solidFill>
            </a:endParaRPr>
          </a:p>
        </p:txBody>
      </p:sp>
      <p:sp>
        <p:nvSpPr>
          <p:cNvPr id="6" name="Rectangle 5"/>
          <p:cNvSpPr/>
          <p:nvPr/>
        </p:nvSpPr>
        <p:spPr>
          <a:xfrm>
            <a:off x="539643" y="5810061"/>
            <a:ext cx="3256020"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Largely Local Machine Learning</a:t>
            </a:r>
            <a:endParaRPr lang="en-US" b="1" dirty="0">
              <a:solidFill>
                <a:srgbClr val="006BB5"/>
              </a:solidFill>
            </a:endParaRPr>
          </a:p>
        </p:txBody>
      </p:sp>
    </p:spTree>
    <p:extLst>
      <p:ext uri="{BB962C8B-B14F-4D97-AF65-F5344CB8AC3E}">
        <p14:creationId xmlns:p14="http://schemas.microsoft.com/office/powerpoint/2010/main" val="1470178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27: </a:t>
            </a:r>
            <a:r>
              <a:rPr lang="en-US" sz="2200" dirty="0"/>
              <a:t>Organizing large-scale, unstructured collections of consumer </a:t>
            </a:r>
            <a:r>
              <a:rPr lang="en-US" sz="2200" dirty="0" smtClean="0"/>
              <a:t>photos I</a:t>
            </a:r>
            <a:endParaRPr lang="en-US" sz="2200" dirty="0"/>
          </a:p>
        </p:txBody>
      </p:sp>
      <p:sp>
        <p:nvSpPr>
          <p:cNvPr id="3" name="Content Placeholder 2"/>
          <p:cNvSpPr>
            <a:spLocks noGrp="1"/>
          </p:cNvSpPr>
          <p:nvPr>
            <p:ph idx="1"/>
          </p:nvPr>
        </p:nvSpPr>
        <p:spPr>
          <a:xfrm>
            <a:off x="95250" y="1096042"/>
            <a:ext cx="9048750" cy="3475958"/>
          </a:xfrm>
        </p:spPr>
        <p:txBody>
          <a:bodyPr/>
          <a:lstStyle/>
          <a:p>
            <a:r>
              <a:rPr lang="en-US" sz="2400" b="1" dirty="0">
                <a:solidFill>
                  <a:srgbClr val="FF0000"/>
                </a:solidFill>
              </a:rPr>
              <a:t>Application:</a:t>
            </a:r>
            <a:r>
              <a:rPr lang="en-US" sz="2400" dirty="0"/>
              <a:t> Produce 3D reconstructions of scenes using collections of millions to billions of consumer images, where neither the scene structure nor the camera positions are known a priori. Use resulting 3d models to allow efficient </a:t>
            </a:r>
            <a:r>
              <a:rPr lang="en-US" sz="2400" dirty="0" smtClean="0"/>
              <a:t>browsing </a:t>
            </a:r>
            <a:r>
              <a:rPr lang="en-US" sz="2400" dirty="0"/>
              <a:t>of large-scale photo collections by geographic position. </a:t>
            </a:r>
            <a:r>
              <a:rPr lang="en-US" sz="2400" dirty="0" err="1"/>
              <a:t>Geolocate</a:t>
            </a:r>
            <a:r>
              <a:rPr lang="en-US" sz="2400" dirty="0"/>
              <a:t> new images by matching to 3d models. Perform object recognition on each image. 3d reconstruction </a:t>
            </a:r>
            <a:r>
              <a:rPr lang="en-US" sz="2400" dirty="0" smtClean="0"/>
              <a:t>posed </a:t>
            </a:r>
            <a:r>
              <a:rPr lang="en-US" sz="2400" dirty="0"/>
              <a:t>as a robust non-linear least squares optimization problem </a:t>
            </a:r>
            <a:r>
              <a:rPr lang="en-US" sz="2400" dirty="0" smtClean="0"/>
              <a:t>where observed relations </a:t>
            </a:r>
            <a:r>
              <a:rPr lang="en-US" sz="2400" dirty="0"/>
              <a:t>between images are constraints and unknowns are 6-d camera pose of each image and 3-d position of each point in the scene.</a:t>
            </a:r>
            <a:endParaRPr lang="en-US" sz="2400" dirty="0" smtClean="0"/>
          </a:p>
          <a:p>
            <a:r>
              <a:rPr lang="en-US" sz="2400" b="1" dirty="0" smtClean="0">
                <a:solidFill>
                  <a:srgbClr val="FF0000"/>
                </a:solidFill>
              </a:rPr>
              <a:t>Current </a:t>
            </a:r>
            <a:r>
              <a:rPr lang="en-US" sz="2400" b="1" dirty="0">
                <a:solidFill>
                  <a:srgbClr val="FF0000"/>
                </a:solidFill>
              </a:rPr>
              <a:t>Approach:</a:t>
            </a:r>
            <a:r>
              <a:rPr lang="en-US" sz="2400" dirty="0"/>
              <a:t> Hadoop cluster with 480 cores processing data of initial applications. Note over 500 billion images on Facebook and over 5 billion on Flickr with over 500 million images added to social media sites each day</a:t>
            </a:r>
            <a:r>
              <a:rPr lang="en-US" sz="2400" dirty="0" smtClean="0"/>
              <a:t>.</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26</a:t>
            </a:fld>
            <a:endParaRPr lang="en-US" dirty="0">
              <a:solidFill>
                <a:prstClr val="black"/>
              </a:solidFill>
            </a:endParaRPr>
          </a:p>
        </p:txBody>
      </p:sp>
      <p:sp>
        <p:nvSpPr>
          <p:cNvPr id="6" name="Rounded Rectangle 5"/>
          <p:cNvSpPr/>
          <p:nvPr/>
        </p:nvSpPr>
        <p:spPr>
          <a:xfrm>
            <a:off x="1783831" y="116372"/>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sp>
        <p:nvSpPr>
          <p:cNvPr id="7" name="Rectangle 6"/>
          <p:cNvSpPr/>
          <p:nvPr/>
        </p:nvSpPr>
        <p:spPr>
          <a:xfrm>
            <a:off x="882348" y="6254233"/>
            <a:ext cx="4873514"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Global Machine Learning after Initial Local steps</a:t>
            </a:r>
            <a:endParaRPr lang="en-US" b="1" dirty="0">
              <a:solidFill>
                <a:srgbClr val="006BB5"/>
              </a:solidFill>
            </a:endParaRPr>
          </a:p>
        </p:txBody>
      </p:sp>
    </p:spTree>
    <p:extLst>
      <p:ext uri="{BB962C8B-B14F-4D97-AF65-F5344CB8AC3E}">
        <p14:creationId xmlns:p14="http://schemas.microsoft.com/office/powerpoint/2010/main" val="4096600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27: </a:t>
            </a:r>
            <a:r>
              <a:rPr lang="en-US" sz="2200" dirty="0"/>
              <a:t>Organizing large-scale, unstructured collections of consumer </a:t>
            </a:r>
            <a:r>
              <a:rPr lang="en-US" sz="2200" dirty="0" smtClean="0"/>
              <a:t>photos II</a:t>
            </a:r>
            <a:endParaRPr lang="en-US" sz="2200" dirty="0"/>
          </a:p>
        </p:txBody>
      </p:sp>
      <p:sp>
        <p:nvSpPr>
          <p:cNvPr id="3" name="Content Placeholder 2"/>
          <p:cNvSpPr>
            <a:spLocks noGrp="1"/>
          </p:cNvSpPr>
          <p:nvPr>
            <p:ph idx="1"/>
          </p:nvPr>
        </p:nvSpPr>
        <p:spPr>
          <a:xfrm>
            <a:off x="0" y="4256399"/>
            <a:ext cx="9048750" cy="1560716"/>
          </a:xfrm>
        </p:spPr>
        <p:txBody>
          <a:bodyPr/>
          <a:lstStyle/>
          <a:p>
            <a:r>
              <a:rPr lang="en-US" b="1" dirty="0" smtClean="0">
                <a:solidFill>
                  <a:srgbClr val="FF0000"/>
                </a:solidFill>
              </a:rPr>
              <a:t>Futures:</a:t>
            </a:r>
            <a:r>
              <a:rPr lang="en-US" dirty="0" smtClean="0"/>
              <a:t> </a:t>
            </a:r>
            <a:r>
              <a:rPr lang="en-US" dirty="0"/>
              <a:t>Need many analytics including feature extraction, feature matching, and large-scale probabilistic inference, which appear in many or most computer vision and image processing problems, including recognition, stereo resolution, and image denoising. Need to visualize large-scale 3-d reconstructions, and navigate large-scale collections of images that have been aligned to maps.</a:t>
            </a:r>
          </a:p>
        </p:txBody>
      </p:sp>
      <p:sp>
        <p:nvSpPr>
          <p:cNvPr id="5" name="Slide Number Placeholder 4"/>
          <p:cNvSpPr>
            <a:spLocks noGrp="1"/>
          </p:cNvSpPr>
          <p:nvPr>
            <p:ph type="sldNum" sz="quarter" idx="12"/>
          </p:nvPr>
        </p:nvSpPr>
        <p:spPr/>
        <p:txBody>
          <a:bodyPr/>
          <a:lstStyle/>
          <a:p>
            <a:fld id="{C4B85148-DB98-4269-ACE6-2DF49F9918C9}" type="slidenum">
              <a:rPr lang="en-US" smtClean="0">
                <a:solidFill>
                  <a:prstClr val="black"/>
                </a:solidFill>
              </a:rPr>
              <a:pPr/>
              <a:t>27</a:t>
            </a:fld>
            <a:endParaRPr lang="en-US" dirty="0">
              <a:solidFill>
                <a:prstClr val="black"/>
              </a:solidFill>
            </a:endParaRPr>
          </a:p>
        </p:txBody>
      </p:sp>
      <p:sp>
        <p:nvSpPr>
          <p:cNvPr id="6" name="Rounded Rectangle 5"/>
          <p:cNvSpPr/>
          <p:nvPr/>
        </p:nvSpPr>
        <p:spPr>
          <a:xfrm>
            <a:off x="1783831" y="116372"/>
            <a:ext cx="2038662" cy="715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defTabSz="914400"/>
            <a:r>
              <a:rPr lang="en-US" b="1" dirty="0" smtClean="0">
                <a:solidFill>
                  <a:prstClr val="black"/>
                </a:solidFill>
              </a:rPr>
              <a:t>Deep Learning</a:t>
            </a:r>
          </a:p>
          <a:p>
            <a:pPr algn="ctr" defTabSz="914400"/>
            <a:r>
              <a:rPr lang="en-US" b="1" dirty="0" smtClean="0">
                <a:solidFill>
                  <a:prstClr val="black"/>
                </a:solidFill>
              </a:rPr>
              <a:t>Social Networking</a:t>
            </a:r>
            <a:endParaRPr lang="en-US" b="1" dirty="0">
              <a:solidFill>
                <a:prstClr val="black"/>
              </a:solidFill>
            </a:endParaRPr>
          </a:p>
        </p:txBody>
      </p:sp>
      <p:pic>
        <p:nvPicPr>
          <p:cNvPr id="7" name="Picture 2" descr="colosseum_teaser"/>
          <p:cNvPicPr>
            <a:picLocks noChangeAspect="1" noChangeArrowheads="1"/>
          </p:cNvPicPr>
          <p:nvPr/>
        </p:nvPicPr>
        <p:blipFill>
          <a:blip r:embed="rId2"/>
          <a:srcRect/>
          <a:stretch>
            <a:fillRect/>
          </a:stretch>
        </p:blipFill>
        <p:spPr bwMode="auto">
          <a:xfrm>
            <a:off x="0" y="1035621"/>
            <a:ext cx="9144000" cy="3190688"/>
          </a:xfrm>
          <a:prstGeom prst="rect">
            <a:avLst/>
          </a:prstGeom>
          <a:noFill/>
          <a:ln w="9525">
            <a:noFill/>
            <a:miter lim="800000"/>
            <a:headEnd/>
            <a:tailEnd/>
          </a:ln>
        </p:spPr>
      </p:pic>
      <p:sp>
        <p:nvSpPr>
          <p:cNvPr id="8" name="Rectangle 7"/>
          <p:cNvSpPr/>
          <p:nvPr/>
        </p:nvSpPr>
        <p:spPr>
          <a:xfrm>
            <a:off x="882348" y="6254233"/>
            <a:ext cx="4873514" cy="369332"/>
          </a:xfrm>
          <a:prstGeom prst="rect">
            <a:avLst/>
          </a:prstGeom>
          <a:solidFill>
            <a:schemeClr val="bg2">
              <a:lumMod val="60000"/>
              <a:lumOff val="40000"/>
            </a:schemeClr>
          </a:solidFill>
        </p:spPr>
        <p:txBody>
          <a:bodyPr wrap="none">
            <a:spAutoFit/>
          </a:bodyPr>
          <a:lstStyle/>
          <a:p>
            <a:pPr defTabSz="914400"/>
            <a:r>
              <a:rPr lang="en-US" b="1" dirty="0" smtClean="0">
                <a:solidFill>
                  <a:srgbClr val="006BB5"/>
                </a:solidFill>
              </a:rPr>
              <a:t>Global Machine Learning after Initial Local steps</a:t>
            </a:r>
            <a:endParaRPr lang="en-US" b="1" dirty="0">
              <a:solidFill>
                <a:srgbClr val="006BB5"/>
              </a:solidFill>
            </a:endParaRPr>
          </a:p>
        </p:txBody>
      </p:sp>
    </p:spTree>
    <p:extLst>
      <p:ext uri="{BB962C8B-B14F-4D97-AF65-F5344CB8AC3E}">
        <p14:creationId xmlns:p14="http://schemas.microsoft.com/office/powerpoint/2010/main" val="2330272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24"/>
            <a:ext cx="8229600" cy="828948"/>
          </a:xfrm>
        </p:spPr>
        <p:txBody>
          <a:bodyPr/>
          <a:lstStyle/>
          <a:p>
            <a:r>
              <a:rPr lang="en-US" b="1" dirty="0" smtClean="0">
                <a:solidFill>
                  <a:srgbClr val="FF0000"/>
                </a:solidFill>
              </a:rPr>
              <a:t>This Facet </a:t>
            </a:r>
            <a:r>
              <a:rPr lang="en-US" b="1" dirty="0" smtClean="0"/>
              <a:t>of Ogres has </a:t>
            </a:r>
            <a:r>
              <a:rPr lang="en-US" b="1" dirty="0" smtClean="0">
                <a:solidFill>
                  <a:srgbClr val="FF0000"/>
                </a:solidFill>
              </a:rPr>
              <a:t>Features</a:t>
            </a:r>
            <a:endParaRPr lang="en-US" b="1" dirty="0">
              <a:solidFill>
                <a:srgbClr val="FF0000"/>
              </a:solidFill>
            </a:endParaRPr>
          </a:p>
        </p:txBody>
      </p:sp>
      <p:sp>
        <p:nvSpPr>
          <p:cNvPr id="3" name="Content Placeholder 2"/>
          <p:cNvSpPr>
            <a:spLocks noGrp="1"/>
          </p:cNvSpPr>
          <p:nvPr>
            <p:ph idx="1"/>
          </p:nvPr>
        </p:nvSpPr>
        <p:spPr>
          <a:xfrm>
            <a:off x="0" y="735724"/>
            <a:ext cx="9144000" cy="5981597"/>
          </a:xfrm>
        </p:spPr>
        <p:txBody>
          <a:bodyPr>
            <a:noAutofit/>
          </a:bodyPr>
          <a:lstStyle/>
          <a:p>
            <a:r>
              <a:rPr lang="en-US" sz="2800" dirty="0" smtClean="0"/>
              <a:t>These core analytics/kernels can be classified by features like </a:t>
            </a:r>
          </a:p>
          <a:p>
            <a:r>
              <a:rPr lang="en-US" sz="2800" dirty="0" smtClean="0"/>
              <a:t>(a) Flops </a:t>
            </a:r>
            <a:r>
              <a:rPr lang="en-US" sz="2800" dirty="0"/>
              <a:t>per </a:t>
            </a:r>
            <a:r>
              <a:rPr lang="en-US" sz="2800" dirty="0" smtClean="0"/>
              <a:t>byte; </a:t>
            </a:r>
          </a:p>
          <a:p>
            <a:r>
              <a:rPr lang="en-US" sz="2800" dirty="0" smtClean="0"/>
              <a:t>(b) Communication </a:t>
            </a:r>
            <a:r>
              <a:rPr lang="en-US" sz="2800" dirty="0"/>
              <a:t>Interconnect </a:t>
            </a:r>
            <a:r>
              <a:rPr lang="en-US" sz="2800" dirty="0" smtClean="0"/>
              <a:t>requirements; </a:t>
            </a:r>
          </a:p>
          <a:p>
            <a:r>
              <a:rPr lang="en-US" sz="2800" dirty="0" smtClean="0"/>
              <a:t>(c) Is application (graph) </a:t>
            </a:r>
            <a:r>
              <a:rPr lang="en-US" sz="2800" b="1" dirty="0" smtClean="0"/>
              <a:t>constant </a:t>
            </a:r>
            <a:r>
              <a:rPr lang="en-US" sz="2800" dirty="0" smtClean="0"/>
              <a:t>or </a:t>
            </a:r>
            <a:r>
              <a:rPr lang="en-US" sz="2800" b="1" dirty="0" smtClean="0"/>
              <a:t>dynamic</a:t>
            </a:r>
          </a:p>
          <a:p>
            <a:r>
              <a:rPr lang="en-US" sz="2800" dirty="0" smtClean="0"/>
              <a:t>(d) Most applications consist of a set of interconnected entities; is this </a:t>
            </a:r>
            <a:r>
              <a:rPr lang="en-US" sz="2800" b="1" dirty="0" smtClean="0"/>
              <a:t>regular </a:t>
            </a:r>
            <a:r>
              <a:rPr lang="en-US" sz="2800" dirty="0" smtClean="0"/>
              <a:t>as a set of pixels or is it a complicated </a:t>
            </a:r>
            <a:r>
              <a:rPr lang="en-US" sz="2800" b="1" dirty="0" smtClean="0"/>
              <a:t>irregular graph</a:t>
            </a:r>
          </a:p>
          <a:p>
            <a:r>
              <a:rPr lang="en-US" sz="2800" dirty="0" smtClean="0"/>
              <a:t>(d) Is communication </a:t>
            </a:r>
            <a:r>
              <a:rPr lang="en-US" sz="2800" b="1" dirty="0" smtClean="0"/>
              <a:t>BSP</a:t>
            </a:r>
            <a:r>
              <a:rPr lang="en-US" sz="2800" dirty="0" smtClean="0"/>
              <a:t> or </a:t>
            </a:r>
            <a:r>
              <a:rPr lang="en-US" sz="2800" b="1" dirty="0" smtClean="0"/>
              <a:t>Asynchronous; </a:t>
            </a:r>
            <a:r>
              <a:rPr lang="en-US" sz="2800" dirty="0" smtClean="0"/>
              <a:t>in latter case </a:t>
            </a:r>
            <a:r>
              <a:rPr lang="en-US" sz="2800" b="1" dirty="0" smtClean="0"/>
              <a:t>shared memory </a:t>
            </a:r>
            <a:r>
              <a:rPr lang="en-US" sz="2800" dirty="0" smtClean="0"/>
              <a:t>may be attractive</a:t>
            </a:r>
          </a:p>
          <a:p>
            <a:r>
              <a:rPr lang="en-US" sz="2800" dirty="0" smtClean="0"/>
              <a:t>(e) Are algorithms </a:t>
            </a:r>
            <a:r>
              <a:rPr lang="en-US" sz="2800" b="1" dirty="0" smtClean="0"/>
              <a:t>Iterative </a:t>
            </a:r>
            <a:r>
              <a:rPr lang="en-US" sz="2800" dirty="0" smtClean="0"/>
              <a:t>or</a:t>
            </a:r>
            <a:r>
              <a:rPr lang="en-US" sz="2800" b="1" dirty="0" smtClean="0"/>
              <a:t> not?</a:t>
            </a:r>
          </a:p>
          <a:p>
            <a:r>
              <a:rPr lang="en-US" sz="2800" dirty="0" smtClean="0"/>
              <a:t>(f) Are </a:t>
            </a:r>
            <a:r>
              <a:rPr lang="en-US" sz="2800" dirty="0"/>
              <a:t>data points in </a:t>
            </a:r>
            <a:r>
              <a:rPr lang="en-US" sz="2800" b="1" dirty="0"/>
              <a:t>metric or non-metric spaces </a:t>
            </a:r>
            <a:endParaRPr lang="en-US" sz="2800" b="1" dirty="0" smtClean="0"/>
          </a:p>
          <a:p>
            <a:endParaRPr lang="en-US" sz="2800" dirty="0"/>
          </a:p>
          <a:p>
            <a:endParaRPr lang="en-US" sz="2800" dirty="0"/>
          </a:p>
        </p:txBody>
      </p:sp>
    </p:spTree>
    <p:extLst>
      <p:ext uri="{BB962C8B-B14F-4D97-AF65-F5344CB8AC3E}">
        <p14:creationId xmlns:p14="http://schemas.microsoft.com/office/powerpoint/2010/main" val="1087515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224"/>
            <a:ext cx="8229600" cy="828948"/>
          </a:xfrm>
        </p:spPr>
        <p:txBody>
          <a:bodyPr/>
          <a:lstStyle/>
          <a:p>
            <a:r>
              <a:rPr lang="en-US" b="1" dirty="0">
                <a:solidFill>
                  <a:srgbClr val="FF0000"/>
                </a:solidFill>
              </a:rPr>
              <a:t>Application Class Facet </a:t>
            </a:r>
            <a:r>
              <a:rPr lang="en-US" b="1" dirty="0"/>
              <a:t>of Ogres</a:t>
            </a:r>
          </a:p>
        </p:txBody>
      </p:sp>
      <p:sp>
        <p:nvSpPr>
          <p:cNvPr id="3" name="Content Placeholder 2"/>
          <p:cNvSpPr>
            <a:spLocks noGrp="1"/>
          </p:cNvSpPr>
          <p:nvPr>
            <p:ph idx="1"/>
          </p:nvPr>
        </p:nvSpPr>
        <p:spPr>
          <a:xfrm>
            <a:off x="0" y="735724"/>
            <a:ext cx="9144000" cy="5981597"/>
          </a:xfrm>
        </p:spPr>
        <p:txBody>
          <a:bodyPr>
            <a:noAutofit/>
          </a:bodyPr>
          <a:lstStyle/>
          <a:p>
            <a:r>
              <a:rPr lang="en-US" sz="2800" dirty="0" smtClean="0"/>
              <a:t>(a)</a:t>
            </a:r>
            <a:r>
              <a:rPr lang="en-US" sz="2800" b="1" dirty="0" smtClean="0"/>
              <a:t> Search </a:t>
            </a:r>
            <a:r>
              <a:rPr lang="en-US" sz="2800" dirty="0" smtClean="0"/>
              <a:t>and query</a:t>
            </a:r>
          </a:p>
          <a:p>
            <a:r>
              <a:rPr lang="en-US" sz="2800" dirty="0" smtClean="0"/>
              <a:t>(b) </a:t>
            </a:r>
            <a:r>
              <a:rPr lang="en-US" sz="2800" b="1" dirty="0" smtClean="0"/>
              <a:t>Maximum </a:t>
            </a:r>
            <a:r>
              <a:rPr lang="en-US" sz="2800" b="1" dirty="0"/>
              <a:t>Likelihood</a:t>
            </a:r>
            <a:r>
              <a:rPr lang="en-US" sz="2800" dirty="0"/>
              <a:t>, </a:t>
            </a:r>
            <a:endParaRPr lang="en-US" sz="2800" dirty="0" smtClean="0"/>
          </a:p>
          <a:p>
            <a:r>
              <a:rPr lang="en-US" sz="2800" dirty="0" smtClean="0"/>
              <a:t>(c) </a:t>
            </a:r>
            <a:r>
              <a:rPr lang="en-US" sz="2800" b="1" dirty="0">
                <a:sym typeface="Symbol" panose="05050102010706020507" pitchFamily="18" charset="2"/>
              </a:rPr>
              <a:t></a:t>
            </a:r>
            <a:r>
              <a:rPr lang="en-US" sz="2800" b="1" baseline="30000" dirty="0">
                <a:sym typeface="Symbol" panose="05050102010706020507" pitchFamily="18" charset="2"/>
              </a:rPr>
              <a:t>2</a:t>
            </a:r>
            <a:r>
              <a:rPr lang="en-US" sz="2800" b="1" dirty="0">
                <a:sym typeface="Symbol" panose="05050102010706020507" pitchFamily="18" charset="2"/>
              </a:rPr>
              <a:t> </a:t>
            </a:r>
            <a:r>
              <a:rPr lang="en-US" sz="2800" dirty="0">
                <a:sym typeface="Symbol" panose="05050102010706020507" pitchFamily="18" charset="2"/>
              </a:rPr>
              <a:t>minimizations</a:t>
            </a:r>
            <a:r>
              <a:rPr lang="en-US" sz="2800" dirty="0"/>
              <a:t>, </a:t>
            </a:r>
            <a:endParaRPr lang="en-US" sz="2800" dirty="0" smtClean="0"/>
          </a:p>
          <a:p>
            <a:r>
              <a:rPr lang="en-US" sz="2800" dirty="0" smtClean="0"/>
              <a:t>(d) </a:t>
            </a:r>
            <a:r>
              <a:rPr lang="en-US" sz="2800" b="1" dirty="0"/>
              <a:t>Expectation Maximization </a:t>
            </a:r>
            <a:r>
              <a:rPr lang="en-US" sz="2800" dirty="0"/>
              <a:t>(often Steepest descent) </a:t>
            </a:r>
            <a:endParaRPr lang="en-US" sz="2800" dirty="0" smtClean="0"/>
          </a:p>
          <a:p>
            <a:r>
              <a:rPr lang="en-US" sz="2800" dirty="0" smtClean="0"/>
              <a:t>(e) </a:t>
            </a:r>
            <a:r>
              <a:rPr lang="en-US" sz="2800" b="1" dirty="0"/>
              <a:t>Global Optimization </a:t>
            </a:r>
            <a:r>
              <a:rPr lang="en-US" sz="2800" dirty="0"/>
              <a:t>(</a:t>
            </a:r>
            <a:r>
              <a:rPr lang="en-US" sz="2800" dirty="0" err="1"/>
              <a:t>Variational</a:t>
            </a:r>
            <a:r>
              <a:rPr lang="en-US" sz="2800" dirty="0"/>
              <a:t> Bayes</a:t>
            </a:r>
            <a:r>
              <a:rPr lang="en-US" sz="2800" dirty="0" smtClean="0"/>
              <a:t>)</a:t>
            </a:r>
          </a:p>
          <a:p>
            <a:r>
              <a:rPr lang="en-US" sz="2800" dirty="0" smtClean="0"/>
              <a:t>(f) </a:t>
            </a:r>
            <a:r>
              <a:rPr lang="en-US" sz="2800" b="1" dirty="0"/>
              <a:t>Agents</a:t>
            </a:r>
            <a:r>
              <a:rPr lang="en-US" sz="2800" dirty="0"/>
              <a:t>, as in epidemiology (swarm approaches) </a:t>
            </a:r>
            <a:endParaRPr lang="en-US" sz="2800" dirty="0" smtClean="0"/>
          </a:p>
          <a:p>
            <a:r>
              <a:rPr lang="en-US" sz="2800" dirty="0" smtClean="0"/>
              <a:t>(g) </a:t>
            </a:r>
            <a:r>
              <a:rPr lang="en-US" sz="2800" b="1" dirty="0"/>
              <a:t>GIS</a:t>
            </a:r>
            <a:r>
              <a:rPr lang="en-US" sz="2800" dirty="0"/>
              <a:t> (Geographical Information Systems</a:t>
            </a:r>
            <a:r>
              <a:rPr lang="en-US" sz="2800" dirty="0" smtClean="0"/>
              <a:t>).</a:t>
            </a:r>
          </a:p>
          <a:p>
            <a:endParaRPr lang="en-US" sz="2800" dirty="0"/>
          </a:p>
          <a:p>
            <a:r>
              <a:rPr lang="en-US" sz="2800" dirty="0" smtClean="0"/>
              <a:t>Not as essential</a:t>
            </a:r>
            <a:endParaRPr lang="en-US" sz="2800" dirty="0"/>
          </a:p>
          <a:p>
            <a:endParaRPr lang="en-US" sz="2800" dirty="0"/>
          </a:p>
          <a:p>
            <a:endParaRPr lang="en-US" sz="2800" dirty="0"/>
          </a:p>
        </p:txBody>
      </p:sp>
    </p:spTree>
    <p:extLst>
      <p:ext uri="{BB962C8B-B14F-4D97-AF65-F5344CB8AC3E}">
        <p14:creationId xmlns:p14="http://schemas.microsoft.com/office/powerpoint/2010/main" val="3436105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NIST Big Data Use Cases</a:t>
            </a:r>
            <a:endParaRPr lang="en-US" b="1"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8350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0101"/>
          </a:xfrm>
        </p:spPr>
        <p:txBody>
          <a:bodyPr>
            <a:normAutofit/>
          </a:bodyPr>
          <a:lstStyle/>
          <a:p>
            <a:r>
              <a:rPr lang="en-US" sz="3600" b="1" dirty="0" smtClean="0">
                <a:solidFill>
                  <a:srgbClr val="FF0000"/>
                </a:solidFill>
              </a:rPr>
              <a:t>Data Source Facet </a:t>
            </a:r>
            <a:r>
              <a:rPr lang="en-US" sz="3600" b="1" dirty="0" smtClean="0"/>
              <a:t>of Ogres</a:t>
            </a:r>
            <a:endParaRPr lang="en-US" sz="3600" b="1" dirty="0"/>
          </a:p>
        </p:txBody>
      </p:sp>
      <p:sp>
        <p:nvSpPr>
          <p:cNvPr id="3" name="Content Placeholder 2"/>
          <p:cNvSpPr>
            <a:spLocks noGrp="1"/>
          </p:cNvSpPr>
          <p:nvPr>
            <p:ph idx="1"/>
          </p:nvPr>
        </p:nvSpPr>
        <p:spPr>
          <a:xfrm>
            <a:off x="0" y="558662"/>
            <a:ext cx="9144000" cy="6242539"/>
          </a:xfrm>
        </p:spPr>
        <p:txBody>
          <a:bodyPr>
            <a:noAutofit/>
          </a:bodyPr>
          <a:lstStyle/>
          <a:p>
            <a:r>
              <a:rPr lang="en-US" sz="2300" dirty="0" smtClean="0"/>
              <a:t>(</a:t>
            </a:r>
            <a:r>
              <a:rPr lang="en-US" sz="2300" dirty="0" err="1" smtClean="0"/>
              <a:t>i</a:t>
            </a:r>
            <a:r>
              <a:rPr lang="en-US" sz="2300" dirty="0"/>
              <a:t>) </a:t>
            </a:r>
            <a:r>
              <a:rPr lang="en-US" sz="2300" b="1" dirty="0" smtClean="0"/>
              <a:t>SQL</a:t>
            </a:r>
            <a:r>
              <a:rPr lang="en-US" sz="2300" dirty="0" smtClean="0"/>
              <a:t>, </a:t>
            </a:r>
          </a:p>
          <a:p>
            <a:r>
              <a:rPr lang="en-US" sz="2300" dirty="0" smtClean="0"/>
              <a:t>(</a:t>
            </a:r>
            <a:r>
              <a:rPr lang="en-US" sz="2300" dirty="0"/>
              <a:t>ii) </a:t>
            </a:r>
            <a:r>
              <a:rPr lang="en-US" sz="2300" b="1" dirty="0"/>
              <a:t>NOSQL </a:t>
            </a:r>
            <a:r>
              <a:rPr lang="en-US" sz="2300" dirty="0"/>
              <a:t>based, </a:t>
            </a:r>
            <a:endParaRPr lang="en-US" sz="2300" dirty="0" smtClean="0"/>
          </a:p>
          <a:p>
            <a:r>
              <a:rPr lang="en-US" sz="2300" dirty="0" smtClean="0"/>
              <a:t>(</a:t>
            </a:r>
            <a:r>
              <a:rPr lang="en-US" sz="2300" dirty="0"/>
              <a:t>iii) </a:t>
            </a:r>
            <a:r>
              <a:rPr lang="en-US" sz="2300" dirty="0" smtClean="0"/>
              <a:t>Other Enterprise data systems (10 examples from Bob Marcus) </a:t>
            </a:r>
          </a:p>
          <a:p>
            <a:r>
              <a:rPr lang="en-US" sz="2300" dirty="0" smtClean="0"/>
              <a:t>(iv) </a:t>
            </a:r>
            <a:r>
              <a:rPr lang="en-US" sz="2300" b="1" dirty="0" smtClean="0"/>
              <a:t>Set </a:t>
            </a:r>
            <a:r>
              <a:rPr lang="en-US" sz="2300" b="1" dirty="0"/>
              <a:t>of Files </a:t>
            </a:r>
            <a:r>
              <a:rPr lang="en-US" sz="2300" dirty="0"/>
              <a:t>(as managed in </a:t>
            </a:r>
            <a:r>
              <a:rPr lang="en-US" sz="2300" dirty="0" err="1"/>
              <a:t>iRODS</a:t>
            </a:r>
            <a:r>
              <a:rPr lang="en-US" sz="2300" dirty="0"/>
              <a:t>), </a:t>
            </a:r>
            <a:endParaRPr lang="en-US" sz="2300" dirty="0" smtClean="0"/>
          </a:p>
          <a:p>
            <a:r>
              <a:rPr lang="en-US" sz="2300" dirty="0" smtClean="0"/>
              <a:t>(v</a:t>
            </a:r>
            <a:r>
              <a:rPr lang="en-US" sz="2300" dirty="0"/>
              <a:t>) </a:t>
            </a:r>
            <a:r>
              <a:rPr lang="en-US" sz="2300" b="1" dirty="0"/>
              <a:t>Internet of Things</a:t>
            </a:r>
            <a:r>
              <a:rPr lang="en-US" sz="2300" dirty="0"/>
              <a:t>, </a:t>
            </a:r>
            <a:endParaRPr lang="en-US" sz="2300" dirty="0" smtClean="0"/>
          </a:p>
          <a:p>
            <a:r>
              <a:rPr lang="en-US" sz="2300" dirty="0" smtClean="0"/>
              <a:t>(vi) </a:t>
            </a:r>
            <a:r>
              <a:rPr lang="en-US" sz="2300" b="1" dirty="0"/>
              <a:t>Streaming</a:t>
            </a:r>
            <a:r>
              <a:rPr lang="en-US" sz="2300" dirty="0"/>
              <a:t> and </a:t>
            </a:r>
            <a:endParaRPr lang="en-US" sz="2300" dirty="0" smtClean="0"/>
          </a:p>
          <a:p>
            <a:r>
              <a:rPr lang="en-US" sz="2300" dirty="0" smtClean="0"/>
              <a:t>(vii) </a:t>
            </a:r>
            <a:r>
              <a:rPr lang="en-US" sz="2300" b="1" dirty="0"/>
              <a:t>HPC simulations</a:t>
            </a:r>
            <a:r>
              <a:rPr lang="en-US" sz="2300" dirty="0" smtClean="0"/>
              <a:t>. </a:t>
            </a:r>
          </a:p>
          <a:p>
            <a:r>
              <a:rPr lang="en-US" sz="2300" dirty="0" smtClean="0"/>
              <a:t>Before data gets to compute system, there is often an </a:t>
            </a:r>
            <a:r>
              <a:rPr lang="en-US" sz="2300" b="1" dirty="0" smtClean="0"/>
              <a:t>initial data gathering phase</a:t>
            </a:r>
            <a:r>
              <a:rPr lang="en-US" sz="2300" dirty="0" smtClean="0"/>
              <a:t> which is characterized by a </a:t>
            </a:r>
            <a:r>
              <a:rPr lang="en-US" sz="2300" b="1" dirty="0" smtClean="0"/>
              <a:t>block size and timing</a:t>
            </a:r>
            <a:r>
              <a:rPr lang="en-US" sz="2300" dirty="0" smtClean="0"/>
              <a:t>. Block size varies from month (Remote Sensing, Seismic) to day (genomic) to seconds or lower (Real time control, streaming)</a:t>
            </a:r>
          </a:p>
          <a:p>
            <a:r>
              <a:rPr lang="en-US" sz="2300" dirty="0" smtClean="0"/>
              <a:t>There are </a:t>
            </a:r>
            <a:r>
              <a:rPr lang="en-US" sz="2300" b="1" dirty="0" smtClean="0"/>
              <a:t>storage/compute system styles: </a:t>
            </a:r>
            <a:r>
              <a:rPr lang="en-US" sz="2300" dirty="0" smtClean="0"/>
              <a:t>Shared, Dedicated, Permanent, Transient</a:t>
            </a:r>
          </a:p>
          <a:p>
            <a:r>
              <a:rPr lang="en-US" sz="2300" dirty="0" smtClean="0"/>
              <a:t>Other characteristics are need for permanent </a:t>
            </a:r>
            <a:r>
              <a:rPr lang="en-US" sz="2300" b="1" dirty="0" smtClean="0"/>
              <a:t>auxiliary/comparison datasets</a:t>
            </a:r>
            <a:r>
              <a:rPr lang="en-US" sz="2300" b="1" dirty="0"/>
              <a:t> </a:t>
            </a:r>
            <a:r>
              <a:rPr lang="en-US" sz="2300" b="1" dirty="0" smtClean="0"/>
              <a:t>a</a:t>
            </a:r>
            <a:r>
              <a:rPr lang="en-US" sz="2300" dirty="0" smtClean="0"/>
              <a:t>nd these could be interdisciplinary implying nontrivial data movement/replication</a:t>
            </a:r>
          </a:p>
        </p:txBody>
      </p:sp>
    </p:spTree>
    <p:extLst>
      <p:ext uri="{BB962C8B-B14F-4D97-AF65-F5344CB8AC3E}">
        <p14:creationId xmlns:p14="http://schemas.microsoft.com/office/powerpoint/2010/main" val="3995039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a:bodyPr>
          <a:lstStyle/>
          <a:p>
            <a:r>
              <a:rPr lang="en-US" b="1" dirty="0" smtClean="0"/>
              <a:t>Ogres</a:t>
            </a:r>
            <a:r>
              <a:rPr lang="en-US" dirty="0" smtClean="0"/>
              <a:t> classify Big Data applications by </a:t>
            </a:r>
            <a:r>
              <a:rPr lang="en-US" b="1" dirty="0" smtClean="0"/>
              <a:t>multiple facets </a:t>
            </a:r>
            <a:r>
              <a:rPr lang="en-US" dirty="0" smtClean="0"/>
              <a:t>– each with several exemplars and features</a:t>
            </a:r>
          </a:p>
          <a:p>
            <a:pPr lvl="1"/>
            <a:r>
              <a:rPr lang="en-US" dirty="0" smtClean="0"/>
              <a:t>Guide to breadth and depth of Big Data</a:t>
            </a:r>
          </a:p>
          <a:p>
            <a:pPr lvl="1"/>
            <a:r>
              <a:rPr lang="en-US" dirty="0" smtClean="0"/>
              <a:t>Does your architecture/software support all the ogres?</a:t>
            </a:r>
          </a:p>
          <a:p>
            <a:r>
              <a:rPr lang="en-US" dirty="0" smtClean="0"/>
              <a:t>Add database exemplars</a:t>
            </a:r>
          </a:p>
          <a:p>
            <a:r>
              <a:rPr lang="en-US" dirty="0" smtClean="0"/>
              <a:t>In parallel computing, the simple analytic kernels dominate mindshare even though agreed limited</a:t>
            </a:r>
          </a:p>
        </p:txBody>
      </p:sp>
    </p:spTree>
    <p:extLst>
      <p:ext uri="{BB962C8B-B14F-4D97-AF65-F5344CB8AC3E}">
        <p14:creationId xmlns:p14="http://schemas.microsoft.com/office/powerpoint/2010/main" val="2544674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HPC-ABDS</a:t>
            </a:r>
            <a:br>
              <a:rPr lang="en-US" dirty="0" smtClean="0"/>
            </a:br>
            <a:endParaRPr lang="en-US" dirty="0"/>
          </a:p>
        </p:txBody>
      </p:sp>
      <p:sp>
        <p:nvSpPr>
          <p:cNvPr id="8" name="Text Placeholder 7"/>
          <p:cNvSpPr>
            <a:spLocks noGrp="1"/>
          </p:cNvSpPr>
          <p:nvPr>
            <p:ph type="body" idx="1"/>
          </p:nvPr>
        </p:nvSpPr>
        <p:spPr>
          <a:xfrm>
            <a:off x="808038" y="2856706"/>
            <a:ext cx="7772400" cy="1500187"/>
          </a:xfrm>
        </p:spPr>
        <p:txBody>
          <a:bodyPr>
            <a:normAutofit/>
          </a:bodyPr>
          <a:lstStyle/>
          <a:p>
            <a:pPr algn="ctr"/>
            <a:r>
              <a:rPr lang="en-US" sz="3200" dirty="0" smtClean="0"/>
              <a:t>Integrating High Performance Computing with Apache Big Data Stack</a:t>
            </a:r>
            <a:endParaRPr lang="en-US" sz="3200" dirty="0"/>
          </a:p>
        </p:txBody>
      </p:sp>
    </p:spTree>
    <p:extLst>
      <p:ext uri="{BB962C8B-B14F-4D97-AF65-F5344CB8AC3E}">
        <p14:creationId xmlns:p14="http://schemas.microsoft.com/office/powerpoint/2010/main" val="1820572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77778" cy="6858000"/>
          </a:xfrm>
          <a:prstGeom prst="rect">
            <a:avLst/>
          </a:prstGeom>
          <a:noFill/>
        </p:spPr>
      </p:pic>
    </p:spTree>
    <p:extLst>
      <p:ext uri="{BB962C8B-B14F-4D97-AF65-F5344CB8AC3E}">
        <p14:creationId xmlns:p14="http://schemas.microsoft.com/office/powerpoint/2010/main" val="282794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77778" cy="6858000"/>
          </a:xfrm>
          <a:prstGeom prst="rect">
            <a:avLst/>
          </a:prstGeom>
          <a:noFill/>
        </p:spPr>
      </p:pic>
      <p:sp>
        <p:nvSpPr>
          <p:cNvPr id="9" name="TextBox 8"/>
          <p:cNvSpPr txBox="1"/>
          <p:nvPr/>
        </p:nvSpPr>
        <p:spPr>
          <a:xfrm>
            <a:off x="0" y="3823927"/>
            <a:ext cx="9144000" cy="3046988"/>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400" dirty="0" smtClean="0"/>
              <a:t>HPC-ABDS</a:t>
            </a:r>
          </a:p>
          <a:p>
            <a:pPr marL="342900" indent="-342900">
              <a:buFont typeface="Arial" panose="020B0604020202020204" pitchFamily="34" charset="0"/>
              <a:buChar char="•"/>
            </a:pPr>
            <a:r>
              <a:rPr lang="en-US" sz="2400" dirty="0" smtClean="0"/>
              <a:t>~120 Capabilities</a:t>
            </a:r>
          </a:p>
          <a:p>
            <a:pPr marL="342900" indent="-342900">
              <a:buFont typeface="Arial" panose="020B0604020202020204" pitchFamily="34" charset="0"/>
              <a:buChar char="•"/>
            </a:pPr>
            <a:r>
              <a:rPr lang="en-US" sz="2400" dirty="0" smtClean="0"/>
              <a:t>&gt;40 Apache</a:t>
            </a:r>
          </a:p>
          <a:p>
            <a:pPr marL="342900" indent="-342900">
              <a:buFont typeface="Arial" panose="020B0604020202020204" pitchFamily="34" charset="0"/>
              <a:buChar char="•"/>
            </a:pPr>
            <a:r>
              <a:rPr lang="en-US" sz="2400" b="1" dirty="0" smtClean="0">
                <a:solidFill>
                  <a:schemeClr val="accent3">
                    <a:lumMod val="75000"/>
                  </a:schemeClr>
                </a:solidFill>
              </a:rPr>
              <a:t>Green </a:t>
            </a:r>
            <a:r>
              <a:rPr lang="en-US" sz="2400" b="1" dirty="0">
                <a:solidFill>
                  <a:schemeClr val="accent3">
                    <a:lumMod val="75000"/>
                  </a:schemeClr>
                </a:solidFill>
              </a:rPr>
              <a:t>layers have strong HPC Integration </a:t>
            </a:r>
            <a:r>
              <a:rPr lang="en-US" sz="2400" b="1" dirty="0" smtClean="0">
                <a:solidFill>
                  <a:schemeClr val="accent3">
                    <a:lumMod val="75000"/>
                  </a:schemeClr>
                </a:solidFill>
              </a:rPr>
              <a:t>opportunities</a:t>
            </a:r>
            <a:br>
              <a:rPr lang="en-US" sz="2400" b="1" dirty="0" smtClean="0">
                <a:solidFill>
                  <a:schemeClr val="accent3">
                    <a:lumMod val="75000"/>
                  </a:schemeClr>
                </a:solidFill>
              </a:rPr>
            </a:br>
            <a:endParaRPr lang="en-US" sz="2400" b="1" dirty="0" smtClean="0">
              <a:solidFill>
                <a:schemeClr val="accent3">
                  <a:lumMod val="75000"/>
                </a:schemeClr>
              </a:solidFill>
            </a:endParaRPr>
          </a:p>
          <a:p>
            <a:pPr marL="342900" indent="-342900">
              <a:buFont typeface="Arial" panose="020B0604020202020204" pitchFamily="34" charset="0"/>
              <a:buChar char="•"/>
            </a:pPr>
            <a:r>
              <a:rPr lang="en-US" sz="2400" b="1" dirty="0" smtClean="0"/>
              <a:t>Goal</a:t>
            </a:r>
          </a:p>
          <a:p>
            <a:pPr marL="342900" indent="-342900">
              <a:buFont typeface="Arial" panose="020B0604020202020204" pitchFamily="34" charset="0"/>
              <a:buChar char="•"/>
            </a:pPr>
            <a:r>
              <a:rPr lang="en-US" sz="2400" b="1" dirty="0" smtClean="0"/>
              <a:t>Functionality </a:t>
            </a:r>
            <a:r>
              <a:rPr lang="en-US" sz="2400" b="1" dirty="0"/>
              <a:t>of </a:t>
            </a:r>
            <a:r>
              <a:rPr lang="en-US" sz="2400" b="1" dirty="0" smtClean="0"/>
              <a:t>ABDS</a:t>
            </a:r>
          </a:p>
          <a:p>
            <a:pPr marL="342900" indent="-342900">
              <a:buFont typeface="Arial" panose="020B0604020202020204" pitchFamily="34" charset="0"/>
              <a:buChar char="•"/>
            </a:pPr>
            <a:r>
              <a:rPr lang="en-US" sz="2400" b="1" dirty="0" smtClean="0"/>
              <a:t>Performance </a:t>
            </a:r>
            <a:r>
              <a:rPr lang="en-US" sz="2400" b="1" dirty="0"/>
              <a:t>of HPC</a:t>
            </a:r>
            <a:endParaRPr lang="en-US" sz="2400" dirty="0"/>
          </a:p>
        </p:txBody>
      </p:sp>
    </p:spTree>
    <p:extLst>
      <p:ext uri="{BB962C8B-B14F-4D97-AF65-F5344CB8AC3E}">
        <p14:creationId xmlns:p14="http://schemas.microsoft.com/office/powerpoint/2010/main" val="2435015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58"/>
            <a:ext cx="8229600" cy="909393"/>
          </a:xfrm>
        </p:spPr>
        <p:txBody>
          <a:bodyPr/>
          <a:lstStyle/>
          <a:p>
            <a:r>
              <a:rPr lang="en-US" b="1" dirty="0" smtClean="0"/>
              <a:t>Broad Layers in HPC-ABDS</a:t>
            </a:r>
            <a:endParaRPr lang="en-US" b="1" dirty="0"/>
          </a:p>
        </p:txBody>
      </p:sp>
      <p:sp>
        <p:nvSpPr>
          <p:cNvPr id="3" name="Content Placeholder 2"/>
          <p:cNvSpPr>
            <a:spLocks noGrp="1"/>
          </p:cNvSpPr>
          <p:nvPr>
            <p:ph idx="1"/>
          </p:nvPr>
        </p:nvSpPr>
        <p:spPr>
          <a:xfrm>
            <a:off x="0" y="703385"/>
            <a:ext cx="9144000" cy="6154615"/>
          </a:xfrm>
        </p:spPr>
        <p:txBody>
          <a:bodyPr>
            <a:normAutofit fontScale="62500" lnSpcReduction="20000"/>
          </a:bodyPr>
          <a:lstStyle/>
          <a:p>
            <a:r>
              <a:rPr lang="en-US" dirty="0" smtClean="0">
                <a:solidFill>
                  <a:schemeClr val="accent3">
                    <a:lumMod val="50000"/>
                  </a:schemeClr>
                </a:solidFill>
              </a:rPr>
              <a:t>Workflow-Orchestration</a:t>
            </a:r>
          </a:p>
          <a:p>
            <a:r>
              <a:rPr lang="en-US" dirty="0" smtClean="0">
                <a:solidFill>
                  <a:schemeClr val="accent3">
                    <a:lumMod val="50000"/>
                  </a:schemeClr>
                </a:solidFill>
              </a:rPr>
              <a:t>Application and Analytics</a:t>
            </a:r>
          </a:p>
          <a:p>
            <a:r>
              <a:rPr lang="en-US" dirty="0" smtClean="0"/>
              <a:t>High level Programming</a:t>
            </a:r>
          </a:p>
          <a:p>
            <a:r>
              <a:rPr lang="en-US" dirty="0" smtClean="0">
                <a:solidFill>
                  <a:schemeClr val="accent3">
                    <a:lumMod val="50000"/>
                  </a:schemeClr>
                </a:solidFill>
              </a:rPr>
              <a:t>Basic Programming model and runtime</a:t>
            </a:r>
          </a:p>
          <a:p>
            <a:pPr lvl="1"/>
            <a:r>
              <a:rPr lang="en-US" dirty="0" smtClean="0">
                <a:solidFill>
                  <a:schemeClr val="accent3">
                    <a:lumMod val="50000"/>
                  </a:schemeClr>
                </a:solidFill>
              </a:rPr>
              <a:t>SPMD, Streaming, MapReduce, MPI</a:t>
            </a:r>
          </a:p>
          <a:p>
            <a:r>
              <a:rPr lang="en-US" dirty="0" smtClean="0">
                <a:solidFill>
                  <a:schemeClr val="accent3">
                    <a:lumMod val="50000"/>
                  </a:schemeClr>
                </a:solidFill>
              </a:rPr>
              <a:t>Inter process communication</a:t>
            </a:r>
          </a:p>
          <a:p>
            <a:pPr lvl="1"/>
            <a:r>
              <a:rPr lang="en-US" dirty="0" smtClean="0">
                <a:solidFill>
                  <a:schemeClr val="accent3">
                    <a:lumMod val="50000"/>
                  </a:schemeClr>
                </a:solidFill>
              </a:rPr>
              <a:t>Collectives, point to point, publish-subscribe</a:t>
            </a:r>
          </a:p>
          <a:p>
            <a:r>
              <a:rPr lang="en-US" dirty="0" smtClean="0"/>
              <a:t>In memory databases/caches</a:t>
            </a:r>
          </a:p>
          <a:p>
            <a:r>
              <a:rPr lang="en-US" dirty="0" smtClean="0"/>
              <a:t>Object-relational mapping</a:t>
            </a:r>
          </a:p>
          <a:p>
            <a:r>
              <a:rPr lang="en-US" dirty="0" smtClean="0"/>
              <a:t>SQL and </a:t>
            </a:r>
            <a:r>
              <a:rPr lang="en-US" dirty="0" err="1" smtClean="0"/>
              <a:t>NoSQL</a:t>
            </a:r>
            <a:r>
              <a:rPr lang="en-US" dirty="0" smtClean="0"/>
              <a:t>, File management</a:t>
            </a:r>
          </a:p>
          <a:p>
            <a:r>
              <a:rPr lang="en-US" dirty="0" smtClean="0"/>
              <a:t>Data Transport</a:t>
            </a:r>
          </a:p>
          <a:p>
            <a:r>
              <a:rPr lang="en-US" dirty="0" smtClean="0">
                <a:solidFill>
                  <a:schemeClr val="accent3">
                    <a:lumMod val="50000"/>
                  </a:schemeClr>
                </a:solidFill>
              </a:rPr>
              <a:t>Cluster Resource Management (Yarn, </a:t>
            </a:r>
            <a:r>
              <a:rPr lang="en-US" dirty="0" err="1" smtClean="0">
                <a:solidFill>
                  <a:schemeClr val="accent3">
                    <a:lumMod val="50000"/>
                  </a:schemeClr>
                </a:solidFill>
              </a:rPr>
              <a:t>Slurm</a:t>
            </a:r>
            <a:r>
              <a:rPr lang="en-US" dirty="0" smtClean="0">
                <a:solidFill>
                  <a:schemeClr val="accent3">
                    <a:lumMod val="50000"/>
                  </a:schemeClr>
                </a:solidFill>
              </a:rPr>
              <a:t>, SGE)</a:t>
            </a:r>
          </a:p>
          <a:p>
            <a:r>
              <a:rPr lang="en-US" dirty="0" smtClean="0">
                <a:solidFill>
                  <a:schemeClr val="accent3">
                    <a:lumMod val="50000"/>
                  </a:schemeClr>
                </a:solidFill>
              </a:rPr>
              <a:t>File systems(HDFS, </a:t>
            </a:r>
            <a:r>
              <a:rPr lang="en-US" dirty="0" err="1" smtClean="0">
                <a:solidFill>
                  <a:schemeClr val="accent3">
                    <a:lumMod val="50000"/>
                  </a:schemeClr>
                </a:solidFill>
              </a:rPr>
              <a:t>Lustre</a:t>
            </a:r>
            <a:r>
              <a:rPr lang="en-US" dirty="0" smtClean="0">
                <a:solidFill>
                  <a:schemeClr val="accent3">
                    <a:lumMod val="50000"/>
                  </a:schemeClr>
                </a:solidFill>
              </a:rPr>
              <a:t> …)</a:t>
            </a:r>
          </a:p>
          <a:p>
            <a:r>
              <a:rPr lang="en-US" dirty="0" smtClean="0"/>
              <a:t>DevOps (Puppet, Chef …)</a:t>
            </a:r>
          </a:p>
          <a:p>
            <a:r>
              <a:rPr lang="en-US" dirty="0" err="1" smtClean="0"/>
              <a:t>IaaS</a:t>
            </a:r>
            <a:r>
              <a:rPr lang="en-US" dirty="0" smtClean="0"/>
              <a:t> Management from HPC to hypervisors (</a:t>
            </a:r>
            <a:r>
              <a:rPr lang="en-US" dirty="0" err="1" smtClean="0"/>
              <a:t>OpenStack</a:t>
            </a:r>
            <a:r>
              <a:rPr lang="en-US" dirty="0" smtClean="0"/>
              <a:t>)</a:t>
            </a:r>
          </a:p>
          <a:p>
            <a:r>
              <a:rPr lang="en-US" dirty="0" smtClean="0"/>
              <a:t>Cross Cutting</a:t>
            </a:r>
          </a:p>
          <a:p>
            <a:pPr lvl="1"/>
            <a:r>
              <a:rPr lang="en-US" dirty="0" smtClean="0"/>
              <a:t>Message Protocols</a:t>
            </a:r>
          </a:p>
          <a:p>
            <a:pPr lvl="1"/>
            <a:r>
              <a:rPr lang="en-US" dirty="0" smtClean="0"/>
              <a:t>Distributed Coordination</a:t>
            </a:r>
          </a:p>
          <a:p>
            <a:pPr lvl="1"/>
            <a:r>
              <a:rPr lang="en-US" dirty="0" smtClean="0"/>
              <a:t>Security &amp; Privacy</a:t>
            </a:r>
          </a:p>
          <a:p>
            <a:pPr lvl="1"/>
            <a:r>
              <a:rPr lang="en-US" dirty="0" smtClean="0">
                <a:solidFill>
                  <a:schemeClr val="accent3">
                    <a:lumMod val="50000"/>
                  </a:schemeClr>
                </a:solidFill>
              </a:rPr>
              <a:t>Monitoring</a:t>
            </a:r>
          </a:p>
          <a:p>
            <a:endParaRPr lang="en-US" dirty="0"/>
          </a:p>
        </p:txBody>
      </p:sp>
    </p:spTree>
    <p:extLst>
      <p:ext uri="{BB962C8B-B14F-4D97-AF65-F5344CB8AC3E}">
        <p14:creationId xmlns:p14="http://schemas.microsoft.com/office/powerpoint/2010/main" val="29635967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44000" cy="1143000"/>
          </a:xfrm>
        </p:spPr>
        <p:txBody>
          <a:bodyPr>
            <a:noAutofit/>
          </a:bodyPr>
          <a:lstStyle/>
          <a:p>
            <a:r>
              <a:rPr lang="en-US" sz="3600" b="1" dirty="0" smtClean="0"/>
              <a:t>Getting High Performance on Data Analytics (e.g. Mahout, R …)</a:t>
            </a:r>
            <a:endParaRPr lang="en-US" sz="3600" b="1" dirty="0"/>
          </a:p>
        </p:txBody>
      </p:sp>
      <p:sp>
        <p:nvSpPr>
          <p:cNvPr id="3" name="Content Placeholder 2"/>
          <p:cNvSpPr>
            <a:spLocks noGrp="1"/>
          </p:cNvSpPr>
          <p:nvPr>
            <p:ph idx="1"/>
          </p:nvPr>
        </p:nvSpPr>
        <p:spPr>
          <a:xfrm>
            <a:off x="0" y="992221"/>
            <a:ext cx="9144000" cy="5979685"/>
          </a:xfrm>
        </p:spPr>
        <p:txBody>
          <a:bodyPr>
            <a:noAutofit/>
          </a:bodyPr>
          <a:lstStyle/>
          <a:p>
            <a:pPr>
              <a:spcBef>
                <a:spcPts val="0"/>
              </a:spcBef>
            </a:pPr>
            <a:r>
              <a:rPr lang="en-US" sz="2000" dirty="0"/>
              <a:t>On the systems side, we have two principles</a:t>
            </a:r>
          </a:p>
          <a:p>
            <a:pPr lvl="1">
              <a:spcBef>
                <a:spcPts val="0"/>
              </a:spcBef>
            </a:pPr>
            <a:r>
              <a:rPr lang="en-US" sz="2000" dirty="0" smtClean="0">
                <a:solidFill>
                  <a:srgbClr val="FF0000"/>
                </a:solidFill>
              </a:rPr>
              <a:t>The </a:t>
            </a:r>
            <a:r>
              <a:rPr lang="en-US" sz="2000" dirty="0">
                <a:solidFill>
                  <a:srgbClr val="FF0000"/>
                </a:solidFill>
              </a:rPr>
              <a:t>Apache Big Data Stack with ~120 projects has important broad functionality with a vital large support organization</a:t>
            </a:r>
          </a:p>
          <a:p>
            <a:pPr lvl="1">
              <a:spcBef>
                <a:spcPts val="0"/>
              </a:spcBef>
            </a:pPr>
            <a:r>
              <a:rPr lang="en-US" sz="2000" dirty="0" smtClean="0">
                <a:solidFill>
                  <a:srgbClr val="FF0000"/>
                </a:solidFill>
              </a:rPr>
              <a:t>HPC </a:t>
            </a:r>
            <a:r>
              <a:rPr lang="en-US" sz="2000" dirty="0">
                <a:solidFill>
                  <a:srgbClr val="FF0000"/>
                </a:solidFill>
              </a:rPr>
              <a:t>including MPI has striking success in delivering high performance with </a:t>
            </a:r>
            <a:r>
              <a:rPr lang="en-US" sz="2000" dirty="0" smtClean="0">
                <a:solidFill>
                  <a:srgbClr val="FF0000"/>
                </a:solidFill>
              </a:rPr>
              <a:t>however </a:t>
            </a:r>
            <a:r>
              <a:rPr lang="en-US" sz="2000" dirty="0">
                <a:solidFill>
                  <a:srgbClr val="FF0000"/>
                </a:solidFill>
              </a:rPr>
              <a:t>a fragile sustainability </a:t>
            </a:r>
            <a:r>
              <a:rPr lang="en-US" sz="2000" dirty="0" smtClean="0">
                <a:solidFill>
                  <a:srgbClr val="FF0000"/>
                </a:solidFill>
              </a:rPr>
              <a:t>model</a:t>
            </a:r>
            <a:endParaRPr lang="en-US" sz="2000" dirty="0">
              <a:solidFill>
                <a:srgbClr val="FF0000"/>
              </a:solidFill>
            </a:endParaRPr>
          </a:p>
          <a:p>
            <a:pPr>
              <a:spcBef>
                <a:spcPts val="0"/>
              </a:spcBef>
            </a:pPr>
            <a:r>
              <a:rPr lang="en-US" sz="2000" dirty="0" smtClean="0"/>
              <a:t>There are </a:t>
            </a:r>
            <a:r>
              <a:rPr lang="en-US" sz="2000" dirty="0" smtClean="0">
                <a:solidFill>
                  <a:srgbClr val="FF0000"/>
                </a:solidFill>
              </a:rPr>
              <a:t>key systems </a:t>
            </a:r>
            <a:r>
              <a:rPr lang="en-US" sz="2000" dirty="0">
                <a:solidFill>
                  <a:srgbClr val="FF0000"/>
                </a:solidFill>
              </a:rPr>
              <a:t>abstractions </a:t>
            </a:r>
            <a:r>
              <a:rPr lang="en-US" sz="2000" dirty="0"/>
              <a:t>which are levels in </a:t>
            </a:r>
            <a:r>
              <a:rPr lang="en-US" sz="2000" dirty="0" smtClean="0"/>
              <a:t>HPC-ABDS software </a:t>
            </a:r>
            <a:r>
              <a:rPr lang="en-US" sz="2000" dirty="0"/>
              <a:t>stack </a:t>
            </a:r>
            <a:r>
              <a:rPr lang="en-US" sz="2000" dirty="0" smtClean="0"/>
              <a:t>where </a:t>
            </a:r>
            <a:r>
              <a:rPr lang="en-US" sz="2000" dirty="0"/>
              <a:t>Apache approach needs careful integration with HPC</a:t>
            </a:r>
          </a:p>
          <a:p>
            <a:pPr lvl="1">
              <a:spcBef>
                <a:spcPts val="0"/>
              </a:spcBef>
            </a:pPr>
            <a:r>
              <a:rPr lang="en-US" sz="2000" dirty="0"/>
              <a:t>Resource management</a:t>
            </a:r>
          </a:p>
          <a:p>
            <a:pPr lvl="1">
              <a:spcBef>
                <a:spcPts val="0"/>
              </a:spcBef>
            </a:pPr>
            <a:r>
              <a:rPr lang="en-US" sz="2000" dirty="0"/>
              <a:t>Storage</a:t>
            </a:r>
          </a:p>
          <a:p>
            <a:pPr lvl="1">
              <a:spcBef>
                <a:spcPts val="0"/>
              </a:spcBef>
            </a:pPr>
            <a:r>
              <a:rPr lang="en-US" sz="2000" dirty="0"/>
              <a:t>Programming model -- horizontal scaling parallelism</a:t>
            </a:r>
          </a:p>
          <a:p>
            <a:pPr lvl="1">
              <a:spcBef>
                <a:spcPts val="0"/>
              </a:spcBef>
            </a:pPr>
            <a:r>
              <a:rPr lang="en-US" sz="2000" dirty="0"/>
              <a:t>Collective and Point to Point communication</a:t>
            </a:r>
          </a:p>
          <a:p>
            <a:pPr lvl="1">
              <a:spcBef>
                <a:spcPts val="0"/>
              </a:spcBef>
            </a:pPr>
            <a:r>
              <a:rPr lang="en-US" sz="2000" dirty="0"/>
              <a:t>Support of iteration</a:t>
            </a:r>
          </a:p>
          <a:p>
            <a:pPr lvl="1">
              <a:spcBef>
                <a:spcPts val="0"/>
              </a:spcBef>
            </a:pPr>
            <a:r>
              <a:rPr lang="en-US" sz="2000" dirty="0"/>
              <a:t>Data interface (not just key-value</a:t>
            </a:r>
            <a:r>
              <a:rPr lang="en-US" sz="2000" dirty="0" smtClean="0"/>
              <a:t>)</a:t>
            </a:r>
            <a:endParaRPr lang="en-US" sz="2000" dirty="0"/>
          </a:p>
          <a:p>
            <a:pPr>
              <a:spcBef>
                <a:spcPts val="0"/>
              </a:spcBef>
            </a:pPr>
            <a:r>
              <a:rPr lang="en-US" sz="2000" dirty="0"/>
              <a:t>In application areas, we define </a:t>
            </a:r>
            <a:r>
              <a:rPr lang="en-US" sz="2000" dirty="0" smtClean="0">
                <a:solidFill>
                  <a:srgbClr val="FF0000"/>
                </a:solidFill>
              </a:rPr>
              <a:t>application abstractions </a:t>
            </a:r>
            <a:r>
              <a:rPr lang="en-US" sz="2000" dirty="0"/>
              <a:t>to support</a:t>
            </a:r>
          </a:p>
          <a:p>
            <a:pPr lvl="1">
              <a:spcBef>
                <a:spcPts val="0"/>
              </a:spcBef>
            </a:pPr>
            <a:r>
              <a:rPr lang="en-US" sz="2000" dirty="0"/>
              <a:t>Graphs/network </a:t>
            </a:r>
          </a:p>
          <a:p>
            <a:pPr lvl="1">
              <a:spcBef>
                <a:spcPts val="0"/>
              </a:spcBef>
            </a:pPr>
            <a:r>
              <a:rPr lang="en-US" sz="2000" dirty="0" smtClean="0"/>
              <a:t>Geospatial</a:t>
            </a:r>
            <a:endParaRPr lang="en-US" sz="2000" dirty="0"/>
          </a:p>
          <a:p>
            <a:pPr lvl="1">
              <a:spcBef>
                <a:spcPts val="0"/>
              </a:spcBef>
            </a:pPr>
            <a:r>
              <a:rPr lang="en-US" sz="2000" dirty="0" smtClean="0"/>
              <a:t>Genes</a:t>
            </a:r>
          </a:p>
          <a:p>
            <a:pPr lvl="1">
              <a:spcBef>
                <a:spcPts val="0"/>
              </a:spcBef>
            </a:pPr>
            <a:r>
              <a:rPr lang="en-US" sz="2000" dirty="0" smtClean="0"/>
              <a:t>Images etc.</a:t>
            </a:r>
            <a:endParaRPr lang="en-US" sz="2000" dirty="0"/>
          </a:p>
          <a:p>
            <a:pPr>
              <a:spcBef>
                <a:spcPts val="0"/>
              </a:spcBef>
            </a:pPr>
            <a:endParaRPr lang="en-US" sz="2400" dirty="0"/>
          </a:p>
        </p:txBody>
      </p:sp>
    </p:spTree>
    <p:extLst>
      <p:ext uri="{BB962C8B-B14F-4D97-AF65-F5344CB8AC3E}">
        <p14:creationId xmlns:p14="http://schemas.microsoft.com/office/powerpoint/2010/main" val="2601202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Iterative MapReduce</a:t>
            </a:r>
            <a:endParaRPr lang="en-US" b="1"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32506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53863" cy="2238375"/>
          </a:xfrm>
        </p:spPr>
        <p:txBody>
          <a:bodyPr>
            <a:noAutofit/>
          </a:bodyPr>
          <a:lstStyle/>
          <a:p>
            <a:pPr algn="l"/>
            <a:r>
              <a:rPr lang="en-US" sz="2400" b="1" dirty="0" smtClean="0"/>
              <a:t>Mahout and Hadoop MR </a:t>
            </a:r>
            <a:r>
              <a:rPr lang="en-US" sz="2400" dirty="0" smtClean="0"/>
              <a:t>– Slow due to MapReduce</a:t>
            </a:r>
            <a:br>
              <a:rPr lang="en-US" sz="2400" dirty="0" smtClean="0"/>
            </a:br>
            <a:r>
              <a:rPr lang="en-US" sz="2400" b="1" dirty="0" smtClean="0"/>
              <a:t>Python</a:t>
            </a:r>
            <a:r>
              <a:rPr lang="en-US" sz="2400" dirty="0" smtClean="0"/>
              <a:t> slow as Scripting</a:t>
            </a:r>
            <a:br>
              <a:rPr lang="en-US" sz="2400" dirty="0" smtClean="0"/>
            </a:br>
            <a:r>
              <a:rPr lang="en-US" sz="2400" b="1" dirty="0" smtClean="0"/>
              <a:t>Spark</a:t>
            </a:r>
            <a:r>
              <a:rPr lang="en-US" sz="2400" dirty="0" smtClean="0"/>
              <a:t> Iterative MapReduce, non optimal communication</a:t>
            </a:r>
            <a:br>
              <a:rPr lang="en-US" sz="2400" dirty="0" smtClean="0"/>
            </a:br>
            <a:r>
              <a:rPr lang="en-US" sz="2400" b="1" dirty="0"/>
              <a:t>Harp</a:t>
            </a:r>
            <a:r>
              <a:rPr lang="en-US" sz="2400" dirty="0"/>
              <a:t> Hadoop plug in </a:t>
            </a:r>
            <a:r>
              <a:rPr lang="en-US" sz="2400" dirty="0" smtClean="0"/>
              <a:t>with ~MPI collectives </a:t>
            </a:r>
            <a:br>
              <a:rPr lang="en-US" sz="2400" dirty="0" smtClean="0"/>
            </a:br>
            <a:r>
              <a:rPr lang="en-US" sz="2400" b="1" dirty="0" smtClean="0"/>
              <a:t>MPI</a:t>
            </a:r>
            <a:r>
              <a:rPr lang="en-US" sz="2400" dirty="0" smtClean="0"/>
              <a:t> fastest as C not Java</a:t>
            </a:r>
            <a:br>
              <a:rPr lang="en-US" sz="2400" dirty="0" smtClean="0"/>
            </a:br>
            <a:r>
              <a:rPr lang="en-US" sz="2400" dirty="0" smtClean="0"/>
              <a:t/>
            </a:r>
            <a:br>
              <a:rPr lang="en-US" sz="2400" dirty="0" smtClean="0"/>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0"/>
            <a:ext cx="9144000" cy="5080000"/>
          </a:xfrm>
          <a:prstGeom prst="rect">
            <a:avLst/>
          </a:prstGeom>
        </p:spPr>
      </p:pic>
      <p:cxnSp>
        <p:nvCxnSpPr>
          <p:cNvPr id="6" name="Straight Arrow Connector 5"/>
          <p:cNvCxnSpPr/>
          <p:nvPr/>
        </p:nvCxnSpPr>
        <p:spPr>
          <a:xfrm flipH="1">
            <a:off x="834013" y="2324100"/>
            <a:ext cx="7676940" cy="0"/>
          </a:xfrm>
          <a:prstGeom prst="straightConnector1">
            <a:avLst/>
          </a:prstGeom>
          <a:ln>
            <a:solidFill>
              <a:srgbClr val="CC00FF"/>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34013" y="2324100"/>
            <a:ext cx="3533775" cy="369332"/>
          </a:xfrm>
          <a:prstGeom prst="rect">
            <a:avLst/>
          </a:prstGeom>
          <a:noFill/>
        </p:spPr>
        <p:txBody>
          <a:bodyPr wrap="square" rtlCol="0">
            <a:spAutoFit/>
          </a:bodyPr>
          <a:lstStyle/>
          <a:p>
            <a:r>
              <a:rPr lang="en-US" dirty="0" smtClean="0">
                <a:solidFill>
                  <a:srgbClr val="CC00FF"/>
                </a:solidFill>
              </a:rPr>
              <a:t>Increasing</a:t>
            </a:r>
            <a:r>
              <a:rPr lang="en-US" dirty="0">
                <a:solidFill>
                  <a:srgbClr val="CC00FF"/>
                </a:solidFill>
              </a:rPr>
              <a:t> </a:t>
            </a:r>
            <a:r>
              <a:rPr lang="en-US" dirty="0" smtClean="0">
                <a:solidFill>
                  <a:srgbClr val="CC00FF"/>
                </a:solidFill>
              </a:rPr>
              <a:t>Communication</a:t>
            </a:r>
            <a:endParaRPr lang="en-US" dirty="0">
              <a:solidFill>
                <a:srgbClr val="CC00FF"/>
              </a:solidFill>
            </a:endParaRPr>
          </a:p>
        </p:txBody>
      </p:sp>
      <p:sp>
        <p:nvSpPr>
          <p:cNvPr id="8" name="TextBox 7"/>
          <p:cNvSpPr txBox="1"/>
          <p:nvPr/>
        </p:nvSpPr>
        <p:spPr>
          <a:xfrm>
            <a:off x="6783789" y="2357438"/>
            <a:ext cx="2349639" cy="369332"/>
          </a:xfrm>
          <a:prstGeom prst="rect">
            <a:avLst/>
          </a:prstGeom>
          <a:noFill/>
        </p:spPr>
        <p:txBody>
          <a:bodyPr wrap="square" rtlCol="0">
            <a:spAutoFit/>
          </a:bodyPr>
          <a:lstStyle/>
          <a:p>
            <a:r>
              <a:rPr lang="en-US" dirty="0" smtClean="0">
                <a:solidFill>
                  <a:srgbClr val="CC00FF"/>
                </a:solidFill>
              </a:rPr>
              <a:t>Identical Computation</a:t>
            </a:r>
            <a:endParaRPr lang="en-US" dirty="0">
              <a:solidFill>
                <a:srgbClr val="CC00FF"/>
              </a:solidFill>
            </a:endParaRPr>
          </a:p>
        </p:txBody>
      </p:sp>
    </p:spTree>
    <p:extLst>
      <p:ext uri="{BB962C8B-B14F-4D97-AF65-F5344CB8AC3E}">
        <p14:creationId xmlns:p14="http://schemas.microsoft.com/office/powerpoint/2010/main" val="1432489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b="1" dirty="0" smtClean="0"/>
              <a:t>4 Forms of MapReduce</a:t>
            </a:r>
            <a:endParaRPr lang="en-US"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39</a:t>
            </a:fld>
            <a:endParaRPr lang="en-US"/>
          </a:p>
        </p:txBody>
      </p:sp>
      <p:grpSp>
        <p:nvGrpSpPr>
          <p:cNvPr id="5" name="Canvas 17"/>
          <p:cNvGrpSpPr/>
          <p:nvPr/>
        </p:nvGrpSpPr>
        <p:grpSpPr>
          <a:xfrm>
            <a:off x="0" y="877755"/>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96424" y="1002620"/>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smtClean="0">
                  <a:solidFill>
                    <a:srgbClr val="000000"/>
                  </a:solidFill>
                  <a:effectLst/>
                  <a:latin typeface="Arial"/>
                  <a:ea typeface="Times New Roman"/>
                </a:rPr>
                <a:t>MPI</a:t>
              </a:r>
            </a:p>
            <a:p>
              <a:pPr marL="0" marR="0" algn="ctr">
                <a:lnSpc>
                  <a:spcPct val="150000"/>
                </a:lnSpc>
                <a:spcBef>
                  <a:spcPts val="0"/>
                </a:spcBef>
                <a:spcAft>
                  <a:spcPts val="0"/>
                </a:spcAft>
              </a:pPr>
              <a:r>
                <a:rPr lang="en-US" sz="1600" b="1" dirty="0" err="1" smtClean="0">
                  <a:solidFill>
                    <a:srgbClr val="000000"/>
                  </a:solidFill>
                  <a:latin typeface="Arial"/>
                  <a:ea typeface="Times New Roman"/>
                </a:rPr>
                <a:t>Giraph</a:t>
              </a:r>
              <a:endParaRPr lang="en-US" sz="16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103" name="TextBox 102"/>
          <p:cNvSpPr txBox="1"/>
          <p:nvPr/>
        </p:nvSpPr>
        <p:spPr>
          <a:xfrm>
            <a:off x="60661" y="6054110"/>
            <a:ext cx="9038492" cy="830997"/>
          </a:xfrm>
          <a:prstGeom prst="rect">
            <a:avLst/>
          </a:prstGeom>
          <a:solidFill>
            <a:schemeClr val="bg1"/>
          </a:solidFill>
        </p:spPr>
        <p:txBody>
          <a:bodyPr wrap="square" rtlCol="0">
            <a:spAutoFit/>
          </a:bodyPr>
          <a:lstStyle/>
          <a:p>
            <a:r>
              <a:rPr lang="en-US" sz="2400" b="1" dirty="0" smtClean="0"/>
              <a:t>MPI is Map followed by Point to Point or Collective Communication </a:t>
            </a:r>
          </a:p>
          <a:p>
            <a:r>
              <a:rPr lang="en-US" sz="2400" b="1" dirty="0" smtClean="0"/>
              <a:t>– as in style c) plus d)</a:t>
            </a:r>
            <a:endParaRPr lang="en-US" sz="2400" b="1" dirty="0"/>
          </a:p>
        </p:txBody>
      </p:sp>
    </p:spTree>
    <p:extLst>
      <p:ext uri="{BB962C8B-B14F-4D97-AF65-F5344CB8AC3E}">
        <p14:creationId xmlns:p14="http://schemas.microsoft.com/office/powerpoint/2010/main" val="2036585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5" y="0"/>
            <a:ext cx="9144000" cy="660400"/>
          </a:xfrm>
        </p:spPr>
        <p:txBody>
          <a:bodyPr>
            <a:normAutofit/>
          </a:bodyPr>
          <a:lstStyle/>
          <a:p>
            <a:r>
              <a:rPr lang="en-US" sz="3600" b="1" dirty="0" smtClean="0"/>
              <a:t>NIST Requirements and Use Case Subgroup</a:t>
            </a:r>
            <a:endParaRPr lang="en-US" sz="3600" b="1" dirty="0"/>
          </a:p>
        </p:txBody>
      </p:sp>
      <p:sp>
        <p:nvSpPr>
          <p:cNvPr id="5" name="Content Placeholder 4"/>
          <p:cNvSpPr>
            <a:spLocks noGrp="1"/>
          </p:cNvSpPr>
          <p:nvPr>
            <p:ph idx="1"/>
          </p:nvPr>
        </p:nvSpPr>
        <p:spPr>
          <a:xfrm>
            <a:off x="0" y="660400"/>
            <a:ext cx="9104085" cy="6197600"/>
          </a:xfrm>
        </p:spPr>
        <p:txBody>
          <a:bodyPr>
            <a:normAutofit fontScale="92500" lnSpcReduction="20000"/>
          </a:bodyPr>
          <a:lstStyle/>
          <a:p>
            <a:r>
              <a:rPr lang="en-US" sz="2000" dirty="0" smtClean="0"/>
              <a:t>Part of </a:t>
            </a:r>
            <a:r>
              <a:rPr lang="en-US" sz="2000" dirty="0"/>
              <a:t>NIST Big Data Public Working Group (NBD-PWG) June-September 2013 </a:t>
            </a:r>
            <a:r>
              <a:rPr lang="en-US" sz="2000" dirty="0">
                <a:hlinkClick r:id="rId2"/>
              </a:rPr>
              <a:t>http://bigdatawg.nist.gov</a:t>
            </a:r>
            <a:r>
              <a:rPr lang="en-US" sz="2000" dirty="0" smtClean="0">
                <a:hlinkClick r:id="rId2"/>
              </a:rPr>
              <a:t>/</a:t>
            </a:r>
            <a:endParaRPr lang="en-US" sz="2000" dirty="0"/>
          </a:p>
          <a:p>
            <a:r>
              <a:rPr lang="en-US" sz="2000" b="1" dirty="0"/>
              <a:t>Leaders of activity</a:t>
            </a:r>
          </a:p>
          <a:p>
            <a:pPr lvl="1"/>
            <a:r>
              <a:rPr lang="en-US" sz="1900" dirty="0" err="1"/>
              <a:t>Wo</a:t>
            </a:r>
            <a:r>
              <a:rPr lang="en-US" sz="1900" dirty="0"/>
              <a:t> Chang, </a:t>
            </a:r>
            <a:r>
              <a:rPr lang="en-US" sz="1900" i="1" dirty="0"/>
              <a:t>NIST </a:t>
            </a:r>
            <a:r>
              <a:rPr lang="en-US" sz="1900" dirty="0"/>
              <a:t> </a:t>
            </a:r>
          </a:p>
          <a:p>
            <a:pPr lvl="1"/>
            <a:r>
              <a:rPr lang="en-US" sz="1900" dirty="0"/>
              <a:t>Robert Marcus, </a:t>
            </a:r>
            <a:r>
              <a:rPr lang="en-US" sz="1900" i="1" dirty="0"/>
              <a:t>ET-Strategies</a:t>
            </a:r>
          </a:p>
          <a:p>
            <a:pPr lvl="1"/>
            <a:r>
              <a:rPr lang="en-US" sz="1900" dirty="0" err="1"/>
              <a:t>Chaitanya</a:t>
            </a:r>
            <a:r>
              <a:rPr lang="en-US" sz="1900" dirty="0"/>
              <a:t> </a:t>
            </a:r>
            <a:r>
              <a:rPr lang="en-US" sz="1900" dirty="0" err="1"/>
              <a:t>Baru</a:t>
            </a:r>
            <a:r>
              <a:rPr lang="en-US" sz="1900" dirty="0"/>
              <a:t>, </a:t>
            </a:r>
            <a:r>
              <a:rPr lang="en-US" sz="1900" i="1" dirty="0"/>
              <a:t>UC San </a:t>
            </a:r>
            <a:r>
              <a:rPr lang="en-US" sz="1900" i="1" dirty="0" smtClean="0"/>
              <a:t>Diego</a:t>
            </a:r>
          </a:p>
          <a:p>
            <a:r>
              <a:rPr lang="en-US" sz="2300" dirty="0" smtClean="0"/>
              <a:t>Also Reference Architecture, Taxonomy, </a:t>
            </a:r>
            <a:r>
              <a:rPr lang="en-US" sz="2300" dirty="0" err="1" smtClean="0"/>
              <a:t>Secuty&amp;Privacx</a:t>
            </a:r>
            <a:r>
              <a:rPr lang="en-US" sz="2300" dirty="0" smtClean="0"/>
              <a:t>, Roadmap groups</a:t>
            </a:r>
            <a:endParaRPr lang="en-US" sz="2400" dirty="0" smtClean="0"/>
          </a:p>
          <a:p>
            <a:pPr marL="0" indent="0">
              <a:buNone/>
            </a:pPr>
            <a:r>
              <a:rPr lang="en-US" sz="2600" i="1" dirty="0" smtClean="0"/>
              <a:t>The </a:t>
            </a:r>
            <a:r>
              <a:rPr lang="en-US" sz="2600" i="1" dirty="0"/>
              <a:t>focus  is to form a community of interest from industry, academia, and government, with the goal of developing a consensus list of Big Data requirements across all stakeholders.  This includes gathering and understanding various use cases from diversified application domains.</a:t>
            </a:r>
          </a:p>
          <a:p>
            <a:pPr marL="0" lvl="0" indent="0">
              <a:buNone/>
            </a:pPr>
            <a:endParaRPr lang="en-US" sz="2000" dirty="0" smtClean="0"/>
          </a:p>
          <a:p>
            <a:pPr marL="0" lvl="0" indent="0">
              <a:buNone/>
            </a:pPr>
            <a:r>
              <a:rPr lang="en-US" sz="2000" b="1" dirty="0" smtClean="0"/>
              <a:t>Tasks</a:t>
            </a:r>
          </a:p>
          <a:p>
            <a:pPr lvl="0"/>
            <a:r>
              <a:rPr lang="en-US" sz="2200" dirty="0" smtClean="0"/>
              <a:t>Gather use case input </a:t>
            </a:r>
            <a:r>
              <a:rPr lang="en-US" sz="2200" dirty="0"/>
              <a:t>from all stakeholders </a:t>
            </a:r>
            <a:endParaRPr lang="en-US" sz="2200" dirty="0" smtClean="0"/>
          </a:p>
          <a:p>
            <a:pPr lvl="0"/>
            <a:r>
              <a:rPr lang="en-US" sz="2200" dirty="0" smtClean="0"/>
              <a:t>Derive Big </a:t>
            </a:r>
            <a:r>
              <a:rPr lang="en-US" sz="2200" dirty="0"/>
              <a:t>Data </a:t>
            </a:r>
            <a:r>
              <a:rPr lang="en-US" sz="2200" dirty="0" smtClean="0"/>
              <a:t>requirements from each use case. </a:t>
            </a:r>
            <a:endParaRPr lang="en-US" sz="2200" dirty="0"/>
          </a:p>
          <a:p>
            <a:pPr lvl="0"/>
            <a:r>
              <a:rPr lang="en-US" sz="2200" dirty="0"/>
              <a:t>Analyze/prioritize a list of challenging general requirements that may delay or prevent adoption of Big Data deployment </a:t>
            </a:r>
          </a:p>
          <a:p>
            <a:r>
              <a:rPr lang="en-US" sz="2200" dirty="0"/>
              <a:t>Develop a set of general patterns capturing the “essence” of use cases </a:t>
            </a:r>
            <a:r>
              <a:rPr lang="en-US" sz="2200" dirty="0" smtClean="0"/>
              <a:t>(doing)</a:t>
            </a:r>
            <a:endParaRPr lang="en-US" sz="2200" dirty="0"/>
          </a:p>
          <a:p>
            <a:pPr lvl="0"/>
            <a:r>
              <a:rPr lang="en-US" sz="2200" dirty="0" smtClean="0"/>
              <a:t>Work with Reference Architecture to validate requirements and explicitly implement some patterns based on use cases</a:t>
            </a:r>
          </a:p>
        </p:txBody>
      </p:sp>
      <p:sp>
        <p:nvSpPr>
          <p:cNvPr id="3" name="Slide Number Placeholder 2"/>
          <p:cNvSpPr>
            <a:spLocks noGrp="1"/>
          </p:cNvSpPr>
          <p:nvPr>
            <p:ph type="sldNum" sz="quarter" idx="12"/>
          </p:nvPr>
        </p:nvSpPr>
        <p:spPr/>
        <p:txBody>
          <a:bodyPr/>
          <a:lstStyle/>
          <a:p>
            <a:fld id="{C4B85148-DB98-4269-ACE6-2DF49F9918C9}" type="slidenum">
              <a:rPr lang="en-US" smtClean="0"/>
              <a:pPr/>
              <a:t>4</a:t>
            </a:fld>
            <a:endParaRPr lang="en-US" dirty="0"/>
          </a:p>
        </p:txBody>
      </p:sp>
    </p:spTree>
    <p:extLst>
      <p:ext uri="{BB962C8B-B14F-4D97-AF65-F5344CB8AC3E}">
        <p14:creationId xmlns:p14="http://schemas.microsoft.com/office/powerpoint/2010/main" val="24712874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56" y="122478"/>
            <a:ext cx="8229600" cy="974558"/>
          </a:xfrm>
        </p:spPr>
        <p:txBody>
          <a:bodyPr/>
          <a:lstStyle/>
          <a:p>
            <a:r>
              <a:rPr lang="en-US" b="1" dirty="0" smtClean="0"/>
              <a:t>Map Collective Model (Judy Qiu)</a:t>
            </a:r>
            <a:endParaRPr lang="en-US" b="1" dirty="0"/>
          </a:p>
        </p:txBody>
      </p:sp>
      <p:sp>
        <p:nvSpPr>
          <p:cNvPr id="3" name="Content Placeholder 2"/>
          <p:cNvSpPr>
            <a:spLocks noGrp="1"/>
          </p:cNvSpPr>
          <p:nvPr>
            <p:ph idx="1"/>
          </p:nvPr>
        </p:nvSpPr>
        <p:spPr>
          <a:xfrm>
            <a:off x="271824" y="1124631"/>
            <a:ext cx="8229600" cy="1362970"/>
          </a:xfrm>
        </p:spPr>
        <p:txBody>
          <a:bodyPr>
            <a:normAutofit fontScale="70000" lnSpcReduction="20000"/>
          </a:bodyPr>
          <a:lstStyle/>
          <a:p>
            <a:r>
              <a:rPr lang="en-US" dirty="0" smtClean="0"/>
              <a:t>Generalizes Iterative MapReduce</a:t>
            </a:r>
          </a:p>
          <a:p>
            <a:r>
              <a:rPr lang="en-US" dirty="0" smtClean="0"/>
              <a:t>Combine MPI and MapReduce ideas</a:t>
            </a:r>
          </a:p>
          <a:p>
            <a:r>
              <a:rPr lang="en-US" dirty="0" smtClean="0"/>
              <a:t>Implement collectives optimally on Infiniband, Azure, Amazon ……</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grpSp>
        <p:nvGrpSpPr>
          <p:cNvPr id="43" name="Group 42"/>
          <p:cNvGrpSpPr/>
          <p:nvPr/>
        </p:nvGrpSpPr>
        <p:grpSpPr>
          <a:xfrm>
            <a:off x="1522659" y="1961650"/>
            <a:ext cx="4878141" cy="4439150"/>
            <a:chOff x="1190509" y="1691945"/>
            <a:chExt cx="4878141" cy="4439150"/>
          </a:xfrm>
        </p:grpSpPr>
        <p:sp>
          <p:nvSpPr>
            <p:cNvPr id="5" name="Arc 4"/>
            <p:cNvSpPr/>
            <p:nvPr/>
          </p:nvSpPr>
          <p:spPr>
            <a:xfrm rot="900000">
              <a:off x="4158248" y="1691945"/>
              <a:ext cx="1910402" cy="4439150"/>
            </a:xfrm>
            <a:prstGeom prst="arc">
              <a:avLst>
                <a:gd name="adj1" fmla="val 13843730"/>
                <a:gd name="adj2" fmla="val 63521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6" name="TextBox 92"/>
            <p:cNvSpPr txBox="1"/>
            <p:nvPr/>
          </p:nvSpPr>
          <p:spPr>
            <a:xfrm>
              <a:off x="3653705" y="2587679"/>
              <a:ext cx="6848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Input</a:t>
              </a:r>
              <a:endParaRPr lang="en-US" dirty="0">
                <a:solidFill>
                  <a:prstClr val="black"/>
                </a:solidFill>
              </a:endParaRPr>
            </a:p>
          </p:txBody>
        </p:sp>
        <p:cxnSp>
          <p:nvCxnSpPr>
            <p:cNvPr id="7" name="Straight Arrow Connector 6"/>
            <p:cNvCxnSpPr>
              <a:endCxn id="14" idx="0"/>
            </p:cNvCxnSpPr>
            <p:nvPr/>
          </p:nvCxnSpPr>
          <p:spPr>
            <a:xfrm flipH="1">
              <a:off x="3647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0110" y="3493902"/>
              <a:ext cx="77997" cy="39229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5" idx="0"/>
            </p:cNvCxnSpPr>
            <p:nvPr/>
          </p:nvCxnSpPr>
          <p:spPr>
            <a:xfrm flipH="1">
              <a:off x="4028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34705" y="3494671"/>
              <a:ext cx="1588" cy="391529"/>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6" idx="0"/>
            </p:cNvCxnSpPr>
            <p:nvPr/>
          </p:nvCxnSpPr>
          <p:spPr>
            <a:xfrm flipH="1">
              <a:off x="4866678" y="2983811"/>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6" idx="4"/>
            </p:cNvCxnSpPr>
            <p:nvPr/>
          </p:nvCxnSpPr>
          <p:spPr>
            <a:xfrm flipH="1">
              <a:off x="4712353" y="3516417"/>
              <a:ext cx="154325" cy="369783"/>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495078" y="3211617"/>
              <a:ext cx="1524000" cy="305594"/>
              <a:chOff x="3501305" y="3211617"/>
              <a:chExt cx="1524000" cy="305594"/>
            </a:xfrm>
          </p:grpSpPr>
          <p:sp>
            <p:nvSpPr>
              <p:cNvPr id="14" name="Oval 13"/>
              <p:cNvSpPr/>
              <p:nvPr/>
            </p:nvSpPr>
            <p:spPr>
              <a:xfrm>
                <a:off x="3501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5" name="Oval 14"/>
              <p:cNvSpPr/>
              <p:nvPr/>
            </p:nvSpPr>
            <p:spPr>
              <a:xfrm>
                <a:off x="3882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6" name="Oval 15"/>
              <p:cNvSpPr/>
              <p:nvPr/>
            </p:nvSpPr>
            <p:spPr>
              <a:xfrm>
                <a:off x="4720505" y="3211617"/>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7" name="Oval 16"/>
              <p:cNvSpPr/>
              <p:nvPr/>
            </p:nvSpPr>
            <p:spPr>
              <a:xfrm>
                <a:off x="43395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8" name="Oval 17"/>
              <p:cNvSpPr/>
              <p:nvPr/>
            </p:nvSpPr>
            <p:spPr>
              <a:xfrm>
                <a:off x="44919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19" name="TextBox 135"/>
            <p:cNvSpPr txBox="1"/>
            <p:nvPr/>
          </p:nvSpPr>
          <p:spPr>
            <a:xfrm>
              <a:off x="2500113" y="3225864"/>
              <a:ext cx="6094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prstClr val="black"/>
                  </a:solidFill>
                </a:rPr>
                <a:t>map</a:t>
              </a:r>
              <a:endParaRPr lang="en-US" b="1" dirty="0">
                <a:solidFill>
                  <a:prstClr val="black"/>
                </a:solidFill>
              </a:endParaRPr>
            </a:p>
          </p:txBody>
        </p:sp>
        <p:sp>
          <p:nvSpPr>
            <p:cNvPr id="20" name="Oval 19"/>
            <p:cNvSpPr/>
            <p:nvPr/>
          </p:nvSpPr>
          <p:spPr>
            <a:xfrm>
              <a:off x="37338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1" name="Oval 20"/>
            <p:cNvSpPr/>
            <p:nvPr/>
          </p:nvSpPr>
          <p:spPr>
            <a:xfrm>
              <a:off x="43434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cxnSp>
          <p:nvCxnSpPr>
            <p:cNvPr id="22" name="Straight Arrow Connector 21"/>
            <p:cNvCxnSpPr/>
            <p:nvPr/>
          </p:nvCxnSpPr>
          <p:spPr>
            <a:xfrm>
              <a:off x="4491904"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7726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3822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08098" y="4648200"/>
              <a:ext cx="198119" cy="45719"/>
              <a:chOff x="7696200" y="2743200"/>
              <a:chExt cx="198119" cy="45719"/>
            </a:xfrm>
          </p:grpSpPr>
          <p:sp>
            <p:nvSpPr>
              <p:cNvPr id="26" name="Oval 25"/>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7" name="Oval 26"/>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28" name="TextBox 150"/>
            <p:cNvSpPr txBox="1"/>
            <p:nvPr/>
          </p:nvSpPr>
          <p:spPr>
            <a:xfrm>
              <a:off x="1321043" y="4495800"/>
              <a:ext cx="2057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Generalized </a:t>
              </a:r>
              <a:r>
                <a:rPr lang="en-US" b="1" dirty="0" smtClean="0">
                  <a:solidFill>
                    <a:prstClr val="black"/>
                  </a:solidFill>
                </a:rPr>
                <a:t>Reduce</a:t>
              </a:r>
              <a:endParaRPr lang="en-US" b="1" dirty="0">
                <a:solidFill>
                  <a:prstClr val="black"/>
                </a:solidFill>
              </a:endParaRPr>
            </a:p>
          </p:txBody>
        </p:sp>
        <p:cxnSp>
          <p:nvCxnSpPr>
            <p:cNvPr id="29" name="Straight Arrow Connector 28"/>
            <p:cNvCxnSpPr/>
            <p:nvPr/>
          </p:nvCxnSpPr>
          <p:spPr>
            <a:xfrm>
              <a:off x="3887788"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498163" y="3962400"/>
              <a:ext cx="1517831" cy="260523"/>
              <a:chOff x="3511369" y="3962400"/>
              <a:chExt cx="1517831" cy="260523"/>
            </a:xfrm>
          </p:grpSpPr>
          <p:sp>
            <p:nvSpPr>
              <p:cNvPr id="31" name="Hexagon 30"/>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Hexagon 31"/>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Hexagon 32"/>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Hexagon 33"/>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5" name="TextBox 92"/>
            <p:cNvSpPr txBox="1"/>
            <p:nvPr/>
          </p:nvSpPr>
          <p:spPr>
            <a:xfrm>
              <a:off x="1321043" y="3907995"/>
              <a:ext cx="21452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Initial </a:t>
              </a:r>
              <a:r>
                <a:rPr lang="en-US" b="1" dirty="0" smtClean="0">
                  <a:solidFill>
                    <a:prstClr val="black"/>
                  </a:solidFill>
                </a:rPr>
                <a:t>Collective </a:t>
              </a:r>
              <a:r>
                <a:rPr lang="en-US" dirty="0" smtClean="0">
                  <a:solidFill>
                    <a:prstClr val="black"/>
                  </a:solidFill>
                </a:rPr>
                <a:t>Step</a:t>
              </a:r>
              <a:endParaRPr lang="en-US" dirty="0">
                <a:solidFill>
                  <a:prstClr val="black"/>
                </a:solidFill>
              </a:endParaRPr>
            </a:p>
          </p:txBody>
        </p:sp>
        <p:grpSp>
          <p:nvGrpSpPr>
            <p:cNvPr id="36" name="Group 35"/>
            <p:cNvGrpSpPr/>
            <p:nvPr/>
          </p:nvGrpSpPr>
          <p:grpSpPr>
            <a:xfrm>
              <a:off x="3498163" y="5105400"/>
              <a:ext cx="1517831" cy="260523"/>
              <a:chOff x="3511369" y="3962400"/>
              <a:chExt cx="1517831" cy="260523"/>
            </a:xfrm>
          </p:grpSpPr>
          <p:sp>
            <p:nvSpPr>
              <p:cNvPr id="37" name="Hexagon 36"/>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Hexagon 37"/>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Hexagon 38"/>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Hexagon 39"/>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92"/>
            <p:cNvSpPr txBox="1"/>
            <p:nvPr/>
          </p:nvSpPr>
          <p:spPr>
            <a:xfrm>
              <a:off x="1190509" y="5023499"/>
              <a:ext cx="2063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Final </a:t>
              </a:r>
              <a:r>
                <a:rPr lang="en-US" b="1" dirty="0" smtClean="0">
                  <a:solidFill>
                    <a:prstClr val="black"/>
                  </a:solidFill>
                </a:rPr>
                <a:t>Collective</a:t>
              </a:r>
              <a:r>
                <a:rPr lang="en-US" dirty="0" smtClean="0">
                  <a:solidFill>
                    <a:prstClr val="black"/>
                  </a:solidFill>
                </a:rPr>
                <a:t> Step</a:t>
              </a:r>
              <a:endParaRPr lang="en-US" dirty="0">
                <a:solidFill>
                  <a:prstClr val="black"/>
                </a:solidFill>
              </a:endParaRPr>
            </a:p>
          </p:txBody>
        </p:sp>
        <p:sp>
          <p:nvSpPr>
            <p:cNvPr id="42" name="TextBox 135"/>
            <p:cNvSpPr txBox="1"/>
            <p:nvPr/>
          </p:nvSpPr>
          <p:spPr>
            <a:xfrm>
              <a:off x="5015994" y="2042612"/>
              <a:ext cx="89332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prstClr val="black"/>
                  </a:solidFill>
                </a:rPr>
                <a:t>Iterate</a:t>
              </a:r>
              <a:endParaRPr lang="en-US" sz="2000" b="1" dirty="0">
                <a:solidFill>
                  <a:prstClr val="black"/>
                </a:solidFill>
              </a:endParaRPr>
            </a:p>
          </p:txBody>
        </p:sp>
      </p:grpSp>
      <p:sp>
        <p:nvSpPr>
          <p:cNvPr id="44" name="TextBox 43"/>
          <p:cNvSpPr txBox="1"/>
          <p:nvPr/>
        </p:nvSpPr>
        <p:spPr>
          <a:xfrm>
            <a:off x="6553200" y="3980329"/>
            <a:ext cx="2590801" cy="1938992"/>
          </a:xfrm>
          <a:prstGeom prst="rect">
            <a:avLst/>
          </a:prstGeom>
          <a:noFill/>
        </p:spPr>
        <p:txBody>
          <a:bodyPr wrap="square" rtlCol="0">
            <a:spAutoFit/>
          </a:bodyPr>
          <a:lstStyle/>
          <a:p>
            <a:r>
              <a:rPr lang="en-US" sz="2000" dirty="0" smtClean="0"/>
              <a:t>Initial work on Twister (2008, 2010-2013) and Twister4Azure (2011-13) being moved to Harp with a explicit communication layer</a:t>
            </a:r>
            <a:endParaRPr lang="en-US" sz="2000" dirty="0"/>
          </a:p>
        </p:txBody>
      </p:sp>
    </p:spTree>
    <p:extLst>
      <p:ext uri="{BB962C8B-B14F-4D97-AF65-F5344CB8AC3E}">
        <p14:creationId xmlns:p14="http://schemas.microsoft.com/office/powerpoint/2010/main" val="27974151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43000" y="6276766"/>
            <a:ext cx="7229475" cy="508000"/>
          </a:xfrm>
        </p:spPr>
        <p:txBody>
          <a:bodyPr/>
          <a:lstStyle/>
          <a:p>
            <a:r>
              <a:rPr lang="en-US" dirty="0" smtClean="0"/>
              <a:t>Pipelined Broadcasting with Topology-Awareness</a:t>
            </a:r>
            <a:endParaRPr lang="en-US" dirty="0"/>
          </a:p>
        </p:txBody>
      </p:sp>
      <p:sp>
        <p:nvSpPr>
          <p:cNvPr id="3" name="TextBox 2"/>
          <p:cNvSpPr txBox="1"/>
          <p:nvPr/>
        </p:nvSpPr>
        <p:spPr>
          <a:xfrm>
            <a:off x="3513098" y="5979859"/>
            <a:ext cx="4346652" cy="300082"/>
          </a:xfrm>
          <a:prstGeom prst="rect">
            <a:avLst/>
          </a:prstGeom>
          <a:noFill/>
        </p:spPr>
        <p:txBody>
          <a:bodyPr wrap="square" rtlCol="0">
            <a:spAutoFit/>
          </a:bodyPr>
          <a:lstStyle/>
          <a:p>
            <a:r>
              <a:rPr lang="en-US" sz="1350" dirty="0"/>
              <a:t>Tested on IU Polar Grid with 1 </a:t>
            </a:r>
            <a:r>
              <a:rPr lang="en-US" sz="1350" dirty="0" err="1"/>
              <a:t>Gbps</a:t>
            </a:r>
            <a:r>
              <a:rPr lang="en-US" sz="1350" dirty="0"/>
              <a:t> Ethernet connection</a:t>
            </a:r>
          </a:p>
        </p:txBody>
      </p:sp>
      <p:pic>
        <p:nvPicPr>
          <p:cNvPr id="2" name="Picture 1"/>
          <p:cNvPicPr>
            <a:picLocks noChangeAspect="1"/>
          </p:cNvPicPr>
          <p:nvPr/>
        </p:nvPicPr>
        <p:blipFill>
          <a:blip r:embed="rId2"/>
          <a:stretch>
            <a:fillRect/>
          </a:stretch>
        </p:blipFill>
        <p:spPr>
          <a:xfrm>
            <a:off x="45998" y="139537"/>
            <a:ext cx="6296025" cy="5738206"/>
          </a:xfrm>
          <a:prstGeom prst="rect">
            <a:avLst/>
          </a:prstGeom>
        </p:spPr>
      </p:pic>
      <p:pic>
        <p:nvPicPr>
          <p:cNvPr id="14" name="Picture 13"/>
          <p:cNvPicPr/>
          <p:nvPr/>
        </p:nvPicPr>
        <p:blipFill rotWithShape="1">
          <a:blip r:embed="rId3">
            <a:extLst>
              <a:ext uri="{28A0092B-C50C-407E-A947-70E740481C1C}">
                <a14:useLocalDpi xmlns:a14="http://schemas.microsoft.com/office/drawing/2010/main" val="0"/>
              </a:ext>
            </a:extLst>
          </a:blip>
          <a:srcRect t="-4832" r="68483" b="1"/>
          <a:stretch/>
        </p:blipFill>
        <p:spPr bwMode="auto">
          <a:xfrm>
            <a:off x="6465786" y="2130835"/>
            <a:ext cx="2580437" cy="2748564"/>
          </a:xfrm>
          <a:prstGeom prst="rect">
            <a:avLst/>
          </a:prstGeom>
          <a:ln>
            <a:noFill/>
          </a:ln>
          <a:extLst>
            <a:ext uri="{53640926-AAD7-44D8-BBD7-CCE9431645EC}">
              <a14:shadowObscured xmlns:a14="http://schemas.microsoft.com/office/drawing/2010/main"/>
            </a:ex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4" name="TextBox 3"/>
          <p:cNvSpPr txBox="1"/>
          <p:nvPr/>
        </p:nvSpPr>
        <p:spPr>
          <a:xfrm>
            <a:off x="6567948" y="1047889"/>
            <a:ext cx="2478275" cy="1200329"/>
          </a:xfrm>
          <a:prstGeom prst="rect">
            <a:avLst/>
          </a:prstGeom>
          <a:noFill/>
        </p:spPr>
        <p:txBody>
          <a:bodyPr wrap="square" rtlCol="0">
            <a:spAutoFit/>
          </a:bodyPr>
          <a:lstStyle/>
          <a:p>
            <a:r>
              <a:rPr lang="en-US" dirty="0" smtClean="0"/>
              <a:t>Vocabulary from clustering 7 million features into a million clusters</a:t>
            </a:r>
            <a:endParaRPr lang="en-US" dirty="0"/>
          </a:p>
        </p:txBody>
      </p:sp>
    </p:spTree>
    <p:extLst>
      <p:ext uri="{BB962C8B-B14F-4D97-AF65-F5344CB8AC3E}">
        <p14:creationId xmlns:p14="http://schemas.microsoft.com/office/powerpoint/2010/main" val="1109666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02"/>
            <a:ext cx="9144000" cy="894798"/>
          </a:xfrm>
        </p:spPr>
        <p:txBody>
          <a:bodyPr>
            <a:normAutofit/>
          </a:bodyPr>
          <a:lstStyle/>
          <a:p>
            <a:r>
              <a:rPr lang="en-US" b="1" dirty="0" smtClean="0"/>
              <a:t>Using Optimal “Collective” Operations</a:t>
            </a:r>
            <a:endParaRPr lang="en-US" b="1" dirty="0"/>
          </a:p>
        </p:txBody>
      </p:sp>
      <p:sp>
        <p:nvSpPr>
          <p:cNvPr id="5" name="Content Placeholder 4"/>
          <p:cNvSpPr>
            <a:spLocks noGrp="1"/>
          </p:cNvSpPr>
          <p:nvPr>
            <p:ph idx="1"/>
          </p:nvPr>
        </p:nvSpPr>
        <p:spPr>
          <a:xfrm>
            <a:off x="86008" y="914401"/>
            <a:ext cx="9057992" cy="1294646"/>
          </a:xfrm>
        </p:spPr>
        <p:txBody>
          <a:bodyPr>
            <a:normAutofit fontScale="77500" lnSpcReduction="20000"/>
          </a:bodyPr>
          <a:lstStyle/>
          <a:p>
            <a:r>
              <a:rPr lang="en-US" dirty="0" smtClean="0"/>
              <a:t>Twister4Azure Iterative MapReduce with enhanced collectives</a:t>
            </a:r>
          </a:p>
          <a:p>
            <a:pPr lvl="1"/>
            <a:r>
              <a:rPr lang="en-US" dirty="0"/>
              <a:t>Map-</a:t>
            </a:r>
            <a:r>
              <a:rPr lang="en-US" dirty="0" err="1"/>
              <a:t>AllReduce</a:t>
            </a:r>
            <a:r>
              <a:rPr lang="en-US" dirty="0"/>
              <a:t> primitive and MapReduce-</a:t>
            </a:r>
            <a:r>
              <a:rPr lang="en-US" dirty="0" err="1"/>
              <a:t>MergeBroadcast</a:t>
            </a:r>
            <a:r>
              <a:rPr lang="en-US" dirty="0" smtClean="0"/>
              <a:t>.</a:t>
            </a:r>
          </a:p>
          <a:p>
            <a:r>
              <a:rPr lang="en-US" dirty="0" smtClean="0"/>
              <a:t>Strong Scaling on </a:t>
            </a:r>
            <a:r>
              <a:rPr lang="en-US" dirty="0" err="1" smtClean="0"/>
              <a:t>Kmeans</a:t>
            </a:r>
            <a:r>
              <a:rPr lang="en-US" dirty="0" smtClean="0"/>
              <a:t> for up to 256 cores on Azure</a:t>
            </a:r>
            <a:endParaRPr lang="en-US" dirty="0"/>
          </a:p>
        </p:txBody>
      </p:sp>
      <p:pic>
        <p:nvPicPr>
          <p:cNvPr id="4" name="Picture 3"/>
          <p:cNvPicPr>
            <a:picLocks noChangeAspect="1"/>
          </p:cNvPicPr>
          <p:nvPr/>
        </p:nvPicPr>
        <p:blipFill>
          <a:blip r:embed="rId2"/>
          <a:stretch>
            <a:fillRect/>
          </a:stretch>
        </p:blipFill>
        <p:spPr>
          <a:xfrm>
            <a:off x="951743" y="2209047"/>
            <a:ext cx="6650916" cy="4314570"/>
          </a:xfrm>
          <a:prstGeom prst="rect">
            <a:avLst/>
          </a:prstGeom>
        </p:spPr>
      </p:pic>
    </p:spTree>
    <p:extLst>
      <p:ext uri="{BB962C8B-B14F-4D97-AF65-F5344CB8AC3E}">
        <p14:creationId xmlns:p14="http://schemas.microsoft.com/office/powerpoint/2010/main" val="3069608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Collectives improve traditional MapReduce</a:t>
            </a:r>
            <a:endParaRPr lang="en-US" b="1" dirty="0"/>
          </a:p>
        </p:txBody>
      </p:sp>
      <p:sp>
        <p:nvSpPr>
          <p:cNvPr id="3" name="Content Placeholder 2"/>
          <p:cNvSpPr>
            <a:spLocks noGrp="1"/>
          </p:cNvSpPr>
          <p:nvPr>
            <p:ph idx="1"/>
          </p:nvPr>
        </p:nvSpPr>
        <p:spPr>
          <a:xfrm>
            <a:off x="104114" y="1256169"/>
            <a:ext cx="9039885" cy="1749582"/>
          </a:xfrm>
        </p:spPr>
        <p:txBody>
          <a:bodyPr>
            <a:normAutofit/>
          </a:bodyPr>
          <a:lstStyle/>
          <a:p>
            <a:r>
              <a:rPr lang="en-US" dirty="0" smtClean="0"/>
              <a:t>This is </a:t>
            </a:r>
            <a:r>
              <a:rPr lang="en-US" dirty="0" err="1" smtClean="0"/>
              <a:t>Kmeans</a:t>
            </a:r>
            <a:r>
              <a:rPr lang="en-US" dirty="0" smtClean="0"/>
              <a:t> running within basic Hadoop but with optimal </a:t>
            </a:r>
            <a:r>
              <a:rPr lang="en-US" dirty="0" err="1" smtClean="0"/>
              <a:t>AllReduce</a:t>
            </a:r>
            <a:r>
              <a:rPr lang="en-US" dirty="0" smtClean="0"/>
              <a:t> collective operations</a:t>
            </a:r>
          </a:p>
          <a:p>
            <a:r>
              <a:rPr lang="en-US" dirty="0" smtClean="0"/>
              <a:t>Running on </a:t>
            </a:r>
            <a:r>
              <a:rPr lang="en-US" dirty="0" err="1" smtClean="0"/>
              <a:t>Infiniband</a:t>
            </a:r>
            <a:r>
              <a:rPr lang="en-US" dirty="0" smtClean="0"/>
              <a:t> Linux Cluster</a:t>
            </a:r>
            <a:endParaRPr lang="en-US" dirty="0"/>
          </a:p>
        </p:txBody>
      </p:sp>
      <p:pic>
        <p:nvPicPr>
          <p:cNvPr id="5" name="Picture 4"/>
          <p:cNvPicPr>
            <a:picLocks noChangeAspect="1"/>
          </p:cNvPicPr>
          <p:nvPr/>
        </p:nvPicPr>
        <p:blipFill>
          <a:blip r:embed="rId2"/>
          <a:stretch>
            <a:fillRect/>
          </a:stretch>
        </p:blipFill>
        <p:spPr>
          <a:xfrm>
            <a:off x="1174808" y="3118920"/>
            <a:ext cx="5727913" cy="3548958"/>
          </a:xfrm>
          <a:prstGeom prst="rect">
            <a:avLst/>
          </a:prstGeom>
        </p:spPr>
      </p:pic>
    </p:spTree>
    <p:extLst>
      <p:ext uri="{BB962C8B-B14F-4D97-AF65-F5344CB8AC3E}">
        <p14:creationId xmlns:p14="http://schemas.microsoft.com/office/powerpoint/2010/main" val="1272612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4784725"/>
            <a:ext cx="9144000" cy="2073275"/>
          </a:xfrm>
          <a:solidFill>
            <a:schemeClr val="bg1"/>
          </a:solidFill>
        </p:spPr>
        <p:txBody>
          <a:bodyPr/>
          <a:lstStyle/>
          <a:p>
            <a:r>
              <a:rPr lang="en-US" sz="2400" dirty="0" smtClean="0"/>
              <a:t>Shaded areas are computing only where Hadoop on HPC cluster fastest</a:t>
            </a:r>
          </a:p>
          <a:p>
            <a:r>
              <a:rPr lang="en-US" sz="2400" dirty="0"/>
              <a:t>A</a:t>
            </a:r>
            <a:r>
              <a:rPr lang="en-US" sz="2400" dirty="0" smtClean="0"/>
              <a:t>reas above shading are overheads where T4A smallest and T4A with </a:t>
            </a:r>
            <a:r>
              <a:rPr lang="en-US" sz="2400" dirty="0" err="1" smtClean="0"/>
              <a:t>AllReduce</a:t>
            </a:r>
            <a:r>
              <a:rPr lang="en-US" sz="2400" dirty="0" smtClean="0"/>
              <a:t> collective has lowest overhead</a:t>
            </a:r>
          </a:p>
          <a:p>
            <a:r>
              <a:rPr lang="en-US" sz="2400" dirty="0" smtClean="0"/>
              <a:t>Note even on Azure Java (Orange) faster than T4A C# for compute</a:t>
            </a:r>
            <a:endParaRPr lang="en-US" sz="2400" dirty="0"/>
          </a:p>
        </p:txBody>
      </p:sp>
      <p:sp>
        <p:nvSpPr>
          <p:cNvPr id="4" name="Slide Number Placeholder 3"/>
          <p:cNvSpPr>
            <a:spLocks noGrp="1"/>
          </p:cNvSpPr>
          <p:nvPr>
            <p:ph type="sldNum" sz="quarter" idx="12"/>
          </p:nvPr>
        </p:nvSpPr>
        <p:spPr>
          <a:xfrm>
            <a:off x="8426513" y="6356350"/>
            <a:ext cx="520574" cy="365125"/>
          </a:xfrm>
        </p:spPr>
        <p:txBody>
          <a:bodyPr/>
          <a:lstStyle/>
          <a:p>
            <a:fld id="{94CC141A-9CC6-41A7-A7D0-011D836CC6E2}" type="slidenum">
              <a:rPr lang="en-US" smtClean="0"/>
              <a:pPr/>
              <a:t>44</a:t>
            </a:fld>
            <a:endParaRPr lang="en-US" dirty="0"/>
          </a:p>
        </p:txBody>
      </p:sp>
      <p:grpSp>
        <p:nvGrpSpPr>
          <p:cNvPr id="5" name="Group 4"/>
          <p:cNvGrpSpPr/>
          <p:nvPr/>
        </p:nvGrpSpPr>
        <p:grpSpPr>
          <a:xfrm>
            <a:off x="0" y="457200"/>
            <a:ext cx="8991602" cy="4495800"/>
            <a:chOff x="0" y="0"/>
            <a:chExt cx="5876925" cy="2998787"/>
          </a:xfrm>
        </p:grpSpPr>
        <p:graphicFrame>
          <p:nvGraphicFramePr>
            <p:cNvPr id="6" name="Chart 5"/>
            <p:cNvGraphicFramePr/>
            <p:nvPr>
              <p:extLst/>
            </p:nvPr>
          </p:nvGraphicFramePr>
          <p:xfrm>
            <a:off x="0" y="0"/>
            <a:ext cx="5876925" cy="2998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0" y="4761"/>
            <a:ext cx="4876800" cy="2979738"/>
          </p:xfrm>
          <a:graphic>
            <a:graphicData uri="http://schemas.openxmlformats.org/drawingml/2006/chart">
              <c:chart xmlns:c="http://schemas.openxmlformats.org/drawingml/2006/chart" xmlns:r="http://schemas.openxmlformats.org/officeDocument/2006/relationships" r:id="rId3"/>
            </a:graphicData>
          </a:graphic>
        </p:graphicFrame>
      </p:grpSp>
      <p:sp>
        <p:nvSpPr>
          <p:cNvPr id="8" name="Title 7"/>
          <p:cNvSpPr>
            <a:spLocks noGrp="1"/>
          </p:cNvSpPr>
          <p:nvPr>
            <p:ph type="title"/>
          </p:nvPr>
        </p:nvSpPr>
        <p:spPr>
          <a:xfrm>
            <a:off x="76200" y="152400"/>
            <a:ext cx="7086600" cy="762000"/>
          </a:xfrm>
          <a:solidFill>
            <a:schemeClr val="bg1"/>
          </a:solidFill>
        </p:spPr>
        <p:txBody>
          <a:bodyPr/>
          <a:lstStyle/>
          <a:p>
            <a:r>
              <a:rPr lang="en-US" sz="3600" b="1" dirty="0" smtClean="0"/>
              <a:t>Kmeans and (Iterative) MapReduce</a:t>
            </a:r>
            <a:endParaRPr lang="en-US" sz="3600" b="1" dirty="0"/>
          </a:p>
        </p:txBody>
      </p:sp>
    </p:spTree>
    <p:extLst>
      <p:ext uri="{BB962C8B-B14F-4D97-AF65-F5344CB8AC3E}">
        <p14:creationId xmlns:p14="http://schemas.microsoft.com/office/powerpoint/2010/main" val="22344793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Implementing HPC-ABDS</a:t>
            </a:r>
            <a:endParaRPr lang="en-US" b="1"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3665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fontScale="90000"/>
          </a:bodyPr>
          <a:lstStyle/>
          <a:p>
            <a:r>
              <a:rPr lang="en-US" b="1" dirty="0" smtClean="0"/>
              <a:t>Major Analytics Architectures in Use Cases</a:t>
            </a:r>
            <a:endParaRPr lang="en-US" b="1" dirty="0"/>
          </a:p>
        </p:txBody>
      </p:sp>
      <p:sp>
        <p:nvSpPr>
          <p:cNvPr id="3" name="Content Placeholder 2"/>
          <p:cNvSpPr>
            <a:spLocks noGrp="1"/>
          </p:cNvSpPr>
          <p:nvPr>
            <p:ph idx="1"/>
          </p:nvPr>
        </p:nvSpPr>
        <p:spPr>
          <a:xfrm>
            <a:off x="0" y="889000"/>
            <a:ext cx="9144000" cy="5880100"/>
          </a:xfrm>
        </p:spPr>
        <p:txBody>
          <a:bodyPr>
            <a:normAutofit fontScale="92500" lnSpcReduction="10000"/>
          </a:bodyPr>
          <a:lstStyle/>
          <a:p>
            <a:r>
              <a:rPr lang="en-US" sz="2800" b="1" dirty="0" smtClean="0"/>
              <a:t>Pleasingly Parallel </a:t>
            </a:r>
            <a:r>
              <a:rPr lang="en-US" sz="2800" dirty="0" smtClean="0"/>
              <a:t>including local machine learning as in parallel over images and apply image processing to each image -- Hadoop</a:t>
            </a:r>
          </a:p>
          <a:p>
            <a:r>
              <a:rPr lang="en-US" sz="2800" b="1" dirty="0" smtClean="0"/>
              <a:t>Search </a:t>
            </a:r>
            <a:r>
              <a:rPr lang="en-US" sz="2800" dirty="0" smtClean="0"/>
              <a:t>including collaborative filtering and motif finding implemented using classic MapReduce (Hadoop) or non iterative </a:t>
            </a:r>
            <a:r>
              <a:rPr lang="en-US" sz="2800" dirty="0" err="1" smtClean="0"/>
              <a:t>Giraph</a:t>
            </a:r>
            <a:r>
              <a:rPr lang="en-US" sz="2800" dirty="0" smtClean="0"/>
              <a:t> </a:t>
            </a:r>
          </a:p>
          <a:p>
            <a:r>
              <a:rPr lang="en-US" sz="2800" b="1" dirty="0" smtClean="0"/>
              <a:t>Iterative MapReduce </a:t>
            </a:r>
            <a:r>
              <a:rPr lang="en-US" sz="2800" dirty="0" smtClean="0"/>
              <a:t>using Collective Communication (clustering) – Hadoop with Harp, Spark …..</a:t>
            </a:r>
          </a:p>
          <a:p>
            <a:r>
              <a:rPr lang="en-US" sz="2800" b="1" dirty="0" smtClean="0"/>
              <a:t>Iterative </a:t>
            </a:r>
            <a:r>
              <a:rPr lang="en-US" sz="2800" b="1" dirty="0" err="1" smtClean="0"/>
              <a:t>Giraph</a:t>
            </a:r>
            <a:r>
              <a:rPr lang="en-US" sz="2800" b="1" dirty="0" smtClean="0"/>
              <a:t> </a:t>
            </a:r>
            <a:r>
              <a:rPr lang="en-US" sz="2800" dirty="0" smtClean="0"/>
              <a:t>(MapReduce) with point to 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t>Shared </a:t>
            </a:r>
            <a:r>
              <a:rPr lang="en-US" sz="2800" b="1" dirty="0"/>
              <a:t>memory </a:t>
            </a:r>
            <a:r>
              <a:rPr lang="en-US" sz="2800" dirty="0"/>
              <a:t>thread based (event driven) graph algorithms (shortest path, </a:t>
            </a:r>
            <a:r>
              <a:rPr lang="en-US" sz="2800" dirty="0" err="1"/>
              <a:t>Betweenness</a:t>
            </a:r>
            <a:r>
              <a:rPr lang="en-US" sz="2800" dirty="0"/>
              <a:t> centrality)</a:t>
            </a:r>
          </a:p>
          <a:p>
            <a:pPr lvl="1"/>
            <a:endParaRPr lang="en-US" sz="2400" dirty="0"/>
          </a:p>
        </p:txBody>
      </p:sp>
    </p:spTree>
    <p:extLst>
      <p:ext uri="{BB962C8B-B14F-4D97-AF65-F5344CB8AC3E}">
        <p14:creationId xmlns:p14="http://schemas.microsoft.com/office/powerpoint/2010/main" val="728381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20421" y="99912"/>
            <a:ext cx="3527425" cy="1143000"/>
          </a:xfrm>
        </p:spPr>
        <p:txBody>
          <a:bodyPr>
            <a:normAutofit fontScale="90000"/>
          </a:bodyPr>
          <a:lstStyle/>
          <a:p>
            <a:r>
              <a:rPr lang="en-US" b="1" dirty="0" smtClean="0"/>
              <a:t>HPC-ABDS</a:t>
            </a:r>
            <a:br>
              <a:rPr lang="en-US" b="1" dirty="0" smtClean="0"/>
            </a:br>
            <a:r>
              <a:rPr lang="en-US" b="1" dirty="0" smtClean="0"/>
              <a:t>Hourglass</a:t>
            </a:r>
            <a:endParaRPr lang="en-US" b="1" dirty="0"/>
          </a:p>
        </p:txBody>
      </p:sp>
      <p:grpSp>
        <p:nvGrpSpPr>
          <p:cNvPr id="4" name="Group 3"/>
          <p:cNvGrpSpPr/>
          <p:nvPr/>
        </p:nvGrpSpPr>
        <p:grpSpPr>
          <a:xfrm>
            <a:off x="325067" y="-11723"/>
            <a:ext cx="3846714" cy="6858000"/>
            <a:chOff x="495545" y="-11723"/>
            <a:chExt cx="3846714" cy="6858000"/>
          </a:xfrm>
        </p:grpSpPr>
        <p:pic>
          <p:nvPicPr>
            <p:cNvPr id="1026" name="Picture 2" descr="http://fc02.deviantart.net/fs70/i/2011/188/1/8/hourglass_cutie_mark_by_rildraw-d3lbp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545" y="-11723"/>
              <a:ext cx="384671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6262" y="1141832"/>
              <a:ext cx="3365280" cy="954107"/>
            </a:xfrm>
            <a:prstGeom prst="rect">
              <a:avLst/>
            </a:prstGeom>
            <a:noFill/>
          </p:spPr>
          <p:txBody>
            <a:bodyPr wrap="none" rtlCol="0">
              <a:spAutoFit/>
            </a:bodyPr>
            <a:lstStyle/>
            <a:p>
              <a:r>
                <a:rPr lang="en-US" sz="2800" b="1" dirty="0" smtClean="0">
                  <a:solidFill>
                    <a:srgbClr val="7030A0"/>
                  </a:solidFill>
                </a:rPr>
                <a:t>HPC ABDS</a:t>
              </a:r>
            </a:p>
            <a:p>
              <a:r>
                <a:rPr lang="en-US" sz="2800" b="1" dirty="0" smtClean="0">
                  <a:solidFill>
                    <a:srgbClr val="7030A0"/>
                  </a:solidFill>
                </a:rPr>
                <a:t>System (Middleware)</a:t>
              </a:r>
              <a:endParaRPr lang="en-US" sz="2800" b="1" dirty="0">
                <a:solidFill>
                  <a:srgbClr val="7030A0"/>
                </a:solidFill>
              </a:endParaRPr>
            </a:p>
          </p:txBody>
        </p:sp>
        <p:sp>
          <p:nvSpPr>
            <p:cNvPr id="5" name="TextBox 4"/>
            <p:cNvSpPr txBox="1"/>
            <p:nvPr/>
          </p:nvSpPr>
          <p:spPr>
            <a:xfrm>
              <a:off x="832776" y="4923693"/>
              <a:ext cx="2867452" cy="954107"/>
            </a:xfrm>
            <a:prstGeom prst="rect">
              <a:avLst/>
            </a:prstGeom>
            <a:noFill/>
          </p:spPr>
          <p:txBody>
            <a:bodyPr wrap="none" rtlCol="0">
              <a:spAutoFit/>
            </a:bodyPr>
            <a:lstStyle/>
            <a:p>
              <a:r>
                <a:rPr lang="en-US" sz="2800" b="1" dirty="0" smtClean="0">
                  <a:solidFill>
                    <a:srgbClr val="7030A0"/>
                  </a:solidFill>
                </a:rPr>
                <a:t>High performance</a:t>
              </a:r>
            </a:p>
            <a:p>
              <a:r>
                <a:rPr lang="en-US" sz="2800" b="1" dirty="0" smtClean="0">
                  <a:solidFill>
                    <a:srgbClr val="7030A0"/>
                  </a:solidFill>
                </a:rPr>
                <a:t>Applications</a:t>
              </a:r>
              <a:endParaRPr lang="en-US" sz="2800" b="1" dirty="0">
                <a:solidFill>
                  <a:srgbClr val="7030A0"/>
                </a:solidFill>
              </a:endParaRPr>
            </a:p>
          </p:txBody>
        </p:sp>
      </p:grpSp>
      <p:sp>
        <p:nvSpPr>
          <p:cNvPr id="6" name="TextBox 5"/>
          <p:cNvSpPr txBox="1"/>
          <p:nvPr/>
        </p:nvSpPr>
        <p:spPr>
          <a:xfrm>
            <a:off x="2563948" y="3044330"/>
            <a:ext cx="5148712"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white"/>
                </a:solidFill>
              </a:rPr>
              <a:t>HPC Yarn for Resource management</a:t>
            </a:r>
          </a:p>
          <a:p>
            <a:pPr marL="285750" indent="-285750">
              <a:buFont typeface="Arial" panose="020B0604020202020204" pitchFamily="34" charset="0"/>
              <a:buChar char="•"/>
            </a:pPr>
            <a:r>
              <a:rPr lang="en-US" dirty="0" smtClean="0">
                <a:solidFill>
                  <a:prstClr val="white"/>
                </a:solidFill>
              </a:rPr>
              <a:t>Horizontally scalable parallel programming model</a:t>
            </a:r>
          </a:p>
          <a:p>
            <a:pPr marL="285750" indent="-285750">
              <a:buFont typeface="Arial" panose="020B0604020202020204" pitchFamily="34" charset="0"/>
              <a:buChar char="•"/>
            </a:pPr>
            <a:r>
              <a:rPr lang="en-US" dirty="0" smtClean="0">
                <a:solidFill>
                  <a:prstClr val="white"/>
                </a:solidFill>
              </a:rPr>
              <a:t>Collective </a:t>
            </a:r>
            <a:r>
              <a:rPr lang="en-US" dirty="0">
                <a:solidFill>
                  <a:prstClr val="white"/>
                </a:solidFill>
              </a:rPr>
              <a:t>and Point to Point communication</a:t>
            </a:r>
          </a:p>
          <a:p>
            <a:pPr marL="285750" indent="-285750">
              <a:buFont typeface="Arial" panose="020B0604020202020204" pitchFamily="34" charset="0"/>
              <a:buChar char="•"/>
            </a:pPr>
            <a:r>
              <a:rPr lang="en-US" dirty="0">
                <a:solidFill>
                  <a:prstClr val="white"/>
                </a:solidFill>
              </a:rPr>
              <a:t>Support of </a:t>
            </a:r>
            <a:r>
              <a:rPr lang="en-US" dirty="0" smtClean="0">
                <a:solidFill>
                  <a:prstClr val="white"/>
                </a:solidFill>
              </a:rPr>
              <a:t>iteration (in memory databases)</a:t>
            </a:r>
            <a:endParaRPr lang="en-US" dirty="0">
              <a:solidFill>
                <a:prstClr val="white"/>
              </a:solidFill>
            </a:endParaRPr>
          </a:p>
        </p:txBody>
      </p:sp>
      <p:sp>
        <p:nvSpPr>
          <p:cNvPr id="7" name="TextBox 6"/>
          <p:cNvSpPr txBox="1"/>
          <p:nvPr/>
        </p:nvSpPr>
        <p:spPr>
          <a:xfrm>
            <a:off x="4414183" y="2095939"/>
            <a:ext cx="3139899" cy="923330"/>
          </a:xfrm>
          <a:prstGeom prst="rect">
            <a:avLst/>
          </a:prstGeom>
          <a:noFill/>
        </p:spPr>
        <p:txBody>
          <a:bodyPr wrap="none" rtlCol="0">
            <a:spAutoFit/>
          </a:bodyPr>
          <a:lstStyle/>
          <a:p>
            <a:r>
              <a:rPr lang="en-US" b="1" dirty="0" smtClean="0">
                <a:solidFill>
                  <a:prstClr val="white"/>
                </a:solidFill>
              </a:rPr>
              <a:t>System Abstractions/standards</a:t>
            </a:r>
          </a:p>
          <a:p>
            <a:pPr marL="285750" indent="-285750">
              <a:buFont typeface="Arial" panose="020B0604020202020204" pitchFamily="34" charset="0"/>
              <a:buChar char="•"/>
            </a:pPr>
            <a:r>
              <a:rPr lang="en-US" dirty="0" smtClean="0">
                <a:solidFill>
                  <a:prstClr val="white"/>
                </a:solidFill>
              </a:rPr>
              <a:t>Data format</a:t>
            </a:r>
          </a:p>
          <a:p>
            <a:pPr marL="285750" indent="-285750">
              <a:buFont typeface="Arial" panose="020B0604020202020204" pitchFamily="34" charset="0"/>
              <a:buChar char="•"/>
            </a:pPr>
            <a:r>
              <a:rPr lang="en-US" dirty="0" smtClean="0">
                <a:solidFill>
                  <a:prstClr val="white"/>
                </a:solidFill>
              </a:rPr>
              <a:t>Storage</a:t>
            </a:r>
          </a:p>
        </p:txBody>
      </p:sp>
      <p:sp>
        <p:nvSpPr>
          <p:cNvPr id="8" name="TextBox 7"/>
          <p:cNvSpPr txBox="1"/>
          <p:nvPr/>
        </p:nvSpPr>
        <p:spPr>
          <a:xfrm>
            <a:off x="4509012" y="1432499"/>
            <a:ext cx="3442545" cy="523220"/>
          </a:xfrm>
          <a:prstGeom prst="rect">
            <a:avLst/>
          </a:prstGeom>
          <a:noFill/>
          <a:ln w="38100">
            <a:solidFill>
              <a:srgbClr val="00B0F0"/>
            </a:solidFill>
          </a:ln>
        </p:spPr>
        <p:txBody>
          <a:bodyPr wrap="none" rtlCol="0">
            <a:spAutoFit/>
          </a:bodyPr>
          <a:lstStyle/>
          <a:p>
            <a:r>
              <a:rPr lang="en-US" sz="2800" b="1" dirty="0">
                <a:solidFill>
                  <a:srgbClr val="0DCBFF"/>
                </a:solidFill>
                <a:cs typeface="Times New Roman" pitchFamily="18" charset="0"/>
              </a:rPr>
              <a:t>120 Software Projects</a:t>
            </a:r>
          </a:p>
        </p:txBody>
      </p:sp>
      <p:sp>
        <p:nvSpPr>
          <p:cNvPr id="10" name="TextBox 9"/>
          <p:cNvSpPr txBox="1"/>
          <p:nvPr/>
        </p:nvSpPr>
        <p:spPr>
          <a:xfrm>
            <a:off x="4509012" y="4350247"/>
            <a:ext cx="4009624" cy="646331"/>
          </a:xfrm>
          <a:prstGeom prst="rect">
            <a:avLst/>
          </a:prstGeom>
          <a:noFill/>
        </p:spPr>
        <p:txBody>
          <a:bodyPr wrap="none" rtlCol="0">
            <a:spAutoFit/>
          </a:bodyPr>
          <a:lstStyle/>
          <a:p>
            <a:r>
              <a:rPr lang="en-US" b="1" dirty="0" smtClean="0">
                <a:solidFill>
                  <a:prstClr val="white"/>
                </a:solidFill>
              </a:rPr>
              <a:t>Application Abstractions/standards</a:t>
            </a:r>
          </a:p>
          <a:p>
            <a:r>
              <a:rPr lang="en-US" dirty="0" smtClean="0">
                <a:solidFill>
                  <a:prstClr val="white"/>
                </a:solidFill>
              </a:rPr>
              <a:t>Graphs, Networks, Images, Geospatial ….</a:t>
            </a:r>
          </a:p>
        </p:txBody>
      </p:sp>
      <p:sp>
        <p:nvSpPr>
          <p:cNvPr id="11" name="TextBox 10"/>
          <p:cNvSpPr txBox="1"/>
          <p:nvPr/>
        </p:nvSpPr>
        <p:spPr>
          <a:xfrm>
            <a:off x="4167408" y="5138750"/>
            <a:ext cx="4910336" cy="1569660"/>
          </a:xfrm>
          <a:prstGeom prst="rect">
            <a:avLst/>
          </a:prstGeom>
          <a:noFill/>
          <a:ln w="38100">
            <a:solidFill>
              <a:srgbClr val="00B0F0"/>
            </a:solidFill>
          </a:ln>
        </p:spPr>
        <p:txBody>
          <a:bodyPr wrap="square" rtlCol="0">
            <a:spAutoFit/>
          </a:bodyPr>
          <a:lstStyle/>
          <a:p>
            <a:r>
              <a:rPr lang="en-US" sz="2400" b="1" dirty="0">
                <a:solidFill>
                  <a:srgbClr val="0DCBFF"/>
                </a:solidFill>
                <a:cs typeface="Times New Roman" pitchFamily="18" charset="0"/>
              </a:rPr>
              <a:t>SPIDAL (Scalable Parallel Interoperable Data Analytics Library) </a:t>
            </a:r>
            <a:r>
              <a:rPr lang="en-US" sz="2400" b="1" dirty="0" smtClean="0">
                <a:solidFill>
                  <a:prstClr val="white"/>
                </a:solidFill>
              </a:rPr>
              <a:t>or High performance Mahout, R, </a:t>
            </a:r>
            <a:r>
              <a:rPr lang="en-US" sz="2400" b="1" dirty="0" err="1" smtClean="0">
                <a:solidFill>
                  <a:prstClr val="white"/>
                </a:solidFill>
              </a:rPr>
              <a:t>Matlab</a:t>
            </a:r>
            <a:r>
              <a:rPr lang="en-US" sz="2400" b="1" dirty="0" smtClean="0">
                <a:solidFill>
                  <a:prstClr val="white"/>
                </a:solidFill>
              </a:rPr>
              <a:t> …..</a:t>
            </a:r>
            <a:endParaRPr lang="en-US" sz="2400" b="1" dirty="0">
              <a:solidFill>
                <a:prstClr val="white"/>
              </a:solidFill>
            </a:endParaRPr>
          </a:p>
        </p:txBody>
      </p:sp>
    </p:spTree>
    <p:extLst>
      <p:ext uri="{BB962C8B-B14F-4D97-AF65-F5344CB8AC3E}">
        <p14:creationId xmlns:p14="http://schemas.microsoft.com/office/powerpoint/2010/main" val="32087001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Integrating Yarn with HPC</a:t>
            </a:r>
            <a:endParaRPr lang="en-US" sz="4800" b="1" dirty="0"/>
          </a:p>
        </p:txBody>
      </p:sp>
      <p:pic>
        <p:nvPicPr>
          <p:cNvPr id="4" name="Content Placeholder 3" descr="hadoop-on-hpc-viceverse.pdf"/>
          <p:cNvPicPr>
            <a:picLocks noGrp="1" noChangeAspect="1"/>
          </p:cNvPicPr>
          <p:nvPr>
            <p:ph idx="1"/>
          </p:nvPr>
        </p:nvPicPr>
        <p:blipFill>
          <a:blip r:embed="rId2">
            <a:extLst>
              <a:ext uri="{28A0092B-C50C-407E-A947-70E740481C1C}">
                <a14:useLocalDpi xmlns:a14="http://schemas.microsoft.com/office/drawing/2010/main" val="0"/>
              </a:ext>
            </a:extLst>
          </a:blip>
          <a:srcRect t="-26637" b="-26637"/>
          <a:stretch>
            <a:fillRect/>
          </a:stretch>
        </p:blipFill>
        <p:spPr>
          <a:xfrm>
            <a:off x="0" y="1594338"/>
            <a:ext cx="9144000" cy="5028843"/>
          </a:xfrm>
        </p:spPr>
      </p:pic>
    </p:spTree>
    <p:extLst>
      <p:ext uri="{BB962C8B-B14F-4D97-AF65-F5344CB8AC3E}">
        <p14:creationId xmlns:p14="http://schemas.microsoft.com/office/powerpoint/2010/main" val="1636401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Harp Design</a:t>
            </a:r>
            <a:endParaRPr lang="en-US" dirty="0"/>
          </a:p>
        </p:txBody>
      </p:sp>
      <p:sp>
        <p:nvSpPr>
          <p:cNvPr id="18" name="Text Placeholder 17"/>
          <p:cNvSpPr>
            <a:spLocks noGrp="1"/>
          </p:cNvSpPr>
          <p:nvPr>
            <p:ph type="body" idx="1"/>
          </p:nvPr>
        </p:nvSpPr>
        <p:spPr/>
        <p:txBody>
          <a:bodyPr/>
          <a:lstStyle/>
          <a:p>
            <a:r>
              <a:rPr lang="en-US" dirty="0"/>
              <a:t>Parallelism Model</a:t>
            </a:r>
          </a:p>
        </p:txBody>
      </p:sp>
      <p:sp>
        <p:nvSpPr>
          <p:cNvPr id="20" name="Text Placeholder 19"/>
          <p:cNvSpPr>
            <a:spLocks noGrp="1"/>
          </p:cNvSpPr>
          <p:nvPr>
            <p:ph type="body" sz="quarter" idx="3"/>
          </p:nvPr>
        </p:nvSpPr>
        <p:spPr/>
        <p:txBody>
          <a:bodyPr/>
          <a:lstStyle/>
          <a:p>
            <a:r>
              <a:rPr lang="en-US" dirty="0" smtClean="0"/>
              <a:t>Architecture</a:t>
            </a:r>
            <a:endParaRPr lang="en-US" dirty="0"/>
          </a:p>
        </p:txBody>
      </p:sp>
      <p:grpSp>
        <p:nvGrpSpPr>
          <p:cNvPr id="22" name="Group 21"/>
          <p:cNvGrpSpPr/>
          <p:nvPr/>
        </p:nvGrpSpPr>
        <p:grpSpPr>
          <a:xfrm>
            <a:off x="464588" y="3184693"/>
            <a:ext cx="3905412" cy="1911298"/>
            <a:chOff x="619450" y="2618515"/>
            <a:chExt cx="5207216" cy="2548397"/>
          </a:xfrm>
        </p:grpSpPr>
        <p:sp>
          <p:nvSpPr>
            <p:cNvPr id="56" name="Rounded Rectangle 55"/>
            <p:cNvSpPr/>
            <p:nvPr/>
          </p:nvSpPr>
          <p:spPr>
            <a:xfrm>
              <a:off x="619450" y="3878661"/>
              <a:ext cx="2296904" cy="48280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dirty="0">
                  <a:solidFill>
                    <a:schemeClr val="bg1"/>
                  </a:solidFill>
                </a:rPr>
                <a:t>Shuffle</a:t>
              </a:r>
            </a:p>
          </p:txBody>
        </p:sp>
        <p:grpSp>
          <p:nvGrpSpPr>
            <p:cNvPr id="57" name="Group 56"/>
            <p:cNvGrpSpPr/>
            <p:nvPr/>
          </p:nvGrpSpPr>
          <p:grpSpPr>
            <a:xfrm>
              <a:off x="3325523" y="3184456"/>
              <a:ext cx="2501143" cy="1558993"/>
              <a:chOff x="7121236" y="2211758"/>
              <a:chExt cx="4525819" cy="2166276"/>
            </a:xfrm>
          </p:grpSpPr>
          <p:sp>
            <p:nvSpPr>
              <p:cNvPr id="68" name="Rounded Rectangle 67"/>
              <p:cNvSpPr/>
              <p:nvPr/>
            </p:nvSpPr>
            <p:spPr>
              <a:xfrm>
                <a:off x="7214931"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9" name="Rounded Rectangle 68"/>
              <p:cNvSpPr/>
              <p:nvPr/>
            </p:nvSpPr>
            <p:spPr>
              <a:xfrm>
                <a:off x="8224318" y="2211759"/>
                <a:ext cx="493643" cy="2162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0" name="Rounded Rectangle 69"/>
              <p:cNvSpPr/>
              <p:nvPr/>
            </p:nvSpPr>
            <p:spPr>
              <a:xfrm>
                <a:off x="9233706"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1" name="Rounded Rectangle 70"/>
              <p:cNvSpPr/>
              <p:nvPr/>
            </p:nvSpPr>
            <p:spPr>
              <a:xfrm>
                <a:off x="11079339"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72" name="Straight Connector 71"/>
              <p:cNvCxnSpPr/>
              <p:nvPr/>
            </p:nvCxnSpPr>
            <p:spPr>
              <a:xfrm>
                <a:off x="9992253" y="3313373"/>
                <a:ext cx="918295"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121236" y="3477892"/>
                <a:ext cx="4525819" cy="45757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a:solidFill>
                      <a:schemeClr val="bg1"/>
                    </a:solidFill>
                  </a:rPr>
                  <a:t>Collective Communication</a:t>
                </a:r>
              </a:p>
            </p:txBody>
          </p:sp>
        </p:grpSp>
        <p:sp>
          <p:nvSpPr>
            <p:cNvPr id="58" name="Rounded Rectangle 57"/>
            <p:cNvSpPr/>
            <p:nvPr/>
          </p:nvSpPr>
          <p:spPr>
            <a:xfrm>
              <a:off x="845356"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59" name="Rounded Rectangle 58"/>
            <p:cNvSpPr/>
            <p:nvPr/>
          </p:nvSpPr>
          <p:spPr>
            <a:xfrm>
              <a:off x="1274123" y="3006000"/>
              <a:ext cx="209689" cy="943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0" name="Rounded Rectangle 59"/>
            <p:cNvSpPr/>
            <p:nvPr/>
          </p:nvSpPr>
          <p:spPr>
            <a:xfrm>
              <a:off x="1702889"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1" name="Rounded Rectangle 60"/>
            <p:cNvSpPr/>
            <p:nvPr/>
          </p:nvSpPr>
          <p:spPr>
            <a:xfrm>
              <a:off x="2486875"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62" name="Straight Connector 61"/>
            <p:cNvCxnSpPr/>
            <p:nvPr/>
          </p:nvCxnSpPr>
          <p:spPr>
            <a:xfrm>
              <a:off x="2025104" y="3486841"/>
              <a:ext cx="390072"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1361468"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4" name="Rounded Rectangle 63"/>
            <p:cNvSpPr/>
            <p:nvPr/>
          </p:nvSpPr>
          <p:spPr>
            <a:xfrm>
              <a:off x="2063514"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5" name="Right Arrow 64"/>
            <p:cNvSpPr/>
            <p:nvPr/>
          </p:nvSpPr>
          <p:spPr>
            <a:xfrm>
              <a:off x="2947163" y="3953854"/>
              <a:ext cx="368801" cy="2715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6" name="TextBox 65"/>
            <p:cNvSpPr txBox="1"/>
            <p:nvPr/>
          </p:nvSpPr>
          <p:spPr>
            <a:xfrm>
              <a:off x="3279801" y="2618515"/>
              <a:ext cx="2428589" cy="369332"/>
            </a:xfrm>
            <a:prstGeom prst="rect">
              <a:avLst/>
            </a:prstGeom>
            <a:noFill/>
          </p:spPr>
          <p:txBody>
            <a:bodyPr wrap="square" rtlCol="0">
              <a:spAutoFit/>
            </a:bodyPr>
            <a:lstStyle/>
            <a:p>
              <a:pPr algn="ctr"/>
              <a:r>
                <a:rPr lang="en-US" sz="1200" dirty="0"/>
                <a:t>Map-Collective  Model</a:t>
              </a:r>
            </a:p>
          </p:txBody>
        </p:sp>
        <p:sp>
          <p:nvSpPr>
            <p:cNvPr id="67" name="TextBox 66"/>
            <p:cNvSpPr txBox="1"/>
            <p:nvPr/>
          </p:nvSpPr>
          <p:spPr>
            <a:xfrm>
              <a:off x="822607" y="2621650"/>
              <a:ext cx="1970251" cy="369332"/>
            </a:xfrm>
            <a:prstGeom prst="rect">
              <a:avLst/>
            </a:prstGeom>
            <a:noFill/>
          </p:spPr>
          <p:txBody>
            <a:bodyPr wrap="square" rtlCol="0">
              <a:spAutoFit/>
            </a:bodyPr>
            <a:lstStyle/>
            <a:p>
              <a:pPr algn="ctr"/>
              <a:r>
                <a:rPr lang="en-US" sz="1200" dirty="0" err="1"/>
                <a:t>MapReduce</a:t>
              </a:r>
              <a:r>
                <a:rPr lang="en-US" sz="1200" dirty="0"/>
                <a:t>  Model</a:t>
              </a:r>
            </a:p>
          </p:txBody>
        </p:sp>
      </p:grpSp>
      <p:grpSp>
        <p:nvGrpSpPr>
          <p:cNvPr id="74" name="Group 73"/>
          <p:cNvGrpSpPr/>
          <p:nvPr/>
        </p:nvGrpSpPr>
        <p:grpSpPr>
          <a:xfrm>
            <a:off x="4694450" y="3124146"/>
            <a:ext cx="3822092" cy="1996633"/>
            <a:chOff x="687754" y="1713376"/>
            <a:chExt cx="9667630" cy="4705184"/>
          </a:xfrm>
        </p:grpSpPr>
        <p:sp>
          <p:nvSpPr>
            <p:cNvPr id="75" name="Rectangle 74"/>
            <p:cNvSpPr/>
            <p:nvPr/>
          </p:nvSpPr>
          <p:spPr>
            <a:xfrm>
              <a:off x="3595076" y="5178057"/>
              <a:ext cx="6760308" cy="1240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YARN</a:t>
              </a:r>
            </a:p>
          </p:txBody>
        </p:sp>
        <p:sp>
          <p:nvSpPr>
            <p:cNvPr id="76" name="L-Shape 75"/>
            <p:cNvSpPr/>
            <p:nvPr/>
          </p:nvSpPr>
          <p:spPr>
            <a:xfrm>
              <a:off x="3595076" y="3454399"/>
              <a:ext cx="6760304" cy="1632281"/>
            </a:xfrm>
            <a:prstGeom prst="corner">
              <a:avLst>
                <a:gd name="adj1" fmla="val 38508"/>
                <a:gd name="adj2" fmla="val 18809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err="1"/>
                <a:t>MapReduce</a:t>
              </a:r>
              <a:r>
                <a:rPr lang="en-US" sz="1200" dirty="0"/>
                <a:t> V2</a:t>
              </a:r>
            </a:p>
          </p:txBody>
        </p:sp>
        <p:sp>
          <p:nvSpPr>
            <p:cNvPr id="77" name="Rectangle 76"/>
            <p:cNvSpPr/>
            <p:nvPr/>
          </p:nvSpPr>
          <p:spPr>
            <a:xfrm>
              <a:off x="7031345" y="3454399"/>
              <a:ext cx="3324039" cy="922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Harp</a:t>
              </a:r>
            </a:p>
          </p:txBody>
        </p:sp>
        <p:sp>
          <p:nvSpPr>
            <p:cNvPr id="78" name="Rectangle 77"/>
            <p:cNvSpPr/>
            <p:nvPr/>
          </p:nvSpPr>
          <p:spPr>
            <a:xfrm>
              <a:off x="3595076" y="1747347"/>
              <a:ext cx="3324039" cy="16156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MapReduce</a:t>
              </a:r>
              <a:r>
                <a:rPr lang="en-US" sz="1200" dirty="0"/>
                <a:t> Applications</a:t>
              </a:r>
            </a:p>
          </p:txBody>
        </p:sp>
        <p:sp>
          <p:nvSpPr>
            <p:cNvPr id="79" name="Rectangle 78"/>
            <p:cNvSpPr/>
            <p:nvPr/>
          </p:nvSpPr>
          <p:spPr>
            <a:xfrm>
              <a:off x="7031344" y="1751863"/>
              <a:ext cx="3324039" cy="1611161"/>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a:t>Map-Collective Applications</a:t>
              </a:r>
            </a:p>
          </p:txBody>
        </p:sp>
        <p:sp>
          <p:nvSpPr>
            <p:cNvPr id="80" name="TextBox 79"/>
            <p:cNvSpPr txBox="1"/>
            <p:nvPr/>
          </p:nvSpPr>
          <p:spPr>
            <a:xfrm>
              <a:off x="765910" y="2333333"/>
              <a:ext cx="2510197" cy="652765"/>
            </a:xfrm>
            <a:prstGeom prst="rect">
              <a:avLst/>
            </a:prstGeom>
            <a:noFill/>
          </p:spPr>
          <p:txBody>
            <a:bodyPr wrap="square" rtlCol="0">
              <a:spAutoFit/>
            </a:bodyPr>
            <a:lstStyle/>
            <a:p>
              <a:r>
                <a:rPr lang="en-US" sz="1200" dirty="0"/>
                <a:t>Application</a:t>
              </a:r>
            </a:p>
          </p:txBody>
        </p:sp>
        <p:sp>
          <p:nvSpPr>
            <p:cNvPr id="81" name="TextBox 80"/>
            <p:cNvSpPr txBox="1"/>
            <p:nvPr/>
          </p:nvSpPr>
          <p:spPr>
            <a:xfrm>
              <a:off x="765910" y="4079840"/>
              <a:ext cx="2571765" cy="652765"/>
            </a:xfrm>
            <a:prstGeom prst="rect">
              <a:avLst/>
            </a:prstGeom>
            <a:noFill/>
          </p:spPr>
          <p:txBody>
            <a:bodyPr wrap="square" rtlCol="0">
              <a:spAutoFit/>
            </a:bodyPr>
            <a:lstStyle/>
            <a:p>
              <a:r>
                <a:rPr lang="en-US" sz="1200" dirty="0"/>
                <a:t>Framework</a:t>
              </a:r>
            </a:p>
          </p:txBody>
        </p:sp>
        <p:sp>
          <p:nvSpPr>
            <p:cNvPr id="82" name="TextBox 81"/>
            <p:cNvSpPr txBox="1"/>
            <p:nvPr/>
          </p:nvSpPr>
          <p:spPr>
            <a:xfrm>
              <a:off x="828665" y="5326603"/>
              <a:ext cx="2571765" cy="1087941"/>
            </a:xfrm>
            <a:prstGeom prst="rect">
              <a:avLst/>
            </a:prstGeom>
            <a:noFill/>
          </p:spPr>
          <p:txBody>
            <a:bodyPr wrap="square" rtlCol="0">
              <a:spAutoFit/>
            </a:bodyPr>
            <a:lstStyle/>
            <a:p>
              <a:r>
                <a:rPr lang="en-US" sz="1200" dirty="0"/>
                <a:t>Resource Manager</a:t>
              </a:r>
            </a:p>
          </p:txBody>
        </p:sp>
        <p:cxnSp>
          <p:nvCxnSpPr>
            <p:cNvPr id="83" name="Straight Connector 82"/>
            <p:cNvCxnSpPr/>
            <p:nvPr/>
          </p:nvCxnSpPr>
          <p:spPr>
            <a:xfrm>
              <a:off x="765908" y="3377484"/>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5908" y="1713376"/>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7754" y="5104271"/>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4714967" y="5134561"/>
            <a:ext cx="883685" cy="3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0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Big Data Definition</a:t>
            </a:r>
            <a:endParaRPr lang="en-US" sz="3600" dirty="0"/>
          </a:p>
        </p:txBody>
      </p:sp>
      <p:sp>
        <p:nvSpPr>
          <p:cNvPr id="3" name="Content Placeholder 2"/>
          <p:cNvSpPr>
            <a:spLocks noGrp="1"/>
          </p:cNvSpPr>
          <p:nvPr>
            <p:ph idx="1"/>
          </p:nvPr>
        </p:nvSpPr>
        <p:spPr>
          <a:xfrm>
            <a:off x="94341" y="1012377"/>
            <a:ext cx="8875487" cy="4114800"/>
          </a:xfrm>
        </p:spPr>
        <p:txBody>
          <a:bodyPr/>
          <a:lstStyle/>
          <a:p>
            <a:r>
              <a:rPr lang="en-US" sz="2400" dirty="0" smtClean="0"/>
              <a:t>More consensus on Data Science definition than that of Big Data</a:t>
            </a:r>
          </a:p>
          <a:p>
            <a:r>
              <a:rPr lang="en-US" sz="2400" dirty="0" smtClean="0">
                <a:solidFill>
                  <a:srgbClr val="782F40"/>
                </a:solidFill>
              </a:rPr>
              <a:t>Big </a:t>
            </a:r>
            <a:r>
              <a:rPr lang="en-US" sz="2400" dirty="0">
                <a:solidFill>
                  <a:srgbClr val="782F40"/>
                </a:solidFill>
              </a:rPr>
              <a:t>Data </a:t>
            </a:r>
            <a:r>
              <a:rPr lang="en-US" sz="2400" dirty="0"/>
              <a:t>refers to digital data </a:t>
            </a:r>
            <a:r>
              <a:rPr lang="en-US" sz="2400" dirty="0">
                <a:solidFill>
                  <a:srgbClr val="FF0000"/>
                </a:solidFill>
              </a:rPr>
              <a:t>volume</a:t>
            </a:r>
            <a:r>
              <a:rPr lang="en-US" sz="2400" dirty="0"/>
              <a:t>, </a:t>
            </a:r>
            <a:r>
              <a:rPr lang="en-US" sz="2400" dirty="0" smtClean="0">
                <a:solidFill>
                  <a:srgbClr val="FF0000"/>
                </a:solidFill>
              </a:rPr>
              <a:t>velocity</a:t>
            </a:r>
            <a:r>
              <a:rPr lang="en-US" sz="2400" dirty="0" smtClean="0"/>
              <a:t> and/or </a:t>
            </a:r>
            <a:r>
              <a:rPr lang="en-US" sz="2400" dirty="0" smtClean="0">
                <a:solidFill>
                  <a:srgbClr val="FF0000"/>
                </a:solidFill>
              </a:rPr>
              <a:t>variety</a:t>
            </a:r>
            <a:r>
              <a:rPr lang="en-US" sz="2400" dirty="0" smtClean="0"/>
              <a:t> that</a:t>
            </a:r>
            <a:r>
              <a:rPr lang="en-US" sz="2400" dirty="0"/>
              <a:t>:</a:t>
            </a:r>
          </a:p>
          <a:p>
            <a:r>
              <a:rPr lang="en-US" sz="2400" dirty="0" smtClean="0"/>
              <a:t>Enable novel </a:t>
            </a:r>
            <a:r>
              <a:rPr lang="en-US" sz="2400" dirty="0"/>
              <a:t>approaches to frontier questions previously inaccessible or impractical </a:t>
            </a:r>
            <a:r>
              <a:rPr lang="en-US" sz="2400" dirty="0" smtClean="0"/>
              <a:t>using </a:t>
            </a:r>
            <a:r>
              <a:rPr lang="en-US" sz="2400" dirty="0"/>
              <a:t>current or conventional methods; and/or</a:t>
            </a:r>
          </a:p>
          <a:p>
            <a:r>
              <a:rPr lang="en-US" sz="2400" dirty="0" smtClean="0"/>
              <a:t>Exceed the </a:t>
            </a:r>
            <a:r>
              <a:rPr lang="en-US" sz="2400" dirty="0"/>
              <a:t>storage capacity or analysis capability of current or conventional </a:t>
            </a:r>
            <a:r>
              <a:rPr lang="en-US" sz="2400" dirty="0" smtClean="0"/>
              <a:t>methods </a:t>
            </a:r>
            <a:r>
              <a:rPr lang="en-US" sz="2400" dirty="0"/>
              <a:t>and systems; and</a:t>
            </a:r>
          </a:p>
          <a:p>
            <a:r>
              <a:rPr lang="en-US" sz="2400" dirty="0" smtClean="0"/>
              <a:t>Differentiates by </a:t>
            </a:r>
            <a:r>
              <a:rPr lang="en-US" sz="2400" dirty="0"/>
              <a:t>storing and analyzing population data and not sample sizes</a:t>
            </a:r>
            <a:r>
              <a:rPr lang="en-US" sz="2400" dirty="0" smtClean="0"/>
              <a:t>.</a:t>
            </a:r>
          </a:p>
          <a:p>
            <a:r>
              <a:rPr lang="en-US" sz="2400" dirty="0"/>
              <a:t>Needs management requiring scalability across coupled horizontal </a:t>
            </a:r>
            <a:r>
              <a:rPr lang="en-US" sz="2400" dirty="0" smtClean="0"/>
              <a:t>resources</a:t>
            </a:r>
          </a:p>
          <a:p>
            <a:r>
              <a:rPr lang="en-US" sz="2400" dirty="0" smtClean="0"/>
              <a:t>Everybody says their data is big (!) Perhaps how it is used is most important</a:t>
            </a:r>
            <a:endParaRPr lang="en-US" sz="2400" dirty="0"/>
          </a:p>
          <a:p>
            <a:endParaRPr lang="en-US" sz="2400" dirty="0"/>
          </a:p>
        </p:txBody>
      </p:sp>
      <p:sp>
        <p:nvSpPr>
          <p:cNvPr id="4" name="Slide Number Placeholder 3"/>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955197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66" y="271274"/>
            <a:ext cx="7886700" cy="994172"/>
          </a:xfrm>
        </p:spPr>
        <p:txBody>
          <a:bodyPr/>
          <a:lstStyle/>
          <a:p>
            <a:r>
              <a:rPr lang="en-US" b="1" dirty="0" smtClean="0">
                <a:latin typeface="+mn-lt"/>
              </a:rPr>
              <a:t>Features of Harp Hadoop Plug in</a:t>
            </a:r>
            <a:endParaRPr lang="en-US" b="1" dirty="0">
              <a:latin typeface="+mn-lt"/>
            </a:endParaRPr>
          </a:p>
        </p:txBody>
      </p:sp>
      <p:sp>
        <p:nvSpPr>
          <p:cNvPr id="3" name="Content Placeholder 2"/>
          <p:cNvSpPr>
            <a:spLocks noGrp="1"/>
          </p:cNvSpPr>
          <p:nvPr>
            <p:ph idx="1"/>
          </p:nvPr>
        </p:nvSpPr>
        <p:spPr>
          <a:xfrm>
            <a:off x="230065" y="1157410"/>
            <a:ext cx="7886700" cy="4351338"/>
          </a:xfrm>
        </p:spPr>
        <p:txBody>
          <a:bodyPr>
            <a:noAutofit/>
          </a:bodyPr>
          <a:lstStyle/>
          <a:p>
            <a:r>
              <a:rPr lang="en-US" sz="2800" dirty="0" smtClean="0"/>
              <a:t>Hadoop Plugin (on Hadoop 1.2.1 and Hadoop 2.2.0)</a:t>
            </a:r>
          </a:p>
          <a:p>
            <a:r>
              <a:rPr lang="en-US" sz="2800" dirty="0" smtClean="0"/>
              <a:t>Hierarchical data abstraction on arrays, key-values and graphs for easy programming expressiveness.</a:t>
            </a:r>
          </a:p>
          <a:p>
            <a:r>
              <a:rPr lang="en-US" sz="2800" dirty="0" smtClean="0"/>
              <a:t>Collective communication model to support various communication operations on the data abstractions.</a:t>
            </a:r>
          </a:p>
          <a:p>
            <a:r>
              <a:rPr lang="en-US" sz="2800" dirty="0" smtClean="0"/>
              <a:t>Caching with buffer management for memory allocation required from computation and communication </a:t>
            </a:r>
          </a:p>
          <a:p>
            <a:r>
              <a:rPr lang="en-US" sz="2800" dirty="0" smtClean="0"/>
              <a:t>BSP style parallelism</a:t>
            </a:r>
          </a:p>
          <a:p>
            <a:r>
              <a:rPr lang="en-US" sz="2800" dirty="0" smtClean="0"/>
              <a:t>Fault tolerance with check-pointing</a:t>
            </a:r>
            <a:endParaRPr lang="en-US" sz="2800" dirty="0"/>
          </a:p>
        </p:txBody>
      </p:sp>
    </p:spTree>
    <p:extLst>
      <p:ext uri="{BB962C8B-B14F-4D97-AF65-F5344CB8AC3E}">
        <p14:creationId xmlns:p14="http://schemas.microsoft.com/office/powerpoint/2010/main" val="24773684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on Madrid Cluster (8 nodes)</a:t>
            </a:r>
            <a:endParaRPr lang="en-US" dirty="0"/>
          </a:p>
        </p:txBody>
      </p:sp>
      <p:graphicFrame>
        <p:nvGraphicFramePr>
          <p:cNvPr id="4" name="Content Placeholder 3"/>
          <p:cNvGraphicFramePr>
            <a:graphicFrameLocks noGrp="1"/>
          </p:cNvGraphicFramePr>
          <p:nvPr>
            <p:ph idx="1"/>
            <p:extLst/>
          </p:nvPr>
        </p:nvGraphicFramePr>
        <p:xfrm>
          <a:off x="70675" y="1969478"/>
          <a:ext cx="9065729" cy="37513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38554" y="5720862"/>
            <a:ext cx="7316362" cy="369332"/>
          </a:xfrm>
          <a:prstGeom prst="rect">
            <a:avLst/>
          </a:prstGeom>
          <a:noFill/>
        </p:spPr>
        <p:txBody>
          <a:bodyPr wrap="none" rtlCol="0">
            <a:spAutoFit/>
          </a:bodyPr>
          <a:lstStyle/>
          <a:p>
            <a:r>
              <a:rPr lang="en-US" dirty="0" smtClean="0"/>
              <a:t>Note compute same in each case as product of centers times points identical</a:t>
            </a:r>
            <a:endParaRPr lang="en-US" dirty="0"/>
          </a:p>
        </p:txBody>
      </p:sp>
      <p:cxnSp>
        <p:nvCxnSpPr>
          <p:cNvPr id="5" name="Straight Arrow Connector 4"/>
          <p:cNvCxnSpPr/>
          <p:nvPr/>
        </p:nvCxnSpPr>
        <p:spPr>
          <a:xfrm flipH="1">
            <a:off x="1057530" y="2535534"/>
            <a:ext cx="7676940" cy="0"/>
          </a:xfrm>
          <a:prstGeom prst="straightConnector1">
            <a:avLst/>
          </a:prstGeom>
          <a:ln>
            <a:solidFill>
              <a:srgbClr val="CC00FF"/>
            </a:solidFill>
            <a:headEnd type="triangle" w="lg" len="lg"/>
            <a:tailEnd type="none" w="med" len="med"/>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220903" y="2108301"/>
            <a:ext cx="1668026" cy="923330"/>
          </a:xfrm>
          <a:prstGeom prst="rect">
            <a:avLst/>
          </a:prstGeom>
          <a:noFill/>
        </p:spPr>
        <p:txBody>
          <a:bodyPr wrap="square" rtlCol="0">
            <a:spAutoFit/>
          </a:bodyPr>
          <a:lstStyle/>
          <a:p>
            <a:r>
              <a:rPr lang="en-US" dirty="0" smtClean="0">
                <a:solidFill>
                  <a:srgbClr val="CC00FF"/>
                </a:solidFill>
              </a:rPr>
              <a:t>Increasing</a:t>
            </a:r>
            <a:br>
              <a:rPr lang="en-US" dirty="0" smtClean="0">
                <a:solidFill>
                  <a:srgbClr val="CC00FF"/>
                </a:solidFill>
              </a:rPr>
            </a:br>
            <a:r>
              <a:rPr lang="en-US" dirty="0" smtClean="0">
                <a:solidFill>
                  <a:srgbClr val="CC00FF"/>
                </a:solidFill>
              </a:rPr>
              <a:t/>
            </a:r>
            <a:br>
              <a:rPr lang="en-US" dirty="0" smtClean="0">
                <a:solidFill>
                  <a:srgbClr val="CC00FF"/>
                </a:solidFill>
              </a:rPr>
            </a:br>
            <a:r>
              <a:rPr lang="en-US" dirty="0" smtClean="0">
                <a:solidFill>
                  <a:srgbClr val="CC00FF"/>
                </a:solidFill>
              </a:rPr>
              <a:t>Communication</a:t>
            </a:r>
            <a:endParaRPr lang="en-US" dirty="0">
              <a:solidFill>
                <a:srgbClr val="CC00FF"/>
              </a:solidFill>
            </a:endParaRPr>
          </a:p>
        </p:txBody>
      </p:sp>
      <p:sp>
        <p:nvSpPr>
          <p:cNvPr id="7" name="TextBox 6"/>
          <p:cNvSpPr txBox="1"/>
          <p:nvPr/>
        </p:nvSpPr>
        <p:spPr>
          <a:xfrm>
            <a:off x="3902888" y="2640969"/>
            <a:ext cx="2349639" cy="369332"/>
          </a:xfrm>
          <a:prstGeom prst="rect">
            <a:avLst/>
          </a:prstGeom>
          <a:noFill/>
        </p:spPr>
        <p:txBody>
          <a:bodyPr wrap="square" rtlCol="0">
            <a:spAutoFit/>
          </a:bodyPr>
          <a:lstStyle/>
          <a:p>
            <a:r>
              <a:rPr lang="en-US" dirty="0" smtClean="0">
                <a:solidFill>
                  <a:srgbClr val="CC00FF"/>
                </a:solidFill>
              </a:rPr>
              <a:t>Identical Computation</a:t>
            </a:r>
            <a:endParaRPr lang="en-US" dirty="0">
              <a:solidFill>
                <a:srgbClr val="CC00FF"/>
              </a:solidFill>
            </a:endParaRPr>
          </a:p>
        </p:txBody>
      </p:sp>
    </p:spTree>
    <p:extLst>
      <p:ext uri="{BB962C8B-B14F-4D97-AF65-F5344CB8AC3E}">
        <p14:creationId xmlns:p14="http://schemas.microsoft.com/office/powerpoint/2010/main" val="3371177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5067"/>
          </a:xfrm>
        </p:spPr>
        <p:txBody>
          <a:bodyPr>
            <a:normAutofit fontScale="90000"/>
          </a:bodyPr>
          <a:lstStyle/>
          <a:p>
            <a:r>
              <a:rPr lang="en-US" b="1" dirty="0" smtClean="0"/>
              <a:t>3 Classes of Parallel </a:t>
            </a:r>
            <a:r>
              <a:rPr lang="en-US" b="1" dirty="0" err="1" smtClean="0"/>
              <a:t>Datamining</a:t>
            </a:r>
            <a:r>
              <a:rPr lang="en-US" b="1" dirty="0" smtClean="0"/>
              <a:t> Problems</a:t>
            </a:r>
            <a:endParaRPr lang="en-US" b="1" dirty="0"/>
          </a:p>
        </p:txBody>
      </p:sp>
      <p:sp>
        <p:nvSpPr>
          <p:cNvPr id="3" name="Content Placeholder 2"/>
          <p:cNvSpPr>
            <a:spLocks noGrp="1"/>
          </p:cNvSpPr>
          <p:nvPr>
            <p:ph idx="1"/>
          </p:nvPr>
        </p:nvSpPr>
        <p:spPr>
          <a:xfrm>
            <a:off x="0" y="745067"/>
            <a:ext cx="9144000" cy="6028266"/>
          </a:xfrm>
        </p:spPr>
        <p:txBody>
          <a:bodyPr>
            <a:normAutofit lnSpcReduction="10000"/>
          </a:bodyPr>
          <a:lstStyle/>
          <a:p>
            <a:r>
              <a:rPr lang="en-US" sz="2400" dirty="0" smtClean="0"/>
              <a:t>The classic MapReduce problems</a:t>
            </a:r>
          </a:p>
          <a:p>
            <a:r>
              <a:rPr lang="en-US" sz="2400" dirty="0" smtClean="0">
                <a:solidFill>
                  <a:srgbClr val="FF0000"/>
                </a:solidFill>
              </a:rPr>
              <a:t>The Search in Information Retrieval</a:t>
            </a:r>
          </a:p>
          <a:p>
            <a:r>
              <a:rPr lang="en-US" sz="2400" dirty="0" smtClean="0">
                <a:solidFill>
                  <a:srgbClr val="FF0000"/>
                </a:solidFill>
              </a:rPr>
              <a:t>k nearest neighbor (Collaborative Filtering) </a:t>
            </a:r>
          </a:p>
          <a:p>
            <a:r>
              <a:rPr lang="en-US" sz="2400" dirty="0" smtClean="0"/>
              <a:t>And optimize giant objective function by nifty Steepest Descent with iteration and expectation maximization</a:t>
            </a:r>
          </a:p>
          <a:p>
            <a:r>
              <a:rPr lang="en-US" sz="2400" dirty="0" smtClean="0">
                <a:solidFill>
                  <a:schemeClr val="accent1"/>
                </a:solidFill>
              </a:rPr>
              <a:t>k means Clustering (often for classification)</a:t>
            </a:r>
          </a:p>
          <a:p>
            <a:r>
              <a:rPr lang="en-US" sz="2400" dirty="0" smtClean="0">
                <a:solidFill>
                  <a:schemeClr val="accent1"/>
                </a:solidFill>
              </a:rPr>
              <a:t>Deterministic Annealing (DA) Clustering for metric spaces</a:t>
            </a:r>
          </a:p>
          <a:p>
            <a:r>
              <a:rPr lang="en-US" sz="2400" dirty="0" smtClean="0">
                <a:solidFill>
                  <a:schemeClr val="accent1"/>
                </a:solidFill>
              </a:rPr>
              <a:t>DA Clustering for non metric spaces</a:t>
            </a:r>
          </a:p>
          <a:p>
            <a:r>
              <a:rPr lang="en-US" sz="2400" dirty="0" smtClean="0">
                <a:solidFill>
                  <a:schemeClr val="accent1"/>
                </a:solidFill>
              </a:rPr>
              <a:t>Multi dimensional scaling for non metric spaces (with or without DA)</a:t>
            </a:r>
          </a:p>
          <a:p>
            <a:r>
              <a:rPr lang="en-US" sz="2400" dirty="0" smtClean="0">
                <a:solidFill>
                  <a:schemeClr val="accent1"/>
                </a:solidFill>
              </a:rPr>
              <a:t>Generative Topographic Mapping with or without DA  (metric space approach to dimension reduction)</a:t>
            </a:r>
          </a:p>
          <a:p>
            <a:r>
              <a:rPr lang="en-US" sz="2400" dirty="0">
                <a:solidFill>
                  <a:schemeClr val="accent1"/>
                </a:solidFill>
              </a:rPr>
              <a:t>Gaussian mixtures  (with or without DA)</a:t>
            </a:r>
          </a:p>
          <a:p>
            <a:r>
              <a:rPr lang="en-US" sz="2400" dirty="0" smtClean="0">
                <a:solidFill>
                  <a:schemeClr val="accent1"/>
                </a:solidFill>
              </a:rPr>
              <a:t>Topic/Latent factor determination using Latent </a:t>
            </a:r>
            <a:r>
              <a:rPr lang="en-US" sz="2400" dirty="0" err="1" smtClean="0">
                <a:solidFill>
                  <a:schemeClr val="accent1"/>
                </a:solidFill>
              </a:rPr>
              <a:t>Dirichlet</a:t>
            </a:r>
            <a:r>
              <a:rPr lang="en-US" sz="2400" dirty="0" smtClean="0">
                <a:solidFill>
                  <a:schemeClr val="accent1"/>
                </a:solidFill>
              </a:rPr>
              <a:t> Allocation by </a:t>
            </a:r>
            <a:r>
              <a:rPr lang="en-US" sz="2400" dirty="0" err="1" smtClean="0">
                <a:solidFill>
                  <a:schemeClr val="accent1"/>
                </a:solidFill>
              </a:rPr>
              <a:t>variational</a:t>
            </a:r>
            <a:r>
              <a:rPr lang="en-US" sz="2400" dirty="0" smtClean="0">
                <a:solidFill>
                  <a:schemeClr val="accent1"/>
                </a:solidFill>
              </a:rPr>
              <a:t> Bayes or PLSI (Probabilistic Latent Semantic Indexing)</a:t>
            </a:r>
            <a:endParaRPr lang="en-US" sz="2400" dirty="0" smtClean="0"/>
          </a:p>
          <a:p>
            <a:r>
              <a:rPr lang="en-US" sz="2400" dirty="0" smtClean="0">
                <a:solidFill>
                  <a:srgbClr val="92D050"/>
                </a:solidFill>
              </a:rPr>
              <a:t>Deep </a:t>
            </a:r>
            <a:r>
              <a:rPr lang="en-US" sz="2400" dirty="0">
                <a:solidFill>
                  <a:srgbClr val="92D050"/>
                </a:solidFill>
              </a:rPr>
              <a:t>Learning by Stochastic Gradient Descent</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041698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(Deterministic) Annealing</a:t>
            </a:r>
            <a:endParaRPr lang="en-US" dirty="0"/>
          </a:p>
        </p:txBody>
      </p:sp>
      <p:sp>
        <p:nvSpPr>
          <p:cNvPr id="3" name="Content Placeholder 2"/>
          <p:cNvSpPr>
            <a:spLocks noGrp="1"/>
          </p:cNvSpPr>
          <p:nvPr>
            <p:ph idx="1"/>
          </p:nvPr>
        </p:nvSpPr>
        <p:spPr>
          <a:xfrm>
            <a:off x="3113" y="684661"/>
            <a:ext cx="9067800" cy="1828800"/>
          </a:xfrm>
        </p:spPr>
        <p:txBody>
          <a:bodyPr/>
          <a:lstStyle/>
          <a:p>
            <a:r>
              <a:rPr lang="en-US" sz="2400" dirty="0" smtClean="0"/>
              <a:t>Find minimum at high temperature when trivial</a:t>
            </a:r>
          </a:p>
          <a:p>
            <a:r>
              <a:rPr lang="en-US" sz="2400" dirty="0" smtClean="0"/>
              <a:t>Small change avoiding local minima as lower temperature</a:t>
            </a:r>
          </a:p>
          <a:p>
            <a:r>
              <a:rPr lang="en-US" sz="2400" dirty="0" smtClean="0"/>
              <a:t>Typically gets better answers than standard libraries- R and Mahout</a:t>
            </a:r>
          </a:p>
          <a:p>
            <a:r>
              <a:rPr lang="en-US" sz="2400" dirty="0" smtClean="0"/>
              <a:t>And can be parallelized and put on GPU’s etc.</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53</a:t>
            </a:fld>
            <a:endParaRPr lang="en-US"/>
          </a:p>
        </p:txBody>
      </p:sp>
      <p:pic>
        <p:nvPicPr>
          <p:cNvPr id="2051" name="Picture 3" descr="C:\Users\Geoffrey Fox\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679970"/>
            <a:ext cx="7191376" cy="412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8385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0"/>
            <a:ext cx="8229600" cy="786519"/>
          </a:xfrm>
        </p:spPr>
        <p:txBody>
          <a:bodyPr>
            <a:normAutofit fontScale="90000"/>
          </a:bodyPr>
          <a:lstStyle/>
          <a:p>
            <a:r>
              <a:rPr lang="en-US" b="1" dirty="0" smtClean="0"/>
              <a:t>Features of these parallel problems</a:t>
            </a:r>
            <a:endParaRPr lang="en-US" b="1" dirty="0"/>
          </a:p>
        </p:txBody>
      </p:sp>
      <p:sp>
        <p:nvSpPr>
          <p:cNvPr id="3" name="Content Placeholder 2"/>
          <p:cNvSpPr>
            <a:spLocks noGrp="1"/>
          </p:cNvSpPr>
          <p:nvPr>
            <p:ph idx="1"/>
          </p:nvPr>
        </p:nvSpPr>
        <p:spPr>
          <a:xfrm>
            <a:off x="0" y="824089"/>
            <a:ext cx="9144000" cy="6033911"/>
          </a:xfrm>
        </p:spPr>
        <p:txBody>
          <a:bodyPr>
            <a:normAutofit/>
          </a:bodyPr>
          <a:lstStyle/>
          <a:p>
            <a:r>
              <a:rPr lang="en-US" sz="2800" dirty="0" smtClean="0"/>
              <a:t>Parallelism over items (documents, points, gene sequences) and/or parameters to be determined (clusters, network weights) </a:t>
            </a:r>
          </a:p>
          <a:p>
            <a:r>
              <a:rPr lang="en-US" sz="2800" dirty="0" smtClean="0"/>
              <a:t>Nothing like sparseness as seen simulation problems</a:t>
            </a:r>
          </a:p>
          <a:p>
            <a:pPr lvl="1"/>
            <a:r>
              <a:rPr lang="en-US" sz="2400" dirty="0" smtClean="0"/>
              <a:t>Deep learning is local blocks but each block dominated by full matrix algorithms</a:t>
            </a:r>
          </a:p>
          <a:p>
            <a:r>
              <a:rPr lang="en-US" sz="2800" dirty="0" smtClean="0"/>
              <a:t>Clustering sees dynamic locality/sparseness as good algorithms only look at points near a cluster center</a:t>
            </a:r>
          </a:p>
          <a:p>
            <a:pPr lvl="1"/>
            <a:r>
              <a:rPr lang="en-US" sz="2400" dirty="0" smtClean="0"/>
              <a:t>This needs dynamic load balancing familiar from geometrically heterogeneous simulation problems</a:t>
            </a:r>
          </a:p>
          <a:p>
            <a:pPr lvl="1"/>
            <a:r>
              <a:rPr lang="en-US" sz="2400" dirty="0" smtClean="0"/>
              <a:t>Such algorithms not studied much</a:t>
            </a:r>
          </a:p>
          <a:p>
            <a:pPr lvl="1"/>
            <a:r>
              <a:rPr lang="en-US" sz="2400" dirty="0" smtClean="0"/>
              <a:t>Graph </a:t>
            </a:r>
            <a:r>
              <a:rPr lang="en-US" sz="2400" dirty="0"/>
              <a:t>algorithms </a:t>
            </a:r>
            <a:r>
              <a:rPr lang="en-US" sz="2400" dirty="0" smtClean="0"/>
              <a:t>need static load balancing</a:t>
            </a:r>
          </a:p>
          <a:p>
            <a:endParaRPr lang="en-US" dirty="0" smtClean="0"/>
          </a:p>
          <a:p>
            <a:endParaRPr lang="en-US" dirty="0"/>
          </a:p>
        </p:txBody>
      </p:sp>
    </p:spTree>
    <p:extLst>
      <p:ext uri="{BB962C8B-B14F-4D97-AF65-F5344CB8AC3E}">
        <p14:creationId xmlns:p14="http://schemas.microsoft.com/office/powerpoint/2010/main" val="3038149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570"/>
            <a:ext cx="9144000" cy="786519"/>
          </a:xfrm>
        </p:spPr>
        <p:txBody>
          <a:bodyPr>
            <a:normAutofit fontScale="90000"/>
          </a:bodyPr>
          <a:lstStyle/>
          <a:p>
            <a:r>
              <a:rPr lang="en-US" b="1" dirty="0" smtClean="0"/>
              <a:t>Features of these (blue/green) problems</a:t>
            </a:r>
            <a:endParaRPr lang="en-US" b="1" dirty="0"/>
          </a:p>
        </p:txBody>
      </p:sp>
      <p:sp>
        <p:nvSpPr>
          <p:cNvPr id="3" name="Content Placeholder 2"/>
          <p:cNvSpPr>
            <a:spLocks noGrp="1"/>
          </p:cNvSpPr>
          <p:nvPr>
            <p:ph idx="1"/>
          </p:nvPr>
        </p:nvSpPr>
        <p:spPr>
          <a:xfrm>
            <a:off x="0" y="742809"/>
            <a:ext cx="9144000" cy="6033911"/>
          </a:xfrm>
        </p:spPr>
        <p:txBody>
          <a:bodyPr>
            <a:normAutofit lnSpcReduction="10000"/>
          </a:bodyPr>
          <a:lstStyle/>
          <a:p>
            <a:r>
              <a:rPr lang="en-US" sz="2800" dirty="0" smtClean="0"/>
              <a:t>(Non-metric) problems use O(N</a:t>
            </a:r>
            <a:r>
              <a:rPr lang="en-US" sz="2800" baseline="30000" dirty="0" smtClean="0"/>
              <a:t>2</a:t>
            </a:r>
            <a:r>
              <a:rPr lang="en-US" sz="2800" dirty="0" smtClean="0"/>
              <a:t>) </a:t>
            </a:r>
            <a:r>
              <a:rPr lang="en-US" sz="2800" dirty="0" smtClean="0">
                <a:sym typeface="Symbol"/>
              </a:rPr>
              <a:t></a:t>
            </a:r>
            <a:r>
              <a:rPr lang="en-US" sz="2800" dirty="0"/>
              <a:t>(</a:t>
            </a:r>
            <a:r>
              <a:rPr lang="en-US" sz="2800" i="1" dirty="0" err="1"/>
              <a:t>i</a:t>
            </a:r>
            <a:r>
              <a:rPr lang="en-US" sz="2800" dirty="0"/>
              <a:t>, </a:t>
            </a:r>
            <a:r>
              <a:rPr lang="en-US" sz="2800" i="1" dirty="0"/>
              <a:t>j</a:t>
            </a:r>
            <a:r>
              <a:rPr lang="en-US" sz="2800" dirty="0"/>
              <a:t>) </a:t>
            </a:r>
            <a:r>
              <a:rPr lang="en-US" sz="2800" dirty="0" smtClean="0"/>
              <a:t>the distance between points </a:t>
            </a:r>
            <a:r>
              <a:rPr lang="en-US" sz="2800" i="1" dirty="0" err="1" smtClean="0"/>
              <a:t>i</a:t>
            </a:r>
            <a:r>
              <a:rPr lang="en-US" sz="2800" dirty="0" smtClean="0"/>
              <a:t> and </a:t>
            </a:r>
            <a:r>
              <a:rPr lang="en-US" sz="2800" i="1" dirty="0" smtClean="0"/>
              <a:t>j </a:t>
            </a:r>
            <a:r>
              <a:rPr lang="en-US" sz="2800" dirty="0" smtClean="0"/>
              <a:t>for N points. This implies longer compute times and lots of storage (distributed over nodes)</a:t>
            </a:r>
          </a:p>
          <a:p>
            <a:pPr lvl="1"/>
            <a:r>
              <a:rPr lang="en-US" sz="2400" dirty="0" smtClean="0"/>
              <a:t>Often no </a:t>
            </a:r>
            <a:r>
              <a:rPr lang="en-US" sz="2400" dirty="0" err="1" smtClean="0"/>
              <a:t>sparsity</a:t>
            </a:r>
            <a:r>
              <a:rPr lang="en-US" sz="2400" dirty="0" smtClean="0"/>
              <a:t> here</a:t>
            </a:r>
          </a:p>
          <a:p>
            <a:r>
              <a:rPr lang="en-US" sz="2800" dirty="0" smtClean="0"/>
              <a:t>Need to calculate gradients, new parameter values</a:t>
            </a:r>
          </a:p>
          <a:p>
            <a:pPr lvl="1"/>
            <a:r>
              <a:rPr lang="en-US" sz="2400" dirty="0" smtClean="0"/>
              <a:t>Matrix multiplication</a:t>
            </a:r>
          </a:p>
          <a:p>
            <a:pPr lvl="1"/>
            <a:r>
              <a:rPr lang="en-US" sz="2400" dirty="0" smtClean="0"/>
              <a:t>Broadcasts and (all)reductions</a:t>
            </a:r>
          </a:p>
          <a:p>
            <a:r>
              <a:rPr lang="en-US" sz="2800" dirty="0" smtClean="0"/>
              <a:t>Some methods also look at second derivative matrix and need to solve linear equations and/or find eigenvectors</a:t>
            </a:r>
          </a:p>
          <a:p>
            <a:pPr lvl="1"/>
            <a:r>
              <a:rPr lang="en-US" sz="2400" dirty="0" smtClean="0"/>
              <a:t>I always use conjugate gradient to convert O(N</a:t>
            </a:r>
            <a:r>
              <a:rPr lang="en-US" sz="2400" baseline="30000" dirty="0" smtClean="0"/>
              <a:t>3</a:t>
            </a:r>
            <a:r>
              <a:rPr lang="en-US" sz="2400" dirty="0" smtClean="0"/>
              <a:t>) to a # iterations O(N</a:t>
            </a:r>
            <a:r>
              <a:rPr lang="en-US" sz="2400" baseline="30000" dirty="0" smtClean="0"/>
              <a:t>2</a:t>
            </a:r>
            <a:r>
              <a:rPr lang="en-US" sz="2400" dirty="0" smtClean="0"/>
              <a:t>)</a:t>
            </a:r>
          </a:p>
          <a:p>
            <a:r>
              <a:rPr lang="en-US" sz="2800" dirty="0" smtClean="0"/>
              <a:t>Stochastic Gradient Descent not so easy to parallelize as only uses a few points at a time</a:t>
            </a:r>
          </a:p>
          <a:p>
            <a:pPr lvl="1"/>
            <a:r>
              <a:rPr lang="en-US" sz="2400" dirty="0" smtClean="0"/>
              <a:t>Deep learning parallel over pixels of images; not images</a:t>
            </a:r>
          </a:p>
          <a:p>
            <a:pPr lvl="1"/>
            <a:endParaRPr lang="en-US" sz="2400" dirty="0" smtClean="0"/>
          </a:p>
          <a:p>
            <a:endParaRPr lang="en-US" sz="2800" dirty="0"/>
          </a:p>
        </p:txBody>
      </p:sp>
    </p:spTree>
    <p:extLst>
      <p:ext uri="{BB962C8B-B14F-4D97-AF65-F5344CB8AC3E}">
        <p14:creationId xmlns:p14="http://schemas.microsoft.com/office/powerpoint/2010/main" val="6165362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993"/>
            <a:ext cx="9122229" cy="4525963"/>
          </a:xfrm>
        </p:spPr>
        <p:txBody>
          <a:bodyPr/>
          <a:lstStyle/>
          <a:p>
            <a:pPr marL="514350" indent="-514350">
              <a:buFont typeface="+mj-lt"/>
              <a:buAutoNum type="arabicParenR"/>
            </a:pPr>
            <a:r>
              <a:rPr lang="en-US" sz="3000" b="1" dirty="0" smtClean="0">
                <a:solidFill>
                  <a:srgbClr val="FF0000"/>
                </a:solidFill>
              </a:rPr>
              <a:t>A(k</a:t>
            </a:r>
            <a:r>
              <a:rPr lang="en-US" sz="3000" b="1" dirty="0">
                <a:solidFill>
                  <a:srgbClr val="FF0000"/>
                </a:solidFill>
              </a:rPr>
              <a:t>) = - 0.5 </a:t>
            </a:r>
            <a:r>
              <a:rPr lang="en-US" sz="3000" b="1" dirty="0">
                <a:solidFill>
                  <a:srgbClr val="FF0000"/>
                </a:solidFill>
                <a:sym typeface="Symbol"/>
              </a:rPr>
              <a:t></a:t>
            </a:r>
            <a:r>
              <a:rPr lang="en-US" sz="3000" b="1" i="1" baseline="-25000" dirty="0">
                <a:solidFill>
                  <a:srgbClr val="FF0000"/>
                </a:solidFill>
              </a:rPr>
              <a:t>i</a:t>
            </a:r>
            <a:r>
              <a:rPr lang="en-US" sz="3000" b="1" baseline="-25000" dirty="0">
                <a:solidFill>
                  <a:srgbClr val="FF0000"/>
                </a:solidFill>
              </a:rPr>
              <a:t>=1</a:t>
            </a:r>
            <a:r>
              <a:rPr lang="en-US" sz="3000" b="1" baseline="30000" dirty="0">
                <a:solidFill>
                  <a:srgbClr val="FF0000"/>
                </a:solidFill>
              </a:rPr>
              <a:t>N</a:t>
            </a:r>
            <a:r>
              <a:rPr lang="en-US" sz="3000" b="1" dirty="0">
                <a:solidFill>
                  <a:srgbClr val="FF0000"/>
                </a:solidFill>
              </a:rPr>
              <a:t> </a:t>
            </a:r>
            <a:r>
              <a:rPr lang="en-US" sz="3000" b="1" dirty="0">
                <a:solidFill>
                  <a:srgbClr val="FF0000"/>
                </a:solidFill>
                <a:sym typeface="Symbol"/>
              </a:rPr>
              <a:t></a:t>
            </a:r>
            <a:r>
              <a:rPr lang="en-US" sz="3000" b="1" i="1" baseline="-25000" dirty="0">
                <a:solidFill>
                  <a:srgbClr val="FF0000"/>
                </a:solidFill>
              </a:rPr>
              <a:t>j</a:t>
            </a:r>
            <a:r>
              <a:rPr lang="en-US" sz="3000" b="1" baseline="-25000" dirty="0">
                <a:solidFill>
                  <a:srgbClr val="FF0000"/>
                </a:solidFill>
              </a:rPr>
              <a:t>=1</a:t>
            </a:r>
            <a:r>
              <a:rPr lang="en-US" sz="3000" b="1" baseline="30000" dirty="0">
                <a:solidFill>
                  <a:srgbClr val="FF0000"/>
                </a:solidFill>
              </a:rPr>
              <a:t>N</a:t>
            </a:r>
            <a:r>
              <a:rPr lang="en-US" sz="3000" b="1" dirty="0">
                <a:solidFill>
                  <a:srgbClr val="FF0000"/>
                </a:solidFill>
              </a:rPr>
              <a:t> </a:t>
            </a:r>
            <a:r>
              <a:rPr lang="en-US" sz="3000" b="1" dirty="0" smtClean="0">
                <a:solidFill>
                  <a:srgbClr val="FF0000"/>
                </a:solidFill>
                <a:sym typeface="Symbol"/>
              </a:rPr>
              <a:t></a:t>
            </a:r>
            <a:r>
              <a:rPr lang="en-US" sz="3000" b="1" dirty="0" smtClean="0">
                <a:solidFill>
                  <a:srgbClr val="FF0000"/>
                </a:solidFill>
              </a:rPr>
              <a:t>(</a:t>
            </a:r>
            <a:r>
              <a:rPr lang="en-US" sz="3000" b="1" i="1" dirty="0">
                <a:solidFill>
                  <a:srgbClr val="FF0000"/>
                </a:solidFill>
              </a:rPr>
              <a:t>i</a:t>
            </a:r>
            <a:r>
              <a:rPr lang="en-US" sz="3000" b="1" dirty="0">
                <a:solidFill>
                  <a:srgbClr val="FF0000"/>
                </a:solidFill>
              </a:rPr>
              <a:t>, </a:t>
            </a:r>
            <a:r>
              <a:rPr lang="en-US" sz="3000" b="1" i="1" dirty="0">
                <a:solidFill>
                  <a:srgbClr val="FF0000"/>
                </a:solidFill>
              </a:rPr>
              <a:t>j</a:t>
            </a:r>
            <a:r>
              <a:rPr lang="en-US" sz="3000" b="1" dirty="0">
                <a:solidFill>
                  <a:srgbClr val="FF0000"/>
                </a:solidFill>
              </a:rPr>
              <a:t>) &lt;</a:t>
            </a:r>
            <a:r>
              <a:rPr lang="en-US" sz="3000" b="1" dirty="0" err="1">
                <a:solidFill>
                  <a:srgbClr val="FF0000"/>
                </a:solidFill>
              </a:rPr>
              <a:t>M</a:t>
            </a:r>
            <a:r>
              <a:rPr lang="en-US" sz="3000" b="1" i="1" baseline="-25000" dirty="0" err="1">
                <a:solidFill>
                  <a:srgbClr val="FF0000"/>
                </a:solidFill>
              </a:rPr>
              <a:t>i</a:t>
            </a:r>
            <a:r>
              <a:rPr lang="en-US" sz="3000" b="1" dirty="0">
                <a:solidFill>
                  <a:srgbClr val="FF0000"/>
                </a:solidFill>
              </a:rPr>
              <a:t>(</a:t>
            </a:r>
            <a:r>
              <a:rPr lang="en-US" sz="3000" b="1" i="1" dirty="0">
                <a:solidFill>
                  <a:srgbClr val="FF0000"/>
                </a:solidFill>
              </a:rPr>
              <a:t>k</a:t>
            </a:r>
            <a:r>
              <a:rPr lang="en-US" sz="3000" b="1" dirty="0">
                <a:solidFill>
                  <a:srgbClr val="FF0000"/>
                </a:solidFill>
              </a:rPr>
              <a:t>)&gt; &lt;</a:t>
            </a:r>
            <a:r>
              <a:rPr lang="en-US" sz="3000" b="1" dirty="0" err="1">
                <a:solidFill>
                  <a:srgbClr val="FF0000"/>
                </a:solidFill>
              </a:rPr>
              <a:t>M</a:t>
            </a:r>
            <a:r>
              <a:rPr lang="en-US" sz="3000" b="1" i="1" baseline="-25000" dirty="0" err="1">
                <a:solidFill>
                  <a:srgbClr val="FF0000"/>
                </a:solidFill>
              </a:rPr>
              <a:t>j</a:t>
            </a:r>
            <a:r>
              <a:rPr lang="en-US" sz="3000" b="1" dirty="0">
                <a:solidFill>
                  <a:srgbClr val="FF0000"/>
                </a:solidFill>
              </a:rPr>
              <a:t>(</a:t>
            </a:r>
            <a:r>
              <a:rPr lang="en-US" sz="3000" b="1" i="1" dirty="0">
                <a:solidFill>
                  <a:srgbClr val="FF0000"/>
                </a:solidFill>
              </a:rPr>
              <a:t>k</a:t>
            </a:r>
            <a:r>
              <a:rPr lang="en-US" sz="3000" b="1" dirty="0">
                <a:solidFill>
                  <a:srgbClr val="FF0000"/>
                </a:solidFill>
              </a:rPr>
              <a:t>)&gt; / &lt;C(k)&gt;</a:t>
            </a:r>
            <a:r>
              <a:rPr lang="en-US" sz="3000" b="1" baseline="30000" dirty="0" smtClean="0">
                <a:solidFill>
                  <a:srgbClr val="FF0000"/>
                </a:solidFill>
              </a:rPr>
              <a:t>2</a:t>
            </a:r>
            <a:endParaRPr lang="en-US" b="1" baseline="30000" dirty="0">
              <a:solidFill>
                <a:srgbClr val="FF0000"/>
              </a:solidFill>
            </a:endParaRPr>
          </a:p>
          <a:p>
            <a:pPr marL="514350" indent="-514350">
              <a:buFont typeface="+mj-lt"/>
              <a:buAutoNum type="arabicParenR"/>
            </a:pPr>
            <a:r>
              <a:rPr lang="en-US" b="1" dirty="0" smtClean="0">
                <a:solidFill>
                  <a:srgbClr val="FF0000"/>
                </a:solidFill>
              </a:rPr>
              <a:t>B</a:t>
            </a:r>
            <a:r>
              <a:rPr lang="en-US" b="1" baseline="-25000" dirty="0" smtClean="0">
                <a:solidFill>
                  <a:srgbClr val="FF0000"/>
                </a:solidFill>
                <a:sym typeface="Symbol"/>
              </a:rPr>
              <a:t>i</a:t>
            </a:r>
            <a:r>
              <a:rPr lang="en-US" b="1" dirty="0" smtClean="0">
                <a:solidFill>
                  <a:srgbClr val="FF0000"/>
                </a:solidFill>
              </a:rPr>
              <a:t>(k</a:t>
            </a:r>
            <a:r>
              <a:rPr lang="en-US" b="1" dirty="0">
                <a:solidFill>
                  <a:srgbClr val="FF0000"/>
                </a:solidFill>
              </a:rPr>
              <a:t>) =  </a:t>
            </a:r>
            <a:r>
              <a:rPr lang="en-US" b="1" dirty="0" smtClean="0">
                <a:solidFill>
                  <a:srgbClr val="FF0000"/>
                </a:solidFill>
                <a:sym typeface="Symbol"/>
              </a:rPr>
              <a:t></a:t>
            </a:r>
            <a:r>
              <a:rPr lang="en-US" b="1" i="1" baseline="-25000" dirty="0" smtClean="0">
                <a:solidFill>
                  <a:srgbClr val="FF0000"/>
                </a:solidFill>
              </a:rPr>
              <a:t>j</a:t>
            </a:r>
            <a:r>
              <a:rPr lang="en-US" b="1" baseline="-25000" dirty="0" smtClean="0">
                <a:solidFill>
                  <a:srgbClr val="FF0000"/>
                </a:solidFill>
              </a:rPr>
              <a:t>=1</a:t>
            </a:r>
            <a:r>
              <a:rPr lang="en-US" b="1" baseline="30000" dirty="0" smtClean="0">
                <a:solidFill>
                  <a:srgbClr val="FF0000"/>
                </a:solidFill>
              </a:rPr>
              <a:t>N</a:t>
            </a:r>
            <a:r>
              <a:rPr lang="en-US" b="1" dirty="0" smtClean="0">
                <a:solidFill>
                  <a:srgbClr val="FF0000"/>
                </a:solidFill>
              </a:rPr>
              <a:t> </a:t>
            </a:r>
            <a:r>
              <a:rPr lang="en-US" b="1" dirty="0" smtClean="0">
                <a:solidFill>
                  <a:srgbClr val="FF0000"/>
                </a:solidFill>
                <a:sym typeface="Symbol"/>
              </a:rPr>
              <a:t></a:t>
            </a:r>
            <a:r>
              <a:rPr lang="en-US" b="1" dirty="0" smtClean="0">
                <a:solidFill>
                  <a:srgbClr val="FF0000"/>
                </a:solidFill>
              </a:rPr>
              <a:t>(</a:t>
            </a:r>
            <a:r>
              <a:rPr lang="en-US" b="1" i="1" dirty="0">
                <a:solidFill>
                  <a:srgbClr val="FF0000"/>
                </a:solidFill>
              </a:rPr>
              <a:t>i</a:t>
            </a:r>
            <a:r>
              <a:rPr lang="en-US" b="1" dirty="0">
                <a:solidFill>
                  <a:srgbClr val="FF0000"/>
                </a:solidFill>
              </a:rPr>
              <a:t>, </a:t>
            </a:r>
            <a:r>
              <a:rPr lang="en-US" b="1" i="1" dirty="0" smtClean="0">
                <a:solidFill>
                  <a:srgbClr val="FF0000"/>
                </a:solidFill>
                <a:sym typeface="Symbol"/>
              </a:rPr>
              <a:t>j</a:t>
            </a:r>
            <a:r>
              <a:rPr lang="en-US" b="1" dirty="0" smtClean="0">
                <a:solidFill>
                  <a:srgbClr val="FF0000"/>
                </a:solidFill>
              </a:rPr>
              <a:t>) </a:t>
            </a:r>
            <a:r>
              <a:rPr lang="en-US" b="1" dirty="0">
                <a:solidFill>
                  <a:srgbClr val="FF0000"/>
                </a:solidFill>
              </a:rPr>
              <a:t>&lt;</a:t>
            </a:r>
            <a:r>
              <a:rPr lang="en-US" b="1" dirty="0" err="1" smtClean="0">
                <a:solidFill>
                  <a:srgbClr val="FF0000"/>
                </a:solidFill>
              </a:rPr>
              <a:t>M</a:t>
            </a:r>
            <a:r>
              <a:rPr lang="en-US" b="1" i="1" baseline="-25000" dirty="0" err="1" smtClean="0">
                <a:solidFill>
                  <a:srgbClr val="FF0000"/>
                </a:solidFill>
              </a:rPr>
              <a:t>j</a:t>
            </a:r>
            <a:r>
              <a:rPr lang="en-US" b="1" dirty="0" smtClean="0">
                <a:solidFill>
                  <a:srgbClr val="FF0000"/>
                </a:solidFill>
              </a:rPr>
              <a:t>(</a:t>
            </a:r>
            <a:r>
              <a:rPr lang="en-US" b="1" i="1" dirty="0" smtClean="0">
                <a:solidFill>
                  <a:srgbClr val="FF0000"/>
                </a:solidFill>
              </a:rPr>
              <a:t>k</a:t>
            </a:r>
            <a:r>
              <a:rPr lang="en-US" b="1" dirty="0">
                <a:solidFill>
                  <a:srgbClr val="FF0000"/>
                </a:solidFill>
              </a:rPr>
              <a:t>)&gt; / &lt;C(k)&gt;	</a:t>
            </a:r>
            <a:endParaRPr lang="en-US" b="1" dirty="0" smtClean="0">
              <a:solidFill>
                <a:srgbClr val="FF0000"/>
              </a:solidFill>
            </a:endParaRPr>
          </a:p>
          <a:p>
            <a:pPr marL="514350" indent="-514350">
              <a:buFont typeface="+mj-lt"/>
              <a:buAutoNum type="arabicParenR"/>
            </a:pPr>
            <a:r>
              <a:rPr lang="en-US" b="1" dirty="0" smtClean="0">
                <a:solidFill>
                  <a:srgbClr val="FF0000"/>
                </a:solidFill>
                <a:sym typeface="Symbol"/>
              </a:rPr>
              <a:t></a:t>
            </a:r>
            <a:r>
              <a:rPr lang="en-US" b="1" baseline="-25000" dirty="0" smtClean="0">
                <a:solidFill>
                  <a:srgbClr val="FF0000"/>
                </a:solidFill>
                <a:sym typeface="Symbol"/>
              </a:rPr>
              <a:t>i</a:t>
            </a:r>
            <a:r>
              <a:rPr lang="en-US" b="1" dirty="0" smtClean="0">
                <a:solidFill>
                  <a:srgbClr val="FF0000"/>
                </a:solidFill>
              </a:rPr>
              <a:t>(</a:t>
            </a:r>
            <a:r>
              <a:rPr lang="en-US" b="1" i="1" dirty="0" smtClean="0">
                <a:solidFill>
                  <a:srgbClr val="FF0000"/>
                </a:solidFill>
              </a:rPr>
              <a:t>k</a:t>
            </a:r>
            <a:r>
              <a:rPr lang="en-US" b="1" dirty="0">
                <a:solidFill>
                  <a:srgbClr val="FF0000"/>
                </a:solidFill>
              </a:rPr>
              <a:t>) = (</a:t>
            </a:r>
            <a:r>
              <a:rPr lang="en-US" b="1" dirty="0" smtClean="0">
                <a:solidFill>
                  <a:srgbClr val="FF0000"/>
                </a:solidFill>
              </a:rPr>
              <a:t>B</a:t>
            </a:r>
            <a:r>
              <a:rPr lang="en-US" b="1" baseline="-25000" dirty="0" smtClean="0">
                <a:solidFill>
                  <a:srgbClr val="FF0000"/>
                </a:solidFill>
                <a:sym typeface="Symbol"/>
              </a:rPr>
              <a:t>i</a:t>
            </a:r>
            <a:r>
              <a:rPr lang="en-US" b="1" dirty="0" smtClean="0">
                <a:solidFill>
                  <a:srgbClr val="FF0000"/>
                </a:solidFill>
              </a:rPr>
              <a:t>(k</a:t>
            </a:r>
            <a:r>
              <a:rPr lang="en-US" b="1" dirty="0">
                <a:solidFill>
                  <a:srgbClr val="FF0000"/>
                </a:solidFill>
              </a:rPr>
              <a:t>) + A(k))</a:t>
            </a:r>
            <a:r>
              <a:rPr lang="en-US" b="1" dirty="0"/>
              <a:t>			</a:t>
            </a:r>
            <a:endParaRPr lang="en-US" b="1" dirty="0" smtClean="0"/>
          </a:p>
          <a:p>
            <a:pPr marL="514350" indent="-514350">
              <a:buFont typeface="+mj-lt"/>
              <a:buAutoNum type="arabicParenR"/>
            </a:pPr>
            <a:r>
              <a:rPr lang="en-US" sz="3100" b="1" dirty="0" smtClean="0"/>
              <a:t>&lt;</a:t>
            </a:r>
            <a:r>
              <a:rPr lang="en-US" sz="3100" b="1" dirty="0" err="1" smtClean="0"/>
              <a:t>M</a:t>
            </a:r>
            <a:r>
              <a:rPr lang="en-US" sz="3100" b="1" i="1" baseline="-25000" dirty="0" err="1" smtClean="0"/>
              <a:t>i</a:t>
            </a:r>
            <a:r>
              <a:rPr lang="en-US" sz="3100" b="1" dirty="0" smtClean="0"/>
              <a:t>(</a:t>
            </a:r>
            <a:r>
              <a:rPr lang="en-US" sz="3100" b="1" i="1" dirty="0" smtClean="0"/>
              <a:t>k</a:t>
            </a:r>
            <a:r>
              <a:rPr lang="en-US" sz="3100" b="1" dirty="0" smtClean="0"/>
              <a:t>)&gt; </a:t>
            </a:r>
            <a:r>
              <a:rPr lang="en-US" sz="3100" b="1" dirty="0"/>
              <a:t>= </a:t>
            </a:r>
            <a:r>
              <a:rPr lang="en-US" sz="3100" b="1" dirty="0" err="1" smtClean="0"/>
              <a:t>exp</a:t>
            </a:r>
            <a:r>
              <a:rPr lang="en-US" sz="3100" b="1" dirty="0"/>
              <a:t>( -</a:t>
            </a:r>
            <a:r>
              <a:rPr lang="en-US" sz="3100" b="1" dirty="0">
                <a:sym typeface="Symbol"/>
              </a:rPr>
              <a:t></a:t>
            </a:r>
            <a:r>
              <a:rPr lang="en-US" sz="3100" b="1" i="1" baseline="-25000" dirty="0"/>
              <a:t>i</a:t>
            </a:r>
            <a:r>
              <a:rPr lang="en-US" sz="3100" b="1" dirty="0"/>
              <a:t>(</a:t>
            </a:r>
            <a:r>
              <a:rPr lang="en-US" sz="3100" b="1" i="1" dirty="0"/>
              <a:t>k</a:t>
            </a:r>
            <a:r>
              <a:rPr lang="en-US" sz="3100" b="1" dirty="0"/>
              <a:t>)/T </a:t>
            </a:r>
            <a:r>
              <a:rPr lang="en-US" sz="3100" b="1" dirty="0" smtClean="0"/>
              <a:t>)/</a:t>
            </a:r>
            <a:r>
              <a:rPr lang="en-US" sz="3100" b="1" dirty="0">
                <a:sym typeface="Symbol"/>
              </a:rPr>
              <a:t></a:t>
            </a:r>
            <a:r>
              <a:rPr lang="en-US" sz="3100" b="1" baseline="-25000" dirty="0"/>
              <a:t>k=1</a:t>
            </a:r>
            <a:r>
              <a:rPr lang="en-US" sz="3100" b="1" baseline="30000" dirty="0"/>
              <a:t>K</a:t>
            </a:r>
            <a:r>
              <a:rPr lang="en-US" sz="3100" b="1" dirty="0"/>
              <a:t> </a:t>
            </a:r>
            <a:r>
              <a:rPr lang="en-US" sz="3100" b="1" dirty="0" err="1" smtClean="0"/>
              <a:t>exp</a:t>
            </a:r>
            <a:r>
              <a:rPr lang="en-US" sz="3100" b="1" dirty="0" smtClean="0"/>
              <a:t>(-</a:t>
            </a:r>
            <a:r>
              <a:rPr lang="en-US" sz="3100" b="1" dirty="0">
                <a:sym typeface="Symbol"/>
              </a:rPr>
              <a:t></a:t>
            </a:r>
            <a:r>
              <a:rPr lang="en-US" sz="3100" b="1" i="1" baseline="-25000" dirty="0"/>
              <a:t>i</a:t>
            </a:r>
            <a:r>
              <a:rPr lang="en-US" sz="3100" b="1" dirty="0"/>
              <a:t>(</a:t>
            </a:r>
            <a:r>
              <a:rPr lang="en-US" sz="3100" b="1" i="1" dirty="0"/>
              <a:t>k</a:t>
            </a:r>
            <a:r>
              <a:rPr lang="en-US" sz="3100" b="1" dirty="0"/>
              <a:t>)/</a:t>
            </a:r>
            <a:r>
              <a:rPr lang="en-US" sz="3100" b="1" dirty="0" smtClean="0"/>
              <a:t>T)</a:t>
            </a:r>
          </a:p>
          <a:p>
            <a:pPr marL="514350" indent="-514350">
              <a:buFont typeface="+mj-lt"/>
              <a:buAutoNum type="arabicParenR"/>
            </a:pPr>
            <a:r>
              <a:rPr lang="en-US" b="1" dirty="0" smtClean="0"/>
              <a:t>C(k</a:t>
            </a:r>
            <a:r>
              <a:rPr lang="en-US" b="1" dirty="0"/>
              <a:t>) = </a:t>
            </a:r>
            <a:r>
              <a:rPr lang="en-US" b="1" dirty="0">
                <a:sym typeface="Symbol"/>
              </a:rPr>
              <a:t></a:t>
            </a:r>
            <a:r>
              <a:rPr lang="en-US" b="1" i="1" baseline="-25000" dirty="0"/>
              <a:t>i</a:t>
            </a:r>
            <a:r>
              <a:rPr lang="en-US" b="1" baseline="-25000" dirty="0"/>
              <a:t>=1</a:t>
            </a:r>
            <a:r>
              <a:rPr lang="en-US" b="1" baseline="30000" dirty="0"/>
              <a:t>N</a:t>
            </a:r>
            <a:r>
              <a:rPr lang="en-US" b="1" dirty="0"/>
              <a:t> </a:t>
            </a:r>
            <a:r>
              <a:rPr lang="en-US" b="1" dirty="0" smtClean="0"/>
              <a:t>&lt;</a:t>
            </a:r>
            <a:r>
              <a:rPr lang="en-US" b="1" dirty="0" err="1" smtClean="0"/>
              <a:t>M</a:t>
            </a:r>
            <a:r>
              <a:rPr lang="en-US" b="1" i="1" baseline="-25000" dirty="0" err="1" smtClean="0"/>
              <a:t>i</a:t>
            </a:r>
            <a:r>
              <a:rPr lang="en-US" b="1" dirty="0" smtClean="0"/>
              <a:t>(</a:t>
            </a:r>
            <a:r>
              <a:rPr lang="en-US" b="1" i="1" dirty="0" smtClean="0"/>
              <a:t>k</a:t>
            </a:r>
            <a:r>
              <a:rPr lang="en-US" b="1" dirty="0" smtClean="0"/>
              <a:t>)&gt;</a:t>
            </a:r>
            <a:r>
              <a:rPr lang="en-US" b="1" dirty="0"/>
              <a:t>	</a:t>
            </a:r>
          </a:p>
          <a:p>
            <a:r>
              <a:rPr lang="en-US" b="1" dirty="0" smtClean="0"/>
              <a:t>Iterate to converge variables at fixed T; iteratively decrease T from </a:t>
            </a:r>
            <a:r>
              <a:rPr lang="en-US" b="1" dirty="0" smtClean="0">
                <a:sym typeface="Symbol"/>
              </a:rPr>
              <a:t></a:t>
            </a:r>
            <a:endParaRPr lang="en-US" b="1" dirty="0" smtClean="0"/>
          </a:p>
        </p:txBody>
      </p:sp>
      <p:sp>
        <p:nvSpPr>
          <p:cNvPr id="2" name="Title 1"/>
          <p:cNvSpPr>
            <a:spLocks noGrp="1"/>
          </p:cNvSpPr>
          <p:nvPr>
            <p:ph type="title"/>
          </p:nvPr>
        </p:nvSpPr>
        <p:spPr>
          <a:xfrm>
            <a:off x="-3958" y="228600"/>
            <a:ext cx="9144000" cy="1143000"/>
          </a:xfrm>
        </p:spPr>
        <p:txBody>
          <a:bodyPr>
            <a:normAutofit fontScale="90000"/>
          </a:bodyPr>
          <a:lstStyle/>
          <a:p>
            <a:r>
              <a:rPr lang="en-US" b="1" dirty="0" smtClean="0"/>
              <a:t>DA-PWC EM Steps (</a:t>
            </a:r>
            <a:r>
              <a:rPr lang="en-US" b="1" dirty="0" smtClean="0">
                <a:solidFill>
                  <a:srgbClr val="FF0000"/>
                </a:solidFill>
              </a:rPr>
              <a:t>E is red</a:t>
            </a:r>
            <a:r>
              <a:rPr lang="en-US" b="1" dirty="0" smtClean="0"/>
              <a:t>, M Black)</a:t>
            </a:r>
            <a:br>
              <a:rPr lang="en-US" b="1" dirty="0" smtClean="0"/>
            </a:br>
            <a:r>
              <a:rPr lang="en-US" b="1" dirty="0" smtClean="0"/>
              <a:t>k runs over clusters; </a:t>
            </a:r>
            <a:r>
              <a:rPr lang="en-US" b="1" dirty="0" err="1" smtClean="0"/>
              <a:t>i,j</a:t>
            </a:r>
            <a:r>
              <a:rPr lang="en-US" b="1" dirty="0" smtClean="0"/>
              <a:t> points; </a:t>
            </a:r>
            <a:r>
              <a:rPr lang="en-US" b="1" dirty="0"/>
              <a:t>&lt;</a:t>
            </a:r>
            <a:r>
              <a:rPr lang="en-US" b="1" dirty="0" err="1"/>
              <a:t>M</a:t>
            </a:r>
            <a:r>
              <a:rPr lang="en-US" b="1" i="1" baseline="-25000" dirty="0" err="1"/>
              <a:t>i</a:t>
            </a:r>
            <a:r>
              <a:rPr lang="en-US" b="1" dirty="0"/>
              <a:t>(</a:t>
            </a:r>
            <a:r>
              <a:rPr lang="en-US" b="1" i="1" dirty="0"/>
              <a:t>k</a:t>
            </a:r>
            <a:r>
              <a:rPr lang="en-US" b="1" dirty="0"/>
              <a:t>)&gt; </a:t>
            </a:r>
            <a:r>
              <a:rPr lang="en-US" b="1" dirty="0" smtClean="0"/>
              <a:t>is probability that point I in cluster k</a:t>
            </a:r>
            <a:endParaRPr lang="en-US"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56</a:t>
            </a:fld>
            <a:endParaRPr lang="en-US"/>
          </a:p>
        </p:txBody>
      </p:sp>
      <p:sp>
        <p:nvSpPr>
          <p:cNvPr id="5" name="TextBox 4"/>
          <p:cNvSpPr txBox="1"/>
          <p:nvPr/>
        </p:nvSpPr>
        <p:spPr>
          <a:xfrm>
            <a:off x="-3958" y="5521146"/>
            <a:ext cx="6553200" cy="1200329"/>
          </a:xfrm>
          <a:prstGeom prst="rect">
            <a:avLst/>
          </a:prstGeom>
          <a:noFill/>
          <a:ln w="12700">
            <a:solidFill>
              <a:schemeClr val="tx1"/>
            </a:solidFill>
          </a:ln>
        </p:spPr>
        <p:txBody>
          <a:bodyPr wrap="square" rtlCol="0">
            <a:spAutoFit/>
          </a:bodyPr>
          <a:lstStyle/>
          <a:p>
            <a:r>
              <a:rPr lang="en-US" sz="2400" b="1" dirty="0" smtClean="0">
                <a:solidFill>
                  <a:prstClr val="black"/>
                </a:solidFill>
              </a:rPr>
              <a:t>Parallelize by distributing points across processes</a:t>
            </a:r>
          </a:p>
          <a:p>
            <a:r>
              <a:rPr lang="en-US" sz="2400" b="1" dirty="0" smtClean="0">
                <a:solidFill>
                  <a:prstClr val="black"/>
                </a:solidFill>
              </a:rPr>
              <a:t>Steps 1 global sum (reduction)</a:t>
            </a:r>
          </a:p>
          <a:p>
            <a:r>
              <a:rPr lang="en-US" sz="2400" b="1" dirty="0" smtClean="0">
                <a:solidFill>
                  <a:prstClr val="black"/>
                </a:solidFill>
              </a:rPr>
              <a:t>Step 1, 2, 5 local sum if </a:t>
            </a:r>
            <a:r>
              <a:rPr lang="en-US" sz="2400" b="1" dirty="0">
                <a:solidFill>
                  <a:prstClr val="black"/>
                </a:solidFill>
              </a:rPr>
              <a:t>&lt;</a:t>
            </a:r>
            <a:r>
              <a:rPr lang="en-US" sz="2400" b="1" dirty="0" err="1">
                <a:solidFill>
                  <a:prstClr val="black"/>
                </a:solidFill>
              </a:rPr>
              <a:t>M</a:t>
            </a:r>
            <a:r>
              <a:rPr lang="en-US" sz="2400" b="1" baseline="-25000" dirty="0" err="1">
                <a:solidFill>
                  <a:prstClr val="black"/>
                </a:solidFill>
              </a:rPr>
              <a:t>i</a:t>
            </a:r>
            <a:r>
              <a:rPr lang="en-US" sz="2400" b="1" dirty="0">
                <a:solidFill>
                  <a:prstClr val="black"/>
                </a:solidFill>
              </a:rPr>
              <a:t>(k)&gt; </a:t>
            </a:r>
            <a:r>
              <a:rPr lang="en-US" sz="2400" b="1" dirty="0" smtClean="0">
                <a:solidFill>
                  <a:prstClr val="black"/>
                </a:solidFill>
              </a:rPr>
              <a:t>broadcast</a:t>
            </a:r>
          </a:p>
        </p:txBody>
      </p:sp>
      <p:sp>
        <p:nvSpPr>
          <p:cNvPr id="6" name="TextBox 5"/>
          <p:cNvSpPr txBox="1"/>
          <p:nvPr/>
        </p:nvSpPr>
        <p:spPr>
          <a:xfrm>
            <a:off x="6294374" y="2615375"/>
            <a:ext cx="2849626" cy="830997"/>
          </a:xfrm>
          <a:prstGeom prst="rect">
            <a:avLst/>
          </a:prstGeom>
          <a:noFill/>
          <a:ln w="28575">
            <a:solidFill>
              <a:schemeClr val="tx1"/>
            </a:solidFill>
          </a:ln>
        </p:spPr>
        <p:txBody>
          <a:bodyPr wrap="none" rtlCol="0">
            <a:spAutoFit/>
          </a:bodyPr>
          <a:lstStyle/>
          <a:p>
            <a:r>
              <a:rPr lang="en-US" sz="2400" dirty="0" err="1" smtClean="0"/>
              <a:t>i</a:t>
            </a:r>
            <a:r>
              <a:rPr lang="en-US" sz="2400" dirty="0" smtClean="0"/>
              <a:t> points (distributed)</a:t>
            </a:r>
          </a:p>
          <a:p>
            <a:r>
              <a:rPr lang="en-US" sz="2400" dirty="0" smtClean="0"/>
              <a:t>k clusters (replicated)</a:t>
            </a:r>
            <a:endParaRPr lang="en-US" sz="2400" dirty="0"/>
          </a:p>
        </p:txBody>
      </p:sp>
    </p:spTree>
    <p:extLst>
      <p:ext uri="{BB962C8B-B14F-4D97-AF65-F5344CB8AC3E}">
        <p14:creationId xmlns:p14="http://schemas.microsoft.com/office/powerpoint/2010/main" val="3313278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Illustrations of Results and Performance</a:t>
            </a:r>
            <a:endParaRPr lang="en-US" b="1"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32177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58</a:t>
            </a:fld>
            <a:endParaRPr lang="en-US"/>
          </a:p>
        </p:txBody>
      </p:sp>
      <p:pic>
        <p:nvPicPr>
          <p:cNvPr id="10242" name="Picture 2" descr="C:\Users\Geoffrey Fox\Downloads\haixu_100K_K2.png"/>
          <p:cNvPicPr>
            <a:picLocks noChangeAspect="1" noChangeArrowheads="1"/>
          </p:cNvPicPr>
          <p:nvPr/>
        </p:nvPicPr>
        <p:blipFill rotWithShape="1">
          <a:blip r:embed="rId2">
            <a:extLst>
              <a:ext uri="{28A0092B-C50C-407E-A947-70E740481C1C}">
                <a14:useLocalDpi xmlns:a14="http://schemas.microsoft.com/office/drawing/2010/main" val="0"/>
              </a:ext>
            </a:extLst>
          </a:blip>
          <a:srcRect l="5671" r="32641"/>
          <a:stretch/>
        </p:blipFill>
        <p:spPr bwMode="auto">
          <a:xfrm>
            <a:off x="22761" y="0"/>
            <a:ext cx="7641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0" y="533400"/>
            <a:ext cx="4572000" cy="2133600"/>
          </a:xfrm>
          <a:solidFill>
            <a:schemeClr val="bg1"/>
          </a:solidFill>
        </p:spPr>
        <p:txBody>
          <a:bodyPr>
            <a:normAutofit lnSpcReduction="10000"/>
          </a:bodyPr>
          <a:lstStyle/>
          <a:p>
            <a:r>
              <a:rPr lang="en-US" dirty="0" smtClean="0"/>
              <a:t>Start at T= “</a:t>
            </a:r>
            <a:r>
              <a:rPr lang="en-US" dirty="0" smtClean="0">
                <a:sym typeface="Symbol"/>
              </a:rPr>
              <a:t>” with 1 Cluster</a:t>
            </a:r>
          </a:p>
          <a:p>
            <a:r>
              <a:rPr lang="en-US" dirty="0" smtClean="0">
                <a:sym typeface="Symbol"/>
              </a:rPr>
              <a:t>Decrease T, Clusters emerge at instabilities</a:t>
            </a:r>
            <a:endParaRPr lang="en-US" dirty="0"/>
          </a:p>
        </p:txBody>
      </p:sp>
    </p:spTree>
    <p:extLst>
      <p:ext uri="{BB962C8B-B14F-4D97-AF65-F5344CB8AC3E}">
        <p14:creationId xmlns:p14="http://schemas.microsoft.com/office/powerpoint/2010/main" val="26142117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59</a:t>
            </a:fld>
            <a:endParaRPr lang="en-US"/>
          </a:p>
        </p:txBody>
      </p:sp>
      <p:pic>
        <p:nvPicPr>
          <p:cNvPr id="11266" name="Picture 2" descr="C:\Users\Geoffrey Fox\Downloads\haixu_100K_K4.png"/>
          <p:cNvPicPr>
            <a:picLocks noChangeAspect="1" noChangeArrowheads="1"/>
          </p:cNvPicPr>
          <p:nvPr/>
        </p:nvPicPr>
        <p:blipFill rotWithShape="1">
          <a:blip r:embed="rId2">
            <a:extLst>
              <a:ext uri="{28A0092B-C50C-407E-A947-70E740481C1C}">
                <a14:useLocalDpi xmlns:a14="http://schemas.microsoft.com/office/drawing/2010/main" val="0"/>
              </a:ext>
            </a:extLst>
          </a:blip>
          <a:srcRect l="7134" r="23195"/>
          <a:stretch/>
        </p:blipFill>
        <p:spPr bwMode="auto">
          <a:xfrm>
            <a:off x="0" y="0"/>
            <a:ext cx="86301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016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65632"/>
          </a:xfrm>
        </p:spPr>
        <p:txBody>
          <a:bodyPr/>
          <a:lstStyle/>
          <a:p>
            <a:r>
              <a:rPr lang="en-US" b="1" dirty="0" smtClean="0">
                <a:latin typeface="+mn-lt"/>
              </a:rPr>
              <a:t>What is Data Science?</a:t>
            </a:r>
            <a:endParaRPr lang="en-US" b="1" dirty="0">
              <a:latin typeface="+mn-lt"/>
            </a:endParaRPr>
          </a:p>
        </p:txBody>
      </p:sp>
      <p:sp>
        <p:nvSpPr>
          <p:cNvPr id="3" name="Content Placeholder 2"/>
          <p:cNvSpPr>
            <a:spLocks noGrp="1"/>
          </p:cNvSpPr>
          <p:nvPr>
            <p:ph idx="1"/>
          </p:nvPr>
        </p:nvSpPr>
        <p:spPr>
          <a:xfrm>
            <a:off x="0" y="865632"/>
            <a:ext cx="9144000" cy="5992367"/>
          </a:xfrm>
        </p:spPr>
        <p:txBody>
          <a:bodyPr>
            <a:normAutofit fontScale="92500"/>
          </a:bodyPr>
          <a:lstStyle/>
          <a:p>
            <a:r>
              <a:rPr lang="en-US" dirty="0" smtClean="0"/>
              <a:t>I was impressed by number of NIST working group members who were self declared data scientists</a:t>
            </a:r>
          </a:p>
          <a:p>
            <a:r>
              <a:rPr lang="en-US" dirty="0" smtClean="0"/>
              <a:t>I was also impressed by universal adoption by participants of Apache technologies – see later</a:t>
            </a:r>
          </a:p>
          <a:p>
            <a:r>
              <a:rPr lang="en-US" dirty="0" smtClean="0"/>
              <a:t>McKinsey says there are lots of jobs (1.65M by 2018 in USA) but that’s not enough! Is this a field – what is it and what is its core?</a:t>
            </a:r>
          </a:p>
          <a:p>
            <a:pPr marL="228600" lvl="1">
              <a:spcBef>
                <a:spcPts val="1000"/>
              </a:spcBef>
            </a:pPr>
            <a:r>
              <a:rPr lang="en-US" sz="2800" dirty="0" smtClean="0"/>
              <a:t>The emergence of the 4</a:t>
            </a:r>
            <a:r>
              <a:rPr lang="en-US" sz="2800" baseline="30000" dirty="0" smtClean="0"/>
              <a:t>th</a:t>
            </a:r>
            <a:r>
              <a:rPr lang="en-US" sz="2800" dirty="0" smtClean="0"/>
              <a:t> or data driven paradigm of science illustrates significance - </a:t>
            </a:r>
            <a:r>
              <a:rPr lang="en-US" sz="2800" dirty="0">
                <a:hlinkClick r:id="rId2"/>
              </a:rPr>
              <a:t>http://research.microsoft.com/en-us/collaboration/fourthparadigm/</a:t>
            </a:r>
            <a:r>
              <a:rPr lang="en-US" sz="2800" dirty="0"/>
              <a:t>  </a:t>
            </a:r>
          </a:p>
          <a:p>
            <a:pPr lvl="1"/>
            <a:r>
              <a:rPr lang="en-US" dirty="0" smtClean="0"/>
              <a:t>Discovery is guided by data rather than by a model</a:t>
            </a:r>
          </a:p>
          <a:p>
            <a:pPr lvl="1"/>
            <a:r>
              <a:rPr lang="en-US" dirty="0" smtClean="0"/>
              <a:t>The End of (traditional) science </a:t>
            </a:r>
            <a:r>
              <a:rPr lang="en-US" dirty="0">
                <a:hlinkClick r:id="rId3"/>
              </a:rPr>
              <a:t>http://</a:t>
            </a:r>
            <a:r>
              <a:rPr lang="en-US" dirty="0" smtClean="0">
                <a:hlinkClick r:id="rId3"/>
              </a:rPr>
              <a:t>www.wired.com/wired/issue/16-07</a:t>
            </a:r>
            <a:r>
              <a:rPr lang="en-US" dirty="0" smtClean="0"/>
              <a:t> is famous here</a:t>
            </a:r>
          </a:p>
          <a:p>
            <a:r>
              <a:rPr lang="en-US" dirty="0" smtClean="0"/>
              <a:t>Another example is recommender systems in Netflix, e-commerce etc. where pure data (user ratings of movies or products) allows an empirical prediction of what users like</a:t>
            </a:r>
          </a:p>
        </p:txBody>
      </p:sp>
    </p:spTree>
    <p:extLst>
      <p:ext uri="{BB962C8B-B14F-4D97-AF65-F5344CB8AC3E}">
        <p14:creationId xmlns:p14="http://schemas.microsoft.com/office/powerpoint/2010/main" val="3207050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60</a:t>
            </a:fld>
            <a:endParaRPr lang="en-US"/>
          </a:p>
        </p:txBody>
      </p:sp>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0" y="-2866"/>
            <a:ext cx="9067800" cy="687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3282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360"/>
            <a:ext cx="9130352" cy="1838960"/>
          </a:xfrm>
        </p:spPr>
        <p:txBody>
          <a:bodyPr>
            <a:normAutofit fontScale="90000"/>
          </a:bodyPr>
          <a:lstStyle/>
          <a:p>
            <a:pPr algn="l"/>
            <a:r>
              <a:rPr lang="en-US" sz="2200" b="1" dirty="0"/>
              <a:t>Analysis of Mass Spectrometry data to find peptides by clustering </a:t>
            </a:r>
            <a:r>
              <a:rPr lang="en-US" sz="2200" b="1" dirty="0" smtClean="0"/>
              <a:t>peaks in 2D </a:t>
            </a:r>
            <a:r>
              <a:rPr lang="en-US" sz="2800" dirty="0" smtClean="0">
                <a:solidFill>
                  <a:srgbClr val="00B050"/>
                </a:solidFill>
              </a:rPr>
              <a:t/>
            </a:r>
            <a:br>
              <a:rPr lang="en-US" sz="2800" dirty="0" smtClean="0">
                <a:solidFill>
                  <a:srgbClr val="00B050"/>
                </a:solidFill>
              </a:rPr>
            </a:br>
            <a:r>
              <a:rPr lang="en-US" sz="2800" dirty="0" smtClean="0"/>
              <a:t>The </a:t>
            </a:r>
            <a:r>
              <a:rPr lang="en-US" sz="2800" dirty="0" smtClean="0">
                <a:solidFill>
                  <a:schemeClr val="bg2">
                    <a:lumMod val="50000"/>
                  </a:schemeClr>
                </a:solidFill>
              </a:rPr>
              <a:t>brownish </a:t>
            </a:r>
            <a:r>
              <a:rPr lang="en-US" sz="2800" dirty="0">
                <a:solidFill>
                  <a:schemeClr val="bg2">
                    <a:lumMod val="50000"/>
                  </a:schemeClr>
                </a:solidFill>
              </a:rPr>
              <a:t>triangles </a:t>
            </a:r>
            <a:r>
              <a:rPr lang="en-US" sz="2800" dirty="0"/>
              <a:t>are </a:t>
            </a:r>
            <a:r>
              <a:rPr lang="en-US" sz="2800" dirty="0" smtClean="0"/>
              <a:t>“sponge” </a:t>
            </a:r>
            <a:r>
              <a:rPr lang="en-US" sz="2800" dirty="0"/>
              <a:t>peaks outside any cluster. </a:t>
            </a:r>
            <a:r>
              <a:rPr lang="en-US" sz="2800" dirty="0" smtClean="0"/>
              <a:t/>
            </a:r>
            <a:br>
              <a:rPr lang="en-US" sz="2800" dirty="0" smtClean="0"/>
            </a:br>
            <a:r>
              <a:rPr lang="en-US" sz="2800" dirty="0" smtClean="0"/>
              <a:t>The </a:t>
            </a:r>
            <a:r>
              <a:rPr lang="en-US" sz="2800" dirty="0"/>
              <a:t>colored hexagons are peaks inside clusters with the </a:t>
            </a:r>
            <a:r>
              <a:rPr lang="en-US" sz="2800" dirty="0">
                <a:solidFill>
                  <a:schemeClr val="bg1">
                    <a:lumMod val="50000"/>
                  </a:schemeClr>
                </a:solidFill>
              </a:rPr>
              <a:t>white hexagons </a:t>
            </a:r>
            <a:r>
              <a:rPr lang="en-US" sz="2800" dirty="0"/>
              <a:t>being </a:t>
            </a:r>
            <a:r>
              <a:rPr lang="en-US" sz="2800" dirty="0" smtClean="0"/>
              <a:t>cluster center determined by algorithm</a:t>
            </a:r>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61</a:t>
            </a:fld>
            <a:endParaRPr lang="en-US"/>
          </a:p>
        </p:txBody>
      </p:sp>
      <p:pic>
        <p:nvPicPr>
          <p:cNvPr id="4" name="Picture 3" descr="C:\Users\Geoffrey Fox\Desktop\PynePaper\clusterFinal-M200000-C30424Scaled_.png"/>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p:spPr>
      </p:pic>
      <p:sp>
        <p:nvSpPr>
          <p:cNvPr id="5" name="TextBox 4"/>
          <p:cNvSpPr txBox="1"/>
          <p:nvPr/>
        </p:nvSpPr>
        <p:spPr>
          <a:xfrm>
            <a:off x="2743028" y="1828800"/>
            <a:ext cx="3685240" cy="830997"/>
          </a:xfrm>
          <a:prstGeom prst="rect">
            <a:avLst/>
          </a:prstGeom>
          <a:noFill/>
        </p:spPr>
        <p:txBody>
          <a:bodyPr wrap="none" rtlCol="0">
            <a:spAutoFit/>
          </a:bodyPr>
          <a:lstStyle/>
          <a:p>
            <a:r>
              <a:rPr lang="en-US" sz="2400" dirty="0" smtClean="0">
                <a:solidFill>
                  <a:schemeClr val="bg1"/>
                </a:solidFill>
              </a:rPr>
              <a:t>Fragment of 30,000 Clusters</a:t>
            </a:r>
            <a:br>
              <a:rPr lang="en-US" sz="2400" dirty="0" smtClean="0">
                <a:solidFill>
                  <a:schemeClr val="bg1"/>
                </a:solidFill>
              </a:rPr>
            </a:br>
            <a:r>
              <a:rPr lang="en-US" sz="2400" dirty="0" smtClean="0">
                <a:solidFill>
                  <a:schemeClr val="bg1"/>
                </a:solidFill>
              </a:rPr>
              <a:t>241605 Points</a:t>
            </a:r>
            <a:endParaRPr lang="en-US" sz="2400" dirty="0">
              <a:solidFill>
                <a:schemeClr val="bg1"/>
              </a:solidFill>
            </a:endParaRPr>
          </a:p>
        </p:txBody>
      </p:sp>
    </p:spTree>
    <p:extLst>
      <p:ext uri="{BB962C8B-B14F-4D97-AF65-F5344CB8AC3E}">
        <p14:creationId xmlns:p14="http://schemas.microsoft.com/office/powerpoint/2010/main" val="6264515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0" y="533400"/>
          <a:ext cx="9186864" cy="46624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52400" y="0"/>
            <a:ext cx="8610600" cy="1143000"/>
          </a:xfrm>
        </p:spPr>
        <p:txBody>
          <a:bodyPr/>
          <a:lstStyle/>
          <a:p>
            <a:r>
              <a:rPr lang="en-US" sz="4000" b="1" dirty="0">
                <a:solidFill>
                  <a:sysClr val="windowText" lastClr="000000"/>
                </a:solidFill>
              </a:rPr>
              <a:t>Cluster Count v. Temperature for 2 </a:t>
            </a:r>
            <a:r>
              <a:rPr lang="en-US" sz="4000" b="1" dirty="0" smtClean="0">
                <a:solidFill>
                  <a:sysClr val="windowText" lastClr="000000"/>
                </a:solidFill>
              </a:rPr>
              <a:t>Runs</a:t>
            </a:r>
            <a:endParaRPr lang="en-US" sz="4000" b="1" dirty="0"/>
          </a:p>
        </p:txBody>
      </p:sp>
      <p:sp>
        <p:nvSpPr>
          <p:cNvPr id="4" name="Content Placeholder 3"/>
          <p:cNvSpPr>
            <a:spLocks noGrp="1"/>
          </p:cNvSpPr>
          <p:nvPr>
            <p:ph idx="1"/>
          </p:nvPr>
        </p:nvSpPr>
        <p:spPr>
          <a:xfrm>
            <a:off x="0" y="5410200"/>
            <a:ext cx="9118600" cy="1371600"/>
          </a:xfrm>
          <a:solidFill>
            <a:schemeClr val="bg1"/>
          </a:solidFill>
        </p:spPr>
        <p:txBody>
          <a:bodyPr/>
          <a:lstStyle/>
          <a:p>
            <a:r>
              <a:rPr lang="en-US" sz="2400" dirty="0" smtClean="0"/>
              <a:t>All start with one cluster at far left</a:t>
            </a:r>
          </a:p>
          <a:p>
            <a:r>
              <a:rPr lang="en-US" sz="2400" dirty="0" smtClean="0"/>
              <a:t>T=1 special as measurement errors divided out</a:t>
            </a:r>
          </a:p>
          <a:p>
            <a:r>
              <a:rPr lang="en-US" sz="2400" dirty="0" smtClean="0"/>
              <a:t>DA2D counts clusters with 1 member as clusters. DAVS(2) does not</a:t>
            </a:r>
            <a:endParaRPr lang="en-US" sz="2400" dirty="0"/>
          </a:p>
        </p:txBody>
      </p:sp>
    </p:spTree>
    <p:extLst>
      <p:ext uri="{BB962C8B-B14F-4D97-AF65-F5344CB8AC3E}">
        <p14:creationId xmlns:p14="http://schemas.microsoft.com/office/powerpoint/2010/main" val="42909238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63</a:t>
            </a:fld>
            <a:endParaRPr lang="en-US"/>
          </a:p>
        </p:txBody>
      </p:sp>
      <p:pic>
        <p:nvPicPr>
          <p:cNvPr id="4" name="Picture 3"/>
          <p:cNvPicPr>
            <a:picLocks noChangeAspect="1"/>
          </p:cNvPicPr>
          <p:nvPr/>
        </p:nvPicPr>
        <p:blipFill>
          <a:blip r:embed="rId2"/>
          <a:stretch>
            <a:fillRect/>
          </a:stretch>
        </p:blipFill>
        <p:spPr>
          <a:xfrm>
            <a:off x="152400" y="152400"/>
            <a:ext cx="8839198" cy="4411548"/>
          </a:xfrm>
          <a:prstGeom prst="rect">
            <a:avLst/>
          </a:prstGeom>
        </p:spPr>
      </p:pic>
      <p:sp>
        <p:nvSpPr>
          <p:cNvPr id="5" name="Rectangle 4"/>
          <p:cNvSpPr/>
          <p:nvPr/>
        </p:nvSpPr>
        <p:spPr>
          <a:xfrm>
            <a:off x="-2" y="4724400"/>
            <a:ext cx="9144001" cy="1477328"/>
          </a:xfrm>
          <a:prstGeom prst="rect">
            <a:avLst/>
          </a:prstGeom>
        </p:spPr>
        <p:txBody>
          <a:bodyPr wrap="square">
            <a:spAutoFit/>
          </a:bodyPr>
          <a:lstStyle/>
          <a:p>
            <a:r>
              <a:rPr lang="en-US" i="1" dirty="0">
                <a:latin typeface="Times New Roman" panose="02020603050405020304" pitchFamily="18" charset="0"/>
                <a:ea typeface="MS Mincho" panose="02020609040205080304" pitchFamily="49" charset="-128"/>
              </a:rPr>
              <a:t> Speedups for several runs on Madrid </a:t>
            </a:r>
            <a:r>
              <a:rPr lang="en-US" i="1" dirty="0" smtClean="0">
                <a:latin typeface="Times New Roman" panose="02020603050405020304" pitchFamily="18" charset="0"/>
                <a:ea typeface="MS Mincho" panose="02020609040205080304" pitchFamily="49" charset="-128"/>
              </a:rPr>
              <a:t>using C# and MPI.NET from </a:t>
            </a:r>
            <a:r>
              <a:rPr lang="en-US" i="1" dirty="0">
                <a:latin typeface="Times New Roman" panose="02020603050405020304" pitchFamily="18" charset="0"/>
                <a:ea typeface="MS Mincho" panose="02020609040205080304" pitchFamily="49" charset="-128"/>
              </a:rPr>
              <a:t>sequential through 128 way parallelism defined as product of number of threads per process and number of MPI processes. We look at different choices for MPI processes which are either inside nodes or on separate nodes. For example 16-way parallelism shows 3 choices with thread count 1:16 processes on one node (the fastest), 2 processes on 8 nodes and 8 processes on 2 nodes</a:t>
            </a:r>
            <a:endParaRPr lang="en-US" dirty="0"/>
          </a:p>
        </p:txBody>
      </p:sp>
    </p:spTree>
    <p:extLst>
      <p:ext uri="{BB962C8B-B14F-4D97-AF65-F5344CB8AC3E}">
        <p14:creationId xmlns:p14="http://schemas.microsoft.com/office/powerpoint/2010/main" val="10413571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888" y="-17677"/>
            <a:ext cx="8229600" cy="1143000"/>
          </a:xfrm>
        </p:spPr>
        <p:txBody>
          <a:bodyPr/>
          <a:lstStyle/>
          <a:p>
            <a:r>
              <a:rPr lang="en-US" b="1" dirty="0" smtClean="0"/>
              <a:t>Clusters v. Regions</a:t>
            </a:r>
            <a:endParaRPr lang="en-US" b="1" dirty="0"/>
          </a:p>
        </p:txBody>
      </p:sp>
      <p:sp>
        <p:nvSpPr>
          <p:cNvPr id="3" name="Content Placeholder 2"/>
          <p:cNvSpPr>
            <a:spLocks noGrp="1"/>
          </p:cNvSpPr>
          <p:nvPr>
            <p:ph idx="1"/>
          </p:nvPr>
        </p:nvSpPr>
        <p:spPr>
          <a:xfrm>
            <a:off x="155749" y="4793157"/>
            <a:ext cx="8229600" cy="1806191"/>
          </a:xfrm>
        </p:spPr>
        <p:txBody>
          <a:bodyPr>
            <a:noAutofit/>
          </a:bodyPr>
          <a:lstStyle/>
          <a:p>
            <a:r>
              <a:rPr lang="en-US" sz="2400" dirty="0" smtClean="0"/>
              <a:t>In Lymphocytes clusters are distinct</a:t>
            </a:r>
          </a:p>
          <a:p>
            <a:r>
              <a:rPr lang="en-US" sz="2400" dirty="0" smtClean="0"/>
              <a:t>In Pathology, clusters divide space into regions and sophisticated methods like deterministic annealing are probably unnecessary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64</a:t>
            </a:fld>
            <a:endParaRPr lang="en-US"/>
          </a:p>
        </p:txBody>
      </p:sp>
      <p:grpSp>
        <p:nvGrpSpPr>
          <p:cNvPr id="7" name="Group 6"/>
          <p:cNvGrpSpPr/>
          <p:nvPr/>
        </p:nvGrpSpPr>
        <p:grpSpPr>
          <a:xfrm>
            <a:off x="3896330" y="1045004"/>
            <a:ext cx="5247670" cy="3434600"/>
            <a:chOff x="3896330" y="1077104"/>
            <a:chExt cx="5247670" cy="3434600"/>
          </a:xfrm>
        </p:grpSpPr>
        <p:pic>
          <p:nvPicPr>
            <p:cNvPr id="1027" name="Picture 3" descr="C:\gcf\aaaOctDec2012\Saltz\DAcluster-Plot3D-M8-C8_smacof.png"/>
            <p:cNvPicPr>
              <a:picLocks noChangeAspect="1" noChangeArrowheads="1"/>
            </p:cNvPicPr>
            <p:nvPr/>
          </p:nvPicPr>
          <p:blipFill rotWithShape="1">
            <a:blip r:embed="rId2">
              <a:extLst>
                <a:ext uri="{28A0092B-C50C-407E-A947-70E740481C1C}">
                  <a14:useLocalDpi xmlns:a14="http://schemas.microsoft.com/office/drawing/2010/main" val="0"/>
                </a:ext>
              </a:extLst>
            </a:blip>
            <a:srcRect l="26306" t="11027" r="23276" b="23022"/>
            <a:stretch/>
          </p:blipFill>
          <p:spPr bwMode="auto">
            <a:xfrm rot="5400000">
              <a:off x="4802865" y="170569"/>
              <a:ext cx="3434600" cy="52476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04919" y="3912220"/>
              <a:ext cx="1939081" cy="400110"/>
            </a:xfrm>
            <a:prstGeom prst="rect">
              <a:avLst/>
            </a:prstGeom>
            <a:noFill/>
          </p:spPr>
          <p:txBody>
            <a:bodyPr wrap="square" rtlCol="0">
              <a:spAutoFit/>
            </a:bodyPr>
            <a:lstStyle/>
            <a:p>
              <a:r>
                <a:rPr lang="en-US" sz="2000" b="1" dirty="0">
                  <a:solidFill>
                    <a:schemeClr val="bg1"/>
                  </a:solidFill>
                </a:rPr>
                <a:t>Pathology</a:t>
              </a:r>
              <a:r>
                <a:rPr lang="en-US" dirty="0">
                  <a:solidFill>
                    <a:schemeClr val="bg1"/>
                  </a:solidFill>
                </a:rPr>
                <a:t> 54D</a:t>
              </a:r>
            </a:p>
          </p:txBody>
        </p:sp>
      </p:grpSp>
      <p:grpSp>
        <p:nvGrpSpPr>
          <p:cNvPr id="6" name="Group 5"/>
          <p:cNvGrpSpPr/>
          <p:nvPr/>
        </p:nvGrpSpPr>
        <p:grpSpPr>
          <a:xfrm>
            <a:off x="0" y="1045004"/>
            <a:ext cx="3896330" cy="3267326"/>
            <a:chOff x="0" y="1045004"/>
            <a:chExt cx="3896330" cy="3267326"/>
          </a:xfrm>
        </p:grpSpPr>
        <p:pic>
          <p:nvPicPr>
            <p:cNvPr id="1026" name="Picture 2" descr="C:\Users\Geoffrey Fox\Desktop\Hui\Kmeans-cluster-Plot3D-M5-C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22" t="12876" r="19769" b="12275"/>
            <a:stretch/>
          </p:blipFill>
          <p:spPr bwMode="auto">
            <a:xfrm>
              <a:off x="0" y="1045004"/>
              <a:ext cx="3896330" cy="3267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5749" y="1125323"/>
              <a:ext cx="1924501" cy="400110"/>
            </a:xfrm>
            <a:prstGeom prst="rect">
              <a:avLst/>
            </a:prstGeom>
            <a:noFill/>
          </p:spPr>
          <p:txBody>
            <a:bodyPr wrap="none" rtlCol="0">
              <a:spAutoFit/>
            </a:bodyPr>
            <a:lstStyle/>
            <a:p>
              <a:r>
                <a:rPr lang="en-US" sz="2000" b="1" dirty="0">
                  <a:solidFill>
                    <a:schemeClr val="bg1"/>
                  </a:solidFill>
                </a:rPr>
                <a:t>Lymphocytes 4D</a:t>
              </a:r>
            </a:p>
          </p:txBody>
        </p:sp>
      </p:grpSp>
    </p:spTree>
    <p:extLst>
      <p:ext uri="{BB962C8B-B14F-4D97-AF65-F5344CB8AC3E}">
        <p14:creationId xmlns:p14="http://schemas.microsoft.com/office/powerpoint/2010/main" val="27425573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2202" y="72247"/>
            <a:ext cx="9144000" cy="1144800"/>
          </a:xfrm>
        </p:spPr>
        <p:txBody>
          <a:bodyPr vert="horz" wrap="square" lIns="100794" tIns="35202" rIns="100794" bIns="50397" numCol="1" anchor="ctr" anchorCtr="0" compatLnSpc="1">
            <a:prstTxWarp prst="textNoShape">
              <a:avLst/>
            </a:prstTxWarp>
            <a:normAutofit fontScale="90000"/>
          </a:bodyPr>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b="1" dirty="0" smtClean="0"/>
              <a:t>Protein Universe Browser for COG Sequences with a few illustrative biologically identified clusters</a:t>
            </a:r>
          </a:p>
        </p:txBody>
      </p:sp>
      <p:sp>
        <p:nvSpPr>
          <p:cNvPr id="5" name="Slide Number Placeholder 5"/>
          <p:cNvSpPr>
            <a:spLocks noGrp="1"/>
          </p:cNvSpPr>
          <p:nvPr>
            <p:ph type="sldNum" sz="quarter" idx="12"/>
          </p:nvPr>
        </p:nvSpPr>
        <p:spPr/>
        <p:txBody>
          <a:bodyPr>
            <a:normAutofit/>
          </a:bodyPr>
          <a:lstStyle/>
          <a:p>
            <a:pPr>
              <a:lnSpc>
                <a:spcPct val="73000"/>
              </a:lnSpc>
            </a:pPr>
            <a:fld id="{0AC073B1-9238-43AB-AC67-3B16E1F5FAA3}" type="slidenum">
              <a:rPr lang="en-US" sz="1270"/>
              <a:pPr>
                <a:lnSpc>
                  <a:spcPct val="73000"/>
                </a:lnSpc>
              </a:pPr>
              <a:t>65</a:t>
            </a:fld>
            <a:endParaRPr lang="en-US" sz="1270"/>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 y="1217047"/>
            <a:ext cx="9121798" cy="59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63791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32"/>
            <a:ext cx="8229600" cy="639762"/>
          </a:xfrm>
        </p:spPr>
        <p:txBody>
          <a:bodyPr>
            <a:normAutofit fontScale="90000"/>
          </a:bodyPr>
          <a:lstStyle/>
          <a:p>
            <a:r>
              <a:rPr lang="en-US" dirty="0" smtClean="0"/>
              <a:t>Full 446K Clustered</a:t>
            </a:r>
            <a:endParaRPr lang="en-US" dirty="0"/>
          </a:p>
        </p:txBody>
      </p:sp>
      <p:pic>
        <p:nvPicPr>
          <p:cNvPr id="3074" name="Picture 2" descr="http://salsahpc.indiana.edu/millionseq/images/fungi2/446041_sequences_100K_fixed_collage_A.png"/>
          <p:cNvPicPr>
            <a:picLocks noChangeAspect="1" noChangeArrowheads="1"/>
          </p:cNvPicPr>
          <p:nvPr/>
        </p:nvPicPr>
        <p:blipFill rotWithShape="1">
          <a:blip r:embed="rId2">
            <a:extLst>
              <a:ext uri="{28A0092B-C50C-407E-A947-70E740481C1C}">
                <a14:useLocalDpi xmlns:a14="http://schemas.microsoft.com/office/drawing/2010/main" val="0"/>
              </a:ext>
            </a:extLst>
          </a:blip>
          <a:srcRect r="12688"/>
          <a:stretch/>
        </p:blipFill>
        <p:spPr bwMode="auto">
          <a:xfrm>
            <a:off x="0" y="914400"/>
            <a:ext cx="912418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911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80"/>
            <a:ext cx="8686800" cy="1143000"/>
          </a:xfrm>
        </p:spPr>
        <p:txBody>
          <a:bodyPr>
            <a:normAutofit fontScale="90000"/>
          </a:bodyPr>
          <a:lstStyle/>
          <a:p>
            <a:r>
              <a:rPr lang="en-US" dirty="0" smtClean="0">
                <a:latin typeface="Cambria"/>
                <a:cs typeface="Cambria"/>
              </a:rPr>
              <a:t>Summarize a million Fungi Sequences</a:t>
            </a:r>
            <a:br>
              <a:rPr lang="en-US" dirty="0" smtClean="0">
                <a:latin typeface="Cambria"/>
                <a:cs typeface="Cambria"/>
              </a:rPr>
            </a:br>
            <a:r>
              <a:rPr lang="en-US" dirty="0" smtClean="0">
                <a:latin typeface="Cambria"/>
                <a:cs typeface="Cambria"/>
              </a:rPr>
              <a:t>Spherical Phylogram Visualization</a:t>
            </a:r>
            <a:endParaRPr lang="en-US" dirty="0">
              <a:latin typeface="Cambria"/>
              <a:cs typeface="Cambria"/>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57200" y="1352332"/>
            <a:ext cx="2862492" cy="5153342"/>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161692" y="1417638"/>
            <a:ext cx="4912968" cy="4373562"/>
          </a:xfrm>
          <a:prstGeom prst="rect">
            <a:avLst/>
          </a:prstGeom>
        </p:spPr>
      </p:pic>
      <p:sp>
        <p:nvSpPr>
          <p:cNvPr id="7" name="Rectangle 6"/>
          <p:cNvSpPr/>
          <p:nvPr/>
        </p:nvSpPr>
        <p:spPr>
          <a:xfrm>
            <a:off x="457200" y="6471359"/>
            <a:ext cx="3605974" cy="369332"/>
          </a:xfrm>
          <a:prstGeom prst="rect">
            <a:avLst/>
          </a:prstGeom>
        </p:spPr>
        <p:txBody>
          <a:bodyPr wrap="square">
            <a:spAutoFit/>
          </a:bodyPr>
          <a:lstStyle/>
          <a:p>
            <a:r>
              <a:rPr lang="en-US" b="1" dirty="0" err="1" smtClean="0"/>
              <a:t>RAxML</a:t>
            </a:r>
            <a:r>
              <a:rPr lang="en-US" b="1" dirty="0" smtClean="0"/>
              <a:t> result visualized to right.</a:t>
            </a:r>
            <a:r>
              <a:rPr lang="en-US" dirty="0" smtClean="0">
                <a:effectLst/>
              </a:rPr>
              <a:t> </a:t>
            </a:r>
            <a:endParaRPr lang="en-US" dirty="0"/>
          </a:p>
        </p:txBody>
      </p:sp>
      <p:sp>
        <p:nvSpPr>
          <p:cNvPr id="8" name="Rectangle 7"/>
          <p:cNvSpPr/>
          <p:nvPr/>
        </p:nvSpPr>
        <p:spPr>
          <a:xfrm>
            <a:off x="4707089" y="5935001"/>
            <a:ext cx="4278831" cy="646331"/>
          </a:xfrm>
          <a:prstGeom prst="rect">
            <a:avLst/>
          </a:prstGeom>
        </p:spPr>
        <p:txBody>
          <a:bodyPr wrap="square">
            <a:spAutoFit/>
          </a:bodyPr>
          <a:lstStyle/>
          <a:p>
            <a:r>
              <a:rPr lang="en-US" b="1" dirty="0" smtClean="0"/>
              <a:t>Spherical </a:t>
            </a:r>
            <a:r>
              <a:rPr lang="en-US" b="1" dirty="0" err="1" smtClean="0"/>
              <a:t>Phylogram</a:t>
            </a:r>
            <a:r>
              <a:rPr lang="en-US" b="1" dirty="0" smtClean="0"/>
              <a:t> from new MDS method visualized in </a:t>
            </a:r>
            <a:r>
              <a:rPr lang="en-US" b="1" dirty="0" err="1" smtClean="0"/>
              <a:t>PlotViz</a:t>
            </a:r>
            <a:endParaRPr lang="en-US" dirty="0"/>
          </a:p>
        </p:txBody>
      </p:sp>
    </p:spTree>
    <p:extLst>
      <p:ext uri="{BB962C8B-B14F-4D97-AF65-F5344CB8AC3E}">
        <p14:creationId xmlns:p14="http://schemas.microsoft.com/office/powerpoint/2010/main" val="18310637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0"/>
            <a:ext cx="8229600" cy="786519"/>
          </a:xfrm>
        </p:spPr>
        <p:txBody>
          <a:bodyPr/>
          <a:lstStyle/>
          <a:p>
            <a:r>
              <a:rPr lang="en-US" dirty="0" smtClean="0"/>
              <a:t>Features of these problems</a:t>
            </a:r>
            <a:endParaRPr lang="en-US" dirty="0"/>
          </a:p>
        </p:txBody>
      </p:sp>
      <p:sp>
        <p:nvSpPr>
          <p:cNvPr id="3" name="Content Placeholder 2"/>
          <p:cNvSpPr>
            <a:spLocks noGrp="1"/>
          </p:cNvSpPr>
          <p:nvPr>
            <p:ph idx="1"/>
          </p:nvPr>
        </p:nvSpPr>
        <p:spPr>
          <a:xfrm>
            <a:off x="0" y="824089"/>
            <a:ext cx="9144000" cy="6033911"/>
          </a:xfrm>
        </p:spPr>
        <p:txBody>
          <a:bodyPr>
            <a:normAutofit fontScale="92500" lnSpcReduction="20000"/>
          </a:bodyPr>
          <a:lstStyle/>
          <a:p>
            <a:r>
              <a:rPr lang="en-US" dirty="0" smtClean="0"/>
              <a:t>55K lines of C# (becoming Java) running with </a:t>
            </a:r>
            <a:r>
              <a:rPr lang="en-US" dirty="0" err="1" smtClean="0"/>
              <a:t>MPI.Net</a:t>
            </a:r>
            <a:r>
              <a:rPr lang="en-US" dirty="0" smtClean="0"/>
              <a:t> and 20K lines of Java running on Twister</a:t>
            </a:r>
          </a:p>
          <a:p>
            <a:r>
              <a:rPr lang="en-US" dirty="0" smtClean="0"/>
              <a:t>Convert all to Java with </a:t>
            </a:r>
            <a:r>
              <a:rPr lang="en-US" dirty="0" err="1" smtClean="0"/>
              <a:t>Harp+Hadoop</a:t>
            </a:r>
            <a:r>
              <a:rPr lang="en-US" dirty="0" smtClean="0"/>
              <a:t> or </a:t>
            </a:r>
            <a:r>
              <a:rPr lang="en-US" dirty="0" err="1" smtClean="0"/>
              <a:t>OpenMPI</a:t>
            </a:r>
            <a:r>
              <a:rPr lang="en-US" dirty="0" smtClean="0"/>
              <a:t> (?MPJ) plus Habanero Java</a:t>
            </a:r>
          </a:p>
          <a:p>
            <a:pPr lvl="1"/>
            <a:r>
              <a:rPr lang="en-US" dirty="0" err="1" smtClean="0"/>
              <a:t>Kmeans</a:t>
            </a:r>
            <a:r>
              <a:rPr lang="en-US" dirty="0" smtClean="0"/>
              <a:t>, </a:t>
            </a:r>
            <a:r>
              <a:rPr lang="en-US" dirty="0" err="1" smtClean="0"/>
              <a:t>Elkans</a:t>
            </a:r>
            <a:r>
              <a:rPr lang="en-US" dirty="0" smtClean="0"/>
              <a:t> method</a:t>
            </a:r>
          </a:p>
          <a:p>
            <a:pPr lvl="1"/>
            <a:r>
              <a:rPr lang="en-US" dirty="0" smtClean="0"/>
              <a:t>Vector DA Clustering</a:t>
            </a:r>
          </a:p>
          <a:p>
            <a:pPr lvl="1"/>
            <a:r>
              <a:rPr lang="en-US" dirty="0" smtClean="0"/>
              <a:t>Non metric (PW pairwise) DA clustering</a:t>
            </a:r>
          </a:p>
          <a:p>
            <a:pPr lvl="1"/>
            <a:r>
              <a:rPr lang="en-US" dirty="0" err="1" smtClean="0"/>
              <a:t>Levenberg</a:t>
            </a:r>
            <a:r>
              <a:rPr lang="en-US" dirty="0" smtClean="0"/>
              <a:t> Marquardt </a:t>
            </a:r>
            <a:r>
              <a:rPr lang="en-US" dirty="0" smtClean="0">
                <a:sym typeface="Symbol" panose="05050102010706020507" pitchFamily="18" charset="2"/>
              </a:rPr>
              <a:t></a:t>
            </a:r>
            <a:r>
              <a:rPr lang="en-US" baseline="30000" dirty="0">
                <a:sym typeface="Symbol" panose="05050102010706020507" pitchFamily="18" charset="2"/>
              </a:rPr>
              <a:t>2 </a:t>
            </a:r>
            <a:r>
              <a:rPr lang="en-US" dirty="0" smtClean="0">
                <a:sym typeface="Symbol" panose="05050102010706020507" pitchFamily="18" charset="2"/>
              </a:rPr>
              <a:t>or ML </a:t>
            </a:r>
            <a:r>
              <a:rPr lang="en-US" dirty="0" smtClean="0"/>
              <a:t>solver</a:t>
            </a:r>
          </a:p>
          <a:p>
            <a:pPr lvl="1"/>
            <a:r>
              <a:rPr lang="en-US" dirty="0" smtClean="0"/>
              <a:t>MDS as </a:t>
            </a:r>
            <a:r>
              <a:rPr lang="en-US" dirty="0" smtClean="0">
                <a:sym typeface="Symbol" panose="05050102010706020507" pitchFamily="18" charset="2"/>
              </a:rPr>
              <a:t></a:t>
            </a:r>
            <a:r>
              <a:rPr lang="en-US" baseline="30000" dirty="0" smtClean="0">
                <a:sym typeface="Symbol" panose="05050102010706020507" pitchFamily="18" charset="2"/>
              </a:rPr>
              <a:t>2</a:t>
            </a:r>
            <a:endParaRPr lang="en-US" baseline="30000" dirty="0" smtClean="0"/>
          </a:p>
          <a:p>
            <a:pPr lvl="1"/>
            <a:r>
              <a:rPr lang="en-US" dirty="0" smtClean="0"/>
              <a:t>MDS as Weighted DA SMACOF</a:t>
            </a:r>
          </a:p>
          <a:p>
            <a:pPr lvl="1"/>
            <a:r>
              <a:rPr lang="en-US" dirty="0" smtClean="0"/>
              <a:t>Lots of auxiliary routines such as Smith-Waterman and Needleman </a:t>
            </a:r>
            <a:r>
              <a:rPr lang="en-US" dirty="0" err="1" smtClean="0"/>
              <a:t>Wunsch</a:t>
            </a:r>
            <a:r>
              <a:rPr lang="en-US" dirty="0" smtClean="0"/>
              <a:t> gene alignment</a:t>
            </a:r>
          </a:p>
          <a:p>
            <a:r>
              <a:rPr lang="en-US" dirty="0" smtClean="0"/>
              <a:t>Less well tested</a:t>
            </a:r>
          </a:p>
          <a:p>
            <a:pPr lvl="1"/>
            <a:r>
              <a:rPr lang="en-US" dirty="0" smtClean="0"/>
              <a:t>GTM, PLSI, SVM, LDA, PageRank, outlier detection</a:t>
            </a:r>
            <a:endParaRPr lang="en-US" dirty="0"/>
          </a:p>
        </p:txBody>
      </p:sp>
    </p:spTree>
    <p:extLst>
      <p:ext uri="{BB962C8B-B14F-4D97-AF65-F5344CB8AC3E}">
        <p14:creationId xmlns:p14="http://schemas.microsoft.com/office/powerpoint/2010/main" val="20706307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08"/>
            <a:ext cx="8229600" cy="859618"/>
          </a:xfrm>
        </p:spPr>
        <p:txBody>
          <a:bodyPr>
            <a:normAutofit/>
          </a:bodyPr>
          <a:lstStyle/>
          <a:p>
            <a:r>
              <a:rPr lang="en-US" b="1" dirty="0" smtClean="0"/>
              <a:t>DAVS Performance</a:t>
            </a:r>
            <a:endParaRPr lang="en-US" b="1" dirty="0"/>
          </a:p>
        </p:txBody>
      </p:sp>
      <p:sp>
        <p:nvSpPr>
          <p:cNvPr id="3" name="Content Placeholder 2"/>
          <p:cNvSpPr>
            <a:spLocks noGrp="1"/>
          </p:cNvSpPr>
          <p:nvPr>
            <p:ph idx="1"/>
          </p:nvPr>
        </p:nvSpPr>
        <p:spPr>
          <a:xfrm>
            <a:off x="310198" y="786499"/>
            <a:ext cx="8845551" cy="2107407"/>
          </a:xfrm>
        </p:spPr>
        <p:txBody>
          <a:bodyPr/>
          <a:lstStyle/>
          <a:p>
            <a:r>
              <a:rPr lang="en-US" dirty="0" smtClean="0"/>
              <a:t>Charge2 Proteomics 241605 points</a:t>
            </a:r>
            <a:endParaRPr lang="en-US" dirty="0"/>
          </a:p>
        </p:txBody>
      </p:sp>
      <p:sp>
        <p:nvSpPr>
          <p:cNvPr id="4" name="Date Placeholder 3"/>
          <p:cNvSpPr>
            <a:spLocks noGrp="1"/>
          </p:cNvSpPr>
          <p:nvPr>
            <p:ph type="dt" sz="half" idx="10"/>
          </p:nvPr>
        </p:nvSpPr>
        <p:spPr/>
        <p:txBody>
          <a:bodyPr/>
          <a:lstStyle/>
          <a:p>
            <a:r>
              <a:rPr lang="en-US" smtClean="0"/>
              <a:t>4/1/2013</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69</a:t>
            </a:fld>
            <a:endParaRPr lang="en-US"/>
          </a:p>
        </p:txBody>
      </p:sp>
      <p:sp>
        <p:nvSpPr>
          <p:cNvPr id="10" name="TextBox 9"/>
          <p:cNvSpPr txBox="1"/>
          <p:nvPr/>
        </p:nvSpPr>
        <p:spPr>
          <a:xfrm>
            <a:off x="847567" y="5848350"/>
            <a:ext cx="1614488" cy="307777"/>
          </a:xfrm>
          <a:prstGeom prst="rect">
            <a:avLst/>
          </a:prstGeom>
          <a:noFill/>
        </p:spPr>
        <p:txBody>
          <a:bodyPr wrap="square" rtlCol="0">
            <a:spAutoFit/>
          </a:bodyPr>
          <a:lstStyle/>
          <a:p>
            <a:pPr algn="ctr"/>
            <a:r>
              <a:rPr lang="en-US" sz="1400" b="1" dirty="0"/>
              <a:t>Pure </a:t>
            </a:r>
            <a:r>
              <a:rPr lang="en-US" sz="1400" b="1" dirty="0" smtClean="0"/>
              <a:t>MPI Times</a:t>
            </a:r>
            <a:endParaRPr lang="en-US" sz="1400" b="1" dirty="0"/>
          </a:p>
        </p:txBody>
      </p:sp>
      <p:sp>
        <p:nvSpPr>
          <p:cNvPr id="11" name="TextBox 10"/>
          <p:cNvSpPr txBox="1"/>
          <p:nvPr/>
        </p:nvSpPr>
        <p:spPr>
          <a:xfrm>
            <a:off x="3912236" y="5848350"/>
            <a:ext cx="1614488" cy="307777"/>
          </a:xfrm>
          <a:prstGeom prst="rect">
            <a:avLst/>
          </a:prstGeom>
          <a:noFill/>
        </p:spPr>
        <p:txBody>
          <a:bodyPr wrap="square" rtlCol="0">
            <a:spAutoFit/>
          </a:bodyPr>
          <a:lstStyle/>
          <a:p>
            <a:pPr algn="ctr"/>
            <a:r>
              <a:rPr lang="en-US" sz="1400" b="1" dirty="0"/>
              <a:t>MPI with Threads</a:t>
            </a:r>
          </a:p>
        </p:txBody>
      </p:sp>
      <p:sp>
        <p:nvSpPr>
          <p:cNvPr id="12" name="TextBox 11"/>
          <p:cNvSpPr txBox="1"/>
          <p:nvPr/>
        </p:nvSpPr>
        <p:spPr>
          <a:xfrm>
            <a:off x="6976905" y="5848350"/>
            <a:ext cx="1614488" cy="307777"/>
          </a:xfrm>
          <a:prstGeom prst="rect">
            <a:avLst/>
          </a:prstGeom>
          <a:noFill/>
        </p:spPr>
        <p:txBody>
          <a:bodyPr wrap="square" rtlCol="0">
            <a:spAutoFit/>
          </a:bodyPr>
          <a:lstStyle/>
          <a:p>
            <a:pPr algn="ctr"/>
            <a:r>
              <a:rPr lang="en-US" sz="1400" b="1" dirty="0"/>
              <a:t>Pure MPI Speedup</a:t>
            </a:r>
          </a:p>
        </p:txBody>
      </p:sp>
      <p:graphicFrame>
        <p:nvGraphicFramePr>
          <p:cNvPr id="13" name="Chart 12"/>
          <p:cNvGraphicFramePr/>
          <p:nvPr>
            <p:extLst>
              <p:ext uri="{D42A27DB-BD31-4B8C-83A1-F6EECF244321}">
                <p14:modId xmlns:p14="http://schemas.microsoft.com/office/powerpoint/2010/main" val="436827283"/>
              </p:ext>
            </p:extLst>
          </p:nvPr>
        </p:nvGraphicFramePr>
        <p:xfrm>
          <a:off x="0" y="1958746"/>
          <a:ext cx="3086100" cy="37753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1316624239"/>
              </p:ext>
            </p:extLst>
          </p:nvPr>
        </p:nvGraphicFramePr>
        <p:xfrm>
          <a:off x="6412549" y="1750318"/>
          <a:ext cx="2743200" cy="4098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429869516"/>
              </p:ext>
            </p:extLst>
          </p:nvPr>
        </p:nvGraphicFramePr>
        <p:xfrm>
          <a:off x="3143243" y="2004602"/>
          <a:ext cx="3086100" cy="38437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5348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ired.com/images/article/magazine/1607/1607_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 y="13252"/>
            <a:ext cx="9143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67" y="19878"/>
            <a:ext cx="8517268" cy="400110"/>
          </a:xfrm>
          <a:prstGeom prst="rect">
            <a:avLst/>
          </a:prstGeom>
        </p:spPr>
        <p:txBody>
          <a:bodyPr wrap="none">
            <a:spAutoFit/>
          </a:bodyPr>
          <a:lstStyle/>
          <a:p>
            <a:r>
              <a:rPr lang="en-US" sz="2000" b="1" dirty="0">
                <a:solidFill>
                  <a:prstClr val="black"/>
                </a:solidFill>
                <a:hlinkClick r:id="rId3"/>
              </a:rPr>
              <a:t>http://</a:t>
            </a:r>
            <a:r>
              <a:rPr lang="en-US" sz="2000" b="1" dirty="0" smtClean="0">
                <a:solidFill>
                  <a:prstClr val="black"/>
                </a:solidFill>
                <a:hlinkClick r:id="rId3"/>
              </a:rPr>
              <a:t>www.wired.com/wired/issue/16-07</a:t>
            </a:r>
            <a:r>
              <a:rPr lang="en-US" sz="2000" b="1" dirty="0" smtClean="0">
                <a:solidFill>
                  <a:prstClr val="black"/>
                </a:solidFill>
              </a:rPr>
              <a:t>                                   September 2008</a:t>
            </a:r>
            <a:endParaRPr lang="en-US" sz="2000" b="1" dirty="0">
              <a:solidFill>
                <a:prstClr val="black"/>
              </a:solidFill>
            </a:endParaRPr>
          </a:p>
        </p:txBody>
      </p:sp>
    </p:spTree>
    <p:extLst>
      <p:ext uri="{BB962C8B-B14F-4D97-AF65-F5344CB8AC3E}">
        <p14:creationId xmlns:p14="http://schemas.microsoft.com/office/powerpoint/2010/main" val="19908755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6"/>
            <a:ext cx="9144000" cy="757238"/>
          </a:xfrm>
        </p:spPr>
        <p:txBody>
          <a:bodyPr>
            <a:normAutofit fontScale="90000"/>
          </a:bodyPr>
          <a:lstStyle/>
          <a:p>
            <a:pPr algn="ctr"/>
            <a:r>
              <a:rPr lang="en-US" dirty="0" smtClean="0"/>
              <a:t>Performance of MPI Kernel Operations</a:t>
            </a:r>
            <a:endParaRPr lang="en-US" dirty="0"/>
          </a:p>
        </p:txBody>
      </p:sp>
      <p:pic>
        <p:nvPicPr>
          <p:cNvPr id="4" name="Picture 3"/>
          <p:cNvPicPr>
            <a:picLocks noChangeAspect="1"/>
          </p:cNvPicPr>
          <p:nvPr/>
        </p:nvPicPr>
        <p:blipFill>
          <a:blip r:embed="rId3"/>
          <a:stretch>
            <a:fillRect/>
          </a:stretch>
        </p:blipFill>
        <p:spPr>
          <a:xfrm>
            <a:off x="227749" y="758704"/>
            <a:ext cx="7727210" cy="5939657"/>
          </a:xfrm>
          <a:prstGeom prst="rect">
            <a:avLst/>
          </a:prstGeom>
        </p:spPr>
      </p:pic>
      <p:sp>
        <p:nvSpPr>
          <p:cNvPr id="5" name="TextBox 4"/>
          <p:cNvSpPr txBox="1"/>
          <p:nvPr/>
        </p:nvSpPr>
        <p:spPr>
          <a:xfrm>
            <a:off x="7725508" y="1779372"/>
            <a:ext cx="1418492" cy="2031325"/>
          </a:xfrm>
          <a:prstGeom prst="rect">
            <a:avLst/>
          </a:prstGeom>
          <a:noFill/>
        </p:spPr>
        <p:txBody>
          <a:bodyPr wrap="square" rtlCol="0">
            <a:spAutoFit/>
          </a:bodyPr>
          <a:lstStyle/>
          <a:p>
            <a:r>
              <a:rPr lang="en-US" dirty="0" smtClean="0"/>
              <a:t>Pure Java as in </a:t>
            </a:r>
            <a:r>
              <a:rPr lang="en-US" dirty="0" err="1" smtClean="0"/>
              <a:t>FastMPJ</a:t>
            </a:r>
            <a:r>
              <a:rPr lang="en-US" dirty="0" smtClean="0"/>
              <a:t> slower than Java interfacing to C version of MPI</a:t>
            </a:r>
            <a:endParaRPr lang="en-US" dirty="0"/>
          </a:p>
        </p:txBody>
      </p:sp>
    </p:spTree>
    <p:extLst>
      <p:ext uri="{BB962C8B-B14F-4D97-AF65-F5344CB8AC3E}">
        <p14:creationId xmlns:p14="http://schemas.microsoft.com/office/powerpoint/2010/main" val="25952899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DAPWC Performance</a:t>
            </a:r>
            <a:endParaRPr lang="en-US" dirty="0"/>
          </a:p>
        </p:txBody>
      </p:sp>
      <p:sp>
        <p:nvSpPr>
          <p:cNvPr id="3" name="Content Placeholder 2"/>
          <p:cNvSpPr>
            <a:spLocks noGrp="1"/>
          </p:cNvSpPr>
          <p:nvPr>
            <p:ph idx="1"/>
          </p:nvPr>
        </p:nvSpPr>
        <p:spPr/>
        <p:txBody>
          <a:bodyPr/>
          <a:lstStyle/>
          <a:p>
            <a:r>
              <a:rPr lang="en-US" dirty="0" smtClean="0"/>
              <a:t>Parallelism </a:t>
            </a:r>
            <a:r>
              <a:rPr lang="en-US" dirty="0" smtClean="0">
                <a:sym typeface="Symbol" panose="05050102010706020507" pitchFamily="18" charset="2"/>
              </a:rPr>
              <a:t> 16</a:t>
            </a:r>
          </a:p>
        </p:txBody>
      </p:sp>
      <p:sp>
        <p:nvSpPr>
          <p:cNvPr id="4" name="Date Placeholder 3"/>
          <p:cNvSpPr>
            <a:spLocks noGrp="1"/>
          </p:cNvSpPr>
          <p:nvPr>
            <p:ph type="dt" sz="half" idx="10"/>
          </p:nvPr>
        </p:nvSpPr>
        <p:spPr/>
        <p:txBody>
          <a:bodyPr/>
          <a:lstStyle/>
          <a:p>
            <a:r>
              <a:rPr lang="en-US" smtClean="0"/>
              <a:t>4/1/2013</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71</a:t>
            </a:fld>
            <a:endParaRPr lang="en-US"/>
          </a:p>
        </p:txBody>
      </p:sp>
      <p:graphicFrame>
        <p:nvGraphicFramePr>
          <p:cNvPr id="7" name="Chart 6"/>
          <p:cNvGraphicFramePr>
            <a:graphicFrameLocks/>
          </p:cNvGraphicFramePr>
          <p:nvPr>
            <p:extLst>
              <p:ext uri="{D42A27DB-BD31-4B8C-83A1-F6EECF244321}">
                <p14:modId xmlns:p14="http://schemas.microsoft.com/office/powerpoint/2010/main" val="4053093055"/>
              </p:ext>
            </p:extLst>
          </p:nvPr>
        </p:nvGraphicFramePr>
        <p:xfrm>
          <a:off x="242888" y="2071688"/>
          <a:ext cx="8636794" cy="4054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33694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1143000"/>
          </a:xfrm>
        </p:spPr>
        <p:txBody>
          <a:bodyPr>
            <a:normAutofit/>
          </a:bodyPr>
          <a:lstStyle/>
          <a:p>
            <a:r>
              <a:rPr lang="en-US" dirty="0" smtClean="0"/>
              <a:t>DAPWC Performance</a:t>
            </a:r>
            <a:endParaRPr lang="en-US" dirty="0"/>
          </a:p>
        </p:txBody>
      </p:sp>
      <p:sp>
        <p:nvSpPr>
          <p:cNvPr id="3" name="Content Placeholder 2"/>
          <p:cNvSpPr>
            <a:spLocks noGrp="1"/>
          </p:cNvSpPr>
          <p:nvPr>
            <p:ph idx="1"/>
          </p:nvPr>
        </p:nvSpPr>
        <p:spPr>
          <a:xfrm>
            <a:off x="457200" y="838200"/>
            <a:ext cx="8229600" cy="5657850"/>
          </a:xfrm>
        </p:spPr>
        <p:txBody>
          <a:bodyPr>
            <a:normAutofit fontScale="85000" lnSpcReduction="10000"/>
          </a:bodyPr>
          <a:lstStyle/>
          <a:p>
            <a:r>
              <a:rPr lang="en-US" dirty="0" smtClean="0"/>
              <a:t>Speedup on a relatively small problem</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Performance with threads is better than DAVS, but (T=8)x</a:t>
            </a:r>
            <a:r>
              <a:rPr lang="en-US" b="1" dirty="0" smtClean="0"/>
              <a:t>1</a:t>
            </a:r>
            <a:r>
              <a:rPr lang="en-US" dirty="0" smtClean="0"/>
              <a:t>xN is peculiar as doesn’t use CPU’s on processor</a:t>
            </a:r>
          </a:p>
          <a:p>
            <a:r>
              <a:rPr lang="en-US" dirty="0" err="1" smtClean="0"/>
              <a:t>FastMPJ</a:t>
            </a:r>
            <a:r>
              <a:rPr lang="en-US" dirty="0" smtClean="0"/>
              <a:t> failed as before</a:t>
            </a:r>
          </a:p>
          <a:p>
            <a:r>
              <a:rPr lang="en-US" dirty="0" smtClean="0"/>
              <a:t>MPI.NET and OMPI-nightly runs are yet to be done</a:t>
            </a:r>
            <a:endParaRPr lang="en-US" dirty="0"/>
          </a:p>
        </p:txBody>
      </p:sp>
      <p:sp>
        <p:nvSpPr>
          <p:cNvPr id="4" name="Date Placeholder 3"/>
          <p:cNvSpPr>
            <a:spLocks noGrp="1"/>
          </p:cNvSpPr>
          <p:nvPr>
            <p:ph type="dt" sz="half" idx="10"/>
          </p:nvPr>
        </p:nvSpPr>
        <p:spPr/>
        <p:txBody>
          <a:bodyPr/>
          <a:lstStyle/>
          <a:p>
            <a:r>
              <a:rPr lang="en-US" smtClean="0"/>
              <a:t>4/1/2013</a:t>
            </a:r>
            <a:endParaRPr lang="en-US"/>
          </a:p>
        </p:txBody>
      </p:sp>
      <p:sp>
        <p:nvSpPr>
          <p:cNvPr id="5" name="Footer Placeholder 4"/>
          <p:cNvSpPr>
            <a:spLocks noGrp="1"/>
          </p:cNvSpPr>
          <p:nvPr>
            <p:ph type="ftr" sz="quarter" idx="11"/>
          </p:nvPr>
        </p:nvSpPr>
        <p:spPr/>
        <p:txBody>
          <a:bodyPr/>
          <a:lstStyle/>
          <a:p>
            <a:r>
              <a:rPr lang="en-US" smtClean="0"/>
              <a:t>SALSA Presentation</a:t>
            </a:r>
            <a:endParaRPr lang="en-US"/>
          </a:p>
        </p:txBody>
      </p:sp>
      <p:sp>
        <p:nvSpPr>
          <p:cNvPr id="6" name="Slide Number Placeholder 5"/>
          <p:cNvSpPr>
            <a:spLocks noGrp="1"/>
          </p:cNvSpPr>
          <p:nvPr>
            <p:ph type="sldNum" sz="quarter" idx="12"/>
          </p:nvPr>
        </p:nvSpPr>
        <p:spPr/>
        <p:txBody>
          <a:bodyPr/>
          <a:lstStyle/>
          <a:p>
            <a:fld id="{F5FD00B0-B11D-49C6-A9C3-DA2F8CB27388}" type="slidenum">
              <a:rPr lang="en-US" smtClean="0"/>
              <a:t>72</a:t>
            </a:fld>
            <a:endParaRPr lang="en-US"/>
          </a:p>
        </p:txBody>
      </p:sp>
      <p:graphicFrame>
        <p:nvGraphicFramePr>
          <p:cNvPr id="7" name="Chart 6"/>
          <p:cNvGraphicFramePr>
            <a:graphicFrameLocks/>
          </p:cNvGraphicFramePr>
          <p:nvPr>
            <p:extLst>
              <p:ext uri="{D42A27DB-BD31-4B8C-83A1-F6EECF244321}">
                <p14:modId xmlns:p14="http://schemas.microsoft.com/office/powerpoint/2010/main" val="4067737172"/>
              </p:ext>
            </p:extLst>
          </p:nvPr>
        </p:nvGraphicFramePr>
        <p:xfrm>
          <a:off x="0" y="1301186"/>
          <a:ext cx="9045321" cy="31448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37819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WDA SMACOF on Harp Big Red 2 </a:t>
            </a:r>
            <a:br>
              <a:rPr lang="en-US" dirty="0" smtClean="0"/>
            </a:br>
            <a:r>
              <a:rPr lang="en-US" dirty="0" smtClean="0"/>
              <a:t>Parallel Efficiency</a:t>
            </a:r>
            <a:br>
              <a:rPr lang="en-US" dirty="0" smtClean="0"/>
            </a:br>
            <a:r>
              <a:rPr lang="en-US" dirty="0" smtClean="0"/>
              <a:t>Based </a:t>
            </a:r>
            <a:r>
              <a:rPr lang="en-US" dirty="0"/>
              <a:t>On 8Nodes and 256 </a:t>
            </a:r>
            <a:r>
              <a:rPr lang="en-US" dirty="0" smtClean="0"/>
              <a:t>Cores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3415156"/>
              </p:ext>
            </p:extLst>
          </p:nvPr>
        </p:nvGraphicFramePr>
        <p:xfrm>
          <a:off x="0" y="2226469"/>
          <a:ext cx="9144000" cy="40760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60621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fontScale="92500" lnSpcReduction="20000"/>
          </a:bodyPr>
          <a:lstStyle/>
          <a:p>
            <a:r>
              <a:rPr lang="en-US" b="1" dirty="0" smtClean="0"/>
              <a:t>Integrate </a:t>
            </a:r>
            <a:r>
              <a:rPr lang="en-US" dirty="0" smtClean="0"/>
              <a:t>(don’t compete) </a:t>
            </a:r>
            <a:r>
              <a:rPr lang="en-US" b="1" dirty="0" smtClean="0"/>
              <a:t>HPC with “Commodity Big data” </a:t>
            </a:r>
            <a:r>
              <a:rPr lang="en-US" dirty="0" smtClean="0"/>
              <a:t>(Google to Amazon to Enterprise Data Analytics) </a:t>
            </a:r>
          </a:p>
          <a:p>
            <a:pPr lvl="1"/>
            <a:r>
              <a:rPr lang="en-US" dirty="0" smtClean="0"/>
              <a:t>i.e. </a:t>
            </a:r>
            <a:r>
              <a:rPr lang="en-US" b="1" dirty="0" smtClean="0"/>
              <a:t>improve Mahout</a:t>
            </a:r>
            <a:r>
              <a:rPr lang="en-US" dirty="0" smtClean="0"/>
              <a:t>; don’t compete with it</a:t>
            </a:r>
          </a:p>
          <a:p>
            <a:pPr lvl="1"/>
            <a:r>
              <a:rPr lang="en-US" dirty="0" smtClean="0"/>
              <a:t>Use </a:t>
            </a:r>
            <a:r>
              <a:rPr lang="en-US" b="1" dirty="0" smtClean="0"/>
              <a:t>Hadoop plug-ins </a:t>
            </a:r>
            <a:r>
              <a:rPr lang="en-US" dirty="0" smtClean="0"/>
              <a:t>rather than replacing Hadoop</a:t>
            </a:r>
          </a:p>
          <a:p>
            <a:pPr lvl="1"/>
            <a:r>
              <a:rPr lang="en-US" dirty="0" smtClean="0"/>
              <a:t>Enhanced Apache Big Data Stack </a:t>
            </a:r>
            <a:r>
              <a:rPr lang="en-US" b="1" dirty="0" smtClean="0"/>
              <a:t>HPC-ABDS has 120 members </a:t>
            </a:r>
            <a:r>
              <a:rPr lang="en-US" dirty="0" smtClean="0"/>
              <a:t>– please improve list!</a:t>
            </a:r>
          </a:p>
          <a:p>
            <a:r>
              <a:rPr lang="en-US" dirty="0" smtClean="0"/>
              <a:t>Data intensive algorithms do not have the well developed </a:t>
            </a:r>
            <a:r>
              <a:rPr lang="en-US" b="1" dirty="0" smtClean="0"/>
              <a:t>high performance libraries </a:t>
            </a:r>
            <a:r>
              <a:rPr lang="en-US" dirty="0" smtClean="0"/>
              <a:t>familiar from HPC</a:t>
            </a:r>
          </a:p>
          <a:p>
            <a:r>
              <a:rPr lang="en-US" dirty="0" smtClean="0"/>
              <a:t>Not really any agreement on methodologies as typically use sequential low performance systems</a:t>
            </a:r>
          </a:p>
          <a:p>
            <a:r>
              <a:rPr lang="en-US" dirty="0" smtClean="0"/>
              <a:t>Strong case for high performance Java (Grande) run time supporting all forms of parallelism</a:t>
            </a:r>
          </a:p>
          <a:p>
            <a:pPr lvl="1"/>
            <a:r>
              <a:rPr lang="en-US" dirty="0" smtClean="0"/>
              <a:t>Also need more suitable computers!</a:t>
            </a:r>
          </a:p>
          <a:p>
            <a:endParaRPr lang="en-US" dirty="0" smtClean="0"/>
          </a:p>
        </p:txBody>
      </p:sp>
    </p:spTree>
    <p:extLst>
      <p:ext uri="{BB962C8B-B14F-4D97-AF65-F5344CB8AC3E}">
        <p14:creationId xmlns:p14="http://schemas.microsoft.com/office/powerpoint/2010/main" val="2407220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181" y="30916"/>
            <a:ext cx="5205819" cy="810846"/>
          </a:xfrm>
        </p:spPr>
        <p:txBody>
          <a:bodyPr>
            <a:normAutofit/>
          </a:bodyPr>
          <a:lstStyle/>
          <a:p>
            <a:r>
              <a:rPr lang="en-US" sz="3600" dirty="0" smtClean="0"/>
              <a:t>Data Science Definition</a:t>
            </a:r>
            <a:endParaRPr lang="en-US" sz="3200" dirty="0"/>
          </a:p>
        </p:txBody>
      </p:sp>
      <p:sp>
        <p:nvSpPr>
          <p:cNvPr id="3" name="Content Placeholder 2"/>
          <p:cNvSpPr>
            <a:spLocks noGrp="1"/>
          </p:cNvSpPr>
          <p:nvPr>
            <p:ph idx="1"/>
          </p:nvPr>
        </p:nvSpPr>
        <p:spPr>
          <a:xfrm>
            <a:off x="0" y="1066032"/>
            <a:ext cx="9048750" cy="1163602"/>
          </a:xfrm>
        </p:spPr>
        <p:txBody>
          <a:bodyPr/>
          <a:lstStyle/>
          <a:p>
            <a:r>
              <a:rPr lang="en-US" b="1" dirty="0" smtClean="0">
                <a:solidFill>
                  <a:srgbClr val="782F40"/>
                </a:solidFill>
              </a:rPr>
              <a:t>Data Science </a:t>
            </a:r>
            <a:r>
              <a:rPr lang="en-US" dirty="0" smtClean="0"/>
              <a:t>is the extraction of actionable knowledge directly from data through a process of discovery, hypothesis, and analytical hypothesis analysis.</a:t>
            </a: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472" y="2051415"/>
            <a:ext cx="4855088" cy="4037206"/>
          </a:xfrm>
          <a:prstGeom prst="rect">
            <a:avLst/>
          </a:prstGeom>
        </p:spPr>
      </p:pic>
      <p:sp>
        <p:nvSpPr>
          <p:cNvPr id="7" name="Slide Number Placeholder 6"/>
          <p:cNvSpPr>
            <a:spLocks noGrp="1"/>
          </p:cNvSpPr>
          <p:nvPr>
            <p:ph type="sldNum" sz="quarter" idx="12"/>
          </p:nvPr>
        </p:nvSpPr>
        <p:spPr/>
        <p:txBody>
          <a:bodyPr/>
          <a:lstStyle/>
          <a:p>
            <a:fld id="{C4B85148-DB98-4269-ACE6-2DF49F9918C9}" type="slidenum">
              <a:rPr lang="en-US" smtClean="0">
                <a:solidFill>
                  <a:prstClr val="black"/>
                </a:solidFill>
              </a:rPr>
              <a:pPr/>
              <a:t>8</a:t>
            </a:fld>
            <a:endParaRPr lang="en-US" dirty="0">
              <a:solidFill>
                <a:prstClr val="black"/>
              </a:solidFill>
            </a:endParaRPr>
          </a:p>
        </p:txBody>
      </p:sp>
      <p:sp>
        <p:nvSpPr>
          <p:cNvPr id="8" name="Content Placeholder 2"/>
          <p:cNvSpPr txBox="1">
            <a:spLocks/>
          </p:cNvSpPr>
          <p:nvPr/>
        </p:nvSpPr>
        <p:spPr>
          <a:xfrm>
            <a:off x="109368" y="2051415"/>
            <a:ext cx="3635914" cy="4114800"/>
          </a:xfrm>
          <a:prstGeom prst="rect">
            <a:avLst/>
          </a:prstGeom>
        </p:spPr>
        <p:txBody>
          <a:bodyPr vert="horz" lIns="0" tIns="0" rIns="0" bIns="0" rtlCol="0">
            <a:noAutofit/>
          </a:bodyPr>
          <a:lstStyle>
            <a:lvl1pPr marL="231775" indent="-231775" algn="l" defTabSz="914400" rtl="0" eaLnBrk="1" latinLnBrk="0" hangingPunct="1">
              <a:spcBef>
                <a:spcPct val="20000"/>
              </a:spcBef>
              <a:buClr>
                <a:schemeClr val="tx2"/>
              </a:buClr>
              <a:buFont typeface="Arial"/>
              <a:buChar char="•"/>
              <a:defRPr lang="en-US" sz="2200" kern="120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2000" kern="1200">
                <a:solidFill>
                  <a:schemeClr val="tx1"/>
                </a:solidFill>
                <a:latin typeface="Franklin Gothic Medium"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800" kern="1200">
                <a:solidFill>
                  <a:schemeClr val="tx1"/>
                </a:solidFill>
                <a:latin typeface="Franklin Gothic Medium" pitchFamily="34" charset="0"/>
                <a:ea typeface="+mn-ea"/>
                <a:cs typeface="Arial" pitchFamily="34" charset="0"/>
              </a:defRPr>
            </a:lvl3pPr>
            <a:lvl4pPr marL="1200150" indent="-171450" algn="l" defTabSz="914400" rtl="0" eaLnBrk="1" latinLnBrk="0" hangingPunct="1">
              <a:spcBef>
                <a:spcPct val="20000"/>
              </a:spcBef>
              <a:buClr>
                <a:schemeClr val="bg1">
                  <a:lumMod val="75000"/>
                </a:schemeClr>
              </a:buClr>
              <a:buFont typeface="Arial" pitchFamily="34" charset="0"/>
              <a:buChar char="–"/>
              <a:defRPr sz="1600" kern="1200">
                <a:solidFill>
                  <a:schemeClr val="tx1"/>
                </a:solidFill>
                <a:latin typeface="Franklin Gothic Medium"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6BB5"/>
              </a:buClr>
            </a:pPr>
            <a:r>
              <a:rPr dirty="0" smtClean="0">
                <a:solidFill>
                  <a:prstClr val="black"/>
                </a:solidFill>
              </a:rPr>
              <a:t>A </a:t>
            </a:r>
            <a:r>
              <a:rPr b="1" dirty="0" smtClean="0">
                <a:solidFill>
                  <a:srgbClr val="782F40"/>
                </a:solidFill>
              </a:rPr>
              <a:t>Data Scientist </a:t>
            </a:r>
            <a:r>
              <a:rPr dirty="0" smtClean="0">
                <a:solidFill>
                  <a:prstClr val="black"/>
                </a:solidFill>
              </a:rPr>
              <a:t>is a practitioner who has sufficient knowledge of the overlapping regimes of expertise in business needs, domain knowledge, analytical skills and programming expertise to manage the end-to-end scientific method process through each stage in the big data lifecycle.</a:t>
            </a:r>
          </a:p>
          <a:p>
            <a:pPr>
              <a:buClr>
                <a:srgbClr val="006BB5"/>
              </a:buClr>
            </a:pPr>
            <a:endParaRPr dirty="0">
              <a:solidFill>
                <a:prstClr val="black"/>
              </a:solidFill>
            </a:endParaRPr>
          </a:p>
        </p:txBody>
      </p:sp>
    </p:spTree>
    <p:extLst>
      <p:ext uri="{BB962C8B-B14F-4D97-AF65-F5344CB8AC3E}">
        <p14:creationId xmlns:p14="http://schemas.microsoft.com/office/powerpoint/2010/main" val="1904010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0" y="0"/>
            <a:ext cx="5006186" cy="6858000"/>
          </a:xfrm>
          <a:prstGeom prst="rect">
            <a:avLst/>
          </a:prstGeom>
        </p:spPr>
      </p:pic>
      <p:sp>
        <p:nvSpPr>
          <p:cNvPr id="6" name="Title 5"/>
          <p:cNvSpPr>
            <a:spLocks noGrp="1"/>
          </p:cNvSpPr>
          <p:nvPr>
            <p:ph type="title"/>
          </p:nvPr>
        </p:nvSpPr>
        <p:spPr>
          <a:xfrm>
            <a:off x="5006186" y="242659"/>
            <a:ext cx="4137814" cy="847499"/>
          </a:xfrm>
        </p:spPr>
        <p:txBody>
          <a:bodyPr>
            <a:normAutofit/>
          </a:bodyPr>
          <a:lstStyle/>
          <a:p>
            <a:r>
              <a:rPr lang="en-US" sz="4000" b="1" dirty="0" smtClean="0">
                <a:latin typeface="+mn-lt"/>
              </a:rPr>
              <a:t>Use Case Template</a:t>
            </a:r>
            <a:endParaRPr lang="en-US" sz="4000" b="1" dirty="0">
              <a:latin typeface="+mn-lt"/>
            </a:endParaRPr>
          </a:p>
        </p:txBody>
      </p:sp>
      <p:sp>
        <p:nvSpPr>
          <p:cNvPr id="7" name="Content Placeholder 6"/>
          <p:cNvSpPr>
            <a:spLocks noGrp="1"/>
          </p:cNvSpPr>
          <p:nvPr>
            <p:ph idx="1"/>
          </p:nvPr>
        </p:nvSpPr>
        <p:spPr>
          <a:xfrm>
            <a:off x="5006186" y="1090158"/>
            <a:ext cx="3898328" cy="5615441"/>
          </a:xfrm>
        </p:spPr>
        <p:txBody>
          <a:bodyPr>
            <a:normAutofit fontScale="70000" lnSpcReduction="20000"/>
          </a:bodyPr>
          <a:lstStyle/>
          <a:p>
            <a:r>
              <a:rPr lang="en-US" dirty="0" smtClean="0"/>
              <a:t>26 fields completed for 51 areas</a:t>
            </a:r>
          </a:p>
          <a:p>
            <a:r>
              <a:rPr lang="en-US" b="1" dirty="0"/>
              <a:t>Government Operation</a:t>
            </a:r>
            <a:r>
              <a:rPr lang="en-US" b="1" dirty="0" smtClean="0"/>
              <a:t>: 4</a:t>
            </a:r>
            <a:endParaRPr lang="en-US" dirty="0"/>
          </a:p>
          <a:p>
            <a:r>
              <a:rPr lang="en-US" b="1" dirty="0"/>
              <a:t>Commercial: </a:t>
            </a:r>
            <a:r>
              <a:rPr lang="en-US" b="1" dirty="0" smtClean="0"/>
              <a:t>8</a:t>
            </a:r>
          </a:p>
          <a:p>
            <a:r>
              <a:rPr lang="en-US" b="1" dirty="0" smtClean="0"/>
              <a:t>Defense: 3</a:t>
            </a:r>
            <a:endParaRPr lang="en-US" dirty="0"/>
          </a:p>
          <a:p>
            <a:r>
              <a:rPr lang="en-US" b="1" dirty="0"/>
              <a:t>Healthcare and Life Sciences: </a:t>
            </a:r>
            <a:r>
              <a:rPr lang="en-US" b="1" dirty="0" smtClean="0"/>
              <a:t>10</a:t>
            </a:r>
          </a:p>
          <a:p>
            <a:r>
              <a:rPr lang="en-US" b="1" dirty="0" smtClean="0"/>
              <a:t>Deep </a:t>
            </a:r>
            <a:r>
              <a:rPr lang="en-US" b="1" dirty="0"/>
              <a:t>Learning and Social Media</a:t>
            </a:r>
            <a:r>
              <a:rPr lang="en-US" b="1" dirty="0" smtClean="0"/>
              <a:t>: 6</a:t>
            </a:r>
            <a:endParaRPr lang="en-US" dirty="0"/>
          </a:p>
          <a:p>
            <a:r>
              <a:rPr lang="en-US" b="1" dirty="0"/>
              <a:t>The Ecosystem for Research: </a:t>
            </a:r>
            <a:r>
              <a:rPr lang="en-US" b="1" dirty="0" smtClean="0"/>
              <a:t>4</a:t>
            </a:r>
          </a:p>
          <a:p>
            <a:r>
              <a:rPr lang="en-US" b="1" dirty="0" smtClean="0"/>
              <a:t>Astronomy </a:t>
            </a:r>
            <a:r>
              <a:rPr lang="en-US" b="1" dirty="0"/>
              <a:t>and Physics: </a:t>
            </a:r>
            <a:r>
              <a:rPr lang="en-US" b="1" dirty="0" smtClean="0"/>
              <a:t>5</a:t>
            </a:r>
          </a:p>
          <a:p>
            <a:r>
              <a:rPr lang="en-US" b="1" dirty="0" smtClean="0"/>
              <a:t>Earth</a:t>
            </a:r>
            <a:r>
              <a:rPr lang="en-US" b="1" dirty="0"/>
              <a:t>, Environmental and Polar Science: </a:t>
            </a:r>
            <a:r>
              <a:rPr lang="en-US" b="1" dirty="0" smtClean="0"/>
              <a:t>10</a:t>
            </a:r>
          </a:p>
          <a:p>
            <a:r>
              <a:rPr lang="en-US" b="1" dirty="0" smtClean="0"/>
              <a:t>Energy: 1</a:t>
            </a:r>
            <a:endParaRPr lang="en-US" dirty="0"/>
          </a:p>
        </p:txBody>
      </p:sp>
      <p:sp>
        <p:nvSpPr>
          <p:cNvPr id="3" name="Slide Number Placeholder 2"/>
          <p:cNvSpPr>
            <a:spLocks noGrp="1"/>
          </p:cNvSpPr>
          <p:nvPr>
            <p:ph type="sldNum" sz="quarter" idx="12"/>
          </p:nvPr>
        </p:nvSpPr>
        <p:spPr/>
        <p:txBody>
          <a:bodyPr/>
          <a:lstStyle/>
          <a:p>
            <a:fld id="{C4B85148-DB98-4269-ACE6-2DF49F9918C9}" type="slidenum">
              <a:rPr lang="en-US" smtClean="0"/>
              <a:pPr/>
              <a:t>9</a:t>
            </a:fld>
            <a:endParaRPr lang="en-US" dirty="0"/>
          </a:p>
        </p:txBody>
      </p:sp>
    </p:spTree>
    <p:extLst>
      <p:ext uri="{BB962C8B-B14F-4D97-AF65-F5344CB8AC3E}">
        <p14:creationId xmlns:p14="http://schemas.microsoft.com/office/powerpoint/2010/main" val="29427185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45521&quot;&gt;&lt;property id=&quot;20148&quot; value=&quot;5&quot;/&gt;&lt;property id=&quot;20300&quot; value=&quot;Slide 1 - &amp;quot;High Performance Data Analytics and a Java Grande Run Time &amp;quot;&quot;/&gt;&lt;property id=&quot;20307&quot; value=&quot;265&quot;/&gt;&lt;/object&gt;&lt;object type=&quot;3&quot; unique_id=&quot;145693&quot;&gt;&lt;property id=&quot;20148&quot; value=&quot;5&quot;/&gt;&lt;property id=&quot;20300&quot; value=&quot;Slide 74 - &amp;quot;Lessons / Insights&amp;quot;&quot;/&gt;&lt;property id=&quot;20307&quot; value=&quot;270&quot;/&gt;&lt;/object&gt;&lt;object type=&quot;3&quot; unique_id=&quot;151690&quot;&gt;&lt;property id=&quot;20148&quot; value=&quot;5&quot;/&gt;&lt;property id=&quot;20300&quot; value=&quot;Slide 35 - &amp;quot;Broad Layers in HPC-ABDS&amp;quot;&quot;/&gt;&lt;property id=&quot;20307&quot; value=&quot;274&quot;/&gt;&lt;/object&gt;&lt;object type=&quot;3&quot; unique_id=&quot;152581&quot;&gt;&lt;property id=&quot;20148&quot; value=&quot;5&quot;/&gt;&lt;property id=&quot;20300&quot; value=&quot;Slide 39 - &amp;quot;4 Forms of MapReduce&amp;quot;&quot;/&gt;&lt;property id=&quot;20307&quot; value=&quot;281&quot;/&gt;&lt;/object&gt;&lt;object type=&quot;3&quot; unique_id=&quot;152582&quot;&gt;&lt;property id=&quot;20148&quot; value=&quot;5&quot;/&gt;&lt;property id=&quot;20300&quot; value=&quot;Slide 36 - &amp;quot;Getting High Performance on Data Analytics (e.g. Mahout, R …)&amp;quot;&quot;/&gt;&lt;property id=&quot;20307&quot; value=&quot;280&quot;/&gt;&lt;/object&gt;&lt;object type=&quot;3&quot; unique_id=&quot;152817&quot;&gt;&lt;property id=&quot;20148&quot; value=&quot;5&quot;/&gt;&lt;property id=&quot;20300&quot; value=&quot;Slide 50 - &amp;quot;Features of Harp Hadoop Plug in&amp;quot;&quot;/&gt;&lt;property id=&quot;20307&quot; value=&quot;283&quot;/&gt;&lt;/object&gt;&lt;object type=&quot;3&quot; unique_id=&quot;152819&quot;&gt;&lt;property id=&quot;20148&quot; value=&quot;5&quot;/&gt;&lt;property id=&quot;20300&quot; value=&quot;Slide 51 - &amp;quot;Performance on Madrid Cluster (8 nodes)&amp;quot;&quot;/&gt;&lt;property id=&quot;20307&quot; value=&quot;285&quot;/&gt;&lt;/object&gt;&lt;object type=&quot;3&quot; unique_id=&quot;152820&quot;&gt;&lt;property id=&quot;20148&quot; value=&quot;5&quot;/&gt;&lt;property id=&quot;20300&quot; value=&quot;Slide 38 - &amp;quot;Mahout and Hadoop MR – Slow due to MapReduce Python slow as Scripting Spark Iterative MapReduce, non optimal commu&quot;/&gt;&lt;property id=&quot;20307&quot; value=&quot;286&quot;/&gt;&lt;/object&gt;&lt;object type=&quot;3&quot; unique_id=&quot;153301&quot;&gt;&lt;property id=&quot;20148&quot; value=&quot;5&quot;/&gt;&lt;property id=&quot;20300&quot; value=&quot;Slide 70 - &amp;quot;Performance of MPI Kernel Operations&amp;quot;&quot;/&gt;&lt;property id=&quot;20307&quot; value=&quot;291&quot;/&gt;&lt;/object&gt;&lt;object type=&quot;3&quot; unique_id=&quot;154282&quot;&gt;&lt;property id=&quot;20148&quot; value=&quot;5&quot;/&gt;&lt;property id=&quot;20300&quot; value=&quot;Slide 2 - &amp;quot;Abstract&amp;quot;&quot;/&gt;&lt;property id=&quot;20307&quot; value=&quot;313&quot;/&gt;&lt;/object&gt;&lt;object type=&quot;3&quot; unique_id=&quot;154283&quot;&gt;&lt;property id=&quot;20148&quot; value=&quot;5&quot;/&gt;&lt;property id=&quot;20300&quot; value=&quot;Slide 3 - &amp;quot;NIST Big Data Use Cases&amp;quot;&quot;/&gt;&lt;property id=&quot;20307&quot; value=&quot;298&quot;/&gt;&lt;/object&gt;&lt;object type=&quot;3&quot; unique_id=&quot;154284&quot;&gt;&lt;property id=&quot;20148&quot; value=&quot;5&quot;/&gt;&lt;property id=&quot;20300&quot; value=&quot;Slide 10 - &amp;quot;51 Detailed Use Cases: Contributed July-September 2013 Covers goals, data features such as 3 V’s, software, hardwa&quot;/&gt;&lt;property id=&quot;20307&quot; value=&quot;297&quot;/&gt;&lt;/object&gt;&lt;object type=&quot;3&quot; unique_id=&quot;154285&quot;&gt;&lt;property id=&quot;20148&quot; value=&quot;5&quot;/&gt;&lt;property id=&quot;20300&quot; value=&quot;Slide 18 - &amp;quot;Would like to capture “essence of these use cases”&amp;quot;&quot;/&gt;&lt;property id=&quot;20307&quot; value=&quot;312&quot;/&gt;&lt;/object&gt;&lt;object type=&quot;3&quot; unique_id=&quot;154286&quot;&gt;&lt;property id=&quot;20148&quot; value=&quot;5&quot;/&gt;&lt;property id=&quot;20300&quot; value=&quot;Slide 19 - &amp;quot;What are “mini-Applications”&amp;quot;&quot;/&gt;&lt;property id=&quot;20307&quot; value=&quot;299&quot;/&gt;&lt;/object&gt;&lt;object type=&quot;3&quot; unique_id=&quot;154287&quot;&gt;&lt;property id=&quot;20148&quot; value=&quot;5&quot;/&gt;&lt;property id=&quot;20300&quot; value=&quot;Slide 20 - &amp;quot;HPC Benchmark Classics&amp;quot;&quot;/&gt;&lt;property id=&quot;20307&quot; value=&quot;300&quot;/&gt;&lt;/object&gt;&lt;object type=&quot;3&quot; unique_id=&quot;154289&quot;&gt;&lt;property id=&quot;20148&quot; value=&quot;5&quot;/&gt;&lt;property id=&quot;20300&quot; value=&quot;Slide 21 - &amp;quot;13 Berkeley Dwarfs&amp;quot;&quot;/&gt;&lt;property id=&quot;20307&quot; value=&quot;302&quot;/&gt;&lt;/object&gt;&lt;object type=&quot;3&quot; unique_id=&quot;154290&quot;&gt;&lt;property id=&quot;20148&quot; value=&quot;5&quot;/&gt;&lt;property id=&quot;20300&quot; value=&quot;Slide 22 - &amp;quot;Distributed Computing MetaPatterns I Jha, Cole, Katz, Parashar, Rana, Weissman&amp;quot;&quot;/&gt;&lt;property id=&quot;20307&quot; value=&quot;303&quot;/&gt;&lt;/object&gt;&lt;object type=&quot;3&quot; unique_id=&quot;154293&quot;&gt;&lt;property id=&quot;20148&quot; value=&quot;5&quot;/&gt;&lt;property id=&quot;20300&quot; value=&quot;Slide 24 - &amp;quot;Problem Architecture Facet of Ogres (Meta or MacroPattern)&amp;quot;&quot;/&gt;&lt;property id=&quot;20307&quot; value=&quot;306&quot;/&gt;&lt;/object&gt;&lt;object type=&quot;3&quot; unique_id=&quot;154294&quot;&gt;&lt;property id=&quot;20148&quot; value=&quot;5&quot;/&gt;&lt;property id=&quot;20300&quot; value=&quot;Slide 23 - &amp;quot;Core Analytics Facet of Ogres (microPattern)&amp;quot;&quot;/&gt;&lt;property id=&quot;20307&quot; value=&quot;307&quot;/&gt;&lt;/object&gt;&lt;object type=&quot;3&quot; unique_id=&quot;154295&quot;&gt;&lt;property id=&quot;20148&quot; value=&quot;5&quot;/&gt;&lt;property id=&quot;20300&quot; value=&quot;Slide 28 - &amp;quot;This Facet of Ogres has Features&amp;quot;&quot;/&gt;&lt;property id=&quot;20307&quot; value=&quot;308&quot;/&gt;&lt;/object&gt;&lt;object type=&quot;3&quot; unique_id=&quot;154296&quot;&gt;&lt;property id=&quot;20148&quot; value=&quot;5&quot;/&gt;&lt;property id=&quot;20300&quot; value=&quot;Slide 29 - &amp;quot;Application Class Facet of Ogres&amp;quot;&quot;/&gt;&lt;property id=&quot;20307&quot; value=&quot;309&quot;/&gt;&lt;/object&gt;&lt;object type=&quot;3&quot; unique_id=&quot;154297&quot;&gt;&lt;property id=&quot;20148&quot; value=&quot;5&quot;/&gt;&lt;property id=&quot;20300&quot; value=&quot;Slide 30 - &amp;quot;Data Source Facet of Ogres&amp;quot;&quot;/&gt;&lt;property id=&quot;20307&quot; value=&quot;310&quot;/&gt;&lt;/object&gt;&lt;object type=&quot;3&quot; unique_id=&quot;154298&quot;&gt;&lt;property id=&quot;20148&quot; value=&quot;5&quot;/&gt;&lt;property id=&quot;20300&quot; value=&quot;Slide 31 - &amp;quot;Lessons / Insights&amp;quot;&quot;/&gt;&lt;property id=&quot;20307&quot; value=&quot;311&quot;/&gt;&lt;/object&gt;&lt;object type=&quot;3&quot; unique_id=&quot;154832&quot;&gt;&lt;property id=&quot;20148&quot; value=&quot;5&quot;/&gt;&lt;property id=&quot;20300&quot; value=&quot;Slide 4 - &amp;quot;NIST Requirements and Use Case Subgroup&amp;quot;&quot;/&gt;&lt;property id=&quot;20307&quot; value=&quot;315&quot;/&gt;&lt;/object&gt;&lt;object type=&quot;3&quot; unique_id=&quot;154833&quot;&gt;&lt;property id=&quot;20148&quot; value=&quot;5&quot;/&gt;&lt;property id=&quot;20300&quot; value=&quot;Slide 9 - &amp;quot;Use Case Template&amp;quot;&quot;/&gt;&lt;property id=&quot;20307&quot; value=&quot;314&quot;/&gt;&lt;/object&gt;&lt;object type=&quot;3&quot; unique_id=&quot;154834&quot;&gt;&lt;property id=&quot;20148&quot; value=&quot;5&quot;/&gt;&lt;property id=&quot;20300&quot; value=&quot;Slide 11&quot;/&gt;&lt;property id=&quot;20307&quot; value=&quot;316&quot;/&gt;&lt;/object&gt;&lt;object type=&quot;3&quot; unique_id=&quot;154836&quot;&gt;&lt;property id=&quot;20148&quot; value=&quot;5&quot;/&gt;&lt;property id=&quot;20300&quot; value=&quot;Slide 12 - &amp;quot;3: Census Bureau Statistical Survey Response Improvement (Adaptive Design)&amp;quot;&quot;/&gt;&lt;property id=&quot;20307&quot; value=&quot;323&quot;/&gt;&lt;/object&gt;&lt;object type=&quot;3&quot; unique_id=&quot;154839&quot;&gt;&lt;property id=&quot;20148&quot; value=&quot;5&quot;/&gt;&lt;property id=&quot;20300&quot; value=&quot;Slide 13 - &amp;quot;26: Large-scale Deep Learning&amp;quot;&quot;/&gt;&lt;property id=&quot;20307&quot; value=&quot;324&quot;/&gt;&lt;/object&gt;&lt;object type=&quot;3&quot; unique_id=&quot;154840&quot;&gt;&lt;property id=&quot;20148&quot; value=&quot;5&quot;/&gt;&lt;property id=&quot;20300&quot; value=&quot;Slide 14 - &amp;quot;35: Light source beamlines&amp;quot;&quot;/&gt;&lt;property id=&quot;20307&quot; value=&quot;325&quot;/&gt;&lt;/object&gt;&lt;object type=&quot;3&quot; unique_id=&quot;155019&quot;&gt;&lt;property id=&quot;20148&quot; value=&quot;5&quot;/&gt;&lt;property id=&quot;20300&quot; value=&quot;Slide 15 - &amp;quot;10 Suggested Generic Use Cases&amp;quot;&quot;/&gt;&lt;property id=&quot;20307&quot; value=&quot;330&quot;/&gt;&lt;/object&gt;&lt;object type=&quot;3&quot; unique_id=&quot;155231&quot;&gt;&lt;property id=&quot;20148&quot; value=&quot;5&quot;/&gt;&lt;property id=&quot;20300&quot; value=&quot;Slide 16 - &amp;quot;10 Security &amp;amp; Privacy Use Cases&amp;quot;&quot;/&gt;&lt;property id=&quot;20307&quot; value=&quot;331&quot;/&gt;&lt;/object&gt;&lt;object type=&quot;3&quot; unique_id=&quot;156515&quot;&gt;&lt;property id=&quot;20148&quot; value=&quot;5&quot;/&gt;&lt;property id=&quot;20300&quot; value=&quot;Slide 25 - &amp;quot;18: Computational Bioimaging&amp;quot;&quot;/&gt;&lt;property id=&quot;20307&quot; value=&quot;333&quot;/&gt;&lt;/object&gt;&lt;object type=&quot;3&quot; unique_id=&quot;156516&quot;&gt;&lt;property id=&quot;20148&quot; value=&quot;5&quot;/&gt;&lt;property id=&quot;20300&quot; value=&quot;Slide 26 - &amp;quot;27: Organizing large-scale, unstructured collections of consumer photos I&amp;quot;&quot;/&gt;&lt;property id=&quot;20307&quot; value=&quot;334&quot;/&gt;&lt;/object&gt;&lt;object type=&quot;3&quot; unique_id=&quot;156517&quot;&gt;&lt;property id=&quot;20148&quot; value=&quot;5&quot;/&gt;&lt;property id=&quot;20300&quot; value=&quot;Slide 27 - &amp;quot;27: Organizing large-scale, unstructured collections of consumer photos II&amp;quot;&quot;/&gt;&lt;property id=&quot;20307&quot; value=&quot;335&quot;/&gt;&lt;/object&gt;&lt;object type=&quot;3&quot; unique_id=&quot;157264&quot;&gt;&lt;property id=&quot;20148&quot; value=&quot;5&quot;/&gt;&lt;property id=&quot;20300&quot; value=&quot;Slide 5 - &amp;quot;Big Data Definition&amp;quot;&quot;/&gt;&lt;property id=&quot;20307&quot; value=&quot;338&quot;/&gt;&lt;/object&gt;&lt;object type=&quot;3&quot; unique_id=&quot;157265&quot;&gt;&lt;property id=&quot;20148&quot; value=&quot;5&quot;/&gt;&lt;property id=&quot;20300&quot; value=&quot;Slide 6 - &amp;quot;What is Data Science?&amp;quot;&quot;/&gt;&lt;property id=&quot;20307&quot; value=&quot;340&quot;/&gt;&lt;/object&gt;&lt;object type=&quot;3&quot; unique_id=&quot;157266&quot;&gt;&lt;property id=&quot;20148&quot; value=&quot;5&quot;/&gt;&lt;property id=&quot;20300&quot; value=&quot;Slide 8 - &amp;quot;Data Science Definition&amp;quot;&quot;/&gt;&lt;property id=&quot;20307&quot; value=&quot;339&quot;/&gt;&lt;/object&gt;&lt;object type=&quot;3&quot; unique_id=&quot;157267&quot;&gt;&lt;property id=&quot;20148&quot; value=&quot;5&quot;/&gt;&lt;property id=&quot;20300&quot; value=&quot;Slide 32 - &amp;quot;HPC-ABDS &amp;quot;&quot;/&gt;&lt;property id=&quot;20307&quot; value=&quot;336&quot;/&gt;&lt;/object&gt;&lt;object type=&quot;3&quot; unique_id=&quot;160435&quot;&gt;&lt;property id=&quot;20148&quot; value=&quot;5&quot;/&gt;&lt;property id=&quot;20300&quot; value=&quot;Slide 7&quot;/&gt;&lt;property id=&quot;20307&quot; value=&quot;344&quot;/&gt;&lt;/object&gt;&lt;object type=&quot;3&quot; unique_id=&quot;160436&quot;&gt;&lt;property id=&quot;20148&quot; value=&quot;5&quot;/&gt;&lt;property id=&quot;20300&quot; value=&quot;Slide 40 - &amp;quot;Map Collective Model (Judy Qiu)&amp;quot;&quot;/&gt;&lt;property id=&quot;20307&quot; value=&quot;345&quot;/&gt;&lt;/object&gt;&lt;object type=&quot;3&quot; unique_id=&quot;161164&quot;&gt;&lt;property id=&quot;20148&quot; value=&quot;5&quot;/&gt;&lt;property id=&quot;20300&quot; value=&quot;Slide 46 - &amp;quot;Major Analytics Architectures in Use Cases&amp;quot;&quot;/&gt;&lt;property id=&quot;20307&quot; value=&quot;347&quot;/&gt;&lt;/object&gt;&lt;object type=&quot;3&quot; unique_id=&quot;161165&quot;&gt;&lt;property id=&quot;20148&quot; value=&quot;5&quot;/&gt;&lt;property id=&quot;20300&quot; value=&quot;Slide 47 - &amp;quot;HPC-ABDS Hourglass&amp;quot;&quot;/&gt;&lt;property id=&quot;20307&quot; value=&quot;348&quot;/&gt;&lt;/object&gt;&lt;object type=&quot;3&quot; unique_id=&quot;161166&quot;&gt;&lt;property id=&quot;20148&quot; value=&quot;5&quot;/&gt;&lt;property id=&quot;20300&quot; value=&quot;Slide 48 - &amp;quot;Integrating Yarn with HPC&amp;quot;&quot;/&gt;&lt;property id=&quot;20307&quot; value=&quot;349&quot;/&gt;&lt;/object&gt;&lt;object type=&quot;3&quot; unique_id=&quot;162722&quot;&gt;&lt;property id=&quot;20148&quot; value=&quot;5&quot;/&gt;&lt;property id=&quot;20300&quot; value=&quot;Slide 33&quot;/&gt;&lt;property id=&quot;20307&quot; value=&quot;350&quot;/&gt;&lt;/object&gt;&lt;object type=&quot;3&quot; unique_id=&quot;162877&quot;&gt;&lt;property id=&quot;20148&quot; value=&quot;5&quot;/&gt;&lt;property id=&quot;20300&quot; value=&quot;Slide 52 - &amp;quot;3 Classes of Parallel Datamining Problems&amp;quot;&quot;/&gt;&lt;property id=&quot;20307&quot; value=&quot;351&quot;/&gt;&lt;/object&gt;&lt;object type=&quot;3&quot; unique_id=&quot;163319&quot;&gt;&lt;property id=&quot;20148&quot; value=&quot;5&quot;/&gt;&lt;property id=&quot;20300&quot; value=&quot;Slide 54 - &amp;quot;Features of these parallel problems&amp;quot;&quot;/&gt;&lt;property id=&quot;20307&quot; value=&quot;354&quot;/&gt;&lt;/object&gt;&lt;object type=&quot;3&quot; unique_id=&quot;163320&quot;&gt;&lt;property id=&quot;20148&quot; value=&quot;5&quot;/&gt;&lt;property id=&quot;20300&quot; value=&quot;Slide 55 - &amp;quot;Features of these (blue/green) problems&amp;quot;&quot;/&gt;&lt;property id=&quot;20307&quot; value=&quot;352&quot;/&gt;&lt;/object&gt;&lt;object type=&quot;3&quot; unique_id=&quot;163321&quot;&gt;&lt;property id=&quot;20148&quot; value=&quot;5&quot;/&gt;&lt;property id=&quot;20300&quot; value=&quot;Slide 68 - &amp;quot;Features of these problems&amp;quot;&quot;/&gt;&lt;property id=&quot;20307&quot; value=&quot;353&quot;/&gt;&lt;/object&gt;&lt;object type=&quot;3&quot; unique_id=&quot;163542&quot;&gt;&lt;property id=&quot;20148&quot; value=&quot;5&quot;/&gt;&lt;property id=&quot;20300&quot; value=&quot;Slide 56 - &amp;quot;DA-PWC EM Steps (E is red, M Black) k runs over clusters; i,j points; &amp;lt;Mi(k)&amp;gt; is probability that point I in clust&quot;/&gt;&lt;property id=&quot;20307&quot; value=&quot;355&quot;/&gt;&lt;/object&gt;&lt;object type=&quot;3&quot; unique_id=&quot;163823&quot;&gt;&lt;property id=&quot;20148&quot; value=&quot;5&quot;/&gt;&lt;property id=&quot;20300&quot; value=&quot;Slide 58&quot;/&gt;&lt;property id=&quot;20307&quot; value=&quot;356&quot;/&gt;&lt;/object&gt;&lt;object type=&quot;3&quot; unique_id=&quot;163824&quot;&gt;&lt;property id=&quot;20148&quot; value=&quot;5&quot;/&gt;&lt;property id=&quot;20300&quot; value=&quot;Slide 59&quot;/&gt;&lt;property id=&quot;20307&quot; value=&quot;357&quot;/&gt;&lt;/object&gt;&lt;object type=&quot;3&quot; unique_id=&quot;163825&quot;&gt;&lt;property id=&quot;20148&quot; value=&quot;5&quot;/&gt;&lt;property id=&quot;20300&quot; value=&quot;Slide 60&quot;/&gt;&lt;property id=&quot;20307&quot; value=&quot;358&quot;/&gt;&lt;/object&gt;&lt;object type=&quot;3&quot; unique_id=&quot;164469&quot;&gt;&lt;property id=&quot;20148&quot; value=&quot;5&quot;/&gt;&lt;property id=&quot;20300&quot; value=&quot;Slide 53 - &amp;quot;(Deterministic) Annealing&amp;quot;&quot;/&gt;&lt;property id=&quot;20307&quot; value=&quot;359&quot;/&gt;&lt;/object&gt;&lt;object type=&quot;3&quot; unique_id=&quot;164470&quot;&gt;&lt;property id=&quot;20148&quot; value=&quot;5&quot;/&gt;&lt;property id=&quot;20300&quot; value=&quot;Slide 61 - &amp;quot;Analysis of Mass Spectrometry data to find peptides by clustering peaks in 2D  The brownish triangles are “sponge”&quot;/&gt;&lt;property id=&quot;20307&quot; value=&quot;360&quot;/&gt;&lt;/object&gt;&lt;object type=&quot;3&quot; unique_id=&quot;164471&quot;&gt;&lt;property id=&quot;20148&quot; value=&quot;5&quot;/&gt;&lt;property id=&quot;20300&quot; value=&quot;Slide 62 - &amp;quot;Cluster Count v. Temperature for 2 Runs&amp;quot;&quot;/&gt;&lt;property id=&quot;20307&quot; value=&quot;361&quot;/&gt;&lt;/object&gt;&lt;object type=&quot;3&quot; unique_id=&quot;165093&quot;&gt;&lt;property id=&quot;20148&quot; value=&quot;5&quot;/&gt;&lt;property id=&quot;20300&quot; value=&quot;Slide 63&quot;/&gt;&lt;property id=&quot;20307&quot; value=&quot;364&quot;/&gt;&lt;/object&gt;&lt;object type=&quot;3&quot; unique_id=&quot;165094&quot;&gt;&lt;property id=&quot;20148&quot; value=&quot;5&quot;/&gt;&lt;property id=&quot;20300&quot; value=&quot;Slide 64 - &amp;quot;Clusters v. Regions&amp;quot;&quot;/&gt;&lt;property id=&quot;20307&quot; value=&quot;362&quot;/&gt;&lt;/object&gt;&lt;object type=&quot;3&quot; unique_id=&quot;165095&quot;&gt;&lt;property id=&quot;20148&quot; value=&quot;5&quot;/&gt;&lt;property id=&quot;20300&quot; value=&quot;Slide 65 - &amp;quot;Protein Universe Browser for COG Sequences with a few illustrative biologically identified clusters&amp;quot;&quot;/&gt;&lt;property id=&quot;20307&quot; value=&quot;363&quot;/&gt;&lt;/object&gt;&lt;object type=&quot;3&quot; unique_id=&quot;165096&quot;&gt;&lt;property id=&quot;20148&quot; value=&quot;5&quot;/&gt;&lt;property id=&quot;20300&quot; value=&quot;Slide 69 - &amp;quot;DAVS Performance&amp;quot;&quot;/&gt;&lt;property id=&quot;20307&quot; value=&quot;366&quot;/&gt;&lt;/object&gt;&lt;object type=&quot;3&quot; unique_id=&quot;165097&quot;&gt;&lt;property id=&quot;20148&quot; value=&quot;5&quot;/&gt;&lt;property id=&quot;20300&quot; value=&quot;Slide 71 - &amp;quot;DAPWC Performance&amp;quot;&quot;/&gt;&lt;property id=&quot;20307&quot; value=&quot;367&quot;/&gt;&lt;/object&gt;&lt;object type=&quot;3&quot; unique_id=&quot;165098&quot;&gt;&lt;property id=&quot;20148&quot; value=&quot;5&quot;/&gt;&lt;property id=&quot;20300&quot; value=&quot;Slide 72 - &amp;quot;DAPWC Performance&amp;quot;&quot;/&gt;&lt;property id=&quot;20307&quot; value=&quot;365&quot;/&gt;&lt;/object&gt;&lt;object type=&quot;3&quot; unique_id=&quot;165863&quot;&gt;&lt;property id=&quot;20148&quot; value=&quot;5&quot;/&gt;&lt;property id=&quot;20300&quot; value=&quot;Slide 73 - &amp;quot;WDA SMACOF on Harp Big Red 2  Parallel Efficiency Based On 8Nodes and 256 Cores&amp;quot;&quot;/&gt;&lt;property id=&quot;20307&quot; value=&quot;368&quot;/&gt;&lt;/object&gt;&lt;object type=&quot;3&quot; unique_id=&quot;166253&quot;&gt;&lt;property id=&quot;20148&quot; value=&quot;5&quot;/&gt;&lt;property id=&quot;20300&quot; value=&quot;Slide 66 - &amp;quot;Full 446K Clustered&amp;quot;&quot;/&gt;&lt;property id=&quot;20307&quot; value=&quot;369&quot;/&gt;&lt;/object&gt;&lt;object type=&quot;3&quot; unique_id=&quot;166254&quot;&gt;&lt;property id=&quot;20148&quot; value=&quot;5&quot;/&gt;&lt;property id=&quot;20300&quot; value=&quot;Slide 67 - &amp;quot;Summarize a million Fungi Sequences Spherical Phylogram Visualization&amp;quot;&quot;/&gt;&lt;property id=&quot;20307&quot; value=&quot;370&quot;/&gt;&lt;/object&gt;&lt;object type=&quot;3&quot; unique_id=&quot;166642&quot;&gt;&lt;property id=&quot;20148&quot; value=&quot;5&quot;/&gt;&lt;property id=&quot;20300&quot; value=&quot;Slide 49 - &amp;quot;Harp Design&amp;quot;&quot;/&gt;&lt;property id=&quot;20307&quot; value=&quot;371&quot;/&gt;&lt;/object&gt;&lt;object type=&quot;3&quot; unique_id=&quot;166995&quot;&gt;&lt;property id=&quot;20148&quot; value=&quot;5&quot;/&gt;&lt;property id=&quot;20300&quot; value=&quot;Slide 41 - &amp;quot;Pipelined Broadcasting with Topology-Awareness&amp;quot;&quot;/&gt;&lt;property id=&quot;20307&quot; value=&quot;372&quot;/&gt;&lt;/object&gt;&lt;object type=&quot;3&quot; unique_id=&quot;167352&quot;&gt;&lt;property id=&quot;20148&quot; value=&quot;5&quot;/&gt;&lt;property id=&quot;20300&quot; value=&quot;Slide 42 - &amp;quot;Using Optimal “Collective” Operations&amp;quot;&quot;/&gt;&lt;property id=&quot;20307&quot; value=&quot;373&quot;/&gt;&lt;/object&gt;&lt;object type=&quot;3&quot; unique_id=&quot;167353&quot;&gt;&lt;property id=&quot;20148&quot; value=&quot;5&quot;/&gt;&lt;property id=&quot;20300&quot; value=&quot;Slide 43 - &amp;quot;Collectives improve traditional MapReduce&amp;quot;&quot;/&gt;&lt;property id=&quot;20307&quot; value=&quot;374&quot;/&gt;&lt;/object&gt;&lt;object type=&quot;3&quot; unique_id=&quot;167354&quot;&gt;&lt;property id=&quot;20148&quot; value=&quot;5&quot;/&gt;&lt;property id=&quot;20300&quot; value=&quot;Slide 44 - &amp;quot;Kmeans and (Iterative) MapReduce&amp;quot;&quot;/&gt;&lt;property id=&quot;20307&quot; value=&quot;375&quot;/&gt;&lt;/object&gt;&lt;object type=&quot;3&quot; unique_id=&quot;168000&quot;&gt;&lt;property id=&quot;20148&quot; value=&quot;5&quot;/&gt;&lt;property id=&quot;20300&quot; value=&quot;Slide 17 - &amp;quot;Big Data Patterns – the Ogres&amp;quot;&quot;/&gt;&lt;property id=&quot;20307&quot; value=&quot;376&quot;/&gt;&lt;/object&gt;&lt;object type=&quot;3&quot; unique_id=&quot;168001&quot;&gt;&lt;property id=&quot;20148&quot; value=&quot;5&quot;/&gt;&lt;property id=&quot;20300&quot; value=&quot;Slide 37 - &amp;quot;Iterative MapReduce&amp;quot;&quot;/&gt;&lt;property id=&quot;20307&quot; value=&quot;378&quot;/&gt;&lt;/object&gt;&lt;object type=&quot;3&quot; unique_id=&quot;168002&quot;&gt;&lt;property id=&quot;20148&quot; value=&quot;5&quot;/&gt;&lt;property id=&quot;20300&quot; value=&quot;Slide 45 - &amp;quot;Implementing HPC-ABDS&amp;quot;&quot;/&gt;&lt;property id=&quot;20307&quot; value=&quot;377&quot;/&gt;&lt;/object&gt;&lt;object type=&quot;3&quot; unique_id=&quot;168003&quot;&gt;&lt;property id=&quot;20148&quot; value=&quot;5&quot;/&gt;&lt;property id=&quot;20300&quot; value=&quot;Slide 57 - &amp;quot;Illustrations of Results and Performance&amp;quot;&quot;/&gt;&lt;property id=&quot;20307&quot; value=&quot;379&quot;/&gt;&lt;/object&gt;&lt;object type=&quot;3&quot; unique_id=&quot;168904&quot;&gt;&lt;property id=&quot;20148&quot; value=&quot;5&quot;/&gt;&lt;property id=&quot;20300&quot; value=&quot;Slide 34&quot;/&gt;&lt;property id=&quot;20307&quot; value=&quot;380&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7117</TotalTime>
  <Words>5059</Words>
  <Application>Microsoft Office PowerPoint</Application>
  <PresentationFormat>On-screen Show (4:3)</PresentationFormat>
  <Paragraphs>637</Paragraphs>
  <Slides>74</Slides>
  <Notes>13</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74</vt:i4>
      </vt:variant>
    </vt:vector>
  </HeadingPairs>
  <TitlesOfParts>
    <vt:vector size="94" baseType="lpstr">
      <vt:lpstr>MS Mincho</vt:lpstr>
      <vt:lpstr>Arial</vt:lpstr>
      <vt:lpstr>Calibri</vt:lpstr>
      <vt:lpstr>Calibri Light</vt:lpstr>
      <vt:lpstr>Cambria</vt:lpstr>
      <vt:lpstr>Franklin Gothic Book</vt:lpstr>
      <vt:lpstr>Franklin Gothic Demi</vt:lpstr>
      <vt:lpstr>Franklin Gothic Medium</vt:lpstr>
      <vt:lpstr>Symbol</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1_Office Theme</vt:lpstr>
      <vt:lpstr>6_12-0623-Sample-1img-full_V5</vt:lpstr>
      <vt:lpstr>2_Office Theme</vt:lpstr>
      <vt:lpstr>High Performance Data Analytics and a Java Grande Run Time </vt:lpstr>
      <vt:lpstr>Abstract</vt:lpstr>
      <vt:lpstr>NIST Big Data Use Cases</vt:lpstr>
      <vt:lpstr>NIST Requirements and Use Case Subgroup</vt:lpstr>
      <vt:lpstr>Big Data Definition</vt:lpstr>
      <vt:lpstr>What is Data Science?</vt:lpstr>
      <vt:lpstr>PowerPoint Presentation</vt:lpstr>
      <vt:lpstr>Data Science Definition</vt:lpstr>
      <vt:lpstr>Use Case Template</vt:lpstr>
      <vt:lpstr>51 Detailed Use Cases: Contributed July-September 2013 Covers goals, data features such as 3 V’s, software, hardware</vt:lpstr>
      <vt:lpstr>PowerPoint Presentation</vt:lpstr>
      <vt:lpstr>3: Census Bureau Statistical Survey Response Improvement (Adaptive Design)</vt:lpstr>
      <vt:lpstr>26: Large-scale Deep Learning</vt:lpstr>
      <vt:lpstr>35: Light source beamlines</vt:lpstr>
      <vt:lpstr>10 Suggested Generic Use Cases</vt:lpstr>
      <vt:lpstr>10 Security &amp; Privacy Use Cases</vt:lpstr>
      <vt:lpstr>Big Data Patterns – the Ogres</vt:lpstr>
      <vt:lpstr>Would like to capture “essence of these use cases”</vt:lpstr>
      <vt:lpstr>What are “mini-Applications”</vt:lpstr>
      <vt:lpstr>HPC Benchmark Classics</vt:lpstr>
      <vt:lpstr>13 Berkeley Dwarfs</vt:lpstr>
      <vt:lpstr>Distributed Computing MetaPatterns I Jha, Cole, Katz, Parashar, Rana, Weissman</vt:lpstr>
      <vt:lpstr>Core Analytics Facet of Ogres (microPattern)</vt:lpstr>
      <vt:lpstr>Problem Architecture Facet of Ogres (Meta or MacroPattern)</vt:lpstr>
      <vt:lpstr>18: Computational Bioimaging</vt:lpstr>
      <vt:lpstr>27: Organizing large-scale, unstructured collections of consumer photos I</vt:lpstr>
      <vt:lpstr>27: Organizing large-scale, unstructured collections of consumer photos II</vt:lpstr>
      <vt:lpstr>This Facet of Ogres has Features</vt:lpstr>
      <vt:lpstr>Application Class Facet of Ogres</vt:lpstr>
      <vt:lpstr>Data Source Facet of Ogres</vt:lpstr>
      <vt:lpstr>Lessons / Insights</vt:lpstr>
      <vt:lpstr>HPC-ABDS </vt:lpstr>
      <vt:lpstr>PowerPoint Presentation</vt:lpstr>
      <vt:lpstr>PowerPoint Presentation</vt:lpstr>
      <vt:lpstr>Broad Layers in HPC-ABDS</vt:lpstr>
      <vt:lpstr>Getting High Performance on Data Analytics (e.g. Mahout, R …)</vt:lpstr>
      <vt:lpstr>Iterative MapReduce</vt:lpstr>
      <vt:lpstr>Mahout and Hadoop MR – Slow due to MapReduce Python slow as Scripting Spark Iterative MapReduce, non optimal communication Harp Hadoop plug in with ~MPI collectives  MPI fastest as C not Java  </vt:lpstr>
      <vt:lpstr>4 Forms of MapReduce</vt:lpstr>
      <vt:lpstr>Map Collective Model (Judy Qiu)</vt:lpstr>
      <vt:lpstr>Pipelined Broadcasting with Topology-Awareness</vt:lpstr>
      <vt:lpstr>Using Optimal “Collective” Operations</vt:lpstr>
      <vt:lpstr>Collectives improve traditional MapReduce</vt:lpstr>
      <vt:lpstr>Kmeans and (Iterative) MapReduce</vt:lpstr>
      <vt:lpstr>Implementing HPC-ABDS</vt:lpstr>
      <vt:lpstr>Major Analytics Architectures in Use Cases</vt:lpstr>
      <vt:lpstr>HPC-ABDS Hourglass</vt:lpstr>
      <vt:lpstr>Integrating Yarn with HPC</vt:lpstr>
      <vt:lpstr>Harp Design</vt:lpstr>
      <vt:lpstr>Features of Harp Hadoop Plug in</vt:lpstr>
      <vt:lpstr>Performance on Madrid Cluster (8 nodes)</vt:lpstr>
      <vt:lpstr>3 Classes of Parallel Datamining Problems</vt:lpstr>
      <vt:lpstr>(Deterministic) Annealing</vt:lpstr>
      <vt:lpstr>Features of these parallel problems</vt:lpstr>
      <vt:lpstr>Features of these (blue/green) problems</vt:lpstr>
      <vt:lpstr>DA-PWC EM Steps (E is red, M Black) k runs over clusters; i,j points; &lt;Mi(k)&gt; is probability that point I in cluster k</vt:lpstr>
      <vt:lpstr>Illustrations of Results and Performance</vt:lpstr>
      <vt:lpstr>PowerPoint Presentation</vt:lpstr>
      <vt:lpstr>PowerPoint Presentation</vt:lpstr>
      <vt:lpstr>PowerPoint Presentation</vt:lpstr>
      <vt:lpstr>Analysis of Mass Spectrometry data to find peptides by clustering peaks in 2D  The brownish triangles are “sponge” peaks outside any cluster.  The colored hexagons are peaks inside clusters with the white hexagons being cluster center determined by algorithm</vt:lpstr>
      <vt:lpstr>Cluster Count v. Temperature for 2 Runs</vt:lpstr>
      <vt:lpstr>PowerPoint Presentation</vt:lpstr>
      <vt:lpstr>Clusters v. Regions</vt:lpstr>
      <vt:lpstr>Protein Universe Browser for COG Sequences with a few illustrative biologically identified clusters</vt:lpstr>
      <vt:lpstr>Full 446K Clustered</vt:lpstr>
      <vt:lpstr>Summarize a million Fungi Sequences Spherical Phylogram Visualization</vt:lpstr>
      <vt:lpstr>Features of these problems</vt:lpstr>
      <vt:lpstr>DAVS Performance</vt:lpstr>
      <vt:lpstr>Performance of MPI Kernel Operations</vt:lpstr>
      <vt:lpstr>DAPWC Performance</vt:lpstr>
      <vt:lpstr>DAPWC Performance</vt:lpstr>
      <vt:lpstr>WDA SMACOF on Harp Big Red 2  Parallel Efficiency Based On 8Nodes and 256 Cores</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152</cp:revision>
  <dcterms:created xsi:type="dcterms:W3CDTF">2014-02-25T01:32:12Z</dcterms:created>
  <dcterms:modified xsi:type="dcterms:W3CDTF">2014-07-17T16:09:09Z</dcterms:modified>
</cp:coreProperties>
</file>