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7" r:id="rId3"/>
    <p:sldId id="356" r:id="rId4"/>
    <p:sldId id="364" r:id="rId5"/>
    <p:sldId id="366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59" r:id="rId16"/>
    <p:sldId id="295" r:id="rId17"/>
    <p:sldId id="305" r:id="rId18"/>
    <p:sldId id="348" r:id="rId19"/>
    <p:sldId id="349" r:id="rId20"/>
    <p:sldId id="351" r:id="rId21"/>
    <p:sldId id="352" r:id="rId22"/>
    <p:sldId id="353" r:id="rId23"/>
    <p:sldId id="354" r:id="rId24"/>
    <p:sldId id="355" r:id="rId2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urtis W. Wray" initials="CW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0885E8-C83E-43D7-87BE-15109DEDE54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0F4F55-0C76-4147-927B-862F0F190C03}">
      <dgm:prSet phldrT="[Text]"/>
      <dgm:spPr>
        <a:xfrm rot="5400000">
          <a:off x="-275461" y="276550"/>
          <a:ext cx="1836406" cy="128548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Arrive on Scene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05E490E-3BDE-4077-BA4F-DEA36C1C9AEF}" type="parTrans" cxnId="{705BB84A-8229-4FD0-ADE0-7B66CC15F623}">
      <dgm:prSet/>
      <dgm:spPr/>
      <dgm:t>
        <a:bodyPr/>
        <a:lstStyle/>
        <a:p>
          <a:endParaRPr lang="en-US"/>
        </a:p>
      </dgm:t>
    </dgm:pt>
    <dgm:pt modelId="{5EDF7783-DD43-42C7-82F1-C952B5FA9EB7}" type="sibTrans" cxnId="{705BB84A-8229-4FD0-ADE0-7B66CC15F623}">
      <dgm:prSet/>
      <dgm:spPr/>
      <dgm:t>
        <a:bodyPr/>
        <a:lstStyle/>
        <a:p>
          <a:endParaRPr lang="en-US"/>
        </a:p>
      </dgm:t>
    </dgm:pt>
    <dgm:pt modelId="{66603BCB-87EB-4FD0-8C7E-17A5E47FD3C1}">
      <dgm:prSet phldrT="[Text]" custT="1"/>
      <dgm:spPr>
        <a:xfrm rot="5400000">
          <a:off x="2089022" y="-802448"/>
          <a:ext cx="1193664" cy="280074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Release Sensors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9E64C24-BBB6-4329-88C9-113F4E4EE390}" type="parTrans" cxnId="{4281B02F-01F3-467B-8248-0F98386E8DD0}">
      <dgm:prSet/>
      <dgm:spPr/>
      <dgm:t>
        <a:bodyPr/>
        <a:lstStyle/>
        <a:p>
          <a:endParaRPr lang="en-US"/>
        </a:p>
      </dgm:t>
    </dgm:pt>
    <dgm:pt modelId="{80EAA9B0-4670-4455-8864-BD6FDBE5B5F1}" type="sibTrans" cxnId="{4281B02F-01F3-467B-8248-0F98386E8DD0}">
      <dgm:prSet/>
      <dgm:spPr/>
      <dgm:t>
        <a:bodyPr/>
        <a:lstStyle/>
        <a:p>
          <a:endParaRPr lang="en-US"/>
        </a:p>
      </dgm:t>
    </dgm:pt>
    <dgm:pt modelId="{F8869ABC-E0CD-493F-81AA-9285AA398E74}">
      <dgm:prSet phldrT="[Text]"/>
      <dgm:spPr>
        <a:xfrm rot="5400000">
          <a:off x="-275461" y="1912339"/>
          <a:ext cx="1836406" cy="128548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Initialization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8B883EF-FC7F-404F-87E5-2BF0A2332990}" type="parTrans" cxnId="{38233DC6-F6E7-410B-87E0-04761D3BAEA9}">
      <dgm:prSet/>
      <dgm:spPr/>
      <dgm:t>
        <a:bodyPr/>
        <a:lstStyle/>
        <a:p>
          <a:endParaRPr lang="en-US"/>
        </a:p>
      </dgm:t>
    </dgm:pt>
    <dgm:pt modelId="{C6274CF0-ECEE-492B-835E-4BA9E86882B3}" type="sibTrans" cxnId="{38233DC6-F6E7-410B-87E0-04761D3BAEA9}">
      <dgm:prSet/>
      <dgm:spPr/>
      <dgm:t>
        <a:bodyPr/>
        <a:lstStyle/>
        <a:p>
          <a:endParaRPr lang="en-US"/>
        </a:p>
      </dgm:t>
    </dgm:pt>
    <dgm:pt modelId="{9934B140-03BC-4382-A3B2-63113F4F6871}">
      <dgm:prSet phldrT="[Text]" custT="1"/>
      <dgm:spPr>
        <a:xfrm rot="5400000">
          <a:off x="2089022" y="833340"/>
          <a:ext cx="1193664" cy="280074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Sensors Auto-Deploy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E245F01-E044-4BC7-A29B-08C68B8DB27F}" type="parTrans" cxnId="{F8117871-C319-44DC-8CD5-631495960A4A}">
      <dgm:prSet/>
      <dgm:spPr/>
      <dgm:t>
        <a:bodyPr/>
        <a:lstStyle/>
        <a:p>
          <a:endParaRPr lang="en-US"/>
        </a:p>
      </dgm:t>
    </dgm:pt>
    <dgm:pt modelId="{00366EAB-9B0B-4441-9587-540B10A33F0E}" type="sibTrans" cxnId="{F8117871-C319-44DC-8CD5-631495960A4A}">
      <dgm:prSet/>
      <dgm:spPr/>
      <dgm:t>
        <a:bodyPr/>
        <a:lstStyle/>
        <a:p>
          <a:endParaRPr lang="en-US"/>
        </a:p>
      </dgm:t>
    </dgm:pt>
    <dgm:pt modelId="{8282CE5A-B183-4F12-A484-8E1FECBCB3A3}">
      <dgm:prSet phldrT="[Text]" custT="1"/>
      <dgm:spPr>
        <a:xfrm rot="5400000">
          <a:off x="2089022" y="833340"/>
          <a:ext cx="1193664" cy="280074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Connect to Grid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46AB0E3-F0DE-4D01-A336-AB66E1552AB4}" type="parTrans" cxnId="{6C4B4F25-DA3C-418B-BEDC-DA0765CC51C1}">
      <dgm:prSet/>
      <dgm:spPr/>
      <dgm:t>
        <a:bodyPr/>
        <a:lstStyle/>
        <a:p>
          <a:endParaRPr lang="en-US"/>
        </a:p>
      </dgm:t>
    </dgm:pt>
    <dgm:pt modelId="{2A9854DD-86E3-491E-9B44-4C115A50D27D}" type="sibTrans" cxnId="{6C4B4F25-DA3C-418B-BEDC-DA0765CC51C1}">
      <dgm:prSet/>
      <dgm:spPr/>
      <dgm:t>
        <a:bodyPr/>
        <a:lstStyle/>
        <a:p>
          <a:endParaRPr lang="en-US"/>
        </a:p>
      </dgm:t>
    </dgm:pt>
    <dgm:pt modelId="{20659516-402D-4244-B474-F20C58D87DC6}">
      <dgm:prSet phldrT="[Text]"/>
      <dgm:spPr>
        <a:xfrm rot="5400000">
          <a:off x="-275461" y="3548127"/>
          <a:ext cx="1836406" cy="128548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Publication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D845991-DF54-4ED5-8748-D6995699EE7D}" type="parTrans" cxnId="{D5311D0E-22F4-4CF1-A963-3F791BBD9525}">
      <dgm:prSet/>
      <dgm:spPr/>
      <dgm:t>
        <a:bodyPr/>
        <a:lstStyle/>
        <a:p>
          <a:endParaRPr lang="en-US"/>
        </a:p>
      </dgm:t>
    </dgm:pt>
    <dgm:pt modelId="{BAAFA371-4D1B-4B23-A9F1-F17562A64F56}" type="sibTrans" cxnId="{D5311D0E-22F4-4CF1-A963-3F791BBD9525}">
      <dgm:prSet/>
      <dgm:spPr/>
      <dgm:t>
        <a:bodyPr/>
        <a:lstStyle/>
        <a:p>
          <a:endParaRPr lang="en-US"/>
        </a:p>
      </dgm:t>
    </dgm:pt>
    <dgm:pt modelId="{F7B0B40F-1844-499A-ABBA-B562EE7E2C83}">
      <dgm:prSet phldrT="[Text]" custT="1"/>
      <dgm:spPr>
        <a:xfrm rot="5400000">
          <a:off x="2089022" y="2469128"/>
          <a:ext cx="1193664" cy="280074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Publish Data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46682A3-7C7E-443A-B00D-D243B2855DB7}" type="parTrans" cxnId="{93800AE1-E0ED-4ABD-9001-C490E901207D}">
      <dgm:prSet/>
      <dgm:spPr/>
      <dgm:t>
        <a:bodyPr/>
        <a:lstStyle/>
        <a:p>
          <a:endParaRPr lang="en-US"/>
        </a:p>
      </dgm:t>
    </dgm:pt>
    <dgm:pt modelId="{B31980A8-2AD6-432A-938D-C68DB0C91113}" type="sibTrans" cxnId="{93800AE1-E0ED-4ABD-9001-C490E901207D}">
      <dgm:prSet/>
      <dgm:spPr/>
      <dgm:t>
        <a:bodyPr/>
        <a:lstStyle/>
        <a:p>
          <a:endParaRPr lang="en-US"/>
        </a:p>
      </dgm:t>
    </dgm:pt>
    <dgm:pt modelId="{45D49A21-DF82-4A28-B164-5523BC532F6F}" type="pres">
      <dgm:prSet presAssocID="{9F0885E8-C83E-43D7-87BE-15109DEDE54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38F75F-FB7B-4431-99DA-EE63A07124A7}" type="pres">
      <dgm:prSet presAssocID="{090F4F55-0C76-4147-927B-862F0F190C03}" presName="composite" presStyleCnt="0"/>
      <dgm:spPr/>
    </dgm:pt>
    <dgm:pt modelId="{DD3FB21D-E8FA-4D3B-93B5-147608C2151A}" type="pres">
      <dgm:prSet presAssocID="{090F4F55-0C76-4147-927B-862F0F190C0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6146A-F88E-467E-8323-768337A4FD84}" type="pres">
      <dgm:prSet presAssocID="{090F4F55-0C76-4147-927B-862F0F190C0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5849B-CF53-4482-9C59-58A6F0B3B1F5}" type="pres">
      <dgm:prSet presAssocID="{5EDF7783-DD43-42C7-82F1-C952B5FA9EB7}" presName="sp" presStyleCnt="0"/>
      <dgm:spPr/>
    </dgm:pt>
    <dgm:pt modelId="{DCE80358-680F-4563-848E-A94FDD71D624}" type="pres">
      <dgm:prSet presAssocID="{F8869ABC-E0CD-493F-81AA-9285AA398E74}" presName="composite" presStyleCnt="0"/>
      <dgm:spPr/>
    </dgm:pt>
    <dgm:pt modelId="{21BF2D81-8DC3-471D-9D14-4EAFFD7E35FF}" type="pres">
      <dgm:prSet presAssocID="{F8869ABC-E0CD-493F-81AA-9285AA398E7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623E4-980B-4E5A-8322-E07CA76484B8}" type="pres">
      <dgm:prSet presAssocID="{F8869ABC-E0CD-493F-81AA-9285AA398E7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82F34-8986-4A79-94A9-245EC6A204BD}" type="pres">
      <dgm:prSet presAssocID="{C6274CF0-ECEE-492B-835E-4BA9E86882B3}" presName="sp" presStyleCnt="0"/>
      <dgm:spPr/>
    </dgm:pt>
    <dgm:pt modelId="{1BF58D4C-A901-4B5D-B7B7-2AC6A03DB676}" type="pres">
      <dgm:prSet presAssocID="{20659516-402D-4244-B474-F20C58D87DC6}" presName="composite" presStyleCnt="0"/>
      <dgm:spPr/>
    </dgm:pt>
    <dgm:pt modelId="{E3281543-0042-47B2-B2B9-47D94D6BFC1E}" type="pres">
      <dgm:prSet presAssocID="{20659516-402D-4244-B474-F20C58D87DC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FAD04-F928-46D7-900D-C4E0905DFC96}" type="pres">
      <dgm:prSet presAssocID="{20659516-402D-4244-B474-F20C58D87DC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3207D8-E5D5-4D5A-9504-7FDB1F9CEDD0}" type="presOf" srcId="{090F4F55-0C76-4147-927B-862F0F190C03}" destId="{DD3FB21D-E8FA-4D3B-93B5-147608C2151A}" srcOrd="0" destOrd="0" presId="urn:microsoft.com/office/officeart/2005/8/layout/chevron2"/>
    <dgm:cxn modelId="{7BA1D046-0407-456E-A2C0-EB961750F397}" type="presOf" srcId="{66603BCB-87EB-4FD0-8C7E-17A5E47FD3C1}" destId="{24D6146A-F88E-467E-8323-768337A4FD84}" srcOrd="0" destOrd="0" presId="urn:microsoft.com/office/officeart/2005/8/layout/chevron2"/>
    <dgm:cxn modelId="{6C4B4F25-DA3C-418B-BEDC-DA0765CC51C1}" srcId="{F8869ABC-E0CD-493F-81AA-9285AA398E74}" destId="{8282CE5A-B183-4F12-A484-8E1FECBCB3A3}" srcOrd="1" destOrd="0" parTransId="{446AB0E3-F0DE-4D01-A336-AB66E1552AB4}" sibTransId="{2A9854DD-86E3-491E-9B44-4C115A50D27D}"/>
    <dgm:cxn modelId="{AAA91F6A-89FD-45D8-8D94-3721E1AAAB40}" type="presOf" srcId="{9F0885E8-C83E-43D7-87BE-15109DEDE541}" destId="{45D49A21-DF82-4A28-B164-5523BC532F6F}" srcOrd="0" destOrd="0" presId="urn:microsoft.com/office/officeart/2005/8/layout/chevron2"/>
    <dgm:cxn modelId="{062BC0B7-88E6-4460-B216-F3814DFA6460}" type="presOf" srcId="{8282CE5A-B183-4F12-A484-8E1FECBCB3A3}" destId="{F46623E4-980B-4E5A-8322-E07CA76484B8}" srcOrd="0" destOrd="1" presId="urn:microsoft.com/office/officeart/2005/8/layout/chevron2"/>
    <dgm:cxn modelId="{9D866778-7FD3-4005-9142-E4B7B5D6AF24}" type="presOf" srcId="{F7B0B40F-1844-499A-ABBA-B562EE7E2C83}" destId="{8C8FAD04-F928-46D7-900D-C4E0905DFC96}" srcOrd="0" destOrd="0" presId="urn:microsoft.com/office/officeart/2005/8/layout/chevron2"/>
    <dgm:cxn modelId="{DB8F7736-AFFF-4FA3-A85D-3485FCDC3AD9}" type="presOf" srcId="{9934B140-03BC-4382-A3B2-63113F4F6871}" destId="{F46623E4-980B-4E5A-8322-E07CA76484B8}" srcOrd="0" destOrd="0" presId="urn:microsoft.com/office/officeart/2005/8/layout/chevron2"/>
    <dgm:cxn modelId="{93800AE1-E0ED-4ABD-9001-C490E901207D}" srcId="{20659516-402D-4244-B474-F20C58D87DC6}" destId="{F7B0B40F-1844-499A-ABBA-B562EE7E2C83}" srcOrd="0" destOrd="0" parTransId="{A46682A3-7C7E-443A-B00D-D243B2855DB7}" sibTransId="{B31980A8-2AD6-432A-938D-C68DB0C91113}"/>
    <dgm:cxn modelId="{F8117871-C319-44DC-8CD5-631495960A4A}" srcId="{F8869ABC-E0CD-493F-81AA-9285AA398E74}" destId="{9934B140-03BC-4382-A3B2-63113F4F6871}" srcOrd="0" destOrd="0" parTransId="{2E245F01-E044-4BC7-A29B-08C68B8DB27F}" sibTransId="{00366EAB-9B0B-4441-9587-540B10A33F0E}"/>
    <dgm:cxn modelId="{38233DC6-F6E7-410B-87E0-04761D3BAEA9}" srcId="{9F0885E8-C83E-43D7-87BE-15109DEDE541}" destId="{F8869ABC-E0CD-493F-81AA-9285AA398E74}" srcOrd="1" destOrd="0" parTransId="{B8B883EF-FC7F-404F-87E5-2BF0A2332990}" sibTransId="{C6274CF0-ECEE-492B-835E-4BA9E86882B3}"/>
    <dgm:cxn modelId="{4281B02F-01F3-467B-8248-0F98386E8DD0}" srcId="{090F4F55-0C76-4147-927B-862F0F190C03}" destId="{66603BCB-87EB-4FD0-8C7E-17A5E47FD3C1}" srcOrd="0" destOrd="0" parTransId="{19E64C24-BBB6-4329-88C9-113F4E4EE390}" sibTransId="{80EAA9B0-4670-4455-8864-BD6FDBE5B5F1}"/>
    <dgm:cxn modelId="{55B9204E-902B-40FB-B4AD-4DB3D6B2BAA3}" type="presOf" srcId="{20659516-402D-4244-B474-F20C58D87DC6}" destId="{E3281543-0042-47B2-B2B9-47D94D6BFC1E}" srcOrd="0" destOrd="0" presId="urn:microsoft.com/office/officeart/2005/8/layout/chevron2"/>
    <dgm:cxn modelId="{705BB84A-8229-4FD0-ADE0-7B66CC15F623}" srcId="{9F0885E8-C83E-43D7-87BE-15109DEDE541}" destId="{090F4F55-0C76-4147-927B-862F0F190C03}" srcOrd="0" destOrd="0" parTransId="{105E490E-3BDE-4077-BA4F-DEA36C1C9AEF}" sibTransId="{5EDF7783-DD43-42C7-82F1-C952B5FA9EB7}"/>
    <dgm:cxn modelId="{71E6B3FC-E9C2-4898-9255-CAD0A1257249}" type="presOf" srcId="{F8869ABC-E0CD-493F-81AA-9285AA398E74}" destId="{21BF2D81-8DC3-471D-9D14-4EAFFD7E35FF}" srcOrd="0" destOrd="0" presId="urn:microsoft.com/office/officeart/2005/8/layout/chevron2"/>
    <dgm:cxn modelId="{D5311D0E-22F4-4CF1-A963-3F791BBD9525}" srcId="{9F0885E8-C83E-43D7-87BE-15109DEDE541}" destId="{20659516-402D-4244-B474-F20C58D87DC6}" srcOrd="2" destOrd="0" parTransId="{4D845991-DF54-4ED5-8748-D6995699EE7D}" sibTransId="{BAAFA371-4D1B-4B23-A9F1-F17562A64F56}"/>
    <dgm:cxn modelId="{17C730AF-56D6-4367-B930-F46850096623}" type="presParOf" srcId="{45D49A21-DF82-4A28-B164-5523BC532F6F}" destId="{1538F75F-FB7B-4431-99DA-EE63A07124A7}" srcOrd="0" destOrd="0" presId="urn:microsoft.com/office/officeart/2005/8/layout/chevron2"/>
    <dgm:cxn modelId="{480F1581-B118-4020-A776-251C4F7D2047}" type="presParOf" srcId="{1538F75F-FB7B-4431-99DA-EE63A07124A7}" destId="{DD3FB21D-E8FA-4D3B-93B5-147608C2151A}" srcOrd="0" destOrd="0" presId="urn:microsoft.com/office/officeart/2005/8/layout/chevron2"/>
    <dgm:cxn modelId="{1981D76E-E745-4410-B6F8-6BDF639F9CCA}" type="presParOf" srcId="{1538F75F-FB7B-4431-99DA-EE63A07124A7}" destId="{24D6146A-F88E-467E-8323-768337A4FD84}" srcOrd="1" destOrd="0" presId="urn:microsoft.com/office/officeart/2005/8/layout/chevron2"/>
    <dgm:cxn modelId="{F03923B2-8A11-49F7-972F-84659BD283EF}" type="presParOf" srcId="{45D49A21-DF82-4A28-B164-5523BC532F6F}" destId="{37C5849B-CF53-4482-9C59-58A6F0B3B1F5}" srcOrd="1" destOrd="0" presId="urn:microsoft.com/office/officeart/2005/8/layout/chevron2"/>
    <dgm:cxn modelId="{90DB37E5-2BC0-4C26-9BE1-E3DC2257D4FA}" type="presParOf" srcId="{45D49A21-DF82-4A28-B164-5523BC532F6F}" destId="{DCE80358-680F-4563-848E-A94FDD71D624}" srcOrd="2" destOrd="0" presId="urn:microsoft.com/office/officeart/2005/8/layout/chevron2"/>
    <dgm:cxn modelId="{71585241-23D8-41F6-BD54-D0D48EF451CF}" type="presParOf" srcId="{DCE80358-680F-4563-848E-A94FDD71D624}" destId="{21BF2D81-8DC3-471D-9D14-4EAFFD7E35FF}" srcOrd="0" destOrd="0" presId="urn:microsoft.com/office/officeart/2005/8/layout/chevron2"/>
    <dgm:cxn modelId="{DF1C9240-6769-4279-A03F-CEA99AE9844A}" type="presParOf" srcId="{DCE80358-680F-4563-848E-A94FDD71D624}" destId="{F46623E4-980B-4E5A-8322-E07CA76484B8}" srcOrd="1" destOrd="0" presId="urn:microsoft.com/office/officeart/2005/8/layout/chevron2"/>
    <dgm:cxn modelId="{8F410FD1-B107-4D03-98D3-B7E676BA243A}" type="presParOf" srcId="{45D49A21-DF82-4A28-B164-5523BC532F6F}" destId="{44382F34-8986-4A79-94A9-245EC6A204BD}" srcOrd="3" destOrd="0" presId="urn:microsoft.com/office/officeart/2005/8/layout/chevron2"/>
    <dgm:cxn modelId="{20945FD7-F47B-42D7-9D5F-576F056A6523}" type="presParOf" srcId="{45D49A21-DF82-4A28-B164-5523BC532F6F}" destId="{1BF58D4C-A901-4B5D-B7B7-2AC6A03DB676}" srcOrd="4" destOrd="0" presId="urn:microsoft.com/office/officeart/2005/8/layout/chevron2"/>
    <dgm:cxn modelId="{75B0156A-8B3A-4215-8ECC-AAC9D098B4F3}" type="presParOf" srcId="{1BF58D4C-A901-4B5D-B7B7-2AC6A03DB676}" destId="{E3281543-0042-47B2-B2B9-47D94D6BFC1E}" srcOrd="0" destOrd="0" presId="urn:microsoft.com/office/officeart/2005/8/layout/chevron2"/>
    <dgm:cxn modelId="{4A66D0F5-3DF4-4ACC-9913-20A4AA36ECD2}" type="presParOf" srcId="{1BF58D4C-A901-4B5D-B7B7-2AC6A03DB676}" destId="{8C8FAD04-F928-46D7-900D-C4E0905DFC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FB21D-E8FA-4D3B-93B5-147608C2151A}">
      <dsp:nvSpPr>
        <dsp:cNvPr id="0" name=""/>
        <dsp:cNvSpPr/>
      </dsp:nvSpPr>
      <dsp:spPr>
        <a:xfrm rot="5400000">
          <a:off x="-275461" y="276550"/>
          <a:ext cx="1836406" cy="128548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Arrive on Scene</a:t>
          </a:r>
          <a:endParaRPr lang="en-US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0" y="643831"/>
        <a:ext cx="1285484" cy="550922"/>
      </dsp:txXfrm>
    </dsp:sp>
    <dsp:sp modelId="{24D6146A-F88E-467E-8323-768337A4FD84}">
      <dsp:nvSpPr>
        <dsp:cNvPr id="0" name=""/>
        <dsp:cNvSpPr/>
      </dsp:nvSpPr>
      <dsp:spPr>
        <a:xfrm rot="5400000">
          <a:off x="2089022" y="-802448"/>
          <a:ext cx="1193664" cy="280074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Release Sensors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1285484" y="59360"/>
        <a:ext cx="2742470" cy="1077124"/>
      </dsp:txXfrm>
    </dsp:sp>
    <dsp:sp modelId="{21BF2D81-8DC3-471D-9D14-4EAFFD7E35FF}">
      <dsp:nvSpPr>
        <dsp:cNvPr id="0" name=""/>
        <dsp:cNvSpPr/>
      </dsp:nvSpPr>
      <dsp:spPr>
        <a:xfrm rot="5400000">
          <a:off x="-275461" y="1912339"/>
          <a:ext cx="1836406" cy="128548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Initialization</a:t>
          </a:r>
          <a:endParaRPr lang="en-US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0" y="2279620"/>
        <a:ext cx="1285484" cy="550922"/>
      </dsp:txXfrm>
    </dsp:sp>
    <dsp:sp modelId="{F46623E4-980B-4E5A-8322-E07CA76484B8}">
      <dsp:nvSpPr>
        <dsp:cNvPr id="0" name=""/>
        <dsp:cNvSpPr/>
      </dsp:nvSpPr>
      <dsp:spPr>
        <a:xfrm rot="5400000">
          <a:off x="2089022" y="833340"/>
          <a:ext cx="1193664" cy="280074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Sensors Auto-Deploy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Connect to Grid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1285484" y="1695148"/>
        <a:ext cx="2742470" cy="1077124"/>
      </dsp:txXfrm>
    </dsp:sp>
    <dsp:sp modelId="{E3281543-0042-47B2-B2B9-47D94D6BFC1E}">
      <dsp:nvSpPr>
        <dsp:cNvPr id="0" name=""/>
        <dsp:cNvSpPr/>
      </dsp:nvSpPr>
      <dsp:spPr>
        <a:xfrm rot="5400000">
          <a:off x="-275461" y="3548127"/>
          <a:ext cx="1836406" cy="128548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Publication</a:t>
          </a:r>
          <a:endParaRPr lang="en-US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0" y="3915408"/>
        <a:ext cx="1285484" cy="550922"/>
      </dsp:txXfrm>
    </dsp:sp>
    <dsp:sp modelId="{8C8FAD04-F928-46D7-900D-C4E0905DFC96}">
      <dsp:nvSpPr>
        <dsp:cNvPr id="0" name=""/>
        <dsp:cNvSpPr/>
      </dsp:nvSpPr>
      <dsp:spPr>
        <a:xfrm rot="5400000">
          <a:off x="2089022" y="2469128"/>
          <a:ext cx="1193664" cy="280074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Publish Data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1285484" y="3330936"/>
        <a:ext cx="2742470" cy="1077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4177C8F3-8950-4F26-AB22-D8385852E5C3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CC160DDC-E402-4414-8BAC-DF888166F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08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7A01CF18-FBD7-409F-BCAE-C460EA676D6D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0BF062AA-A949-427F-A019-0DC8FCE637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8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62AA-A949-427F-A019-0DC8FCE637B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62AA-A949-427F-A019-0DC8FCE637B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32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62AA-A949-427F-A019-0DC8FCE637B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57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62AA-A949-427F-A019-0DC8FCE637B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88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62AA-A949-427F-A019-0DC8FCE637B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95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62AA-A949-427F-A019-0DC8FCE637B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20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62AA-A949-427F-A019-0DC8FCE637B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62AA-A949-427F-A019-0DC8FCE637B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61D5DD-788D-4C32-9199-FFC0BA576C4C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62AA-A949-427F-A019-0DC8FCE637B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61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61D5DD-788D-4C32-9199-FFC0BA576C4C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62AA-A949-427F-A019-0DC8FCE637B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62AA-A949-427F-A019-0DC8FCE637B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46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62AA-A949-427F-A019-0DC8FCE637B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31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62AA-A949-427F-A019-0DC8FCE637B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09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62AA-A949-427F-A019-0DC8FCE637B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444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62AA-A949-427F-A019-0DC8FCE637B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62AA-A949-427F-A019-0DC8FCE637B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62AA-A949-427F-A019-0DC8FCE637B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93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62AA-A949-427F-A019-0DC8FCE637B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77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62AA-A949-427F-A019-0DC8FCE637B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12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62AA-A949-427F-A019-0DC8FCE637B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91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62AA-A949-427F-A019-0DC8FCE637B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00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62AA-A949-427F-A019-0DC8FCE637B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72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5637" y="1008530"/>
            <a:ext cx="8312727" cy="1860176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1407" tIns="45704" rIns="91407" bIns="45704"/>
          <a:lstStyle>
            <a:lvl1pPr algn="ctr">
              <a:defRPr sz="35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512" y="2959755"/>
            <a:ext cx="7010977" cy="1369919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1407" tIns="45704" rIns="91407" bIns="45704"/>
          <a:lstStyle>
            <a:lvl1pPr marL="0" indent="0" algn="ctr">
              <a:buFont typeface="Wingdings" pitchFamily="2" charset="2"/>
              <a:buNone/>
              <a:defRPr sz="2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636" y="1210235"/>
            <a:ext cx="4087091" cy="510988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210235"/>
            <a:ext cx="4087091" cy="510988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925" y="1209675"/>
            <a:ext cx="8312150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20" tIns="41014" rIns="41020" bIns="41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77925" y="146050"/>
            <a:ext cx="75501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20" tIns="41014" rIns="41020" bIns="4101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041400"/>
            <a:ext cx="9144000" cy="101600"/>
          </a:xfrm>
          <a:prstGeom prst="rect">
            <a:avLst/>
          </a:prstGeom>
          <a:gradFill rotWithShape="1">
            <a:gsLst>
              <a:gs pos="0">
                <a:srgbClr val="015385">
                  <a:alpha val="60001"/>
                </a:srgb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pPr>
              <a:defRPr/>
            </a:pPr>
            <a:endParaRPr lang="en-US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7897813" y="6589713"/>
            <a:ext cx="110807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1020" tIns="41014" rIns="41020" bIns="41014" anchor="ctr"/>
          <a:lstStyle/>
          <a:p>
            <a:pPr>
              <a:spcBef>
                <a:spcPct val="50000"/>
              </a:spcBef>
              <a:tabLst>
                <a:tab pos="978716" algn="r"/>
              </a:tabLst>
              <a:defRPr/>
            </a:pPr>
            <a:r>
              <a:rPr lang="en-US" sz="800" dirty="0">
                <a:latin typeface="Arial Narrow" pitchFamily="34" charset="0"/>
              </a:rPr>
              <a:t>Page_</a:t>
            </a:r>
            <a:fld id="{8BBA2F8F-02D3-4BFB-9A27-5842E394CF10}" type="slidenum">
              <a:rPr lang="en-US" sz="800">
                <a:latin typeface="Arial Narrow" pitchFamily="34" charset="0"/>
              </a:rPr>
              <a:pPr>
                <a:spcBef>
                  <a:spcPct val="50000"/>
                </a:spcBef>
                <a:tabLst>
                  <a:tab pos="978716" algn="r"/>
                </a:tabLst>
                <a:defRPr/>
              </a:pPr>
              <a:t>‹#›</a:t>
            </a:fld>
            <a:endParaRPr lang="en-US" sz="800" dirty="0">
              <a:latin typeface="Arial Narrow" pitchFamily="34" charset="0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1041400"/>
            <a:ext cx="9144000" cy="101600"/>
          </a:xfrm>
          <a:prstGeom prst="rect">
            <a:avLst/>
          </a:prstGeom>
          <a:gradFill rotWithShape="1">
            <a:gsLst>
              <a:gs pos="0">
                <a:srgbClr val="015385">
                  <a:alpha val="60001"/>
                </a:srgb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pPr>
              <a:defRPr/>
            </a:pPr>
            <a:endParaRPr lang="en-US"/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7897813" y="6589713"/>
            <a:ext cx="110807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1020" tIns="41014" rIns="41020" bIns="41014" anchor="ctr"/>
          <a:lstStyle/>
          <a:p>
            <a:pPr>
              <a:spcBef>
                <a:spcPct val="50000"/>
              </a:spcBef>
              <a:tabLst>
                <a:tab pos="978716" algn="r"/>
              </a:tabLst>
              <a:defRPr/>
            </a:pPr>
            <a:r>
              <a:rPr lang="en-US" sz="800" dirty="0">
                <a:latin typeface="Arial Narrow" pitchFamily="34" charset="0"/>
              </a:rPr>
              <a:t>Page_</a:t>
            </a:r>
            <a:fld id="{7E0BEE3B-E7DD-40C4-AA83-81E725B1D0E6}" type="slidenum">
              <a:rPr lang="en-US" sz="800">
                <a:latin typeface="Arial Narrow" pitchFamily="34" charset="0"/>
              </a:rPr>
              <a:pPr>
                <a:spcBef>
                  <a:spcPct val="50000"/>
                </a:spcBef>
                <a:tabLst>
                  <a:tab pos="978716" algn="r"/>
                </a:tabLst>
                <a:defRPr/>
              </a:pPr>
              <a:t>‹#›</a:t>
            </a:fld>
            <a:endParaRPr lang="en-US" sz="800" dirty="0"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5pPr>
      <a:lvl6pPr marL="410291" algn="l" defTabSz="914608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6pPr>
      <a:lvl7pPr marL="820583" algn="l" defTabSz="914608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7pPr>
      <a:lvl8pPr marL="1230874" algn="l" defTabSz="914608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8pPr>
      <a:lvl9pPr marL="1641165" algn="l" defTabSz="914608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9pPr>
    </p:titleStyle>
    <p:bodyStyle>
      <a:lvl1pPr marL="206375" indent="-206375" algn="l" rtl="0" eaLnBrk="0" fontAlgn="base" hangingPunct="0">
        <a:spcBef>
          <a:spcPct val="20000"/>
        </a:spcBef>
        <a:spcAft>
          <a:spcPct val="0"/>
        </a:spcAft>
        <a:buClr>
          <a:srgbClr val="015385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65163" indent="-250825" algn="l" rtl="0" eaLnBrk="0" fontAlgn="base" hangingPunct="0">
        <a:spcBef>
          <a:spcPct val="20000"/>
        </a:spcBef>
        <a:spcAft>
          <a:spcPct val="0"/>
        </a:spcAft>
        <a:buClr>
          <a:srgbClr val="015385"/>
        </a:buClr>
        <a:buFont typeface="Arial" charset="0"/>
        <a:buChar char="─"/>
        <a:defRPr b="1">
          <a:solidFill>
            <a:schemeClr val="tx1"/>
          </a:solidFill>
          <a:latin typeface="+mn-lt"/>
        </a:defRPr>
      </a:lvl2pPr>
      <a:lvl3pPr marL="1027113" indent="-206375" algn="l" rtl="0" eaLnBrk="0" fontAlgn="base" hangingPunct="0">
        <a:spcBef>
          <a:spcPct val="20000"/>
        </a:spcBef>
        <a:spcAft>
          <a:spcPct val="0"/>
        </a:spcAft>
        <a:buClr>
          <a:srgbClr val="015385"/>
        </a:buClr>
        <a:buFont typeface="Wingdings" pitchFamily="2" charset="2"/>
        <a:buChar char="v"/>
        <a:defRPr sz="1400" b="1">
          <a:solidFill>
            <a:schemeClr val="tx1"/>
          </a:solidFill>
          <a:latin typeface="+mn-lt"/>
        </a:defRPr>
      </a:lvl3pPr>
      <a:lvl4pPr marL="1433513" indent="-198438" algn="l" rtl="0" eaLnBrk="0" fontAlgn="base" hangingPunct="0">
        <a:spcBef>
          <a:spcPct val="20000"/>
        </a:spcBef>
        <a:spcAft>
          <a:spcPct val="0"/>
        </a:spcAft>
        <a:buClr>
          <a:srgbClr val="015385"/>
        </a:buClr>
        <a:buFont typeface="Arial" charset="0"/>
        <a:buChar char="─"/>
        <a:defRPr sz="1400" b="1">
          <a:solidFill>
            <a:schemeClr val="tx1"/>
          </a:solidFill>
          <a:latin typeface="+mn-lt"/>
        </a:defRPr>
      </a:lvl4pPr>
      <a:lvl5pPr marL="1793875" indent="-152400" algn="l" rtl="0" eaLnBrk="0" fontAlgn="base" hangingPunct="0">
        <a:spcBef>
          <a:spcPct val="20000"/>
        </a:spcBef>
        <a:spcAft>
          <a:spcPct val="0"/>
        </a:spcAft>
        <a:buClr>
          <a:srgbClr val="015385"/>
        </a:buClr>
        <a:buFont typeface="Wingdings" pitchFamily="2" charset="2"/>
        <a:buChar char="§"/>
        <a:defRPr sz="1400" b="1">
          <a:solidFill>
            <a:schemeClr val="tx1"/>
          </a:solidFill>
          <a:latin typeface="+mn-lt"/>
        </a:defRPr>
      </a:lvl5pPr>
      <a:lvl6pPr marL="2205316" indent="-153859" algn="l" defTabSz="914608" rtl="0" fontAlgn="base">
        <a:spcBef>
          <a:spcPct val="20000"/>
        </a:spcBef>
        <a:spcAft>
          <a:spcPct val="0"/>
        </a:spcAft>
        <a:buClr>
          <a:srgbClr val="015385"/>
        </a:buClr>
        <a:buFont typeface="Wingdings" pitchFamily="2" charset="2"/>
        <a:buChar char="§"/>
        <a:defRPr sz="1400" b="1">
          <a:solidFill>
            <a:schemeClr val="tx1"/>
          </a:solidFill>
          <a:latin typeface="+mn-lt"/>
        </a:defRPr>
      </a:lvl6pPr>
      <a:lvl7pPr marL="2615607" indent="-153859" algn="l" defTabSz="914608" rtl="0" fontAlgn="base">
        <a:spcBef>
          <a:spcPct val="20000"/>
        </a:spcBef>
        <a:spcAft>
          <a:spcPct val="0"/>
        </a:spcAft>
        <a:buClr>
          <a:srgbClr val="015385"/>
        </a:buClr>
        <a:buFont typeface="Wingdings" pitchFamily="2" charset="2"/>
        <a:buChar char="§"/>
        <a:defRPr sz="1400" b="1">
          <a:solidFill>
            <a:schemeClr val="tx1"/>
          </a:solidFill>
          <a:latin typeface="+mn-lt"/>
        </a:defRPr>
      </a:lvl7pPr>
      <a:lvl8pPr marL="3025898" indent="-153859" algn="l" defTabSz="914608" rtl="0" fontAlgn="base">
        <a:spcBef>
          <a:spcPct val="20000"/>
        </a:spcBef>
        <a:spcAft>
          <a:spcPct val="0"/>
        </a:spcAft>
        <a:buClr>
          <a:srgbClr val="015385"/>
        </a:buClr>
        <a:buFont typeface="Wingdings" pitchFamily="2" charset="2"/>
        <a:buChar char="§"/>
        <a:defRPr sz="1400" b="1">
          <a:solidFill>
            <a:schemeClr val="tx1"/>
          </a:solidFill>
          <a:latin typeface="+mn-lt"/>
        </a:defRPr>
      </a:lvl8pPr>
      <a:lvl9pPr marL="3436189" indent="-153859" algn="l" defTabSz="914608" rtl="0" fontAlgn="base">
        <a:spcBef>
          <a:spcPct val="20000"/>
        </a:spcBef>
        <a:spcAft>
          <a:spcPct val="0"/>
        </a:spcAft>
        <a:buClr>
          <a:srgbClr val="015385"/>
        </a:buClr>
        <a:buFont typeface="Wingdings" pitchFamily="2" charset="2"/>
        <a:buChar char="§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greennano.org/files/images/afrl-logo.jpg&amp;imgrefurl=http://www.greennano.org/node/85&amp;h=227&amp;w=227&amp;sz=26&amp;tbnid=7EOOgTJ5Xm0P1M:&amp;tbnh=108&amp;tbnw=108&amp;prev=/images?q=AFRL+logo&amp;zoom=1&amp;q=AFRL+logo&amp;usg=__n5OEsaQvx-dUBXTUPRuT6d7bb8U=&amp;sa=X&amp;ei=1aY1TamiMYTPgAeJybT0Cw&amp;ved=0CB0Q9QEwA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hyperlink" Target="http://www.war-veterans.org/1medic.jpg" TargetMode="Externa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image" Target="../media/image18.wmf"/><Relationship Id="rId5" Type="http://schemas.openxmlformats.org/officeDocument/2006/relationships/image" Target="../media/image12.jpeg"/><Relationship Id="rId15" Type="http://schemas.openxmlformats.org/officeDocument/2006/relationships/image" Target="../media/image21.wmf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wmf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hyperlink" Target="http://www.war-veterans.org/1medic.jpg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sensorcloudprojec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637" y="959224"/>
            <a:ext cx="8312727" cy="1860176"/>
          </a:xfrm>
        </p:spPr>
        <p:txBody>
          <a:bodyPr/>
          <a:lstStyle/>
          <a:p>
            <a:r>
              <a:rPr lang="en-US" sz="2800" dirty="0" smtClean="0"/>
              <a:t>AMSA TO 4 Sensor Grid </a:t>
            </a:r>
            <a:br>
              <a:rPr lang="en-US" sz="2800" dirty="0" smtClean="0"/>
            </a:br>
            <a:r>
              <a:rPr lang="en-US" sz="2800" dirty="0" smtClean="0"/>
              <a:t>Technical Interchange Meeting</a:t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/>
              <a:t>24 Mar 2011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0658" name="AutoShape 2" descr="data:image/jpg;base64,/9j/4AAQSkZJRgABAQAAAQABAAD/2wBDAAkGBwgHBgkIBwgKCgkLDRYPDQwMDRsUFRAWIB0iIiAdHx8kKDQsJCYxJx8fLT0tMTU3Ojo6Iys/RD84QzQ5Ojf/2wBDAQoKCg0MDRoPDxo3JR8lNzc3Nzc3Nzc3Nzc3Nzc3Nzc3Nzc3Nzc3Nzc3Nzc3Nzc3Nzc3Nzc3Nzc3Nzc3Nzc3Nzf/wAARCABeAF4DASIAAhEBAxEB/8QAHAAAAgMBAQEBAAAAAAAAAAAABAUABgcDAQII/8QAQhAAAgEDAgQCBwILBgcAAAAAAQIDBAURACEGEjFBE1EHFCIyYXGBkaEWI0JSVGJygpTB0hUkQ5LR8DNTorGy4fH/xAAbAQABBQEBAAAAAAAAAAAAAAACAAEDBAYHBf/EAC8RAAEDAgQEAwgDAAAAAAAAAAEAAgMEEQUSITETQVFhBiKhFDNxgbHR4fAVMsH/2gAMAwEAAhEDEQA/ANx0Jcq6K305mlyxJ5URfedj0Uf723J2B0XrPfSrQV1TbKg0c8is9OQgXvyks6Dy51+3kx021HI6wGtrkC/S53PYImi5Wecb8f1NTcmW1yRMUbElQY1kU/qRhgQFH52Msd+mq3+GV9/SoP4OD+jVf66svCdop7or+sgcgcoxIO2wIORuOh+/rjB3cuE4XhlIJJohJtckAkk8/wAKuJpZHWabLl+GV9/Sof4OD+jU/DK/fpUH8HB/Rp5cvR48blKWsEEgIHh1nunPTEqjG/bIAPYnrqtXfhq82Yc9xt80cPadRzxH99cr9+npIvDtX7uNl+hFimc+obuSjI+LuIJW5Y6iJj+rQwn4fmfHX3V8U8Q0s8kMtTDlHZM+pQ4ODjI9jQvCdypLZco6isgSSMd8Ek9Nttsd+n+hK45udNcrs5poFjMZMbdQwKkgjyx/v5g7D6T+RFOKNvDIvmsN0XEfw82fXouP4ZX39Kg/g4P6NaF6N+PDLIKWqVFqz78SAItUB+Uo6CQDt0YfTGO660yTSTxJThzMXAj5DhubO2D55xqxiXhqgkpy6Fojc3UOA+vUdUEdS+9nahfr6kqIqqBJ6dw8TjKsO+u2qvwPS1UNHI9VUNK2EjdsYEkqjDvj4n2f3dWjXPYZDJGHnmrTxlcQppTxLEHtMsuMtTkTr+7uftXmH1020NcVDUFSre6YnB/ynRSND2Fp5pmmxuvy9Na6Cl4ynttynanoI6tkeVFB5I85Bx5Yx038s9DYuEo6KK536ltlQ01NAI6mnncYJVH5S2B5LIT57b4OwBv0sNL6QRNUUIroz6u702+ZCY022PXOP9D00bwPVQTekeWOGjFHT1qTwCmOfYDLkKck53H/AM6DXyPkrMJaXE6xNPK1xbXrdQmzJT8Vpdmlp6uOO31w5Y3ytNKMZhY9Ys91yNgcjbH5uvai3V1lnxTSeGrnlUZPgy/AdSh/VOR5Z7KKRcIYJcsDlTk4yy4B+0cjfNjq52G4rcadrfceWSZU35wCJ088efQH6HuNYXh8ZokYcrxz7jkRzCtXymx1Co9fYuG7xIY7rZxSVjDeWkxC58zgew/zH11XLl6Jppg0nDt1hrB18GoHhyD+R1qN2sRjjPhxmqpOpiILPH8R3b/yHbPZEaeaILNSSesxdVBYc4+TdD9cH46npPElZQPEc7svQ7tP2TupmyDMzX6rE7xw5eLKzC52+eBV6uVyn+YbaZ+juj9Z4jSflDijiecKR7zj2UH+Zh9mtI4suVyrOHZo6VhUSU0iymGVDz4GcgjY5wcj5aqfoxnhqeI66eKEQq6QEoDkD8enNj4d9aqsxyoq8Jmu0agC47kDb4FVo4g2ULfLdSrRUUNMpyIkC58z3P1O+ideDXus2BYWCNeE466BvkvhWeuk7iB8fPlOPv0j4oucYr4KCSv9TgCmSpkV+VguDjpv2x83Xr0KOKuqDHJF4tWlLzBpIa32nAXlkA67Erg/AcwIzg6qzVIY1xtspGMuQswq57hN6TJWskiLWpVCGnLOFBKAJ3IB6dO/TB6a501TcaT0lQz3Z0avWuCzlZAw5j7J6EgdenbpgdNJLM0VbfoXrq56KOaUvJUp1jyck9Rt1+PwPTX1dGgo+InejrHrYYahWSofrIAQQep7fX4DprpUNII4G09togNv92+SpPddxd3W13eHwbrVCMZDf3iIDuVG4HzRtv2dRHZXjnp5OSRCHjkXfB/mCDgjuCdE3s4goLgmTyRhyR35Mq3/AEk6DVBDJJAMcqHKY7oen2bj6a5mx3CqnRnZwuPiNCr5GaMO6K9Wa5RXOlEgASVPZljznkb+YPUHy+uh7nZkmdqijKxTndlPuSfPyP6w+udZveaueCujWlqJ4G8LLGGZoy2W2zykZxg9fM6+aKfiCsw1JW3EpnaR6uRU+0nf6A6kqxAYiKi2Xuhjz5vJurPVUscz+HVRNFURjz5XTPcEdR9oOqtScONYuIKq4UroYKumcBAvKVlUiQbDbB5T0xv2GnlLbq0vHLcrtWVLxnmVBKwQH6nJ+4HuNGV2FhSU/wCFIrn5ZwfuJ1jm1xpZHQ0shMbtCD6eq9MRF7Q548wV6jkWSMSKQVYBgR3B19A51nbXKdZaehq6yeKkg5IW9Ubwyq5C87tg7ZIGNhkHyHNZeDrgayhniep9YanmZFkZssyZ9kk+exH01soqhsgBHNeW5hbdJUFFU2Wpu1yiaeevnIp4oz7bHdUjH35ztjr010msclu4ehSoYSVMtQGncYwC6sgHyHMBnv176JlttJRcX0ZpoVgE8MhBA28TB3AOw27DzGgeHb1UXequNhv1UjVDc6whafwmCqxGSckc23MAMgcp3zkBClM0b7bgW/KfPlIX5zeN4WaOQFXQlWB7EbHXh3yPPWhekfg6rp6+ouNNCWc+3VwoucH/AJqDujdT5HOe+M9+I11TB8ShxClDmnzAWcOYP7sqE0Zjd25L9C2eYXDgqgqTglOQn5OgJ+/QibUkMhJJpnNPJ+xtyn7OQ/U6qnC/FNZR8IrBBTQyRpEVcSE8zFCxGCPd7DcHT3hm80d9jaSEYjqYzHLEx3R1HQ/NSd/JdcpxunkiDqho9078H0Xo0xDjkPMIWWma53+SnXIUcokYfkoACT88tgfE/DVwjRY41SNQqKAqqBsAOg0vs9tNBHM0ziWpnlLySAYyMnlH2feTplrEYxiHtc1mf1G33XpU0PDbrupoa4AtSOg6yFUA8yWA/nogkAEk4AGSToWCOS7VkcNMSEA5hIOwOxk+QGQvmTnoM6p0dPJNKAwKaR4a0kqVttRrXS3VxKaUPL64sRwz07Sswb4hdmI7j5DRF4rIeGa2mrraiSU1VT+H4SNkHlxyuPPY4z/rr6Nz8bi2C1WurEMVBGIHhemaRJs4LKWV/ZICjBZRvzAEjI124Ss1ungq55KSKVBUukPiKCvhgDl9npn44zroppzC1rBvYei8TNmJJTXiWglqqWOopM+t0r+JHgZJ6ZHx6A47kAd9IKqhF1X+3rDHDHdCFRiz8op2CtzPgA87lSFUsDgYOMZBvBGdIblZqiKrNysziKpP/EiPuS/Mef8A38wSW1KHOidnb8wh3Fiklr4jt18hpqS8GKCvdY3glhfOTIBjcZEbHKgoSRllGWyNI+J/RrSV3PMkBEjbiqoVGT8Xi6H5rufhpvXUFkvDvFW0y2i7YYB2QAElXGQdtsuW/JJIBBOAddKahvFirK2rEX9zgpWano6BSIJpDvgIWJUl2PbGFB5uq6mDY3vE1O8seOYNj+9ikHFuhFwslqeEuIrN4ptU3rkC++tP7w/aibcH5Z0HwJXyWu/eDIGQP7yEYIZMncefLzj97Wy0PE9suqxU/EFNHT1gjZ2nUhViVWK5Lc3NHkq22SBtk+0MgcZcGxVsCVySKxiw8NeigvGPKQD34/iNxnPmdWp8TqRBLT1kYe14sXAWd2JGx+Vj2TtYwuDmGxCZyyxwrzSyKo6ZJx9mh3rSXWOCFy7e6HBUt8lwXP0X66YW2xGRDWXGV4YwpbJPLIV+J/w1/VGD5nORrtXXigstsrZLPSRyzQCBljG3rAlYBSGAJbO++5yNYWi8OOlIMnNX5K0DRqEprFcK7DVjeDD1w6j7owT9rk4/N0JceJaKjiS28NzFqipJb1sqXEjDGRzb+0wZcOQUAIPTA0HJS8Q8RSVUlzcU1uRnaE18PhLHkEKQAQedQwOTsGQ4PtZVhaKWio5Wj4To2qKr21evlyIk5jk7dCeg6Zwq+8BrVU9FSUA01cqL5ZJd1woLZ/YSstMkTXm4wRwosURjdEA3kk9o+2e5zjK57MdXe0USW63QUke4jXBbGOY9Sfqc6Gs1nS3+JNLI1RWTHM1Q43b4DyHw+A8hhroi5z3Z37odBoFNTU1NOmQ1bQUtdF4VXAkqdgwzj5Ht9NJjYaug3slxkhQdKef24/kPL7CfjqxamgcwOTgkKgXukWZJlvVHLbZpsK9woctG+DsXUHr5E+0NsY0JBHerCGqbUgqqOWr5nkp2EiCALyIoTOxHMmcLn8Wd8HA0h0V1KuAykYII2I1Vr3RHh6KW72lxEkeDPTHdHHTYdjv9O2NwZBPJELHzN7pWDlX2prpUUsc/FFU9KCUcTPOVKlJM8ixx8uSy5HOADhu3TTW32+eaOjFptUUEdJEIaevuSh5ljB2CrjO3YnTm0WX8aLjdJBVV7gEMR7MQ6gIO3z/95eAY0nSySdh0CawCRRcNQzSCa7VM9xlHQSnEa/JBtp1FEkUaxxIqIowFUYA+Q101NAGgbJXU1NTU0SS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427038"/>
            <a:ext cx="895350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0660" name="AutoShape 4" descr="data:image/jpg;base64,/9j/4AAQSkZJRgABAQAAAQABAAD/2wBDAAkGBwgHBgkIBwgKCgkLDRYPDQwMDRsUFRAWIB0iIiAdHx8kKDQsJCYxJx8fLT0tMTU3Ojo6Iys/RD84QzQ5Ojf/2wBDAQoKCg0MDRoPDxo3JR8lNzc3Nzc3Nzc3Nzc3Nzc3Nzc3Nzc3Nzc3Nzc3Nzc3Nzc3Nzc3Nzc3Nzc3Nzc3Nzc3Nzf/wAARCABeAF4DASIAAhEBAxEB/8QAHAAAAgMBAQEBAAAAAAAAAAAABAUABgcDAQII/8QAQhAAAgEDAgQCBwILBgcAAAAAAQIDBAURACEGEjFBE1EHFCIyYXGBkaEWI0JSVGJygpTB0hUkQ5LR8DNTorGy4fH/xAAbAQABBQEBAAAAAAAAAAAAAAACAAEDBAYHBf/EAC8RAAEDAgQEAwgDAAAAAAAAAAEAAgMEEQUSITETQVFhBiKhFDNxgbHR4fAVMsH/2gAMAwEAAhEDEQA/ANx0Jcq6K305mlyxJ5URfedj0Uf723J2B0XrPfSrQV1TbKg0c8is9OQgXvyks6Dy51+3kx021HI6wGtrkC/S53PYImi5Wecb8f1NTcmW1yRMUbElQY1kU/qRhgQFH52Msd+mq3+GV9/SoP4OD+jVf66svCdop7or+sgcgcoxIO2wIORuOh+/rjB3cuE4XhlIJJohJtckAkk8/wAKuJpZHWabLl+GV9/Sof4OD+jU/DK/fpUH8HB/Rp5cvR48blKWsEEgIHh1nunPTEqjG/bIAPYnrqtXfhq82Yc9xt80cPadRzxH99cr9+npIvDtX7uNl+hFimc+obuSjI+LuIJW5Y6iJj+rQwn4fmfHX3V8U8Q0s8kMtTDlHZM+pQ4ODjI9jQvCdypLZco6isgSSMd8Ek9Nttsd+n+hK45udNcrs5poFjMZMbdQwKkgjyx/v5g7D6T+RFOKNvDIvmsN0XEfw82fXouP4ZX39Kg/g4P6NaF6N+PDLIKWqVFqz78SAItUB+Uo6CQDt0YfTGO660yTSTxJThzMXAj5DhubO2D55xqxiXhqgkpy6Fojc3UOA+vUdUEdS+9nahfr6kqIqqBJ6dw8TjKsO+u2qvwPS1UNHI9VUNK2EjdsYEkqjDvj4n2f3dWjXPYZDJGHnmrTxlcQppTxLEHtMsuMtTkTr+7uftXmH1020NcVDUFSre6YnB/ynRSND2Fp5pmmxuvy9Na6Cl4ynttynanoI6tkeVFB5I85Bx5Yx038s9DYuEo6KK536ltlQ01NAI6mnncYJVH5S2B5LIT57b4OwBv0sNL6QRNUUIroz6u702+ZCY022PXOP9D00bwPVQTekeWOGjFHT1qTwCmOfYDLkKck53H/AM6DXyPkrMJaXE6xNPK1xbXrdQmzJT8Vpdmlp6uOO31w5Y3ytNKMZhY9Ys91yNgcjbH5uvai3V1lnxTSeGrnlUZPgy/AdSh/VOR5Z7KKRcIYJcsDlTk4yy4B+0cjfNjq52G4rcadrfceWSZU35wCJ088efQH6HuNYXh8ZokYcrxz7jkRzCtXymx1Co9fYuG7xIY7rZxSVjDeWkxC58zgew/zH11XLl6Jppg0nDt1hrB18GoHhyD+R1qN2sRjjPhxmqpOpiILPH8R3b/yHbPZEaeaILNSSesxdVBYc4+TdD9cH46npPElZQPEc7svQ7tP2TupmyDMzX6rE7xw5eLKzC52+eBV6uVyn+YbaZ+juj9Z4jSflDijiecKR7zj2UH+Zh9mtI4suVyrOHZo6VhUSU0iymGVDz4GcgjY5wcj5aqfoxnhqeI66eKEQq6QEoDkD8enNj4d9aqsxyoq8Jmu0agC47kDb4FVo4g2ULfLdSrRUUNMpyIkC58z3P1O+ideDXus2BYWCNeE466BvkvhWeuk7iB8fPlOPv0j4oucYr4KCSv9TgCmSpkV+VguDjpv2x83Xr0KOKuqDHJF4tWlLzBpIa32nAXlkA67Erg/AcwIzg6qzVIY1xtspGMuQswq57hN6TJWskiLWpVCGnLOFBKAJ3IB6dO/TB6a501TcaT0lQz3Z0avWuCzlZAw5j7J6EgdenbpgdNJLM0VbfoXrq56KOaUvJUp1jyck9Rt1+PwPTX1dGgo+InejrHrYYahWSofrIAQQep7fX4DprpUNII4G09togNv92+SpPddxd3W13eHwbrVCMZDf3iIDuVG4HzRtv2dRHZXjnp5OSRCHjkXfB/mCDgjuCdE3s4goLgmTyRhyR35Mq3/AEk6DVBDJJAMcqHKY7oen2bj6a5mx3CqnRnZwuPiNCr5GaMO6K9Wa5RXOlEgASVPZljznkb+YPUHy+uh7nZkmdqijKxTndlPuSfPyP6w+udZveaueCujWlqJ4G8LLGGZoy2W2zykZxg9fM6+aKfiCsw1JW3EpnaR6uRU+0nf6A6kqxAYiKi2Xuhjz5vJurPVUscz+HVRNFURjz5XTPcEdR9oOqtScONYuIKq4UroYKumcBAvKVlUiQbDbB5T0xv2GnlLbq0vHLcrtWVLxnmVBKwQH6nJ+4HuNGV2FhSU/wCFIrn5ZwfuJ1jm1xpZHQ0shMbtCD6eq9MRF7Q548wV6jkWSMSKQVYBgR3B19A51nbXKdZaehq6yeKkg5IW9Ubwyq5C87tg7ZIGNhkHyHNZeDrgayhniep9YanmZFkZssyZ9kk+exH01soqhsgBHNeW5hbdJUFFU2Wpu1yiaeevnIp4oz7bHdUjH35ztjr010msclu4ehSoYSVMtQGncYwC6sgHyHMBnv176JlttJRcX0ZpoVgE8MhBA28TB3AOw27DzGgeHb1UXequNhv1UjVDc6whafwmCqxGSckc23MAMgcp3zkBClM0b7bgW/KfPlIX5zeN4WaOQFXQlWB7EbHXh3yPPWhekfg6rp6+ouNNCWc+3VwoucH/AJqDujdT5HOe+M9+I11TB8ShxClDmnzAWcOYP7sqE0Zjd25L9C2eYXDgqgqTglOQn5OgJ+/QibUkMhJJpnNPJ+xtyn7OQ/U6qnC/FNZR8IrBBTQyRpEVcSE8zFCxGCPd7DcHT3hm80d9jaSEYjqYzHLEx3R1HQ/NSd/JdcpxunkiDqho9078H0Xo0xDjkPMIWWma53+SnXIUcokYfkoACT88tgfE/DVwjRY41SNQqKAqqBsAOg0vs9tNBHM0ziWpnlLySAYyMnlH2feTplrEYxiHtc1mf1G33XpU0PDbrupoa4AtSOg6yFUA8yWA/nogkAEk4AGSToWCOS7VkcNMSEA5hIOwOxk+QGQvmTnoM6p0dPJNKAwKaR4a0kqVttRrXS3VxKaUPL64sRwz07Sswb4hdmI7j5DRF4rIeGa2mrraiSU1VT+H4SNkHlxyuPPY4z/rr6Nz8bi2C1WurEMVBGIHhemaRJs4LKWV/ZICjBZRvzAEjI124Ss1ungq55KSKVBUukPiKCvhgDl9npn44zroppzC1rBvYei8TNmJJTXiWglqqWOopM+t0r+JHgZJ6ZHx6A47kAd9IKqhF1X+3rDHDHdCFRiz8op2CtzPgA87lSFUsDgYOMZBvBGdIblZqiKrNysziKpP/EiPuS/Mef8A38wSW1KHOidnb8wh3Fiklr4jt18hpqS8GKCvdY3glhfOTIBjcZEbHKgoSRllGWyNI+J/RrSV3PMkBEjbiqoVGT8Xi6H5rufhpvXUFkvDvFW0y2i7YYB2QAElXGQdtsuW/JJIBBOAddKahvFirK2rEX9zgpWano6BSIJpDvgIWJUl2PbGFB5uq6mDY3vE1O8seOYNj+9ikHFuhFwslqeEuIrN4ptU3rkC++tP7w/aibcH5Z0HwJXyWu/eDIGQP7yEYIZMncefLzj97Wy0PE9suqxU/EFNHT1gjZ2nUhViVWK5Lc3NHkq22SBtk+0MgcZcGxVsCVySKxiw8NeigvGPKQD34/iNxnPmdWp8TqRBLT1kYe14sXAWd2JGx+Vj2TtYwuDmGxCZyyxwrzSyKo6ZJx9mh3rSXWOCFy7e6HBUt8lwXP0X66YW2xGRDWXGV4YwpbJPLIV+J/w1/VGD5nORrtXXigstsrZLPSRyzQCBljG3rAlYBSGAJbO++5yNYWi8OOlIMnNX5K0DRqEprFcK7DVjeDD1w6j7owT9rk4/N0JceJaKjiS28NzFqipJb1sqXEjDGRzb+0wZcOQUAIPTA0HJS8Q8RSVUlzcU1uRnaE18PhLHkEKQAQedQwOTsGQ4PtZVhaKWio5Wj4To2qKr21evlyIk5jk7dCeg6Zwq+8BrVU9FSUA01cqL5ZJd1woLZ/YSstMkTXm4wRwosURjdEA3kk9o+2e5zjK57MdXe0USW63QUke4jXBbGOY9Sfqc6Gs1nS3+JNLI1RWTHM1Q43b4DyHw+A8hhroi5z3Z37odBoFNTU1NOmQ1bQUtdF4VXAkqdgwzj5Ht9NJjYaug3slxkhQdKef24/kPL7CfjqxamgcwOTgkKgXukWZJlvVHLbZpsK9woctG+DsXUHr5E+0NsY0JBHerCGqbUgqqOWr5nkp2EiCALyIoTOxHMmcLn8Wd8HA0h0V1KuAykYII2I1Vr3RHh6KW72lxEkeDPTHdHHTYdjv9O2NwZBPJELHzN7pWDlX2prpUUsc/FFU9KCUcTPOVKlJM8ixx8uSy5HOADhu3TTW32+eaOjFptUUEdJEIaevuSh5ljB2CrjO3YnTm0WX8aLjdJBVV7gEMR7MQ6gIO3z/95eAY0nSySdh0CawCRRcNQzSCa7VM9xlHQSnEa/JBtp1FEkUaxxIqIowFUYA+Q101NAGgbJXU1NTU0SS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427038"/>
            <a:ext cx="895350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5" name="Picture 3" descr="Anaba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844800"/>
            <a:ext cx="685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066800" y="3495675"/>
            <a:ext cx="13350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b="1" dirty="0"/>
              <a:t>Anabas Inc.</a:t>
            </a:r>
          </a:p>
        </p:txBody>
      </p:sp>
      <p:pic>
        <p:nvPicPr>
          <p:cNvPr id="17" name="Picture 6" descr="IU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863850"/>
            <a:ext cx="542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6788150" y="3530600"/>
            <a:ext cx="1176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Indiana </a:t>
            </a:r>
          </a:p>
          <a:p>
            <a:pPr algn="ctr"/>
            <a:r>
              <a:rPr lang="en-US" sz="1600" b="1" dirty="0"/>
              <a:t>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Applications of the Sensor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Grid of Grids </a:t>
            </a:r>
          </a:p>
          <a:p>
            <a:r>
              <a:rPr lang="en-US" dirty="0" smtClean="0"/>
              <a:t>First Responder</a:t>
            </a:r>
          </a:p>
          <a:p>
            <a:r>
              <a:rPr lang="en-US" dirty="0" smtClean="0"/>
              <a:t>Self-Initializing Sensor Network	</a:t>
            </a:r>
          </a:p>
          <a:p>
            <a:pPr lvl="1"/>
            <a:r>
              <a:rPr lang="en-US" dirty="0" smtClean="0"/>
              <a:t>An idea mentioned in conversation with Ball Aerospace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3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Grid of Grids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1" y="1604089"/>
            <a:ext cx="3898857" cy="451818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One of the initial project scenarios</a:t>
            </a:r>
          </a:p>
          <a:p>
            <a:r>
              <a:rPr lang="en-US" sz="2000" dirty="0" smtClean="0"/>
              <a:t>Using a distributed messaging network to connect a collection of spatially separated sensor grids</a:t>
            </a:r>
          </a:p>
          <a:p>
            <a:r>
              <a:rPr lang="en-US" sz="2000" dirty="0" smtClean="0"/>
              <a:t>The current SGX/Grid Builder framework has support for this arrangement</a:t>
            </a:r>
          </a:p>
          <a:p>
            <a:r>
              <a:rPr lang="en-US" sz="2000" dirty="0" smtClean="0"/>
              <a:t>Is this still an interesting deployment scenario?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09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Responder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Here we collect data from mobile sensors over an Ad-Hoc wireless network</a:t>
            </a:r>
          </a:p>
          <a:p>
            <a:r>
              <a:rPr lang="en-US" sz="2000" dirty="0" smtClean="0"/>
              <a:t>This data is published to the Sensor Grid by an onsite laptop running the Grid Builder</a:t>
            </a:r>
          </a:p>
          <a:p>
            <a:r>
              <a:rPr lang="en-US" sz="2000" dirty="0" smtClean="0"/>
              <a:t>Once ‘sensor’ programs are written for the physical sensors you wish to deploy this scenario is currently supported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60613"/>
            <a:ext cx="4038600" cy="2805136"/>
          </a:xfrm>
        </p:spPr>
      </p:pic>
    </p:spTree>
    <p:extLst>
      <p:ext uri="{BB962C8B-B14F-4D97-AF65-F5344CB8AC3E}">
        <p14:creationId xmlns:p14="http://schemas.microsoft.com/office/powerpoint/2010/main" val="19805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Self-Initializing Sensor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This is a scenario that has been mentioned informally in conversations about the project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4165796"/>
              </p:ext>
            </p:extLst>
          </p:nvPr>
        </p:nvGraphicFramePr>
        <p:xfrm>
          <a:off x="4641850" y="1209675"/>
          <a:ext cx="4086225" cy="511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00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Ryan Hartman</a:t>
            </a:r>
          </a:p>
          <a:p>
            <a:r>
              <a:rPr lang="en-US" dirty="0" smtClean="0"/>
              <a:t>rdhartman@indiana.edu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550150" cy="763588"/>
          </a:xfrm>
        </p:spPr>
        <p:txBody>
          <a:bodyPr/>
          <a:lstStyle/>
          <a:p>
            <a:r>
              <a:rPr lang="en-US" dirty="0" smtClean="0"/>
              <a:t>Sensor Grid </a:t>
            </a:r>
            <a:r>
              <a:rPr lang="en-US" dirty="0" err="1" smtClean="0"/>
              <a:t>Testbed</a:t>
            </a:r>
            <a:r>
              <a:rPr lang="en-US" dirty="0" smtClean="0"/>
              <a:t> Development Status</a:t>
            </a:r>
            <a:br>
              <a:rPr lang="en-US" dirty="0" smtClean="0"/>
            </a:br>
            <a:r>
              <a:rPr lang="en-US" sz="2000" dirty="0" smtClean="0"/>
              <a:t>H/W &amp; S/W Status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280275" cy="5110163"/>
          </a:xfrm>
        </p:spPr>
        <p:txBody>
          <a:bodyPr/>
          <a:lstStyle/>
          <a:p>
            <a:pPr lvl="0"/>
            <a:endParaRPr lang="en-US" sz="1600" dirty="0" smtClean="0"/>
          </a:p>
          <a:p>
            <a:r>
              <a:rPr lang="en-US" dirty="0" smtClean="0"/>
              <a:t>H/W &amp; S/W Status</a:t>
            </a:r>
          </a:p>
          <a:p>
            <a:pPr lvl="1"/>
            <a:r>
              <a:rPr lang="en-US" dirty="0" smtClean="0"/>
              <a:t>H/W </a:t>
            </a:r>
          </a:p>
          <a:p>
            <a:pPr lvl="2"/>
            <a:r>
              <a:rPr lang="en-US" dirty="0" smtClean="0"/>
              <a:t>New development hardware purchased and assembled</a:t>
            </a:r>
          </a:p>
          <a:p>
            <a:pPr lvl="2"/>
            <a:r>
              <a:rPr lang="en-US" dirty="0" smtClean="0"/>
              <a:t>Purchased 2 Motorola </a:t>
            </a:r>
            <a:r>
              <a:rPr lang="en-US" dirty="0" err="1" smtClean="0"/>
              <a:t>Xoom</a:t>
            </a:r>
            <a:r>
              <a:rPr lang="en-US" dirty="0" smtClean="0"/>
              <a:t> Android tablets</a:t>
            </a:r>
          </a:p>
          <a:p>
            <a:pPr lvl="2"/>
            <a:r>
              <a:rPr lang="en-US" dirty="0" smtClean="0"/>
              <a:t>Purchased National Instruments mobile sensor platform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S/W</a:t>
            </a:r>
          </a:p>
          <a:p>
            <a:pPr lvl="2"/>
            <a:r>
              <a:rPr lang="en-US" dirty="0" smtClean="0"/>
              <a:t>In the process of setting up development environment on new development hardware</a:t>
            </a:r>
          </a:p>
          <a:p>
            <a:pPr lvl="2"/>
            <a:r>
              <a:rPr lang="en-US" dirty="0" smtClean="0"/>
              <a:t>Successfully ported current Android sensor grid software to Motorola </a:t>
            </a:r>
            <a:r>
              <a:rPr lang="en-US" dirty="0" err="1" smtClean="0"/>
              <a:t>Xoom</a:t>
            </a:r>
            <a:endParaRPr lang="en-US" dirty="0" smtClean="0"/>
          </a:p>
          <a:p>
            <a:pPr lvl="3"/>
            <a:r>
              <a:rPr lang="en-US" dirty="0" smtClean="0"/>
              <a:t>Will need to rewrite GUI to accommodate the larger screen of the </a:t>
            </a:r>
            <a:r>
              <a:rPr lang="en-US" dirty="0" err="1" smtClean="0"/>
              <a:t>Xoom</a:t>
            </a:r>
            <a:endParaRPr lang="en-US" dirty="0" smtClean="0"/>
          </a:p>
          <a:p>
            <a:pPr lvl="2"/>
            <a:r>
              <a:rPr lang="en-US" dirty="0" smtClean="0"/>
              <a:t>Beginning development for NI mobile sensor platform</a:t>
            </a:r>
          </a:p>
          <a:p>
            <a:pPr lvl="2"/>
            <a:r>
              <a:rPr lang="en-US" dirty="0" smtClean="0"/>
              <a:t>AXIS Network Camera blob tracker complete</a:t>
            </a:r>
          </a:p>
          <a:p>
            <a:pPr lvl="2"/>
            <a:r>
              <a:rPr lang="en-US" dirty="0" err="1" smtClean="0"/>
              <a:t>Gumstix</a:t>
            </a:r>
            <a:r>
              <a:rPr lang="en-US" dirty="0" smtClean="0"/>
              <a:t> platform with IR Laser Range finder, integration complete</a:t>
            </a:r>
          </a:p>
          <a:p>
            <a:pPr lvl="2"/>
            <a:r>
              <a:rPr lang="en-US" dirty="0" smtClean="0"/>
              <a:t>Laser Eye software with ports on Android 2.2 and 3, integration complete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29200" y="5964216"/>
            <a:ext cx="3352800" cy="22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4436" rIns="44436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Arial" pitchFamily="34" charset="0"/>
              </a:rPr>
              <a:t>Credit: aviaton-weblog.com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        </a:t>
            </a:r>
          </a:p>
        </p:txBody>
      </p:sp>
      <p:pic>
        <p:nvPicPr>
          <p:cNvPr id="1026" name="Picture 2" descr="http://www.foxnews.com/images/service_ap_3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100" y="-114300"/>
            <a:ext cx="885825" cy="161925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15636" y="1595718"/>
            <a:ext cx="4087091" cy="5109882"/>
          </a:xfrm>
        </p:spPr>
        <p:txBody>
          <a:bodyPr/>
          <a:lstStyle/>
          <a:p>
            <a:r>
              <a:rPr lang="en-US" sz="2000" dirty="0" smtClean="0"/>
              <a:t>Planned LVC SIDFOT Scenario</a:t>
            </a:r>
          </a:p>
          <a:p>
            <a:pPr lvl="1"/>
            <a:r>
              <a:rPr lang="en-US" sz="1800" dirty="0" smtClean="0"/>
              <a:t>Small A/C (live NCMR prop) flown into chemical plant</a:t>
            </a:r>
          </a:p>
          <a:p>
            <a:pPr lvl="2"/>
            <a:r>
              <a:rPr lang="en-US" sz="1400" dirty="0" smtClean="0"/>
              <a:t>Visible from WPAFB (at </a:t>
            </a:r>
            <a:r>
              <a:rPr lang="en-US" sz="1400" dirty="0" err="1" smtClean="0"/>
              <a:t>Cville</a:t>
            </a:r>
            <a:r>
              <a:rPr lang="en-US" sz="1400" dirty="0" smtClean="0"/>
              <a:t>)</a:t>
            </a:r>
          </a:p>
          <a:p>
            <a:pPr lvl="1"/>
            <a:r>
              <a:rPr lang="en-US" sz="1800" dirty="0" smtClean="0"/>
              <a:t>Rescue team responds</a:t>
            </a:r>
          </a:p>
          <a:p>
            <a:pPr lvl="2"/>
            <a:r>
              <a:rPr lang="en-US" sz="1400" dirty="0" smtClean="0"/>
              <a:t>WIRTO TO 32 scenario variation</a:t>
            </a:r>
          </a:p>
          <a:p>
            <a:pPr lvl="1"/>
            <a:r>
              <a:rPr lang="en-US" sz="1800" dirty="0" smtClean="0"/>
              <a:t>Deploy of support personnel and equipment </a:t>
            </a:r>
          </a:p>
          <a:p>
            <a:pPr lvl="1"/>
            <a:r>
              <a:rPr lang="en-US" sz="1800" dirty="0" smtClean="0"/>
              <a:t>Incident expands in scope</a:t>
            </a:r>
          </a:p>
          <a:p>
            <a:pPr lvl="2"/>
            <a:r>
              <a:rPr lang="en-US" sz="1400" dirty="0" smtClean="0"/>
              <a:t>Determine cause (forensics)</a:t>
            </a:r>
          </a:p>
          <a:p>
            <a:pPr lvl="2"/>
            <a:r>
              <a:rPr lang="en-US" sz="1400" dirty="0" smtClean="0"/>
              <a:t>Provide security for scene and nearby area (sensor grid, live)</a:t>
            </a:r>
          </a:p>
          <a:p>
            <a:pPr lvl="2"/>
            <a:r>
              <a:rPr lang="en-US" sz="1400" dirty="0" smtClean="0"/>
              <a:t>Coordinate between mil/civil authorities (mobile C2)</a:t>
            </a:r>
          </a:p>
          <a:p>
            <a:pPr lvl="2"/>
            <a:r>
              <a:rPr lang="en-US" sz="1400" dirty="0" smtClean="0"/>
              <a:t>Others?</a:t>
            </a:r>
          </a:p>
          <a:p>
            <a:pPr lvl="1"/>
            <a:r>
              <a:rPr lang="en-US" sz="1800" dirty="0" smtClean="0"/>
              <a:t>End of Incident/After Action Review</a:t>
            </a:r>
          </a:p>
          <a:p>
            <a:endParaRPr lang="en-US" dirty="0"/>
          </a:p>
        </p:txBody>
      </p:sp>
      <p:pic>
        <p:nvPicPr>
          <p:cNvPr id="60418" name="Picture 2" descr="http://t2.gstatic.com/images?q=tbn:ANd9GcS15Zp17E0V6Ucw3xDLPv3bS-vT-OPagSKXxuVquSTz414ceDEVh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519083"/>
            <a:ext cx="3913545" cy="2686051"/>
          </a:xfrm>
          <a:prstGeom prst="rect">
            <a:avLst/>
          </a:prstGeom>
          <a:noFill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46050"/>
            <a:ext cx="7550150" cy="763588"/>
          </a:xfrm>
        </p:spPr>
        <p:txBody>
          <a:bodyPr/>
          <a:lstStyle/>
          <a:p>
            <a:pPr algn="ctr"/>
            <a:r>
              <a:rPr lang="en-US" dirty="0" smtClean="0"/>
              <a:t>Sensor Grid </a:t>
            </a:r>
            <a:r>
              <a:rPr lang="en-US" dirty="0" err="1" smtClean="0"/>
              <a:t>Testbed</a:t>
            </a:r>
            <a:r>
              <a:rPr lang="en-US" dirty="0" smtClean="0"/>
              <a:t> Development Status</a:t>
            </a:r>
            <a:br>
              <a:rPr lang="en-US" dirty="0" smtClean="0"/>
            </a:br>
            <a:r>
              <a:rPr lang="en-US" sz="2000" dirty="0" smtClean="0"/>
              <a:t> Application (Live, Virtual, and Constructive (LVC) Sensor Integration for Operations &amp; Training (SIDFOT))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Pj044391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24087"/>
            <a:ext cx="1219200" cy="814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685800" y="4764087"/>
            <a:ext cx="3403600" cy="1968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3" name="Picture 4" descr="BaseAerial2008_200.jpg"/>
          <p:cNvPicPr>
            <a:picLocks noChangeAspect="1"/>
          </p:cNvPicPr>
          <p:nvPr/>
        </p:nvPicPr>
        <p:blipFill>
          <a:blip r:embed="rId4" cstate="print">
            <a:lum bright="34000"/>
          </a:blip>
          <a:srcRect/>
          <a:stretch>
            <a:fillRect/>
          </a:stretch>
        </p:blipFill>
        <p:spPr bwMode="auto">
          <a:xfrm>
            <a:off x="4056063" y="2655887"/>
            <a:ext cx="4872037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092700" y="4268787"/>
            <a:ext cx="146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Calamityville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Site</a:t>
            </a:r>
          </a:p>
        </p:txBody>
      </p:sp>
      <p:pic>
        <p:nvPicPr>
          <p:cNvPr id="17415" name="Picture 7" descr="MPj0438755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0100" y="3443287"/>
            <a:ext cx="53022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MPj0438755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88163" y="3506787"/>
            <a:ext cx="3889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MPj0438706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1509712"/>
            <a:ext cx="657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8159750" y="1839912"/>
            <a:ext cx="98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Remote</a:t>
            </a:r>
          </a:p>
          <a:p>
            <a:pPr algn="ctr"/>
            <a:r>
              <a:rPr lang="en-US">
                <a:solidFill>
                  <a:srgbClr val="0000FF"/>
                </a:solidFill>
              </a:rPr>
              <a:t>Site(s)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484265" y="5535612"/>
            <a:ext cx="427873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sz="1400" i="1" dirty="0"/>
              <a:t> Flexible set of sites usually centered on </a:t>
            </a:r>
            <a:r>
              <a:rPr lang="en-US" sz="1400" i="1" dirty="0" err="1"/>
              <a:t>C’ville</a:t>
            </a:r>
            <a:r>
              <a:rPr lang="en-US" sz="1400" i="1" dirty="0"/>
              <a:t> site</a:t>
            </a:r>
          </a:p>
          <a:p>
            <a:pPr algn="l">
              <a:buFontTx/>
              <a:buChar char="•"/>
            </a:pPr>
            <a:r>
              <a:rPr lang="en-US" sz="1400" i="1" dirty="0"/>
              <a:t> Instrument </a:t>
            </a:r>
            <a:r>
              <a:rPr lang="en-US" sz="1400" i="1" dirty="0" smtClean="0"/>
              <a:t>locations/activity </a:t>
            </a:r>
            <a:r>
              <a:rPr lang="en-US" sz="1400" i="1" dirty="0"/>
              <a:t>at </a:t>
            </a:r>
            <a:r>
              <a:rPr lang="en-US" sz="1400" i="1" dirty="0" smtClean="0"/>
              <a:t>site</a:t>
            </a:r>
          </a:p>
          <a:p>
            <a:pPr algn="l"/>
            <a:r>
              <a:rPr lang="en-US" sz="1400" i="1" dirty="0" smtClean="0"/>
              <a:t>      (e.g</a:t>
            </a:r>
            <a:r>
              <a:rPr lang="en-US" sz="1400" i="1" dirty="0"/>
              <a:t>., audio, video, human loc/status/activity)</a:t>
            </a:r>
          </a:p>
          <a:p>
            <a:pPr algn="l">
              <a:buFontTx/>
              <a:buChar char="•"/>
            </a:pPr>
            <a:r>
              <a:rPr lang="en-US" sz="1400" i="1" dirty="0"/>
              <a:t> Provide communication mechanisms/devices</a:t>
            </a:r>
          </a:p>
          <a:p>
            <a:pPr algn="l">
              <a:buFontTx/>
              <a:buChar char="•"/>
            </a:pPr>
            <a:r>
              <a:rPr lang="en-US" sz="1400" i="1" dirty="0"/>
              <a:t> Provide </a:t>
            </a:r>
            <a:r>
              <a:rPr lang="en-US" sz="1400" i="1" dirty="0" smtClean="0"/>
              <a:t>digital/Internet </a:t>
            </a:r>
            <a:r>
              <a:rPr lang="en-US" sz="1400" i="1" dirty="0"/>
              <a:t>connectivity</a:t>
            </a:r>
          </a:p>
          <a:p>
            <a:pPr algn="l">
              <a:buFontTx/>
              <a:buChar char="•"/>
            </a:pPr>
            <a:r>
              <a:rPr lang="en-US" sz="1400" i="1" dirty="0"/>
              <a:t>Data collection and analysis</a:t>
            </a:r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 flipH="1" flipV="1">
            <a:off x="5105400" y="2528887"/>
            <a:ext cx="8763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Line 14"/>
          <p:cNvSpPr>
            <a:spLocks noChangeShapeType="1"/>
          </p:cNvSpPr>
          <p:nvPr/>
        </p:nvSpPr>
        <p:spPr bwMode="auto">
          <a:xfrm flipV="1">
            <a:off x="6337300" y="2122487"/>
            <a:ext cx="12573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22" name="Picture 15" descr="MCj0250719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2068512"/>
            <a:ext cx="827088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3048000" y="1462087"/>
            <a:ext cx="1377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C2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Site(s)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EOC/LSOC</a:t>
            </a:r>
          </a:p>
        </p:txBody>
      </p:sp>
      <p:sp>
        <p:nvSpPr>
          <p:cNvPr id="17424" name="Text Box 18"/>
          <p:cNvSpPr txBox="1">
            <a:spLocks noChangeArrowheads="1"/>
          </p:cNvSpPr>
          <p:nvPr/>
        </p:nvSpPr>
        <p:spPr bwMode="auto">
          <a:xfrm>
            <a:off x="4343400" y="1462087"/>
            <a:ext cx="1568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 dirty="0">
                <a:solidFill>
                  <a:srgbClr val="0000FF"/>
                </a:solidFill>
              </a:rPr>
              <a:t>Sensors (e.g., Camera)</a:t>
            </a:r>
          </a:p>
          <a:p>
            <a:r>
              <a:rPr lang="en-US" sz="1000" b="1" i="1" dirty="0">
                <a:solidFill>
                  <a:srgbClr val="0000FF"/>
                </a:solidFill>
              </a:rPr>
              <a:t>Viewers</a:t>
            </a:r>
          </a:p>
          <a:p>
            <a:r>
              <a:rPr lang="en-US" sz="1000" b="1" i="1" dirty="0">
                <a:solidFill>
                  <a:srgbClr val="0000FF"/>
                </a:solidFill>
              </a:rPr>
              <a:t>Fusion</a:t>
            </a:r>
          </a:p>
          <a:p>
            <a:r>
              <a:rPr lang="en-US" sz="1000" b="1" i="1" dirty="0">
                <a:solidFill>
                  <a:srgbClr val="0000FF"/>
                </a:solidFill>
              </a:rPr>
              <a:t>C2</a:t>
            </a:r>
          </a:p>
        </p:txBody>
      </p:sp>
      <p:pic>
        <p:nvPicPr>
          <p:cNvPr id="17425" name="Picture 19" descr="MPj0438755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0" y="1785937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20" descr="MPj0438755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26300" y="1881187"/>
            <a:ext cx="3429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7" name="Line 21"/>
          <p:cNvSpPr>
            <a:spLocks noChangeShapeType="1"/>
          </p:cNvSpPr>
          <p:nvPr/>
        </p:nvSpPr>
        <p:spPr bwMode="auto">
          <a:xfrm flipH="1">
            <a:off x="2895600" y="2363787"/>
            <a:ext cx="138430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Text Box 22"/>
          <p:cNvSpPr txBox="1">
            <a:spLocks noChangeArrowheads="1"/>
          </p:cNvSpPr>
          <p:nvPr/>
        </p:nvSpPr>
        <p:spPr bwMode="auto">
          <a:xfrm>
            <a:off x="6346825" y="1371600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u="sng"/>
              <a:t>L</a:t>
            </a:r>
            <a:r>
              <a:rPr lang="en-US" b="1" i="1"/>
              <a:t>ive</a:t>
            </a:r>
          </a:p>
        </p:txBody>
      </p:sp>
      <p:sp>
        <p:nvSpPr>
          <p:cNvPr id="17429" name="Text Box 23"/>
          <p:cNvSpPr txBox="1">
            <a:spLocks noChangeArrowheads="1"/>
          </p:cNvSpPr>
          <p:nvPr/>
        </p:nvSpPr>
        <p:spPr bwMode="auto">
          <a:xfrm>
            <a:off x="4038600" y="3900487"/>
            <a:ext cx="1176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>
                <a:solidFill>
                  <a:srgbClr val="0000FF"/>
                </a:solidFill>
              </a:rPr>
              <a:t>Remote Sensing</a:t>
            </a:r>
          </a:p>
          <a:p>
            <a:r>
              <a:rPr lang="en-US" sz="1000" b="1" i="1">
                <a:solidFill>
                  <a:srgbClr val="0000FF"/>
                </a:solidFill>
              </a:rPr>
              <a:t>\Sensors (TBD)</a:t>
            </a:r>
          </a:p>
        </p:txBody>
      </p:sp>
      <p:sp>
        <p:nvSpPr>
          <p:cNvPr id="17430" name="Text Box 24"/>
          <p:cNvSpPr txBox="1">
            <a:spLocks noChangeArrowheads="1"/>
          </p:cNvSpPr>
          <p:nvPr/>
        </p:nvSpPr>
        <p:spPr bwMode="auto">
          <a:xfrm>
            <a:off x="7112000" y="3910012"/>
            <a:ext cx="21399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>
                <a:solidFill>
                  <a:srgbClr val="0000FF"/>
                </a:solidFill>
              </a:rPr>
              <a:t>Sensors (e.g., Camera, cell, etc.)</a:t>
            </a:r>
          </a:p>
        </p:txBody>
      </p:sp>
      <p:sp>
        <p:nvSpPr>
          <p:cNvPr id="17431" name="Text Box 25"/>
          <p:cNvSpPr txBox="1">
            <a:spLocks noChangeArrowheads="1"/>
          </p:cNvSpPr>
          <p:nvPr/>
        </p:nvSpPr>
        <p:spPr bwMode="auto">
          <a:xfrm>
            <a:off x="6197600" y="2058987"/>
            <a:ext cx="158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>
                <a:solidFill>
                  <a:srgbClr val="0000FF"/>
                </a:solidFill>
              </a:rPr>
              <a:t>Sensors (e..g., Camera)</a:t>
            </a:r>
          </a:p>
        </p:txBody>
      </p:sp>
      <p:sp>
        <p:nvSpPr>
          <p:cNvPr id="17432" name="Line 26"/>
          <p:cNvSpPr>
            <a:spLocks noChangeShapeType="1"/>
          </p:cNvSpPr>
          <p:nvPr/>
        </p:nvSpPr>
        <p:spPr bwMode="auto">
          <a:xfrm flipH="1" flipV="1">
            <a:off x="5651500" y="3606800"/>
            <a:ext cx="1397000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33" name="Picture 27" descr="MPj044391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528887"/>
            <a:ext cx="1219200" cy="814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34" name="Line 28"/>
          <p:cNvSpPr>
            <a:spLocks noChangeShapeType="1"/>
          </p:cNvSpPr>
          <p:nvPr/>
        </p:nvSpPr>
        <p:spPr bwMode="auto">
          <a:xfrm>
            <a:off x="2286000" y="3443287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5" name="Text Box 29"/>
          <p:cNvSpPr txBox="1">
            <a:spLocks noChangeArrowheads="1"/>
          </p:cNvSpPr>
          <p:nvPr/>
        </p:nvSpPr>
        <p:spPr bwMode="auto">
          <a:xfrm>
            <a:off x="2362200" y="4167187"/>
            <a:ext cx="113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Internet (2.0?)</a:t>
            </a:r>
          </a:p>
          <a:p>
            <a:r>
              <a:rPr lang="en-US" sz="1200"/>
              <a:t>Connectivity</a:t>
            </a:r>
          </a:p>
        </p:txBody>
      </p:sp>
      <p:pic>
        <p:nvPicPr>
          <p:cNvPr id="17436" name="Picture 30" descr="MCj0365800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0400" y="5195887"/>
            <a:ext cx="4857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Picture 31" descr="MCj0365800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5600" y="5881687"/>
            <a:ext cx="4857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8" name="Picture 32" descr="MCj0365800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6338887"/>
            <a:ext cx="4857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Picture 33" descr="MCj0365800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43000" y="5881687"/>
            <a:ext cx="4857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" name="Picture 34" descr="MCj0365800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47800" y="5195887"/>
            <a:ext cx="4857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1" name="Picture 35" descr="MCj0365800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38400" y="4967287"/>
            <a:ext cx="4857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2" name="Line 36"/>
          <p:cNvSpPr>
            <a:spLocks noChangeShapeType="1"/>
          </p:cNvSpPr>
          <p:nvPr/>
        </p:nvSpPr>
        <p:spPr bwMode="auto">
          <a:xfrm flipH="1">
            <a:off x="1600200" y="5729287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3" name="Line 37"/>
          <p:cNvSpPr>
            <a:spLocks noChangeShapeType="1"/>
          </p:cNvSpPr>
          <p:nvPr/>
        </p:nvSpPr>
        <p:spPr bwMode="auto">
          <a:xfrm flipH="1" flipV="1">
            <a:off x="1981200" y="5424487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4" name="Line 38"/>
          <p:cNvSpPr>
            <a:spLocks noChangeShapeType="1"/>
          </p:cNvSpPr>
          <p:nvPr/>
        </p:nvSpPr>
        <p:spPr bwMode="auto">
          <a:xfrm flipH="1">
            <a:off x="2286000" y="5348287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5" name="Line 39"/>
          <p:cNvSpPr>
            <a:spLocks noChangeShapeType="1"/>
          </p:cNvSpPr>
          <p:nvPr/>
        </p:nvSpPr>
        <p:spPr bwMode="auto">
          <a:xfrm>
            <a:off x="2286000" y="5729287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6" name="Line 40"/>
          <p:cNvSpPr>
            <a:spLocks noChangeShapeType="1"/>
          </p:cNvSpPr>
          <p:nvPr/>
        </p:nvSpPr>
        <p:spPr bwMode="auto">
          <a:xfrm flipH="1">
            <a:off x="2286000" y="5424487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7" name="Line 41"/>
          <p:cNvSpPr>
            <a:spLocks noChangeShapeType="1"/>
          </p:cNvSpPr>
          <p:nvPr/>
        </p:nvSpPr>
        <p:spPr bwMode="auto">
          <a:xfrm flipH="1" flipV="1">
            <a:off x="2286000" y="5729287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8" name="Text Box 42"/>
          <p:cNvSpPr txBox="1">
            <a:spLocks noChangeArrowheads="1"/>
          </p:cNvSpPr>
          <p:nvPr/>
        </p:nvSpPr>
        <p:spPr bwMode="auto">
          <a:xfrm>
            <a:off x="304800" y="3443287"/>
            <a:ext cx="1970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200"/>
              <a:t> High Fidelity site</a:t>
            </a:r>
          </a:p>
          <a:p>
            <a:pPr>
              <a:buFontTx/>
              <a:buChar char="•"/>
            </a:pPr>
            <a:r>
              <a:rPr lang="en-US" sz="1200"/>
              <a:t> Training/Rehearsal Site</a:t>
            </a:r>
          </a:p>
          <a:p>
            <a:pPr>
              <a:buFontTx/>
              <a:buChar char="•"/>
            </a:pPr>
            <a:r>
              <a:rPr lang="en-US" sz="1200"/>
              <a:t> Virtual/Constructive </a:t>
            </a:r>
          </a:p>
          <a:p>
            <a:r>
              <a:rPr lang="en-US" sz="1200"/>
              <a:t>  Simulation hub</a:t>
            </a:r>
          </a:p>
          <a:p>
            <a:pPr>
              <a:buFontTx/>
              <a:buChar char="•"/>
            </a:pPr>
            <a:r>
              <a:rPr lang="en-US" sz="1200"/>
              <a:t> Provide extensive </a:t>
            </a:r>
          </a:p>
          <a:p>
            <a:r>
              <a:rPr lang="en-US" sz="1200"/>
              <a:t>   connectivity capabilities</a:t>
            </a:r>
          </a:p>
        </p:txBody>
      </p:sp>
      <p:sp>
        <p:nvSpPr>
          <p:cNvPr id="17449" name="Text Box 43"/>
          <p:cNvSpPr txBox="1">
            <a:spLocks noChangeArrowheads="1"/>
          </p:cNvSpPr>
          <p:nvPr/>
        </p:nvSpPr>
        <p:spPr bwMode="auto">
          <a:xfrm>
            <a:off x="990600" y="1385887"/>
            <a:ext cx="235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u="sng" dirty="0"/>
              <a:t>V</a:t>
            </a:r>
            <a:r>
              <a:rPr lang="en-US" b="1" i="1" dirty="0"/>
              <a:t>irtual/</a:t>
            </a:r>
            <a:r>
              <a:rPr lang="en-US" b="1" i="1" u="sng" dirty="0"/>
              <a:t>C</a:t>
            </a:r>
            <a:r>
              <a:rPr lang="en-US" b="1" i="1" dirty="0"/>
              <a:t>onstructive</a:t>
            </a:r>
          </a:p>
        </p:txBody>
      </p:sp>
      <p:sp>
        <p:nvSpPr>
          <p:cNvPr id="17450" name="Text Box 44"/>
          <p:cNvSpPr txBox="1">
            <a:spLocks noChangeArrowheads="1"/>
          </p:cNvSpPr>
          <p:nvPr/>
        </p:nvSpPr>
        <p:spPr bwMode="auto">
          <a:xfrm>
            <a:off x="881063" y="1789112"/>
            <a:ext cx="2141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0000FF"/>
                </a:solidFill>
              </a:rPr>
              <a:t>Primary Training/Simulation Site(s)</a:t>
            </a:r>
          </a:p>
        </p:txBody>
      </p:sp>
      <p:pic>
        <p:nvPicPr>
          <p:cNvPr id="17451" name="Picture 45" descr="See full size imag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29338" y="3494087"/>
            <a:ext cx="32861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52" name="TextBox 45"/>
          <p:cNvSpPr txBox="1">
            <a:spLocks noChangeArrowheads="1"/>
          </p:cNvSpPr>
          <p:nvPr/>
        </p:nvSpPr>
        <p:spPr bwMode="auto">
          <a:xfrm>
            <a:off x="7239000" y="3354387"/>
            <a:ext cx="1954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FF"/>
                </a:solidFill>
              </a:rPr>
              <a:t>Sensor Grid</a:t>
            </a:r>
          </a:p>
          <a:p>
            <a:r>
              <a:rPr lang="en-US" sz="1400">
                <a:solidFill>
                  <a:srgbClr val="0000FF"/>
                </a:solidFill>
              </a:rPr>
              <a:t>(trust, trustworthiness)</a:t>
            </a:r>
          </a:p>
        </p:txBody>
      </p:sp>
      <p:sp>
        <p:nvSpPr>
          <p:cNvPr id="17453" name="TextBox 48"/>
          <p:cNvSpPr txBox="1">
            <a:spLocks noChangeArrowheads="1"/>
          </p:cNvSpPr>
          <p:nvPr/>
        </p:nvSpPr>
        <p:spPr bwMode="auto">
          <a:xfrm>
            <a:off x="0" y="2236787"/>
            <a:ext cx="13049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Other Simulations</a:t>
            </a:r>
          </a:p>
          <a:p>
            <a:r>
              <a:rPr lang="en-US" sz="1100"/>
              <a:t>Rehearsal</a:t>
            </a:r>
          </a:p>
          <a:p>
            <a:r>
              <a:rPr lang="en-US" sz="1100"/>
              <a:t>Post Process</a:t>
            </a:r>
          </a:p>
        </p:txBody>
      </p:sp>
      <p:sp>
        <p:nvSpPr>
          <p:cNvPr id="17454" name="Line 26"/>
          <p:cNvSpPr>
            <a:spLocks noChangeShapeType="1"/>
          </p:cNvSpPr>
          <p:nvPr/>
        </p:nvSpPr>
        <p:spPr bwMode="auto">
          <a:xfrm flipH="1" flipV="1">
            <a:off x="5626100" y="3238500"/>
            <a:ext cx="1397000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5" name="Line 26"/>
          <p:cNvSpPr>
            <a:spLocks noChangeShapeType="1"/>
          </p:cNvSpPr>
          <p:nvPr/>
        </p:nvSpPr>
        <p:spPr bwMode="auto">
          <a:xfrm flipH="1" flipV="1">
            <a:off x="5600700" y="2870200"/>
            <a:ext cx="1397000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6" name="Line 13"/>
          <p:cNvSpPr>
            <a:spLocks noChangeShapeType="1"/>
          </p:cNvSpPr>
          <p:nvPr/>
        </p:nvSpPr>
        <p:spPr bwMode="auto">
          <a:xfrm flipV="1">
            <a:off x="6654800" y="2744787"/>
            <a:ext cx="38100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7" name="Line 13"/>
          <p:cNvSpPr>
            <a:spLocks noChangeShapeType="1"/>
          </p:cNvSpPr>
          <p:nvPr/>
        </p:nvSpPr>
        <p:spPr bwMode="auto">
          <a:xfrm flipV="1">
            <a:off x="6299200" y="2770187"/>
            <a:ext cx="38100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8" name="Line 13"/>
          <p:cNvSpPr>
            <a:spLocks noChangeShapeType="1"/>
          </p:cNvSpPr>
          <p:nvPr/>
        </p:nvSpPr>
        <p:spPr bwMode="auto">
          <a:xfrm flipV="1">
            <a:off x="5943600" y="2795587"/>
            <a:ext cx="38100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9" name="Line 13"/>
          <p:cNvSpPr>
            <a:spLocks noChangeShapeType="1"/>
          </p:cNvSpPr>
          <p:nvPr/>
        </p:nvSpPr>
        <p:spPr bwMode="auto">
          <a:xfrm flipV="1">
            <a:off x="5588000" y="2808287"/>
            <a:ext cx="38100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60" name="Picture 56" descr="predator-7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16363" y="3338512"/>
            <a:ext cx="63023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61" name="Line 13"/>
          <p:cNvSpPr>
            <a:spLocks noChangeShapeType="1"/>
          </p:cNvSpPr>
          <p:nvPr/>
        </p:nvSpPr>
        <p:spPr bwMode="auto">
          <a:xfrm flipV="1">
            <a:off x="7010400" y="2681287"/>
            <a:ext cx="38100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62" name="Picture 8" descr="MPj0438755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1463" y="2732087"/>
            <a:ext cx="3889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3" name="Picture 8" descr="MPj0438755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3494087"/>
            <a:ext cx="3889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4" name="Picture 8" descr="MPj0438755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7363" y="2757487"/>
            <a:ext cx="3889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65" name="Text Box 42"/>
          <p:cNvSpPr txBox="1">
            <a:spLocks noChangeArrowheads="1"/>
          </p:cNvSpPr>
          <p:nvPr/>
        </p:nvSpPr>
        <p:spPr bwMode="auto">
          <a:xfrm>
            <a:off x="0" y="6415087"/>
            <a:ext cx="2393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200" dirty="0"/>
              <a:t> Virtual Distributed Environment</a:t>
            </a:r>
          </a:p>
          <a:p>
            <a:pPr lvl="1">
              <a:buFontTx/>
              <a:buChar char="•"/>
            </a:pPr>
            <a:r>
              <a:rPr lang="en-US" sz="1200" dirty="0"/>
              <a:t> “Second-Life”-Like</a:t>
            </a:r>
          </a:p>
        </p:txBody>
      </p:sp>
      <p:pic>
        <p:nvPicPr>
          <p:cNvPr id="17466" name="Picture 2" descr="C:\Documents and Settings\mspeed\Local Settings\Temporary Internet Files\Content.IE5\VQ30X3WC\MC900351670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15063" y="3087687"/>
            <a:ext cx="239712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7" name="Picture 2" descr="C:\Documents and Settings\mspeed\Local Settings\Temporary Internet Files\Content.IE5\VQ30X3WC\MC900351670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32563" y="3125787"/>
            <a:ext cx="239712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Flowchart: Or 60"/>
          <p:cNvSpPr/>
          <p:nvPr/>
        </p:nvSpPr>
        <p:spPr bwMode="auto">
          <a:xfrm>
            <a:off x="6477000" y="4129087"/>
            <a:ext cx="381000" cy="304800"/>
          </a:xfrm>
          <a:prstGeom prst="flowChartOr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 rot="10800000">
            <a:off x="6934200" y="4205287"/>
            <a:ext cx="10668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3" name="Picture 2" descr="http://t2.gstatic.com/images?q=tbn:ANd9GcS15Zp17E0V6Ucw3xDLPv3bS-vT-OPagSKXxuVquSTz414ceDEVhQ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77200" y="4433887"/>
            <a:ext cx="914400" cy="627596"/>
          </a:xfrm>
          <a:prstGeom prst="rect">
            <a:avLst/>
          </a:prstGeom>
          <a:noFill/>
        </p:spPr>
      </p:pic>
      <p:sp>
        <p:nvSpPr>
          <p:cNvPr id="64" name="Rectangle 63"/>
          <p:cNvSpPr/>
          <p:nvPr/>
        </p:nvSpPr>
        <p:spPr>
          <a:xfrm>
            <a:off x="3164418" y="1154668"/>
            <a:ext cx="2321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LVC CONCEPT (DRAFT)</a:t>
            </a:r>
            <a:endParaRPr lang="en-US" dirty="0"/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990600" y="146050"/>
            <a:ext cx="7550150" cy="763588"/>
          </a:xfrm>
        </p:spPr>
        <p:txBody>
          <a:bodyPr/>
          <a:lstStyle/>
          <a:p>
            <a:pPr algn="ctr"/>
            <a:r>
              <a:rPr lang="en-US" dirty="0" smtClean="0"/>
              <a:t>Sensor Grid </a:t>
            </a:r>
            <a:r>
              <a:rPr lang="en-US" dirty="0" err="1" smtClean="0"/>
              <a:t>Testbed</a:t>
            </a:r>
            <a:r>
              <a:rPr lang="en-US" dirty="0" smtClean="0"/>
              <a:t> Development Status</a:t>
            </a:r>
            <a:br>
              <a:rPr lang="en-US" dirty="0" smtClean="0"/>
            </a:br>
            <a:r>
              <a:rPr lang="en-US" sz="2000" dirty="0" smtClean="0"/>
              <a:t> Application (Live, Virtual, and Constructive (LVC) Sensor Integration for Operations &amp; Training (SIDFOT))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1600" i="1" dirty="0" smtClean="0"/>
              <a:t>Objectives</a:t>
            </a:r>
          </a:p>
          <a:p>
            <a:pPr lvl="1">
              <a:buFontTx/>
              <a:buChar char="•"/>
            </a:pPr>
            <a:r>
              <a:rPr lang="en-US" sz="1600" i="1" dirty="0" smtClean="0"/>
              <a:t> Ad Hoc </a:t>
            </a:r>
            <a:r>
              <a:rPr lang="en-US" sz="1600" dirty="0" smtClean="0"/>
              <a:t>connectivity</a:t>
            </a:r>
            <a:r>
              <a:rPr lang="en-US" sz="1600" i="1" dirty="0" smtClean="0"/>
              <a:t> of sensors to Sensor Grid</a:t>
            </a:r>
          </a:p>
          <a:p>
            <a:pPr lvl="2">
              <a:buFontTx/>
              <a:buChar char="•"/>
            </a:pPr>
            <a:r>
              <a:rPr lang="en-US" sz="1600" i="1" dirty="0" smtClean="0"/>
              <a:t> Show connecting and  un-connecting to Grid</a:t>
            </a:r>
          </a:p>
          <a:p>
            <a:pPr lvl="1">
              <a:buFontTx/>
              <a:buChar char="•"/>
            </a:pPr>
            <a:r>
              <a:rPr lang="en-US" sz="1600" i="1" dirty="0" smtClean="0"/>
              <a:t> Number of various sensors</a:t>
            </a:r>
          </a:p>
          <a:p>
            <a:pPr lvl="2">
              <a:buFontTx/>
              <a:buChar char="•"/>
            </a:pPr>
            <a:r>
              <a:rPr lang="en-US" sz="1600" i="1" dirty="0" smtClean="0"/>
              <a:t> 1 AXIS 214 PTZ  Camera </a:t>
            </a:r>
          </a:p>
          <a:p>
            <a:pPr lvl="2">
              <a:buFontTx/>
              <a:buChar char="•"/>
            </a:pPr>
            <a:r>
              <a:rPr lang="en-US" sz="1600" i="1" dirty="0" smtClean="0"/>
              <a:t> 1 to 2 AXIS 207MW Camera</a:t>
            </a:r>
          </a:p>
          <a:p>
            <a:pPr lvl="2">
              <a:buFontTx/>
              <a:buChar char="•"/>
            </a:pPr>
            <a:r>
              <a:rPr lang="en-US" sz="1600" i="1" dirty="0" smtClean="0"/>
              <a:t> 1 </a:t>
            </a:r>
            <a:r>
              <a:rPr lang="en-US" sz="1600" i="1" dirty="0" err="1" smtClean="0"/>
              <a:t>Trendnet</a:t>
            </a:r>
            <a:r>
              <a:rPr lang="en-US" sz="1600" i="1" dirty="0" smtClean="0"/>
              <a:t> TV-IP422W/A Camera</a:t>
            </a:r>
          </a:p>
          <a:p>
            <a:pPr lvl="1">
              <a:buFontTx/>
              <a:buChar char="•"/>
            </a:pPr>
            <a:r>
              <a:rPr lang="en-US" sz="1600" i="1" dirty="0" smtClean="0"/>
              <a:t>Provide viewing mechanisms/devices</a:t>
            </a:r>
          </a:p>
          <a:p>
            <a:pPr lvl="2">
              <a:buFontTx/>
              <a:buChar char="•"/>
            </a:pPr>
            <a:r>
              <a:rPr lang="en-US" sz="1600" i="1" dirty="0" smtClean="0"/>
              <a:t> Android software capable of viewing Blob tracking data from AXIS 207MW Camera</a:t>
            </a:r>
          </a:p>
          <a:p>
            <a:pPr lvl="2">
              <a:buFontTx/>
              <a:buChar char="•"/>
            </a:pPr>
            <a:r>
              <a:rPr lang="en-US" sz="1600" i="1" dirty="0" smtClean="0"/>
              <a:t> Remote viewing of Sensors</a:t>
            </a:r>
          </a:p>
          <a:p>
            <a:pPr lvl="2">
              <a:buFontTx/>
              <a:buChar char="•"/>
            </a:pPr>
            <a:r>
              <a:rPr lang="en-US" sz="1600" i="1" dirty="0" smtClean="0"/>
              <a:t> Host connectivity of sensors</a:t>
            </a:r>
          </a:p>
          <a:p>
            <a:pPr>
              <a:buFontTx/>
              <a:buChar char="•"/>
            </a:pPr>
            <a:r>
              <a:rPr lang="en-US" sz="1600" i="1" dirty="0" smtClean="0"/>
              <a:t>Goals</a:t>
            </a:r>
          </a:p>
          <a:p>
            <a:pPr lvl="1">
              <a:buFontTx/>
              <a:buChar char="•"/>
            </a:pPr>
            <a:r>
              <a:rPr lang="en-US" sz="1600" i="1" dirty="0" smtClean="0"/>
              <a:t>Provide Internet connectivity</a:t>
            </a:r>
          </a:p>
          <a:p>
            <a:pPr lvl="1">
              <a:buFontTx/>
              <a:buChar char="•"/>
            </a:pPr>
            <a:r>
              <a:rPr lang="en-US" sz="1600" i="1" dirty="0" smtClean="0"/>
              <a:t> Web cam sensors</a:t>
            </a:r>
          </a:p>
          <a:p>
            <a:pPr lvl="1">
              <a:buFontTx/>
              <a:buChar char="•"/>
            </a:pPr>
            <a:r>
              <a:rPr lang="en-US" sz="1600" i="1" dirty="0" smtClean="0"/>
              <a:t> Android sensors </a:t>
            </a:r>
          </a:p>
          <a:p>
            <a:pPr>
              <a:buFontTx/>
              <a:buChar char="•"/>
            </a:pPr>
            <a:endParaRPr lang="en-US" i="1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90600" y="146050"/>
            <a:ext cx="75501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20" tIns="41014" rIns="41020" bIns="4101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Sensor Grid Testbed Development Status</a:t>
            </a:r>
            <a:br>
              <a:rPr kumimoji="0" lang="en-US" sz="25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Application (Live, Virtual, and Constructive (LVC) Sensor Integration for Operations &amp; Training (SIDFOT))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7550150" cy="763588"/>
          </a:xfrm>
        </p:spPr>
        <p:txBody>
          <a:bodyPr/>
          <a:lstStyle/>
          <a:p>
            <a:pPr eaLnBrk="1" hangingPunct="1"/>
            <a:r>
              <a:rPr lang="en-US" dirty="0" smtClean="0"/>
              <a:t>Sensor Grid Demo</a:t>
            </a:r>
          </a:p>
        </p:txBody>
      </p:sp>
      <p:pic>
        <p:nvPicPr>
          <p:cNvPr id="17413" name="Picture 4" descr="BaseAerial2008_200.jpg"/>
          <p:cNvPicPr>
            <a:picLocks noChangeAspect="1"/>
          </p:cNvPicPr>
          <p:nvPr/>
        </p:nvPicPr>
        <p:blipFill>
          <a:blip r:embed="rId3" cstate="print">
            <a:lum bright="34000"/>
          </a:blip>
          <a:srcRect/>
          <a:stretch>
            <a:fillRect/>
          </a:stretch>
        </p:blipFill>
        <p:spPr bwMode="auto">
          <a:xfrm>
            <a:off x="1143000" y="2438401"/>
            <a:ext cx="7843837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MPj043875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581400"/>
            <a:ext cx="53022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MPj0438755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495800"/>
            <a:ext cx="3889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MPj043870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1266825"/>
            <a:ext cx="657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8159750" y="1597025"/>
            <a:ext cx="98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Remote</a:t>
            </a:r>
          </a:p>
          <a:p>
            <a:pPr algn="ctr"/>
            <a:r>
              <a:rPr lang="en-US">
                <a:solidFill>
                  <a:srgbClr val="0000FF"/>
                </a:solidFill>
              </a:rPr>
              <a:t>Site(s)</a:t>
            </a:r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 flipH="1" flipV="1">
            <a:off x="5334000" y="2209800"/>
            <a:ext cx="64770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Line 14"/>
          <p:cNvSpPr>
            <a:spLocks noChangeShapeType="1"/>
          </p:cNvSpPr>
          <p:nvPr/>
        </p:nvSpPr>
        <p:spPr bwMode="auto">
          <a:xfrm flipV="1">
            <a:off x="6337300" y="1879600"/>
            <a:ext cx="12573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22" name="Picture 15" descr="MCj0250719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676400"/>
            <a:ext cx="827088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4" name="Text Box 18"/>
          <p:cNvSpPr txBox="1">
            <a:spLocks noChangeArrowheads="1"/>
          </p:cNvSpPr>
          <p:nvPr/>
        </p:nvSpPr>
        <p:spPr bwMode="auto">
          <a:xfrm>
            <a:off x="3886200" y="1219200"/>
            <a:ext cx="17700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 dirty="0" smtClean="0">
                <a:solidFill>
                  <a:srgbClr val="0000FF"/>
                </a:solidFill>
              </a:rPr>
              <a:t>Ad Hoc Sensors </a:t>
            </a:r>
            <a:r>
              <a:rPr lang="en-US" sz="1000" b="1" i="1" dirty="0">
                <a:solidFill>
                  <a:srgbClr val="0000FF"/>
                </a:solidFill>
              </a:rPr>
              <a:t>(e.g., Camera)</a:t>
            </a:r>
          </a:p>
          <a:p>
            <a:r>
              <a:rPr lang="en-US" sz="1000" b="1" i="1" dirty="0" smtClean="0">
                <a:solidFill>
                  <a:srgbClr val="0000FF"/>
                </a:solidFill>
              </a:rPr>
              <a:t>Viewers Sensor data </a:t>
            </a:r>
            <a:endParaRPr lang="en-US" sz="1000" b="1" i="1" dirty="0">
              <a:solidFill>
                <a:srgbClr val="0000FF"/>
              </a:solidFill>
            </a:endParaRPr>
          </a:p>
        </p:txBody>
      </p:sp>
      <p:pic>
        <p:nvPicPr>
          <p:cNvPr id="17425" name="Picture 19" descr="MPj0438755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16002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20" descr="MPj0438755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26300" y="1638300"/>
            <a:ext cx="3429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9" name="Text Box 23"/>
          <p:cNvSpPr txBox="1">
            <a:spLocks noChangeArrowheads="1"/>
          </p:cNvSpPr>
          <p:nvPr/>
        </p:nvSpPr>
        <p:spPr bwMode="auto">
          <a:xfrm>
            <a:off x="2362200" y="4038600"/>
            <a:ext cx="10775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 dirty="0" smtClean="0">
                <a:solidFill>
                  <a:srgbClr val="0000FF"/>
                </a:solidFill>
              </a:rPr>
              <a:t>Web Cam Sensor</a:t>
            </a:r>
            <a:endParaRPr lang="en-US" sz="1000" b="1" i="1" dirty="0">
              <a:solidFill>
                <a:srgbClr val="0000FF"/>
              </a:solidFill>
            </a:endParaRPr>
          </a:p>
          <a:p>
            <a:r>
              <a:rPr lang="en-US" sz="1000" b="1" i="1" dirty="0" smtClean="0">
                <a:solidFill>
                  <a:srgbClr val="0000FF"/>
                </a:solidFill>
              </a:rPr>
              <a:t>Ad Hoc</a:t>
            </a:r>
            <a:endParaRPr lang="en-US" sz="1000" b="1" i="1" dirty="0">
              <a:solidFill>
                <a:srgbClr val="0000FF"/>
              </a:solidFill>
            </a:endParaRPr>
          </a:p>
        </p:txBody>
      </p:sp>
      <p:sp>
        <p:nvSpPr>
          <p:cNvPr id="17430" name="Text Box 24"/>
          <p:cNvSpPr txBox="1">
            <a:spLocks noChangeArrowheads="1"/>
          </p:cNvSpPr>
          <p:nvPr/>
        </p:nvSpPr>
        <p:spPr bwMode="auto">
          <a:xfrm>
            <a:off x="7004050" y="3962400"/>
            <a:ext cx="21399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 dirty="0">
                <a:solidFill>
                  <a:srgbClr val="0000FF"/>
                </a:solidFill>
              </a:rPr>
              <a:t>Sensors (e.g., Camera, cell, etc.)</a:t>
            </a:r>
          </a:p>
        </p:txBody>
      </p:sp>
      <p:sp>
        <p:nvSpPr>
          <p:cNvPr id="17431" name="Text Box 25"/>
          <p:cNvSpPr txBox="1">
            <a:spLocks noChangeArrowheads="1"/>
          </p:cNvSpPr>
          <p:nvPr/>
        </p:nvSpPr>
        <p:spPr bwMode="auto">
          <a:xfrm>
            <a:off x="5410200" y="1676400"/>
            <a:ext cx="18036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 dirty="0" smtClean="0">
                <a:solidFill>
                  <a:srgbClr val="0000FF"/>
                </a:solidFill>
              </a:rPr>
              <a:t>Ad Hoc Sensors </a:t>
            </a:r>
            <a:r>
              <a:rPr lang="en-US" sz="1000" b="1" i="1" dirty="0">
                <a:solidFill>
                  <a:srgbClr val="0000FF"/>
                </a:solidFill>
              </a:rPr>
              <a:t>(e..g., Camera</a:t>
            </a:r>
            <a:r>
              <a:rPr lang="en-US" sz="1000" b="1" i="1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1000" b="1" i="1" dirty="0" smtClean="0">
                <a:solidFill>
                  <a:srgbClr val="0000FF"/>
                </a:solidFill>
              </a:rPr>
              <a:t>Viewers Sensor Data</a:t>
            </a:r>
            <a:endParaRPr lang="en-US" sz="1000" b="1" i="1" dirty="0">
              <a:solidFill>
                <a:srgbClr val="0000FF"/>
              </a:solidFill>
            </a:endParaRPr>
          </a:p>
        </p:txBody>
      </p:sp>
      <p:sp>
        <p:nvSpPr>
          <p:cNvPr id="17432" name="Line 26"/>
          <p:cNvSpPr>
            <a:spLocks noChangeShapeType="1"/>
          </p:cNvSpPr>
          <p:nvPr/>
        </p:nvSpPr>
        <p:spPr bwMode="auto">
          <a:xfrm flipH="1" flipV="1">
            <a:off x="5651500" y="3363913"/>
            <a:ext cx="1397000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51" name="Picture 45" descr="See full size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0" y="4191000"/>
            <a:ext cx="26421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52" name="TextBox 45"/>
          <p:cNvSpPr txBox="1">
            <a:spLocks noChangeArrowheads="1"/>
          </p:cNvSpPr>
          <p:nvPr/>
        </p:nvSpPr>
        <p:spPr bwMode="auto">
          <a:xfrm>
            <a:off x="7162800" y="2895600"/>
            <a:ext cx="10310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Sensor </a:t>
            </a:r>
            <a:r>
              <a:rPr lang="en-US" sz="1400" dirty="0" smtClean="0">
                <a:solidFill>
                  <a:srgbClr val="0000FF"/>
                </a:solidFill>
              </a:rPr>
              <a:t>Grid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7454" name="Line 26"/>
          <p:cNvSpPr>
            <a:spLocks noChangeShapeType="1"/>
          </p:cNvSpPr>
          <p:nvPr/>
        </p:nvSpPr>
        <p:spPr bwMode="auto">
          <a:xfrm flipH="1" flipV="1">
            <a:off x="5626100" y="2995613"/>
            <a:ext cx="1397000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5" name="Line 26"/>
          <p:cNvSpPr>
            <a:spLocks noChangeShapeType="1"/>
          </p:cNvSpPr>
          <p:nvPr/>
        </p:nvSpPr>
        <p:spPr bwMode="auto">
          <a:xfrm flipH="1" flipV="1">
            <a:off x="5600700" y="2627313"/>
            <a:ext cx="1397000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6" name="Line 13"/>
          <p:cNvSpPr>
            <a:spLocks noChangeShapeType="1"/>
          </p:cNvSpPr>
          <p:nvPr/>
        </p:nvSpPr>
        <p:spPr bwMode="auto">
          <a:xfrm flipV="1">
            <a:off x="6629400" y="2501900"/>
            <a:ext cx="63500" cy="214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7" name="Line 13"/>
          <p:cNvSpPr>
            <a:spLocks noChangeShapeType="1"/>
          </p:cNvSpPr>
          <p:nvPr/>
        </p:nvSpPr>
        <p:spPr bwMode="auto">
          <a:xfrm flipV="1">
            <a:off x="6248400" y="2527300"/>
            <a:ext cx="88900" cy="2120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8" name="Line 13"/>
          <p:cNvSpPr>
            <a:spLocks noChangeShapeType="1"/>
          </p:cNvSpPr>
          <p:nvPr/>
        </p:nvSpPr>
        <p:spPr bwMode="auto">
          <a:xfrm flipV="1">
            <a:off x="5943600" y="2552700"/>
            <a:ext cx="38100" cy="2095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9" name="Line 13"/>
          <p:cNvSpPr>
            <a:spLocks noChangeShapeType="1"/>
          </p:cNvSpPr>
          <p:nvPr/>
        </p:nvSpPr>
        <p:spPr bwMode="auto">
          <a:xfrm flipV="1">
            <a:off x="5562600" y="2565400"/>
            <a:ext cx="63500" cy="208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1" name="Line 13"/>
          <p:cNvSpPr>
            <a:spLocks noChangeShapeType="1"/>
          </p:cNvSpPr>
          <p:nvPr/>
        </p:nvSpPr>
        <p:spPr bwMode="auto">
          <a:xfrm flipV="1">
            <a:off x="7010400" y="2438400"/>
            <a:ext cx="381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62" name="Picture 8" descr="MPj0438755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514600"/>
            <a:ext cx="3889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3" name="Picture 8" descr="MPj0438755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267200"/>
            <a:ext cx="3889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6" name="Picture 2" descr="C:\Documents and Settings\mspeed\Local Settings\Temporary Internet Files\Content.IE5\VQ30X3WC\MC900351670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7400" y="3048000"/>
            <a:ext cx="239712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7" name="Picture 2" descr="C:\Documents and Settings\mspeed\Local Settings\Temporary Internet Files\Content.IE5\VQ30X3WC\MC900351670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53200" y="3200400"/>
            <a:ext cx="239712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Line 26"/>
          <p:cNvSpPr>
            <a:spLocks noChangeShapeType="1"/>
          </p:cNvSpPr>
          <p:nvPr/>
        </p:nvSpPr>
        <p:spPr bwMode="auto">
          <a:xfrm flipH="1" flipV="1">
            <a:off x="5562600" y="4571999"/>
            <a:ext cx="1549400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26"/>
          <p:cNvSpPr>
            <a:spLocks noChangeShapeType="1"/>
          </p:cNvSpPr>
          <p:nvPr/>
        </p:nvSpPr>
        <p:spPr bwMode="auto">
          <a:xfrm flipH="1" flipV="1">
            <a:off x="5562600" y="3733800"/>
            <a:ext cx="1473200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26"/>
          <p:cNvSpPr>
            <a:spLocks noChangeShapeType="1"/>
          </p:cNvSpPr>
          <p:nvPr/>
        </p:nvSpPr>
        <p:spPr bwMode="auto">
          <a:xfrm flipH="1" flipV="1">
            <a:off x="5562600" y="4038599"/>
            <a:ext cx="1473200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Line 26"/>
          <p:cNvSpPr>
            <a:spLocks noChangeShapeType="1"/>
          </p:cNvSpPr>
          <p:nvPr/>
        </p:nvSpPr>
        <p:spPr bwMode="auto">
          <a:xfrm flipH="1" flipV="1">
            <a:off x="5562600" y="4343400"/>
            <a:ext cx="1473200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4" name="Picture 8" descr="MPj0438755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514600"/>
            <a:ext cx="3889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4114800" y="3048000"/>
            <a:ext cx="17636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 dirty="0" smtClean="0">
                <a:solidFill>
                  <a:srgbClr val="0000FF"/>
                </a:solidFill>
              </a:rPr>
              <a:t>Android Blob Tracking Viewer</a:t>
            </a:r>
            <a:endParaRPr lang="en-US" sz="1000" b="1" i="1" dirty="0">
              <a:solidFill>
                <a:srgbClr val="0000FF"/>
              </a:solidFill>
            </a:endParaRP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6781800" y="3429000"/>
            <a:ext cx="14029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 dirty="0" smtClean="0">
                <a:solidFill>
                  <a:srgbClr val="0000FF"/>
                </a:solidFill>
              </a:rPr>
              <a:t>Android Phone Sensors</a:t>
            </a:r>
            <a:endParaRPr lang="en-US" sz="1000" b="1" i="1" dirty="0">
              <a:solidFill>
                <a:srgbClr val="0000FF"/>
              </a:solidFill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 bwMode="auto">
          <a:xfrm>
            <a:off x="990600" y="146050"/>
            <a:ext cx="75501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20" tIns="41014" rIns="41020" bIns="4101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Sensor Grid Testbed Development Status</a:t>
            </a:r>
            <a:br>
              <a:rPr kumimoji="0" lang="en-US" sz="25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Application (Live, Virtual, and Constructive (LVC) Sensor Integration for Operations &amp; Training (SIDFOT))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315200" cy="5334000"/>
          </a:xfrm>
        </p:spPr>
        <p:txBody>
          <a:bodyPr/>
          <a:lstStyle/>
          <a:p>
            <a:pPr lvl="0"/>
            <a:r>
              <a:rPr lang="en-US" sz="1600" dirty="0" smtClean="0"/>
              <a:t>Core SCGMMS (Sensor Centric Grid Middleware Management System) </a:t>
            </a:r>
          </a:p>
          <a:p>
            <a:pPr lvl="1"/>
            <a:r>
              <a:rPr lang="en-US" sz="1600" dirty="0" smtClean="0"/>
              <a:t>Ryan Hartman (Indiana University) </a:t>
            </a:r>
          </a:p>
          <a:p>
            <a:pPr lvl="1"/>
            <a:endParaRPr lang="en-US" sz="1600" dirty="0" smtClean="0"/>
          </a:p>
          <a:p>
            <a:pPr lvl="0"/>
            <a:r>
              <a:rPr lang="en-US" sz="1600" dirty="0" smtClean="0"/>
              <a:t>Cloud and Grid Computing</a:t>
            </a:r>
          </a:p>
          <a:p>
            <a:pPr lvl="1"/>
            <a:r>
              <a:rPr lang="en-US" sz="1600" dirty="0" smtClean="0"/>
              <a:t>Geoffrey Fox (Indiana University)</a:t>
            </a:r>
          </a:p>
          <a:p>
            <a:pPr lvl="1"/>
            <a:r>
              <a:rPr lang="en-US" sz="1600" dirty="0" smtClean="0"/>
              <a:t>Alex Ho (Anabas Inc.)</a:t>
            </a:r>
          </a:p>
          <a:p>
            <a:pPr lvl="1"/>
            <a:endParaRPr lang="en-US" sz="1600" dirty="0" smtClean="0"/>
          </a:p>
          <a:p>
            <a:pPr lvl="0"/>
            <a:r>
              <a:rPr lang="en-US" sz="1600" dirty="0" smtClean="0"/>
              <a:t>Vulnerability analysis: Exposure and Defense</a:t>
            </a:r>
          </a:p>
          <a:p>
            <a:pPr lvl="1"/>
            <a:r>
              <a:rPr lang="en-US" sz="1600" dirty="0" err="1" smtClean="0"/>
              <a:t>XiaoFeng</a:t>
            </a:r>
            <a:r>
              <a:rPr lang="en-US" sz="1600" dirty="0" smtClean="0"/>
              <a:t> Wang (Indiana University)</a:t>
            </a:r>
          </a:p>
          <a:p>
            <a:pPr lvl="1"/>
            <a:r>
              <a:rPr lang="en-US" sz="1600" dirty="0" err="1" smtClean="0"/>
              <a:t>Apu</a:t>
            </a:r>
            <a:r>
              <a:rPr lang="en-US" sz="1600" dirty="0" smtClean="0"/>
              <a:t> </a:t>
            </a:r>
            <a:r>
              <a:rPr lang="en-US" sz="1600" dirty="0" err="1" smtClean="0"/>
              <a:t>Kapadia</a:t>
            </a:r>
            <a:r>
              <a:rPr lang="en-US" sz="1600" dirty="0" smtClean="0"/>
              <a:t> (Indiana University)</a:t>
            </a:r>
          </a:p>
          <a:p>
            <a:pPr lvl="1"/>
            <a:r>
              <a:rPr lang="en-US" sz="1600" dirty="0" smtClean="0"/>
              <a:t>Steven Meyer (Indiana University)</a:t>
            </a:r>
          </a:p>
          <a:p>
            <a:pPr lvl="1"/>
            <a:endParaRPr lang="en-US" sz="1600" dirty="0" smtClean="0"/>
          </a:p>
          <a:p>
            <a:pPr lvl="0"/>
            <a:r>
              <a:rPr lang="en-US" sz="1600" dirty="0" smtClean="0"/>
              <a:t>Sensor Grid </a:t>
            </a:r>
            <a:r>
              <a:rPr lang="en-US" sz="1600" dirty="0" err="1" smtClean="0"/>
              <a:t>Testbed</a:t>
            </a:r>
            <a:r>
              <a:rPr lang="en-US" sz="1600" dirty="0" smtClean="0"/>
              <a:t> Development Status</a:t>
            </a:r>
          </a:p>
          <a:p>
            <a:pPr lvl="1"/>
            <a:r>
              <a:rPr lang="en-US" sz="1600" dirty="0" smtClean="0"/>
              <a:t>Garry </a:t>
            </a:r>
            <a:r>
              <a:rPr lang="en-US" sz="1600" dirty="0" err="1" smtClean="0"/>
              <a:t>Whitted</a:t>
            </a:r>
            <a:r>
              <a:rPr lang="en-US" sz="1600" dirty="0" smtClean="0"/>
              <a:t> (Ball Aerospace)</a:t>
            </a:r>
          </a:p>
          <a:p>
            <a:pPr lvl="1"/>
            <a:r>
              <a:rPr lang="en-US" sz="1600" dirty="0" smtClean="0"/>
              <a:t>Dale Williams (Ball Aerospace)</a:t>
            </a:r>
          </a:p>
          <a:p>
            <a:pPr lvl="1"/>
            <a:r>
              <a:rPr lang="en-US" sz="1600" dirty="0" smtClean="0"/>
              <a:t>Stephen </a:t>
            </a:r>
            <a:r>
              <a:rPr lang="en-US" sz="1600" dirty="0" err="1" smtClean="0"/>
              <a:t>Halwes</a:t>
            </a:r>
            <a:r>
              <a:rPr lang="en-US" sz="1600" dirty="0" smtClean="0"/>
              <a:t> (Ball Aerospace)</a:t>
            </a:r>
          </a:p>
          <a:p>
            <a:pPr lvl="1"/>
            <a:endParaRPr lang="en-US" sz="1600" dirty="0" smtClean="0"/>
          </a:p>
          <a:p>
            <a:pPr lvl="0"/>
            <a:r>
              <a:rPr lang="en-US" sz="1600" dirty="0" smtClean="0"/>
              <a:t>CTS 2011 Presentation/Demonstration Support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550150" cy="763588"/>
          </a:xfrm>
        </p:spPr>
        <p:txBody>
          <a:bodyPr/>
          <a:lstStyle/>
          <a:p>
            <a:r>
              <a:rPr lang="en-US" dirty="0" smtClean="0"/>
              <a:t>Sensor Grid Archival System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7889875" cy="24479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Develop an “SensorGrid Archival System” that will:</a:t>
            </a:r>
          </a:p>
          <a:p>
            <a:pPr lvl="1"/>
            <a:r>
              <a:rPr lang="en-US" dirty="0" smtClean="0"/>
              <a:t>Archive sensor data from the SensorGrid</a:t>
            </a:r>
          </a:p>
          <a:p>
            <a:pPr lvl="1"/>
            <a:r>
              <a:rPr lang="en-US" dirty="0" smtClean="0"/>
              <a:t>Handle any size/type of sensor data</a:t>
            </a:r>
          </a:p>
          <a:p>
            <a:pPr lvl="1"/>
            <a:r>
              <a:rPr lang="en-US" dirty="0" smtClean="0"/>
              <a:t>Accept new sensors on-the-fly</a:t>
            </a:r>
          </a:p>
          <a:p>
            <a:pPr lvl="1"/>
            <a:r>
              <a:rPr lang="en-US" dirty="0" smtClean="0"/>
              <a:t>Allow filtering of data requests</a:t>
            </a:r>
          </a:p>
          <a:p>
            <a:pPr lvl="1"/>
            <a:r>
              <a:rPr lang="en-US" dirty="0" smtClean="0"/>
              <a:t>Provide a Client to access stored data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66800" y="227012"/>
            <a:ext cx="75501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20" tIns="41014" rIns="41020" bIns="41014" numCol="1" anchor="ctr" anchorCtr="0" compatLnSpc="1">
            <a:prstTxWarp prst="textNoShape">
              <a:avLst/>
            </a:prstTxWarp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Sensor Grid Testbed Development Status</a:t>
            </a:r>
            <a:br>
              <a:rPr kumimoji="0" lang="en-US" sz="25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SAFE (or alternate Sensor Data Storage) Integration</a:t>
            </a:r>
            <a:b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</a:b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676400"/>
            <a:ext cx="7550150" cy="7635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Sensor Data Storage Systems</a:t>
            </a:r>
            <a:br>
              <a:rPr lang="en-US" dirty="0" smtClean="0"/>
            </a:br>
            <a:r>
              <a:rPr lang="en-US" dirty="0" smtClean="0"/>
              <a:t>Under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8423275" cy="3362325"/>
          </a:xfrm>
        </p:spPr>
        <p:txBody>
          <a:bodyPr>
            <a:normAutofit/>
          </a:bodyPr>
          <a:lstStyle/>
          <a:p>
            <a:r>
              <a:rPr lang="en-US" dirty="0"/>
              <a:t>Situational Awareness Fusion Engine (</a:t>
            </a:r>
            <a:r>
              <a:rPr lang="en-US" b="1" dirty="0"/>
              <a:t>SAFE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Developed by Woolpert for the </a:t>
            </a:r>
            <a:r>
              <a:rPr lang="en-US" dirty="0" err="1" smtClean="0"/>
              <a:t>DoD</a:t>
            </a:r>
            <a:endParaRPr lang="en-US" dirty="0" smtClean="0"/>
          </a:p>
          <a:p>
            <a:pPr lvl="1"/>
            <a:r>
              <a:rPr lang="en-US" dirty="0" smtClean="0"/>
              <a:t>Provides a collection of web services for storing imagery and video sensor data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/>
              <a:t>Sensor Observation Service (</a:t>
            </a:r>
            <a:r>
              <a:rPr lang="en-US" b="1" dirty="0"/>
              <a:t>SOS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Developed </a:t>
            </a:r>
            <a:r>
              <a:rPr lang="en-US" dirty="0"/>
              <a:t>by Open Geospatial Consortium (OGC) for web-connected sensors </a:t>
            </a:r>
            <a:r>
              <a:rPr lang="en-US" dirty="0" smtClean="0"/>
              <a:t>of all types</a:t>
            </a:r>
          </a:p>
          <a:p>
            <a:pPr lvl="1"/>
            <a:r>
              <a:rPr lang="en-US" dirty="0" smtClean="0"/>
              <a:t>Provides a web-based </a:t>
            </a:r>
            <a:r>
              <a:rPr lang="en-US" dirty="0"/>
              <a:t>API for managing deployed sensors and retrieving sensor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66800" y="227012"/>
            <a:ext cx="75501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20" tIns="41014" rIns="41020" bIns="41014" numCol="1" anchor="ctr" anchorCtr="0" compatLnSpc="1">
            <a:prstTxWarp prst="textNoShape">
              <a:avLst/>
            </a:prstTxWarp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Sensor Grid Testbed Development Status</a:t>
            </a:r>
            <a:br>
              <a:rPr kumimoji="0" lang="en-US" sz="25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SAFE (or alternate Sensor Data Storage) Integration</a:t>
            </a:r>
            <a:b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</a:b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9810"/>
            <a:ext cx="7550150" cy="763588"/>
          </a:xfrm>
        </p:spPr>
        <p:txBody>
          <a:bodyPr/>
          <a:lstStyle/>
          <a:p>
            <a:r>
              <a:rPr lang="en-US" dirty="0" smtClean="0"/>
              <a:t>SAFE/SOS Feature Comparison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3835400"/>
        </p:xfrm>
        <a:graphic>
          <a:graphicData uri="http://schemas.openxmlformats.org/drawingml/2006/table">
            <a:tbl>
              <a:tblPr firstRow="1" firstCol="1" bandRow="1"/>
              <a:tblGrid>
                <a:gridCol w="2667000"/>
                <a:gridCol w="2819400"/>
                <a:gridCol w="2743200"/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10291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820583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230874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641165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051456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461748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872039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282330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10291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820583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230874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641165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051456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461748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872039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282330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SAFE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10291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820583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230874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641165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051456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461748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872039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282330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SOS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10291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820583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230874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641165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051456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461748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872039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282330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Web</a:t>
                      </a:r>
                      <a:r>
                        <a:rPr lang="en-US" baseline="0" dirty="0" smtClean="0"/>
                        <a:t> Services</a:t>
                      </a:r>
                      <a:endParaRPr 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10291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20583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30874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41165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51456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61748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72039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82330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Web Map Service (WMS),</a:t>
                      </a:r>
                    </a:p>
                    <a:p>
                      <a:pPr algn="ctr"/>
                      <a:r>
                        <a:rPr lang="en-US" dirty="0" smtClean="0"/>
                        <a:t>Web Feature Service (WFS),</a:t>
                      </a:r>
                    </a:p>
                    <a:p>
                      <a:pPr algn="ctr"/>
                      <a:r>
                        <a:rPr lang="en-US" dirty="0" smtClean="0"/>
                        <a:t>JAX-WS, Import</a:t>
                      </a:r>
                      <a:endParaRPr 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10291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20583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30874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41165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51456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61748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72039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82330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aseline="0" dirty="0" smtClean="0"/>
                        <a:t>Sensor Observation Service (SOS)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10291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820583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230874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641165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051456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461748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872039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282330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Standardization</a:t>
                      </a:r>
                      <a:endParaRPr 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10291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20583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30874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41165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51456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61748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72039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82330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Custom collection</a:t>
                      </a:r>
                      <a:r>
                        <a:rPr lang="en-US" baseline="0" dirty="0" smtClean="0"/>
                        <a:t> of Standard and </a:t>
                      </a:r>
                    </a:p>
                    <a:p>
                      <a:pPr algn="ctr"/>
                      <a:r>
                        <a:rPr lang="en-US" dirty="0" smtClean="0"/>
                        <a:t>Non-standard services</a:t>
                      </a:r>
                      <a:endParaRPr 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10291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20583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30874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41165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51456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61748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72039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82330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Standardized,</a:t>
                      </a:r>
                    </a:p>
                    <a:p>
                      <a:pPr algn="ctr"/>
                      <a:r>
                        <a:rPr lang="en-US" baseline="0" dirty="0" smtClean="0"/>
                        <a:t> OGC defined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10291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820583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230874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641165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051456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461748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872039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282330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Development/Support</a:t>
                      </a:r>
                      <a:endParaRPr 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10291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20583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30874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41165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51456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61748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72039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82330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Inactive</a:t>
                      </a:r>
                    </a:p>
                    <a:p>
                      <a:pPr algn="ctr"/>
                      <a:r>
                        <a:rPr lang="en-US" dirty="0" smtClean="0"/>
                        <a:t>(Woolpert)</a:t>
                      </a:r>
                      <a:endParaRPr 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10291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20583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30874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41165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51456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61748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72039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82330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Active</a:t>
                      </a:r>
                    </a:p>
                    <a:p>
                      <a:pPr algn="ctr"/>
                      <a:r>
                        <a:rPr lang="en-US" dirty="0" smtClean="0"/>
                        <a:t>(OGC</a:t>
                      </a:r>
                      <a:r>
                        <a:rPr lang="en-US" baseline="0" dirty="0" smtClean="0"/>
                        <a:t> / 52 North)</a:t>
                      </a:r>
                      <a:endParaRPr 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10291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820583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230874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641165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051456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461748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872039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282330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Data Types</a:t>
                      </a:r>
                      <a:endParaRPr 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10291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20583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30874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41165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51456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61748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72039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82330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Imagery/Video</a:t>
                      </a:r>
                      <a:endParaRPr 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10291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20583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30874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41165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51456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61748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72039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82330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Imagery/String/Numeric</a:t>
                      </a:r>
                      <a:endParaRPr 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10291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820583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230874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641165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051456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461748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872039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282330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Client Available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10291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20583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30874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41165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51456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61748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72039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82330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Limited</a:t>
                      </a:r>
                      <a:endParaRPr 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10291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20583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30874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41165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51456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61748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72039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82330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Full featured</a:t>
                      </a:r>
                      <a:endParaRPr 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10291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820583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230874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641165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051456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461748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872039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282330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Database Backend</a:t>
                      </a:r>
                      <a:endParaRPr 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10291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20583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30874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41165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51456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61748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72039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82330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Oracle</a:t>
                      </a:r>
                      <a:endParaRPr 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10291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20583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30874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41165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51456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61748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72039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82330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PostgreSQL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10291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820583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230874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641165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051456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461748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872039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282330" algn="l" defTabSz="820583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Pyramiding/Tiling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10291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20583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30874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41165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51456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61748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72039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82330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10291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20583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30874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41165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51456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61748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72039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82330" algn="l" defTabSz="820583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1066800" y="227012"/>
            <a:ext cx="75501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20" tIns="41014" rIns="41020" bIns="41014" numCol="1" anchor="ctr" anchorCtr="0" compatLnSpc="1">
            <a:prstTxWarp prst="textNoShape">
              <a:avLst/>
            </a:prstTxWarp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Sensor Grid Testbed Development Status</a:t>
            </a:r>
            <a:br>
              <a:rPr kumimoji="0" lang="en-US" sz="25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SAFE (or alternate Sensor Data Storage) Integration</a:t>
            </a:r>
            <a:b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</a:b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50" y="1222374"/>
            <a:ext cx="7550150" cy="763588"/>
          </a:xfrm>
        </p:spPr>
        <p:txBody>
          <a:bodyPr/>
          <a:lstStyle/>
          <a:p>
            <a:r>
              <a:rPr lang="en-US" dirty="0" smtClean="0"/>
              <a:t>SensorGrid Archival System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2219325"/>
            <a:ext cx="8456613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itle 1"/>
          <p:cNvSpPr txBox="1">
            <a:spLocks/>
          </p:cNvSpPr>
          <p:nvPr/>
        </p:nvSpPr>
        <p:spPr bwMode="auto">
          <a:xfrm>
            <a:off x="1066800" y="227012"/>
            <a:ext cx="75501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20" tIns="41014" rIns="41020" bIns="41014" numCol="1" anchor="ctr" anchorCtr="0" compatLnSpc="1">
            <a:prstTxWarp prst="textNoShape">
              <a:avLst/>
            </a:prstTxWarp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Sensor Grid Testbed Development Status</a:t>
            </a:r>
            <a:br>
              <a:rPr kumimoji="0" lang="en-US" sz="25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SAFE (or alternate Sensor Data Storage) Integration</a:t>
            </a:r>
            <a:b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</a:b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7612"/>
            <a:ext cx="7550150" cy="763588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813675" cy="38195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Both SAFE and SOS have useful features</a:t>
            </a:r>
          </a:p>
          <a:p>
            <a:r>
              <a:rPr lang="en-US" sz="2400" dirty="0" smtClean="0"/>
              <a:t>SOS features are more applicable and would require less development time for modifications</a:t>
            </a:r>
          </a:p>
          <a:p>
            <a:r>
              <a:rPr lang="en-US" sz="2400" dirty="0" smtClean="0"/>
              <a:t>SAFE has many unnecessary features and would require more development time</a:t>
            </a:r>
          </a:p>
          <a:p>
            <a:r>
              <a:rPr lang="en-US" sz="2400" dirty="0" smtClean="0"/>
              <a:t>SOS is more suitable than SAFE for SensorGrid</a:t>
            </a:r>
          </a:p>
          <a:p>
            <a:endParaRPr lang="en-US" sz="2400" dirty="0"/>
          </a:p>
          <a:p>
            <a:pPr>
              <a:buNone/>
            </a:pPr>
            <a:r>
              <a:rPr lang="en-US" sz="2400" b="1" dirty="0" smtClean="0"/>
              <a:t>			Recommendation: SOS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66800" y="227012"/>
            <a:ext cx="75501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20" tIns="41014" rIns="41020" bIns="41014" numCol="1" anchor="ctr" anchorCtr="0" compatLnSpc="1">
            <a:prstTxWarp prst="textNoShape">
              <a:avLst/>
            </a:prstTxWarp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Sensor Grid Testbed Development Status</a:t>
            </a:r>
            <a:br>
              <a:rPr kumimoji="0" lang="en-US" sz="25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SAFE (or alternate Sensor Data Storage) Integration</a:t>
            </a:r>
            <a:b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</a:b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Core SCGMMS (Sensor Centric Grid Middleware Management System)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280275" cy="5110163"/>
          </a:xfrm>
        </p:spPr>
        <p:txBody>
          <a:bodyPr/>
          <a:lstStyle/>
          <a:p>
            <a:r>
              <a:rPr lang="en-US" sz="1600" dirty="0" smtClean="0"/>
              <a:t>The </a:t>
            </a:r>
            <a:r>
              <a:rPr lang="en-US" sz="1600" dirty="0"/>
              <a:t>IU Middleware Team:</a:t>
            </a:r>
          </a:p>
          <a:p>
            <a:pPr lvl="1"/>
            <a:r>
              <a:rPr lang="en-US" sz="1600" dirty="0" smtClean="0"/>
              <a:t>Ryan </a:t>
            </a:r>
            <a:r>
              <a:rPr lang="en-US" sz="1600" dirty="0"/>
              <a:t>Hartman</a:t>
            </a:r>
          </a:p>
          <a:p>
            <a:pPr lvl="1"/>
            <a:r>
              <a:rPr lang="en-US" sz="1600" dirty="0" err="1"/>
              <a:t>Sankarbala</a:t>
            </a:r>
            <a:r>
              <a:rPr lang="en-US" sz="1600" dirty="0"/>
              <a:t> </a:t>
            </a:r>
            <a:r>
              <a:rPr lang="en-US" sz="1600" dirty="0" err="1"/>
              <a:t>Manoharan</a:t>
            </a:r>
            <a:r>
              <a:rPr lang="en-US" sz="1600" dirty="0"/>
              <a:t> </a:t>
            </a:r>
          </a:p>
          <a:p>
            <a:pPr lvl="1"/>
            <a:r>
              <a:rPr lang="en-US" sz="1600" dirty="0" err="1"/>
              <a:t>Vignesh</a:t>
            </a:r>
            <a:r>
              <a:rPr lang="en-US" sz="1600" dirty="0"/>
              <a:t> </a:t>
            </a:r>
            <a:r>
              <a:rPr lang="en-US" sz="1600" dirty="0" err="1"/>
              <a:t>Ravindran</a:t>
            </a:r>
            <a:endParaRPr lang="en-US" sz="1600" dirty="0"/>
          </a:p>
          <a:p>
            <a:pPr lvl="1"/>
            <a:r>
              <a:rPr lang="en-US" sz="1600" dirty="0" err="1"/>
              <a:t>Vinod</a:t>
            </a:r>
            <a:r>
              <a:rPr lang="en-US" sz="1600" dirty="0"/>
              <a:t> </a:t>
            </a:r>
            <a:r>
              <a:rPr lang="en-US" sz="1600" dirty="0" err="1" smtClean="0"/>
              <a:t>Periasamy</a:t>
            </a:r>
            <a:endParaRPr lang="en-US" sz="1600" dirty="0" smtClean="0"/>
          </a:p>
          <a:p>
            <a:pPr lvl="1"/>
            <a:endParaRPr lang="en-US" sz="1600" dirty="0"/>
          </a:p>
          <a:p>
            <a:r>
              <a:rPr lang="en-US" sz="1600" dirty="0"/>
              <a:t>Project Website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sites.google.com/site/sensorcloudproject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/>
              <a:t>Continuing Sensor Grid work originating at Anabas, Inc.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of the Sensor Grid Architecture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43" y="1600200"/>
            <a:ext cx="7334513" cy="4525963"/>
          </a:xfrm>
        </p:spPr>
      </p:pic>
    </p:spTree>
    <p:extLst>
      <p:ext uri="{BB962C8B-B14F-4D97-AF65-F5344CB8AC3E}">
        <p14:creationId xmlns:p14="http://schemas.microsoft.com/office/powerpoint/2010/main" val="25694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Research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New Message Broker</a:t>
            </a:r>
          </a:p>
          <a:p>
            <a:pPr lvl="1"/>
            <a:r>
              <a:rPr lang="en-US" dirty="0" smtClean="0"/>
              <a:t>Web Based Interface </a:t>
            </a:r>
          </a:p>
          <a:p>
            <a:r>
              <a:rPr lang="en-US" dirty="0" smtClean="0"/>
              <a:t>New Collaborative Sensors</a:t>
            </a:r>
          </a:p>
          <a:p>
            <a:pPr lvl="1"/>
            <a:r>
              <a:rPr lang="en-US" dirty="0" smtClean="0"/>
              <a:t>Improved Video</a:t>
            </a:r>
          </a:p>
          <a:p>
            <a:pPr lvl="1"/>
            <a:r>
              <a:rPr lang="en-US" dirty="0" smtClean="0"/>
              <a:t>Text Chat</a:t>
            </a:r>
          </a:p>
          <a:p>
            <a:pPr lvl="1"/>
            <a:r>
              <a:rPr lang="en-US" dirty="0" smtClean="0"/>
              <a:t>File Transfer</a:t>
            </a:r>
          </a:p>
          <a:p>
            <a:pPr lvl="1"/>
            <a:r>
              <a:rPr lang="en-US" dirty="0" smtClean="0"/>
              <a:t>Android Video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4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Message Broker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Replace </a:t>
            </a:r>
            <a:r>
              <a:rPr lang="en-US" dirty="0" err="1" smtClean="0"/>
              <a:t>NaradaBrokering</a:t>
            </a:r>
            <a:r>
              <a:rPr lang="en-US" dirty="0" smtClean="0"/>
              <a:t> with </a:t>
            </a:r>
            <a:r>
              <a:rPr lang="en-US" dirty="0" err="1" smtClean="0"/>
              <a:t>ActiveMQ</a:t>
            </a:r>
            <a:endParaRPr lang="en-US" dirty="0" smtClean="0"/>
          </a:p>
          <a:p>
            <a:r>
              <a:rPr lang="en-US" dirty="0" smtClean="0"/>
              <a:t>Motivation</a:t>
            </a:r>
          </a:p>
          <a:p>
            <a:pPr lvl="1"/>
            <a:r>
              <a:rPr lang="en-US" sz="2000" dirty="0" smtClean="0"/>
              <a:t>NB is still an excellent choice for a message broker</a:t>
            </a:r>
          </a:p>
          <a:p>
            <a:pPr lvl="1"/>
            <a:r>
              <a:rPr lang="en-US" sz="2000" dirty="0" smtClean="0"/>
              <a:t>No longer being actively maintained so compatibility issues will eventually arise</a:t>
            </a:r>
          </a:p>
          <a:p>
            <a:r>
              <a:rPr lang="en-US" dirty="0" smtClean="0"/>
              <a:t>Why </a:t>
            </a:r>
            <a:r>
              <a:rPr lang="en-US" dirty="0" err="1" smtClean="0"/>
              <a:t>ActiveMQ</a:t>
            </a:r>
            <a:r>
              <a:rPr lang="en-US" dirty="0" smtClean="0"/>
              <a:t>?</a:t>
            </a:r>
          </a:p>
          <a:p>
            <a:pPr lvl="1"/>
            <a:r>
              <a:rPr lang="en-US" sz="2000" dirty="0" smtClean="0"/>
              <a:t>Open Source Product from Apache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ased on the JMS standard like NB</a:t>
            </a:r>
          </a:p>
          <a:p>
            <a:pPr lvl="1"/>
            <a:r>
              <a:rPr lang="en-US" sz="2000" dirty="0" smtClean="0"/>
              <a:t>Excellent client and protocol support</a:t>
            </a:r>
          </a:p>
          <a:p>
            <a:pPr lvl="1"/>
            <a:r>
              <a:rPr lang="en-US" sz="2000" dirty="0" err="1"/>
              <a:t>ActiveBlaze</a:t>
            </a:r>
            <a:r>
              <a:rPr lang="en-US" sz="2000" dirty="0"/>
              <a:t> </a:t>
            </a:r>
            <a:r>
              <a:rPr lang="en-US" sz="2000" dirty="0" smtClean="0"/>
              <a:t>a </a:t>
            </a:r>
            <a:r>
              <a:rPr lang="en-US" sz="2000" dirty="0"/>
              <a:t>sub-project </a:t>
            </a:r>
            <a:r>
              <a:rPr lang="en-US" sz="2000" dirty="0" smtClean="0"/>
              <a:t>of </a:t>
            </a:r>
            <a:r>
              <a:rPr lang="en-US" sz="2000" dirty="0" err="1" smtClean="0"/>
              <a:t>ActiveMQ</a:t>
            </a:r>
            <a:r>
              <a:rPr lang="en-US" sz="2000" dirty="0" smtClean="0"/>
              <a:t> designed </a:t>
            </a:r>
            <a:r>
              <a:rPr lang="en-US" sz="2000" dirty="0"/>
              <a:t>specifically to meet the needs </a:t>
            </a:r>
            <a:r>
              <a:rPr lang="en-US" sz="2000" dirty="0" smtClean="0"/>
              <a:t>of </a:t>
            </a:r>
            <a:r>
              <a:rPr lang="en-US" sz="2000" dirty="0"/>
              <a:t>low latency high throughput collaborative real-time applications</a:t>
            </a:r>
          </a:p>
        </p:txBody>
      </p:sp>
    </p:spTree>
    <p:extLst>
      <p:ext uri="{BB962C8B-B14F-4D97-AF65-F5344CB8AC3E}">
        <p14:creationId xmlns:p14="http://schemas.microsoft.com/office/powerpoint/2010/main" val="9790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Based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Anabas Java Desktop Client </a:t>
            </a:r>
          </a:p>
          <a:p>
            <a:pPr lvl="1"/>
            <a:r>
              <a:rPr lang="en-US" sz="2000" dirty="0" smtClean="0"/>
              <a:t>Featured application for viewing/interacting/filtering sensor data published to the Sensor Grid</a:t>
            </a:r>
          </a:p>
          <a:p>
            <a:pPr lvl="1"/>
            <a:r>
              <a:rPr lang="en-US" sz="2000" dirty="0" smtClean="0"/>
              <a:t>Fully supported and is the recommended choice for desktop users</a:t>
            </a:r>
          </a:p>
          <a:p>
            <a:r>
              <a:rPr lang="en-US" dirty="0" smtClean="0"/>
              <a:t>Web Based Clients</a:t>
            </a:r>
          </a:p>
          <a:p>
            <a:pPr lvl="1"/>
            <a:r>
              <a:rPr lang="en-US" sz="2000" dirty="0" smtClean="0"/>
              <a:t>Optimized for mobile browsers</a:t>
            </a:r>
          </a:p>
          <a:p>
            <a:pPr lvl="1"/>
            <a:r>
              <a:rPr lang="en-US" sz="2000" dirty="0" smtClean="0"/>
              <a:t>Based on HTML5 and Google Web Toolkit JavaScript</a:t>
            </a:r>
          </a:p>
          <a:p>
            <a:pPr lvl="2"/>
            <a:r>
              <a:rPr lang="en-US" sz="2000" dirty="0" err="1" smtClean="0"/>
              <a:t>WebSockets</a:t>
            </a:r>
            <a:endParaRPr lang="en-US" sz="2000" dirty="0" smtClean="0"/>
          </a:p>
          <a:p>
            <a:pPr lvl="2"/>
            <a:r>
              <a:rPr lang="en-US" sz="2000" dirty="0" smtClean="0"/>
              <a:t>Canvas</a:t>
            </a:r>
          </a:p>
          <a:p>
            <a:pPr lvl="2"/>
            <a:r>
              <a:rPr lang="en-US" sz="2000" dirty="0"/>
              <a:t>B</a:t>
            </a:r>
            <a:r>
              <a:rPr lang="en-US" sz="2000" dirty="0" smtClean="0"/>
              <a:t>uilt in video support</a:t>
            </a:r>
          </a:p>
          <a:p>
            <a:pPr lvl="1"/>
            <a:r>
              <a:rPr lang="en-US" sz="2000" dirty="0" smtClean="0"/>
              <a:t>Aiming for the next  generation of mobile browsers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93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Collaborative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Finished New Sensors </a:t>
            </a:r>
          </a:p>
          <a:p>
            <a:pPr lvl="1"/>
            <a:r>
              <a:rPr lang="en-US" sz="2000" dirty="0" smtClean="0"/>
              <a:t>Moderated Text Chat</a:t>
            </a:r>
          </a:p>
          <a:p>
            <a:pPr lvl="1"/>
            <a:r>
              <a:rPr lang="en-US" sz="2000" dirty="0" smtClean="0"/>
              <a:t>File Transfer</a:t>
            </a:r>
          </a:p>
          <a:p>
            <a:pPr lvl="1"/>
            <a:r>
              <a:rPr lang="en-US" sz="2000" dirty="0" smtClean="0"/>
              <a:t>These sensors are now also integrated into the Anabas Desktop Client</a:t>
            </a:r>
          </a:p>
          <a:p>
            <a:r>
              <a:rPr lang="en-US" dirty="0" smtClean="0"/>
              <a:t>Proposed Collaborative Sensors</a:t>
            </a:r>
          </a:p>
          <a:p>
            <a:pPr lvl="1"/>
            <a:r>
              <a:rPr lang="en-US" sz="2000" dirty="0" smtClean="0"/>
              <a:t>White Board</a:t>
            </a:r>
          </a:p>
          <a:p>
            <a:pPr lvl="1"/>
            <a:r>
              <a:rPr lang="en-US" sz="2000" dirty="0" smtClean="0"/>
              <a:t>Shared Display </a:t>
            </a:r>
          </a:p>
          <a:p>
            <a:pPr lvl="2"/>
            <a:r>
              <a:rPr lang="en-US" sz="1600" dirty="0"/>
              <a:t>L</a:t>
            </a:r>
            <a:r>
              <a:rPr lang="en-US" sz="1600" dirty="0" smtClean="0"/>
              <a:t>everaging </a:t>
            </a:r>
            <a:r>
              <a:rPr lang="en-US" sz="1600" dirty="0" err="1" smtClean="0"/>
              <a:t>TightVNC</a:t>
            </a:r>
            <a:r>
              <a:rPr lang="en-US" sz="1600" dirty="0" smtClean="0"/>
              <a:t> or other open source product</a:t>
            </a:r>
          </a:p>
          <a:p>
            <a:pPr lvl="1"/>
            <a:r>
              <a:rPr lang="en-US" sz="2000" dirty="0" smtClean="0"/>
              <a:t>Video Chat</a:t>
            </a:r>
          </a:p>
          <a:p>
            <a:pPr lvl="2"/>
            <a:r>
              <a:rPr lang="en-US" sz="1600" dirty="0" smtClean="0"/>
              <a:t>Leveraging new generic video sensor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48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Video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the Google </a:t>
            </a:r>
            <a:r>
              <a:rPr lang="en-US" dirty="0" err="1" smtClean="0"/>
              <a:t>WebM</a:t>
            </a:r>
            <a:r>
              <a:rPr lang="en-US" dirty="0" smtClean="0"/>
              <a:t> Project</a:t>
            </a:r>
          </a:p>
          <a:p>
            <a:pPr lvl="1"/>
            <a:r>
              <a:rPr lang="en-US" sz="2000" dirty="0" smtClean="0"/>
              <a:t>VP8 Video Codec</a:t>
            </a:r>
          </a:p>
          <a:p>
            <a:pPr lvl="1"/>
            <a:r>
              <a:rPr lang="en-US" sz="2000" dirty="0" err="1" smtClean="0"/>
              <a:t>Vorbis</a:t>
            </a:r>
            <a:r>
              <a:rPr lang="en-US" sz="2000" dirty="0" smtClean="0"/>
              <a:t> Audio Codec</a:t>
            </a:r>
          </a:p>
          <a:p>
            <a:pPr lvl="1"/>
            <a:r>
              <a:rPr lang="en-US" sz="2000" dirty="0" err="1" smtClean="0"/>
              <a:t>WebM</a:t>
            </a:r>
            <a:r>
              <a:rPr lang="en-US" sz="2000" dirty="0" smtClean="0"/>
              <a:t> Video Container</a:t>
            </a:r>
          </a:p>
          <a:p>
            <a:r>
              <a:rPr lang="en-US" dirty="0" smtClean="0"/>
              <a:t>Goals</a:t>
            </a:r>
          </a:p>
          <a:p>
            <a:pPr lvl="1"/>
            <a:r>
              <a:rPr lang="en-US" sz="2000" dirty="0" smtClean="0"/>
              <a:t>Remove Windows specific code from:</a:t>
            </a:r>
          </a:p>
          <a:p>
            <a:pPr lvl="2"/>
            <a:r>
              <a:rPr lang="en-US" sz="1600" dirty="0" err="1" smtClean="0"/>
              <a:t>GridBuilder</a:t>
            </a:r>
            <a:endParaRPr lang="en-US" sz="1600" dirty="0" smtClean="0"/>
          </a:p>
          <a:p>
            <a:pPr lvl="2"/>
            <a:r>
              <a:rPr lang="en-US" sz="1600" dirty="0" smtClean="0"/>
              <a:t>Desktop Client</a:t>
            </a:r>
          </a:p>
          <a:p>
            <a:pPr lvl="1"/>
            <a:r>
              <a:rPr lang="en-US" sz="2000" dirty="0" smtClean="0"/>
              <a:t>Support for higher video resolution</a:t>
            </a:r>
          </a:p>
          <a:p>
            <a:pPr lvl="1"/>
            <a:r>
              <a:rPr lang="en-US" sz="2000" dirty="0" smtClean="0"/>
              <a:t>Support for web clients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602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2007 Presentation Template">
  <a:themeElements>
    <a:clrScheme name="1_2007 Presentation Template 15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1_2007 Presentation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2007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 Presentation Template 1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 Presentation Template 1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 Presentation Template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 Presentation Template 1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</TotalTime>
  <Words>1234</Words>
  <Application>Microsoft Office PowerPoint</Application>
  <PresentationFormat>On-screen Show (4:3)</PresentationFormat>
  <Paragraphs>297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1_2007 Presentation Template</vt:lpstr>
      <vt:lpstr>AMSA TO 4 Sensor Grid  Technical Interchange Meeting  24 Mar 2011</vt:lpstr>
      <vt:lpstr>Agenda</vt:lpstr>
      <vt:lpstr>Core SCGMMS (Sensor Centric Grid Middleware Management System) </vt:lpstr>
      <vt:lpstr>Review of the Sensor Grid Architecture</vt:lpstr>
      <vt:lpstr>Current Research Activities</vt:lpstr>
      <vt:lpstr>New Message Broker</vt:lpstr>
      <vt:lpstr>Web Based Interface</vt:lpstr>
      <vt:lpstr>New Collaborative Sensors</vt:lpstr>
      <vt:lpstr>New Video Sensor</vt:lpstr>
      <vt:lpstr>Example Applications of the Sensor Grid</vt:lpstr>
      <vt:lpstr>Grid of Grids</vt:lpstr>
      <vt:lpstr>First Responder</vt:lpstr>
      <vt:lpstr>Self-Initializing Sensor Network</vt:lpstr>
      <vt:lpstr>Questions?</vt:lpstr>
      <vt:lpstr>Sensor Grid Testbed Development Status H/W &amp; S/W Status </vt:lpstr>
      <vt:lpstr>Sensor Grid Testbed Development Status  Application (Live, Virtual, and Constructive (LVC) Sensor Integration for Operations &amp; Training (SIDFOT))</vt:lpstr>
      <vt:lpstr>Sensor Grid Testbed Development Status  Application (Live, Virtual, and Constructive (LVC) Sensor Integration for Operations &amp; Training (SIDFOT))</vt:lpstr>
      <vt:lpstr>PowerPoint Presentation</vt:lpstr>
      <vt:lpstr>Sensor Grid Demo</vt:lpstr>
      <vt:lpstr>Sensor Grid Archival System Objective</vt:lpstr>
      <vt:lpstr>Sensor Data Storage Systems Under Consideration</vt:lpstr>
      <vt:lpstr>SAFE/SOS Feature Comparison</vt:lpstr>
      <vt:lpstr>SensorGrid Archival System</vt:lpstr>
      <vt:lpstr>Conclusion</vt:lpstr>
    </vt:vector>
  </TitlesOfParts>
  <Company>Ball Aerospace &amp; Technologies Corp.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SIDFOT Technical Meeting TBD: 08 Dec 2010</dc:title>
  <dc:creator>Speed, Mark</dc:creator>
  <cp:lastModifiedBy>Geoffrey Fox</cp:lastModifiedBy>
  <cp:revision>120</cp:revision>
  <dcterms:created xsi:type="dcterms:W3CDTF">2010-11-22T15:38:52Z</dcterms:created>
  <dcterms:modified xsi:type="dcterms:W3CDTF">2011-04-26T22:46:56Z</dcterms:modified>
</cp:coreProperties>
</file>