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3" r:id="rId3"/>
    <p:sldId id="271" r:id="rId4"/>
    <p:sldId id="415" r:id="rId5"/>
    <p:sldId id="287" r:id="rId6"/>
    <p:sldId id="413" r:id="rId7"/>
    <p:sldId id="416" r:id="rId8"/>
    <p:sldId id="279" r:id="rId9"/>
    <p:sldId id="259" r:id="rId10"/>
    <p:sldId id="375" r:id="rId11"/>
    <p:sldId id="261" r:id="rId12"/>
    <p:sldId id="262" r:id="rId13"/>
    <p:sldId id="310" r:id="rId14"/>
    <p:sldId id="358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6A6"/>
    <a:srgbClr val="A0D8B5"/>
    <a:srgbClr val="DEAC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78589" autoAdjust="0"/>
  </p:normalViewPr>
  <p:slideViewPr>
    <p:cSldViewPr>
      <p:cViewPr>
        <p:scale>
          <a:sx n="60" d="100"/>
          <a:sy n="60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70D6A4-AE6B-4157-93F6-D0F40A520756}" type="datetimeFigureOut">
              <a:rPr lang="en-US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FF9F93-ADAA-4422-899E-84713828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173FDE-CE40-482F-B7B7-734F138181DE}" type="datetimeFigureOut">
              <a:rPr lang="en-US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1F5D3D-5828-460D-8D49-B73ECAA72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4BAE6-E408-4FB3-B40A-897A3B58C9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38B1DD-429A-46FB-8DCC-7BCDABC61ED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Finding out the updates based on annotation tools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293FC3-F0EA-4E53-A65C-9928E420F3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21C808-EB00-43BE-86A6-AA1F810A5D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2DC7F1-6315-4610-80FB-F122EFDB11D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965BA-63C3-4C25-8A11-7E0B666E1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62D4BA-3BBB-474D-9CEE-665AE500C6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YouTube integration in future and face book is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83993B-EAFA-4518-A98A-9E9A7E2B24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CD748-C9EF-406E-B372-03969C69E4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010CF-9B29-4416-96B0-FCC72A66EE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69C156-2F8A-4274-9F6A-102356297A7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F5D3D-5828-460D-8D49-B73ECAA7208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 typeface="+mj-lt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7AFC8D-3C52-41AE-AF28-D0EE7C360B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1B196-268F-4A68-8024-A246864D0B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C93237-D0C5-4ADC-9FD1-23D13A0DBD56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2DE635-E0FC-4463-A341-B77E27D745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B4CEBC-4450-4B32-AE7E-77A8FDF64007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2789F4-278C-47B0-BE3D-AD91F44D7E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EA978C-8CBB-4D5D-8F8A-1CFEC4958799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81FAF5-E019-48C2-9469-0D1347E0F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6C4039-FAD7-4BBF-8122-13AB53726483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676EFE-66C1-4634-BE98-5F12B4C78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9AB387-46D6-43BB-B352-76A866B66E10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163ED6-3CD1-4C14-B599-300A12883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980468-2A8A-46BC-99E9-DD6154F89106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F457CA-EF93-4593-8988-95E714442F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098CA2-131C-45E6-93EC-15846874DFC9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B65969-AADD-48C6-9359-FAB23DCA78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42752A-AFED-4ACD-AA36-F37CFD0F20D2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A26C93-9E06-4C7C-BA84-2D4135202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D91821-ADC8-4512-879A-2382704E2FA5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2969F8-22BB-479A-9A21-BECB31A577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E4FA0A-6F2E-4ADC-B444-B90995588B4C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E1FD9B-66DB-4C3A-A31B-7BB065B02E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D258758B-37DF-4049-B05E-0AF6253CF8BE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D426D47C-50CE-4F25-94C2-F472A7E56A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2961E2A-0DD1-4408-88CC-186424F9A225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323BED-7B48-4904-AC4E-BB50603137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ustaco@cs.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indiana.edu/~amustaco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2362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Hybrid Consistency Framework for Distributed Annotation Records in a Collaborative Environment</a:t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505200"/>
          </a:xfrm>
        </p:spPr>
        <p:txBody>
          <a:bodyPr rtlCol="0">
            <a:no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b="1" dirty="0" smtClean="0"/>
              <a:t>Ahmet Fatih Mustacoglu</a:t>
            </a:r>
          </a:p>
          <a:p>
            <a:pPr algn="ctr">
              <a:lnSpc>
                <a:spcPct val="80000"/>
              </a:lnSpc>
              <a:defRPr/>
            </a:pPr>
            <a:r>
              <a:rPr lang="en-US" b="1" dirty="0" smtClean="0"/>
              <a:t>Geoffrey C. Fox</a:t>
            </a:r>
          </a:p>
          <a:p>
            <a:pPr algn="ctr">
              <a:lnSpc>
                <a:spcPct val="80000"/>
              </a:lnSpc>
              <a:defRPr/>
            </a:pPr>
            <a:endParaRPr lang="en-US" dirty="0" smtClean="0"/>
          </a:p>
          <a:p>
            <a:pPr algn="ctr">
              <a:lnSpc>
                <a:spcPct val="80000"/>
              </a:lnSpc>
              <a:defRPr/>
            </a:pPr>
            <a:r>
              <a:rPr lang="en-US" dirty="0" smtClean="0"/>
              <a:t>Indiana University</a:t>
            </a:r>
          </a:p>
          <a:p>
            <a:pPr algn="ctr">
              <a:lnSpc>
                <a:spcPct val="80000"/>
              </a:lnSpc>
              <a:defRPr/>
            </a:pPr>
            <a:r>
              <a:rPr lang="en-US" dirty="0" smtClean="0"/>
              <a:t>Computer Science Department</a:t>
            </a:r>
          </a:p>
          <a:p>
            <a:pPr algn="ctr">
              <a:lnSpc>
                <a:spcPct val="80000"/>
              </a:lnSpc>
              <a:defRPr/>
            </a:pPr>
            <a:r>
              <a:rPr lang="en-US" dirty="0" smtClean="0"/>
              <a:t>Community Grids Laboratory</a:t>
            </a:r>
          </a:p>
          <a:p>
            <a:pPr algn="ctr">
              <a:lnSpc>
                <a:spcPct val="80000"/>
              </a:lnSpc>
              <a:defRPr/>
            </a:pPr>
            <a:endParaRPr lang="en-US" dirty="0" smtClean="0"/>
          </a:p>
          <a:p>
            <a:pPr algn="ctr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3"/>
                </a:solidFill>
                <a:hlinkClick r:id="rId3"/>
              </a:rPr>
              <a:t>amustaco@cs.indiana.edu</a:t>
            </a:r>
            <a:endParaRPr lang="en-US" dirty="0" smtClean="0">
              <a:solidFill>
                <a:schemeClr val="accent3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3"/>
                </a:solidFill>
                <a:hlinkClick r:id="rId4"/>
              </a:rPr>
              <a:t>http://www.cs.indiana.edu/~amustaco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</a:p>
          <a:p>
            <a:pPr algn="ctr">
              <a:lnSpc>
                <a:spcPct val="80000"/>
              </a:lnSpc>
              <a:defRPr/>
            </a:pPr>
            <a:endParaRPr lang="en-US" i="1" dirty="0" smtClean="0"/>
          </a:p>
          <a:p>
            <a:pPr algn="ctr">
              <a:lnSpc>
                <a:spcPct val="80000"/>
              </a:lnSpc>
              <a:defRPr/>
            </a:pPr>
            <a:r>
              <a:rPr lang="en-US" i="1" dirty="0" smtClean="0"/>
              <a:t>May 21, 2008</a:t>
            </a:r>
          </a:p>
          <a:p>
            <a:pPr algn="ctr">
              <a:lnSpc>
                <a:spcPct val="80000"/>
              </a:lnSpc>
              <a:defRPr/>
            </a:pPr>
            <a:r>
              <a:rPr lang="en-US" i="1" dirty="0" smtClean="0"/>
              <a:t>CTS-2008, Irvine, CA, U.S.A.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7200" y="4038600"/>
            <a:ext cx="1676400" cy="15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70C0"/>
                </a:solidFill>
              </a:rPr>
              <a:t>Annotation Tools</a:t>
            </a:r>
            <a:r>
              <a:rPr lang="en-US" dirty="0" smtClean="0">
                <a:solidFill>
                  <a:schemeClr val="tx2"/>
                </a:solidFill>
              </a:rPr>
              <a:t>otation </a:t>
            </a:r>
            <a:r>
              <a:rPr lang="en-US" dirty="0">
                <a:solidFill>
                  <a:schemeClr val="tx2"/>
                </a:solidFill>
              </a:rPr>
              <a:t>Tools</a:t>
            </a:r>
          </a:p>
        </p:txBody>
      </p:sp>
      <p:sp>
        <p:nvSpPr>
          <p:cNvPr id="12290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01000" cy="6413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Gateway</a:t>
            </a:r>
          </a:p>
        </p:txBody>
      </p:sp>
      <p:sp>
        <p:nvSpPr>
          <p:cNvPr id="17411" name="Text Placeholder 7"/>
          <p:cNvSpPr>
            <a:spLocks noGrp="1"/>
          </p:cNvSpPr>
          <p:nvPr>
            <p:ph type="body" idx="2"/>
          </p:nvPr>
        </p:nvSpPr>
        <p:spPr>
          <a:xfrm>
            <a:off x="533400" y="914400"/>
            <a:ext cx="7848600" cy="25908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0000"/>
                </a:solidFill>
              </a:rPr>
              <a:t>Interface</a:t>
            </a:r>
            <a:r>
              <a:rPr lang="en-US" sz="2600" dirty="0" smtClean="0"/>
              <a:t> to communicate with </a:t>
            </a:r>
            <a:r>
              <a:rPr lang="en-US" sz="2800" dirty="0" smtClean="0"/>
              <a:t>annotation tools</a:t>
            </a:r>
            <a:endParaRPr lang="en-US" sz="26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600" dirty="0" smtClean="0"/>
              <a:t> Provides </a:t>
            </a:r>
            <a:r>
              <a:rPr lang="en-US" sz="2600" dirty="0" smtClean="0">
                <a:solidFill>
                  <a:srgbClr val="FF0000"/>
                </a:solidFill>
              </a:rPr>
              <a:t>extensibility</a:t>
            </a:r>
            <a:r>
              <a:rPr lang="en-US" sz="2600" dirty="0" smtClean="0"/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600" dirty="0" smtClean="0"/>
              <a:t>A gateway needs to be deployed for each annotation tool that need to be integrated into the system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133600" cy="365125"/>
          </a:xfrm>
        </p:spPr>
        <p:txBody>
          <a:bodyPr/>
          <a:lstStyle/>
          <a:p>
            <a:pPr>
              <a:defRPr/>
            </a:pPr>
            <a:fld id="{B29AC7DA-6221-42A8-942A-215BEA3924A7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D8442-39AC-4865-B9A8-B637BD1510A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7413" name="Group 15"/>
          <p:cNvGrpSpPr>
            <a:grpSpLocks/>
          </p:cNvGrpSpPr>
          <p:nvPr/>
        </p:nvGrpSpPr>
        <p:grpSpPr bwMode="auto">
          <a:xfrm>
            <a:off x="3352800" y="4343400"/>
            <a:ext cx="2062163" cy="1143000"/>
            <a:chOff x="1295400" y="3962400"/>
            <a:chExt cx="2057400" cy="1143000"/>
          </a:xfrm>
        </p:grpSpPr>
        <p:sp>
          <p:nvSpPr>
            <p:cNvPr id="7" name="Rounded Rectangle 6"/>
            <p:cNvSpPr/>
            <p:nvPr/>
          </p:nvSpPr>
          <p:spPr>
            <a:xfrm>
              <a:off x="1295400" y="3962400"/>
              <a:ext cx="2057400" cy="11430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/>
            <a:lstStyle/>
            <a:p>
              <a:pPr algn="ctr"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Gateways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3472" y="4343400"/>
              <a:ext cx="305680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43024" y="4343400"/>
              <a:ext cx="305680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7224" y="4419600"/>
              <a:ext cx="76024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5296" y="4419600"/>
              <a:ext cx="77607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952" y="4419600"/>
              <a:ext cx="76024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783388" y="4572000"/>
            <a:ext cx="1665287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/>
          <a:lstStyle/>
          <a:p>
            <a:pPr algn="ctr">
              <a:defRPr/>
            </a:pPr>
            <a:r>
              <a:rPr lang="en-US" b="1" dirty="0" smtClean="0">
                <a:solidFill>
                  <a:srgbClr val="0070C0"/>
                </a:solidFill>
              </a:rPr>
              <a:t>HCF </a:t>
            </a:r>
            <a:r>
              <a:rPr lang="en-US" b="1" dirty="0">
                <a:solidFill>
                  <a:srgbClr val="0070C0"/>
                </a:solidFill>
              </a:rPr>
              <a:t>Modules</a:t>
            </a:r>
          </a:p>
        </p:txBody>
      </p:sp>
      <p:sp>
        <p:nvSpPr>
          <p:cNvPr id="15" name="Left-Right Arrow 14"/>
          <p:cNvSpPr/>
          <p:nvPr/>
        </p:nvSpPr>
        <p:spPr>
          <a:xfrm>
            <a:off x="5410200" y="4876800"/>
            <a:ext cx="1373188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3886200"/>
            <a:ext cx="5486400" cy="18288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97763" y="3962400"/>
            <a:ext cx="65915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4"/>
                </a:solidFill>
              </a:rPr>
              <a:t>HCF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2133600" y="4724400"/>
            <a:ext cx="10668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502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3886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Annotation Tools Update Manager</a:t>
            </a:r>
          </a:p>
        </p:txBody>
      </p:sp>
      <p:sp>
        <p:nvSpPr>
          <p:cNvPr id="19460" name="Text Placeholder 5"/>
          <p:cNvSpPr>
            <a:spLocks noGrp="1"/>
          </p:cNvSpPr>
          <p:nvPr>
            <p:ph type="body" idx="2"/>
          </p:nvPr>
        </p:nvSpPr>
        <p:spPr>
          <a:xfrm>
            <a:off x="381000" y="1371600"/>
            <a:ext cx="3733800" cy="4953000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Responsible for: </a:t>
            </a:r>
            <a:endParaRPr lang="en-US" sz="2400" dirty="0" smtClean="0"/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Retrieving the records from annotation tools periodically (Time-based consistency approach by pulling records) 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Finding out the updates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Passing the updates to Digital Entity Manager so that they can be applied on the primary copy of each record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pPr>
              <a:defRPr/>
            </a:pPr>
            <a:fld id="{40DDE470-85D1-43FB-8DC1-E1BD55A5792B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362200" cy="365125"/>
          </a:xfrm>
        </p:spPr>
        <p:txBody>
          <a:bodyPr/>
          <a:lstStyle/>
          <a:p>
            <a:pPr algn="r">
              <a:defRPr/>
            </a:pPr>
            <a:fld id="{8A0E0993-0D84-4AF5-8C86-F146A750E8F9}" type="slidenum">
              <a:rPr lang="en-US"/>
              <a:pPr algn="r"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"/>
            <a:ext cx="487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Title 8"/>
          <p:cNvSpPr>
            <a:spLocks noGrp="1"/>
          </p:cNvSpPr>
          <p:nvPr>
            <p:ph type="title"/>
          </p:nvPr>
        </p:nvSpPr>
        <p:spPr>
          <a:xfrm>
            <a:off x="381000" y="76200"/>
            <a:ext cx="3886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Digital Entity Manager</a:t>
            </a:r>
          </a:p>
        </p:txBody>
      </p:sp>
      <p:sp>
        <p:nvSpPr>
          <p:cNvPr id="2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95400"/>
            <a:ext cx="4038600" cy="5486400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 Responsible for: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200" dirty="0" smtClean="0"/>
              <a:t>Events and dataset creation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200" dirty="0" smtClean="0"/>
              <a:t>Event Processing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Manages updates made on the primary copy of a digital entity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200" dirty="0" smtClean="0"/>
              <a:t>Updates primary copy located on a system database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200" dirty="0" smtClean="0"/>
              <a:t>Pass updates to the Communication Manager (Strict consistency by pushing updates immediately)</a:t>
            </a:r>
            <a:endParaRPr lang="en-US" sz="2400" dirty="0" smtClean="0"/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 Deals with history and rollback management of a digital entity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2133600" cy="365125"/>
          </a:xfrm>
        </p:spPr>
        <p:txBody>
          <a:bodyPr/>
          <a:lstStyle/>
          <a:p>
            <a:pPr>
              <a:defRPr/>
            </a:pPr>
            <a:fld id="{CA5168AA-371C-4677-9C8E-B79AB9A2CC8F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77001"/>
            <a:ext cx="2209800" cy="381000"/>
          </a:xfrm>
        </p:spPr>
        <p:txBody>
          <a:bodyPr/>
          <a:lstStyle/>
          <a:p>
            <a:pPr>
              <a:defRPr/>
            </a:pPr>
            <a:fld id="{28196387-7C52-44B7-94E6-A65394AF150D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Summary of Hybrid Consistency Framework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3200" dirty="0" smtClean="0"/>
              <a:t>Hybrid Consistency Framework maintains consistency by adopting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 </a:t>
            </a:r>
            <a:r>
              <a:rPr lang="en-US" sz="2800" dirty="0" smtClean="0"/>
              <a:t>Time based consistency mechanism (pull approach)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800" dirty="0" smtClean="0"/>
              <a:t> Primary-copy based strict consistency mechanism (push approach)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3200" dirty="0" smtClean="0"/>
              <a:t>Updates are propagated to annotation tools via unicast technology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3200" dirty="0" smtClean="0"/>
              <a:t>Updates from annotation tools are collected by utilizing pull strategy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3200" dirty="0" smtClean="0"/>
              <a:t>It has modular structure and supports the usage of annotation tools for scientific research with added capabilities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133600" cy="365125"/>
          </a:xfrm>
        </p:spPr>
        <p:txBody>
          <a:bodyPr/>
          <a:lstStyle/>
          <a:p>
            <a:pPr>
              <a:defRPr/>
            </a:pPr>
            <a:fld id="{92CCA097-1043-4103-8098-7F24F8238547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104-6466-45CA-B0DC-F67C2BBBDF19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Future Works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Supporting video collaboration tools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YouTube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Integration of other academic collaboration and publication tools into the current system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e.g. Bibsonomy integration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Conducting various scalability tests of our proposed hybrid consistency framework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133600" cy="365125"/>
          </a:xfrm>
        </p:spPr>
        <p:txBody>
          <a:bodyPr/>
          <a:lstStyle/>
          <a:p>
            <a:pPr>
              <a:defRPr/>
            </a:pPr>
            <a:fld id="{832EF75D-B716-41B6-9BC6-7C6BB596F8BD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D6BBF-B5C3-4BD1-97B8-6EDAC14149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Outline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3600" dirty="0" smtClean="0"/>
              <a:t>Introduction 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3600" dirty="0" smtClean="0"/>
              <a:t>Motivations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3600" dirty="0" smtClean="0"/>
              <a:t>Architecture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Hybrid Consistency Framework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3600" dirty="0" smtClean="0"/>
              <a:t>Conclusions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Contributions and Future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65125"/>
          </a:xfrm>
        </p:spPr>
        <p:txBody>
          <a:bodyPr/>
          <a:lstStyle/>
          <a:p>
            <a:pPr>
              <a:defRPr/>
            </a:pPr>
            <a:fld id="{377E3225-C2FF-46C4-9320-2A933414A2CA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E068F-C461-40B2-8FEE-C8E292A4305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Online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800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Rapid development of annotation tools and services </a:t>
            </a:r>
          </a:p>
          <a:p>
            <a:pPr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Aimed at fostering online collaboration and sharing between users and communities: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Bookmarking Tools supports annotation using keywords called tags and sharing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e.g. del.icio.us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Tools for annotation and sharing of scholarly publications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Connotea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Citeulike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Bibsonomy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Social Networking Tools(MySpace)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Video Sharing and annotation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e.g. YouTube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057400" cy="365125"/>
          </a:xfrm>
        </p:spPr>
        <p:txBody>
          <a:bodyPr/>
          <a:lstStyle/>
          <a:p>
            <a:pPr>
              <a:defRPr/>
            </a:pPr>
            <a:fld id="{2079750D-2940-4ACC-8EDE-68D18F076ECE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0408-C8E1-4F10-9E8E-144904F9ADC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Typical User Library in Connotea</a:t>
            </a:r>
          </a:p>
        </p:txBody>
      </p:sp>
      <p:pic>
        <p:nvPicPr>
          <p:cNvPr id="6147" name="Content Placeholder 6" descr="connotea_search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762000"/>
            <a:ext cx="9144000" cy="6096000"/>
          </a:xfrm>
        </p:spPr>
      </p:pic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E52F99-C65C-4A43-8B46-DED3353E12A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173B073-A56C-4406-BE30-15C28D4DD5B1}" type="datetime1">
              <a:rPr lang="en-US" smtClean="0">
                <a:latin typeface="Arial" charset="0"/>
              </a:rPr>
              <a:pPr/>
              <a:t>5/24/2008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Motivations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800" dirty="0" smtClean="0"/>
              <a:t>Using existing annotation tools and their services with added capabilities for scientific research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400" dirty="0" smtClean="0"/>
              <a:t>Management of metadata coming from different sources</a:t>
            </a:r>
            <a:endParaRPr lang="en-US" sz="2800" dirty="0" smtClean="0"/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800" dirty="0" smtClean="0"/>
              <a:t>Annotation tools, different and limited metadata storage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000" dirty="0" smtClean="0"/>
              <a:t>Multiple instances of metadata about the same document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800" dirty="0" smtClean="0"/>
              <a:t>No time-stamp info for updated records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000" dirty="0" smtClean="0"/>
              <a:t>Causing inconsistencies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800" dirty="0" smtClean="0"/>
              <a:t>Lack of interoperability between annotation sites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400" dirty="0" smtClean="0"/>
              <a:t>Applying service-based architecture to annotation systems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800" dirty="0" smtClean="0"/>
              <a:t>Missing services 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400" dirty="0" smtClean="0"/>
              <a:t>Upload and extract metadata from/to a repository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133600" cy="365125"/>
          </a:xfrm>
        </p:spPr>
        <p:txBody>
          <a:bodyPr/>
          <a:lstStyle/>
          <a:p>
            <a:pPr>
              <a:defRPr/>
            </a:pPr>
            <a:fld id="{0A62DF72-F166-4566-AB6A-DF732A0D9299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21EE6-D199-443E-BC6D-15CA71C26B6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Big Picture: Hybrid Consistency Framework (HCF)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C9DCBD-5EB7-4513-B733-D46D87FF9777}" type="datetime1">
              <a:rPr lang="en-US" smtClean="0"/>
              <a:pPr>
                <a:defRPr/>
              </a:pPr>
              <a:t>5/24/2008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pPr>
              <a:defRPr/>
            </a:pPr>
            <a:fld id="{1F5E669B-92F2-4A13-BF4E-5D76856CD61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19200"/>
            <a:ext cx="7391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KEY CONCEPTS</a:t>
            </a:r>
            <a:r>
              <a:rPr lang="en-US" dirty="0" smtClean="0"/>
              <a:t>	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Distributed Annotation Record (DAR): Collection of metadata stored at an annotation tool.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Digital Entity (DE): A digital collection of metadata for a citation stored in a system database forms a primary copy of a DAR.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Event: A time-stamped action on a digital entity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Major Events:</a:t>
            </a:r>
          </a:p>
          <a:p>
            <a:pPr lvl="2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Insertion or deletion of a digital entity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Minor Events:</a:t>
            </a:r>
          </a:p>
          <a:p>
            <a:pPr lvl="2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Modifications to an existing digital entity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24600"/>
            <a:ext cx="2133600" cy="365125"/>
          </a:xfrm>
        </p:spPr>
        <p:txBody>
          <a:bodyPr/>
          <a:lstStyle/>
          <a:p>
            <a:pPr>
              <a:defRPr/>
            </a:pPr>
            <a:fld id="{3B4CB22B-758E-422F-8825-465FFDF113EA}" type="datetime1">
              <a:rPr lang="en-US" smtClean="0"/>
              <a:pPr>
                <a:defRPr/>
              </a:pPr>
              <a:t>5/24/2008</a:t>
            </a:fld>
            <a:endParaRPr lang="en-US" dirty="0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3D51-45F5-4143-860F-B5265EDA2C90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Communication Manager-I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334000"/>
          </a:xfrm>
        </p:spPr>
        <p:txBody>
          <a:bodyPr/>
          <a:lstStyle/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800" dirty="0" smtClean="0"/>
              <a:t>Responsible for providing communication between annotation tools and update manager and digital entity manager via gateways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e.g. Connotea gateway</a:t>
            </a:r>
          </a:p>
          <a:p>
            <a:pPr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sz="2800" dirty="0" smtClean="0"/>
              <a:t>Utilizes a gateway for each annotation tool, and a parser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Retrieve records in XML format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Parse and pass records to annotation tools update manager</a:t>
            </a:r>
          </a:p>
          <a:p>
            <a:pPr lvl="1" eaLnBrk="1" hangingPunct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 smtClean="0"/>
              <a:t>Post updates coming from digital entity manager to annotation tools via unicast technology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4600"/>
            <a:ext cx="2133600" cy="365125"/>
          </a:xfrm>
        </p:spPr>
        <p:txBody>
          <a:bodyPr/>
          <a:lstStyle/>
          <a:p>
            <a:pPr>
              <a:defRPr/>
            </a:pPr>
            <a:fld id="{D042305D-C052-4DCA-B1AE-CDFDCE5E111A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52F48-A900-4011-8A6A-E5F1176B786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Communication Manager-II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133600" cy="365125"/>
          </a:xfrm>
        </p:spPr>
        <p:txBody>
          <a:bodyPr/>
          <a:lstStyle/>
          <a:p>
            <a:pPr>
              <a:defRPr/>
            </a:pPr>
            <a:fld id="{E74FF5F5-1305-4E14-B3EC-B85A2E1D8A4C}" type="datetime1">
              <a:rPr lang="en-US" smtClean="0"/>
              <a:pPr>
                <a:defRPr/>
              </a:pPr>
              <a:t>5/24/2008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ECAFA-7183-4E6C-B8DD-28141D85A100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1588" y="1219200"/>
            <a:ext cx="66008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33291</TotalTime>
  <Words>622</Words>
  <Application>Microsoft Office PowerPoint</Application>
  <PresentationFormat>On-screen Show (4:3)</PresentationFormat>
  <Paragraphs>137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Hybrid Consistency Framework for Distributed Annotation Records in a Collaborative Environment </vt:lpstr>
      <vt:lpstr>Outline</vt:lpstr>
      <vt:lpstr>Online Collaboration</vt:lpstr>
      <vt:lpstr>Typical User Library in Connotea</vt:lpstr>
      <vt:lpstr>Motivations </vt:lpstr>
      <vt:lpstr>Big Picture: Hybrid Consistency Framework (HCF)</vt:lpstr>
      <vt:lpstr>KEY CONCEPTS </vt:lpstr>
      <vt:lpstr>Communication Manager-I</vt:lpstr>
      <vt:lpstr>Communication Manager-II</vt:lpstr>
      <vt:lpstr>Gateway</vt:lpstr>
      <vt:lpstr>Annotation Tools Update Manager</vt:lpstr>
      <vt:lpstr>Digital Entity Manager</vt:lpstr>
      <vt:lpstr>Summary of Hybrid Consistency Framework</vt:lpstr>
      <vt:lpstr>Future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Consistency Framework for Distributed Annotation Records in a Collaborative Environment</dc:title>
  <dc:subject>CTS 2008 Presentation</dc:subject>
  <dc:creator>Ahmet Fatih Mustacoglu</dc:creator>
  <cp:lastModifiedBy>cgl-laptop3</cp:lastModifiedBy>
  <cp:revision>1469</cp:revision>
  <dcterms:created xsi:type="dcterms:W3CDTF">2006-11-29T22:48:58Z</dcterms:created>
  <dcterms:modified xsi:type="dcterms:W3CDTF">2008-05-24T07:12:50Z</dcterms:modified>
  <cp:contentStatus>Presented</cp:contentStatus>
</cp:coreProperties>
</file>