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3"/>
  </p:notesMasterIdLst>
  <p:sldIdLst>
    <p:sldId id="297" r:id="rId2"/>
    <p:sldId id="598" r:id="rId3"/>
    <p:sldId id="540" r:id="rId4"/>
    <p:sldId id="541" r:id="rId5"/>
    <p:sldId id="542" r:id="rId6"/>
    <p:sldId id="558" r:id="rId7"/>
    <p:sldId id="579" r:id="rId8"/>
    <p:sldId id="581" r:id="rId9"/>
    <p:sldId id="582" r:id="rId10"/>
    <p:sldId id="583" r:id="rId11"/>
    <p:sldId id="560" r:id="rId12"/>
    <p:sldId id="561" r:id="rId13"/>
    <p:sldId id="562" r:id="rId14"/>
    <p:sldId id="584" r:id="rId15"/>
    <p:sldId id="585" r:id="rId16"/>
    <p:sldId id="586" r:id="rId17"/>
    <p:sldId id="589" r:id="rId18"/>
    <p:sldId id="591" r:id="rId19"/>
    <p:sldId id="596" r:id="rId20"/>
    <p:sldId id="597" r:id="rId21"/>
    <p:sldId id="592" r:id="rId22"/>
    <p:sldId id="593" r:id="rId23"/>
    <p:sldId id="594" r:id="rId24"/>
    <p:sldId id="595" r:id="rId25"/>
    <p:sldId id="599" r:id="rId26"/>
    <p:sldId id="563" r:id="rId27"/>
    <p:sldId id="564" r:id="rId28"/>
    <p:sldId id="565" r:id="rId29"/>
    <p:sldId id="577" r:id="rId30"/>
    <p:sldId id="578" r:id="rId31"/>
    <p:sldId id="5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5621" autoAdjust="0"/>
  </p:normalViewPr>
  <p:slideViewPr>
    <p:cSldViewPr>
      <p:cViewPr varScale="1">
        <p:scale>
          <a:sx n="73" d="100"/>
          <a:sy n="73" d="100"/>
        </p:scale>
        <p:origin x="-390" y="-10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65859328"/>
        <c:axId val="164990336"/>
      </c:barChart>
      <c:valAx>
        <c:axId val="164990336"/>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65859328"/>
        <c:crosses val="autoZero"/>
        <c:crossBetween val="between"/>
      </c:valAx>
      <c:catAx>
        <c:axId val="165859328"/>
        <c:scaling>
          <c:orientation val="minMax"/>
        </c:scaling>
        <c:delete val="0"/>
        <c:axPos val="l"/>
        <c:majorTickMark val="out"/>
        <c:minorTickMark val="none"/>
        <c:tickLblPos val="nextTo"/>
        <c:crossAx val="164990336"/>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tx>
                <c:rich>
                  <a:bodyPr/>
                  <a:lstStyle/>
                  <a:p>
                    <a:r>
                      <a:rPr lang="en-US"/>
                      <a:t>other Domain Science 
14%</a:t>
                    </a:r>
                  </a:p>
                </c:rich>
              </c:tx>
              <c:showLegendKey val="0"/>
              <c:showVal val="0"/>
              <c:showCatName val="1"/>
              <c:showSerName val="0"/>
              <c:showPercent val="1"/>
              <c:showBubbleSize val="0"/>
            </c:dLbl>
            <c:dLbl>
              <c:idx val="4"/>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High</a:t>
            </a:r>
            <a:r>
              <a:rPr lang="en-US" baseline="0"/>
              <a:t> End Video Sensor</a:t>
            </a:r>
            <a:endParaRPr lang="en-US"/>
          </a:p>
        </c:rich>
      </c:tx>
      <c:overlay val="0"/>
    </c:title>
    <c:autoTitleDeleted val="0"/>
    <c:plotArea>
      <c:layout/>
      <c:lineChart>
        <c:grouping val="standard"/>
        <c:varyColors val="0"/>
        <c:ser>
          <c:idx val="0"/>
          <c:order val="0"/>
          <c:tx>
            <c:v>1 Broker</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Sheet1!$H$2:$H$13</c:f>
              <c:numCache>
                <c:formatCode>General</c:formatCode>
                <c:ptCount val="12"/>
                <c:pt idx="0">
                  <c:v>86.5</c:v>
                </c:pt>
                <c:pt idx="1">
                  <c:v>156.30000000000001</c:v>
                </c:pt>
                <c:pt idx="2">
                  <c:v>308.76</c:v>
                </c:pt>
                <c:pt idx="3">
                  <c:v>353.41</c:v>
                </c:pt>
                <c:pt idx="4">
                  <c:v>363.32</c:v>
                </c:pt>
                <c:pt idx="6">
                  <c:v>473.29899999999998</c:v>
                </c:pt>
                <c:pt idx="7">
                  <c:v>673.91</c:v>
                </c:pt>
                <c:pt idx="8">
                  <c:v>925.7</c:v>
                </c:pt>
              </c:numCache>
            </c:numRef>
          </c:val>
          <c:smooth val="0"/>
        </c:ser>
        <c:ser>
          <c:idx val="1"/>
          <c:order val="1"/>
          <c:tx>
            <c:v>2 Brokers</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Sheet1!$I$2:$I$13</c:f>
              <c:numCache>
                <c:formatCode>General</c:formatCode>
                <c:ptCount val="12"/>
                <c:pt idx="1">
                  <c:v>91.1</c:v>
                </c:pt>
                <c:pt idx="5">
                  <c:v>155.1</c:v>
                </c:pt>
                <c:pt idx="6">
                  <c:v>223.98</c:v>
                </c:pt>
                <c:pt idx="7">
                  <c:v>343.1</c:v>
                </c:pt>
                <c:pt idx="8">
                  <c:v>585.70000000000005</c:v>
                </c:pt>
              </c:numCache>
            </c:numRef>
          </c:val>
          <c:smooth val="0"/>
        </c:ser>
        <c:ser>
          <c:idx val="2"/>
          <c:order val="2"/>
          <c:tx>
            <c:v>5 Brokers</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Sheet1!$J$2:$J$13</c:f>
              <c:numCache>
                <c:formatCode>General</c:formatCode>
                <c:ptCount val="12"/>
                <c:pt idx="1">
                  <c:v>39</c:v>
                </c:pt>
                <c:pt idx="5">
                  <c:v>91.8</c:v>
                </c:pt>
                <c:pt idx="8">
                  <c:v>170.3</c:v>
                </c:pt>
                <c:pt idx="9">
                  <c:v>347.22</c:v>
                </c:pt>
                <c:pt idx="10">
                  <c:v>679.84</c:v>
                </c:pt>
                <c:pt idx="11">
                  <c:v>831.02</c:v>
                </c:pt>
              </c:numCache>
            </c:numRef>
          </c:val>
          <c:smooth val="0"/>
        </c:ser>
        <c:dLbls>
          <c:showLegendKey val="0"/>
          <c:showVal val="0"/>
          <c:showCatName val="0"/>
          <c:showSerName val="0"/>
          <c:showPercent val="0"/>
          <c:showBubbleSize val="0"/>
        </c:dLbls>
        <c:marker val="1"/>
        <c:smooth val="0"/>
        <c:axId val="119222272"/>
        <c:axId val="119224192"/>
      </c:lineChart>
      <c:catAx>
        <c:axId val="119222272"/>
        <c:scaling>
          <c:orientation val="minMax"/>
        </c:scaling>
        <c:delete val="0"/>
        <c:axPos val="b"/>
        <c:title>
          <c:tx>
            <c:rich>
              <a:bodyPr/>
              <a:lstStyle/>
              <a:p>
                <a:pPr>
                  <a:defRPr/>
                </a:pPr>
                <a:r>
                  <a:rPr lang="en-US"/>
                  <a:t>Clients</a:t>
                </a:r>
              </a:p>
            </c:rich>
          </c:tx>
          <c:overlay val="0"/>
        </c:title>
        <c:numFmt formatCode="General" sourceLinked="1"/>
        <c:majorTickMark val="out"/>
        <c:minorTickMark val="none"/>
        <c:tickLblPos val="nextTo"/>
        <c:crossAx val="119224192"/>
        <c:crosses val="autoZero"/>
        <c:auto val="1"/>
        <c:lblAlgn val="ctr"/>
        <c:lblOffset val="100"/>
        <c:noMultiLvlLbl val="0"/>
      </c:catAx>
      <c:valAx>
        <c:axId val="119224192"/>
        <c:scaling>
          <c:orientation val="minMax"/>
          <c:max val="700"/>
        </c:scaling>
        <c:delete val="0"/>
        <c:axPos val="l"/>
        <c:majorGridlines/>
        <c:title>
          <c:tx>
            <c:rich>
              <a:bodyPr rot="-5400000" vert="horz"/>
              <a:lstStyle/>
              <a:p>
                <a:pPr>
                  <a:defRPr/>
                </a:pPr>
                <a:r>
                  <a:rPr lang="en-US"/>
                  <a:t>Latency</a:t>
                </a:r>
                <a:r>
                  <a:rPr lang="en-US" baseline="0"/>
                  <a:t> ms</a:t>
                </a:r>
                <a:endParaRPr lang="en-US"/>
              </a:p>
            </c:rich>
          </c:tx>
          <c:overlay val="0"/>
        </c:title>
        <c:numFmt formatCode="General" sourceLinked="1"/>
        <c:majorTickMark val="out"/>
        <c:minorTickMark val="none"/>
        <c:tickLblPos val="nextTo"/>
        <c:crossAx val="119222272"/>
        <c:crosses val="autoZero"/>
        <c:crossBetween val="between"/>
      </c:valAx>
    </c:plotArea>
    <c:legend>
      <c:legendPos val="r"/>
      <c:overlay val="0"/>
    </c:legend>
    <c:plotVisOnly val="1"/>
    <c:dispBlanksAs val="span"/>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Video</a:t>
            </a:r>
            <a:r>
              <a:rPr lang="en-US" baseline="0"/>
              <a:t> Sensors - Different Data Centers</a:t>
            </a:r>
            <a:endParaRPr lang="en-US"/>
          </a:p>
        </c:rich>
      </c:tx>
      <c:overlay val="0"/>
    </c:title>
    <c:autoTitleDeleted val="0"/>
    <c:plotArea>
      <c:layout/>
      <c:lineChart>
        <c:grouping val="standard"/>
        <c:varyColors val="0"/>
        <c:ser>
          <c:idx val="0"/>
          <c:order val="0"/>
          <c:tx>
            <c:v>"India - India"</c:v>
          </c:tx>
          <c:marker>
            <c:symbol val="none"/>
          </c:marker>
          <c:cat>
            <c:numRef>
              <c:f>Sheet1!$A$2:$A$9</c:f>
              <c:numCache>
                <c:formatCode>General</c:formatCode>
                <c:ptCount val="8"/>
                <c:pt idx="0">
                  <c:v>200</c:v>
                </c:pt>
                <c:pt idx="1">
                  <c:v>500</c:v>
                </c:pt>
                <c:pt idx="2">
                  <c:v>1000</c:v>
                </c:pt>
                <c:pt idx="3">
                  <c:v>1500</c:v>
                </c:pt>
                <c:pt idx="4">
                  <c:v>2000</c:v>
                </c:pt>
                <c:pt idx="5">
                  <c:v>2200</c:v>
                </c:pt>
                <c:pt idx="6">
                  <c:v>2600</c:v>
                </c:pt>
                <c:pt idx="7">
                  <c:v>3000</c:v>
                </c:pt>
              </c:numCache>
            </c:numRef>
          </c:cat>
          <c:val>
            <c:numRef>
              <c:f>Sheet1!$B$2:$B$9</c:f>
              <c:numCache>
                <c:formatCode>General</c:formatCode>
                <c:ptCount val="8"/>
                <c:pt idx="0">
                  <c:v>12.7</c:v>
                </c:pt>
                <c:pt idx="1">
                  <c:v>26.4</c:v>
                </c:pt>
                <c:pt idx="2">
                  <c:v>57.6</c:v>
                </c:pt>
                <c:pt idx="3">
                  <c:v>94</c:v>
                </c:pt>
                <c:pt idx="4">
                  <c:v>126.9</c:v>
                </c:pt>
                <c:pt idx="5">
                  <c:v>157.30000000000001</c:v>
                </c:pt>
                <c:pt idx="6">
                  <c:v>184.33</c:v>
                </c:pt>
                <c:pt idx="7">
                  <c:v>282.60500000000002</c:v>
                </c:pt>
              </c:numCache>
            </c:numRef>
          </c:val>
          <c:smooth val="0"/>
        </c:ser>
        <c:ser>
          <c:idx val="1"/>
          <c:order val="1"/>
          <c:tx>
            <c:v>"India - Sierra"</c:v>
          </c:tx>
          <c:marker>
            <c:symbol val="none"/>
          </c:marker>
          <c:cat>
            <c:numRef>
              <c:f>Sheet1!$A$2:$A$9</c:f>
              <c:numCache>
                <c:formatCode>General</c:formatCode>
                <c:ptCount val="8"/>
                <c:pt idx="0">
                  <c:v>200</c:v>
                </c:pt>
                <c:pt idx="1">
                  <c:v>500</c:v>
                </c:pt>
                <c:pt idx="2">
                  <c:v>1000</c:v>
                </c:pt>
                <c:pt idx="3">
                  <c:v>1500</c:v>
                </c:pt>
                <c:pt idx="4">
                  <c:v>2000</c:v>
                </c:pt>
                <c:pt idx="5">
                  <c:v>2200</c:v>
                </c:pt>
                <c:pt idx="6">
                  <c:v>2600</c:v>
                </c:pt>
                <c:pt idx="7">
                  <c:v>3000</c:v>
                </c:pt>
              </c:numCache>
            </c:numRef>
          </c:cat>
          <c:val>
            <c:numRef>
              <c:f>Sheet1!$C$2:$C$9</c:f>
              <c:numCache>
                <c:formatCode>General</c:formatCode>
                <c:ptCount val="8"/>
                <c:pt idx="0">
                  <c:v>28.52</c:v>
                </c:pt>
                <c:pt idx="1">
                  <c:v>49.36</c:v>
                </c:pt>
                <c:pt idx="2">
                  <c:v>95.85</c:v>
                </c:pt>
                <c:pt idx="3">
                  <c:v>128.97</c:v>
                </c:pt>
                <c:pt idx="4">
                  <c:v>150.83000000000001</c:v>
                </c:pt>
                <c:pt idx="5">
                  <c:v>187.43</c:v>
                </c:pt>
                <c:pt idx="6">
                  <c:v>231.95</c:v>
                </c:pt>
                <c:pt idx="7">
                  <c:v>331.98</c:v>
                </c:pt>
              </c:numCache>
            </c:numRef>
          </c:val>
          <c:smooth val="0"/>
        </c:ser>
        <c:ser>
          <c:idx val="2"/>
          <c:order val="2"/>
          <c:tx>
            <c:v>"India - Hotel"</c:v>
          </c:tx>
          <c:marker>
            <c:symbol val="none"/>
          </c:marker>
          <c:cat>
            <c:numRef>
              <c:f>Sheet1!$A$2:$A$9</c:f>
              <c:numCache>
                <c:formatCode>General</c:formatCode>
                <c:ptCount val="8"/>
                <c:pt idx="0">
                  <c:v>200</c:v>
                </c:pt>
                <c:pt idx="1">
                  <c:v>500</c:v>
                </c:pt>
                <c:pt idx="2">
                  <c:v>1000</c:v>
                </c:pt>
                <c:pt idx="3">
                  <c:v>1500</c:v>
                </c:pt>
                <c:pt idx="4">
                  <c:v>2000</c:v>
                </c:pt>
                <c:pt idx="5">
                  <c:v>2200</c:v>
                </c:pt>
                <c:pt idx="6">
                  <c:v>2600</c:v>
                </c:pt>
                <c:pt idx="7">
                  <c:v>3000</c:v>
                </c:pt>
              </c:numCache>
            </c:numRef>
          </c:cat>
          <c:val>
            <c:numRef>
              <c:f>Sheet1!$D$2:$D$9</c:f>
              <c:numCache>
                <c:formatCode>General</c:formatCode>
                <c:ptCount val="8"/>
                <c:pt idx="0">
                  <c:v>14.94</c:v>
                </c:pt>
                <c:pt idx="1">
                  <c:v>35.72</c:v>
                </c:pt>
                <c:pt idx="2">
                  <c:v>72.37</c:v>
                </c:pt>
                <c:pt idx="3">
                  <c:v>100.46</c:v>
                </c:pt>
                <c:pt idx="4">
                  <c:v>130.56</c:v>
                </c:pt>
                <c:pt idx="5">
                  <c:v>169.55</c:v>
                </c:pt>
                <c:pt idx="6">
                  <c:v>198.71</c:v>
                </c:pt>
                <c:pt idx="7">
                  <c:v>301.45999999999998</c:v>
                </c:pt>
              </c:numCache>
            </c:numRef>
          </c:val>
          <c:smooth val="0"/>
        </c:ser>
        <c:dLbls>
          <c:showLegendKey val="0"/>
          <c:showVal val="0"/>
          <c:showCatName val="0"/>
          <c:showSerName val="0"/>
          <c:showPercent val="0"/>
          <c:showBubbleSize val="0"/>
        </c:dLbls>
        <c:marker val="1"/>
        <c:smooth val="0"/>
        <c:axId val="119174272"/>
        <c:axId val="119176192"/>
      </c:lineChart>
      <c:catAx>
        <c:axId val="119174272"/>
        <c:scaling>
          <c:orientation val="minMax"/>
        </c:scaling>
        <c:delete val="0"/>
        <c:axPos val="b"/>
        <c:title>
          <c:tx>
            <c:rich>
              <a:bodyPr/>
              <a:lstStyle/>
              <a:p>
                <a:pPr>
                  <a:defRPr/>
                </a:pPr>
                <a:r>
                  <a:rPr lang="en-US"/>
                  <a:t>Clients</a:t>
                </a:r>
              </a:p>
            </c:rich>
          </c:tx>
          <c:overlay val="0"/>
        </c:title>
        <c:numFmt formatCode="General" sourceLinked="1"/>
        <c:majorTickMark val="out"/>
        <c:minorTickMark val="none"/>
        <c:tickLblPos val="nextTo"/>
        <c:crossAx val="119176192"/>
        <c:crosses val="autoZero"/>
        <c:auto val="1"/>
        <c:lblAlgn val="ctr"/>
        <c:lblOffset val="100"/>
        <c:noMultiLvlLbl val="0"/>
      </c:catAx>
      <c:valAx>
        <c:axId val="119176192"/>
        <c:scaling>
          <c:orientation val="minMax"/>
        </c:scaling>
        <c:delete val="0"/>
        <c:axPos val="l"/>
        <c:majorGridlines/>
        <c:title>
          <c:tx>
            <c:rich>
              <a:bodyPr rot="-5400000" vert="horz"/>
              <a:lstStyle/>
              <a:p>
                <a:pPr>
                  <a:defRPr/>
                </a:pPr>
                <a:r>
                  <a:rPr lang="en-US"/>
                  <a:t>Latency</a:t>
                </a:r>
                <a:r>
                  <a:rPr lang="en-US" baseline="0"/>
                  <a:t> (ms)</a:t>
                </a:r>
                <a:endParaRPr lang="en-US"/>
              </a:p>
            </c:rich>
          </c:tx>
          <c:overlay val="0"/>
        </c:title>
        <c:numFmt formatCode="General" sourceLinked="1"/>
        <c:majorTickMark val="out"/>
        <c:minorTickMark val="none"/>
        <c:tickLblPos val="nextTo"/>
        <c:crossAx val="119174272"/>
        <c:crosses val="autoZero"/>
        <c:crossBetween val="between"/>
      </c:valAx>
    </c:plotArea>
    <c:legend>
      <c:legendPos val="r"/>
      <c:overlay val="0"/>
    </c:legend>
    <c:plotVisOnly val="1"/>
    <c:dispBlanksAs val="span"/>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26" b="1" i="0" u="none" strike="noStrike" baseline="0">
                <a:solidFill>
                  <a:srgbClr val="000000"/>
                </a:solidFill>
                <a:latin typeface="Arial"/>
                <a:ea typeface="Arial"/>
                <a:cs typeface="Arial"/>
              </a:defRPr>
            </a:pPr>
            <a:r>
              <a:rPr lang="en-US"/>
              <a:t>Round-trip Latency between Clusters</a:t>
            </a:r>
          </a:p>
        </c:rich>
      </c:tx>
      <c:layout>
        <c:manualLayout>
          <c:xMode val="edge"/>
          <c:yMode val="edge"/>
          <c:x val="0.18465909090909091"/>
          <c:y val="2.2026431718061675E-2"/>
        </c:manualLayout>
      </c:layout>
      <c:overlay val="0"/>
      <c:spPr>
        <a:noFill/>
        <a:ln w="36542">
          <a:noFill/>
        </a:ln>
      </c:spPr>
    </c:title>
    <c:autoTitleDeleted val="0"/>
    <c:plotArea>
      <c:layout>
        <c:manualLayout>
          <c:layoutTarget val="inner"/>
          <c:xMode val="edge"/>
          <c:yMode val="edge"/>
          <c:x val="0.27840909090909088"/>
          <c:y val="0.36123348017621143"/>
          <c:w val="0.64488636363636365"/>
          <c:h val="0.31718061674008813"/>
        </c:manualLayout>
      </c:layout>
      <c:scatterChart>
        <c:scatterStyle val="lineMarker"/>
        <c:varyColors val="0"/>
        <c:ser>
          <c:idx val="0"/>
          <c:order val="0"/>
          <c:spPr>
            <a:ln w="41110">
              <a:noFill/>
            </a:ln>
          </c:spPr>
          <c:marker>
            <c:symbol val="diamond"/>
            <c:size val="7"/>
            <c:spPr>
              <a:solidFill>
                <a:srgbClr val="000080"/>
              </a:solidFill>
              <a:ln>
                <a:solidFill>
                  <a:srgbClr val="000080"/>
                </a:solidFill>
                <a:prstDash val="solid"/>
              </a:ln>
            </c:spPr>
          </c:marker>
          <c:xVal>
            <c:numRef>
              <c:f>Sheet1!$C$5:$C$10</c:f>
              <c:numCache>
                <c:formatCode>General</c:formatCode>
                <c:ptCount val="6"/>
                <c:pt idx="0">
                  <c:v>158</c:v>
                </c:pt>
                <c:pt idx="1">
                  <c:v>734</c:v>
                </c:pt>
                <c:pt idx="2">
                  <c:v>890</c:v>
                </c:pt>
                <c:pt idx="3">
                  <c:v>1731</c:v>
                </c:pt>
                <c:pt idx="4">
                  <c:v>1784</c:v>
                </c:pt>
                <c:pt idx="5">
                  <c:v>2065</c:v>
                </c:pt>
              </c:numCache>
            </c:numRef>
          </c:xVal>
          <c:yVal>
            <c:numRef>
              <c:f>Sheet1!$D$5:$D$10</c:f>
              <c:numCache>
                <c:formatCode>General</c:formatCode>
                <c:ptCount val="6"/>
                <c:pt idx="0">
                  <c:v>18.27</c:v>
                </c:pt>
                <c:pt idx="1">
                  <c:v>52.33</c:v>
                </c:pt>
                <c:pt idx="2">
                  <c:v>51.99</c:v>
                </c:pt>
                <c:pt idx="3">
                  <c:v>93.33</c:v>
                </c:pt>
                <c:pt idx="4">
                  <c:v>89.64</c:v>
                </c:pt>
                <c:pt idx="5">
                  <c:v>133.37</c:v>
                </c:pt>
              </c:numCache>
            </c:numRef>
          </c:yVal>
          <c:smooth val="0"/>
        </c:ser>
        <c:dLbls>
          <c:showLegendKey val="0"/>
          <c:showVal val="0"/>
          <c:showCatName val="0"/>
          <c:showSerName val="0"/>
          <c:showPercent val="0"/>
          <c:showBubbleSize val="0"/>
        </c:dLbls>
        <c:axId val="117131904"/>
        <c:axId val="117134464"/>
      </c:scatterChart>
      <c:valAx>
        <c:axId val="117131904"/>
        <c:scaling>
          <c:orientation val="minMax"/>
        </c:scaling>
        <c:delete val="0"/>
        <c:axPos val="b"/>
        <c:title>
          <c:tx>
            <c:rich>
              <a:bodyPr/>
              <a:lstStyle/>
              <a:p>
                <a:pPr>
                  <a:defRPr sz="1583" b="1" i="0" u="none" strike="noStrike" baseline="0">
                    <a:solidFill>
                      <a:srgbClr val="000000"/>
                    </a:solidFill>
                    <a:latin typeface="Arial"/>
                    <a:ea typeface="Arial"/>
                    <a:cs typeface="Arial"/>
                  </a:defRPr>
                </a:pPr>
                <a:r>
                  <a:rPr lang="en-US"/>
                  <a:t>Miles</a:t>
                </a:r>
              </a:p>
            </c:rich>
          </c:tx>
          <c:layout>
            <c:manualLayout>
              <c:xMode val="edge"/>
              <c:yMode val="edge"/>
              <c:x val="0.53693181818181823"/>
              <c:y val="0.82819383259911894"/>
            </c:manualLayout>
          </c:layout>
          <c:overlay val="0"/>
          <c:spPr>
            <a:noFill/>
            <a:ln w="36542">
              <a:noFill/>
            </a:ln>
          </c:spPr>
        </c:title>
        <c:numFmt formatCode="General" sourceLinked="1"/>
        <c:majorTickMark val="out"/>
        <c:minorTickMark val="none"/>
        <c:tickLblPos val="nextTo"/>
        <c:spPr>
          <a:ln w="4568">
            <a:solidFill>
              <a:srgbClr val="000000"/>
            </a:solidFill>
            <a:prstDash val="solid"/>
          </a:ln>
        </c:spPr>
        <c:txPr>
          <a:bodyPr rot="0" vert="horz"/>
          <a:lstStyle/>
          <a:p>
            <a:pPr>
              <a:defRPr sz="1583" b="0" i="0" u="none" strike="noStrike" baseline="0">
                <a:solidFill>
                  <a:srgbClr val="000000"/>
                </a:solidFill>
                <a:latin typeface="Arial"/>
                <a:ea typeface="Arial"/>
                <a:cs typeface="Arial"/>
              </a:defRPr>
            </a:pPr>
            <a:endParaRPr lang="en-US"/>
          </a:p>
        </c:txPr>
        <c:crossAx val="117134464"/>
        <c:crosses val="autoZero"/>
        <c:crossBetween val="midCat"/>
      </c:valAx>
      <c:valAx>
        <c:axId val="117134464"/>
        <c:scaling>
          <c:orientation val="minMax"/>
        </c:scaling>
        <c:delete val="0"/>
        <c:axPos val="l"/>
        <c:majorGridlines>
          <c:spPr>
            <a:ln w="4568">
              <a:solidFill>
                <a:srgbClr val="000000"/>
              </a:solidFill>
              <a:prstDash val="solid"/>
            </a:ln>
          </c:spPr>
        </c:majorGridlines>
        <c:title>
          <c:tx>
            <c:rich>
              <a:bodyPr/>
              <a:lstStyle/>
              <a:p>
                <a:pPr>
                  <a:defRPr sz="1583" b="1" i="0" u="none" strike="noStrike" baseline="0">
                    <a:solidFill>
                      <a:srgbClr val="000000"/>
                    </a:solidFill>
                    <a:latin typeface="Arial"/>
                    <a:ea typeface="Arial"/>
                    <a:cs typeface="Arial"/>
                  </a:defRPr>
                </a:pPr>
                <a:r>
                  <a:rPr lang="en-US"/>
                  <a:t>RTT (milli-seconds)</a:t>
                </a:r>
              </a:p>
            </c:rich>
          </c:tx>
          <c:layout>
            <c:manualLayout>
              <c:xMode val="edge"/>
              <c:yMode val="edge"/>
              <c:x val="3.125E-2"/>
              <c:y val="0.34801762114537443"/>
            </c:manualLayout>
          </c:layout>
          <c:overlay val="0"/>
          <c:spPr>
            <a:noFill/>
            <a:ln w="36542">
              <a:noFill/>
            </a:ln>
          </c:spPr>
        </c:title>
        <c:numFmt formatCode="General" sourceLinked="1"/>
        <c:majorTickMark val="out"/>
        <c:minorTickMark val="none"/>
        <c:tickLblPos val="nextTo"/>
        <c:spPr>
          <a:ln w="4568">
            <a:solidFill>
              <a:srgbClr val="000000"/>
            </a:solidFill>
            <a:prstDash val="solid"/>
          </a:ln>
        </c:spPr>
        <c:txPr>
          <a:bodyPr rot="0" vert="horz"/>
          <a:lstStyle/>
          <a:p>
            <a:pPr>
              <a:defRPr sz="1583" b="0" i="0" u="none" strike="noStrike" baseline="0">
                <a:solidFill>
                  <a:srgbClr val="000000"/>
                </a:solidFill>
                <a:latin typeface="Arial"/>
                <a:ea typeface="Arial"/>
                <a:cs typeface="Arial"/>
              </a:defRPr>
            </a:pPr>
            <a:endParaRPr lang="en-US"/>
          </a:p>
        </c:txPr>
        <c:crossAx val="117131904"/>
        <c:crosses val="autoZero"/>
        <c:crossBetween val="midCat"/>
      </c:valAx>
      <c:spPr>
        <a:solidFill>
          <a:srgbClr val="C0C0C0"/>
        </a:solidFill>
        <a:ln w="18271">
          <a:solidFill>
            <a:srgbClr val="808080"/>
          </a:solidFill>
          <a:prstDash val="solid"/>
        </a:ln>
      </c:spPr>
    </c:plotArea>
    <c:plotVisOnly val="1"/>
    <c:dispBlanksAs val="gap"/>
    <c:showDLblsOverMax val="0"/>
  </c:chart>
  <c:spPr>
    <a:solidFill>
      <a:srgbClr val="FFFFFF"/>
    </a:solidFill>
    <a:ln w="4568">
      <a:solidFill>
        <a:srgbClr val="000000"/>
      </a:solidFill>
      <a:prstDash val="solid"/>
    </a:ln>
  </c:spPr>
  <c:txPr>
    <a:bodyPr/>
    <a:lstStyle/>
    <a:p>
      <a:pPr>
        <a:defRPr sz="1583"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81" b="0" i="0" u="none" strike="noStrike" baseline="0">
                <a:solidFill>
                  <a:srgbClr val="000000"/>
                </a:solidFill>
                <a:latin typeface="Arial"/>
                <a:ea typeface="Arial"/>
                <a:cs typeface="Arial"/>
              </a:defRPr>
            </a:pPr>
            <a:r>
              <a:rPr lang="en-US"/>
              <a:t>India-Hotel Ping Round Trip Time</a:t>
            </a:r>
          </a:p>
        </c:rich>
      </c:tx>
      <c:layout>
        <c:manualLayout>
          <c:xMode val="edge"/>
          <c:yMode val="edge"/>
          <c:x val="0.32119205298013243"/>
          <c:y val="2.1052631578947368E-2"/>
        </c:manualLayout>
      </c:layout>
      <c:overlay val="0"/>
      <c:spPr>
        <a:noFill/>
        <a:ln w="63796">
          <a:noFill/>
        </a:ln>
      </c:spPr>
    </c:title>
    <c:autoTitleDeleted val="0"/>
    <c:plotArea>
      <c:layout>
        <c:manualLayout>
          <c:layoutTarget val="inner"/>
          <c:xMode val="edge"/>
          <c:yMode val="edge"/>
          <c:x val="0.15231788079470199"/>
          <c:y val="0.21578947368421053"/>
          <c:w val="0.79470198675496684"/>
          <c:h val="0.44736842105263158"/>
        </c:manualLayout>
      </c:layout>
      <c:scatterChart>
        <c:scatterStyle val="lineMarker"/>
        <c:varyColors val="0"/>
        <c:ser>
          <c:idx val="0"/>
          <c:order val="0"/>
          <c:tx>
            <c:strRef>
              <c:f>'India-Hotel'!$C$10</c:f>
              <c:strCache>
                <c:ptCount val="1"/>
                <c:pt idx="0">
                  <c:v>Unloaded RTT</c:v>
                </c:pt>
              </c:strCache>
            </c:strRef>
          </c:tx>
          <c:spPr>
            <a:ln w="71771">
              <a:noFill/>
            </a:ln>
          </c:spPr>
          <c:marker>
            <c:symbol val="diamond"/>
            <c:size val="12"/>
            <c:spPr>
              <a:solidFill>
                <a:srgbClr val="000080"/>
              </a:solidFill>
              <a:ln>
                <a:solidFill>
                  <a:srgbClr val="000080"/>
                </a:solidFill>
                <a:prstDash val="solid"/>
              </a:ln>
            </c:spPr>
          </c:marker>
          <c:xVal>
            <c:numRef>
              <c:f>'India-Hotel'!$B$11:$B$309</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numCache>
            </c:numRef>
          </c:xVal>
          <c:yVal>
            <c:numRef>
              <c:f>'India-Hotel'!$C$11:$C$309</c:f>
              <c:numCache>
                <c:formatCode>General</c:formatCode>
                <c:ptCount val="299"/>
                <c:pt idx="0">
                  <c:v>6.45</c:v>
                </c:pt>
                <c:pt idx="1">
                  <c:v>6.39</c:v>
                </c:pt>
                <c:pt idx="2">
                  <c:v>6.37</c:v>
                </c:pt>
                <c:pt idx="3">
                  <c:v>6.36</c:v>
                </c:pt>
                <c:pt idx="4">
                  <c:v>6.39</c:v>
                </c:pt>
                <c:pt idx="5">
                  <c:v>6.36</c:v>
                </c:pt>
                <c:pt idx="6">
                  <c:v>6.38</c:v>
                </c:pt>
                <c:pt idx="7">
                  <c:v>6.37</c:v>
                </c:pt>
                <c:pt idx="8">
                  <c:v>6.36</c:v>
                </c:pt>
                <c:pt idx="9">
                  <c:v>6.37</c:v>
                </c:pt>
                <c:pt idx="10">
                  <c:v>6.36</c:v>
                </c:pt>
                <c:pt idx="11">
                  <c:v>6.36</c:v>
                </c:pt>
                <c:pt idx="12">
                  <c:v>6.37</c:v>
                </c:pt>
                <c:pt idx="13">
                  <c:v>6.38</c:v>
                </c:pt>
                <c:pt idx="14">
                  <c:v>6.43</c:v>
                </c:pt>
                <c:pt idx="15">
                  <c:v>6.38</c:v>
                </c:pt>
                <c:pt idx="16">
                  <c:v>6.37</c:v>
                </c:pt>
                <c:pt idx="17">
                  <c:v>6.39</c:v>
                </c:pt>
                <c:pt idx="18">
                  <c:v>6.39</c:v>
                </c:pt>
                <c:pt idx="19">
                  <c:v>6.4</c:v>
                </c:pt>
                <c:pt idx="20">
                  <c:v>6.38</c:v>
                </c:pt>
                <c:pt idx="21">
                  <c:v>6.36</c:v>
                </c:pt>
                <c:pt idx="22">
                  <c:v>6.37</c:v>
                </c:pt>
                <c:pt idx="23">
                  <c:v>6.37</c:v>
                </c:pt>
                <c:pt idx="24">
                  <c:v>6.39</c:v>
                </c:pt>
                <c:pt idx="25">
                  <c:v>6.38</c:v>
                </c:pt>
                <c:pt idx="26">
                  <c:v>6.38</c:v>
                </c:pt>
                <c:pt idx="27">
                  <c:v>6.38</c:v>
                </c:pt>
                <c:pt idx="28">
                  <c:v>6.38</c:v>
                </c:pt>
                <c:pt idx="29">
                  <c:v>6.39</c:v>
                </c:pt>
                <c:pt idx="30">
                  <c:v>6.4</c:v>
                </c:pt>
                <c:pt idx="31">
                  <c:v>6.37</c:v>
                </c:pt>
                <c:pt idx="32">
                  <c:v>6.38</c:v>
                </c:pt>
                <c:pt idx="33">
                  <c:v>6.37</c:v>
                </c:pt>
                <c:pt idx="34">
                  <c:v>6.4</c:v>
                </c:pt>
                <c:pt idx="35">
                  <c:v>6.37</c:v>
                </c:pt>
                <c:pt idx="36">
                  <c:v>6.36</c:v>
                </c:pt>
                <c:pt idx="37">
                  <c:v>6.38</c:v>
                </c:pt>
                <c:pt idx="38">
                  <c:v>6.36</c:v>
                </c:pt>
                <c:pt idx="39">
                  <c:v>6.37</c:v>
                </c:pt>
                <c:pt idx="40">
                  <c:v>6.37</c:v>
                </c:pt>
                <c:pt idx="41">
                  <c:v>6.37</c:v>
                </c:pt>
                <c:pt idx="42">
                  <c:v>6.38</c:v>
                </c:pt>
                <c:pt idx="43">
                  <c:v>6.38</c:v>
                </c:pt>
                <c:pt idx="44">
                  <c:v>6.38</c:v>
                </c:pt>
                <c:pt idx="45">
                  <c:v>6.36</c:v>
                </c:pt>
                <c:pt idx="46">
                  <c:v>6.38</c:v>
                </c:pt>
                <c:pt idx="47">
                  <c:v>6.39</c:v>
                </c:pt>
                <c:pt idx="48">
                  <c:v>6.38</c:v>
                </c:pt>
                <c:pt idx="49">
                  <c:v>6.38</c:v>
                </c:pt>
                <c:pt idx="50">
                  <c:v>6.36</c:v>
                </c:pt>
                <c:pt idx="51">
                  <c:v>6.38</c:v>
                </c:pt>
                <c:pt idx="52">
                  <c:v>6.35</c:v>
                </c:pt>
                <c:pt idx="53">
                  <c:v>6.36</c:v>
                </c:pt>
                <c:pt idx="54">
                  <c:v>6.38</c:v>
                </c:pt>
                <c:pt idx="55">
                  <c:v>6.37</c:v>
                </c:pt>
                <c:pt idx="56">
                  <c:v>6.37</c:v>
                </c:pt>
                <c:pt idx="57">
                  <c:v>6.37</c:v>
                </c:pt>
                <c:pt idx="58">
                  <c:v>6.39</c:v>
                </c:pt>
                <c:pt idx="59">
                  <c:v>6.38</c:v>
                </c:pt>
                <c:pt idx="60">
                  <c:v>6.36</c:v>
                </c:pt>
                <c:pt idx="61">
                  <c:v>6.38</c:v>
                </c:pt>
                <c:pt idx="62">
                  <c:v>6.37</c:v>
                </c:pt>
                <c:pt idx="63">
                  <c:v>6.38</c:v>
                </c:pt>
                <c:pt idx="64">
                  <c:v>6.38</c:v>
                </c:pt>
                <c:pt idx="65">
                  <c:v>6.36</c:v>
                </c:pt>
                <c:pt idx="66">
                  <c:v>6.35</c:v>
                </c:pt>
                <c:pt idx="67">
                  <c:v>6.35</c:v>
                </c:pt>
                <c:pt idx="68">
                  <c:v>6.37</c:v>
                </c:pt>
                <c:pt idx="69">
                  <c:v>6.39</c:v>
                </c:pt>
                <c:pt idx="70">
                  <c:v>6.37</c:v>
                </c:pt>
                <c:pt idx="71">
                  <c:v>6.38</c:v>
                </c:pt>
                <c:pt idx="72">
                  <c:v>6.37</c:v>
                </c:pt>
                <c:pt idx="73">
                  <c:v>6.43</c:v>
                </c:pt>
                <c:pt idx="74">
                  <c:v>6.39</c:v>
                </c:pt>
                <c:pt idx="75">
                  <c:v>6.37</c:v>
                </c:pt>
                <c:pt idx="76">
                  <c:v>6.38</c:v>
                </c:pt>
                <c:pt idx="77">
                  <c:v>6.38</c:v>
                </c:pt>
                <c:pt idx="78">
                  <c:v>6.37</c:v>
                </c:pt>
                <c:pt idx="79">
                  <c:v>6.37</c:v>
                </c:pt>
                <c:pt idx="80">
                  <c:v>6.38</c:v>
                </c:pt>
                <c:pt idx="81">
                  <c:v>6.36</c:v>
                </c:pt>
                <c:pt idx="82">
                  <c:v>6.37</c:v>
                </c:pt>
                <c:pt idx="83">
                  <c:v>6.41</c:v>
                </c:pt>
                <c:pt idx="84">
                  <c:v>6.39</c:v>
                </c:pt>
                <c:pt idx="85">
                  <c:v>6.37</c:v>
                </c:pt>
                <c:pt idx="86">
                  <c:v>6.37</c:v>
                </c:pt>
                <c:pt idx="87">
                  <c:v>6.37</c:v>
                </c:pt>
                <c:pt idx="88">
                  <c:v>6.37</c:v>
                </c:pt>
                <c:pt idx="89">
                  <c:v>6.39</c:v>
                </c:pt>
                <c:pt idx="90">
                  <c:v>6.37</c:v>
                </c:pt>
                <c:pt idx="91">
                  <c:v>6.36</c:v>
                </c:pt>
                <c:pt idx="92">
                  <c:v>6.36</c:v>
                </c:pt>
                <c:pt idx="93">
                  <c:v>6.39</c:v>
                </c:pt>
                <c:pt idx="94">
                  <c:v>6.37</c:v>
                </c:pt>
                <c:pt idx="95">
                  <c:v>6.36</c:v>
                </c:pt>
                <c:pt idx="96">
                  <c:v>6.38</c:v>
                </c:pt>
                <c:pt idx="97">
                  <c:v>6.36</c:v>
                </c:pt>
                <c:pt idx="98">
                  <c:v>6.37</c:v>
                </c:pt>
                <c:pt idx="99">
                  <c:v>6.37</c:v>
                </c:pt>
                <c:pt idx="100">
                  <c:v>6.37</c:v>
                </c:pt>
                <c:pt idx="101">
                  <c:v>6.36</c:v>
                </c:pt>
                <c:pt idx="102">
                  <c:v>6.37</c:v>
                </c:pt>
                <c:pt idx="103">
                  <c:v>6.39</c:v>
                </c:pt>
                <c:pt idx="104">
                  <c:v>6.37</c:v>
                </c:pt>
                <c:pt idx="105">
                  <c:v>6.34</c:v>
                </c:pt>
                <c:pt idx="106">
                  <c:v>6.35</c:v>
                </c:pt>
                <c:pt idx="107">
                  <c:v>6.35</c:v>
                </c:pt>
                <c:pt idx="108">
                  <c:v>6.35</c:v>
                </c:pt>
                <c:pt idx="109">
                  <c:v>6.36</c:v>
                </c:pt>
                <c:pt idx="110">
                  <c:v>6.36</c:v>
                </c:pt>
                <c:pt idx="111">
                  <c:v>6.35</c:v>
                </c:pt>
                <c:pt idx="112">
                  <c:v>6.37</c:v>
                </c:pt>
                <c:pt idx="113">
                  <c:v>6.39</c:v>
                </c:pt>
                <c:pt idx="114">
                  <c:v>6.39</c:v>
                </c:pt>
                <c:pt idx="115">
                  <c:v>6.37</c:v>
                </c:pt>
                <c:pt idx="116">
                  <c:v>6.39</c:v>
                </c:pt>
                <c:pt idx="117">
                  <c:v>6.37</c:v>
                </c:pt>
                <c:pt idx="118">
                  <c:v>6.37</c:v>
                </c:pt>
                <c:pt idx="119">
                  <c:v>6.37</c:v>
                </c:pt>
                <c:pt idx="120">
                  <c:v>6.37</c:v>
                </c:pt>
                <c:pt idx="121">
                  <c:v>6.36</c:v>
                </c:pt>
                <c:pt idx="122">
                  <c:v>6.37</c:v>
                </c:pt>
                <c:pt idx="123">
                  <c:v>6.38</c:v>
                </c:pt>
                <c:pt idx="124">
                  <c:v>6.37</c:v>
                </c:pt>
                <c:pt idx="125">
                  <c:v>6.37</c:v>
                </c:pt>
                <c:pt idx="126">
                  <c:v>6.37</c:v>
                </c:pt>
                <c:pt idx="127">
                  <c:v>6.37</c:v>
                </c:pt>
                <c:pt idx="128">
                  <c:v>6.38</c:v>
                </c:pt>
                <c:pt idx="129">
                  <c:v>6.4</c:v>
                </c:pt>
                <c:pt idx="130">
                  <c:v>6.38</c:v>
                </c:pt>
                <c:pt idx="131">
                  <c:v>6.41</c:v>
                </c:pt>
                <c:pt idx="132">
                  <c:v>6.38</c:v>
                </c:pt>
                <c:pt idx="133">
                  <c:v>6.43</c:v>
                </c:pt>
                <c:pt idx="134">
                  <c:v>6.37</c:v>
                </c:pt>
                <c:pt idx="135">
                  <c:v>6.37</c:v>
                </c:pt>
                <c:pt idx="136">
                  <c:v>6.37</c:v>
                </c:pt>
                <c:pt idx="137">
                  <c:v>6.36</c:v>
                </c:pt>
                <c:pt idx="138">
                  <c:v>6.37</c:v>
                </c:pt>
                <c:pt idx="139">
                  <c:v>6.4</c:v>
                </c:pt>
                <c:pt idx="140">
                  <c:v>6.37</c:v>
                </c:pt>
                <c:pt idx="141">
                  <c:v>6.38</c:v>
                </c:pt>
                <c:pt idx="142">
                  <c:v>6.4</c:v>
                </c:pt>
                <c:pt idx="143">
                  <c:v>6.41</c:v>
                </c:pt>
                <c:pt idx="144">
                  <c:v>6.4</c:v>
                </c:pt>
                <c:pt idx="145">
                  <c:v>6.38</c:v>
                </c:pt>
                <c:pt idx="146">
                  <c:v>6.36</c:v>
                </c:pt>
                <c:pt idx="147">
                  <c:v>6.37</c:v>
                </c:pt>
                <c:pt idx="148">
                  <c:v>6.36</c:v>
                </c:pt>
                <c:pt idx="149">
                  <c:v>6.37</c:v>
                </c:pt>
                <c:pt idx="150">
                  <c:v>6.37</c:v>
                </c:pt>
                <c:pt idx="151">
                  <c:v>6.36</c:v>
                </c:pt>
                <c:pt idx="152">
                  <c:v>6.36</c:v>
                </c:pt>
                <c:pt idx="153">
                  <c:v>6.39</c:v>
                </c:pt>
                <c:pt idx="154">
                  <c:v>6.38</c:v>
                </c:pt>
                <c:pt idx="155">
                  <c:v>6.38</c:v>
                </c:pt>
                <c:pt idx="156">
                  <c:v>6.37</c:v>
                </c:pt>
                <c:pt idx="157">
                  <c:v>6.37</c:v>
                </c:pt>
                <c:pt idx="158">
                  <c:v>6.36</c:v>
                </c:pt>
                <c:pt idx="159">
                  <c:v>6.37</c:v>
                </c:pt>
                <c:pt idx="160">
                  <c:v>6.38</c:v>
                </c:pt>
                <c:pt idx="161">
                  <c:v>6.37</c:v>
                </c:pt>
                <c:pt idx="162">
                  <c:v>6.36</c:v>
                </c:pt>
                <c:pt idx="163">
                  <c:v>6.4</c:v>
                </c:pt>
                <c:pt idx="164">
                  <c:v>6.34</c:v>
                </c:pt>
                <c:pt idx="165">
                  <c:v>6.36</c:v>
                </c:pt>
                <c:pt idx="166">
                  <c:v>6.37</c:v>
                </c:pt>
                <c:pt idx="167">
                  <c:v>6.36</c:v>
                </c:pt>
                <c:pt idx="168">
                  <c:v>6.36</c:v>
                </c:pt>
                <c:pt idx="169">
                  <c:v>6.36</c:v>
                </c:pt>
                <c:pt idx="170">
                  <c:v>6.36</c:v>
                </c:pt>
                <c:pt idx="171">
                  <c:v>6.38</c:v>
                </c:pt>
                <c:pt idx="172">
                  <c:v>6.37</c:v>
                </c:pt>
                <c:pt idx="173">
                  <c:v>6.37</c:v>
                </c:pt>
                <c:pt idx="174">
                  <c:v>6.4</c:v>
                </c:pt>
                <c:pt idx="175">
                  <c:v>6.37</c:v>
                </c:pt>
                <c:pt idx="176">
                  <c:v>6.39</c:v>
                </c:pt>
                <c:pt idx="177">
                  <c:v>6.38</c:v>
                </c:pt>
                <c:pt idx="178">
                  <c:v>6.35</c:v>
                </c:pt>
                <c:pt idx="179">
                  <c:v>6.38</c:v>
                </c:pt>
                <c:pt idx="180">
                  <c:v>6.37</c:v>
                </c:pt>
                <c:pt idx="181">
                  <c:v>6.39</c:v>
                </c:pt>
                <c:pt idx="182">
                  <c:v>6.38</c:v>
                </c:pt>
                <c:pt idx="183">
                  <c:v>6.36</c:v>
                </c:pt>
                <c:pt idx="184">
                  <c:v>6.39</c:v>
                </c:pt>
                <c:pt idx="185">
                  <c:v>6.38</c:v>
                </c:pt>
                <c:pt idx="186">
                  <c:v>6.39</c:v>
                </c:pt>
                <c:pt idx="187">
                  <c:v>6.37</c:v>
                </c:pt>
                <c:pt idx="188">
                  <c:v>6.37</c:v>
                </c:pt>
                <c:pt idx="189">
                  <c:v>6.37</c:v>
                </c:pt>
                <c:pt idx="190">
                  <c:v>6.39</c:v>
                </c:pt>
                <c:pt idx="191">
                  <c:v>6.36</c:v>
                </c:pt>
                <c:pt idx="192">
                  <c:v>6.44</c:v>
                </c:pt>
                <c:pt idx="193">
                  <c:v>6.39</c:v>
                </c:pt>
                <c:pt idx="194">
                  <c:v>6.38</c:v>
                </c:pt>
                <c:pt idx="195">
                  <c:v>6.38</c:v>
                </c:pt>
                <c:pt idx="196">
                  <c:v>6.38</c:v>
                </c:pt>
                <c:pt idx="197">
                  <c:v>6.41</c:v>
                </c:pt>
                <c:pt idx="198">
                  <c:v>6.38</c:v>
                </c:pt>
                <c:pt idx="199">
                  <c:v>6.38</c:v>
                </c:pt>
                <c:pt idx="200">
                  <c:v>6.37</c:v>
                </c:pt>
                <c:pt idx="201">
                  <c:v>6.38</c:v>
                </c:pt>
                <c:pt idx="202">
                  <c:v>6.38</c:v>
                </c:pt>
                <c:pt idx="203">
                  <c:v>6.36</c:v>
                </c:pt>
                <c:pt idx="204">
                  <c:v>6.37</c:v>
                </c:pt>
                <c:pt idx="205">
                  <c:v>6.37</c:v>
                </c:pt>
                <c:pt idx="206">
                  <c:v>6.37</c:v>
                </c:pt>
                <c:pt idx="207">
                  <c:v>6.36</c:v>
                </c:pt>
                <c:pt idx="208">
                  <c:v>6.36</c:v>
                </c:pt>
                <c:pt idx="209">
                  <c:v>6.39</c:v>
                </c:pt>
                <c:pt idx="210">
                  <c:v>6.37</c:v>
                </c:pt>
                <c:pt idx="211">
                  <c:v>6.36</c:v>
                </c:pt>
                <c:pt idx="212">
                  <c:v>6.4</c:v>
                </c:pt>
                <c:pt idx="213">
                  <c:v>6.37</c:v>
                </c:pt>
                <c:pt idx="214">
                  <c:v>6.39</c:v>
                </c:pt>
                <c:pt idx="215">
                  <c:v>6.37</c:v>
                </c:pt>
                <c:pt idx="216">
                  <c:v>6.38</c:v>
                </c:pt>
                <c:pt idx="217">
                  <c:v>6.37</c:v>
                </c:pt>
                <c:pt idx="218">
                  <c:v>6.35</c:v>
                </c:pt>
                <c:pt idx="219">
                  <c:v>6.37</c:v>
                </c:pt>
                <c:pt idx="220">
                  <c:v>6.38</c:v>
                </c:pt>
                <c:pt idx="221">
                  <c:v>6.37</c:v>
                </c:pt>
                <c:pt idx="222">
                  <c:v>6.37</c:v>
                </c:pt>
                <c:pt idx="223">
                  <c:v>6.36</c:v>
                </c:pt>
                <c:pt idx="224">
                  <c:v>6.37</c:v>
                </c:pt>
                <c:pt idx="225">
                  <c:v>6.37</c:v>
                </c:pt>
                <c:pt idx="226">
                  <c:v>6.37</c:v>
                </c:pt>
                <c:pt idx="227">
                  <c:v>6.38</c:v>
                </c:pt>
                <c:pt idx="228">
                  <c:v>6.36</c:v>
                </c:pt>
                <c:pt idx="229">
                  <c:v>6.38</c:v>
                </c:pt>
                <c:pt idx="230">
                  <c:v>6.4</c:v>
                </c:pt>
                <c:pt idx="231">
                  <c:v>6.37</c:v>
                </c:pt>
                <c:pt idx="232">
                  <c:v>6.4</c:v>
                </c:pt>
                <c:pt idx="233">
                  <c:v>6.37</c:v>
                </c:pt>
                <c:pt idx="234">
                  <c:v>6.37</c:v>
                </c:pt>
                <c:pt idx="235">
                  <c:v>6.36</c:v>
                </c:pt>
                <c:pt idx="236">
                  <c:v>6.36</c:v>
                </c:pt>
                <c:pt idx="237">
                  <c:v>6.37</c:v>
                </c:pt>
                <c:pt idx="238">
                  <c:v>6.37</c:v>
                </c:pt>
                <c:pt idx="239">
                  <c:v>6.35</c:v>
                </c:pt>
                <c:pt idx="240">
                  <c:v>6.36</c:v>
                </c:pt>
                <c:pt idx="241">
                  <c:v>6.36</c:v>
                </c:pt>
                <c:pt idx="242">
                  <c:v>6.39</c:v>
                </c:pt>
                <c:pt idx="243">
                  <c:v>6.38</c:v>
                </c:pt>
                <c:pt idx="244">
                  <c:v>6.36</c:v>
                </c:pt>
                <c:pt idx="245">
                  <c:v>6.37</c:v>
                </c:pt>
                <c:pt idx="246">
                  <c:v>6.34</c:v>
                </c:pt>
                <c:pt idx="247">
                  <c:v>6.38</c:v>
                </c:pt>
                <c:pt idx="248">
                  <c:v>6.36</c:v>
                </c:pt>
                <c:pt idx="249">
                  <c:v>6.35</c:v>
                </c:pt>
                <c:pt idx="250">
                  <c:v>6.35</c:v>
                </c:pt>
                <c:pt idx="251">
                  <c:v>6.37</c:v>
                </c:pt>
                <c:pt idx="252">
                  <c:v>6.41</c:v>
                </c:pt>
                <c:pt idx="253">
                  <c:v>6.37</c:v>
                </c:pt>
                <c:pt idx="254">
                  <c:v>6.36</c:v>
                </c:pt>
                <c:pt idx="255">
                  <c:v>6.38</c:v>
                </c:pt>
                <c:pt idx="256">
                  <c:v>6.39</c:v>
                </c:pt>
                <c:pt idx="257">
                  <c:v>6.39</c:v>
                </c:pt>
                <c:pt idx="258">
                  <c:v>6.41</c:v>
                </c:pt>
                <c:pt idx="259">
                  <c:v>6.36</c:v>
                </c:pt>
                <c:pt idx="260">
                  <c:v>6.4</c:v>
                </c:pt>
                <c:pt idx="261">
                  <c:v>6.38</c:v>
                </c:pt>
                <c:pt idx="262">
                  <c:v>6.38</c:v>
                </c:pt>
                <c:pt idx="263">
                  <c:v>6.36</c:v>
                </c:pt>
                <c:pt idx="264">
                  <c:v>6.36</c:v>
                </c:pt>
                <c:pt idx="265">
                  <c:v>6.37</c:v>
                </c:pt>
                <c:pt idx="266">
                  <c:v>6.37</c:v>
                </c:pt>
                <c:pt idx="267">
                  <c:v>6.37</c:v>
                </c:pt>
                <c:pt idx="268">
                  <c:v>6.37</c:v>
                </c:pt>
                <c:pt idx="269">
                  <c:v>6.38</c:v>
                </c:pt>
                <c:pt idx="270">
                  <c:v>6.36</c:v>
                </c:pt>
                <c:pt idx="271">
                  <c:v>6.37</c:v>
                </c:pt>
                <c:pt idx="272">
                  <c:v>6.4</c:v>
                </c:pt>
                <c:pt idx="273">
                  <c:v>6.38</c:v>
                </c:pt>
                <c:pt idx="274">
                  <c:v>6.37</c:v>
                </c:pt>
                <c:pt idx="275">
                  <c:v>6.37</c:v>
                </c:pt>
                <c:pt idx="276">
                  <c:v>6.36</c:v>
                </c:pt>
                <c:pt idx="277">
                  <c:v>6.36</c:v>
                </c:pt>
                <c:pt idx="278">
                  <c:v>6.37</c:v>
                </c:pt>
                <c:pt idx="279">
                  <c:v>6.38</c:v>
                </c:pt>
                <c:pt idx="280">
                  <c:v>6.37</c:v>
                </c:pt>
                <c:pt idx="281">
                  <c:v>6.38</c:v>
                </c:pt>
                <c:pt idx="282">
                  <c:v>6.38</c:v>
                </c:pt>
                <c:pt idx="283">
                  <c:v>6.37</c:v>
                </c:pt>
                <c:pt idx="284">
                  <c:v>6.37</c:v>
                </c:pt>
                <c:pt idx="285">
                  <c:v>6.38</c:v>
                </c:pt>
                <c:pt idx="286">
                  <c:v>6.37</c:v>
                </c:pt>
                <c:pt idx="287">
                  <c:v>6.39</c:v>
                </c:pt>
                <c:pt idx="288">
                  <c:v>6.36</c:v>
                </c:pt>
                <c:pt idx="289">
                  <c:v>6.37</c:v>
                </c:pt>
                <c:pt idx="290">
                  <c:v>6.39</c:v>
                </c:pt>
                <c:pt idx="291">
                  <c:v>6.39</c:v>
                </c:pt>
                <c:pt idx="292">
                  <c:v>6.37</c:v>
                </c:pt>
                <c:pt idx="293">
                  <c:v>6.38</c:v>
                </c:pt>
                <c:pt idx="294">
                  <c:v>6.4</c:v>
                </c:pt>
                <c:pt idx="295">
                  <c:v>6.38</c:v>
                </c:pt>
                <c:pt idx="296">
                  <c:v>6.36</c:v>
                </c:pt>
                <c:pt idx="297">
                  <c:v>6.38</c:v>
                </c:pt>
              </c:numCache>
            </c:numRef>
          </c:yVal>
          <c:smooth val="0"/>
        </c:ser>
        <c:ser>
          <c:idx val="3"/>
          <c:order val="1"/>
          <c:tx>
            <c:strRef>
              <c:f>'India-Hotel'!$F$10</c:f>
              <c:strCache>
                <c:ptCount val="1"/>
                <c:pt idx="0">
                  <c:v>Loaded RTT</c:v>
                </c:pt>
              </c:strCache>
            </c:strRef>
          </c:tx>
          <c:spPr>
            <a:ln w="71771">
              <a:noFill/>
            </a:ln>
          </c:spPr>
          <c:marker>
            <c:symbol val="x"/>
            <c:size val="12"/>
            <c:spPr>
              <a:noFill/>
              <a:ln>
                <a:solidFill>
                  <a:srgbClr val="FF0000"/>
                </a:solidFill>
                <a:prstDash val="solid"/>
              </a:ln>
            </c:spPr>
          </c:marker>
          <c:xVal>
            <c:numRef>
              <c:f>'India-Hotel'!$B$11:$B$309</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numCache>
            </c:numRef>
          </c:xVal>
          <c:yVal>
            <c:numRef>
              <c:f>'India-Hotel'!$F$11:$F$309</c:f>
              <c:numCache>
                <c:formatCode>General</c:formatCode>
                <c:ptCount val="299"/>
                <c:pt idx="0">
                  <c:v>18.7</c:v>
                </c:pt>
                <c:pt idx="1">
                  <c:v>17.899999999999999</c:v>
                </c:pt>
                <c:pt idx="2">
                  <c:v>17.8</c:v>
                </c:pt>
                <c:pt idx="3">
                  <c:v>18.600000000000001</c:v>
                </c:pt>
                <c:pt idx="4">
                  <c:v>18.399999999999999</c:v>
                </c:pt>
                <c:pt idx="5">
                  <c:v>18.600000000000001</c:v>
                </c:pt>
                <c:pt idx="6">
                  <c:v>18.399999999999999</c:v>
                </c:pt>
                <c:pt idx="7">
                  <c:v>18.600000000000001</c:v>
                </c:pt>
                <c:pt idx="8">
                  <c:v>18.399999999999999</c:v>
                </c:pt>
                <c:pt idx="9">
                  <c:v>18.2</c:v>
                </c:pt>
                <c:pt idx="10">
                  <c:v>17.7</c:v>
                </c:pt>
                <c:pt idx="11">
                  <c:v>18.2</c:v>
                </c:pt>
                <c:pt idx="12">
                  <c:v>16.8</c:v>
                </c:pt>
                <c:pt idx="13">
                  <c:v>18.899999999999999</c:v>
                </c:pt>
                <c:pt idx="14">
                  <c:v>18.8</c:v>
                </c:pt>
                <c:pt idx="15">
                  <c:v>18.2</c:v>
                </c:pt>
                <c:pt idx="16">
                  <c:v>17.600000000000001</c:v>
                </c:pt>
                <c:pt idx="17">
                  <c:v>18.7</c:v>
                </c:pt>
                <c:pt idx="18">
                  <c:v>18.100000000000001</c:v>
                </c:pt>
                <c:pt idx="19">
                  <c:v>18.399999999999999</c:v>
                </c:pt>
                <c:pt idx="20">
                  <c:v>18.8</c:v>
                </c:pt>
                <c:pt idx="21">
                  <c:v>18.399999999999999</c:v>
                </c:pt>
                <c:pt idx="22">
                  <c:v>18.3</c:v>
                </c:pt>
                <c:pt idx="23">
                  <c:v>18.5</c:v>
                </c:pt>
                <c:pt idx="24">
                  <c:v>18.399999999999999</c:v>
                </c:pt>
                <c:pt idx="25">
                  <c:v>19.5</c:v>
                </c:pt>
                <c:pt idx="26">
                  <c:v>18.2</c:v>
                </c:pt>
                <c:pt idx="27">
                  <c:v>18.899999999999999</c:v>
                </c:pt>
                <c:pt idx="28">
                  <c:v>18.399999999999999</c:v>
                </c:pt>
                <c:pt idx="29">
                  <c:v>17.5</c:v>
                </c:pt>
                <c:pt idx="30">
                  <c:v>18.5</c:v>
                </c:pt>
                <c:pt idx="31">
                  <c:v>17.600000000000001</c:v>
                </c:pt>
                <c:pt idx="32">
                  <c:v>18.8</c:v>
                </c:pt>
                <c:pt idx="33">
                  <c:v>18.3</c:v>
                </c:pt>
                <c:pt idx="34">
                  <c:v>18.899999999999999</c:v>
                </c:pt>
                <c:pt idx="35">
                  <c:v>18</c:v>
                </c:pt>
                <c:pt idx="36">
                  <c:v>17.5</c:v>
                </c:pt>
                <c:pt idx="37">
                  <c:v>18.7</c:v>
                </c:pt>
                <c:pt idx="38">
                  <c:v>18.5</c:v>
                </c:pt>
                <c:pt idx="39">
                  <c:v>18.8</c:v>
                </c:pt>
                <c:pt idx="40">
                  <c:v>17.899999999999999</c:v>
                </c:pt>
                <c:pt idx="41">
                  <c:v>18.100000000000001</c:v>
                </c:pt>
                <c:pt idx="42">
                  <c:v>18.2</c:v>
                </c:pt>
                <c:pt idx="43">
                  <c:v>18.899999999999999</c:v>
                </c:pt>
                <c:pt idx="44">
                  <c:v>18.5</c:v>
                </c:pt>
                <c:pt idx="45">
                  <c:v>16.899999999999999</c:v>
                </c:pt>
                <c:pt idx="46">
                  <c:v>18.3</c:v>
                </c:pt>
                <c:pt idx="47">
                  <c:v>17.7</c:v>
                </c:pt>
                <c:pt idx="48">
                  <c:v>18.100000000000001</c:v>
                </c:pt>
                <c:pt idx="49">
                  <c:v>18.5</c:v>
                </c:pt>
                <c:pt idx="50">
                  <c:v>17.899999999999999</c:v>
                </c:pt>
                <c:pt idx="51">
                  <c:v>18.3</c:v>
                </c:pt>
                <c:pt idx="52">
                  <c:v>18.7</c:v>
                </c:pt>
                <c:pt idx="53">
                  <c:v>17.3</c:v>
                </c:pt>
                <c:pt idx="54">
                  <c:v>18.100000000000001</c:v>
                </c:pt>
                <c:pt idx="55">
                  <c:v>17.8</c:v>
                </c:pt>
                <c:pt idx="56">
                  <c:v>17.600000000000001</c:v>
                </c:pt>
                <c:pt idx="57">
                  <c:v>17.600000000000001</c:v>
                </c:pt>
                <c:pt idx="58">
                  <c:v>17.3</c:v>
                </c:pt>
                <c:pt idx="59">
                  <c:v>18.600000000000001</c:v>
                </c:pt>
                <c:pt idx="60">
                  <c:v>18.7</c:v>
                </c:pt>
                <c:pt idx="61">
                  <c:v>18.5</c:v>
                </c:pt>
                <c:pt idx="62">
                  <c:v>19.2</c:v>
                </c:pt>
                <c:pt idx="63">
                  <c:v>19.2</c:v>
                </c:pt>
                <c:pt idx="64">
                  <c:v>17.899999999999999</c:v>
                </c:pt>
                <c:pt idx="65">
                  <c:v>18.7</c:v>
                </c:pt>
                <c:pt idx="66">
                  <c:v>18.7</c:v>
                </c:pt>
                <c:pt idx="67">
                  <c:v>18.2</c:v>
                </c:pt>
                <c:pt idx="68">
                  <c:v>19</c:v>
                </c:pt>
                <c:pt idx="69">
                  <c:v>17.3</c:v>
                </c:pt>
                <c:pt idx="70">
                  <c:v>17.7</c:v>
                </c:pt>
                <c:pt idx="71">
                  <c:v>18</c:v>
                </c:pt>
                <c:pt idx="72">
                  <c:v>17.2</c:v>
                </c:pt>
                <c:pt idx="73">
                  <c:v>17.8</c:v>
                </c:pt>
                <c:pt idx="74">
                  <c:v>18.3</c:v>
                </c:pt>
                <c:pt idx="75">
                  <c:v>18.100000000000001</c:v>
                </c:pt>
                <c:pt idx="76">
                  <c:v>19.100000000000001</c:v>
                </c:pt>
                <c:pt idx="77">
                  <c:v>19.3</c:v>
                </c:pt>
                <c:pt idx="78">
                  <c:v>17.899999999999999</c:v>
                </c:pt>
                <c:pt idx="79">
                  <c:v>17.8</c:v>
                </c:pt>
                <c:pt idx="80">
                  <c:v>18.2</c:v>
                </c:pt>
                <c:pt idx="81">
                  <c:v>18.399999999999999</c:v>
                </c:pt>
                <c:pt idx="82">
                  <c:v>18.399999999999999</c:v>
                </c:pt>
                <c:pt idx="84">
                  <c:v>18.5</c:v>
                </c:pt>
                <c:pt idx="85">
                  <c:v>18</c:v>
                </c:pt>
                <c:pt idx="86">
                  <c:v>17.600000000000001</c:v>
                </c:pt>
                <c:pt idx="87">
                  <c:v>19.100000000000001</c:v>
                </c:pt>
                <c:pt idx="88">
                  <c:v>18.600000000000001</c:v>
                </c:pt>
                <c:pt idx="89">
                  <c:v>18.899999999999999</c:v>
                </c:pt>
                <c:pt idx="90">
                  <c:v>18.8</c:v>
                </c:pt>
                <c:pt idx="91">
                  <c:v>18.399999999999999</c:v>
                </c:pt>
                <c:pt idx="92">
                  <c:v>18</c:v>
                </c:pt>
                <c:pt idx="93">
                  <c:v>17.8</c:v>
                </c:pt>
                <c:pt idx="94">
                  <c:v>18.399999999999999</c:v>
                </c:pt>
                <c:pt idx="95">
                  <c:v>17.8</c:v>
                </c:pt>
                <c:pt idx="96">
                  <c:v>18.7</c:v>
                </c:pt>
                <c:pt idx="97">
                  <c:v>18.7</c:v>
                </c:pt>
                <c:pt idx="98">
                  <c:v>18.2</c:v>
                </c:pt>
                <c:pt idx="99">
                  <c:v>18.5</c:v>
                </c:pt>
                <c:pt idx="100">
                  <c:v>18.600000000000001</c:v>
                </c:pt>
                <c:pt idx="101">
                  <c:v>18.5</c:v>
                </c:pt>
                <c:pt idx="102">
                  <c:v>18.5</c:v>
                </c:pt>
                <c:pt idx="103">
                  <c:v>18.2</c:v>
                </c:pt>
                <c:pt idx="104">
                  <c:v>18.600000000000001</c:v>
                </c:pt>
                <c:pt idx="105">
                  <c:v>17.899999999999999</c:v>
                </c:pt>
                <c:pt idx="106">
                  <c:v>19</c:v>
                </c:pt>
                <c:pt idx="107">
                  <c:v>18.3</c:v>
                </c:pt>
                <c:pt idx="108">
                  <c:v>17.7</c:v>
                </c:pt>
                <c:pt idx="109">
                  <c:v>18.5</c:v>
                </c:pt>
                <c:pt idx="110">
                  <c:v>18.7</c:v>
                </c:pt>
                <c:pt idx="111">
                  <c:v>19</c:v>
                </c:pt>
                <c:pt idx="112">
                  <c:v>19.2</c:v>
                </c:pt>
                <c:pt idx="113">
                  <c:v>17.100000000000001</c:v>
                </c:pt>
                <c:pt idx="114">
                  <c:v>17.7</c:v>
                </c:pt>
                <c:pt idx="115">
                  <c:v>17.8</c:v>
                </c:pt>
                <c:pt idx="116">
                  <c:v>18.899999999999999</c:v>
                </c:pt>
                <c:pt idx="117">
                  <c:v>17.899999999999999</c:v>
                </c:pt>
                <c:pt idx="118">
                  <c:v>18</c:v>
                </c:pt>
                <c:pt idx="119">
                  <c:v>18.2</c:v>
                </c:pt>
                <c:pt idx="120">
                  <c:v>18</c:v>
                </c:pt>
                <c:pt idx="121">
                  <c:v>18</c:v>
                </c:pt>
                <c:pt idx="122">
                  <c:v>18.899999999999999</c:v>
                </c:pt>
                <c:pt idx="123">
                  <c:v>18.5</c:v>
                </c:pt>
                <c:pt idx="124">
                  <c:v>18.5</c:v>
                </c:pt>
                <c:pt idx="125">
                  <c:v>18</c:v>
                </c:pt>
                <c:pt idx="126">
                  <c:v>18.399999999999999</c:v>
                </c:pt>
                <c:pt idx="127">
                  <c:v>18.399999999999999</c:v>
                </c:pt>
                <c:pt idx="128">
                  <c:v>19.399999999999999</c:v>
                </c:pt>
                <c:pt idx="129">
                  <c:v>19</c:v>
                </c:pt>
                <c:pt idx="130">
                  <c:v>18.3</c:v>
                </c:pt>
                <c:pt idx="131">
                  <c:v>18.100000000000001</c:v>
                </c:pt>
                <c:pt idx="132">
                  <c:v>18.5</c:v>
                </c:pt>
                <c:pt idx="133">
                  <c:v>19.2</c:v>
                </c:pt>
                <c:pt idx="134">
                  <c:v>19</c:v>
                </c:pt>
                <c:pt idx="135">
                  <c:v>18.3</c:v>
                </c:pt>
                <c:pt idx="136">
                  <c:v>18.2</c:v>
                </c:pt>
                <c:pt idx="137">
                  <c:v>17.3</c:v>
                </c:pt>
                <c:pt idx="138">
                  <c:v>18.8</c:v>
                </c:pt>
                <c:pt idx="139">
                  <c:v>18.2</c:v>
                </c:pt>
                <c:pt idx="140">
                  <c:v>18</c:v>
                </c:pt>
                <c:pt idx="141">
                  <c:v>17.899999999999999</c:v>
                </c:pt>
                <c:pt idx="142">
                  <c:v>17.600000000000001</c:v>
                </c:pt>
                <c:pt idx="143">
                  <c:v>17.7</c:v>
                </c:pt>
                <c:pt idx="144">
                  <c:v>18.5</c:v>
                </c:pt>
                <c:pt idx="145">
                  <c:v>18.399999999999999</c:v>
                </c:pt>
                <c:pt idx="146">
                  <c:v>17.8</c:v>
                </c:pt>
                <c:pt idx="147">
                  <c:v>18.399999999999999</c:v>
                </c:pt>
                <c:pt idx="148">
                  <c:v>17.899999999999999</c:v>
                </c:pt>
                <c:pt idx="149">
                  <c:v>18.100000000000001</c:v>
                </c:pt>
                <c:pt idx="150">
                  <c:v>17.8</c:v>
                </c:pt>
                <c:pt idx="151">
                  <c:v>18</c:v>
                </c:pt>
                <c:pt idx="152">
                  <c:v>18.399999999999999</c:v>
                </c:pt>
                <c:pt idx="153">
                  <c:v>18.5</c:v>
                </c:pt>
                <c:pt idx="154">
                  <c:v>18.600000000000001</c:v>
                </c:pt>
                <c:pt idx="155">
                  <c:v>18.3</c:v>
                </c:pt>
                <c:pt idx="156">
                  <c:v>18.399999999999999</c:v>
                </c:pt>
                <c:pt idx="157">
                  <c:v>18.2</c:v>
                </c:pt>
                <c:pt idx="158">
                  <c:v>17.5</c:v>
                </c:pt>
                <c:pt idx="159">
                  <c:v>18.100000000000001</c:v>
                </c:pt>
                <c:pt idx="160">
                  <c:v>17.7</c:v>
                </c:pt>
                <c:pt idx="161">
                  <c:v>19.399999999999999</c:v>
                </c:pt>
                <c:pt idx="162">
                  <c:v>17.8</c:v>
                </c:pt>
                <c:pt idx="163">
                  <c:v>18.5</c:v>
                </c:pt>
                <c:pt idx="164">
                  <c:v>18.7</c:v>
                </c:pt>
                <c:pt idx="165">
                  <c:v>18.2</c:v>
                </c:pt>
                <c:pt idx="166">
                  <c:v>18.5</c:v>
                </c:pt>
                <c:pt idx="167">
                  <c:v>19</c:v>
                </c:pt>
                <c:pt idx="168">
                  <c:v>18.600000000000001</c:v>
                </c:pt>
                <c:pt idx="169">
                  <c:v>18.399999999999999</c:v>
                </c:pt>
                <c:pt idx="170">
                  <c:v>17.7</c:v>
                </c:pt>
                <c:pt idx="172">
                  <c:v>18</c:v>
                </c:pt>
                <c:pt idx="173">
                  <c:v>18.7</c:v>
                </c:pt>
                <c:pt idx="174">
                  <c:v>19</c:v>
                </c:pt>
                <c:pt idx="175">
                  <c:v>18.8</c:v>
                </c:pt>
                <c:pt idx="176">
                  <c:v>18.600000000000001</c:v>
                </c:pt>
                <c:pt idx="177">
                  <c:v>16.899999999999999</c:v>
                </c:pt>
                <c:pt idx="178">
                  <c:v>18.899999999999999</c:v>
                </c:pt>
                <c:pt idx="179">
                  <c:v>18.399999999999999</c:v>
                </c:pt>
                <c:pt idx="180">
                  <c:v>18.7</c:v>
                </c:pt>
                <c:pt idx="181">
                  <c:v>17.600000000000001</c:v>
                </c:pt>
                <c:pt idx="182">
                  <c:v>18.600000000000001</c:v>
                </c:pt>
                <c:pt idx="183">
                  <c:v>19</c:v>
                </c:pt>
                <c:pt idx="184">
                  <c:v>18.399999999999999</c:v>
                </c:pt>
                <c:pt idx="185">
                  <c:v>18.399999999999999</c:v>
                </c:pt>
                <c:pt idx="186">
                  <c:v>18.2</c:v>
                </c:pt>
                <c:pt idx="187">
                  <c:v>17.8</c:v>
                </c:pt>
                <c:pt idx="188">
                  <c:v>18.7</c:v>
                </c:pt>
                <c:pt idx="189">
                  <c:v>17.5</c:v>
                </c:pt>
                <c:pt idx="190">
                  <c:v>18.899999999999999</c:v>
                </c:pt>
                <c:pt idx="191">
                  <c:v>16.899999999999999</c:v>
                </c:pt>
                <c:pt idx="192">
                  <c:v>16.399999999999999</c:v>
                </c:pt>
                <c:pt idx="193">
                  <c:v>18.2</c:v>
                </c:pt>
                <c:pt idx="194">
                  <c:v>18</c:v>
                </c:pt>
                <c:pt idx="195">
                  <c:v>18</c:v>
                </c:pt>
                <c:pt idx="196">
                  <c:v>18.8</c:v>
                </c:pt>
                <c:pt idx="197">
                  <c:v>17.600000000000001</c:v>
                </c:pt>
                <c:pt idx="198">
                  <c:v>17.399999999999999</c:v>
                </c:pt>
                <c:pt idx="199">
                  <c:v>18.5</c:v>
                </c:pt>
                <c:pt idx="200">
                  <c:v>17.899999999999999</c:v>
                </c:pt>
                <c:pt idx="201">
                  <c:v>17.3</c:v>
                </c:pt>
                <c:pt idx="202">
                  <c:v>18.399999999999999</c:v>
                </c:pt>
                <c:pt idx="203">
                  <c:v>17.899999999999999</c:v>
                </c:pt>
                <c:pt idx="204">
                  <c:v>18.600000000000001</c:v>
                </c:pt>
                <c:pt idx="205">
                  <c:v>18.100000000000001</c:v>
                </c:pt>
                <c:pt idx="206">
                  <c:v>19.100000000000001</c:v>
                </c:pt>
                <c:pt idx="207">
                  <c:v>18.7</c:v>
                </c:pt>
                <c:pt idx="208">
                  <c:v>18.899999999999999</c:v>
                </c:pt>
                <c:pt idx="209">
                  <c:v>19.399999999999999</c:v>
                </c:pt>
                <c:pt idx="210">
                  <c:v>18.7</c:v>
                </c:pt>
                <c:pt idx="211">
                  <c:v>18.399999999999999</c:v>
                </c:pt>
                <c:pt idx="212">
                  <c:v>19.2</c:v>
                </c:pt>
                <c:pt idx="213">
                  <c:v>18.2</c:v>
                </c:pt>
                <c:pt idx="214">
                  <c:v>17.899999999999999</c:v>
                </c:pt>
                <c:pt idx="215">
                  <c:v>17.600000000000001</c:v>
                </c:pt>
                <c:pt idx="216">
                  <c:v>18.600000000000001</c:v>
                </c:pt>
                <c:pt idx="217">
                  <c:v>18.8</c:v>
                </c:pt>
                <c:pt idx="218">
                  <c:v>18.3</c:v>
                </c:pt>
                <c:pt idx="219">
                  <c:v>17.899999999999999</c:v>
                </c:pt>
                <c:pt idx="220">
                  <c:v>17.8</c:v>
                </c:pt>
                <c:pt idx="221">
                  <c:v>18.5</c:v>
                </c:pt>
                <c:pt idx="222">
                  <c:v>18.3</c:v>
                </c:pt>
                <c:pt idx="223">
                  <c:v>18.399999999999999</c:v>
                </c:pt>
                <c:pt idx="224">
                  <c:v>18.7</c:v>
                </c:pt>
                <c:pt idx="225">
                  <c:v>18.5</c:v>
                </c:pt>
                <c:pt idx="226">
                  <c:v>18.8</c:v>
                </c:pt>
                <c:pt idx="227">
                  <c:v>18.5</c:v>
                </c:pt>
                <c:pt idx="228">
                  <c:v>18.600000000000001</c:v>
                </c:pt>
                <c:pt idx="229">
                  <c:v>18.600000000000001</c:v>
                </c:pt>
                <c:pt idx="230">
                  <c:v>18.399999999999999</c:v>
                </c:pt>
                <c:pt idx="231">
                  <c:v>17.600000000000001</c:v>
                </c:pt>
                <c:pt idx="232">
                  <c:v>18.5</c:v>
                </c:pt>
                <c:pt idx="233">
                  <c:v>18.3</c:v>
                </c:pt>
                <c:pt idx="234">
                  <c:v>17.899999999999999</c:v>
                </c:pt>
                <c:pt idx="235">
                  <c:v>18.399999999999999</c:v>
                </c:pt>
                <c:pt idx="236">
                  <c:v>18.3</c:v>
                </c:pt>
                <c:pt idx="237">
                  <c:v>17.8</c:v>
                </c:pt>
                <c:pt idx="238">
                  <c:v>18.2</c:v>
                </c:pt>
                <c:pt idx="239">
                  <c:v>19.3</c:v>
                </c:pt>
                <c:pt idx="240">
                  <c:v>18</c:v>
                </c:pt>
                <c:pt idx="241">
                  <c:v>18.399999999999999</c:v>
                </c:pt>
                <c:pt idx="242">
                  <c:v>18.899999999999999</c:v>
                </c:pt>
                <c:pt idx="243">
                  <c:v>18.399999999999999</c:v>
                </c:pt>
                <c:pt idx="244">
                  <c:v>17.7</c:v>
                </c:pt>
                <c:pt idx="245">
                  <c:v>18.5</c:v>
                </c:pt>
                <c:pt idx="246">
                  <c:v>18.2</c:v>
                </c:pt>
                <c:pt idx="247">
                  <c:v>19.100000000000001</c:v>
                </c:pt>
                <c:pt idx="248">
                  <c:v>18.3</c:v>
                </c:pt>
                <c:pt idx="249">
                  <c:v>18.399999999999999</c:v>
                </c:pt>
                <c:pt idx="250">
                  <c:v>18.399999999999999</c:v>
                </c:pt>
                <c:pt idx="251">
                  <c:v>16.600000000000001</c:v>
                </c:pt>
                <c:pt idx="252">
                  <c:v>18.2</c:v>
                </c:pt>
                <c:pt idx="253">
                  <c:v>18.8</c:v>
                </c:pt>
                <c:pt idx="254">
                  <c:v>17.899999999999999</c:v>
                </c:pt>
                <c:pt idx="255">
                  <c:v>18.2</c:v>
                </c:pt>
                <c:pt idx="256">
                  <c:v>18.7</c:v>
                </c:pt>
                <c:pt idx="257">
                  <c:v>18.2</c:v>
                </c:pt>
                <c:pt idx="258">
                  <c:v>17.7</c:v>
                </c:pt>
                <c:pt idx="259">
                  <c:v>16.8</c:v>
                </c:pt>
                <c:pt idx="260">
                  <c:v>18.899999999999999</c:v>
                </c:pt>
                <c:pt idx="261">
                  <c:v>18.399999999999999</c:v>
                </c:pt>
                <c:pt idx="262">
                  <c:v>18.7</c:v>
                </c:pt>
                <c:pt idx="263">
                  <c:v>16.8</c:v>
                </c:pt>
                <c:pt idx="264">
                  <c:v>18.2</c:v>
                </c:pt>
                <c:pt idx="265">
                  <c:v>17.899999999999999</c:v>
                </c:pt>
                <c:pt idx="266">
                  <c:v>17.899999999999999</c:v>
                </c:pt>
                <c:pt idx="267">
                  <c:v>18.3</c:v>
                </c:pt>
                <c:pt idx="268">
                  <c:v>18.399999999999999</c:v>
                </c:pt>
                <c:pt idx="269">
                  <c:v>18.7</c:v>
                </c:pt>
                <c:pt idx="270">
                  <c:v>17.399999999999999</c:v>
                </c:pt>
                <c:pt idx="271">
                  <c:v>17.7</c:v>
                </c:pt>
                <c:pt idx="272">
                  <c:v>17.399999999999999</c:v>
                </c:pt>
                <c:pt idx="273">
                  <c:v>18.399999999999999</c:v>
                </c:pt>
                <c:pt idx="274">
                  <c:v>18.5</c:v>
                </c:pt>
                <c:pt idx="275">
                  <c:v>18.5</c:v>
                </c:pt>
                <c:pt idx="276">
                  <c:v>19.3</c:v>
                </c:pt>
                <c:pt idx="277">
                  <c:v>18.2</c:v>
                </c:pt>
                <c:pt idx="278">
                  <c:v>17.899999999999999</c:v>
                </c:pt>
                <c:pt idx="279">
                  <c:v>17.3</c:v>
                </c:pt>
                <c:pt idx="280">
                  <c:v>18.3</c:v>
                </c:pt>
                <c:pt idx="281">
                  <c:v>18.100000000000001</c:v>
                </c:pt>
                <c:pt idx="282">
                  <c:v>18.399999999999999</c:v>
                </c:pt>
                <c:pt idx="283">
                  <c:v>17.7</c:v>
                </c:pt>
                <c:pt idx="284">
                  <c:v>18.5</c:v>
                </c:pt>
                <c:pt idx="285">
                  <c:v>18</c:v>
                </c:pt>
                <c:pt idx="286">
                  <c:v>18.3</c:v>
                </c:pt>
                <c:pt idx="287">
                  <c:v>18.8</c:v>
                </c:pt>
                <c:pt idx="288">
                  <c:v>18.5</c:v>
                </c:pt>
                <c:pt idx="289">
                  <c:v>17.7</c:v>
                </c:pt>
                <c:pt idx="290">
                  <c:v>17.3</c:v>
                </c:pt>
                <c:pt idx="291">
                  <c:v>18.2</c:v>
                </c:pt>
                <c:pt idx="292">
                  <c:v>18.8</c:v>
                </c:pt>
                <c:pt idx="293">
                  <c:v>18.100000000000001</c:v>
                </c:pt>
                <c:pt idx="294">
                  <c:v>18.2</c:v>
                </c:pt>
                <c:pt idx="295">
                  <c:v>18.3</c:v>
                </c:pt>
                <c:pt idx="296">
                  <c:v>18.399999999999999</c:v>
                </c:pt>
                <c:pt idx="297">
                  <c:v>18.100000000000001</c:v>
                </c:pt>
                <c:pt idx="298">
                  <c:v>18.3</c:v>
                </c:pt>
              </c:numCache>
            </c:numRef>
          </c:yVal>
          <c:smooth val="0"/>
        </c:ser>
        <c:dLbls>
          <c:showLegendKey val="0"/>
          <c:showVal val="0"/>
          <c:showCatName val="0"/>
          <c:showSerName val="0"/>
          <c:showPercent val="0"/>
          <c:showBubbleSize val="0"/>
        </c:dLbls>
        <c:axId val="117153152"/>
        <c:axId val="118425472"/>
      </c:scatterChart>
      <c:valAx>
        <c:axId val="117153152"/>
        <c:scaling>
          <c:orientation val="minMax"/>
          <c:max val="300"/>
        </c:scaling>
        <c:delete val="0"/>
        <c:axPos val="b"/>
        <c:title>
          <c:tx>
            <c:rich>
              <a:bodyPr/>
              <a:lstStyle/>
              <a:p>
                <a:pPr>
                  <a:defRPr sz="1381" b="0" i="0" u="none" strike="noStrike" baseline="0">
                    <a:solidFill>
                      <a:srgbClr val="000000"/>
                    </a:solidFill>
                    <a:latin typeface="Arial"/>
                    <a:ea typeface="Arial"/>
                    <a:cs typeface="Arial"/>
                  </a:defRPr>
                </a:pPr>
                <a:r>
                  <a:rPr lang="en-US"/>
                  <a:t>Ping Sequence Number</a:t>
                </a:r>
              </a:p>
            </c:rich>
          </c:tx>
          <c:layout>
            <c:manualLayout>
              <c:xMode val="edge"/>
              <c:yMode val="edge"/>
              <c:x val="0.41721854304635764"/>
              <c:y val="0.75789473684210529"/>
            </c:manualLayout>
          </c:layout>
          <c:overlay val="0"/>
          <c:spPr>
            <a:noFill/>
            <a:ln w="63796">
              <a:noFill/>
            </a:ln>
          </c:spPr>
        </c:title>
        <c:numFmt formatCode="General" sourceLinked="1"/>
        <c:majorTickMark val="cross"/>
        <c:minorTickMark val="none"/>
        <c:tickLblPos val="nextTo"/>
        <c:spPr>
          <a:ln w="7975">
            <a:solidFill>
              <a:srgbClr val="000000"/>
            </a:solidFill>
            <a:prstDash val="solid"/>
          </a:ln>
        </c:spPr>
        <c:txPr>
          <a:bodyPr rot="0" vert="horz"/>
          <a:lstStyle/>
          <a:p>
            <a:pPr>
              <a:defRPr sz="1381" b="0" i="0" u="none" strike="noStrike" baseline="0">
                <a:solidFill>
                  <a:srgbClr val="000000"/>
                </a:solidFill>
                <a:latin typeface="Arial"/>
                <a:ea typeface="Arial"/>
                <a:cs typeface="Arial"/>
              </a:defRPr>
            </a:pPr>
            <a:endParaRPr lang="en-US"/>
          </a:p>
        </c:txPr>
        <c:crossAx val="118425472"/>
        <c:crosses val="autoZero"/>
        <c:crossBetween val="midCat"/>
      </c:valAx>
      <c:valAx>
        <c:axId val="118425472"/>
        <c:scaling>
          <c:orientation val="minMax"/>
          <c:max val="21"/>
          <c:min val="6"/>
        </c:scaling>
        <c:delete val="0"/>
        <c:axPos val="l"/>
        <c:majorGridlines>
          <c:spPr>
            <a:ln w="7975">
              <a:solidFill>
                <a:srgbClr val="000000"/>
              </a:solidFill>
              <a:prstDash val="solid"/>
            </a:ln>
          </c:spPr>
        </c:majorGridlines>
        <c:title>
          <c:tx>
            <c:rich>
              <a:bodyPr/>
              <a:lstStyle/>
              <a:p>
                <a:pPr>
                  <a:defRPr sz="2009" b="0" i="0" u="none" strike="noStrike" baseline="0">
                    <a:solidFill>
                      <a:srgbClr val="000000"/>
                    </a:solidFill>
                    <a:latin typeface="Arial"/>
                    <a:ea typeface="Arial"/>
                    <a:cs typeface="Arial"/>
                  </a:defRPr>
                </a:pPr>
                <a:r>
                  <a:rPr lang="en-US"/>
                  <a:t>RTT (ms)</a:t>
                </a:r>
              </a:p>
            </c:rich>
          </c:tx>
          <c:layout>
            <c:manualLayout>
              <c:xMode val="edge"/>
              <c:yMode val="edge"/>
              <c:x val="3.6423841059602648E-2"/>
              <c:y val="0.30526315789473685"/>
            </c:manualLayout>
          </c:layout>
          <c:overlay val="0"/>
          <c:spPr>
            <a:noFill/>
            <a:ln w="63796">
              <a:noFill/>
            </a:ln>
          </c:spPr>
        </c:title>
        <c:numFmt formatCode="General" sourceLinked="1"/>
        <c:majorTickMark val="cross"/>
        <c:minorTickMark val="none"/>
        <c:tickLblPos val="nextTo"/>
        <c:spPr>
          <a:ln w="7975">
            <a:solidFill>
              <a:srgbClr val="000000"/>
            </a:solidFill>
            <a:prstDash val="solid"/>
          </a:ln>
        </c:spPr>
        <c:txPr>
          <a:bodyPr rot="0" vert="horz"/>
          <a:lstStyle/>
          <a:p>
            <a:pPr>
              <a:defRPr sz="1381" b="0" i="0" u="none" strike="noStrike" baseline="0">
                <a:solidFill>
                  <a:srgbClr val="000000"/>
                </a:solidFill>
                <a:latin typeface="Arial"/>
                <a:ea typeface="Arial"/>
                <a:cs typeface="Arial"/>
              </a:defRPr>
            </a:pPr>
            <a:endParaRPr lang="en-US"/>
          </a:p>
        </c:txPr>
        <c:crossAx val="117153152"/>
        <c:crosses val="autoZero"/>
        <c:crossBetween val="midCat"/>
      </c:valAx>
      <c:spPr>
        <a:solidFill>
          <a:srgbClr val="C0C0C0"/>
        </a:solidFill>
        <a:ln w="31898">
          <a:solidFill>
            <a:srgbClr val="808080"/>
          </a:solidFill>
          <a:prstDash val="solid"/>
        </a:ln>
      </c:spPr>
    </c:plotArea>
    <c:legend>
      <c:legendPos val="b"/>
      <c:layout>
        <c:manualLayout>
          <c:xMode val="edge"/>
          <c:yMode val="edge"/>
          <c:x val="0.36092715231788081"/>
          <c:y val="0.9"/>
          <c:w val="0.37086092715231789"/>
          <c:h val="8.4210526315789472E-2"/>
        </c:manualLayout>
      </c:layout>
      <c:overlay val="0"/>
      <c:spPr>
        <a:solidFill>
          <a:srgbClr val="FFFFFF"/>
        </a:solidFill>
        <a:ln w="7975">
          <a:solidFill>
            <a:srgbClr val="000000"/>
          </a:solidFill>
          <a:prstDash val="solid"/>
        </a:ln>
      </c:spPr>
      <c:txPr>
        <a:bodyPr/>
        <a:lstStyle/>
        <a:p>
          <a:pPr>
            <a:defRPr sz="1268"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7975">
      <a:solidFill>
        <a:srgbClr val="000000"/>
      </a:solidFill>
      <a:prstDash val="solid"/>
    </a:ln>
  </c:spPr>
  <c:txPr>
    <a:bodyPr/>
    <a:lstStyle/>
    <a:p>
      <a:pPr>
        <a:defRPr sz="1381"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6/29/2012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publish/subscribe (pub/sub) design pattern [</a:t>
            </a:r>
            <a:r>
              <a:rPr lang="en-US" dirty="0">
                <a:hlinkClick r:id="" action="ppaction://hlinkfile" tooltip="G. Hohpe, 2003 #3333"/>
              </a:rPr>
              <a:t>5</a:t>
            </a:r>
            <a:r>
              <a:rPr lang="en-US" dirty="0"/>
              <a:t>] describes a loosely-coupled architecture based message-oriented communication between distributed applications.  In such an arrangement applications may fire-and-forget messages to a broker that manages the details of message delivery.  This is an especially powerful benefit in heterogeneous environments, allowing clients to be written using different languages and even possibly different wire protocols.  The pub/sub provider acts as the middle-man, allowing heterogeneous integration and interaction in an asynchronous (non-blocking) manner.</a:t>
            </a:r>
          </a:p>
          <a:p>
            <a:r>
              <a:rPr lang="en-US" dirty="0"/>
              <a:t>The pub/sub architecture uses destinations known as </a:t>
            </a:r>
            <a:r>
              <a:rPr lang="en-US" i="1" dirty="0"/>
              <a:t>topics</a:t>
            </a:r>
            <a:r>
              <a:rPr lang="en-US" dirty="0"/>
              <a:t>.  Publishers address messages to a topic and subscribers register to receive messages from the topic.  Publishers and subscribers are generally anonymous and may dynamically publish or subscribe to the content hierarchy. The system takes care of distributing the messages arriving from a topic's multiple publishers to its multiple subscribers. Topics retain messages only as long as it takes to distribute them to current subscribers.   Figure 1 illustrates pub/sub messaging.</a:t>
            </a:r>
          </a:p>
          <a:p>
            <a:r>
              <a:rPr lang="en-US" dirty="0"/>
              <a:t>Message publication is inherently asynchronous in that no fundamental timing dependency exists between the production and the consumption of a message.  Messages can be consumed in either of two ways</a:t>
            </a:r>
            <a:r>
              <a:rPr lang="en-US" dirty="0" smtClean="0"/>
              <a:t>:</a:t>
            </a:r>
          </a:p>
          <a:p>
            <a:endParaRPr lang="en-US" dirty="0"/>
          </a:p>
          <a:p>
            <a:pPr lvl="0"/>
            <a:r>
              <a:rPr lang="en-US" b="1" dirty="0"/>
              <a:t>Synchronously.</a:t>
            </a:r>
            <a:r>
              <a:rPr lang="en-US" dirty="0"/>
              <a:t> A subscriber or a receiver explicitly fetches the message from the destination by calling the receive method. The receive method can block until a message arrives or can time out if a message does not arrive within a specified time limit.</a:t>
            </a:r>
          </a:p>
          <a:p>
            <a:pPr lvl="0"/>
            <a:r>
              <a:rPr lang="en-US" b="1" dirty="0"/>
              <a:t>Asynchronously.</a:t>
            </a:r>
            <a:r>
              <a:rPr lang="en-US" dirty="0"/>
              <a:t> A client can register a </a:t>
            </a:r>
            <a:r>
              <a:rPr lang="en-US" i="1" dirty="0"/>
              <a:t>message listener</a:t>
            </a:r>
            <a:r>
              <a:rPr lang="en-US" dirty="0"/>
              <a:t> with a consumer. A message listener is similar to an event listener.</a:t>
            </a:r>
          </a:p>
          <a:p>
            <a:endParaRPr lang="en-US" dirty="0"/>
          </a:p>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7</a:t>
            </a:fld>
            <a:endParaRPr lang="en-US" dirty="0"/>
          </a:p>
        </p:txBody>
      </p:sp>
    </p:spTree>
    <p:extLst>
      <p:ext uri="{BB962C8B-B14F-4D97-AF65-F5344CB8AC3E}">
        <p14:creationId xmlns:p14="http://schemas.microsoft.com/office/powerpoint/2010/main" val="423693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algn="r" rtl="0" fontAlgn="base">
              <a:spcBef>
                <a:spcPct val="0"/>
              </a:spcBef>
              <a:spcAft>
                <a:spcPct val="0"/>
              </a:spcAft>
            </a:pPr>
            <a:fld id="{C0374F37-399F-4EB6-BA69-485624029121}" type="slidenum">
              <a:rPr lang="en-US" sz="1200" b="1" kern="1200">
                <a:solidFill>
                  <a:prstClr val="black"/>
                </a:solidFill>
                <a:latin typeface="Times New Roman" pitchFamily="18" charset="0"/>
                <a:ea typeface="+mn-ea"/>
                <a:cs typeface="+mn-cs"/>
              </a:rPr>
              <a:pPr algn="r" rtl="0" fontAlgn="base">
                <a:spcBef>
                  <a:spcPct val="0"/>
                </a:spcBef>
                <a:spcAft>
                  <a:spcPct val="0"/>
                </a:spcAft>
              </a:pPr>
              <a:t>14</a:t>
            </a:fld>
            <a:endParaRPr lang="en-US" sz="1200" b="1" kern="1200">
              <a:solidFill>
                <a:prstClr val="black"/>
              </a:solidFill>
              <a:latin typeface="Times New Roman" pitchFamily="18" charset="0"/>
              <a:ea typeface="+mn-ea"/>
              <a:cs typeface="+mn-cs"/>
            </a:endParaRPr>
          </a:p>
        </p:txBody>
      </p:sp>
      <p:sp>
        <p:nvSpPr>
          <p:cNvPr id="4280322"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rtl="0" eaLnBrk="0" fontAlgn="base" hangingPunct="0">
              <a:spcBef>
                <a:spcPct val="0"/>
              </a:spcBef>
              <a:spcAft>
                <a:spcPct val="0"/>
              </a:spcAft>
            </a:pPr>
            <a:fld id="{EB91789D-98D0-40BB-9B4E-01A329F7C885}" type="slidenum">
              <a:rPr lang="en-US" sz="1200" kern="1200">
                <a:solidFill>
                  <a:prstClr val="black"/>
                </a:solidFill>
                <a:latin typeface="Times New Roman" pitchFamily="18" charset="0"/>
                <a:ea typeface="+mn-ea"/>
                <a:cs typeface="+mn-cs"/>
              </a:rPr>
              <a:pPr algn="r" rtl="0" eaLnBrk="0" fontAlgn="base" hangingPunct="0">
                <a:spcBef>
                  <a:spcPct val="0"/>
                </a:spcBef>
                <a:spcAft>
                  <a:spcPct val="0"/>
                </a:spcAft>
              </a:pPr>
              <a:t>14</a:t>
            </a:fld>
            <a:endParaRPr lang="en-US" sz="1200" kern="1200">
              <a:solidFill>
                <a:prstClr val="black"/>
              </a:solidFill>
              <a:latin typeface="Times New Roman" pitchFamily="18" charset="0"/>
              <a:ea typeface="+mn-ea"/>
              <a:cs typeface="+mn-cs"/>
            </a:endParaRPr>
          </a:p>
        </p:txBody>
      </p:sp>
      <p:sp>
        <p:nvSpPr>
          <p:cNvPr id="4280323" name="Rectangle 2"/>
          <p:cNvSpPr>
            <a:spLocks noGrp="1" noRot="1" noChangeAspect="1" noChangeArrowheads="1" noTextEdit="1"/>
          </p:cNvSpPr>
          <p:nvPr>
            <p:ph type="sldImg"/>
          </p:nvPr>
        </p:nvSpPr>
        <p:spPr>
          <a:ln/>
        </p:spPr>
      </p:sp>
      <p:sp>
        <p:nvSpPr>
          <p:cNvPr id="428032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1E75A1A-6F8B-4F5E-91DB-686FBE50DAC1}" type="slidenum">
              <a:rPr lang="en-US" b="1" smtClean="0">
                <a:solidFill>
                  <a:srgbClr val="000000"/>
                </a:solidFill>
              </a:rPr>
              <a:pPr/>
              <a:t>15</a:t>
            </a:fld>
            <a:endParaRPr lang="en-US" b="1" smtClean="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6/29/2012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6/29/2012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6/29/2012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6/29/2012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6/29/2012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6/29/2012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6/29/2012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6/29/2012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ites.google.com/site/opensourceiotclou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Microsoft_Excel_97-2003_Worksheet1.xls"/></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futuregrid.org/" TargetMode="External"/><Relationship Id="rId2" Type="http://schemas.openxmlformats.org/officeDocument/2006/relationships/hyperlink" Target="https://sites.google.com/site/opensourceiotcloud/" TargetMode="External"/><Relationship Id="rId1" Type="http://schemas.openxmlformats.org/officeDocument/2006/relationships/slideLayout" Target="../slideLayouts/slideLayout2.xml"/><Relationship Id="rId4" Type="http://schemas.openxmlformats.org/officeDocument/2006/relationships/hyperlink" Target="http://www.vscse.org/summerschool/2012/scs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ites.google.com/site/opensourceiotclou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42" y="685800"/>
            <a:ext cx="8763000" cy="1470025"/>
          </a:xfrm>
        </p:spPr>
        <p:txBody>
          <a:bodyPr>
            <a:noAutofit/>
          </a:bodyPr>
          <a:lstStyle/>
          <a:p>
            <a:r>
              <a:rPr lang="en-US" sz="3600" dirty="0"/>
              <a:t>Architecture and Measured Characteristics of a Cloud Based Internet of Things</a:t>
            </a:r>
            <a:r>
              <a:rPr lang="en-US" sz="4800" dirty="0"/>
              <a:t/>
            </a:r>
            <a:br>
              <a:rPr lang="en-US" sz="4800" dirty="0"/>
            </a:br>
            <a:endParaRPr lang="en-US" sz="4800" b="1" dirty="0"/>
          </a:p>
        </p:txBody>
      </p:sp>
      <p:sp>
        <p:nvSpPr>
          <p:cNvPr id="3" name="Subtitle 2"/>
          <p:cNvSpPr>
            <a:spLocks noGrp="1"/>
          </p:cNvSpPr>
          <p:nvPr>
            <p:ph type="subTitle" idx="1"/>
          </p:nvPr>
        </p:nvSpPr>
        <p:spPr>
          <a:xfrm>
            <a:off x="0" y="1828800"/>
            <a:ext cx="9144000" cy="1371600"/>
          </a:xfrm>
        </p:spPr>
        <p:txBody>
          <a:bodyPr>
            <a:noAutofit/>
          </a:bodyPr>
          <a:lstStyle/>
          <a:p>
            <a:r>
              <a:rPr lang="en-US" sz="2400" b="1" dirty="0" smtClean="0">
                <a:solidFill>
                  <a:schemeClr val="tx1"/>
                </a:solidFill>
              </a:rPr>
              <a:t>May 22, 2012</a:t>
            </a:r>
          </a:p>
          <a:p>
            <a:endParaRPr lang="en-US" sz="2400" b="1" dirty="0" smtClean="0">
              <a:solidFill>
                <a:schemeClr val="tx1"/>
              </a:solidFill>
            </a:endParaRPr>
          </a:p>
          <a:p>
            <a:pPr>
              <a:spcBef>
                <a:spcPts val="0"/>
              </a:spcBef>
            </a:pPr>
            <a:r>
              <a:rPr lang="en-US" sz="2400" b="1" dirty="0"/>
              <a:t>The 2012 International Conference on Collaboration Technologies and Systems</a:t>
            </a:r>
            <a:br>
              <a:rPr lang="en-US" sz="2400" b="1" dirty="0"/>
            </a:br>
            <a:r>
              <a:rPr lang="en-US" sz="2400" b="1" dirty="0"/>
              <a:t>(CTS 2012)</a:t>
            </a:r>
            <a:br>
              <a:rPr lang="en-US" sz="2400" b="1" dirty="0"/>
            </a:br>
            <a:r>
              <a:rPr lang="en-US" sz="2400" b="1" dirty="0" smtClean="0"/>
              <a:t>May </a:t>
            </a:r>
            <a:r>
              <a:rPr lang="en-US" sz="2400" b="1" dirty="0"/>
              <a:t>21-25, </a:t>
            </a:r>
            <a:r>
              <a:rPr lang="en-US" sz="2400" b="1" dirty="0" smtClean="0"/>
              <a:t>2012</a:t>
            </a:r>
            <a:r>
              <a:rPr lang="en-US" sz="2400" b="1" dirty="0"/>
              <a:t/>
            </a:r>
            <a:br>
              <a:rPr lang="en-US" sz="2400" b="1" dirty="0"/>
            </a:br>
            <a:r>
              <a:rPr lang="en-US" sz="2400" b="1" dirty="0" smtClean="0"/>
              <a:t>Denver</a:t>
            </a:r>
            <a:r>
              <a:rPr lang="en-US" sz="2400" b="1" dirty="0"/>
              <a:t>, Colorado, USA</a:t>
            </a:r>
          </a:p>
          <a:p>
            <a:endParaRPr lang="it-IT" sz="2400" b="1" dirty="0" smtClean="0">
              <a:solidFill>
                <a:schemeClr val="tx1"/>
              </a:solidFill>
            </a:endParaRPr>
          </a:p>
        </p:txBody>
      </p:sp>
      <p:sp>
        <p:nvSpPr>
          <p:cNvPr id="5" name="Subtitle 2"/>
          <p:cNvSpPr txBox="1">
            <a:spLocks/>
          </p:cNvSpPr>
          <p:nvPr/>
        </p:nvSpPr>
        <p:spPr>
          <a:xfrm>
            <a:off x="0" y="4692696"/>
            <a:ext cx="9144000" cy="1146535"/>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smtClean="0">
                <a:solidFill>
                  <a:prstClr val="black"/>
                </a:solidFill>
                <a:ea typeface="ＭＳ Ｐゴシック" charset="0"/>
                <a:cs typeface="ＭＳ Ｐゴシック" charset="0"/>
              </a:rPr>
              <a:t>Ryan Hartman</a:t>
            </a:r>
            <a:endParaRPr lang="en-US" sz="2400" b="1" dirty="0">
              <a:solidFill>
                <a:prstClr val="black"/>
              </a:solidFill>
              <a:ea typeface="ＭＳ Ｐゴシック" charset="0"/>
              <a:cs typeface="ＭＳ Ｐゴシック" charset="0"/>
            </a:endParaRPr>
          </a:p>
          <a:p>
            <a:pPr algn="ctr">
              <a:spcBef>
                <a:spcPct val="20000"/>
              </a:spcBef>
              <a:defRPr/>
            </a:pPr>
            <a:r>
              <a:rPr lang="en-US" sz="2000" dirty="0" smtClean="0">
                <a:solidFill>
                  <a:prstClr val="black"/>
                </a:solidFill>
                <a:hlinkClick r:id="rId3"/>
              </a:rPr>
              <a:t>rdhartma@indiana.edu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Grid Builder</a:t>
            </a:r>
            <a:endParaRPr lang="en-US" dirty="0"/>
          </a:p>
        </p:txBody>
      </p:sp>
      <p:sp>
        <p:nvSpPr>
          <p:cNvPr id="3" name="Content Placeholder 2"/>
          <p:cNvSpPr>
            <a:spLocks noGrp="1"/>
          </p:cNvSpPr>
          <p:nvPr>
            <p:ph idx="1"/>
          </p:nvPr>
        </p:nvSpPr>
        <p:spPr>
          <a:xfrm>
            <a:off x="15240" y="762001"/>
            <a:ext cx="9128760" cy="3352800"/>
          </a:xfrm>
        </p:spPr>
        <p:txBody>
          <a:bodyPr/>
          <a:lstStyle/>
          <a:p>
            <a:pPr marL="0" indent="0">
              <a:buNone/>
            </a:pPr>
            <a:r>
              <a:rPr lang="en-US" sz="2000" b="1" dirty="0" smtClean="0"/>
              <a:t>GB </a:t>
            </a:r>
            <a:r>
              <a:rPr lang="en-US" sz="2000" b="1" dirty="0"/>
              <a:t>is a sensor management </a:t>
            </a:r>
            <a:r>
              <a:rPr lang="en-US" sz="2000" b="1" dirty="0" smtClean="0"/>
              <a:t>module</a:t>
            </a:r>
            <a:endParaRPr lang="en-US" sz="2000" b="1" dirty="0"/>
          </a:p>
          <a:p>
            <a:pPr marL="0" indent="0">
              <a:buNone/>
            </a:pPr>
            <a:r>
              <a:rPr lang="en-US" sz="2000" dirty="0"/>
              <a:t>1.   Define the properties of sensors</a:t>
            </a:r>
          </a:p>
          <a:p>
            <a:pPr marL="0" indent="0">
              <a:buNone/>
            </a:pPr>
            <a:r>
              <a:rPr lang="en-US" sz="2000" dirty="0"/>
              <a:t>2.   Deploy sensors according to defined properties</a:t>
            </a:r>
          </a:p>
          <a:p>
            <a:pPr marL="0" indent="0">
              <a:buNone/>
            </a:pPr>
            <a:r>
              <a:rPr lang="en-US" sz="2000" dirty="0"/>
              <a:t>3.   Monitor deployment status of sensors</a:t>
            </a:r>
          </a:p>
          <a:p>
            <a:pPr marL="0" indent="0">
              <a:buNone/>
            </a:pPr>
            <a:r>
              <a:rPr lang="en-US" sz="2000" dirty="0"/>
              <a:t>4.   Remote Management - Allow management irrespective of the location of the sensors</a:t>
            </a:r>
          </a:p>
          <a:p>
            <a:pPr marL="0" indent="0">
              <a:buNone/>
            </a:pPr>
            <a:r>
              <a:rPr lang="en-US" sz="2000" dirty="0"/>
              <a:t>5.   Distributed Management – Allow management irrespective of the location of the manager / </a:t>
            </a:r>
            <a:r>
              <a:rPr lang="en-US" sz="2000" dirty="0" smtClean="0"/>
              <a:t>user</a:t>
            </a:r>
            <a:endParaRPr lang="en-US" sz="2000" dirty="0"/>
          </a:p>
          <a:p>
            <a:pPr marL="0" indent="0">
              <a:buNone/>
            </a:pPr>
            <a:r>
              <a:rPr lang="en-US" sz="2000" b="1" dirty="0"/>
              <a:t>GB itself posses the following characteristics:</a:t>
            </a:r>
          </a:p>
          <a:p>
            <a:pPr marL="0" indent="0">
              <a:buNone/>
            </a:pPr>
            <a:r>
              <a:rPr lang="en-US" sz="2000" dirty="0"/>
              <a:t>1.   Extensible – the use of Service Oriented Architecture (SOA) to provide extensibility and interoperability</a:t>
            </a:r>
          </a:p>
          <a:p>
            <a:pPr marL="0" indent="0">
              <a:buNone/>
            </a:pPr>
            <a:r>
              <a:rPr lang="en-US" sz="2000" dirty="0"/>
              <a:t>2.   Scalable - management architecture should be able to scale as number of managed sensors increases</a:t>
            </a:r>
          </a:p>
          <a:p>
            <a:pPr marL="0" indent="0">
              <a:buNone/>
            </a:pPr>
            <a:r>
              <a:rPr lang="en-US" sz="2000" dirty="0"/>
              <a:t>3.   Fault tolerant - failure of transports OR management components should not cause management architecture to fail</a:t>
            </a:r>
          </a:p>
          <a:p>
            <a:pPr marL="0" indent="0">
              <a:buNone/>
            </a:pPr>
            <a:endParaRPr lang="en-US" sz="2000" dirty="0"/>
          </a:p>
        </p:txBody>
      </p:sp>
    </p:spTree>
    <p:extLst>
      <p:ext uri="{BB962C8B-B14F-4D97-AF65-F5344CB8AC3E}">
        <p14:creationId xmlns:p14="http://schemas.microsoft.com/office/powerpoint/2010/main" val="1120370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2" descr="C:\Documents and Settings\User\Desktop\Poster\poster2\poster2_who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
            <a:ext cx="5503862" cy="67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p:cNvSpPr>
            <a:spLocks noGrp="1"/>
          </p:cNvSpPr>
          <p:nvPr>
            <p:ph type="ftr" sz="quarter" idx="4294967295"/>
          </p:nvPr>
        </p:nvSpPr>
        <p:spPr>
          <a:xfrm>
            <a:off x="6019800" y="5486400"/>
            <a:ext cx="2590800" cy="1143000"/>
          </a:xfrm>
          <a:prstGeom prst="rect">
            <a:avLst/>
          </a:prstGeom>
        </p:spPr>
        <p:txBody>
          <a:bodyPr/>
          <a:lstStyle/>
          <a:p>
            <a:r>
              <a:rPr lang="en-US" sz="2400" dirty="0"/>
              <a:t>Anabas, Inc. &amp; Indiana </a:t>
            </a:r>
            <a:r>
              <a:rPr lang="en-US" sz="2400" dirty="0" smtClean="0"/>
              <a:t>University SBIR</a:t>
            </a:r>
            <a:endParaRPr lang="en-US" sz="2400" dirty="0"/>
          </a:p>
        </p:txBody>
      </p:sp>
      <p:sp>
        <p:nvSpPr>
          <p:cNvPr id="116738" name="Text Box 2"/>
          <p:cNvSpPr txBox="1">
            <a:spLocks noChangeArrowheads="1"/>
          </p:cNvSpPr>
          <p:nvPr/>
        </p:nvSpPr>
        <p:spPr bwMode="auto">
          <a:xfrm>
            <a:off x="5715000" y="228600"/>
            <a:ext cx="3276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3200" b="1" dirty="0" smtClean="0">
                <a:ea typeface="MS PGothic" pitchFamily="34" charset="-128"/>
                <a:cs typeface="Times New Roman" pitchFamily="18" charset="0"/>
              </a:rPr>
              <a:t>Early Sensor Grid Demonstration</a:t>
            </a:r>
            <a:r>
              <a:rPr lang="en-US" altLang="ja-JP" sz="3600" b="1" dirty="0" smtClean="0">
                <a:ea typeface="MS PGothic" pitchFamily="34" charset="-128"/>
                <a:cs typeface="Times New Roman" pitchFamily="18" charset="0"/>
              </a:rPr>
              <a:t> </a:t>
            </a:r>
            <a:endParaRPr lang="en-US" altLang="ja-JP" sz="3600" b="1" dirty="0">
              <a:ea typeface="MS PGothic" pitchFamily="34" charset="-128"/>
              <a:cs typeface="Times New Roman" pitchFamily="18" charset="0"/>
            </a:endParaRPr>
          </a:p>
          <a:p>
            <a:endParaRPr lang="en-US" altLang="ja-JP" sz="2800" b="1" dirty="0">
              <a:ea typeface="MS PGothic" pitchFamily="34" charset="-128"/>
              <a:cs typeface="Times New Roman" pitchFamily="18" charset="0"/>
            </a:endParaRPr>
          </a:p>
          <a:p>
            <a:pPr lvl="1"/>
            <a:endParaRPr lang="en-US" altLang="ja-JP" sz="2800" b="1" dirty="0">
              <a:ea typeface="MS PGothic" pitchFamily="34" charset="-128"/>
              <a:cs typeface="Times New Roman" pitchFamily="18" charset="0"/>
            </a:endParaRPr>
          </a:p>
          <a:p>
            <a:endParaRPr lang="en-US" altLang="ja-JP" sz="2800" b="1" dirty="0">
              <a:ea typeface="MS PGothic" pitchFamily="34" charset="-128"/>
              <a:cs typeface="Times New Roman" pitchFamily="18" charset="0"/>
            </a:endParaRPr>
          </a:p>
          <a:p>
            <a:endParaRPr lang="en-US" altLang="ja-JP" sz="2800" b="1" dirty="0">
              <a:ea typeface="MS PGothic" pitchFamily="34" charset="-128"/>
              <a:cs typeface="Times New Roman" pitchFamily="18" charset="0"/>
            </a:endParaRPr>
          </a:p>
        </p:txBody>
      </p:sp>
    </p:spTree>
    <p:extLst>
      <p:ext uri="{BB962C8B-B14F-4D97-AF65-F5344CB8AC3E}">
        <p14:creationId xmlns:p14="http://schemas.microsoft.com/office/powerpoint/2010/main" val="12218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pic>
        <p:nvPicPr>
          <p:cNvPr id="117764" name="Picture 4" descr="G:\CTS08 Demo Screenshots\CTS-All-H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39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119813" name="Rectangle 5"/>
          <p:cNvSpPr>
            <a:spLocks noChangeArrowheads="1"/>
          </p:cNvSpPr>
          <p:nvPr/>
        </p:nvSpPr>
        <p:spPr bwMode="auto">
          <a:xfrm>
            <a:off x="182880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9812" name="Picture 5" descr="quakesim_st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8"/>
            <a:ext cx="9031164" cy="683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813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9299" name="Rectangle 2"/>
          <p:cNvSpPr>
            <a:spLocks noGrp="1" noChangeArrowheads="1"/>
          </p:cNvSpPr>
          <p:nvPr>
            <p:ph type="title" idx="4294967295"/>
          </p:nvPr>
        </p:nvSpPr>
        <p:spPr>
          <a:xfrm>
            <a:off x="0" y="0"/>
            <a:ext cx="9144000" cy="685800"/>
          </a:xfrm>
        </p:spPr>
        <p:txBody>
          <a:bodyPr/>
          <a:lstStyle/>
          <a:p>
            <a:r>
              <a:rPr lang="en-US" sz="3200" b="1" dirty="0" smtClean="0">
                <a:solidFill>
                  <a:schemeClr val="tx1"/>
                </a:solidFill>
              </a:rPr>
              <a:t>Real-Time GPS Sensor Data-Mining</a:t>
            </a:r>
            <a:endParaRPr lang="en-US" sz="3200" b="1" dirty="0">
              <a:solidFill>
                <a:schemeClr val="tx1"/>
              </a:solidFill>
            </a:endParaRPr>
          </a:p>
        </p:txBody>
      </p:sp>
      <p:sp>
        <p:nvSpPr>
          <p:cNvPr id="4279300" name="Rectangle 3"/>
          <p:cNvSpPr>
            <a:spLocks noGrp="1" noChangeArrowheads="1"/>
          </p:cNvSpPr>
          <p:nvPr>
            <p:ph type="body" idx="4294967295"/>
          </p:nvPr>
        </p:nvSpPr>
        <p:spPr>
          <a:xfrm>
            <a:off x="2819400" y="609600"/>
            <a:ext cx="6324600" cy="1143000"/>
          </a:xfrm>
        </p:spPr>
        <p:txBody>
          <a:bodyPr>
            <a:noAutofit/>
          </a:bodyPr>
          <a:lstStyle/>
          <a:p>
            <a:pPr>
              <a:buNone/>
            </a:pPr>
            <a:r>
              <a:rPr lang="en-US" sz="2400" dirty="0">
                <a:solidFill>
                  <a:schemeClr val="tx1"/>
                </a:solidFill>
              </a:rPr>
              <a:t>S</a:t>
            </a:r>
            <a:r>
              <a:rPr lang="en-US" sz="2400" dirty="0" smtClean="0">
                <a:solidFill>
                  <a:schemeClr val="tx1"/>
                </a:solidFill>
              </a:rPr>
              <a:t>ervices process </a:t>
            </a:r>
            <a:r>
              <a:rPr lang="en-US" sz="2400" dirty="0">
                <a:solidFill>
                  <a:schemeClr val="tx1"/>
                </a:solidFill>
              </a:rPr>
              <a:t>real time data from ~70 GPS Sensors in Southern California </a:t>
            </a:r>
            <a:endParaRPr lang="en-US" sz="2400" dirty="0" smtClean="0">
              <a:solidFill>
                <a:schemeClr val="tx1"/>
              </a:solidFill>
            </a:endParaRPr>
          </a:p>
          <a:p>
            <a:pPr>
              <a:buNone/>
            </a:pPr>
            <a:r>
              <a:rPr lang="en-US" sz="2400" dirty="0" smtClean="0">
                <a:solidFill>
                  <a:srgbClr val="C00000"/>
                </a:solidFill>
              </a:rPr>
              <a:t>Brokers and Services on Clouds </a:t>
            </a:r>
            <a:r>
              <a:rPr lang="en-US" sz="2400" dirty="0" smtClean="0"/>
              <a:t>– no major performance issues  </a:t>
            </a:r>
            <a:endParaRPr lang="en-US" sz="2400" dirty="0">
              <a:solidFill>
                <a:schemeClr val="tx1"/>
              </a:solidFill>
            </a:endParaRPr>
          </a:p>
        </p:txBody>
      </p:sp>
      <p:sp>
        <p:nvSpPr>
          <p:cNvPr id="23"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rtl="0" fontAlgn="base">
              <a:spcBef>
                <a:spcPct val="0"/>
              </a:spcBef>
              <a:spcAft>
                <a:spcPct val="0"/>
              </a:spcAft>
              <a:defRPr/>
            </a:pPr>
            <a:fld id="{9E1390E5-D15A-4A29-8FC6-3B736F0D31F8}" type="slidenum">
              <a:rPr lang="en-US" sz="1000" kern="1200">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14</a:t>
            </a:fld>
            <a:endParaRPr lang="en-US" sz="1000" kern="1200">
              <a:effectLst>
                <a:outerShdw blurRad="38100" dist="38100" dir="2700000" algn="tl">
                  <a:srgbClr val="000000"/>
                </a:outerShdw>
              </a:effectLst>
              <a:latin typeface="Verdana" pitchFamily="34" charset="0"/>
              <a:ea typeface="+mn-ea"/>
              <a:cs typeface="+mn-cs"/>
            </a:endParaRPr>
          </a:p>
        </p:txBody>
      </p:sp>
      <p:grpSp>
        <p:nvGrpSpPr>
          <p:cNvPr id="2" name="Group 4"/>
          <p:cNvGrpSpPr>
            <a:grpSpLocks/>
          </p:cNvGrpSpPr>
          <p:nvPr/>
        </p:nvGrpSpPr>
        <p:grpSpPr bwMode="auto">
          <a:xfrm>
            <a:off x="0" y="609600"/>
            <a:ext cx="2819400" cy="5962650"/>
            <a:chOff x="144" y="432"/>
            <a:chExt cx="1776" cy="3756"/>
          </a:xfrm>
        </p:grpSpPr>
        <p:pic>
          <p:nvPicPr>
            <p:cNvPr id="4279302" name="Picture 5" descr="gps-filters1"/>
            <p:cNvPicPr>
              <a:picLocks noChangeAspect="1" noChangeArrowheads="1"/>
            </p:cNvPicPr>
            <p:nvPr/>
          </p:nvPicPr>
          <p:blipFill>
            <a:blip r:embed="rId3" cstate="print"/>
            <a:srcRect r="55421" b="46240"/>
            <a:stretch>
              <a:fillRect/>
            </a:stretch>
          </p:blipFill>
          <p:spPr bwMode="auto">
            <a:xfrm>
              <a:off x="144" y="432"/>
              <a:ext cx="1776" cy="1008"/>
            </a:xfrm>
            <a:prstGeom prst="rect">
              <a:avLst/>
            </a:prstGeom>
            <a:noFill/>
            <a:ln w="9525">
              <a:noFill/>
              <a:miter lim="800000"/>
              <a:headEnd/>
              <a:tailEnd/>
            </a:ln>
          </p:spPr>
        </p:pic>
        <p:sp>
          <p:nvSpPr>
            <p:cNvPr id="4279303" name="Line 6"/>
            <p:cNvSpPr>
              <a:spLocks noChangeShapeType="1"/>
            </p:cNvSpPr>
            <p:nvPr/>
          </p:nvSpPr>
          <p:spPr bwMode="auto">
            <a:xfrm>
              <a:off x="1008" y="1440"/>
              <a:ext cx="0" cy="2448"/>
            </a:xfrm>
            <a:prstGeom prst="line">
              <a:avLst/>
            </a:prstGeom>
            <a:noFill/>
            <a:ln w="38100">
              <a:solidFill>
                <a:schemeClr val="tx1"/>
              </a:solidFill>
              <a:round/>
              <a:headEnd/>
              <a:tailEnd type="triangle" w="med" len="med"/>
            </a:ln>
          </p:spPr>
          <p:txBody>
            <a:bodyPr wrap="square" anchor="ctr">
              <a:spAutoFit/>
            </a:bodyPr>
            <a:lstStyle/>
            <a:p>
              <a:pPr algn="ctr" rtl="0" fontAlgn="base">
                <a:spcBef>
                  <a:spcPct val="0"/>
                </a:spcBef>
                <a:spcAft>
                  <a:spcPct val="0"/>
                </a:spcAft>
              </a:pPr>
              <a:endParaRPr lang="en-US" sz="1600" b="1" kern="1200">
                <a:latin typeface="Times New Roman" pitchFamily="18" charset="0"/>
                <a:ea typeface="+mn-ea"/>
                <a:cs typeface="+mn-cs"/>
              </a:endParaRPr>
            </a:p>
          </p:txBody>
        </p:sp>
        <p:sp>
          <p:nvSpPr>
            <p:cNvPr id="4279304" name="Oval 7"/>
            <p:cNvSpPr>
              <a:spLocks noChangeArrowheads="1"/>
            </p:cNvSpPr>
            <p:nvPr/>
          </p:nvSpPr>
          <p:spPr bwMode="auto">
            <a:xfrm>
              <a:off x="240" y="1671"/>
              <a:ext cx="1584" cy="518"/>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rtl="0" fontAlgn="base">
                <a:spcBef>
                  <a:spcPct val="0"/>
                </a:spcBef>
                <a:spcAft>
                  <a:spcPct val="0"/>
                </a:spcAft>
              </a:pPr>
              <a:r>
                <a:rPr lang="en-US" sz="1600" b="1" kern="1200" dirty="0">
                  <a:latin typeface="Times New Roman" pitchFamily="18" charset="0"/>
                  <a:ea typeface="+mn-ea"/>
                  <a:cs typeface="+mn-cs"/>
                </a:rPr>
                <a:t>Streaming Data</a:t>
              </a:r>
            </a:p>
            <a:p>
              <a:pPr algn="ctr" rtl="0" fontAlgn="base">
                <a:spcBef>
                  <a:spcPct val="0"/>
                </a:spcBef>
                <a:spcAft>
                  <a:spcPct val="0"/>
                </a:spcAft>
              </a:pPr>
              <a:r>
                <a:rPr lang="en-US" sz="1600" b="1" kern="1200" dirty="0">
                  <a:latin typeface="Times New Roman" pitchFamily="18" charset="0"/>
                  <a:ea typeface="+mn-ea"/>
                  <a:cs typeface="+mn-cs"/>
                </a:rPr>
                <a:t>Support</a:t>
              </a:r>
            </a:p>
          </p:txBody>
        </p:sp>
        <p:sp>
          <p:nvSpPr>
            <p:cNvPr id="4279305" name="Oval 8"/>
            <p:cNvSpPr>
              <a:spLocks noChangeArrowheads="1"/>
            </p:cNvSpPr>
            <p:nvPr/>
          </p:nvSpPr>
          <p:spPr bwMode="auto">
            <a:xfrm>
              <a:off x="240" y="2352"/>
              <a:ext cx="1584" cy="518"/>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rtl="0" fontAlgn="base">
                <a:spcBef>
                  <a:spcPct val="0"/>
                </a:spcBef>
                <a:spcAft>
                  <a:spcPct val="0"/>
                </a:spcAft>
              </a:pPr>
              <a:r>
                <a:rPr lang="en-US" sz="1600" b="1" kern="1200" dirty="0">
                  <a:latin typeface="Times New Roman" pitchFamily="18" charset="0"/>
                  <a:ea typeface="+mn-ea"/>
                  <a:cs typeface="+mn-cs"/>
                </a:rPr>
                <a:t>Transformations</a:t>
              </a:r>
            </a:p>
            <a:p>
              <a:pPr algn="ctr" rtl="0" fontAlgn="base">
                <a:spcBef>
                  <a:spcPct val="0"/>
                </a:spcBef>
                <a:spcAft>
                  <a:spcPct val="0"/>
                </a:spcAft>
              </a:pPr>
              <a:r>
                <a:rPr lang="en-US" sz="1600" b="1" kern="1200" dirty="0">
                  <a:latin typeface="Times New Roman" pitchFamily="18" charset="0"/>
                  <a:ea typeface="+mn-ea"/>
                  <a:cs typeface="+mn-cs"/>
                </a:rPr>
                <a:t>Data Checking</a:t>
              </a:r>
            </a:p>
          </p:txBody>
        </p:sp>
        <p:sp>
          <p:nvSpPr>
            <p:cNvPr id="4279306" name="Oval 9"/>
            <p:cNvSpPr>
              <a:spLocks noChangeArrowheads="1"/>
            </p:cNvSpPr>
            <p:nvPr/>
          </p:nvSpPr>
          <p:spPr bwMode="auto">
            <a:xfrm>
              <a:off x="240" y="3120"/>
              <a:ext cx="1584" cy="518"/>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rtl="0" fontAlgn="base">
                <a:spcBef>
                  <a:spcPct val="0"/>
                </a:spcBef>
                <a:spcAft>
                  <a:spcPct val="0"/>
                </a:spcAft>
              </a:pPr>
              <a:r>
                <a:rPr lang="en-US" sz="1600" b="1" kern="1200" dirty="0">
                  <a:latin typeface="Times New Roman" pitchFamily="18" charset="0"/>
                  <a:ea typeface="+mn-ea"/>
                  <a:cs typeface="+mn-cs"/>
                </a:rPr>
                <a:t>Hidden Markov</a:t>
              </a:r>
              <a:br>
                <a:rPr lang="en-US" sz="1600" b="1" kern="1200" dirty="0">
                  <a:latin typeface="Times New Roman" pitchFamily="18" charset="0"/>
                  <a:ea typeface="+mn-ea"/>
                  <a:cs typeface="+mn-cs"/>
                </a:rPr>
              </a:br>
              <a:r>
                <a:rPr lang="en-US" sz="1600" b="1" kern="1200" dirty="0" err="1">
                  <a:latin typeface="Times New Roman" pitchFamily="18" charset="0"/>
                  <a:ea typeface="+mn-ea"/>
                  <a:cs typeface="+mn-cs"/>
                </a:rPr>
                <a:t>Datamining</a:t>
              </a:r>
              <a:r>
                <a:rPr lang="en-US" sz="1600" b="1" kern="1200" dirty="0">
                  <a:latin typeface="Times New Roman" pitchFamily="18" charset="0"/>
                  <a:ea typeface="+mn-ea"/>
                  <a:cs typeface="+mn-cs"/>
                </a:rPr>
                <a:t> (JPL)</a:t>
              </a:r>
            </a:p>
          </p:txBody>
        </p:sp>
        <p:sp>
          <p:nvSpPr>
            <p:cNvPr id="4279307" name="Oval 10"/>
            <p:cNvSpPr>
              <a:spLocks noChangeArrowheads="1"/>
            </p:cNvSpPr>
            <p:nvPr/>
          </p:nvSpPr>
          <p:spPr bwMode="auto">
            <a:xfrm>
              <a:off x="240" y="3888"/>
              <a:ext cx="1584" cy="300"/>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rtl="0" fontAlgn="base">
                <a:spcBef>
                  <a:spcPct val="0"/>
                </a:spcBef>
                <a:spcAft>
                  <a:spcPct val="0"/>
                </a:spcAft>
              </a:pPr>
              <a:r>
                <a:rPr lang="en-US" sz="1600" b="1" kern="1200" dirty="0">
                  <a:latin typeface="Times New Roman" pitchFamily="18" charset="0"/>
                  <a:ea typeface="+mn-ea"/>
                  <a:cs typeface="+mn-cs"/>
                </a:rPr>
                <a:t>Display (GIS)</a:t>
              </a:r>
            </a:p>
          </p:txBody>
        </p:sp>
      </p:grpSp>
      <p:sp>
        <p:nvSpPr>
          <p:cNvPr id="4279308" name="Text Box 11"/>
          <p:cNvSpPr txBox="1">
            <a:spLocks noChangeArrowheads="1"/>
          </p:cNvSpPr>
          <p:nvPr/>
        </p:nvSpPr>
        <p:spPr bwMode="auto">
          <a:xfrm>
            <a:off x="1600200" y="2209800"/>
            <a:ext cx="1209185" cy="338554"/>
          </a:xfrm>
          <a:prstGeom prst="rect">
            <a:avLst/>
          </a:prstGeom>
          <a:noFill/>
          <a:ln w="9525" algn="ctr">
            <a:noFill/>
            <a:miter lim="800000"/>
            <a:headEnd/>
            <a:tailEnd/>
          </a:ln>
        </p:spPr>
        <p:txBody>
          <a:bodyPr wrap="none">
            <a:spAutoFit/>
          </a:bodyPr>
          <a:lstStyle/>
          <a:p>
            <a:pPr algn="ctr" rtl="0" fontAlgn="base">
              <a:spcBef>
                <a:spcPct val="0"/>
              </a:spcBef>
              <a:spcAft>
                <a:spcPct val="0"/>
              </a:spcAft>
            </a:pPr>
            <a:r>
              <a:rPr lang="en-US" sz="1600" b="1" dirty="0" smtClean="0">
                <a:latin typeface="Times New Roman" pitchFamily="18" charset="0"/>
              </a:rPr>
              <a:t>CRTN </a:t>
            </a:r>
            <a:r>
              <a:rPr lang="en-US" sz="1600" b="1" kern="1200" dirty="0" smtClean="0">
                <a:latin typeface="Times New Roman" pitchFamily="18" charset="0"/>
                <a:ea typeface="+mn-ea"/>
                <a:cs typeface="+mn-cs"/>
              </a:rPr>
              <a:t>GPS</a:t>
            </a:r>
            <a:endParaRPr lang="en-US" sz="1600" b="1" kern="1200" dirty="0">
              <a:latin typeface="Times New Roman" pitchFamily="18" charset="0"/>
              <a:ea typeface="+mn-ea"/>
              <a:cs typeface="+mn-cs"/>
            </a:endParaRPr>
          </a:p>
        </p:txBody>
      </p:sp>
      <p:cxnSp>
        <p:nvCxnSpPr>
          <p:cNvPr id="4279309" name="AutoShape 14"/>
          <p:cNvCxnSpPr>
            <a:cxnSpLocks noChangeShapeType="1"/>
          </p:cNvCxnSpPr>
          <p:nvPr/>
        </p:nvCxnSpPr>
        <p:spPr bwMode="auto">
          <a:xfrm flipV="1">
            <a:off x="2667000" y="5448300"/>
            <a:ext cx="762000" cy="1152525"/>
          </a:xfrm>
          <a:prstGeom prst="bentConnector3">
            <a:avLst>
              <a:gd name="adj1" fmla="val 50000"/>
            </a:avLst>
          </a:prstGeom>
          <a:noFill/>
          <a:ln w="9525">
            <a:solidFill>
              <a:schemeClr val="tx1"/>
            </a:solidFill>
            <a:miter lim="800000"/>
            <a:headEnd type="triangle" w="med" len="med"/>
            <a:tailEnd type="triangle" w="med" len="med"/>
          </a:ln>
        </p:spPr>
      </p:cxnSp>
      <p:cxnSp>
        <p:nvCxnSpPr>
          <p:cNvPr id="4279310" name="AutoShape 15"/>
          <p:cNvCxnSpPr>
            <a:cxnSpLocks noChangeShapeType="1"/>
            <a:stCxn id="4279306" idx="6"/>
          </p:cNvCxnSpPr>
          <p:nvPr/>
        </p:nvCxnSpPr>
        <p:spPr bwMode="auto">
          <a:xfrm flipV="1">
            <a:off x="2686050" y="2525713"/>
            <a:ext cx="666750" cy="2762250"/>
          </a:xfrm>
          <a:prstGeom prst="bentConnector3">
            <a:avLst>
              <a:gd name="adj1" fmla="val 48569"/>
            </a:avLst>
          </a:prstGeom>
          <a:noFill/>
          <a:ln w="9525">
            <a:solidFill>
              <a:schemeClr val="tx1"/>
            </a:solidFill>
            <a:miter lim="800000"/>
            <a:headEnd/>
            <a:tailEnd type="triangle" w="med" len="med"/>
          </a:ln>
        </p:spPr>
      </p:cxnSp>
      <p:sp>
        <p:nvSpPr>
          <p:cNvPr id="4279311" name="Text Box 16"/>
          <p:cNvSpPr txBox="1">
            <a:spLocks noChangeArrowheads="1"/>
          </p:cNvSpPr>
          <p:nvPr/>
        </p:nvSpPr>
        <p:spPr bwMode="auto">
          <a:xfrm>
            <a:off x="3810000" y="2362200"/>
            <a:ext cx="1236236" cy="338554"/>
          </a:xfrm>
          <a:prstGeom prst="rect">
            <a:avLst/>
          </a:prstGeom>
          <a:noFill/>
          <a:ln w="9525" algn="ctr">
            <a:noFill/>
            <a:miter lim="800000"/>
            <a:headEnd/>
            <a:tailEnd/>
          </a:ln>
        </p:spPr>
        <p:txBody>
          <a:bodyPr wrap="none">
            <a:spAutoFit/>
          </a:bodyPr>
          <a:lstStyle/>
          <a:p>
            <a:pPr algn="ctr" rtl="0" fontAlgn="base">
              <a:spcBef>
                <a:spcPct val="0"/>
              </a:spcBef>
              <a:spcAft>
                <a:spcPct val="0"/>
              </a:spcAft>
            </a:pPr>
            <a:r>
              <a:rPr lang="en-US" sz="1600" b="1" kern="1200" dirty="0">
                <a:latin typeface="Times New Roman" pitchFamily="18" charset="0"/>
                <a:ea typeface="+mn-ea"/>
                <a:cs typeface="+mn-cs"/>
              </a:rPr>
              <a:t>Earthquake</a:t>
            </a:r>
          </a:p>
        </p:txBody>
      </p:sp>
      <p:sp>
        <p:nvSpPr>
          <p:cNvPr id="4279312" name="Line 17"/>
          <p:cNvSpPr>
            <a:spLocks noChangeShapeType="1"/>
          </p:cNvSpPr>
          <p:nvPr/>
        </p:nvSpPr>
        <p:spPr bwMode="auto">
          <a:xfrm>
            <a:off x="5105400" y="2057400"/>
            <a:ext cx="1295400" cy="152400"/>
          </a:xfrm>
          <a:prstGeom prst="line">
            <a:avLst/>
          </a:prstGeom>
          <a:noFill/>
          <a:ln w="9525">
            <a:solidFill>
              <a:schemeClr val="bg2"/>
            </a:solidFill>
            <a:round/>
            <a:headEnd/>
            <a:tailEnd type="triangle" w="med" len="med"/>
          </a:ln>
        </p:spPr>
        <p:txBody>
          <a:bodyPr anchor="ctr">
            <a:spAutoFit/>
          </a:bodyPr>
          <a:lstStyle/>
          <a:p>
            <a:pPr algn="ctr" rtl="0" fontAlgn="base">
              <a:spcBef>
                <a:spcPct val="0"/>
              </a:spcBef>
              <a:spcAft>
                <a:spcPct val="0"/>
              </a:spcAft>
            </a:pPr>
            <a:endParaRPr lang="en-US" sz="1600" b="1" kern="1200">
              <a:latin typeface="Times New Roman" pitchFamily="18" charset="0"/>
              <a:ea typeface="+mn-ea"/>
              <a:cs typeface="+mn-cs"/>
            </a:endParaRPr>
          </a:p>
        </p:txBody>
      </p:sp>
      <p:pic>
        <p:nvPicPr>
          <p:cNvPr id="4279314" name="Picture 12"/>
          <p:cNvPicPr>
            <a:picLocks noChangeAspect="1" noChangeArrowheads="1"/>
          </p:cNvPicPr>
          <p:nvPr/>
        </p:nvPicPr>
        <p:blipFill>
          <a:blip r:embed="rId4" cstate="print"/>
          <a:srcRect l="665" t="24306" r="48795" b="26476"/>
          <a:stretch>
            <a:fillRect/>
          </a:stretch>
        </p:blipFill>
        <p:spPr bwMode="auto">
          <a:xfrm>
            <a:off x="3413125" y="4492625"/>
            <a:ext cx="3902075" cy="2092325"/>
          </a:xfrm>
          <a:prstGeom prst="rect">
            <a:avLst/>
          </a:prstGeom>
          <a:noFill/>
          <a:ln w="9525">
            <a:noFill/>
            <a:miter lim="800000"/>
            <a:headEnd/>
            <a:tailEnd/>
          </a:ln>
        </p:spPr>
      </p:pic>
      <p:pic>
        <p:nvPicPr>
          <p:cNvPr id="4279315" name="Picture 13"/>
          <p:cNvPicPr>
            <a:picLocks noChangeAspect="1" noChangeArrowheads="1"/>
          </p:cNvPicPr>
          <p:nvPr/>
        </p:nvPicPr>
        <p:blipFill>
          <a:blip r:embed="rId5" cstate="print"/>
          <a:srcRect l="4649" t="33530" r="5859"/>
          <a:stretch>
            <a:fillRect/>
          </a:stretch>
        </p:blipFill>
        <p:spPr bwMode="auto">
          <a:xfrm>
            <a:off x="3200400" y="2303462"/>
            <a:ext cx="4800600" cy="1963738"/>
          </a:xfrm>
          <a:prstGeom prst="rect">
            <a:avLst/>
          </a:prstGeom>
          <a:noFill/>
          <a:ln w="9525">
            <a:solidFill>
              <a:schemeClr val="tx1"/>
            </a:solidFill>
            <a:miter lim="800000"/>
            <a:headEnd/>
            <a:tailEnd/>
          </a:ln>
        </p:spPr>
      </p:pic>
      <p:sp>
        <p:nvSpPr>
          <p:cNvPr id="4279316" name="Text Box 18"/>
          <p:cNvSpPr txBox="1">
            <a:spLocks noChangeArrowheads="1"/>
          </p:cNvSpPr>
          <p:nvPr/>
        </p:nvSpPr>
        <p:spPr bwMode="auto">
          <a:xfrm>
            <a:off x="7391400" y="6172200"/>
            <a:ext cx="1082675" cy="33655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rtl="0" fontAlgn="base">
              <a:spcBef>
                <a:spcPct val="0"/>
              </a:spcBef>
              <a:spcAft>
                <a:spcPct val="0"/>
              </a:spcAft>
            </a:pPr>
            <a:r>
              <a:rPr lang="en-US" sz="1600" b="1" kern="1200" dirty="0">
                <a:latin typeface="Times New Roman" pitchFamily="18" charset="0"/>
                <a:ea typeface="+mn-ea"/>
                <a:cs typeface="+mn-cs"/>
              </a:rPr>
              <a:t>Real Time</a:t>
            </a:r>
          </a:p>
        </p:txBody>
      </p:sp>
      <p:sp>
        <p:nvSpPr>
          <p:cNvPr id="4279317" name="Text Box 19"/>
          <p:cNvSpPr txBox="1">
            <a:spLocks noChangeArrowheads="1"/>
          </p:cNvSpPr>
          <p:nvPr/>
        </p:nvSpPr>
        <p:spPr bwMode="auto">
          <a:xfrm>
            <a:off x="7010400" y="3903662"/>
            <a:ext cx="957263" cy="33813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rtl="0" fontAlgn="base">
              <a:spcBef>
                <a:spcPct val="0"/>
              </a:spcBef>
              <a:spcAft>
                <a:spcPct val="0"/>
              </a:spcAft>
            </a:pPr>
            <a:r>
              <a:rPr lang="en-US" sz="1600" b="1" kern="1200" dirty="0">
                <a:latin typeface="Times New Roman" pitchFamily="18" charset="0"/>
                <a:ea typeface="+mn-ea"/>
                <a:cs typeface="+mn-cs"/>
              </a:rPr>
              <a:t>Archival</a:t>
            </a:r>
          </a:p>
        </p:txBody>
      </p:sp>
    </p:spTree>
    <p:extLst>
      <p:ext uri="{BB962C8B-B14F-4D97-AF65-F5344CB8AC3E}">
        <p14:creationId xmlns:p14="http://schemas.microsoft.com/office/powerpoint/2010/main" val="2714804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99F96EE9-80A2-4337-BB3B-8BDE320BC204}" type="slidenum">
              <a:rPr lang="en-US" smtClean="0">
                <a:solidFill>
                  <a:srgbClr val="000000"/>
                </a:solidFill>
              </a:rPr>
              <a:pPr/>
              <a:t>15</a:t>
            </a:fld>
            <a:endParaRPr lang="en-US" smtClean="0">
              <a:solidFill>
                <a:srgbClr val="000000"/>
              </a:solidFill>
            </a:endParaRPr>
          </a:p>
        </p:txBody>
      </p:sp>
      <p:pic>
        <p:nvPicPr>
          <p:cNvPr id="14339" name="Picture 7" descr="Picture2"/>
          <p:cNvPicPr>
            <a:picLocks noGrp="1" noChangeAspect="1" noChangeArrowheads="1"/>
          </p:cNvPicPr>
          <p:nvPr>
            <p:ph idx="4294967295"/>
          </p:nvPr>
        </p:nvPicPr>
        <p:blipFill>
          <a:blip r:embed="rId3" cstate="print"/>
          <a:srcRect/>
          <a:stretch>
            <a:fillRect/>
          </a:stretch>
        </p:blipFill>
        <p:spPr>
          <a:xfrm>
            <a:off x="914400" y="0"/>
            <a:ext cx="8229600" cy="6835533"/>
          </a:xfrm>
        </p:spPr>
      </p:pic>
      <p:sp>
        <p:nvSpPr>
          <p:cNvPr id="4" name="TextBox 3"/>
          <p:cNvSpPr txBox="1"/>
          <p:nvPr/>
        </p:nvSpPr>
        <p:spPr>
          <a:xfrm>
            <a:off x="0" y="1295400"/>
            <a:ext cx="2590800" cy="1938992"/>
          </a:xfrm>
          <a:prstGeom prst="rect">
            <a:avLst/>
          </a:prstGeom>
          <a:noFill/>
        </p:spPr>
        <p:txBody>
          <a:bodyPr wrap="square" rtlCol="0">
            <a:spAutoFit/>
          </a:bodyPr>
          <a:lstStyle/>
          <a:p>
            <a:r>
              <a:rPr lang="en-US" sz="2000" b="1" dirty="0" smtClean="0">
                <a:solidFill>
                  <a:srgbClr val="000000"/>
                </a:solidFill>
              </a:rPr>
              <a:t>Lightweight Cyberinfrastructure to support mobile Data gathering expeditions plus classic central resources (as a cloud)</a:t>
            </a:r>
          </a:p>
        </p:txBody>
      </p:sp>
      <p:sp>
        <p:nvSpPr>
          <p:cNvPr id="2" name="TextBox 1"/>
          <p:cNvSpPr txBox="1"/>
          <p:nvPr/>
        </p:nvSpPr>
        <p:spPr>
          <a:xfrm>
            <a:off x="76200" y="6458791"/>
            <a:ext cx="2768771" cy="369332"/>
          </a:xfrm>
          <a:prstGeom prst="rect">
            <a:avLst/>
          </a:prstGeom>
          <a:noFill/>
        </p:spPr>
        <p:txBody>
          <a:bodyPr wrap="none" rtlCol="0">
            <a:spAutoFit/>
          </a:bodyPr>
          <a:lstStyle/>
          <a:p>
            <a:r>
              <a:rPr lang="en-US" b="1" dirty="0" smtClean="0"/>
              <a:t>Sensors are airplanes here!</a:t>
            </a:r>
            <a:endParaRPr lang="en-US" b="1" dirty="0"/>
          </a:p>
        </p:txBody>
      </p:sp>
    </p:spTree>
    <p:extLst>
      <p:ext uri="{BB962C8B-B14F-4D97-AF65-F5344CB8AC3E}">
        <p14:creationId xmlns:p14="http://schemas.microsoft.com/office/powerpoint/2010/main" val="2091768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16</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334"/>
          <a:stretch/>
        </p:blipFill>
        <p:spPr bwMode="auto">
          <a:xfrm>
            <a:off x="3968496" y="3713260"/>
            <a:ext cx="5134290" cy="31447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descr="C:\Users\Geoffrey Fox\AppData\Local\Microsoft\Windows\Temporary Internet Files\Content.Word\IMG_20110307_135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Geoffrey Fox\Desktop\Cresis\base_system_NEEM_in_tent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946" y="0"/>
            <a:ext cx="5256054" cy="34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Geoffrey Fox\Desktop\Cresis\satellite_NEEM_2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 y="0"/>
            <a:ext cx="3758588" cy="383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41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5567680" cy="2101215"/>
          </a:xfrm>
          <a:prstGeom prst="rect">
            <a:avLst/>
          </a:prstGeom>
          <a:noFill/>
        </p:spPr>
      </p:pic>
      <p:sp>
        <p:nvSpPr>
          <p:cNvPr id="2" name="Title 1"/>
          <p:cNvSpPr>
            <a:spLocks noGrp="1"/>
          </p:cNvSpPr>
          <p:nvPr>
            <p:ph type="title"/>
          </p:nvPr>
        </p:nvSpPr>
        <p:spPr>
          <a:xfrm>
            <a:off x="457200" y="30480"/>
            <a:ext cx="8229600" cy="883920"/>
          </a:xfrm>
        </p:spPr>
        <p:txBody>
          <a:bodyPr/>
          <a:lstStyle/>
          <a:p>
            <a:r>
              <a:rPr lang="en-US" dirty="0" smtClean="0"/>
              <a:t>PolarGrid Data Browser</a:t>
            </a: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17</a:t>
            </a:fld>
            <a:r>
              <a:rPr lang="en-US" smtClean="0"/>
              <a:t> of XX</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12894"/>
            <a:ext cx="2590800" cy="210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47800" y="1066800"/>
            <a:ext cx="5943600" cy="242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598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Sensor Grid Performance</a:t>
            </a:r>
            <a:endParaRPr lang="en-US" dirty="0"/>
          </a:p>
        </p:txBody>
      </p:sp>
      <p:sp>
        <p:nvSpPr>
          <p:cNvPr id="3" name="Content Placeholder 2"/>
          <p:cNvSpPr>
            <a:spLocks noGrp="1"/>
          </p:cNvSpPr>
          <p:nvPr>
            <p:ph sz="half" idx="1"/>
          </p:nvPr>
        </p:nvSpPr>
        <p:spPr>
          <a:xfrm>
            <a:off x="91440" y="838201"/>
            <a:ext cx="9052560" cy="914400"/>
          </a:xfrm>
        </p:spPr>
        <p:txBody>
          <a:bodyPr/>
          <a:lstStyle/>
          <a:p>
            <a:r>
              <a:rPr lang="en-US" dirty="0" smtClean="0"/>
              <a:t>Overheads of either pub-sub mechanism or virtualization are &lt;~ one millisecond</a:t>
            </a:r>
          </a:p>
          <a:p>
            <a:endParaRPr lang="en-US" dirty="0"/>
          </a:p>
        </p:txBody>
      </p:sp>
      <p:sp>
        <p:nvSpPr>
          <p:cNvPr id="5" name="Content Placeholder 4"/>
          <p:cNvSpPr>
            <a:spLocks noGrp="1"/>
          </p:cNvSpPr>
          <p:nvPr>
            <p:ph sz="half" idx="2"/>
          </p:nvPr>
        </p:nvSpPr>
        <p:spPr>
          <a:xfrm>
            <a:off x="3657600" y="1752600"/>
            <a:ext cx="5410200" cy="4525963"/>
          </a:xfrm>
        </p:spPr>
        <p:txBody>
          <a:bodyPr/>
          <a:lstStyle/>
          <a:p>
            <a:r>
              <a:rPr lang="en-US" dirty="0" smtClean="0"/>
              <a:t>Kinect mounted on </a:t>
            </a:r>
            <a:r>
              <a:rPr lang="en-US" dirty="0" err="1" smtClean="0"/>
              <a:t>Turtlebot</a:t>
            </a:r>
            <a:r>
              <a:rPr lang="en-US" dirty="0" smtClean="0"/>
              <a:t> using pub-sub ROS software gets latency of 70-100 </a:t>
            </a:r>
            <a:r>
              <a:rPr lang="en-US" dirty="0" err="1" smtClean="0"/>
              <a:t>ms</a:t>
            </a:r>
            <a:r>
              <a:rPr lang="en-US" dirty="0" smtClean="0"/>
              <a:t> and bandwidth of 5 </a:t>
            </a:r>
            <a:r>
              <a:rPr lang="en-US" dirty="0" err="1" smtClean="0"/>
              <a:t>Mbs</a:t>
            </a:r>
            <a:r>
              <a:rPr lang="en-US" dirty="0" smtClean="0"/>
              <a:t> whether connected to cloud (FutureGrid) or local workstation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dirty="0"/>
          </a:p>
        </p:txBody>
      </p:sp>
      <p:pic>
        <p:nvPicPr>
          <p:cNvPr id="4098" name="Picture 2" descr="TurtleBot"/>
          <p:cNvPicPr>
            <a:picLocks noChangeAspect="1" noChangeArrowheads="1"/>
          </p:cNvPicPr>
          <p:nvPr/>
        </p:nvPicPr>
        <p:blipFill rotWithShape="1">
          <a:blip r:embed="rId2">
            <a:extLst>
              <a:ext uri="{28A0092B-C50C-407E-A947-70E740481C1C}">
                <a14:useLocalDpi xmlns:a14="http://schemas.microsoft.com/office/drawing/2010/main" val="0"/>
              </a:ext>
            </a:extLst>
          </a:blip>
          <a:srcRect l="4650" r="50000"/>
          <a:stretch/>
        </p:blipFill>
        <p:spPr bwMode="auto">
          <a:xfrm>
            <a:off x="91440" y="1876425"/>
            <a:ext cx="3455670" cy="4981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reviews.cnet.com/i/tim/2010/06/14/product_005_540x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345304"/>
            <a:ext cx="3979358" cy="249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58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3"/>
            <a:ext cx="8229600" cy="1143000"/>
          </a:xfrm>
        </p:spPr>
        <p:txBody>
          <a:bodyPr/>
          <a:lstStyle/>
          <a:p>
            <a:r>
              <a:rPr lang="en-US" dirty="0" smtClean="0"/>
              <a:t>What is FutureGrid?</a:t>
            </a:r>
            <a:endParaRPr lang="en-US" dirty="0"/>
          </a:p>
        </p:txBody>
      </p:sp>
      <p:sp>
        <p:nvSpPr>
          <p:cNvPr id="3" name="Content Placeholder 2"/>
          <p:cNvSpPr>
            <a:spLocks noGrp="1"/>
          </p:cNvSpPr>
          <p:nvPr>
            <p:ph idx="1"/>
          </p:nvPr>
        </p:nvSpPr>
        <p:spPr>
          <a:xfrm>
            <a:off x="25400" y="914400"/>
            <a:ext cx="9118600" cy="5943600"/>
          </a:xfrm>
        </p:spPr>
        <p:txBody>
          <a:bodyPr>
            <a:normAutofit/>
          </a:bodyPr>
          <a:lstStyle/>
          <a:p>
            <a:r>
              <a:rPr lang="en-US" sz="2600" dirty="0">
                <a:latin typeface="Times New Roman" pitchFamily="18" charset="0"/>
                <a:cs typeface="Times New Roman" pitchFamily="18" charset="0"/>
              </a:rPr>
              <a:t>The </a:t>
            </a:r>
            <a:r>
              <a:rPr lang="en-US" sz="2600" b="1" dirty="0">
                <a:latin typeface="Times New Roman" pitchFamily="18" charset="0"/>
                <a:cs typeface="Times New Roman" pitchFamily="18" charset="0"/>
              </a:rPr>
              <a:t>FutureGrid</a:t>
            </a:r>
            <a:r>
              <a:rPr lang="en-US" sz="2600" dirty="0">
                <a:latin typeface="Times New Roman" pitchFamily="18" charset="0"/>
                <a:cs typeface="Times New Roman" pitchFamily="18" charset="0"/>
              </a:rPr>
              <a:t> project mission is to </a:t>
            </a:r>
            <a:r>
              <a:rPr lang="en-US" sz="2600" dirty="0">
                <a:solidFill>
                  <a:srgbClr val="FF0000"/>
                </a:solidFill>
                <a:latin typeface="Times New Roman" pitchFamily="18" charset="0"/>
                <a:cs typeface="Times New Roman" pitchFamily="18" charset="0"/>
              </a:rPr>
              <a:t>enable experimental work </a:t>
            </a:r>
            <a:r>
              <a:rPr lang="en-US" sz="2600" dirty="0">
                <a:latin typeface="Times New Roman" pitchFamily="18" charset="0"/>
                <a:cs typeface="Times New Roman" pitchFamily="18" charset="0"/>
              </a:rPr>
              <a:t>that advances:</a:t>
            </a:r>
          </a:p>
          <a:p>
            <a:pPr marL="914400" lvl="1" indent="-457200">
              <a:buFont typeface="+mj-lt"/>
              <a:buAutoNum type="alphaLcParenR"/>
            </a:pPr>
            <a:r>
              <a:rPr lang="en-US" sz="2200" dirty="0" smtClean="0">
                <a:latin typeface="Times New Roman" pitchFamily="18" charset="0"/>
                <a:cs typeface="Times New Roman" pitchFamily="18" charset="0"/>
              </a:rPr>
              <a:t>Innovation </a:t>
            </a:r>
            <a:r>
              <a:rPr lang="en-US" sz="2200" dirty="0">
                <a:latin typeface="Times New Roman" pitchFamily="18" charset="0"/>
                <a:cs typeface="Times New Roman" pitchFamily="18" charset="0"/>
              </a:rPr>
              <a:t>and scientific understanding of </a:t>
            </a:r>
            <a:r>
              <a:rPr lang="en-US" sz="2200" dirty="0">
                <a:solidFill>
                  <a:srgbClr val="FF0000"/>
                </a:solidFill>
                <a:latin typeface="Times New Roman" pitchFamily="18" charset="0"/>
                <a:cs typeface="Times New Roman" pitchFamily="18" charset="0"/>
              </a:rPr>
              <a:t>distributed computing and parallel </a:t>
            </a:r>
            <a:r>
              <a:rPr lang="en-US" sz="2200" dirty="0" smtClean="0">
                <a:solidFill>
                  <a:srgbClr val="FF0000"/>
                </a:solidFill>
                <a:latin typeface="Times New Roman" pitchFamily="18" charset="0"/>
                <a:cs typeface="Times New Roman" pitchFamily="18" charset="0"/>
              </a:rPr>
              <a:t>computing paradigms</a:t>
            </a:r>
            <a:r>
              <a:rPr lang="en-US" sz="2200" dirty="0">
                <a:latin typeface="Times New Roman" pitchFamily="18" charset="0"/>
                <a:cs typeface="Times New Roman" pitchFamily="18" charset="0"/>
              </a:rPr>
              <a:t>,</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engineering science of middleware </a:t>
            </a:r>
            <a:r>
              <a:rPr lang="en-US" sz="2200" dirty="0">
                <a:latin typeface="Times New Roman" pitchFamily="18" charset="0"/>
                <a:cs typeface="Times New Roman" pitchFamily="18" charset="0"/>
              </a:rPr>
              <a:t>that enables these paradigms,</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use and drivers of these paradigms by </a:t>
            </a:r>
            <a:r>
              <a:rPr lang="en-US" sz="2200" dirty="0">
                <a:solidFill>
                  <a:srgbClr val="FF0000"/>
                </a:solidFill>
                <a:latin typeface="Times New Roman" pitchFamily="18" charset="0"/>
                <a:cs typeface="Times New Roman" pitchFamily="18" charset="0"/>
              </a:rPr>
              <a:t>important applications</a:t>
            </a:r>
            <a:r>
              <a:rPr lang="en-US" sz="2200" dirty="0">
                <a:latin typeface="Times New Roman" pitchFamily="18" charset="0"/>
                <a:cs typeface="Times New Roman" pitchFamily="18" charset="0"/>
              </a:rPr>
              <a:t>, and,</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education</a:t>
            </a:r>
            <a:r>
              <a:rPr lang="en-US" sz="2200" dirty="0">
                <a:latin typeface="Times New Roman" pitchFamily="18" charset="0"/>
                <a:cs typeface="Times New Roman" pitchFamily="18" charset="0"/>
              </a:rPr>
              <a:t> of a new generation of students and workforce on the use of </a:t>
            </a:r>
            <a:r>
              <a:rPr lang="en-US" sz="2200" dirty="0" smtClean="0">
                <a:latin typeface="Times New Roman" pitchFamily="18" charset="0"/>
                <a:cs typeface="Times New Roman" pitchFamily="18" charset="0"/>
              </a:rPr>
              <a:t>these paradigms </a:t>
            </a:r>
            <a:r>
              <a:rPr lang="en-US" sz="2200" dirty="0">
                <a:latin typeface="Times New Roman" pitchFamily="18" charset="0"/>
                <a:cs typeface="Times New Roman" pitchFamily="18" charset="0"/>
              </a:rPr>
              <a:t>and their applications</a:t>
            </a:r>
            <a:r>
              <a:rPr lang="en-US" sz="2200" dirty="0" smtClean="0">
                <a:latin typeface="Times New Roman" pitchFamily="18" charset="0"/>
                <a:cs typeface="Times New Roman" pitchFamily="18" charset="0"/>
              </a:rPr>
              <a:t>.</a:t>
            </a:r>
          </a:p>
          <a:p>
            <a:pPr marL="514350" indent="-457200"/>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implementation</a:t>
            </a:r>
            <a:r>
              <a:rPr lang="en-US" sz="2800" dirty="0" smtClean="0">
                <a:latin typeface="Times New Roman" pitchFamily="18" charset="0"/>
                <a:cs typeface="Times New Roman" pitchFamily="18" charset="0"/>
              </a:rPr>
              <a:t> of mission includes</a:t>
            </a:r>
          </a:p>
          <a:p>
            <a:pPr lvl="1">
              <a:buFont typeface="Arial" pitchFamily="34" charset="0"/>
              <a:buChar char="•"/>
            </a:pPr>
            <a:r>
              <a:rPr lang="en-US" sz="2400" dirty="0" smtClean="0">
                <a:solidFill>
                  <a:srgbClr val="FF0000"/>
                </a:solidFill>
                <a:latin typeface="Times New Roman" pitchFamily="18" charset="0"/>
                <a:cs typeface="Times New Roman" pitchFamily="18" charset="0"/>
              </a:rPr>
              <a:t>Distributed flexible hardware </a:t>
            </a:r>
            <a:r>
              <a:rPr lang="en-US" sz="2400" dirty="0" smtClean="0">
                <a:latin typeface="Times New Roman" pitchFamily="18" charset="0"/>
                <a:cs typeface="Times New Roman" pitchFamily="18" charset="0"/>
              </a:rPr>
              <a:t>with supported use</a:t>
            </a:r>
          </a:p>
          <a:p>
            <a:pPr lvl="1">
              <a:buFont typeface="Arial" pitchFamily="34" charset="0"/>
              <a:buChar char="•"/>
            </a:pPr>
            <a:r>
              <a:rPr lang="en-US" sz="2400" dirty="0" smtClean="0">
                <a:latin typeface="Times New Roman" pitchFamily="18" charset="0"/>
                <a:cs typeface="Times New Roman" pitchFamily="18" charset="0"/>
              </a:rPr>
              <a:t>Identified </a:t>
            </a:r>
            <a:r>
              <a:rPr lang="en-US" sz="2400" dirty="0" smtClean="0">
                <a:solidFill>
                  <a:srgbClr val="FF0000"/>
                </a:solidFill>
                <a:latin typeface="Times New Roman" pitchFamily="18" charset="0"/>
                <a:cs typeface="Times New Roman" pitchFamily="18" charset="0"/>
              </a:rPr>
              <a:t>IaaS and </a:t>
            </a:r>
            <a:r>
              <a:rPr lang="en-US" sz="2400" dirty="0" err="1" smtClean="0">
                <a:solidFill>
                  <a:srgbClr val="FF0000"/>
                </a:solidFill>
                <a:latin typeface="Times New Roman" pitchFamily="18" charset="0"/>
                <a:cs typeface="Times New Roman" pitchFamily="18" charset="0"/>
              </a:rPr>
              <a:t>PaaS</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“core” software with supported use</a:t>
            </a:r>
          </a:p>
          <a:p>
            <a:pPr lvl="1">
              <a:buFont typeface="Arial" pitchFamily="34" charset="0"/>
              <a:buChar char="•"/>
            </a:pPr>
            <a:r>
              <a:rPr lang="en-US" sz="2400" dirty="0" smtClean="0">
                <a:solidFill>
                  <a:srgbClr val="FF0000"/>
                </a:solidFill>
                <a:latin typeface="Times New Roman" pitchFamily="18" charset="0"/>
                <a:cs typeface="Times New Roman" pitchFamily="18" charset="0"/>
              </a:rPr>
              <a:t>Outreach</a:t>
            </a:r>
          </a:p>
          <a:p>
            <a:r>
              <a:rPr lang="en-US" sz="2800" b="1" dirty="0" smtClean="0">
                <a:latin typeface="Times New Roman" pitchFamily="18" charset="0"/>
                <a:cs typeface="Times New Roman" pitchFamily="18" charset="0"/>
              </a:rPr>
              <a:t>~4500 cores </a:t>
            </a:r>
            <a:r>
              <a:rPr lang="en-US" sz="2800" dirty="0" smtClean="0">
                <a:latin typeface="Times New Roman" pitchFamily="18" charset="0"/>
                <a:cs typeface="Times New Roman" pitchFamily="18" charset="0"/>
              </a:rPr>
              <a:t>in 5 major sites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14223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Collaborators</a:t>
            </a:r>
            <a:endParaRPr lang="en-US" dirty="0"/>
          </a:p>
        </p:txBody>
      </p:sp>
      <p:sp>
        <p:nvSpPr>
          <p:cNvPr id="3" name="Content Placeholder 2"/>
          <p:cNvSpPr>
            <a:spLocks noGrp="1"/>
          </p:cNvSpPr>
          <p:nvPr>
            <p:ph idx="1"/>
          </p:nvPr>
        </p:nvSpPr>
        <p:spPr/>
        <p:txBody>
          <a:bodyPr/>
          <a:lstStyle/>
          <a:p>
            <a:r>
              <a:rPr lang="en-US" dirty="0" smtClean="0"/>
              <a:t>Principal Investigator Geoffrey Fox</a:t>
            </a:r>
          </a:p>
          <a:p>
            <a:endParaRPr lang="en-US" dirty="0" smtClean="0"/>
          </a:p>
          <a:p>
            <a:r>
              <a:rPr lang="en-US" dirty="0" smtClean="0"/>
              <a:t>Graduate Student Team</a:t>
            </a:r>
          </a:p>
          <a:p>
            <a:pPr lvl="1"/>
            <a:r>
              <a:rPr lang="en-US" dirty="0"/>
              <a:t>Supun </a:t>
            </a:r>
            <a:r>
              <a:rPr lang="en-US" dirty="0" smtClean="0"/>
              <a:t>Kamburugamuve</a:t>
            </a:r>
          </a:p>
          <a:p>
            <a:pPr lvl="1"/>
            <a:r>
              <a:rPr lang="en-US" dirty="0" err="1" smtClean="0"/>
              <a:t>Bitan</a:t>
            </a:r>
            <a:r>
              <a:rPr lang="en-US" dirty="0" smtClean="0"/>
              <a:t> </a:t>
            </a:r>
            <a:r>
              <a:rPr lang="en-US" dirty="0" err="1" smtClean="0"/>
              <a:t>Saha</a:t>
            </a:r>
            <a:endParaRPr lang="en-US" dirty="0" smtClean="0"/>
          </a:p>
          <a:p>
            <a:pPr lvl="1"/>
            <a:r>
              <a:rPr lang="en-US" dirty="0" smtClean="0"/>
              <a:t>Abhyodaya Padiyar</a:t>
            </a:r>
          </a:p>
          <a:p>
            <a:pPr lvl="1"/>
            <a:endParaRPr lang="en-US" dirty="0" smtClean="0"/>
          </a:p>
          <a:p>
            <a:r>
              <a:rPr lang="en-US" sz="2800" dirty="0">
                <a:hlinkClick r:id="rId2"/>
              </a:rPr>
              <a:t>https://sites.google.com/site/opensourceiotcloud/</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93138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200 Projects</a:t>
            </a:r>
            <a:endParaRPr lang="en-US" dirty="0"/>
          </a:p>
        </p:txBody>
      </p:sp>
      <p:graphicFrame>
        <p:nvGraphicFramePr>
          <p:cNvPr id="5" name="Chart 4"/>
          <p:cNvGraphicFramePr/>
          <p:nvPr>
            <p:extLst>
              <p:ext uri="{D42A27DB-BD31-4B8C-83A1-F6EECF244321}">
                <p14:modId xmlns:p14="http://schemas.microsoft.com/office/powerpoint/2010/main" val="4032881082"/>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59329895"/>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5582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dirty="0" smtClean="0"/>
              <a:t>Some Typical Results</a:t>
            </a:r>
            <a:endParaRPr lang="en-US" dirty="0"/>
          </a:p>
        </p:txBody>
      </p:sp>
      <p:sp>
        <p:nvSpPr>
          <p:cNvPr id="7" name="Content Placeholder 6"/>
          <p:cNvSpPr>
            <a:spLocks noGrp="1"/>
          </p:cNvSpPr>
          <p:nvPr>
            <p:ph idx="1"/>
          </p:nvPr>
        </p:nvSpPr>
        <p:spPr>
          <a:xfrm>
            <a:off x="0" y="1066800"/>
            <a:ext cx="9144000" cy="4525963"/>
          </a:xfrm>
        </p:spPr>
        <p:txBody>
          <a:bodyPr/>
          <a:lstStyle/>
          <a:p>
            <a:r>
              <a:rPr lang="en-US" b="1" dirty="0"/>
              <a:t>GPS Sensor </a:t>
            </a:r>
            <a:r>
              <a:rPr lang="en-US" dirty="0"/>
              <a:t>(1  per second, 1460byte packet)</a:t>
            </a:r>
          </a:p>
          <a:p>
            <a:r>
              <a:rPr lang="en-US" b="1" dirty="0" smtClean="0"/>
              <a:t>Low-end Video </a:t>
            </a:r>
            <a:r>
              <a:rPr lang="en-US" b="1" dirty="0"/>
              <a:t>Sensor </a:t>
            </a:r>
            <a:r>
              <a:rPr lang="en-US" dirty="0"/>
              <a:t>(10 per second, 1024byte packet)</a:t>
            </a:r>
          </a:p>
          <a:p>
            <a:r>
              <a:rPr lang="en-US" b="1" dirty="0"/>
              <a:t>High End Video Sensor </a:t>
            </a:r>
            <a:r>
              <a:rPr lang="en-US" dirty="0"/>
              <a:t>(30 per second, 7680byte packet</a:t>
            </a:r>
            <a:r>
              <a:rPr lang="en-US" dirty="0" smtClean="0"/>
              <a:t>)</a:t>
            </a:r>
            <a:r>
              <a:rPr lang="en-US" dirty="0"/>
              <a:t> </a:t>
            </a:r>
            <a:endParaRPr lang="en-US" dirty="0" smtClean="0"/>
          </a:p>
          <a:p>
            <a:endParaRPr lang="en-US" dirty="0"/>
          </a:p>
          <a:p>
            <a:endParaRPr lang="en-US" dirty="0" smtClean="0"/>
          </a:p>
          <a:p>
            <a:endParaRPr lang="en-US" dirty="0" smtClean="0"/>
          </a:p>
          <a:p>
            <a:r>
              <a:rPr lang="en-US" dirty="0" smtClean="0"/>
              <a:t>All with</a:t>
            </a:r>
            <a:r>
              <a:rPr lang="en-US" b="1" dirty="0" smtClean="0"/>
              <a:t> NaradaBrokering </a:t>
            </a:r>
            <a:r>
              <a:rPr lang="en-US" dirty="0" smtClean="0"/>
              <a:t>pub-sub system – no longer best</a:t>
            </a:r>
            <a:endParaRPr lang="en-US" dirty="0"/>
          </a:p>
          <a:p>
            <a:endParaRPr lang="en-US" dirty="0"/>
          </a:p>
        </p:txBody>
      </p:sp>
      <p:sp>
        <p:nvSpPr>
          <p:cNvPr id="5" name="Slide Number Placeholder 4"/>
          <p:cNvSpPr>
            <a:spLocks noGrp="1"/>
          </p:cNvSpPr>
          <p:nvPr>
            <p:ph type="sldNum" sz="quarter" idx="12"/>
          </p:nvPr>
        </p:nvSpPr>
        <p:spPr/>
        <p:txBody>
          <a:bodyPr/>
          <a:lstStyle/>
          <a:p>
            <a:fld id="{99168EA6-6EA6-45E6-A5AA-9910092C4369}" type="slidenum">
              <a:rPr lang="en-US" smtClean="0"/>
              <a:pPr/>
              <a:t>21</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9654"/>
            <a:ext cx="2194274" cy="219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503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 y="30480"/>
            <a:ext cx="9136086" cy="1143000"/>
          </a:xfrm>
        </p:spPr>
        <p:txBody>
          <a:bodyPr/>
          <a:lstStyle/>
          <a:p>
            <a:r>
              <a:rPr lang="en-US" dirty="0" smtClean="0"/>
              <a:t>GPS Sensor: Multiple Brokers in Cloud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08"/>
          <a:stretch/>
        </p:blipFill>
        <p:spPr bwMode="auto">
          <a:xfrm>
            <a:off x="3164" y="2171700"/>
            <a:ext cx="9136086"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14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dirty="0" smtClean="0"/>
              <a:t>Low-end Video Sensors (surveillance or video conferencing)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11"/>
          <a:stretch/>
        </p:blipFill>
        <p:spPr bwMode="auto">
          <a:xfrm>
            <a:off x="26670" y="2148840"/>
            <a:ext cx="9144000" cy="47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22"/>
          <a:stretch/>
        </p:blipFill>
        <p:spPr bwMode="auto">
          <a:xfrm>
            <a:off x="15240" y="2067040"/>
            <a:ext cx="9144000" cy="482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High-end Video Sensor</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553557313"/>
              </p:ext>
            </p:extLst>
          </p:nvPr>
        </p:nvGraphicFramePr>
        <p:xfrm>
          <a:off x="1295400" y="2057400"/>
          <a:ext cx="6248399"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36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Geometry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2563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133122" name="Text Box 2"/>
          <p:cNvSpPr txBox="1">
            <a:spLocks noChangeArrowheads="1"/>
          </p:cNvSpPr>
          <p:nvPr/>
        </p:nvSpPr>
        <p:spPr bwMode="auto">
          <a:xfrm>
            <a:off x="533400" y="319088"/>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a:t>
            </a:r>
          </a:p>
          <a:p>
            <a:pPr algn="ctr"/>
            <a:r>
              <a:rPr lang="en-US" altLang="ja-JP" sz="2800">
                <a:ea typeface="MS PGothic" pitchFamily="34" charset="-128"/>
                <a:cs typeface="Times New Roman" pitchFamily="18" charset="0"/>
              </a:rPr>
              <a:t>Round-trip Latency Due to VM</a:t>
            </a:r>
          </a:p>
        </p:txBody>
      </p:sp>
      <p:sp>
        <p:nvSpPr>
          <p:cNvPr id="133123"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33124" name="Object 4"/>
          <p:cNvGraphicFramePr>
            <a:graphicFrameLocks noChangeAspect="1"/>
          </p:cNvGraphicFramePr>
          <p:nvPr>
            <p:extLst>
              <p:ext uri="{D42A27DB-BD31-4B8C-83A1-F6EECF244321}">
                <p14:modId xmlns:p14="http://schemas.microsoft.com/office/powerpoint/2010/main" val="2179895656"/>
              </p:ext>
            </p:extLst>
          </p:nvPr>
        </p:nvGraphicFramePr>
        <p:xfrm>
          <a:off x="381000" y="1828800"/>
          <a:ext cx="8382000" cy="1752600"/>
        </p:xfrm>
        <a:graphic>
          <a:graphicData uri="http://schemas.openxmlformats.org/presentationml/2006/ole">
            <mc:AlternateContent xmlns:mc="http://schemas.openxmlformats.org/markup-compatibility/2006">
              <mc:Choice xmlns:v="urn:schemas-microsoft-com:vml" Requires="v">
                <p:oleObj spid="_x0000_s3105" name="Worksheet" r:id="rId4" imgW="6114999" imgH="1171643" progId="Excel.Sheet.8">
                  <p:embed/>
                </p:oleObj>
              </mc:Choice>
              <mc:Fallback>
                <p:oleObj name="Worksheet" r:id="rId4" imgW="6114999" imgH="1171643" progId="Excel.Sheet.8">
                  <p:embed/>
                  <p:pic>
                    <p:nvPicPr>
                      <p:cNvPr id="0" name=""/>
                      <p:cNvPicPr>
                        <a:picLocks noChangeAspect="1" noChangeArrowheads="1"/>
                      </p:cNvPicPr>
                      <p:nvPr/>
                    </p:nvPicPr>
                    <p:blipFill>
                      <a:blip r:embed="rId5"/>
                      <a:srcRect/>
                      <a:stretch>
                        <a:fillRect/>
                      </a:stretch>
                    </p:blipFill>
                    <p:spPr bwMode="auto">
                      <a:xfrm>
                        <a:off x="381000" y="1828800"/>
                        <a:ext cx="8382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5" name="Text Box 5"/>
          <p:cNvSpPr txBox="1">
            <a:spLocks noChangeArrowheads="1"/>
          </p:cNvSpPr>
          <p:nvPr/>
        </p:nvSpPr>
        <p:spPr bwMode="auto">
          <a:xfrm>
            <a:off x="1039604" y="5013960"/>
            <a:ext cx="75346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66CC"/>
                </a:solidFill>
              </a:rPr>
              <a:t>Number of </a:t>
            </a:r>
            <a:r>
              <a:rPr lang="en-US" sz="2400" dirty="0" err="1">
                <a:solidFill>
                  <a:srgbClr val="0066CC"/>
                </a:solidFill>
              </a:rPr>
              <a:t>iperf</a:t>
            </a:r>
            <a:r>
              <a:rPr lang="en-US" sz="2400" dirty="0">
                <a:solidFill>
                  <a:srgbClr val="0066CC"/>
                </a:solidFill>
              </a:rPr>
              <a:t> connections = 0              Ping RTT = 0.58 </a:t>
            </a:r>
            <a:r>
              <a:rPr lang="en-US" sz="2400" dirty="0" err="1">
                <a:solidFill>
                  <a:srgbClr val="0066CC"/>
                </a:solidFill>
              </a:rPr>
              <a:t>ms</a:t>
            </a:r>
            <a:endParaRPr lang="en-US" sz="2400" dirty="0">
              <a:solidFill>
                <a:srgbClr val="0066CC"/>
              </a:solidFill>
            </a:endParaRPr>
          </a:p>
        </p:txBody>
      </p:sp>
      <p:sp>
        <p:nvSpPr>
          <p:cNvPr id="133126" name="Text Box 6"/>
          <p:cNvSpPr txBox="1">
            <a:spLocks noChangeArrowheads="1"/>
          </p:cNvSpPr>
          <p:nvPr/>
        </p:nvSpPr>
        <p:spPr bwMode="auto">
          <a:xfrm>
            <a:off x="1447800" y="4327525"/>
            <a:ext cx="671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dirty="0">
                <a:solidFill>
                  <a:srgbClr val="0066CC"/>
                </a:solidFill>
                <a:ea typeface="MS PGothic" pitchFamily="34" charset="-128"/>
                <a:cs typeface="Times New Roman" pitchFamily="18" charset="0"/>
              </a:rPr>
              <a:t>Round-trip Latency Due to OpenStack VM</a:t>
            </a:r>
            <a:endParaRPr lang="en-US" sz="3200" dirty="0">
              <a:solidFill>
                <a:srgbClr val="0066CC"/>
              </a:solidFill>
            </a:endParaRPr>
          </a:p>
        </p:txBody>
      </p:sp>
    </p:spTree>
    <p:extLst>
      <p:ext uri="{BB962C8B-B14F-4D97-AF65-F5344CB8AC3E}">
        <p14:creationId xmlns:p14="http://schemas.microsoft.com/office/powerpoint/2010/main" val="92286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134146" name="Text Box 2"/>
          <p:cNvSpPr txBox="1">
            <a:spLocks noChangeArrowheads="1"/>
          </p:cNvSpPr>
          <p:nvPr/>
        </p:nvSpPr>
        <p:spPr bwMode="auto">
          <a:xfrm>
            <a:off x="533400" y="762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a:t>
            </a:r>
          </a:p>
          <a:p>
            <a:pPr algn="ctr"/>
            <a:r>
              <a:rPr lang="en-US" altLang="ja-JP" sz="2800">
                <a:ea typeface="MS PGothic" pitchFamily="34" charset="-128"/>
                <a:cs typeface="Times New Roman" pitchFamily="18" charset="0"/>
              </a:rPr>
              <a:t>– Round-trip Latency Due to Distance</a:t>
            </a:r>
          </a:p>
        </p:txBody>
      </p:sp>
      <p:sp>
        <p:nvSpPr>
          <p:cNvPr id="134147"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4"/>
          <p:cNvGraphicFramePr>
            <a:graphicFrameLocks noChangeAspect="1"/>
          </p:cNvGraphicFramePr>
          <p:nvPr/>
        </p:nvGraphicFramePr>
        <p:xfrm>
          <a:off x="2108200" y="3162300"/>
          <a:ext cx="5080000" cy="3146425"/>
        </p:xfrm>
        <a:graphic>
          <a:graphicData uri="http://schemas.openxmlformats.org/drawingml/2006/chart">
            <c:chart xmlns:c="http://schemas.openxmlformats.org/drawingml/2006/chart" xmlns:r="http://schemas.openxmlformats.org/officeDocument/2006/relationships" r:id="rId2"/>
          </a:graphicData>
        </a:graphic>
      </p:graphicFrame>
      <p:pic>
        <p:nvPicPr>
          <p:cNvPr id="134149" name="Picture 5" descr="F:\Documents and Settings\Alex\My Documents\Tmp\New Folder\AMSA TO4 TIM July 27 2011 - 04 Jul. 27 01.3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791200" cy="2092325"/>
          </a:xfrm>
          <a:prstGeom prst="rect">
            <a:avLst/>
          </a:prstGeom>
          <a:noFill/>
          <a:extLst>
            <a:ext uri="{909E8E84-426E-40DD-AFC4-6F175D3DCCD1}">
              <a14:hiddenFill xmlns:a14="http://schemas.microsoft.com/office/drawing/2010/main">
                <a:solidFill>
                  <a:srgbClr val="FFFFFF"/>
                </a:solidFill>
              </a14:hiddenFill>
            </a:ext>
          </a:extLst>
        </p:spPr>
      </p:pic>
      <p:sp>
        <p:nvSpPr>
          <p:cNvPr id="134150" name="AutoShape 6"/>
          <p:cNvSpPr>
            <a:spLocks noChangeArrowheads="1"/>
          </p:cNvSpPr>
          <p:nvPr/>
        </p:nvSpPr>
        <p:spPr bwMode="auto">
          <a:xfrm>
            <a:off x="4381500" y="4889500"/>
            <a:ext cx="76200" cy="76200"/>
          </a:xfrm>
          <a:prstGeom prst="flowChartDecision">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26676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8197" name="Rectangle 5"/>
          <p:cNvSpPr>
            <a:spLocks noChangeArrowheads="1"/>
          </p:cNvSpPr>
          <p:nvPr/>
        </p:nvSpPr>
        <p:spPr bwMode="auto">
          <a:xfrm>
            <a:off x="30861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4"/>
          <p:cNvGraphicFramePr>
            <a:graphicFrameLocks noChangeAspect="1"/>
          </p:cNvGraphicFramePr>
          <p:nvPr/>
        </p:nvGraphicFramePr>
        <p:xfrm>
          <a:off x="889000" y="1123950"/>
          <a:ext cx="7366000" cy="4683125"/>
        </p:xfrm>
        <a:graphic>
          <a:graphicData uri="http://schemas.openxmlformats.org/drawingml/2006/chart">
            <c:chart xmlns:c="http://schemas.openxmlformats.org/drawingml/2006/chart" xmlns:r="http://schemas.openxmlformats.org/officeDocument/2006/relationships" r:id="rId2"/>
          </a:graphicData>
        </a:graphic>
      </p:graphicFrame>
      <p:sp>
        <p:nvSpPr>
          <p:cNvPr id="8198" name="Text Box 6"/>
          <p:cNvSpPr txBox="1">
            <a:spLocks noChangeArrowheads="1"/>
          </p:cNvSpPr>
          <p:nvPr/>
        </p:nvSpPr>
        <p:spPr bwMode="auto">
          <a:xfrm>
            <a:off x="533400" y="3810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 Ping RTT with 32 iperf connections</a:t>
            </a:r>
          </a:p>
        </p:txBody>
      </p:sp>
      <p:sp>
        <p:nvSpPr>
          <p:cNvPr id="8199" name="Text Box 7"/>
          <p:cNvSpPr txBox="1">
            <a:spLocks noChangeArrowheads="1"/>
          </p:cNvSpPr>
          <p:nvPr/>
        </p:nvSpPr>
        <p:spPr bwMode="auto">
          <a:xfrm>
            <a:off x="2806700" y="5822950"/>
            <a:ext cx="397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Lowest RTT measured between two FutureGrid clusters.</a:t>
            </a:r>
          </a:p>
        </p:txBody>
      </p:sp>
    </p:spTree>
    <p:extLst>
      <p:ext uri="{BB962C8B-B14F-4D97-AF65-F5344CB8AC3E}">
        <p14:creationId xmlns:p14="http://schemas.microsoft.com/office/powerpoint/2010/main" val="1847617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4294967295"/>
          </p:nvPr>
        </p:nvSpPr>
        <p:spPr>
          <a:xfrm>
            <a:off x="152400" y="6218238"/>
            <a:ext cx="2895600" cy="457200"/>
          </a:xfrm>
          <a:prstGeom prst="rect">
            <a:avLst/>
          </a:prstGeom>
        </p:spPr>
        <p:txBody>
          <a:bodyPr/>
          <a:lstStyle/>
          <a:p>
            <a:r>
              <a:rPr lang="en-US" dirty="0"/>
              <a:t>Anabas, Inc. &amp; Indiana University</a:t>
            </a:r>
          </a:p>
        </p:txBody>
      </p:sp>
      <p:sp>
        <p:nvSpPr>
          <p:cNvPr id="137218" name="Rectangle 2"/>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7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010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37220" name="Rectangle 4"/>
          <p:cNvSpPr>
            <a:spLocks noChangeArrowheads="1"/>
          </p:cNvSpPr>
          <p:nvPr/>
        </p:nvSpPr>
        <p:spPr bwMode="auto">
          <a:xfrm>
            <a:off x="452438" y="609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Measurement of Round-trip Latency, Data Loss Rate, Jitter</a:t>
            </a:r>
          </a:p>
        </p:txBody>
      </p:sp>
      <p:sp>
        <p:nvSpPr>
          <p:cNvPr id="137221" name="Text Box 5"/>
          <p:cNvSpPr txBox="1">
            <a:spLocks noChangeArrowheads="1"/>
          </p:cNvSpPr>
          <p:nvPr/>
        </p:nvSpPr>
        <p:spPr bwMode="auto">
          <a:xfrm>
            <a:off x="1852613" y="3992563"/>
            <a:ext cx="5691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Five Amazon EC2 clouds selected: California, Tokyo, Singapore, Sao Paulo, Dublin</a:t>
            </a:r>
          </a:p>
        </p:txBody>
      </p:sp>
      <p:sp>
        <p:nvSpPr>
          <p:cNvPr id="137223" name="Rectangle 7"/>
          <p:cNvSpPr>
            <a:spLocks noChangeArrowheads="1"/>
          </p:cNvSpPr>
          <p:nvPr/>
        </p:nvSpPr>
        <p:spPr bwMode="auto">
          <a:xfrm>
            <a:off x="1843088"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7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7315200" cy="1493838"/>
          </a:xfrm>
          <a:prstGeom prst="rect">
            <a:avLst/>
          </a:prstGeom>
          <a:noFill/>
          <a:extLst>
            <a:ext uri="{909E8E84-426E-40DD-AFC4-6F175D3DCCD1}">
              <a14:hiddenFill xmlns:a14="http://schemas.microsoft.com/office/drawing/2010/main">
                <a:solidFill>
                  <a:srgbClr val="FFFFFF"/>
                </a:solidFill>
              </a14:hiddenFill>
            </a:ext>
          </a:extLst>
        </p:spPr>
      </p:pic>
      <p:sp>
        <p:nvSpPr>
          <p:cNvPr id="137224" name="Text Box 8"/>
          <p:cNvSpPr txBox="1">
            <a:spLocks noChangeArrowheads="1"/>
          </p:cNvSpPr>
          <p:nvPr/>
        </p:nvSpPr>
        <p:spPr bwMode="auto">
          <a:xfrm>
            <a:off x="3124200" y="5943600"/>
            <a:ext cx="323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Web-scale inter-cloud network characteristics</a:t>
            </a:r>
          </a:p>
        </p:txBody>
      </p:sp>
    </p:spTree>
    <p:extLst>
      <p:ext uri="{BB962C8B-B14F-4D97-AF65-F5344CB8AC3E}">
        <p14:creationId xmlns:p14="http://schemas.microsoft.com/office/powerpoint/2010/main" val="1933357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soon be </a:t>
            </a:r>
            <a:r>
              <a:rPr lang="en-US" sz="2400" b="1" dirty="0"/>
              <a:t>50 billion devices </a:t>
            </a:r>
            <a:r>
              <a:rPr lang="en-US" sz="2400" dirty="0"/>
              <a:t>on the Internet.  Most will be small sensors that send streams of information into the cloud where it will be processed and integrated with other streams and turned into knowledge that will help our lives in a million 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b="1" dirty="0" smtClean="0"/>
              <a:t>Natural parallelism over “things”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42135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138242" name="Rectangle 1026"/>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44" name="Rectangle 1028"/>
          <p:cNvSpPr>
            <a:spLocks noChangeArrowheads="1"/>
          </p:cNvSpPr>
          <p:nvPr/>
        </p:nvSpPr>
        <p:spPr bwMode="auto">
          <a:xfrm>
            <a:off x="452438" y="609600"/>
            <a:ext cx="8281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Measured Web-scale and National-scale Inter-Cloud Latency</a:t>
            </a:r>
          </a:p>
        </p:txBody>
      </p:sp>
      <p:sp>
        <p:nvSpPr>
          <p:cNvPr id="138247" name="Rectangle 1031"/>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8246" name="Picture 1030" descr="EC2 FutureGrid Latency Plots01 Apr. 26 0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705600" cy="3849688"/>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1032"/>
          <p:cNvSpPr txBox="1">
            <a:spLocks noChangeArrowheads="1"/>
          </p:cNvSpPr>
          <p:nvPr/>
        </p:nvSpPr>
        <p:spPr bwMode="auto">
          <a:xfrm>
            <a:off x="2316163" y="5257800"/>
            <a:ext cx="4389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Inter-cloud latency is proportional to distance between clouds.</a:t>
            </a:r>
          </a:p>
        </p:txBody>
      </p:sp>
    </p:spTree>
    <p:extLst>
      <p:ext uri="{BB962C8B-B14F-4D97-AF65-F5344CB8AC3E}">
        <p14:creationId xmlns:p14="http://schemas.microsoft.com/office/powerpoint/2010/main" val="2844580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Current Activities</a:t>
            </a:r>
            <a:endParaRPr lang="en-US" dirty="0"/>
          </a:p>
        </p:txBody>
      </p:sp>
      <p:sp>
        <p:nvSpPr>
          <p:cNvPr id="3" name="Content Placeholder 2"/>
          <p:cNvSpPr>
            <a:spLocks noGrp="1"/>
          </p:cNvSpPr>
          <p:nvPr>
            <p:ph idx="1"/>
          </p:nvPr>
        </p:nvSpPr>
        <p:spPr/>
        <p:txBody>
          <a:bodyPr/>
          <a:lstStyle/>
          <a:p>
            <a:r>
              <a:rPr lang="en-US" sz="2400" b="1" dirty="0" smtClean="0"/>
              <a:t>IoTCloud</a:t>
            </a:r>
            <a:r>
              <a:rPr lang="en-US" sz="2400" dirty="0"/>
              <a:t>  </a:t>
            </a:r>
            <a:r>
              <a:rPr lang="en-US" sz="2400" dirty="0">
                <a:hlinkClick r:id="rId2"/>
              </a:rPr>
              <a:t>https://sites.google.com/site/opensourceiotcloud</a:t>
            </a:r>
            <a:r>
              <a:rPr lang="en-US" sz="2400" dirty="0" smtClean="0">
                <a:hlinkClick r:id="rId2"/>
              </a:rPr>
              <a:t>/</a:t>
            </a:r>
            <a:endParaRPr lang="en-US" sz="2400" dirty="0" smtClean="0"/>
          </a:p>
          <a:p>
            <a:endParaRPr lang="en-US" sz="2400" dirty="0"/>
          </a:p>
          <a:p>
            <a:r>
              <a:rPr lang="en-US" sz="2400" b="1" dirty="0" smtClean="0"/>
              <a:t>FutureGrid</a:t>
            </a:r>
            <a:r>
              <a:rPr lang="en-US" sz="2400" dirty="0" smtClean="0"/>
              <a:t> </a:t>
            </a:r>
            <a:r>
              <a:rPr lang="en-US" sz="2400" dirty="0">
                <a:hlinkClick r:id="rId3"/>
              </a:rPr>
              <a:t>https://portal.futuregrid.org</a:t>
            </a:r>
            <a:r>
              <a:rPr lang="en-US" sz="2400" dirty="0" smtClean="0">
                <a:hlinkClick r:id="rId3"/>
              </a:rPr>
              <a:t>/</a:t>
            </a:r>
            <a:endParaRPr lang="en-US" sz="2400" dirty="0" smtClean="0"/>
          </a:p>
          <a:p>
            <a:endParaRPr lang="en-US" sz="2400" dirty="0" smtClean="0"/>
          </a:p>
          <a:p>
            <a:r>
              <a:rPr lang="en-US" sz="2400" b="1" dirty="0" smtClean="0"/>
              <a:t>Science </a:t>
            </a:r>
            <a:r>
              <a:rPr lang="en-US" sz="2400" b="1" dirty="0"/>
              <a:t>Cloud Summer School </a:t>
            </a:r>
            <a:r>
              <a:rPr lang="en-US" sz="2400" dirty="0"/>
              <a:t>July 30-August 3 offered virtually</a:t>
            </a:r>
          </a:p>
          <a:p>
            <a:pPr lvl="1"/>
            <a:r>
              <a:rPr lang="en-US" sz="2000" dirty="0"/>
              <a:t>Aiming at computer science and application students</a:t>
            </a:r>
          </a:p>
          <a:p>
            <a:pPr lvl="1"/>
            <a:r>
              <a:rPr lang="en-US" sz="2000" dirty="0"/>
              <a:t>Lab sessions on commercial clouds or </a:t>
            </a:r>
            <a:r>
              <a:rPr lang="en-US" sz="2000" dirty="0" smtClean="0"/>
              <a:t>FutureGrid</a:t>
            </a:r>
          </a:p>
          <a:p>
            <a:pPr lvl="1"/>
            <a:r>
              <a:rPr lang="en-US" sz="2000" dirty="0">
                <a:hlinkClick r:id="rId4"/>
              </a:rPr>
              <a:t>http://www.vscse.org/summerschool/2012/scss.html</a:t>
            </a:r>
            <a:endParaRPr lang="en-US" sz="2000" dirty="0"/>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2330131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pPr lvl="1"/>
            <a:r>
              <a:rPr lang="en-US" sz="4000" dirty="0" smtClean="0"/>
              <a:t>Internet of Things: Sensor Grids</a:t>
            </a:r>
            <a:br>
              <a:rPr lang="en-US" sz="4000" dirty="0" smtClean="0"/>
            </a:br>
            <a:r>
              <a:rPr lang="en-US" sz="4000" dirty="0" smtClean="0"/>
              <a:t>A pleasingly parallel example on Clouds</a:t>
            </a:r>
            <a:endParaRPr lang="en-US" sz="4000" dirty="0"/>
          </a:p>
        </p:txBody>
      </p:sp>
      <p:sp>
        <p:nvSpPr>
          <p:cNvPr id="11" name="Content Placeholder 10"/>
          <p:cNvSpPr>
            <a:spLocks noGrp="1"/>
          </p:cNvSpPr>
          <p:nvPr>
            <p:ph idx="1"/>
          </p:nvPr>
        </p:nvSpPr>
        <p:spPr>
          <a:xfrm>
            <a:off x="34290" y="1295400"/>
            <a:ext cx="9067800" cy="4525963"/>
          </a:xfrm>
        </p:spPr>
        <p:txBody>
          <a:bodyPr/>
          <a:lstStyle/>
          <a:p>
            <a:r>
              <a:rPr lang="en-US" sz="2400" dirty="0"/>
              <a:t>A </a:t>
            </a:r>
            <a:r>
              <a:rPr lang="en-US" sz="2400" dirty="0" smtClean="0"/>
              <a:t>Sensor </a:t>
            </a:r>
            <a:r>
              <a:rPr lang="en-US" sz="2400" dirty="0"/>
              <a:t>(“</a:t>
            </a:r>
            <a:r>
              <a:rPr lang="en-US" sz="2400" b="1" dirty="0"/>
              <a:t>Thing</a:t>
            </a:r>
            <a:r>
              <a:rPr lang="en-US" sz="2400" dirty="0"/>
              <a:t>”) is any </a:t>
            </a:r>
            <a:r>
              <a:rPr lang="en-US" sz="2400" b="1" dirty="0"/>
              <a:t>source or sink </a:t>
            </a:r>
            <a:r>
              <a:rPr lang="en-US" sz="2400" b="1" dirty="0" smtClean="0"/>
              <a:t>of a </a:t>
            </a:r>
            <a:r>
              <a:rPr lang="en-US" sz="2400" b="1" dirty="0"/>
              <a:t>time series</a:t>
            </a:r>
          </a:p>
          <a:p>
            <a:pPr lvl="1"/>
            <a:r>
              <a:rPr lang="en-US" sz="2000" dirty="0"/>
              <a:t>In the thin client era, </a:t>
            </a:r>
            <a:r>
              <a:rPr lang="en-US" sz="2000" dirty="0" smtClean="0"/>
              <a:t>Smart </a:t>
            </a:r>
            <a:r>
              <a:rPr lang="en-US" sz="2000" dirty="0"/>
              <a:t>phones, Kindles, </a:t>
            </a:r>
            <a:r>
              <a:rPr lang="en-US" sz="2000" dirty="0" smtClean="0"/>
              <a:t>Tablets</a:t>
            </a:r>
            <a:r>
              <a:rPr lang="en-US" sz="2000" dirty="0"/>
              <a:t>, Kinects, </a:t>
            </a:r>
            <a:r>
              <a:rPr lang="en-US" sz="2000" dirty="0" smtClean="0"/>
              <a:t>Web-cams </a:t>
            </a:r>
            <a:r>
              <a:rPr lang="en-US" sz="2000" dirty="0"/>
              <a:t>are sensors</a:t>
            </a:r>
          </a:p>
          <a:p>
            <a:pPr lvl="1"/>
            <a:r>
              <a:rPr lang="en-US" sz="2000" dirty="0"/>
              <a:t>Robots, distributed instruments such as environmental measures are sensors</a:t>
            </a:r>
          </a:p>
          <a:p>
            <a:pPr lvl="1"/>
            <a:r>
              <a:rPr lang="en-US" sz="2000" dirty="0"/>
              <a:t>Web pages, </a:t>
            </a:r>
            <a:r>
              <a:rPr lang="en-US" sz="2000" dirty="0" err="1"/>
              <a:t>Googledocs</a:t>
            </a:r>
            <a:r>
              <a:rPr lang="en-US" sz="2000" dirty="0"/>
              <a:t>, Office 365, WebEx are sensors</a:t>
            </a:r>
          </a:p>
          <a:p>
            <a:pPr lvl="1"/>
            <a:r>
              <a:rPr lang="en-US" sz="2000" dirty="0"/>
              <a:t>Ubiquitous Cities/Homes are full of </a:t>
            </a:r>
            <a:r>
              <a:rPr lang="en-US" sz="2000" dirty="0" smtClean="0"/>
              <a:t>sensors</a:t>
            </a:r>
          </a:p>
          <a:p>
            <a:pPr lvl="1"/>
            <a:r>
              <a:rPr lang="en-US" sz="2000" dirty="0" smtClean="0"/>
              <a:t>Observational science growing use of sensors from satellites to “dust”</a:t>
            </a:r>
          </a:p>
          <a:p>
            <a:pPr lvl="1"/>
            <a:r>
              <a:rPr lang="en-US" sz="2000" dirty="0" smtClean="0"/>
              <a:t>Static web page is  a broken sensor</a:t>
            </a:r>
            <a:endParaRPr lang="en-US" sz="2000" dirty="0"/>
          </a:p>
          <a:p>
            <a:pPr lvl="1"/>
            <a:r>
              <a:rPr lang="en-US" sz="2000" dirty="0"/>
              <a:t>They have IP address on Internet</a:t>
            </a:r>
          </a:p>
          <a:p>
            <a:r>
              <a:rPr lang="en-US" sz="2400" b="1" dirty="0"/>
              <a:t>Sensors</a:t>
            </a:r>
            <a:r>
              <a:rPr lang="en-US" sz="2400" dirty="0"/>
              <a:t>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4191666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3505203"/>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1542477"/>
            <a:ext cx="1162050" cy="98107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3147059"/>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869510"/>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886327"/>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2033015"/>
            <a:ext cx="1343027" cy="1343024"/>
          </a:xfrm>
          <a:prstGeom prst="rect">
            <a:avLst/>
          </a:prstGeom>
          <a:noFill/>
          <a:ln w="9525">
            <a:noFill/>
            <a:miter lim="800000"/>
            <a:headEnd/>
            <a:tailEnd/>
          </a:ln>
        </p:spPr>
      </p:pic>
      <p:sp>
        <p:nvSpPr>
          <p:cNvPr id="3" name="TextBox 2"/>
          <p:cNvSpPr txBox="1"/>
          <p:nvPr/>
        </p:nvSpPr>
        <p:spPr>
          <a:xfrm>
            <a:off x="161544" y="5038728"/>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1469135"/>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1469135"/>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1447799"/>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257117449"/>
              </p:ext>
            </p:extLst>
          </p:nvPr>
        </p:nvGraphicFramePr>
        <p:xfrm>
          <a:off x="5791194" y="1469135"/>
          <a:ext cx="1620629" cy="1367765"/>
        </p:xfrm>
        <a:graphic>
          <a:graphicData uri="http://schemas.openxmlformats.org/presentationml/2006/ole">
            <mc:AlternateContent xmlns:mc="http://schemas.openxmlformats.org/markup-compatibility/2006">
              <mc:Choice xmlns:v="urn:schemas-microsoft-com:vml" Requires="v">
                <p:oleObj spid="_x0000_s2118"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1469135"/>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95859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895600"/>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65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
            <a:ext cx="8991600" cy="1143000"/>
          </a:xfrm>
        </p:spPr>
        <p:txBody>
          <a:bodyPr/>
          <a:lstStyle/>
          <a:p>
            <a:r>
              <a:rPr lang="en-US" sz="4000" dirty="0" smtClean="0"/>
              <a:t>Sensor Grid supported </a:t>
            </a:r>
            <a:r>
              <a:rPr lang="en-US" sz="4000" smtClean="0"/>
              <a:t>by IoTCloud</a:t>
            </a:r>
            <a:endParaRPr lang="en-US" sz="4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
        <p:nvSpPr>
          <p:cNvPr id="51" name="Rectangle 6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2" name="Rectangle 76"/>
          <p:cNvSpPr>
            <a:spLocks noChangeArrowheads="1"/>
          </p:cNvSpPr>
          <p:nvPr/>
        </p:nvSpPr>
        <p:spPr bwMode="auto">
          <a:xfrm>
            <a:off x="0" y="4040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457200" y="1536652"/>
            <a:ext cx="7086600" cy="4348511"/>
            <a:chOff x="457200" y="859732"/>
            <a:chExt cx="7086600" cy="4348511"/>
          </a:xfrm>
        </p:grpSpPr>
        <p:sp>
          <p:nvSpPr>
            <p:cNvPr id="30" name="Rectangle 29"/>
            <p:cNvSpPr/>
            <p:nvPr/>
          </p:nvSpPr>
          <p:spPr>
            <a:xfrm>
              <a:off x="457200" y="1033753"/>
              <a:ext cx="7086600" cy="4174490"/>
            </a:xfrm>
            <a:prstGeom prst="rect">
              <a:avLst/>
            </a:prstGeom>
          </p:spPr>
        </p:sp>
        <p:sp>
          <p:nvSpPr>
            <p:cNvPr id="31" name="Cloud 30"/>
            <p:cNvSpPr/>
            <p:nvPr/>
          </p:nvSpPr>
          <p:spPr>
            <a:xfrm>
              <a:off x="2652843" y="1529032"/>
              <a:ext cx="2416775" cy="2217900"/>
            </a:xfrm>
            <a:prstGeom prst="cloud">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a:effectLst/>
                  <a:ea typeface="Calibri"/>
                  <a:cs typeface="Times New Roman"/>
                </a:rPr>
                <a:t> </a:t>
              </a:r>
              <a:endParaRPr lang="en-US" sz="1400">
                <a:effectLst/>
                <a:ea typeface="Calibri"/>
                <a:cs typeface="Times New Roman"/>
              </a:endParaRPr>
            </a:p>
          </p:txBody>
        </p:sp>
        <p:sp>
          <p:nvSpPr>
            <p:cNvPr id="32" name="Oval 31"/>
            <p:cNvSpPr/>
            <p:nvPr/>
          </p:nvSpPr>
          <p:spPr>
            <a:xfrm>
              <a:off x="862009" y="1293965"/>
              <a:ext cx="969098" cy="408835"/>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ea typeface="Calibri"/>
                  <a:cs typeface="Times New Roman"/>
                </a:rPr>
                <a:t>Sensor</a:t>
              </a:r>
            </a:p>
          </p:txBody>
        </p:sp>
        <p:sp>
          <p:nvSpPr>
            <p:cNvPr id="33" name="Oval 32"/>
            <p:cNvSpPr/>
            <p:nvPr/>
          </p:nvSpPr>
          <p:spPr>
            <a:xfrm>
              <a:off x="727654" y="2445216"/>
              <a:ext cx="968519" cy="408422"/>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a:ea typeface="Calibri"/>
                </a:rPr>
                <a:t>Sensor</a:t>
              </a:r>
              <a:endParaRPr lang="en-US" sz="1600" dirty="0">
                <a:effectLst/>
                <a:latin typeface="Times New Roman"/>
                <a:ea typeface="Times New Roman"/>
              </a:endParaRPr>
            </a:p>
          </p:txBody>
        </p:sp>
        <p:sp>
          <p:nvSpPr>
            <p:cNvPr id="34" name="Oval 33"/>
            <p:cNvSpPr/>
            <p:nvPr/>
          </p:nvSpPr>
          <p:spPr>
            <a:xfrm>
              <a:off x="727654" y="3536319"/>
              <a:ext cx="968519" cy="408422"/>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a:ea typeface="Calibri"/>
                </a:rPr>
                <a:t>Sensor</a:t>
              </a:r>
              <a:endParaRPr lang="en-US" sz="1600" dirty="0">
                <a:effectLst/>
                <a:latin typeface="Times New Roman"/>
                <a:ea typeface="Times New Roman"/>
              </a:endParaRPr>
            </a:p>
          </p:txBody>
        </p:sp>
        <p:cxnSp>
          <p:nvCxnSpPr>
            <p:cNvPr id="35" name="Straight Arrow Connector 34"/>
            <p:cNvCxnSpPr/>
            <p:nvPr/>
          </p:nvCxnSpPr>
          <p:spPr>
            <a:xfrm>
              <a:off x="1831061" y="1702663"/>
              <a:ext cx="821862" cy="421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831061" y="2631448"/>
              <a:ext cx="6255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831011" y="3300613"/>
              <a:ext cx="625648" cy="235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5817766" y="1219354"/>
              <a:ext cx="1410855" cy="904462"/>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ea typeface="Calibri"/>
                  <a:cs typeface="Times New Roman"/>
                </a:rPr>
                <a:t>Client Application Enterprise App</a:t>
              </a:r>
            </a:p>
          </p:txBody>
        </p:sp>
        <p:sp>
          <p:nvSpPr>
            <p:cNvPr id="39" name="Rounded Rectangle 38"/>
            <p:cNvSpPr/>
            <p:nvPr/>
          </p:nvSpPr>
          <p:spPr>
            <a:xfrm>
              <a:off x="6037948" y="2554166"/>
              <a:ext cx="1411489" cy="906192"/>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a:ea typeface="Calibri"/>
                </a:rPr>
                <a:t>Client Application Desktop Client</a:t>
              </a:r>
              <a:endParaRPr lang="en-US" sz="1600">
                <a:effectLst/>
                <a:latin typeface="Times New Roman"/>
                <a:ea typeface="Times New Roman"/>
              </a:endParaRPr>
            </a:p>
          </p:txBody>
        </p:sp>
        <p:sp>
          <p:nvSpPr>
            <p:cNvPr id="40" name="Rounded Rectangle 39"/>
            <p:cNvSpPr/>
            <p:nvPr/>
          </p:nvSpPr>
          <p:spPr>
            <a:xfrm>
              <a:off x="5703366" y="3726111"/>
              <a:ext cx="1325914" cy="931758"/>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a:ea typeface="Calibri"/>
                </a:rPr>
                <a:t>Client Application Web Client</a:t>
              </a:r>
              <a:endParaRPr lang="en-US" sz="1600" dirty="0">
                <a:effectLst/>
                <a:latin typeface="Times New Roman"/>
                <a:ea typeface="Times New Roman"/>
              </a:endParaRPr>
            </a:p>
          </p:txBody>
        </p:sp>
        <p:cxnSp>
          <p:nvCxnSpPr>
            <p:cNvPr id="41" name="Straight Arrow Connector 40"/>
            <p:cNvCxnSpPr/>
            <p:nvPr/>
          </p:nvCxnSpPr>
          <p:spPr>
            <a:xfrm flipV="1">
              <a:off x="5069280" y="1702756"/>
              <a:ext cx="650299" cy="309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68943" y="2951673"/>
              <a:ext cx="8573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03013" y="3534916"/>
              <a:ext cx="577009" cy="471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 Box 2"/>
            <p:cNvSpPr txBox="1">
              <a:spLocks noChangeArrowheads="1"/>
            </p:cNvSpPr>
            <p:nvPr/>
          </p:nvSpPr>
          <p:spPr bwMode="auto">
            <a:xfrm>
              <a:off x="1830968" y="2244302"/>
              <a:ext cx="711371" cy="3218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effectLst/>
                  <a:latin typeface="Calibri"/>
                  <a:ea typeface="Calibri"/>
                  <a:cs typeface="Times New Roman"/>
                </a:rPr>
                <a:t>Publish</a:t>
              </a:r>
              <a:endParaRPr lang="en-US" sz="1600">
                <a:effectLst/>
                <a:latin typeface="Times New Roman"/>
                <a:ea typeface="Times New Roman"/>
              </a:endParaRPr>
            </a:p>
          </p:txBody>
        </p:sp>
        <p:sp>
          <p:nvSpPr>
            <p:cNvPr id="45" name="Text Box 2"/>
            <p:cNvSpPr txBox="1">
              <a:spLocks noChangeArrowheads="1"/>
            </p:cNvSpPr>
            <p:nvPr/>
          </p:nvSpPr>
          <p:spPr bwMode="auto">
            <a:xfrm>
              <a:off x="1990399" y="3536333"/>
              <a:ext cx="711371" cy="3218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effectLst/>
                  <a:latin typeface="Calibri"/>
                  <a:ea typeface="Calibri"/>
                  <a:cs typeface="Times New Roman"/>
                </a:rPr>
                <a:t>Publish</a:t>
              </a:r>
              <a:endParaRPr lang="en-US" sz="1600">
                <a:effectLst/>
                <a:latin typeface="Times New Roman"/>
                <a:ea typeface="Times New Roman"/>
              </a:endParaRPr>
            </a:p>
          </p:txBody>
        </p:sp>
        <p:sp>
          <p:nvSpPr>
            <p:cNvPr id="46" name="Text Box 2"/>
            <p:cNvSpPr txBox="1">
              <a:spLocks noChangeArrowheads="1"/>
            </p:cNvSpPr>
            <p:nvPr/>
          </p:nvSpPr>
          <p:spPr bwMode="auto">
            <a:xfrm>
              <a:off x="4886175" y="1381667"/>
              <a:ext cx="710638" cy="3211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effectLst/>
                  <a:latin typeface="Calibri"/>
                  <a:ea typeface="Calibri"/>
                  <a:cs typeface="Times New Roman"/>
                </a:rPr>
                <a:t>Notify</a:t>
              </a:r>
              <a:endParaRPr lang="en-US" sz="1600" dirty="0">
                <a:effectLst/>
                <a:latin typeface="Times New Roman"/>
                <a:ea typeface="Times New Roman"/>
              </a:endParaRPr>
            </a:p>
          </p:txBody>
        </p:sp>
        <p:sp>
          <p:nvSpPr>
            <p:cNvPr id="47" name="Text Box 2"/>
            <p:cNvSpPr txBox="1">
              <a:spLocks noChangeArrowheads="1"/>
            </p:cNvSpPr>
            <p:nvPr/>
          </p:nvSpPr>
          <p:spPr bwMode="auto">
            <a:xfrm>
              <a:off x="5216485" y="2566154"/>
              <a:ext cx="710042" cy="320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effectLst/>
                  <a:latin typeface="Calibri"/>
                  <a:ea typeface="Calibri"/>
                  <a:cs typeface="Times New Roman"/>
                </a:rPr>
                <a:t>Notify</a:t>
              </a:r>
              <a:endParaRPr lang="en-US" sz="1600">
                <a:effectLst/>
                <a:latin typeface="Times New Roman"/>
                <a:ea typeface="Times New Roman"/>
              </a:endParaRPr>
            </a:p>
          </p:txBody>
        </p:sp>
        <p:sp>
          <p:nvSpPr>
            <p:cNvPr id="48" name="Text Box 2"/>
            <p:cNvSpPr txBox="1">
              <a:spLocks noChangeArrowheads="1"/>
            </p:cNvSpPr>
            <p:nvPr/>
          </p:nvSpPr>
          <p:spPr bwMode="auto">
            <a:xfrm>
              <a:off x="4921547" y="3426083"/>
              <a:ext cx="709905" cy="3196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effectLst/>
                  <a:latin typeface="Calibri"/>
                  <a:ea typeface="Calibri"/>
                  <a:cs typeface="Times New Roman"/>
                </a:rPr>
                <a:t>Notify</a:t>
              </a:r>
              <a:endParaRPr lang="en-US" sz="1600">
                <a:effectLst/>
                <a:latin typeface="Times New Roman"/>
                <a:ea typeface="Times New Roman"/>
              </a:endParaRPr>
            </a:p>
          </p:txBody>
        </p:sp>
        <p:sp>
          <p:nvSpPr>
            <p:cNvPr id="49" name="Text Box 2"/>
            <p:cNvSpPr txBox="1">
              <a:spLocks noChangeArrowheads="1"/>
            </p:cNvSpPr>
            <p:nvPr/>
          </p:nvSpPr>
          <p:spPr bwMode="auto">
            <a:xfrm>
              <a:off x="3063911" y="2126767"/>
              <a:ext cx="1594637" cy="11767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b="1" dirty="0" smtClean="0">
                  <a:latin typeface="Calibri"/>
                  <a:ea typeface="Calibri"/>
                  <a:cs typeface="Times New Roman"/>
                </a:rPr>
                <a:t>IoT</a:t>
              </a:r>
              <a:r>
                <a:rPr lang="en-US" b="1" dirty="0" smtClean="0">
                  <a:effectLst/>
                  <a:latin typeface="Calibri"/>
                  <a:ea typeface="Calibri"/>
                  <a:cs typeface="Times New Roman"/>
                </a:rPr>
                <a:t> Cloud</a:t>
              </a:r>
              <a:r>
                <a:rPr lang="en-US" sz="1400" dirty="0">
                  <a:effectLst/>
                  <a:latin typeface="Calibri"/>
                  <a:ea typeface="Calibri"/>
                  <a:cs typeface="Times New Roman"/>
                </a:rPr>
                <a:t> </a:t>
              </a:r>
            </a:p>
            <a:p>
              <a:pPr marL="171450" marR="0" indent="-171450">
                <a:lnSpc>
                  <a:spcPct val="115000"/>
                </a:lnSpc>
                <a:spcBef>
                  <a:spcPts val="0"/>
                </a:spcBef>
                <a:spcAft>
                  <a:spcPts val="0"/>
                </a:spcAft>
                <a:buFontTx/>
                <a:buChar char="-"/>
              </a:pPr>
              <a:r>
                <a:rPr lang="en-US" sz="1000" dirty="0" smtClean="0">
                  <a:effectLst/>
                  <a:latin typeface="Calibri"/>
                  <a:ea typeface="Calibri"/>
                  <a:cs typeface="Times New Roman"/>
                </a:rPr>
                <a:t>Control</a:t>
              </a:r>
            </a:p>
            <a:p>
              <a:pPr marL="171450" marR="0" indent="-171450">
                <a:lnSpc>
                  <a:spcPct val="115000"/>
                </a:lnSpc>
                <a:spcBef>
                  <a:spcPts val="0"/>
                </a:spcBef>
                <a:spcAft>
                  <a:spcPts val="0"/>
                </a:spcAft>
                <a:buFontTx/>
                <a:buChar char="-"/>
              </a:pPr>
              <a:r>
                <a:rPr lang="en-US" sz="1100" dirty="0" smtClean="0">
                  <a:effectLst/>
                  <a:latin typeface="Calibri"/>
                  <a:ea typeface="Calibri"/>
                  <a:cs typeface="Times New Roman"/>
                </a:rPr>
                <a:t>Subscribe()</a:t>
              </a:r>
              <a:endParaRPr lang="en-US" dirty="0">
                <a:latin typeface="Calibri"/>
                <a:ea typeface="Calibri"/>
                <a:cs typeface="Times New Roman"/>
              </a:endParaRPr>
            </a:p>
            <a:p>
              <a:pPr marL="171450" marR="0" indent="-171450">
                <a:lnSpc>
                  <a:spcPct val="115000"/>
                </a:lnSpc>
                <a:spcBef>
                  <a:spcPts val="0"/>
                </a:spcBef>
                <a:spcAft>
                  <a:spcPts val="0"/>
                </a:spcAft>
                <a:buFontTx/>
                <a:buChar char="-"/>
              </a:pPr>
              <a:r>
                <a:rPr lang="en-US" sz="1100" dirty="0" smtClean="0">
                  <a:effectLst/>
                  <a:latin typeface="Calibri"/>
                  <a:ea typeface="Calibri"/>
                  <a:cs typeface="Times New Roman"/>
                </a:rPr>
                <a:t>Notify()</a:t>
              </a:r>
              <a:endParaRPr lang="en-US" dirty="0">
                <a:latin typeface="Calibri"/>
                <a:ea typeface="Calibri"/>
                <a:cs typeface="Times New Roman"/>
              </a:endParaRPr>
            </a:p>
            <a:p>
              <a:pPr marL="171450" marR="0" indent="-171450">
                <a:lnSpc>
                  <a:spcPct val="115000"/>
                </a:lnSpc>
                <a:spcBef>
                  <a:spcPts val="0"/>
                </a:spcBef>
                <a:spcAft>
                  <a:spcPts val="0"/>
                </a:spcAft>
                <a:buFontTx/>
                <a:buChar char="-"/>
              </a:pPr>
              <a:r>
                <a:rPr lang="en-US" sz="1100" dirty="0" smtClean="0">
                  <a:effectLst/>
                  <a:latin typeface="Calibri"/>
                  <a:ea typeface="Calibri"/>
                  <a:cs typeface="Times New Roman"/>
                </a:rPr>
                <a:t>Unsubscribe</a:t>
              </a:r>
              <a:r>
                <a:rPr lang="en-US" sz="1100" dirty="0">
                  <a:effectLst/>
                  <a:latin typeface="Calibri"/>
                  <a:ea typeface="Calibri"/>
                  <a:cs typeface="Times New Roman"/>
                </a:rPr>
                <a:t>()</a:t>
              </a:r>
              <a:endParaRPr lang="en-US" dirty="0">
                <a:effectLst/>
                <a:latin typeface="Calibri"/>
                <a:ea typeface="Calibri"/>
                <a:cs typeface="Times New Roman"/>
              </a:endParaRPr>
            </a:p>
            <a:p>
              <a:pPr marL="0" marR="0" algn="ctr">
                <a:lnSpc>
                  <a:spcPct val="115000"/>
                </a:lnSpc>
                <a:spcBef>
                  <a:spcPts val="0"/>
                </a:spcBef>
                <a:spcAft>
                  <a:spcPts val="1000"/>
                </a:spcAft>
              </a:pPr>
              <a:r>
                <a:rPr lang="en-US" sz="1400" dirty="0">
                  <a:effectLst/>
                  <a:latin typeface="Calibri"/>
                  <a:ea typeface="Calibri"/>
                  <a:cs typeface="Times New Roman"/>
                </a:rPr>
                <a:t> </a:t>
              </a:r>
            </a:p>
          </p:txBody>
        </p:sp>
        <p:sp>
          <p:nvSpPr>
            <p:cNvPr id="50" name="Text Box 2"/>
            <p:cNvSpPr txBox="1">
              <a:spLocks noChangeArrowheads="1"/>
            </p:cNvSpPr>
            <p:nvPr/>
          </p:nvSpPr>
          <p:spPr bwMode="auto">
            <a:xfrm>
              <a:off x="1987406" y="1561325"/>
              <a:ext cx="711371" cy="3218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effectLst/>
                  <a:latin typeface="Calibri"/>
                  <a:ea typeface="Calibri"/>
                  <a:cs typeface="Times New Roman"/>
                </a:rPr>
                <a:t>Publish</a:t>
              </a:r>
            </a:p>
          </p:txBody>
        </p:sp>
        <p:sp>
          <p:nvSpPr>
            <p:cNvPr id="53" name="TextBox 52"/>
            <p:cNvSpPr txBox="1"/>
            <p:nvPr/>
          </p:nvSpPr>
          <p:spPr>
            <a:xfrm>
              <a:off x="632083" y="859732"/>
              <a:ext cx="1824501" cy="461665"/>
            </a:xfrm>
            <a:prstGeom prst="rect">
              <a:avLst/>
            </a:prstGeom>
            <a:noFill/>
          </p:spPr>
          <p:txBody>
            <a:bodyPr wrap="square" rtlCol="0">
              <a:spAutoFit/>
            </a:bodyPr>
            <a:lstStyle/>
            <a:p>
              <a:r>
                <a:rPr lang="en-US" sz="2400" b="1" dirty="0" smtClean="0"/>
                <a:t>Sensor Grid</a:t>
              </a:r>
              <a:endParaRPr lang="en-US" sz="2400" b="1" dirty="0"/>
            </a:p>
          </p:txBody>
        </p:sp>
      </p:grpSp>
      <p:sp>
        <p:nvSpPr>
          <p:cNvPr id="54" name="TextBox 53"/>
          <p:cNvSpPr txBox="1"/>
          <p:nvPr/>
        </p:nvSpPr>
        <p:spPr>
          <a:xfrm>
            <a:off x="228601" y="5029200"/>
            <a:ext cx="7637390" cy="1200329"/>
          </a:xfrm>
          <a:prstGeom prst="rect">
            <a:avLst/>
          </a:prstGeom>
          <a:noFill/>
        </p:spPr>
        <p:txBody>
          <a:bodyPr wrap="square" rtlCol="0">
            <a:spAutoFit/>
          </a:bodyPr>
          <a:lstStyle/>
          <a:p>
            <a:pPr marL="285750" indent="-285750">
              <a:buFont typeface="Arial" pitchFamily="34" charset="0"/>
              <a:buChar char="•"/>
            </a:pPr>
            <a:r>
              <a:rPr lang="en-US" dirty="0" smtClean="0"/>
              <a:t>Pub-Sub Brokers are cloud interface for sensors</a:t>
            </a:r>
          </a:p>
          <a:p>
            <a:pPr marL="285750" indent="-285750">
              <a:buFont typeface="Arial" pitchFamily="34" charset="0"/>
              <a:buChar char="•"/>
            </a:pPr>
            <a:r>
              <a:rPr lang="en-US" dirty="0" smtClean="0"/>
              <a:t>Filters subscribe to data from Sensors</a:t>
            </a:r>
          </a:p>
          <a:p>
            <a:pPr marL="285750" indent="-285750">
              <a:buFont typeface="Arial" pitchFamily="34" charset="0"/>
              <a:buChar char="•"/>
            </a:pPr>
            <a:r>
              <a:rPr lang="en-US" dirty="0" smtClean="0"/>
              <a:t>Naturally Collaborative</a:t>
            </a:r>
          </a:p>
          <a:p>
            <a:pPr marL="285750" indent="-285750">
              <a:buFont typeface="Arial" pitchFamily="34" charset="0"/>
              <a:buChar char="•"/>
            </a:pPr>
            <a:r>
              <a:rPr lang="en-US" dirty="0" smtClean="0"/>
              <a:t>Rebuilding software from scratch as Open Source – collaboration welcome</a:t>
            </a:r>
            <a:endParaRPr lang="en-US" dirty="0"/>
          </a:p>
        </p:txBody>
      </p:sp>
      <p:sp>
        <p:nvSpPr>
          <p:cNvPr id="6" name="TextBox 5"/>
          <p:cNvSpPr txBox="1"/>
          <p:nvPr/>
        </p:nvSpPr>
        <p:spPr>
          <a:xfrm>
            <a:off x="2889932" y="1213284"/>
            <a:ext cx="2008755" cy="923330"/>
          </a:xfrm>
          <a:prstGeom prst="rect">
            <a:avLst/>
          </a:prstGeom>
          <a:noFill/>
        </p:spPr>
        <p:txBody>
          <a:bodyPr wrap="none" rtlCol="0">
            <a:spAutoFit/>
          </a:bodyPr>
          <a:lstStyle/>
          <a:p>
            <a:r>
              <a:rPr lang="en-US" b="1" dirty="0" smtClean="0"/>
              <a:t>IoT Cloud</a:t>
            </a:r>
            <a:br>
              <a:rPr lang="en-US" b="1" dirty="0" smtClean="0"/>
            </a:br>
            <a:r>
              <a:rPr lang="en-US" b="1" dirty="0" smtClean="0"/>
              <a:t>Controller and link </a:t>
            </a:r>
          </a:p>
          <a:p>
            <a:r>
              <a:rPr lang="en-US" b="1" dirty="0" smtClean="0"/>
              <a:t>to Sensor Services</a:t>
            </a:r>
            <a:endParaRPr lang="en-US" b="1" dirty="0"/>
          </a:p>
        </p:txBody>
      </p:sp>
      <p:sp>
        <p:nvSpPr>
          <p:cNvPr id="7" name="TextBox 6"/>
          <p:cNvSpPr txBox="1"/>
          <p:nvPr/>
        </p:nvSpPr>
        <p:spPr>
          <a:xfrm>
            <a:off x="5497634" y="972944"/>
            <a:ext cx="3032369" cy="923330"/>
          </a:xfrm>
          <a:prstGeom prst="rect">
            <a:avLst/>
          </a:prstGeom>
          <a:noFill/>
        </p:spPr>
        <p:txBody>
          <a:bodyPr wrap="none" rtlCol="0">
            <a:spAutoFit/>
          </a:bodyPr>
          <a:lstStyle/>
          <a:p>
            <a:r>
              <a:rPr lang="en-US" b="1" dirty="0" smtClean="0"/>
              <a:t>Distributed Access to Sensors </a:t>
            </a:r>
          </a:p>
          <a:p>
            <a:r>
              <a:rPr lang="en-US" b="1" dirty="0" smtClean="0"/>
              <a:t>and services driven </a:t>
            </a:r>
          </a:p>
          <a:p>
            <a:r>
              <a:rPr lang="en-US" b="1" dirty="0" smtClean="0"/>
              <a:t>by sensor data</a:t>
            </a:r>
            <a:endParaRPr lang="en-US" b="1" dirty="0"/>
          </a:p>
        </p:txBody>
      </p:sp>
    </p:spTree>
    <p:extLst>
      <p:ext uri="{BB962C8B-B14F-4D97-AF65-F5344CB8AC3E}">
        <p14:creationId xmlns:p14="http://schemas.microsoft.com/office/powerpoint/2010/main" val="1450901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
            <a:ext cx="8229600" cy="1143000"/>
          </a:xfrm>
        </p:spPr>
        <p:txBody>
          <a:bodyPr/>
          <a:lstStyle/>
          <a:p>
            <a:pPr algn="ctr"/>
            <a:r>
              <a:rPr lang="en-US" dirty="0" smtClean="0"/>
              <a:t>Pub/Sub Messaging</a:t>
            </a:r>
            <a:endParaRPr lang="en-US" dirty="0"/>
          </a:p>
        </p:txBody>
      </p:sp>
      <p:sp>
        <p:nvSpPr>
          <p:cNvPr id="8" name="Content Placeholder 7"/>
          <p:cNvSpPr>
            <a:spLocks noGrp="1"/>
          </p:cNvSpPr>
          <p:nvPr>
            <p:ph sz="half" idx="1"/>
          </p:nvPr>
        </p:nvSpPr>
        <p:spPr>
          <a:xfrm>
            <a:off x="-15240" y="838200"/>
            <a:ext cx="3901440" cy="4525963"/>
          </a:xfrm>
        </p:spPr>
        <p:txBody>
          <a:bodyPr/>
          <a:lstStyle/>
          <a:p>
            <a:r>
              <a:rPr lang="en-US" dirty="0" smtClean="0"/>
              <a:t>At the core Sensor Cloud is a pub/sub system</a:t>
            </a:r>
            <a:endParaRPr lang="en-US" dirty="0"/>
          </a:p>
          <a:p>
            <a:r>
              <a:rPr lang="en-US" dirty="0" smtClean="0"/>
              <a:t>Publishers send data to topics with no information about potential subscribers</a:t>
            </a:r>
          </a:p>
          <a:p>
            <a:r>
              <a:rPr lang="en-US" dirty="0" smtClean="0"/>
              <a:t>Subscribers subscribe to topics of interest and similarly have no knowledge of the publishers</a:t>
            </a:r>
            <a:endParaRPr lang="en-US" dirty="0"/>
          </a:p>
        </p:txBody>
      </p:sp>
      <p:pic>
        <p:nvPicPr>
          <p:cNvPr id="10" name="Content Placeholder 9" descr="pubsub.png"/>
          <p:cNvPicPr>
            <a:picLocks noGrp="1"/>
          </p:cNvPicPr>
          <p:nvPr>
            <p:ph sz="half" idx="2"/>
          </p:nvPr>
        </p:nvPicPr>
        <p:blipFill rotWithShape="1">
          <a:blip r:embed="rId3" cstate="print"/>
          <a:srcRect l="5705"/>
          <a:stretch/>
        </p:blipFill>
        <p:spPr>
          <a:xfrm>
            <a:off x="3853816" y="1219200"/>
            <a:ext cx="5290184" cy="4724400"/>
          </a:xfrm>
          <a:prstGeom prst="rect">
            <a:avLst/>
          </a:prstGeom>
        </p:spPr>
      </p:pic>
      <p:sp>
        <p:nvSpPr>
          <p:cNvPr id="2" name="TextBox 1"/>
          <p:cNvSpPr txBox="1"/>
          <p:nvPr/>
        </p:nvSpPr>
        <p:spPr>
          <a:xfrm>
            <a:off x="3581400" y="5851922"/>
            <a:ext cx="5580823" cy="369332"/>
          </a:xfrm>
          <a:prstGeom prst="rect">
            <a:avLst/>
          </a:prstGeom>
          <a:noFill/>
        </p:spPr>
        <p:txBody>
          <a:bodyPr wrap="none" rtlCol="0">
            <a:spAutoFit/>
          </a:bodyPr>
          <a:lstStyle/>
          <a:p>
            <a:r>
              <a:rPr lang="en-US" dirty="0"/>
              <a:t>URL:  </a:t>
            </a:r>
            <a:r>
              <a:rPr lang="en-US" dirty="0">
                <a:hlinkClick r:id="rId4"/>
              </a:rPr>
              <a:t>https://sites.google.com/site/opensourceiotcloud/</a:t>
            </a:r>
            <a:r>
              <a:rPr lang="en-US" dirty="0" smtClean="0"/>
              <a:t>  </a:t>
            </a:r>
            <a:endParaRPr lang="en-US" dirty="0"/>
          </a:p>
        </p:txBody>
      </p:sp>
    </p:spTree>
    <p:extLst>
      <p:ext uri="{BB962C8B-B14F-4D97-AF65-F5344CB8AC3E}">
        <p14:creationId xmlns:p14="http://schemas.microsoft.com/office/powerpoint/2010/main" val="393205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0962"/>
            <a:ext cx="8374484" cy="6777038"/>
          </a:xfrm>
        </p:spPr>
      </p:pic>
      <p:sp>
        <p:nvSpPr>
          <p:cNvPr id="2" name="Title 1"/>
          <p:cNvSpPr>
            <a:spLocks noGrp="1"/>
          </p:cNvSpPr>
          <p:nvPr>
            <p:ph type="title"/>
          </p:nvPr>
        </p:nvSpPr>
        <p:spPr>
          <a:xfrm>
            <a:off x="0" y="15240"/>
            <a:ext cx="3429000" cy="1143000"/>
          </a:xfrm>
          <a:solidFill>
            <a:schemeClr val="bg1"/>
          </a:solidFill>
        </p:spPr>
        <p:txBody>
          <a:bodyPr/>
          <a:lstStyle/>
          <a:p>
            <a:r>
              <a:rPr lang="en-US" dirty="0" smtClean="0"/>
              <a:t>Sensor Cloud </a:t>
            </a:r>
            <a:r>
              <a:rPr lang="en-US" dirty="0"/>
              <a:t>Architecture</a:t>
            </a:r>
          </a:p>
        </p:txBody>
      </p:sp>
      <p:sp>
        <p:nvSpPr>
          <p:cNvPr id="5" name="TextBox 4"/>
          <p:cNvSpPr txBox="1"/>
          <p:nvPr/>
        </p:nvSpPr>
        <p:spPr>
          <a:xfrm>
            <a:off x="7101840" y="30480"/>
            <a:ext cx="2057400" cy="2031325"/>
          </a:xfrm>
          <a:prstGeom prst="rect">
            <a:avLst/>
          </a:prstGeom>
          <a:solidFill>
            <a:schemeClr val="bg2"/>
          </a:solidFill>
          <a:ln>
            <a:solidFill>
              <a:schemeClr val="tx1"/>
            </a:solidFill>
          </a:ln>
        </p:spPr>
        <p:txBody>
          <a:bodyPr wrap="square" rtlCol="0">
            <a:spAutoFit/>
          </a:bodyPr>
          <a:lstStyle/>
          <a:p>
            <a:r>
              <a:rPr lang="en-US" dirty="0"/>
              <a:t>Originally brokers were from </a:t>
            </a:r>
            <a:r>
              <a:rPr lang="en-US" dirty="0" smtClean="0"/>
              <a:t>NaradaBrokering</a:t>
            </a:r>
          </a:p>
          <a:p>
            <a:endParaRPr lang="en-US" dirty="0"/>
          </a:p>
          <a:p>
            <a:r>
              <a:rPr lang="en-US" dirty="0" smtClean="0"/>
              <a:t>Replacing </a:t>
            </a:r>
            <a:r>
              <a:rPr lang="en-US" dirty="0"/>
              <a:t>with ActiveMQ and </a:t>
            </a:r>
            <a:r>
              <a:rPr lang="en-US" dirty="0" err="1"/>
              <a:t>Netty</a:t>
            </a:r>
            <a:r>
              <a:rPr lang="en-US" dirty="0"/>
              <a:t> for </a:t>
            </a:r>
            <a:r>
              <a:rPr lang="en-US" dirty="0" smtClean="0"/>
              <a:t>streaming</a:t>
            </a:r>
            <a:endParaRPr lang="en-US" dirty="0"/>
          </a:p>
        </p:txBody>
      </p:sp>
    </p:spTree>
    <p:extLst>
      <p:ext uri="{BB962C8B-B14F-4D97-AF65-F5344CB8AC3E}">
        <p14:creationId xmlns:p14="http://schemas.microsoft.com/office/powerpoint/2010/main" val="1997943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pPr algn="ctr"/>
            <a:r>
              <a:rPr lang="en-US" dirty="0" smtClean="0"/>
              <a:t>Sensor Cloud Middleware</a:t>
            </a:r>
            <a:endParaRPr lang="en-US" dirty="0"/>
          </a:p>
        </p:txBody>
      </p:sp>
      <p:pic>
        <p:nvPicPr>
          <p:cNvPr id="8194" name="Picture 2" descr="C:\Users\Geoffrey Fox\Desktop\new_fig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276" y="1060746"/>
            <a:ext cx="5001104" cy="54162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a:xfrm>
            <a:off x="-76200" y="838200"/>
            <a:ext cx="4495800" cy="5943600"/>
          </a:xfrm>
        </p:spPr>
        <p:txBody>
          <a:bodyPr/>
          <a:lstStyle/>
          <a:p>
            <a:r>
              <a:rPr lang="en-US" dirty="0" smtClean="0"/>
              <a:t>Sensors are deployed in Grid Builder Domains</a:t>
            </a:r>
          </a:p>
          <a:p>
            <a:r>
              <a:rPr lang="en-US" dirty="0" smtClean="0"/>
              <a:t>Sensors are discovered through the Sensor Cloud</a:t>
            </a:r>
          </a:p>
          <a:p>
            <a:r>
              <a:rPr lang="en-US" dirty="0" smtClean="0"/>
              <a:t>Grid Builder and Sensor Grid are abstractions on top of the underlying Message Broker</a:t>
            </a:r>
            <a:endParaRPr lang="en-US" dirty="0"/>
          </a:p>
          <a:p>
            <a:r>
              <a:rPr lang="en-US" dirty="0" smtClean="0"/>
              <a:t>Sensors Applications connect via simple Java API</a:t>
            </a:r>
          </a:p>
          <a:p>
            <a:r>
              <a:rPr lang="en-US" dirty="0" smtClean="0"/>
              <a:t>Web interfaces for video (Google </a:t>
            </a:r>
            <a:r>
              <a:rPr lang="en-US" dirty="0" err="1" smtClean="0"/>
              <a:t>WebM</a:t>
            </a:r>
            <a:r>
              <a:rPr lang="en-US" dirty="0" smtClean="0"/>
              <a:t>), GPS and Twitter sensors</a:t>
            </a:r>
          </a:p>
          <a:p>
            <a:endParaRPr lang="en-US" dirty="0" smtClean="0"/>
          </a:p>
        </p:txBody>
      </p:sp>
    </p:spTree>
    <p:extLst>
      <p:ext uri="{BB962C8B-B14F-4D97-AF65-F5344CB8AC3E}">
        <p14:creationId xmlns:p14="http://schemas.microsoft.com/office/powerpoint/2010/main" val="4181655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17669</TotalTime>
  <Words>1314</Words>
  <Application>Microsoft Office PowerPoint</Application>
  <PresentationFormat>On-screen Show (4:3)</PresentationFormat>
  <Paragraphs>213</Paragraphs>
  <Slides>31</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3_Office Theme</vt:lpstr>
      <vt:lpstr>PhotoImpact</vt:lpstr>
      <vt:lpstr>Worksheet</vt:lpstr>
      <vt:lpstr>Architecture and Measured Characteristics of a Cloud Based Internet of Things </vt:lpstr>
      <vt:lpstr>Collaborators</vt:lpstr>
      <vt:lpstr>Internet of Things and the Cloud </vt:lpstr>
      <vt:lpstr>Internet of Things: Sensor Grids A pleasingly parallel example on Clouds</vt:lpstr>
      <vt:lpstr>Sensors as a Service</vt:lpstr>
      <vt:lpstr>Sensor Grid supported by IoTCloud</vt:lpstr>
      <vt:lpstr>Pub/Sub Messaging</vt:lpstr>
      <vt:lpstr>Sensor Cloud Architecture</vt:lpstr>
      <vt:lpstr>Sensor Cloud Middleware</vt:lpstr>
      <vt:lpstr>Grid Builder</vt:lpstr>
      <vt:lpstr>PowerPoint Presentation</vt:lpstr>
      <vt:lpstr>PowerPoint Presentation</vt:lpstr>
      <vt:lpstr>PowerPoint Presentation</vt:lpstr>
      <vt:lpstr>Real-Time GPS Sensor Data-Mining</vt:lpstr>
      <vt:lpstr>PowerPoint Presentation</vt:lpstr>
      <vt:lpstr>PowerPoint Presentation</vt:lpstr>
      <vt:lpstr>PolarGrid Data Browser</vt:lpstr>
      <vt:lpstr>Sensor Grid Performance</vt:lpstr>
      <vt:lpstr>What is FutureGrid?</vt:lpstr>
      <vt:lpstr>Distribution of FutureGrid Technologies and Areas</vt:lpstr>
      <vt:lpstr>Some Typical Results</vt:lpstr>
      <vt:lpstr>GPS Sensor: Multiple Brokers in Cloud</vt:lpstr>
      <vt:lpstr>Low-end Video Sensors (surveillance or video conferencing)</vt:lpstr>
      <vt:lpstr>High-end Video Sensor</vt:lpstr>
      <vt:lpstr>Sensor Geometry</vt:lpstr>
      <vt:lpstr>PowerPoint Presentation</vt:lpstr>
      <vt:lpstr>PowerPoint Presentation</vt:lpstr>
      <vt:lpstr>PowerPoint Presentation</vt:lpstr>
      <vt:lpstr>PowerPoint Presentation</vt:lpstr>
      <vt:lpstr>PowerPoint Presentation</vt:lpstr>
      <vt:lpstr>Some Current Activities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791</cp:revision>
  <dcterms:created xsi:type="dcterms:W3CDTF">2010-11-02T19:01:47Z</dcterms:created>
  <dcterms:modified xsi:type="dcterms:W3CDTF">2012-06-29T14:03:48Z</dcterms:modified>
</cp:coreProperties>
</file>