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356"/>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0" d="100"/>
          <a:sy n="50" d="100"/>
        </p:scale>
        <p:origin x="420" y="2190"/>
      </p:cViewPr>
      <p:guideLst>
        <p:guide orient="horz" pos="11520"/>
        <p:guide pos="8640"/>
      </p:guideLst>
    </p:cSldViewPr>
  </p:slideViewPr>
  <p:notesTextViewPr>
    <p:cViewPr>
      <p:scale>
        <a:sx n="1" d="1"/>
        <a:sy n="1" d="1"/>
      </p:scale>
      <p:origin x="0" y="0"/>
    </p:cViewPr>
  </p:notesTextViewPr>
  <p:notesViewPr>
    <p:cSldViewPr showGuides="1">
      <p:cViewPr varScale="1">
        <p:scale>
          <a:sx n="102" d="100"/>
          <a:sy n="102" d="100"/>
        </p:scale>
        <p:origin x="-35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istrator\Desktop\CloudCom\pagerank_tempest_jaliy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dministrator\Desktop\CloudCom\pagerank_tempest_yuduo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88189409224561"/>
          <c:y val="0.15795935132933964"/>
          <c:w val="0.82569167448235858"/>
          <c:h val="0.69622301624221805"/>
        </c:manualLayout>
      </c:layout>
      <c:barChart>
        <c:barDir val="col"/>
        <c:grouping val="clustered"/>
        <c:varyColors val="0"/>
        <c:ser>
          <c:idx val="0"/>
          <c:order val="0"/>
          <c:tx>
            <c:v>Twister</c:v>
          </c:tx>
          <c:invertIfNegative val="0"/>
          <c:trendline>
            <c:trendlineType val="linear"/>
            <c:dispRSqr val="0"/>
            <c:dispEq val="0"/>
          </c:trendline>
          <c:trendline>
            <c:trendlineType val="linear"/>
            <c:dispRSqr val="0"/>
            <c:dispEq val="0"/>
          </c:trendline>
          <c:trendline>
            <c:trendlineType val="linear"/>
            <c:dispRSqr val="0"/>
            <c:dispEq val="0"/>
          </c:trendline>
          <c:cat>
            <c:strRef>
              <c:f>'420 Files &amp; Single Files'!$A$1:$E$1</c:f>
              <c:strCache>
                <c:ptCount val="5"/>
                <c:pt idx="0">
                  <c:v>800 files</c:v>
                </c:pt>
                <c:pt idx="1">
                  <c:v>1600 files</c:v>
                </c:pt>
                <c:pt idx="2">
                  <c:v>2400 files</c:v>
                </c:pt>
                <c:pt idx="3">
                  <c:v>3200 files</c:v>
                </c:pt>
                <c:pt idx="4">
                  <c:v>4000 files</c:v>
                </c:pt>
              </c:strCache>
            </c:strRef>
          </c:cat>
          <c:val>
            <c:numRef>
              <c:f>'420 Files &amp; Single Files'!$A$2:$E$2</c:f>
              <c:numCache>
                <c:formatCode>General</c:formatCode>
                <c:ptCount val="5"/>
                <c:pt idx="0">
                  <c:v>108.3</c:v>
                </c:pt>
                <c:pt idx="1">
                  <c:v>189.7</c:v>
                </c:pt>
                <c:pt idx="2">
                  <c:v>266.60000000000002</c:v>
                </c:pt>
                <c:pt idx="3">
                  <c:v>323.7</c:v>
                </c:pt>
                <c:pt idx="4">
                  <c:v>363.7</c:v>
                </c:pt>
              </c:numCache>
            </c:numRef>
          </c:val>
        </c:ser>
        <c:ser>
          <c:idx val="1"/>
          <c:order val="1"/>
          <c:tx>
            <c:v>Hadoop</c:v>
          </c:tx>
          <c:invertIfNegative val="0"/>
          <c:trendline>
            <c:trendlineType val="linear"/>
            <c:dispRSqr val="0"/>
            <c:dispEq val="0"/>
          </c:trendline>
          <c:cat>
            <c:strRef>
              <c:f>'420 Files &amp; Single Files'!$A$1:$E$1</c:f>
              <c:strCache>
                <c:ptCount val="5"/>
                <c:pt idx="0">
                  <c:v>800 files</c:v>
                </c:pt>
                <c:pt idx="1">
                  <c:v>1600 files</c:v>
                </c:pt>
                <c:pt idx="2">
                  <c:v>2400 files</c:v>
                </c:pt>
                <c:pt idx="3">
                  <c:v>3200 files</c:v>
                </c:pt>
                <c:pt idx="4">
                  <c:v>4000 files</c:v>
                </c:pt>
              </c:strCache>
            </c:strRef>
          </c:cat>
          <c:val>
            <c:numRef>
              <c:f>'420 Files &amp; Single Files'!$A$3:$E$3</c:f>
              <c:numCache>
                <c:formatCode>General</c:formatCode>
                <c:ptCount val="5"/>
                <c:pt idx="0">
                  <c:v>1887.3</c:v>
                </c:pt>
                <c:pt idx="1">
                  <c:v>2996.1</c:v>
                </c:pt>
                <c:pt idx="2">
                  <c:v>4327.1000000000004</c:v>
                </c:pt>
                <c:pt idx="3">
                  <c:v>5470.2</c:v>
                </c:pt>
                <c:pt idx="4">
                  <c:v>6565.7</c:v>
                </c:pt>
              </c:numCache>
            </c:numRef>
          </c:val>
        </c:ser>
        <c:dLbls>
          <c:showLegendKey val="0"/>
          <c:showVal val="0"/>
          <c:showCatName val="0"/>
          <c:showSerName val="0"/>
          <c:showPercent val="0"/>
          <c:showBubbleSize val="0"/>
        </c:dLbls>
        <c:gapWidth val="150"/>
        <c:axId val="90508672"/>
        <c:axId val="93918336"/>
      </c:barChart>
      <c:catAx>
        <c:axId val="90508672"/>
        <c:scaling>
          <c:orientation val="minMax"/>
        </c:scaling>
        <c:delete val="0"/>
        <c:axPos val="b"/>
        <c:majorTickMark val="out"/>
        <c:minorTickMark val="none"/>
        <c:tickLblPos val="nextTo"/>
        <c:txPr>
          <a:bodyPr/>
          <a:lstStyle/>
          <a:p>
            <a:pPr>
              <a:defRPr sz="1200"/>
            </a:pPr>
            <a:endParaRPr lang="en-US"/>
          </a:p>
        </c:txPr>
        <c:crossAx val="93918336"/>
        <c:crosses val="autoZero"/>
        <c:auto val="1"/>
        <c:lblAlgn val="ctr"/>
        <c:lblOffset val="100"/>
        <c:noMultiLvlLbl val="0"/>
      </c:catAx>
      <c:valAx>
        <c:axId val="93918336"/>
        <c:scaling>
          <c:orientation val="minMax"/>
        </c:scaling>
        <c:delete val="0"/>
        <c:axPos val="l"/>
        <c:majorGridlines/>
        <c:numFmt formatCode="General" sourceLinked="1"/>
        <c:majorTickMark val="out"/>
        <c:minorTickMark val="none"/>
        <c:tickLblPos val="nextTo"/>
        <c:crossAx val="90508672"/>
        <c:crosses val="autoZero"/>
        <c:crossBetween val="between"/>
      </c:valAx>
    </c:plotArea>
    <c:legend>
      <c:legendPos val="t"/>
      <c:legendEntry>
        <c:idx val="2"/>
        <c:delete val="1"/>
      </c:legendEntry>
      <c:legendEntry>
        <c:idx val="3"/>
        <c:delete val="1"/>
      </c:legendEntry>
      <c:legendEntry>
        <c:idx val="4"/>
        <c:delete val="1"/>
      </c:legendEntry>
      <c:legendEntry>
        <c:idx val="5"/>
        <c:delete val="1"/>
      </c:legendEntry>
      <c:layout/>
      <c:overlay val="0"/>
      <c:txPr>
        <a:bodyPr/>
        <a:lstStyle/>
        <a:p>
          <a:pPr>
            <a:defRPr sz="1600" baseline="0"/>
          </a:pPr>
          <a:endParaRPr lang="en-US"/>
        </a:p>
      </c:txPr>
    </c:legend>
    <c:plotVisOnly val="1"/>
    <c:dispBlanksAs val="gap"/>
    <c:showDLblsOverMax val="0"/>
  </c:chart>
  <c:spPr>
    <a:noFill/>
    <a:ln>
      <a:solidFill>
        <a:srgbClr val="4F81BD"/>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6849473139674"/>
          <c:y val="0.14262285133433469"/>
          <c:w val="0.87514785096515801"/>
          <c:h val="0.72390241682217549"/>
        </c:manualLayout>
      </c:layout>
      <c:barChart>
        <c:barDir val="col"/>
        <c:grouping val="clustered"/>
        <c:varyColors val="0"/>
        <c:ser>
          <c:idx val="0"/>
          <c:order val="0"/>
          <c:tx>
            <c:v>fine granularity</c:v>
          </c:tx>
          <c:invertIfNegative val="0"/>
          <c:trendline>
            <c:trendlineType val="linear"/>
            <c:dispRSqr val="0"/>
            <c:dispEq val="0"/>
          </c:trendline>
          <c:trendline>
            <c:trendlineType val="linear"/>
            <c:dispRSqr val="0"/>
            <c:dispEq val="0"/>
          </c:trendline>
          <c:trendline>
            <c:trendlineType val="linear"/>
            <c:dispRSqr val="0"/>
            <c:dispEq val="0"/>
          </c:trendline>
          <c:cat>
            <c:strRef>
              <c:f>'420 Files &amp; Single Files'!$A$1:$E$1</c:f>
              <c:strCache>
                <c:ptCount val="5"/>
                <c:pt idx="0">
                  <c:v>160/32 files</c:v>
                </c:pt>
                <c:pt idx="1">
                  <c:v>320/64 files</c:v>
                </c:pt>
                <c:pt idx="2">
                  <c:v>640/128 files</c:v>
                </c:pt>
                <c:pt idx="3">
                  <c:v>960/196 files</c:v>
                </c:pt>
                <c:pt idx="4">
                  <c:v>1280/256 files</c:v>
                </c:pt>
              </c:strCache>
            </c:strRef>
          </c:cat>
          <c:val>
            <c:numRef>
              <c:f>'420 Files &amp; Single Files'!$A$2:$E$2</c:f>
              <c:numCache>
                <c:formatCode>General</c:formatCode>
                <c:ptCount val="5"/>
                <c:pt idx="0">
                  <c:v>560</c:v>
                </c:pt>
                <c:pt idx="1">
                  <c:v>1070</c:v>
                </c:pt>
                <c:pt idx="2">
                  <c:v>2920</c:v>
                </c:pt>
                <c:pt idx="3">
                  <c:v>3607</c:v>
                </c:pt>
                <c:pt idx="4">
                  <c:v>5775</c:v>
                </c:pt>
              </c:numCache>
            </c:numRef>
          </c:val>
        </c:ser>
        <c:ser>
          <c:idx val="1"/>
          <c:order val="1"/>
          <c:tx>
            <c:v>coarse granularity</c:v>
          </c:tx>
          <c:invertIfNegative val="0"/>
          <c:trendline>
            <c:trendlineType val="linear"/>
            <c:dispRSqr val="0"/>
            <c:dispEq val="0"/>
          </c:trendline>
          <c:cat>
            <c:strRef>
              <c:f>'420 Files &amp; Single Files'!$A$1:$E$1</c:f>
              <c:strCache>
                <c:ptCount val="5"/>
                <c:pt idx="0">
                  <c:v>160/32 files</c:v>
                </c:pt>
                <c:pt idx="1">
                  <c:v>320/64 files</c:v>
                </c:pt>
                <c:pt idx="2">
                  <c:v>640/128 files</c:v>
                </c:pt>
                <c:pt idx="3">
                  <c:v>960/196 files</c:v>
                </c:pt>
                <c:pt idx="4">
                  <c:v>1280/256 files</c:v>
                </c:pt>
              </c:strCache>
            </c:strRef>
          </c:cat>
          <c:val>
            <c:numRef>
              <c:f>'420 Files &amp; Single Files'!$A$3:$E$3</c:f>
              <c:numCache>
                <c:formatCode>General</c:formatCode>
                <c:ptCount val="5"/>
                <c:pt idx="0">
                  <c:v>180</c:v>
                </c:pt>
                <c:pt idx="1">
                  <c:v>256</c:v>
                </c:pt>
                <c:pt idx="2">
                  <c:v>419</c:v>
                </c:pt>
                <c:pt idx="3">
                  <c:v>592</c:v>
                </c:pt>
                <c:pt idx="4">
                  <c:v>764</c:v>
                </c:pt>
              </c:numCache>
            </c:numRef>
          </c:val>
        </c:ser>
        <c:dLbls>
          <c:showLegendKey val="0"/>
          <c:showVal val="0"/>
          <c:showCatName val="0"/>
          <c:showSerName val="0"/>
          <c:showPercent val="0"/>
          <c:showBubbleSize val="0"/>
        </c:dLbls>
        <c:gapWidth val="150"/>
        <c:axId val="93936256"/>
        <c:axId val="93958528"/>
      </c:barChart>
      <c:catAx>
        <c:axId val="93936256"/>
        <c:scaling>
          <c:orientation val="minMax"/>
        </c:scaling>
        <c:delete val="0"/>
        <c:axPos val="b"/>
        <c:majorTickMark val="out"/>
        <c:minorTickMark val="none"/>
        <c:tickLblPos val="nextTo"/>
        <c:txPr>
          <a:bodyPr/>
          <a:lstStyle/>
          <a:p>
            <a:pPr>
              <a:defRPr sz="1200"/>
            </a:pPr>
            <a:endParaRPr lang="en-US"/>
          </a:p>
        </c:txPr>
        <c:crossAx val="93958528"/>
        <c:crosses val="autoZero"/>
        <c:auto val="1"/>
        <c:lblAlgn val="ctr"/>
        <c:lblOffset val="100"/>
        <c:noMultiLvlLbl val="0"/>
      </c:catAx>
      <c:valAx>
        <c:axId val="93958528"/>
        <c:scaling>
          <c:orientation val="minMax"/>
        </c:scaling>
        <c:delete val="0"/>
        <c:axPos val="l"/>
        <c:majorGridlines/>
        <c:numFmt formatCode="General" sourceLinked="0"/>
        <c:majorTickMark val="out"/>
        <c:minorTickMark val="none"/>
        <c:tickLblPos val="low"/>
        <c:crossAx val="93936256"/>
        <c:crosses val="autoZero"/>
        <c:crossBetween val="between"/>
      </c:valAx>
    </c:plotArea>
    <c:legend>
      <c:legendPos val="t"/>
      <c:legendEntry>
        <c:idx val="2"/>
        <c:delete val="1"/>
      </c:legendEntry>
      <c:legendEntry>
        <c:idx val="3"/>
        <c:delete val="1"/>
      </c:legendEntry>
      <c:legendEntry>
        <c:idx val="4"/>
        <c:delete val="1"/>
      </c:legendEntry>
      <c:legendEntry>
        <c:idx val="5"/>
        <c:delete val="1"/>
      </c:legendEntry>
      <c:layout/>
      <c:overlay val="0"/>
      <c:txPr>
        <a:bodyPr/>
        <a:lstStyle/>
        <a:p>
          <a:pPr>
            <a:defRPr sz="1600"/>
          </a:pPr>
          <a:endParaRPr lang="en-US"/>
        </a:p>
      </c:txPr>
    </c:legend>
    <c:plotVisOnly val="1"/>
    <c:dispBlanksAs val="gap"/>
    <c:showDLblsOverMax val="0"/>
  </c:chart>
  <c:spPr>
    <a:ln>
      <a:solidFill>
        <a:schemeClr val="accent1"/>
      </a:solidFill>
    </a:ln>
  </c:spPr>
  <c:txPr>
    <a:bodyPr/>
    <a:lstStyle/>
    <a:p>
      <a:pPr>
        <a:defRPr sz="11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0.02883</cdr:x>
      <cdr:y>0.23077</cdr:y>
    </cdr:from>
    <cdr:to>
      <cdr:x>0.08468</cdr:x>
      <cdr:y>0.93266</cdr:y>
    </cdr:to>
    <cdr:sp macro="" textlink="">
      <cdr:nvSpPr>
        <cdr:cNvPr id="2" name="TextBox 1"/>
        <cdr:cNvSpPr txBox="1"/>
      </cdr:nvSpPr>
      <cdr:spPr>
        <a:xfrm xmlns:a="http://schemas.openxmlformats.org/drawingml/2006/main">
          <a:off x="206504" y="914400"/>
          <a:ext cx="400042" cy="2781172"/>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en-US" sz="1200" dirty="0"/>
            <a:t>Job execution time (seconds)</a:t>
          </a:r>
        </a:p>
      </cdr:txBody>
    </cdr:sp>
  </cdr:relSizeAnchor>
</c:userShapes>
</file>

<file path=ppt/drawings/drawing2.xml><?xml version="1.0" encoding="utf-8"?>
<c:userShapes xmlns:c="http://schemas.openxmlformats.org/drawingml/2006/chart">
  <cdr:relSizeAnchor xmlns:cdr="http://schemas.openxmlformats.org/drawingml/2006/chartDrawing">
    <cdr:from>
      <cdr:x>0.01401</cdr:x>
      <cdr:y>0.1474</cdr:y>
    </cdr:from>
    <cdr:to>
      <cdr:x>0.04713</cdr:x>
      <cdr:y>0.76012</cdr:y>
    </cdr:to>
    <cdr:sp macro="" textlink="">
      <cdr:nvSpPr>
        <cdr:cNvPr id="2" name="TextBox 1"/>
        <cdr:cNvSpPr txBox="1"/>
      </cdr:nvSpPr>
      <cdr:spPr>
        <a:xfrm xmlns:a="http://schemas.openxmlformats.org/drawingml/2006/main">
          <a:off x="104774" y="485775"/>
          <a:ext cx="247650" cy="2019300"/>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en-US" sz="1200"/>
            <a:t>Job execution time (seconds)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D0F1B-0E1C-498D-A0ED-109E8B1BDAB2}" type="datetimeFigureOut">
              <a:rPr lang="en-US" smtClean="0"/>
              <a:t>11/29/2010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9D45C-6A62-4F67-98A4-67B1D5F4616B}" type="slidenum">
              <a:rPr lang="en-US" smtClean="0"/>
              <a:t>‹#›</a:t>
            </a:fld>
            <a:endParaRPr lang="en-US"/>
          </a:p>
        </p:txBody>
      </p:sp>
    </p:spTree>
    <p:extLst>
      <p:ext uri="{BB962C8B-B14F-4D97-AF65-F5344CB8AC3E}">
        <p14:creationId xmlns:p14="http://schemas.microsoft.com/office/powerpoint/2010/main" val="1945803344"/>
      </p:ext>
    </p:extLst>
  </p:cSld>
  <p:clrMap bg1="lt1" tx1="dk1" bg2="lt2" tx2="dk2" accent1="accent1" accent2="accent2" accent3="accent3" accent4="accent4" accent5="accent5" accent6="accent6" hlink="hlink" folHlink="folHlink"/>
  <p:notesStyle>
    <a:lvl1pPr marL="0" algn="l" defTabSz="3657600" rtl="0" eaLnBrk="1" latinLnBrk="0" hangingPunct="1">
      <a:defRPr sz="4800" kern="1200">
        <a:solidFill>
          <a:schemeClr val="tx1"/>
        </a:solidFill>
        <a:latin typeface="+mn-lt"/>
        <a:ea typeface="+mn-ea"/>
        <a:cs typeface="+mn-cs"/>
      </a:defRPr>
    </a:lvl1pPr>
    <a:lvl2pPr marL="1828800" algn="l" defTabSz="3657600" rtl="0" eaLnBrk="1" latinLnBrk="0" hangingPunct="1">
      <a:defRPr sz="4800" kern="1200">
        <a:solidFill>
          <a:schemeClr val="tx1"/>
        </a:solidFill>
        <a:latin typeface="+mn-lt"/>
        <a:ea typeface="+mn-ea"/>
        <a:cs typeface="+mn-cs"/>
      </a:defRPr>
    </a:lvl2pPr>
    <a:lvl3pPr marL="3657600" algn="l" defTabSz="3657600" rtl="0" eaLnBrk="1" latinLnBrk="0" hangingPunct="1">
      <a:defRPr sz="4800" kern="1200">
        <a:solidFill>
          <a:schemeClr val="tx1"/>
        </a:solidFill>
        <a:latin typeface="+mn-lt"/>
        <a:ea typeface="+mn-ea"/>
        <a:cs typeface="+mn-cs"/>
      </a:defRPr>
    </a:lvl3pPr>
    <a:lvl4pPr marL="5486400" algn="l" defTabSz="3657600" rtl="0" eaLnBrk="1" latinLnBrk="0" hangingPunct="1">
      <a:defRPr sz="4800" kern="1200">
        <a:solidFill>
          <a:schemeClr val="tx1"/>
        </a:solidFill>
        <a:latin typeface="+mn-lt"/>
        <a:ea typeface="+mn-ea"/>
        <a:cs typeface="+mn-cs"/>
      </a:defRPr>
    </a:lvl4pPr>
    <a:lvl5pPr marL="7315200" algn="l" defTabSz="3657600" rtl="0" eaLnBrk="1" latinLnBrk="0" hangingPunct="1">
      <a:defRPr sz="4800" kern="1200">
        <a:solidFill>
          <a:schemeClr val="tx1"/>
        </a:solidFill>
        <a:latin typeface="+mn-lt"/>
        <a:ea typeface="+mn-ea"/>
        <a:cs typeface="+mn-cs"/>
      </a:defRPr>
    </a:lvl5pPr>
    <a:lvl6pPr marL="9144000" algn="l" defTabSz="3657600" rtl="0" eaLnBrk="1" latinLnBrk="0" hangingPunct="1">
      <a:defRPr sz="4800" kern="1200">
        <a:solidFill>
          <a:schemeClr val="tx1"/>
        </a:solidFill>
        <a:latin typeface="+mn-lt"/>
        <a:ea typeface="+mn-ea"/>
        <a:cs typeface="+mn-cs"/>
      </a:defRPr>
    </a:lvl6pPr>
    <a:lvl7pPr marL="10972800" algn="l" defTabSz="3657600" rtl="0" eaLnBrk="1" latinLnBrk="0" hangingPunct="1">
      <a:defRPr sz="4800" kern="1200">
        <a:solidFill>
          <a:schemeClr val="tx1"/>
        </a:solidFill>
        <a:latin typeface="+mn-lt"/>
        <a:ea typeface="+mn-ea"/>
        <a:cs typeface="+mn-cs"/>
      </a:defRPr>
    </a:lvl7pPr>
    <a:lvl8pPr marL="12801600" algn="l" defTabSz="3657600" rtl="0" eaLnBrk="1" latinLnBrk="0" hangingPunct="1">
      <a:defRPr sz="4800" kern="1200">
        <a:solidFill>
          <a:schemeClr val="tx1"/>
        </a:solidFill>
        <a:latin typeface="+mn-lt"/>
        <a:ea typeface="+mn-ea"/>
        <a:cs typeface="+mn-cs"/>
      </a:defRPr>
    </a:lvl8pPr>
    <a:lvl9pPr marL="14630400" algn="l" defTabSz="3657600"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7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45EBD3-D2F8-43CD-BF0D-BEDEF040D3FC}" type="datetimeFigureOut">
              <a:rPr lang="en-US" smtClean="0"/>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281507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5EBD3-D2F8-43CD-BF0D-BEDEF040D3FC}" type="datetimeFigureOut">
              <a:rPr lang="en-US" smtClean="0"/>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507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3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3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5EBD3-D2F8-43CD-BF0D-BEDEF040D3FC}" type="datetimeFigureOut">
              <a:rPr lang="en-US" smtClean="0"/>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33404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628650" indent="-628650">
              <a:defRPr sz="4800">
                <a:latin typeface="Tahoma" pitchFamily="34" charset="0"/>
                <a:ea typeface="Tahoma" pitchFamily="34" charset="0"/>
                <a:cs typeface="Tahoma" pitchFamily="34" charset="0"/>
              </a:defRPr>
            </a:lvl1pPr>
            <a:lvl2pPr marL="971550" indent="-457200" defTabSz="1828800">
              <a:defRPr sz="3200">
                <a:latin typeface="Tahoma" pitchFamily="34" charset="0"/>
                <a:ea typeface="Tahoma" pitchFamily="34" charset="0"/>
                <a:cs typeface="Tahoma" pitchFamily="34" charset="0"/>
              </a:defRPr>
            </a:lvl2pPr>
            <a:lvl3pPr marL="1257300" indent="-285750">
              <a:tabLst/>
              <a:defRPr sz="2400">
                <a:latin typeface="Tahoma" pitchFamily="34" charset="0"/>
                <a:ea typeface="Tahoma" pitchFamily="34" charset="0"/>
                <a:cs typeface="Tahoma" pitchFamily="34" charset="0"/>
              </a:defRPr>
            </a:lvl3pPr>
            <a:lvl4pPr marL="1600200" indent="-342900">
              <a:defRPr sz="2400">
                <a:latin typeface="Tahoma" pitchFamily="34" charset="0"/>
                <a:ea typeface="Tahoma" pitchFamily="34" charset="0"/>
                <a:cs typeface="Tahoma" pitchFamily="34" charset="0"/>
              </a:defRPr>
            </a:lvl4pPr>
            <a:lvl5pPr marL="1943100" indent="-342900">
              <a:defRPr sz="2400">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45EBD3-D2F8-43CD-BF0D-BEDEF040D3FC}" type="datetimeFigureOut">
              <a:rPr lang="en-US" smtClean="0"/>
              <a:t>11/29/2010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362354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72"/>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5EBD3-D2F8-43CD-BF0D-BEDEF040D3FC}" type="datetimeFigureOut">
              <a:rPr lang="en-US" smtClean="0"/>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267311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45EBD3-D2F8-43CD-BF0D-BEDEF040D3FC}" type="datetimeFigureOut">
              <a:rPr lang="en-US" smtClean="0"/>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102355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77"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5EBD3-D2F8-43CD-BF0D-BEDEF040D3FC}" type="datetimeFigureOut">
              <a:rPr lang="en-US" smtClean="0"/>
              <a:t>11/29/2010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426085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45EBD3-D2F8-43CD-BF0D-BEDEF040D3FC}" type="datetimeFigureOut">
              <a:rPr lang="en-US" smtClean="0"/>
              <a:t>11/29/2010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314933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5EBD3-D2F8-43CD-BF0D-BEDEF040D3FC}" type="datetimeFigureOut">
              <a:rPr lang="en-US" smtClean="0"/>
              <a:t>11/29/2010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370244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69"/>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7653869"/>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5EBD3-D2F8-43CD-BF0D-BEDEF040D3FC}" type="datetimeFigureOut">
              <a:rPr lang="en-US" smtClean="0"/>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380240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5EBD3-D2F8-43CD-BF0D-BEDEF040D3FC}" type="datetimeFigureOut">
              <a:rPr lang="en-US" smtClean="0"/>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A58B-6E8F-4130-941A-C77E6D8559ED}" type="slidenum">
              <a:rPr lang="en-US" smtClean="0"/>
              <a:t>‹#›</a:t>
            </a:fld>
            <a:endParaRPr lang="en-US"/>
          </a:p>
        </p:txBody>
      </p:sp>
    </p:spTree>
    <p:extLst>
      <p:ext uri="{BB962C8B-B14F-4D97-AF65-F5344CB8AC3E}">
        <p14:creationId xmlns:p14="http://schemas.microsoft.com/office/powerpoint/2010/main" val="236542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438400"/>
            <a:ext cx="24688800" cy="1888063"/>
          </a:xfrm>
          <a:prstGeom prst="rect">
            <a:avLst/>
          </a:prstGeom>
        </p:spPr>
        <p:txBody>
          <a:bodyPr vert="horz" lIns="365760" tIns="182880" rIns="365760" bIns="18288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4724400"/>
            <a:ext cx="24688800" cy="28955999"/>
          </a:xfrm>
          <a:prstGeom prst="rect">
            <a:avLst/>
          </a:prstGeom>
        </p:spPr>
        <p:txBody>
          <a:bodyPr vert="horz" lIns="365760" tIns="182880" rIns="365760" bIns="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71600" y="33900536"/>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E745EBD3-D2F8-43CD-BF0D-BEDEF040D3FC}" type="datetimeFigureOut">
              <a:rPr lang="en-US" smtClean="0"/>
              <a:t>11/29/2010</a:t>
            </a:fld>
            <a:endParaRPr lang="en-US"/>
          </a:p>
        </p:txBody>
      </p:sp>
      <p:sp>
        <p:nvSpPr>
          <p:cNvPr id="5" name="Footer Placeholder 4"/>
          <p:cNvSpPr>
            <a:spLocks noGrp="1"/>
          </p:cNvSpPr>
          <p:nvPr>
            <p:ph type="ftr" sz="quarter" idx="3"/>
          </p:nvPr>
        </p:nvSpPr>
        <p:spPr>
          <a:xfrm>
            <a:off x="9372600" y="33900536"/>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36"/>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93DBA58B-6E8F-4130-941A-C77E6D8559ED}" type="slidenum">
              <a:rPr lang="en-US" smtClean="0"/>
              <a:t>‹#›</a:t>
            </a:fld>
            <a:endParaRPr lang="en-US"/>
          </a:p>
        </p:txBody>
      </p:sp>
      <p:sp>
        <p:nvSpPr>
          <p:cNvPr id="8" name="Rectangle 7"/>
          <p:cNvSpPr/>
          <p:nvPr userDrawn="1"/>
        </p:nvSpPr>
        <p:spPr>
          <a:xfrm>
            <a:off x="0" y="36118800"/>
            <a:ext cx="27432000" cy="457200"/>
          </a:xfrm>
          <a:prstGeom prst="rect">
            <a:avLst/>
          </a:prstGeom>
          <a:solidFill>
            <a:srgbClr val="01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20811" y="33909000"/>
            <a:ext cx="8790378" cy="200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0" y="33803405"/>
            <a:ext cx="4991100" cy="221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om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94392" y="34015863"/>
            <a:ext cx="6461208" cy="1786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osterHeaderNautilus.bmp"/>
          <p:cNvPicPr>
            <a:picLocks noChangeAspect="1"/>
          </p:cNvPicPr>
          <p:nvPr userDrawn="1"/>
        </p:nvPicPr>
        <p:blipFill rotWithShape="1">
          <a:blip r:embed="rId16" cstate="print"/>
          <a:srcRect t="18965" b="15530"/>
          <a:stretch/>
        </p:blipFill>
        <p:spPr bwMode="auto">
          <a:xfrm>
            <a:off x="0" y="1"/>
            <a:ext cx="27432000" cy="2107096"/>
          </a:xfrm>
          <a:prstGeom prst="rect">
            <a:avLst/>
          </a:prstGeom>
          <a:noFill/>
          <a:ln w="9525">
            <a:noFill/>
            <a:miter lim="800000"/>
            <a:headEnd/>
            <a:tailEnd/>
          </a:ln>
        </p:spPr>
      </p:pic>
    </p:spTree>
    <p:extLst>
      <p:ext uri="{BB962C8B-B14F-4D97-AF65-F5344CB8AC3E}">
        <p14:creationId xmlns:p14="http://schemas.microsoft.com/office/powerpoint/2010/main" val="107482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rgbClr val="A6132B"/>
          </a:solidFill>
          <a:latin typeface="Verdana" pitchFamily="34" charset="0"/>
          <a:ea typeface="Verdana" pitchFamily="34" charset="0"/>
          <a:cs typeface="Verdana" pitchFamily="34" charset="0"/>
        </a:defRPr>
      </a:lvl1pPr>
    </p:titleStyle>
    <p:bodyStyle>
      <a:lvl1pPr marL="1371600" indent="-1371600" algn="l" defTabSz="3657600" rtl="0" eaLnBrk="1" latinLnBrk="0" hangingPunct="1">
        <a:spcBef>
          <a:spcPct val="20000"/>
        </a:spcBef>
        <a:buClr>
          <a:srgbClr val="A6132B"/>
        </a:buClr>
        <a:buFont typeface="Wingdings" pitchFamily="2" charset="2"/>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Clr>
          <a:srgbClr val="A6132B"/>
        </a:buClr>
        <a:buFont typeface="Webdings" pitchFamily="18" charset="2"/>
        <a:buChar char="4"/>
        <a:defRPr sz="11200" kern="1200">
          <a:solidFill>
            <a:schemeClr val="tx1"/>
          </a:solidFill>
          <a:latin typeface="+mn-lt"/>
          <a:ea typeface="+mn-ea"/>
          <a:cs typeface="+mn-cs"/>
        </a:defRPr>
      </a:lvl2pPr>
      <a:lvl3pPr marL="4572000" indent="-914400" algn="l" defTabSz="3657600" rtl="0" eaLnBrk="1" latinLnBrk="0" hangingPunct="1">
        <a:spcBef>
          <a:spcPct val="20000"/>
        </a:spcBef>
        <a:buClr>
          <a:srgbClr val="A6132B"/>
        </a:buClr>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Clr>
          <a:srgbClr val="A6132B"/>
        </a:buClr>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Clr>
          <a:srgbClr val="A6132B"/>
        </a:buClr>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png"/><Relationship Id="rId7"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Parallel Applications And Tools </a:t>
            </a:r>
            <a:br>
              <a:rPr lang="en-US" b="1" dirty="0" smtClean="0"/>
            </a:br>
            <a:r>
              <a:rPr lang="en-US" b="1" dirty="0" smtClean="0"/>
              <a:t>For Cloud Computing Environments</a:t>
            </a:r>
            <a:endParaRPr lang="en-US" b="1" dirty="0"/>
          </a:p>
        </p:txBody>
      </p:sp>
      <p:sp>
        <p:nvSpPr>
          <p:cNvPr id="10" name="Content Placeholder 9"/>
          <p:cNvSpPr>
            <a:spLocks noGrp="1"/>
          </p:cNvSpPr>
          <p:nvPr>
            <p:ph idx="1"/>
          </p:nvPr>
        </p:nvSpPr>
        <p:spPr>
          <a:xfrm>
            <a:off x="1371600" y="6434033"/>
            <a:ext cx="24688800" cy="9144000"/>
          </a:xfrm>
        </p:spPr>
        <p:txBody>
          <a:bodyPr/>
          <a:lstStyle/>
          <a:p>
            <a:r>
              <a:rPr lang="en-US" dirty="0" smtClean="0"/>
              <a:t>Azure </a:t>
            </a:r>
            <a:r>
              <a:rPr lang="en-US" dirty="0" err="1" smtClean="0"/>
              <a:t>MapReduce</a:t>
            </a:r>
            <a:endParaRPr lang="en-US" dirty="0"/>
          </a:p>
        </p:txBody>
      </p:sp>
      <p:sp>
        <p:nvSpPr>
          <p:cNvPr id="12" name="Content Placeholder 9"/>
          <p:cNvSpPr txBox="1">
            <a:spLocks/>
          </p:cNvSpPr>
          <p:nvPr/>
        </p:nvSpPr>
        <p:spPr>
          <a:xfrm>
            <a:off x="1371600" y="15316200"/>
            <a:ext cx="24688800" cy="9144000"/>
          </a:xfrm>
          <a:prstGeom prst="rect">
            <a:avLst/>
          </a:prstGeom>
        </p:spPr>
        <p:txBody>
          <a:bodyPr vert="horz" lIns="365760" tIns="182880" rIns="365760" bIns="182880" rtlCol="0">
            <a:normAutofit/>
          </a:bodyPr>
          <a:lstStyle>
            <a:lvl1pPr marL="1371600" indent="-1371600" algn="l" defTabSz="3657600" rtl="0" eaLnBrk="1" latinLnBrk="0" hangingPunct="1">
              <a:spcBef>
                <a:spcPct val="20000"/>
              </a:spcBef>
              <a:buClr>
                <a:srgbClr val="A6132B"/>
              </a:buClr>
              <a:buFont typeface="Wingdings" pitchFamily="2" charset="2"/>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Clr>
                <a:srgbClr val="A6132B"/>
              </a:buClr>
              <a:buFont typeface="Webdings" pitchFamily="18" charset="2"/>
              <a:buChar char="4"/>
              <a:defRPr sz="11200" kern="1200">
                <a:solidFill>
                  <a:schemeClr val="tx1"/>
                </a:solidFill>
                <a:latin typeface="+mn-lt"/>
                <a:ea typeface="+mn-ea"/>
                <a:cs typeface="+mn-cs"/>
              </a:defRPr>
            </a:lvl2pPr>
            <a:lvl3pPr marL="4572000" indent="-914400" algn="l" defTabSz="3657600" rtl="0" eaLnBrk="1" latinLnBrk="0" hangingPunct="1">
              <a:spcBef>
                <a:spcPct val="20000"/>
              </a:spcBef>
              <a:buClr>
                <a:srgbClr val="A6132B"/>
              </a:buClr>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Clr>
                <a:srgbClr val="A6132B"/>
              </a:buClr>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Clr>
                <a:srgbClr val="A6132B"/>
              </a:buClr>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a:lstStyle>
          <a:p>
            <a:endParaRPr lang="en-US" dirty="0"/>
          </a:p>
        </p:txBody>
      </p:sp>
      <p:sp>
        <p:nvSpPr>
          <p:cNvPr id="18" name="Content Placeholder 9"/>
          <p:cNvSpPr txBox="1">
            <a:spLocks/>
          </p:cNvSpPr>
          <p:nvPr/>
        </p:nvSpPr>
        <p:spPr>
          <a:xfrm>
            <a:off x="1371600" y="15468600"/>
            <a:ext cx="24688800" cy="9144000"/>
          </a:xfrm>
          <a:prstGeom prst="rect">
            <a:avLst/>
          </a:prstGeom>
        </p:spPr>
        <p:txBody>
          <a:bodyPr vert="horz" lIns="365760" tIns="182880" rIns="365760" bIns="182880" rtlCol="0">
            <a:normAutofit/>
          </a:bodyPr>
          <a:lstStyle>
            <a:lvl1pPr marL="628650" indent="-628650" algn="l" defTabSz="3657600" rtl="0" eaLnBrk="1" latinLnBrk="0" hangingPunct="1">
              <a:spcBef>
                <a:spcPct val="20000"/>
              </a:spcBef>
              <a:buClr>
                <a:srgbClr val="A6132B"/>
              </a:buClr>
              <a:buFont typeface="Wingdings" pitchFamily="2" charset="2"/>
              <a:buChar char=""/>
              <a:defRPr sz="4800" kern="1200">
                <a:solidFill>
                  <a:schemeClr val="tx1"/>
                </a:solidFill>
                <a:latin typeface="Tahoma" pitchFamily="34" charset="0"/>
                <a:ea typeface="Tahoma" pitchFamily="34" charset="0"/>
                <a:cs typeface="Tahoma" pitchFamily="34" charset="0"/>
              </a:defRPr>
            </a:lvl1pPr>
            <a:lvl2pPr marL="971550" indent="-457200" algn="l" defTabSz="1828800" rtl="0" eaLnBrk="1" latinLnBrk="0" hangingPunct="1">
              <a:spcBef>
                <a:spcPct val="20000"/>
              </a:spcBef>
              <a:buClr>
                <a:srgbClr val="A6132B"/>
              </a:buClr>
              <a:buFont typeface="Webdings" pitchFamily="18" charset="2"/>
              <a:buChar char="4"/>
              <a:defRPr sz="3200" kern="1200">
                <a:solidFill>
                  <a:schemeClr val="tx1"/>
                </a:solidFill>
                <a:latin typeface="Tahoma" pitchFamily="34" charset="0"/>
                <a:ea typeface="Tahoma" pitchFamily="34" charset="0"/>
                <a:cs typeface="Tahoma" pitchFamily="34" charset="0"/>
              </a:defRPr>
            </a:lvl2pPr>
            <a:lvl3pPr marL="1257300" indent="-285750" algn="l" defTabSz="3657600" rtl="0" eaLnBrk="1" latinLnBrk="0" hangingPunct="1">
              <a:spcBef>
                <a:spcPct val="20000"/>
              </a:spcBef>
              <a:buClr>
                <a:srgbClr val="A6132B"/>
              </a:buClr>
              <a:buFont typeface="Arial" pitchFamily="34" charset="0"/>
              <a:buChar char="•"/>
              <a:tabLst/>
              <a:defRPr sz="2400" kern="1200">
                <a:solidFill>
                  <a:schemeClr val="tx1"/>
                </a:solidFill>
                <a:latin typeface="Tahoma" pitchFamily="34" charset="0"/>
                <a:ea typeface="Tahoma" pitchFamily="34" charset="0"/>
                <a:cs typeface="Tahoma" pitchFamily="34" charset="0"/>
              </a:defRPr>
            </a:lvl3pPr>
            <a:lvl4pPr marL="1600200" indent="-342900" algn="l" defTabSz="36576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4pPr>
            <a:lvl5pPr marL="1943100" indent="-342900" algn="l" defTabSz="36576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a:lstStyle>
          <a:p>
            <a:r>
              <a:rPr lang="en-US" dirty="0" smtClean="0"/>
              <a:t>Large-scale PageRank with Twister</a:t>
            </a:r>
            <a:endParaRPr lang="en-US" dirty="0"/>
          </a:p>
        </p:txBody>
      </p:sp>
      <p:sp>
        <p:nvSpPr>
          <p:cNvPr id="19" name="Content Placeholder 9"/>
          <p:cNvSpPr txBox="1">
            <a:spLocks/>
          </p:cNvSpPr>
          <p:nvPr/>
        </p:nvSpPr>
        <p:spPr>
          <a:xfrm>
            <a:off x="1371600" y="24231600"/>
            <a:ext cx="24688800" cy="9144000"/>
          </a:xfrm>
          <a:prstGeom prst="rect">
            <a:avLst/>
          </a:prstGeom>
        </p:spPr>
        <p:txBody>
          <a:bodyPr vert="horz" lIns="365760" tIns="182880" rIns="365760" bIns="182880" rtlCol="0">
            <a:normAutofit/>
          </a:bodyPr>
          <a:lstStyle>
            <a:lvl1pPr marL="628650" indent="-628650" algn="l" defTabSz="3657600" rtl="0" eaLnBrk="1" latinLnBrk="0" hangingPunct="1">
              <a:spcBef>
                <a:spcPct val="20000"/>
              </a:spcBef>
              <a:buClr>
                <a:srgbClr val="A6132B"/>
              </a:buClr>
              <a:buFont typeface="Wingdings" pitchFamily="2" charset="2"/>
              <a:buChar char=""/>
              <a:defRPr sz="4800" kern="1200">
                <a:solidFill>
                  <a:schemeClr val="tx1"/>
                </a:solidFill>
                <a:latin typeface="Tahoma" pitchFamily="34" charset="0"/>
                <a:ea typeface="Tahoma" pitchFamily="34" charset="0"/>
                <a:cs typeface="Tahoma" pitchFamily="34" charset="0"/>
              </a:defRPr>
            </a:lvl1pPr>
            <a:lvl2pPr marL="971550" indent="-457200" algn="l" defTabSz="1828800" rtl="0" eaLnBrk="1" latinLnBrk="0" hangingPunct="1">
              <a:spcBef>
                <a:spcPct val="20000"/>
              </a:spcBef>
              <a:buClr>
                <a:srgbClr val="A6132B"/>
              </a:buClr>
              <a:buFont typeface="Webdings" pitchFamily="18" charset="2"/>
              <a:buChar char="4"/>
              <a:defRPr sz="3200" kern="1200">
                <a:solidFill>
                  <a:schemeClr val="tx1"/>
                </a:solidFill>
                <a:latin typeface="Tahoma" pitchFamily="34" charset="0"/>
                <a:ea typeface="Tahoma" pitchFamily="34" charset="0"/>
                <a:cs typeface="Tahoma" pitchFamily="34" charset="0"/>
              </a:defRPr>
            </a:lvl2pPr>
            <a:lvl3pPr marL="1257300" indent="-285750" algn="l" defTabSz="3657600" rtl="0" eaLnBrk="1" latinLnBrk="0" hangingPunct="1">
              <a:spcBef>
                <a:spcPct val="20000"/>
              </a:spcBef>
              <a:buClr>
                <a:srgbClr val="A6132B"/>
              </a:buClr>
              <a:buFont typeface="Arial" pitchFamily="34" charset="0"/>
              <a:buChar char="•"/>
              <a:tabLst/>
              <a:defRPr sz="2400" kern="1200">
                <a:solidFill>
                  <a:schemeClr val="tx1"/>
                </a:solidFill>
                <a:latin typeface="Tahoma" pitchFamily="34" charset="0"/>
                <a:ea typeface="Tahoma" pitchFamily="34" charset="0"/>
                <a:cs typeface="Tahoma" pitchFamily="34" charset="0"/>
              </a:defRPr>
            </a:lvl3pPr>
            <a:lvl4pPr marL="1600200" indent="-342900" algn="l" defTabSz="36576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4pPr>
            <a:lvl5pPr marL="1943100" indent="-342900" algn="l" defTabSz="36576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a:lstStyle>
          <a:p>
            <a:r>
              <a:rPr lang="en-US" dirty="0" smtClean="0"/>
              <a:t>Twister BLAST</a:t>
            </a:r>
            <a:endParaRPr lang="en-US" dirty="0"/>
          </a:p>
        </p:txBody>
      </p:sp>
      <p:sp>
        <p:nvSpPr>
          <p:cNvPr id="26" name="TextBox 25"/>
          <p:cNvSpPr txBox="1"/>
          <p:nvPr/>
        </p:nvSpPr>
        <p:spPr>
          <a:xfrm>
            <a:off x="1371601" y="4572000"/>
            <a:ext cx="24688799" cy="2062103"/>
          </a:xfrm>
          <a:prstGeom prst="rect">
            <a:avLst/>
          </a:prstGeom>
          <a:noFill/>
        </p:spPr>
        <p:txBody>
          <a:bodyPr wrap="square" rtlCol="0">
            <a:spAutoFit/>
          </a:bodyPr>
          <a:lstStyle/>
          <a:p>
            <a:pPr algn="ctr"/>
            <a:r>
              <a:rPr lang="en-US" sz="3200" dirty="0" err="1" smtClean="0">
                <a:latin typeface="Tahoma" pitchFamily="34" charset="0"/>
                <a:ea typeface="Tahoma" pitchFamily="34" charset="0"/>
                <a:cs typeface="Tahoma" pitchFamily="34" charset="0"/>
              </a:rPr>
              <a:t>Thilina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Gunarathne</a:t>
            </a:r>
            <a:r>
              <a:rPr lang="en-US" sz="3200" dirty="0" smtClean="0">
                <a:latin typeface="Tahoma" pitchFamily="34" charset="0"/>
                <a:ea typeface="Tahoma" pitchFamily="34" charset="0"/>
                <a:cs typeface="Tahoma" pitchFamily="34" charset="0"/>
              </a:rPr>
              <a:t>, </a:t>
            </a:r>
            <a:r>
              <a:rPr lang="en-US" sz="3200" dirty="0">
                <a:latin typeface="Tahoma" pitchFamily="34" charset="0"/>
                <a:ea typeface="Tahoma" pitchFamily="34" charset="0"/>
                <a:cs typeface="Tahoma" pitchFamily="34" charset="0"/>
              </a:rPr>
              <a:t>Stephen </a:t>
            </a:r>
            <a:r>
              <a:rPr lang="en-US" sz="3200" dirty="0" err="1">
                <a:latin typeface="Tahoma" pitchFamily="34" charset="0"/>
                <a:ea typeface="Tahoma" pitchFamily="34" charset="0"/>
                <a:cs typeface="Tahoma" pitchFamily="34" charset="0"/>
              </a:rPr>
              <a:t>Tak-lon</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Wu, </a:t>
            </a:r>
            <a:r>
              <a:rPr lang="en-US" sz="3200" dirty="0" err="1">
                <a:latin typeface="Tahoma" pitchFamily="34" charset="0"/>
                <a:ea typeface="Tahoma" pitchFamily="34" charset="0"/>
                <a:cs typeface="Tahoma" pitchFamily="34" charset="0"/>
              </a:rPr>
              <a:t>Hui</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Li</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Yuduo</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Zhou, </a:t>
            </a:r>
            <a:r>
              <a:rPr lang="en-US" sz="3200" dirty="0" err="1" smtClean="0">
                <a:latin typeface="Tahoma" pitchFamily="34" charset="0"/>
                <a:ea typeface="Tahoma" pitchFamily="34" charset="0"/>
                <a:cs typeface="Tahoma" pitchFamily="34" charset="0"/>
              </a:rPr>
              <a:t>Bingjing</a:t>
            </a:r>
            <a:r>
              <a:rPr lang="en-US" sz="3200" dirty="0" smtClean="0">
                <a:latin typeface="Tahoma" pitchFamily="34" charset="0"/>
                <a:ea typeface="Tahoma" pitchFamily="34" charset="0"/>
                <a:cs typeface="Tahoma" pitchFamily="34" charset="0"/>
              </a:rPr>
              <a:t> Zhang, </a:t>
            </a:r>
          </a:p>
          <a:p>
            <a:pPr algn="ctr"/>
            <a:r>
              <a:rPr lang="en-US" sz="3200" dirty="0" smtClean="0">
                <a:latin typeface="Tahoma" pitchFamily="34" charset="0"/>
                <a:ea typeface="Tahoma" pitchFamily="34" charset="0"/>
                <a:cs typeface="Tahoma" pitchFamily="34" charset="0"/>
              </a:rPr>
              <a:t>Adam </a:t>
            </a:r>
            <a:r>
              <a:rPr lang="en-US" sz="3200" dirty="0">
                <a:latin typeface="Tahoma" pitchFamily="34" charset="0"/>
                <a:ea typeface="Tahoma" pitchFamily="34" charset="0"/>
                <a:cs typeface="Tahoma" pitchFamily="34" charset="0"/>
              </a:rPr>
              <a:t>Lee Hughes, </a:t>
            </a:r>
            <a:r>
              <a:rPr lang="en-US" sz="3200" dirty="0" err="1">
                <a:latin typeface="Tahoma" pitchFamily="34" charset="0"/>
                <a:ea typeface="Tahoma" pitchFamily="34" charset="0"/>
                <a:cs typeface="Tahoma" pitchFamily="34" charset="0"/>
              </a:rPr>
              <a:t>Saliya</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Ekanayake</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Jong </a:t>
            </a:r>
            <a:r>
              <a:rPr lang="en-US" sz="3200" dirty="0" err="1" smtClean="0">
                <a:latin typeface="Tahoma" pitchFamily="34" charset="0"/>
                <a:ea typeface="Tahoma" pitchFamily="34" charset="0"/>
                <a:cs typeface="Tahoma" pitchFamily="34" charset="0"/>
              </a:rPr>
              <a:t>Youl</a:t>
            </a:r>
            <a:r>
              <a:rPr lang="en-US" sz="3200" dirty="0" smtClean="0">
                <a:latin typeface="Tahoma" pitchFamily="34" charset="0"/>
                <a:ea typeface="Tahoma" pitchFamily="34" charset="0"/>
                <a:cs typeface="Tahoma" pitchFamily="34" charset="0"/>
              </a:rPr>
              <a:t> Choi, </a:t>
            </a:r>
            <a:r>
              <a:rPr lang="en-US" sz="3200" dirty="0" err="1" smtClean="0">
                <a:latin typeface="Tahoma" pitchFamily="34" charset="0"/>
                <a:ea typeface="Tahoma" pitchFamily="34" charset="0"/>
                <a:cs typeface="Tahoma" pitchFamily="34" charset="0"/>
              </a:rPr>
              <a:t>Seung-Hee</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Bae</a:t>
            </a:r>
            <a:r>
              <a:rPr lang="en-US" sz="3200" dirty="0" smtClean="0">
                <a:latin typeface="Tahoma" pitchFamily="34" charset="0"/>
                <a:ea typeface="Tahoma" pitchFamily="34" charset="0"/>
                <a:cs typeface="Tahoma" pitchFamily="34" charset="0"/>
              </a:rPr>
              <a:t>, Yang </a:t>
            </a:r>
            <a:r>
              <a:rPr lang="en-US" sz="3200" dirty="0" err="1" smtClean="0">
                <a:latin typeface="Tahoma" pitchFamily="34" charset="0"/>
                <a:ea typeface="Tahoma" pitchFamily="34" charset="0"/>
                <a:cs typeface="Tahoma" pitchFamily="34" charset="0"/>
              </a:rPr>
              <a:t>Ruan</a:t>
            </a:r>
            <a:endParaRPr lang="en-US" sz="3200" dirty="0" smtClean="0">
              <a:latin typeface="Tahoma" pitchFamily="34" charset="0"/>
              <a:ea typeface="Tahoma" pitchFamily="34" charset="0"/>
              <a:cs typeface="Tahoma" pitchFamily="34" charset="0"/>
            </a:endParaRPr>
          </a:p>
          <a:p>
            <a:pPr algn="ctr"/>
            <a:r>
              <a:rPr lang="en-US" sz="3200" dirty="0" smtClean="0">
                <a:latin typeface="Tahoma" pitchFamily="34" charset="0"/>
                <a:ea typeface="Tahoma" pitchFamily="34" charset="0"/>
                <a:cs typeface="Tahoma" pitchFamily="34" charset="0"/>
              </a:rPr>
              <a:t>SALSA group</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Pervasive </a:t>
            </a:r>
            <a:r>
              <a:rPr lang="en-US" sz="3200" dirty="0">
                <a:latin typeface="Tahoma" pitchFamily="34" charset="0"/>
                <a:ea typeface="Tahoma" pitchFamily="34" charset="0"/>
                <a:cs typeface="Tahoma" pitchFamily="34" charset="0"/>
              </a:rPr>
              <a:t>Technology </a:t>
            </a:r>
            <a:r>
              <a:rPr lang="en-US" sz="3200" dirty="0" smtClean="0">
                <a:latin typeface="Tahoma" pitchFamily="34" charset="0"/>
                <a:ea typeface="Tahoma" pitchFamily="34" charset="0"/>
                <a:cs typeface="Tahoma" pitchFamily="34" charset="0"/>
              </a:rPr>
              <a:t>Institute, </a:t>
            </a:r>
            <a:r>
              <a:rPr lang="en-US" sz="3200" dirty="0">
                <a:latin typeface="Tahoma" pitchFamily="34" charset="0"/>
                <a:ea typeface="Tahoma" pitchFamily="34" charset="0"/>
                <a:cs typeface="Tahoma" pitchFamily="34" charset="0"/>
              </a:rPr>
              <a:t>Indiana </a:t>
            </a:r>
            <a:r>
              <a:rPr lang="en-US" sz="3200" dirty="0" smtClean="0">
                <a:latin typeface="Tahoma" pitchFamily="34" charset="0"/>
                <a:ea typeface="Tahoma" pitchFamily="34" charset="0"/>
                <a:cs typeface="Tahoma" pitchFamily="34" charset="0"/>
              </a:rPr>
              <a:t>University, Bloomington, Indiana</a:t>
            </a:r>
          </a:p>
          <a:p>
            <a:pPr algn="ctr"/>
            <a:r>
              <a:rPr lang="en-US" sz="3200" dirty="0" smtClean="0">
                <a:latin typeface="Tahoma" pitchFamily="34" charset="0"/>
                <a:ea typeface="Tahoma" pitchFamily="34" charset="0"/>
                <a:cs typeface="Tahoma" pitchFamily="34" charset="0"/>
              </a:rPr>
              <a:t>Advisor : Professor Geoffrey Fox and Professor Judy </a:t>
            </a:r>
            <a:r>
              <a:rPr lang="en-US" sz="3200" dirty="0" err="1" smtClean="0">
                <a:latin typeface="Tahoma" pitchFamily="34" charset="0"/>
                <a:ea typeface="Tahoma" pitchFamily="34" charset="0"/>
                <a:cs typeface="Tahoma" pitchFamily="34" charset="0"/>
              </a:rPr>
              <a:t>Qiu</a:t>
            </a:r>
            <a:endParaRPr lang="en-US" sz="3200" dirty="0" smtClean="0">
              <a:latin typeface="Tahoma" pitchFamily="34" charset="0"/>
              <a:ea typeface="Tahoma" pitchFamily="34" charset="0"/>
              <a:cs typeface="Tahoma" pitchFamily="34" charset="0"/>
            </a:endParaRPr>
          </a:p>
        </p:txBody>
      </p:sp>
      <p:sp>
        <p:nvSpPr>
          <p:cNvPr id="38" name="Rectangle 24"/>
          <p:cNvSpPr txBox="1">
            <a:spLocks noChangeArrowheads="1"/>
          </p:cNvSpPr>
          <p:nvPr/>
        </p:nvSpPr>
        <p:spPr bwMode="auto">
          <a:xfrm>
            <a:off x="0" y="0"/>
            <a:ext cx="27432000" cy="2133600"/>
          </a:xfrm>
          <a:prstGeom prst="rect">
            <a:avLst/>
          </a:prstGeom>
          <a:noFill/>
          <a:ln w="9525">
            <a:noFill/>
            <a:miter lim="800000"/>
            <a:headEnd/>
            <a:tailEnd/>
          </a:ln>
        </p:spPr>
        <p:txBody>
          <a:bodyPr tIns="0" bIns="0" anchor="ctr"/>
          <a:lstStyle/>
          <a:p>
            <a:pPr algn="ctr">
              <a:spcBef>
                <a:spcPct val="0"/>
              </a:spcBef>
              <a:buFontTx/>
              <a:buNone/>
            </a:pPr>
            <a:r>
              <a:rPr lang="en-US" sz="5400" dirty="0">
                <a:solidFill>
                  <a:srgbClr val="CCCCE6"/>
                </a:solidFill>
                <a:latin typeface="Trebuchet MS" pitchFamily="24" charset="0"/>
              </a:rPr>
              <a:t>SALSA PROJECTS</a:t>
            </a:r>
            <a:r>
              <a:rPr lang="en-US" sz="6000" dirty="0">
                <a:solidFill>
                  <a:srgbClr val="CCCCE6"/>
                </a:solidFill>
                <a:latin typeface="Trebuchet MS" pitchFamily="24" charset="0"/>
              </a:rPr>
              <a:t/>
            </a:r>
            <a:br>
              <a:rPr lang="en-US" sz="6000" dirty="0">
                <a:solidFill>
                  <a:srgbClr val="CCCCE6"/>
                </a:solidFill>
                <a:latin typeface="Trebuchet MS" pitchFamily="24" charset="0"/>
              </a:rPr>
            </a:br>
            <a:r>
              <a:rPr lang="en-US" sz="4000" dirty="0">
                <a:solidFill>
                  <a:srgbClr val="CCCCE6"/>
                </a:solidFill>
                <a:latin typeface="Trebuchet MS" pitchFamily="24" charset="0"/>
              </a:rPr>
              <a:t>http://salsahpc.indiana.edu/</a:t>
            </a: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4160" y="25297743"/>
            <a:ext cx="10436240" cy="8079390"/>
          </a:xfrm>
          <a:prstGeom prst="rect">
            <a:avLst/>
          </a:prstGeom>
        </p:spPr>
      </p:pic>
      <p:sp>
        <p:nvSpPr>
          <p:cNvPr id="48" name="TextBox 47"/>
          <p:cNvSpPr txBox="1"/>
          <p:nvPr/>
        </p:nvSpPr>
        <p:spPr>
          <a:xfrm>
            <a:off x="1981200" y="25297743"/>
            <a:ext cx="12344400" cy="2677656"/>
          </a:xfrm>
          <a:prstGeom prst="rect">
            <a:avLst/>
          </a:prstGeom>
          <a:noFill/>
        </p:spPr>
        <p:txBody>
          <a:bodyPr wrap="square" rtlCol="0">
            <a:spAutoFit/>
          </a:bodyPr>
          <a:lstStyle/>
          <a:p>
            <a:pPr marL="514350" indent="-514350">
              <a:buClr>
                <a:srgbClr val="A6132B"/>
              </a:buClr>
              <a:buFont typeface="Wingdings" pitchFamily="2" charset="2"/>
              <a:buChar char="v"/>
            </a:pPr>
            <a:r>
              <a:rPr lang="en-US" sz="2400" dirty="0" smtClean="0">
                <a:latin typeface="Calibri" pitchFamily="34" charset="0"/>
                <a:ea typeface="Tahoma" pitchFamily="34" charset="0"/>
                <a:cs typeface="Calibri" pitchFamily="34" charset="0"/>
              </a:rPr>
              <a:t>A simple parallel BLAST application based on Twister </a:t>
            </a:r>
            <a:r>
              <a:rPr lang="en-US" sz="2400" dirty="0" err="1" smtClean="0">
                <a:latin typeface="Calibri" pitchFamily="34" charset="0"/>
                <a:ea typeface="Tahoma" pitchFamily="34" charset="0"/>
                <a:cs typeface="Calibri" pitchFamily="34" charset="0"/>
              </a:rPr>
              <a:t>MapReduce</a:t>
            </a:r>
            <a:r>
              <a:rPr lang="en-US" sz="2400" dirty="0" smtClean="0">
                <a:latin typeface="Calibri" pitchFamily="34" charset="0"/>
                <a:ea typeface="Tahoma" pitchFamily="34" charset="0"/>
                <a:cs typeface="Calibri" pitchFamily="34" charset="0"/>
              </a:rPr>
              <a:t> framework</a:t>
            </a:r>
          </a:p>
          <a:p>
            <a:pPr marL="514350" indent="-514350">
              <a:buClr>
                <a:srgbClr val="A6132B"/>
              </a:buClr>
              <a:buFont typeface="Wingdings" pitchFamily="2" charset="2"/>
              <a:buChar char="v"/>
            </a:pPr>
            <a:r>
              <a:rPr lang="en-US" sz="2400" dirty="0" smtClean="0">
                <a:latin typeface="Calibri" pitchFamily="34" charset="0"/>
                <a:ea typeface="Tahoma" pitchFamily="34" charset="0"/>
                <a:cs typeface="Calibri" pitchFamily="34" charset="0"/>
              </a:rPr>
              <a:t>Runs on a single machine, a cluster, or Amazon EC2 cloud platform</a:t>
            </a:r>
          </a:p>
          <a:p>
            <a:pPr marL="514350" indent="-514350">
              <a:buClr>
                <a:srgbClr val="A6132B"/>
              </a:buClr>
              <a:buFont typeface="Wingdings" pitchFamily="2" charset="2"/>
              <a:buChar char="v"/>
            </a:pPr>
            <a:r>
              <a:rPr lang="en-US" sz="2400" dirty="0" smtClean="0">
                <a:latin typeface="Calibri" pitchFamily="34" charset="0"/>
                <a:ea typeface="Tahoma" pitchFamily="34" charset="0"/>
                <a:cs typeface="Calibri" pitchFamily="34" charset="0"/>
              </a:rPr>
              <a:t>Adaptable to the latest BLAST tool (BLAST+ 2.2.24)</a:t>
            </a:r>
          </a:p>
          <a:p>
            <a:pPr marL="514350" indent="-514350">
              <a:buClr>
                <a:srgbClr val="A6132B"/>
              </a:buClr>
              <a:buFont typeface="Wingdings" pitchFamily="2" charset="2"/>
              <a:buChar char="v"/>
            </a:pPr>
            <a:r>
              <a:rPr lang="en-US" sz="2400" dirty="0">
                <a:latin typeface="Calibri" pitchFamily="34" charset="0"/>
                <a:ea typeface="Tahoma" pitchFamily="34" charset="0"/>
                <a:cs typeface="Calibri" pitchFamily="34" charset="0"/>
              </a:rPr>
              <a:t>Uses the state-of-the-art binary invoking </a:t>
            </a:r>
            <a:r>
              <a:rPr lang="en-US" sz="2400" dirty="0" smtClean="0">
                <a:latin typeface="Calibri" pitchFamily="34" charset="0"/>
                <a:ea typeface="Tahoma" pitchFamily="34" charset="0"/>
                <a:cs typeface="Calibri" pitchFamily="34" charset="0"/>
              </a:rPr>
              <a:t>parallelism, fully utilize </a:t>
            </a:r>
            <a:r>
              <a:rPr lang="en-US" sz="2400" dirty="0">
                <a:latin typeface="Calibri" pitchFamily="34" charset="0"/>
                <a:ea typeface="Tahoma" pitchFamily="34" charset="0"/>
                <a:cs typeface="Calibri" pitchFamily="34" charset="0"/>
              </a:rPr>
              <a:t>highly optimized </a:t>
            </a:r>
            <a:r>
              <a:rPr lang="en-US" sz="2400" dirty="0" smtClean="0">
                <a:latin typeface="Calibri" pitchFamily="34" charset="0"/>
                <a:ea typeface="Tahoma" pitchFamily="34" charset="0"/>
                <a:cs typeface="Calibri" pitchFamily="34" charset="0"/>
              </a:rPr>
              <a:t>stand-alone BLAST </a:t>
            </a:r>
            <a:r>
              <a:rPr lang="en-US" sz="2400" dirty="0">
                <a:latin typeface="Calibri" pitchFamily="34" charset="0"/>
                <a:ea typeface="Tahoma" pitchFamily="34" charset="0"/>
                <a:cs typeface="Calibri" pitchFamily="34" charset="0"/>
              </a:rPr>
              <a:t>software since it </a:t>
            </a:r>
            <a:r>
              <a:rPr lang="en-US" sz="2400" dirty="0" smtClean="0">
                <a:latin typeface="Calibri" pitchFamily="34" charset="0"/>
                <a:ea typeface="Tahoma" pitchFamily="34" charset="0"/>
                <a:cs typeface="Calibri" pitchFamily="34" charset="0"/>
              </a:rPr>
              <a:t>is</a:t>
            </a:r>
            <a:endParaRPr lang="en-US" sz="2400" dirty="0">
              <a:latin typeface="Calibri" pitchFamily="34" charset="0"/>
              <a:ea typeface="Tahoma" pitchFamily="34" charset="0"/>
              <a:cs typeface="Calibri" pitchFamily="34" charset="0"/>
            </a:endParaRPr>
          </a:p>
          <a:p>
            <a:pPr marL="514350" indent="-514350">
              <a:buClr>
                <a:srgbClr val="A6132B"/>
              </a:buClr>
              <a:buFont typeface="Wingdings" pitchFamily="2" charset="2"/>
              <a:buChar char="v"/>
            </a:pPr>
            <a:r>
              <a:rPr lang="en-US" sz="2400" dirty="0">
                <a:latin typeface="Calibri" pitchFamily="34" charset="0"/>
                <a:ea typeface="Tahoma" pitchFamily="34" charset="0"/>
                <a:cs typeface="Calibri" pitchFamily="34" charset="0"/>
              </a:rPr>
              <a:t>Brings scalability and simplicity to program and database maintenance.</a:t>
            </a:r>
          </a:p>
          <a:p>
            <a:pPr marL="514350" indent="-514350">
              <a:buClr>
                <a:srgbClr val="A6132B"/>
              </a:buClr>
              <a:buFont typeface="Wingdings" pitchFamily="2" charset="2"/>
              <a:buChar char="v"/>
            </a:pPr>
            <a:endParaRPr lang="en-US" sz="2400" dirty="0">
              <a:latin typeface="Tahoma" pitchFamily="34" charset="0"/>
              <a:ea typeface="Tahoma" pitchFamily="34" charset="0"/>
              <a:cs typeface="Tahoma" pitchFamily="34" charset="0"/>
            </a:endParaRP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38" y="27761253"/>
            <a:ext cx="8914862" cy="5566406"/>
          </a:xfrm>
          <a:prstGeom prst="rect">
            <a:avLst/>
          </a:prstGeom>
        </p:spPr>
      </p:pic>
      <p:sp>
        <p:nvSpPr>
          <p:cNvPr id="50" name="TextBox 49"/>
          <p:cNvSpPr txBox="1"/>
          <p:nvPr/>
        </p:nvSpPr>
        <p:spPr>
          <a:xfrm>
            <a:off x="10972800" y="28727400"/>
            <a:ext cx="4651360" cy="3416320"/>
          </a:xfrm>
          <a:prstGeom prst="rect">
            <a:avLst/>
          </a:prstGeom>
          <a:noFill/>
        </p:spPr>
        <p:txBody>
          <a:bodyPr wrap="square" rtlCol="0">
            <a:spAutoFit/>
          </a:bodyPr>
          <a:lstStyle/>
          <a:p>
            <a:pPr marL="400050" indent="-400050">
              <a:buClr>
                <a:srgbClr val="A6132B"/>
              </a:buClr>
              <a:buFont typeface="Wingdings" pitchFamily="2" charset="2"/>
              <a:buChar char="v"/>
            </a:pPr>
            <a:r>
              <a:rPr lang="en-US" sz="2400" dirty="0" smtClean="0">
                <a:latin typeface="Calibri" pitchFamily="34" charset="0"/>
                <a:ea typeface="Tahoma" pitchFamily="34" charset="0"/>
                <a:cs typeface="Calibri" pitchFamily="34" charset="0"/>
              </a:rPr>
              <a:t>Query is partitioned and transmitted to all nodes.</a:t>
            </a:r>
          </a:p>
          <a:p>
            <a:pPr marL="400050" indent="-400050">
              <a:buClr>
                <a:srgbClr val="A6132B"/>
              </a:buClr>
              <a:buFont typeface="Wingdings" pitchFamily="2" charset="2"/>
              <a:buChar char="v"/>
            </a:pPr>
            <a:endParaRPr lang="en-US" sz="2400" dirty="0" smtClean="0">
              <a:latin typeface="Calibri" pitchFamily="34" charset="0"/>
              <a:ea typeface="Tahoma" pitchFamily="34" charset="0"/>
              <a:cs typeface="Calibri" pitchFamily="34" charset="0"/>
            </a:endParaRPr>
          </a:p>
          <a:p>
            <a:pPr marL="400050" indent="-400050">
              <a:buClr>
                <a:srgbClr val="A6132B"/>
              </a:buClr>
              <a:buFont typeface="Wingdings" pitchFamily="2" charset="2"/>
              <a:buChar char="v"/>
            </a:pPr>
            <a:r>
              <a:rPr lang="en-US" sz="2400" dirty="0" smtClean="0">
                <a:latin typeface="Calibri" pitchFamily="34" charset="0"/>
                <a:ea typeface="Tahoma" pitchFamily="34" charset="0"/>
                <a:cs typeface="Calibri" pitchFamily="34" charset="0"/>
              </a:rPr>
              <a:t>Database is replicated </a:t>
            </a:r>
            <a:r>
              <a:rPr lang="en-US" sz="2400" dirty="0">
                <a:latin typeface="Calibri" pitchFamily="34" charset="0"/>
                <a:ea typeface="Tahoma" pitchFamily="34" charset="0"/>
                <a:cs typeface="Calibri" pitchFamily="34" charset="0"/>
              </a:rPr>
              <a:t>to all the </a:t>
            </a:r>
            <a:r>
              <a:rPr lang="en-US" sz="2400" dirty="0" smtClean="0">
                <a:latin typeface="Calibri" pitchFamily="34" charset="0"/>
                <a:ea typeface="Tahoma" pitchFamily="34" charset="0"/>
                <a:cs typeface="Calibri" pitchFamily="34" charset="0"/>
              </a:rPr>
              <a:t>nodes before execution</a:t>
            </a:r>
          </a:p>
          <a:p>
            <a:pPr marL="400050" indent="-400050">
              <a:buClr>
                <a:srgbClr val="A6132B"/>
              </a:buClr>
              <a:buFont typeface="Wingdings" pitchFamily="2" charset="2"/>
              <a:buChar char="v"/>
            </a:pPr>
            <a:endParaRPr lang="en-US" sz="2400" dirty="0" smtClean="0">
              <a:latin typeface="Calibri" pitchFamily="34" charset="0"/>
              <a:ea typeface="Tahoma" pitchFamily="34" charset="0"/>
              <a:cs typeface="Calibri" pitchFamily="34" charset="0"/>
            </a:endParaRPr>
          </a:p>
          <a:p>
            <a:pPr marL="400050" indent="-400050">
              <a:buClr>
                <a:srgbClr val="A6132B"/>
              </a:buClr>
              <a:buFont typeface="Wingdings" pitchFamily="2" charset="2"/>
              <a:buChar char="v"/>
            </a:pPr>
            <a:r>
              <a:rPr lang="en-US" sz="2400" dirty="0" smtClean="0">
                <a:latin typeface="Calibri" pitchFamily="34" charset="0"/>
                <a:ea typeface="Tahoma" pitchFamily="34" charset="0"/>
                <a:cs typeface="Calibri" pitchFamily="34" charset="0"/>
              </a:rPr>
              <a:t>Database is compressed </a:t>
            </a:r>
            <a:r>
              <a:rPr lang="en-US" sz="2400" dirty="0">
                <a:latin typeface="Calibri" pitchFamily="34" charset="0"/>
                <a:ea typeface="Tahoma" pitchFamily="34" charset="0"/>
                <a:cs typeface="Calibri" pitchFamily="34" charset="0"/>
              </a:rPr>
              <a:t>before replication </a:t>
            </a:r>
            <a:r>
              <a:rPr lang="en-US" sz="2400" dirty="0" smtClean="0">
                <a:latin typeface="Calibri" pitchFamily="34" charset="0"/>
                <a:ea typeface="Tahoma" pitchFamily="34" charset="0"/>
                <a:cs typeface="Calibri" pitchFamily="34" charset="0"/>
              </a:rPr>
              <a:t>and transported </a:t>
            </a:r>
            <a:r>
              <a:rPr lang="en-US" sz="2400" dirty="0">
                <a:latin typeface="Calibri" pitchFamily="34" charset="0"/>
                <a:ea typeface="Tahoma" pitchFamily="34" charset="0"/>
                <a:cs typeface="Calibri" pitchFamily="34" charset="0"/>
              </a:rPr>
              <a:t>through Twister File </a:t>
            </a:r>
            <a:r>
              <a:rPr lang="en-US" sz="2400" dirty="0" smtClean="0">
                <a:latin typeface="Calibri" pitchFamily="34" charset="0"/>
                <a:ea typeface="Tahoma" pitchFamily="34" charset="0"/>
                <a:cs typeface="Calibri" pitchFamily="34" charset="0"/>
              </a:rPr>
              <a:t>Tool</a:t>
            </a:r>
            <a:endParaRPr lang="en-US" sz="2400" dirty="0">
              <a:latin typeface="Calibri" pitchFamily="34" charset="0"/>
              <a:ea typeface="Tahoma" pitchFamily="34" charset="0"/>
              <a:cs typeface="Calibri" pitchFamily="34" charset="0"/>
            </a:endParaRPr>
          </a:p>
        </p:txBody>
      </p:sp>
      <p:pic>
        <p:nvPicPr>
          <p:cNvPr id="35" name="Content Placeholder 25" descr="pagerankmapreduce.png"/>
          <p:cNvPicPr>
            <a:picLocks noChangeAspect="1"/>
          </p:cNvPicPr>
          <p:nvPr/>
        </p:nvPicPr>
        <p:blipFill>
          <a:blip r:embed="rId4" cstate="print"/>
          <a:stretch>
            <a:fillRect/>
          </a:stretch>
        </p:blipFill>
        <p:spPr>
          <a:xfrm>
            <a:off x="6324600" y="18166049"/>
            <a:ext cx="6248400" cy="4674574"/>
          </a:xfrm>
          <a:prstGeom prst="rect">
            <a:avLst/>
          </a:prstGeom>
        </p:spPr>
      </p:pic>
      <p:pic>
        <p:nvPicPr>
          <p:cNvPr id="37" name="Picture 36" descr="PR10kPlotViz.png"/>
          <p:cNvPicPr>
            <a:picLocks noChangeAspect="1"/>
          </p:cNvPicPr>
          <p:nvPr/>
        </p:nvPicPr>
        <p:blipFill>
          <a:blip r:embed="rId5" cstate="print"/>
          <a:stretch>
            <a:fillRect/>
          </a:stretch>
        </p:blipFill>
        <p:spPr>
          <a:xfrm>
            <a:off x="2057400" y="20173623"/>
            <a:ext cx="4191000" cy="3995630"/>
          </a:xfrm>
          <a:prstGeom prst="rect">
            <a:avLst/>
          </a:prstGeom>
        </p:spPr>
      </p:pic>
      <p:sp>
        <p:nvSpPr>
          <p:cNvPr id="39" name="TextBox 38"/>
          <p:cNvSpPr txBox="1"/>
          <p:nvPr/>
        </p:nvSpPr>
        <p:spPr>
          <a:xfrm>
            <a:off x="1993232" y="16592223"/>
            <a:ext cx="10287000" cy="3046988"/>
          </a:xfrm>
          <a:prstGeom prst="rect">
            <a:avLst/>
          </a:prstGeom>
          <a:noFill/>
        </p:spPr>
        <p:txBody>
          <a:bodyPr wrap="square" rtlCol="0">
            <a:spAutoFit/>
          </a:bodyPr>
          <a:lstStyle/>
          <a:p>
            <a:pPr marL="504825" indent="-504825">
              <a:buClr>
                <a:srgbClr val="A6132B"/>
              </a:buClr>
              <a:buFont typeface="Wingdings" pitchFamily="2" charset="2"/>
              <a:buChar char="v"/>
            </a:pPr>
            <a:r>
              <a:rPr lang="en-US" sz="2400" dirty="0">
                <a:latin typeface="Tahoma" pitchFamily="34" charset="0"/>
                <a:ea typeface="Tahoma" pitchFamily="34" charset="0"/>
                <a:cs typeface="Tahoma" pitchFamily="34" charset="0"/>
              </a:rPr>
              <a:t>Efficient processing of large scale </a:t>
            </a:r>
            <a:r>
              <a:rPr lang="en-US" sz="2400" dirty="0" smtClean="0">
                <a:latin typeface="Tahoma" pitchFamily="34" charset="0"/>
                <a:ea typeface="Tahoma" pitchFamily="34" charset="0"/>
                <a:cs typeface="Tahoma" pitchFamily="34" charset="0"/>
              </a:rPr>
              <a:t>PageRank </a:t>
            </a:r>
            <a:r>
              <a:rPr lang="en-US" sz="2400" dirty="0">
                <a:latin typeface="Tahoma" pitchFamily="34" charset="0"/>
                <a:ea typeface="Tahoma" pitchFamily="34" charset="0"/>
                <a:cs typeface="Tahoma" pitchFamily="34" charset="0"/>
              </a:rPr>
              <a:t>challenges current MapReduce runtimes.</a:t>
            </a:r>
          </a:p>
          <a:p>
            <a:pPr marL="504825" indent="-504825">
              <a:buClr>
                <a:srgbClr val="A6132B"/>
              </a:buClr>
              <a:buFont typeface="Wingdings" pitchFamily="2" charset="2"/>
              <a:buChar char="v"/>
            </a:pPr>
            <a:r>
              <a:rPr lang="en-US" sz="2400" dirty="0">
                <a:latin typeface="Tahoma" pitchFamily="34" charset="0"/>
                <a:ea typeface="Tahoma" pitchFamily="34" charset="0"/>
                <a:cs typeface="Tahoma" pitchFamily="34" charset="0"/>
              </a:rPr>
              <a:t>Difficulties: messaging &gt; memory &gt; computation</a:t>
            </a:r>
          </a:p>
          <a:p>
            <a:pPr marL="504825" indent="-504825">
              <a:buClr>
                <a:srgbClr val="A6132B"/>
              </a:buClr>
              <a:buFont typeface="Wingdings" pitchFamily="2" charset="2"/>
              <a:buChar char="v"/>
            </a:pPr>
            <a:r>
              <a:rPr lang="en-US" sz="2400" dirty="0">
                <a:latin typeface="Tahoma" pitchFamily="34" charset="0"/>
                <a:ea typeface="Tahoma" pitchFamily="34" charset="0"/>
                <a:cs typeface="Tahoma" pitchFamily="34" charset="0"/>
              </a:rPr>
              <a:t>Implementations: Twister, </a:t>
            </a:r>
            <a:r>
              <a:rPr lang="en-US" sz="2400" dirty="0" err="1">
                <a:latin typeface="Tahoma" pitchFamily="34" charset="0"/>
                <a:ea typeface="Tahoma" pitchFamily="34" charset="0"/>
                <a:cs typeface="Tahoma" pitchFamily="34" charset="0"/>
              </a:rPr>
              <a:t>DryadLINQ</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Hadoop</a:t>
            </a:r>
            <a:r>
              <a:rPr lang="en-US" sz="2400" dirty="0">
                <a:latin typeface="Tahoma" pitchFamily="34" charset="0"/>
                <a:ea typeface="Tahoma" pitchFamily="34" charset="0"/>
                <a:cs typeface="Tahoma" pitchFamily="34" charset="0"/>
              </a:rPr>
              <a:t>, MPI</a:t>
            </a:r>
          </a:p>
          <a:p>
            <a:pPr marL="504825" indent="-504825">
              <a:buClr>
                <a:srgbClr val="A6132B"/>
              </a:buClr>
              <a:buFont typeface="Wingdings" pitchFamily="2" charset="2"/>
              <a:buChar char="v"/>
            </a:pPr>
            <a:r>
              <a:rPr lang="en-US" sz="2400" dirty="0">
                <a:latin typeface="Tahoma" pitchFamily="34" charset="0"/>
                <a:ea typeface="Tahoma" pitchFamily="34" charset="0"/>
                <a:cs typeface="Tahoma" pitchFamily="34" charset="0"/>
              </a:rPr>
              <a:t>Optimization strategies</a:t>
            </a:r>
          </a:p>
          <a:p>
            <a:pPr marL="850900" lvl="1" indent="-377825">
              <a:buClr>
                <a:srgbClr val="A6132B"/>
              </a:buClr>
              <a:buFont typeface="Arial" pitchFamily="34" charset="0"/>
              <a:buChar char="•"/>
            </a:pPr>
            <a:r>
              <a:rPr lang="en-US" sz="2400" dirty="0">
                <a:latin typeface="Tahoma" pitchFamily="34" charset="0"/>
                <a:ea typeface="Tahoma" pitchFamily="34" charset="0"/>
                <a:cs typeface="Tahoma" pitchFamily="34" charset="0"/>
              </a:rPr>
              <a:t>Load partition data in memory</a:t>
            </a:r>
          </a:p>
          <a:p>
            <a:pPr marL="850900" lvl="1" indent="-377825">
              <a:buClr>
                <a:srgbClr val="A6132B"/>
              </a:buClr>
              <a:buFont typeface="Arial" pitchFamily="34" charset="0"/>
              <a:buChar char="•"/>
            </a:pPr>
            <a:r>
              <a:rPr lang="en-US" sz="2400" dirty="0">
                <a:latin typeface="Tahoma" pitchFamily="34" charset="0"/>
                <a:ea typeface="Tahoma" pitchFamily="34" charset="0"/>
                <a:cs typeface="Tahoma" pitchFamily="34" charset="0"/>
              </a:rPr>
              <a:t>Fit partition size in memory</a:t>
            </a:r>
          </a:p>
          <a:p>
            <a:pPr marL="850900" lvl="1" indent="-377825">
              <a:buClr>
                <a:srgbClr val="A6132B"/>
              </a:buClr>
              <a:buFont typeface="Arial" pitchFamily="34" charset="0"/>
              <a:buChar char="•"/>
            </a:pPr>
            <a:r>
              <a:rPr lang="en-US" sz="2400" dirty="0">
                <a:latin typeface="Tahoma" pitchFamily="34" charset="0"/>
                <a:ea typeface="Tahoma" pitchFamily="34" charset="0"/>
                <a:cs typeface="Tahoma" pitchFamily="34" charset="0"/>
              </a:rPr>
              <a:t>Local merge in Reduce stage</a:t>
            </a:r>
          </a:p>
        </p:txBody>
      </p:sp>
      <p:sp>
        <p:nvSpPr>
          <p:cNvPr id="40" name="TextBox 39"/>
          <p:cNvSpPr txBox="1"/>
          <p:nvPr/>
        </p:nvSpPr>
        <p:spPr>
          <a:xfrm>
            <a:off x="6553200" y="22721453"/>
            <a:ext cx="3733800" cy="1569660"/>
          </a:xfrm>
          <a:prstGeom prst="rect">
            <a:avLst/>
          </a:prstGeom>
          <a:noFill/>
        </p:spPr>
        <p:txBody>
          <a:bodyPr wrap="square" rtlCol="0">
            <a:spAutoFit/>
          </a:bodyPr>
          <a:lstStyle/>
          <a:p>
            <a:pPr marL="504825" indent="-504825">
              <a:buClr>
                <a:srgbClr val="A6132B"/>
              </a:buClr>
              <a:buFont typeface="Wingdings" pitchFamily="2" charset="2"/>
              <a:buChar char="v"/>
            </a:pPr>
            <a:r>
              <a:rPr lang="en-US" sz="2400" dirty="0" smtClean="0">
                <a:latin typeface="Tahoma" pitchFamily="34" charset="0"/>
                <a:ea typeface="Tahoma" pitchFamily="34" charset="0"/>
                <a:cs typeface="Tahoma" pitchFamily="34" charset="0"/>
              </a:rPr>
              <a:t>Results Visualization with PlotViz3</a:t>
            </a:r>
          </a:p>
          <a:p>
            <a:pPr marL="504825" indent="-504825">
              <a:buClr>
                <a:srgbClr val="A6132B"/>
              </a:buClr>
              <a:buFont typeface="Wingdings" pitchFamily="2" charset="2"/>
              <a:buChar char="v"/>
            </a:pPr>
            <a:r>
              <a:rPr lang="en-US" sz="2400" dirty="0" smtClean="0">
                <a:latin typeface="Tahoma" pitchFamily="34" charset="0"/>
                <a:ea typeface="Tahoma" pitchFamily="34" charset="0"/>
                <a:cs typeface="Tahoma" pitchFamily="34" charset="0"/>
              </a:rPr>
              <a:t>10K 3D vertices processed with MDS</a:t>
            </a:r>
            <a:endParaRPr lang="en-US" sz="2400" dirty="0">
              <a:latin typeface="Tahoma" pitchFamily="34" charset="0"/>
              <a:ea typeface="Tahoma" pitchFamily="34" charset="0"/>
              <a:cs typeface="Tahoma" pitchFamily="34" charset="0"/>
            </a:endParaRPr>
          </a:p>
        </p:txBody>
      </p:sp>
      <p:sp>
        <p:nvSpPr>
          <p:cNvPr id="41" name="TextBox 40"/>
          <p:cNvSpPr txBox="1"/>
          <p:nvPr/>
        </p:nvSpPr>
        <p:spPr>
          <a:xfrm>
            <a:off x="13057672" y="21428791"/>
            <a:ext cx="5648113" cy="2862322"/>
          </a:xfrm>
          <a:prstGeom prst="rect">
            <a:avLst/>
          </a:prstGeom>
          <a:noFill/>
        </p:spPr>
        <p:txBody>
          <a:bodyPr wrap="square" rtlCol="0">
            <a:spAutoFit/>
          </a:bodyPr>
          <a:lstStyle/>
          <a:p>
            <a:pPr marL="504825" indent="-504825" algn="just">
              <a:buClr>
                <a:srgbClr val="A6132B"/>
              </a:buClr>
              <a:buFont typeface="Wingdings" pitchFamily="2" charset="2"/>
              <a:buChar char="v"/>
            </a:pPr>
            <a:r>
              <a:rPr lang="en-US" sz="2000" dirty="0" smtClean="0">
                <a:latin typeface="Tahoma" pitchFamily="34" charset="0"/>
                <a:ea typeface="Tahoma" pitchFamily="34" charset="0"/>
                <a:cs typeface="Tahoma" pitchFamily="34" charset="0"/>
              </a:rPr>
              <a:t>Implement with DryadLINQ with 50 million web pages on a 32 nodes Windows HPC cluster</a:t>
            </a:r>
          </a:p>
          <a:p>
            <a:pPr marL="504825" indent="-504825" algn="just">
              <a:buClr>
                <a:srgbClr val="A6132B"/>
              </a:buClr>
              <a:buFont typeface="Wingdings" pitchFamily="2" charset="2"/>
              <a:buChar char="v"/>
            </a:pPr>
            <a:endParaRPr lang="en-US" sz="2000" dirty="0" smtClean="0">
              <a:latin typeface="Tahoma" pitchFamily="34" charset="0"/>
              <a:ea typeface="Tahoma" pitchFamily="34" charset="0"/>
              <a:cs typeface="Tahoma" pitchFamily="34" charset="0"/>
            </a:endParaRPr>
          </a:p>
          <a:p>
            <a:pPr marL="504825" indent="-504825" algn="just">
              <a:buClr>
                <a:srgbClr val="A6132B"/>
              </a:buClr>
              <a:buFont typeface="Wingdings" pitchFamily="2" charset="2"/>
              <a:buChar char="v"/>
            </a:pPr>
            <a:r>
              <a:rPr lang="en-US" sz="2000" dirty="0" smtClean="0">
                <a:latin typeface="Tahoma" pitchFamily="34" charset="0"/>
                <a:ea typeface="Tahoma" pitchFamily="34" charset="0"/>
                <a:cs typeface="Tahoma" pitchFamily="34" charset="0"/>
              </a:rPr>
              <a:t>Level of granularity</a:t>
            </a:r>
          </a:p>
          <a:p>
            <a:pPr marL="693738" lvl="1" indent="-236538" algn="just">
              <a:buClr>
                <a:srgbClr val="A6132B"/>
              </a:buClr>
              <a:buFont typeface="Arial" pitchFamily="34" charset="0"/>
              <a:buChar char="•"/>
            </a:pPr>
            <a:r>
              <a:rPr lang="en-US" sz="2000" dirty="0" smtClean="0">
                <a:latin typeface="Tahoma" pitchFamily="34" charset="0"/>
                <a:ea typeface="Tahoma" pitchFamily="34" charset="0"/>
                <a:cs typeface="Tahoma" pitchFamily="34" charset="0"/>
              </a:rPr>
              <a:t>Coarse </a:t>
            </a:r>
            <a:r>
              <a:rPr lang="en-US" sz="2000" dirty="0">
                <a:latin typeface="Tahoma" pitchFamily="34" charset="0"/>
                <a:ea typeface="Tahoma" pitchFamily="34" charset="0"/>
                <a:cs typeface="Tahoma" pitchFamily="34" charset="0"/>
              </a:rPr>
              <a:t>granularity: split whole web graph into 256 </a:t>
            </a:r>
            <a:r>
              <a:rPr lang="en-US" sz="2000" dirty="0" smtClean="0">
                <a:latin typeface="Tahoma" pitchFamily="34" charset="0"/>
                <a:ea typeface="Tahoma" pitchFamily="34" charset="0"/>
                <a:cs typeface="Tahoma" pitchFamily="34" charset="0"/>
              </a:rPr>
              <a:t>files. </a:t>
            </a:r>
          </a:p>
          <a:p>
            <a:pPr marL="693738" lvl="1" indent="-236538" algn="just">
              <a:buClr>
                <a:srgbClr val="A6132B"/>
              </a:buClr>
              <a:buFont typeface="Arial" pitchFamily="34" charset="0"/>
              <a:buChar char="•"/>
            </a:pPr>
            <a:r>
              <a:rPr lang="en-US" sz="2000" dirty="0" smtClean="0">
                <a:latin typeface="Tahoma" pitchFamily="34" charset="0"/>
                <a:ea typeface="Tahoma" pitchFamily="34" charset="0"/>
                <a:cs typeface="Tahoma" pitchFamily="34" charset="0"/>
              </a:rPr>
              <a:t>Fine </a:t>
            </a:r>
            <a:r>
              <a:rPr lang="en-US" sz="2000" dirty="0">
                <a:latin typeface="Tahoma" pitchFamily="34" charset="0"/>
                <a:ea typeface="Tahoma" pitchFamily="34" charset="0"/>
                <a:cs typeface="Tahoma" pitchFamily="34" charset="0"/>
              </a:rPr>
              <a:t>granularity: split whole web graph into 1280 </a:t>
            </a:r>
            <a:r>
              <a:rPr lang="en-US" sz="2000" dirty="0" smtClean="0">
                <a:latin typeface="Tahoma" pitchFamily="34" charset="0"/>
                <a:ea typeface="Tahoma" pitchFamily="34" charset="0"/>
                <a:cs typeface="Tahoma" pitchFamily="34" charset="0"/>
              </a:rPr>
              <a:t>files</a:t>
            </a:r>
          </a:p>
        </p:txBody>
      </p:sp>
      <p:sp>
        <p:nvSpPr>
          <p:cNvPr id="42" name="TextBox 41"/>
          <p:cNvSpPr txBox="1"/>
          <p:nvPr/>
        </p:nvSpPr>
        <p:spPr>
          <a:xfrm>
            <a:off x="19431000" y="16854053"/>
            <a:ext cx="6172200" cy="1938992"/>
          </a:xfrm>
          <a:prstGeom prst="rect">
            <a:avLst/>
          </a:prstGeom>
          <a:noFill/>
        </p:spPr>
        <p:txBody>
          <a:bodyPr wrap="square" rtlCol="0">
            <a:spAutoFit/>
          </a:bodyPr>
          <a:lstStyle/>
          <a:p>
            <a:pPr marL="504825" indent="-504825">
              <a:buClr>
                <a:srgbClr val="A6132B"/>
              </a:buClr>
              <a:buFont typeface="Wingdings" pitchFamily="2" charset="2"/>
              <a:buChar char="v"/>
            </a:pPr>
            <a:r>
              <a:rPr lang="en-US" sz="2000" dirty="0" smtClean="0">
                <a:latin typeface="Tahoma" pitchFamily="34" charset="0"/>
                <a:ea typeface="Tahoma" pitchFamily="34" charset="0"/>
                <a:cs typeface="Tahoma" pitchFamily="34" charset="0"/>
              </a:rPr>
              <a:t>Implement with Twister and Hadoop with 50 million web pages. </a:t>
            </a:r>
          </a:p>
          <a:p>
            <a:pPr marL="504825" indent="-504825">
              <a:buClr>
                <a:srgbClr val="A6132B"/>
              </a:buClr>
              <a:buFont typeface="Wingdings" pitchFamily="2" charset="2"/>
              <a:buChar char="v"/>
            </a:pPr>
            <a:r>
              <a:rPr lang="en-US" sz="2000" dirty="0" smtClean="0">
                <a:latin typeface="Tahoma" pitchFamily="34" charset="0"/>
                <a:ea typeface="Tahoma" pitchFamily="34" charset="0"/>
                <a:cs typeface="Tahoma" pitchFamily="34" charset="0"/>
              </a:rPr>
              <a:t>Twister caches the partitions of web graph in memory during multiple iteration, while Hadoop need reload partition from disk to memory for each iteration.</a:t>
            </a:r>
            <a:endParaRPr lang="en-US" sz="2400" dirty="0">
              <a:latin typeface="Tahoma" pitchFamily="34" charset="0"/>
              <a:ea typeface="Tahoma" pitchFamily="34" charset="0"/>
              <a:cs typeface="Tahoma" pitchFamily="34" charset="0"/>
            </a:endParaRPr>
          </a:p>
        </p:txBody>
      </p:sp>
      <p:graphicFrame>
        <p:nvGraphicFramePr>
          <p:cNvPr id="43" name="Chart 42"/>
          <p:cNvGraphicFramePr/>
          <p:nvPr>
            <p:extLst>
              <p:ext uri="{D42A27DB-BD31-4B8C-83A1-F6EECF244321}">
                <p14:modId xmlns:p14="http://schemas.microsoft.com/office/powerpoint/2010/main" val="1348733868"/>
              </p:ext>
            </p:extLst>
          </p:nvPr>
        </p:nvGraphicFramePr>
        <p:xfrm>
          <a:off x="13030200" y="16777853"/>
          <a:ext cx="6477000" cy="3429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Chart 45"/>
          <p:cNvGraphicFramePr/>
          <p:nvPr>
            <p:extLst>
              <p:ext uri="{D42A27DB-BD31-4B8C-83A1-F6EECF244321}">
                <p14:modId xmlns:p14="http://schemas.microsoft.com/office/powerpoint/2010/main" val="1498230944"/>
              </p:ext>
            </p:extLst>
          </p:nvPr>
        </p:nvGraphicFramePr>
        <p:xfrm>
          <a:off x="18745200" y="20511653"/>
          <a:ext cx="7239000" cy="381000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2779785" y="7315200"/>
            <a:ext cx="19332215" cy="738664"/>
          </a:xfrm>
          <a:prstGeom prst="rect">
            <a:avLst/>
          </a:prstGeom>
          <a:noFill/>
        </p:spPr>
        <p:txBody>
          <a:bodyPr wrap="none" rtlCol="0">
            <a:spAutoFit/>
          </a:bodyPr>
          <a:lstStyle/>
          <a:p>
            <a:r>
              <a:rPr lang="en-US" sz="4200" dirty="0" smtClean="0">
                <a:effectLst>
                  <a:outerShdw blurRad="38100" dist="38100" dir="2700000" algn="tl">
                    <a:srgbClr val="000000">
                      <a:alpha val="43137"/>
                    </a:srgbClr>
                  </a:outerShdw>
                </a:effectLst>
              </a:rPr>
              <a:t>A Decentralized </a:t>
            </a:r>
            <a:r>
              <a:rPr lang="en-US" sz="4200" dirty="0" err="1" smtClean="0">
                <a:effectLst>
                  <a:outerShdw blurRad="38100" dist="38100" dir="2700000" algn="tl">
                    <a:srgbClr val="000000">
                      <a:alpha val="43137"/>
                    </a:srgbClr>
                  </a:outerShdw>
                </a:effectLst>
              </a:rPr>
              <a:t>MapReduce</a:t>
            </a:r>
            <a:r>
              <a:rPr lang="en-US" sz="4200" dirty="0" smtClean="0">
                <a:effectLst>
                  <a:outerShdw blurRad="38100" dist="38100" dir="2700000" algn="tl">
                    <a:srgbClr val="000000">
                      <a:alpha val="43137"/>
                    </a:srgbClr>
                  </a:outerShdw>
                </a:effectLst>
              </a:rPr>
              <a:t> Framework Built On Top Of Windows Azure Cloud Services.</a:t>
            </a:r>
            <a:endParaRPr lang="en-US" sz="4200" dirty="0">
              <a:effectLst>
                <a:outerShdw blurRad="38100" dist="38100" dir="2700000" algn="tl">
                  <a:srgbClr val="000000">
                    <a:alpha val="43137"/>
                  </a:srgbClr>
                </a:outerShdw>
              </a:effectLst>
            </a:endParaRPr>
          </a:p>
        </p:txBody>
      </p:sp>
      <p:pic>
        <p:nvPicPr>
          <p:cNvPr id="3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7305" y="8306068"/>
            <a:ext cx="12844895" cy="731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13716000" y="8266361"/>
            <a:ext cx="6248400" cy="3539430"/>
          </a:xfrm>
          <a:prstGeom prst="rect">
            <a:avLst/>
          </a:prstGeom>
          <a:noFill/>
          <a:ln>
            <a:noFill/>
          </a:ln>
        </p:spPr>
        <p:txBody>
          <a:bodyPr wrap="square">
            <a:spAutoFit/>
          </a:bodyPr>
          <a:lstStyle/>
          <a:p>
            <a:pPr marL="457200" indent="-457200">
              <a:buFont typeface="Wingdings" pitchFamily="2" charset="2"/>
              <a:buChar char="v"/>
            </a:pPr>
            <a:r>
              <a:rPr lang="en-US" sz="2800" dirty="0" smtClean="0">
                <a:solidFill>
                  <a:schemeClr val="tx2">
                    <a:lumMod val="75000"/>
                  </a:schemeClr>
                </a:solidFill>
              </a:rPr>
              <a:t>A solution to the </a:t>
            </a:r>
            <a:r>
              <a:rPr lang="en-US" sz="2800" dirty="0">
                <a:solidFill>
                  <a:schemeClr val="tx2">
                    <a:lumMod val="75000"/>
                  </a:schemeClr>
                </a:solidFill>
              </a:rPr>
              <a:t>void of parallel programming frameworks on </a:t>
            </a:r>
            <a:r>
              <a:rPr lang="en-US" sz="2800" i="1" dirty="0">
                <a:solidFill>
                  <a:schemeClr val="tx2">
                    <a:lumMod val="75000"/>
                  </a:schemeClr>
                </a:solidFill>
              </a:rPr>
              <a:t>Microsoft </a:t>
            </a:r>
            <a:r>
              <a:rPr lang="en-US" sz="2800" i="1" dirty="0" smtClean="0">
                <a:solidFill>
                  <a:schemeClr val="tx2">
                    <a:lumMod val="75000"/>
                  </a:schemeClr>
                </a:solidFill>
              </a:rPr>
              <a:t>Azure</a:t>
            </a:r>
          </a:p>
          <a:p>
            <a:pPr marL="457200" lvl="1" indent="-457200">
              <a:buFont typeface="Wingdings" pitchFamily="2" charset="2"/>
              <a:buChar char="v"/>
            </a:pPr>
            <a:r>
              <a:rPr lang="en-US" sz="2800" dirty="0" smtClean="0">
                <a:solidFill>
                  <a:schemeClr val="tx2">
                    <a:lumMod val="75000"/>
                  </a:schemeClr>
                </a:solidFill>
              </a:rPr>
              <a:t>Use distributed</a:t>
            </a:r>
            <a:r>
              <a:rPr lang="en-US" sz="2800" dirty="0">
                <a:solidFill>
                  <a:schemeClr val="tx2">
                    <a:lumMod val="75000"/>
                  </a:schemeClr>
                </a:solidFill>
              </a:rPr>
              <a:t>, highly scalable &amp; </a:t>
            </a:r>
            <a:r>
              <a:rPr lang="en-US" sz="2800" dirty="0" smtClean="0">
                <a:solidFill>
                  <a:schemeClr val="tx2">
                    <a:lumMod val="75000"/>
                  </a:schemeClr>
                </a:solidFill>
              </a:rPr>
              <a:t>available  cloud services</a:t>
            </a:r>
          </a:p>
          <a:p>
            <a:pPr marL="457200" lvl="1" indent="-457200">
              <a:buFont typeface="Wingdings" pitchFamily="2" charset="2"/>
              <a:buChar char="v"/>
            </a:pPr>
            <a:r>
              <a:rPr lang="en-US" sz="2800" dirty="0" smtClean="0">
                <a:solidFill>
                  <a:schemeClr val="tx2">
                    <a:lumMod val="75000"/>
                  </a:schemeClr>
                </a:solidFill>
              </a:rPr>
              <a:t>Supports dynamically scaling up/down</a:t>
            </a:r>
          </a:p>
          <a:p>
            <a:pPr marL="457200" lvl="1" indent="-457200">
              <a:buFont typeface="Wingdings" pitchFamily="2" charset="2"/>
              <a:buChar char="v"/>
            </a:pPr>
            <a:r>
              <a:rPr lang="en-US" sz="2800" dirty="0" smtClean="0">
                <a:solidFill>
                  <a:schemeClr val="tx2">
                    <a:lumMod val="75000"/>
                  </a:schemeClr>
                </a:solidFill>
              </a:rPr>
              <a:t>No Single </a:t>
            </a:r>
            <a:r>
              <a:rPr lang="en-US" sz="2800" dirty="0">
                <a:solidFill>
                  <a:schemeClr val="tx2">
                    <a:lumMod val="75000"/>
                  </a:schemeClr>
                </a:solidFill>
              </a:rPr>
              <a:t>Point of </a:t>
            </a:r>
            <a:r>
              <a:rPr lang="en-US" sz="2800" dirty="0" smtClean="0">
                <a:solidFill>
                  <a:schemeClr val="tx2">
                    <a:lumMod val="75000"/>
                  </a:schemeClr>
                </a:solidFill>
              </a:rPr>
              <a:t>Failure</a:t>
            </a:r>
          </a:p>
          <a:p>
            <a:pPr marL="457200" lvl="1" indent="-457200">
              <a:buFont typeface="Wingdings" pitchFamily="2" charset="2"/>
              <a:buChar char="v"/>
            </a:pPr>
            <a:r>
              <a:rPr lang="en-US" sz="2800" dirty="0" smtClean="0">
                <a:solidFill>
                  <a:schemeClr val="tx2">
                    <a:lumMod val="75000"/>
                  </a:schemeClr>
                </a:solidFill>
              </a:rPr>
              <a:t>Comparable Performance</a:t>
            </a:r>
          </a:p>
        </p:txBody>
      </p:sp>
      <p:sp>
        <p:nvSpPr>
          <p:cNvPr id="44" name="Rectangle 43"/>
          <p:cNvSpPr/>
          <p:nvPr/>
        </p:nvSpPr>
        <p:spPr>
          <a:xfrm>
            <a:off x="20193000" y="12115800"/>
            <a:ext cx="6629400" cy="3539430"/>
          </a:xfrm>
          <a:prstGeom prst="rect">
            <a:avLst/>
          </a:prstGeom>
        </p:spPr>
        <p:txBody>
          <a:bodyPr wrap="square">
            <a:spAutoFit/>
          </a:bodyPr>
          <a:lstStyle/>
          <a:p>
            <a:pPr marL="457200" indent="-457200">
              <a:buFont typeface="Wingdings" pitchFamily="2" charset="2"/>
              <a:buChar char="v"/>
            </a:pPr>
            <a:r>
              <a:rPr lang="en-US" sz="2800" dirty="0" smtClean="0">
                <a:solidFill>
                  <a:schemeClr val="accent2">
                    <a:lumMod val="50000"/>
                  </a:schemeClr>
                </a:solidFill>
              </a:rPr>
              <a:t>Fault Tolerance</a:t>
            </a:r>
          </a:p>
          <a:p>
            <a:pPr marL="457200" indent="-457200">
              <a:buFont typeface="Wingdings" pitchFamily="2" charset="2"/>
              <a:buChar char="v"/>
            </a:pPr>
            <a:r>
              <a:rPr lang="en-US" sz="2800" dirty="0">
                <a:solidFill>
                  <a:schemeClr val="accent2">
                    <a:lumMod val="50000"/>
                  </a:schemeClr>
                </a:solidFill>
              </a:rPr>
              <a:t>Combiner </a:t>
            </a:r>
            <a:r>
              <a:rPr lang="en-US" sz="2800" dirty="0" smtClean="0">
                <a:solidFill>
                  <a:schemeClr val="accent2">
                    <a:lumMod val="50000"/>
                  </a:schemeClr>
                </a:solidFill>
              </a:rPr>
              <a:t>step</a:t>
            </a:r>
            <a:endParaRPr lang="en-US" sz="2800" dirty="0">
              <a:solidFill>
                <a:schemeClr val="accent2">
                  <a:lumMod val="50000"/>
                </a:schemeClr>
              </a:solidFill>
            </a:endParaRPr>
          </a:p>
          <a:p>
            <a:pPr marL="457200" indent="-457200">
              <a:buFont typeface="Wingdings" pitchFamily="2" charset="2"/>
              <a:buChar char="v"/>
            </a:pPr>
            <a:r>
              <a:rPr lang="en-US" sz="2800" dirty="0" smtClean="0">
                <a:solidFill>
                  <a:schemeClr val="accent2">
                    <a:lumMod val="50000"/>
                  </a:schemeClr>
                </a:solidFill>
              </a:rPr>
              <a:t>Web </a:t>
            </a:r>
            <a:r>
              <a:rPr lang="en-US" sz="2800" dirty="0">
                <a:solidFill>
                  <a:schemeClr val="accent2">
                    <a:lumMod val="50000"/>
                  </a:schemeClr>
                </a:solidFill>
              </a:rPr>
              <a:t>based monitoring console</a:t>
            </a:r>
          </a:p>
          <a:p>
            <a:pPr marL="457200" indent="-457200">
              <a:buFont typeface="Wingdings" pitchFamily="2" charset="2"/>
              <a:buChar char="v"/>
            </a:pPr>
            <a:r>
              <a:rPr lang="en-US" sz="2800" dirty="0">
                <a:solidFill>
                  <a:schemeClr val="accent2">
                    <a:lumMod val="50000"/>
                  </a:schemeClr>
                </a:solidFill>
              </a:rPr>
              <a:t>Easy testing and deployment </a:t>
            </a:r>
            <a:endParaRPr lang="en-US" sz="2800" dirty="0" smtClean="0">
              <a:solidFill>
                <a:schemeClr val="accent2">
                  <a:lumMod val="50000"/>
                </a:schemeClr>
              </a:solidFill>
            </a:endParaRPr>
          </a:p>
          <a:p>
            <a:pPr marL="457200" indent="-457200">
              <a:buFont typeface="Wingdings" pitchFamily="2" charset="2"/>
              <a:buChar char="v"/>
            </a:pPr>
            <a:r>
              <a:rPr lang="en-US" sz="2800" dirty="0" smtClean="0">
                <a:solidFill>
                  <a:schemeClr val="accent2">
                    <a:lumMod val="50000"/>
                  </a:schemeClr>
                </a:solidFill>
              </a:rPr>
              <a:t>Co-exist </a:t>
            </a:r>
            <a:r>
              <a:rPr lang="en-US" sz="2800" dirty="0">
                <a:solidFill>
                  <a:schemeClr val="accent2">
                    <a:lumMod val="50000"/>
                  </a:schemeClr>
                </a:solidFill>
              </a:rPr>
              <a:t>with eventual consistency of cloud </a:t>
            </a:r>
            <a:r>
              <a:rPr lang="en-US" sz="2800" dirty="0" smtClean="0">
                <a:solidFill>
                  <a:schemeClr val="accent2">
                    <a:lumMod val="50000"/>
                  </a:schemeClr>
                </a:solidFill>
              </a:rPr>
              <a:t>infrastructure services</a:t>
            </a:r>
            <a:endParaRPr lang="en-US" sz="2800" dirty="0">
              <a:solidFill>
                <a:schemeClr val="accent2">
                  <a:lumMod val="50000"/>
                </a:schemeClr>
              </a:solidFill>
            </a:endParaRPr>
          </a:p>
          <a:p>
            <a:pPr marL="457200" indent="-457200">
              <a:buFont typeface="Wingdings" pitchFamily="2" charset="2"/>
              <a:buChar char="v"/>
            </a:pPr>
            <a:r>
              <a:rPr lang="en-US" sz="2800" dirty="0">
                <a:solidFill>
                  <a:schemeClr val="accent2">
                    <a:lumMod val="50000"/>
                  </a:schemeClr>
                </a:solidFill>
              </a:rPr>
              <a:t>Minimal management / maintenance </a:t>
            </a:r>
            <a:r>
              <a:rPr lang="en-US" sz="2800" dirty="0" smtClean="0">
                <a:solidFill>
                  <a:schemeClr val="accent2">
                    <a:lumMod val="50000"/>
                  </a:schemeClr>
                </a:solidFill>
              </a:rPr>
              <a:t>overhead</a:t>
            </a:r>
            <a:endParaRPr lang="en-US" sz="2800" dirty="0">
              <a:solidFill>
                <a:schemeClr val="accent2">
                  <a:lumMod val="50000"/>
                </a:schemeClr>
              </a:solidFill>
            </a:endParaRPr>
          </a:p>
        </p:txBody>
      </p:sp>
      <p:grpSp>
        <p:nvGrpSpPr>
          <p:cNvPr id="45" name="Group 44"/>
          <p:cNvGrpSpPr/>
          <p:nvPr/>
        </p:nvGrpSpPr>
        <p:grpSpPr>
          <a:xfrm>
            <a:off x="19763389" y="8229600"/>
            <a:ext cx="6830411" cy="3737836"/>
            <a:chOff x="13487399" y="11970224"/>
            <a:chExt cx="6830411" cy="3737836"/>
          </a:xfrm>
        </p:grpSpPr>
        <p:sp>
          <p:nvSpPr>
            <p:cNvPr id="51" name="TextBox 7"/>
            <p:cNvSpPr txBox="1"/>
            <p:nvPr/>
          </p:nvSpPr>
          <p:spPr>
            <a:xfrm>
              <a:off x="13487399" y="11970224"/>
              <a:ext cx="642839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Smith </a:t>
              </a:r>
              <a:r>
                <a:rPr lang="en-US" sz="1600" b="1" dirty="0" smtClean="0"/>
                <a:t>Waterman Sequence Alignment All-Pairs </a:t>
              </a:r>
              <a:r>
                <a:rPr lang="en-US" sz="1600" b="1" dirty="0"/>
                <a:t>Normalized Performance</a:t>
              </a:r>
            </a:p>
          </p:txBody>
        </p:sp>
        <p:pic>
          <p:nvPicPr>
            <p:cNvPr id="52" name="Picture 51"/>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988" t="7387" r="4728" b="32618"/>
            <a:stretch/>
          </p:blipFill>
          <p:spPr>
            <a:xfrm>
              <a:off x="13514989" y="12334239"/>
              <a:ext cx="6802821" cy="3373821"/>
            </a:xfrm>
            <a:prstGeom prst="rect">
              <a:avLst/>
            </a:prstGeom>
          </p:spPr>
        </p:pic>
      </p:grpSp>
      <p:grpSp>
        <p:nvGrpSpPr>
          <p:cNvPr id="53" name="Group 52"/>
          <p:cNvGrpSpPr/>
          <p:nvPr/>
        </p:nvGrpSpPr>
        <p:grpSpPr>
          <a:xfrm>
            <a:off x="13335000" y="12005846"/>
            <a:ext cx="6802821" cy="3767554"/>
            <a:chOff x="19964400" y="11925669"/>
            <a:chExt cx="6802821" cy="3767554"/>
          </a:xfrm>
        </p:grpSpPr>
        <p:sp>
          <p:nvSpPr>
            <p:cNvPr id="54" name="TextBox 7"/>
            <p:cNvSpPr txBox="1"/>
            <p:nvPr/>
          </p:nvSpPr>
          <p:spPr>
            <a:xfrm>
              <a:off x="20040600" y="11925669"/>
              <a:ext cx="48006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effectLst/>
                </a:rPr>
                <a:t>CAP3 Sequence Assembly Absolute Parallel Efficiency</a:t>
              </a:r>
              <a:endParaRPr lang="en-US" sz="1600" b="1" dirty="0">
                <a:effectLst/>
              </a:endParaRPr>
            </a:p>
          </p:txBody>
        </p:sp>
        <p:pic>
          <p:nvPicPr>
            <p:cNvPr id="55" name="Picture 54"/>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988" t="7387" r="4728" b="32618"/>
            <a:stretch/>
          </p:blipFill>
          <p:spPr>
            <a:xfrm>
              <a:off x="19964400" y="12319402"/>
              <a:ext cx="6802821" cy="3373821"/>
            </a:xfrm>
            <a:prstGeom prst="rect">
              <a:avLst/>
            </a:prstGeom>
          </p:spPr>
        </p:pic>
      </p:grpSp>
    </p:spTree>
    <p:extLst>
      <p:ext uri="{BB962C8B-B14F-4D97-AF65-F5344CB8AC3E}">
        <p14:creationId xmlns:p14="http://schemas.microsoft.com/office/powerpoint/2010/main" val="337914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Parallel Applications And Tools </a:t>
            </a:r>
            <a:br>
              <a:rPr lang="en-US" b="1" dirty="0" smtClean="0"/>
            </a:br>
            <a:r>
              <a:rPr lang="en-US" b="1" dirty="0" smtClean="0"/>
              <a:t>For Cloud Computing Environments</a:t>
            </a:r>
            <a:endParaRPr lang="en-US" b="1" dirty="0"/>
          </a:p>
        </p:txBody>
      </p:sp>
      <p:sp>
        <p:nvSpPr>
          <p:cNvPr id="3" name="Content Placeholder 2"/>
          <p:cNvSpPr>
            <a:spLocks noGrp="1"/>
          </p:cNvSpPr>
          <p:nvPr>
            <p:ph idx="1"/>
          </p:nvPr>
        </p:nvSpPr>
        <p:spPr>
          <a:xfrm>
            <a:off x="1371600" y="6400800"/>
            <a:ext cx="24688800" cy="14401800"/>
          </a:xfrm>
        </p:spPr>
        <p:txBody>
          <a:bodyPr/>
          <a:lstStyle/>
          <a:p>
            <a:r>
              <a:rPr lang="en-US" dirty="0" smtClean="0"/>
              <a:t>SALSA Portal and </a:t>
            </a:r>
            <a:r>
              <a:rPr lang="en-US" dirty="0" err="1" smtClean="0"/>
              <a:t>Biosequence</a:t>
            </a:r>
            <a:r>
              <a:rPr lang="en-US" dirty="0" smtClean="0"/>
              <a:t> Analysis Workflow</a:t>
            </a:r>
            <a:endParaRPr lang="en-US" dirty="0"/>
          </a:p>
        </p:txBody>
      </p:sp>
      <p:sp>
        <p:nvSpPr>
          <p:cNvPr id="5" name="Content Placeholder 2"/>
          <p:cNvSpPr txBox="1">
            <a:spLocks/>
          </p:cNvSpPr>
          <p:nvPr/>
        </p:nvSpPr>
        <p:spPr>
          <a:xfrm>
            <a:off x="1371600" y="19278601"/>
            <a:ext cx="24688800" cy="14401800"/>
          </a:xfrm>
          <a:prstGeom prst="rect">
            <a:avLst/>
          </a:prstGeom>
        </p:spPr>
        <p:txBody>
          <a:bodyPr vert="horz" lIns="365760" tIns="182880" rIns="365760" bIns="182880" rtlCol="0">
            <a:normAutofit/>
          </a:bodyPr>
          <a:lstStyle>
            <a:lvl1pPr marL="628650" indent="-628650" algn="l" defTabSz="3657600" rtl="0" eaLnBrk="1" latinLnBrk="0" hangingPunct="1">
              <a:spcBef>
                <a:spcPct val="20000"/>
              </a:spcBef>
              <a:buClr>
                <a:srgbClr val="A6132B"/>
              </a:buClr>
              <a:buFont typeface="Wingdings" pitchFamily="2" charset="2"/>
              <a:buChar char=""/>
              <a:defRPr sz="4800" kern="1200">
                <a:solidFill>
                  <a:schemeClr val="tx1"/>
                </a:solidFill>
                <a:latin typeface="Tahoma" pitchFamily="34" charset="0"/>
                <a:ea typeface="Tahoma" pitchFamily="34" charset="0"/>
                <a:cs typeface="Tahoma" pitchFamily="34" charset="0"/>
              </a:defRPr>
            </a:lvl1pPr>
            <a:lvl2pPr marL="971550" indent="-457200" algn="l" defTabSz="1828800" rtl="0" eaLnBrk="1" latinLnBrk="0" hangingPunct="1">
              <a:spcBef>
                <a:spcPct val="20000"/>
              </a:spcBef>
              <a:buClr>
                <a:srgbClr val="A6132B"/>
              </a:buClr>
              <a:buFont typeface="Webdings" pitchFamily="18" charset="2"/>
              <a:buChar char="4"/>
              <a:defRPr sz="3200" kern="1200">
                <a:solidFill>
                  <a:schemeClr val="tx1"/>
                </a:solidFill>
                <a:latin typeface="Tahoma" pitchFamily="34" charset="0"/>
                <a:ea typeface="Tahoma" pitchFamily="34" charset="0"/>
                <a:cs typeface="Tahoma" pitchFamily="34" charset="0"/>
              </a:defRPr>
            </a:lvl2pPr>
            <a:lvl3pPr marL="1257300" indent="-285750" algn="l" defTabSz="3657600" rtl="0" eaLnBrk="1" latinLnBrk="0" hangingPunct="1">
              <a:spcBef>
                <a:spcPct val="20000"/>
              </a:spcBef>
              <a:buClr>
                <a:srgbClr val="A6132B"/>
              </a:buClr>
              <a:buFont typeface="Arial" pitchFamily="34" charset="0"/>
              <a:buChar char="•"/>
              <a:tabLst/>
              <a:defRPr sz="2400" kern="1200">
                <a:solidFill>
                  <a:schemeClr val="tx1"/>
                </a:solidFill>
                <a:latin typeface="Tahoma" pitchFamily="34" charset="0"/>
                <a:ea typeface="Tahoma" pitchFamily="34" charset="0"/>
                <a:cs typeface="Tahoma" pitchFamily="34" charset="0"/>
              </a:defRPr>
            </a:lvl3pPr>
            <a:lvl4pPr marL="1600200" indent="-342900" algn="l" defTabSz="36576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4pPr>
            <a:lvl5pPr marL="1943100" indent="-342900" algn="l" defTabSz="36576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a:lstStyle>
          <a:p>
            <a:r>
              <a:rPr lang="en-US" dirty="0" err="1" smtClean="0"/>
              <a:t>PlotViz</a:t>
            </a:r>
            <a:r>
              <a:rPr lang="en-US" dirty="0" smtClean="0"/>
              <a:t> Visualization with parallel MDS/GTM</a:t>
            </a:r>
            <a:endParaRPr lang="en-US" dirty="0"/>
          </a:p>
        </p:txBody>
      </p:sp>
      <p:grpSp>
        <p:nvGrpSpPr>
          <p:cNvPr id="25" name="Group 1"/>
          <p:cNvGrpSpPr>
            <a:grpSpLocks noChangeAspect="1"/>
          </p:cNvGrpSpPr>
          <p:nvPr/>
        </p:nvGrpSpPr>
        <p:grpSpPr bwMode="auto">
          <a:xfrm>
            <a:off x="14630400" y="10591799"/>
            <a:ext cx="7696097" cy="1912354"/>
            <a:chOff x="1339" y="1373"/>
            <a:chExt cx="10220" cy="2506"/>
          </a:xfrm>
        </p:grpSpPr>
        <p:sp>
          <p:nvSpPr>
            <p:cNvPr id="26" name="AutoShape 26"/>
            <p:cNvSpPr>
              <a:spLocks noChangeAspect="1" noChangeArrowheads="1" noTextEdit="1"/>
            </p:cNvSpPr>
            <p:nvPr/>
          </p:nvSpPr>
          <p:spPr bwMode="auto">
            <a:xfrm>
              <a:off x="1744" y="1373"/>
              <a:ext cx="9613" cy="250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 name="Text Box 2"/>
            <p:cNvSpPr txBox="1">
              <a:spLocks noChangeArrowheads="1"/>
            </p:cNvSpPr>
            <p:nvPr/>
          </p:nvSpPr>
          <p:spPr bwMode="auto">
            <a:xfrm>
              <a:off x="3243" y="3098"/>
              <a:ext cx="1203" cy="5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Retrieve Results</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28" name="Text Box 2"/>
            <p:cNvSpPr txBox="1">
              <a:spLocks noChangeArrowheads="1"/>
            </p:cNvSpPr>
            <p:nvPr/>
          </p:nvSpPr>
          <p:spPr bwMode="auto">
            <a:xfrm>
              <a:off x="3123" y="1822"/>
              <a:ext cx="1203" cy="3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Submit</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29" name="Rectangle 23"/>
            <p:cNvSpPr>
              <a:spLocks noChangeArrowheads="1"/>
            </p:cNvSpPr>
            <p:nvPr/>
          </p:nvSpPr>
          <p:spPr bwMode="auto">
            <a:xfrm>
              <a:off x="4416" y="2822"/>
              <a:ext cx="175"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2"/>
            <p:cNvSpPr>
              <a:spLocks noChangeArrowheads="1"/>
            </p:cNvSpPr>
            <p:nvPr/>
          </p:nvSpPr>
          <p:spPr bwMode="auto">
            <a:xfrm>
              <a:off x="4416" y="2324"/>
              <a:ext cx="213" cy="1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1"/>
            <p:cNvSpPr>
              <a:spLocks noChangeArrowheads="1"/>
            </p:cNvSpPr>
            <p:nvPr/>
          </p:nvSpPr>
          <p:spPr bwMode="auto">
            <a:xfrm>
              <a:off x="8778" y="3492"/>
              <a:ext cx="213"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AutoShape 20"/>
            <p:cNvSpPr>
              <a:spLocks noChangeArrowheads="1"/>
            </p:cNvSpPr>
            <p:nvPr/>
          </p:nvSpPr>
          <p:spPr bwMode="auto">
            <a:xfrm>
              <a:off x="4326" y="1552"/>
              <a:ext cx="7233" cy="2150"/>
            </a:xfrm>
            <a:prstGeom prst="roundRect">
              <a:avLst>
                <a:gd name="adj" fmla="val 16667"/>
              </a:avLst>
            </a:prstGeom>
            <a:solidFill>
              <a:srgbClr val="FFFFFF"/>
            </a:solidFill>
            <a:ln w="9525">
              <a:solidFill>
                <a:srgbClr val="000000"/>
              </a:solidFill>
              <a:prstDash val="dash"/>
              <a:round/>
              <a:headEnd/>
              <a:tailEnd/>
            </a:ln>
          </p:spPr>
          <p:txBody>
            <a:bodyPr vert="horz" wrap="square" lIns="91440" tIns="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Microsoft HPC Cluster</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33" name="Text Box 2"/>
            <p:cNvSpPr txBox="1">
              <a:spLocks noChangeArrowheads="1"/>
            </p:cNvSpPr>
            <p:nvPr/>
          </p:nvSpPr>
          <p:spPr bwMode="auto">
            <a:xfrm>
              <a:off x="5413" y="1996"/>
              <a:ext cx="1203" cy="3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Distribute Job</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34" name="Text Box 2"/>
            <p:cNvSpPr txBox="1">
              <a:spLocks noChangeArrowheads="1"/>
            </p:cNvSpPr>
            <p:nvPr/>
          </p:nvSpPr>
          <p:spPr bwMode="auto">
            <a:xfrm>
              <a:off x="4953" y="3315"/>
              <a:ext cx="1203" cy="3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Write Results</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35" name="AutoShape 17"/>
            <p:cNvSpPr>
              <a:spLocks noChangeArrowheads="1"/>
            </p:cNvSpPr>
            <p:nvPr/>
          </p:nvSpPr>
          <p:spPr bwMode="auto">
            <a:xfrm>
              <a:off x="1471" y="1547"/>
              <a:ext cx="1499" cy="947"/>
            </a:xfrm>
            <a:prstGeom prst="roundRect">
              <a:avLst>
                <a:gd name="adj" fmla="val 16667"/>
              </a:avLst>
            </a:prstGeom>
            <a:solidFill>
              <a:schemeClr val="accent2">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Job Configuration and Submission Tool</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36" name="AutoShape 16"/>
            <p:cNvSpPr>
              <a:spLocks noChangeArrowheads="1"/>
            </p:cNvSpPr>
            <p:nvPr/>
          </p:nvSpPr>
          <p:spPr bwMode="auto">
            <a:xfrm>
              <a:off x="4416" y="2290"/>
              <a:ext cx="1090" cy="884"/>
            </a:xfrm>
            <a:prstGeom prst="roundRect">
              <a:avLst>
                <a:gd name="adj" fmla="val 16667"/>
              </a:avLst>
            </a:prstGeom>
            <a:solidFill>
              <a:schemeClr val="tx2">
                <a:lumMod val="60000"/>
                <a:lumOff val="40000"/>
              </a:schemeClr>
            </a:solidFill>
            <a:ln w="9525">
              <a:solidFill>
                <a:srgbClr val="000000"/>
              </a:solidFill>
              <a:round/>
              <a:headEnd/>
              <a:tailEnd/>
            </a:ln>
          </p:spPr>
          <p:txBody>
            <a:bodyPr vert="horz" wrap="square" lIns="91440" tIns="54864"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mj-lt"/>
                  <a:ea typeface="SimSun" pitchFamily="2" charset="-122"/>
                  <a:cs typeface="Times New Roman" pitchFamily="18" charset="0"/>
                </a:rPr>
                <a:t>Cluster Head-node</a:t>
              </a:r>
              <a:endParaRPr kumimoji="0" lang="en-US" sz="1000" b="0" i="0" u="none" strike="noStrike" cap="none" normalizeH="0" baseline="0" dirty="0" smtClean="0">
                <a:ln>
                  <a:noFill/>
                </a:ln>
                <a:solidFill>
                  <a:schemeClr val="bg1"/>
                </a:solidFill>
                <a:effectLst/>
                <a:latin typeface="+mj-lt"/>
                <a:cs typeface="Arial" pitchFamily="34" charset="0"/>
              </a:endParaRPr>
            </a:p>
          </p:txBody>
        </p:sp>
        <p:sp>
          <p:nvSpPr>
            <p:cNvPr id="37" name="AutoShape 15"/>
            <p:cNvSpPr>
              <a:spLocks noChangeArrowheads="1"/>
            </p:cNvSpPr>
            <p:nvPr/>
          </p:nvSpPr>
          <p:spPr bwMode="auto">
            <a:xfrm>
              <a:off x="6636" y="1984"/>
              <a:ext cx="4822" cy="1402"/>
            </a:xfrm>
            <a:prstGeom prst="roundRect">
              <a:avLst>
                <a:gd name="adj" fmla="val 16667"/>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Compute Nodes</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38" name="Oval 14"/>
            <p:cNvSpPr>
              <a:spLocks noChangeArrowheads="1"/>
            </p:cNvSpPr>
            <p:nvPr/>
          </p:nvSpPr>
          <p:spPr bwMode="auto">
            <a:xfrm>
              <a:off x="6811" y="2517"/>
              <a:ext cx="1178" cy="698"/>
            </a:xfrm>
            <a:prstGeom prst="ellipse">
              <a:avLst/>
            </a:prstGeom>
            <a:solidFill>
              <a:srgbClr val="92D050"/>
            </a:solidFill>
            <a:ln w="9525">
              <a:solidFill>
                <a:srgbClr val="000000"/>
              </a:solidFill>
              <a:round/>
              <a:headEnd/>
              <a:tailEnd/>
            </a:ln>
          </p:spPr>
          <p:txBody>
            <a:bodyPr vert="horz" wrap="square" lIns="91440" tIns="4572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j-lt"/>
                  <a:ea typeface="SimSun" pitchFamily="2" charset="-122"/>
                  <a:cs typeface="Times New Roman" pitchFamily="18" charset="0"/>
                </a:rPr>
                <a:t>Sequence Aligning</a:t>
              </a:r>
              <a:endParaRPr kumimoji="0" lang="en-US" sz="1000" b="0" i="0" u="none" strike="noStrike" cap="none" normalizeH="0" baseline="0" smtClean="0">
                <a:ln>
                  <a:noFill/>
                </a:ln>
                <a:solidFill>
                  <a:schemeClr val="tx1"/>
                </a:solidFill>
                <a:effectLst/>
                <a:latin typeface="+mj-lt"/>
                <a:cs typeface="Arial" pitchFamily="34" charset="0"/>
              </a:endParaRPr>
            </a:p>
          </p:txBody>
        </p:sp>
        <p:sp>
          <p:nvSpPr>
            <p:cNvPr id="39" name="Oval 13"/>
            <p:cNvSpPr>
              <a:spLocks noChangeArrowheads="1"/>
            </p:cNvSpPr>
            <p:nvPr/>
          </p:nvSpPr>
          <p:spPr bwMode="auto">
            <a:xfrm>
              <a:off x="8401" y="2518"/>
              <a:ext cx="1317" cy="697"/>
            </a:xfrm>
            <a:prstGeom prst="ellipse">
              <a:avLst/>
            </a:prstGeom>
            <a:solidFill>
              <a:schemeClr val="accent6">
                <a:lumMod val="60000"/>
                <a:lumOff val="40000"/>
              </a:schemeClr>
            </a:solidFill>
            <a:ln w="9525">
              <a:solidFill>
                <a:srgbClr val="000000"/>
              </a:solidFill>
              <a:round/>
              <a:headEnd/>
              <a:tailEnd/>
            </a:ln>
          </p:spPr>
          <p:txBody>
            <a:bodyPr vert="horz" wrap="square" lIns="91440" tIns="4572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j-lt"/>
                  <a:ea typeface="SimSun" pitchFamily="2" charset="-122"/>
                  <a:cs typeface="Times New Roman" pitchFamily="18" charset="0"/>
                </a:rPr>
                <a:t>Pairwise</a:t>
              </a: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 Clustering</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0" name="Oval 12"/>
            <p:cNvSpPr>
              <a:spLocks noChangeArrowheads="1"/>
            </p:cNvSpPr>
            <p:nvPr/>
          </p:nvSpPr>
          <p:spPr bwMode="auto">
            <a:xfrm>
              <a:off x="9879" y="2518"/>
              <a:ext cx="1478" cy="697"/>
            </a:xfrm>
            <a:prstGeom prst="ellipse">
              <a:avLst/>
            </a:prstGeom>
            <a:solidFill>
              <a:schemeClr val="accent6">
                <a:lumMod val="60000"/>
                <a:lumOff val="40000"/>
              </a:schemeClr>
            </a:solidFill>
            <a:ln w="9525">
              <a:solidFill>
                <a:srgbClr val="000000"/>
              </a:solidFill>
              <a:round/>
              <a:headEnd/>
              <a:tailEnd/>
            </a:ln>
          </p:spPr>
          <p:txBody>
            <a:bodyPr vert="horz" wrap="square" lIns="91440" tIns="4572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Dimension Scaling</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 name="AutoShape 11"/>
            <p:cNvSpPr>
              <a:spLocks noChangeShapeType="1"/>
            </p:cNvSpPr>
            <p:nvPr/>
          </p:nvSpPr>
          <p:spPr bwMode="auto">
            <a:xfrm rot="5400000" flipV="1">
              <a:off x="8674" y="1243"/>
              <a:ext cx="103" cy="2652"/>
            </a:xfrm>
            <a:prstGeom prst="curvedConnector3">
              <a:avLst>
                <a:gd name="adj1" fmla="val -349514"/>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 name="AutoShape 10"/>
            <p:cNvSpPr>
              <a:spLocks noChangeShapeType="1"/>
            </p:cNvSpPr>
            <p:nvPr/>
          </p:nvSpPr>
          <p:spPr bwMode="auto">
            <a:xfrm>
              <a:off x="7989" y="2866"/>
              <a:ext cx="412"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AutoShape 9"/>
            <p:cNvSpPr>
              <a:spLocks noChangeShapeType="1"/>
            </p:cNvSpPr>
            <p:nvPr/>
          </p:nvSpPr>
          <p:spPr bwMode="auto">
            <a:xfrm>
              <a:off x="5506" y="2681"/>
              <a:ext cx="1130" cy="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 name="AutoShape 8"/>
            <p:cNvSpPr>
              <a:spLocks noChangeShapeType="1"/>
            </p:cNvSpPr>
            <p:nvPr/>
          </p:nvSpPr>
          <p:spPr bwMode="auto">
            <a:xfrm>
              <a:off x="5506" y="2681"/>
              <a:ext cx="1125" cy="29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AutoShape 7"/>
            <p:cNvSpPr>
              <a:spLocks noChangeShapeType="1"/>
            </p:cNvSpPr>
            <p:nvPr/>
          </p:nvSpPr>
          <p:spPr bwMode="auto">
            <a:xfrm flipV="1">
              <a:off x="5506" y="2385"/>
              <a:ext cx="1138" cy="29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 name="AutoShape 4"/>
            <p:cNvSpPr>
              <a:spLocks noChangeArrowheads="1"/>
            </p:cNvSpPr>
            <p:nvPr/>
          </p:nvSpPr>
          <p:spPr bwMode="auto">
            <a:xfrm>
              <a:off x="1339" y="2837"/>
              <a:ext cx="1631" cy="663"/>
            </a:xfrm>
            <a:prstGeom prst="roundRect">
              <a:avLst>
                <a:gd name="adj" fmla="val 16667"/>
              </a:avLst>
            </a:prstGeom>
            <a:solidFill>
              <a:schemeClr val="accent3">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j-lt"/>
                  <a:ea typeface="SimSun" pitchFamily="2" charset="-122"/>
                  <a:cs typeface="Times New Roman" pitchFamily="18" charset="0"/>
                </a:rPr>
                <a:t>PlotViz</a:t>
              </a: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 - 3D Visualization Tool</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7" name="AutoShape 3"/>
            <p:cNvSpPr>
              <a:spLocks noChangeShapeType="1"/>
            </p:cNvSpPr>
            <p:nvPr/>
          </p:nvSpPr>
          <p:spPr bwMode="auto">
            <a:xfrm>
              <a:off x="2958" y="2091"/>
              <a:ext cx="1458" cy="31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 name="AutoShape 2"/>
            <p:cNvSpPr>
              <a:spLocks noChangeShapeType="1"/>
            </p:cNvSpPr>
            <p:nvPr/>
          </p:nvSpPr>
          <p:spPr bwMode="auto">
            <a:xfrm flipH="1">
              <a:off x="2958" y="2898"/>
              <a:ext cx="1458" cy="31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9" name="Rectangle 40"/>
          <p:cNvSpPr>
            <a:spLocks noChangeArrowheads="1"/>
          </p:cNvSpPr>
          <p:nvPr/>
        </p:nvSpPr>
        <p:spPr bwMode="auto">
          <a:xfrm>
            <a:off x="1781126" y="144253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0" name="Elbow Connector 49"/>
          <p:cNvCxnSpPr/>
          <p:nvPr/>
        </p:nvCxnSpPr>
        <p:spPr>
          <a:xfrm rot="5400000" flipH="1">
            <a:off x="18885450" y="10438632"/>
            <a:ext cx="31288" cy="3086345"/>
          </a:xfrm>
          <a:prstGeom prst="bentConnector3">
            <a:avLst>
              <a:gd name="adj1" fmla="val -96404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a:off x="19472258" y="9851823"/>
            <a:ext cx="31288" cy="4259962"/>
          </a:xfrm>
          <a:prstGeom prst="bentConnector3">
            <a:avLst>
              <a:gd name="adj1" fmla="val -938679"/>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4754" y="9259699"/>
            <a:ext cx="499502" cy="58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8423" y="9235556"/>
            <a:ext cx="596868"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5799" y="9297402"/>
            <a:ext cx="649330" cy="51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Arrow Connector 54"/>
          <p:cNvCxnSpPr/>
          <p:nvPr/>
        </p:nvCxnSpPr>
        <p:spPr>
          <a:xfrm>
            <a:off x="15494257" y="9554048"/>
            <a:ext cx="431543"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611599" y="9580506"/>
            <a:ext cx="1380672"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0999" y="8840202"/>
            <a:ext cx="1049133" cy="155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Straight Arrow Connector 57"/>
          <p:cNvCxnSpPr>
            <a:stCxn id="53" idx="3"/>
          </p:cNvCxnSpPr>
          <p:nvPr/>
        </p:nvCxnSpPr>
        <p:spPr>
          <a:xfrm flipV="1">
            <a:off x="18625292" y="9297403"/>
            <a:ext cx="737619" cy="291372"/>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3" idx="3"/>
          </p:cNvCxnSpPr>
          <p:nvPr/>
        </p:nvCxnSpPr>
        <p:spPr>
          <a:xfrm>
            <a:off x="18625291" y="9588775"/>
            <a:ext cx="862610" cy="57878"/>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3" idx="3"/>
          </p:cNvCxnSpPr>
          <p:nvPr/>
        </p:nvCxnSpPr>
        <p:spPr>
          <a:xfrm>
            <a:off x="18625291" y="9588775"/>
            <a:ext cx="1012842" cy="353218"/>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3" idx="3"/>
          </p:cNvCxnSpPr>
          <p:nvPr/>
        </p:nvCxnSpPr>
        <p:spPr>
          <a:xfrm>
            <a:off x="18625292" y="9588775"/>
            <a:ext cx="1167969" cy="692878"/>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Curved Down Arrow 10"/>
          <p:cNvSpPr/>
          <p:nvPr/>
        </p:nvSpPr>
        <p:spPr>
          <a:xfrm flipH="1">
            <a:off x="15328361" y="9848397"/>
            <a:ext cx="922103" cy="658176"/>
          </a:xfrm>
          <a:custGeom>
            <a:avLst/>
            <a:gdLst>
              <a:gd name="connsiteX0" fmla="*/ 3350138 w 3654938"/>
              <a:gd name="connsiteY0" fmla="*/ 1219200 h 1219200"/>
              <a:gd name="connsiteX1" fmla="*/ 2994567 w 3654938"/>
              <a:gd name="connsiteY1" fmla="*/ 914400 h 1219200"/>
              <a:gd name="connsiteX2" fmla="*/ 3146967 w 3654938"/>
              <a:gd name="connsiteY2" fmla="*/ 9144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0" fmla="*/ 1751269 w 3654938"/>
              <a:gd name="connsiteY0" fmla="*/ 5551 h 1219200"/>
              <a:gd name="connsiteX1" fmla="*/ 304800 w 3654938"/>
              <a:gd name="connsiteY1" fmla="*/ 1219200 h 1219200"/>
              <a:gd name="connsiteX2" fmla="*/ 0 w 3654938"/>
              <a:gd name="connsiteY2" fmla="*/ 1219200 h 1219200"/>
              <a:gd name="connsiteX3" fmla="*/ 706375 w 3654938"/>
              <a:gd name="connsiteY3" fmla="*/ 207625 h 1219200"/>
              <a:gd name="connsiteX4" fmla="*/ 1751269 w 3654938"/>
              <a:gd name="connsiteY4" fmla="*/ 5551 h 1219200"/>
              <a:gd name="connsiteX0" fmla="*/ 1751269 w 3654938"/>
              <a:gd name="connsiteY0" fmla="*/ 5551 h 1219200"/>
              <a:gd name="connsiteX1" fmla="*/ 304800 w 3654938"/>
              <a:gd name="connsiteY1" fmla="*/ 1219200 h 1219200"/>
              <a:gd name="connsiteX2" fmla="*/ 0 w 3654938"/>
              <a:gd name="connsiteY2" fmla="*/ 12192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8" fmla="*/ 2994567 w 3654938"/>
              <a:gd name="connsiteY8" fmla="*/ 914400 h 1219200"/>
              <a:gd name="connsiteX9" fmla="*/ 3146967 w 3654938"/>
              <a:gd name="connsiteY9" fmla="*/ 914400 h 1219200"/>
              <a:gd name="connsiteX10" fmla="*/ 1598869 w 3654938"/>
              <a:gd name="connsiteY10" fmla="*/ 0 h 1219200"/>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10" fmla="*/ 1294069 w 3604167"/>
              <a:gd name="connsiteY10" fmla="*/ 1209676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903669 w 3604167"/>
              <a:gd name="connsiteY3" fmla="*/ 1 h 1219201"/>
              <a:gd name="connsiteX4" fmla="*/ 3451767 w 3604167"/>
              <a:gd name="connsiteY4" fmla="*/ 914401 h 1219201"/>
              <a:gd name="connsiteX5" fmla="*/ 3604167 w 3604167"/>
              <a:gd name="connsiteY5" fmla="*/ 914401 h 1219201"/>
              <a:gd name="connsiteX6" fmla="*/ 3350138 w 3604167"/>
              <a:gd name="connsiteY6" fmla="*/ 1219201 h 1219201"/>
              <a:gd name="connsiteX7" fmla="*/ 2994567 w 3604167"/>
              <a:gd name="connsiteY7" fmla="*/ 914401 h 1219201"/>
              <a:gd name="connsiteX8" fmla="*/ 3146967 w 3604167"/>
              <a:gd name="connsiteY8"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1903669 w 3604167"/>
              <a:gd name="connsiteY2" fmla="*/ 1 h 1219201"/>
              <a:gd name="connsiteX3" fmla="*/ 3451767 w 3604167"/>
              <a:gd name="connsiteY3" fmla="*/ 914401 h 1219201"/>
              <a:gd name="connsiteX4" fmla="*/ 3604167 w 3604167"/>
              <a:gd name="connsiteY4" fmla="*/ 914401 h 1219201"/>
              <a:gd name="connsiteX5" fmla="*/ 3350138 w 3604167"/>
              <a:gd name="connsiteY5" fmla="*/ 1219201 h 1219201"/>
              <a:gd name="connsiteX6" fmla="*/ 2994567 w 3604167"/>
              <a:gd name="connsiteY6" fmla="*/ 914401 h 1219201"/>
              <a:gd name="connsiteX7" fmla="*/ 3146967 w 3604167"/>
              <a:gd name="connsiteY7" fmla="*/ 914401 h 121920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304800 w 3604167"/>
              <a:gd name="connsiteY1" fmla="*/ 1285361 h 1285361"/>
              <a:gd name="connsiteX2" fmla="*/ 0 w 3604167"/>
              <a:gd name="connsiteY2" fmla="*/ 1285361 h 1285361"/>
              <a:gd name="connsiteX3" fmla="*/ 706375 w 3604167"/>
              <a:gd name="connsiteY3" fmla="*/ 273786 h 1285361"/>
              <a:gd name="connsiteX4" fmla="*/ 1751269 w 3604167"/>
              <a:gd name="connsiteY4"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0 w 3604167"/>
              <a:gd name="connsiteY1" fmla="*/ 1285361 h 1285361"/>
              <a:gd name="connsiteX2" fmla="*/ 706375 w 3604167"/>
              <a:gd name="connsiteY2" fmla="*/ 273786 h 1285361"/>
              <a:gd name="connsiteX3" fmla="*/ 1751269 w 3604167"/>
              <a:gd name="connsiteY3"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2643763 w 2897792"/>
              <a:gd name="connsiteY0" fmla="*/ 1285361 h 1285361"/>
              <a:gd name="connsiteX1" fmla="*/ 2288192 w 2897792"/>
              <a:gd name="connsiteY1" fmla="*/ 980561 h 1285361"/>
              <a:gd name="connsiteX2" fmla="*/ 2440592 w 2897792"/>
              <a:gd name="connsiteY2" fmla="*/ 980561 h 1285361"/>
              <a:gd name="connsiteX3" fmla="*/ 892494 w 2897792"/>
              <a:gd name="connsiteY3" fmla="*/ 66161 h 1285361"/>
              <a:gd name="connsiteX4" fmla="*/ 1197294 w 2897792"/>
              <a:gd name="connsiteY4" fmla="*/ 66161 h 1285361"/>
              <a:gd name="connsiteX5" fmla="*/ 2745392 w 2897792"/>
              <a:gd name="connsiteY5" fmla="*/ 980561 h 1285361"/>
              <a:gd name="connsiteX6" fmla="*/ 2897792 w 2897792"/>
              <a:gd name="connsiteY6" fmla="*/ 980561 h 1285361"/>
              <a:gd name="connsiteX7" fmla="*/ 2643763 w 2897792"/>
              <a:gd name="connsiteY7" fmla="*/ 1285361 h 1285361"/>
              <a:gd name="connsiteX0" fmla="*/ 1044894 w 2897792"/>
              <a:gd name="connsiteY0" fmla="*/ 71712 h 1285361"/>
              <a:gd name="connsiteX1" fmla="*/ 0 w 2897792"/>
              <a:gd name="connsiteY1" fmla="*/ 273786 h 1285361"/>
              <a:gd name="connsiteX2" fmla="*/ 1044894 w 2897792"/>
              <a:gd name="connsiteY2" fmla="*/ 71712 h 1285361"/>
              <a:gd name="connsiteX0" fmla="*/ 1044894 w 2897792"/>
              <a:gd name="connsiteY0" fmla="*/ 71712 h 1285361"/>
              <a:gd name="connsiteX1" fmla="*/ 1197294 w 2897792"/>
              <a:gd name="connsiteY1" fmla="*/ 66161 h 1285361"/>
              <a:gd name="connsiteX2" fmla="*/ 2745392 w 2897792"/>
              <a:gd name="connsiteY2" fmla="*/ 980561 h 1285361"/>
              <a:gd name="connsiteX3" fmla="*/ 2897792 w 2897792"/>
              <a:gd name="connsiteY3" fmla="*/ 980561 h 1285361"/>
              <a:gd name="connsiteX4" fmla="*/ 2643763 w 2897792"/>
              <a:gd name="connsiteY4" fmla="*/ 1285361 h 1285361"/>
              <a:gd name="connsiteX5" fmla="*/ 2288192 w 2897792"/>
              <a:gd name="connsiteY5" fmla="*/ 980561 h 1285361"/>
              <a:gd name="connsiteX6" fmla="*/ 2440592 w 2897792"/>
              <a:gd name="connsiteY6" fmla="*/ 980561 h 1285361"/>
              <a:gd name="connsiteX0" fmla="*/ 1751269 w 2005298"/>
              <a:gd name="connsiteY0" fmla="*/ 1285361 h 1285361"/>
              <a:gd name="connsiteX1" fmla="*/ 1395698 w 2005298"/>
              <a:gd name="connsiteY1" fmla="*/ 980561 h 1285361"/>
              <a:gd name="connsiteX2" fmla="*/ 1548098 w 2005298"/>
              <a:gd name="connsiteY2" fmla="*/ 980561 h 1285361"/>
              <a:gd name="connsiteX3" fmla="*/ 0 w 2005298"/>
              <a:gd name="connsiteY3" fmla="*/ 66161 h 1285361"/>
              <a:gd name="connsiteX4" fmla="*/ 304800 w 2005298"/>
              <a:gd name="connsiteY4" fmla="*/ 66161 h 1285361"/>
              <a:gd name="connsiteX5" fmla="*/ 1852898 w 2005298"/>
              <a:gd name="connsiteY5" fmla="*/ 980561 h 1285361"/>
              <a:gd name="connsiteX6" fmla="*/ 2005298 w 2005298"/>
              <a:gd name="connsiteY6" fmla="*/ 980561 h 1285361"/>
              <a:gd name="connsiteX7" fmla="*/ 1751269 w 2005298"/>
              <a:gd name="connsiteY7" fmla="*/ 1285361 h 1285361"/>
              <a:gd name="connsiteX0" fmla="*/ 152400 w 2005298"/>
              <a:gd name="connsiteY0" fmla="*/ 71712 h 1285361"/>
              <a:gd name="connsiteX1" fmla="*/ 136206 w 2005298"/>
              <a:gd name="connsiteY1" fmla="*/ 83286 h 1285361"/>
              <a:gd name="connsiteX2" fmla="*/ 152400 w 2005298"/>
              <a:gd name="connsiteY2" fmla="*/ 71712 h 1285361"/>
              <a:gd name="connsiteX0" fmla="*/ 152400 w 2005298"/>
              <a:gd name="connsiteY0" fmla="*/ 71712 h 1285361"/>
              <a:gd name="connsiteX1" fmla="*/ 304800 w 2005298"/>
              <a:gd name="connsiteY1" fmla="*/ 66161 h 1285361"/>
              <a:gd name="connsiteX2" fmla="*/ 1852898 w 2005298"/>
              <a:gd name="connsiteY2" fmla="*/ 980561 h 1285361"/>
              <a:gd name="connsiteX3" fmla="*/ 2005298 w 2005298"/>
              <a:gd name="connsiteY3" fmla="*/ 980561 h 1285361"/>
              <a:gd name="connsiteX4" fmla="*/ 1751269 w 2005298"/>
              <a:gd name="connsiteY4" fmla="*/ 1285361 h 1285361"/>
              <a:gd name="connsiteX5" fmla="*/ 1395698 w 2005298"/>
              <a:gd name="connsiteY5" fmla="*/ 980561 h 1285361"/>
              <a:gd name="connsiteX6" fmla="*/ 1548098 w 2005298"/>
              <a:gd name="connsiteY6" fmla="*/ 980561 h 1285361"/>
              <a:gd name="connsiteX0" fmla="*/ 1751269 w 2005298"/>
              <a:gd name="connsiteY0" fmla="*/ 1282092 h 1282092"/>
              <a:gd name="connsiteX1" fmla="*/ 1395698 w 2005298"/>
              <a:gd name="connsiteY1" fmla="*/ 977292 h 1282092"/>
              <a:gd name="connsiteX2" fmla="*/ 1548098 w 2005298"/>
              <a:gd name="connsiteY2" fmla="*/ 977292 h 1282092"/>
              <a:gd name="connsiteX3" fmla="*/ 0 w 2005298"/>
              <a:gd name="connsiteY3" fmla="*/ 62892 h 1282092"/>
              <a:gd name="connsiteX4" fmla="*/ 304800 w 2005298"/>
              <a:gd name="connsiteY4" fmla="*/ 62892 h 1282092"/>
              <a:gd name="connsiteX5" fmla="*/ 1852898 w 2005298"/>
              <a:gd name="connsiteY5" fmla="*/ 977292 h 1282092"/>
              <a:gd name="connsiteX6" fmla="*/ 2005298 w 2005298"/>
              <a:gd name="connsiteY6" fmla="*/ 977292 h 1282092"/>
              <a:gd name="connsiteX7" fmla="*/ 1751269 w 2005298"/>
              <a:gd name="connsiteY7" fmla="*/ 1282092 h 1282092"/>
              <a:gd name="connsiteX0" fmla="*/ 152400 w 2005298"/>
              <a:gd name="connsiteY0" fmla="*/ 68443 h 1282092"/>
              <a:gd name="connsiteX1" fmla="*/ 136206 w 2005298"/>
              <a:gd name="connsiteY1" fmla="*/ 80017 h 1282092"/>
              <a:gd name="connsiteX2" fmla="*/ 152400 w 2005298"/>
              <a:gd name="connsiteY2" fmla="*/ 68443 h 1282092"/>
              <a:gd name="connsiteX0" fmla="*/ 304800 w 2005298"/>
              <a:gd name="connsiteY0" fmla="*/ 62892 h 1282092"/>
              <a:gd name="connsiteX1" fmla="*/ 1852898 w 2005298"/>
              <a:gd name="connsiteY1" fmla="*/ 977292 h 1282092"/>
              <a:gd name="connsiteX2" fmla="*/ 2005298 w 2005298"/>
              <a:gd name="connsiteY2" fmla="*/ 977292 h 1282092"/>
              <a:gd name="connsiteX3" fmla="*/ 1751269 w 2005298"/>
              <a:gd name="connsiteY3" fmla="*/ 1282092 h 1282092"/>
              <a:gd name="connsiteX4" fmla="*/ 1395698 w 2005298"/>
              <a:gd name="connsiteY4" fmla="*/ 977292 h 1282092"/>
              <a:gd name="connsiteX5" fmla="*/ 1548098 w 2005298"/>
              <a:gd name="connsiteY5" fmla="*/ 977292 h 1282092"/>
              <a:gd name="connsiteX0" fmla="*/ 1751269 w 2005298"/>
              <a:gd name="connsiteY0" fmla="*/ 1419239 h 1419239"/>
              <a:gd name="connsiteX1" fmla="*/ 1395698 w 2005298"/>
              <a:gd name="connsiteY1" fmla="*/ 1114439 h 1419239"/>
              <a:gd name="connsiteX2" fmla="*/ 1548098 w 2005298"/>
              <a:gd name="connsiteY2" fmla="*/ 1114439 h 1419239"/>
              <a:gd name="connsiteX3" fmla="*/ 0 w 2005298"/>
              <a:gd name="connsiteY3" fmla="*/ 200039 h 1419239"/>
              <a:gd name="connsiteX4" fmla="*/ 304800 w 2005298"/>
              <a:gd name="connsiteY4" fmla="*/ 200039 h 1419239"/>
              <a:gd name="connsiteX5" fmla="*/ 1852898 w 2005298"/>
              <a:gd name="connsiteY5" fmla="*/ 1114439 h 1419239"/>
              <a:gd name="connsiteX6" fmla="*/ 2005298 w 2005298"/>
              <a:gd name="connsiteY6" fmla="*/ 1114439 h 1419239"/>
              <a:gd name="connsiteX7" fmla="*/ 1751269 w 2005298"/>
              <a:gd name="connsiteY7" fmla="*/ 1419239 h 1419239"/>
              <a:gd name="connsiteX0" fmla="*/ 152400 w 2005298"/>
              <a:gd name="connsiteY0" fmla="*/ 205590 h 1419239"/>
              <a:gd name="connsiteX1" fmla="*/ 136206 w 2005298"/>
              <a:gd name="connsiteY1" fmla="*/ 217164 h 1419239"/>
              <a:gd name="connsiteX2" fmla="*/ 303750 w 2005298"/>
              <a:gd name="connsiteY2" fmla="*/ 14 h 1419239"/>
              <a:gd name="connsiteX3" fmla="*/ 152400 w 2005298"/>
              <a:gd name="connsiteY3" fmla="*/ 205590 h 1419239"/>
              <a:gd name="connsiteX0" fmla="*/ 304800 w 2005298"/>
              <a:gd name="connsiteY0" fmla="*/ 200039 h 1419239"/>
              <a:gd name="connsiteX1" fmla="*/ 1852898 w 2005298"/>
              <a:gd name="connsiteY1" fmla="*/ 1114439 h 1419239"/>
              <a:gd name="connsiteX2" fmla="*/ 2005298 w 2005298"/>
              <a:gd name="connsiteY2" fmla="*/ 1114439 h 1419239"/>
              <a:gd name="connsiteX3" fmla="*/ 1751269 w 2005298"/>
              <a:gd name="connsiteY3" fmla="*/ 1419239 h 1419239"/>
              <a:gd name="connsiteX4" fmla="*/ 1395698 w 2005298"/>
              <a:gd name="connsiteY4" fmla="*/ 1114439 h 1419239"/>
              <a:gd name="connsiteX5" fmla="*/ 1548098 w 2005298"/>
              <a:gd name="connsiteY5" fmla="*/ 1114439 h 1419239"/>
              <a:gd name="connsiteX0" fmla="*/ 1751269 w 2005298"/>
              <a:gd name="connsiteY0" fmla="*/ 1219200 h 1219200"/>
              <a:gd name="connsiteX1" fmla="*/ 1395698 w 2005298"/>
              <a:gd name="connsiteY1" fmla="*/ 914400 h 1219200"/>
              <a:gd name="connsiteX2" fmla="*/ 1548098 w 2005298"/>
              <a:gd name="connsiteY2" fmla="*/ 914400 h 1219200"/>
              <a:gd name="connsiteX3" fmla="*/ 0 w 2005298"/>
              <a:gd name="connsiteY3" fmla="*/ 0 h 1219200"/>
              <a:gd name="connsiteX4" fmla="*/ 304800 w 2005298"/>
              <a:gd name="connsiteY4" fmla="*/ 0 h 1219200"/>
              <a:gd name="connsiteX5" fmla="*/ 1852898 w 2005298"/>
              <a:gd name="connsiteY5" fmla="*/ 914400 h 1219200"/>
              <a:gd name="connsiteX6" fmla="*/ 2005298 w 2005298"/>
              <a:gd name="connsiteY6" fmla="*/ 914400 h 1219200"/>
              <a:gd name="connsiteX7" fmla="*/ 1751269 w 2005298"/>
              <a:gd name="connsiteY7" fmla="*/ 1219200 h 1219200"/>
              <a:gd name="connsiteX0" fmla="*/ 152400 w 2005298"/>
              <a:gd name="connsiteY0" fmla="*/ 5551 h 1219200"/>
              <a:gd name="connsiteX1" fmla="*/ 136206 w 2005298"/>
              <a:gd name="connsiteY1" fmla="*/ 17125 h 1219200"/>
              <a:gd name="connsiteX2" fmla="*/ 152400 w 2005298"/>
              <a:gd name="connsiteY2" fmla="*/ 5551 h 1219200"/>
              <a:gd name="connsiteX0" fmla="*/ 304800 w 2005298"/>
              <a:gd name="connsiteY0" fmla="*/ 0 h 1219200"/>
              <a:gd name="connsiteX1" fmla="*/ 1852898 w 2005298"/>
              <a:gd name="connsiteY1" fmla="*/ 914400 h 1219200"/>
              <a:gd name="connsiteX2" fmla="*/ 2005298 w 2005298"/>
              <a:gd name="connsiteY2" fmla="*/ 914400 h 1219200"/>
              <a:gd name="connsiteX3" fmla="*/ 1751269 w 2005298"/>
              <a:gd name="connsiteY3" fmla="*/ 1219200 h 1219200"/>
              <a:gd name="connsiteX4" fmla="*/ 1395698 w 2005298"/>
              <a:gd name="connsiteY4" fmla="*/ 914400 h 1219200"/>
              <a:gd name="connsiteX5" fmla="*/ 1548098 w 2005298"/>
              <a:gd name="connsiteY5" fmla="*/ 914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298" h="1219200" stroke="0" extrusionOk="0">
                <a:moveTo>
                  <a:pt x="1751269" y="1219200"/>
                </a:moveTo>
                <a:lnTo>
                  <a:pt x="1395698" y="914400"/>
                </a:lnTo>
                <a:lnTo>
                  <a:pt x="1548098" y="914400"/>
                </a:lnTo>
                <a:cubicBezTo>
                  <a:pt x="1365828" y="376101"/>
                  <a:pt x="729081" y="0"/>
                  <a:pt x="0" y="0"/>
                </a:cubicBezTo>
                <a:lnTo>
                  <a:pt x="304800" y="0"/>
                </a:lnTo>
                <a:cubicBezTo>
                  <a:pt x="1033881" y="0"/>
                  <a:pt x="1670628" y="376101"/>
                  <a:pt x="1852898" y="914400"/>
                </a:cubicBezTo>
                <a:lnTo>
                  <a:pt x="2005298" y="914400"/>
                </a:lnTo>
                <a:lnTo>
                  <a:pt x="1751269" y="1219200"/>
                </a:lnTo>
                <a:close/>
              </a:path>
              <a:path w="2005298" h="1219200" fill="darkenLess" stroke="0" extrusionOk="0">
                <a:moveTo>
                  <a:pt x="152400" y="5551"/>
                </a:moveTo>
                <a:lnTo>
                  <a:pt x="136206" y="17125"/>
                </a:lnTo>
                <a:lnTo>
                  <a:pt x="152400" y="5551"/>
                </a:lnTo>
                <a:close/>
              </a:path>
              <a:path w="2005298" h="1219200" fill="none" extrusionOk="0">
                <a:moveTo>
                  <a:pt x="304800" y="0"/>
                </a:moveTo>
                <a:cubicBezTo>
                  <a:pt x="1033881" y="0"/>
                  <a:pt x="1670628" y="376101"/>
                  <a:pt x="1852898" y="914400"/>
                </a:cubicBezTo>
                <a:lnTo>
                  <a:pt x="2005298" y="914400"/>
                </a:lnTo>
                <a:lnTo>
                  <a:pt x="1751269" y="1219200"/>
                </a:lnTo>
                <a:lnTo>
                  <a:pt x="1395698" y="914400"/>
                </a:lnTo>
                <a:lnTo>
                  <a:pt x="1548098" y="91440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urved Down Arrow 10"/>
          <p:cNvSpPr/>
          <p:nvPr/>
        </p:nvSpPr>
        <p:spPr>
          <a:xfrm flipH="1">
            <a:off x="17301935" y="9990292"/>
            <a:ext cx="922103" cy="1046782"/>
          </a:xfrm>
          <a:custGeom>
            <a:avLst/>
            <a:gdLst>
              <a:gd name="connsiteX0" fmla="*/ 3350138 w 3654938"/>
              <a:gd name="connsiteY0" fmla="*/ 1219200 h 1219200"/>
              <a:gd name="connsiteX1" fmla="*/ 2994567 w 3654938"/>
              <a:gd name="connsiteY1" fmla="*/ 914400 h 1219200"/>
              <a:gd name="connsiteX2" fmla="*/ 3146967 w 3654938"/>
              <a:gd name="connsiteY2" fmla="*/ 9144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0" fmla="*/ 1751269 w 3654938"/>
              <a:gd name="connsiteY0" fmla="*/ 5551 h 1219200"/>
              <a:gd name="connsiteX1" fmla="*/ 304800 w 3654938"/>
              <a:gd name="connsiteY1" fmla="*/ 1219200 h 1219200"/>
              <a:gd name="connsiteX2" fmla="*/ 0 w 3654938"/>
              <a:gd name="connsiteY2" fmla="*/ 1219200 h 1219200"/>
              <a:gd name="connsiteX3" fmla="*/ 706375 w 3654938"/>
              <a:gd name="connsiteY3" fmla="*/ 207625 h 1219200"/>
              <a:gd name="connsiteX4" fmla="*/ 1751269 w 3654938"/>
              <a:gd name="connsiteY4" fmla="*/ 5551 h 1219200"/>
              <a:gd name="connsiteX0" fmla="*/ 1751269 w 3654938"/>
              <a:gd name="connsiteY0" fmla="*/ 5551 h 1219200"/>
              <a:gd name="connsiteX1" fmla="*/ 304800 w 3654938"/>
              <a:gd name="connsiteY1" fmla="*/ 1219200 h 1219200"/>
              <a:gd name="connsiteX2" fmla="*/ 0 w 3654938"/>
              <a:gd name="connsiteY2" fmla="*/ 12192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8" fmla="*/ 2994567 w 3654938"/>
              <a:gd name="connsiteY8" fmla="*/ 914400 h 1219200"/>
              <a:gd name="connsiteX9" fmla="*/ 3146967 w 3654938"/>
              <a:gd name="connsiteY9" fmla="*/ 914400 h 1219200"/>
              <a:gd name="connsiteX10" fmla="*/ 1598869 w 3654938"/>
              <a:gd name="connsiteY10" fmla="*/ 0 h 1219200"/>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10" fmla="*/ 1294069 w 3604167"/>
              <a:gd name="connsiteY10" fmla="*/ 1209676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903669 w 3604167"/>
              <a:gd name="connsiteY3" fmla="*/ 1 h 1219201"/>
              <a:gd name="connsiteX4" fmla="*/ 3451767 w 3604167"/>
              <a:gd name="connsiteY4" fmla="*/ 914401 h 1219201"/>
              <a:gd name="connsiteX5" fmla="*/ 3604167 w 3604167"/>
              <a:gd name="connsiteY5" fmla="*/ 914401 h 1219201"/>
              <a:gd name="connsiteX6" fmla="*/ 3350138 w 3604167"/>
              <a:gd name="connsiteY6" fmla="*/ 1219201 h 1219201"/>
              <a:gd name="connsiteX7" fmla="*/ 2994567 w 3604167"/>
              <a:gd name="connsiteY7" fmla="*/ 914401 h 1219201"/>
              <a:gd name="connsiteX8" fmla="*/ 3146967 w 3604167"/>
              <a:gd name="connsiteY8"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1903669 w 3604167"/>
              <a:gd name="connsiteY2" fmla="*/ 1 h 1219201"/>
              <a:gd name="connsiteX3" fmla="*/ 3451767 w 3604167"/>
              <a:gd name="connsiteY3" fmla="*/ 914401 h 1219201"/>
              <a:gd name="connsiteX4" fmla="*/ 3604167 w 3604167"/>
              <a:gd name="connsiteY4" fmla="*/ 914401 h 1219201"/>
              <a:gd name="connsiteX5" fmla="*/ 3350138 w 3604167"/>
              <a:gd name="connsiteY5" fmla="*/ 1219201 h 1219201"/>
              <a:gd name="connsiteX6" fmla="*/ 2994567 w 3604167"/>
              <a:gd name="connsiteY6" fmla="*/ 914401 h 1219201"/>
              <a:gd name="connsiteX7" fmla="*/ 3146967 w 3604167"/>
              <a:gd name="connsiteY7" fmla="*/ 914401 h 121920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304800 w 3604167"/>
              <a:gd name="connsiteY1" fmla="*/ 1285361 h 1285361"/>
              <a:gd name="connsiteX2" fmla="*/ 0 w 3604167"/>
              <a:gd name="connsiteY2" fmla="*/ 1285361 h 1285361"/>
              <a:gd name="connsiteX3" fmla="*/ 706375 w 3604167"/>
              <a:gd name="connsiteY3" fmla="*/ 273786 h 1285361"/>
              <a:gd name="connsiteX4" fmla="*/ 1751269 w 3604167"/>
              <a:gd name="connsiteY4"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0 w 3604167"/>
              <a:gd name="connsiteY1" fmla="*/ 1285361 h 1285361"/>
              <a:gd name="connsiteX2" fmla="*/ 706375 w 3604167"/>
              <a:gd name="connsiteY2" fmla="*/ 273786 h 1285361"/>
              <a:gd name="connsiteX3" fmla="*/ 1751269 w 3604167"/>
              <a:gd name="connsiteY3"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2643763 w 2897792"/>
              <a:gd name="connsiteY0" fmla="*/ 1285361 h 1285361"/>
              <a:gd name="connsiteX1" fmla="*/ 2288192 w 2897792"/>
              <a:gd name="connsiteY1" fmla="*/ 980561 h 1285361"/>
              <a:gd name="connsiteX2" fmla="*/ 2440592 w 2897792"/>
              <a:gd name="connsiteY2" fmla="*/ 980561 h 1285361"/>
              <a:gd name="connsiteX3" fmla="*/ 892494 w 2897792"/>
              <a:gd name="connsiteY3" fmla="*/ 66161 h 1285361"/>
              <a:gd name="connsiteX4" fmla="*/ 1197294 w 2897792"/>
              <a:gd name="connsiteY4" fmla="*/ 66161 h 1285361"/>
              <a:gd name="connsiteX5" fmla="*/ 2745392 w 2897792"/>
              <a:gd name="connsiteY5" fmla="*/ 980561 h 1285361"/>
              <a:gd name="connsiteX6" fmla="*/ 2897792 w 2897792"/>
              <a:gd name="connsiteY6" fmla="*/ 980561 h 1285361"/>
              <a:gd name="connsiteX7" fmla="*/ 2643763 w 2897792"/>
              <a:gd name="connsiteY7" fmla="*/ 1285361 h 1285361"/>
              <a:gd name="connsiteX0" fmla="*/ 1044894 w 2897792"/>
              <a:gd name="connsiteY0" fmla="*/ 71712 h 1285361"/>
              <a:gd name="connsiteX1" fmla="*/ 0 w 2897792"/>
              <a:gd name="connsiteY1" fmla="*/ 273786 h 1285361"/>
              <a:gd name="connsiteX2" fmla="*/ 1044894 w 2897792"/>
              <a:gd name="connsiteY2" fmla="*/ 71712 h 1285361"/>
              <a:gd name="connsiteX0" fmla="*/ 1044894 w 2897792"/>
              <a:gd name="connsiteY0" fmla="*/ 71712 h 1285361"/>
              <a:gd name="connsiteX1" fmla="*/ 1197294 w 2897792"/>
              <a:gd name="connsiteY1" fmla="*/ 66161 h 1285361"/>
              <a:gd name="connsiteX2" fmla="*/ 2745392 w 2897792"/>
              <a:gd name="connsiteY2" fmla="*/ 980561 h 1285361"/>
              <a:gd name="connsiteX3" fmla="*/ 2897792 w 2897792"/>
              <a:gd name="connsiteY3" fmla="*/ 980561 h 1285361"/>
              <a:gd name="connsiteX4" fmla="*/ 2643763 w 2897792"/>
              <a:gd name="connsiteY4" fmla="*/ 1285361 h 1285361"/>
              <a:gd name="connsiteX5" fmla="*/ 2288192 w 2897792"/>
              <a:gd name="connsiteY5" fmla="*/ 980561 h 1285361"/>
              <a:gd name="connsiteX6" fmla="*/ 2440592 w 2897792"/>
              <a:gd name="connsiteY6" fmla="*/ 980561 h 1285361"/>
              <a:gd name="connsiteX0" fmla="*/ 1751269 w 2005298"/>
              <a:gd name="connsiteY0" fmla="*/ 1285361 h 1285361"/>
              <a:gd name="connsiteX1" fmla="*/ 1395698 w 2005298"/>
              <a:gd name="connsiteY1" fmla="*/ 980561 h 1285361"/>
              <a:gd name="connsiteX2" fmla="*/ 1548098 w 2005298"/>
              <a:gd name="connsiteY2" fmla="*/ 980561 h 1285361"/>
              <a:gd name="connsiteX3" fmla="*/ 0 w 2005298"/>
              <a:gd name="connsiteY3" fmla="*/ 66161 h 1285361"/>
              <a:gd name="connsiteX4" fmla="*/ 304800 w 2005298"/>
              <a:gd name="connsiteY4" fmla="*/ 66161 h 1285361"/>
              <a:gd name="connsiteX5" fmla="*/ 1852898 w 2005298"/>
              <a:gd name="connsiteY5" fmla="*/ 980561 h 1285361"/>
              <a:gd name="connsiteX6" fmla="*/ 2005298 w 2005298"/>
              <a:gd name="connsiteY6" fmla="*/ 980561 h 1285361"/>
              <a:gd name="connsiteX7" fmla="*/ 1751269 w 2005298"/>
              <a:gd name="connsiteY7" fmla="*/ 1285361 h 1285361"/>
              <a:gd name="connsiteX0" fmla="*/ 152400 w 2005298"/>
              <a:gd name="connsiteY0" fmla="*/ 71712 h 1285361"/>
              <a:gd name="connsiteX1" fmla="*/ 136206 w 2005298"/>
              <a:gd name="connsiteY1" fmla="*/ 83286 h 1285361"/>
              <a:gd name="connsiteX2" fmla="*/ 152400 w 2005298"/>
              <a:gd name="connsiteY2" fmla="*/ 71712 h 1285361"/>
              <a:gd name="connsiteX0" fmla="*/ 152400 w 2005298"/>
              <a:gd name="connsiteY0" fmla="*/ 71712 h 1285361"/>
              <a:gd name="connsiteX1" fmla="*/ 304800 w 2005298"/>
              <a:gd name="connsiteY1" fmla="*/ 66161 h 1285361"/>
              <a:gd name="connsiteX2" fmla="*/ 1852898 w 2005298"/>
              <a:gd name="connsiteY2" fmla="*/ 980561 h 1285361"/>
              <a:gd name="connsiteX3" fmla="*/ 2005298 w 2005298"/>
              <a:gd name="connsiteY3" fmla="*/ 980561 h 1285361"/>
              <a:gd name="connsiteX4" fmla="*/ 1751269 w 2005298"/>
              <a:gd name="connsiteY4" fmla="*/ 1285361 h 1285361"/>
              <a:gd name="connsiteX5" fmla="*/ 1395698 w 2005298"/>
              <a:gd name="connsiteY5" fmla="*/ 980561 h 1285361"/>
              <a:gd name="connsiteX6" fmla="*/ 1548098 w 2005298"/>
              <a:gd name="connsiteY6" fmla="*/ 980561 h 1285361"/>
              <a:gd name="connsiteX0" fmla="*/ 1751269 w 2005298"/>
              <a:gd name="connsiteY0" fmla="*/ 1282092 h 1282092"/>
              <a:gd name="connsiteX1" fmla="*/ 1395698 w 2005298"/>
              <a:gd name="connsiteY1" fmla="*/ 977292 h 1282092"/>
              <a:gd name="connsiteX2" fmla="*/ 1548098 w 2005298"/>
              <a:gd name="connsiteY2" fmla="*/ 977292 h 1282092"/>
              <a:gd name="connsiteX3" fmla="*/ 0 w 2005298"/>
              <a:gd name="connsiteY3" fmla="*/ 62892 h 1282092"/>
              <a:gd name="connsiteX4" fmla="*/ 304800 w 2005298"/>
              <a:gd name="connsiteY4" fmla="*/ 62892 h 1282092"/>
              <a:gd name="connsiteX5" fmla="*/ 1852898 w 2005298"/>
              <a:gd name="connsiteY5" fmla="*/ 977292 h 1282092"/>
              <a:gd name="connsiteX6" fmla="*/ 2005298 w 2005298"/>
              <a:gd name="connsiteY6" fmla="*/ 977292 h 1282092"/>
              <a:gd name="connsiteX7" fmla="*/ 1751269 w 2005298"/>
              <a:gd name="connsiteY7" fmla="*/ 1282092 h 1282092"/>
              <a:gd name="connsiteX0" fmla="*/ 152400 w 2005298"/>
              <a:gd name="connsiteY0" fmla="*/ 68443 h 1282092"/>
              <a:gd name="connsiteX1" fmla="*/ 136206 w 2005298"/>
              <a:gd name="connsiteY1" fmla="*/ 80017 h 1282092"/>
              <a:gd name="connsiteX2" fmla="*/ 152400 w 2005298"/>
              <a:gd name="connsiteY2" fmla="*/ 68443 h 1282092"/>
              <a:gd name="connsiteX0" fmla="*/ 304800 w 2005298"/>
              <a:gd name="connsiteY0" fmla="*/ 62892 h 1282092"/>
              <a:gd name="connsiteX1" fmla="*/ 1852898 w 2005298"/>
              <a:gd name="connsiteY1" fmla="*/ 977292 h 1282092"/>
              <a:gd name="connsiteX2" fmla="*/ 2005298 w 2005298"/>
              <a:gd name="connsiteY2" fmla="*/ 977292 h 1282092"/>
              <a:gd name="connsiteX3" fmla="*/ 1751269 w 2005298"/>
              <a:gd name="connsiteY3" fmla="*/ 1282092 h 1282092"/>
              <a:gd name="connsiteX4" fmla="*/ 1395698 w 2005298"/>
              <a:gd name="connsiteY4" fmla="*/ 977292 h 1282092"/>
              <a:gd name="connsiteX5" fmla="*/ 1548098 w 2005298"/>
              <a:gd name="connsiteY5" fmla="*/ 977292 h 1282092"/>
              <a:gd name="connsiteX0" fmla="*/ 1751269 w 2005298"/>
              <a:gd name="connsiteY0" fmla="*/ 1419239 h 1419239"/>
              <a:gd name="connsiteX1" fmla="*/ 1395698 w 2005298"/>
              <a:gd name="connsiteY1" fmla="*/ 1114439 h 1419239"/>
              <a:gd name="connsiteX2" fmla="*/ 1548098 w 2005298"/>
              <a:gd name="connsiteY2" fmla="*/ 1114439 h 1419239"/>
              <a:gd name="connsiteX3" fmla="*/ 0 w 2005298"/>
              <a:gd name="connsiteY3" fmla="*/ 200039 h 1419239"/>
              <a:gd name="connsiteX4" fmla="*/ 304800 w 2005298"/>
              <a:gd name="connsiteY4" fmla="*/ 200039 h 1419239"/>
              <a:gd name="connsiteX5" fmla="*/ 1852898 w 2005298"/>
              <a:gd name="connsiteY5" fmla="*/ 1114439 h 1419239"/>
              <a:gd name="connsiteX6" fmla="*/ 2005298 w 2005298"/>
              <a:gd name="connsiteY6" fmla="*/ 1114439 h 1419239"/>
              <a:gd name="connsiteX7" fmla="*/ 1751269 w 2005298"/>
              <a:gd name="connsiteY7" fmla="*/ 1419239 h 1419239"/>
              <a:gd name="connsiteX0" fmla="*/ 152400 w 2005298"/>
              <a:gd name="connsiteY0" fmla="*/ 205590 h 1419239"/>
              <a:gd name="connsiteX1" fmla="*/ 136206 w 2005298"/>
              <a:gd name="connsiteY1" fmla="*/ 217164 h 1419239"/>
              <a:gd name="connsiteX2" fmla="*/ 303750 w 2005298"/>
              <a:gd name="connsiteY2" fmla="*/ 14 h 1419239"/>
              <a:gd name="connsiteX3" fmla="*/ 152400 w 2005298"/>
              <a:gd name="connsiteY3" fmla="*/ 205590 h 1419239"/>
              <a:gd name="connsiteX0" fmla="*/ 304800 w 2005298"/>
              <a:gd name="connsiteY0" fmla="*/ 200039 h 1419239"/>
              <a:gd name="connsiteX1" fmla="*/ 1852898 w 2005298"/>
              <a:gd name="connsiteY1" fmla="*/ 1114439 h 1419239"/>
              <a:gd name="connsiteX2" fmla="*/ 2005298 w 2005298"/>
              <a:gd name="connsiteY2" fmla="*/ 1114439 h 1419239"/>
              <a:gd name="connsiteX3" fmla="*/ 1751269 w 2005298"/>
              <a:gd name="connsiteY3" fmla="*/ 1419239 h 1419239"/>
              <a:gd name="connsiteX4" fmla="*/ 1395698 w 2005298"/>
              <a:gd name="connsiteY4" fmla="*/ 1114439 h 1419239"/>
              <a:gd name="connsiteX5" fmla="*/ 1548098 w 2005298"/>
              <a:gd name="connsiteY5" fmla="*/ 1114439 h 1419239"/>
              <a:gd name="connsiteX0" fmla="*/ 1751269 w 2005298"/>
              <a:gd name="connsiteY0" fmla="*/ 1219200 h 1219200"/>
              <a:gd name="connsiteX1" fmla="*/ 1395698 w 2005298"/>
              <a:gd name="connsiteY1" fmla="*/ 914400 h 1219200"/>
              <a:gd name="connsiteX2" fmla="*/ 1548098 w 2005298"/>
              <a:gd name="connsiteY2" fmla="*/ 914400 h 1219200"/>
              <a:gd name="connsiteX3" fmla="*/ 0 w 2005298"/>
              <a:gd name="connsiteY3" fmla="*/ 0 h 1219200"/>
              <a:gd name="connsiteX4" fmla="*/ 304800 w 2005298"/>
              <a:gd name="connsiteY4" fmla="*/ 0 h 1219200"/>
              <a:gd name="connsiteX5" fmla="*/ 1852898 w 2005298"/>
              <a:gd name="connsiteY5" fmla="*/ 914400 h 1219200"/>
              <a:gd name="connsiteX6" fmla="*/ 2005298 w 2005298"/>
              <a:gd name="connsiteY6" fmla="*/ 914400 h 1219200"/>
              <a:gd name="connsiteX7" fmla="*/ 1751269 w 2005298"/>
              <a:gd name="connsiteY7" fmla="*/ 1219200 h 1219200"/>
              <a:gd name="connsiteX0" fmla="*/ 152400 w 2005298"/>
              <a:gd name="connsiteY0" fmla="*/ 5551 h 1219200"/>
              <a:gd name="connsiteX1" fmla="*/ 136206 w 2005298"/>
              <a:gd name="connsiteY1" fmla="*/ 17125 h 1219200"/>
              <a:gd name="connsiteX2" fmla="*/ 152400 w 2005298"/>
              <a:gd name="connsiteY2" fmla="*/ 5551 h 1219200"/>
              <a:gd name="connsiteX0" fmla="*/ 304800 w 2005298"/>
              <a:gd name="connsiteY0" fmla="*/ 0 h 1219200"/>
              <a:gd name="connsiteX1" fmla="*/ 1852898 w 2005298"/>
              <a:gd name="connsiteY1" fmla="*/ 914400 h 1219200"/>
              <a:gd name="connsiteX2" fmla="*/ 2005298 w 2005298"/>
              <a:gd name="connsiteY2" fmla="*/ 914400 h 1219200"/>
              <a:gd name="connsiteX3" fmla="*/ 1751269 w 2005298"/>
              <a:gd name="connsiteY3" fmla="*/ 1219200 h 1219200"/>
              <a:gd name="connsiteX4" fmla="*/ 1395698 w 2005298"/>
              <a:gd name="connsiteY4" fmla="*/ 914400 h 1219200"/>
              <a:gd name="connsiteX5" fmla="*/ 1548098 w 2005298"/>
              <a:gd name="connsiteY5" fmla="*/ 914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298" h="1219200" stroke="0" extrusionOk="0">
                <a:moveTo>
                  <a:pt x="1751269" y="1219200"/>
                </a:moveTo>
                <a:lnTo>
                  <a:pt x="1395698" y="914400"/>
                </a:lnTo>
                <a:lnTo>
                  <a:pt x="1548098" y="914400"/>
                </a:lnTo>
                <a:cubicBezTo>
                  <a:pt x="1365828" y="376101"/>
                  <a:pt x="729081" y="0"/>
                  <a:pt x="0" y="0"/>
                </a:cubicBezTo>
                <a:lnTo>
                  <a:pt x="304800" y="0"/>
                </a:lnTo>
                <a:cubicBezTo>
                  <a:pt x="1033881" y="0"/>
                  <a:pt x="1670628" y="376101"/>
                  <a:pt x="1852898" y="914400"/>
                </a:cubicBezTo>
                <a:lnTo>
                  <a:pt x="2005298" y="914400"/>
                </a:lnTo>
                <a:lnTo>
                  <a:pt x="1751269" y="1219200"/>
                </a:lnTo>
                <a:close/>
              </a:path>
              <a:path w="2005298" h="1219200" fill="darkenLess" stroke="0" extrusionOk="0">
                <a:moveTo>
                  <a:pt x="152400" y="5551"/>
                </a:moveTo>
                <a:lnTo>
                  <a:pt x="136206" y="17125"/>
                </a:lnTo>
                <a:lnTo>
                  <a:pt x="152400" y="5551"/>
                </a:lnTo>
                <a:close/>
              </a:path>
              <a:path w="2005298" h="1219200" fill="none" extrusionOk="0">
                <a:moveTo>
                  <a:pt x="304800" y="0"/>
                </a:moveTo>
                <a:cubicBezTo>
                  <a:pt x="1033881" y="0"/>
                  <a:pt x="1670628" y="376101"/>
                  <a:pt x="1852898" y="914400"/>
                </a:cubicBezTo>
                <a:lnTo>
                  <a:pt x="2005298" y="914400"/>
                </a:lnTo>
                <a:lnTo>
                  <a:pt x="1751269" y="1219200"/>
                </a:lnTo>
                <a:lnTo>
                  <a:pt x="1395698" y="914400"/>
                </a:lnTo>
                <a:lnTo>
                  <a:pt x="1548098" y="91440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urved Down Arrow 10"/>
          <p:cNvSpPr/>
          <p:nvPr/>
        </p:nvSpPr>
        <p:spPr>
          <a:xfrm>
            <a:off x="20392683" y="10311794"/>
            <a:ext cx="922103" cy="755422"/>
          </a:xfrm>
          <a:custGeom>
            <a:avLst/>
            <a:gdLst>
              <a:gd name="connsiteX0" fmla="*/ 3350138 w 3654938"/>
              <a:gd name="connsiteY0" fmla="*/ 1219200 h 1219200"/>
              <a:gd name="connsiteX1" fmla="*/ 2994567 w 3654938"/>
              <a:gd name="connsiteY1" fmla="*/ 914400 h 1219200"/>
              <a:gd name="connsiteX2" fmla="*/ 3146967 w 3654938"/>
              <a:gd name="connsiteY2" fmla="*/ 9144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0" fmla="*/ 1751269 w 3654938"/>
              <a:gd name="connsiteY0" fmla="*/ 5551 h 1219200"/>
              <a:gd name="connsiteX1" fmla="*/ 304800 w 3654938"/>
              <a:gd name="connsiteY1" fmla="*/ 1219200 h 1219200"/>
              <a:gd name="connsiteX2" fmla="*/ 0 w 3654938"/>
              <a:gd name="connsiteY2" fmla="*/ 1219200 h 1219200"/>
              <a:gd name="connsiteX3" fmla="*/ 706375 w 3654938"/>
              <a:gd name="connsiteY3" fmla="*/ 207625 h 1219200"/>
              <a:gd name="connsiteX4" fmla="*/ 1751269 w 3654938"/>
              <a:gd name="connsiteY4" fmla="*/ 5551 h 1219200"/>
              <a:gd name="connsiteX0" fmla="*/ 1751269 w 3654938"/>
              <a:gd name="connsiteY0" fmla="*/ 5551 h 1219200"/>
              <a:gd name="connsiteX1" fmla="*/ 304800 w 3654938"/>
              <a:gd name="connsiteY1" fmla="*/ 1219200 h 1219200"/>
              <a:gd name="connsiteX2" fmla="*/ 0 w 3654938"/>
              <a:gd name="connsiteY2" fmla="*/ 12192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8" fmla="*/ 2994567 w 3654938"/>
              <a:gd name="connsiteY8" fmla="*/ 914400 h 1219200"/>
              <a:gd name="connsiteX9" fmla="*/ 3146967 w 3654938"/>
              <a:gd name="connsiteY9" fmla="*/ 914400 h 1219200"/>
              <a:gd name="connsiteX10" fmla="*/ 1598869 w 3654938"/>
              <a:gd name="connsiteY10" fmla="*/ 0 h 1219200"/>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10" fmla="*/ 1294069 w 3604167"/>
              <a:gd name="connsiteY10" fmla="*/ 1209676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903669 w 3604167"/>
              <a:gd name="connsiteY3" fmla="*/ 1 h 1219201"/>
              <a:gd name="connsiteX4" fmla="*/ 3451767 w 3604167"/>
              <a:gd name="connsiteY4" fmla="*/ 914401 h 1219201"/>
              <a:gd name="connsiteX5" fmla="*/ 3604167 w 3604167"/>
              <a:gd name="connsiteY5" fmla="*/ 914401 h 1219201"/>
              <a:gd name="connsiteX6" fmla="*/ 3350138 w 3604167"/>
              <a:gd name="connsiteY6" fmla="*/ 1219201 h 1219201"/>
              <a:gd name="connsiteX7" fmla="*/ 2994567 w 3604167"/>
              <a:gd name="connsiteY7" fmla="*/ 914401 h 1219201"/>
              <a:gd name="connsiteX8" fmla="*/ 3146967 w 3604167"/>
              <a:gd name="connsiteY8"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1903669 w 3604167"/>
              <a:gd name="connsiteY2" fmla="*/ 1 h 1219201"/>
              <a:gd name="connsiteX3" fmla="*/ 3451767 w 3604167"/>
              <a:gd name="connsiteY3" fmla="*/ 914401 h 1219201"/>
              <a:gd name="connsiteX4" fmla="*/ 3604167 w 3604167"/>
              <a:gd name="connsiteY4" fmla="*/ 914401 h 1219201"/>
              <a:gd name="connsiteX5" fmla="*/ 3350138 w 3604167"/>
              <a:gd name="connsiteY5" fmla="*/ 1219201 h 1219201"/>
              <a:gd name="connsiteX6" fmla="*/ 2994567 w 3604167"/>
              <a:gd name="connsiteY6" fmla="*/ 914401 h 1219201"/>
              <a:gd name="connsiteX7" fmla="*/ 3146967 w 3604167"/>
              <a:gd name="connsiteY7" fmla="*/ 914401 h 121920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304800 w 3604167"/>
              <a:gd name="connsiteY1" fmla="*/ 1285361 h 1285361"/>
              <a:gd name="connsiteX2" fmla="*/ 0 w 3604167"/>
              <a:gd name="connsiteY2" fmla="*/ 1285361 h 1285361"/>
              <a:gd name="connsiteX3" fmla="*/ 706375 w 3604167"/>
              <a:gd name="connsiteY3" fmla="*/ 273786 h 1285361"/>
              <a:gd name="connsiteX4" fmla="*/ 1751269 w 3604167"/>
              <a:gd name="connsiteY4"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0 w 3604167"/>
              <a:gd name="connsiteY1" fmla="*/ 1285361 h 1285361"/>
              <a:gd name="connsiteX2" fmla="*/ 706375 w 3604167"/>
              <a:gd name="connsiteY2" fmla="*/ 273786 h 1285361"/>
              <a:gd name="connsiteX3" fmla="*/ 1751269 w 3604167"/>
              <a:gd name="connsiteY3"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2643763 w 2897792"/>
              <a:gd name="connsiteY0" fmla="*/ 1285361 h 1285361"/>
              <a:gd name="connsiteX1" fmla="*/ 2288192 w 2897792"/>
              <a:gd name="connsiteY1" fmla="*/ 980561 h 1285361"/>
              <a:gd name="connsiteX2" fmla="*/ 2440592 w 2897792"/>
              <a:gd name="connsiteY2" fmla="*/ 980561 h 1285361"/>
              <a:gd name="connsiteX3" fmla="*/ 892494 w 2897792"/>
              <a:gd name="connsiteY3" fmla="*/ 66161 h 1285361"/>
              <a:gd name="connsiteX4" fmla="*/ 1197294 w 2897792"/>
              <a:gd name="connsiteY4" fmla="*/ 66161 h 1285361"/>
              <a:gd name="connsiteX5" fmla="*/ 2745392 w 2897792"/>
              <a:gd name="connsiteY5" fmla="*/ 980561 h 1285361"/>
              <a:gd name="connsiteX6" fmla="*/ 2897792 w 2897792"/>
              <a:gd name="connsiteY6" fmla="*/ 980561 h 1285361"/>
              <a:gd name="connsiteX7" fmla="*/ 2643763 w 2897792"/>
              <a:gd name="connsiteY7" fmla="*/ 1285361 h 1285361"/>
              <a:gd name="connsiteX0" fmla="*/ 1044894 w 2897792"/>
              <a:gd name="connsiteY0" fmla="*/ 71712 h 1285361"/>
              <a:gd name="connsiteX1" fmla="*/ 0 w 2897792"/>
              <a:gd name="connsiteY1" fmla="*/ 273786 h 1285361"/>
              <a:gd name="connsiteX2" fmla="*/ 1044894 w 2897792"/>
              <a:gd name="connsiteY2" fmla="*/ 71712 h 1285361"/>
              <a:gd name="connsiteX0" fmla="*/ 1044894 w 2897792"/>
              <a:gd name="connsiteY0" fmla="*/ 71712 h 1285361"/>
              <a:gd name="connsiteX1" fmla="*/ 1197294 w 2897792"/>
              <a:gd name="connsiteY1" fmla="*/ 66161 h 1285361"/>
              <a:gd name="connsiteX2" fmla="*/ 2745392 w 2897792"/>
              <a:gd name="connsiteY2" fmla="*/ 980561 h 1285361"/>
              <a:gd name="connsiteX3" fmla="*/ 2897792 w 2897792"/>
              <a:gd name="connsiteY3" fmla="*/ 980561 h 1285361"/>
              <a:gd name="connsiteX4" fmla="*/ 2643763 w 2897792"/>
              <a:gd name="connsiteY4" fmla="*/ 1285361 h 1285361"/>
              <a:gd name="connsiteX5" fmla="*/ 2288192 w 2897792"/>
              <a:gd name="connsiteY5" fmla="*/ 980561 h 1285361"/>
              <a:gd name="connsiteX6" fmla="*/ 2440592 w 2897792"/>
              <a:gd name="connsiteY6" fmla="*/ 980561 h 1285361"/>
              <a:gd name="connsiteX0" fmla="*/ 1751269 w 2005298"/>
              <a:gd name="connsiteY0" fmla="*/ 1285361 h 1285361"/>
              <a:gd name="connsiteX1" fmla="*/ 1395698 w 2005298"/>
              <a:gd name="connsiteY1" fmla="*/ 980561 h 1285361"/>
              <a:gd name="connsiteX2" fmla="*/ 1548098 w 2005298"/>
              <a:gd name="connsiteY2" fmla="*/ 980561 h 1285361"/>
              <a:gd name="connsiteX3" fmla="*/ 0 w 2005298"/>
              <a:gd name="connsiteY3" fmla="*/ 66161 h 1285361"/>
              <a:gd name="connsiteX4" fmla="*/ 304800 w 2005298"/>
              <a:gd name="connsiteY4" fmla="*/ 66161 h 1285361"/>
              <a:gd name="connsiteX5" fmla="*/ 1852898 w 2005298"/>
              <a:gd name="connsiteY5" fmla="*/ 980561 h 1285361"/>
              <a:gd name="connsiteX6" fmla="*/ 2005298 w 2005298"/>
              <a:gd name="connsiteY6" fmla="*/ 980561 h 1285361"/>
              <a:gd name="connsiteX7" fmla="*/ 1751269 w 2005298"/>
              <a:gd name="connsiteY7" fmla="*/ 1285361 h 1285361"/>
              <a:gd name="connsiteX0" fmla="*/ 152400 w 2005298"/>
              <a:gd name="connsiteY0" fmla="*/ 71712 h 1285361"/>
              <a:gd name="connsiteX1" fmla="*/ 136206 w 2005298"/>
              <a:gd name="connsiteY1" fmla="*/ 83286 h 1285361"/>
              <a:gd name="connsiteX2" fmla="*/ 152400 w 2005298"/>
              <a:gd name="connsiteY2" fmla="*/ 71712 h 1285361"/>
              <a:gd name="connsiteX0" fmla="*/ 152400 w 2005298"/>
              <a:gd name="connsiteY0" fmla="*/ 71712 h 1285361"/>
              <a:gd name="connsiteX1" fmla="*/ 304800 w 2005298"/>
              <a:gd name="connsiteY1" fmla="*/ 66161 h 1285361"/>
              <a:gd name="connsiteX2" fmla="*/ 1852898 w 2005298"/>
              <a:gd name="connsiteY2" fmla="*/ 980561 h 1285361"/>
              <a:gd name="connsiteX3" fmla="*/ 2005298 w 2005298"/>
              <a:gd name="connsiteY3" fmla="*/ 980561 h 1285361"/>
              <a:gd name="connsiteX4" fmla="*/ 1751269 w 2005298"/>
              <a:gd name="connsiteY4" fmla="*/ 1285361 h 1285361"/>
              <a:gd name="connsiteX5" fmla="*/ 1395698 w 2005298"/>
              <a:gd name="connsiteY5" fmla="*/ 980561 h 1285361"/>
              <a:gd name="connsiteX6" fmla="*/ 1548098 w 2005298"/>
              <a:gd name="connsiteY6" fmla="*/ 980561 h 1285361"/>
              <a:gd name="connsiteX0" fmla="*/ 1751269 w 2005298"/>
              <a:gd name="connsiteY0" fmla="*/ 1282092 h 1282092"/>
              <a:gd name="connsiteX1" fmla="*/ 1395698 w 2005298"/>
              <a:gd name="connsiteY1" fmla="*/ 977292 h 1282092"/>
              <a:gd name="connsiteX2" fmla="*/ 1548098 w 2005298"/>
              <a:gd name="connsiteY2" fmla="*/ 977292 h 1282092"/>
              <a:gd name="connsiteX3" fmla="*/ 0 w 2005298"/>
              <a:gd name="connsiteY3" fmla="*/ 62892 h 1282092"/>
              <a:gd name="connsiteX4" fmla="*/ 304800 w 2005298"/>
              <a:gd name="connsiteY4" fmla="*/ 62892 h 1282092"/>
              <a:gd name="connsiteX5" fmla="*/ 1852898 w 2005298"/>
              <a:gd name="connsiteY5" fmla="*/ 977292 h 1282092"/>
              <a:gd name="connsiteX6" fmla="*/ 2005298 w 2005298"/>
              <a:gd name="connsiteY6" fmla="*/ 977292 h 1282092"/>
              <a:gd name="connsiteX7" fmla="*/ 1751269 w 2005298"/>
              <a:gd name="connsiteY7" fmla="*/ 1282092 h 1282092"/>
              <a:gd name="connsiteX0" fmla="*/ 152400 w 2005298"/>
              <a:gd name="connsiteY0" fmla="*/ 68443 h 1282092"/>
              <a:gd name="connsiteX1" fmla="*/ 136206 w 2005298"/>
              <a:gd name="connsiteY1" fmla="*/ 80017 h 1282092"/>
              <a:gd name="connsiteX2" fmla="*/ 152400 w 2005298"/>
              <a:gd name="connsiteY2" fmla="*/ 68443 h 1282092"/>
              <a:gd name="connsiteX0" fmla="*/ 304800 w 2005298"/>
              <a:gd name="connsiteY0" fmla="*/ 62892 h 1282092"/>
              <a:gd name="connsiteX1" fmla="*/ 1852898 w 2005298"/>
              <a:gd name="connsiteY1" fmla="*/ 977292 h 1282092"/>
              <a:gd name="connsiteX2" fmla="*/ 2005298 w 2005298"/>
              <a:gd name="connsiteY2" fmla="*/ 977292 h 1282092"/>
              <a:gd name="connsiteX3" fmla="*/ 1751269 w 2005298"/>
              <a:gd name="connsiteY3" fmla="*/ 1282092 h 1282092"/>
              <a:gd name="connsiteX4" fmla="*/ 1395698 w 2005298"/>
              <a:gd name="connsiteY4" fmla="*/ 977292 h 1282092"/>
              <a:gd name="connsiteX5" fmla="*/ 1548098 w 2005298"/>
              <a:gd name="connsiteY5" fmla="*/ 977292 h 1282092"/>
              <a:gd name="connsiteX0" fmla="*/ 1751269 w 2005298"/>
              <a:gd name="connsiteY0" fmla="*/ 1419239 h 1419239"/>
              <a:gd name="connsiteX1" fmla="*/ 1395698 w 2005298"/>
              <a:gd name="connsiteY1" fmla="*/ 1114439 h 1419239"/>
              <a:gd name="connsiteX2" fmla="*/ 1548098 w 2005298"/>
              <a:gd name="connsiteY2" fmla="*/ 1114439 h 1419239"/>
              <a:gd name="connsiteX3" fmla="*/ 0 w 2005298"/>
              <a:gd name="connsiteY3" fmla="*/ 200039 h 1419239"/>
              <a:gd name="connsiteX4" fmla="*/ 304800 w 2005298"/>
              <a:gd name="connsiteY4" fmla="*/ 200039 h 1419239"/>
              <a:gd name="connsiteX5" fmla="*/ 1852898 w 2005298"/>
              <a:gd name="connsiteY5" fmla="*/ 1114439 h 1419239"/>
              <a:gd name="connsiteX6" fmla="*/ 2005298 w 2005298"/>
              <a:gd name="connsiteY6" fmla="*/ 1114439 h 1419239"/>
              <a:gd name="connsiteX7" fmla="*/ 1751269 w 2005298"/>
              <a:gd name="connsiteY7" fmla="*/ 1419239 h 1419239"/>
              <a:gd name="connsiteX0" fmla="*/ 152400 w 2005298"/>
              <a:gd name="connsiteY0" fmla="*/ 205590 h 1419239"/>
              <a:gd name="connsiteX1" fmla="*/ 136206 w 2005298"/>
              <a:gd name="connsiteY1" fmla="*/ 217164 h 1419239"/>
              <a:gd name="connsiteX2" fmla="*/ 303750 w 2005298"/>
              <a:gd name="connsiteY2" fmla="*/ 14 h 1419239"/>
              <a:gd name="connsiteX3" fmla="*/ 152400 w 2005298"/>
              <a:gd name="connsiteY3" fmla="*/ 205590 h 1419239"/>
              <a:gd name="connsiteX0" fmla="*/ 304800 w 2005298"/>
              <a:gd name="connsiteY0" fmla="*/ 200039 h 1419239"/>
              <a:gd name="connsiteX1" fmla="*/ 1852898 w 2005298"/>
              <a:gd name="connsiteY1" fmla="*/ 1114439 h 1419239"/>
              <a:gd name="connsiteX2" fmla="*/ 2005298 w 2005298"/>
              <a:gd name="connsiteY2" fmla="*/ 1114439 h 1419239"/>
              <a:gd name="connsiteX3" fmla="*/ 1751269 w 2005298"/>
              <a:gd name="connsiteY3" fmla="*/ 1419239 h 1419239"/>
              <a:gd name="connsiteX4" fmla="*/ 1395698 w 2005298"/>
              <a:gd name="connsiteY4" fmla="*/ 1114439 h 1419239"/>
              <a:gd name="connsiteX5" fmla="*/ 1548098 w 2005298"/>
              <a:gd name="connsiteY5" fmla="*/ 1114439 h 1419239"/>
              <a:gd name="connsiteX0" fmla="*/ 1751269 w 2005298"/>
              <a:gd name="connsiteY0" fmla="*/ 1219200 h 1219200"/>
              <a:gd name="connsiteX1" fmla="*/ 1395698 w 2005298"/>
              <a:gd name="connsiteY1" fmla="*/ 914400 h 1219200"/>
              <a:gd name="connsiteX2" fmla="*/ 1548098 w 2005298"/>
              <a:gd name="connsiteY2" fmla="*/ 914400 h 1219200"/>
              <a:gd name="connsiteX3" fmla="*/ 0 w 2005298"/>
              <a:gd name="connsiteY3" fmla="*/ 0 h 1219200"/>
              <a:gd name="connsiteX4" fmla="*/ 304800 w 2005298"/>
              <a:gd name="connsiteY4" fmla="*/ 0 h 1219200"/>
              <a:gd name="connsiteX5" fmla="*/ 1852898 w 2005298"/>
              <a:gd name="connsiteY5" fmla="*/ 914400 h 1219200"/>
              <a:gd name="connsiteX6" fmla="*/ 2005298 w 2005298"/>
              <a:gd name="connsiteY6" fmla="*/ 914400 h 1219200"/>
              <a:gd name="connsiteX7" fmla="*/ 1751269 w 2005298"/>
              <a:gd name="connsiteY7" fmla="*/ 1219200 h 1219200"/>
              <a:gd name="connsiteX0" fmla="*/ 152400 w 2005298"/>
              <a:gd name="connsiteY0" fmla="*/ 5551 h 1219200"/>
              <a:gd name="connsiteX1" fmla="*/ 136206 w 2005298"/>
              <a:gd name="connsiteY1" fmla="*/ 17125 h 1219200"/>
              <a:gd name="connsiteX2" fmla="*/ 152400 w 2005298"/>
              <a:gd name="connsiteY2" fmla="*/ 5551 h 1219200"/>
              <a:gd name="connsiteX0" fmla="*/ 304800 w 2005298"/>
              <a:gd name="connsiteY0" fmla="*/ 0 h 1219200"/>
              <a:gd name="connsiteX1" fmla="*/ 1852898 w 2005298"/>
              <a:gd name="connsiteY1" fmla="*/ 914400 h 1219200"/>
              <a:gd name="connsiteX2" fmla="*/ 2005298 w 2005298"/>
              <a:gd name="connsiteY2" fmla="*/ 914400 h 1219200"/>
              <a:gd name="connsiteX3" fmla="*/ 1751269 w 2005298"/>
              <a:gd name="connsiteY3" fmla="*/ 1219200 h 1219200"/>
              <a:gd name="connsiteX4" fmla="*/ 1395698 w 2005298"/>
              <a:gd name="connsiteY4" fmla="*/ 914400 h 1219200"/>
              <a:gd name="connsiteX5" fmla="*/ 1548098 w 2005298"/>
              <a:gd name="connsiteY5" fmla="*/ 914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298" h="1219200" stroke="0" extrusionOk="0">
                <a:moveTo>
                  <a:pt x="1751269" y="1219200"/>
                </a:moveTo>
                <a:lnTo>
                  <a:pt x="1395698" y="914400"/>
                </a:lnTo>
                <a:lnTo>
                  <a:pt x="1548098" y="914400"/>
                </a:lnTo>
                <a:cubicBezTo>
                  <a:pt x="1365828" y="376101"/>
                  <a:pt x="729081" y="0"/>
                  <a:pt x="0" y="0"/>
                </a:cubicBezTo>
                <a:lnTo>
                  <a:pt x="304800" y="0"/>
                </a:lnTo>
                <a:cubicBezTo>
                  <a:pt x="1033881" y="0"/>
                  <a:pt x="1670628" y="376101"/>
                  <a:pt x="1852898" y="914400"/>
                </a:cubicBezTo>
                <a:lnTo>
                  <a:pt x="2005298" y="914400"/>
                </a:lnTo>
                <a:lnTo>
                  <a:pt x="1751269" y="1219200"/>
                </a:lnTo>
                <a:close/>
              </a:path>
              <a:path w="2005298" h="1219200" fill="darkenLess" stroke="0" extrusionOk="0">
                <a:moveTo>
                  <a:pt x="152400" y="5551"/>
                </a:moveTo>
                <a:lnTo>
                  <a:pt x="136206" y="17125"/>
                </a:lnTo>
                <a:lnTo>
                  <a:pt x="152400" y="5551"/>
                </a:lnTo>
                <a:close/>
              </a:path>
              <a:path w="2005298" h="1219200" fill="none" extrusionOk="0">
                <a:moveTo>
                  <a:pt x="304800" y="0"/>
                </a:moveTo>
                <a:cubicBezTo>
                  <a:pt x="1033881" y="0"/>
                  <a:pt x="1670628" y="376101"/>
                  <a:pt x="1852898" y="914400"/>
                </a:cubicBezTo>
                <a:lnTo>
                  <a:pt x="2005298" y="914400"/>
                </a:lnTo>
                <a:lnTo>
                  <a:pt x="1751269" y="1219200"/>
                </a:lnTo>
                <a:lnTo>
                  <a:pt x="1395698" y="914400"/>
                </a:lnTo>
                <a:lnTo>
                  <a:pt x="1548098" y="91440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5" name="Picture 64" descr="C:\Users\adalhugh.ADS\Desktop\SALSAUseCases.png"/>
          <p:cNvPicPr/>
          <p:nvPr/>
        </p:nvPicPr>
        <p:blipFill>
          <a:blip r:embed="rId6" cstate="print"/>
          <a:srcRect/>
          <a:stretch>
            <a:fillRect/>
          </a:stretch>
        </p:blipFill>
        <p:spPr bwMode="auto">
          <a:xfrm>
            <a:off x="14859000" y="15773399"/>
            <a:ext cx="7467600" cy="4203700"/>
          </a:xfrm>
          <a:prstGeom prst="rect">
            <a:avLst/>
          </a:prstGeom>
          <a:noFill/>
          <a:ln w="9525">
            <a:solidFill>
              <a:schemeClr val="accent2">
                <a:lumMod val="75000"/>
              </a:schemeClr>
            </a:solidFill>
            <a:miter lim="800000"/>
            <a:headEnd/>
            <a:tailEnd/>
          </a:ln>
        </p:spPr>
      </p:pic>
      <p:sp>
        <p:nvSpPr>
          <p:cNvPr id="66" name="Oval 65"/>
          <p:cNvSpPr/>
          <p:nvPr/>
        </p:nvSpPr>
        <p:spPr>
          <a:xfrm>
            <a:off x="24460200" y="15011399"/>
            <a:ext cx="1524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Create </a:t>
            </a:r>
            <a:r>
              <a:rPr lang="en-US" sz="1200" b="1" dirty="0" err="1" smtClean="0"/>
              <a:t>Biosequence</a:t>
            </a:r>
            <a:r>
              <a:rPr lang="en-US" sz="1200" b="1" dirty="0" smtClean="0"/>
              <a:t> Analysis Job</a:t>
            </a:r>
            <a:endParaRPr lang="en-US" sz="1200" b="1" dirty="0"/>
          </a:p>
        </p:txBody>
      </p:sp>
      <p:cxnSp>
        <p:nvCxnSpPr>
          <p:cNvPr id="67" name="Straight Arrow Connector 66"/>
          <p:cNvCxnSpPr>
            <a:stCxn id="66" idx="2"/>
          </p:cNvCxnSpPr>
          <p:nvPr/>
        </p:nvCxnSpPr>
        <p:spPr>
          <a:xfrm rot="10800000" flipV="1">
            <a:off x="22479000" y="15392399"/>
            <a:ext cx="1981200" cy="21336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3469600" y="15925799"/>
            <a:ext cx="1660326" cy="461665"/>
          </a:xfrm>
          <a:prstGeom prst="rect">
            <a:avLst/>
          </a:prstGeom>
          <a:noFill/>
        </p:spPr>
        <p:txBody>
          <a:bodyPr wrap="none" rtlCol="0">
            <a:spAutoFit/>
          </a:bodyPr>
          <a:lstStyle/>
          <a:p>
            <a:r>
              <a:rPr lang="en-US" sz="2400" dirty="0" smtClean="0"/>
              <a:t>&lt;&lt;extend&gt;&gt;</a:t>
            </a:r>
            <a:endParaRPr lang="en-US" sz="2400" dirty="0"/>
          </a:p>
        </p:txBody>
      </p:sp>
      <p:pic>
        <p:nvPicPr>
          <p:cNvPr id="69" name="Picture 68" descr="http://salsahpc.indiana.edu/nih/images/6/68/SalsaPortalArchitectureSmall.png"/>
          <p:cNvPicPr/>
          <p:nvPr/>
        </p:nvPicPr>
        <p:blipFill>
          <a:blip r:embed="rId7" cstate="print">
            <a:clrChange>
              <a:clrFrom>
                <a:srgbClr val="FFFFFF"/>
              </a:clrFrom>
              <a:clrTo>
                <a:srgbClr val="FFFFFF">
                  <a:alpha val="0"/>
                </a:srgbClr>
              </a:clrTo>
            </a:clrChange>
          </a:blip>
          <a:srcRect/>
          <a:stretch>
            <a:fillRect/>
          </a:stretch>
        </p:blipFill>
        <p:spPr bwMode="auto">
          <a:xfrm>
            <a:off x="1904999" y="13106399"/>
            <a:ext cx="9631491" cy="4699000"/>
          </a:xfrm>
          <a:prstGeom prst="rect">
            <a:avLst/>
          </a:prstGeom>
          <a:noFill/>
          <a:ln w="9525">
            <a:solidFill>
              <a:schemeClr val="accent2">
                <a:lumMod val="75000"/>
              </a:schemeClr>
            </a:solidFill>
            <a:miter lim="800000"/>
            <a:headEnd/>
            <a:tailEnd/>
          </a:ln>
        </p:spPr>
      </p:pic>
      <p:grpSp>
        <p:nvGrpSpPr>
          <p:cNvPr id="6" name="Group 5"/>
          <p:cNvGrpSpPr/>
          <p:nvPr/>
        </p:nvGrpSpPr>
        <p:grpSpPr>
          <a:xfrm>
            <a:off x="1716021" y="7549008"/>
            <a:ext cx="10399779" cy="3042791"/>
            <a:chOff x="1716021" y="7549008"/>
            <a:chExt cx="10399779" cy="3042791"/>
          </a:xfrm>
        </p:grpSpPr>
        <p:sp>
          <p:nvSpPr>
            <p:cNvPr id="8" name="Flowchart: Document 7"/>
            <p:cNvSpPr/>
            <p:nvPr/>
          </p:nvSpPr>
          <p:spPr>
            <a:xfrm>
              <a:off x="1716021" y="8665871"/>
              <a:ext cx="1055105" cy="85596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Alu</a:t>
              </a:r>
              <a:r>
                <a:rPr lang="en-US" sz="1200" dirty="0" smtClean="0"/>
                <a:t> Sequences</a:t>
              </a:r>
              <a:endParaRPr lang="en-US" sz="1200" dirty="0"/>
            </a:p>
          </p:txBody>
        </p:sp>
        <p:sp>
          <p:nvSpPr>
            <p:cNvPr id="9" name="Oval 8"/>
            <p:cNvSpPr/>
            <p:nvPr/>
          </p:nvSpPr>
          <p:spPr>
            <a:xfrm>
              <a:off x="3304351" y="8344884"/>
              <a:ext cx="1607239" cy="149794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Pairwise Alignment &amp; Distance Calculation</a:t>
              </a:r>
              <a:endParaRPr lang="en-US" sz="1200" dirty="0"/>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5670" y="8694341"/>
              <a:ext cx="714984" cy="809155"/>
            </a:xfrm>
            <a:prstGeom prst="rect">
              <a:avLst/>
            </a:prstGeom>
          </p:spPr>
        </p:pic>
        <p:sp>
          <p:nvSpPr>
            <p:cNvPr id="11" name="TextBox 10"/>
            <p:cNvSpPr txBox="1"/>
            <p:nvPr/>
          </p:nvSpPr>
          <p:spPr>
            <a:xfrm>
              <a:off x="5009689" y="9575911"/>
              <a:ext cx="1446083" cy="466736"/>
            </a:xfrm>
            <a:prstGeom prst="rect">
              <a:avLst/>
            </a:prstGeom>
            <a:noFill/>
          </p:spPr>
          <p:txBody>
            <a:bodyPr wrap="none" rtlCol="0">
              <a:spAutoFit/>
            </a:bodyPr>
            <a:lstStyle/>
            <a:p>
              <a:r>
                <a:rPr lang="en-US" sz="1200" dirty="0" smtClean="0"/>
                <a:t>Distance Matrix</a:t>
              </a:r>
            </a:p>
          </p:txBody>
        </p:sp>
        <p:cxnSp>
          <p:nvCxnSpPr>
            <p:cNvPr id="12" name="Straight Arrow Connector 11"/>
            <p:cNvCxnSpPr>
              <a:stCxn id="8" idx="3"/>
              <a:endCxn id="9" idx="2"/>
            </p:cNvCxnSpPr>
            <p:nvPr/>
          </p:nvCxnSpPr>
          <p:spPr>
            <a:xfrm>
              <a:off x="2771126" y="9093855"/>
              <a:ext cx="53322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613371" y="7549008"/>
              <a:ext cx="1701782" cy="9028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Pairwise Clustering</a:t>
              </a:r>
              <a:endParaRPr lang="en-US" sz="1200" dirty="0"/>
            </a:p>
          </p:txBody>
        </p:sp>
        <p:sp>
          <p:nvSpPr>
            <p:cNvPr id="14" name="Oval 13"/>
            <p:cNvSpPr/>
            <p:nvPr/>
          </p:nvSpPr>
          <p:spPr>
            <a:xfrm>
              <a:off x="6710617" y="9688926"/>
              <a:ext cx="1699080" cy="9028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Multi-Dimensional Scaling</a:t>
              </a:r>
              <a:endParaRPr lang="en-US" sz="1200" dirty="0"/>
            </a:p>
          </p:txBody>
        </p:sp>
        <p:cxnSp>
          <p:nvCxnSpPr>
            <p:cNvPr id="16" name="Straight Arrow Connector 15"/>
            <p:cNvCxnSpPr>
              <a:stCxn id="10" idx="3"/>
              <a:endCxn id="13" idx="2"/>
            </p:cNvCxnSpPr>
            <p:nvPr/>
          </p:nvCxnSpPr>
          <p:spPr>
            <a:xfrm flipV="1">
              <a:off x="6140654" y="8000445"/>
              <a:ext cx="472717" cy="10984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4" idx="2"/>
            </p:cNvCxnSpPr>
            <p:nvPr/>
          </p:nvCxnSpPr>
          <p:spPr>
            <a:xfrm>
              <a:off x="6140654" y="9098918"/>
              <a:ext cx="569963" cy="104144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882414" y="8665871"/>
              <a:ext cx="1690437" cy="64197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Visualization</a:t>
              </a:r>
              <a:endParaRPr lang="en-US" sz="1200" dirty="0"/>
            </a:p>
          </p:txBody>
        </p:sp>
        <p:cxnSp>
          <p:nvCxnSpPr>
            <p:cNvPr id="19" name="Straight Arrow Connector 18"/>
            <p:cNvCxnSpPr>
              <a:stCxn id="13" idx="6"/>
              <a:endCxn id="18" idx="2"/>
            </p:cNvCxnSpPr>
            <p:nvPr/>
          </p:nvCxnSpPr>
          <p:spPr>
            <a:xfrm>
              <a:off x="8315153" y="8000445"/>
              <a:ext cx="567261" cy="98641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31760" y="8130894"/>
              <a:ext cx="1356582" cy="466736"/>
            </a:xfrm>
            <a:prstGeom prst="rect">
              <a:avLst/>
            </a:prstGeom>
            <a:noFill/>
          </p:spPr>
          <p:txBody>
            <a:bodyPr wrap="none" rtlCol="0">
              <a:spAutoFit/>
            </a:bodyPr>
            <a:lstStyle/>
            <a:p>
              <a:r>
                <a:rPr lang="en-US" sz="1200" dirty="0" smtClean="0"/>
                <a:t>Cluster Indices</a:t>
              </a:r>
            </a:p>
          </p:txBody>
        </p:sp>
        <p:cxnSp>
          <p:nvCxnSpPr>
            <p:cNvPr id="21" name="Straight Arrow Connector 20"/>
            <p:cNvCxnSpPr>
              <a:stCxn id="14" idx="6"/>
              <a:endCxn id="18" idx="2"/>
            </p:cNvCxnSpPr>
            <p:nvPr/>
          </p:nvCxnSpPr>
          <p:spPr>
            <a:xfrm flipV="1">
              <a:off x="8409697" y="8986859"/>
              <a:ext cx="472717" cy="115350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98784" y="9453880"/>
              <a:ext cx="1161433" cy="466736"/>
            </a:xfrm>
            <a:prstGeom prst="rect">
              <a:avLst/>
            </a:prstGeom>
            <a:noFill/>
          </p:spPr>
          <p:txBody>
            <a:bodyPr wrap="none" rtlCol="0">
              <a:spAutoFit/>
            </a:bodyPr>
            <a:lstStyle/>
            <a:p>
              <a:r>
                <a:rPr lang="en-US" sz="1200" dirty="0" smtClean="0"/>
                <a:t>Coordinates</a:t>
              </a:r>
            </a:p>
          </p:txBody>
        </p:sp>
        <p:sp>
          <p:nvSpPr>
            <p:cNvPr id="23" name="Flowchart: Document 22"/>
            <p:cNvSpPr/>
            <p:nvPr/>
          </p:nvSpPr>
          <p:spPr>
            <a:xfrm>
              <a:off x="11075822" y="8555817"/>
              <a:ext cx="1039978" cy="85596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3D Plot</a:t>
              </a:r>
              <a:endParaRPr lang="en-US" sz="1200" dirty="0"/>
            </a:p>
          </p:txBody>
        </p:sp>
        <p:cxnSp>
          <p:nvCxnSpPr>
            <p:cNvPr id="24" name="Straight Arrow Connector 23"/>
            <p:cNvCxnSpPr>
              <a:stCxn id="18" idx="6"/>
              <a:endCxn id="23" idx="1"/>
            </p:cNvCxnSpPr>
            <p:nvPr/>
          </p:nvCxnSpPr>
          <p:spPr>
            <a:xfrm flipV="1">
              <a:off x="10572851" y="8983801"/>
              <a:ext cx="502971" cy="305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911589" y="9115254"/>
              <a:ext cx="53322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p:nvPr/>
        </p:nvCxnSpPr>
        <p:spPr>
          <a:xfrm rot="10800000">
            <a:off x="10439400" y="9753599"/>
            <a:ext cx="3124200" cy="60960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0800" y="10759336"/>
            <a:ext cx="7696200" cy="1938992"/>
          </a:xfrm>
          <a:prstGeom prst="rect">
            <a:avLst/>
          </a:prstGeom>
          <a:noFill/>
        </p:spPr>
        <p:txBody>
          <a:bodyPr wrap="square" rtlCol="0">
            <a:spAutoFit/>
          </a:bodyPr>
          <a:lstStyle/>
          <a:p>
            <a:r>
              <a:rPr lang="en-US" sz="2400" dirty="0" smtClean="0"/>
              <a:t>The goal of a </a:t>
            </a:r>
            <a:r>
              <a:rPr lang="en-US" sz="2400" dirty="0" err="1" smtClean="0"/>
              <a:t>biosequence</a:t>
            </a:r>
            <a:r>
              <a:rPr lang="en-US" sz="2400" dirty="0" smtClean="0"/>
              <a:t> workflow is to automate the process by which scientists analyze large groups of sequences.   In this case, sequences are clustered in some meaningful way, and the results are transformed into three-dimensional space for visualization.</a:t>
            </a:r>
            <a:endParaRPr lang="en-US" sz="2400" dirty="0"/>
          </a:p>
        </p:txBody>
      </p:sp>
      <p:cxnSp>
        <p:nvCxnSpPr>
          <p:cNvPr id="73" name="Straight Arrow Connector 72"/>
          <p:cNvCxnSpPr/>
          <p:nvPr/>
        </p:nvCxnSpPr>
        <p:spPr>
          <a:xfrm rot="16200000" flipV="1">
            <a:off x="22402800" y="12649199"/>
            <a:ext cx="2514600" cy="236220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5" idx="1"/>
          </p:cNvCxnSpPr>
          <p:nvPr/>
        </p:nvCxnSpPr>
        <p:spPr>
          <a:xfrm>
            <a:off x="10363200" y="15849599"/>
            <a:ext cx="4495800" cy="202565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5011322" y="14096999"/>
            <a:ext cx="7239078" cy="1569660"/>
          </a:xfrm>
          <a:prstGeom prst="rect">
            <a:avLst/>
          </a:prstGeom>
          <a:noFill/>
        </p:spPr>
        <p:txBody>
          <a:bodyPr wrap="square" rtlCol="0">
            <a:spAutoFit/>
          </a:bodyPr>
          <a:lstStyle/>
          <a:p>
            <a:r>
              <a:rPr lang="en-US" sz="2400" dirty="0" smtClean="0"/>
              <a:t>The SALSA Portal presents a set of web services for interacting with HPC resources.  One of the Portal’s high-level use cases is an encapsulation of the complete </a:t>
            </a:r>
            <a:r>
              <a:rPr lang="en-US" sz="2400" dirty="0" err="1" smtClean="0"/>
              <a:t>biosequence</a:t>
            </a:r>
            <a:r>
              <a:rPr lang="en-US" sz="2400" dirty="0" smtClean="0"/>
              <a:t> workflow  discussed here.</a:t>
            </a:r>
            <a:endParaRPr lang="en-US" sz="2400" dirty="0"/>
          </a:p>
        </p:txBody>
      </p:sp>
      <p:sp>
        <p:nvSpPr>
          <p:cNvPr id="76" name="TextBox 75"/>
          <p:cNvSpPr txBox="1"/>
          <p:nvPr/>
        </p:nvSpPr>
        <p:spPr>
          <a:xfrm>
            <a:off x="2057400" y="18135599"/>
            <a:ext cx="8839200" cy="830997"/>
          </a:xfrm>
          <a:prstGeom prst="rect">
            <a:avLst/>
          </a:prstGeom>
          <a:noFill/>
        </p:spPr>
        <p:txBody>
          <a:bodyPr wrap="square" rtlCol="0">
            <a:spAutoFit/>
          </a:bodyPr>
          <a:lstStyle/>
          <a:p>
            <a:r>
              <a:rPr lang="en-US" sz="2400" dirty="0" smtClean="0"/>
              <a:t>Implementation of the SALSA Portal use cases is accomplished through a set of tiered  WCF services.</a:t>
            </a:r>
            <a:endParaRPr lang="en-US" sz="2400" dirty="0"/>
          </a:p>
        </p:txBody>
      </p:sp>
      <p:sp>
        <p:nvSpPr>
          <p:cNvPr id="77" name="TextBox 76"/>
          <p:cNvSpPr txBox="1"/>
          <p:nvPr/>
        </p:nvSpPr>
        <p:spPr>
          <a:xfrm>
            <a:off x="21336000" y="8153399"/>
            <a:ext cx="5029200" cy="2308324"/>
          </a:xfrm>
          <a:prstGeom prst="rect">
            <a:avLst/>
          </a:prstGeom>
          <a:noFill/>
        </p:spPr>
        <p:txBody>
          <a:bodyPr wrap="square" rtlCol="0">
            <a:spAutoFit/>
          </a:bodyPr>
          <a:lstStyle/>
          <a:p>
            <a:r>
              <a:rPr lang="en-US" sz="2400" dirty="0" smtClean="0"/>
              <a:t>The SALSA </a:t>
            </a:r>
            <a:r>
              <a:rPr lang="en-US" sz="2400" dirty="0" err="1" smtClean="0"/>
              <a:t>biosequence</a:t>
            </a:r>
            <a:r>
              <a:rPr lang="en-US" sz="2400" dirty="0" smtClean="0"/>
              <a:t> workflow consists of  a configuration builder and .NET versions of sequence alignment, </a:t>
            </a:r>
            <a:r>
              <a:rPr lang="en-US" sz="2400" dirty="0" err="1" smtClean="0"/>
              <a:t>pairwise</a:t>
            </a:r>
            <a:r>
              <a:rPr lang="en-US" sz="2400" dirty="0" smtClean="0"/>
              <a:t> clustering, and dimensional scaling software.   The results are visualized using </a:t>
            </a:r>
            <a:r>
              <a:rPr lang="en-US" sz="2400" dirty="0" err="1" smtClean="0"/>
              <a:t>PlotViz</a:t>
            </a:r>
            <a:r>
              <a:rPr lang="en-US" sz="2400" dirty="0" smtClean="0"/>
              <a:t>.</a:t>
            </a:r>
            <a:endParaRPr lang="en-US" sz="2400" dirty="0"/>
          </a:p>
        </p:txBody>
      </p:sp>
      <p:sp>
        <p:nvSpPr>
          <p:cNvPr id="78" name="Oval 77"/>
          <p:cNvSpPr/>
          <p:nvPr/>
        </p:nvSpPr>
        <p:spPr>
          <a:xfrm>
            <a:off x="13639800" y="8458199"/>
            <a:ext cx="9982200" cy="495300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3545800" y="13487399"/>
            <a:ext cx="1806264" cy="461665"/>
          </a:xfrm>
          <a:prstGeom prst="rect">
            <a:avLst/>
          </a:prstGeom>
          <a:noFill/>
        </p:spPr>
        <p:txBody>
          <a:bodyPr wrap="none" rtlCol="0">
            <a:spAutoFit/>
          </a:bodyPr>
          <a:lstStyle/>
          <a:p>
            <a:r>
              <a:rPr lang="en-US" sz="2400" dirty="0" smtClean="0"/>
              <a:t>encapsulates</a:t>
            </a:r>
            <a:endParaRPr lang="en-US" sz="2400" dirty="0"/>
          </a:p>
        </p:txBody>
      </p:sp>
      <p:sp>
        <p:nvSpPr>
          <p:cNvPr id="80" name="TextBox 79"/>
          <p:cNvSpPr txBox="1"/>
          <p:nvPr/>
        </p:nvSpPr>
        <p:spPr>
          <a:xfrm>
            <a:off x="11658600" y="9601199"/>
            <a:ext cx="1667764" cy="461665"/>
          </a:xfrm>
          <a:prstGeom prst="rect">
            <a:avLst/>
          </a:prstGeom>
          <a:noFill/>
        </p:spPr>
        <p:txBody>
          <a:bodyPr wrap="none" rtlCol="0">
            <a:spAutoFit/>
          </a:bodyPr>
          <a:lstStyle/>
          <a:p>
            <a:r>
              <a:rPr lang="en-US" sz="2400" dirty="0" smtClean="0"/>
              <a:t>implements</a:t>
            </a:r>
            <a:endParaRPr lang="en-US" sz="2400" dirty="0"/>
          </a:p>
        </p:txBody>
      </p:sp>
      <p:sp>
        <p:nvSpPr>
          <p:cNvPr id="81" name="TextBox 80"/>
          <p:cNvSpPr txBox="1"/>
          <p:nvPr/>
        </p:nvSpPr>
        <p:spPr>
          <a:xfrm>
            <a:off x="12115800" y="16382999"/>
            <a:ext cx="1667764" cy="461665"/>
          </a:xfrm>
          <a:prstGeom prst="rect">
            <a:avLst/>
          </a:prstGeom>
          <a:noFill/>
        </p:spPr>
        <p:txBody>
          <a:bodyPr wrap="none" rtlCol="0">
            <a:spAutoFit/>
          </a:bodyPr>
          <a:lstStyle/>
          <a:p>
            <a:r>
              <a:rPr lang="en-US" sz="2400" dirty="0" smtClean="0"/>
              <a:t>implements</a:t>
            </a:r>
            <a:endParaRPr lang="en-US" sz="2400" dirty="0"/>
          </a:p>
        </p:txBody>
      </p:sp>
      <p:pic>
        <p:nvPicPr>
          <p:cNvPr id="89" name="Picture 5"/>
          <p:cNvPicPr>
            <a:picLocks noChangeAspect="1" noChangeArrowheads="1"/>
          </p:cNvPicPr>
          <p:nvPr/>
        </p:nvPicPr>
        <p:blipFill>
          <a:blip r:embed="rId9" cstate="print"/>
          <a:srcRect/>
          <a:stretch>
            <a:fillRect/>
          </a:stretch>
        </p:blipFill>
        <p:spPr bwMode="auto">
          <a:xfrm>
            <a:off x="20118280" y="25320314"/>
            <a:ext cx="6402280" cy="5733260"/>
          </a:xfrm>
          <a:prstGeom prst="rect">
            <a:avLst/>
          </a:prstGeom>
          <a:noFill/>
          <a:ln w="9525">
            <a:noFill/>
            <a:miter lim="800000"/>
            <a:headEnd/>
            <a:tailEnd/>
          </a:ln>
        </p:spPr>
      </p:pic>
      <p:pic>
        <p:nvPicPr>
          <p:cNvPr id="90"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599" y="20497800"/>
            <a:ext cx="1107184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p:cNvSpPr txBox="1"/>
          <p:nvPr/>
        </p:nvSpPr>
        <p:spPr>
          <a:xfrm>
            <a:off x="9448801" y="26623625"/>
            <a:ext cx="4190999" cy="6001643"/>
          </a:xfrm>
          <a:prstGeom prst="rect">
            <a:avLst/>
          </a:prstGeom>
          <a:noFill/>
        </p:spPr>
        <p:txBody>
          <a:bodyPr wrap="square" rtlCol="0">
            <a:spAutoFit/>
          </a:bodyPr>
          <a:lstStyle/>
          <a:p>
            <a:pPr marL="342900" indent="-342900">
              <a:buClr>
                <a:srgbClr val="A6132B"/>
              </a:buClr>
              <a:buFont typeface="Wingdings" pitchFamily="2" charset="2"/>
              <a:buChar char="v"/>
            </a:pPr>
            <a:r>
              <a:rPr lang="en-US" sz="2400" dirty="0">
                <a:latin typeface="Tahoma" pitchFamily="34" charset="0"/>
                <a:ea typeface="Tahoma" pitchFamily="34" charset="0"/>
                <a:cs typeface="Tahoma" pitchFamily="34" charset="0"/>
              </a:rPr>
              <a:t>A tool for visualizing data points</a:t>
            </a:r>
          </a:p>
          <a:p>
            <a:pPr marL="628650" lvl="1" indent="-285750">
              <a:buClr>
                <a:srgbClr val="A6132B"/>
              </a:buClr>
              <a:buFont typeface="Arial" pitchFamily="34" charset="0"/>
              <a:buChar char="•"/>
            </a:pPr>
            <a:r>
              <a:rPr lang="en-US" sz="2400" dirty="0">
                <a:latin typeface="Tahoma" pitchFamily="34" charset="0"/>
                <a:ea typeface="Tahoma" pitchFamily="34" charset="0"/>
                <a:cs typeface="Tahoma" pitchFamily="34" charset="0"/>
              </a:rPr>
              <a:t>Dimension reduction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by </a:t>
            </a:r>
            <a:r>
              <a:rPr lang="en-US" sz="2400" dirty="0">
                <a:latin typeface="Tahoma" pitchFamily="34" charset="0"/>
                <a:ea typeface="Tahoma" pitchFamily="34" charset="0"/>
                <a:cs typeface="Tahoma" pitchFamily="34" charset="0"/>
              </a:rPr>
              <a:t>GTM and MDS</a:t>
            </a:r>
          </a:p>
          <a:p>
            <a:pPr marL="628650" lvl="1" indent="-285750">
              <a:buClr>
                <a:srgbClr val="A6132B"/>
              </a:buClr>
              <a:buFont typeface="Arial" pitchFamily="34" charset="0"/>
              <a:buChar char="•"/>
            </a:pPr>
            <a:r>
              <a:rPr lang="en-US" sz="2400" dirty="0">
                <a:latin typeface="Tahoma" pitchFamily="34" charset="0"/>
                <a:ea typeface="Tahoma" pitchFamily="34" charset="0"/>
                <a:cs typeface="Tahoma" pitchFamily="34" charset="0"/>
              </a:rPr>
              <a:t>Browse large and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high-dimensional </a:t>
            </a:r>
            <a:r>
              <a:rPr lang="en-US" sz="2400" dirty="0">
                <a:latin typeface="Tahoma" pitchFamily="34" charset="0"/>
                <a:ea typeface="Tahoma" pitchFamily="34" charset="0"/>
                <a:cs typeface="Tahoma" pitchFamily="34" charset="0"/>
              </a:rPr>
              <a:t>data</a:t>
            </a:r>
          </a:p>
          <a:p>
            <a:pPr marL="628650" lvl="1" indent="-285750">
              <a:buClr>
                <a:srgbClr val="A6132B"/>
              </a:buClr>
              <a:buFont typeface="Arial" pitchFamily="34" charset="0"/>
              <a:buChar char="•"/>
            </a:pPr>
            <a:r>
              <a:rPr lang="en-US" sz="2400" dirty="0">
                <a:latin typeface="Tahoma" pitchFamily="34" charset="0"/>
                <a:ea typeface="Tahoma" pitchFamily="34" charset="0"/>
                <a:cs typeface="Tahoma" pitchFamily="34" charset="0"/>
              </a:rPr>
              <a:t>Use many open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a:t>
            </a:r>
            <a:r>
              <a:rPr lang="en-US" sz="2400" dirty="0">
                <a:latin typeface="Tahoma" pitchFamily="34" charset="0"/>
                <a:ea typeface="Tahoma" pitchFamily="34" charset="0"/>
                <a:cs typeface="Tahoma" pitchFamily="34" charset="0"/>
              </a:rPr>
              <a:t>value-added) data</a:t>
            </a:r>
          </a:p>
          <a:p>
            <a:pPr marL="342900" indent="-342900">
              <a:buClr>
                <a:srgbClr val="A6132B"/>
              </a:buClr>
              <a:buFont typeface="Wingdings" pitchFamily="2" charset="2"/>
              <a:buChar char="v"/>
            </a:pPr>
            <a:r>
              <a:rPr lang="en-US" sz="2400" dirty="0">
                <a:latin typeface="Tahoma" pitchFamily="34" charset="0"/>
                <a:ea typeface="Tahoma" pitchFamily="34" charset="0"/>
                <a:cs typeface="Tahoma" pitchFamily="34" charset="0"/>
              </a:rPr>
              <a:t>Parallel Visualization Algorithms</a:t>
            </a:r>
          </a:p>
          <a:p>
            <a:pPr marL="628650" lvl="1" indent="-285750">
              <a:buClr>
                <a:srgbClr val="A6132B"/>
              </a:buClr>
              <a:buFont typeface="Arial" pitchFamily="34" charset="0"/>
              <a:buChar char="•"/>
            </a:pPr>
            <a:r>
              <a:rPr lang="en-US" sz="2400" dirty="0" smtClean="0">
                <a:latin typeface="Tahoma" pitchFamily="34" charset="0"/>
                <a:ea typeface="Tahoma" pitchFamily="34" charset="0"/>
                <a:cs typeface="Tahoma" pitchFamily="34" charset="0"/>
              </a:rPr>
              <a:t>GTM (Generative </a:t>
            </a:r>
            <a:r>
              <a:rPr lang="en-US" sz="2400" dirty="0">
                <a:latin typeface="Tahoma" pitchFamily="34" charset="0"/>
                <a:ea typeface="Tahoma" pitchFamily="34" charset="0"/>
                <a:cs typeface="Tahoma" pitchFamily="34" charset="0"/>
              </a:rPr>
              <a:t>Topographic Mapping)</a:t>
            </a:r>
          </a:p>
          <a:p>
            <a:pPr marL="628650" lvl="1" indent="-285750">
              <a:buClr>
                <a:srgbClr val="A6132B"/>
              </a:buClr>
              <a:buFont typeface="Arial" pitchFamily="34" charset="0"/>
              <a:buChar char="•"/>
            </a:pPr>
            <a:r>
              <a:rPr lang="en-US" sz="2400" dirty="0">
                <a:latin typeface="Tahoma" pitchFamily="34" charset="0"/>
                <a:ea typeface="Tahoma" pitchFamily="34" charset="0"/>
                <a:cs typeface="Tahoma" pitchFamily="34" charset="0"/>
              </a:rPr>
              <a:t>MDS (Multi-dimensional Scaling) </a:t>
            </a:r>
          </a:p>
          <a:p>
            <a:pPr marL="628650" lvl="1" indent="-285750">
              <a:buClr>
                <a:srgbClr val="A6132B"/>
              </a:buClr>
              <a:buFont typeface="Arial" pitchFamily="34" charset="0"/>
              <a:buChar char="•"/>
            </a:pPr>
            <a:r>
              <a:rPr lang="en-US" sz="2400" dirty="0">
                <a:latin typeface="Tahoma" pitchFamily="34" charset="0"/>
                <a:ea typeface="Tahoma" pitchFamily="34" charset="0"/>
                <a:cs typeface="Tahoma" pitchFamily="34" charset="0"/>
              </a:rPr>
              <a:t>Interpolation extensions to GTM and MDS</a:t>
            </a:r>
          </a:p>
        </p:txBody>
      </p:sp>
      <p:sp>
        <p:nvSpPr>
          <p:cNvPr id="92" name="TextBox 91"/>
          <p:cNvSpPr txBox="1"/>
          <p:nvPr/>
        </p:nvSpPr>
        <p:spPr>
          <a:xfrm>
            <a:off x="4388161" y="25522535"/>
            <a:ext cx="5594039" cy="461665"/>
          </a:xfrm>
          <a:prstGeom prst="rect">
            <a:avLst/>
          </a:prstGeom>
          <a:noFill/>
        </p:spPr>
        <p:txBody>
          <a:bodyPr wrap="square">
            <a:spAutoFit/>
          </a:bodyPr>
          <a:lstStyle/>
          <a:p>
            <a:pPr algn="ctr">
              <a:buFontTx/>
              <a:buNone/>
              <a:defRPr/>
            </a:pPr>
            <a:r>
              <a:rPr lang="en-US" sz="2400" dirty="0" smtClean="0">
                <a:latin typeface="Tahoma" pitchFamily="34" charset="0"/>
                <a:ea typeface="Tahoma" pitchFamily="34" charset="0"/>
                <a:cs typeface="Tahoma" pitchFamily="34" charset="0"/>
              </a:rPr>
              <a:t>System Architecture of </a:t>
            </a:r>
            <a:r>
              <a:rPr lang="en-US" sz="2400" dirty="0" err="1" smtClean="0">
                <a:latin typeface="Tahoma" pitchFamily="34" charset="0"/>
                <a:ea typeface="Tahoma" pitchFamily="34" charset="0"/>
                <a:cs typeface="Tahoma" pitchFamily="34" charset="0"/>
              </a:rPr>
              <a:t>PlotViz</a:t>
            </a:r>
            <a:endParaRPr lang="en-US" sz="2400" dirty="0" smtClean="0">
              <a:latin typeface="Tahoma" pitchFamily="34" charset="0"/>
              <a:ea typeface="Tahoma" pitchFamily="34" charset="0"/>
              <a:cs typeface="Tahoma" pitchFamily="34" charset="0"/>
            </a:endParaRPr>
          </a:p>
        </p:txBody>
      </p:sp>
      <p:pic>
        <p:nvPicPr>
          <p:cNvPr id="93" name="Picture 4"/>
          <p:cNvPicPr>
            <a:picLocks noChangeAspect="1" noChangeArrowheads="1"/>
          </p:cNvPicPr>
          <p:nvPr/>
        </p:nvPicPr>
        <p:blipFill>
          <a:blip r:embed="rId11" cstate="print"/>
          <a:srcRect/>
          <a:stretch>
            <a:fillRect/>
          </a:stretch>
        </p:blipFill>
        <p:spPr bwMode="auto">
          <a:xfrm>
            <a:off x="13716000" y="20892375"/>
            <a:ext cx="5185094" cy="4301912"/>
          </a:xfrm>
          <a:prstGeom prst="rect">
            <a:avLst/>
          </a:prstGeom>
          <a:noFill/>
          <a:ln w="9525">
            <a:noFill/>
            <a:miter lim="800000"/>
            <a:headEnd/>
            <a:tailEnd/>
          </a:ln>
        </p:spPr>
      </p:pic>
      <p:sp>
        <p:nvSpPr>
          <p:cNvPr id="94" name="TextBox 93"/>
          <p:cNvSpPr txBox="1"/>
          <p:nvPr/>
        </p:nvSpPr>
        <p:spPr>
          <a:xfrm>
            <a:off x="19209276" y="21653480"/>
            <a:ext cx="7215786" cy="3416320"/>
          </a:xfrm>
          <a:prstGeom prst="rect">
            <a:avLst/>
          </a:prstGeom>
          <a:noFill/>
        </p:spPr>
        <p:txBody>
          <a:bodyPr wrap="square">
            <a:spAutoFit/>
          </a:bodyPr>
          <a:lstStyle/>
          <a:p>
            <a:pPr>
              <a:buFontTx/>
              <a:buNone/>
              <a:defRPr/>
            </a:pPr>
            <a:r>
              <a:rPr lang="en-US" sz="2400" b="1" dirty="0" smtClean="0">
                <a:latin typeface="Tahoma" pitchFamily="34" charset="0"/>
                <a:ea typeface="Tahoma" pitchFamily="34" charset="0"/>
                <a:cs typeface="Tahoma" pitchFamily="34" charset="0"/>
              </a:rPr>
              <a:t>Solvent-screening study</a:t>
            </a:r>
          </a:p>
          <a:p>
            <a:pPr>
              <a:buNone/>
              <a:defRPr/>
            </a:pPr>
            <a:r>
              <a:rPr lang="en-US" sz="2400" dirty="0" smtClean="0">
                <a:latin typeface="Tahoma" pitchFamily="34" charset="0"/>
                <a:ea typeface="Tahoma" pitchFamily="34" charset="0"/>
                <a:cs typeface="Tahoma" pitchFamily="34" charset="0"/>
              </a:rPr>
              <a:t>This visualizes a result of GTM dimension reduction for 215 solvents used in a pharmaceutical pre-screening process along with 100,000 chemical compounds . The result shows that our tool can clearly separate solvents from other chemicals based on the structural characteristics and users can navigate the large chemical space with visualization.</a:t>
            </a:r>
            <a:endParaRPr lang="en-US" sz="2400" dirty="0">
              <a:latin typeface="Tahoma" pitchFamily="34" charset="0"/>
              <a:ea typeface="Tahoma" pitchFamily="34" charset="0"/>
              <a:cs typeface="Tahoma" pitchFamily="34" charset="0"/>
            </a:endParaRPr>
          </a:p>
        </p:txBody>
      </p:sp>
      <p:pic>
        <p:nvPicPr>
          <p:cNvPr id="95" name="Picture 9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52599" y="26638951"/>
            <a:ext cx="7543801" cy="6050849"/>
          </a:xfrm>
          <a:prstGeom prst="rect">
            <a:avLst/>
          </a:prstGeom>
        </p:spPr>
      </p:pic>
      <p:sp>
        <p:nvSpPr>
          <p:cNvPr id="96" name="TextBox 95"/>
          <p:cNvSpPr txBox="1"/>
          <p:nvPr/>
        </p:nvSpPr>
        <p:spPr>
          <a:xfrm>
            <a:off x="2864161" y="32918400"/>
            <a:ext cx="5594039" cy="461665"/>
          </a:xfrm>
          <a:prstGeom prst="rect">
            <a:avLst/>
          </a:prstGeom>
          <a:noFill/>
        </p:spPr>
        <p:txBody>
          <a:bodyPr wrap="square">
            <a:spAutoFit/>
          </a:bodyPr>
          <a:lstStyle/>
          <a:p>
            <a:pPr algn="ctr">
              <a:buFontTx/>
              <a:buNone/>
              <a:defRPr/>
            </a:pPr>
            <a:r>
              <a:rPr lang="en-US" sz="2400" dirty="0" smtClean="0">
                <a:latin typeface="Tahoma" pitchFamily="34" charset="0"/>
                <a:ea typeface="Tahoma" pitchFamily="34" charset="0"/>
                <a:cs typeface="Tahoma" pitchFamily="34" charset="0"/>
              </a:rPr>
              <a:t>Screenshot of </a:t>
            </a:r>
            <a:r>
              <a:rPr lang="en-US" sz="2400" dirty="0" err="1" smtClean="0">
                <a:latin typeface="Tahoma" pitchFamily="34" charset="0"/>
                <a:ea typeface="Tahoma" pitchFamily="34" charset="0"/>
                <a:cs typeface="Tahoma" pitchFamily="34" charset="0"/>
              </a:rPr>
              <a:t>PlotViz</a:t>
            </a:r>
            <a:endParaRPr lang="en-US" sz="2400" dirty="0" smtClean="0">
              <a:latin typeface="Tahoma" pitchFamily="34" charset="0"/>
              <a:ea typeface="Tahoma" pitchFamily="34" charset="0"/>
              <a:cs typeface="Tahoma" pitchFamily="34" charset="0"/>
            </a:endParaRPr>
          </a:p>
        </p:txBody>
      </p:sp>
      <p:pic>
        <p:nvPicPr>
          <p:cNvPr id="97" name="Picture 2"/>
          <p:cNvPicPr>
            <a:picLocks noChangeAspect="1" noChangeArrowheads="1"/>
          </p:cNvPicPr>
          <p:nvPr/>
        </p:nvPicPr>
        <p:blipFill>
          <a:blip r:embed="rId13" cstate="print"/>
          <a:srcRect/>
          <a:stretch>
            <a:fillRect/>
          </a:stretch>
        </p:blipFill>
        <p:spPr bwMode="auto">
          <a:xfrm>
            <a:off x="13716000" y="25320314"/>
            <a:ext cx="6377809" cy="5711346"/>
          </a:xfrm>
          <a:prstGeom prst="rect">
            <a:avLst/>
          </a:prstGeom>
          <a:noFill/>
          <a:ln w="9525">
            <a:noFill/>
            <a:miter lim="800000"/>
            <a:headEnd/>
            <a:tailEnd/>
          </a:ln>
        </p:spPr>
      </p:pic>
      <p:sp>
        <p:nvSpPr>
          <p:cNvPr id="98" name="TextBox 97"/>
          <p:cNvSpPr txBox="1"/>
          <p:nvPr/>
        </p:nvSpPr>
        <p:spPr>
          <a:xfrm>
            <a:off x="13716000" y="31184060"/>
            <a:ext cx="12804560" cy="1938992"/>
          </a:xfrm>
          <a:prstGeom prst="rect">
            <a:avLst/>
          </a:prstGeom>
          <a:noFill/>
        </p:spPr>
        <p:txBody>
          <a:bodyPr wrap="square">
            <a:spAutoFit/>
          </a:bodyPr>
          <a:lstStyle/>
          <a:p>
            <a:pPr>
              <a:buFontTx/>
              <a:buNone/>
              <a:defRPr/>
            </a:pPr>
            <a:r>
              <a:rPr lang="en-US" sz="2400" b="1" dirty="0" smtClean="0">
                <a:latin typeface="Tahoma" pitchFamily="34" charset="0"/>
                <a:ea typeface="Tahoma" pitchFamily="34" charset="0"/>
                <a:cs typeface="Tahoma" pitchFamily="34" charset="0"/>
              </a:rPr>
              <a:t>CTD data visualization</a:t>
            </a:r>
          </a:p>
          <a:p>
            <a:pPr>
              <a:buNone/>
              <a:defRPr/>
            </a:pPr>
            <a:r>
              <a:rPr lang="en-US" sz="2400" dirty="0" smtClean="0">
                <a:latin typeface="Tahoma" pitchFamily="34" charset="0"/>
                <a:ea typeface="Tahoma" pitchFamily="34" charset="0"/>
                <a:cs typeface="Tahoma" pitchFamily="34" charset="0"/>
              </a:rPr>
              <a:t>Visualized about 930,000 gene and disease-related chemical compounds in </a:t>
            </a:r>
            <a:r>
              <a:rPr lang="en-US" sz="2400" dirty="0" err="1" smtClean="0">
                <a:latin typeface="Tahoma" pitchFamily="34" charset="0"/>
                <a:ea typeface="Tahoma" pitchFamily="34" charset="0"/>
                <a:cs typeface="Tahoma" pitchFamily="34" charset="0"/>
              </a:rPr>
              <a:t>PubChem</a:t>
            </a:r>
            <a:r>
              <a:rPr lang="en-US" sz="2400" dirty="0" smtClean="0">
                <a:latin typeface="Tahoma" pitchFamily="34" charset="0"/>
                <a:ea typeface="Tahoma" pitchFamily="34" charset="0"/>
                <a:cs typeface="Tahoma" pitchFamily="34" charset="0"/>
              </a:rPr>
              <a:t> database by using both MDS (left) and GTM (right) algorithms and labeled as different colors to discover cause-and-effect associations between genes and diseases based on Comparative </a:t>
            </a:r>
            <a:r>
              <a:rPr lang="en-US" sz="2400" dirty="0" err="1" smtClean="0">
                <a:latin typeface="Tahoma" pitchFamily="34" charset="0"/>
                <a:ea typeface="Tahoma" pitchFamily="34" charset="0"/>
                <a:cs typeface="Tahoma" pitchFamily="34" charset="0"/>
              </a:rPr>
              <a:t>Toxicogenomics</a:t>
            </a:r>
            <a:r>
              <a:rPr lang="en-US" sz="2400" dirty="0" smtClean="0">
                <a:latin typeface="Tahoma" pitchFamily="34" charset="0"/>
                <a:ea typeface="Tahoma" pitchFamily="34" charset="0"/>
                <a:cs typeface="Tahoma" pitchFamily="34" charset="0"/>
              </a:rPr>
              <a:t> Database (CTD) dataset. </a:t>
            </a:r>
          </a:p>
        </p:txBody>
      </p:sp>
      <p:sp>
        <p:nvSpPr>
          <p:cNvPr id="99" name="Rectangle 24"/>
          <p:cNvSpPr txBox="1">
            <a:spLocks noChangeArrowheads="1"/>
          </p:cNvSpPr>
          <p:nvPr/>
        </p:nvSpPr>
        <p:spPr bwMode="auto">
          <a:xfrm>
            <a:off x="0" y="0"/>
            <a:ext cx="27432000" cy="2133600"/>
          </a:xfrm>
          <a:prstGeom prst="rect">
            <a:avLst/>
          </a:prstGeom>
          <a:noFill/>
          <a:ln w="9525">
            <a:noFill/>
            <a:miter lim="800000"/>
            <a:headEnd/>
            <a:tailEnd/>
          </a:ln>
        </p:spPr>
        <p:txBody>
          <a:bodyPr tIns="0" bIns="0" anchor="ctr"/>
          <a:lstStyle/>
          <a:p>
            <a:pPr algn="ctr">
              <a:spcBef>
                <a:spcPct val="0"/>
              </a:spcBef>
              <a:buFontTx/>
              <a:buNone/>
            </a:pPr>
            <a:r>
              <a:rPr lang="en-US" sz="5400" dirty="0">
                <a:solidFill>
                  <a:srgbClr val="CCCCE6"/>
                </a:solidFill>
                <a:latin typeface="Trebuchet MS" pitchFamily="24" charset="0"/>
              </a:rPr>
              <a:t>SALSA PROJECTS</a:t>
            </a:r>
            <a:r>
              <a:rPr lang="en-US" sz="6000" dirty="0">
                <a:solidFill>
                  <a:srgbClr val="CCCCE6"/>
                </a:solidFill>
                <a:latin typeface="Trebuchet MS" pitchFamily="24" charset="0"/>
              </a:rPr>
              <a:t/>
            </a:r>
            <a:br>
              <a:rPr lang="en-US" sz="6000" dirty="0">
                <a:solidFill>
                  <a:srgbClr val="CCCCE6"/>
                </a:solidFill>
                <a:latin typeface="Trebuchet MS" pitchFamily="24" charset="0"/>
              </a:rPr>
            </a:br>
            <a:r>
              <a:rPr lang="en-US" sz="4000" dirty="0">
                <a:solidFill>
                  <a:srgbClr val="CCCCE6"/>
                </a:solidFill>
                <a:latin typeface="Trebuchet MS" pitchFamily="24" charset="0"/>
              </a:rPr>
              <a:t>http://salsahpc.indiana.edu/</a:t>
            </a:r>
          </a:p>
        </p:txBody>
      </p:sp>
      <p:sp>
        <p:nvSpPr>
          <p:cNvPr id="101" name="TextBox 100"/>
          <p:cNvSpPr txBox="1"/>
          <p:nvPr/>
        </p:nvSpPr>
        <p:spPr>
          <a:xfrm>
            <a:off x="1371601" y="4572000"/>
            <a:ext cx="24688799" cy="2062103"/>
          </a:xfrm>
          <a:prstGeom prst="rect">
            <a:avLst/>
          </a:prstGeom>
          <a:noFill/>
        </p:spPr>
        <p:txBody>
          <a:bodyPr wrap="square" rtlCol="0">
            <a:spAutoFit/>
          </a:bodyPr>
          <a:lstStyle/>
          <a:p>
            <a:pPr algn="ctr"/>
            <a:r>
              <a:rPr lang="en-US" sz="3200" dirty="0" err="1" smtClean="0">
                <a:latin typeface="Tahoma" pitchFamily="34" charset="0"/>
                <a:ea typeface="Tahoma" pitchFamily="34" charset="0"/>
                <a:cs typeface="Tahoma" pitchFamily="34" charset="0"/>
              </a:rPr>
              <a:t>Thilina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Gunarathne</a:t>
            </a:r>
            <a:r>
              <a:rPr lang="en-US" sz="3200" dirty="0" smtClean="0">
                <a:latin typeface="Tahoma" pitchFamily="34" charset="0"/>
                <a:ea typeface="Tahoma" pitchFamily="34" charset="0"/>
                <a:cs typeface="Tahoma" pitchFamily="34" charset="0"/>
              </a:rPr>
              <a:t>, </a:t>
            </a:r>
            <a:r>
              <a:rPr lang="en-US" sz="3200" dirty="0">
                <a:latin typeface="Tahoma" pitchFamily="34" charset="0"/>
                <a:ea typeface="Tahoma" pitchFamily="34" charset="0"/>
                <a:cs typeface="Tahoma" pitchFamily="34" charset="0"/>
              </a:rPr>
              <a:t>Stephen </a:t>
            </a:r>
            <a:r>
              <a:rPr lang="en-US" sz="3200" dirty="0" err="1">
                <a:latin typeface="Tahoma" pitchFamily="34" charset="0"/>
                <a:ea typeface="Tahoma" pitchFamily="34" charset="0"/>
                <a:cs typeface="Tahoma" pitchFamily="34" charset="0"/>
              </a:rPr>
              <a:t>Tak-lon</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Wu, </a:t>
            </a:r>
            <a:r>
              <a:rPr lang="en-US" sz="3200" dirty="0" err="1">
                <a:latin typeface="Tahoma" pitchFamily="34" charset="0"/>
                <a:ea typeface="Tahoma" pitchFamily="34" charset="0"/>
                <a:cs typeface="Tahoma" pitchFamily="34" charset="0"/>
              </a:rPr>
              <a:t>Hui</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Li</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Yuduo</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Zhou, </a:t>
            </a:r>
            <a:r>
              <a:rPr lang="en-US" sz="3200" dirty="0" err="1" smtClean="0">
                <a:latin typeface="Tahoma" pitchFamily="34" charset="0"/>
                <a:ea typeface="Tahoma" pitchFamily="34" charset="0"/>
                <a:cs typeface="Tahoma" pitchFamily="34" charset="0"/>
              </a:rPr>
              <a:t>Bingjing</a:t>
            </a:r>
            <a:r>
              <a:rPr lang="en-US" sz="3200" dirty="0" smtClean="0">
                <a:latin typeface="Tahoma" pitchFamily="34" charset="0"/>
                <a:ea typeface="Tahoma" pitchFamily="34" charset="0"/>
                <a:cs typeface="Tahoma" pitchFamily="34" charset="0"/>
              </a:rPr>
              <a:t> Zhang, </a:t>
            </a:r>
          </a:p>
          <a:p>
            <a:pPr algn="ctr"/>
            <a:r>
              <a:rPr lang="en-US" sz="3200" dirty="0" smtClean="0">
                <a:latin typeface="Tahoma" pitchFamily="34" charset="0"/>
                <a:ea typeface="Tahoma" pitchFamily="34" charset="0"/>
                <a:cs typeface="Tahoma" pitchFamily="34" charset="0"/>
              </a:rPr>
              <a:t>Adam </a:t>
            </a:r>
            <a:r>
              <a:rPr lang="en-US" sz="3200" dirty="0">
                <a:latin typeface="Tahoma" pitchFamily="34" charset="0"/>
                <a:ea typeface="Tahoma" pitchFamily="34" charset="0"/>
                <a:cs typeface="Tahoma" pitchFamily="34" charset="0"/>
              </a:rPr>
              <a:t>Lee Hughes, </a:t>
            </a:r>
            <a:r>
              <a:rPr lang="en-US" sz="3200" dirty="0" err="1">
                <a:latin typeface="Tahoma" pitchFamily="34" charset="0"/>
                <a:ea typeface="Tahoma" pitchFamily="34" charset="0"/>
                <a:cs typeface="Tahoma" pitchFamily="34" charset="0"/>
              </a:rPr>
              <a:t>Saliya</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Ekanayake</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Jong </a:t>
            </a:r>
            <a:r>
              <a:rPr lang="en-US" sz="3200" dirty="0" err="1" smtClean="0">
                <a:latin typeface="Tahoma" pitchFamily="34" charset="0"/>
                <a:ea typeface="Tahoma" pitchFamily="34" charset="0"/>
                <a:cs typeface="Tahoma" pitchFamily="34" charset="0"/>
              </a:rPr>
              <a:t>Youl</a:t>
            </a:r>
            <a:r>
              <a:rPr lang="en-US" sz="3200" dirty="0" smtClean="0">
                <a:latin typeface="Tahoma" pitchFamily="34" charset="0"/>
                <a:ea typeface="Tahoma" pitchFamily="34" charset="0"/>
                <a:cs typeface="Tahoma" pitchFamily="34" charset="0"/>
              </a:rPr>
              <a:t> Choi, </a:t>
            </a:r>
            <a:r>
              <a:rPr lang="en-US" sz="3200" dirty="0" err="1" smtClean="0">
                <a:latin typeface="Tahoma" pitchFamily="34" charset="0"/>
                <a:ea typeface="Tahoma" pitchFamily="34" charset="0"/>
                <a:cs typeface="Tahoma" pitchFamily="34" charset="0"/>
              </a:rPr>
              <a:t>Seung-Hee</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Bae</a:t>
            </a:r>
            <a:r>
              <a:rPr lang="en-US" sz="3200" dirty="0" smtClean="0">
                <a:latin typeface="Tahoma" pitchFamily="34" charset="0"/>
                <a:ea typeface="Tahoma" pitchFamily="34" charset="0"/>
                <a:cs typeface="Tahoma" pitchFamily="34" charset="0"/>
              </a:rPr>
              <a:t>, Yang </a:t>
            </a:r>
            <a:r>
              <a:rPr lang="en-US" sz="3200" dirty="0" err="1" smtClean="0">
                <a:latin typeface="Tahoma" pitchFamily="34" charset="0"/>
                <a:ea typeface="Tahoma" pitchFamily="34" charset="0"/>
                <a:cs typeface="Tahoma" pitchFamily="34" charset="0"/>
              </a:rPr>
              <a:t>Ruan</a:t>
            </a:r>
            <a:endParaRPr lang="en-US" sz="3200" dirty="0" smtClean="0">
              <a:latin typeface="Tahoma" pitchFamily="34" charset="0"/>
              <a:ea typeface="Tahoma" pitchFamily="34" charset="0"/>
              <a:cs typeface="Tahoma" pitchFamily="34" charset="0"/>
            </a:endParaRPr>
          </a:p>
          <a:p>
            <a:pPr algn="ctr"/>
            <a:r>
              <a:rPr lang="en-US" sz="3200" dirty="0" smtClean="0">
                <a:latin typeface="Tahoma" pitchFamily="34" charset="0"/>
                <a:ea typeface="Tahoma" pitchFamily="34" charset="0"/>
                <a:cs typeface="Tahoma" pitchFamily="34" charset="0"/>
              </a:rPr>
              <a:t>SALSA group</a:t>
            </a:r>
            <a:r>
              <a:rPr lang="en-US" sz="3200" dirty="0">
                <a:latin typeface="Tahoma" pitchFamily="34" charset="0"/>
                <a:ea typeface="Tahoma" pitchFamily="34" charset="0"/>
                <a:cs typeface="Tahoma" pitchFamily="34" charset="0"/>
              </a:rPr>
              <a:t>, </a:t>
            </a:r>
            <a:r>
              <a:rPr lang="en-US" sz="3200" dirty="0" smtClean="0">
                <a:latin typeface="Tahoma" pitchFamily="34" charset="0"/>
                <a:ea typeface="Tahoma" pitchFamily="34" charset="0"/>
                <a:cs typeface="Tahoma" pitchFamily="34" charset="0"/>
              </a:rPr>
              <a:t>Pervasive </a:t>
            </a:r>
            <a:r>
              <a:rPr lang="en-US" sz="3200" dirty="0">
                <a:latin typeface="Tahoma" pitchFamily="34" charset="0"/>
                <a:ea typeface="Tahoma" pitchFamily="34" charset="0"/>
                <a:cs typeface="Tahoma" pitchFamily="34" charset="0"/>
              </a:rPr>
              <a:t>Technology </a:t>
            </a:r>
            <a:r>
              <a:rPr lang="en-US" sz="3200" dirty="0" smtClean="0">
                <a:latin typeface="Tahoma" pitchFamily="34" charset="0"/>
                <a:ea typeface="Tahoma" pitchFamily="34" charset="0"/>
                <a:cs typeface="Tahoma" pitchFamily="34" charset="0"/>
              </a:rPr>
              <a:t>Institute, </a:t>
            </a:r>
            <a:r>
              <a:rPr lang="en-US" sz="3200" dirty="0">
                <a:latin typeface="Tahoma" pitchFamily="34" charset="0"/>
                <a:ea typeface="Tahoma" pitchFamily="34" charset="0"/>
                <a:cs typeface="Tahoma" pitchFamily="34" charset="0"/>
              </a:rPr>
              <a:t>Indiana </a:t>
            </a:r>
            <a:r>
              <a:rPr lang="en-US" sz="3200" dirty="0" smtClean="0">
                <a:latin typeface="Tahoma" pitchFamily="34" charset="0"/>
                <a:ea typeface="Tahoma" pitchFamily="34" charset="0"/>
                <a:cs typeface="Tahoma" pitchFamily="34" charset="0"/>
              </a:rPr>
              <a:t>University, Bloomington, Indiana</a:t>
            </a:r>
          </a:p>
          <a:p>
            <a:pPr algn="ctr"/>
            <a:r>
              <a:rPr lang="en-US" sz="3200" dirty="0" smtClean="0">
                <a:latin typeface="Tahoma" pitchFamily="34" charset="0"/>
                <a:ea typeface="Tahoma" pitchFamily="34" charset="0"/>
                <a:cs typeface="Tahoma" pitchFamily="34" charset="0"/>
              </a:rPr>
              <a:t>Advisor : Professor Geoffrey Fox and Professor Judy </a:t>
            </a:r>
            <a:r>
              <a:rPr lang="en-US" sz="3200" dirty="0" err="1" smtClean="0">
                <a:latin typeface="Tahoma" pitchFamily="34" charset="0"/>
                <a:ea typeface="Tahoma" pitchFamily="34" charset="0"/>
                <a:cs typeface="Tahoma" pitchFamily="34" charset="0"/>
              </a:rPr>
              <a:t>Qiu</a:t>
            </a:r>
            <a:endParaRPr lang="en-US" sz="32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9751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758</Words>
  <Application>Microsoft Office PowerPoint</Application>
  <PresentationFormat>Custom</PresentationFormat>
  <Paragraphs>103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Parallel Applications And Tools  For Cloud Computing Environments</vt:lpstr>
      <vt:lpstr>Parallel Applications And Tools  For Cloud Computing Environments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Choi, Jong Youl</cp:lastModifiedBy>
  <cp:revision>27</cp:revision>
  <dcterms:created xsi:type="dcterms:W3CDTF">2010-11-19T16:11:30Z</dcterms:created>
  <dcterms:modified xsi:type="dcterms:W3CDTF">2010-11-29T19:09:15Z</dcterms:modified>
</cp:coreProperties>
</file>