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6" r:id="rId3"/>
    <p:sldId id="279" r:id="rId4"/>
    <p:sldId id="290" r:id="rId5"/>
    <p:sldId id="291" r:id="rId6"/>
    <p:sldId id="292" r:id="rId7"/>
    <p:sldId id="293" r:id="rId8"/>
    <p:sldId id="294" r:id="rId9"/>
    <p:sldId id="280" r:id="rId10"/>
    <p:sldId id="288" r:id="rId11"/>
    <p:sldId id="289" r:id="rId12"/>
    <p:sldId id="283" r:id="rId13"/>
    <p:sldId id="284" r:id="rId14"/>
    <p:sldId id="285" r:id="rId15"/>
    <p:sldId id="286" r:id="rId16"/>
    <p:sldId id="287" r:id="rId17"/>
    <p:sldId id="281" r:id="rId18"/>
    <p:sldId id="263" r:id="rId19"/>
    <p:sldId id="297" r:id="rId20"/>
    <p:sldId id="298" r:id="rId21"/>
    <p:sldId id="299" r:id="rId22"/>
    <p:sldId id="300" r:id="rId23"/>
    <p:sldId id="264" r:id="rId24"/>
    <p:sldId id="265" r:id="rId25"/>
    <p:sldId id="266" r:id="rId26"/>
    <p:sldId id="296" r:id="rId27"/>
    <p:sldId id="257" r:id="rId28"/>
    <p:sldId id="258" r:id="rId29"/>
    <p:sldId id="301" r:id="rId30"/>
    <p:sldId id="302" r:id="rId31"/>
    <p:sldId id="303" r:id="rId32"/>
    <p:sldId id="304" r:id="rId33"/>
    <p:sldId id="305" r:id="rId34"/>
    <p:sldId id="306" r:id="rId35"/>
    <p:sldId id="307" r:id="rId36"/>
    <p:sldId id="308" r:id="rId37"/>
    <p:sldId id="312" r:id="rId38"/>
    <p:sldId id="313" r:id="rId39"/>
    <p:sldId id="314" r:id="rId40"/>
    <p:sldId id="315" r:id="rId41"/>
    <p:sldId id="259" r:id="rId42"/>
    <p:sldId id="260" r:id="rId43"/>
    <p:sldId id="261" r:id="rId44"/>
    <p:sldId id="262" r:id="rId45"/>
    <p:sldId id="316" r:id="rId46"/>
    <p:sldId id="31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480"/>
    <a:srgbClr val="A6132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84"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tor\Desktop\Twister\TwisterVsHadoopOnPageRan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CloudCom\pagerank_madrid_shuohuan%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669685039370079"/>
          <c:y val="5.1400554097404488E-2"/>
          <c:w val="0.80459362324027683"/>
          <c:h val="0.62633645566266671"/>
        </c:manualLayout>
      </c:layout>
      <c:lineChart>
        <c:grouping val="standard"/>
        <c:ser>
          <c:idx val="0"/>
          <c:order val="0"/>
          <c:tx>
            <c:strRef>
              <c:f>'Cap3'!$G$35</c:f>
              <c:strCache>
                <c:ptCount val="1"/>
                <c:pt idx="0">
                  <c:v>Azure MapReduce</c:v>
                </c:pt>
              </c:strCache>
            </c:strRef>
          </c:tx>
          <c:spPr>
            <a:ln w="38100"/>
          </c:spPr>
          <c:marker>
            <c:spPr>
              <a:ln w="38100"/>
            </c:spPr>
          </c:marker>
          <c:cat>
            <c:strRef>
              <c:f>'Cap3'!$F$36:$F$40</c:f>
              <c:strCache>
                <c:ptCount val="5"/>
                <c:pt idx="0">
                  <c:v>64 * 1024</c:v>
                </c:pt>
                <c:pt idx="1">
                  <c:v>96 * 1536</c:v>
                </c:pt>
                <c:pt idx="2">
                  <c:v>128 * 2048</c:v>
                </c:pt>
                <c:pt idx="3">
                  <c:v>160 * 2560</c:v>
                </c:pt>
                <c:pt idx="4">
                  <c:v>192 * 3072</c:v>
                </c:pt>
              </c:strCache>
            </c:strRef>
          </c:cat>
          <c:val>
            <c:numRef>
              <c:f>'Cap3'!$G$36:$G$40</c:f>
              <c:numCache>
                <c:formatCode>General</c:formatCode>
                <c:ptCount val="5"/>
                <c:pt idx="0">
                  <c:v>0.9455708502729957</c:v>
                </c:pt>
                <c:pt idx="1">
                  <c:v>0.94580628078569451</c:v>
                </c:pt>
                <c:pt idx="2">
                  <c:v>0.95812401966141214</c:v>
                </c:pt>
                <c:pt idx="3">
                  <c:v>0.94107647005251815</c:v>
                </c:pt>
                <c:pt idx="4">
                  <c:v>0.96038787277958781</c:v>
                </c:pt>
              </c:numCache>
            </c:numRef>
          </c:val>
        </c:ser>
        <c:ser>
          <c:idx val="1"/>
          <c:order val="1"/>
          <c:tx>
            <c:strRef>
              <c:f>'Cap3'!$H$35</c:f>
              <c:strCache>
                <c:ptCount val="1"/>
                <c:pt idx="0">
                  <c:v>Amazon EMR</c:v>
                </c:pt>
              </c:strCache>
            </c:strRef>
          </c:tx>
          <c:spPr>
            <a:ln w="38100"/>
          </c:spPr>
          <c:marker>
            <c:spPr>
              <a:ln w="38100"/>
            </c:spPr>
          </c:marker>
          <c:cat>
            <c:strRef>
              <c:f>'Cap3'!$F$36:$F$40</c:f>
              <c:strCache>
                <c:ptCount val="5"/>
                <c:pt idx="0">
                  <c:v>64 * 1024</c:v>
                </c:pt>
                <c:pt idx="1">
                  <c:v>96 * 1536</c:v>
                </c:pt>
                <c:pt idx="2">
                  <c:v>128 * 2048</c:v>
                </c:pt>
                <c:pt idx="3">
                  <c:v>160 * 2560</c:v>
                </c:pt>
                <c:pt idx="4">
                  <c:v>192 * 3072</c:v>
                </c:pt>
              </c:strCache>
            </c:strRef>
          </c:cat>
          <c:val>
            <c:numRef>
              <c:f>'Cap3'!$H$36:$H$40</c:f>
              <c:numCache>
                <c:formatCode>General</c:formatCode>
                <c:ptCount val="5"/>
                <c:pt idx="0">
                  <c:v>0.92277460451778293</c:v>
                </c:pt>
                <c:pt idx="1">
                  <c:v>0.90430512410699559</c:v>
                </c:pt>
                <c:pt idx="2">
                  <c:v>0.91331543628158318</c:v>
                </c:pt>
                <c:pt idx="3">
                  <c:v>0.91545560762265299</c:v>
                </c:pt>
                <c:pt idx="4">
                  <c:v>0.88742383421638094</c:v>
                </c:pt>
              </c:numCache>
            </c:numRef>
          </c:val>
        </c:ser>
        <c:ser>
          <c:idx val="2"/>
          <c:order val="2"/>
          <c:tx>
            <c:strRef>
              <c:f>'Cap3'!$I$35</c:f>
              <c:strCache>
                <c:ptCount val="1"/>
                <c:pt idx="0">
                  <c:v>Hadoop Bare Metal</c:v>
                </c:pt>
              </c:strCache>
            </c:strRef>
          </c:tx>
          <c:spPr>
            <a:ln w="38100"/>
          </c:spPr>
          <c:marker>
            <c:spPr>
              <a:ln w="38100"/>
            </c:spPr>
          </c:marker>
          <c:cat>
            <c:strRef>
              <c:f>'Cap3'!$F$36:$F$40</c:f>
              <c:strCache>
                <c:ptCount val="5"/>
                <c:pt idx="0">
                  <c:v>64 * 1024</c:v>
                </c:pt>
                <c:pt idx="1">
                  <c:v>96 * 1536</c:v>
                </c:pt>
                <c:pt idx="2">
                  <c:v>128 * 2048</c:v>
                </c:pt>
                <c:pt idx="3">
                  <c:v>160 * 2560</c:v>
                </c:pt>
                <c:pt idx="4">
                  <c:v>192 * 3072</c:v>
                </c:pt>
              </c:strCache>
            </c:strRef>
          </c:cat>
          <c:val>
            <c:numRef>
              <c:f>'Cap3'!$I$36:$I$40</c:f>
              <c:numCache>
                <c:formatCode>General</c:formatCode>
                <c:ptCount val="5"/>
                <c:pt idx="0">
                  <c:v>0.94725166582104259</c:v>
                </c:pt>
                <c:pt idx="1">
                  <c:v>0.94483898706444069</c:v>
                </c:pt>
                <c:pt idx="2">
                  <c:v>0.94472528066589356</c:v>
                </c:pt>
                <c:pt idx="3">
                  <c:v>0.94560261134386714</c:v>
                </c:pt>
                <c:pt idx="4">
                  <c:v>0.94674465594457802</c:v>
                </c:pt>
              </c:numCache>
            </c:numRef>
          </c:val>
        </c:ser>
        <c:ser>
          <c:idx val="3"/>
          <c:order val="3"/>
          <c:tx>
            <c:strRef>
              <c:f>'Cap3'!$J$35</c:f>
              <c:strCache>
                <c:ptCount val="1"/>
                <c:pt idx="0">
                  <c:v>Hadoop on EC2</c:v>
                </c:pt>
              </c:strCache>
            </c:strRef>
          </c:tx>
          <c:spPr>
            <a:ln w="38100"/>
          </c:spPr>
          <c:marker>
            <c:spPr>
              <a:ln w="38100"/>
            </c:spPr>
          </c:marker>
          <c:cat>
            <c:strRef>
              <c:f>'Cap3'!$F$36:$F$40</c:f>
              <c:strCache>
                <c:ptCount val="5"/>
                <c:pt idx="0">
                  <c:v>64 * 1024</c:v>
                </c:pt>
                <c:pt idx="1">
                  <c:v>96 * 1536</c:v>
                </c:pt>
                <c:pt idx="2">
                  <c:v>128 * 2048</c:v>
                </c:pt>
                <c:pt idx="3">
                  <c:v>160 * 2560</c:v>
                </c:pt>
                <c:pt idx="4">
                  <c:v>192 * 3072</c:v>
                </c:pt>
              </c:strCache>
            </c:strRef>
          </c:cat>
          <c:val>
            <c:numRef>
              <c:f>'Cap3'!$J$36:$J$40</c:f>
              <c:numCache>
                <c:formatCode>General</c:formatCode>
                <c:ptCount val="5"/>
                <c:pt idx="0">
                  <c:v>0.9048558927744299</c:v>
                </c:pt>
                <c:pt idx="1">
                  <c:v>0.90530059846656796</c:v>
                </c:pt>
                <c:pt idx="2">
                  <c:v>0.90087410783686317</c:v>
                </c:pt>
                <c:pt idx="3">
                  <c:v>0.89799079317884278</c:v>
                </c:pt>
                <c:pt idx="4">
                  <c:v>0.89718549006508652</c:v>
                </c:pt>
              </c:numCache>
            </c:numRef>
          </c:val>
        </c:ser>
        <c:marker val="1"/>
        <c:axId val="190075648"/>
        <c:axId val="190116224"/>
      </c:lineChart>
      <c:catAx>
        <c:axId val="190075648"/>
        <c:scaling>
          <c:orientation val="minMax"/>
        </c:scaling>
        <c:axPos val="b"/>
        <c:title>
          <c:tx>
            <c:rich>
              <a:bodyPr/>
              <a:lstStyle/>
              <a:p>
                <a:pPr>
                  <a:defRPr sz="1050"/>
                </a:pPr>
                <a:r>
                  <a:rPr lang="en-US" sz="1050"/>
                  <a:t>Num. of Cores * Num. of Files</a:t>
                </a:r>
              </a:p>
            </c:rich>
          </c:tx>
          <c:layout/>
        </c:title>
        <c:tickLblPos val="nextTo"/>
        <c:txPr>
          <a:bodyPr rot="2700000"/>
          <a:lstStyle/>
          <a:p>
            <a:pPr>
              <a:defRPr sz="1050"/>
            </a:pPr>
            <a:endParaRPr lang="en-US"/>
          </a:p>
        </c:txPr>
        <c:crossAx val="190116224"/>
        <c:crosses val="autoZero"/>
        <c:auto val="1"/>
        <c:lblAlgn val="ctr"/>
        <c:lblOffset val="100"/>
      </c:catAx>
      <c:valAx>
        <c:axId val="190116224"/>
        <c:scaling>
          <c:orientation val="minMax"/>
          <c:max val="1"/>
          <c:min val="0.5"/>
        </c:scaling>
        <c:axPos val="l"/>
        <c:majorGridlines/>
        <c:title>
          <c:tx>
            <c:rich>
              <a:bodyPr rot="-5400000" vert="horz"/>
              <a:lstStyle/>
              <a:p>
                <a:pPr>
                  <a:defRPr sz="1200"/>
                </a:pPr>
                <a:r>
                  <a:rPr lang="en-US" sz="1200"/>
                  <a:t>Parallel Efficiency</a:t>
                </a:r>
              </a:p>
            </c:rich>
          </c:tx>
          <c:layout/>
        </c:title>
        <c:numFmt formatCode="0%" sourceLinked="0"/>
        <c:tickLblPos val="nextTo"/>
        <c:txPr>
          <a:bodyPr/>
          <a:lstStyle/>
          <a:p>
            <a:pPr>
              <a:defRPr sz="1050"/>
            </a:pPr>
            <a:endParaRPr lang="en-US"/>
          </a:p>
        </c:txPr>
        <c:crossAx val="190075648"/>
        <c:crosses val="autoZero"/>
        <c:crossBetween val="midCat"/>
        <c:majorUnit val="0.1"/>
      </c:valAx>
    </c:plotArea>
    <c:legend>
      <c:legendPos val="r"/>
      <c:layout>
        <c:manualLayout>
          <c:xMode val="edge"/>
          <c:yMode val="edge"/>
          <c:x val="0.65852272727272732"/>
          <c:y val="0.31095094595519757"/>
          <c:w val="0.30347222222222275"/>
          <c:h val="0.34104942835163615"/>
        </c:manualLayout>
      </c:layout>
      <c:txPr>
        <a:bodyPr/>
        <a:lstStyle/>
        <a:p>
          <a:pPr>
            <a:defRPr sz="1200" b="1"/>
          </a:pPr>
          <a:endParaRPr lang="en-US"/>
        </a:p>
      </c:txPr>
    </c:legend>
    <c:plotVisOnly val="1"/>
    <c:dispBlanksAs val="gap"/>
  </c:chart>
  <c:txPr>
    <a:bodyPr/>
    <a:lstStyle/>
    <a:p>
      <a:pPr>
        <a:defRPr sz="17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0800377480904762E-2"/>
          <c:y val="2.8114035087719313E-2"/>
          <c:w val="0.83072016278864014"/>
          <c:h val="0.70091563554555703"/>
        </c:manualLayout>
      </c:layout>
      <c:lineChart>
        <c:grouping val="standard"/>
        <c:ser>
          <c:idx val="0"/>
          <c:order val="0"/>
          <c:tx>
            <c:strRef>
              <c:f>SWG!$B$45</c:f>
              <c:strCache>
                <c:ptCount val="1"/>
                <c:pt idx="0">
                  <c:v>Azure MR</c:v>
                </c:pt>
              </c:strCache>
            </c:strRef>
          </c:tx>
          <c:spPr>
            <a:ln w="38100"/>
          </c:spPr>
          <c:marker>
            <c:spPr>
              <a:ln w="38100"/>
            </c:spPr>
          </c:marker>
          <c:cat>
            <c:strRef>
              <c:f>SWG!$A$46:$A$50</c:f>
              <c:strCache>
                <c:ptCount val="5"/>
                <c:pt idx="0">
                  <c:v>64 * 1024</c:v>
                </c:pt>
                <c:pt idx="1">
                  <c:v>96 * 1536</c:v>
                </c:pt>
                <c:pt idx="2">
                  <c:v>128 * 2048</c:v>
                </c:pt>
                <c:pt idx="3">
                  <c:v>160 * 2560</c:v>
                </c:pt>
                <c:pt idx="4">
                  <c:v>192 * 3072</c:v>
                </c:pt>
              </c:strCache>
            </c:strRef>
          </c:cat>
          <c:val>
            <c:numRef>
              <c:f>SWG!$B$46:$B$50</c:f>
              <c:numCache>
                <c:formatCode>General</c:formatCode>
                <c:ptCount val="5"/>
                <c:pt idx="0">
                  <c:v>2773.6548433374842</c:v>
                </c:pt>
                <c:pt idx="1">
                  <c:v>2650.6976951518254</c:v>
                </c:pt>
                <c:pt idx="2">
                  <c:v>2699.3742512184817</c:v>
                </c:pt>
                <c:pt idx="3">
                  <c:v>2724.2845835113967</c:v>
                </c:pt>
                <c:pt idx="4">
                  <c:v>2568.4425259026207</c:v>
                </c:pt>
              </c:numCache>
            </c:numRef>
          </c:val>
        </c:ser>
        <c:ser>
          <c:idx val="1"/>
          <c:order val="1"/>
          <c:tx>
            <c:strRef>
              <c:f>SWG!$C$45</c:f>
              <c:strCache>
                <c:ptCount val="1"/>
                <c:pt idx="0">
                  <c:v>Amazon EMR</c:v>
                </c:pt>
              </c:strCache>
            </c:strRef>
          </c:tx>
          <c:spPr>
            <a:ln w="38100"/>
          </c:spPr>
          <c:marker>
            <c:spPr>
              <a:ln w="38100"/>
            </c:spPr>
          </c:marker>
          <c:cat>
            <c:strRef>
              <c:f>SWG!$A$46:$A$50</c:f>
              <c:strCache>
                <c:ptCount val="5"/>
                <c:pt idx="0">
                  <c:v>64 * 1024</c:v>
                </c:pt>
                <c:pt idx="1">
                  <c:v>96 * 1536</c:v>
                </c:pt>
                <c:pt idx="2">
                  <c:v>128 * 2048</c:v>
                </c:pt>
                <c:pt idx="3">
                  <c:v>160 * 2560</c:v>
                </c:pt>
                <c:pt idx="4">
                  <c:v>192 * 3072</c:v>
                </c:pt>
              </c:strCache>
            </c:strRef>
          </c:cat>
          <c:val>
            <c:numRef>
              <c:f>SWG!$C$46:$C$50</c:f>
              <c:numCache>
                <c:formatCode>General</c:formatCode>
                <c:ptCount val="5"/>
                <c:pt idx="0">
                  <c:v>2642.7038147532908</c:v>
                </c:pt>
                <c:pt idx="1">
                  <c:v>2627.0494765405242</c:v>
                </c:pt>
                <c:pt idx="2">
                  <c:v>2589.1029249409467</c:v>
                </c:pt>
                <c:pt idx="3">
                  <c:v>2692.0224818972097</c:v>
                </c:pt>
                <c:pt idx="4">
                  <c:v>2666.9942713000305</c:v>
                </c:pt>
              </c:numCache>
            </c:numRef>
          </c:val>
        </c:ser>
        <c:ser>
          <c:idx val="2"/>
          <c:order val="2"/>
          <c:tx>
            <c:strRef>
              <c:f>SWG!$D$45</c:f>
              <c:strCache>
                <c:ptCount val="1"/>
                <c:pt idx="0">
                  <c:v>Hadoop on EC2</c:v>
                </c:pt>
              </c:strCache>
            </c:strRef>
          </c:tx>
          <c:spPr>
            <a:ln w="38100"/>
          </c:spPr>
          <c:marker>
            <c:spPr>
              <a:ln w="38100"/>
            </c:spPr>
          </c:marker>
          <c:cat>
            <c:strRef>
              <c:f>SWG!$A$46:$A$50</c:f>
              <c:strCache>
                <c:ptCount val="5"/>
                <c:pt idx="0">
                  <c:v>64 * 1024</c:v>
                </c:pt>
                <c:pt idx="1">
                  <c:v>96 * 1536</c:v>
                </c:pt>
                <c:pt idx="2">
                  <c:v>128 * 2048</c:v>
                </c:pt>
                <c:pt idx="3">
                  <c:v>160 * 2560</c:v>
                </c:pt>
                <c:pt idx="4">
                  <c:v>192 * 3072</c:v>
                </c:pt>
              </c:strCache>
            </c:strRef>
          </c:cat>
          <c:val>
            <c:numRef>
              <c:f>SWG!$D$46:$D$50</c:f>
              <c:numCache>
                <c:formatCode>General</c:formatCode>
                <c:ptCount val="5"/>
                <c:pt idx="0">
                  <c:v>2465.2787438222813</c:v>
                </c:pt>
                <c:pt idx="1">
                  <c:v>2555.2465123774937</c:v>
                </c:pt>
                <c:pt idx="2">
                  <c:v>2484.1421210264707</c:v>
                </c:pt>
                <c:pt idx="3">
                  <c:v>2474.299029420858</c:v>
                </c:pt>
                <c:pt idx="4">
                  <c:v>2465.1803129062273</c:v>
                </c:pt>
              </c:numCache>
            </c:numRef>
          </c:val>
        </c:ser>
        <c:ser>
          <c:idx val="3"/>
          <c:order val="3"/>
          <c:tx>
            <c:strRef>
              <c:f>SWG!$E$45</c:f>
              <c:strCache>
                <c:ptCount val="1"/>
                <c:pt idx="0">
                  <c:v>Hadoop on Bare Metal</c:v>
                </c:pt>
              </c:strCache>
            </c:strRef>
          </c:tx>
          <c:spPr>
            <a:ln w="38100"/>
          </c:spPr>
          <c:marker>
            <c:spPr>
              <a:ln w="38100"/>
            </c:spPr>
          </c:marker>
          <c:cat>
            <c:strRef>
              <c:f>SWG!$A$46:$A$50</c:f>
              <c:strCache>
                <c:ptCount val="5"/>
                <c:pt idx="0">
                  <c:v>64 * 1024</c:v>
                </c:pt>
                <c:pt idx="1">
                  <c:v>96 * 1536</c:v>
                </c:pt>
                <c:pt idx="2">
                  <c:v>128 * 2048</c:v>
                </c:pt>
                <c:pt idx="3">
                  <c:v>160 * 2560</c:v>
                </c:pt>
                <c:pt idx="4">
                  <c:v>192 * 3072</c:v>
                </c:pt>
              </c:strCache>
            </c:strRef>
          </c:cat>
          <c:val>
            <c:numRef>
              <c:f>SWG!$E$46:$E$50</c:f>
              <c:numCache>
                <c:formatCode>General</c:formatCode>
                <c:ptCount val="5"/>
                <c:pt idx="0">
                  <c:v>2377.1869999999976</c:v>
                </c:pt>
                <c:pt idx="1">
                  <c:v>2407.5810000000001</c:v>
                </c:pt>
                <c:pt idx="2">
                  <c:v>2412.0619999999999</c:v>
                </c:pt>
                <c:pt idx="3">
                  <c:v>2407.1689999999976</c:v>
                </c:pt>
                <c:pt idx="4">
                  <c:v>2416.8750000000023</c:v>
                </c:pt>
              </c:numCache>
            </c:numRef>
          </c:val>
        </c:ser>
        <c:marker val="1"/>
        <c:axId val="191543936"/>
        <c:axId val="191572608"/>
      </c:lineChart>
      <c:catAx>
        <c:axId val="191543936"/>
        <c:scaling>
          <c:orientation val="minMax"/>
        </c:scaling>
        <c:axPos val="b"/>
        <c:title>
          <c:tx>
            <c:rich>
              <a:bodyPr/>
              <a:lstStyle/>
              <a:p>
                <a:pPr>
                  <a:defRPr sz="1050"/>
                </a:pPr>
                <a:r>
                  <a:rPr lang="en-US" sz="1050"/>
                  <a:t>Num. of Cores * Num. of Blocks</a:t>
                </a:r>
              </a:p>
            </c:rich>
          </c:tx>
          <c:layout/>
        </c:title>
        <c:tickLblPos val="nextTo"/>
        <c:txPr>
          <a:bodyPr rot="2460000"/>
          <a:lstStyle/>
          <a:p>
            <a:pPr>
              <a:defRPr sz="1050"/>
            </a:pPr>
            <a:endParaRPr lang="en-US"/>
          </a:p>
        </c:txPr>
        <c:crossAx val="191572608"/>
        <c:crosses val="autoZero"/>
        <c:auto val="1"/>
        <c:lblAlgn val="ctr"/>
        <c:lblOffset val="100"/>
      </c:catAx>
      <c:valAx>
        <c:axId val="191572608"/>
        <c:scaling>
          <c:orientation val="minMax"/>
          <c:max val="3000"/>
          <c:min val="0"/>
        </c:scaling>
        <c:axPos val="l"/>
        <c:majorGridlines/>
        <c:title>
          <c:tx>
            <c:rich>
              <a:bodyPr rot="-5400000" vert="horz"/>
              <a:lstStyle/>
              <a:p>
                <a:pPr>
                  <a:defRPr sz="1200"/>
                </a:pPr>
                <a:r>
                  <a:rPr lang="en-US" sz="1200"/>
                  <a:t>Adjusted Time (s)</a:t>
                </a:r>
              </a:p>
            </c:rich>
          </c:tx>
          <c:layout/>
        </c:title>
        <c:numFmt formatCode="General" sourceLinked="1"/>
        <c:tickLblPos val="nextTo"/>
        <c:txPr>
          <a:bodyPr/>
          <a:lstStyle/>
          <a:p>
            <a:pPr>
              <a:defRPr sz="1050"/>
            </a:pPr>
            <a:endParaRPr lang="en-US"/>
          </a:p>
        </c:txPr>
        <c:crossAx val="191543936"/>
        <c:crosses val="autoZero"/>
        <c:crossBetween val="midCat"/>
      </c:valAx>
    </c:plotArea>
    <c:legend>
      <c:legendPos val="r"/>
      <c:layout>
        <c:manualLayout>
          <c:xMode val="edge"/>
          <c:yMode val="edge"/>
          <c:x val="0.61644519154206845"/>
          <c:y val="0.29036970378702687"/>
          <c:w val="0.28726973364440583"/>
          <c:h val="0.33486876640420021"/>
        </c:manualLayout>
      </c:layout>
      <c:spPr>
        <a:ln w="38100"/>
      </c:spPr>
      <c:txPr>
        <a:bodyPr/>
        <a:lstStyle/>
        <a:p>
          <a:pPr>
            <a:defRPr sz="1200" b="1"/>
          </a:pPr>
          <a:endParaRPr lang="en-US"/>
        </a:p>
      </c:txPr>
    </c:legend>
    <c:plotVisOnly val="1"/>
    <c:dispBlanksAs val="gap"/>
  </c:chart>
  <c:spPr>
    <a:ln w="38100"/>
  </c:spPr>
  <c:txPr>
    <a:bodyPr/>
    <a:lstStyle/>
    <a:p>
      <a:pPr>
        <a:defRPr sz="17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tx>
            <c:v>Twister</c:v>
          </c:tx>
          <c:xVal>
            <c:numRef>
              <c:f>[TwisterVsHadoopOnPageRank.xlsx]Sheet1!$P$15:$T$15</c:f>
              <c:numCache>
                <c:formatCode>General</c:formatCode>
                <c:ptCount val="5"/>
                <c:pt idx="0">
                  <c:v>4000</c:v>
                </c:pt>
                <c:pt idx="1">
                  <c:v>3200</c:v>
                </c:pt>
                <c:pt idx="2">
                  <c:v>2400</c:v>
                </c:pt>
                <c:pt idx="3">
                  <c:v>1600</c:v>
                </c:pt>
                <c:pt idx="4">
                  <c:v>800</c:v>
                </c:pt>
              </c:numCache>
            </c:numRef>
          </c:xVal>
          <c:yVal>
            <c:numRef>
              <c:f>[TwisterVsHadoopOnPageRank.xlsx]Sheet1!$P$16:$T$16</c:f>
              <c:numCache>
                <c:formatCode>General</c:formatCode>
                <c:ptCount val="5"/>
                <c:pt idx="0">
                  <c:v>363.7</c:v>
                </c:pt>
                <c:pt idx="1">
                  <c:v>323.7</c:v>
                </c:pt>
                <c:pt idx="2">
                  <c:v>266.63</c:v>
                </c:pt>
                <c:pt idx="3">
                  <c:v>189.7</c:v>
                </c:pt>
                <c:pt idx="4">
                  <c:v>108.3</c:v>
                </c:pt>
              </c:numCache>
            </c:numRef>
          </c:yVal>
          <c:smooth val="1"/>
        </c:ser>
        <c:ser>
          <c:idx val="1"/>
          <c:order val="1"/>
          <c:tx>
            <c:v>Hadoop</c:v>
          </c:tx>
          <c:xVal>
            <c:numRef>
              <c:f>[TwisterVsHadoopOnPageRank.xlsx]Sheet1!$P$15:$T$15</c:f>
              <c:numCache>
                <c:formatCode>General</c:formatCode>
                <c:ptCount val="5"/>
                <c:pt idx="0">
                  <c:v>4000</c:v>
                </c:pt>
                <c:pt idx="1">
                  <c:v>3200</c:v>
                </c:pt>
                <c:pt idx="2">
                  <c:v>2400</c:v>
                </c:pt>
                <c:pt idx="3">
                  <c:v>1600</c:v>
                </c:pt>
                <c:pt idx="4">
                  <c:v>800</c:v>
                </c:pt>
              </c:numCache>
            </c:numRef>
          </c:xVal>
          <c:yVal>
            <c:numRef>
              <c:f>[TwisterVsHadoopOnPageRank.xlsx]Sheet1!$P$17:$T$17</c:f>
              <c:numCache>
                <c:formatCode>General</c:formatCode>
                <c:ptCount val="5"/>
                <c:pt idx="0">
                  <c:v>6565.7</c:v>
                </c:pt>
                <c:pt idx="1">
                  <c:v>5470.2</c:v>
                </c:pt>
                <c:pt idx="2">
                  <c:v>4327.1000000000004</c:v>
                </c:pt>
                <c:pt idx="3">
                  <c:v>2996.1</c:v>
                </c:pt>
                <c:pt idx="4">
                  <c:v>1887.3</c:v>
                </c:pt>
              </c:numCache>
            </c:numRef>
          </c:yVal>
          <c:smooth val="1"/>
        </c:ser>
        <c:axId val="191766528"/>
        <c:axId val="191768832"/>
      </c:scatterChart>
      <c:valAx>
        <c:axId val="191766528"/>
        <c:scaling>
          <c:orientation val="minMax"/>
          <c:max val="4500"/>
          <c:min val="500"/>
        </c:scaling>
        <c:axPos val="b"/>
        <c:numFmt formatCode="General" sourceLinked="1"/>
        <c:tickLblPos val="nextTo"/>
        <c:txPr>
          <a:bodyPr/>
          <a:lstStyle/>
          <a:p>
            <a:pPr>
              <a:defRPr b="0"/>
            </a:pPr>
            <a:endParaRPr lang="en-US"/>
          </a:p>
        </c:txPr>
        <c:crossAx val="191768832"/>
        <c:crosses val="autoZero"/>
        <c:crossBetween val="midCat"/>
        <c:majorUnit val="1000"/>
      </c:valAx>
      <c:valAx>
        <c:axId val="191768832"/>
        <c:scaling>
          <c:orientation val="minMax"/>
        </c:scaling>
        <c:axPos val="l"/>
        <c:majorGridlines/>
        <c:numFmt formatCode="General" sourceLinked="1"/>
        <c:tickLblPos val="nextTo"/>
        <c:crossAx val="191766528"/>
        <c:crosses val="autoZero"/>
        <c:crossBetween val="midCat"/>
      </c:valAx>
    </c:plotArea>
    <c:legend>
      <c:legendPos val="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v>fine granularity</c:v>
          </c:tx>
          <c:trendline>
            <c:trendlineType val="linear"/>
          </c:trendline>
          <c:trendline>
            <c:trendlineType val="linear"/>
          </c:trendline>
          <c:trendline>
            <c:trendlineType val="linear"/>
          </c:trendline>
          <c:cat>
            <c:strRef>
              <c:f>'[pagerank_madrid_shuohuan - Copy.xlsx]420 Files &amp; Single Files'!$A$1:$E$1</c:f>
              <c:strCache>
                <c:ptCount val="5"/>
                <c:pt idx="0">
                  <c:v>160 files</c:v>
                </c:pt>
                <c:pt idx="1">
                  <c:v>320 files</c:v>
                </c:pt>
                <c:pt idx="2">
                  <c:v>640 files</c:v>
                </c:pt>
                <c:pt idx="3">
                  <c:v>960 files</c:v>
                </c:pt>
                <c:pt idx="4">
                  <c:v>1280 files</c:v>
                </c:pt>
              </c:strCache>
            </c:strRef>
          </c:cat>
          <c:val>
            <c:numRef>
              <c:f>'[pagerank_madrid_shuohuan - Copy.xlsx]420 Files &amp; Single Files'!$A$2:$E$2</c:f>
              <c:numCache>
                <c:formatCode>General</c:formatCode>
                <c:ptCount val="5"/>
                <c:pt idx="0">
                  <c:v>560</c:v>
                </c:pt>
                <c:pt idx="1">
                  <c:v>1070</c:v>
                </c:pt>
                <c:pt idx="2">
                  <c:v>2920</c:v>
                </c:pt>
                <c:pt idx="3">
                  <c:v>3607</c:v>
                </c:pt>
                <c:pt idx="4">
                  <c:v>5775</c:v>
                </c:pt>
              </c:numCache>
            </c:numRef>
          </c:val>
        </c:ser>
        <c:ser>
          <c:idx val="1"/>
          <c:order val="1"/>
          <c:tx>
            <c:v>coarse granularity</c:v>
          </c:tx>
          <c:trendline>
            <c:trendlineType val="linear"/>
          </c:trendline>
          <c:cat>
            <c:strRef>
              <c:f>'[pagerank_madrid_shuohuan - Copy.xlsx]420 Files &amp; Single Files'!$A$1:$E$1</c:f>
              <c:strCache>
                <c:ptCount val="5"/>
                <c:pt idx="0">
                  <c:v>160 files</c:v>
                </c:pt>
                <c:pt idx="1">
                  <c:v>320 files</c:v>
                </c:pt>
                <c:pt idx="2">
                  <c:v>640 files</c:v>
                </c:pt>
                <c:pt idx="3">
                  <c:v>960 files</c:v>
                </c:pt>
                <c:pt idx="4">
                  <c:v>1280 files</c:v>
                </c:pt>
              </c:strCache>
            </c:strRef>
          </c:cat>
          <c:val>
            <c:numRef>
              <c:f>'[pagerank_madrid_shuohuan - Copy.xlsx]420 Files &amp; Single Files'!$A$3:$E$3</c:f>
              <c:numCache>
                <c:formatCode>General</c:formatCode>
                <c:ptCount val="5"/>
                <c:pt idx="0">
                  <c:v>180</c:v>
                </c:pt>
                <c:pt idx="1">
                  <c:v>256</c:v>
                </c:pt>
                <c:pt idx="2">
                  <c:v>419</c:v>
                </c:pt>
                <c:pt idx="3">
                  <c:v>592</c:v>
                </c:pt>
                <c:pt idx="4">
                  <c:v>764</c:v>
                </c:pt>
              </c:numCache>
            </c:numRef>
          </c:val>
        </c:ser>
        <c:axId val="191925248"/>
        <c:axId val="191940480"/>
      </c:barChart>
      <c:catAx>
        <c:axId val="191925248"/>
        <c:scaling>
          <c:orientation val="minMax"/>
        </c:scaling>
        <c:axPos val="b"/>
        <c:tickLblPos val="nextTo"/>
        <c:crossAx val="191940480"/>
        <c:crosses val="autoZero"/>
        <c:auto val="1"/>
        <c:lblAlgn val="ctr"/>
        <c:lblOffset val="100"/>
      </c:catAx>
      <c:valAx>
        <c:axId val="191940480"/>
        <c:scaling>
          <c:orientation val="minMax"/>
        </c:scaling>
        <c:axPos val="l"/>
        <c:majorGridlines/>
        <c:numFmt formatCode="General" sourceLinked="1"/>
        <c:tickLblPos val="nextTo"/>
        <c:crossAx val="191925248"/>
        <c:crosses val="autoZero"/>
        <c:crossBetween val="between"/>
      </c:valAx>
    </c:plotArea>
    <c:legend>
      <c:legendPos val="t"/>
      <c:legendEntry>
        <c:idx val="2"/>
        <c:delete val="1"/>
      </c:legendEntry>
      <c:legendEntry>
        <c:idx val="3"/>
        <c:delete val="1"/>
      </c:legendEntry>
      <c:legendEntry>
        <c:idx val="4"/>
        <c:delete val="1"/>
      </c:legendEntry>
      <c:legendEntry>
        <c:idx val="5"/>
        <c:delete val="1"/>
      </c:legendEntry>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1AA73-1C71-4173-8936-D65261E185CF}" type="datetimeFigureOut">
              <a:rPr lang="en-US" smtClean="0"/>
              <a:pPr/>
              <a:t>11/17/2010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75089-66C2-4C5F-BE44-A4EFD298D1F4}" type="slidenum">
              <a:rPr lang="en-US" smtClean="0"/>
              <a:pPr/>
              <a:t>‹#›</a:t>
            </a:fld>
            <a:endParaRPr lang="en-US"/>
          </a:p>
        </p:txBody>
      </p:sp>
    </p:spTree>
    <p:extLst>
      <p:ext uri="{BB962C8B-B14F-4D97-AF65-F5344CB8AC3E}">
        <p14:creationId xmlns="" xmlns:p14="http://schemas.microsoft.com/office/powerpoint/2010/main" val="374387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r>
              <a:rPr lang="en-US" dirty="0" smtClean="0"/>
              <a:t>Results</a:t>
            </a:r>
          </a:p>
          <a:p>
            <a:pPr lvl="1">
              <a:lnSpc>
                <a:spcPct val="85000"/>
              </a:lnSpc>
              <a:spcBef>
                <a:spcPct val="15000"/>
              </a:spcBef>
              <a:buFont typeface="Wingdings" pitchFamily="2" charset="2"/>
              <a:buChar char="§"/>
            </a:pPr>
            <a:r>
              <a:rPr lang="en-US" dirty="0" smtClean="0">
                <a:solidFill>
                  <a:srgbClr val="C00000"/>
                </a:solidFill>
              </a:rPr>
              <a:t>Microsoft CCR </a:t>
            </a:r>
            <a:r>
              <a:rPr lang="en-US" dirty="0" smtClean="0"/>
              <a:t>supports MPI, dynamic threading</a:t>
            </a:r>
          </a:p>
          <a:p>
            <a:pPr lvl="1">
              <a:lnSpc>
                <a:spcPct val="85000"/>
              </a:lnSpc>
              <a:spcBef>
                <a:spcPct val="15000"/>
              </a:spcBef>
              <a:buFont typeface="Wingdings" pitchFamily="2" charset="2"/>
              <a:buChar char="§"/>
            </a:pPr>
            <a:r>
              <a:rPr lang="en-US" dirty="0" smtClean="0">
                <a:solidFill>
                  <a:srgbClr val="C00000"/>
                </a:solidFill>
              </a:rPr>
              <a:t>Detailed performance measurements </a:t>
            </a:r>
            <a:r>
              <a:rPr lang="en-US" dirty="0" smtClean="0"/>
              <a:t>with </a:t>
            </a:r>
            <a:r>
              <a:rPr lang="en-US" dirty="0" smtClean="0">
                <a:solidFill>
                  <a:srgbClr val="ECD700"/>
                </a:solidFill>
              </a:rPr>
              <a:t> </a:t>
            </a:r>
            <a:r>
              <a:rPr lang="en-US" dirty="0" smtClean="0">
                <a:solidFill>
                  <a:srgbClr val="C00000"/>
                </a:solidFill>
              </a:rPr>
              <a:t>Speedups</a:t>
            </a:r>
            <a:r>
              <a:rPr lang="en-US" dirty="0" smtClean="0">
                <a:solidFill>
                  <a:srgbClr val="ECD700"/>
                </a:solidFill>
              </a:rPr>
              <a:t>  </a:t>
            </a:r>
            <a:r>
              <a:rPr lang="en-US" dirty="0" smtClean="0"/>
              <a:t>of 7.5 or above on 8-core systems for “large problems” using deterministic annealed (avoid local minima) algorithms for </a:t>
            </a:r>
            <a:r>
              <a:rPr lang="en-US" dirty="0" smtClean="0">
                <a:solidFill>
                  <a:srgbClr val="C00000"/>
                </a:solidFill>
              </a:rPr>
              <a:t>clustering, Gaussian Mixtures, GTM </a:t>
            </a:r>
            <a:r>
              <a:rPr lang="en-US" dirty="0" smtClean="0"/>
              <a:t>(dimensional reduction) etc.</a:t>
            </a:r>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BF1BF-C908-42E1-8D2B-E45E8FF48FB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a:ln/>
        </p:spPr>
      </p:sp>
      <p:sp>
        <p:nvSpPr>
          <p:cNvPr id="39939" name="Rectangle 3"/>
          <p:cNvSpPr>
            <a:spLocks noGrp="1"/>
          </p:cNvSpPr>
          <p:nvPr>
            <p:ph type="body" idx="1"/>
          </p:nvPr>
        </p:nvSpPr>
        <p:spPr>
          <a:noFill/>
          <a:ln/>
        </p:spPr>
        <p:txBody>
          <a:bodyPr/>
          <a:lstStyle/>
          <a:p>
            <a:pPr defTabSz="2193925"/>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solidFill>
                  <a:prstClr val="black"/>
                </a:solidFill>
              </a:rPr>
              <a:pPr>
                <a:def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David Wild</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MDS implemented</a:t>
            </a:r>
            <a:r>
              <a:rPr lang="en-US" baseline="0" dirty="0" smtClean="0"/>
              <a:t> in C#;  GTM in R and C/C++</a:t>
            </a:r>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A12F6-8783-B54E-BD62-66C75C77408C}"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0A12F6-8783-B54E-BD62-66C75C77408C}"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12.5K</a:t>
            </a:r>
            <a:r>
              <a:rPr lang="en-US" baseline="0" dirty="0" smtClean="0"/>
              <a:t> </a:t>
            </a:r>
            <a:r>
              <a:rPr lang="en-US" dirty="0" smtClean="0"/>
              <a:t>25K 50K</a:t>
            </a:r>
            <a:r>
              <a:rPr lang="en-US" baseline="0" dirty="0" smtClean="0"/>
              <a:t> 100K Run on 16 nodes of Tempest </a:t>
            </a:r>
            <a:endParaRPr lang="en-US" dirty="0" smtClean="0"/>
          </a:p>
          <a:p>
            <a:r>
              <a:rPr lang="en-US" baseline="0" dirty="0" smtClean="0"/>
              <a:t>Note that we gain performance of over a factor of 100 for this data size. It would be more for larger data set.</a:t>
            </a:r>
          </a:p>
          <a:p>
            <a:endParaRPr lang="en-US" baseline="0" dirty="0" smtClean="0"/>
          </a:p>
        </p:txBody>
      </p:sp>
      <p:sp>
        <p:nvSpPr>
          <p:cNvPr id="4" name="Slide Number Placeholder 3"/>
          <p:cNvSpPr>
            <a:spLocks noGrp="1"/>
          </p:cNvSpPr>
          <p:nvPr>
            <p:ph type="sldNum" sz="quarter" idx="10"/>
          </p:nvPr>
        </p:nvSpPr>
        <p:spPr/>
        <p:txBody>
          <a:bodyPr/>
          <a:lstStyle/>
          <a:p>
            <a:fld id="{F74D0B9E-36BE-4E91-8A4D-9782CF2C2059}"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675089-66C2-4C5F-BE44-A4EFD298D1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TI .jpg"/>
          <p:cNvPicPr>
            <a:picLocks noChangeAspect="1"/>
          </p:cNvPicPr>
          <p:nvPr userDrawn="1"/>
        </p:nvPicPr>
        <p:blipFill>
          <a:blip r:embed="rId2" cstate="print"/>
          <a:stretch>
            <a:fillRect/>
          </a:stretch>
        </p:blipFill>
        <p:spPr>
          <a:xfrm>
            <a:off x="0" y="0"/>
            <a:ext cx="9144000" cy="68580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9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6667500"/>
            <a:ext cx="9144000" cy="19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369005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1920183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131433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6" name="Picture 5" descr="futuregrid.png"/>
          <p:cNvPicPr>
            <a:picLocks noChangeAspect="1"/>
          </p:cNvPicPr>
          <p:nvPr userDrawn="1"/>
        </p:nvPicPr>
        <p:blipFill>
          <a:blip r:embed="rId2" cstate="print"/>
          <a:stretch>
            <a:fillRect/>
          </a:stretch>
        </p:blipFill>
        <p:spPr>
          <a:xfrm>
            <a:off x="7464777" y="0"/>
            <a:ext cx="1679223" cy="1143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285064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chor="t"/>
          <a:lstStyle>
            <a:lvl1pPr algn="ctr">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9862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184827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286512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1370196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227336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166131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1093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CAD8E-9EFB-44BB-B480-F8DF2896A8EF}" type="datetimeFigureOut">
              <a:rPr lang="en-US" smtClean="0"/>
              <a:pPr/>
              <a:t>11/17/2010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4386-2172-4514-93F3-4C0F6648711F}" type="slidenum">
              <a:rPr lang="en-US" smtClean="0"/>
              <a:pPr/>
              <a:t>‹#›</a:t>
            </a:fld>
            <a:endParaRPr lang="en-US"/>
          </a:p>
        </p:txBody>
      </p:sp>
    </p:spTree>
    <p:extLst>
      <p:ext uri="{BB962C8B-B14F-4D97-AF65-F5344CB8AC3E}">
        <p14:creationId xmlns="" xmlns:p14="http://schemas.microsoft.com/office/powerpoint/2010/main" val="44509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6477000" y="5833080"/>
            <a:ext cx="2667000" cy="838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CAD8E-9EFB-44BB-B480-F8DF2896A8EF}" type="datetimeFigureOut">
              <a:rPr lang="en-US" smtClean="0"/>
              <a:pPr/>
              <a:t>11/17/2010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B4386-2172-4514-93F3-4C0F6648711F}" type="slidenum">
              <a:rPr lang="en-US" smtClean="0"/>
              <a:pPr/>
              <a:t>‹#›</a:t>
            </a:fld>
            <a:endParaRPr lang="en-US"/>
          </a:p>
        </p:txBody>
      </p:sp>
      <p:pic>
        <p:nvPicPr>
          <p:cNvPr id="13" name="Picture 2" descr="Home"/>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6629400" y="6028342"/>
            <a:ext cx="1619250" cy="4476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190500"/>
            <a:ext cx="3019425" cy="647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2705100" y="5817954"/>
            <a:ext cx="3733800" cy="849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a:xfrm>
            <a:off x="0" y="-2438"/>
            <a:ext cx="9144000" cy="189914"/>
          </a:xfrm>
          <a:prstGeom prst="rect">
            <a:avLst/>
          </a:prstGeom>
          <a:solidFill>
            <a:srgbClr val="2E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71280"/>
            <a:ext cx="9144000" cy="189914"/>
          </a:xfrm>
          <a:prstGeom prst="rect">
            <a:avLst/>
          </a:prstGeom>
          <a:solidFill>
            <a:srgbClr val="2E6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87300"/>
            <a:ext cx="8229600" cy="8033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800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128553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0" kern="1200">
          <a:solidFill>
            <a:srgbClr val="A6132B"/>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A6132B"/>
        </a:buClr>
        <a:buFont typeface="Webdings" pitchFamily="18" charset="2"/>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A6132B"/>
        </a:buClr>
        <a:buFont typeface="Webdings" pitchFamily="18" charset="2"/>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A6132B"/>
        </a:buClr>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A6132B"/>
        </a:buClr>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A6132B"/>
        </a:buClr>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11/17/2010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pic>
        <p:nvPicPr>
          <p:cNvPr id="9" name="Picture 8" descr="futuregrid.png"/>
          <p:cNvPicPr>
            <a:picLocks noChangeAspect="1"/>
          </p:cNvPicPr>
          <p:nvPr userDrawn="1"/>
        </p:nvPicPr>
        <p:blipFill>
          <a:blip r:embed="rId14" cstate="print"/>
          <a:stretch>
            <a:fillRect/>
          </a:stretch>
        </p:blipFill>
        <p:spPr>
          <a:xfrm>
            <a:off x="7464777" y="0"/>
            <a:ext cx="1679223" cy="1143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alsahpc.org/plotviz"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1466851"/>
          </a:xfrm>
        </p:spPr>
        <p:txBody>
          <a:bodyPr>
            <a:noAutofit/>
          </a:bodyPr>
          <a:lstStyle/>
          <a:p>
            <a:r>
              <a:rPr lang="en-US" dirty="0" smtClean="0"/>
              <a:t>Parallel Applications And Tools For Cloud Computing Environments</a:t>
            </a:r>
            <a:endParaRPr lang="en-US" dirty="0"/>
          </a:p>
        </p:txBody>
      </p:sp>
      <p:sp>
        <p:nvSpPr>
          <p:cNvPr id="3" name="Subtitle 2"/>
          <p:cNvSpPr>
            <a:spLocks noGrp="1"/>
          </p:cNvSpPr>
          <p:nvPr>
            <p:ph type="subTitle" idx="1"/>
          </p:nvPr>
        </p:nvSpPr>
        <p:spPr>
          <a:xfrm>
            <a:off x="1447800" y="3962400"/>
            <a:ext cx="6400800" cy="1143000"/>
          </a:xfrm>
        </p:spPr>
        <p:txBody>
          <a:bodyPr>
            <a:normAutofit/>
          </a:bodyPr>
          <a:lstStyle/>
          <a:p>
            <a:r>
              <a:rPr lang="en-US" sz="2000" dirty="0" smtClean="0">
                <a:solidFill>
                  <a:schemeClr val="tx1">
                    <a:lumMod val="65000"/>
                    <a:lumOff val="35000"/>
                  </a:schemeClr>
                </a:solidFill>
              </a:rPr>
              <a:t>SC 10</a:t>
            </a:r>
          </a:p>
          <a:p>
            <a:r>
              <a:rPr lang="en-US" sz="2000" dirty="0" smtClean="0">
                <a:solidFill>
                  <a:schemeClr val="tx1">
                    <a:lumMod val="65000"/>
                    <a:lumOff val="35000"/>
                  </a:schemeClr>
                </a:solidFill>
              </a:rPr>
              <a:t>New Orleans, USA</a:t>
            </a:r>
          </a:p>
          <a:p>
            <a:r>
              <a:rPr lang="en-US" sz="2000" dirty="0" smtClean="0">
                <a:solidFill>
                  <a:schemeClr val="tx1">
                    <a:lumMod val="65000"/>
                    <a:lumOff val="35000"/>
                  </a:schemeClr>
                </a:solidFill>
              </a:rPr>
              <a:t>Nov 17, 2010</a:t>
            </a:r>
          </a:p>
        </p:txBody>
      </p:sp>
      <p:pic>
        <p:nvPicPr>
          <p:cNvPr id="2050" name="Picture 2" descr="Hom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2800" y="2667000"/>
            <a:ext cx="2446101" cy="676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877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Pagerank</a:t>
            </a:r>
            <a:r>
              <a:rPr lang="en-US" dirty="0" smtClean="0"/>
              <a:t> Optimization Strategies</a:t>
            </a:r>
            <a:endParaRPr lang="en-US" dirty="0"/>
          </a:p>
        </p:txBody>
      </p:sp>
      <p:graphicFrame>
        <p:nvGraphicFramePr>
          <p:cNvPr id="4" name="Content Placeholder 3"/>
          <p:cNvGraphicFramePr>
            <a:graphicFrameLocks noGrp="1"/>
          </p:cNvGraphicFramePr>
          <p:nvPr>
            <p:ph idx="1"/>
          </p:nvPr>
        </p:nvGraphicFramePr>
        <p:xfrm>
          <a:off x="304800" y="1066800"/>
          <a:ext cx="41910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nvGraphicFramePr>
        <p:xfrm>
          <a:off x="4495800" y="3200400"/>
          <a:ext cx="44958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200" y="3276600"/>
            <a:ext cx="4038600" cy="2031325"/>
          </a:xfrm>
          <a:prstGeom prst="rect">
            <a:avLst/>
          </a:prstGeom>
          <a:noFill/>
        </p:spPr>
        <p:txBody>
          <a:bodyPr wrap="square" rtlCol="0">
            <a:spAutoFit/>
          </a:bodyPr>
          <a:lstStyle/>
          <a:p>
            <a:pPr marL="342900" indent="-342900">
              <a:buFont typeface="+mj-lt"/>
              <a:buAutoNum type="arabicPeriod"/>
            </a:pPr>
            <a:r>
              <a:rPr lang="en-US" dirty="0" smtClean="0"/>
              <a:t>Implement with Twister and Hadoop with 50 million web pages. </a:t>
            </a:r>
          </a:p>
          <a:p>
            <a:pPr marL="342900" indent="-342900">
              <a:buFont typeface="+mj-lt"/>
              <a:buAutoNum type="arabicPeriod"/>
            </a:pPr>
            <a:r>
              <a:rPr lang="en-US" dirty="0" smtClean="0"/>
              <a:t>Twister caches the partitions of web graph in memory during multiple iteration, while Hadoop </a:t>
            </a:r>
            <a:r>
              <a:rPr lang="en-US" dirty="0" smtClean="0"/>
              <a:t>needs to </a:t>
            </a:r>
            <a:r>
              <a:rPr lang="en-US" dirty="0" smtClean="0"/>
              <a:t>reload partition from disk to memory for each iteration.</a:t>
            </a:r>
            <a:endParaRPr lang="en-US" dirty="0"/>
          </a:p>
        </p:txBody>
      </p:sp>
      <p:sp>
        <p:nvSpPr>
          <p:cNvPr id="8" name="TextBox 7"/>
          <p:cNvSpPr txBox="1"/>
          <p:nvPr/>
        </p:nvSpPr>
        <p:spPr>
          <a:xfrm>
            <a:off x="4953000" y="1143000"/>
            <a:ext cx="3962400" cy="2031325"/>
          </a:xfrm>
          <a:prstGeom prst="rect">
            <a:avLst/>
          </a:prstGeom>
          <a:noFill/>
        </p:spPr>
        <p:txBody>
          <a:bodyPr wrap="square" rtlCol="0">
            <a:spAutoFit/>
          </a:bodyPr>
          <a:lstStyle/>
          <a:p>
            <a:pPr marL="342900" indent="-342900">
              <a:buFont typeface="+mj-lt"/>
              <a:buAutoNum type="arabicPeriod"/>
            </a:pPr>
            <a:r>
              <a:rPr lang="en-US" dirty="0" smtClean="0"/>
              <a:t>Implement with DryadLINQ with 50 million web pages on a 32 nodes Windows HPC cluster</a:t>
            </a:r>
          </a:p>
          <a:p>
            <a:pPr marL="342900" indent="-342900">
              <a:buFont typeface="+mj-lt"/>
              <a:buAutoNum type="arabicPeriod"/>
            </a:pPr>
            <a:r>
              <a:rPr lang="en-US" dirty="0" smtClean="0"/>
              <a:t>The coarse granularity strategy out </a:t>
            </a:r>
            <a:r>
              <a:rPr lang="en-US" dirty="0" smtClean="0"/>
              <a:t>performs fine </a:t>
            </a:r>
            <a:r>
              <a:rPr lang="en-US" dirty="0" smtClean="0"/>
              <a:t>granularity </a:t>
            </a:r>
            <a:r>
              <a:rPr lang="en-US" dirty="0" smtClean="0"/>
              <a:t>because </a:t>
            </a:r>
            <a:r>
              <a:rPr lang="en-US" dirty="0" smtClean="0"/>
              <a:t>it saves scheduling  cost and network traffic</a:t>
            </a:r>
            <a:endParaRPr lang="en-US" dirty="0"/>
          </a:p>
        </p:txBody>
      </p:sp>
    </p:spTree>
    <p:extLst>
      <p:ext uri="{BB962C8B-B14F-4D97-AF65-F5344CB8AC3E}">
        <p14:creationId xmlns="" xmlns:p14="http://schemas.microsoft.com/office/powerpoint/2010/main" val="2131411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Twister BLAST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936701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Twister-BLAST</a:t>
            </a:r>
            <a:endParaRPr lang="en-US" dirty="0"/>
          </a:p>
        </p:txBody>
      </p:sp>
      <p:sp>
        <p:nvSpPr>
          <p:cNvPr id="3" name="Content Placeholder 2"/>
          <p:cNvSpPr>
            <a:spLocks noGrp="1"/>
          </p:cNvSpPr>
          <p:nvPr>
            <p:ph idx="1"/>
          </p:nvPr>
        </p:nvSpPr>
        <p:spPr/>
        <p:txBody>
          <a:bodyPr/>
          <a:lstStyle/>
          <a:p>
            <a:r>
              <a:rPr lang="en-US" dirty="0"/>
              <a:t>A</a:t>
            </a:r>
            <a:r>
              <a:rPr lang="en-US" dirty="0" smtClean="0"/>
              <a:t> simple parallel </a:t>
            </a:r>
            <a:r>
              <a:rPr lang="en-US" dirty="0"/>
              <a:t>BLAST application based on Twister MapReduce framework </a:t>
            </a:r>
            <a:endParaRPr lang="en-US" dirty="0" smtClean="0"/>
          </a:p>
          <a:p>
            <a:r>
              <a:rPr lang="en-US" dirty="0"/>
              <a:t>R</a:t>
            </a:r>
            <a:r>
              <a:rPr lang="en-US" dirty="0" smtClean="0"/>
              <a:t>uns </a:t>
            </a:r>
            <a:r>
              <a:rPr lang="en-US" dirty="0"/>
              <a:t>on a single machine, a cluster, or Amazon EC2 cloud </a:t>
            </a:r>
            <a:r>
              <a:rPr lang="en-US" dirty="0" smtClean="0"/>
              <a:t>platform</a:t>
            </a:r>
          </a:p>
          <a:p>
            <a:r>
              <a:rPr lang="en-US" dirty="0" smtClean="0"/>
              <a:t>Adaptable to the latest BLAST tool (BLAST+ 2.2.24) </a:t>
            </a:r>
            <a:endParaRPr lang="en-US" dirty="0"/>
          </a:p>
        </p:txBody>
      </p:sp>
    </p:spTree>
    <p:extLst>
      <p:ext uri="{BB962C8B-B14F-4D97-AF65-F5344CB8AC3E}">
        <p14:creationId xmlns="" xmlns:p14="http://schemas.microsoft.com/office/powerpoint/2010/main" val="347996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Twister-BLAST Architecture</a:t>
            </a:r>
            <a:endParaRPr lang="en-US" dirty="0"/>
          </a:p>
        </p:txBody>
      </p:sp>
      <p:pic>
        <p:nvPicPr>
          <p:cNvPr id="1028" name="Picture 4" descr="http://salsahpc.indiana.edu/nih/images/1/12/Picture12x.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1295400"/>
            <a:ext cx="7178314"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3295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Database Management</a:t>
            </a:r>
          </a:p>
        </p:txBody>
      </p:sp>
      <p:sp>
        <p:nvSpPr>
          <p:cNvPr id="3" name="Content Placeholder 2"/>
          <p:cNvSpPr>
            <a:spLocks noGrp="1"/>
          </p:cNvSpPr>
          <p:nvPr>
            <p:ph idx="1"/>
          </p:nvPr>
        </p:nvSpPr>
        <p:spPr/>
        <p:txBody>
          <a:bodyPr/>
          <a:lstStyle/>
          <a:p>
            <a:r>
              <a:rPr lang="en-US" dirty="0" smtClean="0"/>
              <a:t>Replicated </a:t>
            </a:r>
            <a:r>
              <a:rPr lang="en-US" dirty="0"/>
              <a:t>to all the nodes</a:t>
            </a:r>
            <a:r>
              <a:rPr lang="en-US" dirty="0" smtClean="0"/>
              <a:t>, in order to support BLAST binary execution</a:t>
            </a:r>
          </a:p>
          <a:p>
            <a:r>
              <a:rPr lang="en-US" dirty="0" smtClean="0"/>
              <a:t>Compression before replication </a:t>
            </a:r>
          </a:p>
          <a:p>
            <a:r>
              <a:rPr lang="en-US" dirty="0" smtClean="0"/>
              <a:t>Transported through file share script tool in Twister</a:t>
            </a:r>
            <a:endParaRPr lang="en-US" dirty="0"/>
          </a:p>
        </p:txBody>
      </p:sp>
    </p:spTree>
    <p:extLst>
      <p:ext uri="{BB962C8B-B14F-4D97-AF65-F5344CB8AC3E}">
        <p14:creationId xmlns="" xmlns:p14="http://schemas.microsoft.com/office/powerpoint/2010/main" val="89456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500"/>
            <a:ext cx="8229600" cy="803300"/>
          </a:xfrm>
        </p:spPr>
        <p:txBody>
          <a:bodyPr>
            <a:normAutofit fontScale="90000"/>
          </a:bodyPr>
          <a:lstStyle/>
          <a:p>
            <a:r>
              <a:rPr lang="en-US" dirty="0" smtClean="0"/>
              <a:t>Twister-BLAST Performance Chart on IU PolarGrid</a:t>
            </a:r>
            <a:endParaRPr lang="en-US" dirty="0"/>
          </a:p>
        </p:txBody>
      </p:sp>
      <p:pic>
        <p:nvPicPr>
          <p:cNvPr id="2050" name="Picture 2" descr="File:Picture13x.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1123949"/>
            <a:ext cx="7038975" cy="45910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812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610599" cy="1362075"/>
          </a:xfrm>
        </p:spPr>
        <p:txBody>
          <a:bodyPr>
            <a:normAutofit fontScale="90000"/>
          </a:bodyPr>
          <a:lstStyle/>
          <a:p>
            <a:r>
              <a:rPr lang="en-US" dirty="0"/>
              <a:t>SALSA Portal and </a:t>
            </a:r>
            <a:r>
              <a:rPr lang="en-US" dirty="0" err="1"/>
              <a:t>Biosequence</a:t>
            </a:r>
            <a:r>
              <a:rPr lang="en-US" dirty="0"/>
              <a:t> Analysis Workflow</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594712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Biosequence</a:t>
            </a:r>
            <a:r>
              <a:rPr lang="en-US" dirty="0" smtClean="0"/>
              <a:t> Analysis</a:t>
            </a:r>
            <a:endParaRPr lang="en-US" dirty="0"/>
          </a:p>
        </p:txBody>
      </p:sp>
      <p:sp>
        <p:nvSpPr>
          <p:cNvPr id="5" name="TextBox 4"/>
          <p:cNvSpPr txBox="1"/>
          <p:nvPr/>
        </p:nvSpPr>
        <p:spPr>
          <a:xfrm>
            <a:off x="2971800" y="1524000"/>
            <a:ext cx="3332515" cy="523220"/>
          </a:xfrm>
          <a:prstGeom prst="rect">
            <a:avLst/>
          </a:prstGeom>
          <a:noFill/>
        </p:spPr>
        <p:txBody>
          <a:bodyPr wrap="none" rtlCol="0">
            <a:spAutoFit/>
          </a:bodyPr>
          <a:lstStyle/>
          <a:p>
            <a:r>
              <a:rPr lang="en-US" sz="2800" dirty="0" smtClean="0">
                <a:solidFill>
                  <a:schemeClr val="accent1">
                    <a:lumMod val="75000"/>
                  </a:schemeClr>
                </a:solidFill>
              </a:rPr>
              <a:t>Conceptual Workflow</a:t>
            </a:r>
            <a:endParaRPr lang="en-US" sz="2800" dirty="0">
              <a:solidFill>
                <a:schemeClr val="accent1">
                  <a:lumMod val="75000"/>
                </a:schemeClr>
              </a:solidFill>
            </a:endParaRPr>
          </a:p>
        </p:txBody>
      </p:sp>
      <p:sp>
        <p:nvSpPr>
          <p:cNvPr id="6" name="Flowchart: Document 5"/>
          <p:cNvSpPr/>
          <p:nvPr/>
        </p:nvSpPr>
        <p:spPr>
          <a:xfrm>
            <a:off x="457200" y="3430174"/>
            <a:ext cx="850392" cy="6096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Alu</a:t>
            </a:r>
            <a:r>
              <a:rPr lang="en-US" sz="1200" dirty="0" smtClean="0"/>
              <a:t> Sequences</a:t>
            </a:r>
            <a:endParaRPr lang="en-US" sz="1200" dirty="0"/>
          </a:p>
        </p:txBody>
      </p:sp>
      <p:sp>
        <p:nvSpPr>
          <p:cNvPr id="7" name="Oval 6"/>
          <p:cNvSpPr/>
          <p:nvPr/>
        </p:nvSpPr>
        <p:spPr>
          <a:xfrm>
            <a:off x="1737360" y="3201574"/>
            <a:ext cx="1295400" cy="1066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Pairwise Alignment &amp; Distance Calculation</a:t>
            </a:r>
            <a:endParaRPr lang="en-US" sz="1200"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47098" y="3450449"/>
            <a:ext cx="576262" cy="576262"/>
          </a:xfrm>
          <a:prstGeom prst="rect">
            <a:avLst/>
          </a:prstGeom>
        </p:spPr>
      </p:pic>
      <p:sp>
        <p:nvSpPr>
          <p:cNvPr id="9" name="TextBox 8"/>
          <p:cNvSpPr txBox="1"/>
          <p:nvPr/>
        </p:nvSpPr>
        <p:spPr>
          <a:xfrm>
            <a:off x="3111825" y="4078282"/>
            <a:ext cx="1180131" cy="276999"/>
          </a:xfrm>
          <a:prstGeom prst="rect">
            <a:avLst/>
          </a:prstGeom>
          <a:noFill/>
        </p:spPr>
        <p:txBody>
          <a:bodyPr wrap="none" rtlCol="0">
            <a:spAutoFit/>
          </a:bodyPr>
          <a:lstStyle/>
          <a:p>
            <a:r>
              <a:rPr lang="en-US" sz="1200" dirty="0" smtClean="0"/>
              <a:t>Distance Matrix</a:t>
            </a:r>
          </a:p>
        </p:txBody>
      </p:sp>
      <p:cxnSp>
        <p:nvCxnSpPr>
          <p:cNvPr id="10" name="Straight Arrow Connector 9"/>
          <p:cNvCxnSpPr>
            <a:stCxn id="6" idx="3"/>
            <a:endCxn id="7" idx="2"/>
          </p:cNvCxnSpPr>
          <p:nvPr/>
        </p:nvCxnSpPr>
        <p:spPr>
          <a:xfrm>
            <a:off x="1307592" y="3734974"/>
            <a:ext cx="42976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04360" y="2634769"/>
            <a:ext cx="1371600" cy="64300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Pairwise Clustering</a:t>
            </a:r>
            <a:endParaRPr lang="en-US" sz="1200" dirty="0"/>
          </a:p>
        </p:txBody>
      </p:sp>
      <p:sp>
        <p:nvSpPr>
          <p:cNvPr id="12" name="Oval 11"/>
          <p:cNvSpPr/>
          <p:nvPr/>
        </p:nvSpPr>
        <p:spPr>
          <a:xfrm>
            <a:off x="4482738" y="4158769"/>
            <a:ext cx="1369422" cy="64300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Multi-Dimensional Scaling</a:t>
            </a:r>
            <a:endParaRPr lang="en-US" sz="1200" dirty="0"/>
          </a:p>
        </p:txBody>
      </p:sp>
      <p:cxnSp>
        <p:nvCxnSpPr>
          <p:cNvPr id="13" name="Straight Arrow Connector 12"/>
          <p:cNvCxnSpPr>
            <a:stCxn id="7" idx="6"/>
            <a:endCxn id="8" idx="1"/>
          </p:cNvCxnSpPr>
          <p:nvPr/>
        </p:nvCxnSpPr>
        <p:spPr>
          <a:xfrm>
            <a:off x="3032760" y="3734974"/>
            <a:ext cx="414338" cy="36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1" idx="2"/>
          </p:cNvCxnSpPr>
          <p:nvPr/>
        </p:nvCxnSpPr>
        <p:spPr>
          <a:xfrm flipV="1">
            <a:off x="4023360" y="2956272"/>
            <a:ext cx="381000" cy="78230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2" idx="2"/>
          </p:cNvCxnSpPr>
          <p:nvPr/>
        </p:nvCxnSpPr>
        <p:spPr>
          <a:xfrm>
            <a:off x="4023360" y="3738580"/>
            <a:ext cx="459378" cy="74169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233160" y="3430174"/>
            <a:ext cx="1362456" cy="4572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Visualization</a:t>
            </a:r>
            <a:endParaRPr lang="en-US" sz="1200" dirty="0"/>
          </a:p>
        </p:txBody>
      </p:sp>
      <p:cxnSp>
        <p:nvCxnSpPr>
          <p:cNvPr id="17" name="Straight Arrow Connector 16"/>
          <p:cNvCxnSpPr>
            <a:stCxn id="11" idx="6"/>
            <a:endCxn id="16" idx="2"/>
          </p:cNvCxnSpPr>
          <p:nvPr/>
        </p:nvCxnSpPr>
        <p:spPr>
          <a:xfrm>
            <a:off x="5775960" y="2956272"/>
            <a:ext cx="457200" cy="70250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50540" y="3049174"/>
            <a:ext cx="1120820" cy="276999"/>
          </a:xfrm>
          <a:prstGeom prst="rect">
            <a:avLst/>
          </a:prstGeom>
          <a:noFill/>
        </p:spPr>
        <p:txBody>
          <a:bodyPr wrap="none" rtlCol="0">
            <a:spAutoFit/>
          </a:bodyPr>
          <a:lstStyle/>
          <a:p>
            <a:r>
              <a:rPr lang="en-US" sz="1200" dirty="0" smtClean="0"/>
              <a:t>Cluster Indices</a:t>
            </a:r>
          </a:p>
        </p:txBody>
      </p:sp>
      <p:cxnSp>
        <p:nvCxnSpPr>
          <p:cNvPr id="19" name="Straight Arrow Connector 18"/>
          <p:cNvCxnSpPr>
            <a:stCxn id="12" idx="6"/>
            <a:endCxn id="16" idx="2"/>
          </p:cNvCxnSpPr>
          <p:nvPr/>
        </p:nvCxnSpPr>
        <p:spPr>
          <a:xfrm flipV="1">
            <a:off x="5852160" y="3658774"/>
            <a:ext cx="381000" cy="82149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04560" y="3991375"/>
            <a:ext cx="961417" cy="276999"/>
          </a:xfrm>
          <a:prstGeom prst="rect">
            <a:avLst/>
          </a:prstGeom>
          <a:noFill/>
        </p:spPr>
        <p:txBody>
          <a:bodyPr wrap="none" rtlCol="0">
            <a:spAutoFit/>
          </a:bodyPr>
          <a:lstStyle/>
          <a:p>
            <a:r>
              <a:rPr lang="en-US" sz="1200" dirty="0" smtClean="0"/>
              <a:t>Coordinates</a:t>
            </a:r>
          </a:p>
        </p:txBody>
      </p:sp>
      <p:sp>
        <p:nvSpPr>
          <p:cNvPr id="21" name="Flowchart: Document 20"/>
          <p:cNvSpPr/>
          <p:nvPr/>
        </p:nvSpPr>
        <p:spPr>
          <a:xfrm>
            <a:off x="8001000" y="3351796"/>
            <a:ext cx="838200" cy="609600"/>
          </a:xfrm>
          <a:prstGeom prst="flowChartDocumen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3D Plot</a:t>
            </a:r>
            <a:endParaRPr lang="en-US" sz="1200" dirty="0"/>
          </a:p>
        </p:txBody>
      </p:sp>
      <p:cxnSp>
        <p:nvCxnSpPr>
          <p:cNvPr id="22" name="Straight Arrow Connector 21"/>
          <p:cNvCxnSpPr>
            <a:stCxn id="16" idx="6"/>
            <a:endCxn id="21" idx="1"/>
          </p:cNvCxnSpPr>
          <p:nvPr/>
        </p:nvCxnSpPr>
        <p:spPr>
          <a:xfrm flipV="1">
            <a:off x="7595616" y="3656596"/>
            <a:ext cx="405384" cy="217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74441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4000" b="1" dirty="0" smtClean="0"/>
              <a:t>DNA Sequencing Pipeline</a:t>
            </a:r>
            <a:endParaRPr lang="en-US" sz="4000" b="1"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solidFill>
                      <a:prstClr val="black"/>
                    </a:solidFill>
                  </a:rPr>
                  <a:t>Illumina</a:t>
                </a:r>
                <a:r>
                  <a:rPr lang="en-US" sz="1200" dirty="0" smtClean="0">
                    <a:solidFill>
                      <a:prstClr val="black"/>
                    </a:solidFill>
                  </a:rPr>
                  <a:t>/</a:t>
                </a:r>
                <a:r>
                  <a:rPr lang="en-US" sz="1200" dirty="0" err="1" smtClean="0">
                    <a:solidFill>
                      <a:prstClr val="black"/>
                    </a:solidFill>
                  </a:rPr>
                  <a:t>Solexa</a:t>
                </a:r>
                <a:r>
                  <a:rPr lang="en-US" sz="1200" dirty="0" smtClean="0">
                    <a:solidFill>
                      <a:prstClr val="black"/>
                    </a:solidFill>
                  </a:rPr>
                  <a:t>           Roche/454 Life Sciences     Applied </a:t>
                </a:r>
                <a:r>
                  <a:rPr lang="en-US" sz="1200" dirty="0" err="1" smtClean="0">
                    <a:solidFill>
                      <a:prstClr val="black"/>
                    </a:solidFill>
                  </a:rPr>
                  <a:t>Biosystems</a:t>
                </a:r>
                <a:r>
                  <a:rPr lang="en-US" sz="1200" dirty="0" smtClean="0">
                    <a:solidFill>
                      <a:prstClr val="black"/>
                    </a:solidFill>
                  </a:rPr>
                  <a:t>/</a:t>
                </a:r>
                <a:r>
                  <a:rPr lang="en-US" sz="1200" dirty="0" err="1" smtClean="0">
                    <a:solidFill>
                      <a:prstClr val="black"/>
                    </a:solidFill>
                  </a:rPr>
                  <a:t>SOLiD</a:t>
                </a:r>
                <a:endParaRPr lang="en-US" sz="1200" dirty="0">
                  <a:solidFill>
                    <a:prstClr val="black"/>
                  </a:solidFill>
                </a:endParaRPr>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solidFill>
                    <a:prstClr val="black"/>
                  </a:solidFill>
                </a:rPr>
                <a:t>Modern Commercial Gene Sequencers</a:t>
              </a:r>
              <a:endParaRPr lang="en-US" sz="1600" dirty="0">
                <a:solidFill>
                  <a:prstClr val="black"/>
                </a:solidFill>
              </a:endParaRPr>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solidFill>
                  <a:prstClr val="black"/>
                </a:solidFill>
              </a:rPr>
              <a:t>Internet</a:t>
            </a:r>
            <a:endParaRPr lang="en-US" sz="1200" dirty="0">
              <a:solidFill>
                <a:prstClr val="black"/>
              </a:solidFill>
            </a:endParaRPr>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rgbClr val="C0504D">
                      <a:lumMod val="75000"/>
                    </a:srgbClr>
                  </a:solidFill>
                  <a:latin typeface="Arial" pitchFamily="34" charset="0"/>
                  <a:cs typeface="Arial" pitchFamily="34" charset="0"/>
                </a:rPr>
                <a:t>Visualization</a:t>
              </a:r>
            </a:p>
            <a:p>
              <a:pPr algn="l"/>
              <a:r>
                <a:rPr lang="en-US" sz="1000" dirty="0" smtClean="0">
                  <a:solidFill>
                    <a:srgbClr val="C0504D">
                      <a:lumMod val="75000"/>
                    </a:srgbClr>
                  </a:solidFill>
                  <a:latin typeface="Arial" pitchFamily="34" charset="0"/>
                  <a:cs typeface="Arial" pitchFamily="34" charset="0"/>
                </a:rPr>
                <a:t>    </a:t>
              </a:r>
              <a:r>
                <a:rPr lang="en-US" sz="1000" dirty="0" err="1" smtClean="0">
                  <a:solidFill>
                    <a:srgbClr val="C0504D">
                      <a:lumMod val="75000"/>
                    </a:srgbClr>
                  </a:solidFill>
                  <a:latin typeface="Arial" pitchFamily="34" charset="0"/>
                  <a:cs typeface="Arial" pitchFamily="34" charset="0"/>
                </a:rPr>
                <a:t>Plotviz</a:t>
              </a:r>
              <a:endParaRPr lang="en-US" sz="1000" dirty="0">
                <a:solidFill>
                  <a:srgbClr val="C0504D">
                    <a:lumMod val="75000"/>
                  </a:srgb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prstClr val="black"/>
                  </a:solidFill>
                </a:rPr>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prstClr val="black"/>
                  </a:solidFill>
                </a:rPr>
                <a:t>Sequence</a:t>
              </a:r>
            </a:p>
            <a:p>
              <a:pPr algn="ctr"/>
              <a:r>
                <a:rPr lang="en-US" sz="1050" dirty="0" smtClean="0">
                  <a:solidFill>
                    <a:prstClr val="black"/>
                  </a:solidFill>
                </a:rPr>
                <a:t>alignment</a:t>
              </a:r>
              <a:endParaRPr lang="en-US" sz="1050" dirty="0">
                <a:solidFill>
                  <a:prstClr val="black"/>
                </a:solidFill>
              </a:endParaRPr>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79646">
                      <a:lumMod val="50000"/>
                    </a:srgbClr>
                  </a:solidFill>
                </a:rPr>
                <a:t>MDS</a:t>
              </a:r>
              <a:endParaRPr lang="en-US" sz="1050" dirty="0">
                <a:solidFill>
                  <a:srgbClr val="F79646">
                    <a:lumMod val="50000"/>
                  </a:srgb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solidFill>
                    <a:prstClr val="black"/>
                  </a:solidFill>
                </a:endParaRPr>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solidFill>
                  <a:prstClr val="black"/>
                </a:solidFill>
              </a:endParaRPr>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solidFill>
                  <a:prstClr val="white"/>
                </a:solidFill>
              </a:endParaRPr>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solidFill>
                <a:prstClr val="black"/>
              </a:solidFill>
            </a:endParaRPr>
          </a:p>
        </p:txBody>
      </p:sp>
      <p:sp>
        <p:nvSpPr>
          <p:cNvPr id="88" name="TextBox 87"/>
          <p:cNvSpPr txBox="1"/>
          <p:nvPr/>
        </p:nvSpPr>
        <p:spPr>
          <a:xfrm>
            <a:off x="22860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solidFill>
                  <a:prstClr val="black"/>
                </a:solidFill>
              </a:rPr>
              <a:t>This chart illustrate our research of a pipeline mode to provide services on demand (Software as a Service </a:t>
            </a:r>
            <a:r>
              <a:rPr lang="en-US" sz="1400" dirty="0" err="1" smtClean="0">
                <a:solidFill>
                  <a:prstClr val="black"/>
                </a:solidFill>
              </a:rPr>
              <a:t>SaaS</a:t>
            </a:r>
            <a:r>
              <a:rPr lang="en-US" sz="1400" dirty="0" smtClean="0">
                <a:solidFill>
                  <a:prstClr val="black"/>
                </a:solidFill>
              </a:rPr>
              <a:t>) </a:t>
            </a:r>
          </a:p>
          <a:p>
            <a:pPr marL="114300" indent="-114300">
              <a:buFont typeface="Arial" pitchFamily="34" charset="0"/>
              <a:buChar char="•"/>
            </a:pPr>
            <a:r>
              <a:rPr lang="en-US" sz="1400" dirty="0" smtClean="0">
                <a:solidFill>
                  <a:prstClr val="black"/>
                </a:solidFill>
              </a:rPr>
              <a:t>User submit their jobs to the pipeline.  The components are services and so is the whole pipeline.</a:t>
            </a:r>
            <a:endParaRPr lang="en-US"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r>
              <a:rPr lang="en-US" sz="3600" b="1" dirty="0" smtClean="0"/>
              <a:t>Alu and </a:t>
            </a:r>
            <a:r>
              <a:rPr lang="en-US" sz="3600" b="1" dirty="0" err="1" smtClean="0"/>
              <a:t>Metagenomics</a:t>
            </a:r>
            <a:r>
              <a:rPr lang="en-US" sz="3600" b="1" dirty="0" smtClean="0"/>
              <a:t> Workflow</a:t>
            </a:r>
            <a:endParaRPr lang="en-US" sz="3600" b="1"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calculate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a:t>
            </a:r>
            <a:r>
              <a:rPr lang="en-US" dirty="0" err="1" smtClean="0"/>
              <a:t>MapReduce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372468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cf\multicore_msft09\ACTIVEMDSProg\ALU35339\AllAlu35339A.png"/>
          <p:cNvPicPr>
            <a:picLocks noChangeAspect="1" noChangeArrowheads="1"/>
          </p:cNvPicPr>
          <p:nvPr/>
        </p:nvPicPr>
        <p:blipFill>
          <a:blip r:embed="rId3" cstate="print"/>
          <a:srcRect/>
          <a:stretch>
            <a:fillRect/>
          </a:stretch>
        </p:blipFill>
        <p:spPr bwMode="auto">
          <a:xfrm>
            <a:off x="0" y="0"/>
            <a:ext cx="9143999" cy="6553200"/>
          </a:xfrm>
          <a:prstGeom prst="rect">
            <a:avLst/>
          </a:prstGeom>
          <a:noFill/>
        </p:spPr>
      </p:pic>
      <p:sp>
        <p:nvSpPr>
          <p:cNvPr id="3" name="TextBox 2"/>
          <p:cNvSpPr txBox="1"/>
          <p:nvPr/>
        </p:nvSpPr>
        <p:spPr>
          <a:xfrm>
            <a:off x="5943600" y="0"/>
            <a:ext cx="3200400" cy="1600438"/>
          </a:xfrm>
          <a:prstGeom prst="rect">
            <a:avLst/>
          </a:prstGeom>
          <a:solidFill>
            <a:schemeClr val="bg1"/>
          </a:solidFill>
        </p:spPr>
        <p:txBody>
          <a:bodyPr wrap="square" rtlCol="0">
            <a:spAutoFit/>
          </a:bodyPr>
          <a:lstStyle/>
          <a:p>
            <a:pPr algn="ctr"/>
            <a:r>
              <a:rPr lang="en-US" sz="1400" b="1" dirty="0" smtClean="0">
                <a:solidFill>
                  <a:prstClr val="black"/>
                </a:solidFill>
              </a:rPr>
              <a:t>Alu Families</a:t>
            </a:r>
            <a:endParaRPr lang="en-US" sz="1400" dirty="0" smtClean="0">
              <a:solidFill>
                <a:prstClr val="black"/>
              </a:solidFill>
            </a:endParaRPr>
          </a:p>
          <a:p>
            <a:r>
              <a:rPr lang="en-US" sz="1400" dirty="0" smtClean="0">
                <a:solidFill>
                  <a:prstClr val="black"/>
                </a:solidFill>
              </a:rPr>
              <a:t>This visualizes results of </a:t>
            </a:r>
            <a:r>
              <a:rPr lang="en-US" sz="1400" dirty="0" err="1" smtClean="0">
                <a:solidFill>
                  <a:prstClr val="black"/>
                </a:solidFill>
              </a:rPr>
              <a:t>Alu</a:t>
            </a:r>
            <a:r>
              <a:rPr lang="en-US" sz="1400" dirty="0" smtClean="0">
                <a:solidFill>
                  <a:prstClr val="black"/>
                </a:solidFill>
              </a:rPr>
              <a:t> repeats from Chimpanzee and Human Genomes. Young families (green, yellow) are seen as tight clusters. This is projection of MDS dimension reduction to 3D of 35399 repeats – each with about  400 base pairs</a:t>
            </a:r>
            <a:endParaRPr lang="en-US" sz="1400"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
        <p:nvSpPr>
          <p:cNvPr id="3" name="TextBox 2"/>
          <p:cNvSpPr txBox="1"/>
          <p:nvPr/>
        </p:nvSpPr>
        <p:spPr>
          <a:xfrm>
            <a:off x="0" y="4090987"/>
            <a:ext cx="1981200" cy="2462213"/>
          </a:xfrm>
          <a:prstGeom prst="rect">
            <a:avLst/>
          </a:prstGeom>
          <a:solidFill>
            <a:schemeClr val="bg1"/>
          </a:solidFill>
        </p:spPr>
        <p:txBody>
          <a:bodyPr wrap="square" rtlCol="0">
            <a:spAutoFit/>
          </a:bodyPr>
          <a:lstStyle/>
          <a:p>
            <a:pPr algn="ctr"/>
            <a:r>
              <a:rPr lang="en-US" sz="1400" b="1" dirty="0" smtClean="0">
                <a:solidFill>
                  <a:prstClr val="black"/>
                </a:solidFill>
              </a:rPr>
              <a:t>Metagenomics</a:t>
            </a:r>
            <a:endParaRPr lang="en-US" sz="1400" dirty="0" smtClean="0">
              <a:solidFill>
                <a:prstClr val="black"/>
              </a:solidFill>
            </a:endParaRPr>
          </a:p>
          <a:p>
            <a:r>
              <a:rPr lang="en-US" sz="1400" dirty="0" smtClean="0">
                <a:solidFill>
                  <a:prstClr val="black"/>
                </a:solidFill>
              </a:rPr>
              <a:t>This visualizes results of dimension reduction to 3D of 30000 gene sequences from an environmental sample. The many different genes are classified by clustering algorithm and visualized by MDS dimension reduction</a:t>
            </a:r>
            <a:endParaRPr lang="en-US" sz="1400" dirty="0">
              <a:solidFill>
                <a:prstClr val="black"/>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Biosequence</a:t>
            </a:r>
            <a:r>
              <a:rPr lang="en-US" dirty="0" smtClean="0"/>
              <a:t> Analysis</a:t>
            </a:r>
            <a:endParaRPr lang="en-US" dirty="0"/>
          </a:p>
        </p:txBody>
      </p:sp>
      <p:sp>
        <p:nvSpPr>
          <p:cNvPr id="412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097" name="Group 1"/>
          <p:cNvGrpSpPr>
            <a:grpSpLocks noChangeAspect="1"/>
          </p:cNvGrpSpPr>
          <p:nvPr/>
        </p:nvGrpSpPr>
        <p:grpSpPr bwMode="auto">
          <a:xfrm>
            <a:off x="533400" y="3343976"/>
            <a:ext cx="7696097" cy="2294825"/>
            <a:chOff x="1339" y="1373"/>
            <a:chExt cx="10220" cy="2506"/>
          </a:xfrm>
        </p:grpSpPr>
        <p:sp>
          <p:nvSpPr>
            <p:cNvPr id="4122" name="AutoShape 26"/>
            <p:cNvSpPr>
              <a:spLocks noChangeAspect="1" noChangeArrowheads="1" noTextEdit="1"/>
            </p:cNvSpPr>
            <p:nvPr/>
          </p:nvSpPr>
          <p:spPr bwMode="auto">
            <a:xfrm>
              <a:off x="1744" y="1373"/>
              <a:ext cx="9613" cy="250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21" name="Text Box 2"/>
            <p:cNvSpPr txBox="1">
              <a:spLocks noChangeArrowheads="1"/>
            </p:cNvSpPr>
            <p:nvPr/>
          </p:nvSpPr>
          <p:spPr bwMode="auto">
            <a:xfrm>
              <a:off x="3243" y="3098"/>
              <a:ext cx="1203" cy="4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Retrieve Results</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20" name="Text Box 2"/>
            <p:cNvSpPr txBox="1">
              <a:spLocks noChangeArrowheads="1"/>
            </p:cNvSpPr>
            <p:nvPr/>
          </p:nvSpPr>
          <p:spPr bwMode="auto">
            <a:xfrm>
              <a:off x="3123" y="1822"/>
              <a:ext cx="1203" cy="2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Submit</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19" name="Rectangle 23"/>
            <p:cNvSpPr>
              <a:spLocks noChangeArrowheads="1"/>
            </p:cNvSpPr>
            <p:nvPr/>
          </p:nvSpPr>
          <p:spPr bwMode="auto">
            <a:xfrm>
              <a:off x="4416" y="2822"/>
              <a:ext cx="175"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8" name="Rectangle 22"/>
            <p:cNvSpPr>
              <a:spLocks noChangeArrowheads="1"/>
            </p:cNvSpPr>
            <p:nvPr/>
          </p:nvSpPr>
          <p:spPr bwMode="auto">
            <a:xfrm>
              <a:off x="4416" y="2324"/>
              <a:ext cx="213" cy="1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7" name="Rectangle 21"/>
            <p:cNvSpPr>
              <a:spLocks noChangeArrowheads="1"/>
            </p:cNvSpPr>
            <p:nvPr/>
          </p:nvSpPr>
          <p:spPr bwMode="auto">
            <a:xfrm>
              <a:off x="8778" y="3492"/>
              <a:ext cx="213" cy="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16" name="AutoShape 20"/>
            <p:cNvSpPr>
              <a:spLocks noChangeArrowheads="1"/>
            </p:cNvSpPr>
            <p:nvPr/>
          </p:nvSpPr>
          <p:spPr bwMode="auto">
            <a:xfrm>
              <a:off x="4326" y="1552"/>
              <a:ext cx="7233" cy="2150"/>
            </a:xfrm>
            <a:prstGeom prst="roundRect">
              <a:avLst>
                <a:gd name="adj" fmla="val 16667"/>
              </a:avLst>
            </a:prstGeom>
            <a:solidFill>
              <a:srgbClr val="FFFFFF"/>
            </a:solidFill>
            <a:ln w="9525">
              <a:solidFill>
                <a:srgbClr val="000000"/>
              </a:solidFill>
              <a:prstDash val="dash"/>
              <a:round/>
              <a:headEnd/>
              <a:tailEnd/>
            </a:ln>
          </p:spPr>
          <p:txBody>
            <a:bodyPr vert="horz" wrap="square" lIns="91440" tIns="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Microsoft HPC Cluster</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15" name="Text Box 2"/>
            <p:cNvSpPr txBox="1">
              <a:spLocks noChangeArrowheads="1"/>
            </p:cNvSpPr>
            <p:nvPr/>
          </p:nvSpPr>
          <p:spPr bwMode="auto">
            <a:xfrm>
              <a:off x="5413" y="1996"/>
              <a:ext cx="1203" cy="2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Distribute Job</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14" name="Text Box 2"/>
            <p:cNvSpPr txBox="1">
              <a:spLocks noChangeArrowheads="1"/>
            </p:cNvSpPr>
            <p:nvPr/>
          </p:nvSpPr>
          <p:spPr bwMode="auto">
            <a:xfrm>
              <a:off x="4953" y="3315"/>
              <a:ext cx="1203" cy="2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Write Results</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13" name="AutoShape 17"/>
            <p:cNvSpPr>
              <a:spLocks noChangeArrowheads="1"/>
            </p:cNvSpPr>
            <p:nvPr/>
          </p:nvSpPr>
          <p:spPr bwMode="auto">
            <a:xfrm>
              <a:off x="1471" y="1547"/>
              <a:ext cx="1499" cy="947"/>
            </a:xfrm>
            <a:prstGeom prst="roundRect">
              <a:avLst>
                <a:gd name="adj" fmla="val 16667"/>
              </a:avLst>
            </a:prstGeom>
            <a:solidFill>
              <a:schemeClr val="accent2">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Job Configuration and Submission Tool</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12" name="AutoShape 16"/>
            <p:cNvSpPr>
              <a:spLocks noChangeArrowheads="1"/>
            </p:cNvSpPr>
            <p:nvPr/>
          </p:nvSpPr>
          <p:spPr bwMode="auto">
            <a:xfrm>
              <a:off x="4416" y="2290"/>
              <a:ext cx="1090" cy="884"/>
            </a:xfrm>
            <a:prstGeom prst="roundRect">
              <a:avLst>
                <a:gd name="adj" fmla="val 16667"/>
              </a:avLst>
            </a:prstGeom>
            <a:solidFill>
              <a:schemeClr val="tx2">
                <a:lumMod val="60000"/>
                <a:lumOff val="40000"/>
              </a:schemeClr>
            </a:solidFill>
            <a:ln w="9525">
              <a:solidFill>
                <a:srgbClr val="000000"/>
              </a:solidFill>
              <a:round/>
              <a:headEnd/>
              <a:tailEnd/>
            </a:ln>
          </p:spPr>
          <p:txBody>
            <a:bodyPr vert="horz" wrap="square" lIns="91440" tIns="54864"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mj-lt"/>
                  <a:ea typeface="SimSun" pitchFamily="2" charset="-122"/>
                  <a:cs typeface="Times New Roman" pitchFamily="18" charset="0"/>
                </a:rPr>
                <a:t>Cluster Head-node</a:t>
              </a:r>
              <a:endParaRPr kumimoji="0" lang="en-US" sz="1000" b="0" i="0" u="none" strike="noStrike" cap="none" normalizeH="0" baseline="0" dirty="0" smtClean="0">
                <a:ln>
                  <a:noFill/>
                </a:ln>
                <a:solidFill>
                  <a:schemeClr val="bg1"/>
                </a:solidFill>
                <a:effectLst/>
                <a:latin typeface="+mj-lt"/>
                <a:cs typeface="Arial" pitchFamily="34" charset="0"/>
              </a:endParaRPr>
            </a:p>
          </p:txBody>
        </p:sp>
        <p:sp>
          <p:nvSpPr>
            <p:cNvPr id="4111" name="AutoShape 15"/>
            <p:cNvSpPr>
              <a:spLocks noChangeArrowheads="1"/>
            </p:cNvSpPr>
            <p:nvPr/>
          </p:nvSpPr>
          <p:spPr bwMode="auto">
            <a:xfrm>
              <a:off x="6636" y="1984"/>
              <a:ext cx="4822" cy="1402"/>
            </a:xfrm>
            <a:prstGeom prst="roundRect">
              <a:avLst>
                <a:gd name="adj" fmla="val 16667"/>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Compute Nodes</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10" name="Oval 14"/>
            <p:cNvSpPr>
              <a:spLocks noChangeArrowheads="1"/>
            </p:cNvSpPr>
            <p:nvPr/>
          </p:nvSpPr>
          <p:spPr bwMode="auto">
            <a:xfrm>
              <a:off x="6811" y="2517"/>
              <a:ext cx="1178" cy="698"/>
            </a:xfrm>
            <a:prstGeom prst="ellipse">
              <a:avLst/>
            </a:prstGeom>
            <a:solidFill>
              <a:srgbClr val="92D050"/>
            </a:solidFill>
            <a:ln w="9525">
              <a:solidFill>
                <a:srgbClr val="000000"/>
              </a:solidFill>
              <a:round/>
              <a:headEnd/>
              <a:tailEnd/>
            </a:ln>
          </p:spPr>
          <p:txBody>
            <a:bodyPr vert="horz" wrap="square" lIns="91440" tIns="4572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mj-lt"/>
                  <a:ea typeface="SimSun" pitchFamily="2" charset="-122"/>
                  <a:cs typeface="Times New Roman" pitchFamily="18" charset="0"/>
                </a:rPr>
                <a:t>Sequence Aligning</a:t>
              </a:r>
              <a:endParaRPr kumimoji="0" lang="en-US" sz="1000" b="0" i="0" u="none" strike="noStrike" cap="none" normalizeH="0" baseline="0" smtClean="0">
                <a:ln>
                  <a:noFill/>
                </a:ln>
                <a:solidFill>
                  <a:schemeClr val="tx1"/>
                </a:solidFill>
                <a:effectLst/>
                <a:latin typeface="+mj-lt"/>
                <a:cs typeface="Arial" pitchFamily="34" charset="0"/>
              </a:endParaRPr>
            </a:p>
          </p:txBody>
        </p:sp>
        <p:sp>
          <p:nvSpPr>
            <p:cNvPr id="4109" name="Oval 13"/>
            <p:cNvSpPr>
              <a:spLocks noChangeArrowheads="1"/>
            </p:cNvSpPr>
            <p:nvPr/>
          </p:nvSpPr>
          <p:spPr bwMode="auto">
            <a:xfrm>
              <a:off x="8401" y="2518"/>
              <a:ext cx="1317" cy="697"/>
            </a:xfrm>
            <a:prstGeom prst="ellipse">
              <a:avLst/>
            </a:prstGeom>
            <a:solidFill>
              <a:schemeClr val="accent6">
                <a:lumMod val="60000"/>
                <a:lumOff val="40000"/>
              </a:schemeClr>
            </a:solidFill>
            <a:ln w="9525">
              <a:solidFill>
                <a:srgbClr val="000000"/>
              </a:solidFill>
              <a:round/>
              <a:headEnd/>
              <a:tailEnd/>
            </a:ln>
          </p:spPr>
          <p:txBody>
            <a:bodyPr vert="horz" wrap="square" lIns="91440" tIns="4572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mj-lt"/>
                  <a:ea typeface="SimSun" pitchFamily="2" charset="-122"/>
                  <a:cs typeface="Times New Roman" pitchFamily="18" charset="0"/>
                </a:rPr>
                <a:t>Pairwise</a:t>
              </a: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 Clustering</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08" name="Oval 12"/>
            <p:cNvSpPr>
              <a:spLocks noChangeArrowheads="1"/>
            </p:cNvSpPr>
            <p:nvPr/>
          </p:nvSpPr>
          <p:spPr bwMode="auto">
            <a:xfrm>
              <a:off x="9879" y="2518"/>
              <a:ext cx="1478" cy="697"/>
            </a:xfrm>
            <a:prstGeom prst="ellipse">
              <a:avLst/>
            </a:prstGeom>
            <a:solidFill>
              <a:schemeClr val="accent6">
                <a:lumMod val="60000"/>
                <a:lumOff val="40000"/>
              </a:schemeClr>
            </a:solidFill>
            <a:ln w="9525">
              <a:solidFill>
                <a:srgbClr val="000000"/>
              </a:solidFill>
              <a:round/>
              <a:headEnd/>
              <a:tailEnd/>
            </a:ln>
          </p:spPr>
          <p:txBody>
            <a:bodyPr vert="horz" wrap="square" lIns="91440" tIns="4572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Dimension Scaling</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107" name="AutoShape 11"/>
            <p:cNvSpPr>
              <a:spLocks noChangeShapeType="1"/>
            </p:cNvSpPr>
            <p:nvPr/>
          </p:nvSpPr>
          <p:spPr bwMode="auto">
            <a:xfrm rot="5400000" flipV="1">
              <a:off x="8674" y="1243"/>
              <a:ext cx="103" cy="2652"/>
            </a:xfrm>
            <a:prstGeom prst="curvedConnector3">
              <a:avLst>
                <a:gd name="adj1" fmla="val -349514"/>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6" name="AutoShape 10"/>
            <p:cNvSpPr>
              <a:spLocks noChangeShapeType="1"/>
            </p:cNvSpPr>
            <p:nvPr/>
          </p:nvSpPr>
          <p:spPr bwMode="auto">
            <a:xfrm>
              <a:off x="7989" y="2866"/>
              <a:ext cx="412" cy="1"/>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5" name="AutoShape 9"/>
            <p:cNvSpPr>
              <a:spLocks noChangeShapeType="1"/>
            </p:cNvSpPr>
            <p:nvPr/>
          </p:nvSpPr>
          <p:spPr bwMode="auto">
            <a:xfrm>
              <a:off x="5506" y="2681"/>
              <a:ext cx="1130" cy="4"/>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4" name="AutoShape 8"/>
            <p:cNvSpPr>
              <a:spLocks noChangeShapeType="1"/>
            </p:cNvSpPr>
            <p:nvPr/>
          </p:nvSpPr>
          <p:spPr bwMode="auto">
            <a:xfrm>
              <a:off x="5506" y="2681"/>
              <a:ext cx="1125" cy="29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3" name="AutoShape 7"/>
            <p:cNvSpPr>
              <a:spLocks noChangeShapeType="1"/>
            </p:cNvSpPr>
            <p:nvPr/>
          </p:nvSpPr>
          <p:spPr bwMode="auto">
            <a:xfrm flipV="1">
              <a:off x="5506" y="2385"/>
              <a:ext cx="1138" cy="29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0" name="AutoShape 4"/>
            <p:cNvSpPr>
              <a:spLocks noChangeArrowheads="1"/>
            </p:cNvSpPr>
            <p:nvPr/>
          </p:nvSpPr>
          <p:spPr bwMode="auto">
            <a:xfrm>
              <a:off x="1339" y="2837"/>
              <a:ext cx="1631" cy="663"/>
            </a:xfrm>
            <a:prstGeom prst="roundRect">
              <a:avLst>
                <a:gd name="adj" fmla="val 16667"/>
              </a:avLst>
            </a:prstGeom>
            <a:solidFill>
              <a:schemeClr val="accent3">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mj-lt"/>
                  <a:ea typeface="SimSun" pitchFamily="2" charset="-122"/>
                  <a:cs typeface="Times New Roman" pitchFamily="18" charset="0"/>
                </a:rPr>
                <a:t>PlotViz</a:t>
              </a:r>
              <a:r>
                <a:rPr kumimoji="0" lang="en-US" sz="1000" b="0" i="0" u="none" strike="noStrike" cap="none" normalizeH="0" baseline="0" dirty="0" smtClean="0">
                  <a:ln>
                    <a:noFill/>
                  </a:ln>
                  <a:solidFill>
                    <a:schemeClr val="tx1"/>
                  </a:solidFill>
                  <a:effectLst/>
                  <a:latin typeface="+mj-lt"/>
                  <a:ea typeface="SimSun" pitchFamily="2" charset="-122"/>
                  <a:cs typeface="Times New Roman" pitchFamily="18" charset="0"/>
                </a:rPr>
                <a:t> - 3D Visualization Tool</a:t>
              </a: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4099" name="AutoShape 3"/>
            <p:cNvSpPr>
              <a:spLocks noChangeShapeType="1"/>
            </p:cNvSpPr>
            <p:nvPr/>
          </p:nvSpPr>
          <p:spPr bwMode="auto">
            <a:xfrm>
              <a:off x="2958" y="2091"/>
              <a:ext cx="1458" cy="31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98" name="AutoShape 2"/>
            <p:cNvSpPr>
              <a:spLocks noChangeShapeType="1"/>
            </p:cNvSpPr>
            <p:nvPr/>
          </p:nvSpPr>
          <p:spPr bwMode="auto">
            <a:xfrm flipH="1">
              <a:off x="2958" y="2898"/>
              <a:ext cx="1458" cy="318"/>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4136" name="Rectangle 40"/>
          <p:cNvSpPr>
            <a:spLocks noChangeArrowheads="1"/>
          </p:cNvSpPr>
          <p:nvPr/>
        </p:nvSpPr>
        <p:spPr bwMode="auto">
          <a:xfrm>
            <a:off x="0" y="209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TextBox 31"/>
          <p:cNvSpPr txBox="1"/>
          <p:nvPr/>
        </p:nvSpPr>
        <p:spPr>
          <a:xfrm>
            <a:off x="0" y="838200"/>
            <a:ext cx="9144000" cy="523220"/>
          </a:xfrm>
          <a:prstGeom prst="rect">
            <a:avLst/>
          </a:prstGeom>
          <a:noFill/>
        </p:spPr>
        <p:txBody>
          <a:bodyPr wrap="square" rtlCol="0">
            <a:spAutoFit/>
          </a:bodyPr>
          <a:lstStyle/>
          <a:p>
            <a:pPr algn="ctr"/>
            <a:r>
              <a:rPr lang="en-US" sz="2800" dirty="0" smtClean="0">
                <a:solidFill>
                  <a:schemeClr val="accent1">
                    <a:lumMod val="75000"/>
                  </a:schemeClr>
                </a:solidFill>
              </a:rPr>
              <a:t>Workflow Implementation</a:t>
            </a:r>
            <a:endParaRPr lang="en-US" sz="2800" dirty="0">
              <a:solidFill>
                <a:schemeClr val="accent1">
                  <a:lumMod val="75000"/>
                </a:schemeClr>
              </a:solidFill>
            </a:endParaRPr>
          </a:p>
        </p:txBody>
      </p:sp>
      <p:cxnSp>
        <p:nvCxnSpPr>
          <p:cNvPr id="4" name="Elbow Connector 3"/>
          <p:cNvCxnSpPr>
            <a:stCxn id="4109" idx="4"/>
            <a:endCxn id="4112" idx="2"/>
          </p:cNvCxnSpPr>
          <p:nvPr/>
        </p:nvCxnSpPr>
        <p:spPr>
          <a:xfrm rot="5400000" flipH="1">
            <a:off x="4785322" y="3468810"/>
            <a:ext cx="37545" cy="3086345"/>
          </a:xfrm>
          <a:prstGeom prst="bentConnector3">
            <a:avLst>
              <a:gd name="adj1" fmla="val -964043"/>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4108" idx="4"/>
            <a:endCxn id="4112" idx="2"/>
          </p:cNvCxnSpPr>
          <p:nvPr/>
        </p:nvCxnSpPr>
        <p:spPr>
          <a:xfrm rot="5400000" flipH="1">
            <a:off x="5372130" y="2882001"/>
            <a:ext cx="37545" cy="4259962"/>
          </a:xfrm>
          <a:prstGeom prst="bentConnector3">
            <a:avLst>
              <a:gd name="adj1" fmla="val -938679"/>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7755" y="1745456"/>
            <a:ext cx="499502" cy="706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31424" y="1716484"/>
            <a:ext cx="596868" cy="847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28800" y="1790700"/>
            <a:ext cx="649330" cy="623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3" name="Straight Arrow Connector 52"/>
          <p:cNvCxnSpPr/>
          <p:nvPr/>
        </p:nvCxnSpPr>
        <p:spPr>
          <a:xfrm>
            <a:off x="1397257" y="2098675"/>
            <a:ext cx="431543"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514600" y="2130425"/>
            <a:ext cx="1380672"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65911" y="1393794"/>
            <a:ext cx="1049133" cy="18669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1" name="Straight Arrow Connector 60"/>
          <p:cNvCxnSpPr>
            <a:stCxn id="1028" idx="3"/>
          </p:cNvCxnSpPr>
          <p:nvPr/>
        </p:nvCxnSpPr>
        <p:spPr>
          <a:xfrm flipV="1">
            <a:off x="4528292" y="1790701"/>
            <a:ext cx="737619" cy="349646"/>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028" idx="3"/>
          </p:cNvCxnSpPr>
          <p:nvPr/>
        </p:nvCxnSpPr>
        <p:spPr>
          <a:xfrm>
            <a:off x="4528292" y="2140347"/>
            <a:ext cx="862610" cy="69453"/>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028" idx="3"/>
          </p:cNvCxnSpPr>
          <p:nvPr/>
        </p:nvCxnSpPr>
        <p:spPr>
          <a:xfrm>
            <a:off x="4528292" y="2140347"/>
            <a:ext cx="1012842" cy="423862"/>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028" idx="3"/>
          </p:cNvCxnSpPr>
          <p:nvPr/>
        </p:nvCxnSpPr>
        <p:spPr>
          <a:xfrm>
            <a:off x="4528292" y="2140347"/>
            <a:ext cx="1167969" cy="831453"/>
          </a:xfrm>
          <a:prstGeom prst="straightConnector1">
            <a:avLst/>
          </a:prstGeom>
          <a:ln w="63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Curved Down Arrow 10"/>
          <p:cNvSpPr/>
          <p:nvPr/>
        </p:nvSpPr>
        <p:spPr>
          <a:xfrm flipH="1">
            <a:off x="1231361" y="2451894"/>
            <a:ext cx="922103" cy="789811"/>
          </a:xfrm>
          <a:custGeom>
            <a:avLst/>
            <a:gdLst>
              <a:gd name="connsiteX0" fmla="*/ 3350138 w 3654938"/>
              <a:gd name="connsiteY0" fmla="*/ 1219200 h 1219200"/>
              <a:gd name="connsiteX1" fmla="*/ 2994567 w 3654938"/>
              <a:gd name="connsiteY1" fmla="*/ 914400 h 1219200"/>
              <a:gd name="connsiteX2" fmla="*/ 3146967 w 3654938"/>
              <a:gd name="connsiteY2" fmla="*/ 9144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0" fmla="*/ 1751269 w 3654938"/>
              <a:gd name="connsiteY0" fmla="*/ 5551 h 1219200"/>
              <a:gd name="connsiteX1" fmla="*/ 304800 w 3654938"/>
              <a:gd name="connsiteY1" fmla="*/ 1219200 h 1219200"/>
              <a:gd name="connsiteX2" fmla="*/ 0 w 3654938"/>
              <a:gd name="connsiteY2" fmla="*/ 1219200 h 1219200"/>
              <a:gd name="connsiteX3" fmla="*/ 706375 w 3654938"/>
              <a:gd name="connsiteY3" fmla="*/ 207625 h 1219200"/>
              <a:gd name="connsiteX4" fmla="*/ 1751269 w 3654938"/>
              <a:gd name="connsiteY4" fmla="*/ 5551 h 1219200"/>
              <a:gd name="connsiteX0" fmla="*/ 1751269 w 3654938"/>
              <a:gd name="connsiteY0" fmla="*/ 5551 h 1219200"/>
              <a:gd name="connsiteX1" fmla="*/ 304800 w 3654938"/>
              <a:gd name="connsiteY1" fmla="*/ 1219200 h 1219200"/>
              <a:gd name="connsiteX2" fmla="*/ 0 w 3654938"/>
              <a:gd name="connsiteY2" fmla="*/ 12192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8" fmla="*/ 2994567 w 3654938"/>
              <a:gd name="connsiteY8" fmla="*/ 914400 h 1219200"/>
              <a:gd name="connsiteX9" fmla="*/ 3146967 w 3654938"/>
              <a:gd name="connsiteY9" fmla="*/ 914400 h 1219200"/>
              <a:gd name="connsiteX10" fmla="*/ 1598869 w 3654938"/>
              <a:gd name="connsiteY10" fmla="*/ 0 h 1219200"/>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10" fmla="*/ 1294069 w 3604167"/>
              <a:gd name="connsiteY10" fmla="*/ 1209676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903669 w 3604167"/>
              <a:gd name="connsiteY3" fmla="*/ 1 h 1219201"/>
              <a:gd name="connsiteX4" fmla="*/ 3451767 w 3604167"/>
              <a:gd name="connsiteY4" fmla="*/ 914401 h 1219201"/>
              <a:gd name="connsiteX5" fmla="*/ 3604167 w 3604167"/>
              <a:gd name="connsiteY5" fmla="*/ 914401 h 1219201"/>
              <a:gd name="connsiteX6" fmla="*/ 3350138 w 3604167"/>
              <a:gd name="connsiteY6" fmla="*/ 1219201 h 1219201"/>
              <a:gd name="connsiteX7" fmla="*/ 2994567 w 3604167"/>
              <a:gd name="connsiteY7" fmla="*/ 914401 h 1219201"/>
              <a:gd name="connsiteX8" fmla="*/ 3146967 w 3604167"/>
              <a:gd name="connsiteY8"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1903669 w 3604167"/>
              <a:gd name="connsiteY2" fmla="*/ 1 h 1219201"/>
              <a:gd name="connsiteX3" fmla="*/ 3451767 w 3604167"/>
              <a:gd name="connsiteY3" fmla="*/ 914401 h 1219201"/>
              <a:gd name="connsiteX4" fmla="*/ 3604167 w 3604167"/>
              <a:gd name="connsiteY4" fmla="*/ 914401 h 1219201"/>
              <a:gd name="connsiteX5" fmla="*/ 3350138 w 3604167"/>
              <a:gd name="connsiteY5" fmla="*/ 1219201 h 1219201"/>
              <a:gd name="connsiteX6" fmla="*/ 2994567 w 3604167"/>
              <a:gd name="connsiteY6" fmla="*/ 914401 h 1219201"/>
              <a:gd name="connsiteX7" fmla="*/ 3146967 w 3604167"/>
              <a:gd name="connsiteY7" fmla="*/ 914401 h 121920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304800 w 3604167"/>
              <a:gd name="connsiteY1" fmla="*/ 1285361 h 1285361"/>
              <a:gd name="connsiteX2" fmla="*/ 0 w 3604167"/>
              <a:gd name="connsiteY2" fmla="*/ 1285361 h 1285361"/>
              <a:gd name="connsiteX3" fmla="*/ 706375 w 3604167"/>
              <a:gd name="connsiteY3" fmla="*/ 273786 h 1285361"/>
              <a:gd name="connsiteX4" fmla="*/ 1751269 w 3604167"/>
              <a:gd name="connsiteY4"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0 w 3604167"/>
              <a:gd name="connsiteY1" fmla="*/ 1285361 h 1285361"/>
              <a:gd name="connsiteX2" fmla="*/ 706375 w 3604167"/>
              <a:gd name="connsiteY2" fmla="*/ 273786 h 1285361"/>
              <a:gd name="connsiteX3" fmla="*/ 1751269 w 3604167"/>
              <a:gd name="connsiteY3"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2643763 w 2897792"/>
              <a:gd name="connsiteY0" fmla="*/ 1285361 h 1285361"/>
              <a:gd name="connsiteX1" fmla="*/ 2288192 w 2897792"/>
              <a:gd name="connsiteY1" fmla="*/ 980561 h 1285361"/>
              <a:gd name="connsiteX2" fmla="*/ 2440592 w 2897792"/>
              <a:gd name="connsiteY2" fmla="*/ 980561 h 1285361"/>
              <a:gd name="connsiteX3" fmla="*/ 892494 w 2897792"/>
              <a:gd name="connsiteY3" fmla="*/ 66161 h 1285361"/>
              <a:gd name="connsiteX4" fmla="*/ 1197294 w 2897792"/>
              <a:gd name="connsiteY4" fmla="*/ 66161 h 1285361"/>
              <a:gd name="connsiteX5" fmla="*/ 2745392 w 2897792"/>
              <a:gd name="connsiteY5" fmla="*/ 980561 h 1285361"/>
              <a:gd name="connsiteX6" fmla="*/ 2897792 w 2897792"/>
              <a:gd name="connsiteY6" fmla="*/ 980561 h 1285361"/>
              <a:gd name="connsiteX7" fmla="*/ 2643763 w 2897792"/>
              <a:gd name="connsiteY7" fmla="*/ 1285361 h 1285361"/>
              <a:gd name="connsiteX0" fmla="*/ 1044894 w 2897792"/>
              <a:gd name="connsiteY0" fmla="*/ 71712 h 1285361"/>
              <a:gd name="connsiteX1" fmla="*/ 0 w 2897792"/>
              <a:gd name="connsiteY1" fmla="*/ 273786 h 1285361"/>
              <a:gd name="connsiteX2" fmla="*/ 1044894 w 2897792"/>
              <a:gd name="connsiteY2" fmla="*/ 71712 h 1285361"/>
              <a:gd name="connsiteX0" fmla="*/ 1044894 w 2897792"/>
              <a:gd name="connsiteY0" fmla="*/ 71712 h 1285361"/>
              <a:gd name="connsiteX1" fmla="*/ 1197294 w 2897792"/>
              <a:gd name="connsiteY1" fmla="*/ 66161 h 1285361"/>
              <a:gd name="connsiteX2" fmla="*/ 2745392 w 2897792"/>
              <a:gd name="connsiteY2" fmla="*/ 980561 h 1285361"/>
              <a:gd name="connsiteX3" fmla="*/ 2897792 w 2897792"/>
              <a:gd name="connsiteY3" fmla="*/ 980561 h 1285361"/>
              <a:gd name="connsiteX4" fmla="*/ 2643763 w 2897792"/>
              <a:gd name="connsiteY4" fmla="*/ 1285361 h 1285361"/>
              <a:gd name="connsiteX5" fmla="*/ 2288192 w 2897792"/>
              <a:gd name="connsiteY5" fmla="*/ 980561 h 1285361"/>
              <a:gd name="connsiteX6" fmla="*/ 2440592 w 2897792"/>
              <a:gd name="connsiteY6" fmla="*/ 980561 h 1285361"/>
              <a:gd name="connsiteX0" fmla="*/ 1751269 w 2005298"/>
              <a:gd name="connsiteY0" fmla="*/ 1285361 h 1285361"/>
              <a:gd name="connsiteX1" fmla="*/ 1395698 w 2005298"/>
              <a:gd name="connsiteY1" fmla="*/ 980561 h 1285361"/>
              <a:gd name="connsiteX2" fmla="*/ 1548098 w 2005298"/>
              <a:gd name="connsiteY2" fmla="*/ 980561 h 1285361"/>
              <a:gd name="connsiteX3" fmla="*/ 0 w 2005298"/>
              <a:gd name="connsiteY3" fmla="*/ 66161 h 1285361"/>
              <a:gd name="connsiteX4" fmla="*/ 304800 w 2005298"/>
              <a:gd name="connsiteY4" fmla="*/ 66161 h 1285361"/>
              <a:gd name="connsiteX5" fmla="*/ 1852898 w 2005298"/>
              <a:gd name="connsiteY5" fmla="*/ 980561 h 1285361"/>
              <a:gd name="connsiteX6" fmla="*/ 2005298 w 2005298"/>
              <a:gd name="connsiteY6" fmla="*/ 980561 h 1285361"/>
              <a:gd name="connsiteX7" fmla="*/ 1751269 w 2005298"/>
              <a:gd name="connsiteY7" fmla="*/ 1285361 h 1285361"/>
              <a:gd name="connsiteX0" fmla="*/ 152400 w 2005298"/>
              <a:gd name="connsiteY0" fmla="*/ 71712 h 1285361"/>
              <a:gd name="connsiteX1" fmla="*/ 136206 w 2005298"/>
              <a:gd name="connsiteY1" fmla="*/ 83286 h 1285361"/>
              <a:gd name="connsiteX2" fmla="*/ 152400 w 2005298"/>
              <a:gd name="connsiteY2" fmla="*/ 71712 h 1285361"/>
              <a:gd name="connsiteX0" fmla="*/ 152400 w 2005298"/>
              <a:gd name="connsiteY0" fmla="*/ 71712 h 1285361"/>
              <a:gd name="connsiteX1" fmla="*/ 304800 w 2005298"/>
              <a:gd name="connsiteY1" fmla="*/ 66161 h 1285361"/>
              <a:gd name="connsiteX2" fmla="*/ 1852898 w 2005298"/>
              <a:gd name="connsiteY2" fmla="*/ 980561 h 1285361"/>
              <a:gd name="connsiteX3" fmla="*/ 2005298 w 2005298"/>
              <a:gd name="connsiteY3" fmla="*/ 980561 h 1285361"/>
              <a:gd name="connsiteX4" fmla="*/ 1751269 w 2005298"/>
              <a:gd name="connsiteY4" fmla="*/ 1285361 h 1285361"/>
              <a:gd name="connsiteX5" fmla="*/ 1395698 w 2005298"/>
              <a:gd name="connsiteY5" fmla="*/ 980561 h 1285361"/>
              <a:gd name="connsiteX6" fmla="*/ 1548098 w 2005298"/>
              <a:gd name="connsiteY6" fmla="*/ 980561 h 1285361"/>
              <a:gd name="connsiteX0" fmla="*/ 1751269 w 2005298"/>
              <a:gd name="connsiteY0" fmla="*/ 1282092 h 1282092"/>
              <a:gd name="connsiteX1" fmla="*/ 1395698 w 2005298"/>
              <a:gd name="connsiteY1" fmla="*/ 977292 h 1282092"/>
              <a:gd name="connsiteX2" fmla="*/ 1548098 w 2005298"/>
              <a:gd name="connsiteY2" fmla="*/ 977292 h 1282092"/>
              <a:gd name="connsiteX3" fmla="*/ 0 w 2005298"/>
              <a:gd name="connsiteY3" fmla="*/ 62892 h 1282092"/>
              <a:gd name="connsiteX4" fmla="*/ 304800 w 2005298"/>
              <a:gd name="connsiteY4" fmla="*/ 62892 h 1282092"/>
              <a:gd name="connsiteX5" fmla="*/ 1852898 w 2005298"/>
              <a:gd name="connsiteY5" fmla="*/ 977292 h 1282092"/>
              <a:gd name="connsiteX6" fmla="*/ 2005298 w 2005298"/>
              <a:gd name="connsiteY6" fmla="*/ 977292 h 1282092"/>
              <a:gd name="connsiteX7" fmla="*/ 1751269 w 2005298"/>
              <a:gd name="connsiteY7" fmla="*/ 1282092 h 1282092"/>
              <a:gd name="connsiteX0" fmla="*/ 152400 w 2005298"/>
              <a:gd name="connsiteY0" fmla="*/ 68443 h 1282092"/>
              <a:gd name="connsiteX1" fmla="*/ 136206 w 2005298"/>
              <a:gd name="connsiteY1" fmla="*/ 80017 h 1282092"/>
              <a:gd name="connsiteX2" fmla="*/ 152400 w 2005298"/>
              <a:gd name="connsiteY2" fmla="*/ 68443 h 1282092"/>
              <a:gd name="connsiteX0" fmla="*/ 304800 w 2005298"/>
              <a:gd name="connsiteY0" fmla="*/ 62892 h 1282092"/>
              <a:gd name="connsiteX1" fmla="*/ 1852898 w 2005298"/>
              <a:gd name="connsiteY1" fmla="*/ 977292 h 1282092"/>
              <a:gd name="connsiteX2" fmla="*/ 2005298 w 2005298"/>
              <a:gd name="connsiteY2" fmla="*/ 977292 h 1282092"/>
              <a:gd name="connsiteX3" fmla="*/ 1751269 w 2005298"/>
              <a:gd name="connsiteY3" fmla="*/ 1282092 h 1282092"/>
              <a:gd name="connsiteX4" fmla="*/ 1395698 w 2005298"/>
              <a:gd name="connsiteY4" fmla="*/ 977292 h 1282092"/>
              <a:gd name="connsiteX5" fmla="*/ 1548098 w 2005298"/>
              <a:gd name="connsiteY5" fmla="*/ 977292 h 1282092"/>
              <a:gd name="connsiteX0" fmla="*/ 1751269 w 2005298"/>
              <a:gd name="connsiteY0" fmla="*/ 1419239 h 1419239"/>
              <a:gd name="connsiteX1" fmla="*/ 1395698 w 2005298"/>
              <a:gd name="connsiteY1" fmla="*/ 1114439 h 1419239"/>
              <a:gd name="connsiteX2" fmla="*/ 1548098 w 2005298"/>
              <a:gd name="connsiteY2" fmla="*/ 1114439 h 1419239"/>
              <a:gd name="connsiteX3" fmla="*/ 0 w 2005298"/>
              <a:gd name="connsiteY3" fmla="*/ 200039 h 1419239"/>
              <a:gd name="connsiteX4" fmla="*/ 304800 w 2005298"/>
              <a:gd name="connsiteY4" fmla="*/ 200039 h 1419239"/>
              <a:gd name="connsiteX5" fmla="*/ 1852898 w 2005298"/>
              <a:gd name="connsiteY5" fmla="*/ 1114439 h 1419239"/>
              <a:gd name="connsiteX6" fmla="*/ 2005298 w 2005298"/>
              <a:gd name="connsiteY6" fmla="*/ 1114439 h 1419239"/>
              <a:gd name="connsiteX7" fmla="*/ 1751269 w 2005298"/>
              <a:gd name="connsiteY7" fmla="*/ 1419239 h 1419239"/>
              <a:gd name="connsiteX0" fmla="*/ 152400 w 2005298"/>
              <a:gd name="connsiteY0" fmla="*/ 205590 h 1419239"/>
              <a:gd name="connsiteX1" fmla="*/ 136206 w 2005298"/>
              <a:gd name="connsiteY1" fmla="*/ 217164 h 1419239"/>
              <a:gd name="connsiteX2" fmla="*/ 303750 w 2005298"/>
              <a:gd name="connsiteY2" fmla="*/ 14 h 1419239"/>
              <a:gd name="connsiteX3" fmla="*/ 152400 w 2005298"/>
              <a:gd name="connsiteY3" fmla="*/ 205590 h 1419239"/>
              <a:gd name="connsiteX0" fmla="*/ 304800 w 2005298"/>
              <a:gd name="connsiteY0" fmla="*/ 200039 h 1419239"/>
              <a:gd name="connsiteX1" fmla="*/ 1852898 w 2005298"/>
              <a:gd name="connsiteY1" fmla="*/ 1114439 h 1419239"/>
              <a:gd name="connsiteX2" fmla="*/ 2005298 w 2005298"/>
              <a:gd name="connsiteY2" fmla="*/ 1114439 h 1419239"/>
              <a:gd name="connsiteX3" fmla="*/ 1751269 w 2005298"/>
              <a:gd name="connsiteY3" fmla="*/ 1419239 h 1419239"/>
              <a:gd name="connsiteX4" fmla="*/ 1395698 w 2005298"/>
              <a:gd name="connsiteY4" fmla="*/ 1114439 h 1419239"/>
              <a:gd name="connsiteX5" fmla="*/ 1548098 w 2005298"/>
              <a:gd name="connsiteY5" fmla="*/ 1114439 h 1419239"/>
              <a:gd name="connsiteX0" fmla="*/ 1751269 w 2005298"/>
              <a:gd name="connsiteY0" fmla="*/ 1219200 h 1219200"/>
              <a:gd name="connsiteX1" fmla="*/ 1395698 w 2005298"/>
              <a:gd name="connsiteY1" fmla="*/ 914400 h 1219200"/>
              <a:gd name="connsiteX2" fmla="*/ 1548098 w 2005298"/>
              <a:gd name="connsiteY2" fmla="*/ 914400 h 1219200"/>
              <a:gd name="connsiteX3" fmla="*/ 0 w 2005298"/>
              <a:gd name="connsiteY3" fmla="*/ 0 h 1219200"/>
              <a:gd name="connsiteX4" fmla="*/ 304800 w 2005298"/>
              <a:gd name="connsiteY4" fmla="*/ 0 h 1219200"/>
              <a:gd name="connsiteX5" fmla="*/ 1852898 w 2005298"/>
              <a:gd name="connsiteY5" fmla="*/ 914400 h 1219200"/>
              <a:gd name="connsiteX6" fmla="*/ 2005298 w 2005298"/>
              <a:gd name="connsiteY6" fmla="*/ 914400 h 1219200"/>
              <a:gd name="connsiteX7" fmla="*/ 1751269 w 2005298"/>
              <a:gd name="connsiteY7" fmla="*/ 1219200 h 1219200"/>
              <a:gd name="connsiteX0" fmla="*/ 152400 w 2005298"/>
              <a:gd name="connsiteY0" fmla="*/ 5551 h 1219200"/>
              <a:gd name="connsiteX1" fmla="*/ 136206 w 2005298"/>
              <a:gd name="connsiteY1" fmla="*/ 17125 h 1219200"/>
              <a:gd name="connsiteX2" fmla="*/ 152400 w 2005298"/>
              <a:gd name="connsiteY2" fmla="*/ 5551 h 1219200"/>
              <a:gd name="connsiteX0" fmla="*/ 304800 w 2005298"/>
              <a:gd name="connsiteY0" fmla="*/ 0 h 1219200"/>
              <a:gd name="connsiteX1" fmla="*/ 1852898 w 2005298"/>
              <a:gd name="connsiteY1" fmla="*/ 914400 h 1219200"/>
              <a:gd name="connsiteX2" fmla="*/ 2005298 w 2005298"/>
              <a:gd name="connsiteY2" fmla="*/ 914400 h 1219200"/>
              <a:gd name="connsiteX3" fmla="*/ 1751269 w 2005298"/>
              <a:gd name="connsiteY3" fmla="*/ 1219200 h 1219200"/>
              <a:gd name="connsiteX4" fmla="*/ 1395698 w 2005298"/>
              <a:gd name="connsiteY4" fmla="*/ 914400 h 1219200"/>
              <a:gd name="connsiteX5" fmla="*/ 1548098 w 2005298"/>
              <a:gd name="connsiteY5" fmla="*/ 9144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298" h="1219200" stroke="0" extrusionOk="0">
                <a:moveTo>
                  <a:pt x="1751269" y="1219200"/>
                </a:moveTo>
                <a:lnTo>
                  <a:pt x="1395698" y="914400"/>
                </a:lnTo>
                <a:lnTo>
                  <a:pt x="1548098" y="914400"/>
                </a:lnTo>
                <a:cubicBezTo>
                  <a:pt x="1365828" y="376101"/>
                  <a:pt x="729081" y="0"/>
                  <a:pt x="0" y="0"/>
                </a:cubicBezTo>
                <a:lnTo>
                  <a:pt x="304800" y="0"/>
                </a:lnTo>
                <a:cubicBezTo>
                  <a:pt x="1033881" y="0"/>
                  <a:pt x="1670628" y="376101"/>
                  <a:pt x="1852898" y="914400"/>
                </a:cubicBezTo>
                <a:lnTo>
                  <a:pt x="2005298" y="914400"/>
                </a:lnTo>
                <a:lnTo>
                  <a:pt x="1751269" y="1219200"/>
                </a:lnTo>
                <a:close/>
              </a:path>
              <a:path w="2005298" h="1219200" fill="darkenLess" stroke="0" extrusionOk="0">
                <a:moveTo>
                  <a:pt x="152400" y="5551"/>
                </a:moveTo>
                <a:lnTo>
                  <a:pt x="136206" y="17125"/>
                </a:lnTo>
                <a:lnTo>
                  <a:pt x="152400" y="5551"/>
                </a:lnTo>
                <a:close/>
              </a:path>
              <a:path w="2005298" h="1219200" fill="none" extrusionOk="0">
                <a:moveTo>
                  <a:pt x="304800" y="0"/>
                </a:moveTo>
                <a:cubicBezTo>
                  <a:pt x="1033881" y="0"/>
                  <a:pt x="1670628" y="376101"/>
                  <a:pt x="1852898" y="914400"/>
                </a:cubicBezTo>
                <a:lnTo>
                  <a:pt x="2005298" y="914400"/>
                </a:lnTo>
                <a:lnTo>
                  <a:pt x="1751269" y="1219200"/>
                </a:lnTo>
                <a:lnTo>
                  <a:pt x="1395698" y="914400"/>
                </a:lnTo>
                <a:lnTo>
                  <a:pt x="1548098" y="914400"/>
                </a:ln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urved Down Arrow 10"/>
          <p:cNvSpPr/>
          <p:nvPr/>
        </p:nvSpPr>
        <p:spPr>
          <a:xfrm flipH="1">
            <a:off x="3204935" y="2622168"/>
            <a:ext cx="922103" cy="1256138"/>
          </a:xfrm>
          <a:custGeom>
            <a:avLst/>
            <a:gdLst>
              <a:gd name="connsiteX0" fmla="*/ 3350138 w 3654938"/>
              <a:gd name="connsiteY0" fmla="*/ 1219200 h 1219200"/>
              <a:gd name="connsiteX1" fmla="*/ 2994567 w 3654938"/>
              <a:gd name="connsiteY1" fmla="*/ 914400 h 1219200"/>
              <a:gd name="connsiteX2" fmla="*/ 3146967 w 3654938"/>
              <a:gd name="connsiteY2" fmla="*/ 9144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0" fmla="*/ 1751269 w 3654938"/>
              <a:gd name="connsiteY0" fmla="*/ 5551 h 1219200"/>
              <a:gd name="connsiteX1" fmla="*/ 304800 w 3654938"/>
              <a:gd name="connsiteY1" fmla="*/ 1219200 h 1219200"/>
              <a:gd name="connsiteX2" fmla="*/ 0 w 3654938"/>
              <a:gd name="connsiteY2" fmla="*/ 1219200 h 1219200"/>
              <a:gd name="connsiteX3" fmla="*/ 706375 w 3654938"/>
              <a:gd name="connsiteY3" fmla="*/ 207625 h 1219200"/>
              <a:gd name="connsiteX4" fmla="*/ 1751269 w 3654938"/>
              <a:gd name="connsiteY4" fmla="*/ 5551 h 1219200"/>
              <a:gd name="connsiteX0" fmla="*/ 1751269 w 3654938"/>
              <a:gd name="connsiteY0" fmla="*/ 5551 h 1219200"/>
              <a:gd name="connsiteX1" fmla="*/ 304800 w 3654938"/>
              <a:gd name="connsiteY1" fmla="*/ 1219200 h 1219200"/>
              <a:gd name="connsiteX2" fmla="*/ 0 w 3654938"/>
              <a:gd name="connsiteY2" fmla="*/ 12192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8" fmla="*/ 2994567 w 3654938"/>
              <a:gd name="connsiteY8" fmla="*/ 914400 h 1219200"/>
              <a:gd name="connsiteX9" fmla="*/ 3146967 w 3654938"/>
              <a:gd name="connsiteY9" fmla="*/ 914400 h 1219200"/>
              <a:gd name="connsiteX10" fmla="*/ 1598869 w 3654938"/>
              <a:gd name="connsiteY10" fmla="*/ 0 h 1219200"/>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10" fmla="*/ 1294069 w 3604167"/>
              <a:gd name="connsiteY10" fmla="*/ 1209676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903669 w 3604167"/>
              <a:gd name="connsiteY3" fmla="*/ 1 h 1219201"/>
              <a:gd name="connsiteX4" fmla="*/ 3451767 w 3604167"/>
              <a:gd name="connsiteY4" fmla="*/ 914401 h 1219201"/>
              <a:gd name="connsiteX5" fmla="*/ 3604167 w 3604167"/>
              <a:gd name="connsiteY5" fmla="*/ 914401 h 1219201"/>
              <a:gd name="connsiteX6" fmla="*/ 3350138 w 3604167"/>
              <a:gd name="connsiteY6" fmla="*/ 1219201 h 1219201"/>
              <a:gd name="connsiteX7" fmla="*/ 2994567 w 3604167"/>
              <a:gd name="connsiteY7" fmla="*/ 914401 h 1219201"/>
              <a:gd name="connsiteX8" fmla="*/ 3146967 w 3604167"/>
              <a:gd name="connsiteY8"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1903669 w 3604167"/>
              <a:gd name="connsiteY2" fmla="*/ 1 h 1219201"/>
              <a:gd name="connsiteX3" fmla="*/ 3451767 w 3604167"/>
              <a:gd name="connsiteY3" fmla="*/ 914401 h 1219201"/>
              <a:gd name="connsiteX4" fmla="*/ 3604167 w 3604167"/>
              <a:gd name="connsiteY4" fmla="*/ 914401 h 1219201"/>
              <a:gd name="connsiteX5" fmla="*/ 3350138 w 3604167"/>
              <a:gd name="connsiteY5" fmla="*/ 1219201 h 1219201"/>
              <a:gd name="connsiteX6" fmla="*/ 2994567 w 3604167"/>
              <a:gd name="connsiteY6" fmla="*/ 914401 h 1219201"/>
              <a:gd name="connsiteX7" fmla="*/ 3146967 w 3604167"/>
              <a:gd name="connsiteY7" fmla="*/ 914401 h 121920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304800 w 3604167"/>
              <a:gd name="connsiteY1" fmla="*/ 1285361 h 1285361"/>
              <a:gd name="connsiteX2" fmla="*/ 0 w 3604167"/>
              <a:gd name="connsiteY2" fmla="*/ 1285361 h 1285361"/>
              <a:gd name="connsiteX3" fmla="*/ 706375 w 3604167"/>
              <a:gd name="connsiteY3" fmla="*/ 273786 h 1285361"/>
              <a:gd name="connsiteX4" fmla="*/ 1751269 w 3604167"/>
              <a:gd name="connsiteY4"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0 w 3604167"/>
              <a:gd name="connsiteY1" fmla="*/ 1285361 h 1285361"/>
              <a:gd name="connsiteX2" fmla="*/ 706375 w 3604167"/>
              <a:gd name="connsiteY2" fmla="*/ 273786 h 1285361"/>
              <a:gd name="connsiteX3" fmla="*/ 1751269 w 3604167"/>
              <a:gd name="connsiteY3"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2643763 w 2897792"/>
              <a:gd name="connsiteY0" fmla="*/ 1285361 h 1285361"/>
              <a:gd name="connsiteX1" fmla="*/ 2288192 w 2897792"/>
              <a:gd name="connsiteY1" fmla="*/ 980561 h 1285361"/>
              <a:gd name="connsiteX2" fmla="*/ 2440592 w 2897792"/>
              <a:gd name="connsiteY2" fmla="*/ 980561 h 1285361"/>
              <a:gd name="connsiteX3" fmla="*/ 892494 w 2897792"/>
              <a:gd name="connsiteY3" fmla="*/ 66161 h 1285361"/>
              <a:gd name="connsiteX4" fmla="*/ 1197294 w 2897792"/>
              <a:gd name="connsiteY4" fmla="*/ 66161 h 1285361"/>
              <a:gd name="connsiteX5" fmla="*/ 2745392 w 2897792"/>
              <a:gd name="connsiteY5" fmla="*/ 980561 h 1285361"/>
              <a:gd name="connsiteX6" fmla="*/ 2897792 w 2897792"/>
              <a:gd name="connsiteY6" fmla="*/ 980561 h 1285361"/>
              <a:gd name="connsiteX7" fmla="*/ 2643763 w 2897792"/>
              <a:gd name="connsiteY7" fmla="*/ 1285361 h 1285361"/>
              <a:gd name="connsiteX0" fmla="*/ 1044894 w 2897792"/>
              <a:gd name="connsiteY0" fmla="*/ 71712 h 1285361"/>
              <a:gd name="connsiteX1" fmla="*/ 0 w 2897792"/>
              <a:gd name="connsiteY1" fmla="*/ 273786 h 1285361"/>
              <a:gd name="connsiteX2" fmla="*/ 1044894 w 2897792"/>
              <a:gd name="connsiteY2" fmla="*/ 71712 h 1285361"/>
              <a:gd name="connsiteX0" fmla="*/ 1044894 w 2897792"/>
              <a:gd name="connsiteY0" fmla="*/ 71712 h 1285361"/>
              <a:gd name="connsiteX1" fmla="*/ 1197294 w 2897792"/>
              <a:gd name="connsiteY1" fmla="*/ 66161 h 1285361"/>
              <a:gd name="connsiteX2" fmla="*/ 2745392 w 2897792"/>
              <a:gd name="connsiteY2" fmla="*/ 980561 h 1285361"/>
              <a:gd name="connsiteX3" fmla="*/ 2897792 w 2897792"/>
              <a:gd name="connsiteY3" fmla="*/ 980561 h 1285361"/>
              <a:gd name="connsiteX4" fmla="*/ 2643763 w 2897792"/>
              <a:gd name="connsiteY4" fmla="*/ 1285361 h 1285361"/>
              <a:gd name="connsiteX5" fmla="*/ 2288192 w 2897792"/>
              <a:gd name="connsiteY5" fmla="*/ 980561 h 1285361"/>
              <a:gd name="connsiteX6" fmla="*/ 2440592 w 2897792"/>
              <a:gd name="connsiteY6" fmla="*/ 980561 h 1285361"/>
              <a:gd name="connsiteX0" fmla="*/ 1751269 w 2005298"/>
              <a:gd name="connsiteY0" fmla="*/ 1285361 h 1285361"/>
              <a:gd name="connsiteX1" fmla="*/ 1395698 w 2005298"/>
              <a:gd name="connsiteY1" fmla="*/ 980561 h 1285361"/>
              <a:gd name="connsiteX2" fmla="*/ 1548098 w 2005298"/>
              <a:gd name="connsiteY2" fmla="*/ 980561 h 1285361"/>
              <a:gd name="connsiteX3" fmla="*/ 0 w 2005298"/>
              <a:gd name="connsiteY3" fmla="*/ 66161 h 1285361"/>
              <a:gd name="connsiteX4" fmla="*/ 304800 w 2005298"/>
              <a:gd name="connsiteY4" fmla="*/ 66161 h 1285361"/>
              <a:gd name="connsiteX5" fmla="*/ 1852898 w 2005298"/>
              <a:gd name="connsiteY5" fmla="*/ 980561 h 1285361"/>
              <a:gd name="connsiteX6" fmla="*/ 2005298 w 2005298"/>
              <a:gd name="connsiteY6" fmla="*/ 980561 h 1285361"/>
              <a:gd name="connsiteX7" fmla="*/ 1751269 w 2005298"/>
              <a:gd name="connsiteY7" fmla="*/ 1285361 h 1285361"/>
              <a:gd name="connsiteX0" fmla="*/ 152400 w 2005298"/>
              <a:gd name="connsiteY0" fmla="*/ 71712 h 1285361"/>
              <a:gd name="connsiteX1" fmla="*/ 136206 w 2005298"/>
              <a:gd name="connsiteY1" fmla="*/ 83286 h 1285361"/>
              <a:gd name="connsiteX2" fmla="*/ 152400 w 2005298"/>
              <a:gd name="connsiteY2" fmla="*/ 71712 h 1285361"/>
              <a:gd name="connsiteX0" fmla="*/ 152400 w 2005298"/>
              <a:gd name="connsiteY0" fmla="*/ 71712 h 1285361"/>
              <a:gd name="connsiteX1" fmla="*/ 304800 w 2005298"/>
              <a:gd name="connsiteY1" fmla="*/ 66161 h 1285361"/>
              <a:gd name="connsiteX2" fmla="*/ 1852898 w 2005298"/>
              <a:gd name="connsiteY2" fmla="*/ 980561 h 1285361"/>
              <a:gd name="connsiteX3" fmla="*/ 2005298 w 2005298"/>
              <a:gd name="connsiteY3" fmla="*/ 980561 h 1285361"/>
              <a:gd name="connsiteX4" fmla="*/ 1751269 w 2005298"/>
              <a:gd name="connsiteY4" fmla="*/ 1285361 h 1285361"/>
              <a:gd name="connsiteX5" fmla="*/ 1395698 w 2005298"/>
              <a:gd name="connsiteY5" fmla="*/ 980561 h 1285361"/>
              <a:gd name="connsiteX6" fmla="*/ 1548098 w 2005298"/>
              <a:gd name="connsiteY6" fmla="*/ 980561 h 1285361"/>
              <a:gd name="connsiteX0" fmla="*/ 1751269 w 2005298"/>
              <a:gd name="connsiteY0" fmla="*/ 1282092 h 1282092"/>
              <a:gd name="connsiteX1" fmla="*/ 1395698 w 2005298"/>
              <a:gd name="connsiteY1" fmla="*/ 977292 h 1282092"/>
              <a:gd name="connsiteX2" fmla="*/ 1548098 w 2005298"/>
              <a:gd name="connsiteY2" fmla="*/ 977292 h 1282092"/>
              <a:gd name="connsiteX3" fmla="*/ 0 w 2005298"/>
              <a:gd name="connsiteY3" fmla="*/ 62892 h 1282092"/>
              <a:gd name="connsiteX4" fmla="*/ 304800 w 2005298"/>
              <a:gd name="connsiteY4" fmla="*/ 62892 h 1282092"/>
              <a:gd name="connsiteX5" fmla="*/ 1852898 w 2005298"/>
              <a:gd name="connsiteY5" fmla="*/ 977292 h 1282092"/>
              <a:gd name="connsiteX6" fmla="*/ 2005298 w 2005298"/>
              <a:gd name="connsiteY6" fmla="*/ 977292 h 1282092"/>
              <a:gd name="connsiteX7" fmla="*/ 1751269 w 2005298"/>
              <a:gd name="connsiteY7" fmla="*/ 1282092 h 1282092"/>
              <a:gd name="connsiteX0" fmla="*/ 152400 w 2005298"/>
              <a:gd name="connsiteY0" fmla="*/ 68443 h 1282092"/>
              <a:gd name="connsiteX1" fmla="*/ 136206 w 2005298"/>
              <a:gd name="connsiteY1" fmla="*/ 80017 h 1282092"/>
              <a:gd name="connsiteX2" fmla="*/ 152400 w 2005298"/>
              <a:gd name="connsiteY2" fmla="*/ 68443 h 1282092"/>
              <a:gd name="connsiteX0" fmla="*/ 304800 w 2005298"/>
              <a:gd name="connsiteY0" fmla="*/ 62892 h 1282092"/>
              <a:gd name="connsiteX1" fmla="*/ 1852898 w 2005298"/>
              <a:gd name="connsiteY1" fmla="*/ 977292 h 1282092"/>
              <a:gd name="connsiteX2" fmla="*/ 2005298 w 2005298"/>
              <a:gd name="connsiteY2" fmla="*/ 977292 h 1282092"/>
              <a:gd name="connsiteX3" fmla="*/ 1751269 w 2005298"/>
              <a:gd name="connsiteY3" fmla="*/ 1282092 h 1282092"/>
              <a:gd name="connsiteX4" fmla="*/ 1395698 w 2005298"/>
              <a:gd name="connsiteY4" fmla="*/ 977292 h 1282092"/>
              <a:gd name="connsiteX5" fmla="*/ 1548098 w 2005298"/>
              <a:gd name="connsiteY5" fmla="*/ 977292 h 1282092"/>
              <a:gd name="connsiteX0" fmla="*/ 1751269 w 2005298"/>
              <a:gd name="connsiteY0" fmla="*/ 1419239 h 1419239"/>
              <a:gd name="connsiteX1" fmla="*/ 1395698 w 2005298"/>
              <a:gd name="connsiteY1" fmla="*/ 1114439 h 1419239"/>
              <a:gd name="connsiteX2" fmla="*/ 1548098 w 2005298"/>
              <a:gd name="connsiteY2" fmla="*/ 1114439 h 1419239"/>
              <a:gd name="connsiteX3" fmla="*/ 0 w 2005298"/>
              <a:gd name="connsiteY3" fmla="*/ 200039 h 1419239"/>
              <a:gd name="connsiteX4" fmla="*/ 304800 w 2005298"/>
              <a:gd name="connsiteY4" fmla="*/ 200039 h 1419239"/>
              <a:gd name="connsiteX5" fmla="*/ 1852898 w 2005298"/>
              <a:gd name="connsiteY5" fmla="*/ 1114439 h 1419239"/>
              <a:gd name="connsiteX6" fmla="*/ 2005298 w 2005298"/>
              <a:gd name="connsiteY6" fmla="*/ 1114439 h 1419239"/>
              <a:gd name="connsiteX7" fmla="*/ 1751269 w 2005298"/>
              <a:gd name="connsiteY7" fmla="*/ 1419239 h 1419239"/>
              <a:gd name="connsiteX0" fmla="*/ 152400 w 2005298"/>
              <a:gd name="connsiteY0" fmla="*/ 205590 h 1419239"/>
              <a:gd name="connsiteX1" fmla="*/ 136206 w 2005298"/>
              <a:gd name="connsiteY1" fmla="*/ 217164 h 1419239"/>
              <a:gd name="connsiteX2" fmla="*/ 303750 w 2005298"/>
              <a:gd name="connsiteY2" fmla="*/ 14 h 1419239"/>
              <a:gd name="connsiteX3" fmla="*/ 152400 w 2005298"/>
              <a:gd name="connsiteY3" fmla="*/ 205590 h 1419239"/>
              <a:gd name="connsiteX0" fmla="*/ 304800 w 2005298"/>
              <a:gd name="connsiteY0" fmla="*/ 200039 h 1419239"/>
              <a:gd name="connsiteX1" fmla="*/ 1852898 w 2005298"/>
              <a:gd name="connsiteY1" fmla="*/ 1114439 h 1419239"/>
              <a:gd name="connsiteX2" fmla="*/ 2005298 w 2005298"/>
              <a:gd name="connsiteY2" fmla="*/ 1114439 h 1419239"/>
              <a:gd name="connsiteX3" fmla="*/ 1751269 w 2005298"/>
              <a:gd name="connsiteY3" fmla="*/ 1419239 h 1419239"/>
              <a:gd name="connsiteX4" fmla="*/ 1395698 w 2005298"/>
              <a:gd name="connsiteY4" fmla="*/ 1114439 h 1419239"/>
              <a:gd name="connsiteX5" fmla="*/ 1548098 w 2005298"/>
              <a:gd name="connsiteY5" fmla="*/ 1114439 h 1419239"/>
              <a:gd name="connsiteX0" fmla="*/ 1751269 w 2005298"/>
              <a:gd name="connsiteY0" fmla="*/ 1219200 h 1219200"/>
              <a:gd name="connsiteX1" fmla="*/ 1395698 w 2005298"/>
              <a:gd name="connsiteY1" fmla="*/ 914400 h 1219200"/>
              <a:gd name="connsiteX2" fmla="*/ 1548098 w 2005298"/>
              <a:gd name="connsiteY2" fmla="*/ 914400 h 1219200"/>
              <a:gd name="connsiteX3" fmla="*/ 0 w 2005298"/>
              <a:gd name="connsiteY3" fmla="*/ 0 h 1219200"/>
              <a:gd name="connsiteX4" fmla="*/ 304800 w 2005298"/>
              <a:gd name="connsiteY4" fmla="*/ 0 h 1219200"/>
              <a:gd name="connsiteX5" fmla="*/ 1852898 w 2005298"/>
              <a:gd name="connsiteY5" fmla="*/ 914400 h 1219200"/>
              <a:gd name="connsiteX6" fmla="*/ 2005298 w 2005298"/>
              <a:gd name="connsiteY6" fmla="*/ 914400 h 1219200"/>
              <a:gd name="connsiteX7" fmla="*/ 1751269 w 2005298"/>
              <a:gd name="connsiteY7" fmla="*/ 1219200 h 1219200"/>
              <a:gd name="connsiteX0" fmla="*/ 152400 w 2005298"/>
              <a:gd name="connsiteY0" fmla="*/ 5551 h 1219200"/>
              <a:gd name="connsiteX1" fmla="*/ 136206 w 2005298"/>
              <a:gd name="connsiteY1" fmla="*/ 17125 h 1219200"/>
              <a:gd name="connsiteX2" fmla="*/ 152400 w 2005298"/>
              <a:gd name="connsiteY2" fmla="*/ 5551 h 1219200"/>
              <a:gd name="connsiteX0" fmla="*/ 304800 w 2005298"/>
              <a:gd name="connsiteY0" fmla="*/ 0 h 1219200"/>
              <a:gd name="connsiteX1" fmla="*/ 1852898 w 2005298"/>
              <a:gd name="connsiteY1" fmla="*/ 914400 h 1219200"/>
              <a:gd name="connsiteX2" fmla="*/ 2005298 w 2005298"/>
              <a:gd name="connsiteY2" fmla="*/ 914400 h 1219200"/>
              <a:gd name="connsiteX3" fmla="*/ 1751269 w 2005298"/>
              <a:gd name="connsiteY3" fmla="*/ 1219200 h 1219200"/>
              <a:gd name="connsiteX4" fmla="*/ 1395698 w 2005298"/>
              <a:gd name="connsiteY4" fmla="*/ 914400 h 1219200"/>
              <a:gd name="connsiteX5" fmla="*/ 1548098 w 2005298"/>
              <a:gd name="connsiteY5" fmla="*/ 9144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298" h="1219200" stroke="0" extrusionOk="0">
                <a:moveTo>
                  <a:pt x="1751269" y="1219200"/>
                </a:moveTo>
                <a:lnTo>
                  <a:pt x="1395698" y="914400"/>
                </a:lnTo>
                <a:lnTo>
                  <a:pt x="1548098" y="914400"/>
                </a:lnTo>
                <a:cubicBezTo>
                  <a:pt x="1365828" y="376101"/>
                  <a:pt x="729081" y="0"/>
                  <a:pt x="0" y="0"/>
                </a:cubicBezTo>
                <a:lnTo>
                  <a:pt x="304800" y="0"/>
                </a:lnTo>
                <a:cubicBezTo>
                  <a:pt x="1033881" y="0"/>
                  <a:pt x="1670628" y="376101"/>
                  <a:pt x="1852898" y="914400"/>
                </a:cubicBezTo>
                <a:lnTo>
                  <a:pt x="2005298" y="914400"/>
                </a:lnTo>
                <a:lnTo>
                  <a:pt x="1751269" y="1219200"/>
                </a:lnTo>
                <a:close/>
              </a:path>
              <a:path w="2005298" h="1219200" fill="darkenLess" stroke="0" extrusionOk="0">
                <a:moveTo>
                  <a:pt x="152400" y="5551"/>
                </a:moveTo>
                <a:lnTo>
                  <a:pt x="136206" y="17125"/>
                </a:lnTo>
                <a:lnTo>
                  <a:pt x="152400" y="5551"/>
                </a:lnTo>
                <a:close/>
              </a:path>
              <a:path w="2005298" h="1219200" fill="none" extrusionOk="0">
                <a:moveTo>
                  <a:pt x="304800" y="0"/>
                </a:moveTo>
                <a:cubicBezTo>
                  <a:pt x="1033881" y="0"/>
                  <a:pt x="1670628" y="376101"/>
                  <a:pt x="1852898" y="914400"/>
                </a:cubicBezTo>
                <a:lnTo>
                  <a:pt x="2005298" y="914400"/>
                </a:lnTo>
                <a:lnTo>
                  <a:pt x="1751269" y="1219200"/>
                </a:lnTo>
                <a:lnTo>
                  <a:pt x="1395698" y="914400"/>
                </a:lnTo>
                <a:lnTo>
                  <a:pt x="1548098" y="914400"/>
                </a:ln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urved Down Arrow 10"/>
          <p:cNvSpPr/>
          <p:nvPr/>
        </p:nvSpPr>
        <p:spPr>
          <a:xfrm>
            <a:off x="6295683" y="3007971"/>
            <a:ext cx="922103" cy="906506"/>
          </a:xfrm>
          <a:custGeom>
            <a:avLst/>
            <a:gdLst>
              <a:gd name="connsiteX0" fmla="*/ 3350138 w 3654938"/>
              <a:gd name="connsiteY0" fmla="*/ 1219200 h 1219200"/>
              <a:gd name="connsiteX1" fmla="*/ 2994567 w 3654938"/>
              <a:gd name="connsiteY1" fmla="*/ 914400 h 1219200"/>
              <a:gd name="connsiteX2" fmla="*/ 3146967 w 3654938"/>
              <a:gd name="connsiteY2" fmla="*/ 9144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0" fmla="*/ 1751269 w 3654938"/>
              <a:gd name="connsiteY0" fmla="*/ 5551 h 1219200"/>
              <a:gd name="connsiteX1" fmla="*/ 304800 w 3654938"/>
              <a:gd name="connsiteY1" fmla="*/ 1219200 h 1219200"/>
              <a:gd name="connsiteX2" fmla="*/ 0 w 3654938"/>
              <a:gd name="connsiteY2" fmla="*/ 1219200 h 1219200"/>
              <a:gd name="connsiteX3" fmla="*/ 706375 w 3654938"/>
              <a:gd name="connsiteY3" fmla="*/ 207625 h 1219200"/>
              <a:gd name="connsiteX4" fmla="*/ 1751269 w 3654938"/>
              <a:gd name="connsiteY4" fmla="*/ 5551 h 1219200"/>
              <a:gd name="connsiteX0" fmla="*/ 1751269 w 3654938"/>
              <a:gd name="connsiteY0" fmla="*/ 5551 h 1219200"/>
              <a:gd name="connsiteX1" fmla="*/ 304800 w 3654938"/>
              <a:gd name="connsiteY1" fmla="*/ 1219200 h 1219200"/>
              <a:gd name="connsiteX2" fmla="*/ 0 w 3654938"/>
              <a:gd name="connsiteY2" fmla="*/ 1219200 h 1219200"/>
              <a:gd name="connsiteX3" fmla="*/ 1598869 w 3654938"/>
              <a:gd name="connsiteY3" fmla="*/ 0 h 1219200"/>
              <a:gd name="connsiteX4" fmla="*/ 1903669 w 3654938"/>
              <a:gd name="connsiteY4" fmla="*/ 0 h 1219200"/>
              <a:gd name="connsiteX5" fmla="*/ 3451767 w 3654938"/>
              <a:gd name="connsiteY5" fmla="*/ 914400 h 1219200"/>
              <a:gd name="connsiteX6" fmla="*/ 3604167 w 3654938"/>
              <a:gd name="connsiteY6" fmla="*/ 914400 h 1219200"/>
              <a:gd name="connsiteX7" fmla="*/ 3350138 w 3654938"/>
              <a:gd name="connsiteY7" fmla="*/ 1219200 h 1219200"/>
              <a:gd name="connsiteX8" fmla="*/ 2994567 w 3654938"/>
              <a:gd name="connsiteY8" fmla="*/ 914400 h 1219200"/>
              <a:gd name="connsiteX9" fmla="*/ 3146967 w 3654938"/>
              <a:gd name="connsiteY9" fmla="*/ 914400 h 1219200"/>
              <a:gd name="connsiteX10" fmla="*/ 1598869 w 3654938"/>
              <a:gd name="connsiteY10" fmla="*/ 0 h 1219200"/>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10" fmla="*/ 1294069 w 3604167"/>
              <a:gd name="connsiteY10" fmla="*/ 1209676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8" fmla="*/ 2994567 w 3604167"/>
              <a:gd name="connsiteY8" fmla="*/ 914401 h 1219201"/>
              <a:gd name="connsiteX9" fmla="*/ 3146967 w 3604167"/>
              <a:gd name="connsiteY9"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0 w 3604167"/>
              <a:gd name="connsiteY2" fmla="*/ 1219201 h 1219201"/>
              <a:gd name="connsiteX3" fmla="*/ 1903669 w 3604167"/>
              <a:gd name="connsiteY3" fmla="*/ 1 h 1219201"/>
              <a:gd name="connsiteX4" fmla="*/ 3451767 w 3604167"/>
              <a:gd name="connsiteY4" fmla="*/ 914401 h 1219201"/>
              <a:gd name="connsiteX5" fmla="*/ 3604167 w 3604167"/>
              <a:gd name="connsiteY5" fmla="*/ 914401 h 1219201"/>
              <a:gd name="connsiteX6" fmla="*/ 3350138 w 3604167"/>
              <a:gd name="connsiteY6" fmla="*/ 1219201 h 1219201"/>
              <a:gd name="connsiteX7" fmla="*/ 2994567 w 3604167"/>
              <a:gd name="connsiteY7" fmla="*/ 914401 h 1219201"/>
              <a:gd name="connsiteX8" fmla="*/ 3146967 w 3604167"/>
              <a:gd name="connsiteY8" fmla="*/ 914401 h 1219201"/>
              <a:gd name="connsiteX0" fmla="*/ 3350138 w 3604167"/>
              <a:gd name="connsiteY0" fmla="*/ 1219201 h 1219201"/>
              <a:gd name="connsiteX1" fmla="*/ 2994567 w 3604167"/>
              <a:gd name="connsiteY1" fmla="*/ 914401 h 1219201"/>
              <a:gd name="connsiteX2" fmla="*/ 3146967 w 3604167"/>
              <a:gd name="connsiteY2" fmla="*/ 914401 h 1219201"/>
              <a:gd name="connsiteX3" fmla="*/ 1598869 w 3604167"/>
              <a:gd name="connsiteY3" fmla="*/ 1 h 1219201"/>
              <a:gd name="connsiteX4" fmla="*/ 1903669 w 3604167"/>
              <a:gd name="connsiteY4" fmla="*/ 1 h 1219201"/>
              <a:gd name="connsiteX5" fmla="*/ 3451767 w 3604167"/>
              <a:gd name="connsiteY5" fmla="*/ 914401 h 1219201"/>
              <a:gd name="connsiteX6" fmla="*/ 3604167 w 3604167"/>
              <a:gd name="connsiteY6" fmla="*/ 914401 h 1219201"/>
              <a:gd name="connsiteX7" fmla="*/ 3350138 w 3604167"/>
              <a:gd name="connsiteY7" fmla="*/ 1219201 h 1219201"/>
              <a:gd name="connsiteX0" fmla="*/ 1751269 w 3604167"/>
              <a:gd name="connsiteY0" fmla="*/ 5552 h 1219201"/>
              <a:gd name="connsiteX1" fmla="*/ 304800 w 3604167"/>
              <a:gd name="connsiteY1" fmla="*/ 1219201 h 1219201"/>
              <a:gd name="connsiteX2" fmla="*/ 0 w 3604167"/>
              <a:gd name="connsiteY2" fmla="*/ 1219201 h 1219201"/>
              <a:gd name="connsiteX3" fmla="*/ 706375 w 3604167"/>
              <a:gd name="connsiteY3" fmla="*/ 207626 h 1219201"/>
              <a:gd name="connsiteX4" fmla="*/ 1751269 w 3604167"/>
              <a:gd name="connsiteY4" fmla="*/ 5552 h 1219201"/>
              <a:gd name="connsiteX0" fmla="*/ 1751269 w 3604167"/>
              <a:gd name="connsiteY0" fmla="*/ 5552 h 1219201"/>
              <a:gd name="connsiteX1" fmla="*/ 304800 w 3604167"/>
              <a:gd name="connsiteY1" fmla="*/ 1219201 h 1219201"/>
              <a:gd name="connsiteX2" fmla="*/ 1903669 w 3604167"/>
              <a:gd name="connsiteY2" fmla="*/ 1 h 1219201"/>
              <a:gd name="connsiteX3" fmla="*/ 3451767 w 3604167"/>
              <a:gd name="connsiteY3" fmla="*/ 914401 h 1219201"/>
              <a:gd name="connsiteX4" fmla="*/ 3604167 w 3604167"/>
              <a:gd name="connsiteY4" fmla="*/ 914401 h 1219201"/>
              <a:gd name="connsiteX5" fmla="*/ 3350138 w 3604167"/>
              <a:gd name="connsiteY5" fmla="*/ 1219201 h 1219201"/>
              <a:gd name="connsiteX6" fmla="*/ 2994567 w 3604167"/>
              <a:gd name="connsiteY6" fmla="*/ 914401 h 1219201"/>
              <a:gd name="connsiteX7" fmla="*/ 3146967 w 3604167"/>
              <a:gd name="connsiteY7" fmla="*/ 914401 h 121920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304800 w 3604167"/>
              <a:gd name="connsiteY1" fmla="*/ 1285361 h 1285361"/>
              <a:gd name="connsiteX2" fmla="*/ 0 w 3604167"/>
              <a:gd name="connsiteY2" fmla="*/ 1285361 h 1285361"/>
              <a:gd name="connsiteX3" fmla="*/ 706375 w 3604167"/>
              <a:gd name="connsiteY3" fmla="*/ 273786 h 1285361"/>
              <a:gd name="connsiteX4" fmla="*/ 1751269 w 3604167"/>
              <a:gd name="connsiteY4"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3350138 w 3604167"/>
              <a:gd name="connsiteY0" fmla="*/ 1285361 h 1285361"/>
              <a:gd name="connsiteX1" fmla="*/ 2994567 w 3604167"/>
              <a:gd name="connsiteY1" fmla="*/ 980561 h 1285361"/>
              <a:gd name="connsiteX2" fmla="*/ 3146967 w 3604167"/>
              <a:gd name="connsiteY2" fmla="*/ 980561 h 1285361"/>
              <a:gd name="connsiteX3" fmla="*/ 1598869 w 3604167"/>
              <a:gd name="connsiteY3" fmla="*/ 66161 h 1285361"/>
              <a:gd name="connsiteX4" fmla="*/ 1903669 w 3604167"/>
              <a:gd name="connsiteY4" fmla="*/ 66161 h 1285361"/>
              <a:gd name="connsiteX5" fmla="*/ 3451767 w 3604167"/>
              <a:gd name="connsiteY5" fmla="*/ 980561 h 1285361"/>
              <a:gd name="connsiteX6" fmla="*/ 3604167 w 3604167"/>
              <a:gd name="connsiteY6" fmla="*/ 980561 h 1285361"/>
              <a:gd name="connsiteX7" fmla="*/ 3350138 w 3604167"/>
              <a:gd name="connsiteY7" fmla="*/ 1285361 h 1285361"/>
              <a:gd name="connsiteX0" fmla="*/ 1751269 w 3604167"/>
              <a:gd name="connsiteY0" fmla="*/ 71712 h 1285361"/>
              <a:gd name="connsiteX1" fmla="*/ 0 w 3604167"/>
              <a:gd name="connsiteY1" fmla="*/ 1285361 h 1285361"/>
              <a:gd name="connsiteX2" fmla="*/ 706375 w 3604167"/>
              <a:gd name="connsiteY2" fmla="*/ 273786 h 1285361"/>
              <a:gd name="connsiteX3" fmla="*/ 1751269 w 3604167"/>
              <a:gd name="connsiteY3" fmla="*/ 71712 h 1285361"/>
              <a:gd name="connsiteX0" fmla="*/ 1751269 w 3604167"/>
              <a:gd name="connsiteY0" fmla="*/ 71712 h 1285361"/>
              <a:gd name="connsiteX1" fmla="*/ 1903669 w 3604167"/>
              <a:gd name="connsiteY1" fmla="*/ 66161 h 1285361"/>
              <a:gd name="connsiteX2" fmla="*/ 3451767 w 3604167"/>
              <a:gd name="connsiteY2" fmla="*/ 980561 h 1285361"/>
              <a:gd name="connsiteX3" fmla="*/ 3604167 w 3604167"/>
              <a:gd name="connsiteY3" fmla="*/ 980561 h 1285361"/>
              <a:gd name="connsiteX4" fmla="*/ 3350138 w 3604167"/>
              <a:gd name="connsiteY4" fmla="*/ 1285361 h 1285361"/>
              <a:gd name="connsiteX5" fmla="*/ 2994567 w 3604167"/>
              <a:gd name="connsiteY5" fmla="*/ 980561 h 1285361"/>
              <a:gd name="connsiteX6" fmla="*/ 3146967 w 3604167"/>
              <a:gd name="connsiteY6" fmla="*/ 980561 h 1285361"/>
              <a:gd name="connsiteX0" fmla="*/ 2643763 w 2897792"/>
              <a:gd name="connsiteY0" fmla="*/ 1285361 h 1285361"/>
              <a:gd name="connsiteX1" fmla="*/ 2288192 w 2897792"/>
              <a:gd name="connsiteY1" fmla="*/ 980561 h 1285361"/>
              <a:gd name="connsiteX2" fmla="*/ 2440592 w 2897792"/>
              <a:gd name="connsiteY2" fmla="*/ 980561 h 1285361"/>
              <a:gd name="connsiteX3" fmla="*/ 892494 w 2897792"/>
              <a:gd name="connsiteY3" fmla="*/ 66161 h 1285361"/>
              <a:gd name="connsiteX4" fmla="*/ 1197294 w 2897792"/>
              <a:gd name="connsiteY4" fmla="*/ 66161 h 1285361"/>
              <a:gd name="connsiteX5" fmla="*/ 2745392 w 2897792"/>
              <a:gd name="connsiteY5" fmla="*/ 980561 h 1285361"/>
              <a:gd name="connsiteX6" fmla="*/ 2897792 w 2897792"/>
              <a:gd name="connsiteY6" fmla="*/ 980561 h 1285361"/>
              <a:gd name="connsiteX7" fmla="*/ 2643763 w 2897792"/>
              <a:gd name="connsiteY7" fmla="*/ 1285361 h 1285361"/>
              <a:gd name="connsiteX0" fmla="*/ 1044894 w 2897792"/>
              <a:gd name="connsiteY0" fmla="*/ 71712 h 1285361"/>
              <a:gd name="connsiteX1" fmla="*/ 0 w 2897792"/>
              <a:gd name="connsiteY1" fmla="*/ 273786 h 1285361"/>
              <a:gd name="connsiteX2" fmla="*/ 1044894 w 2897792"/>
              <a:gd name="connsiteY2" fmla="*/ 71712 h 1285361"/>
              <a:gd name="connsiteX0" fmla="*/ 1044894 w 2897792"/>
              <a:gd name="connsiteY0" fmla="*/ 71712 h 1285361"/>
              <a:gd name="connsiteX1" fmla="*/ 1197294 w 2897792"/>
              <a:gd name="connsiteY1" fmla="*/ 66161 h 1285361"/>
              <a:gd name="connsiteX2" fmla="*/ 2745392 w 2897792"/>
              <a:gd name="connsiteY2" fmla="*/ 980561 h 1285361"/>
              <a:gd name="connsiteX3" fmla="*/ 2897792 w 2897792"/>
              <a:gd name="connsiteY3" fmla="*/ 980561 h 1285361"/>
              <a:gd name="connsiteX4" fmla="*/ 2643763 w 2897792"/>
              <a:gd name="connsiteY4" fmla="*/ 1285361 h 1285361"/>
              <a:gd name="connsiteX5" fmla="*/ 2288192 w 2897792"/>
              <a:gd name="connsiteY5" fmla="*/ 980561 h 1285361"/>
              <a:gd name="connsiteX6" fmla="*/ 2440592 w 2897792"/>
              <a:gd name="connsiteY6" fmla="*/ 980561 h 1285361"/>
              <a:gd name="connsiteX0" fmla="*/ 1751269 w 2005298"/>
              <a:gd name="connsiteY0" fmla="*/ 1285361 h 1285361"/>
              <a:gd name="connsiteX1" fmla="*/ 1395698 w 2005298"/>
              <a:gd name="connsiteY1" fmla="*/ 980561 h 1285361"/>
              <a:gd name="connsiteX2" fmla="*/ 1548098 w 2005298"/>
              <a:gd name="connsiteY2" fmla="*/ 980561 h 1285361"/>
              <a:gd name="connsiteX3" fmla="*/ 0 w 2005298"/>
              <a:gd name="connsiteY3" fmla="*/ 66161 h 1285361"/>
              <a:gd name="connsiteX4" fmla="*/ 304800 w 2005298"/>
              <a:gd name="connsiteY4" fmla="*/ 66161 h 1285361"/>
              <a:gd name="connsiteX5" fmla="*/ 1852898 w 2005298"/>
              <a:gd name="connsiteY5" fmla="*/ 980561 h 1285361"/>
              <a:gd name="connsiteX6" fmla="*/ 2005298 w 2005298"/>
              <a:gd name="connsiteY6" fmla="*/ 980561 h 1285361"/>
              <a:gd name="connsiteX7" fmla="*/ 1751269 w 2005298"/>
              <a:gd name="connsiteY7" fmla="*/ 1285361 h 1285361"/>
              <a:gd name="connsiteX0" fmla="*/ 152400 w 2005298"/>
              <a:gd name="connsiteY0" fmla="*/ 71712 h 1285361"/>
              <a:gd name="connsiteX1" fmla="*/ 136206 w 2005298"/>
              <a:gd name="connsiteY1" fmla="*/ 83286 h 1285361"/>
              <a:gd name="connsiteX2" fmla="*/ 152400 w 2005298"/>
              <a:gd name="connsiteY2" fmla="*/ 71712 h 1285361"/>
              <a:gd name="connsiteX0" fmla="*/ 152400 w 2005298"/>
              <a:gd name="connsiteY0" fmla="*/ 71712 h 1285361"/>
              <a:gd name="connsiteX1" fmla="*/ 304800 w 2005298"/>
              <a:gd name="connsiteY1" fmla="*/ 66161 h 1285361"/>
              <a:gd name="connsiteX2" fmla="*/ 1852898 w 2005298"/>
              <a:gd name="connsiteY2" fmla="*/ 980561 h 1285361"/>
              <a:gd name="connsiteX3" fmla="*/ 2005298 w 2005298"/>
              <a:gd name="connsiteY3" fmla="*/ 980561 h 1285361"/>
              <a:gd name="connsiteX4" fmla="*/ 1751269 w 2005298"/>
              <a:gd name="connsiteY4" fmla="*/ 1285361 h 1285361"/>
              <a:gd name="connsiteX5" fmla="*/ 1395698 w 2005298"/>
              <a:gd name="connsiteY5" fmla="*/ 980561 h 1285361"/>
              <a:gd name="connsiteX6" fmla="*/ 1548098 w 2005298"/>
              <a:gd name="connsiteY6" fmla="*/ 980561 h 1285361"/>
              <a:gd name="connsiteX0" fmla="*/ 1751269 w 2005298"/>
              <a:gd name="connsiteY0" fmla="*/ 1282092 h 1282092"/>
              <a:gd name="connsiteX1" fmla="*/ 1395698 w 2005298"/>
              <a:gd name="connsiteY1" fmla="*/ 977292 h 1282092"/>
              <a:gd name="connsiteX2" fmla="*/ 1548098 w 2005298"/>
              <a:gd name="connsiteY2" fmla="*/ 977292 h 1282092"/>
              <a:gd name="connsiteX3" fmla="*/ 0 w 2005298"/>
              <a:gd name="connsiteY3" fmla="*/ 62892 h 1282092"/>
              <a:gd name="connsiteX4" fmla="*/ 304800 w 2005298"/>
              <a:gd name="connsiteY4" fmla="*/ 62892 h 1282092"/>
              <a:gd name="connsiteX5" fmla="*/ 1852898 w 2005298"/>
              <a:gd name="connsiteY5" fmla="*/ 977292 h 1282092"/>
              <a:gd name="connsiteX6" fmla="*/ 2005298 w 2005298"/>
              <a:gd name="connsiteY6" fmla="*/ 977292 h 1282092"/>
              <a:gd name="connsiteX7" fmla="*/ 1751269 w 2005298"/>
              <a:gd name="connsiteY7" fmla="*/ 1282092 h 1282092"/>
              <a:gd name="connsiteX0" fmla="*/ 152400 w 2005298"/>
              <a:gd name="connsiteY0" fmla="*/ 68443 h 1282092"/>
              <a:gd name="connsiteX1" fmla="*/ 136206 w 2005298"/>
              <a:gd name="connsiteY1" fmla="*/ 80017 h 1282092"/>
              <a:gd name="connsiteX2" fmla="*/ 152400 w 2005298"/>
              <a:gd name="connsiteY2" fmla="*/ 68443 h 1282092"/>
              <a:gd name="connsiteX0" fmla="*/ 304800 w 2005298"/>
              <a:gd name="connsiteY0" fmla="*/ 62892 h 1282092"/>
              <a:gd name="connsiteX1" fmla="*/ 1852898 w 2005298"/>
              <a:gd name="connsiteY1" fmla="*/ 977292 h 1282092"/>
              <a:gd name="connsiteX2" fmla="*/ 2005298 w 2005298"/>
              <a:gd name="connsiteY2" fmla="*/ 977292 h 1282092"/>
              <a:gd name="connsiteX3" fmla="*/ 1751269 w 2005298"/>
              <a:gd name="connsiteY3" fmla="*/ 1282092 h 1282092"/>
              <a:gd name="connsiteX4" fmla="*/ 1395698 w 2005298"/>
              <a:gd name="connsiteY4" fmla="*/ 977292 h 1282092"/>
              <a:gd name="connsiteX5" fmla="*/ 1548098 w 2005298"/>
              <a:gd name="connsiteY5" fmla="*/ 977292 h 1282092"/>
              <a:gd name="connsiteX0" fmla="*/ 1751269 w 2005298"/>
              <a:gd name="connsiteY0" fmla="*/ 1419239 h 1419239"/>
              <a:gd name="connsiteX1" fmla="*/ 1395698 w 2005298"/>
              <a:gd name="connsiteY1" fmla="*/ 1114439 h 1419239"/>
              <a:gd name="connsiteX2" fmla="*/ 1548098 w 2005298"/>
              <a:gd name="connsiteY2" fmla="*/ 1114439 h 1419239"/>
              <a:gd name="connsiteX3" fmla="*/ 0 w 2005298"/>
              <a:gd name="connsiteY3" fmla="*/ 200039 h 1419239"/>
              <a:gd name="connsiteX4" fmla="*/ 304800 w 2005298"/>
              <a:gd name="connsiteY4" fmla="*/ 200039 h 1419239"/>
              <a:gd name="connsiteX5" fmla="*/ 1852898 w 2005298"/>
              <a:gd name="connsiteY5" fmla="*/ 1114439 h 1419239"/>
              <a:gd name="connsiteX6" fmla="*/ 2005298 w 2005298"/>
              <a:gd name="connsiteY6" fmla="*/ 1114439 h 1419239"/>
              <a:gd name="connsiteX7" fmla="*/ 1751269 w 2005298"/>
              <a:gd name="connsiteY7" fmla="*/ 1419239 h 1419239"/>
              <a:gd name="connsiteX0" fmla="*/ 152400 w 2005298"/>
              <a:gd name="connsiteY0" fmla="*/ 205590 h 1419239"/>
              <a:gd name="connsiteX1" fmla="*/ 136206 w 2005298"/>
              <a:gd name="connsiteY1" fmla="*/ 217164 h 1419239"/>
              <a:gd name="connsiteX2" fmla="*/ 303750 w 2005298"/>
              <a:gd name="connsiteY2" fmla="*/ 14 h 1419239"/>
              <a:gd name="connsiteX3" fmla="*/ 152400 w 2005298"/>
              <a:gd name="connsiteY3" fmla="*/ 205590 h 1419239"/>
              <a:gd name="connsiteX0" fmla="*/ 304800 w 2005298"/>
              <a:gd name="connsiteY0" fmla="*/ 200039 h 1419239"/>
              <a:gd name="connsiteX1" fmla="*/ 1852898 w 2005298"/>
              <a:gd name="connsiteY1" fmla="*/ 1114439 h 1419239"/>
              <a:gd name="connsiteX2" fmla="*/ 2005298 w 2005298"/>
              <a:gd name="connsiteY2" fmla="*/ 1114439 h 1419239"/>
              <a:gd name="connsiteX3" fmla="*/ 1751269 w 2005298"/>
              <a:gd name="connsiteY3" fmla="*/ 1419239 h 1419239"/>
              <a:gd name="connsiteX4" fmla="*/ 1395698 w 2005298"/>
              <a:gd name="connsiteY4" fmla="*/ 1114439 h 1419239"/>
              <a:gd name="connsiteX5" fmla="*/ 1548098 w 2005298"/>
              <a:gd name="connsiteY5" fmla="*/ 1114439 h 1419239"/>
              <a:gd name="connsiteX0" fmla="*/ 1751269 w 2005298"/>
              <a:gd name="connsiteY0" fmla="*/ 1219200 h 1219200"/>
              <a:gd name="connsiteX1" fmla="*/ 1395698 w 2005298"/>
              <a:gd name="connsiteY1" fmla="*/ 914400 h 1219200"/>
              <a:gd name="connsiteX2" fmla="*/ 1548098 w 2005298"/>
              <a:gd name="connsiteY2" fmla="*/ 914400 h 1219200"/>
              <a:gd name="connsiteX3" fmla="*/ 0 w 2005298"/>
              <a:gd name="connsiteY3" fmla="*/ 0 h 1219200"/>
              <a:gd name="connsiteX4" fmla="*/ 304800 w 2005298"/>
              <a:gd name="connsiteY4" fmla="*/ 0 h 1219200"/>
              <a:gd name="connsiteX5" fmla="*/ 1852898 w 2005298"/>
              <a:gd name="connsiteY5" fmla="*/ 914400 h 1219200"/>
              <a:gd name="connsiteX6" fmla="*/ 2005298 w 2005298"/>
              <a:gd name="connsiteY6" fmla="*/ 914400 h 1219200"/>
              <a:gd name="connsiteX7" fmla="*/ 1751269 w 2005298"/>
              <a:gd name="connsiteY7" fmla="*/ 1219200 h 1219200"/>
              <a:gd name="connsiteX0" fmla="*/ 152400 w 2005298"/>
              <a:gd name="connsiteY0" fmla="*/ 5551 h 1219200"/>
              <a:gd name="connsiteX1" fmla="*/ 136206 w 2005298"/>
              <a:gd name="connsiteY1" fmla="*/ 17125 h 1219200"/>
              <a:gd name="connsiteX2" fmla="*/ 152400 w 2005298"/>
              <a:gd name="connsiteY2" fmla="*/ 5551 h 1219200"/>
              <a:gd name="connsiteX0" fmla="*/ 304800 w 2005298"/>
              <a:gd name="connsiteY0" fmla="*/ 0 h 1219200"/>
              <a:gd name="connsiteX1" fmla="*/ 1852898 w 2005298"/>
              <a:gd name="connsiteY1" fmla="*/ 914400 h 1219200"/>
              <a:gd name="connsiteX2" fmla="*/ 2005298 w 2005298"/>
              <a:gd name="connsiteY2" fmla="*/ 914400 h 1219200"/>
              <a:gd name="connsiteX3" fmla="*/ 1751269 w 2005298"/>
              <a:gd name="connsiteY3" fmla="*/ 1219200 h 1219200"/>
              <a:gd name="connsiteX4" fmla="*/ 1395698 w 2005298"/>
              <a:gd name="connsiteY4" fmla="*/ 914400 h 1219200"/>
              <a:gd name="connsiteX5" fmla="*/ 1548098 w 2005298"/>
              <a:gd name="connsiteY5" fmla="*/ 9144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5298" h="1219200" stroke="0" extrusionOk="0">
                <a:moveTo>
                  <a:pt x="1751269" y="1219200"/>
                </a:moveTo>
                <a:lnTo>
                  <a:pt x="1395698" y="914400"/>
                </a:lnTo>
                <a:lnTo>
                  <a:pt x="1548098" y="914400"/>
                </a:lnTo>
                <a:cubicBezTo>
                  <a:pt x="1365828" y="376101"/>
                  <a:pt x="729081" y="0"/>
                  <a:pt x="0" y="0"/>
                </a:cubicBezTo>
                <a:lnTo>
                  <a:pt x="304800" y="0"/>
                </a:lnTo>
                <a:cubicBezTo>
                  <a:pt x="1033881" y="0"/>
                  <a:pt x="1670628" y="376101"/>
                  <a:pt x="1852898" y="914400"/>
                </a:cubicBezTo>
                <a:lnTo>
                  <a:pt x="2005298" y="914400"/>
                </a:lnTo>
                <a:lnTo>
                  <a:pt x="1751269" y="1219200"/>
                </a:lnTo>
                <a:close/>
              </a:path>
              <a:path w="2005298" h="1219200" fill="darkenLess" stroke="0" extrusionOk="0">
                <a:moveTo>
                  <a:pt x="152400" y="5551"/>
                </a:moveTo>
                <a:lnTo>
                  <a:pt x="136206" y="17125"/>
                </a:lnTo>
                <a:lnTo>
                  <a:pt x="152400" y="5551"/>
                </a:lnTo>
                <a:close/>
              </a:path>
              <a:path w="2005298" h="1219200" fill="none" extrusionOk="0">
                <a:moveTo>
                  <a:pt x="304800" y="0"/>
                </a:moveTo>
                <a:cubicBezTo>
                  <a:pt x="1033881" y="0"/>
                  <a:pt x="1670628" y="376101"/>
                  <a:pt x="1852898" y="914400"/>
                </a:cubicBezTo>
                <a:lnTo>
                  <a:pt x="2005298" y="914400"/>
                </a:lnTo>
                <a:lnTo>
                  <a:pt x="1751269" y="1219200"/>
                </a:lnTo>
                <a:lnTo>
                  <a:pt x="1395698" y="914400"/>
                </a:lnTo>
                <a:lnTo>
                  <a:pt x="1548098" y="914400"/>
                </a:lnTo>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4208966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SALSA Portal</a:t>
            </a:r>
            <a:endParaRPr lang="en-US" dirty="0"/>
          </a:p>
        </p:txBody>
      </p:sp>
      <p:pic>
        <p:nvPicPr>
          <p:cNvPr id="5" name="Picture 4" descr="C:\Users\adalhugh.ADS\Desktop\SALSAUseCases.png"/>
          <p:cNvPicPr/>
          <p:nvPr/>
        </p:nvPicPr>
        <p:blipFill>
          <a:blip r:embed="rId3" cstate="print"/>
          <a:srcRect/>
          <a:stretch>
            <a:fillRect/>
          </a:stretch>
        </p:blipFill>
        <p:spPr bwMode="auto">
          <a:xfrm>
            <a:off x="1828800" y="1752600"/>
            <a:ext cx="5181600" cy="3124200"/>
          </a:xfrm>
          <a:prstGeom prst="rect">
            <a:avLst/>
          </a:prstGeom>
          <a:noFill/>
          <a:ln w="9525">
            <a:solidFill>
              <a:schemeClr val="accent2">
                <a:lumMod val="75000"/>
              </a:schemeClr>
            </a:solidFill>
            <a:miter lim="800000"/>
            <a:headEnd/>
            <a:tailEnd/>
          </a:ln>
        </p:spPr>
      </p:pic>
      <p:sp>
        <p:nvSpPr>
          <p:cNvPr id="6" name="TextBox 5"/>
          <p:cNvSpPr txBox="1"/>
          <p:nvPr/>
        </p:nvSpPr>
        <p:spPr>
          <a:xfrm>
            <a:off x="0" y="914400"/>
            <a:ext cx="9144000" cy="523220"/>
          </a:xfrm>
          <a:prstGeom prst="rect">
            <a:avLst/>
          </a:prstGeom>
          <a:noFill/>
        </p:spPr>
        <p:txBody>
          <a:bodyPr wrap="square" rtlCol="0">
            <a:spAutoFit/>
          </a:bodyPr>
          <a:lstStyle/>
          <a:p>
            <a:pPr algn="ctr"/>
            <a:r>
              <a:rPr lang="en-US" sz="2800" dirty="0" smtClean="0">
                <a:solidFill>
                  <a:schemeClr val="accent1">
                    <a:lumMod val="75000"/>
                  </a:schemeClr>
                </a:solidFill>
              </a:rPr>
              <a:t>Use Cases</a:t>
            </a:r>
            <a:endParaRPr lang="en-US" sz="2800" dirty="0">
              <a:solidFill>
                <a:schemeClr val="accent1">
                  <a:lumMod val="75000"/>
                </a:schemeClr>
              </a:solidFill>
            </a:endParaRPr>
          </a:p>
        </p:txBody>
      </p:sp>
      <p:sp>
        <p:nvSpPr>
          <p:cNvPr id="7" name="Oval 6"/>
          <p:cNvSpPr/>
          <p:nvPr/>
        </p:nvSpPr>
        <p:spPr>
          <a:xfrm>
            <a:off x="7239000" y="4343400"/>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Create </a:t>
            </a:r>
            <a:r>
              <a:rPr lang="en-US" sz="1200" b="1" dirty="0" err="1" smtClean="0"/>
              <a:t>Biosequence</a:t>
            </a:r>
            <a:r>
              <a:rPr lang="en-US" sz="1200" b="1" dirty="0" smtClean="0"/>
              <a:t> Analysis Job</a:t>
            </a:r>
            <a:endParaRPr lang="en-US" sz="1200" b="1" dirty="0"/>
          </a:p>
        </p:txBody>
      </p:sp>
      <p:cxnSp>
        <p:nvCxnSpPr>
          <p:cNvPr id="9" name="Straight Arrow Connector 8"/>
          <p:cNvCxnSpPr>
            <a:stCxn id="7" idx="2"/>
          </p:cNvCxnSpPr>
          <p:nvPr/>
        </p:nvCxnSpPr>
        <p:spPr>
          <a:xfrm rot="10800000">
            <a:off x="6629400" y="4038600"/>
            <a:ext cx="609600" cy="7620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1800" y="4114800"/>
            <a:ext cx="921727" cy="276999"/>
          </a:xfrm>
          <a:prstGeom prst="rect">
            <a:avLst/>
          </a:prstGeom>
          <a:noFill/>
        </p:spPr>
        <p:txBody>
          <a:bodyPr wrap="none" rtlCol="0">
            <a:spAutoFit/>
          </a:bodyPr>
          <a:lstStyle/>
          <a:p>
            <a:r>
              <a:rPr lang="en-US" sz="1200" dirty="0" smtClean="0"/>
              <a:t>&lt;&lt;extend&gt;&gt;</a:t>
            </a:r>
            <a:endParaRPr lang="en-US" sz="1200" dirty="0"/>
          </a:p>
        </p:txBody>
      </p:sp>
    </p:spTree>
    <p:extLst>
      <p:ext uri="{BB962C8B-B14F-4D97-AF65-F5344CB8AC3E}">
        <p14:creationId xmlns="" xmlns:p14="http://schemas.microsoft.com/office/powerpoint/2010/main" val="609426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SALSA Portal</a:t>
            </a:r>
            <a:endParaRPr lang="en-US" dirty="0"/>
          </a:p>
        </p:txBody>
      </p:sp>
      <p:pic>
        <p:nvPicPr>
          <p:cNvPr id="5" name="Picture 4" descr="http://salsahpc.indiana.edu/nih/images/6/68/SalsaPortalArchitectureSmall.png"/>
          <p:cNvPicPr/>
          <p:nvPr/>
        </p:nvPicPr>
        <p:blipFill>
          <a:blip r:embed="rId3" cstate="print"/>
          <a:srcRect/>
          <a:stretch>
            <a:fillRect/>
          </a:stretch>
        </p:blipFill>
        <p:spPr bwMode="auto">
          <a:xfrm>
            <a:off x="1752600" y="1600200"/>
            <a:ext cx="5638800" cy="3810000"/>
          </a:xfrm>
          <a:prstGeom prst="rect">
            <a:avLst/>
          </a:prstGeom>
          <a:noFill/>
          <a:ln w="9525">
            <a:solidFill>
              <a:schemeClr val="accent2">
                <a:lumMod val="75000"/>
              </a:schemeClr>
            </a:solidFill>
            <a:miter lim="800000"/>
            <a:headEnd/>
            <a:tailEnd/>
          </a:ln>
        </p:spPr>
      </p:pic>
      <p:sp>
        <p:nvSpPr>
          <p:cNvPr id="7" name="TextBox 6"/>
          <p:cNvSpPr txBox="1"/>
          <p:nvPr/>
        </p:nvSpPr>
        <p:spPr>
          <a:xfrm>
            <a:off x="0" y="914400"/>
            <a:ext cx="9144000" cy="523220"/>
          </a:xfrm>
          <a:prstGeom prst="rect">
            <a:avLst/>
          </a:prstGeom>
          <a:noFill/>
        </p:spPr>
        <p:txBody>
          <a:bodyPr wrap="square" rtlCol="0">
            <a:spAutoFit/>
          </a:bodyPr>
          <a:lstStyle/>
          <a:p>
            <a:pPr algn="ctr"/>
            <a:r>
              <a:rPr lang="en-US" sz="2800" dirty="0" smtClean="0">
                <a:solidFill>
                  <a:schemeClr val="accent1">
                    <a:lumMod val="75000"/>
                  </a:schemeClr>
                </a:solidFill>
              </a:rPr>
              <a:t>Architecture</a:t>
            </a:r>
            <a:endParaRPr lang="en-US" sz="2800" dirty="0">
              <a:solidFill>
                <a:schemeClr val="accent1">
                  <a:lumMod val="75000"/>
                </a:schemeClr>
              </a:solidFill>
            </a:endParaRPr>
          </a:p>
        </p:txBody>
      </p:sp>
    </p:spTree>
    <p:extLst>
      <p:ext uri="{BB962C8B-B14F-4D97-AF65-F5344CB8AC3E}">
        <p14:creationId xmlns="" xmlns:p14="http://schemas.microsoft.com/office/powerpoint/2010/main" val="518849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PlotViz</a:t>
            </a:r>
            <a:r>
              <a:rPr lang="en-US" dirty="0"/>
              <a:t> Visualization with parallel MDS/GTM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3131597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PlotViz</a:t>
            </a:r>
            <a:r>
              <a:rPr lang="en-US" dirty="0" smtClean="0"/>
              <a:t> and Dimension Reduction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3"/>
              </a:rPr>
              <a:t>http://salsahpc.org/plotviz </a:t>
            </a:r>
            <a:endParaRPr lang="en-US" dirty="0" smtClean="0"/>
          </a:p>
          <a:p>
            <a:pPr lvl="1"/>
            <a:r>
              <a:rPr lang="en-US" dirty="0" smtClean="0"/>
              <a:t>Currently available DirectX Windows binary</a:t>
            </a:r>
          </a:p>
          <a:p>
            <a:pPr lvl="1"/>
            <a:r>
              <a:rPr lang="en-US" dirty="0" smtClean="0"/>
              <a:t>3-6 months </a:t>
            </a:r>
            <a:r>
              <a:rPr lang="en-US" dirty="0" smtClean="0"/>
              <a:t>open source VTK/OPENGL</a:t>
            </a:r>
            <a:endParaRPr lang="en-US" dirty="0" smtClean="0"/>
          </a:p>
          <a:p>
            <a:r>
              <a:rPr lang="en-US" dirty="0" smtClean="0"/>
              <a:t>A </a:t>
            </a:r>
            <a:r>
              <a:rPr lang="en-US" dirty="0" smtClean="0"/>
              <a:t>tool for visualizing data points</a:t>
            </a:r>
          </a:p>
          <a:p>
            <a:pPr lvl="1"/>
            <a:r>
              <a:rPr lang="en-US" dirty="0" smtClean="0"/>
              <a:t>Dimension </a:t>
            </a:r>
            <a:r>
              <a:rPr lang="en-US" dirty="0"/>
              <a:t>reduction by GTM and MDS</a:t>
            </a:r>
          </a:p>
          <a:p>
            <a:pPr lvl="1"/>
            <a:r>
              <a:rPr lang="en-US" dirty="0" smtClean="0"/>
              <a:t>Browse large and high-dimensional data</a:t>
            </a:r>
          </a:p>
          <a:p>
            <a:pPr lvl="1"/>
            <a:r>
              <a:rPr lang="en-US" dirty="0" smtClean="0"/>
              <a:t>Use many open (value-added) data</a:t>
            </a:r>
          </a:p>
          <a:p>
            <a:pPr>
              <a:lnSpc>
                <a:spcPct val="150000"/>
              </a:lnSpc>
            </a:pPr>
            <a:r>
              <a:rPr lang="en-US" dirty="0" smtClean="0"/>
              <a:t>Parallel </a:t>
            </a:r>
            <a:r>
              <a:rPr lang="en-US" dirty="0" smtClean="0"/>
              <a:t>Dimension Reduction </a:t>
            </a:r>
            <a:r>
              <a:rPr lang="en-US" dirty="0" smtClean="0"/>
              <a:t>Algorithms</a:t>
            </a:r>
          </a:p>
          <a:p>
            <a:pPr lvl="1"/>
            <a:r>
              <a:rPr lang="en-US" dirty="0" smtClean="0"/>
              <a:t>GTM (Generative </a:t>
            </a:r>
            <a:r>
              <a:rPr lang="en-US" dirty="0"/>
              <a:t>Topographic </a:t>
            </a:r>
            <a:r>
              <a:rPr lang="en-US" dirty="0" smtClean="0"/>
              <a:t>Mapping)</a:t>
            </a:r>
            <a:endParaRPr lang="en-US" dirty="0"/>
          </a:p>
          <a:p>
            <a:pPr lvl="1"/>
            <a:r>
              <a:rPr lang="en-US" dirty="0" smtClean="0"/>
              <a:t>MDS </a:t>
            </a:r>
            <a:r>
              <a:rPr lang="en-US" dirty="0"/>
              <a:t>(Multi-dimensional </a:t>
            </a:r>
            <a:r>
              <a:rPr lang="en-US" dirty="0" smtClean="0"/>
              <a:t>Scaling) </a:t>
            </a:r>
            <a:endParaRPr lang="en-US" dirty="0"/>
          </a:p>
          <a:p>
            <a:pPr lvl="1"/>
            <a:r>
              <a:rPr lang="en-US" dirty="0" smtClean="0"/>
              <a:t>Interpolation </a:t>
            </a:r>
            <a:r>
              <a:rPr lang="en-US" dirty="0"/>
              <a:t>extensions to GTM and </a:t>
            </a:r>
            <a:r>
              <a:rPr lang="en-US" dirty="0" smtClean="0"/>
              <a:t>MDS</a:t>
            </a:r>
            <a:endParaRPr lang="en-US" dirty="0"/>
          </a:p>
        </p:txBody>
      </p:sp>
    </p:spTree>
    <p:extLst>
      <p:ext uri="{BB962C8B-B14F-4D97-AF65-F5344CB8AC3E}">
        <p14:creationId xmlns="" xmlns:p14="http://schemas.microsoft.com/office/powerpoint/2010/main" val="1714161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PlotViz</a:t>
            </a:r>
            <a:r>
              <a:rPr lang="en-US" dirty="0" smtClean="0"/>
              <a:t> System Overview</a:t>
            </a:r>
            <a:endParaRPr lang="en-US" dirty="0"/>
          </a:p>
        </p:txBody>
      </p:sp>
      <p:sp>
        <p:nvSpPr>
          <p:cNvPr id="3" name="Slide Number Placeholder 3"/>
          <p:cNvSpPr>
            <a:spLocks noGrp="1"/>
          </p:cNvSpPr>
          <p:nvPr>
            <p:ph type="sldNum" sz="quarter" idx="12"/>
          </p:nvPr>
        </p:nvSpPr>
        <p:spPr>
          <a:xfrm>
            <a:off x="6553200" y="5089440"/>
            <a:ext cx="2133600" cy="365125"/>
          </a:xfrm>
        </p:spPr>
        <p:txBody>
          <a:bodyPr/>
          <a:lstStyle/>
          <a:p>
            <a:fld id="{52F0F68C-E4B4-0944-B06C-4EB1693564AD}" type="slidenum">
              <a:rPr lang="en-US" smtClean="0"/>
              <a:pPr/>
              <a:t>27</a:t>
            </a:fld>
            <a:endParaRPr lang="en-US"/>
          </a:p>
        </p:txBody>
      </p:sp>
      <p:sp>
        <p:nvSpPr>
          <p:cNvPr id="4" name="Rectangle 3"/>
          <p:cNvSpPr/>
          <p:nvPr/>
        </p:nvSpPr>
        <p:spPr>
          <a:xfrm>
            <a:off x="584200" y="4143289"/>
            <a:ext cx="2311400" cy="5778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Visualization Algorithms</a:t>
            </a:r>
            <a:endParaRPr lang="en-US" b="1" dirty="0"/>
          </a:p>
        </p:txBody>
      </p:sp>
      <p:pic>
        <p:nvPicPr>
          <p:cNvPr id="5" name="Picture 4"/>
          <p:cNvPicPr>
            <a:picLocks noChangeAspect="1"/>
          </p:cNvPicPr>
          <p:nvPr/>
        </p:nvPicPr>
        <p:blipFill>
          <a:blip r:embed="rId3" cstate="print"/>
          <a:stretch>
            <a:fillRect/>
          </a:stretch>
        </p:blipFill>
        <p:spPr>
          <a:xfrm>
            <a:off x="1930400" y="2993939"/>
            <a:ext cx="965200" cy="1270000"/>
          </a:xfrm>
          <a:prstGeom prst="rect">
            <a:avLst/>
          </a:prstGeom>
        </p:spPr>
      </p:pic>
      <p:pic>
        <p:nvPicPr>
          <p:cNvPr id="6" name="Picture 5"/>
          <p:cNvPicPr>
            <a:picLocks noChangeAspect="1"/>
          </p:cNvPicPr>
          <p:nvPr/>
        </p:nvPicPr>
        <p:blipFill>
          <a:blip r:embed="rId3" cstate="print"/>
          <a:stretch>
            <a:fillRect/>
          </a:stretch>
        </p:blipFill>
        <p:spPr>
          <a:xfrm>
            <a:off x="1295400" y="2993939"/>
            <a:ext cx="965200" cy="1270000"/>
          </a:xfrm>
          <a:prstGeom prst="rect">
            <a:avLst/>
          </a:prstGeom>
        </p:spPr>
      </p:pic>
      <p:pic>
        <p:nvPicPr>
          <p:cNvPr id="7" name="Picture 6"/>
          <p:cNvPicPr>
            <a:picLocks noChangeAspect="1"/>
          </p:cNvPicPr>
          <p:nvPr/>
        </p:nvPicPr>
        <p:blipFill>
          <a:blip r:embed="rId3" cstate="print"/>
          <a:stretch>
            <a:fillRect/>
          </a:stretch>
        </p:blipFill>
        <p:spPr>
          <a:xfrm>
            <a:off x="584200" y="2993939"/>
            <a:ext cx="965200" cy="1270000"/>
          </a:xfrm>
          <a:prstGeom prst="rect">
            <a:avLst/>
          </a:prstGeom>
        </p:spPr>
      </p:pic>
      <p:sp>
        <p:nvSpPr>
          <p:cNvPr id="8" name="Rectangle 7"/>
          <p:cNvSpPr/>
          <p:nvPr/>
        </p:nvSpPr>
        <p:spPr>
          <a:xfrm>
            <a:off x="6410960" y="4225840"/>
            <a:ext cx="2311400" cy="5778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t>Chem2Bio2RDF</a:t>
            </a:r>
            <a:endParaRPr lang="en-US" b="1" dirty="0"/>
          </a:p>
        </p:txBody>
      </p:sp>
      <p:sp>
        <p:nvSpPr>
          <p:cNvPr id="9" name="Can 8"/>
          <p:cNvSpPr/>
          <p:nvPr/>
        </p:nvSpPr>
        <p:spPr>
          <a:xfrm>
            <a:off x="7315200" y="3576870"/>
            <a:ext cx="576580" cy="525780"/>
          </a:xfrm>
          <a:prstGeom prst="can">
            <a:avLst/>
          </a:prstGeom>
          <a:ln/>
        </p:spPr>
        <p:style>
          <a:lnRef idx="1">
            <a:schemeClr val="accent3"/>
          </a:lnRef>
          <a:fillRef idx="3">
            <a:schemeClr val="accent3"/>
          </a:fillRef>
          <a:effectRef idx="2">
            <a:schemeClr val="accent3"/>
          </a:effectRef>
          <a:fontRef idx="minor">
            <a:schemeClr val="lt1"/>
          </a:fontRef>
        </p:style>
      </p:sp>
      <p:pic>
        <p:nvPicPr>
          <p:cNvPr id="10" name="Picture 9"/>
          <p:cNvPicPr>
            <a:picLocks noChangeAspect="1"/>
          </p:cNvPicPr>
          <p:nvPr/>
        </p:nvPicPr>
        <p:blipFill>
          <a:blip r:embed="rId3" cstate="print"/>
          <a:stretch>
            <a:fillRect/>
          </a:stretch>
        </p:blipFill>
        <p:spPr>
          <a:xfrm>
            <a:off x="6324600" y="3076490"/>
            <a:ext cx="965200" cy="1270000"/>
          </a:xfrm>
          <a:prstGeom prst="rect">
            <a:avLst/>
          </a:prstGeom>
        </p:spPr>
      </p:pic>
      <p:sp>
        <p:nvSpPr>
          <p:cNvPr id="11" name="Can 10"/>
          <p:cNvSpPr/>
          <p:nvPr/>
        </p:nvSpPr>
        <p:spPr>
          <a:xfrm>
            <a:off x="7315200" y="308538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2" name="Can 11"/>
          <p:cNvSpPr/>
          <p:nvPr/>
        </p:nvSpPr>
        <p:spPr>
          <a:xfrm>
            <a:off x="8128000" y="357433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3" name="Can 12"/>
          <p:cNvSpPr/>
          <p:nvPr/>
        </p:nvSpPr>
        <p:spPr>
          <a:xfrm>
            <a:off x="8128000" y="308284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4" name="Can 13"/>
          <p:cNvSpPr/>
          <p:nvPr/>
        </p:nvSpPr>
        <p:spPr>
          <a:xfrm>
            <a:off x="7721600" y="380547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5" name="Can 14"/>
          <p:cNvSpPr/>
          <p:nvPr/>
        </p:nvSpPr>
        <p:spPr>
          <a:xfrm>
            <a:off x="7721600" y="3313980"/>
            <a:ext cx="576580" cy="525780"/>
          </a:xfrm>
          <a:prstGeom prst="can">
            <a:avLst/>
          </a:prstGeom>
          <a:ln/>
        </p:spPr>
        <p:style>
          <a:lnRef idx="1">
            <a:schemeClr val="accent3"/>
          </a:lnRef>
          <a:fillRef idx="3">
            <a:schemeClr val="accent3"/>
          </a:fillRef>
          <a:effectRef idx="2">
            <a:schemeClr val="accent3"/>
          </a:effectRef>
          <a:fontRef idx="minor">
            <a:schemeClr val="lt1"/>
          </a:fontRef>
        </p:style>
      </p:sp>
      <p:sp>
        <p:nvSpPr>
          <p:cNvPr id="16" name="Rectangle 15"/>
          <p:cNvSpPr/>
          <p:nvPr/>
        </p:nvSpPr>
        <p:spPr>
          <a:xfrm>
            <a:off x="3441700" y="2443289"/>
            <a:ext cx="2311400" cy="5778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chemeClr val="bg1"/>
                </a:solidFill>
              </a:rPr>
              <a:t>PlotViz</a:t>
            </a:r>
            <a:endParaRPr lang="en-US" b="1" dirty="0">
              <a:solidFill>
                <a:schemeClr val="bg1"/>
              </a:solidFill>
            </a:endParaRPr>
          </a:p>
        </p:txBody>
      </p:sp>
      <p:grpSp>
        <p:nvGrpSpPr>
          <p:cNvPr id="17" name="Group 16"/>
          <p:cNvGrpSpPr/>
          <p:nvPr/>
        </p:nvGrpSpPr>
        <p:grpSpPr>
          <a:xfrm>
            <a:off x="3854673" y="1143000"/>
            <a:ext cx="1479327" cy="1376489"/>
            <a:chOff x="4246182" y="4216591"/>
            <a:chExt cx="2307018" cy="2139759"/>
          </a:xfrm>
        </p:grpSpPr>
        <p:pic>
          <p:nvPicPr>
            <p:cNvPr id="18" name="Picture 17"/>
            <p:cNvPicPr>
              <a:picLocks noChangeAspect="1"/>
            </p:cNvPicPr>
            <p:nvPr/>
          </p:nvPicPr>
          <p:blipFill>
            <a:blip r:embed="rId4" cstate="print"/>
            <a:stretch>
              <a:fillRect/>
            </a:stretch>
          </p:blipFill>
          <p:spPr>
            <a:xfrm>
              <a:off x="4246182" y="4216591"/>
              <a:ext cx="2307018" cy="2139759"/>
            </a:xfrm>
            <a:prstGeom prst="rect">
              <a:avLst/>
            </a:prstGeom>
          </p:spPr>
        </p:pic>
        <p:pic>
          <p:nvPicPr>
            <p:cNvPr id="19" name="Picture 18"/>
            <p:cNvPicPr>
              <a:picLocks noChangeAspect="1"/>
            </p:cNvPicPr>
            <p:nvPr/>
          </p:nvPicPr>
          <p:blipFill>
            <a:blip r:embed="rId5" cstate="print"/>
            <a:stretch>
              <a:fillRect/>
            </a:stretch>
          </p:blipFill>
          <p:spPr>
            <a:xfrm>
              <a:off x="4572000" y="4504080"/>
              <a:ext cx="1447800" cy="1291539"/>
            </a:xfrm>
            <a:prstGeom prst="rect">
              <a:avLst/>
            </a:prstGeom>
            <a:scene3d>
              <a:camera prst="perspectiveFront" fov="5400000">
                <a:rot lat="0" lon="2100000" rev="0"/>
              </a:camera>
              <a:lightRig rig="threePt" dir="t"/>
            </a:scene3d>
          </p:spPr>
        </p:pic>
      </p:grpSp>
      <p:sp>
        <p:nvSpPr>
          <p:cNvPr id="20" name="Rectangle 19"/>
          <p:cNvSpPr/>
          <p:nvPr/>
        </p:nvSpPr>
        <p:spPr>
          <a:xfrm>
            <a:off x="584200" y="4721139"/>
            <a:ext cx="2311400" cy="641351"/>
          </a:xfrm>
          <a:prstGeom prst="rect">
            <a:avLst/>
          </a:prstGeom>
        </p:spPr>
        <p:style>
          <a:lnRef idx="1">
            <a:schemeClr val="accent1"/>
          </a:lnRef>
          <a:fillRef idx="2">
            <a:schemeClr val="accent1"/>
          </a:fillRef>
          <a:effectRef idx="1">
            <a:schemeClr val="accent1"/>
          </a:effectRef>
          <a:fontRef idx="minor">
            <a:schemeClr val="dk1"/>
          </a:fontRef>
        </p:style>
        <p:txBody>
          <a:bodyPr lIns="0" tIns="45720" rIns="0" rtlCol="0" anchor="ctr"/>
          <a:lstStyle/>
          <a:p>
            <a:pPr algn="ctr"/>
            <a:r>
              <a:rPr lang="en-US" dirty="0" smtClean="0"/>
              <a:t>Parallel dimension reduction algorithms</a:t>
            </a:r>
            <a:endParaRPr lang="en-US" dirty="0"/>
          </a:p>
        </p:txBody>
      </p:sp>
      <p:sp>
        <p:nvSpPr>
          <p:cNvPr id="21" name="Rectangle 20"/>
          <p:cNvSpPr/>
          <p:nvPr/>
        </p:nvSpPr>
        <p:spPr>
          <a:xfrm>
            <a:off x="6410960" y="4803690"/>
            <a:ext cx="2311400" cy="641351"/>
          </a:xfrm>
          <a:prstGeom prst="rect">
            <a:avLst/>
          </a:prstGeom>
        </p:spPr>
        <p:style>
          <a:lnRef idx="1">
            <a:schemeClr val="accent1"/>
          </a:lnRef>
          <a:fillRef idx="2">
            <a:schemeClr val="accent1"/>
          </a:fillRef>
          <a:effectRef idx="1">
            <a:schemeClr val="accent1"/>
          </a:effectRef>
          <a:fontRef idx="minor">
            <a:schemeClr val="dk1"/>
          </a:fontRef>
        </p:style>
        <p:txBody>
          <a:bodyPr lIns="0" tIns="45720" rIns="0" rtlCol="0" anchor="ctr"/>
          <a:lstStyle/>
          <a:p>
            <a:pPr algn="ctr"/>
            <a:r>
              <a:rPr lang="en-US" dirty="0" smtClean="0"/>
              <a:t>Aggregated public databases</a:t>
            </a:r>
            <a:endParaRPr lang="en-US" dirty="0"/>
          </a:p>
        </p:txBody>
      </p:sp>
      <p:sp>
        <p:nvSpPr>
          <p:cNvPr id="22" name="TextBox 21"/>
          <p:cNvSpPr txBox="1"/>
          <p:nvPr/>
        </p:nvSpPr>
        <p:spPr>
          <a:xfrm rot="19800000">
            <a:off x="1326717" y="1848879"/>
            <a:ext cx="1718457" cy="369332"/>
          </a:xfrm>
          <a:prstGeom prst="rect">
            <a:avLst/>
          </a:prstGeom>
          <a:noFill/>
        </p:spPr>
        <p:txBody>
          <a:bodyPr wrap="square" rtlCol="0">
            <a:spAutoFit/>
          </a:bodyPr>
          <a:lstStyle/>
          <a:p>
            <a:pPr algn="ctr"/>
            <a:r>
              <a:rPr lang="en-US" dirty="0" smtClean="0"/>
              <a:t>3-D Map File</a:t>
            </a:r>
            <a:endParaRPr lang="en-US" dirty="0"/>
          </a:p>
        </p:txBody>
      </p:sp>
      <p:sp>
        <p:nvSpPr>
          <p:cNvPr id="23" name="TextBox 22"/>
          <p:cNvSpPr txBox="1"/>
          <p:nvPr/>
        </p:nvSpPr>
        <p:spPr>
          <a:xfrm rot="1800000">
            <a:off x="6198987" y="1922602"/>
            <a:ext cx="1630868" cy="369332"/>
          </a:xfrm>
          <a:prstGeom prst="rect">
            <a:avLst/>
          </a:prstGeom>
          <a:noFill/>
        </p:spPr>
        <p:txBody>
          <a:bodyPr wrap="square" rtlCol="0">
            <a:spAutoFit/>
          </a:bodyPr>
          <a:lstStyle/>
          <a:p>
            <a:pPr algn="ctr"/>
            <a:r>
              <a:rPr lang="en-US" dirty="0" smtClean="0"/>
              <a:t>SPARQL query</a:t>
            </a:r>
            <a:endParaRPr lang="en-US" dirty="0"/>
          </a:p>
        </p:txBody>
      </p:sp>
      <p:sp>
        <p:nvSpPr>
          <p:cNvPr id="24" name="Left-Right Arrow 23"/>
          <p:cNvSpPr/>
          <p:nvPr/>
        </p:nvSpPr>
        <p:spPr>
          <a:xfrm rot="19800000">
            <a:off x="1659313" y="2073557"/>
            <a:ext cx="1676400" cy="43053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Left-Right Arrow 24"/>
          <p:cNvSpPr/>
          <p:nvPr/>
        </p:nvSpPr>
        <p:spPr>
          <a:xfrm rot="1800000">
            <a:off x="5808288" y="2124895"/>
            <a:ext cx="1676400" cy="43053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TextBox 25"/>
          <p:cNvSpPr txBox="1"/>
          <p:nvPr/>
        </p:nvSpPr>
        <p:spPr>
          <a:xfrm rot="1800000">
            <a:off x="5799829" y="2320815"/>
            <a:ext cx="1270000" cy="369332"/>
          </a:xfrm>
          <a:prstGeom prst="rect">
            <a:avLst/>
          </a:prstGeom>
          <a:noFill/>
        </p:spPr>
        <p:txBody>
          <a:bodyPr wrap="square" rtlCol="0">
            <a:spAutoFit/>
          </a:bodyPr>
          <a:lstStyle/>
          <a:p>
            <a:pPr algn="ctr"/>
            <a:r>
              <a:rPr lang="en-US" dirty="0" smtClean="0"/>
              <a:t>Meta data</a:t>
            </a:r>
            <a:endParaRPr lang="en-US" dirty="0"/>
          </a:p>
        </p:txBody>
      </p:sp>
      <p:sp>
        <p:nvSpPr>
          <p:cNvPr id="27" name="Rectangle 26"/>
          <p:cNvSpPr/>
          <p:nvPr/>
        </p:nvSpPr>
        <p:spPr>
          <a:xfrm>
            <a:off x="3441700" y="3021139"/>
            <a:ext cx="2311400" cy="641351"/>
          </a:xfrm>
          <a:prstGeom prst="rect">
            <a:avLst/>
          </a:prstGeom>
        </p:spPr>
        <p:style>
          <a:lnRef idx="1">
            <a:schemeClr val="accent1"/>
          </a:lnRef>
          <a:fillRef idx="2">
            <a:schemeClr val="accent1"/>
          </a:fillRef>
          <a:effectRef idx="1">
            <a:schemeClr val="accent1"/>
          </a:effectRef>
          <a:fontRef idx="minor">
            <a:schemeClr val="dk1"/>
          </a:fontRef>
        </p:style>
        <p:txBody>
          <a:bodyPr lIns="0" tIns="45720" rIns="0" rtlCol="0" anchor="ctr"/>
          <a:lstStyle/>
          <a:p>
            <a:pPr algn="ctr"/>
            <a:r>
              <a:rPr lang="en-US" dirty="0" smtClean="0"/>
              <a:t>Light-weight client</a:t>
            </a:r>
            <a:endParaRPr lang="en-US" dirty="0"/>
          </a:p>
        </p:txBody>
      </p:sp>
      <p:sp>
        <p:nvSpPr>
          <p:cNvPr id="28" name="TextBox 27"/>
          <p:cNvSpPr txBox="1"/>
          <p:nvPr/>
        </p:nvSpPr>
        <p:spPr>
          <a:xfrm>
            <a:off x="7620000" y="4025041"/>
            <a:ext cx="795020" cy="276999"/>
          </a:xfrm>
          <a:prstGeom prst="rect">
            <a:avLst/>
          </a:prstGeom>
          <a:noFill/>
        </p:spPr>
        <p:txBody>
          <a:bodyPr wrap="square" rtlCol="0">
            <a:spAutoFit/>
          </a:bodyPr>
          <a:lstStyle/>
          <a:p>
            <a:pPr algn="ctr"/>
            <a:r>
              <a:rPr lang="en-US" sz="1200" dirty="0" err="1" smtClean="0"/>
              <a:t>PubChem</a:t>
            </a:r>
            <a:endParaRPr lang="en-US" sz="1200" dirty="0"/>
          </a:p>
        </p:txBody>
      </p:sp>
      <p:sp>
        <p:nvSpPr>
          <p:cNvPr id="29" name="TextBox 28"/>
          <p:cNvSpPr txBox="1"/>
          <p:nvPr/>
        </p:nvSpPr>
        <p:spPr>
          <a:xfrm>
            <a:off x="7620000" y="3491641"/>
            <a:ext cx="795020" cy="276999"/>
          </a:xfrm>
          <a:prstGeom prst="rect">
            <a:avLst/>
          </a:prstGeom>
          <a:noFill/>
        </p:spPr>
        <p:txBody>
          <a:bodyPr wrap="square" rtlCol="0">
            <a:spAutoFit/>
          </a:bodyPr>
          <a:lstStyle/>
          <a:p>
            <a:pPr algn="ctr"/>
            <a:r>
              <a:rPr lang="en-US" sz="1200" dirty="0" smtClean="0"/>
              <a:t>CTD</a:t>
            </a:r>
            <a:endParaRPr lang="en-US" sz="1200" dirty="0"/>
          </a:p>
        </p:txBody>
      </p:sp>
      <p:sp>
        <p:nvSpPr>
          <p:cNvPr id="30" name="TextBox 29"/>
          <p:cNvSpPr txBox="1"/>
          <p:nvPr/>
        </p:nvSpPr>
        <p:spPr>
          <a:xfrm>
            <a:off x="8001000" y="3235240"/>
            <a:ext cx="795020" cy="276999"/>
          </a:xfrm>
          <a:prstGeom prst="rect">
            <a:avLst/>
          </a:prstGeom>
          <a:noFill/>
        </p:spPr>
        <p:txBody>
          <a:bodyPr wrap="square" rtlCol="0">
            <a:spAutoFit/>
          </a:bodyPr>
          <a:lstStyle/>
          <a:p>
            <a:pPr algn="ctr"/>
            <a:r>
              <a:rPr lang="en-US" sz="1200" dirty="0" err="1" smtClean="0"/>
              <a:t>DrugBank</a:t>
            </a:r>
            <a:endParaRPr lang="en-US" sz="1200" dirty="0"/>
          </a:p>
        </p:txBody>
      </p:sp>
      <p:sp>
        <p:nvSpPr>
          <p:cNvPr id="31" name="TextBox 30"/>
          <p:cNvSpPr txBox="1"/>
          <p:nvPr/>
        </p:nvSpPr>
        <p:spPr>
          <a:xfrm>
            <a:off x="8044180" y="3720241"/>
            <a:ext cx="795020" cy="276999"/>
          </a:xfrm>
          <a:prstGeom prst="rect">
            <a:avLst/>
          </a:prstGeom>
          <a:noFill/>
        </p:spPr>
        <p:txBody>
          <a:bodyPr wrap="square" rtlCol="0">
            <a:spAutoFit/>
          </a:bodyPr>
          <a:lstStyle/>
          <a:p>
            <a:pPr algn="ctr"/>
            <a:r>
              <a:rPr lang="en-US" sz="1200" dirty="0" smtClean="0"/>
              <a:t>QSAR</a:t>
            </a:r>
            <a:endParaRPr lang="en-US" sz="1200" dirty="0"/>
          </a:p>
        </p:txBody>
      </p:sp>
    </p:spTree>
    <p:extLst>
      <p:ext uri="{BB962C8B-B14F-4D97-AF65-F5344CB8AC3E}">
        <p14:creationId xmlns="" xmlns:p14="http://schemas.microsoft.com/office/powerpoint/2010/main" val="2102989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15200" cy="685800"/>
          </a:xfrm>
        </p:spPr>
        <p:txBody>
          <a:bodyPr>
            <a:noAutofit/>
          </a:bodyPr>
          <a:lstStyle/>
          <a:p>
            <a:r>
              <a:rPr lang="en-US" sz="3200" b="1" dirty="0" smtClean="0"/>
              <a:t>Parallel Data Analysis Algorithms </a:t>
            </a:r>
            <a:br>
              <a:rPr lang="en-US" sz="3200" b="1" dirty="0" smtClean="0"/>
            </a:br>
            <a:r>
              <a:rPr lang="en-US" sz="3200" b="1" dirty="0" smtClean="0"/>
              <a:t>on Multicore</a:t>
            </a:r>
            <a:endParaRPr lang="en-US" sz="3200" b="1" dirty="0"/>
          </a:p>
        </p:txBody>
      </p:sp>
      <p:sp>
        <p:nvSpPr>
          <p:cNvPr id="3" name="Content Placeholder 2"/>
          <p:cNvSpPr>
            <a:spLocks noGrp="1"/>
          </p:cNvSpPr>
          <p:nvPr>
            <p:ph idx="1"/>
          </p:nvPr>
        </p:nvSpPr>
        <p:spPr>
          <a:xfrm>
            <a:off x="0" y="2133600"/>
            <a:ext cx="9144000" cy="4495800"/>
          </a:xfrm>
        </p:spPr>
        <p:txBody>
          <a:bodyPr>
            <a:normAutofit/>
          </a:bodyPr>
          <a:lstStyle/>
          <a:p>
            <a:pPr lvl="1">
              <a:lnSpc>
                <a:spcPct val="85000"/>
              </a:lnSpc>
              <a:spcBef>
                <a:spcPts val="1200"/>
              </a:spcBef>
              <a:buFont typeface="Wingdings" pitchFamily="2" charset="2"/>
              <a:buChar char="§"/>
            </a:pPr>
            <a:r>
              <a:rPr lang="en-US" sz="2200" dirty="0" smtClean="0">
                <a:solidFill>
                  <a:srgbClr val="C00000"/>
                </a:solidFill>
              </a:rPr>
              <a:t>Clustering</a:t>
            </a:r>
            <a:r>
              <a:rPr lang="en-US" sz="2200" dirty="0" smtClean="0"/>
              <a:t> </a:t>
            </a:r>
            <a:r>
              <a:rPr lang="en-US" sz="2200" dirty="0" smtClean="0"/>
              <a:t>for vectors and for points where only dissimilarities defined</a:t>
            </a:r>
            <a:endParaRPr lang="en-US" sz="2200" dirty="0" smtClean="0"/>
          </a:p>
          <a:p>
            <a:pPr lvl="1">
              <a:lnSpc>
                <a:spcPct val="85000"/>
              </a:lnSpc>
              <a:spcBef>
                <a:spcPts val="1200"/>
              </a:spcBef>
              <a:buFont typeface="Wingdings" pitchFamily="2" charset="2"/>
              <a:buChar char="§"/>
            </a:pPr>
            <a:r>
              <a:rPr lang="en-US" sz="2200" dirty="0" smtClean="0">
                <a:solidFill>
                  <a:srgbClr val="C00000"/>
                </a:solidFill>
              </a:rPr>
              <a:t>Dimension Reduction </a:t>
            </a:r>
            <a:r>
              <a:rPr lang="en-US" sz="2200" dirty="0" smtClean="0"/>
              <a:t>for visualization and analysis (MDS, GTM)</a:t>
            </a:r>
          </a:p>
          <a:p>
            <a:pPr lvl="1">
              <a:lnSpc>
                <a:spcPct val="85000"/>
              </a:lnSpc>
              <a:spcBef>
                <a:spcPts val="1200"/>
              </a:spcBef>
              <a:buFont typeface="Wingdings" pitchFamily="2" charset="2"/>
              <a:buChar char="§"/>
            </a:pPr>
            <a:r>
              <a:rPr lang="en-US" sz="2200" dirty="0" smtClean="0">
                <a:solidFill>
                  <a:srgbClr val="C00000"/>
                </a:solidFill>
              </a:rPr>
              <a:t>Matrix algebra</a:t>
            </a:r>
            <a:r>
              <a:rPr lang="en-US" sz="2200" dirty="0" smtClean="0">
                <a:solidFill>
                  <a:srgbClr val="ECD700"/>
                </a:solidFill>
              </a:rPr>
              <a:t> </a:t>
            </a:r>
            <a:r>
              <a:rPr lang="en-US" sz="2200" dirty="0" smtClean="0"/>
              <a:t>as needed </a:t>
            </a:r>
          </a:p>
          <a:p>
            <a:pPr lvl="2">
              <a:lnSpc>
                <a:spcPct val="85000"/>
              </a:lnSpc>
              <a:spcBef>
                <a:spcPts val="1200"/>
              </a:spcBef>
              <a:buFont typeface="Wingdings" pitchFamily="2" charset="2"/>
              <a:buChar char="§"/>
            </a:pPr>
            <a:r>
              <a:rPr lang="en-US" sz="2000" dirty="0" smtClean="0"/>
              <a:t>Matrix Multiplication</a:t>
            </a:r>
          </a:p>
          <a:p>
            <a:pPr lvl="2">
              <a:lnSpc>
                <a:spcPct val="85000"/>
              </a:lnSpc>
              <a:spcBef>
                <a:spcPts val="1200"/>
              </a:spcBef>
              <a:buFont typeface="Wingdings" pitchFamily="2" charset="2"/>
              <a:buChar char="§"/>
            </a:pPr>
            <a:r>
              <a:rPr lang="en-US" sz="2000" dirty="0" smtClean="0"/>
              <a:t>Equation Solving</a:t>
            </a:r>
          </a:p>
          <a:p>
            <a:pPr lvl="2">
              <a:lnSpc>
                <a:spcPct val="85000"/>
              </a:lnSpc>
              <a:spcBef>
                <a:spcPts val="1200"/>
              </a:spcBef>
              <a:buFont typeface="Wingdings" pitchFamily="2" charset="2"/>
              <a:buChar char="§"/>
            </a:pPr>
            <a:r>
              <a:rPr lang="en-US" sz="2000" dirty="0" smtClean="0"/>
              <a:t>Eigenvector/value </a:t>
            </a:r>
            <a:r>
              <a:rPr lang="en-US" sz="2000" dirty="0" smtClean="0"/>
              <a:t>Calculation</a:t>
            </a:r>
          </a:p>
          <a:p>
            <a:pPr lvl="1">
              <a:lnSpc>
                <a:spcPct val="85000"/>
              </a:lnSpc>
              <a:spcBef>
                <a:spcPts val="1200"/>
              </a:spcBef>
              <a:buFont typeface="Wingdings" pitchFamily="2" charset="2"/>
              <a:buChar char="§"/>
            </a:pPr>
            <a:r>
              <a:rPr lang="en-US" sz="2200" dirty="0" smtClean="0"/>
              <a:t>Extending to </a:t>
            </a:r>
            <a:r>
              <a:rPr lang="en-US" sz="2200" dirty="0" smtClean="0">
                <a:solidFill>
                  <a:srgbClr val="FF0000"/>
                </a:solidFill>
              </a:rPr>
              <a:t>Global Optimization </a:t>
            </a:r>
            <a:r>
              <a:rPr lang="en-US" sz="2200" dirty="0" smtClean="0">
                <a:solidFill>
                  <a:srgbClr val="FF0000"/>
                </a:solidFill>
              </a:rPr>
              <a:t>Algorithms </a:t>
            </a:r>
            <a:r>
              <a:rPr lang="en-US" sz="2200" dirty="0" smtClean="0"/>
              <a:t>such as Latent Dirichlet Allocation LDA</a:t>
            </a:r>
          </a:p>
          <a:p>
            <a:pPr lvl="1">
              <a:lnSpc>
                <a:spcPct val="85000"/>
              </a:lnSpc>
              <a:spcBef>
                <a:spcPts val="1200"/>
              </a:spcBef>
              <a:buFont typeface="Wingdings" pitchFamily="2" charset="2"/>
              <a:buChar char="§"/>
            </a:pPr>
            <a:r>
              <a:rPr lang="en-US" sz="2200" dirty="0" smtClean="0"/>
              <a:t>Use Deterministic Annealing for Clustering, MDS, GTM, LDA, Gaussian Mixtures ….</a:t>
            </a:r>
          </a:p>
          <a:p>
            <a:pPr lvl="1">
              <a:lnSpc>
                <a:spcPct val="85000"/>
              </a:lnSpc>
              <a:spcBef>
                <a:spcPts val="1200"/>
              </a:spcBef>
              <a:buFont typeface="Wingdings" pitchFamily="2" charset="2"/>
              <a:buChar char="§"/>
            </a:pPr>
            <a:r>
              <a:rPr lang="en-US" sz="2200" dirty="0" smtClean="0"/>
              <a:t>Extending O(N</a:t>
            </a:r>
            <a:r>
              <a:rPr lang="en-US" sz="2200" baseline="30000" dirty="0" smtClean="0"/>
              <a:t>2</a:t>
            </a:r>
            <a:r>
              <a:rPr lang="en-US" sz="2200" dirty="0" smtClean="0"/>
              <a:t>) MDS/ dissimilarity clustering to O(</a:t>
            </a:r>
            <a:r>
              <a:rPr lang="en-US" sz="2200" dirty="0" err="1" smtClean="0"/>
              <a:t>NlogN</a:t>
            </a:r>
            <a:r>
              <a:rPr lang="en-US" sz="2200" dirty="0" smtClean="0"/>
              <a:t>)</a:t>
            </a:r>
            <a:endParaRPr lang="en-US" sz="2200" dirty="0" smtClean="0"/>
          </a:p>
          <a:p>
            <a:endParaRPr lang="en-US" dirty="0"/>
          </a:p>
        </p:txBody>
      </p:sp>
      <p:sp>
        <p:nvSpPr>
          <p:cNvPr id="5" name="TextBox 4"/>
          <p:cNvSpPr txBox="1"/>
          <p:nvPr/>
        </p:nvSpPr>
        <p:spPr>
          <a:xfrm>
            <a:off x="711931" y="1550313"/>
            <a:ext cx="6450869" cy="430887"/>
          </a:xfrm>
          <a:prstGeom prst="rect">
            <a:avLst/>
          </a:prstGeom>
          <a:noFill/>
        </p:spPr>
        <p:txBody>
          <a:bodyPr wrap="none" rtlCol="0">
            <a:spAutoFit/>
          </a:bodyPr>
          <a:lstStyle/>
          <a:p>
            <a:r>
              <a:rPr lang="en-US" sz="2200" dirty="0" smtClean="0">
                <a:solidFill>
                  <a:prstClr val="black"/>
                </a:solidFill>
              </a:rPr>
              <a:t>Developing a suite of parallel data-analysis capabilities </a:t>
            </a:r>
            <a:endParaRPr lang="en-US" dirty="0">
              <a:solidFill>
                <a:prstClr val="blac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324600" cy="762000"/>
          </a:xfrm>
        </p:spPr>
        <p:txBody>
          <a:bodyPr>
            <a:noAutofit/>
          </a:bodyPr>
          <a:lstStyle/>
          <a:p>
            <a:r>
              <a:rPr sz="2800" cap="none" dirty="0" smtClean="0"/>
              <a:t>General</a:t>
            </a:r>
            <a:r>
              <a:rPr lang="en-US" sz="2800" cap="none" dirty="0" smtClean="0"/>
              <a:t> Deterministic Annealing</a:t>
            </a:r>
            <a:r>
              <a:rPr sz="2800" cap="none" dirty="0" smtClean="0"/>
              <a:t> Formula  </a:t>
            </a:r>
            <a:r>
              <a:rPr lang="en-US" sz="2800" cap="none" dirty="0" smtClean="0"/>
              <a:t/>
            </a:r>
            <a:br>
              <a:rPr lang="en-US" sz="2800" cap="none" dirty="0" smtClean="0"/>
            </a:br>
            <a:endParaRPr lang="en-US" sz="2800" cap="none" dirty="0"/>
          </a:p>
        </p:txBody>
      </p:sp>
      <p:sp>
        <p:nvSpPr>
          <p:cNvPr id="3" name="Text Placeholder 2"/>
          <p:cNvSpPr>
            <a:spLocks noGrp="1"/>
          </p:cNvSpPr>
          <p:nvPr>
            <p:ph type="body" idx="1"/>
          </p:nvPr>
        </p:nvSpPr>
        <p:spPr>
          <a:xfrm>
            <a:off x="1295400" y="762000"/>
            <a:ext cx="6400800" cy="381000"/>
          </a:xfrm>
        </p:spPr>
        <p:txBody>
          <a:bodyPr>
            <a:normAutofit fontScale="92500"/>
          </a:bodyPr>
          <a:lstStyle/>
          <a:p>
            <a:r>
              <a:rPr lang="en-US" dirty="0" smtClean="0">
                <a:solidFill>
                  <a:schemeClr val="tx1"/>
                </a:solidFill>
              </a:rPr>
              <a:t>N data points E(x) in D dimensions space and minimize F by EM</a:t>
            </a:r>
            <a:endParaRPr lang="en-US" dirty="0">
              <a:solidFill>
                <a:schemeClr val="tx1"/>
              </a:solidFill>
            </a:endParaRPr>
          </a:p>
        </p:txBody>
      </p:sp>
      <p:graphicFrame>
        <p:nvGraphicFramePr>
          <p:cNvPr id="42087" name="Object 2"/>
          <p:cNvGraphicFramePr>
            <a:graphicFrameLocks noChangeAspect="1"/>
          </p:cNvGraphicFramePr>
          <p:nvPr/>
        </p:nvGraphicFramePr>
        <p:xfrm>
          <a:off x="914400" y="1219200"/>
          <a:ext cx="7358773" cy="838200"/>
        </p:xfrm>
        <a:graphic>
          <a:graphicData uri="http://schemas.openxmlformats.org/presentationml/2006/ole">
            <p:oleObj spid="_x0000_s2050" name="Equation" r:id="rId4" imgW="3784320" imgH="431640" progId="">
              <p:embed/>
            </p:oleObj>
          </a:graphicData>
        </a:graphic>
      </p:graphicFrame>
      <p:sp>
        <p:nvSpPr>
          <p:cNvPr id="5" name="TextBox 4"/>
          <p:cNvSpPr txBox="1"/>
          <p:nvPr/>
        </p:nvSpPr>
        <p:spPr>
          <a:xfrm>
            <a:off x="914400" y="2209800"/>
            <a:ext cx="7391400" cy="3477875"/>
          </a:xfrm>
          <a:prstGeom prst="rect">
            <a:avLst/>
          </a:prstGeom>
          <a:noFill/>
        </p:spPr>
        <p:txBody>
          <a:bodyPr wrap="square" rtlCol="0">
            <a:spAutoFit/>
          </a:bodyPr>
          <a:lstStyle/>
          <a:p>
            <a:pPr marL="0" lvl="1"/>
            <a:r>
              <a:rPr lang="en-US" sz="2800" b="1" dirty="0" smtClean="0">
                <a:solidFill>
                  <a:prstClr val="black"/>
                </a:solidFill>
                <a:latin typeface="Corbel" pitchFamily="34" charset="0"/>
              </a:rPr>
              <a:t>Deterministic Annealing Clustering  (DAC)</a:t>
            </a:r>
            <a:r>
              <a:rPr lang="en-US" sz="2400" dirty="0" smtClean="0">
                <a:solidFill>
                  <a:prstClr val="black"/>
                </a:solidFill>
                <a:latin typeface="Corbel" pitchFamily="34" charset="0"/>
              </a:rPr>
              <a:t> </a:t>
            </a:r>
          </a:p>
          <a:p>
            <a:pPr>
              <a:buFontTx/>
              <a:buChar char="•"/>
            </a:pPr>
            <a:r>
              <a:rPr lang="en-US" sz="2400" dirty="0" smtClean="0">
                <a:solidFill>
                  <a:prstClr val="black"/>
                </a:solidFill>
                <a:latin typeface="Corbel" pitchFamily="34" charset="0"/>
              </a:rPr>
              <a:t> F is Free Energy</a:t>
            </a:r>
          </a:p>
          <a:p>
            <a:pPr>
              <a:buFontTx/>
              <a:buChar char="•"/>
            </a:pPr>
            <a:r>
              <a:rPr lang="en-US" sz="2400" dirty="0" smtClean="0">
                <a:solidFill>
                  <a:prstClr val="black"/>
                </a:solidFill>
                <a:latin typeface="Corbel" pitchFamily="34" charset="0"/>
              </a:rPr>
              <a:t> EM is well known expectation maximization method</a:t>
            </a:r>
          </a:p>
          <a:p>
            <a:pPr>
              <a:buFontTx/>
              <a:buChar char="•"/>
            </a:pPr>
            <a:r>
              <a:rPr lang="en-US" sz="2400" dirty="0" smtClean="0">
                <a:solidFill>
                  <a:prstClr val="black"/>
                </a:solidFill>
                <a:latin typeface="Corbel" pitchFamily="34" charset="0"/>
              </a:rPr>
              <a:t>p(</a:t>
            </a:r>
            <a:r>
              <a:rPr lang="en-US" sz="2400" i="1" dirty="0" smtClean="0">
                <a:solidFill>
                  <a:prstClr val="black"/>
                </a:solidFill>
                <a:latin typeface="Corbel" pitchFamily="34" charset="0"/>
              </a:rPr>
              <a:t>x</a:t>
            </a:r>
            <a:r>
              <a:rPr lang="en-US" sz="2400" dirty="0" smtClean="0">
                <a:solidFill>
                  <a:prstClr val="black"/>
                </a:solidFill>
                <a:latin typeface="Corbel" pitchFamily="34" charset="0"/>
              </a:rPr>
              <a:t>) with </a:t>
            </a:r>
            <a:r>
              <a:rPr lang="en-US" sz="2400" dirty="0" smtClean="0">
                <a:solidFill>
                  <a:prstClr val="black"/>
                </a:solidFill>
                <a:latin typeface="Corbel" pitchFamily="34" charset="0"/>
                <a:sym typeface="Symbol" pitchFamily="18" charset="2"/>
              </a:rPr>
              <a:t> </a:t>
            </a:r>
            <a:r>
              <a:rPr lang="en-US" sz="2400" dirty="0" smtClean="0">
                <a:solidFill>
                  <a:prstClr val="black"/>
                </a:solidFill>
                <a:latin typeface="Corbel" pitchFamily="34" charset="0"/>
              </a:rPr>
              <a:t>p(</a:t>
            </a:r>
            <a:r>
              <a:rPr lang="en-US" sz="2400" i="1" dirty="0" smtClean="0">
                <a:solidFill>
                  <a:prstClr val="black"/>
                </a:solidFill>
                <a:latin typeface="Corbel" pitchFamily="34" charset="0"/>
              </a:rPr>
              <a:t>x</a:t>
            </a:r>
            <a:r>
              <a:rPr lang="en-US" sz="2400" dirty="0" smtClean="0">
                <a:solidFill>
                  <a:prstClr val="black"/>
                </a:solidFill>
                <a:latin typeface="Corbel" pitchFamily="34" charset="0"/>
              </a:rPr>
              <a:t>) =1</a:t>
            </a:r>
          </a:p>
          <a:p>
            <a:pPr>
              <a:buFontTx/>
              <a:buChar char="•"/>
            </a:pPr>
            <a:r>
              <a:rPr lang="en-US" sz="2400" dirty="0" smtClean="0">
                <a:solidFill>
                  <a:srgbClr val="C00000"/>
                </a:solidFill>
                <a:latin typeface="Corbel" pitchFamily="34" charset="0"/>
              </a:rPr>
              <a:t>T </a:t>
            </a:r>
            <a:r>
              <a:rPr lang="en-US" sz="2400" dirty="0" smtClean="0">
                <a:solidFill>
                  <a:prstClr val="black"/>
                </a:solidFill>
                <a:latin typeface="Corbel" pitchFamily="34" charset="0"/>
              </a:rPr>
              <a:t>is annealing temperature varied down from </a:t>
            </a:r>
            <a:r>
              <a:rPr lang="en-US" sz="2400" dirty="0" smtClean="0">
                <a:solidFill>
                  <a:prstClr val="black"/>
                </a:solidFill>
                <a:latin typeface="Corbel" pitchFamily="34" charset="0"/>
                <a:sym typeface="Symbol" pitchFamily="18" charset="2"/>
              </a:rPr>
              <a:t> </a:t>
            </a:r>
            <a:r>
              <a:rPr lang="en-US" sz="2400" dirty="0" smtClean="0">
                <a:solidFill>
                  <a:prstClr val="black"/>
                </a:solidFill>
                <a:latin typeface="Corbel" pitchFamily="34" charset="0"/>
              </a:rPr>
              <a:t>with final value of 1</a:t>
            </a:r>
          </a:p>
          <a:p>
            <a:pPr>
              <a:buFontTx/>
              <a:buChar char="•"/>
            </a:pPr>
            <a:r>
              <a:rPr lang="en-US" sz="2400" dirty="0" smtClean="0">
                <a:solidFill>
                  <a:prstClr val="black"/>
                </a:solidFill>
                <a:latin typeface="Corbel" pitchFamily="34" charset="0"/>
              </a:rPr>
              <a:t>  Determine cluster center</a:t>
            </a:r>
            <a:r>
              <a:rPr lang="en-US" sz="2400" dirty="0" smtClean="0">
                <a:solidFill>
                  <a:srgbClr val="7F7F7F"/>
                </a:solidFill>
                <a:latin typeface="Corbel" pitchFamily="34" charset="0"/>
              </a:rPr>
              <a:t> </a:t>
            </a:r>
            <a:r>
              <a:rPr lang="en-US" sz="2400" dirty="0" smtClean="0">
                <a:solidFill>
                  <a:srgbClr val="C00000"/>
                </a:solidFill>
                <a:latin typeface="Corbel" pitchFamily="34" charset="0"/>
              </a:rPr>
              <a:t>Y(</a:t>
            </a:r>
            <a:r>
              <a:rPr lang="en-US" sz="2400" i="1" dirty="0" smtClean="0">
                <a:solidFill>
                  <a:srgbClr val="C00000"/>
                </a:solidFill>
                <a:latin typeface="Corbel" pitchFamily="34" charset="0"/>
              </a:rPr>
              <a:t>k</a:t>
            </a:r>
            <a:r>
              <a:rPr lang="en-US" sz="2400" dirty="0" smtClean="0">
                <a:solidFill>
                  <a:srgbClr val="C00000"/>
                </a:solidFill>
                <a:latin typeface="Corbel" pitchFamily="34" charset="0"/>
              </a:rPr>
              <a:t>) </a:t>
            </a:r>
            <a:r>
              <a:rPr lang="en-US" sz="2400" dirty="0" smtClean="0">
                <a:solidFill>
                  <a:prstClr val="black"/>
                </a:solidFill>
                <a:latin typeface="Corbel" pitchFamily="34" charset="0"/>
              </a:rPr>
              <a:t>by EM method</a:t>
            </a:r>
          </a:p>
          <a:p>
            <a:pPr>
              <a:buFontTx/>
              <a:buChar char="•"/>
            </a:pPr>
            <a:r>
              <a:rPr lang="en-US" sz="2400" dirty="0" smtClean="0">
                <a:solidFill>
                  <a:prstClr val="black"/>
                </a:solidFill>
                <a:latin typeface="Corbel" pitchFamily="34" charset="0"/>
              </a:rPr>
              <a:t> </a:t>
            </a:r>
            <a:r>
              <a:rPr lang="en-US" sz="2400" dirty="0" smtClean="0">
                <a:solidFill>
                  <a:srgbClr val="C00000"/>
                </a:solidFill>
                <a:latin typeface="Corbel" pitchFamily="34" charset="0"/>
              </a:rPr>
              <a:t>K</a:t>
            </a:r>
            <a:r>
              <a:rPr lang="en-US" sz="2400" dirty="0" smtClean="0">
                <a:solidFill>
                  <a:prstClr val="black"/>
                </a:solidFill>
                <a:latin typeface="Corbel" pitchFamily="34" charset="0"/>
              </a:rPr>
              <a:t> (number of clusters) starts at 1 and is incremented by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87"/>
                                        </p:tgtEl>
                                        <p:attrNameLst>
                                          <p:attrName>style.visibility</p:attrName>
                                        </p:attrNameLst>
                                      </p:cBhvr>
                                      <p:to>
                                        <p:strVal val="visible"/>
                                      </p:to>
                                    </p:set>
                                    <p:anim calcmode="lin" valueType="num">
                                      <p:cBhvr additive="base">
                                        <p:cTn id="7" dur="500" fill="hold"/>
                                        <p:tgtEl>
                                          <p:spTgt spid="42087"/>
                                        </p:tgtEl>
                                        <p:attrNameLst>
                                          <p:attrName>ppt_x</p:attrName>
                                        </p:attrNameLst>
                                      </p:cBhvr>
                                      <p:tavLst>
                                        <p:tav tm="0">
                                          <p:val>
                                            <p:strVal val="0-#ppt_w/2"/>
                                          </p:val>
                                        </p:tav>
                                        <p:tav tm="100000">
                                          <p:val>
                                            <p:strVal val="#ppt_x"/>
                                          </p:val>
                                        </p:tav>
                                      </p:tavLst>
                                    </p:anim>
                                    <p:anim calcmode="lin" valueType="num">
                                      <p:cBhvr additive="base">
                                        <p:cTn id="8" dur="500" fill="hold"/>
                                        <p:tgtEl>
                                          <p:spTgt spid="42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AzureMapReduce</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dirty="0" err="1" smtClean="0"/>
              <a:t>MapRedue</a:t>
            </a:r>
            <a:r>
              <a:rPr lang="en-US" sz="2400" dirty="0" smtClean="0"/>
              <a:t> runtime for Microsoft Azure using Azure cloud services</a:t>
            </a:r>
          </a:p>
          <a:p>
            <a:pPr lvl="1"/>
            <a:r>
              <a:rPr lang="en-US" sz="2000" dirty="0" smtClean="0"/>
              <a:t>Azure Compute</a:t>
            </a:r>
          </a:p>
          <a:p>
            <a:pPr lvl="1"/>
            <a:r>
              <a:rPr lang="en-US" sz="2000" dirty="0" smtClean="0"/>
              <a:t>Azure BLOB storage for in/out/intermediate data storage</a:t>
            </a:r>
          </a:p>
          <a:p>
            <a:pPr lvl="1"/>
            <a:r>
              <a:rPr lang="en-US" sz="2000" dirty="0" smtClean="0"/>
              <a:t>Azure Queues for task scheduling</a:t>
            </a:r>
          </a:p>
          <a:p>
            <a:pPr lvl="1"/>
            <a:r>
              <a:rPr lang="en-US" sz="2000" dirty="0" smtClean="0"/>
              <a:t>Azure Table for management/monitoring data storage</a:t>
            </a:r>
            <a:endParaRPr lang="en-US" sz="2400" dirty="0" smtClean="0"/>
          </a:p>
          <a:p>
            <a:r>
              <a:rPr lang="en-US" sz="2400" dirty="0" smtClean="0"/>
              <a:t>Advantages of the cloud services</a:t>
            </a:r>
          </a:p>
          <a:p>
            <a:pPr lvl="1"/>
            <a:r>
              <a:rPr lang="en-US" sz="2000" dirty="0" smtClean="0"/>
              <a:t>Distributed, highly scalable &amp; available</a:t>
            </a:r>
          </a:p>
          <a:p>
            <a:pPr lvl="1"/>
            <a:r>
              <a:rPr lang="en-US" sz="2000" dirty="0" smtClean="0"/>
              <a:t>Backed by industrial strength data centers and technologies</a:t>
            </a:r>
          </a:p>
          <a:p>
            <a:r>
              <a:rPr lang="en-US" sz="2400" dirty="0" smtClean="0"/>
              <a:t>Decentralized control</a:t>
            </a:r>
          </a:p>
          <a:p>
            <a:pPr lvl="1"/>
            <a:r>
              <a:rPr lang="en-US" sz="2000" dirty="0" smtClean="0"/>
              <a:t>Dynamically scale up/down</a:t>
            </a:r>
          </a:p>
          <a:p>
            <a:pPr lvl="1"/>
            <a:r>
              <a:rPr lang="en-US" sz="2000" dirty="0" smtClean="0"/>
              <a:t>No Single Point of Failure</a:t>
            </a:r>
          </a:p>
          <a:p>
            <a:endParaRPr lang="en-US" sz="2400" dirty="0" smtClean="0"/>
          </a:p>
        </p:txBody>
      </p:sp>
    </p:spTree>
    <p:extLst>
      <p:ext uri="{BB962C8B-B14F-4D97-AF65-F5344CB8AC3E}">
        <p14:creationId xmlns="" xmlns:p14="http://schemas.microsoft.com/office/powerpoint/2010/main" val="3215681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b="1" dirty="0" smtClean="0"/>
              <a:t>Deterministic Annealing I</a:t>
            </a:r>
            <a:endParaRPr lang="en-US" b="1" dirty="0"/>
          </a:p>
        </p:txBody>
      </p:sp>
      <p:sp>
        <p:nvSpPr>
          <p:cNvPr id="3" name="Content Placeholder 2"/>
          <p:cNvSpPr>
            <a:spLocks noGrp="1"/>
          </p:cNvSpPr>
          <p:nvPr>
            <p:ph idx="1"/>
          </p:nvPr>
        </p:nvSpPr>
        <p:spPr>
          <a:xfrm>
            <a:off x="0" y="1295400"/>
            <a:ext cx="9144000" cy="4525963"/>
          </a:xfrm>
        </p:spPr>
        <p:txBody>
          <a:bodyPr>
            <a:noAutofit/>
          </a:bodyPr>
          <a:lstStyle/>
          <a:p>
            <a:r>
              <a:rPr lang="en-US" sz="2700" dirty="0" smtClean="0">
                <a:solidFill>
                  <a:srgbClr val="0070C0"/>
                </a:solidFill>
              </a:rPr>
              <a:t>Gibbs</a:t>
            </a:r>
            <a:r>
              <a:rPr lang="en-US" sz="2700" dirty="0" smtClean="0"/>
              <a:t> Distribution at Temperature T</a:t>
            </a:r>
            <a:br>
              <a:rPr lang="en-US" sz="2700" dirty="0" smtClean="0"/>
            </a:br>
            <a:r>
              <a:rPr lang="en-US" sz="2700" dirty="0" smtClean="0">
                <a:solidFill>
                  <a:srgbClr val="0070C0"/>
                </a:solidFill>
              </a:rPr>
              <a:t>P(</a:t>
            </a:r>
            <a:r>
              <a:rPr lang="en-US" sz="2700" u="sng" dirty="0" smtClean="0">
                <a:solidFill>
                  <a:srgbClr val="0070C0"/>
                </a:solidFill>
                <a:sym typeface="Symbol"/>
              </a:rPr>
              <a:t></a:t>
            </a:r>
            <a:r>
              <a:rPr lang="en-US" sz="2700" dirty="0" smtClean="0">
                <a:solidFill>
                  <a:srgbClr val="0070C0"/>
                </a:solidFill>
              </a:rPr>
              <a:t>) = exp( - H(</a:t>
            </a:r>
            <a:r>
              <a:rPr lang="en-US" sz="2700" u="sng" dirty="0" smtClean="0">
                <a:solidFill>
                  <a:srgbClr val="0070C0"/>
                </a:solidFill>
                <a:sym typeface="Symbol"/>
              </a:rPr>
              <a:t></a:t>
            </a:r>
            <a:r>
              <a:rPr lang="en-US" sz="2700" dirty="0" smtClean="0">
                <a:solidFill>
                  <a:srgbClr val="0070C0"/>
                </a:solidFill>
              </a:rPr>
              <a:t>)/T) / </a:t>
            </a:r>
            <a:r>
              <a:rPr lang="en-US" sz="2700" dirty="0" smtClean="0">
                <a:solidFill>
                  <a:srgbClr val="0070C0"/>
                </a:solidFill>
                <a:sym typeface="Symbol"/>
              </a:rPr>
              <a:t></a:t>
            </a:r>
            <a:r>
              <a:rPr lang="en-US" sz="2700" dirty="0" smtClean="0">
                <a:solidFill>
                  <a:srgbClr val="0070C0"/>
                </a:solidFill>
              </a:rPr>
              <a:t> d</a:t>
            </a:r>
            <a:r>
              <a:rPr lang="en-US" sz="2700" u="sng" dirty="0" smtClean="0">
                <a:solidFill>
                  <a:srgbClr val="0070C0"/>
                </a:solidFill>
                <a:sym typeface="Symbol"/>
              </a:rPr>
              <a:t></a:t>
            </a:r>
            <a:r>
              <a:rPr lang="en-US" sz="2700" dirty="0" smtClean="0">
                <a:solidFill>
                  <a:srgbClr val="0070C0"/>
                </a:solidFill>
              </a:rPr>
              <a:t> exp( - H(</a:t>
            </a:r>
            <a:r>
              <a:rPr lang="en-US" sz="2700" u="sng" dirty="0" smtClean="0">
                <a:solidFill>
                  <a:srgbClr val="0070C0"/>
                </a:solidFill>
                <a:sym typeface="Symbol"/>
              </a:rPr>
              <a:t></a:t>
            </a:r>
            <a:r>
              <a:rPr lang="en-US" sz="2700" dirty="0" smtClean="0">
                <a:solidFill>
                  <a:srgbClr val="0070C0"/>
                </a:solidFill>
              </a:rPr>
              <a:t>)/T)</a:t>
            </a:r>
          </a:p>
          <a:p>
            <a:r>
              <a:rPr lang="en-US" sz="2700" dirty="0" smtClean="0"/>
              <a:t>Or </a:t>
            </a:r>
            <a:r>
              <a:rPr lang="en-US" sz="2700" dirty="0" smtClean="0">
                <a:solidFill>
                  <a:srgbClr val="0070C0"/>
                </a:solidFill>
              </a:rPr>
              <a:t>P(</a:t>
            </a:r>
            <a:r>
              <a:rPr lang="en-US" sz="2700" u="sng" dirty="0" smtClean="0">
                <a:solidFill>
                  <a:srgbClr val="0070C0"/>
                </a:solidFill>
                <a:sym typeface="Symbol"/>
              </a:rPr>
              <a:t></a:t>
            </a:r>
            <a:r>
              <a:rPr lang="en-US" sz="2700" dirty="0" smtClean="0">
                <a:solidFill>
                  <a:srgbClr val="0070C0"/>
                </a:solidFill>
              </a:rPr>
              <a:t>) = exp( - H(</a:t>
            </a:r>
            <a:r>
              <a:rPr lang="en-US" sz="2700" u="sng" dirty="0" smtClean="0">
                <a:solidFill>
                  <a:srgbClr val="0070C0"/>
                </a:solidFill>
                <a:sym typeface="Symbol"/>
              </a:rPr>
              <a:t></a:t>
            </a:r>
            <a:r>
              <a:rPr lang="en-US" sz="2700" dirty="0" smtClean="0">
                <a:solidFill>
                  <a:srgbClr val="0070C0"/>
                </a:solidFill>
              </a:rPr>
              <a:t>)/T + F/T ) </a:t>
            </a:r>
            <a:r>
              <a:rPr lang="en-US" sz="2700" dirty="0" smtClean="0"/>
              <a:t>				</a:t>
            </a:r>
          </a:p>
          <a:p>
            <a:r>
              <a:rPr lang="en-US" sz="2700" dirty="0" smtClean="0"/>
              <a:t>Minimize </a:t>
            </a:r>
            <a:r>
              <a:rPr lang="en-US" sz="2700" dirty="0" smtClean="0">
                <a:solidFill>
                  <a:srgbClr val="0070C0"/>
                </a:solidFill>
              </a:rPr>
              <a:t>Free Energy</a:t>
            </a:r>
            <a:r>
              <a:rPr lang="en-US" sz="2700" dirty="0" smtClean="0"/>
              <a:t/>
            </a:r>
            <a:br>
              <a:rPr lang="en-US" sz="2700" dirty="0" smtClean="0"/>
            </a:br>
            <a:r>
              <a:rPr lang="en-US" sz="2700" dirty="0" smtClean="0">
                <a:solidFill>
                  <a:srgbClr val="0070C0"/>
                </a:solidFill>
              </a:rPr>
              <a:t>F</a:t>
            </a:r>
            <a:r>
              <a:rPr lang="en-US" sz="2700" baseline="-25000" dirty="0" smtClean="0">
                <a:solidFill>
                  <a:srgbClr val="0070C0"/>
                </a:solidFill>
              </a:rPr>
              <a:t> </a:t>
            </a:r>
            <a:r>
              <a:rPr lang="en-US" sz="2700" dirty="0" smtClean="0">
                <a:solidFill>
                  <a:srgbClr val="0070C0"/>
                </a:solidFill>
              </a:rPr>
              <a:t>= &lt; H</a:t>
            </a:r>
            <a:r>
              <a:rPr lang="en-US" sz="2700" baseline="-25000" dirty="0" smtClean="0">
                <a:solidFill>
                  <a:srgbClr val="0070C0"/>
                </a:solidFill>
              </a:rPr>
              <a:t> </a:t>
            </a:r>
            <a:r>
              <a:rPr lang="en-US" sz="2700" dirty="0" smtClean="0">
                <a:solidFill>
                  <a:srgbClr val="0070C0"/>
                </a:solidFill>
              </a:rPr>
              <a:t>- T S(P) &gt; = </a:t>
            </a:r>
            <a:r>
              <a:rPr lang="en-US" sz="2700" dirty="0" smtClean="0">
                <a:solidFill>
                  <a:srgbClr val="0070C0"/>
                </a:solidFill>
                <a:sym typeface="Symbol"/>
              </a:rPr>
              <a:t></a:t>
            </a:r>
            <a:r>
              <a:rPr lang="en-US" sz="2700" dirty="0" smtClean="0">
                <a:solidFill>
                  <a:srgbClr val="0070C0"/>
                </a:solidFill>
              </a:rPr>
              <a:t> d</a:t>
            </a:r>
            <a:r>
              <a:rPr lang="en-US" sz="2700" u="sng" dirty="0" smtClean="0">
                <a:solidFill>
                  <a:srgbClr val="0070C0"/>
                </a:solidFill>
                <a:sym typeface="Symbol"/>
              </a:rPr>
              <a:t></a:t>
            </a:r>
            <a:r>
              <a:rPr lang="en-US" sz="2700" dirty="0" smtClean="0">
                <a:solidFill>
                  <a:srgbClr val="0070C0"/>
                </a:solidFill>
              </a:rPr>
              <a:t> {P(</a:t>
            </a:r>
            <a:r>
              <a:rPr lang="en-US" sz="2700" u="sng" dirty="0" smtClean="0">
                <a:solidFill>
                  <a:srgbClr val="0070C0"/>
                </a:solidFill>
                <a:sym typeface="Symbol"/>
              </a:rPr>
              <a:t></a:t>
            </a:r>
            <a:r>
              <a:rPr lang="en-US" sz="2700" dirty="0" smtClean="0">
                <a:solidFill>
                  <a:srgbClr val="0070C0"/>
                </a:solidFill>
              </a:rPr>
              <a:t>)H</a:t>
            </a:r>
            <a:r>
              <a:rPr lang="en-US" sz="2700" baseline="-25000" dirty="0" smtClean="0">
                <a:solidFill>
                  <a:srgbClr val="0070C0"/>
                </a:solidFill>
              </a:rPr>
              <a:t> </a:t>
            </a:r>
            <a:r>
              <a:rPr lang="en-US" sz="2700" dirty="0" smtClean="0">
                <a:solidFill>
                  <a:srgbClr val="0070C0"/>
                </a:solidFill>
              </a:rPr>
              <a:t>+ T P(</a:t>
            </a:r>
            <a:r>
              <a:rPr lang="en-US" sz="2700" u="sng" dirty="0" smtClean="0">
                <a:solidFill>
                  <a:srgbClr val="0070C0"/>
                </a:solidFill>
                <a:sym typeface="Symbol"/>
              </a:rPr>
              <a:t></a:t>
            </a:r>
            <a:r>
              <a:rPr lang="en-US" sz="2700" dirty="0" smtClean="0">
                <a:solidFill>
                  <a:srgbClr val="0070C0"/>
                </a:solidFill>
              </a:rPr>
              <a:t>) </a:t>
            </a:r>
            <a:r>
              <a:rPr lang="en-US" sz="2700" dirty="0" err="1" smtClean="0">
                <a:solidFill>
                  <a:srgbClr val="0070C0"/>
                </a:solidFill>
              </a:rPr>
              <a:t>lnP</a:t>
            </a:r>
            <a:r>
              <a:rPr lang="en-US" sz="2700" dirty="0" smtClean="0">
                <a:solidFill>
                  <a:srgbClr val="0070C0"/>
                </a:solidFill>
              </a:rPr>
              <a:t>(</a:t>
            </a:r>
            <a:r>
              <a:rPr lang="en-US" sz="2700" u="sng" dirty="0" smtClean="0">
                <a:solidFill>
                  <a:srgbClr val="0070C0"/>
                </a:solidFill>
                <a:sym typeface="Symbol"/>
              </a:rPr>
              <a:t></a:t>
            </a:r>
            <a:r>
              <a:rPr lang="en-US" sz="2700" dirty="0" smtClean="0">
                <a:solidFill>
                  <a:srgbClr val="0070C0"/>
                </a:solidFill>
              </a:rPr>
              <a:t>)}</a:t>
            </a:r>
          </a:p>
          <a:p>
            <a:r>
              <a:rPr lang="en-US" sz="2700" dirty="0" smtClean="0"/>
              <a:t>Where </a:t>
            </a:r>
            <a:r>
              <a:rPr lang="en-US" sz="2700" u="sng" dirty="0" smtClean="0">
                <a:sym typeface="Symbol"/>
              </a:rPr>
              <a:t></a:t>
            </a:r>
            <a:r>
              <a:rPr lang="en-US" sz="2700" dirty="0" smtClean="0">
                <a:sym typeface="Symbol"/>
              </a:rPr>
              <a:t> are (a subset of) parameters to be minimized</a:t>
            </a:r>
          </a:p>
          <a:p>
            <a:r>
              <a:rPr lang="en-US" sz="2700" dirty="0" smtClean="0">
                <a:solidFill>
                  <a:srgbClr val="0070C0"/>
                </a:solidFill>
                <a:sym typeface="Symbol"/>
              </a:rPr>
              <a:t>Simulated annealing </a:t>
            </a:r>
            <a:r>
              <a:rPr lang="en-US" sz="2700" dirty="0" smtClean="0">
                <a:sym typeface="Symbol"/>
              </a:rPr>
              <a:t>corresponds to doing these integrals by Monte Carlo</a:t>
            </a:r>
          </a:p>
          <a:p>
            <a:r>
              <a:rPr lang="en-US" sz="2700" dirty="0" smtClean="0">
                <a:solidFill>
                  <a:srgbClr val="0070C0"/>
                </a:solidFill>
                <a:sym typeface="Symbol"/>
              </a:rPr>
              <a:t>Deterministic annealing </a:t>
            </a:r>
            <a:r>
              <a:rPr lang="en-US" sz="2700" dirty="0" smtClean="0">
                <a:sym typeface="Symbol"/>
              </a:rPr>
              <a:t>corresponds to doing integrals analytically and is naturally much faster</a:t>
            </a:r>
          </a:p>
          <a:p>
            <a:r>
              <a:rPr lang="en-US" sz="2700" dirty="0" smtClean="0">
                <a:sym typeface="Symbol"/>
              </a:rPr>
              <a:t>In each case temperature is lowered slowly – say by a factor 0.99 at each iteration</a:t>
            </a:r>
            <a:endParaRPr lang="en-US" sz="27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1" name="Rectangle 3"/>
          <p:cNvSpPr>
            <a:spLocks noGrp="1" noChangeArrowheads="1"/>
          </p:cNvSpPr>
          <p:nvPr>
            <p:ph type="body" idx="1"/>
          </p:nvPr>
        </p:nvSpPr>
        <p:spPr>
          <a:xfrm>
            <a:off x="76200" y="5562600"/>
            <a:ext cx="8991600" cy="1295400"/>
          </a:xfrm>
        </p:spPr>
        <p:txBody>
          <a:bodyPr/>
          <a:lstStyle/>
          <a:p>
            <a:r>
              <a:rPr lang="en-US" sz="2400"/>
              <a:t>                    Minimum evolving as temperature decreases</a:t>
            </a:r>
          </a:p>
          <a:p>
            <a:r>
              <a:rPr lang="en-US" sz="2400"/>
              <a:t>                    Movement at fixed temperature going to local minima if not initialized “correctly</a:t>
            </a:r>
          </a:p>
        </p:txBody>
      </p:sp>
      <p:pic>
        <p:nvPicPr>
          <p:cNvPr id="1159172" name="Picture 4" descr="010"/>
          <p:cNvPicPr>
            <a:picLocks noChangeAspect="1" noChangeArrowheads="1"/>
          </p:cNvPicPr>
          <p:nvPr/>
        </p:nvPicPr>
        <p:blipFill>
          <a:blip r:embed="rId3" cstate="print"/>
          <a:srcRect l="13676" t="15947" r="29462" b="26804"/>
          <a:stretch>
            <a:fillRect/>
          </a:stretch>
        </p:blipFill>
        <p:spPr bwMode="auto">
          <a:xfrm>
            <a:off x="2286000" y="0"/>
            <a:ext cx="6858000" cy="5181600"/>
          </a:xfrm>
          <a:prstGeom prst="rect">
            <a:avLst/>
          </a:prstGeom>
          <a:noFill/>
        </p:spPr>
      </p:pic>
      <p:grpSp>
        <p:nvGrpSpPr>
          <p:cNvPr id="2" name="Group 7"/>
          <p:cNvGrpSpPr>
            <a:grpSpLocks/>
          </p:cNvGrpSpPr>
          <p:nvPr/>
        </p:nvGrpSpPr>
        <p:grpSpPr bwMode="auto">
          <a:xfrm>
            <a:off x="685800" y="5867400"/>
            <a:ext cx="1143000" cy="381000"/>
            <a:chOff x="432" y="3456"/>
            <a:chExt cx="720" cy="240"/>
          </a:xfrm>
        </p:grpSpPr>
        <p:sp>
          <p:nvSpPr>
            <p:cNvPr id="1159173" name="Line 5"/>
            <p:cNvSpPr>
              <a:spLocks noChangeShapeType="1"/>
            </p:cNvSpPr>
            <p:nvPr/>
          </p:nvSpPr>
          <p:spPr bwMode="auto">
            <a:xfrm>
              <a:off x="432" y="3456"/>
              <a:ext cx="720" cy="0"/>
            </a:xfrm>
            <a:prstGeom prst="line">
              <a:avLst/>
            </a:prstGeom>
            <a:noFill/>
            <a:ln w="31750">
              <a:solidFill>
                <a:schemeClr val="tx1"/>
              </a:solidFill>
              <a:round/>
              <a:headEnd/>
              <a:tailEnd type="triangle" w="lg" len="lg"/>
            </a:ln>
            <a:effectLst/>
          </p:spPr>
          <p:txBody>
            <a:bodyPr anchor="ctr">
              <a:spAutoFit/>
            </a:bodyPr>
            <a:lstStyle/>
            <a:p>
              <a:pPr algn="ctr" fontAlgn="base">
                <a:spcBef>
                  <a:spcPct val="0"/>
                </a:spcBef>
                <a:spcAft>
                  <a:spcPct val="0"/>
                </a:spcAft>
              </a:pPr>
              <a:endParaRPr lang="en-US" baseline="-25000">
                <a:solidFill>
                  <a:srgbClr val="FFFFFF"/>
                </a:solidFill>
                <a:latin typeface="Times New Roman" pitchFamily="18" charset="0"/>
              </a:endParaRPr>
            </a:p>
          </p:txBody>
        </p:sp>
        <p:sp>
          <p:nvSpPr>
            <p:cNvPr id="1159174" name="Line 6"/>
            <p:cNvSpPr>
              <a:spLocks noChangeShapeType="1"/>
            </p:cNvSpPr>
            <p:nvPr/>
          </p:nvSpPr>
          <p:spPr bwMode="auto">
            <a:xfrm>
              <a:off x="432" y="3696"/>
              <a:ext cx="720" cy="0"/>
            </a:xfrm>
            <a:prstGeom prst="line">
              <a:avLst/>
            </a:prstGeom>
            <a:noFill/>
            <a:ln w="31750">
              <a:solidFill>
                <a:srgbClr val="CC00FF"/>
              </a:solidFill>
              <a:round/>
              <a:headEnd/>
              <a:tailEnd type="triangle" w="lg" len="lg"/>
            </a:ln>
            <a:effectLst/>
          </p:spPr>
          <p:txBody>
            <a:bodyPr anchor="ctr">
              <a:spAutoFit/>
            </a:bodyPr>
            <a:lstStyle/>
            <a:p>
              <a:pPr algn="ctr" fontAlgn="base">
                <a:spcBef>
                  <a:spcPct val="0"/>
                </a:spcBef>
                <a:spcAft>
                  <a:spcPct val="0"/>
                </a:spcAft>
              </a:pPr>
              <a:endParaRPr lang="en-US" baseline="-25000">
                <a:solidFill>
                  <a:srgbClr val="FFFFFF"/>
                </a:solidFill>
                <a:latin typeface="Times New Roman" pitchFamily="18" charset="0"/>
              </a:endParaRPr>
            </a:p>
          </p:txBody>
        </p:sp>
      </p:grpSp>
      <p:sp>
        <p:nvSpPr>
          <p:cNvPr id="1159176" name="Text Box 8"/>
          <p:cNvSpPr txBox="1">
            <a:spLocks noChangeArrowheads="1"/>
          </p:cNvSpPr>
          <p:nvPr/>
        </p:nvSpPr>
        <p:spPr bwMode="auto">
          <a:xfrm>
            <a:off x="0" y="2057400"/>
            <a:ext cx="2209800" cy="3140075"/>
          </a:xfrm>
          <a:prstGeom prst="rect">
            <a:avLst/>
          </a:prstGeom>
          <a:noFill/>
          <a:ln w="9525" algn="ctr">
            <a:noFill/>
            <a:miter lim="800000"/>
            <a:headEnd/>
            <a:tailEnd/>
          </a:ln>
          <a:effectLst/>
        </p:spPr>
        <p:txBody>
          <a:bodyPr>
            <a:spAutoFit/>
          </a:bodyPr>
          <a:lstStyle/>
          <a:p>
            <a:pPr fontAlgn="base">
              <a:spcBef>
                <a:spcPct val="0"/>
              </a:spcBef>
              <a:spcAft>
                <a:spcPct val="0"/>
              </a:spcAft>
            </a:pPr>
            <a:r>
              <a:rPr lang="en-US" sz="2000" b="1" dirty="0">
                <a:solidFill>
                  <a:prstClr val="black"/>
                </a:solidFill>
                <a:latin typeface="Times New Roman" pitchFamily="18" charset="0"/>
              </a:rPr>
              <a:t>Solve Linear Equations for each temperature</a:t>
            </a:r>
          </a:p>
          <a:p>
            <a:pPr fontAlgn="base">
              <a:spcBef>
                <a:spcPct val="0"/>
              </a:spcBef>
              <a:spcAft>
                <a:spcPct val="0"/>
              </a:spcAft>
            </a:pPr>
            <a:endParaRPr lang="en-US" sz="2000" b="1" dirty="0">
              <a:solidFill>
                <a:prstClr val="black"/>
              </a:solidFill>
              <a:latin typeface="Times New Roman" pitchFamily="18" charset="0"/>
            </a:endParaRPr>
          </a:p>
          <a:p>
            <a:pPr fontAlgn="base">
              <a:spcBef>
                <a:spcPct val="0"/>
              </a:spcBef>
              <a:spcAft>
                <a:spcPct val="0"/>
              </a:spcAft>
            </a:pPr>
            <a:r>
              <a:rPr lang="en-US" sz="2000" b="1" dirty="0">
                <a:solidFill>
                  <a:prstClr val="black"/>
                </a:solidFill>
                <a:latin typeface="Times New Roman" pitchFamily="18" charset="0"/>
              </a:rPr>
              <a:t>Nonlinearity effects mitigated by </a:t>
            </a:r>
            <a:r>
              <a:rPr lang="en-US" sz="2000" b="1" dirty="0" smtClean="0">
                <a:solidFill>
                  <a:prstClr val="black"/>
                </a:solidFill>
                <a:latin typeface="Times New Roman" pitchFamily="18" charset="0"/>
              </a:rPr>
              <a:t>initializing </a:t>
            </a:r>
            <a:r>
              <a:rPr lang="en-US" sz="2000" b="1" dirty="0">
                <a:solidFill>
                  <a:prstClr val="black"/>
                </a:solidFill>
                <a:latin typeface="Times New Roman" pitchFamily="18" charset="0"/>
              </a:rPr>
              <a:t>with solution at previous higher temperature</a:t>
            </a:r>
          </a:p>
        </p:txBody>
      </p:sp>
      <p:sp>
        <p:nvSpPr>
          <p:cNvPr id="1159170" name="Rectangle 2"/>
          <p:cNvSpPr>
            <a:spLocks noGrp="1" noChangeArrowheads="1"/>
          </p:cNvSpPr>
          <p:nvPr>
            <p:ph type="title"/>
          </p:nvPr>
        </p:nvSpPr>
        <p:spPr>
          <a:xfrm>
            <a:off x="0" y="0"/>
            <a:ext cx="2362200" cy="954107"/>
          </a:xfrm>
          <a:solidFill>
            <a:srgbClr val="000000"/>
          </a:solidFill>
        </p:spPr>
        <p:txBody>
          <a:bodyPr wrap="square">
            <a:spAutoFit/>
          </a:bodyPr>
          <a:lstStyle/>
          <a:p>
            <a:r>
              <a:rPr lang="en-US" sz="2800" dirty="0">
                <a:solidFill>
                  <a:srgbClr val="DEE7F8"/>
                </a:solidFill>
              </a:rPr>
              <a:t>Deterministic</a:t>
            </a:r>
            <a:br>
              <a:rPr lang="en-US" sz="2800" dirty="0">
                <a:solidFill>
                  <a:srgbClr val="DEE7F8"/>
                </a:solidFill>
              </a:rPr>
            </a:br>
            <a:r>
              <a:rPr lang="en-US" sz="2800" dirty="0">
                <a:solidFill>
                  <a:srgbClr val="DEE7F8"/>
                </a:solidFill>
              </a:rPr>
              <a:t>Annealing</a:t>
            </a:r>
          </a:p>
        </p:txBody>
      </p:sp>
      <p:sp>
        <p:nvSpPr>
          <p:cNvPr id="1159177" name="Text Box 9"/>
          <p:cNvSpPr txBox="1">
            <a:spLocks noChangeArrowheads="1"/>
          </p:cNvSpPr>
          <p:nvPr/>
        </p:nvSpPr>
        <p:spPr bwMode="auto">
          <a:xfrm>
            <a:off x="990600" y="1600200"/>
            <a:ext cx="1322388" cy="457200"/>
          </a:xfrm>
          <a:prstGeom prst="rect">
            <a:avLst/>
          </a:prstGeom>
          <a:noFill/>
          <a:ln w="9525" algn="ctr">
            <a:noFill/>
            <a:miter lim="800000"/>
            <a:headEnd/>
            <a:tailEnd/>
          </a:ln>
          <a:effectLst/>
        </p:spPr>
        <p:txBody>
          <a:bodyPr wrap="none">
            <a:spAutoFit/>
          </a:bodyPr>
          <a:lstStyle/>
          <a:p>
            <a:pPr algn="ctr" fontAlgn="base">
              <a:spcBef>
                <a:spcPct val="0"/>
              </a:spcBef>
              <a:spcAft>
                <a:spcPct val="0"/>
              </a:spcAft>
            </a:pPr>
            <a:r>
              <a:rPr lang="en-US" sz="2400" b="1" dirty="0">
                <a:solidFill>
                  <a:prstClr val="black"/>
                </a:solidFill>
                <a:latin typeface="Times New Roman" pitchFamily="18" charset="0"/>
              </a:rPr>
              <a:t>F({y}, T)</a:t>
            </a:r>
          </a:p>
        </p:txBody>
      </p:sp>
      <p:sp>
        <p:nvSpPr>
          <p:cNvPr id="1159178" name="Text Box 10"/>
          <p:cNvSpPr txBox="1">
            <a:spLocks noChangeArrowheads="1"/>
          </p:cNvSpPr>
          <p:nvPr/>
        </p:nvSpPr>
        <p:spPr bwMode="auto">
          <a:xfrm>
            <a:off x="4052888" y="5181600"/>
            <a:ext cx="2500312" cy="457200"/>
          </a:xfrm>
          <a:prstGeom prst="rect">
            <a:avLst/>
          </a:prstGeom>
          <a:solidFill>
            <a:srgbClr val="000000"/>
          </a:solidFill>
          <a:ln w="9525" algn="ctr">
            <a:noFill/>
            <a:miter lim="800000"/>
            <a:headEnd/>
            <a:tailEnd/>
          </a:ln>
          <a:effectLst/>
        </p:spPr>
        <p:txBody>
          <a:bodyPr wrap="none">
            <a:spAutoFit/>
          </a:bodyPr>
          <a:lstStyle/>
          <a:p>
            <a:pPr algn="ctr" fontAlgn="base">
              <a:spcBef>
                <a:spcPct val="0"/>
              </a:spcBef>
              <a:spcAft>
                <a:spcPct val="0"/>
              </a:spcAft>
            </a:pPr>
            <a:r>
              <a:rPr lang="en-US" sz="2400" b="1" dirty="0">
                <a:solidFill>
                  <a:srgbClr val="FFFF00"/>
                </a:solidFill>
                <a:latin typeface="Times New Roman" pitchFamily="18" charset="0"/>
              </a:rPr>
              <a:t>Configuration {y}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153400" cy="838200"/>
          </a:xfrm>
        </p:spPr>
        <p:txBody>
          <a:bodyPr/>
          <a:lstStyle/>
          <a:p>
            <a:r>
              <a:rPr lang="en-US" b="1" dirty="0" smtClean="0"/>
              <a:t>Deterministic Annealing II</a:t>
            </a:r>
            <a:endParaRPr lang="en-US" b="1" dirty="0"/>
          </a:p>
        </p:txBody>
      </p:sp>
      <p:sp>
        <p:nvSpPr>
          <p:cNvPr id="3" name="Content Placeholder 2"/>
          <p:cNvSpPr>
            <a:spLocks noGrp="1"/>
          </p:cNvSpPr>
          <p:nvPr>
            <p:ph idx="1"/>
          </p:nvPr>
        </p:nvSpPr>
        <p:spPr>
          <a:xfrm>
            <a:off x="0" y="1295400"/>
            <a:ext cx="8991600" cy="5410200"/>
          </a:xfrm>
        </p:spPr>
        <p:txBody>
          <a:bodyPr>
            <a:normAutofit fontScale="85000" lnSpcReduction="20000"/>
          </a:bodyPr>
          <a:lstStyle/>
          <a:p>
            <a:r>
              <a:rPr lang="en-US" dirty="0" smtClean="0"/>
              <a:t>For some cases such as vector clustering and Gaussian Mixture Models </a:t>
            </a:r>
            <a:r>
              <a:rPr lang="en-US" dirty="0" smtClean="0">
                <a:solidFill>
                  <a:srgbClr val="0070C0"/>
                </a:solidFill>
              </a:rPr>
              <a:t>one can do integrals by hand </a:t>
            </a:r>
            <a:r>
              <a:rPr lang="en-US" dirty="0" smtClean="0"/>
              <a:t>but usually will be impossible</a:t>
            </a:r>
          </a:p>
          <a:p>
            <a:r>
              <a:rPr lang="en-US" dirty="0" smtClean="0"/>
              <a:t>So introduce Hamiltonian </a:t>
            </a:r>
            <a:r>
              <a:rPr lang="en-US" dirty="0" smtClean="0">
                <a:solidFill>
                  <a:srgbClr val="0070C0"/>
                </a:solidFill>
              </a:rPr>
              <a:t>H</a:t>
            </a:r>
            <a:r>
              <a:rPr lang="en-US" baseline="-25000" dirty="0" smtClean="0">
                <a:solidFill>
                  <a:srgbClr val="0070C0"/>
                </a:solidFill>
              </a:rPr>
              <a:t>0</a:t>
            </a:r>
            <a:r>
              <a:rPr lang="en-US" dirty="0" smtClean="0">
                <a:solidFill>
                  <a:srgbClr val="0070C0"/>
                </a:solidFill>
              </a:rPr>
              <a:t>(</a:t>
            </a:r>
            <a:r>
              <a:rPr lang="en-US" u="sng" dirty="0" smtClean="0">
                <a:solidFill>
                  <a:srgbClr val="0070C0"/>
                </a:solidFill>
                <a:sym typeface="Symbol"/>
              </a:rPr>
              <a:t></a:t>
            </a:r>
            <a:r>
              <a:rPr lang="en-US" dirty="0" smtClean="0">
                <a:solidFill>
                  <a:srgbClr val="0070C0"/>
                </a:solidFill>
              </a:rPr>
              <a:t>, </a:t>
            </a:r>
            <a:r>
              <a:rPr lang="en-US" u="sng" dirty="0" smtClean="0">
                <a:solidFill>
                  <a:srgbClr val="0070C0"/>
                </a:solidFill>
                <a:sym typeface="Symbol"/>
              </a:rPr>
              <a:t></a:t>
            </a:r>
            <a:r>
              <a:rPr lang="en-US" dirty="0" smtClean="0">
                <a:solidFill>
                  <a:srgbClr val="0070C0"/>
                </a:solidFill>
              </a:rPr>
              <a:t>) </a:t>
            </a:r>
            <a:r>
              <a:rPr lang="en-US" dirty="0" smtClean="0"/>
              <a:t>which by choice of </a:t>
            </a:r>
            <a:r>
              <a:rPr lang="en-US" u="sng" dirty="0" smtClean="0">
                <a:sym typeface="Symbol"/>
              </a:rPr>
              <a:t></a:t>
            </a:r>
            <a:r>
              <a:rPr lang="en-US" dirty="0" smtClean="0">
                <a:sym typeface="Symbol"/>
              </a:rPr>
              <a:t>  </a:t>
            </a:r>
            <a:r>
              <a:rPr lang="en-US" dirty="0" smtClean="0"/>
              <a:t>can be made similar to H(</a:t>
            </a:r>
            <a:r>
              <a:rPr lang="en-US" u="sng" dirty="0" smtClean="0">
                <a:sym typeface="Symbol"/>
              </a:rPr>
              <a:t></a:t>
            </a:r>
            <a:r>
              <a:rPr lang="en-US" dirty="0" smtClean="0">
                <a:sym typeface="Symbol"/>
              </a:rPr>
              <a:t>) and which has </a:t>
            </a:r>
            <a:r>
              <a:rPr lang="en-US" dirty="0" smtClean="0">
                <a:solidFill>
                  <a:srgbClr val="0070C0"/>
                </a:solidFill>
                <a:sym typeface="Symbol"/>
              </a:rPr>
              <a:t>tractable integrals</a:t>
            </a:r>
          </a:p>
          <a:p>
            <a:r>
              <a:rPr lang="en-US" dirty="0" smtClean="0"/>
              <a:t>P</a:t>
            </a:r>
            <a:r>
              <a:rPr lang="en-US" baseline="-25000" dirty="0" smtClean="0"/>
              <a:t>0</a:t>
            </a:r>
            <a:r>
              <a:rPr lang="en-US" dirty="0" smtClean="0"/>
              <a:t>(</a:t>
            </a:r>
            <a:r>
              <a:rPr lang="en-US" u="sng" dirty="0" smtClean="0">
                <a:sym typeface="Symbol"/>
              </a:rPr>
              <a:t></a:t>
            </a:r>
            <a:r>
              <a:rPr lang="en-US" dirty="0" smtClean="0"/>
              <a:t>) = exp( - H</a:t>
            </a:r>
            <a:r>
              <a:rPr lang="en-US" baseline="-25000" dirty="0" smtClean="0"/>
              <a:t>0</a:t>
            </a:r>
            <a:r>
              <a:rPr lang="en-US" dirty="0" smtClean="0"/>
              <a:t>(</a:t>
            </a:r>
            <a:r>
              <a:rPr lang="en-US" u="sng" dirty="0" smtClean="0">
                <a:sym typeface="Symbol"/>
              </a:rPr>
              <a:t></a:t>
            </a:r>
            <a:r>
              <a:rPr lang="en-US" dirty="0" smtClean="0"/>
              <a:t>)/T + F</a:t>
            </a:r>
            <a:r>
              <a:rPr lang="en-US" baseline="-25000" dirty="0" smtClean="0"/>
              <a:t>0</a:t>
            </a:r>
            <a:r>
              <a:rPr lang="en-US" dirty="0" smtClean="0"/>
              <a:t>/T ) approximate Gibbs</a:t>
            </a:r>
          </a:p>
          <a:p>
            <a:r>
              <a:rPr lang="en-US" dirty="0" smtClean="0">
                <a:solidFill>
                  <a:srgbClr val="0070C0"/>
                </a:solidFill>
              </a:rPr>
              <a:t>F</a:t>
            </a:r>
            <a:r>
              <a:rPr lang="en-US" baseline="-25000" dirty="0" smtClean="0">
                <a:solidFill>
                  <a:srgbClr val="0070C0"/>
                </a:solidFill>
              </a:rPr>
              <a:t>R </a:t>
            </a:r>
            <a:r>
              <a:rPr lang="en-US" dirty="0" smtClean="0">
                <a:solidFill>
                  <a:srgbClr val="0070C0"/>
                </a:solidFill>
              </a:rPr>
              <a:t>(P</a:t>
            </a:r>
            <a:r>
              <a:rPr lang="en-US" baseline="-25000" dirty="0" smtClean="0">
                <a:solidFill>
                  <a:srgbClr val="0070C0"/>
                </a:solidFill>
              </a:rPr>
              <a:t>0</a:t>
            </a:r>
            <a:r>
              <a:rPr lang="en-US" dirty="0" smtClean="0">
                <a:solidFill>
                  <a:srgbClr val="0070C0"/>
                </a:solidFill>
              </a:rPr>
              <a:t>) = &lt; H</a:t>
            </a:r>
            <a:r>
              <a:rPr lang="en-US" baseline="-25000" dirty="0" smtClean="0">
                <a:solidFill>
                  <a:srgbClr val="0070C0"/>
                </a:solidFill>
              </a:rPr>
              <a:t>R </a:t>
            </a:r>
            <a:r>
              <a:rPr lang="en-US" dirty="0" smtClean="0">
                <a:solidFill>
                  <a:srgbClr val="0070C0"/>
                </a:solidFill>
              </a:rPr>
              <a:t>- T S</a:t>
            </a:r>
            <a:r>
              <a:rPr lang="en-US" baseline="-25000" dirty="0" smtClean="0">
                <a:solidFill>
                  <a:srgbClr val="0070C0"/>
                </a:solidFill>
              </a:rPr>
              <a:t>0</a:t>
            </a:r>
            <a:r>
              <a:rPr lang="en-US" dirty="0" smtClean="0">
                <a:solidFill>
                  <a:srgbClr val="0070C0"/>
                </a:solidFill>
              </a:rPr>
              <a:t>(P</a:t>
            </a:r>
            <a:r>
              <a:rPr lang="en-US" baseline="-25000" dirty="0" smtClean="0">
                <a:solidFill>
                  <a:srgbClr val="0070C0"/>
                </a:solidFill>
              </a:rPr>
              <a:t>0</a:t>
            </a:r>
            <a:r>
              <a:rPr lang="en-US" dirty="0" smtClean="0">
                <a:solidFill>
                  <a:srgbClr val="0070C0"/>
                </a:solidFill>
              </a:rPr>
              <a:t>) &gt;|</a:t>
            </a:r>
            <a:r>
              <a:rPr lang="en-US" baseline="-25000" dirty="0" smtClean="0">
                <a:solidFill>
                  <a:srgbClr val="0070C0"/>
                </a:solidFill>
              </a:rPr>
              <a:t>0</a:t>
            </a:r>
            <a:r>
              <a:rPr lang="en-US" dirty="0" smtClean="0">
                <a:solidFill>
                  <a:srgbClr val="0070C0"/>
                </a:solidFill>
              </a:rPr>
              <a:t> = &lt; H</a:t>
            </a:r>
            <a:r>
              <a:rPr lang="en-US" baseline="-25000" dirty="0" smtClean="0">
                <a:solidFill>
                  <a:srgbClr val="0070C0"/>
                </a:solidFill>
              </a:rPr>
              <a:t>R </a:t>
            </a:r>
            <a:r>
              <a:rPr lang="en-US" dirty="0" smtClean="0">
                <a:solidFill>
                  <a:srgbClr val="0070C0"/>
                </a:solidFill>
              </a:rPr>
              <a:t>– H</a:t>
            </a:r>
            <a:r>
              <a:rPr lang="en-US" baseline="-25000" dirty="0" smtClean="0">
                <a:solidFill>
                  <a:srgbClr val="0070C0"/>
                </a:solidFill>
              </a:rPr>
              <a:t>0</a:t>
            </a:r>
            <a:r>
              <a:rPr lang="en-US" dirty="0" smtClean="0">
                <a:solidFill>
                  <a:srgbClr val="0070C0"/>
                </a:solidFill>
              </a:rPr>
              <a:t>&gt; |</a:t>
            </a:r>
            <a:r>
              <a:rPr lang="en-US" baseline="-25000" dirty="0" smtClean="0">
                <a:solidFill>
                  <a:srgbClr val="0070C0"/>
                </a:solidFill>
              </a:rPr>
              <a:t>0</a:t>
            </a:r>
            <a:r>
              <a:rPr lang="en-US" dirty="0" smtClean="0">
                <a:solidFill>
                  <a:srgbClr val="0070C0"/>
                </a:solidFill>
              </a:rPr>
              <a:t> + F</a:t>
            </a:r>
            <a:r>
              <a:rPr lang="en-US" baseline="-25000" dirty="0" smtClean="0">
                <a:solidFill>
                  <a:srgbClr val="0070C0"/>
                </a:solidFill>
              </a:rPr>
              <a:t>0</a:t>
            </a:r>
            <a:r>
              <a:rPr lang="en-US" dirty="0" smtClean="0">
                <a:solidFill>
                  <a:srgbClr val="0070C0"/>
                </a:solidFill>
              </a:rPr>
              <a:t>(P</a:t>
            </a:r>
            <a:r>
              <a:rPr lang="en-US" baseline="-25000" dirty="0" smtClean="0">
                <a:solidFill>
                  <a:srgbClr val="0070C0"/>
                </a:solidFill>
              </a:rPr>
              <a:t>0</a:t>
            </a:r>
            <a:r>
              <a:rPr lang="en-US" dirty="0" smtClean="0">
                <a:solidFill>
                  <a:srgbClr val="0070C0"/>
                </a:solidFill>
              </a:rPr>
              <a:t>)</a:t>
            </a:r>
          </a:p>
          <a:p>
            <a:r>
              <a:rPr lang="en-US" dirty="0" smtClean="0"/>
              <a:t>Where </a:t>
            </a:r>
            <a:r>
              <a:rPr lang="en-US" dirty="0" smtClean="0">
                <a:solidFill>
                  <a:srgbClr val="0070C0"/>
                </a:solidFill>
              </a:rPr>
              <a:t>&lt;…&gt;|</a:t>
            </a:r>
            <a:r>
              <a:rPr lang="en-US" baseline="-25000" dirty="0" smtClean="0">
                <a:solidFill>
                  <a:srgbClr val="0070C0"/>
                </a:solidFill>
              </a:rPr>
              <a:t>0</a:t>
            </a:r>
            <a:r>
              <a:rPr lang="en-US" baseline="-25000" dirty="0" smtClean="0"/>
              <a:t> </a:t>
            </a:r>
            <a:r>
              <a:rPr lang="en-US" dirty="0" smtClean="0"/>
              <a:t>denotes </a:t>
            </a:r>
            <a:r>
              <a:rPr lang="en-US" dirty="0" smtClean="0">
                <a:solidFill>
                  <a:srgbClr val="0070C0"/>
                </a:solidFill>
                <a:sym typeface="Symbol"/>
              </a:rPr>
              <a:t></a:t>
            </a:r>
            <a:r>
              <a:rPr lang="en-US" dirty="0" smtClean="0">
                <a:solidFill>
                  <a:srgbClr val="0070C0"/>
                </a:solidFill>
              </a:rPr>
              <a:t> d</a:t>
            </a:r>
            <a:r>
              <a:rPr lang="en-US" u="sng" dirty="0" smtClean="0">
                <a:solidFill>
                  <a:srgbClr val="0070C0"/>
                </a:solidFill>
                <a:sym typeface="Symbol"/>
              </a:rPr>
              <a:t></a:t>
            </a:r>
            <a:r>
              <a:rPr lang="en-US" dirty="0" smtClean="0">
                <a:solidFill>
                  <a:srgbClr val="0070C0"/>
                </a:solidFill>
              </a:rPr>
              <a:t> P</a:t>
            </a:r>
            <a:r>
              <a:rPr lang="en-US" baseline="-25000" dirty="0" smtClean="0">
                <a:solidFill>
                  <a:srgbClr val="0070C0"/>
                </a:solidFill>
              </a:rPr>
              <a:t>o</a:t>
            </a:r>
            <a:r>
              <a:rPr lang="en-US" dirty="0" smtClean="0">
                <a:solidFill>
                  <a:srgbClr val="0070C0"/>
                </a:solidFill>
              </a:rPr>
              <a:t>(</a:t>
            </a:r>
            <a:r>
              <a:rPr lang="en-US" u="sng" dirty="0" smtClean="0">
                <a:solidFill>
                  <a:srgbClr val="0070C0"/>
                </a:solidFill>
                <a:sym typeface="Symbol"/>
              </a:rPr>
              <a:t></a:t>
            </a:r>
            <a:r>
              <a:rPr lang="en-US" dirty="0" smtClean="0">
                <a:solidFill>
                  <a:srgbClr val="0070C0"/>
                </a:solidFill>
              </a:rPr>
              <a:t>)</a:t>
            </a:r>
          </a:p>
          <a:p>
            <a:r>
              <a:rPr lang="en-US" dirty="0" smtClean="0"/>
              <a:t>Easy to show that real Free  Energy </a:t>
            </a:r>
            <a:br>
              <a:rPr lang="en-US" dirty="0" smtClean="0"/>
            </a:br>
            <a:r>
              <a:rPr lang="en-US" dirty="0" smtClean="0"/>
              <a:t>		</a:t>
            </a:r>
            <a:r>
              <a:rPr lang="en-US" dirty="0" smtClean="0">
                <a:solidFill>
                  <a:srgbClr val="0070C0"/>
                </a:solidFill>
              </a:rPr>
              <a:t>F</a:t>
            </a:r>
            <a:r>
              <a:rPr lang="en-US" baseline="-25000" dirty="0" smtClean="0">
                <a:solidFill>
                  <a:srgbClr val="0070C0"/>
                </a:solidFill>
              </a:rPr>
              <a:t>A </a:t>
            </a:r>
            <a:r>
              <a:rPr lang="en-US" dirty="0" smtClean="0">
                <a:solidFill>
                  <a:srgbClr val="0070C0"/>
                </a:solidFill>
              </a:rPr>
              <a:t>(P</a:t>
            </a:r>
            <a:r>
              <a:rPr lang="en-US" baseline="-25000" dirty="0" smtClean="0">
                <a:solidFill>
                  <a:srgbClr val="0070C0"/>
                </a:solidFill>
              </a:rPr>
              <a:t>A</a:t>
            </a:r>
            <a:r>
              <a:rPr lang="en-US" dirty="0" smtClean="0">
                <a:solidFill>
                  <a:srgbClr val="0070C0"/>
                </a:solidFill>
              </a:rPr>
              <a:t>) ≤ F</a:t>
            </a:r>
            <a:r>
              <a:rPr lang="en-US" baseline="-25000" dirty="0" smtClean="0">
                <a:solidFill>
                  <a:srgbClr val="0070C0"/>
                </a:solidFill>
              </a:rPr>
              <a:t>R </a:t>
            </a:r>
            <a:r>
              <a:rPr lang="en-US" dirty="0" smtClean="0">
                <a:solidFill>
                  <a:srgbClr val="0070C0"/>
                </a:solidFill>
              </a:rPr>
              <a:t>(P</a:t>
            </a:r>
            <a:r>
              <a:rPr lang="en-US" baseline="-25000" dirty="0" smtClean="0">
                <a:solidFill>
                  <a:srgbClr val="0070C0"/>
                </a:solidFill>
              </a:rPr>
              <a:t>0</a:t>
            </a:r>
            <a:r>
              <a:rPr lang="en-US" dirty="0" smtClean="0">
                <a:solidFill>
                  <a:srgbClr val="0070C0"/>
                </a:solidFill>
              </a:rPr>
              <a:t>)</a:t>
            </a:r>
          </a:p>
          <a:p>
            <a:r>
              <a:rPr lang="en-US" dirty="0" smtClean="0"/>
              <a:t>In many problems, decreasing temperature is classic </a:t>
            </a:r>
            <a:r>
              <a:rPr lang="en-US" dirty="0" err="1" smtClean="0">
                <a:solidFill>
                  <a:srgbClr val="0070C0"/>
                </a:solidFill>
              </a:rPr>
              <a:t>multiscale</a:t>
            </a:r>
            <a:r>
              <a:rPr lang="en-US" dirty="0" smtClean="0"/>
              <a:t> – finer resolution (T is “just” distance scale)</a:t>
            </a:r>
          </a:p>
          <a:p>
            <a:r>
              <a:rPr lang="en-US" dirty="0" smtClean="0"/>
              <a:t>Same idea called variational (</a:t>
            </a:r>
            <a:r>
              <a:rPr lang="en-US" dirty="0" err="1" smtClean="0"/>
              <a:t>Bayes</a:t>
            </a:r>
            <a:r>
              <a:rPr lang="en-US" dirty="0" smtClean="0"/>
              <a:t>) inference used for Latent Dirichlet Allocation</a:t>
            </a:r>
            <a:endParaRPr lang="en-US" dirty="0" smtClean="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076899D-FFC3-4469-9655-B235E84A17F8}"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32</a:t>
            </a:fld>
            <a:endParaRPr lang="en-US" sz="1000" dirty="0">
              <a:solidFill>
                <a:srgbClr val="FFFFFF"/>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cstate="print"/>
          <a:srcRect l="18527" t="18552" r="2151" b="14189"/>
          <a:stretch>
            <a:fillRect/>
          </a:stretch>
        </p:blipFill>
        <p:spPr bwMode="auto">
          <a:xfrm>
            <a:off x="381000" y="609600"/>
            <a:ext cx="7524750" cy="6248400"/>
          </a:xfrm>
          <a:prstGeom prst="rect">
            <a:avLst/>
          </a:prstGeom>
          <a:noFill/>
          <a:ln w="9525">
            <a:noFill/>
            <a:miter lim="800000"/>
            <a:headEnd/>
            <a:tailEnd/>
          </a:ln>
        </p:spPr>
      </p:pic>
      <p:sp>
        <p:nvSpPr>
          <p:cNvPr id="20483" name="Text Box 28"/>
          <p:cNvSpPr txBox="1">
            <a:spLocks noChangeArrowheads="1"/>
          </p:cNvSpPr>
          <p:nvPr/>
        </p:nvSpPr>
        <p:spPr bwMode="auto">
          <a:xfrm>
            <a:off x="1162050" y="0"/>
            <a:ext cx="6915150" cy="647700"/>
          </a:xfrm>
          <a:prstGeom prst="rect">
            <a:avLst/>
          </a:prstGeom>
          <a:noFill/>
          <a:ln w="9525" algn="ctr">
            <a:noFill/>
            <a:miter lim="800000"/>
            <a:headEnd/>
            <a:tailEnd/>
          </a:ln>
        </p:spPr>
        <p:txBody>
          <a:bodyPr lIns="38094" tIns="19047" rIns="38094" bIns="19047">
            <a:spAutoFit/>
          </a:bodyPr>
          <a:lstStyle/>
          <a:p>
            <a:r>
              <a:rPr lang="en-US" sz="2000" dirty="0">
                <a:solidFill>
                  <a:srgbClr val="0070C0"/>
                </a:solidFill>
                <a:latin typeface="Corbel" pitchFamily="34" charset="0"/>
              </a:rPr>
              <a:t>Deterministic Annealing Clustering of Indiana Census Data</a:t>
            </a:r>
          </a:p>
          <a:p>
            <a:r>
              <a:rPr lang="en-US" sz="2000" dirty="0">
                <a:solidFill>
                  <a:prstClr val="black"/>
                </a:solidFill>
                <a:latin typeface="Corbel" pitchFamily="34" charset="0"/>
              </a:rPr>
              <a:t>Decrease temperature (distance scale) to discover more clusters</a:t>
            </a:r>
          </a:p>
        </p:txBody>
      </p:sp>
      <p:sp>
        <p:nvSpPr>
          <p:cNvPr id="20484" name="Text Box 7"/>
          <p:cNvSpPr txBox="1">
            <a:spLocks noChangeArrowheads="1"/>
          </p:cNvSpPr>
          <p:nvPr/>
        </p:nvSpPr>
        <p:spPr bwMode="auto">
          <a:xfrm>
            <a:off x="889000" y="1503363"/>
            <a:ext cx="1089025" cy="403225"/>
          </a:xfrm>
          <a:prstGeom prst="rect">
            <a:avLst/>
          </a:prstGeom>
          <a:noFill/>
          <a:ln w="9525">
            <a:noFill/>
            <a:miter lim="800000"/>
            <a:headEnd/>
            <a:tailEnd/>
          </a:ln>
        </p:spPr>
        <p:txBody>
          <a:bodyPr wrap="none" lIns="38094" tIns="19047" rIns="38094" bIns="19047">
            <a:spAutoFit/>
          </a:bodyPr>
          <a:lstStyle/>
          <a:p>
            <a:pPr defTabSz="381000"/>
            <a:r>
              <a:rPr lang="en-US" sz="1200">
                <a:solidFill>
                  <a:prstClr val="black"/>
                </a:solidFill>
                <a:latin typeface="Arial" pitchFamily="34" charset="0"/>
              </a:rPr>
              <a:t>Distance Scale</a:t>
            </a:r>
            <a:br>
              <a:rPr lang="en-US" sz="1200">
                <a:solidFill>
                  <a:prstClr val="black"/>
                </a:solidFill>
                <a:latin typeface="Arial" pitchFamily="34" charset="0"/>
              </a:rPr>
            </a:br>
            <a:r>
              <a:rPr lang="en-US" sz="1200">
                <a:solidFill>
                  <a:prstClr val="black"/>
                </a:solidFill>
                <a:latin typeface="Arial" pitchFamily="34" charset="0"/>
              </a:rPr>
              <a:t>Temperature</a:t>
            </a:r>
            <a:r>
              <a:rPr lang="en-US" sz="1200" baseline="30000">
                <a:solidFill>
                  <a:prstClr val="black"/>
                </a:solidFill>
                <a:latin typeface="Arial" pitchFamily="34" charset="0"/>
              </a:rPr>
              <a:t>0.5</a:t>
            </a:r>
          </a:p>
        </p:txBody>
      </p:sp>
      <p:sp>
        <p:nvSpPr>
          <p:cNvPr id="5" name="TextBox 4"/>
          <p:cNvSpPr txBox="1"/>
          <p:nvPr/>
        </p:nvSpPr>
        <p:spPr>
          <a:xfrm>
            <a:off x="6553200" y="2514600"/>
            <a:ext cx="2590800" cy="2862322"/>
          </a:xfrm>
          <a:prstGeom prst="rect">
            <a:avLst/>
          </a:prstGeom>
          <a:solidFill>
            <a:schemeClr val="bg1"/>
          </a:solidFill>
        </p:spPr>
        <p:txBody>
          <a:bodyPr wrap="square" rtlCol="0">
            <a:spAutoFit/>
          </a:bodyPr>
          <a:lstStyle/>
          <a:p>
            <a:r>
              <a:rPr lang="en-US" dirty="0" smtClean="0">
                <a:solidFill>
                  <a:srgbClr val="FF0000"/>
                </a:solidFill>
              </a:rPr>
              <a:t>Red</a:t>
            </a:r>
            <a:r>
              <a:rPr lang="en-US" dirty="0" smtClean="0">
                <a:solidFill>
                  <a:prstClr val="black"/>
                </a:solidFill>
              </a:rPr>
              <a:t> </a:t>
            </a:r>
            <a:r>
              <a:rPr lang="en-US" dirty="0" smtClean="0">
                <a:solidFill>
                  <a:srgbClr val="000000"/>
                </a:solidFill>
              </a:rPr>
              <a:t>is coarse resolution with 10 clusters</a:t>
            </a:r>
          </a:p>
          <a:p>
            <a:r>
              <a:rPr lang="en-US" dirty="0" smtClean="0">
                <a:solidFill>
                  <a:srgbClr val="1F497D">
                    <a:lumMod val="60000"/>
                    <a:lumOff val="40000"/>
                  </a:srgbClr>
                </a:solidFill>
              </a:rPr>
              <a:t>Blue</a:t>
            </a:r>
            <a:r>
              <a:rPr lang="en-US" dirty="0" smtClean="0">
                <a:solidFill>
                  <a:srgbClr val="000000"/>
                </a:solidFill>
              </a:rPr>
              <a:t> is finer resolution with 30 clusters</a:t>
            </a:r>
          </a:p>
          <a:p>
            <a:endParaRPr lang="en-US" dirty="0" smtClean="0">
              <a:solidFill>
                <a:srgbClr val="000000"/>
              </a:solidFill>
            </a:endParaRPr>
          </a:p>
          <a:p>
            <a:r>
              <a:rPr lang="en-US" dirty="0" smtClean="0">
                <a:solidFill>
                  <a:srgbClr val="000000"/>
                </a:solidFill>
              </a:rPr>
              <a:t>Clusters find cities in Indiana</a:t>
            </a:r>
          </a:p>
          <a:p>
            <a:endParaRPr lang="en-US" dirty="0" smtClean="0">
              <a:solidFill>
                <a:srgbClr val="000000"/>
              </a:solidFill>
            </a:endParaRPr>
          </a:p>
          <a:p>
            <a:r>
              <a:rPr lang="en-US" dirty="0" smtClean="0">
                <a:solidFill>
                  <a:srgbClr val="000000"/>
                </a:solidFill>
              </a:rPr>
              <a:t>Distance Scale is </a:t>
            </a:r>
            <a:r>
              <a:rPr lang="en-US" dirty="0" smtClean="0">
                <a:solidFill>
                  <a:srgbClr val="000000"/>
                </a:solidFill>
                <a:sym typeface="Symbol"/>
              </a:rPr>
              <a:t></a:t>
            </a:r>
            <a:r>
              <a:rPr lang="en-US" dirty="0" smtClean="0">
                <a:solidFill>
                  <a:srgbClr val="000000"/>
                </a:solidFill>
              </a:rPr>
              <a:t>Temperature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b="1" dirty="0" smtClean="0"/>
              <a:t>Implementation of DA I</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70C0"/>
                </a:solidFill>
              </a:rPr>
              <a:t>Expectation step E </a:t>
            </a:r>
            <a:r>
              <a:rPr lang="en-US" dirty="0" smtClean="0"/>
              <a:t>is find </a:t>
            </a:r>
            <a:r>
              <a:rPr lang="en-US" u="sng" dirty="0" smtClean="0">
                <a:sym typeface="Symbol"/>
              </a:rPr>
              <a:t></a:t>
            </a:r>
            <a:r>
              <a:rPr lang="en-US" dirty="0" smtClean="0">
                <a:sym typeface="Symbol"/>
              </a:rPr>
              <a:t> minimizing </a:t>
            </a:r>
            <a:r>
              <a:rPr lang="en-US" dirty="0" smtClean="0"/>
              <a:t>F</a:t>
            </a:r>
            <a:r>
              <a:rPr lang="en-US" baseline="-25000" dirty="0" smtClean="0"/>
              <a:t>R </a:t>
            </a:r>
            <a:r>
              <a:rPr lang="en-US" dirty="0" smtClean="0"/>
              <a:t>(P</a:t>
            </a:r>
            <a:r>
              <a:rPr lang="en-US" baseline="-25000" dirty="0" smtClean="0"/>
              <a:t>0</a:t>
            </a:r>
            <a:r>
              <a:rPr lang="en-US" dirty="0" smtClean="0"/>
              <a:t>) and </a:t>
            </a:r>
          </a:p>
          <a:p>
            <a:r>
              <a:rPr lang="en-US" dirty="0" smtClean="0"/>
              <a:t>Follow with </a:t>
            </a:r>
            <a:r>
              <a:rPr lang="en-US" dirty="0" smtClean="0">
                <a:solidFill>
                  <a:srgbClr val="0070C0"/>
                </a:solidFill>
              </a:rPr>
              <a:t>M step setting </a:t>
            </a:r>
            <a:r>
              <a:rPr lang="en-US" u="sng" dirty="0" smtClean="0">
                <a:solidFill>
                  <a:srgbClr val="0070C0"/>
                </a:solidFill>
                <a:sym typeface="Symbol"/>
              </a:rPr>
              <a:t></a:t>
            </a:r>
            <a:r>
              <a:rPr lang="en-US" dirty="0" smtClean="0">
                <a:solidFill>
                  <a:srgbClr val="0070C0"/>
                </a:solidFill>
              </a:rPr>
              <a:t> = &lt;</a:t>
            </a:r>
            <a:r>
              <a:rPr lang="en-US" u="sng" dirty="0" smtClean="0">
                <a:solidFill>
                  <a:srgbClr val="0070C0"/>
                </a:solidFill>
                <a:sym typeface="Symbol"/>
              </a:rPr>
              <a:t></a:t>
            </a:r>
            <a:r>
              <a:rPr lang="en-US" dirty="0" smtClean="0">
                <a:solidFill>
                  <a:srgbClr val="0070C0"/>
                </a:solidFill>
              </a:rPr>
              <a:t>&gt; |</a:t>
            </a:r>
            <a:r>
              <a:rPr lang="en-US" baseline="-25000" dirty="0" smtClean="0">
                <a:solidFill>
                  <a:srgbClr val="0070C0"/>
                </a:solidFill>
              </a:rPr>
              <a:t>0</a:t>
            </a:r>
            <a:r>
              <a:rPr lang="en-US" dirty="0" smtClean="0">
                <a:solidFill>
                  <a:srgbClr val="0070C0"/>
                </a:solidFill>
              </a:rPr>
              <a:t> = </a:t>
            </a:r>
            <a:r>
              <a:rPr lang="en-US" dirty="0" smtClean="0">
                <a:solidFill>
                  <a:srgbClr val="0070C0"/>
                </a:solidFill>
                <a:sym typeface="Symbol"/>
              </a:rPr>
              <a:t></a:t>
            </a:r>
            <a:r>
              <a:rPr lang="en-US" dirty="0" smtClean="0">
                <a:solidFill>
                  <a:srgbClr val="0070C0"/>
                </a:solidFill>
              </a:rPr>
              <a:t> d</a:t>
            </a:r>
            <a:r>
              <a:rPr lang="en-US" u="sng" dirty="0" smtClean="0">
                <a:solidFill>
                  <a:srgbClr val="0070C0"/>
                </a:solidFill>
                <a:sym typeface="Symbol"/>
              </a:rPr>
              <a:t></a:t>
            </a:r>
            <a:r>
              <a:rPr lang="en-US" dirty="0" smtClean="0">
                <a:solidFill>
                  <a:srgbClr val="0070C0"/>
                </a:solidFill>
              </a:rPr>
              <a:t> </a:t>
            </a:r>
            <a:r>
              <a:rPr lang="en-US" u="sng" dirty="0" smtClean="0">
                <a:solidFill>
                  <a:srgbClr val="0070C0"/>
                </a:solidFill>
                <a:sym typeface="Symbol"/>
              </a:rPr>
              <a:t></a:t>
            </a:r>
            <a:r>
              <a:rPr lang="en-US" u="sng" dirty="0" smtClean="0">
                <a:solidFill>
                  <a:srgbClr val="0070C0"/>
                </a:solidFill>
              </a:rPr>
              <a:t> </a:t>
            </a:r>
            <a:r>
              <a:rPr lang="en-US" dirty="0" smtClean="0">
                <a:solidFill>
                  <a:srgbClr val="0070C0"/>
                </a:solidFill>
              </a:rPr>
              <a:t>P</a:t>
            </a:r>
            <a:r>
              <a:rPr lang="en-US" baseline="-25000" dirty="0" smtClean="0">
                <a:solidFill>
                  <a:srgbClr val="0070C0"/>
                </a:solidFill>
              </a:rPr>
              <a:t>o</a:t>
            </a:r>
            <a:r>
              <a:rPr lang="en-US" dirty="0" smtClean="0">
                <a:solidFill>
                  <a:srgbClr val="0070C0"/>
                </a:solidFill>
              </a:rPr>
              <a:t>(</a:t>
            </a:r>
            <a:r>
              <a:rPr lang="en-US" u="sng" dirty="0" smtClean="0">
                <a:solidFill>
                  <a:srgbClr val="0070C0"/>
                </a:solidFill>
                <a:sym typeface="Symbol"/>
              </a:rPr>
              <a:t></a:t>
            </a:r>
            <a:r>
              <a:rPr lang="en-US" dirty="0" smtClean="0">
                <a:solidFill>
                  <a:srgbClr val="0070C0"/>
                </a:solidFill>
              </a:rPr>
              <a:t>) </a:t>
            </a:r>
            <a:r>
              <a:rPr lang="en-US" dirty="0" smtClean="0"/>
              <a:t>and if one does not anneal over all parameters and one follows with a traditional minimization of remaining  parameters</a:t>
            </a:r>
          </a:p>
          <a:p>
            <a:r>
              <a:rPr lang="en-US" dirty="0" smtClean="0"/>
              <a:t>In clustering, one then looks at </a:t>
            </a:r>
            <a:r>
              <a:rPr lang="en-US" dirty="0" smtClean="0">
                <a:solidFill>
                  <a:srgbClr val="0070C0"/>
                </a:solidFill>
              </a:rPr>
              <a:t>second derivative</a:t>
            </a:r>
            <a:r>
              <a:rPr lang="en-US" dirty="0" smtClean="0">
                <a:solidFill>
                  <a:srgbClr val="FFFF00"/>
                </a:solidFill>
              </a:rPr>
              <a:t> </a:t>
            </a:r>
            <a:r>
              <a:rPr lang="en-US" dirty="0" smtClean="0">
                <a:solidFill>
                  <a:srgbClr val="0070C0"/>
                </a:solidFill>
              </a:rPr>
              <a:t>matrix</a:t>
            </a:r>
            <a:r>
              <a:rPr lang="en-US" dirty="0" smtClean="0">
                <a:solidFill>
                  <a:srgbClr val="FFFF00"/>
                </a:solidFill>
              </a:rPr>
              <a:t> </a:t>
            </a:r>
            <a:r>
              <a:rPr lang="en-US" dirty="0" smtClean="0"/>
              <a:t>of F</a:t>
            </a:r>
            <a:r>
              <a:rPr lang="en-US" baseline="-25000" dirty="0" smtClean="0"/>
              <a:t>R </a:t>
            </a:r>
            <a:r>
              <a:rPr lang="en-US" dirty="0" smtClean="0"/>
              <a:t>(P</a:t>
            </a:r>
            <a:r>
              <a:rPr lang="en-US" baseline="-25000" dirty="0" smtClean="0"/>
              <a:t>0</a:t>
            </a:r>
            <a:r>
              <a:rPr lang="en-US" dirty="0" smtClean="0"/>
              <a:t>) </a:t>
            </a:r>
            <a:r>
              <a:rPr lang="en-US" dirty="0" err="1" smtClean="0"/>
              <a:t>wrt</a:t>
            </a:r>
            <a:r>
              <a:rPr lang="en-US" dirty="0" smtClean="0"/>
              <a:t>  </a:t>
            </a:r>
            <a:r>
              <a:rPr lang="en-US" u="sng" dirty="0" smtClean="0">
                <a:sym typeface="Symbol"/>
              </a:rPr>
              <a:t></a:t>
            </a:r>
            <a:r>
              <a:rPr lang="en-US" dirty="0" smtClean="0">
                <a:sym typeface="Symbol"/>
              </a:rPr>
              <a:t> </a:t>
            </a:r>
            <a:r>
              <a:rPr lang="en-US" dirty="0" smtClean="0"/>
              <a:t>and as temperature is lowered this develops </a:t>
            </a:r>
            <a:r>
              <a:rPr lang="en-US" dirty="0" smtClean="0">
                <a:solidFill>
                  <a:srgbClr val="0070C0"/>
                </a:solidFill>
              </a:rPr>
              <a:t>negative eigenvalue</a:t>
            </a:r>
            <a:r>
              <a:rPr lang="en-US" dirty="0" smtClean="0">
                <a:solidFill>
                  <a:srgbClr val="FFFF00"/>
                </a:solidFill>
              </a:rPr>
              <a:t> </a:t>
            </a:r>
            <a:r>
              <a:rPr lang="en-US" dirty="0" smtClean="0"/>
              <a:t>corresponding to instability</a:t>
            </a:r>
          </a:p>
          <a:p>
            <a:r>
              <a:rPr lang="en-US" dirty="0" smtClean="0"/>
              <a:t>This is a </a:t>
            </a:r>
            <a:r>
              <a:rPr lang="en-US" dirty="0" smtClean="0">
                <a:solidFill>
                  <a:srgbClr val="0070C0"/>
                </a:solidFill>
              </a:rPr>
              <a:t>phase transition </a:t>
            </a:r>
            <a:r>
              <a:rPr lang="en-US" dirty="0" smtClean="0"/>
              <a:t>and one splits cluster  into two and continues EM iteration</a:t>
            </a:r>
          </a:p>
          <a:p>
            <a:r>
              <a:rPr lang="en-US" dirty="0" smtClean="0"/>
              <a:t>One starts with just one cluster</a:t>
            </a: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076899D-FFC3-4469-9655-B235E84A17F8}"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34</a:t>
            </a:fld>
            <a:endParaRPr lang="en-US" sz="1000" dirty="0">
              <a:solidFill>
                <a:srgbClr val="FFFFFF"/>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076899D-FFC3-4469-9655-B235E84A17F8}" type="slidenum">
              <a:rPr lang="en-US" sz="1000" smtClean="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35</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5" name="Picture 2" descr="018"/>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6" name="TextBox 5"/>
          <p:cNvSpPr txBox="1"/>
          <p:nvPr/>
        </p:nvSpPr>
        <p:spPr>
          <a:xfrm>
            <a:off x="4572000" y="1295400"/>
            <a:ext cx="4419600" cy="1754326"/>
          </a:xfrm>
          <a:prstGeom prst="rect">
            <a:avLst/>
          </a:prstGeom>
          <a:noFill/>
        </p:spPr>
        <p:txBody>
          <a:bodyPr wrap="square" rtlCol="0">
            <a:spAutoFit/>
          </a:bodyPr>
          <a:lstStyle/>
          <a:p>
            <a:r>
              <a:rPr lang="en-US" dirty="0" smtClean="0">
                <a:solidFill>
                  <a:prstClr val="white"/>
                </a:solidFill>
              </a:rPr>
              <a:t>Rose, K., </a:t>
            </a:r>
            <a:r>
              <a:rPr lang="en-US" dirty="0" err="1" smtClean="0">
                <a:solidFill>
                  <a:prstClr val="white"/>
                </a:solidFill>
              </a:rPr>
              <a:t>Gurewitz</a:t>
            </a:r>
            <a:r>
              <a:rPr lang="en-US" dirty="0" smtClean="0">
                <a:solidFill>
                  <a:prstClr val="white"/>
                </a:solidFill>
              </a:rPr>
              <a:t>, E., and Fox, G. C. ``Statistical mechanics and phase transitions in clustering,'' </a:t>
            </a:r>
            <a:r>
              <a:rPr lang="en-US" i="1" dirty="0" smtClean="0">
                <a:solidFill>
                  <a:prstClr val="white"/>
                </a:solidFill>
              </a:rPr>
              <a:t>Physical Review Letters</a:t>
            </a:r>
            <a:r>
              <a:rPr lang="en-US" dirty="0" smtClean="0">
                <a:solidFill>
                  <a:prstClr val="white"/>
                </a:solidFill>
              </a:rPr>
              <a:t>, 65(8):945-948, August 1990.</a:t>
            </a:r>
          </a:p>
          <a:p>
            <a:endParaRPr lang="en-US" dirty="0" smtClean="0">
              <a:solidFill>
                <a:prstClr val="white"/>
              </a:solidFill>
            </a:endParaRPr>
          </a:p>
          <a:p>
            <a:r>
              <a:rPr lang="en-US" dirty="0" smtClean="0">
                <a:solidFill>
                  <a:prstClr val="white"/>
                </a:solidFill>
              </a:rPr>
              <a:t>My #5 my most cited article (311)</a:t>
            </a:r>
            <a:endParaRPr lang="en-US"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324600" cy="1143000"/>
          </a:xfrm>
        </p:spPr>
        <p:txBody>
          <a:bodyPr>
            <a:noAutofit/>
          </a:bodyPr>
          <a:lstStyle/>
          <a:p>
            <a:r>
              <a:rPr lang="en-US" sz="3200" b="1" dirty="0" smtClean="0"/>
              <a:t>High Performance Dimension Reduction and Visualization</a:t>
            </a:r>
            <a:endParaRPr lang="en-US" sz="3200" b="1" dirty="0"/>
          </a:p>
        </p:txBody>
      </p:sp>
      <p:sp>
        <p:nvSpPr>
          <p:cNvPr id="3" name="Content Placeholder 2"/>
          <p:cNvSpPr>
            <a:spLocks noGrp="1"/>
          </p:cNvSpPr>
          <p:nvPr>
            <p:ph idx="1"/>
          </p:nvPr>
        </p:nvSpPr>
        <p:spPr>
          <a:xfrm>
            <a:off x="457200" y="1447800"/>
            <a:ext cx="8153400" cy="5181599"/>
          </a:xfrm>
        </p:spPr>
        <p:txBody>
          <a:bodyPr>
            <a:noAutofit/>
          </a:bodyPr>
          <a:lstStyle/>
          <a:p>
            <a:r>
              <a:rPr lang="en-US" sz="2000" dirty="0" smtClean="0"/>
              <a:t>Need is pervasive</a:t>
            </a:r>
          </a:p>
          <a:p>
            <a:pPr lvl="1"/>
            <a:r>
              <a:rPr lang="en-US" sz="2000" dirty="0" smtClean="0"/>
              <a:t>Large and high dimensional data are everywhere: biology, physics, Internet, …</a:t>
            </a:r>
          </a:p>
          <a:p>
            <a:pPr lvl="1"/>
            <a:r>
              <a:rPr lang="en-US" sz="2000" dirty="0" smtClean="0"/>
              <a:t>Visualization can help data analysis</a:t>
            </a:r>
          </a:p>
          <a:p>
            <a:r>
              <a:rPr lang="en-US" sz="2000" dirty="0" smtClean="0"/>
              <a:t> Visualization of large datasets with high performance</a:t>
            </a:r>
          </a:p>
          <a:p>
            <a:pPr lvl="1"/>
            <a:r>
              <a:rPr lang="en-US" sz="2000" dirty="0" smtClean="0"/>
              <a:t>Map high-dimensional data into low dimensions (2D or 3D).</a:t>
            </a:r>
          </a:p>
          <a:p>
            <a:pPr lvl="1"/>
            <a:r>
              <a:rPr lang="en-US" sz="2000" dirty="0" smtClean="0"/>
              <a:t>Need Parallel programming for processing large data sets</a:t>
            </a:r>
          </a:p>
          <a:p>
            <a:pPr lvl="1">
              <a:lnSpc>
                <a:spcPct val="120000"/>
              </a:lnSpc>
              <a:spcBef>
                <a:spcPts val="0"/>
              </a:spcBef>
            </a:pPr>
            <a:r>
              <a:rPr lang="en-US" sz="2000" dirty="0" smtClean="0"/>
              <a:t>Developing high performance dimension reduction algorithms: </a:t>
            </a:r>
          </a:p>
          <a:p>
            <a:pPr lvl="2">
              <a:lnSpc>
                <a:spcPct val="120000"/>
              </a:lnSpc>
              <a:spcBef>
                <a:spcPts val="0"/>
              </a:spcBef>
            </a:pPr>
            <a:r>
              <a:rPr lang="en-US" sz="1600" dirty="0" smtClean="0"/>
              <a:t>MDS(Multi-dimensional Scaling),  used earlier in DNA sequencing application</a:t>
            </a:r>
          </a:p>
          <a:p>
            <a:pPr lvl="2">
              <a:lnSpc>
                <a:spcPct val="120000"/>
              </a:lnSpc>
              <a:spcBef>
                <a:spcPts val="0"/>
              </a:spcBef>
            </a:pPr>
            <a:r>
              <a:rPr lang="en-US" sz="1600" dirty="0" smtClean="0"/>
              <a:t>GTM(Generative Topographic Mapping)</a:t>
            </a:r>
          </a:p>
          <a:p>
            <a:pPr lvl="2">
              <a:lnSpc>
                <a:spcPct val="120000"/>
              </a:lnSpc>
              <a:spcBef>
                <a:spcPts val="0"/>
              </a:spcBef>
            </a:pPr>
            <a:r>
              <a:rPr lang="en-US" sz="1600" dirty="0" smtClean="0"/>
              <a:t>DA-MDS(Deterministic Annealing MDS) </a:t>
            </a:r>
          </a:p>
          <a:p>
            <a:pPr lvl="2">
              <a:lnSpc>
                <a:spcPct val="120000"/>
              </a:lnSpc>
              <a:spcBef>
                <a:spcPts val="0"/>
              </a:spcBef>
            </a:pPr>
            <a:r>
              <a:rPr lang="en-US" sz="1600" dirty="0" smtClean="0"/>
              <a:t>DA-GTM(Deterministic Annealing GTM) </a:t>
            </a:r>
          </a:p>
          <a:p>
            <a:pPr lvl="1">
              <a:lnSpc>
                <a:spcPct val="120000"/>
              </a:lnSpc>
              <a:spcBef>
                <a:spcPts val="0"/>
              </a:spcBef>
            </a:pPr>
            <a:r>
              <a:rPr lang="en-US" sz="2000" dirty="0" smtClean="0"/>
              <a:t>Interactive visualization tool </a:t>
            </a:r>
            <a:r>
              <a:rPr lang="en-US" sz="2000" dirty="0" err="1" smtClean="0">
                <a:solidFill>
                  <a:srgbClr val="990033"/>
                </a:solidFill>
              </a:rPr>
              <a:t>PlotViz</a:t>
            </a:r>
            <a:endParaRPr lang="en-US" sz="2000" dirty="0" smtClean="0">
              <a:solidFill>
                <a:srgbClr val="990033"/>
              </a:solidFill>
            </a:endParaRPr>
          </a:p>
          <a:p>
            <a:r>
              <a:rPr lang="en-US" sz="2000" dirty="0" smtClean="0"/>
              <a:t>We are supporting drug discovery by browsing 60 million compounds in </a:t>
            </a:r>
            <a:r>
              <a:rPr lang="en-US" sz="2000" dirty="0" err="1" smtClean="0"/>
              <a:t>PubChem</a:t>
            </a:r>
            <a:r>
              <a:rPr lang="en-US" sz="2000" dirty="0" smtClean="0"/>
              <a:t> database with 166 features</a:t>
            </a:r>
            <a:r>
              <a:rPr lang="en-US" sz="2400" dirty="0" smtClean="0"/>
              <a:t> </a:t>
            </a:r>
            <a:r>
              <a:rPr lang="en-US" sz="2000" dirty="0" smtClean="0"/>
              <a:t>each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0"/>
            <a:ext cx="8229600" cy="1143000"/>
          </a:xfrm>
        </p:spPr>
        <p:txBody>
          <a:bodyPr>
            <a:normAutofit/>
          </a:bodyPr>
          <a:lstStyle/>
          <a:p>
            <a:r>
              <a:rPr lang="en-US" sz="3600" b="1" dirty="0" smtClean="0"/>
              <a:t>Dimension Reduction Algorithms</a:t>
            </a:r>
            <a:endParaRPr lang="en-US" sz="3600" b="1"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rgbClr val="1F497D">
                    <a:lumMod val="75000"/>
                  </a:srgbClr>
                </a:solidFill>
              </a:rPr>
              <a:t>[1]</a:t>
            </a:r>
            <a:r>
              <a:rPr lang="en-US" sz="1200" dirty="0" smtClean="0">
                <a:solidFill>
                  <a:prstClr val="black"/>
                </a:solidFill>
              </a:rPr>
              <a:t> I. Borg and P. J. </a:t>
            </a:r>
            <a:r>
              <a:rPr lang="en-US" sz="1200" dirty="0" err="1" smtClean="0">
                <a:solidFill>
                  <a:prstClr val="black"/>
                </a:solidFill>
              </a:rPr>
              <a:t>Groenen</a:t>
            </a:r>
            <a:r>
              <a:rPr lang="en-US" sz="1200" dirty="0" smtClean="0">
                <a:solidFill>
                  <a:prstClr val="black"/>
                </a:solidFill>
              </a:rPr>
              <a:t>. </a:t>
            </a:r>
            <a:r>
              <a:rPr lang="en-US" sz="1200" i="1" dirty="0" smtClean="0">
                <a:solidFill>
                  <a:prstClr val="black"/>
                </a:solidFill>
              </a:rPr>
              <a:t>Modern Multidimensional Scaling: Theory and Applications. Springer, New </a:t>
            </a:r>
            <a:r>
              <a:rPr lang="en-US" sz="1200" dirty="0" smtClean="0">
                <a:solidFill>
                  <a:prstClr val="black"/>
                </a:solidFill>
              </a:rPr>
              <a:t>York, NY, U.S.A., 2005.</a:t>
            </a:r>
          </a:p>
          <a:p>
            <a:r>
              <a:rPr lang="en-US" sz="1200" dirty="0" smtClean="0">
                <a:solidFill>
                  <a:prstClr val="black"/>
                </a:solidFill>
              </a:rPr>
              <a:t>[2] C. Bishop, M. </a:t>
            </a:r>
            <a:r>
              <a:rPr lang="en-US" sz="1200" dirty="0" err="1" smtClean="0">
                <a:solidFill>
                  <a:prstClr val="black"/>
                </a:solidFill>
              </a:rPr>
              <a:t>Svens´en</a:t>
            </a:r>
            <a:r>
              <a:rPr lang="en-US" sz="1200" dirty="0" smtClean="0">
                <a:solidFill>
                  <a:prstClr val="black"/>
                </a:solidFill>
              </a:rPr>
              <a:t>, and C. Williams. GTM: The generative topographic mapping. </a:t>
            </a:r>
            <a:r>
              <a:rPr lang="en-US" sz="1200" i="1" dirty="0" smtClean="0">
                <a:solidFill>
                  <a:prstClr val="black"/>
                </a:solidFill>
              </a:rPr>
              <a:t>Neural computation, </a:t>
            </a:r>
            <a:r>
              <a:rPr lang="en-US" sz="1200" dirty="0" smtClean="0">
                <a:solidFill>
                  <a:prstClr val="black"/>
                </a:solidFill>
              </a:rPr>
              <a:t>10(1):215–234, 1998.</a:t>
            </a:r>
          </a:p>
          <a:p>
            <a:endParaRPr lang="en-US" sz="1200" dirty="0">
              <a:solidFill>
                <a:srgbClr val="1F497D">
                  <a:lumMod val="75000"/>
                </a:srgb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GTM vs. MDS</a:t>
            </a:r>
            <a:endParaRPr lang="en-US" b="1" dirty="0"/>
          </a:p>
        </p:txBody>
      </p:sp>
      <p:sp>
        <p:nvSpPr>
          <p:cNvPr id="17" name="Content Placeholder 16"/>
          <p:cNvSpPr>
            <a:spLocks noGrp="1"/>
          </p:cNvSpPr>
          <p:nvPr>
            <p:ph idx="1"/>
          </p:nvPr>
        </p:nvSpPr>
        <p:spPr>
          <a:xfrm>
            <a:off x="152400" y="5334000"/>
            <a:ext cx="8229600" cy="1325563"/>
          </a:xfrm>
        </p:spPr>
        <p:txBody>
          <a:bodyPr/>
          <a:lstStyle/>
          <a:p>
            <a:r>
              <a:rPr lang="en-US" dirty="0" smtClean="0"/>
              <a:t>MDS also soluble by viewing as nonlinear </a:t>
            </a:r>
            <a:r>
              <a:rPr lang="el-GR" dirty="0" smtClean="0"/>
              <a:t>χ</a:t>
            </a:r>
            <a:r>
              <a:rPr lang="en-US" baseline="30000" dirty="0" smtClean="0"/>
              <a:t>2</a:t>
            </a:r>
            <a:r>
              <a:rPr lang="en-US" dirty="0" smtClean="0"/>
              <a:t> with iterative linear equation solver </a:t>
            </a:r>
            <a:endParaRPr lang="en-US" dirty="0"/>
          </a:p>
        </p:txBody>
      </p:sp>
      <p:sp>
        <p:nvSpPr>
          <p:cNvPr id="5" name="Rectangle 4"/>
          <p:cNvSpPr/>
          <p:nvPr/>
        </p:nvSpPr>
        <p:spPr>
          <a:xfrm>
            <a:off x="1600201" y="1524000"/>
            <a:ext cx="31242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prstClr val="white"/>
                </a:solidFill>
              </a:rPr>
              <a:t>GTM</a:t>
            </a:r>
            <a:endParaRPr lang="en-US" sz="2000" dirty="0">
              <a:solidFill>
                <a:prstClr val="white"/>
              </a:solidFill>
            </a:endParaRPr>
          </a:p>
        </p:txBody>
      </p:sp>
      <p:sp>
        <p:nvSpPr>
          <p:cNvPr id="6" name="Rectangle 5"/>
          <p:cNvSpPr/>
          <p:nvPr/>
        </p:nvSpPr>
        <p:spPr>
          <a:xfrm>
            <a:off x="4800598" y="1524000"/>
            <a:ext cx="4158441" cy="457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prstClr val="white"/>
                </a:solidFill>
              </a:rPr>
              <a:t>MDS (SMACOF)</a:t>
            </a:r>
            <a:endParaRPr lang="en-US" sz="2000" dirty="0">
              <a:solidFill>
                <a:prstClr val="white"/>
              </a:solidFill>
            </a:endParaRPr>
          </a:p>
        </p:txBody>
      </p:sp>
      <p:sp>
        <p:nvSpPr>
          <p:cNvPr id="7" name="Rectangle 6"/>
          <p:cNvSpPr/>
          <p:nvPr/>
        </p:nvSpPr>
        <p:spPr>
          <a:xfrm>
            <a:off x="1600201" y="32766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prstClr val="black"/>
                </a:solidFill>
              </a:rPr>
              <a:t>Maximize Log-Likelihood</a:t>
            </a:r>
            <a:endParaRPr lang="en-US" sz="2000" dirty="0">
              <a:solidFill>
                <a:prstClr val="black"/>
              </a:solidFill>
            </a:endParaRPr>
          </a:p>
        </p:txBody>
      </p:sp>
      <p:sp>
        <p:nvSpPr>
          <p:cNvPr id="8" name="Rectangle 7"/>
          <p:cNvSpPr/>
          <p:nvPr/>
        </p:nvSpPr>
        <p:spPr>
          <a:xfrm>
            <a:off x="4800600" y="32766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prstClr val="black"/>
                </a:solidFill>
              </a:rPr>
              <a:t>Minimize STRESS or SSTRESS</a:t>
            </a:r>
            <a:endParaRPr lang="en-US" sz="2000" dirty="0">
              <a:solidFill>
                <a:prstClr val="black"/>
              </a:solidFill>
            </a:endParaRPr>
          </a:p>
        </p:txBody>
      </p:sp>
      <p:sp>
        <p:nvSpPr>
          <p:cNvPr id="9" name="Rectangle 8"/>
          <p:cNvSpPr/>
          <p:nvPr/>
        </p:nvSpPr>
        <p:spPr>
          <a:xfrm>
            <a:off x="254074" y="32766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prstClr val="black"/>
                </a:solidFill>
              </a:rPr>
              <a:t>Objective</a:t>
            </a:r>
            <a:br>
              <a:rPr lang="en-US" sz="1600" dirty="0" smtClean="0">
                <a:solidFill>
                  <a:prstClr val="black"/>
                </a:solidFill>
              </a:rPr>
            </a:br>
            <a:r>
              <a:rPr lang="en-US" sz="1600" dirty="0" smtClean="0">
                <a:solidFill>
                  <a:prstClr val="black"/>
                </a:solidFill>
              </a:rPr>
              <a:t>Function</a:t>
            </a:r>
            <a:endParaRPr lang="en-US" sz="1600" dirty="0">
              <a:solidFill>
                <a:prstClr val="black"/>
              </a:solidFill>
            </a:endParaRPr>
          </a:p>
        </p:txBody>
      </p:sp>
      <p:sp>
        <p:nvSpPr>
          <p:cNvPr id="10" name="Rectangle 9"/>
          <p:cNvSpPr/>
          <p:nvPr/>
        </p:nvSpPr>
        <p:spPr>
          <a:xfrm>
            <a:off x="1607360" y="39624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prstClr val="black"/>
                </a:solidFill>
              </a:rPr>
              <a:t>O(KN) (K &lt;&lt; N)</a:t>
            </a:r>
            <a:endParaRPr lang="en-US" sz="2000" dirty="0">
              <a:solidFill>
                <a:prstClr val="black"/>
              </a:solidFill>
            </a:endParaRPr>
          </a:p>
        </p:txBody>
      </p:sp>
      <p:sp>
        <p:nvSpPr>
          <p:cNvPr id="11" name="Rectangle 10"/>
          <p:cNvSpPr/>
          <p:nvPr/>
        </p:nvSpPr>
        <p:spPr>
          <a:xfrm>
            <a:off x="4807759" y="39624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prstClr val="black"/>
                </a:solidFill>
              </a:rPr>
              <a:t>O(N</a:t>
            </a:r>
            <a:r>
              <a:rPr lang="en-US" sz="2000" baseline="30000" dirty="0" smtClean="0">
                <a:solidFill>
                  <a:prstClr val="black"/>
                </a:solidFill>
              </a:rPr>
              <a:t>2</a:t>
            </a:r>
            <a:r>
              <a:rPr lang="en-US" sz="2000" dirty="0" smtClean="0">
                <a:solidFill>
                  <a:prstClr val="black"/>
                </a:solidFill>
              </a:rPr>
              <a:t>)</a:t>
            </a:r>
            <a:endParaRPr lang="en-US" sz="2000" dirty="0">
              <a:solidFill>
                <a:prstClr val="black"/>
              </a:solidFill>
            </a:endParaRPr>
          </a:p>
        </p:txBody>
      </p:sp>
      <p:sp>
        <p:nvSpPr>
          <p:cNvPr id="12" name="Rectangle 11"/>
          <p:cNvSpPr/>
          <p:nvPr/>
        </p:nvSpPr>
        <p:spPr>
          <a:xfrm>
            <a:off x="261233" y="39624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prstClr val="black"/>
                </a:solidFill>
              </a:rPr>
              <a:t>Complexity</a:t>
            </a:r>
            <a:endParaRPr lang="en-US" sz="1600" dirty="0">
              <a:solidFill>
                <a:prstClr val="black"/>
              </a:solidFill>
            </a:endParaRPr>
          </a:p>
        </p:txBody>
      </p:sp>
      <p:sp>
        <p:nvSpPr>
          <p:cNvPr id="13" name="Rectangle 12"/>
          <p:cNvSpPr/>
          <p:nvPr/>
        </p:nvSpPr>
        <p:spPr>
          <a:xfrm>
            <a:off x="1612827" y="2057400"/>
            <a:ext cx="7346212"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buFont typeface="Arial"/>
              <a:buChar char="•"/>
            </a:pPr>
            <a:r>
              <a:rPr lang="en-US" sz="2000" dirty="0" smtClean="0">
                <a:solidFill>
                  <a:prstClr val="black"/>
                </a:solidFill>
              </a:rPr>
              <a:t> Non-linear dimension reduction</a:t>
            </a:r>
          </a:p>
          <a:p>
            <a:pPr>
              <a:buFont typeface="Arial"/>
              <a:buChar char="•"/>
            </a:pPr>
            <a:r>
              <a:rPr lang="en-US" sz="2000" dirty="0" smtClean="0">
                <a:solidFill>
                  <a:prstClr val="black"/>
                </a:solidFill>
              </a:rPr>
              <a:t> Find an optimal configuration in a lower-dimension</a:t>
            </a:r>
          </a:p>
          <a:p>
            <a:pPr>
              <a:buFont typeface="Arial"/>
              <a:buChar char="•"/>
            </a:pPr>
            <a:r>
              <a:rPr lang="en-US" sz="2000" dirty="0" smtClean="0">
                <a:solidFill>
                  <a:prstClr val="black"/>
                </a:solidFill>
              </a:rPr>
              <a:t> Iterative optimization method</a:t>
            </a:r>
            <a:endParaRPr lang="en-US" sz="2000" dirty="0">
              <a:solidFill>
                <a:prstClr val="black"/>
              </a:solidFill>
            </a:endParaRPr>
          </a:p>
        </p:txBody>
      </p:sp>
      <p:sp>
        <p:nvSpPr>
          <p:cNvPr id="15" name="Rectangle 14"/>
          <p:cNvSpPr/>
          <p:nvPr/>
        </p:nvSpPr>
        <p:spPr>
          <a:xfrm>
            <a:off x="266700" y="2057400"/>
            <a:ext cx="1269927"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prstClr val="black"/>
                </a:solidFill>
              </a:rPr>
              <a:t>Purpose</a:t>
            </a:r>
            <a:endParaRPr lang="en-US" sz="1600" dirty="0">
              <a:solidFill>
                <a:prstClr val="black"/>
              </a:solidFill>
            </a:endParaRPr>
          </a:p>
        </p:txBody>
      </p:sp>
      <p:sp>
        <p:nvSpPr>
          <p:cNvPr id="28" name="Rectangle 27"/>
          <p:cNvSpPr/>
          <p:nvPr/>
        </p:nvSpPr>
        <p:spPr>
          <a:xfrm>
            <a:off x="1600201" y="4648200"/>
            <a:ext cx="3124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solidFill>
                  <a:prstClr val="black"/>
                </a:solidFill>
              </a:rPr>
              <a:t>EM</a:t>
            </a:r>
            <a:endParaRPr lang="en-US" sz="2000" dirty="0">
              <a:solidFill>
                <a:prstClr val="black"/>
              </a:solidFill>
            </a:endParaRPr>
          </a:p>
        </p:txBody>
      </p:sp>
      <p:sp>
        <p:nvSpPr>
          <p:cNvPr id="29" name="Rectangle 28"/>
          <p:cNvSpPr/>
          <p:nvPr/>
        </p:nvSpPr>
        <p:spPr>
          <a:xfrm>
            <a:off x="4800600" y="4648200"/>
            <a:ext cx="4158441"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solidFill>
                  <a:prstClr val="black"/>
                </a:solidFill>
              </a:rPr>
              <a:t>Iterative </a:t>
            </a:r>
            <a:r>
              <a:rPr lang="en-US" sz="2000" dirty="0" err="1" smtClean="0">
                <a:solidFill>
                  <a:prstClr val="black"/>
                </a:solidFill>
              </a:rPr>
              <a:t>Majorization</a:t>
            </a:r>
            <a:r>
              <a:rPr lang="en-US" sz="2000" dirty="0" smtClean="0">
                <a:solidFill>
                  <a:prstClr val="black"/>
                </a:solidFill>
              </a:rPr>
              <a:t> (EM-like)</a:t>
            </a:r>
            <a:endParaRPr lang="en-US" sz="2000" dirty="0">
              <a:solidFill>
                <a:prstClr val="black"/>
              </a:solidFill>
            </a:endParaRPr>
          </a:p>
        </p:txBody>
      </p:sp>
      <p:sp>
        <p:nvSpPr>
          <p:cNvPr id="30" name="Rectangle 29"/>
          <p:cNvSpPr/>
          <p:nvPr/>
        </p:nvSpPr>
        <p:spPr>
          <a:xfrm>
            <a:off x="254074" y="4648200"/>
            <a:ext cx="1269927" cy="609600"/>
          </a:xfrm>
          <a:prstGeom prst="rect">
            <a:avLst/>
          </a:prstGeom>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prstClr val="black"/>
                </a:solidFill>
              </a:rPr>
              <a:t>Optimization</a:t>
            </a:r>
          </a:p>
          <a:p>
            <a:pPr algn="ctr"/>
            <a:r>
              <a:rPr lang="en-US" sz="1600" dirty="0" smtClean="0">
                <a:solidFill>
                  <a:prstClr val="black"/>
                </a:solidFill>
              </a:rPr>
              <a:t>Method</a:t>
            </a:r>
            <a:endParaRPr lang="en-US" sz="1600" dirty="0">
              <a:solidFill>
                <a:prstClr val="black"/>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MDS and GTM Map (1)</a:t>
            </a:r>
            <a:endParaRPr lang="en-US" dirty="0"/>
          </a:p>
        </p:txBody>
      </p:sp>
      <p:sp>
        <p:nvSpPr>
          <p:cNvPr id="4" name="Slide Number Placeholder 3"/>
          <p:cNvSpPr>
            <a:spLocks noGrp="1"/>
          </p:cNvSpPr>
          <p:nvPr>
            <p:ph type="sldNum" sz="quarter" idx="12"/>
          </p:nvPr>
        </p:nvSpPr>
        <p:spPr/>
        <p:txBody>
          <a:bodyPr/>
          <a:lstStyle/>
          <a:p>
            <a:fld id="{52F0F68C-E4B4-0944-B06C-4EB1693564AD}" type="slidenum">
              <a:rPr lang="en-US" smtClean="0">
                <a:solidFill>
                  <a:prstClr val="black">
                    <a:tint val="75000"/>
                  </a:prstClr>
                </a:solidFill>
              </a:rPr>
              <a:pPr/>
              <a:t>39</a:t>
            </a:fld>
            <a:endParaRPr lang="en-US">
              <a:solidFill>
                <a:prstClr val="black">
                  <a:tint val="75000"/>
                </a:prstClr>
              </a:solidFill>
            </a:endParaRPr>
          </a:p>
        </p:txBody>
      </p:sp>
      <p:pic>
        <p:nvPicPr>
          <p:cNvPr id="9" name="Picture 5"/>
          <p:cNvPicPr>
            <a:picLocks noChangeAspect="1" noChangeArrowheads="1"/>
          </p:cNvPicPr>
          <p:nvPr/>
        </p:nvPicPr>
        <p:blipFill>
          <a:blip r:embed="rId3" cstate="print"/>
          <a:srcRect/>
          <a:stretch>
            <a:fillRect/>
          </a:stretch>
        </p:blipFill>
        <p:spPr bwMode="auto">
          <a:xfrm>
            <a:off x="4549040" y="1295400"/>
            <a:ext cx="4594960" cy="41148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0" y="1295400"/>
            <a:ext cx="4594960" cy="4114800"/>
          </a:xfrm>
          <a:prstGeom prst="rect">
            <a:avLst/>
          </a:prstGeom>
          <a:noFill/>
          <a:ln w="9525">
            <a:noFill/>
            <a:miter lim="800000"/>
            <a:headEnd/>
            <a:tailEnd/>
          </a:ln>
        </p:spPr>
      </p:pic>
      <p:sp>
        <p:nvSpPr>
          <p:cNvPr id="11" name="Rectangle 8"/>
          <p:cNvSpPr>
            <a:spLocks noChangeArrowheads="1"/>
          </p:cNvSpPr>
          <p:nvPr/>
        </p:nvSpPr>
        <p:spPr bwMode="auto">
          <a:xfrm>
            <a:off x="457200" y="5562600"/>
            <a:ext cx="8229600" cy="923330"/>
          </a:xfrm>
          <a:prstGeom prst="rect">
            <a:avLst/>
          </a:prstGeom>
          <a:noFill/>
          <a:ln w="9525">
            <a:noFill/>
            <a:miter lim="800000"/>
            <a:headEnd/>
            <a:tailEnd/>
          </a:ln>
        </p:spPr>
        <p:txBody>
          <a:bodyPr wrap="square">
            <a:spAutoFit/>
          </a:bodyPr>
          <a:lstStyle/>
          <a:p>
            <a:r>
              <a:rPr lang="en-US" b="1" i="1" dirty="0" err="1" smtClean="0">
                <a:solidFill>
                  <a:prstClr val="black"/>
                </a:solidFill>
              </a:rPr>
              <a:t>PubChem</a:t>
            </a:r>
            <a:r>
              <a:rPr lang="en-US" b="1" i="1" dirty="0" smtClean="0">
                <a:solidFill>
                  <a:prstClr val="black"/>
                </a:solidFill>
              </a:rPr>
              <a:t> data with CTD visualization by using MDS (left) and GTM (right)</a:t>
            </a:r>
          </a:p>
          <a:p>
            <a:r>
              <a:rPr lang="en-US" dirty="0" smtClean="0">
                <a:solidFill>
                  <a:prstClr val="black"/>
                </a:solidFill>
              </a:rPr>
              <a:t>About 930,000 chemical compounds are visualized as a point in 3D space, annotated by the related genes in Comparative </a:t>
            </a:r>
            <a:r>
              <a:rPr lang="en-US" dirty="0" err="1" smtClean="0">
                <a:solidFill>
                  <a:prstClr val="black"/>
                </a:solidFill>
              </a:rPr>
              <a:t>Toxicogenomics</a:t>
            </a:r>
            <a:r>
              <a:rPr lang="en-US" dirty="0" smtClean="0">
                <a:solidFill>
                  <a:prstClr val="black"/>
                </a:solidFill>
              </a:rPr>
              <a:t> Database (CTD)</a:t>
            </a:r>
            <a:endParaRPr lang="en-US" dirty="0">
              <a:solidFill>
                <a:prstClr val="black"/>
              </a:solidFill>
            </a:endParaRPr>
          </a:p>
        </p:txBody>
      </p:sp>
      <p:pic>
        <p:nvPicPr>
          <p:cNvPr id="1026" name="Picture 2"/>
          <p:cNvPicPr>
            <a:picLocks noChangeAspect="1" noChangeArrowheads="1"/>
          </p:cNvPicPr>
          <p:nvPr/>
        </p:nvPicPr>
        <p:blipFill>
          <a:blip r:embed="rId5" cstate="print"/>
          <a:srcRect/>
          <a:stretch>
            <a:fillRect/>
          </a:stretch>
        </p:blipFill>
        <p:spPr bwMode="auto">
          <a:xfrm>
            <a:off x="1143000" y="0"/>
            <a:ext cx="8120063" cy="69802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AzureMapReduce</a:t>
            </a:r>
            <a:r>
              <a:rPr lang="en-US" dirty="0" smtClean="0"/>
              <a:t> Features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Familiar </a:t>
            </a:r>
            <a:r>
              <a:rPr lang="en-US" sz="2800" dirty="0" err="1" smtClean="0"/>
              <a:t>MapReduce</a:t>
            </a:r>
            <a:r>
              <a:rPr lang="en-US" sz="2800" dirty="0" smtClean="0"/>
              <a:t> programming model</a:t>
            </a:r>
          </a:p>
          <a:p>
            <a:r>
              <a:rPr lang="en-US" sz="2800" dirty="0" smtClean="0"/>
              <a:t>Combiner step</a:t>
            </a:r>
          </a:p>
          <a:p>
            <a:r>
              <a:rPr lang="en-US" sz="2800" dirty="0" smtClean="0"/>
              <a:t>Fault Tolerance</a:t>
            </a:r>
          </a:p>
          <a:p>
            <a:pPr lvl="1"/>
            <a:r>
              <a:rPr lang="en-US" sz="2400" dirty="0" smtClean="0"/>
              <a:t>Rerunning of failed and straggling tasks</a:t>
            </a:r>
          </a:p>
          <a:p>
            <a:r>
              <a:rPr lang="en-US" sz="2800" dirty="0" smtClean="0"/>
              <a:t>Web based monitoring console</a:t>
            </a:r>
          </a:p>
          <a:p>
            <a:r>
              <a:rPr lang="en-US" sz="2800" dirty="0" smtClean="0"/>
              <a:t>Easy testing and deployment </a:t>
            </a:r>
          </a:p>
          <a:p>
            <a:r>
              <a:rPr lang="en-US" sz="2800" dirty="0" smtClean="0"/>
              <a:t>Customizable</a:t>
            </a:r>
          </a:p>
          <a:p>
            <a:pPr lvl="1"/>
            <a:r>
              <a:rPr lang="en-US" sz="2400" dirty="0" smtClean="0"/>
              <a:t>Custom Input &amp; output formats</a:t>
            </a:r>
          </a:p>
          <a:p>
            <a:pPr lvl="1"/>
            <a:r>
              <a:rPr lang="en-US" sz="2400" dirty="0" smtClean="0"/>
              <a:t>Custom Key and value implementations</a:t>
            </a:r>
          </a:p>
          <a:p>
            <a:r>
              <a:rPr lang="en-US" sz="2600" dirty="0" smtClean="0"/>
              <a:t>Load balanced global queue based scheduling</a:t>
            </a:r>
          </a:p>
        </p:txBody>
      </p:sp>
    </p:spTree>
    <p:extLst>
      <p:ext uri="{BB962C8B-B14F-4D97-AF65-F5344CB8AC3E}">
        <p14:creationId xmlns="" xmlns:p14="http://schemas.microsoft.com/office/powerpoint/2010/main" val="167449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CTD data for gene-disease</a:t>
            </a:r>
            <a:endParaRPr lang="en-US" dirty="0"/>
          </a:p>
        </p:txBody>
      </p:sp>
      <p:sp>
        <p:nvSpPr>
          <p:cNvPr id="4" name="Slide Number Placeholder 3"/>
          <p:cNvSpPr>
            <a:spLocks noGrp="1"/>
          </p:cNvSpPr>
          <p:nvPr>
            <p:ph type="sldNum" sz="quarter" idx="12"/>
          </p:nvPr>
        </p:nvSpPr>
        <p:spPr/>
        <p:txBody>
          <a:bodyPr/>
          <a:lstStyle/>
          <a:p>
            <a:fld id="{52F0F68C-E4B4-0944-B06C-4EB1693564AD}" type="slidenum">
              <a:rPr lang="en-US" smtClean="0"/>
              <a:pPr/>
              <a:t>40</a:t>
            </a:fld>
            <a:endParaRPr lang="en-US"/>
          </a:p>
        </p:txBody>
      </p:sp>
      <p:pic>
        <p:nvPicPr>
          <p:cNvPr id="9" name="Picture 5"/>
          <p:cNvPicPr>
            <a:picLocks noChangeAspect="1" noChangeArrowheads="1"/>
          </p:cNvPicPr>
          <p:nvPr/>
        </p:nvPicPr>
        <p:blipFill>
          <a:blip r:embed="rId3" cstate="print"/>
          <a:srcRect/>
          <a:stretch>
            <a:fillRect/>
          </a:stretch>
        </p:blipFill>
        <p:spPr bwMode="auto">
          <a:xfrm>
            <a:off x="4839883" y="1143000"/>
            <a:ext cx="3999317" cy="35814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290843" y="1143000"/>
            <a:ext cx="3999317" cy="3581400"/>
          </a:xfrm>
          <a:prstGeom prst="rect">
            <a:avLst/>
          </a:prstGeom>
          <a:noFill/>
          <a:ln w="9525">
            <a:noFill/>
            <a:miter lim="800000"/>
            <a:headEnd/>
            <a:tailEnd/>
          </a:ln>
        </p:spPr>
      </p:pic>
      <p:sp>
        <p:nvSpPr>
          <p:cNvPr id="11" name="Rectangle 8"/>
          <p:cNvSpPr>
            <a:spLocks noChangeArrowheads="1"/>
          </p:cNvSpPr>
          <p:nvPr/>
        </p:nvSpPr>
        <p:spPr bwMode="auto">
          <a:xfrm>
            <a:off x="457200" y="4800600"/>
            <a:ext cx="8229600" cy="923330"/>
          </a:xfrm>
          <a:prstGeom prst="rect">
            <a:avLst/>
          </a:prstGeom>
          <a:noFill/>
          <a:ln w="9525">
            <a:noFill/>
            <a:miter lim="800000"/>
            <a:headEnd/>
            <a:tailEnd/>
          </a:ln>
        </p:spPr>
        <p:txBody>
          <a:bodyPr wrap="square">
            <a:spAutoFit/>
          </a:bodyPr>
          <a:lstStyle/>
          <a:p>
            <a:r>
              <a:rPr lang="en-US" b="1" i="1" dirty="0" err="1" smtClean="0">
                <a:latin typeface="Calibri" pitchFamily="34" charset="0"/>
              </a:rPr>
              <a:t>PubChem</a:t>
            </a:r>
            <a:r>
              <a:rPr lang="en-US" b="1" i="1" dirty="0" smtClean="0">
                <a:latin typeface="Calibri" pitchFamily="34" charset="0"/>
              </a:rPr>
              <a:t> data with CTD visualization by using MDS (left) and GTM (right)</a:t>
            </a:r>
          </a:p>
          <a:p>
            <a:r>
              <a:rPr lang="en-US" dirty="0" smtClean="0">
                <a:latin typeface="Calibri" pitchFamily="34" charset="0"/>
              </a:rPr>
              <a:t>About 930,000 chemical compounds are visualized as a point in 3D space, annotated by the related genes in Comparative </a:t>
            </a:r>
            <a:r>
              <a:rPr lang="en-US" dirty="0" err="1" smtClean="0">
                <a:latin typeface="Calibri" pitchFamily="34" charset="0"/>
              </a:rPr>
              <a:t>Toxicogenomics</a:t>
            </a:r>
            <a:r>
              <a:rPr lang="en-US" dirty="0" smtClean="0">
                <a:latin typeface="Calibri" pitchFamily="34" charset="0"/>
              </a:rPr>
              <a:t> Database (CTD)</a:t>
            </a:r>
            <a:endParaRPr lang="en-US" dirty="0">
              <a:latin typeface="Calibri" pitchFamily="34" charset="0"/>
            </a:endParaRPr>
          </a:p>
        </p:txBody>
      </p:sp>
    </p:spTree>
    <p:extLst>
      <p:ext uri="{BB962C8B-B14F-4D97-AF65-F5344CB8AC3E}">
        <p14:creationId xmlns="" xmlns:p14="http://schemas.microsoft.com/office/powerpoint/2010/main" val="3966185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Chem2Bio2RDF</a:t>
            </a:r>
            <a:endParaRPr lang="en-US" dirty="0"/>
          </a:p>
        </p:txBody>
      </p:sp>
      <p:sp>
        <p:nvSpPr>
          <p:cNvPr id="4" name="Slide Number Placeholder 3"/>
          <p:cNvSpPr>
            <a:spLocks noGrp="1"/>
          </p:cNvSpPr>
          <p:nvPr>
            <p:ph type="sldNum" sz="quarter" idx="12"/>
          </p:nvPr>
        </p:nvSpPr>
        <p:spPr/>
        <p:txBody>
          <a:bodyPr/>
          <a:lstStyle/>
          <a:p>
            <a:fld id="{52F0F68C-E4B4-0944-B06C-4EB1693564AD}" type="slidenum">
              <a:rPr lang="en-US" smtClean="0"/>
              <a:pPr/>
              <a:t>41</a:t>
            </a:fld>
            <a:endParaRPr lang="en-US"/>
          </a:p>
        </p:txBody>
      </p:sp>
      <p:pic>
        <p:nvPicPr>
          <p:cNvPr id="5" name="Picture 6"/>
          <p:cNvPicPr>
            <a:picLocks noChangeAspect="1" noChangeArrowheads="1"/>
          </p:cNvPicPr>
          <p:nvPr/>
        </p:nvPicPr>
        <p:blipFill>
          <a:blip r:embed="rId3" cstate="print"/>
          <a:srcRect/>
          <a:stretch>
            <a:fillRect/>
          </a:stretch>
        </p:blipFill>
        <p:spPr bwMode="auto">
          <a:xfrm>
            <a:off x="4953000" y="1066800"/>
            <a:ext cx="3352800" cy="33528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838200" y="1066800"/>
            <a:ext cx="3352800" cy="3352800"/>
          </a:xfrm>
          <a:prstGeom prst="rect">
            <a:avLst/>
          </a:prstGeom>
          <a:noFill/>
          <a:ln w="9525">
            <a:noFill/>
            <a:miter lim="800000"/>
            <a:headEnd/>
            <a:tailEnd/>
          </a:ln>
        </p:spPr>
      </p:pic>
      <p:sp>
        <p:nvSpPr>
          <p:cNvPr id="7" name="Rectangle 8"/>
          <p:cNvSpPr>
            <a:spLocks noChangeArrowheads="1"/>
          </p:cNvSpPr>
          <p:nvPr/>
        </p:nvSpPr>
        <p:spPr bwMode="auto">
          <a:xfrm>
            <a:off x="457200" y="4514671"/>
            <a:ext cx="8229600" cy="1200329"/>
          </a:xfrm>
          <a:prstGeom prst="rect">
            <a:avLst/>
          </a:prstGeom>
          <a:noFill/>
          <a:ln w="9525">
            <a:noFill/>
            <a:miter lim="800000"/>
            <a:headEnd/>
            <a:tailEnd/>
          </a:ln>
        </p:spPr>
        <p:txBody>
          <a:bodyPr wrap="square">
            <a:spAutoFit/>
          </a:bodyPr>
          <a:lstStyle/>
          <a:p>
            <a:r>
              <a:rPr lang="en-US" b="1" i="1" dirty="0" smtClean="0">
                <a:latin typeface="Calibri" pitchFamily="34" charset="0"/>
              </a:rPr>
              <a:t>Chemical compounds shown in literatures, visualized by MDS (left) and GTM (right)</a:t>
            </a:r>
          </a:p>
          <a:p>
            <a:r>
              <a:rPr lang="en-US" dirty="0" smtClean="0">
                <a:latin typeface="Calibri" pitchFamily="34" charset="0"/>
              </a:rPr>
              <a:t>Visualized 234,000 chemical compounds which may be related with a set of 5 genes of interest (ABCB1, CHRNB2, DRD2, ESR1, and F2) based on the dataset collected from major journal literatures which is also stored in Chem2Bio2RDF system. </a:t>
            </a:r>
          </a:p>
        </p:txBody>
      </p:sp>
    </p:spTree>
    <p:extLst>
      <p:ext uri="{BB962C8B-B14F-4D97-AF65-F5344CB8AC3E}">
        <p14:creationId xmlns="" xmlns:p14="http://schemas.microsoft.com/office/powerpoint/2010/main" val="2573132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Activity Cliffs</a:t>
            </a:r>
            <a:endParaRPr lang="en-US" dirty="0"/>
          </a:p>
        </p:txBody>
      </p:sp>
      <p:sp>
        <p:nvSpPr>
          <p:cNvPr id="3" name="Slide Number Placeholder 2"/>
          <p:cNvSpPr>
            <a:spLocks noGrp="1"/>
          </p:cNvSpPr>
          <p:nvPr>
            <p:ph type="sldNum" sz="quarter" idx="12"/>
          </p:nvPr>
        </p:nvSpPr>
        <p:spPr/>
        <p:txBody>
          <a:bodyPr/>
          <a:lstStyle/>
          <a:p>
            <a:fld id="{52F0F68C-E4B4-0944-B06C-4EB1693564AD}" type="slidenum">
              <a:rPr lang="en-US" smtClean="0"/>
              <a:pPr/>
              <a:t>42</a:t>
            </a:fld>
            <a:endParaRPr lang="en-US"/>
          </a:p>
        </p:txBody>
      </p:sp>
      <p:pic>
        <p:nvPicPr>
          <p:cNvPr id="7" name="Picture 6"/>
          <p:cNvPicPr/>
          <p:nvPr/>
        </p:nvPicPr>
        <p:blipFill>
          <a:blip r:embed="rId3" cstate="print">
            <a:extLst>
              <a:ext uri="{28A0092B-C50C-407E-A947-70E740481C1C}">
                <a14:useLocalDpi xmlns="" xmlns:a14="http://schemas.microsoft.com/office/drawing/2010/main" val="0"/>
              </a:ext>
            </a:extLst>
          </a:blip>
          <a:stretch>
            <a:fillRect/>
          </a:stretch>
        </p:blipFill>
        <p:spPr>
          <a:xfrm>
            <a:off x="1454150" y="1226820"/>
            <a:ext cx="6235700" cy="3878580"/>
          </a:xfrm>
          <a:prstGeom prst="rect">
            <a:avLst/>
          </a:prstGeom>
        </p:spPr>
      </p:pic>
      <p:sp>
        <p:nvSpPr>
          <p:cNvPr id="8" name="Rectangle 8"/>
          <p:cNvSpPr>
            <a:spLocks noChangeArrowheads="1"/>
          </p:cNvSpPr>
          <p:nvPr/>
        </p:nvSpPr>
        <p:spPr bwMode="auto">
          <a:xfrm>
            <a:off x="457200" y="5193268"/>
            <a:ext cx="8229600" cy="369332"/>
          </a:xfrm>
          <a:prstGeom prst="rect">
            <a:avLst/>
          </a:prstGeom>
          <a:noFill/>
          <a:ln w="9525">
            <a:noFill/>
            <a:miter lim="800000"/>
            <a:headEnd/>
            <a:tailEnd/>
          </a:ln>
        </p:spPr>
        <p:txBody>
          <a:bodyPr wrap="square">
            <a:spAutoFit/>
          </a:bodyPr>
          <a:lstStyle/>
          <a:p>
            <a:r>
              <a:rPr lang="en-US" b="1" i="1" dirty="0" smtClean="0">
                <a:latin typeface="Calibri" pitchFamily="34" charset="0"/>
              </a:rPr>
              <a:t>GTM Visualization of bioassay activities</a:t>
            </a:r>
          </a:p>
        </p:txBody>
      </p:sp>
    </p:spTree>
    <p:extLst>
      <p:ext uri="{BB962C8B-B14F-4D97-AF65-F5344CB8AC3E}">
        <p14:creationId xmlns="" xmlns:p14="http://schemas.microsoft.com/office/powerpoint/2010/main" val="2590076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Solvent Screening</a:t>
            </a:r>
            <a:endParaRPr lang="en-US" dirty="0"/>
          </a:p>
        </p:txBody>
      </p:sp>
      <p:sp>
        <p:nvSpPr>
          <p:cNvPr id="4" name="Slide Number Placeholder 3"/>
          <p:cNvSpPr>
            <a:spLocks noGrp="1"/>
          </p:cNvSpPr>
          <p:nvPr>
            <p:ph type="sldNum" sz="quarter" idx="12"/>
          </p:nvPr>
        </p:nvSpPr>
        <p:spPr/>
        <p:txBody>
          <a:bodyPr/>
          <a:lstStyle/>
          <a:p>
            <a:fld id="{52F0F68C-E4B4-0944-B06C-4EB1693564AD}" type="slidenum">
              <a:rPr lang="en-US" smtClean="0"/>
              <a:pPr/>
              <a:t>43</a:t>
            </a:fld>
            <a:endParaRPr lang="en-US"/>
          </a:p>
        </p:txBody>
      </p:sp>
      <p:pic>
        <p:nvPicPr>
          <p:cNvPr id="5" name="Picture 4"/>
          <p:cNvPicPr>
            <a:picLocks noChangeAspect="1"/>
          </p:cNvPicPr>
          <p:nvPr/>
        </p:nvPicPr>
        <p:blipFill>
          <a:blip r:embed="rId3" cstate="print"/>
          <a:stretch>
            <a:fillRect/>
          </a:stretch>
        </p:blipFill>
        <p:spPr>
          <a:xfrm>
            <a:off x="304800" y="1219200"/>
            <a:ext cx="5410199" cy="4487679"/>
          </a:xfrm>
          <a:prstGeom prst="rect">
            <a:avLst/>
          </a:prstGeom>
        </p:spPr>
      </p:pic>
      <p:sp>
        <p:nvSpPr>
          <p:cNvPr id="6" name="Rectangle 8"/>
          <p:cNvSpPr>
            <a:spLocks noChangeArrowheads="1"/>
          </p:cNvSpPr>
          <p:nvPr/>
        </p:nvSpPr>
        <p:spPr bwMode="auto">
          <a:xfrm>
            <a:off x="6621172" y="3129677"/>
            <a:ext cx="2294227" cy="2585323"/>
          </a:xfrm>
          <a:prstGeom prst="rect">
            <a:avLst/>
          </a:prstGeom>
          <a:noFill/>
          <a:ln w="9525">
            <a:noFill/>
            <a:miter lim="800000"/>
            <a:headEnd/>
            <a:tailEnd/>
          </a:ln>
        </p:spPr>
        <p:txBody>
          <a:bodyPr wrap="square">
            <a:spAutoFit/>
          </a:bodyPr>
          <a:lstStyle/>
          <a:p>
            <a:r>
              <a:rPr lang="en-US" b="1" i="1" dirty="0" smtClean="0">
                <a:latin typeface="Calibri" pitchFamily="34" charset="0"/>
              </a:rPr>
              <a:t>Visualizing 215 solvents</a:t>
            </a:r>
          </a:p>
          <a:p>
            <a:r>
              <a:rPr lang="en-US" dirty="0" smtClean="0">
                <a:latin typeface="Calibri" pitchFamily="34" charset="0"/>
              </a:rPr>
              <a:t>215 solvents (colored and labeled) are embedded with 100,000 chemical compounds (colored in grey) in </a:t>
            </a:r>
            <a:r>
              <a:rPr lang="en-US" dirty="0" err="1" smtClean="0">
                <a:latin typeface="Calibri" pitchFamily="34" charset="0"/>
              </a:rPr>
              <a:t>PubChem</a:t>
            </a:r>
            <a:r>
              <a:rPr lang="en-US" dirty="0" smtClean="0">
                <a:latin typeface="Calibri" pitchFamily="34" charset="0"/>
              </a:rPr>
              <a:t> database </a:t>
            </a:r>
            <a:endParaRPr lang="en-US" dirty="0">
              <a:latin typeface="Calibri" pitchFamily="34" charset="0"/>
            </a:endParaRPr>
          </a:p>
        </p:txBody>
      </p:sp>
    </p:spTree>
    <p:extLst>
      <p:ext uri="{BB962C8B-B14F-4D97-AF65-F5344CB8AC3E}">
        <p14:creationId xmlns="" xmlns:p14="http://schemas.microsoft.com/office/powerpoint/2010/main" val="3174448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b="1" dirty="0" smtClean="0"/>
              <a:t>Interpolation Method</a:t>
            </a:r>
            <a:endParaRPr lang="en-US" b="1" dirty="0"/>
          </a:p>
        </p:txBody>
      </p:sp>
      <p:sp>
        <p:nvSpPr>
          <p:cNvPr id="8" name="Content Placeholder 7"/>
          <p:cNvSpPr>
            <a:spLocks noGrp="1"/>
          </p:cNvSpPr>
          <p:nvPr>
            <p:ph idx="1"/>
          </p:nvPr>
        </p:nvSpPr>
        <p:spPr>
          <a:xfrm>
            <a:off x="457200" y="1219200"/>
            <a:ext cx="8458200" cy="2971800"/>
          </a:xfrm>
        </p:spPr>
        <p:txBody>
          <a:bodyPr>
            <a:normAutofit fontScale="77500" lnSpcReduction="20000"/>
          </a:bodyPr>
          <a:lstStyle/>
          <a:p>
            <a:r>
              <a:rPr lang="en-US" dirty="0" smtClean="0"/>
              <a:t>MDS and GTM are highly memory and time consuming process for large dataset such as millions of data points</a:t>
            </a:r>
          </a:p>
          <a:p>
            <a:r>
              <a:rPr lang="en-US" dirty="0" smtClean="0"/>
              <a:t>MDS requires O(N</a:t>
            </a:r>
            <a:r>
              <a:rPr lang="en-US" baseline="30000" dirty="0" smtClean="0"/>
              <a:t>2</a:t>
            </a:r>
            <a:r>
              <a:rPr lang="en-US" dirty="0" smtClean="0"/>
              <a:t>) and GTM does O(KN) (N is the number of data points and K is the number of latent variables)</a:t>
            </a:r>
          </a:p>
          <a:p>
            <a:r>
              <a:rPr lang="en-US" dirty="0" smtClean="0"/>
              <a:t>Training only for sampled data and interpolating for out-of-sample set can improve performance</a:t>
            </a:r>
          </a:p>
          <a:p>
            <a:r>
              <a:rPr lang="en-US" dirty="0" smtClean="0"/>
              <a:t>Interpolation is a pleasingly parallel application </a:t>
            </a:r>
            <a:r>
              <a:rPr lang="en-US" dirty="0" smtClean="0">
                <a:solidFill>
                  <a:srgbClr val="FF0000"/>
                </a:solidFill>
              </a:rPr>
              <a:t>suitable for MapReduce and Clouds</a:t>
            </a:r>
          </a:p>
          <a:p>
            <a:endParaRPr lang="en-US" dirty="0" smtClean="0"/>
          </a:p>
        </p:txBody>
      </p:sp>
      <p:sp>
        <p:nvSpPr>
          <p:cNvPr id="9" name="Rectangle 8"/>
          <p:cNvSpPr/>
          <p:nvPr/>
        </p:nvSpPr>
        <p:spPr>
          <a:xfrm>
            <a:off x="838200" y="4355068"/>
            <a:ext cx="16002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n </a:t>
            </a:r>
            <a:br>
              <a:rPr lang="en-US" dirty="0" smtClean="0">
                <a:solidFill>
                  <a:prstClr val="white"/>
                </a:solidFill>
              </a:rPr>
            </a:br>
            <a:r>
              <a:rPr lang="en-US" dirty="0" smtClean="0">
                <a:solidFill>
                  <a:prstClr val="white"/>
                </a:solidFill>
              </a:rPr>
              <a:t>in-sample</a:t>
            </a:r>
            <a:endParaRPr lang="en-US" dirty="0">
              <a:solidFill>
                <a:prstClr val="white"/>
              </a:solidFill>
            </a:endParaRPr>
          </a:p>
        </p:txBody>
      </p:sp>
      <p:sp>
        <p:nvSpPr>
          <p:cNvPr id="11" name="Rectangle 10"/>
          <p:cNvSpPr/>
          <p:nvPr/>
        </p:nvSpPr>
        <p:spPr>
          <a:xfrm>
            <a:off x="8382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N-n</a:t>
            </a:r>
          </a:p>
          <a:p>
            <a:pPr algn="ctr"/>
            <a:r>
              <a:rPr lang="en-US" dirty="0" smtClean="0">
                <a:solidFill>
                  <a:prstClr val="white"/>
                </a:solidFill>
              </a:rPr>
              <a:t>out-of-sample</a:t>
            </a:r>
            <a:endParaRPr lang="en-US" dirty="0">
              <a:solidFill>
                <a:prstClr val="white"/>
              </a:solidFill>
            </a:endParaRPr>
          </a:p>
        </p:txBody>
      </p:sp>
      <p:sp>
        <p:nvSpPr>
          <p:cNvPr id="12" name="TextBox 11"/>
          <p:cNvSpPr txBox="1"/>
          <p:nvPr/>
        </p:nvSpPr>
        <p:spPr>
          <a:xfrm>
            <a:off x="838200" y="5879068"/>
            <a:ext cx="1600200" cy="369332"/>
          </a:xfrm>
          <a:prstGeom prst="rect">
            <a:avLst/>
          </a:prstGeom>
          <a:noFill/>
        </p:spPr>
        <p:txBody>
          <a:bodyPr wrap="square" rtlCol="0">
            <a:spAutoFit/>
          </a:bodyPr>
          <a:lstStyle/>
          <a:p>
            <a:pPr algn="ctr"/>
            <a:r>
              <a:rPr lang="en-US" dirty="0" smtClean="0">
                <a:solidFill>
                  <a:prstClr val="black"/>
                </a:solidFill>
              </a:rPr>
              <a:t>Total N data</a:t>
            </a:r>
            <a:endParaRPr lang="en-US" dirty="0">
              <a:solidFill>
                <a:prstClr val="black"/>
              </a:solidFill>
            </a:endParaRPr>
          </a:p>
        </p:txBody>
      </p:sp>
      <p:sp>
        <p:nvSpPr>
          <p:cNvPr id="13" name="Rectangle 12"/>
          <p:cNvSpPr/>
          <p:nvPr/>
        </p:nvSpPr>
        <p:spPr>
          <a:xfrm>
            <a:off x="2895600" y="4420382"/>
            <a:ext cx="1447800" cy="4753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Training</a:t>
            </a:r>
          </a:p>
        </p:txBody>
      </p:sp>
      <p:sp>
        <p:nvSpPr>
          <p:cNvPr id="14" name="Rectangle 13"/>
          <p:cNvSpPr/>
          <p:nvPr/>
        </p:nvSpPr>
        <p:spPr>
          <a:xfrm>
            <a:off x="4572000" y="5146096"/>
            <a:ext cx="1447800" cy="5515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prstClr val="white"/>
                </a:solidFill>
              </a:rPr>
              <a:t>Interpolation</a:t>
            </a:r>
          </a:p>
        </p:txBody>
      </p:sp>
      <p:cxnSp>
        <p:nvCxnSpPr>
          <p:cNvPr id="16" name="Straight Arrow Connector 15"/>
          <p:cNvCxnSpPr>
            <a:stCxn id="9" idx="3"/>
            <a:endCxn id="13" idx="1"/>
          </p:cNvCxnSpPr>
          <p:nvPr/>
        </p:nvCxnSpPr>
        <p:spPr>
          <a:xfrm flipV="1">
            <a:off x="2438400" y="4658054"/>
            <a:ext cx="457200" cy="1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hape 26"/>
          <p:cNvCxnSpPr>
            <a:stCxn id="13" idx="3"/>
            <a:endCxn id="14" idx="0"/>
          </p:cNvCxnSpPr>
          <p:nvPr/>
        </p:nvCxnSpPr>
        <p:spPr>
          <a:xfrm>
            <a:off x="4343400" y="4658054"/>
            <a:ext cx="952500" cy="488042"/>
          </a:xfrm>
          <a:prstGeom prst="bentConnector2">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3"/>
            <a:endCxn id="14" idx="1"/>
          </p:cNvCxnSpPr>
          <p:nvPr/>
        </p:nvCxnSpPr>
        <p:spPr>
          <a:xfrm>
            <a:off x="2438400" y="5421868"/>
            <a:ext cx="21336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724400" y="4355068"/>
            <a:ext cx="1600200" cy="307777"/>
          </a:xfrm>
          <a:prstGeom prst="rect">
            <a:avLst/>
          </a:prstGeom>
          <a:noFill/>
        </p:spPr>
        <p:txBody>
          <a:bodyPr wrap="square" rtlCol="0">
            <a:spAutoFit/>
          </a:bodyPr>
          <a:lstStyle/>
          <a:p>
            <a:pPr algn="ctr"/>
            <a:r>
              <a:rPr lang="en-US" sz="1400" dirty="0" smtClean="0">
                <a:solidFill>
                  <a:prstClr val="black"/>
                </a:solidFill>
              </a:rPr>
              <a:t>Trained data</a:t>
            </a:r>
            <a:endParaRPr lang="en-US" sz="1400" dirty="0">
              <a:solidFill>
                <a:prstClr val="black"/>
              </a:solidFill>
            </a:endParaRPr>
          </a:p>
        </p:txBody>
      </p:sp>
      <p:cxnSp>
        <p:nvCxnSpPr>
          <p:cNvPr id="38" name="Straight Arrow Connector 37"/>
          <p:cNvCxnSpPr>
            <a:stCxn id="14" idx="3"/>
          </p:cNvCxnSpPr>
          <p:nvPr/>
        </p:nvCxnSpPr>
        <p:spPr>
          <a:xfrm>
            <a:off x="6019800" y="5421868"/>
            <a:ext cx="7620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7818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prstClr val="white"/>
                </a:solidFill>
              </a:rPr>
              <a:t>Interpolated </a:t>
            </a:r>
          </a:p>
          <a:p>
            <a:pPr algn="ctr"/>
            <a:r>
              <a:rPr lang="en-US" dirty="0" smtClean="0">
                <a:solidFill>
                  <a:prstClr val="white"/>
                </a:solidFill>
              </a:rPr>
              <a:t>MDS/GTM map</a:t>
            </a:r>
            <a:endParaRPr lang="en-US" dirty="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44562"/>
          </a:xfrm>
        </p:spPr>
        <p:txBody>
          <a:bodyPr>
            <a:noAutofit/>
          </a:bodyPr>
          <a:lstStyle/>
          <a:p>
            <a:r>
              <a:rPr lang="en-US" sz="2800" b="1" dirty="0" smtClean="0"/>
              <a:t>Quality Comparison </a:t>
            </a:r>
            <a:br>
              <a:rPr lang="en-US" sz="2800" b="1" dirty="0" smtClean="0"/>
            </a:br>
            <a:r>
              <a:rPr lang="en-US" sz="2800" b="1" dirty="0" smtClean="0"/>
              <a:t>(O(N</a:t>
            </a:r>
            <a:r>
              <a:rPr lang="en-US" sz="2800" b="1" baseline="30000" dirty="0" smtClean="0"/>
              <a:t>2</a:t>
            </a:r>
            <a:r>
              <a:rPr lang="en-US" sz="2800" b="1" dirty="0" smtClean="0"/>
              <a:t>) Full vs. Interpolation)</a:t>
            </a:r>
            <a:endParaRPr lang="en-US" sz="2800" b="1" dirty="0"/>
          </a:p>
        </p:txBody>
      </p:sp>
      <p:sp>
        <p:nvSpPr>
          <p:cNvPr id="3" name="Text Placeholder 2"/>
          <p:cNvSpPr>
            <a:spLocks noGrp="1"/>
          </p:cNvSpPr>
          <p:nvPr>
            <p:ph type="body" idx="1"/>
          </p:nvPr>
        </p:nvSpPr>
        <p:spPr>
          <a:xfrm>
            <a:off x="457200" y="1085671"/>
            <a:ext cx="4040188" cy="446087"/>
          </a:xfrm>
        </p:spPr>
        <p:txBody>
          <a:bodyPr>
            <a:normAutofit lnSpcReduction="10000"/>
          </a:bodyPr>
          <a:lstStyle/>
          <a:p>
            <a:pPr algn="ctr"/>
            <a:r>
              <a:rPr lang="en-US" dirty="0" smtClean="0"/>
              <a:t>MDS</a:t>
            </a:r>
            <a:endParaRPr lang="en-US" dirty="0"/>
          </a:p>
        </p:txBody>
      </p:sp>
      <p:sp>
        <p:nvSpPr>
          <p:cNvPr id="4" name="Content Placeholder 3"/>
          <p:cNvSpPr>
            <a:spLocks noGrp="1"/>
          </p:cNvSpPr>
          <p:nvPr>
            <p:ph sz="half" idx="2"/>
          </p:nvPr>
        </p:nvSpPr>
        <p:spPr>
          <a:xfrm>
            <a:off x="457200" y="1828801"/>
            <a:ext cx="4040188" cy="4495800"/>
          </a:xfrm>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Quality </a:t>
            </a:r>
            <a:r>
              <a:rPr lang="en-US" sz="1400" dirty="0"/>
              <a:t>comparison between </a:t>
            </a:r>
            <a:r>
              <a:rPr lang="en-US" sz="1400" dirty="0" smtClean="0"/>
              <a:t>Interpolated result </a:t>
            </a:r>
            <a:r>
              <a:rPr lang="en-US" sz="1400" dirty="0" err="1"/>
              <a:t>upto</a:t>
            </a:r>
            <a:r>
              <a:rPr lang="en-US" sz="1400" dirty="0"/>
              <a:t> 100k based on the sample </a:t>
            </a:r>
            <a:r>
              <a:rPr lang="en-US" sz="1400" dirty="0" smtClean="0"/>
              <a:t>data (12.5k, 25k, and 50k) </a:t>
            </a:r>
            <a:r>
              <a:rPr lang="en-US" sz="1400" dirty="0"/>
              <a:t>and </a:t>
            </a:r>
            <a:r>
              <a:rPr lang="en-US" sz="1400" dirty="0" smtClean="0"/>
              <a:t>original MDS result w/ 100k.</a:t>
            </a:r>
          </a:p>
          <a:p>
            <a:r>
              <a:rPr lang="en-US" sz="1400" dirty="0" smtClean="0"/>
              <a:t>STRESS: </a:t>
            </a:r>
          </a:p>
          <a:p>
            <a:endParaRPr lang="en-US" sz="1400" dirty="0"/>
          </a:p>
          <a:p>
            <a:pPr>
              <a:buNone/>
            </a:pP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w</a:t>
            </a:r>
            <a:r>
              <a:rPr lang="en-US" sz="1400" i="1" baseline="-25000" dirty="0" err="1" smtClean="0">
                <a:latin typeface="Times New Roman" pitchFamily="18" charset="0"/>
                <a:cs typeface="Times New Roman" pitchFamily="18" charset="0"/>
              </a:rPr>
              <a:t>ij</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t>
            </a:r>
            <a:r>
              <a:rPr lang="el-GR" sz="1400" i="1" dirty="0" smtClean="0">
                <a:latin typeface="Times New Roman" pitchFamily="18" charset="0"/>
                <a:cs typeface="Times New Roman" pitchFamily="18" charset="0"/>
              </a:rPr>
              <a:t>δ</a:t>
            </a:r>
            <a:r>
              <a:rPr lang="en-US" sz="1400" i="1" baseline="-25000" dirty="0" smtClean="0">
                <a:latin typeface="Times New Roman" pitchFamily="18" charset="0"/>
                <a:cs typeface="Times New Roman" pitchFamily="18" charset="0"/>
              </a:rPr>
              <a:t>ij</a:t>
            </a:r>
            <a:r>
              <a:rPr lang="en-US" sz="1400" i="1" baseline="30000" dirty="0" smtClean="0">
                <a:latin typeface="Times New Roman" pitchFamily="18" charset="0"/>
                <a:cs typeface="Times New Roman" pitchFamily="18" charset="0"/>
              </a:rPr>
              <a:t>2</a:t>
            </a:r>
            <a:endParaRPr lang="en-US" sz="1400" i="1" baseline="30000" dirty="0">
              <a:latin typeface="Times New Roman" pitchFamily="18" charset="0"/>
              <a:cs typeface="Times New Roman" pitchFamily="18" charset="0"/>
            </a:endParaRPr>
          </a:p>
        </p:txBody>
      </p:sp>
      <p:pic>
        <p:nvPicPr>
          <p:cNvPr id="8" name="Picture 7" descr="MDS_quality_upto_100k.png"/>
          <p:cNvPicPr>
            <a:picLocks noChangeAspect="1"/>
          </p:cNvPicPr>
          <p:nvPr/>
        </p:nvPicPr>
        <p:blipFill>
          <a:blip r:embed="rId3" cstate="print"/>
          <a:stretch>
            <a:fillRect/>
          </a:stretch>
        </p:blipFill>
        <p:spPr>
          <a:xfrm>
            <a:off x="914400" y="1466671"/>
            <a:ext cx="3096057" cy="3072241"/>
          </a:xfrm>
          <a:prstGeom prst="rect">
            <a:avLst/>
          </a:prstGeom>
        </p:spPr>
      </p:pic>
      <p:pic>
        <p:nvPicPr>
          <p:cNvPr id="9" name="Picture 8" descr="STRESS_eq.png"/>
          <p:cNvPicPr>
            <a:picLocks noChangeAspect="1"/>
          </p:cNvPicPr>
          <p:nvPr/>
        </p:nvPicPr>
        <p:blipFill>
          <a:blip r:embed="rId4" cstate="print"/>
          <a:stretch>
            <a:fillRect/>
          </a:stretch>
        </p:blipFill>
        <p:spPr>
          <a:xfrm>
            <a:off x="1523999" y="5334000"/>
            <a:ext cx="2995725"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105400" y="1466670"/>
            <a:ext cx="3429000" cy="3052237"/>
          </a:xfrm>
          <a:prstGeom prst="rect">
            <a:avLst/>
          </a:prstGeom>
          <a:noFill/>
          <a:ln w="9525">
            <a:noFill/>
            <a:miter lim="800000"/>
            <a:headEnd/>
            <a:tailEnd/>
          </a:ln>
        </p:spPr>
      </p:pic>
      <p:sp>
        <p:nvSpPr>
          <p:cNvPr id="10" name="Text Placeholder 9"/>
          <p:cNvSpPr>
            <a:spLocks noGrp="1"/>
          </p:cNvSpPr>
          <p:nvPr>
            <p:ph type="body" sz="quarter" idx="3"/>
          </p:nvPr>
        </p:nvSpPr>
        <p:spPr>
          <a:xfrm>
            <a:off x="4724400" y="1085671"/>
            <a:ext cx="4041775" cy="457200"/>
          </a:xfrm>
        </p:spPr>
        <p:txBody>
          <a:bodyPr>
            <a:normAutofit/>
          </a:bodyPr>
          <a:lstStyle/>
          <a:p>
            <a:pPr algn="ctr"/>
            <a:r>
              <a:rPr lang="en-US" dirty="0" smtClean="0"/>
              <a:t>GTM</a:t>
            </a:r>
            <a:endParaRPr lang="en-US" dirty="0"/>
          </a:p>
        </p:txBody>
      </p:sp>
      <p:sp>
        <p:nvSpPr>
          <p:cNvPr id="11" name="TextBox 10"/>
          <p:cNvSpPr txBox="1"/>
          <p:nvPr/>
        </p:nvSpPr>
        <p:spPr>
          <a:xfrm>
            <a:off x="5410200" y="4667071"/>
            <a:ext cx="3124200" cy="1200329"/>
          </a:xfrm>
          <a:prstGeom prst="rect">
            <a:avLst/>
          </a:prstGeom>
          <a:noFill/>
        </p:spPr>
        <p:txBody>
          <a:bodyPr wrap="square" rtlCol="0">
            <a:spAutoFit/>
          </a:bodyPr>
          <a:lstStyle/>
          <a:p>
            <a:r>
              <a:rPr lang="en-US" i="1" dirty="0" smtClean="0">
                <a:solidFill>
                  <a:prstClr val="black"/>
                </a:solidFill>
              </a:rPr>
              <a:t>Interpolation result (blue) is getting close to the original (red) result as sample size is increasing.</a:t>
            </a:r>
          </a:p>
        </p:txBody>
      </p:sp>
      <p:sp>
        <p:nvSpPr>
          <p:cNvPr id="12" name="TextBox 11"/>
          <p:cNvSpPr txBox="1"/>
          <p:nvPr/>
        </p:nvSpPr>
        <p:spPr>
          <a:xfrm>
            <a:off x="4191000" y="1981200"/>
            <a:ext cx="756938" cy="276999"/>
          </a:xfrm>
          <a:prstGeom prst="rect">
            <a:avLst/>
          </a:prstGeom>
          <a:noFill/>
        </p:spPr>
        <p:txBody>
          <a:bodyPr wrap="none" rtlCol="0">
            <a:spAutoFit/>
          </a:bodyPr>
          <a:lstStyle/>
          <a:p>
            <a:pPr>
              <a:defRPr/>
            </a:pPr>
            <a:r>
              <a:rPr lang="en-US" sz="1200" dirty="0" smtClean="0">
                <a:solidFill>
                  <a:prstClr val="black"/>
                </a:solidFill>
              </a:rPr>
              <a:t>16 nodes</a:t>
            </a:r>
            <a:endParaRPr lang="en-US" dirty="0">
              <a:solidFill>
                <a:prstClr val="black"/>
              </a:solidFill>
            </a:endParaRPr>
          </a:p>
        </p:txBody>
      </p:sp>
      <p:sp>
        <p:nvSpPr>
          <p:cNvPr id="13" name="TextBox 12"/>
          <p:cNvSpPr txBox="1"/>
          <p:nvPr/>
        </p:nvSpPr>
        <p:spPr>
          <a:xfrm>
            <a:off x="685800" y="6324600"/>
            <a:ext cx="7391400" cy="400110"/>
          </a:xfrm>
          <a:prstGeom prst="rect">
            <a:avLst/>
          </a:prstGeom>
          <a:noFill/>
        </p:spPr>
        <p:txBody>
          <a:bodyPr wrap="square" rtlCol="0">
            <a:spAutoFit/>
          </a:bodyPr>
          <a:lstStyle/>
          <a:p>
            <a:r>
              <a:rPr lang="en-US" sz="2000" dirty="0" smtClean="0">
                <a:solidFill>
                  <a:prstClr val="black"/>
                </a:solidFill>
              </a:rPr>
              <a:t>Time = C(250 n</a:t>
            </a:r>
            <a:r>
              <a:rPr lang="en-US" sz="2000" baseline="30000" dirty="0" smtClean="0">
                <a:solidFill>
                  <a:prstClr val="black"/>
                </a:solidFill>
              </a:rPr>
              <a:t>2</a:t>
            </a:r>
            <a:r>
              <a:rPr lang="en-US" sz="2000" dirty="0" smtClean="0">
                <a:solidFill>
                  <a:prstClr val="black"/>
                </a:solidFill>
              </a:rPr>
              <a:t> + </a:t>
            </a:r>
            <a:r>
              <a:rPr lang="en-US" sz="2000" dirty="0" err="1" smtClean="0">
                <a:solidFill>
                  <a:prstClr val="black"/>
                </a:solidFill>
              </a:rPr>
              <a:t>nN</a:t>
            </a:r>
            <a:r>
              <a:rPr lang="en-US" sz="2000" baseline="-25000" dirty="0" err="1" smtClean="0">
                <a:solidFill>
                  <a:prstClr val="black"/>
                </a:solidFill>
              </a:rPr>
              <a:t>I</a:t>
            </a:r>
            <a:r>
              <a:rPr lang="en-US" sz="2000" dirty="0" smtClean="0">
                <a:solidFill>
                  <a:prstClr val="black"/>
                </a:solidFill>
              </a:rPr>
              <a:t>) where sample size n and N</a:t>
            </a:r>
            <a:r>
              <a:rPr lang="en-US" sz="2000" baseline="-25000" dirty="0" smtClean="0">
                <a:solidFill>
                  <a:prstClr val="black"/>
                </a:solidFill>
              </a:rPr>
              <a:t>I</a:t>
            </a:r>
            <a:r>
              <a:rPr lang="en-US" sz="2000" dirty="0" smtClean="0">
                <a:solidFill>
                  <a:prstClr val="black"/>
                </a:solidFill>
              </a:rPr>
              <a:t> points interpolated</a:t>
            </a:r>
            <a:endParaRPr lang="en-US" sz="2000"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a:bodyPr>
          <a:lstStyle/>
          <a:p>
            <a:r>
              <a:rPr lang="en-US" sz="2400" dirty="0" smtClean="0"/>
              <a:t>Fills the void of parallel programming frameworks on Microsoft Azure</a:t>
            </a:r>
          </a:p>
          <a:p>
            <a:r>
              <a:rPr lang="en-US" sz="2400" dirty="0" smtClean="0"/>
              <a:t>Well known, easy to use programming model</a:t>
            </a:r>
          </a:p>
          <a:p>
            <a:r>
              <a:rPr lang="en-US" sz="2400" dirty="0" smtClean="0"/>
              <a:t>Overcome the possible unreliability's of cloud compute nodes</a:t>
            </a:r>
          </a:p>
          <a:p>
            <a:r>
              <a:rPr lang="en-US" sz="2400" dirty="0" smtClean="0"/>
              <a:t>Designed to co-exist with eventual consistency of cloud services</a:t>
            </a:r>
          </a:p>
          <a:p>
            <a:r>
              <a:rPr lang="en-US" sz="2400" dirty="0" smtClean="0"/>
              <a:t>Allow the user to overcome the large latencies of cloud services by using coarser grained tasks</a:t>
            </a:r>
          </a:p>
          <a:p>
            <a:r>
              <a:rPr lang="en-US" sz="2400" dirty="0" smtClean="0"/>
              <a:t>Minimal management/</a:t>
            </a:r>
            <a:r>
              <a:rPr lang="en-US" sz="2400" dirty="0" err="1" smtClean="0"/>
              <a:t>maintanance</a:t>
            </a:r>
            <a:r>
              <a:rPr lang="en-US" sz="2400" dirty="0" smtClean="0"/>
              <a:t> overhead</a:t>
            </a:r>
          </a:p>
          <a:p>
            <a:endParaRPr lang="en-US" dirty="0" smtClean="0"/>
          </a:p>
          <a:p>
            <a:endParaRPr lang="en-US" dirty="0"/>
          </a:p>
        </p:txBody>
      </p:sp>
    </p:spTree>
    <p:extLst>
      <p:ext uri="{BB962C8B-B14F-4D97-AF65-F5344CB8AC3E}">
        <p14:creationId xmlns="" xmlns:p14="http://schemas.microsoft.com/office/powerpoint/2010/main" val="327211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AzureMapReduce</a:t>
            </a:r>
            <a:r>
              <a:rPr lang="en-US" dirty="0" smtClean="0"/>
              <a:t> Architecture</a:t>
            </a:r>
            <a:endParaRPr lang="en-US" dirty="0"/>
          </a:p>
        </p:txBody>
      </p:sp>
      <p:pic>
        <p:nvPicPr>
          <p:cNvPr id="1026" name="Picture 2" descr="azuremr"/>
          <p:cNvPicPr>
            <a:picLocks noChangeAspect="1" noChangeArrowheads="1"/>
          </p:cNvPicPr>
          <p:nvPr/>
        </p:nvPicPr>
        <p:blipFill>
          <a:blip r:embed="rId3" cstate="print"/>
          <a:srcRect/>
          <a:stretch>
            <a:fillRect/>
          </a:stretch>
        </p:blipFill>
        <p:spPr bwMode="auto">
          <a:xfrm>
            <a:off x="838200" y="1033320"/>
            <a:ext cx="7486690" cy="4529280"/>
          </a:xfrm>
          <a:prstGeom prst="rect">
            <a:avLst/>
          </a:prstGeom>
          <a:noFill/>
          <a:ln w="9525">
            <a:noFill/>
            <a:miter lim="800000"/>
            <a:headEnd/>
            <a:tailEnd/>
          </a:ln>
        </p:spPr>
      </p:pic>
    </p:spTree>
    <p:extLst>
      <p:ext uri="{BB962C8B-B14F-4D97-AF65-F5344CB8AC3E}">
        <p14:creationId xmlns="" xmlns:p14="http://schemas.microsoft.com/office/powerpoint/2010/main" val="35800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graphicFrame>
        <p:nvGraphicFramePr>
          <p:cNvPr id="7" name="Content Placeholder 3"/>
          <p:cNvGraphicFramePr>
            <a:graphicFrameLocks noGrp="1"/>
          </p:cNvGraphicFramePr>
          <p:nvPr>
            <p:ph idx="1"/>
          </p:nvPr>
        </p:nvGraphicFramePr>
        <p:xfrm>
          <a:off x="2438400" y="3352800"/>
          <a:ext cx="6705600" cy="2468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6"/>
          <p:cNvGraphicFramePr>
            <a:graphicFrameLocks/>
          </p:cNvGraphicFramePr>
          <p:nvPr/>
        </p:nvGraphicFramePr>
        <p:xfrm>
          <a:off x="685800" y="838200"/>
          <a:ext cx="67818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6934200" y="990600"/>
            <a:ext cx="2209800" cy="1631216"/>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Smith </a:t>
            </a:r>
            <a:r>
              <a:rPr lang="en-US" sz="2000" b="1" dirty="0" err="1" smtClean="0">
                <a:effectLst>
                  <a:outerShdw blurRad="38100" dist="38100" dir="2700000" algn="tl">
                    <a:srgbClr val="000000">
                      <a:alpha val="43137"/>
                    </a:srgbClr>
                  </a:outerShdw>
                </a:effectLst>
              </a:rPr>
              <a:t>Watermann</a:t>
            </a:r>
            <a:r>
              <a:rPr lang="en-US" sz="2000" b="1" dirty="0" smtClean="0">
                <a:effectLst>
                  <a:outerShdw blurRad="38100" dist="38100" dir="2700000" algn="tl">
                    <a:srgbClr val="000000">
                      <a:alpha val="43137"/>
                    </a:srgbClr>
                  </a:outerShdw>
                </a:effectLst>
              </a:rPr>
              <a:t> </a:t>
            </a:r>
            <a:r>
              <a:rPr lang="en-US" sz="2000" b="1" dirty="0" err="1" smtClean="0">
                <a:effectLst>
                  <a:outerShdw blurRad="38100" dist="38100" dir="2700000" algn="tl">
                    <a:srgbClr val="000000">
                      <a:alpha val="43137"/>
                    </a:srgbClr>
                  </a:outerShdw>
                </a:effectLst>
              </a:rPr>
              <a:t>Pairwise</a:t>
            </a:r>
            <a:r>
              <a:rPr lang="en-US" sz="2000" b="1" dirty="0" smtClean="0">
                <a:effectLst>
                  <a:outerShdw blurRad="38100" dist="38100" dir="2700000" algn="tl">
                    <a:srgbClr val="000000">
                      <a:alpha val="43137"/>
                    </a:srgbClr>
                  </a:outerShdw>
                </a:effectLst>
              </a:rPr>
              <a:t> Distance All-Pairs Normalized Performance</a:t>
            </a:r>
            <a:endParaRPr lang="en-US" sz="2000" b="1" dirty="0">
              <a:effectLst>
                <a:outerShdw blurRad="38100" dist="38100" dir="2700000" algn="tl">
                  <a:srgbClr val="000000">
                    <a:alpha val="43137"/>
                  </a:srgbClr>
                </a:outerShdw>
              </a:effectLst>
            </a:endParaRPr>
          </a:p>
        </p:txBody>
      </p:sp>
      <p:sp>
        <p:nvSpPr>
          <p:cNvPr id="8" name="TextBox 7"/>
          <p:cNvSpPr txBox="1"/>
          <p:nvPr/>
        </p:nvSpPr>
        <p:spPr>
          <a:xfrm>
            <a:off x="457200" y="3581400"/>
            <a:ext cx="2209800" cy="1015663"/>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CAP3 Sequence Assembly Parallel Efficiency</a:t>
            </a:r>
            <a:endParaRPr lang="en-US"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9298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Large-scale PageRank with Twister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298819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with </a:t>
            </a:r>
            <a:r>
              <a:rPr lang="en-US" dirty="0" err="1" smtClean="0"/>
              <a:t>MapReduce</a:t>
            </a:r>
            <a:endParaRPr lang="en-US" dirty="0"/>
          </a:p>
        </p:txBody>
      </p:sp>
      <p:sp>
        <p:nvSpPr>
          <p:cNvPr id="3" name="Content Placeholder 2"/>
          <p:cNvSpPr>
            <a:spLocks noGrp="1"/>
          </p:cNvSpPr>
          <p:nvPr>
            <p:ph idx="1"/>
          </p:nvPr>
        </p:nvSpPr>
        <p:spPr/>
        <p:txBody>
          <a:bodyPr>
            <a:normAutofit/>
          </a:bodyPr>
          <a:lstStyle/>
          <a:p>
            <a:r>
              <a:rPr lang="en-US" sz="2400" dirty="0" smtClean="0"/>
              <a:t>Efficient processing of large scale </a:t>
            </a:r>
            <a:r>
              <a:rPr lang="en-US" sz="2400" dirty="0" err="1" smtClean="0"/>
              <a:t>Pagerank</a:t>
            </a:r>
            <a:r>
              <a:rPr lang="en-US" sz="2400" dirty="0" smtClean="0"/>
              <a:t> challenges current </a:t>
            </a:r>
            <a:r>
              <a:rPr lang="en-US" sz="2400" dirty="0" err="1" smtClean="0"/>
              <a:t>MapReduce</a:t>
            </a:r>
            <a:r>
              <a:rPr lang="en-US" sz="2400" dirty="0" smtClean="0"/>
              <a:t> runtimes.</a:t>
            </a:r>
          </a:p>
          <a:p>
            <a:r>
              <a:rPr lang="en-US" sz="2400" dirty="0" smtClean="0"/>
              <a:t>Implementations: Twister, DryadLINQ, </a:t>
            </a:r>
            <a:r>
              <a:rPr lang="en-US" sz="2400" dirty="0" err="1" smtClean="0"/>
              <a:t>Hadoop</a:t>
            </a:r>
            <a:r>
              <a:rPr lang="en-US" sz="2400" dirty="0" smtClean="0"/>
              <a:t>, MPI</a:t>
            </a:r>
          </a:p>
          <a:p>
            <a:r>
              <a:rPr lang="en-US" sz="2400" dirty="0" smtClean="0"/>
              <a:t>Optimization strategies</a:t>
            </a:r>
          </a:p>
          <a:p>
            <a:pPr lvl="1"/>
            <a:r>
              <a:rPr lang="en-US" sz="2000" dirty="0" smtClean="0"/>
              <a:t>Load static data in memory</a:t>
            </a:r>
          </a:p>
          <a:p>
            <a:pPr lvl="1"/>
            <a:r>
              <a:rPr lang="en-US" sz="2000" dirty="0" smtClean="0"/>
              <a:t>Fit partition size to memory</a:t>
            </a:r>
          </a:p>
          <a:p>
            <a:pPr lvl="1"/>
            <a:r>
              <a:rPr lang="en-US" sz="2000" dirty="0" smtClean="0"/>
              <a:t>Local merge in Reduce stage</a:t>
            </a:r>
          </a:p>
          <a:p>
            <a:r>
              <a:rPr lang="en-US" sz="2000" dirty="0" smtClean="0"/>
              <a:t>Res</a:t>
            </a:r>
            <a:r>
              <a:rPr lang="en-US" sz="2400" dirty="0" smtClean="0"/>
              <a:t>ults Visualization with PlotViz3</a:t>
            </a:r>
          </a:p>
          <a:p>
            <a:pPr lvl="1"/>
            <a:r>
              <a:rPr lang="en-US" sz="2000" dirty="0" smtClean="0"/>
              <a:t>1K 3D vertices processed with MDS</a:t>
            </a:r>
          </a:p>
          <a:p>
            <a:pPr lvl="1"/>
            <a:r>
              <a:rPr lang="en-US" sz="2000" dirty="0" smtClean="0"/>
              <a:t>Red vertex represent “wikipedia.org”</a:t>
            </a:r>
          </a:p>
          <a:p>
            <a:pPr lvl="1"/>
            <a:endParaRPr lang="en-US" sz="2000" dirty="0" smtClean="0"/>
          </a:p>
          <a:p>
            <a:pPr lvl="1"/>
            <a:endParaRPr lang="en-US" dirty="0" smtClean="0"/>
          </a:p>
          <a:p>
            <a:endParaRPr lang="en-US" dirty="0"/>
          </a:p>
        </p:txBody>
      </p:sp>
      <p:pic>
        <p:nvPicPr>
          <p:cNvPr id="4" name="Picture Placeholder 4" descr="PageRank1K.bmp"/>
          <p:cNvPicPr>
            <a:picLocks noChangeAspect="1"/>
          </p:cNvPicPr>
          <p:nvPr/>
        </p:nvPicPr>
        <p:blipFill>
          <a:blip r:embed="rId3" cstate="print"/>
          <a:srcRect t="6654" b="6654"/>
          <a:stretch>
            <a:fillRect/>
          </a:stretch>
        </p:blipFill>
        <p:spPr>
          <a:xfrm>
            <a:off x="5486400" y="2590800"/>
            <a:ext cx="3373642" cy="2971800"/>
          </a:xfrm>
          <a:prstGeom prst="rect">
            <a:avLst/>
          </a:prstGeom>
        </p:spPr>
      </p:pic>
    </p:spTree>
    <p:extLst>
      <p:ext uri="{BB962C8B-B14F-4D97-AF65-F5344CB8AC3E}">
        <p14:creationId xmlns="" xmlns:p14="http://schemas.microsoft.com/office/powerpoint/2010/main" val="3279018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TotalTime>
  <Words>2193</Words>
  <Application>Microsoft Office PowerPoint</Application>
  <PresentationFormat>On-screen Show (4:3)</PresentationFormat>
  <Paragraphs>392</Paragraphs>
  <Slides>45</Slides>
  <Notes>45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Office Theme</vt:lpstr>
      <vt:lpstr>4_Office Theme</vt:lpstr>
      <vt:lpstr>Equation</vt:lpstr>
      <vt:lpstr>Parallel Applications And Tools For Cloud Computing Environments</vt:lpstr>
      <vt:lpstr>Azure MapReduce</vt:lpstr>
      <vt:lpstr>AzureMapReduce</vt:lpstr>
      <vt:lpstr>AzureMapReduce Features</vt:lpstr>
      <vt:lpstr>Advantages</vt:lpstr>
      <vt:lpstr>AzureMapReduce Architecture</vt:lpstr>
      <vt:lpstr>Performance</vt:lpstr>
      <vt:lpstr>Large-scale PageRank with Twister</vt:lpstr>
      <vt:lpstr>Pagerank with MapReduce</vt:lpstr>
      <vt:lpstr>Pagerank Optimization Strategies</vt:lpstr>
      <vt:lpstr>Twister BLAST</vt:lpstr>
      <vt:lpstr>Twister-BLAST</vt:lpstr>
      <vt:lpstr>Twister-BLAST Architecture</vt:lpstr>
      <vt:lpstr> Database Management</vt:lpstr>
      <vt:lpstr>Twister-BLAST Performance Chart on IU PolarGrid</vt:lpstr>
      <vt:lpstr>SALSA Portal and Biosequence Analysis Workflow</vt:lpstr>
      <vt:lpstr>Biosequence Analysis</vt:lpstr>
      <vt:lpstr>DNA Sequencing Pipeline</vt:lpstr>
      <vt:lpstr>Alu and Metagenomics Workflow</vt:lpstr>
      <vt:lpstr>Slide 20</vt:lpstr>
      <vt:lpstr>Slide 21</vt:lpstr>
      <vt:lpstr>Biosequence Analysis</vt:lpstr>
      <vt:lpstr>SALSA Portal</vt:lpstr>
      <vt:lpstr>SALSA Portal</vt:lpstr>
      <vt:lpstr>PlotViz Visualization with parallel MDS/GTM</vt:lpstr>
      <vt:lpstr>PlotViz and Dimension Reduction</vt:lpstr>
      <vt:lpstr>PlotViz System Overview</vt:lpstr>
      <vt:lpstr>Parallel Data Analysis Algorithms  on Multicore</vt:lpstr>
      <vt:lpstr>General Deterministic Annealing Formula   </vt:lpstr>
      <vt:lpstr>Deterministic Annealing I</vt:lpstr>
      <vt:lpstr>Deterministic Annealing</vt:lpstr>
      <vt:lpstr>Deterministic Annealing II</vt:lpstr>
      <vt:lpstr>Slide 33</vt:lpstr>
      <vt:lpstr>Implementation of DA I</vt:lpstr>
      <vt:lpstr>Slide 35</vt:lpstr>
      <vt:lpstr>High Performance Dimension Reduction and Visualization</vt:lpstr>
      <vt:lpstr>Dimension Reduction Algorithms</vt:lpstr>
      <vt:lpstr>GTM vs. MDS</vt:lpstr>
      <vt:lpstr>MDS and GTM Map (1)</vt:lpstr>
      <vt:lpstr>CTD data for gene-disease</vt:lpstr>
      <vt:lpstr>Chem2Bio2RDF</vt:lpstr>
      <vt:lpstr>Activity Cliffs</vt:lpstr>
      <vt:lpstr>Solvent Screening</vt:lpstr>
      <vt:lpstr>Interpolation Method</vt:lpstr>
      <vt:lpstr>Quality Comparison  (O(N2) Full vs. Interpolation)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Judy Qiu</cp:lastModifiedBy>
  <cp:revision>32</cp:revision>
  <dcterms:created xsi:type="dcterms:W3CDTF">2010-11-02T19:01:47Z</dcterms:created>
  <dcterms:modified xsi:type="dcterms:W3CDTF">2010-11-17T17:02:10Z</dcterms:modified>
</cp:coreProperties>
</file>